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>
      <p:cViewPr varScale="1">
        <p:scale>
          <a:sx n="66" d="100"/>
          <a:sy n="66" d="100"/>
        </p:scale>
        <p:origin x="1330" y="2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45890" y="761365"/>
            <a:ext cx="5582284" cy="4838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Segoe UI Symbol"/>
                <a:cs typeface="Segoe UI Symbo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Segoe UI Symbol"/>
                <a:cs typeface="Segoe UI Symbo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50" y="1962086"/>
            <a:ext cx="357187" cy="3667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3066" y="508317"/>
            <a:ext cx="7325867" cy="483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9230" y="1343977"/>
            <a:ext cx="9758045" cy="1487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Segoe UI Symbol"/>
                <a:cs typeface="Segoe UI Symbo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2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1851" y="3479228"/>
            <a:ext cx="6463665" cy="170433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839469">
              <a:lnSpc>
                <a:spcPts val="6459"/>
              </a:lnSpc>
              <a:spcBef>
                <a:spcPts val="495"/>
              </a:spcBef>
            </a:pPr>
            <a:r>
              <a:rPr sz="5600" dirty="0">
                <a:latin typeface="Segoe UI Symbol"/>
                <a:cs typeface="Segoe UI Symbol"/>
              </a:rPr>
              <a:t>Clase</a:t>
            </a:r>
            <a:r>
              <a:rPr sz="5600" spc="-355" dirty="0">
                <a:latin typeface="Segoe UI Symbol"/>
                <a:cs typeface="Segoe UI Symbol"/>
              </a:rPr>
              <a:t> </a:t>
            </a:r>
            <a:r>
              <a:rPr sz="5600" spc="-25" dirty="0">
                <a:latin typeface="Segoe UI Symbol"/>
                <a:cs typeface="Segoe UI Symbol"/>
              </a:rPr>
              <a:t>práctica</a:t>
            </a:r>
            <a:r>
              <a:rPr sz="5600" spc="-335" dirty="0">
                <a:latin typeface="Segoe UI Symbol"/>
                <a:cs typeface="Segoe UI Symbol"/>
              </a:rPr>
              <a:t> </a:t>
            </a:r>
            <a:r>
              <a:rPr sz="5600" spc="-50" dirty="0">
                <a:latin typeface="Segoe UI Symbol"/>
                <a:cs typeface="Segoe UI Symbol"/>
              </a:rPr>
              <a:t>y </a:t>
            </a:r>
            <a:r>
              <a:rPr sz="5600" spc="-30" dirty="0">
                <a:latin typeface="Segoe UI Symbol"/>
                <a:cs typeface="Segoe UI Symbol"/>
              </a:rPr>
              <a:t>recursos</a:t>
            </a:r>
            <a:r>
              <a:rPr sz="5600" spc="-305" dirty="0">
                <a:latin typeface="Segoe UI Symbol"/>
                <a:cs typeface="Segoe UI Symbol"/>
              </a:rPr>
              <a:t> </a:t>
            </a:r>
            <a:r>
              <a:rPr sz="5600" spc="-40" dirty="0">
                <a:latin typeface="Segoe UI Symbol"/>
                <a:cs typeface="Segoe UI Symbol"/>
              </a:rPr>
              <a:t>intermedios</a:t>
            </a:r>
            <a:endParaRPr sz="5600">
              <a:latin typeface="Segoe UI Symbol"/>
              <a:cs typeface="Segoe UI Symbo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6550" y="676275"/>
            <a:ext cx="6438900" cy="257175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789362" y="5475287"/>
            <a:ext cx="4613275" cy="98425"/>
            <a:chOff x="3789362" y="5475287"/>
            <a:chExt cx="4613275" cy="98425"/>
          </a:xfrm>
        </p:grpSpPr>
        <p:sp>
          <p:nvSpPr>
            <p:cNvPr id="5" name="object 5"/>
            <p:cNvSpPr/>
            <p:nvPr/>
          </p:nvSpPr>
          <p:spPr>
            <a:xfrm>
              <a:off x="3810000" y="5495925"/>
              <a:ext cx="4572000" cy="47625"/>
            </a:xfrm>
            <a:custGeom>
              <a:avLst/>
              <a:gdLst/>
              <a:ahLst/>
              <a:cxnLst/>
              <a:rect l="l" t="t" r="r" b="b"/>
              <a:pathLst>
                <a:path w="4572000" h="47625">
                  <a:moveTo>
                    <a:pt x="1921764" y="0"/>
                  </a:moveTo>
                  <a:lnTo>
                    <a:pt x="1873630" y="0"/>
                  </a:lnTo>
                  <a:lnTo>
                    <a:pt x="1826133" y="888"/>
                  </a:lnTo>
                  <a:lnTo>
                    <a:pt x="1779270" y="2540"/>
                  </a:lnTo>
                  <a:lnTo>
                    <a:pt x="1732661" y="5206"/>
                  </a:lnTo>
                  <a:lnTo>
                    <a:pt x="1686178" y="8762"/>
                  </a:lnTo>
                  <a:lnTo>
                    <a:pt x="1639697" y="13588"/>
                  </a:lnTo>
                  <a:lnTo>
                    <a:pt x="1586484" y="18415"/>
                  </a:lnTo>
                  <a:lnTo>
                    <a:pt x="1536446" y="20574"/>
                  </a:lnTo>
                  <a:lnTo>
                    <a:pt x="1488694" y="20700"/>
                  </a:lnTo>
                  <a:lnTo>
                    <a:pt x="1442212" y="19303"/>
                  </a:lnTo>
                  <a:lnTo>
                    <a:pt x="1396111" y="16890"/>
                  </a:lnTo>
                  <a:lnTo>
                    <a:pt x="1301623" y="11430"/>
                  </a:lnTo>
                  <a:lnTo>
                    <a:pt x="1251458" y="9525"/>
                  </a:lnTo>
                  <a:lnTo>
                    <a:pt x="1197990" y="8890"/>
                  </a:lnTo>
                  <a:lnTo>
                    <a:pt x="1140587" y="10033"/>
                  </a:lnTo>
                  <a:lnTo>
                    <a:pt x="1078102" y="13588"/>
                  </a:lnTo>
                  <a:lnTo>
                    <a:pt x="1011809" y="18287"/>
                  </a:lnTo>
                  <a:lnTo>
                    <a:pt x="954913" y="21590"/>
                  </a:lnTo>
                  <a:lnTo>
                    <a:pt x="905128" y="23749"/>
                  </a:lnTo>
                  <a:lnTo>
                    <a:pt x="860298" y="24637"/>
                  </a:lnTo>
                  <a:lnTo>
                    <a:pt x="817879" y="24637"/>
                  </a:lnTo>
                  <a:lnTo>
                    <a:pt x="775715" y="23749"/>
                  </a:lnTo>
                  <a:lnTo>
                    <a:pt x="731392" y="21971"/>
                  </a:lnTo>
                  <a:lnTo>
                    <a:pt x="562101" y="13588"/>
                  </a:lnTo>
                  <a:lnTo>
                    <a:pt x="499617" y="10794"/>
                  </a:lnTo>
                  <a:lnTo>
                    <a:pt x="439420" y="8636"/>
                  </a:lnTo>
                  <a:lnTo>
                    <a:pt x="381635" y="7112"/>
                  </a:lnTo>
                  <a:lnTo>
                    <a:pt x="326263" y="6222"/>
                  </a:lnTo>
                  <a:lnTo>
                    <a:pt x="273050" y="5715"/>
                  </a:lnTo>
                  <a:lnTo>
                    <a:pt x="222250" y="5968"/>
                  </a:lnTo>
                  <a:lnTo>
                    <a:pt x="173609" y="6603"/>
                  </a:lnTo>
                  <a:lnTo>
                    <a:pt x="127126" y="7619"/>
                  </a:lnTo>
                  <a:lnTo>
                    <a:pt x="82803" y="9271"/>
                  </a:lnTo>
                  <a:lnTo>
                    <a:pt x="40639" y="11175"/>
                  </a:lnTo>
                  <a:lnTo>
                    <a:pt x="508" y="13588"/>
                  </a:lnTo>
                  <a:lnTo>
                    <a:pt x="0" y="21590"/>
                  </a:lnTo>
                  <a:lnTo>
                    <a:pt x="1270" y="24256"/>
                  </a:lnTo>
                  <a:lnTo>
                    <a:pt x="508" y="31622"/>
                  </a:lnTo>
                  <a:lnTo>
                    <a:pt x="58165" y="27431"/>
                  </a:lnTo>
                  <a:lnTo>
                    <a:pt x="110998" y="24891"/>
                  </a:lnTo>
                  <a:lnTo>
                    <a:pt x="160400" y="23749"/>
                  </a:lnTo>
                  <a:lnTo>
                    <a:pt x="207263" y="23749"/>
                  </a:lnTo>
                  <a:lnTo>
                    <a:pt x="252857" y="24637"/>
                  </a:lnTo>
                  <a:lnTo>
                    <a:pt x="298323" y="26034"/>
                  </a:lnTo>
                  <a:lnTo>
                    <a:pt x="393064" y="29463"/>
                  </a:lnTo>
                  <a:lnTo>
                    <a:pt x="444626" y="30861"/>
                  </a:lnTo>
                  <a:lnTo>
                    <a:pt x="500634" y="31622"/>
                  </a:lnTo>
                  <a:lnTo>
                    <a:pt x="562101" y="31622"/>
                  </a:lnTo>
                  <a:lnTo>
                    <a:pt x="672084" y="29971"/>
                  </a:lnTo>
                  <a:lnTo>
                    <a:pt x="861060" y="25527"/>
                  </a:lnTo>
                  <a:lnTo>
                    <a:pt x="906907" y="25018"/>
                  </a:lnTo>
                  <a:lnTo>
                    <a:pt x="953770" y="24891"/>
                  </a:lnTo>
                  <a:lnTo>
                    <a:pt x="1002664" y="25400"/>
                  </a:lnTo>
                  <a:lnTo>
                    <a:pt x="1054353" y="26543"/>
                  </a:lnTo>
                  <a:lnTo>
                    <a:pt x="1109726" y="28575"/>
                  </a:lnTo>
                  <a:lnTo>
                    <a:pt x="1223645" y="34416"/>
                  </a:lnTo>
                  <a:lnTo>
                    <a:pt x="1278889" y="36830"/>
                  </a:lnTo>
                  <a:lnTo>
                    <a:pt x="1334642" y="38862"/>
                  </a:lnTo>
                  <a:lnTo>
                    <a:pt x="1390650" y="40386"/>
                  </a:lnTo>
                  <a:lnTo>
                    <a:pt x="1446529" y="41528"/>
                  </a:lnTo>
                  <a:lnTo>
                    <a:pt x="1501648" y="42290"/>
                  </a:lnTo>
                  <a:lnTo>
                    <a:pt x="1555750" y="42544"/>
                  </a:lnTo>
                  <a:lnTo>
                    <a:pt x="1608327" y="42418"/>
                  </a:lnTo>
                  <a:lnTo>
                    <a:pt x="1658874" y="41783"/>
                  </a:lnTo>
                  <a:lnTo>
                    <a:pt x="1707261" y="40766"/>
                  </a:lnTo>
                  <a:lnTo>
                    <a:pt x="1752727" y="39115"/>
                  </a:lnTo>
                  <a:lnTo>
                    <a:pt x="1795017" y="37084"/>
                  </a:lnTo>
                  <a:lnTo>
                    <a:pt x="1833626" y="34671"/>
                  </a:lnTo>
                  <a:lnTo>
                    <a:pt x="1868297" y="31622"/>
                  </a:lnTo>
                  <a:lnTo>
                    <a:pt x="1906524" y="28956"/>
                  </a:lnTo>
                  <a:lnTo>
                    <a:pt x="1939925" y="28956"/>
                  </a:lnTo>
                  <a:lnTo>
                    <a:pt x="1970786" y="30861"/>
                  </a:lnTo>
                  <a:lnTo>
                    <a:pt x="2001265" y="33909"/>
                  </a:lnTo>
                  <a:lnTo>
                    <a:pt x="2033524" y="37465"/>
                  </a:lnTo>
                  <a:lnTo>
                    <a:pt x="2069591" y="40893"/>
                  </a:lnTo>
                  <a:lnTo>
                    <a:pt x="2111755" y="43561"/>
                  </a:lnTo>
                  <a:lnTo>
                    <a:pt x="2162175" y="44577"/>
                  </a:lnTo>
                  <a:lnTo>
                    <a:pt x="2222880" y="43434"/>
                  </a:lnTo>
                  <a:lnTo>
                    <a:pt x="2296160" y="39243"/>
                  </a:lnTo>
                  <a:lnTo>
                    <a:pt x="2384044" y="31622"/>
                  </a:lnTo>
                  <a:lnTo>
                    <a:pt x="2450591" y="25400"/>
                  </a:lnTo>
                  <a:lnTo>
                    <a:pt x="2510154" y="20955"/>
                  </a:lnTo>
                  <a:lnTo>
                    <a:pt x="2563622" y="18161"/>
                  </a:lnTo>
                  <a:lnTo>
                    <a:pt x="2612390" y="16509"/>
                  </a:lnTo>
                  <a:lnTo>
                    <a:pt x="2657221" y="16128"/>
                  </a:lnTo>
                  <a:lnTo>
                    <a:pt x="2699257" y="16637"/>
                  </a:lnTo>
                  <a:lnTo>
                    <a:pt x="2739644" y="18034"/>
                  </a:lnTo>
                  <a:lnTo>
                    <a:pt x="2779395" y="19812"/>
                  </a:lnTo>
                  <a:lnTo>
                    <a:pt x="2905252" y="26669"/>
                  </a:lnTo>
                  <a:lnTo>
                    <a:pt x="2953004" y="28828"/>
                  </a:lnTo>
                  <a:lnTo>
                    <a:pt x="3005454" y="30480"/>
                  </a:lnTo>
                  <a:lnTo>
                    <a:pt x="3063621" y="31496"/>
                  </a:lnTo>
                  <a:lnTo>
                    <a:pt x="3128645" y="31622"/>
                  </a:lnTo>
                  <a:lnTo>
                    <a:pt x="3193923" y="31115"/>
                  </a:lnTo>
                  <a:lnTo>
                    <a:pt x="3252851" y="30099"/>
                  </a:lnTo>
                  <a:lnTo>
                    <a:pt x="3355975" y="27178"/>
                  </a:lnTo>
                  <a:lnTo>
                    <a:pt x="3486657" y="22733"/>
                  </a:lnTo>
                  <a:lnTo>
                    <a:pt x="3527679" y="21590"/>
                  </a:lnTo>
                  <a:lnTo>
                    <a:pt x="3568954" y="20828"/>
                  </a:lnTo>
                  <a:lnTo>
                    <a:pt x="3611245" y="20700"/>
                  </a:lnTo>
                  <a:lnTo>
                    <a:pt x="3655695" y="21081"/>
                  </a:lnTo>
                  <a:lnTo>
                    <a:pt x="3703193" y="22225"/>
                  </a:lnTo>
                  <a:lnTo>
                    <a:pt x="3754628" y="24384"/>
                  </a:lnTo>
                  <a:lnTo>
                    <a:pt x="3811016" y="27431"/>
                  </a:lnTo>
                  <a:lnTo>
                    <a:pt x="3938778" y="36321"/>
                  </a:lnTo>
                  <a:lnTo>
                    <a:pt x="3996563" y="40131"/>
                  </a:lnTo>
                  <a:lnTo>
                    <a:pt x="4047998" y="43053"/>
                  </a:lnTo>
                  <a:lnTo>
                    <a:pt x="4094353" y="45212"/>
                  </a:lnTo>
                  <a:lnTo>
                    <a:pt x="4136898" y="46609"/>
                  </a:lnTo>
                  <a:lnTo>
                    <a:pt x="4176903" y="47371"/>
                  </a:lnTo>
                  <a:lnTo>
                    <a:pt x="4216019" y="47371"/>
                  </a:lnTo>
                  <a:lnTo>
                    <a:pt x="4255261" y="46736"/>
                  </a:lnTo>
                  <a:lnTo>
                    <a:pt x="4296283" y="45465"/>
                  </a:lnTo>
                  <a:lnTo>
                    <a:pt x="4340098" y="43687"/>
                  </a:lnTo>
                  <a:lnTo>
                    <a:pt x="4571873" y="31622"/>
                  </a:lnTo>
                  <a:lnTo>
                    <a:pt x="4571746" y="25272"/>
                  </a:lnTo>
                  <a:lnTo>
                    <a:pt x="4571365" y="19684"/>
                  </a:lnTo>
                  <a:lnTo>
                    <a:pt x="4571873" y="13588"/>
                  </a:lnTo>
                  <a:lnTo>
                    <a:pt x="4501388" y="18922"/>
                  </a:lnTo>
                  <a:lnTo>
                    <a:pt x="4434713" y="23240"/>
                  </a:lnTo>
                  <a:lnTo>
                    <a:pt x="4371467" y="26669"/>
                  </a:lnTo>
                  <a:lnTo>
                    <a:pt x="4311523" y="29083"/>
                  </a:lnTo>
                  <a:lnTo>
                    <a:pt x="4254754" y="30734"/>
                  </a:lnTo>
                  <a:lnTo>
                    <a:pt x="4200906" y="31622"/>
                  </a:lnTo>
                  <a:lnTo>
                    <a:pt x="4149598" y="31877"/>
                  </a:lnTo>
                  <a:lnTo>
                    <a:pt x="4100829" y="31496"/>
                  </a:lnTo>
                  <a:lnTo>
                    <a:pt x="4054221" y="30606"/>
                  </a:lnTo>
                  <a:lnTo>
                    <a:pt x="4009644" y="29209"/>
                  </a:lnTo>
                  <a:lnTo>
                    <a:pt x="3966845" y="27559"/>
                  </a:lnTo>
                  <a:lnTo>
                    <a:pt x="3925697" y="25527"/>
                  </a:lnTo>
                  <a:lnTo>
                    <a:pt x="3885946" y="23240"/>
                  </a:lnTo>
                  <a:lnTo>
                    <a:pt x="3735958" y="13588"/>
                  </a:lnTo>
                  <a:lnTo>
                    <a:pt x="3692779" y="11556"/>
                  </a:lnTo>
                  <a:lnTo>
                    <a:pt x="3646297" y="10540"/>
                  </a:lnTo>
                  <a:lnTo>
                    <a:pt x="3596767" y="10413"/>
                  </a:lnTo>
                  <a:lnTo>
                    <a:pt x="3545078" y="11049"/>
                  </a:lnTo>
                  <a:lnTo>
                    <a:pt x="3491610" y="12191"/>
                  </a:lnTo>
                  <a:lnTo>
                    <a:pt x="3272408" y="18415"/>
                  </a:lnTo>
                  <a:lnTo>
                    <a:pt x="3219069" y="19558"/>
                  </a:lnTo>
                  <a:lnTo>
                    <a:pt x="3167633" y="20193"/>
                  </a:lnTo>
                  <a:lnTo>
                    <a:pt x="3118611" y="20065"/>
                  </a:lnTo>
                  <a:lnTo>
                    <a:pt x="3072510" y="19050"/>
                  </a:lnTo>
                  <a:lnTo>
                    <a:pt x="3029839" y="16890"/>
                  </a:lnTo>
                  <a:lnTo>
                    <a:pt x="2951479" y="10033"/>
                  </a:lnTo>
                  <a:lnTo>
                    <a:pt x="2909189" y="7874"/>
                  </a:lnTo>
                  <a:lnTo>
                    <a:pt x="2864739" y="6984"/>
                  </a:lnTo>
                  <a:lnTo>
                    <a:pt x="2818510" y="6984"/>
                  </a:lnTo>
                  <a:lnTo>
                    <a:pt x="2770378" y="7746"/>
                  </a:lnTo>
                  <a:lnTo>
                    <a:pt x="2720848" y="9016"/>
                  </a:lnTo>
                  <a:lnTo>
                    <a:pt x="2564891" y="14096"/>
                  </a:lnTo>
                  <a:lnTo>
                    <a:pt x="2511171" y="15493"/>
                  </a:lnTo>
                  <a:lnTo>
                    <a:pt x="2456941" y="16383"/>
                  </a:lnTo>
                  <a:lnTo>
                    <a:pt x="2402332" y="16383"/>
                  </a:lnTo>
                  <a:lnTo>
                    <a:pt x="2347467" y="15621"/>
                  </a:lnTo>
                  <a:lnTo>
                    <a:pt x="2292604" y="13588"/>
                  </a:lnTo>
                  <a:lnTo>
                    <a:pt x="2124583" y="5587"/>
                  </a:lnTo>
                  <a:lnTo>
                    <a:pt x="2020697" y="1778"/>
                  </a:lnTo>
                  <a:lnTo>
                    <a:pt x="1970659" y="634"/>
                  </a:lnTo>
                  <a:lnTo>
                    <a:pt x="1921764" y="0"/>
                  </a:lnTo>
                  <a:close/>
                </a:path>
              </a:pathLst>
            </a:custGeom>
            <a:solidFill>
              <a:srgbClr val="EB7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000" y="5495925"/>
              <a:ext cx="4572000" cy="57150"/>
            </a:xfrm>
            <a:custGeom>
              <a:avLst/>
              <a:gdLst/>
              <a:ahLst/>
              <a:cxnLst/>
              <a:rect l="l" t="t" r="r" b="b"/>
              <a:pathLst>
                <a:path w="4572000" h="57150">
                  <a:moveTo>
                    <a:pt x="508" y="14224"/>
                  </a:moveTo>
                  <a:lnTo>
                    <a:pt x="35813" y="9016"/>
                  </a:lnTo>
                  <a:lnTo>
                    <a:pt x="77724" y="5968"/>
                  </a:lnTo>
                  <a:lnTo>
                    <a:pt x="125095" y="4825"/>
                  </a:lnTo>
                  <a:lnTo>
                    <a:pt x="176911" y="5080"/>
                  </a:lnTo>
                  <a:lnTo>
                    <a:pt x="232028" y="6350"/>
                  </a:lnTo>
                  <a:lnTo>
                    <a:pt x="289178" y="8381"/>
                  </a:lnTo>
                  <a:lnTo>
                    <a:pt x="347345" y="10540"/>
                  </a:lnTo>
                  <a:lnTo>
                    <a:pt x="405384" y="12446"/>
                  </a:lnTo>
                  <a:lnTo>
                    <a:pt x="462025" y="13843"/>
                  </a:lnTo>
                  <a:lnTo>
                    <a:pt x="516254" y="14224"/>
                  </a:lnTo>
                  <a:lnTo>
                    <a:pt x="568451" y="14478"/>
                  </a:lnTo>
                  <a:lnTo>
                    <a:pt x="619887" y="15621"/>
                  </a:lnTo>
                  <a:lnTo>
                    <a:pt x="670813" y="17144"/>
                  </a:lnTo>
                  <a:lnTo>
                    <a:pt x="721487" y="18796"/>
                  </a:lnTo>
                  <a:lnTo>
                    <a:pt x="772033" y="20319"/>
                  </a:lnTo>
                  <a:lnTo>
                    <a:pt x="822705" y="21336"/>
                  </a:lnTo>
                  <a:lnTo>
                    <a:pt x="873887" y="21590"/>
                  </a:lnTo>
                  <a:lnTo>
                    <a:pt x="925702" y="20700"/>
                  </a:lnTo>
                  <a:lnTo>
                    <a:pt x="978280" y="18415"/>
                  </a:lnTo>
                  <a:lnTo>
                    <a:pt x="1032128" y="14224"/>
                  </a:lnTo>
                  <a:lnTo>
                    <a:pt x="1078357" y="10287"/>
                  </a:lnTo>
                  <a:lnTo>
                    <a:pt x="1126363" y="6984"/>
                  </a:lnTo>
                  <a:lnTo>
                    <a:pt x="1175892" y="4318"/>
                  </a:lnTo>
                  <a:lnTo>
                    <a:pt x="1226565" y="2412"/>
                  </a:lnTo>
                  <a:lnTo>
                    <a:pt x="1278001" y="1143"/>
                  </a:lnTo>
                  <a:lnTo>
                    <a:pt x="1330198" y="634"/>
                  </a:lnTo>
                  <a:lnTo>
                    <a:pt x="1382649" y="888"/>
                  </a:lnTo>
                  <a:lnTo>
                    <a:pt x="1435100" y="1905"/>
                  </a:lnTo>
                  <a:lnTo>
                    <a:pt x="1487297" y="3683"/>
                  </a:lnTo>
                  <a:lnTo>
                    <a:pt x="1538859" y="6350"/>
                  </a:lnTo>
                  <a:lnTo>
                    <a:pt x="1589659" y="9906"/>
                  </a:lnTo>
                  <a:lnTo>
                    <a:pt x="1639315" y="14224"/>
                  </a:lnTo>
                  <a:lnTo>
                    <a:pt x="1680083" y="17780"/>
                  </a:lnTo>
                  <a:lnTo>
                    <a:pt x="1723898" y="20955"/>
                  </a:lnTo>
                  <a:lnTo>
                    <a:pt x="1770252" y="23494"/>
                  </a:lnTo>
                  <a:lnTo>
                    <a:pt x="1818894" y="25527"/>
                  </a:lnTo>
                  <a:lnTo>
                    <a:pt x="1869439" y="27050"/>
                  </a:lnTo>
                  <a:lnTo>
                    <a:pt x="1921255" y="28066"/>
                  </a:lnTo>
                  <a:lnTo>
                    <a:pt x="1974088" y="28575"/>
                  </a:lnTo>
                  <a:lnTo>
                    <a:pt x="2027554" y="28575"/>
                  </a:lnTo>
                  <a:lnTo>
                    <a:pt x="2081149" y="28066"/>
                  </a:lnTo>
                  <a:lnTo>
                    <a:pt x="2134489" y="27050"/>
                  </a:lnTo>
                  <a:lnTo>
                    <a:pt x="2187194" y="25527"/>
                  </a:lnTo>
                  <a:lnTo>
                    <a:pt x="2238883" y="23494"/>
                  </a:lnTo>
                  <a:lnTo>
                    <a:pt x="2289048" y="20828"/>
                  </a:lnTo>
                  <a:lnTo>
                    <a:pt x="2337435" y="17780"/>
                  </a:lnTo>
                  <a:lnTo>
                    <a:pt x="2383409" y="14224"/>
                  </a:lnTo>
                  <a:lnTo>
                    <a:pt x="2441829" y="9652"/>
                  </a:lnTo>
                  <a:lnTo>
                    <a:pt x="2495804" y="6222"/>
                  </a:lnTo>
                  <a:lnTo>
                    <a:pt x="2546096" y="3937"/>
                  </a:lnTo>
                  <a:lnTo>
                    <a:pt x="2593975" y="2666"/>
                  </a:lnTo>
                  <a:lnTo>
                    <a:pt x="2640329" y="2286"/>
                  </a:lnTo>
                  <a:lnTo>
                    <a:pt x="2686177" y="2666"/>
                  </a:lnTo>
                  <a:lnTo>
                    <a:pt x="2732658" y="3937"/>
                  </a:lnTo>
                  <a:lnTo>
                    <a:pt x="2780792" y="5715"/>
                  </a:lnTo>
                  <a:lnTo>
                    <a:pt x="2831465" y="8128"/>
                  </a:lnTo>
                  <a:lnTo>
                    <a:pt x="2885821" y="11049"/>
                  </a:lnTo>
                  <a:lnTo>
                    <a:pt x="2944876" y="14224"/>
                  </a:lnTo>
                  <a:lnTo>
                    <a:pt x="3003677" y="17653"/>
                  </a:lnTo>
                  <a:lnTo>
                    <a:pt x="3057271" y="21081"/>
                  </a:lnTo>
                  <a:lnTo>
                    <a:pt x="3106801" y="24256"/>
                  </a:lnTo>
                  <a:lnTo>
                    <a:pt x="3153536" y="26924"/>
                  </a:lnTo>
                  <a:lnTo>
                    <a:pt x="3198876" y="28956"/>
                  </a:lnTo>
                  <a:lnTo>
                    <a:pt x="3243833" y="30099"/>
                  </a:lnTo>
                  <a:lnTo>
                    <a:pt x="3289680" y="30099"/>
                  </a:lnTo>
                  <a:lnTo>
                    <a:pt x="3337559" y="28702"/>
                  </a:lnTo>
                  <a:lnTo>
                    <a:pt x="3388868" y="25653"/>
                  </a:lnTo>
                  <a:lnTo>
                    <a:pt x="3444748" y="20955"/>
                  </a:lnTo>
                  <a:lnTo>
                    <a:pt x="3506343" y="14224"/>
                  </a:lnTo>
                  <a:lnTo>
                    <a:pt x="3541268" y="10668"/>
                  </a:lnTo>
                  <a:lnTo>
                    <a:pt x="3577971" y="8000"/>
                  </a:lnTo>
                  <a:lnTo>
                    <a:pt x="3616452" y="6222"/>
                  </a:lnTo>
                  <a:lnTo>
                    <a:pt x="3656583" y="5206"/>
                  </a:lnTo>
                  <a:lnTo>
                    <a:pt x="3698494" y="4825"/>
                  </a:lnTo>
                  <a:lnTo>
                    <a:pt x="3741928" y="5080"/>
                  </a:lnTo>
                  <a:lnTo>
                    <a:pt x="3787013" y="5841"/>
                  </a:lnTo>
                  <a:lnTo>
                    <a:pt x="3833749" y="6858"/>
                  </a:lnTo>
                  <a:lnTo>
                    <a:pt x="3881881" y="8255"/>
                  </a:lnTo>
                  <a:lnTo>
                    <a:pt x="3931666" y="9906"/>
                  </a:lnTo>
                  <a:lnTo>
                    <a:pt x="3982974" y="11556"/>
                  </a:lnTo>
                  <a:lnTo>
                    <a:pt x="4035679" y="13334"/>
                  </a:lnTo>
                  <a:lnTo>
                    <a:pt x="4089780" y="14986"/>
                  </a:lnTo>
                  <a:lnTo>
                    <a:pt x="4145406" y="16509"/>
                  </a:lnTo>
                  <a:lnTo>
                    <a:pt x="4202303" y="17653"/>
                  </a:lnTo>
                  <a:lnTo>
                    <a:pt x="4260469" y="18541"/>
                  </a:lnTo>
                  <a:lnTo>
                    <a:pt x="4320032" y="18922"/>
                  </a:lnTo>
                  <a:lnTo>
                    <a:pt x="4380865" y="18796"/>
                  </a:lnTo>
                  <a:lnTo>
                    <a:pt x="4442968" y="18034"/>
                  </a:lnTo>
                  <a:lnTo>
                    <a:pt x="4506214" y="16509"/>
                  </a:lnTo>
                  <a:lnTo>
                    <a:pt x="4570603" y="14224"/>
                  </a:lnTo>
                  <a:lnTo>
                    <a:pt x="4571492" y="23621"/>
                  </a:lnTo>
                  <a:lnTo>
                    <a:pt x="4570095" y="24003"/>
                  </a:lnTo>
                  <a:lnTo>
                    <a:pt x="4570603" y="33146"/>
                  </a:lnTo>
                  <a:lnTo>
                    <a:pt x="4527169" y="29971"/>
                  </a:lnTo>
                  <a:lnTo>
                    <a:pt x="4481576" y="26924"/>
                  </a:lnTo>
                  <a:lnTo>
                    <a:pt x="4434205" y="24003"/>
                  </a:lnTo>
                  <a:lnTo>
                    <a:pt x="4385309" y="21336"/>
                  </a:lnTo>
                  <a:lnTo>
                    <a:pt x="4335145" y="19050"/>
                  </a:lnTo>
                  <a:lnTo>
                    <a:pt x="4283836" y="17399"/>
                  </a:lnTo>
                  <a:lnTo>
                    <a:pt x="4232021" y="16256"/>
                  </a:lnTo>
                  <a:lnTo>
                    <a:pt x="4179570" y="15747"/>
                  </a:lnTo>
                  <a:lnTo>
                    <a:pt x="4127119" y="16002"/>
                  </a:lnTo>
                  <a:lnTo>
                    <a:pt x="4074668" y="17271"/>
                  </a:lnTo>
                  <a:lnTo>
                    <a:pt x="4022725" y="19558"/>
                  </a:lnTo>
                  <a:lnTo>
                    <a:pt x="3971417" y="22859"/>
                  </a:lnTo>
                  <a:lnTo>
                    <a:pt x="3921125" y="27305"/>
                  </a:lnTo>
                  <a:lnTo>
                    <a:pt x="3871976" y="33146"/>
                  </a:lnTo>
                  <a:lnTo>
                    <a:pt x="3812667" y="39750"/>
                  </a:lnTo>
                  <a:lnTo>
                    <a:pt x="3757422" y="43180"/>
                  </a:lnTo>
                  <a:lnTo>
                    <a:pt x="3705225" y="44068"/>
                  </a:lnTo>
                  <a:lnTo>
                    <a:pt x="3655441" y="43180"/>
                  </a:lnTo>
                  <a:lnTo>
                    <a:pt x="3607434" y="41021"/>
                  </a:lnTo>
                  <a:lnTo>
                    <a:pt x="3560191" y="37972"/>
                  </a:lnTo>
                  <a:lnTo>
                    <a:pt x="3513074" y="34925"/>
                  </a:lnTo>
                  <a:lnTo>
                    <a:pt x="3465322" y="32384"/>
                  </a:lnTo>
                  <a:lnTo>
                    <a:pt x="3416173" y="30734"/>
                  </a:lnTo>
                  <a:lnTo>
                    <a:pt x="3364865" y="30861"/>
                  </a:lnTo>
                  <a:lnTo>
                    <a:pt x="3310508" y="33146"/>
                  </a:lnTo>
                  <a:lnTo>
                    <a:pt x="3257296" y="36194"/>
                  </a:lnTo>
                  <a:lnTo>
                    <a:pt x="3208908" y="37972"/>
                  </a:lnTo>
                  <a:lnTo>
                    <a:pt x="3163697" y="38862"/>
                  </a:lnTo>
                  <a:lnTo>
                    <a:pt x="3120517" y="38862"/>
                  </a:lnTo>
                  <a:lnTo>
                    <a:pt x="3077718" y="38353"/>
                  </a:lnTo>
                  <a:lnTo>
                    <a:pt x="3033776" y="37465"/>
                  </a:lnTo>
                  <a:lnTo>
                    <a:pt x="2987548" y="36321"/>
                  </a:lnTo>
                  <a:lnTo>
                    <a:pt x="2937382" y="35178"/>
                  </a:lnTo>
                  <a:lnTo>
                    <a:pt x="2881883" y="34036"/>
                  </a:lnTo>
                  <a:lnTo>
                    <a:pt x="2819527" y="33400"/>
                  </a:lnTo>
                  <a:lnTo>
                    <a:pt x="2749042" y="33146"/>
                  </a:lnTo>
                  <a:lnTo>
                    <a:pt x="2691384" y="32765"/>
                  </a:lnTo>
                  <a:lnTo>
                    <a:pt x="2636266" y="31496"/>
                  </a:lnTo>
                  <a:lnTo>
                    <a:pt x="2583434" y="29718"/>
                  </a:lnTo>
                  <a:lnTo>
                    <a:pt x="2532253" y="27431"/>
                  </a:lnTo>
                  <a:lnTo>
                    <a:pt x="2482723" y="25018"/>
                  </a:lnTo>
                  <a:lnTo>
                    <a:pt x="2434336" y="22733"/>
                  </a:lnTo>
                  <a:lnTo>
                    <a:pt x="2386838" y="20700"/>
                  </a:lnTo>
                  <a:lnTo>
                    <a:pt x="2339848" y="19177"/>
                  </a:lnTo>
                  <a:lnTo>
                    <a:pt x="2293112" y="18415"/>
                  </a:lnTo>
                  <a:lnTo>
                    <a:pt x="2246122" y="18541"/>
                  </a:lnTo>
                  <a:lnTo>
                    <a:pt x="2198751" y="19812"/>
                  </a:lnTo>
                  <a:lnTo>
                    <a:pt x="2150617" y="22606"/>
                  </a:lnTo>
                  <a:lnTo>
                    <a:pt x="2101341" y="26924"/>
                  </a:lnTo>
                  <a:lnTo>
                    <a:pt x="2050541" y="33146"/>
                  </a:lnTo>
                  <a:lnTo>
                    <a:pt x="2002027" y="39369"/>
                  </a:lnTo>
                  <a:lnTo>
                    <a:pt x="1952878" y="44577"/>
                  </a:lnTo>
                  <a:lnTo>
                    <a:pt x="1903095" y="48894"/>
                  </a:lnTo>
                  <a:lnTo>
                    <a:pt x="1853057" y="52196"/>
                  </a:lnTo>
                  <a:lnTo>
                    <a:pt x="1802511" y="54609"/>
                  </a:lnTo>
                  <a:lnTo>
                    <a:pt x="1751838" y="56134"/>
                  </a:lnTo>
                  <a:lnTo>
                    <a:pt x="1701164" y="56768"/>
                  </a:lnTo>
                  <a:lnTo>
                    <a:pt x="1650491" y="56641"/>
                  </a:lnTo>
                  <a:lnTo>
                    <a:pt x="1599946" y="55499"/>
                  </a:lnTo>
                  <a:lnTo>
                    <a:pt x="1549653" y="53721"/>
                  </a:lnTo>
                  <a:lnTo>
                    <a:pt x="1499742" y="51053"/>
                  </a:lnTo>
                  <a:lnTo>
                    <a:pt x="1450339" y="47625"/>
                  </a:lnTo>
                  <a:lnTo>
                    <a:pt x="1401572" y="43561"/>
                  </a:lnTo>
                  <a:lnTo>
                    <a:pt x="1353565" y="38734"/>
                  </a:lnTo>
                  <a:lnTo>
                    <a:pt x="1306322" y="33146"/>
                  </a:lnTo>
                  <a:lnTo>
                    <a:pt x="1239901" y="26034"/>
                  </a:lnTo>
                  <a:lnTo>
                    <a:pt x="1180338" y="21971"/>
                  </a:lnTo>
                  <a:lnTo>
                    <a:pt x="1126109" y="20446"/>
                  </a:lnTo>
                  <a:lnTo>
                    <a:pt x="1076071" y="20828"/>
                  </a:lnTo>
                  <a:lnTo>
                    <a:pt x="1028953" y="22606"/>
                  </a:lnTo>
                  <a:lnTo>
                    <a:pt x="983361" y="25272"/>
                  </a:lnTo>
                  <a:lnTo>
                    <a:pt x="938022" y="28193"/>
                  </a:lnTo>
                  <a:lnTo>
                    <a:pt x="891539" y="30861"/>
                  </a:lnTo>
                  <a:lnTo>
                    <a:pt x="842899" y="32765"/>
                  </a:lnTo>
                  <a:lnTo>
                    <a:pt x="790448" y="33146"/>
                  </a:lnTo>
                  <a:lnTo>
                    <a:pt x="753872" y="32765"/>
                  </a:lnTo>
                  <a:lnTo>
                    <a:pt x="712470" y="32258"/>
                  </a:lnTo>
                  <a:lnTo>
                    <a:pt x="667258" y="31750"/>
                  </a:lnTo>
                  <a:lnTo>
                    <a:pt x="618489" y="31115"/>
                  </a:lnTo>
                  <a:lnTo>
                    <a:pt x="567054" y="30480"/>
                  </a:lnTo>
                  <a:lnTo>
                    <a:pt x="513588" y="29718"/>
                  </a:lnTo>
                  <a:lnTo>
                    <a:pt x="458470" y="29209"/>
                  </a:lnTo>
                  <a:lnTo>
                    <a:pt x="402589" y="28702"/>
                  </a:lnTo>
                  <a:lnTo>
                    <a:pt x="346455" y="28321"/>
                  </a:lnTo>
                  <a:lnTo>
                    <a:pt x="290829" y="28193"/>
                  </a:lnTo>
                  <a:lnTo>
                    <a:pt x="236092" y="28321"/>
                  </a:lnTo>
                  <a:lnTo>
                    <a:pt x="183134" y="28575"/>
                  </a:lnTo>
                  <a:lnTo>
                    <a:pt x="132461" y="29209"/>
                  </a:lnTo>
                  <a:lnTo>
                    <a:pt x="84709" y="30099"/>
                  </a:lnTo>
                  <a:lnTo>
                    <a:pt x="40512" y="31368"/>
                  </a:lnTo>
                  <a:lnTo>
                    <a:pt x="508" y="33146"/>
                  </a:lnTo>
                  <a:lnTo>
                    <a:pt x="253" y="28956"/>
                  </a:lnTo>
                  <a:lnTo>
                    <a:pt x="1015" y="20319"/>
                  </a:lnTo>
                  <a:lnTo>
                    <a:pt x="508" y="14224"/>
                  </a:lnTo>
                  <a:close/>
                </a:path>
                <a:path w="4572000" h="57150">
                  <a:moveTo>
                    <a:pt x="508" y="14224"/>
                  </a:moveTo>
                  <a:lnTo>
                    <a:pt x="40639" y="11684"/>
                  </a:lnTo>
                  <a:lnTo>
                    <a:pt x="82803" y="9652"/>
                  </a:lnTo>
                  <a:lnTo>
                    <a:pt x="127000" y="8000"/>
                  </a:lnTo>
                  <a:lnTo>
                    <a:pt x="173482" y="6858"/>
                  </a:lnTo>
                  <a:lnTo>
                    <a:pt x="222123" y="6222"/>
                  </a:lnTo>
                  <a:lnTo>
                    <a:pt x="273050" y="6096"/>
                  </a:lnTo>
                  <a:lnTo>
                    <a:pt x="326136" y="6477"/>
                  </a:lnTo>
                  <a:lnTo>
                    <a:pt x="381635" y="7493"/>
                  </a:lnTo>
                  <a:lnTo>
                    <a:pt x="439292" y="9016"/>
                  </a:lnTo>
                  <a:lnTo>
                    <a:pt x="499490" y="11303"/>
                  </a:lnTo>
                  <a:lnTo>
                    <a:pt x="561975" y="14224"/>
                  </a:lnTo>
                  <a:lnTo>
                    <a:pt x="626745" y="17653"/>
                  </a:lnTo>
                  <a:lnTo>
                    <a:pt x="682371" y="20700"/>
                  </a:lnTo>
                  <a:lnTo>
                    <a:pt x="731138" y="23113"/>
                  </a:lnTo>
                  <a:lnTo>
                    <a:pt x="775462" y="24891"/>
                  </a:lnTo>
                  <a:lnTo>
                    <a:pt x="817752" y="25781"/>
                  </a:lnTo>
                  <a:lnTo>
                    <a:pt x="860044" y="25908"/>
                  </a:lnTo>
                  <a:lnTo>
                    <a:pt x="904875" y="24891"/>
                  </a:lnTo>
                  <a:lnTo>
                    <a:pt x="954659" y="22606"/>
                  </a:lnTo>
                  <a:lnTo>
                    <a:pt x="1011427" y="19177"/>
                  </a:lnTo>
                  <a:lnTo>
                    <a:pt x="1077722" y="14224"/>
                  </a:lnTo>
                  <a:lnTo>
                    <a:pt x="1140205" y="10540"/>
                  </a:lnTo>
                  <a:lnTo>
                    <a:pt x="1197737" y="9271"/>
                  </a:lnTo>
                  <a:lnTo>
                    <a:pt x="1251077" y="10033"/>
                  </a:lnTo>
                  <a:lnTo>
                    <a:pt x="1301241" y="12065"/>
                  </a:lnTo>
                  <a:lnTo>
                    <a:pt x="1349248" y="14731"/>
                  </a:lnTo>
                  <a:lnTo>
                    <a:pt x="1395729" y="17653"/>
                  </a:lnTo>
                  <a:lnTo>
                    <a:pt x="1441703" y="20193"/>
                  </a:lnTo>
                  <a:lnTo>
                    <a:pt x="1488186" y="21716"/>
                  </a:lnTo>
                  <a:lnTo>
                    <a:pt x="1536064" y="21590"/>
                  </a:lnTo>
                  <a:lnTo>
                    <a:pt x="1586102" y="19303"/>
                  </a:lnTo>
                  <a:lnTo>
                    <a:pt x="1639315" y="14224"/>
                  </a:lnTo>
                  <a:lnTo>
                    <a:pt x="1685798" y="9271"/>
                  </a:lnTo>
                  <a:lnTo>
                    <a:pt x="1732152" y="5461"/>
                  </a:lnTo>
                  <a:lnTo>
                    <a:pt x="1778762" y="2666"/>
                  </a:lnTo>
                  <a:lnTo>
                    <a:pt x="1825625" y="888"/>
                  </a:lnTo>
                  <a:lnTo>
                    <a:pt x="1873123" y="0"/>
                  </a:lnTo>
                  <a:lnTo>
                    <a:pt x="1921255" y="0"/>
                  </a:lnTo>
                  <a:lnTo>
                    <a:pt x="1970151" y="634"/>
                  </a:lnTo>
                  <a:lnTo>
                    <a:pt x="2020189" y="1905"/>
                  </a:lnTo>
                  <a:lnTo>
                    <a:pt x="2071370" y="3683"/>
                  </a:lnTo>
                  <a:lnTo>
                    <a:pt x="2123948" y="5968"/>
                  </a:lnTo>
                  <a:lnTo>
                    <a:pt x="2178177" y="8509"/>
                  </a:lnTo>
                  <a:lnTo>
                    <a:pt x="2234184" y="11303"/>
                  </a:lnTo>
                  <a:lnTo>
                    <a:pt x="2291969" y="14224"/>
                  </a:lnTo>
                  <a:lnTo>
                    <a:pt x="2346833" y="16383"/>
                  </a:lnTo>
                  <a:lnTo>
                    <a:pt x="2401570" y="17271"/>
                  </a:lnTo>
                  <a:lnTo>
                    <a:pt x="2456307" y="17144"/>
                  </a:lnTo>
                  <a:lnTo>
                    <a:pt x="2510536" y="16256"/>
                  </a:lnTo>
                  <a:lnTo>
                    <a:pt x="2564257" y="14859"/>
                  </a:lnTo>
                  <a:lnTo>
                    <a:pt x="2617216" y="13081"/>
                  </a:lnTo>
                  <a:lnTo>
                    <a:pt x="2669159" y="11175"/>
                  </a:lnTo>
                  <a:lnTo>
                    <a:pt x="2720085" y="9525"/>
                  </a:lnTo>
                  <a:lnTo>
                    <a:pt x="2769616" y="8128"/>
                  </a:lnTo>
                  <a:lnTo>
                    <a:pt x="2817622" y="7365"/>
                  </a:lnTo>
                  <a:lnTo>
                    <a:pt x="2863977" y="7238"/>
                  </a:lnTo>
                  <a:lnTo>
                    <a:pt x="2908300" y="8255"/>
                  </a:lnTo>
                  <a:lnTo>
                    <a:pt x="2950591" y="10540"/>
                  </a:lnTo>
                  <a:lnTo>
                    <a:pt x="2990596" y="14224"/>
                  </a:lnTo>
                  <a:lnTo>
                    <a:pt x="3029077" y="17780"/>
                  </a:lnTo>
                  <a:lnTo>
                    <a:pt x="3071622" y="19938"/>
                  </a:lnTo>
                  <a:lnTo>
                    <a:pt x="3117723" y="20955"/>
                  </a:lnTo>
                  <a:lnTo>
                    <a:pt x="3166745" y="21081"/>
                  </a:lnTo>
                  <a:lnTo>
                    <a:pt x="3218179" y="20446"/>
                  </a:lnTo>
                  <a:lnTo>
                    <a:pt x="3271520" y="19303"/>
                  </a:lnTo>
                  <a:lnTo>
                    <a:pt x="3325876" y="17780"/>
                  </a:lnTo>
                  <a:lnTo>
                    <a:pt x="3380994" y="16002"/>
                  </a:lnTo>
                  <a:lnTo>
                    <a:pt x="3436111" y="14350"/>
                  </a:lnTo>
                  <a:lnTo>
                    <a:pt x="3490595" y="12827"/>
                  </a:lnTo>
                  <a:lnTo>
                    <a:pt x="3544061" y="11556"/>
                  </a:lnTo>
                  <a:lnTo>
                    <a:pt x="3595751" y="10921"/>
                  </a:lnTo>
                  <a:lnTo>
                    <a:pt x="3645280" y="11049"/>
                  </a:lnTo>
                  <a:lnTo>
                    <a:pt x="3691763" y="12065"/>
                  </a:lnTo>
                  <a:lnTo>
                    <a:pt x="3734943" y="14224"/>
                  </a:lnTo>
                  <a:lnTo>
                    <a:pt x="3771392" y="16763"/>
                  </a:lnTo>
                  <a:lnTo>
                    <a:pt x="3808476" y="19303"/>
                  </a:lnTo>
                  <a:lnTo>
                    <a:pt x="3884803" y="24384"/>
                  </a:lnTo>
                  <a:lnTo>
                    <a:pt x="3924680" y="26796"/>
                  </a:lnTo>
                  <a:lnTo>
                    <a:pt x="3965829" y="28828"/>
                  </a:lnTo>
                  <a:lnTo>
                    <a:pt x="4008501" y="30606"/>
                  </a:lnTo>
                  <a:lnTo>
                    <a:pt x="4053078" y="32131"/>
                  </a:lnTo>
                  <a:lnTo>
                    <a:pt x="4099686" y="33019"/>
                  </a:lnTo>
                  <a:lnTo>
                    <a:pt x="4148454" y="33400"/>
                  </a:lnTo>
                  <a:lnTo>
                    <a:pt x="4199635" y="33146"/>
                  </a:lnTo>
                  <a:lnTo>
                    <a:pt x="4253610" y="32258"/>
                  </a:lnTo>
                  <a:lnTo>
                    <a:pt x="4310380" y="30480"/>
                  </a:lnTo>
                  <a:lnTo>
                    <a:pt x="4370197" y="27940"/>
                  </a:lnTo>
                  <a:lnTo>
                    <a:pt x="4433443" y="24384"/>
                  </a:lnTo>
                  <a:lnTo>
                    <a:pt x="4500118" y="19812"/>
                  </a:lnTo>
                  <a:lnTo>
                    <a:pt x="4570603" y="14224"/>
                  </a:lnTo>
                  <a:lnTo>
                    <a:pt x="4570095" y="20700"/>
                  </a:lnTo>
                  <a:lnTo>
                    <a:pt x="4570476" y="26415"/>
                  </a:lnTo>
                  <a:lnTo>
                    <a:pt x="4570603" y="33146"/>
                  </a:lnTo>
                  <a:lnTo>
                    <a:pt x="4501515" y="36956"/>
                  </a:lnTo>
                  <a:lnTo>
                    <a:pt x="4440808" y="40386"/>
                  </a:lnTo>
                  <a:lnTo>
                    <a:pt x="4387088" y="43306"/>
                  </a:lnTo>
                  <a:lnTo>
                    <a:pt x="4338828" y="45719"/>
                  </a:lnTo>
                  <a:lnTo>
                    <a:pt x="4295013" y="47625"/>
                  </a:lnTo>
                  <a:lnTo>
                    <a:pt x="4254119" y="48894"/>
                  </a:lnTo>
                  <a:lnTo>
                    <a:pt x="4214876" y="49656"/>
                  </a:lnTo>
                  <a:lnTo>
                    <a:pt x="4175759" y="49656"/>
                  </a:lnTo>
                  <a:lnTo>
                    <a:pt x="4135628" y="48894"/>
                  </a:lnTo>
                  <a:lnTo>
                    <a:pt x="4093209" y="47371"/>
                  </a:lnTo>
                  <a:lnTo>
                    <a:pt x="4046854" y="45084"/>
                  </a:lnTo>
                  <a:lnTo>
                    <a:pt x="3995420" y="42037"/>
                  </a:lnTo>
                  <a:lnTo>
                    <a:pt x="3937634" y="38100"/>
                  </a:lnTo>
                  <a:lnTo>
                    <a:pt x="3871976" y="33146"/>
                  </a:lnTo>
                  <a:lnTo>
                    <a:pt x="3809873" y="28702"/>
                  </a:lnTo>
                  <a:lnTo>
                    <a:pt x="3753611" y="25527"/>
                  </a:lnTo>
                  <a:lnTo>
                    <a:pt x="3702177" y="23368"/>
                  </a:lnTo>
                  <a:lnTo>
                    <a:pt x="3654679" y="22097"/>
                  </a:lnTo>
                  <a:lnTo>
                    <a:pt x="3610229" y="21590"/>
                  </a:lnTo>
                  <a:lnTo>
                    <a:pt x="3567938" y="21843"/>
                  </a:lnTo>
                  <a:lnTo>
                    <a:pt x="3526663" y="22606"/>
                  </a:lnTo>
                  <a:lnTo>
                    <a:pt x="3485769" y="23749"/>
                  </a:lnTo>
                  <a:lnTo>
                    <a:pt x="3444113" y="25272"/>
                  </a:lnTo>
                  <a:lnTo>
                    <a:pt x="3400805" y="26924"/>
                  </a:lnTo>
                  <a:lnTo>
                    <a:pt x="3354958" y="28575"/>
                  </a:lnTo>
                  <a:lnTo>
                    <a:pt x="3305682" y="30099"/>
                  </a:lnTo>
                  <a:lnTo>
                    <a:pt x="3251961" y="31496"/>
                  </a:lnTo>
                  <a:lnTo>
                    <a:pt x="3193033" y="32512"/>
                  </a:lnTo>
                  <a:lnTo>
                    <a:pt x="3127755" y="33146"/>
                  </a:lnTo>
                  <a:lnTo>
                    <a:pt x="3062731" y="33019"/>
                  </a:lnTo>
                  <a:lnTo>
                    <a:pt x="3004693" y="31877"/>
                  </a:lnTo>
                  <a:lnTo>
                    <a:pt x="2952242" y="30225"/>
                  </a:lnTo>
                  <a:lnTo>
                    <a:pt x="2904490" y="27940"/>
                  </a:lnTo>
                  <a:lnTo>
                    <a:pt x="2860294" y="25527"/>
                  </a:lnTo>
                  <a:lnTo>
                    <a:pt x="2818638" y="23113"/>
                  </a:lnTo>
                  <a:lnTo>
                    <a:pt x="2778505" y="20828"/>
                  </a:lnTo>
                  <a:lnTo>
                    <a:pt x="2738881" y="18796"/>
                  </a:lnTo>
                  <a:lnTo>
                    <a:pt x="2698496" y="17525"/>
                  </a:lnTo>
                  <a:lnTo>
                    <a:pt x="2656459" y="16890"/>
                  </a:lnTo>
                  <a:lnTo>
                    <a:pt x="2611628" y="17399"/>
                  </a:lnTo>
                  <a:lnTo>
                    <a:pt x="2562987" y="18922"/>
                  </a:lnTo>
                  <a:lnTo>
                    <a:pt x="2509392" y="21971"/>
                  </a:lnTo>
                  <a:lnTo>
                    <a:pt x="2449957" y="26669"/>
                  </a:lnTo>
                  <a:lnTo>
                    <a:pt x="2383409" y="33146"/>
                  </a:lnTo>
                  <a:lnTo>
                    <a:pt x="2295525" y="41147"/>
                  </a:lnTo>
                  <a:lnTo>
                    <a:pt x="2222373" y="45465"/>
                  </a:lnTo>
                  <a:lnTo>
                    <a:pt x="2161540" y="46736"/>
                  </a:lnTo>
                  <a:lnTo>
                    <a:pt x="2111248" y="45593"/>
                  </a:lnTo>
                  <a:lnTo>
                    <a:pt x="2069084" y="42925"/>
                  </a:lnTo>
                  <a:lnTo>
                    <a:pt x="2032889" y="39369"/>
                  </a:lnTo>
                  <a:lnTo>
                    <a:pt x="2000758" y="35559"/>
                  </a:lnTo>
                  <a:lnTo>
                    <a:pt x="1970277" y="32384"/>
                  </a:lnTo>
                  <a:lnTo>
                    <a:pt x="1939416" y="30353"/>
                  </a:lnTo>
                  <a:lnTo>
                    <a:pt x="1905889" y="30353"/>
                  </a:lnTo>
                  <a:lnTo>
                    <a:pt x="1867789" y="33146"/>
                  </a:lnTo>
                  <a:lnTo>
                    <a:pt x="1833117" y="36321"/>
                  </a:lnTo>
                  <a:lnTo>
                    <a:pt x="1794510" y="38988"/>
                  </a:lnTo>
                  <a:lnTo>
                    <a:pt x="1752219" y="41021"/>
                  </a:lnTo>
                  <a:lnTo>
                    <a:pt x="1706752" y="42671"/>
                  </a:lnTo>
                  <a:lnTo>
                    <a:pt x="1658492" y="43815"/>
                  </a:lnTo>
                  <a:lnTo>
                    <a:pt x="1607820" y="44450"/>
                  </a:lnTo>
                  <a:lnTo>
                    <a:pt x="1555241" y="44577"/>
                  </a:lnTo>
                  <a:lnTo>
                    <a:pt x="1501266" y="44322"/>
                  </a:lnTo>
                  <a:lnTo>
                    <a:pt x="1446022" y="43561"/>
                  </a:lnTo>
                  <a:lnTo>
                    <a:pt x="1390269" y="42418"/>
                  </a:lnTo>
                  <a:lnTo>
                    <a:pt x="1334262" y="40766"/>
                  </a:lnTo>
                  <a:lnTo>
                    <a:pt x="1278509" y="38608"/>
                  </a:lnTo>
                  <a:lnTo>
                    <a:pt x="1223264" y="36068"/>
                  </a:lnTo>
                  <a:lnTo>
                    <a:pt x="1169162" y="33146"/>
                  </a:lnTo>
                  <a:lnTo>
                    <a:pt x="1109345" y="29971"/>
                  </a:lnTo>
                  <a:lnTo>
                    <a:pt x="1053973" y="27940"/>
                  </a:lnTo>
                  <a:lnTo>
                    <a:pt x="1002411" y="26669"/>
                  </a:lnTo>
                  <a:lnTo>
                    <a:pt x="953515" y="26162"/>
                  </a:lnTo>
                  <a:lnTo>
                    <a:pt x="906652" y="26162"/>
                  </a:lnTo>
                  <a:lnTo>
                    <a:pt x="860805" y="26796"/>
                  </a:lnTo>
                  <a:lnTo>
                    <a:pt x="815339" y="27686"/>
                  </a:lnTo>
                  <a:lnTo>
                    <a:pt x="769238" y="28828"/>
                  </a:lnTo>
                  <a:lnTo>
                    <a:pt x="721613" y="30099"/>
                  </a:lnTo>
                  <a:lnTo>
                    <a:pt x="671829" y="31368"/>
                  </a:lnTo>
                  <a:lnTo>
                    <a:pt x="618871" y="32384"/>
                  </a:lnTo>
                  <a:lnTo>
                    <a:pt x="561975" y="33146"/>
                  </a:lnTo>
                  <a:lnTo>
                    <a:pt x="500507" y="33146"/>
                  </a:lnTo>
                  <a:lnTo>
                    <a:pt x="444626" y="32384"/>
                  </a:lnTo>
                  <a:lnTo>
                    <a:pt x="392938" y="30861"/>
                  </a:lnTo>
                  <a:lnTo>
                    <a:pt x="344550" y="29083"/>
                  </a:lnTo>
                  <a:lnTo>
                    <a:pt x="298196" y="27305"/>
                  </a:lnTo>
                  <a:lnTo>
                    <a:pt x="252857" y="25908"/>
                  </a:lnTo>
                  <a:lnTo>
                    <a:pt x="207263" y="24891"/>
                  </a:lnTo>
                  <a:lnTo>
                    <a:pt x="160400" y="24891"/>
                  </a:lnTo>
                  <a:lnTo>
                    <a:pt x="110998" y="26034"/>
                  </a:lnTo>
                  <a:lnTo>
                    <a:pt x="58165" y="28702"/>
                  </a:lnTo>
                  <a:lnTo>
                    <a:pt x="508" y="33146"/>
                  </a:lnTo>
                  <a:lnTo>
                    <a:pt x="1270" y="25400"/>
                  </a:lnTo>
                  <a:lnTo>
                    <a:pt x="0" y="22606"/>
                  </a:lnTo>
                  <a:lnTo>
                    <a:pt x="508" y="14224"/>
                  </a:lnTo>
                  <a:close/>
                </a:path>
              </a:pathLst>
            </a:custGeom>
            <a:ln w="41275">
              <a:solidFill>
                <a:srgbClr val="EB7B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94451" y="6360482"/>
            <a:ext cx="444500" cy="2120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-3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0" y="4124325"/>
            <a:ext cx="7143750" cy="1314450"/>
            <a:chOff x="3048000" y="4124325"/>
            <a:chExt cx="7143750" cy="1314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4124325"/>
              <a:ext cx="7143750" cy="11906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0875" y="4210050"/>
              <a:ext cx="6858000" cy="10191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95701" y="4205351"/>
              <a:ext cx="6867525" cy="1038225"/>
            </a:xfrm>
            <a:custGeom>
              <a:avLst/>
              <a:gdLst/>
              <a:ahLst/>
              <a:cxnLst/>
              <a:rect l="l" t="t" r="r" b="b"/>
              <a:pathLst>
                <a:path w="6867525" h="1038225">
                  <a:moveTo>
                    <a:pt x="0" y="1037971"/>
                  </a:moveTo>
                  <a:lnTo>
                    <a:pt x="6867525" y="1037971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103797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10150" y="4976875"/>
              <a:ext cx="1514475" cy="161925"/>
            </a:xfrm>
            <a:custGeom>
              <a:avLst/>
              <a:gdLst/>
              <a:ahLst/>
              <a:cxnLst/>
              <a:rect l="l" t="t" r="r" b="b"/>
              <a:pathLst>
                <a:path w="1514475" h="161925">
                  <a:moveTo>
                    <a:pt x="0" y="161798"/>
                  </a:moveTo>
                  <a:lnTo>
                    <a:pt x="1514221" y="161798"/>
                  </a:lnTo>
                  <a:lnTo>
                    <a:pt x="1514221" y="0"/>
                  </a:lnTo>
                  <a:lnTo>
                    <a:pt x="0" y="0"/>
                  </a:lnTo>
                  <a:lnTo>
                    <a:pt x="0" y="161798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1125" y="5276850"/>
              <a:ext cx="85723" cy="16192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33750" y="668019"/>
            <a:ext cx="6627495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5095" marR="5080" indent="-1382395">
              <a:lnSpc>
                <a:spcPct val="100000"/>
              </a:lnSpc>
              <a:spcBef>
                <a:spcPts val="105"/>
              </a:spcBef>
            </a:pPr>
            <a:r>
              <a:rPr dirty="0"/>
              <a:t>Ponga</a:t>
            </a:r>
            <a:r>
              <a:rPr spc="-180" dirty="0"/>
              <a:t> </a:t>
            </a:r>
            <a:r>
              <a:rPr dirty="0"/>
              <a:t>su</a:t>
            </a:r>
            <a:r>
              <a:rPr spc="-130" dirty="0"/>
              <a:t> </a:t>
            </a:r>
            <a:r>
              <a:rPr spc="-10" dirty="0"/>
              <a:t>proyecto</a:t>
            </a:r>
            <a:r>
              <a:rPr spc="-180" dirty="0"/>
              <a:t> </a:t>
            </a:r>
            <a:r>
              <a:rPr dirty="0"/>
              <a:t>en</a:t>
            </a:r>
            <a:r>
              <a:rPr spc="-125" dirty="0"/>
              <a:t> </a:t>
            </a:r>
            <a:r>
              <a:rPr dirty="0"/>
              <a:t>estado</a:t>
            </a:r>
            <a:r>
              <a:rPr spc="-170" dirty="0"/>
              <a:t> </a:t>
            </a:r>
            <a:r>
              <a:rPr spc="-25" dirty="0"/>
              <a:t>de </a:t>
            </a:r>
            <a:r>
              <a:rPr spc="-10" dirty="0"/>
              <a:t>producción</a:t>
            </a:r>
            <a:r>
              <a:rPr spc="-125" dirty="0"/>
              <a:t> </a:t>
            </a:r>
            <a:r>
              <a:rPr dirty="0"/>
              <a:t>(Pt</a:t>
            </a:r>
            <a:r>
              <a:rPr spc="-140" dirty="0"/>
              <a:t> </a:t>
            </a:r>
            <a:r>
              <a:rPr dirty="0"/>
              <a:t>–</a:t>
            </a:r>
            <a:r>
              <a:rPr spc="-130" dirty="0"/>
              <a:t> </a:t>
            </a:r>
            <a:r>
              <a:rPr spc="-25" dirty="0"/>
              <a:t>1)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44406" y="6229667"/>
            <a:ext cx="2101215" cy="357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95"/>
              </a:lnSpc>
              <a:spcBef>
                <a:spcPts val="100"/>
              </a:spcBef>
            </a:pPr>
            <a:r>
              <a:rPr sz="1200" spc="-20" dirty="0">
                <a:solidFill>
                  <a:srgbClr val="171717"/>
                </a:solidFill>
                <a:latin typeface="Calibri Light"/>
                <a:cs typeface="Calibri Light"/>
              </a:rPr>
              <a:t>Fuente:</a:t>
            </a:r>
            <a:r>
              <a:rPr sz="1200" spc="-2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3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endParaRPr sz="1050">
              <a:latin typeface="Calibri Light"/>
              <a:cs typeface="Calibri Light"/>
            </a:endParaRPr>
          </a:p>
          <a:p>
            <a:pPr marL="12700">
              <a:lnSpc>
                <a:spcPts val="1215"/>
              </a:lnSpc>
            </a:pP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05170" y="6245859"/>
            <a:ext cx="4445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63700" y="1988502"/>
            <a:ext cx="9251950" cy="18472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 algn="just">
              <a:lnSpc>
                <a:spcPct val="153400"/>
              </a:lnSpc>
              <a:spcBef>
                <a:spcPts val="95"/>
              </a:spcBef>
            </a:pPr>
            <a:r>
              <a:rPr sz="1550" dirty="0">
                <a:latin typeface="Segoe UI Symbol"/>
                <a:cs typeface="Segoe UI Symbol"/>
              </a:rPr>
              <a:t>Para</a:t>
            </a:r>
            <a:r>
              <a:rPr sz="1550" spc="10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que</a:t>
            </a:r>
            <a:r>
              <a:rPr sz="1550" spc="1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10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proyecto</a:t>
            </a:r>
            <a:r>
              <a:rPr sz="1550" spc="1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entre</a:t>
            </a:r>
            <a:r>
              <a:rPr sz="1550" spc="1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en</a:t>
            </a:r>
            <a:r>
              <a:rPr sz="1550" spc="1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producción,</a:t>
            </a:r>
            <a:r>
              <a:rPr sz="1550" spc="10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10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panel</a:t>
            </a:r>
            <a:r>
              <a:rPr sz="1550" spc="9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deberá</a:t>
            </a:r>
            <a:r>
              <a:rPr sz="1550" spc="1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ser</a:t>
            </a:r>
            <a:r>
              <a:rPr sz="1550" spc="10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habilitado</a:t>
            </a:r>
            <a:r>
              <a:rPr sz="1550" spc="1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y</a:t>
            </a:r>
            <a:r>
              <a:rPr sz="1550" spc="10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10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proyecto</a:t>
            </a:r>
            <a:r>
              <a:rPr sz="1550" spc="10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pasará</a:t>
            </a:r>
            <a:r>
              <a:rPr sz="1550" spc="10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al</a:t>
            </a:r>
            <a:r>
              <a:rPr sz="1550" spc="75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estado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5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producción</a:t>
            </a:r>
            <a:r>
              <a:rPr sz="1550" spc="3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para</a:t>
            </a:r>
            <a:r>
              <a:rPr sz="1550" spc="6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que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se</a:t>
            </a:r>
            <a:r>
              <a:rPr sz="1550" spc="1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puedan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recopilar</a:t>
            </a:r>
            <a:r>
              <a:rPr sz="1550" spc="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datos</a:t>
            </a:r>
            <a:r>
              <a:rPr sz="1550" spc="60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reales.</a:t>
            </a:r>
            <a:endParaRPr sz="1550">
              <a:latin typeface="Segoe UI Symbol"/>
              <a:cs typeface="Segoe UI Symbol"/>
            </a:endParaRPr>
          </a:p>
          <a:p>
            <a:pPr marL="12700" marR="5080" algn="just">
              <a:lnSpc>
                <a:spcPct val="153400"/>
              </a:lnSpc>
              <a:spcBef>
                <a:spcPts val="75"/>
              </a:spcBef>
            </a:pPr>
            <a:r>
              <a:rPr sz="1550" dirty="0">
                <a:latin typeface="Segoe UI Symbol"/>
                <a:cs typeface="Segoe UI Symbol"/>
              </a:rPr>
              <a:t>Una</a:t>
            </a:r>
            <a:r>
              <a:rPr sz="1550" spc="1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vez</a:t>
            </a:r>
            <a:r>
              <a:rPr sz="1550" spc="10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en</a:t>
            </a:r>
            <a:r>
              <a:rPr sz="1550" spc="9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producción,</a:t>
            </a:r>
            <a:r>
              <a:rPr sz="1550" spc="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no</a:t>
            </a:r>
            <a:r>
              <a:rPr sz="1550" spc="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será</a:t>
            </a:r>
            <a:r>
              <a:rPr sz="1550" spc="114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posible</a:t>
            </a:r>
            <a:r>
              <a:rPr sz="1550" spc="9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editar</a:t>
            </a:r>
            <a:r>
              <a:rPr sz="1550" spc="9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los</a:t>
            </a:r>
            <a:r>
              <a:rPr sz="1550" spc="1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campos</a:t>
            </a:r>
            <a:r>
              <a:rPr sz="1550" spc="114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del</a:t>
            </a:r>
            <a:r>
              <a:rPr sz="1550" spc="1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proyecto</a:t>
            </a:r>
            <a:r>
              <a:rPr sz="1550" spc="10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en</a:t>
            </a:r>
            <a:r>
              <a:rPr sz="1550" spc="9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tiempo</a:t>
            </a:r>
            <a:r>
              <a:rPr sz="1550" spc="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real.</a:t>
            </a:r>
            <a:r>
              <a:rPr sz="1550" spc="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Sin</a:t>
            </a:r>
            <a:r>
              <a:rPr sz="1550" spc="10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embargo,</a:t>
            </a:r>
            <a:r>
              <a:rPr sz="1550" spc="85" dirty="0">
                <a:latin typeface="Segoe UI Symbol"/>
                <a:cs typeface="Segoe UI Symbol"/>
              </a:rPr>
              <a:t> </a:t>
            </a:r>
            <a:r>
              <a:rPr sz="1550" spc="-25" dirty="0">
                <a:latin typeface="Segoe UI Symbol"/>
                <a:cs typeface="Segoe UI Symbol"/>
              </a:rPr>
              <a:t>se </a:t>
            </a:r>
            <a:r>
              <a:rPr sz="1550" dirty="0">
                <a:latin typeface="Segoe UI Symbol"/>
                <a:cs typeface="Segoe UI Symbol"/>
              </a:rPr>
              <a:t>podrán</a:t>
            </a:r>
            <a:r>
              <a:rPr sz="1550" spc="19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realizar</a:t>
            </a:r>
            <a:r>
              <a:rPr sz="1550" spc="2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modificaciones</a:t>
            </a:r>
            <a:r>
              <a:rPr sz="1550" spc="1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en</a:t>
            </a:r>
            <a:r>
              <a:rPr sz="1550" spc="18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18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Modo</a:t>
            </a:r>
            <a:r>
              <a:rPr sz="1550" spc="1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borrador,</a:t>
            </a:r>
            <a:r>
              <a:rPr sz="1550" spc="18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las</a:t>
            </a:r>
            <a:r>
              <a:rPr sz="1550" spc="15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cuales</a:t>
            </a:r>
            <a:r>
              <a:rPr sz="1550" spc="2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deberán</a:t>
            </a:r>
            <a:r>
              <a:rPr sz="1550" spc="17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ser</a:t>
            </a:r>
            <a:r>
              <a:rPr sz="1550" spc="17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aprobadas</a:t>
            </a:r>
            <a:r>
              <a:rPr sz="1550" spc="1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por</a:t>
            </a:r>
            <a:r>
              <a:rPr sz="1550" spc="1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un</a:t>
            </a:r>
            <a:r>
              <a:rPr sz="1550" spc="170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usuario </a:t>
            </a:r>
            <a:r>
              <a:rPr sz="1550" dirty="0">
                <a:latin typeface="Segoe UI Symbol"/>
                <a:cs typeface="Segoe UI Symbol"/>
              </a:rPr>
              <a:t>administrador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6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REDCap</a:t>
            </a:r>
            <a:r>
              <a:rPr sz="1550" spc="3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antes</a:t>
            </a:r>
            <a:r>
              <a:rPr sz="1550" spc="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entrar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en</a:t>
            </a:r>
            <a:r>
              <a:rPr sz="1550" spc="35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vigor.</a:t>
            </a:r>
            <a:endParaRPr sz="155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1819" y="1984057"/>
            <a:ext cx="808164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91515" algn="l"/>
                <a:tab pos="1687830" algn="l"/>
                <a:tab pos="1995805" algn="l"/>
                <a:tab pos="2891155" algn="l"/>
                <a:tab pos="3509645" algn="l"/>
                <a:tab pos="4690745" algn="l"/>
                <a:tab pos="5301615" algn="l"/>
                <a:tab pos="5951855" algn="l"/>
                <a:tab pos="6494145" algn="l"/>
                <a:tab pos="6891655" algn="l"/>
                <a:tab pos="7652384" algn="l"/>
              </a:tabLst>
            </a:pPr>
            <a:r>
              <a:rPr sz="1550" spc="-20" dirty="0">
                <a:latin typeface="Lucida Sans Unicode"/>
                <a:cs typeface="Lucida Sans Unicode"/>
              </a:rPr>
              <a:t>Após</a:t>
            </a:r>
            <a:r>
              <a:rPr sz="1550" dirty="0">
                <a:latin typeface="Lucida Sans Unicode"/>
                <a:cs typeface="Lucida Sans Unicode"/>
              </a:rPr>
              <a:t>	</a:t>
            </a:r>
            <a:r>
              <a:rPr sz="1550" spc="-10" dirty="0">
                <a:latin typeface="Lucida Sans Unicode"/>
                <a:cs typeface="Lucida Sans Unicode"/>
              </a:rPr>
              <a:t>habilitar</a:t>
            </a:r>
            <a:r>
              <a:rPr sz="1550" dirty="0">
                <a:latin typeface="Lucida Sans Unicode"/>
                <a:cs typeface="Lucida Sans Unicode"/>
              </a:rPr>
              <a:t>	</a:t>
            </a:r>
            <a:r>
              <a:rPr sz="1550" spc="-50" dirty="0">
                <a:latin typeface="Lucida Sans Unicode"/>
                <a:cs typeface="Lucida Sans Unicode"/>
              </a:rPr>
              <a:t>o</a:t>
            </a:r>
            <a:r>
              <a:rPr sz="1550" dirty="0">
                <a:latin typeface="Lucida Sans Unicode"/>
                <a:cs typeface="Lucida Sans Unicode"/>
              </a:rPr>
              <a:t>	</a:t>
            </a:r>
            <a:r>
              <a:rPr sz="1550" spc="-10" dirty="0">
                <a:latin typeface="Lucida Sans Unicode"/>
                <a:cs typeface="Lucida Sans Unicode"/>
              </a:rPr>
              <a:t>projeto</a:t>
            </a:r>
            <a:r>
              <a:rPr sz="1550" dirty="0">
                <a:latin typeface="Lucida Sans Unicode"/>
                <a:cs typeface="Lucida Sans Unicode"/>
              </a:rPr>
              <a:t>	</a:t>
            </a:r>
            <a:r>
              <a:rPr sz="1550" spc="-20" dirty="0">
                <a:latin typeface="Lucida Sans Unicode"/>
                <a:cs typeface="Lucida Sans Unicode"/>
              </a:rPr>
              <a:t>para</a:t>
            </a:r>
            <a:r>
              <a:rPr sz="1550" dirty="0">
                <a:latin typeface="Lucida Sans Unicode"/>
                <a:cs typeface="Lucida Sans Unicode"/>
              </a:rPr>
              <a:t>	</a:t>
            </a:r>
            <a:r>
              <a:rPr sz="1550" spc="-10" dirty="0">
                <a:latin typeface="Lucida Sans Unicode"/>
                <a:cs typeface="Lucida Sans Unicode"/>
              </a:rPr>
              <a:t>produção,</a:t>
            </a:r>
            <a:r>
              <a:rPr sz="1550" dirty="0">
                <a:latin typeface="Lucida Sans Unicode"/>
                <a:cs typeface="Lucida Sans Unicode"/>
              </a:rPr>
              <a:t>	</a:t>
            </a:r>
            <a:r>
              <a:rPr sz="1550" spc="-25" dirty="0">
                <a:latin typeface="Lucida Sans Unicode"/>
                <a:cs typeface="Lucida Sans Unicode"/>
              </a:rPr>
              <a:t>uma</a:t>
            </a:r>
            <a:r>
              <a:rPr sz="1550" dirty="0">
                <a:latin typeface="Lucida Sans Unicode"/>
                <a:cs typeface="Lucida Sans Unicode"/>
              </a:rPr>
              <a:t>	</a:t>
            </a:r>
            <a:r>
              <a:rPr sz="1550" spc="-20" dirty="0">
                <a:latin typeface="Lucida Sans Unicode"/>
                <a:cs typeface="Lucida Sans Unicode"/>
              </a:rPr>
              <a:t>nova</a:t>
            </a:r>
            <a:r>
              <a:rPr sz="1550" dirty="0">
                <a:latin typeface="Lucida Sans Unicode"/>
                <a:cs typeface="Lucida Sans Unicode"/>
              </a:rPr>
              <a:t>	</a:t>
            </a:r>
            <a:r>
              <a:rPr sz="1550" spc="-20" dirty="0">
                <a:latin typeface="Lucida Sans Unicode"/>
                <a:cs typeface="Lucida Sans Unicode"/>
              </a:rPr>
              <a:t>tela</a:t>
            </a:r>
            <a:r>
              <a:rPr sz="1550" dirty="0">
                <a:latin typeface="Lucida Sans Unicode"/>
                <a:cs typeface="Lucida Sans Unicode"/>
              </a:rPr>
              <a:t>	</a:t>
            </a:r>
            <a:r>
              <a:rPr sz="1550" spc="-25" dirty="0">
                <a:latin typeface="Lucida Sans Unicode"/>
                <a:cs typeface="Lucida Sans Unicode"/>
              </a:rPr>
              <a:t>se</a:t>
            </a:r>
            <a:r>
              <a:rPr sz="1550" dirty="0">
                <a:latin typeface="Lucida Sans Unicode"/>
                <a:cs typeface="Lucida Sans Unicode"/>
              </a:rPr>
              <a:t>	</a:t>
            </a:r>
            <a:r>
              <a:rPr sz="1550" spc="-10" dirty="0">
                <a:latin typeface="Lucida Sans Unicode"/>
                <a:cs typeface="Lucida Sans Unicode"/>
              </a:rPr>
              <a:t>abrirá</a:t>
            </a:r>
            <a:r>
              <a:rPr sz="1550" dirty="0">
                <a:latin typeface="Lucida Sans Unicode"/>
                <a:cs typeface="Lucida Sans Unicode"/>
              </a:rPr>
              <a:t>	</a:t>
            </a:r>
            <a:r>
              <a:rPr sz="1550" spc="-25" dirty="0">
                <a:latin typeface="Lucida Sans Unicode"/>
                <a:cs typeface="Lucida Sans Unicode"/>
              </a:rPr>
              <a:t>com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04500" y="1984057"/>
            <a:ext cx="489584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20" dirty="0">
                <a:latin typeface="Lucida Sans Unicode"/>
                <a:cs typeface="Lucida Sans Unicode"/>
              </a:rPr>
              <a:t>duas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1819" y="2346642"/>
            <a:ext cx="862647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latin typeface="Lucida Sans Unicode"/>
                <a:cs typeface="Lucida Sans Unicode"/>
              </a:rPr>
              <a:t>informações</a:t>
            </a:r>
            <a:r>
              <a:rPr sz="1550" spc="229" dirty="0">
                <a:latin typeface="Lucida Sans Unicode"/>
                <a:cs typeface="Lucida Sans Unicode"/>
              </a:rPr>
              <a:t> </a:t>
            </a:r>
            <a:r>
              <a:rPr sz="1550" dirty="0">
                <a:latin typeface="Lucida Sans Unicode"/>
                <a:cs typeface="Lucida Sans Unicode"/>
              </a:rPr>
              <a:t>que</a:t>
            </a:r>
            <a:r>
              <a:rPr sz="1550" spc="175" dirty="0">
                <a:latin typeface="Lucida Sans Unicode"/>
                <a:cs typeface="Lucida Sans Unicode"/>
              </a:rPr>
              <a:t> </a:t>
            </a:r>
            <a:r>
              <a:rPr sz="1550" dirty="0">
                <a:latin typeface="Lucida Sans Unicode"/>
                <a:cs typeface="Lucida Sans Unicode"/>
              </a:rPr>
              <a:t>o</a:t>
            </a:r>
            <a:r>
              <a:rPr sz="1550" spc="245" dirty="0">
                <a:latin typeface="Lucida Sans Unicode"/>
                <a:cs typeface="Lucida Sans Unicode"/>
              </a:rPr>
              <a:t> </a:t>
            </a:r>
            <a:r>
              <a:rPr sz="1550" dirty="0">
                <a:latin typeface="Lucida Sans Unicode"/>
                <a:cs typeface="Lucida Sans Unicode"/>
              </a:rPr>
              <a:t>usuário</a:t>
            </a:r>
            <a:r>
              <a:rPr sz="1550" spc="229" dirty="0">
                <a:latin typeface="Lucida Sans Unicode"/>
                <a:cs typeface="Lucida Sans Unicode"/>
              </a:rPr>
              <a:t> </a:t>
            </a:r>
            <a:r>
              <a:rPr sz="1550" dirty="0">
                <a:latin typeface="Lucida Sans Unicode"/>
                <a:cs typeface="Lucida Sans Unicode"/>
              </a:rPr>
              <a:t>deverá</a:t>
            </a:r>
            <a:r>
              <a:rPr sz="1550" spc="195" dirty="0">
                <a:latin typeface="Lucida Sans Unicode"/>
                <a:cs typeface="Lucida Sans Unicode"/>
              </a:rPr>
              <a:t> </a:t>
            </a:r>
            <a:r>
              <a:rPr sz="1550" dirty="0">
                <a:latin typeface="Lucida Sans Unicode"/>
                <a:cs typeface="Lucida Sans Unicode"/>
              </a:rPr>
              <a:t>selecionar</a:t>
            </a:r>
            <a:r>
              <a:rPr sz="1550" spc="229" dirty="0">
                <a:latin typeface="Lucida Sans Unicode"/>
                <a:cs typeface="Lucida Sans Unicode"/>
              </a:rPr>
              <a:t> </a:t>
            </a:r>
            <a:r>
              <a:rPr sz="1550" dirty="0">
                <a:latin typeface="Lucida Sans Unicode"/>
                <a:cs typeface="Lucida Sans Unicode"/>
              </a:rPr>
              <a:t>para</a:t>
            </a:r>
            <a:r>
              <a:rPr sz="1550" spc="225" dirty="0">
                <a:latin typeface="Lucida Sans Unicode"/>
                <a:cs typeface="Lucida Sans Unicode"/>
              </a:rPr>
              <a:t> </a:t>
            </a:r>
            <a:r>
              <a:rPr sz="1550" dirty="0">
                <a:latin typeface="Lucida Sans Unicode"/>
                <a:cs typeface="Lucida Sans Unicode"/>
              </a:rPr>
              <a:t>seguir</a:t>
            </a:r>
            <a:r>
              <a:rPr sz="1550" spc="260" dirty="0">
                <a:latin typeface="Lucida Sans Unicode"/>
                <a:cs typeface="Lucida Sans Unicode"/>
              </a:rPr>
              <a:t> </a:t>
            </a:r>
            <a:r>
              <a:rPr sz="1550" dirty="0">
                <a:latin typeface="Lucida Sans Unicode"/>
                <a:cs typeface="Lucida Sans Unicode"/>
              </a:rPr>
              <a:t>com</a:t>
            </a:r>
            <a:r>
              <a:rPr sz="1550" spc="260" dirty="0">
                <a:latin typeface="Lucida Sans Unicode"/>
                <a:cs typeface="Lucida Sans Unicode"/>
              </a:rPr>
              <a:t> </a:t>
            </a:r>
            <a:r>
              <a:rPr sz="1550" dirty="0">
                <a:latin typeface="Lucida Sans Unicode"/>
                <a:cs typeface="Lucida Sans Unicode"/>
              </a:rPr>
              <a:t>o</a:t>
            </a:r>
            <a:r>
              <a:rPr sz="1550" spc="235" dirty="0">
                <a:latin typeface="Lucida Sans Unicode"/>
                <a:cs typeface="Lucida Sans Unicode"/>
              </a:rPr>
              <a:t> </a:t>
            </a:r>
            <a:r>
              <a:rPr sz="1550" dirty="0">
                <a:latin typeface="Lucida Sans Unicode"/>
                <a:cs typeface="Lucida Sans Unicode"/>
              </a:rPr>
              <a:t>projeto</a:t>
            </a:r>
            <a:r>
              <a:rPr sz="1550" spc="200" dirty="0">
                <a:latin typeface="Lucida Sans Unicode"/>
                <a:cs typeface="Lucida Sans Unicode"/>
              </a:rPr>
              <a:t> </a:t>
            </a:r>
            <a:r>
              <a:rPr sz="1550" dirty="0">
                <a:latin typeface="Lucida Sans Unicode"/>
                <a:cs typeface="Lucida Sans Unicode"/>
              </a:rPr>
              <a:t>em</a:t>
            </a:r>
            <a:r>
              <a:rPr sz="1550" spc="30" dirty="0">
                <a:latin typeface="Lucida Sans Unicode"/>
                <a:cs typeface="Lucida Sans Unicode"/>
              </a:rPr>
              <a:t> </a:t>
            </a:r>
            <a:r>
              <a:rPr sz="1550" spc="-10" dirty="0">
                <a:latin typeface="Lucida Sans Unicode"/>
                <a:cs typeface="Lucida Sans Unicode"/>
              </a:rPr>
              <a:t>produção.</a:t>
            </a:r>
            <a:endParaRPr sz="1550">
              <a:latin typeface="Lucida Sans Unicode"/>
              <a:cs typeface="Lucida Sans Unicod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43250" y="2828925"/>
            <a:ext cx="7143750" cy="3495675"/>
            <a:chOff x="3143250" y="2828925"/>
            <a:chExt cx="7143750" cy="34956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3250" y="2828925"/>
              <a:ext cx="7143750" cy="34956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6125" y="2943225"/>
              <a:ext cx="6858000" cy="3276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90951" y="2938462"/>
              <a:ext cx="6867525" cy="3295650"/>
            </a:xfrm>
            <a:custGeom>
              <a:avLst/>
              <a:gdLst/>
              <a:ahLst/>
              <a:cxnLst/>
              <a:rect l="l" t="t" r="r" b="b"/>
              <a:pathLst>
                <a:path w="6867525" h="3295650">
                  <a:moveTo>
                    <a:pt x="0" y="3295141"/>
                  </a:moveTo>
                  <a:lnTo>
                    <a:pt x="6867525" y="3295141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3295141"/>
                  </a:lnTo>
                  <a:close/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05759" y="796924"/>
            <a:ext cx="6627495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4460" marR="5080" indent="-1382395">
              <a:lnSpc>
                <a:spcPct val="100000"/>
              </a:lnSpc>
              <a:spcBef>
                <a:spcPts val="105"/>
              </a:spcBef>
            </a:pPr>
            <a:r>
              <a:rPr dirty="0"/>
              <a:t>Ponga</a:t>
            </a:r>
            <a:r>
              <a:rPr spc="-180" dirty="0"/>
              <a:t> </a:t>
            </a:r>
            <a:r>
              <a:rPr dirty="0"/>
              <a:t>su</a:t>
            </a:r>
            <a:r>
              <a:rPr spc="-135" dirty="0"/>
              <a:t> </a:t>
            </a:r>
            <a:r>
              <a:rPr spc="-10" dirty="0"/>
              <a:t>proyecto</a:t>
            </a:r>
            <a:r>
              <a:rPr spc="-175" dirty="0"/>
              <a:t> </a:t>
            </a:r>
            <a:r>
              <a:rPr dirty="0"/>
              <a:t>en</a:t>
            </a:r>
            <a:r>
              <a:rPr spc="-125" dirty="0"/>
              <a:t> </a:t>
            </a:r>
            <a:r>
              <a:rPr dirty="0"/>
              <a:t>estado</a:t>
            </a:r>
            <a:r>
              <a:rPr spc="-170" dirty="0"/>
              <a:t> </a:t>
            </a:r>
            <a:r>
              <a:rPr spc="-25" dirty="0"/>
              <a:t>de </a:t>
            </a:r>
            <a:r>
              <a:rPr spc="-10" dirty="0"/>
              <a:t>producción</a:t>
            </a:r>
            <a:r>
              <a:rPr spc="-125" dirty="0"/>
              <a:t> </a:t>
            </a:r>
            <a:r>
              <a:rPr dirty="0"/>
              <a:t>(Pt</a:t>
            </a:r>
            <a:r>
              <a:rPr spc="-135" dirty="0"/>
              <a:t> </a:t>
            </a:r>
            <a:r>
              <a:rPr dirty="0"/>
              <a:t>–</a:t>
            </a:r>
            <a:r>
              <a:rPr spc="-130" dirty="0"/>
              <a:t> </a:t>
            </a:r>
            <a:r>
              <a:rPr spc="-25" dirty="0"/>
              <a:t>2)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43694" y="6337305"/>
            <a:ext cx="2393315" cy="2120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-20" dirty="0">
                <a:solidFill>
                  <a:srgbClr val="171717"/>
                </a:solidFill>
                <a:latin typeface="Calibri Light"/>
                <a:cs typeface="Calibri Light"/>
              </a:rPr>
              <a:t>Fuente:</a:t>
            </a:r>
            <a:r>
              <a:rPr sz="1200" spc="-3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</a:t>
            </a:r>
            <a:r>
              <a:rPr sz="1050" spc="-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3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 -</a:t>
            </a:r>
            <a:r>
              <a:rPr sz="1050" spc="-2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20359" y="6411600"/>
            <a:ext cx="444500" cy="2120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-3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9183" y="1977453"/>
            <a:ext cx="9148445" cy="112268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55500"/>
              </a:lnSpc>
              <a:spcBef>
                <a:spcPts val="55"/>
              </a:spcBef>
            </a:pPr>
            <a:r>
              <a:rPr sz="1550" dirty="0">
                <a:latin typeface="Segoe UI Symbol"/>
                <a:cs typeface="Segoe UI Symbol"/>
              </a:rPr>
              <a:t>En</a:t>
            </a:r>
            <a:r>
              <a:rPr sz="1550" spc="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caso</a:t>
            </a:r>
            <a:r>
              <a:rPr sz="1550" spc="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5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usuario</a:t>
            </a:r>
            <a:r>
              <a:rPr sz="1550" spc="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seleccione</a:t>
            </a:r>
            <a:r>
              <a:rPr sz="1550" spc="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la</a:t>
            </a:r>
            <a:r>
              <a:rPr sz="1550" spc="5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opción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“Eliminar</a:t>
            </a:r>
            <a:r>
              <a:rPr sz="1550" spc="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TODO”,</a:t>
            </a:r>
            <a:r>
              <a:rPr sz="1550" spc="5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todos</a:t>
            </a:r>
            <a:r>
              <a:rPr sz="1550" spc="6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los</a:t>
            </a:r>
            <a:r>
              <a:rPr sz="1550" spc="8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formularios</a:t>
            </a:r>
            <a:r>
              <a:rPr sz="1550" spc="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completados</a:t>
            </a:r>
            <a:r>
              <a:rPr sz="1550" spc="8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antes</a:t>
            </a:r>
            <a:r>
              <a:rPr sz="1550" spc="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85" dirty="0">
                <a:latin typeface="Segoe UI Symbol"/>
                <a:cs typeface="Segoe UI Symbol"/>
              </a:rPr>
              <a:t> </a:t>
            </a:r>
            <a:r>
              <a:rPr sz="1550" spc="-25" dirty="0">
                <a:latin typeface="Segoe UI Symbol"/>
                <a:cs typeface="Segoe UI Symbol"/>
              </a:rPr>
              <a:t>la </a:t>
            </a:r>
            <a:r>
              <a:rPr sz="1550" dirty="0">
                <a:latin typeface="Segoe UI Symbol"/>
                <a:cs typeface="Segoe UI Symbol"/>
              </a:rPr>
              <a:t>fase</a:t>
            </a:r>
            <a:r>
              <a:rPr sz="1550" spc="1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2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producción</a:t>
            </a:r>
            <a:r>
              <a:rPr sz="1550" spc="17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serán</a:t>
            </a:r>
            <a:r>
              <a:rPr sz="1550" spc="16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eliminados.</a:t>
            </a:r>
            <a:r>
              <a:rPr sz="1550" spc="18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Para</a:t>
            </a:r>
            <a:r>
              <a:rPr sz="1550" spc="1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asegurar</a:t>
            </a:r>
            <a:r>
              <a:rPr sz="1550" spc="16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que</a:t>
            </a:r>
            <a:r>
              <a:rPr sz="1550" spc="204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17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usuario</a:t>
            </a:r>
            <a:r>
              <a:rPr sz="1550" spc="1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está</a:t>
            </a:r>
            <a:r>
              <a:rPr sz="1550" spc="18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completamente</a:t>
            </a:r>
            <a:r>
              <a:rPr sz="1550" spc="1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seguro</a:t>
            </a:r>
            <a:r>
              <a:rPr sz="1550" spc="1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210" dirty="0">
                <a:latin typeface="Segoe UI Symbol"/>
                <a:cs typeface="Segoe UI Symbol"/>
              </a:rPr>
              <a:t> </a:t>
            </a:r>
            <a:r>
              <a:rPr sz="1550" spc="-25" dirty="0">
                <a:latin typeface="Segoe UI Symbol"/>
                <a:cs typeface="Segoe UI Symbol"/>
              </a:rPr>
              <a:t>su </a:t>
            </a:r>
            <a:r>
              <a:rPr sz="1550" dirty="0">
                <a:latin typeface="Segoe UI Symbol"/>
                <a:cs typeface="Segoe UI Symbol"/>
              </a:rPr>
              <a:t>decisión,</a:t>
            </a:r>
            <a:r>
              <a:rPr sz="1550" spc="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sistema</a:t>
            </a:r>
            <a:r>
              <a:rPr sz="1550" spc="5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mostrará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una</a:t>
            </a:r>
            <a:r>
              <a:rPr sz="1550" spc="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ventana</a:t>
            </a:r>
            <a:r>
              <a:rPr sz="1550" spc="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emergente</a:t>
            </a:r>
            <a:r>
              <a:rPr sz="1550" spc="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(pop-up)</a:t>
            </a:r>
            <a:r>
              <a:rPr sz="1550" spc="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antes</a:t>
            </a:r>
            <a:r>
              <a:rPr sz="1550" spc="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8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proceder</a:t>
            </a:r>
            <a:r>
              <a:rPr sz="1550" spc="7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con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la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acción.</a:t>
            </a:r>
            <a:endParaRPr sz="1550">
              <a:latin typeface="Segoe UI Symbol"/>
              <a:cs typeface="Segoe UI Symbo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48000" y="3619500"/>
            <a:ext cx="7143750" cy="2047875"/>
            <a:chOff x="3048000" y="3619500"/>
            <a:chExt cx="7143750" cy="20478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3619500"/>
              <a:ext cx="7143750" cy="20478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0875" y="3714750"/>
              <a:ext cx="6858000" cy="18573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195701" y="3709923"/>
              <a:ext cx="6867525" cy="1876425"/>
            </a:xfrm>
            <a:custGeom>
              <a:avLst/>
              <a:gdLst/>
              <a:ahLst/>
              <a:cxnLst/>
              <a:rect l="l" t="t" r="r" b="b"/>
              <a:pathLst>
                <a:path w="6867525" h="1876425">
                  <a:moveTo>
                    <a:pt x="0" y="1876298"/>
                  </a:moveTo>
                  <a:lnTo>
                    <a:pt x="6867525" y="1876298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187629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03094" y="860424"/>
            <a:ext cx="9055100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7620" marR="5080" indent="-3804920">
              <a:lnSpc>
                <a:spcPct val="100000"/>
              </a:lnSpc>
              <a:spcBef>
                <a:spcPts val="105"/>
              </a:spcBef>
            </a:pPr>
            <a:r>
              <a:rPr sz="3000" dirty="0">
                <a:latin typeface="Arial Black"/>
                <a:cs typeface="Arial Black"/>
              </a:rPr>
              <a:t>Ponga</a:t>
            </a:r>
            <a:r>
              <a:rPr sz="3000" spc="-175" dirty="0">
                <a:latin typeface="Arial Black"/>
                <a:cs typeface="Arial Black"/>
              </a:rPr>
              <a:t> </a:t>
            </a:r>
            <a:r>
              <a:rPr sz="3000" dirty="0">
                <a:latin typeface="Arial Black"/>
                <a:cs typeface="Arial Black"/>
              </a:rPr>
              <a:t>su</a:t>
            </a:r>
            <a:r>
              <a:rPr sz="3000" spc="-130" dirty="0">
                <a:latin typeface="Arial Black"/>
                <a:cs typeface="Arial Black"/>
              </a:rPr>
              <a:t> </a:t>
            </a:r>
            <a:r>
              <a:rPr sz="3000" spc="-10" dirty="0">
                <a:latin typeface="Arial Black"/>
                <a:cs typeface="Arial Black"/>
              </a:rPr>
              <a:t>proyecto</a:t>
            </a:r>
            <a:r>
              <a:rPr sz="3000" spc="-160" dirty="0">
                <a:latin typeface="Arial Black"/>
                <a:cs typeface="Arial Black"/>
              </a:rPr>
              <a:t> </a:t>
            </a:r>
            <a:r>
              <a:rPr sz="3000" dirty="0">
                <a:latin typeface="Arial Black"/>
                <a:cs typeface="Arial Black"/>
              </a:rPr>
              <a:t>en</a:t>
            </a:r>
            <a:r>
              <a:rPr sz="3000" spc="-114" dirty="0">
                <a:latin typeface="Arial Black"/>
                <a:cs typeface="Arial Black"/>
              </a:rPr>
              <a:t> </a:t>
            </a:r>
            <a:r>
              <a:rPr sz="3000" dirty="0">
                <a:latin typeface="Arial Black"/>
                <a:cs typeface="Arial Black"/>
              </a:rPr>
              <a:t>estado</a:t>
            </a:r>
            <a:r>
              <a:rPr sz="3000" spc="-160" dirty="0">
                <a:latin typeface="Arial Black"/>
                <a:cs typeface="Arial Black"/>
              </a:rPr>
              <a:t> </a:t>
            </a:r>
            <a:r>
              <a:rPr sz="3000" dirty="0">
                <a:latin typeface="Arial Black"/>
                <a:cs typeface="Arial Black"/>
              </a:rPr>
              <a:t>de</a:t>
            </a:r>
            <a:r>
              <a:rPr sz="3000" spc="-120" dirty="0">
                <a:latin typeface="Arial Black"/>
                <a:cs typeface="Arial Black"/>
              </a:rPr>
              <a:t> </a:t>
            </a:r>
            <a:r>
              <a:rPr sz="3000" spc="-10" dirty="0">
                <a:latin typeface="Arial Black"/>
                <a:cs typeface="Arial Black"/>
              </a:rPr>
              <a:t>producción </a:t>
            </a:r>
            <a:r>
              <a:rPr sz="3000" dirty="0">
                <a:latin typeface="Arial Black"/>
                <a:cs typeface="Arial Black"/>
              </a:rPr>
              <a:t>(Pt</a:t>
            </a:r>
            <a:r>
              <a:rPr sz="3000" spc="-90" dirty="0">
                <a:latin typeface="Arial Black"/>
                <a:cs typeface="Arial Black"/>
              </a:rPr>
              <a:t> </a:t>
            </a:r>
            <a:r>
              <a:rPr sz="3000" dirty="0">
                <a:latin typeface="Arial Black"/>
                <a:cs typeface="Arial Black"/>
              </a:rPr>
              <a:t>–</a:t>
            </a:r>
            <a:r>
              <a:rPr sz="3000" spc="-75" dirty="0">
                <a:latin typeface="Arial Black"/>
                <a:cs typeface="Arial Black"/>
              </a:rPr>
              <a:t> </a:t>
            </a:r>
            <a:r>
              <a:rPr sz="3000" spc="-25" dirty="0">
                <a:latin typeface="Arial Black"/>
                <a:cs typeface="Arial Black"/>
              </a:rPr>
              <a:t>3)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51144" y="6358260"/>
            <a:ext cx="445134" cy="2120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-3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16415" y="6366500"/>
            <a:ext cx="2393315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20" dirty="0">
                <a:solidFill>
                  <a:srgbClr val="171717"/>
                </a:solidFill>
                <a:latin typeface="Calibri Light"/>
                <a:cs typeface="Calibri Light"/>
              </a:rPr>
              <a:t>Fuente:</a:t>
            </a:r>
            <a:r>
              <a:rPr sz="1200" spc="-3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</a:t>
            </a:r>
            <a:r>
              <a:rPr sz="1050" spc="-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4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-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r>
              <a:rPr sz="1050" spc="-3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38375" y="2809875"/>
            <a:ext cx="7877175" cy="3648075"/>
            <a:chOff x="2238375" y="2809875"/>
            <a:chExt cx="7877175" cy="3648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8375" y="2809875"/>
              <a:ext cx="7877175" cy="36480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0775" y="2914650"/>
              <a:ext cx="7581900" cy="34385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95601" y="2919412"/>
              <a:ext cx="7591425" cy="3448050"/>
            </a:xfrm>
            <a:custGeom>
              <a:avLst/>
              <a:gdLst/>
              <a:ahLst/>
              <a:cxnLst/>
              <a:rect l="l" t="t" r="r" b="b"/>
              <a:pathLst>
                <a:path w="7591425" h="3448050">
                  <a:moveTo>
                    <a:pt x="0" y="3447541"/>
                  </a:moveTo>
                  <a:lnTo>
                    <a:pt x="7591425" y="3447541"/>
                  </a:lnTo>
                  <a:lnTo>
                    <a:pt x="7591425" y="0"/>
                  </a:lnTo>
                  <a:lnTo>
                    <a:pt x="0" y="0"/>
                  </a:lnTo>
                  <a:lnTo>
                    <a:pt x="0" y="34475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46551" y="554291"/>
            <a:ext cx="49104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Proyecto</a:t>
            </a:r>
            <a:r>
              <a:rPr spc="-160" dirty="0"/>
              <a:t> </a:t>
            </a:r>
            <a:r>
              <a:rPr dirty="0"/>
              <a:t>en</a:t>
            </a:r>
            <a:r>
              <a:rPr spc="-135" dirty="0"/>
              <a:t> </a:t>
            </a:r>
            <a:r>
              <a:rPr spc="-25" dirty="0"/>
              <a:t>Producción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40001" y="1069022"/>
            <a:ext cx="8132445" cy="8820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30"/>
              </a:spcBef>
            </a:pPr>
            <a:r>
              <a:rPr sz="1400" dirty="0">
                <a:latin typeface="Segoe UI Symbol"/>
                <a:cs typeface="Segoe UI Symbol"/>
              </a:rPr>
              <a:t>Una</a:t>
            </a:r>
            <a:r>
              <a:rPr sz="1400" spc="-4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vez</a:t>
            </a:r>
            <a:r>
              <a:rPr sz="1400" spc="-7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que</a:t>
            </a:r>
            <a:r>
              <a:rPr sz="1400" spc="-2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el</a:t>
            </a:r>
            <a:r>
              <a:rPr sz="1400" spc="-65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proyecto</a:t>
            </a:r>
            <a:r>
              <a:rPr sz="1400" spc="-1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esté</a:t>
            </a:r>
            <a:r>
              <a:rPr sz="1400" spc="-5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en</a:t>
            </a:r>
            <a:r>
              <a:rPr sz="1400" spc="-70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producción,</a:t>
            </a:r>
            <a:r>
              <a:rPr sz="1400" spc="-4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ya</a:t>
            </a:r>
            <a:r>
              <a:rPr sz="1400" spc="-5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no</a:t>
            </a:r>
            <a:r>
              <a:rPr sz="1400" spc="-2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podrá</a:t>
            </a:r>
            <a:r>
              <a:rPr sz="1400" spc="-4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editar</a:t>
            </a:r>
            <a:r>
              <a:rPr sz="1400" spc="-8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los</a:t>
            </a:r>
            <a:r>
              <a:rPr sz="1400" spc="-2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campos</a:t>
            </a:r>
            <a:r>
              <a:rPr sz="1400" spc="-7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del</a:t>
            </a:r>
            <a:r>
              <a:rPr sz="1400" spc="-65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proyecto</a:t>
            </a:r>
            <a:r>
              <a:rPr sz="1400" spc="-2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en</a:t>
            </a:r>
            <a:r>
              <a:rPr sz="1400" spc="-7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tiempo</a:t>
            </a:r>
            <a:r>
              <a:rPr sz="1400" spc="-35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real. </a:t>
            </a:r>
            <a:r>
              <a:rPr sz="1400" dirty="0">
                <a:latin typeface="Segoe UI Symbol"/>
                <a:cs typeface="Segoe UI Symbol"/>
              </a:rPr>
              <a:t>Sin</a:t>
            </a:r>
            <a:r>
              <a:rPr sz="1400" spc="60" dirty="0">
                <a:latin typeface="Segoe UI Symbol"/>
                <a:cs typeface="Segoe UI Symbol"/>
              </a:rPr>
              <a:t>  </a:t>
            </a:r>
            <a:r>
              <a:rPr sz="1400" dirty="0">
                <a:latin typeface="Segoe UI Symbol"/>
                <a:cs typeface="Segoe UI Symbol"/>
              </a:rPr>
              <a:t>embargo,</a:t>
            </a:r>
            <a:r>
              <a:rPr sz="1400" spc="70" dirty="0">
                <a:latin typeface="Segoe UI Symbol"/>
                <a:cs typeface="Segoe UI Symbol"/>
              </a:rPr>
              <a:t>  </a:t>
            </a:r>
            <a:r>
              <a:rPr sz="1400" dirty="0">
                <a:latin typeface="Segoe UI Symbol"/>
                <a:cs typeface="Segoe UI Symbol"/>
              </a:rPr>
              <a:t>podrá</a:t>
            </a:r>
            <a:r>
              <a:rPr sz="1400" spc="65" dirty="0">
                <a:latin typeface="Segoe UI Symbol"/>
                <a:cs typeface="Segoe UI Symbol"/>
              </a:rPr>
              <a:t>  </a:t>
            </a:r>
            <a:r>
              <a:rPr sz="1400" dirty="0">
                <a:latin typeface="Segoe UI Symbol"/>
                <a:cs typeface="Segoe UI Symbol"/>
              </a:rPr>
              <a:t>realizar</a:t>
            </a:r>
            <a:r>
              <a:rPr sz="1400" spc="60" dirty="0">
                <a:latin typeface="Segoe UI Symbol"/>
                <a:cs typeface="Segoe UI Symbol"/>
              </a:rPr>
              <a:t>  </a:t>
            </a:r>
            <a:r>
              <a:rPr sz="1400" dirty="0">
                <a:latin typeface="Segoe UI Symbol"/>
                <a:cs typeface="Segoe UI Symbol"/>
              </a:rPr>
              <a:t>modificaciones</a:t>
            </a:r>
            <a:r>
              <a:rPr sz="1400" spc="70" dirty="0">
                <a:latin typeface="Segoe UI Symbol"/>
                <a:cs typeface="Segoe UI Symbol"/>
              </a:rPr>
              <a:t>  </a:t>
            </a:r>
            <a:r>
              <a:rPr sz="1400" dirty="0">
                <a:latin typeface="Segoe UI Symbol"/>
                <a:cs typeface="Segoe UI Symbol"/>
              </a:rPr>
              <a:t>en</a:t>
            </a:r>
            <a:r>
              <a:rPr sz="1400" spc="49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el</a:t>
            </a:r>
            <a:r>
              <a:rPr sz="1400" spc="55" dirty="0">
                <a:latin typeface="Segoe UI Symbol"/>
                <a:cs typeface="Segoe UI Symbol"/>
              </a:rPr>
              <a:t>  </a:t>
            </a:r>
            <a:r>
              <a:rPr sz="1400" dirty="0">
                <a:latin typeface="Segoe UI Symbol"/>
                <a:cs typeface="Segoe UI Symbol"/>
              </a:rPr>
              <a:t>Modo</a:t>
            </a:r>
            <a:r>
              <a:rPr sz="1400" spc="85" dirty="0">
                <a:latin typeface="Segoe UI Symbol"/>
                <a:cs typeface="Segoe UI Symbol"/>
              </a:rPr>
              <a:t>  </a:t>
            </a:r>
            <a:r>
              <a:rPr sz="1400" dirty="0">
                <a:latin typeface="Segoe UI Symbol"/>
                <a:cs typeface="Segoe UI Symbol"/>
              </a:rPr>
              <a:t>Borrador,</a:t>
            </a:r>
            <a:r>
              <a:rPr sz="1400" spc="65" dirty="0">
                <a:latin typeface="Segoe UI Symbol"/>
                <a:cs typeface="Segoe UI Symbol"/>
              </a:rPr>
              <a:t>  </a:t>
            </a:r>
            <a:r>
              <a:rPr sz="1400" dirty="0">
                <a:latin typeface="Segoe UI Symbol"/>
                <a:cs typeface="Segoe UI Symbol"/>
              </a:rPr>
              <a:t>las</a:t>
            </a:r>
            <a:r>
              <a:rPr sz="1400" spc="65" dirty="0">
                <a:latin typeface="Segoe UI Symbol"/>
                <a:cs typeface="Segoe UI Symbol"/>
              </a:rPr>
              <a:t>  </a:t>
            </a:r>
            <a:r>
              <a:rPr sz="1400" dirty="0">
                <a:latin typeface="Segoe UI Symbol"/>
                <a:cs typeface="Segoe UI Symbol"/>
              </a:rPr>
              <a:t>cuales</a:t>
            </a:r>
            <a:r>
              <a:rPr sz="1400" spc="80" dirty="0">
                <a:latin typeface="Segoe UI Symbol"/>
                <a:cs typeface="Segoe UI Symbol"/>
              </a:rPr>
              <a:t>  </a:t>
            </a:r>
            <a:r>
              <a:rPr sz="1400" dirty="0">
                <a:latin typeface="Segoe UI Symbol"/>
                <a:cs typeface="Segoe UI Symbol"/>
              </a:rPr>
              <a:t>serán</a:t>
            </a:r>
            <a:r>
              <a:rPr sz="1400" spc="80" dirty="0">
                <a:latin typeface="Segoe UI Symbol"/>
                <a:cs typeface="Segoe UI Symbol"/>
              </a:rPr>
              <a:t>  </a:t>
            </a:r>
            <a:r>
              <a:rPr sz="1400" spc="-10" dirty="0">
                <a:latin typeface="Segoe UI Symbol"/>
                <a:cs typeface="Segoe UI Symbol"/>
              </a:rPr>
              <a:t>aprobadas automáticamente</a:t>
            </a:r>
            <a:r>
              <a:rPr sz="1400" spc="2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o,</a:t>
            </a:r>
            <a:r>
              <a:rPr sz="1400" spc="3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en</a:t>
            </a:r>
            <a:r>
              <a:rPr sz="1400" spc="1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algunos</a:t>
            </a:r>
            <a:r>
              <a:rPr sz="1400" spc="6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casos,</a:t>
            </a:r>
            <a:r>
              <a:rPr sz="1400" spc="4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requerirán</a:t>
            </a:r>
            <a:r>
              <a:rPr sz="1400" spc="5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la</a:t>
            </a:r>
            <a:r>
              <a:rPr sz="1400" spc="5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aprobación</a:t>
            </a:r>
            <a:r>
              <a:rPr sz="1400" spc="7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de</a:t>
            </a:r>
            <a:r>
              <a:rPr sz="1400" spc="3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un</a:t>
            </a:r>
            <a:r>
              <a:rPr sz="1400" spc="60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administrador</a:t>
            </a:r>
            <a:r>
              <a:rPr sz="1400" spc="3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de</a:t>
            </a:r>
            <a:r>
              <a:rPr sz="1400" spc="3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REDCap</a:t>
            </a:r>
            <a:r>
              <a:rPr sz="1400" spc="55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antes </a:t>
            </a:r>
            <a:r>
              <a:rPr sz="1400" dirty="0">
                <a:latin typeface="Segoe UI Symbol"/>
                <a:cs typeface="Segoe UI Symbol"/>
              </a:rPr>
              <a:t>de</a:t>
            </a:r>
            <a:r>
              <a:rPr sz="1400" spc="-40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entrar</a:t>
            </a:r>
            <a:r>
              <a:rPr sz="1400" spc="-3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en</a:t>
            </a:r>
            <a:r>
              <a:rPr sz="1400" spc="-65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vigor.</a:t>
            </a:r>
            <a:endParaRPr sz="1400">
              <a:latin typeface="Segoe UI Symbol"/>
              <a:cs typeface="Segoe UI Symbo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97201" y="1752600"/>
            <a:ext cx="5018405" cy="3799204"/>
            <a:chOff x="2497201" y="1752600"/>
            <a:chExt cx="5018405" cy="3799204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0075" y="1752600"/>
              <a:ext cx="3105150" cy="1143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4850" y="1838325"/>
              <a:ext cx="2905125" cy="98107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10151" y="1843151"/>
              <a:ext cx="2914650" cy="981075"/>
            </a:xfrm>
            <a:custGeom>
              <a:avLst/>
              <a:gdLst/>
              <a:ahLst/>
              <a:cxnLst/>
              <a:rect l="l" t="t" r="r" b="b"/>
              <a:pathLst>
                <a:path w="2914650" h="981075">
                  <a:moveTo>
                    <a:pt x="0" y="980566"/>
                  </a:moveTo>
                  <a:lnTo>
                    <a:pt x="2914269" y="980566"/>
                  </a:lnTo>
                  <a:lnTo>
                    <a:pt x="2914269" y="0"/>
                  </a:lnTo>
                  <a:lnTo>
                    <a:pt x="0" y="0"/>
                  </a:lnTo>
                  <a:lnTo>
                    <a:pt x="0" y="98056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19676" y="2605024"/>
              <a:ext cx="1581150" cy="219075"/>
            </a:xfrm>
            <a:custGeom>
              <a:avLst/>
              <a:gdLst/>
              <a:ahLst/>
              <a:cxnLst/>
              <a:rect l="l" t="t" r="r" b="b"/>
              <a:pathLst>
                <a:path w="1581150" h="219075">
                  <a:moveTo>
                    <a:pt x="0" y="219075"/>
                  </a:moveTo>
                  <a:lnTo>
                    <a:pt x="1581023" y="219075"/>
                  </a:lnTo>
                  <a:lnTo>
                    <a:pt x="1581023" y="0"/>
                  </a:lnTo>
                  <a:lnTo>
                    <a:pt x="0" y="0"/>
                  </a:lnTo>
                  <a:lnTo>
                    <a:pt x="0" y="219075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9100" y="2686050"/>
              <a:ext cx="209550" cy="8572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09901" y="5310251"/>
              <a:ext cx="1295400" cy="228600"/>
            </a:xfrm>
            <a:custGeom>
              <a:avLst/>
              <a:gdLst/>
              <a:ahLst/>
              <a:cxnLst/>
              <a:rect l="l" t="t" r="r" b="b"/>
              <a:pathLst>
                <a:path w="1295400" h="228600">
                  <a:moveTo>
                    <a:pt x="0" y="228600"/>
                  </a:moveTo>
                  <a:lnTo>
                    <a:pt x="1295400" y="22860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5250" y="5381626"/>
              <a:ext cx="209550" cy="8572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894451" y="6360482"/>
            <a:ext cx="444500" cy="2120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-3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18675" y="6366500"/>
            <a:ext cx="2101215" cy="35941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ts val="1395"/>
              </a:lnSpc>
              <a:spcBef>
                <a:spcPts val="40"/>
              </a:spcBef>
            </a:pPr>
            <a:r>
              <a:rPr sz="1200" spc="-20" dirty="0">
                <a:solidFill>
                  <a:srgbClr val="171717"/>
                </a:solidFill>
                <a:latin typeface="Calibri Light"/>
                <a:cs typeface="Calibri Light"/>
              </a:rPr>
              <a:t>Fuente:</a:t>
            </a:r>
            <a:r>
              <a:rPr sz="1200" spc="-2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</a:t>
            </a:r>
            <a:r>
              <a:rPr sz="1050" spc="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4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endParaRPr sz="1050">
              <a:latin typeface="Calibri Light"/>
              <a:cs typeface="Calibri Light"/>
            </a:endParaRPr>
          </a:p>
          <a:p>
            <a:pPr marL="12700">
              <a:lnSpc>
                <a:spcPts val="1215"/>
              </a:lnSpc>
            </a:pP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953" y="1671068"/>
            <a:ext cx="9081770" cy="11220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55500"/>
              </a:lnSpc>
              <a:spcBef>
                <a:spcPts val="50"/>
              </a:spcBef>
            </a:pP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2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panel</a:t>
            </a:r>
            <a:r>
              <a:rPr sz="1550" spc="26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30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estado</a:t>
            </a:r>
            <a:r>
              <a:rPr sz="1550" spc="28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registra</a:t>
            </a:r>
            <a:r>
              <a:rPr sz="1550" spc="28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todos</a:t>
            </a:r>
            <a:r>
              <a:rPr sz="1550" spc="28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los</a:t>
            </a:r>
            <a:r>
              <a:rPr sz="1550" spc="29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formularios</a:t>
            </a:r>
            <a:r>
              <a:rPr sz="1550" spc="2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creados</a:t>
            </a:r>
            <a:r>
              <a:rPr sz="1550" spc="229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dentro</a:t>
            </a:r>
            <a:r>
              <a:rPr sz="1550" spc="254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del</a:t>
            </a:r>
            <a:r>
              <a:rPr sz="1550" spc="30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proyecto.</a:t>
            </a:r>
            <a:r>
              <a:rPr sz="1550" spc="26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</a:t>
            </a:r>
            <a:r>
              <a:rPr sz="1550" spc="27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través</a:t>
            </a:r>
            <a:r>
              <a:rPr sz="1550" spc="27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30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este,</a:t>
            </a:r>
            <a:r>
              <a:rPr sz="1550" spc="260" dirty="0">
                <a:latin typeface="Segoe UI Symbol"/>
                <a:cs typeface="Segoe UI Symbol"/>
              </a:rPr>
              <a:t> </a:t>
            </a:r>
            <a:r>
              <a:rPr sz="1550" spc="-25" dirty="0">
                <a:latin typeface="Segoe UI Symbol"/>
                <a:cs typeface="Segoe UI Symbol"/>
              </a:rPr>
              <a:t>el </a:t>
            </a:r>
            <a:r>
              <a:rPr sz="1550" dirty="0">
                <a:latin typeface="Segoe UI Symbol"/>
                <a:cs typeface="Segoe UI Symbol"/>
              </a:rPr>
              <a:t>usuario</a:t>
            </a:r>
            <a:r>
              <a:rPr sz="1550" spc="16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tendrá</a:t>
            </a:r>
            <a:r>
              <a:rPr sz="1550" spc="15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acceso</a:t>
            </a:r>
            <a:r>
              <a:rPr sz="1550" spc="17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a</a:t>
            </a:r>
            <a:r>
              <a:rPr sz="1550" spc="16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los</a:t>
            </a:r>
            <a:r>
              <a:rPr sz="1550" spc="18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datos,</a:t>
            </a:r>
            <a:r>
              <a:rPr sz="1550" spc="16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incluyendo</a:t>
            </a:r>
            <a:r>
              <a:rPr sz="1550" spc="17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todos</a:t>
            </a:r>
            <a:r>
              <a:rPr sz="1550" spc="17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los</a:t>
            </a:r>
            <a:r>
              <a:rPr sz="1550" spc="17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registros</a:t>
            </a:r>
            <a:r>
              <a:rPr sz="1550" spc="18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existentes</a:t>
            </a:r>
            <a:r>
              <a:rPr sz="1550" spc="15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185" dirty="0">
                <a:latin typeface="Segoe UI Symbol"/>
                <a:cs typeface="Segoe UI Symbol"/>
              </a:rPr>
              <a:t>  </a:t>
            </a:r>
            <a:r>
              <a:rPr sz="1550" spc="-10" dirty="0">
                <a:latin typeface="Segoe UI Symbol"/>
                <a:cs typeface="Segoe UI Symbol"/>
              </a:rPr>
              <a:t>formularios </a:t>
            </a:r>
            <a:r>
              <a:rPr sz="1550" dirty="0">
                <a:latin typeface="Segoe UI Symbol"/>
                <a:cs typeface="Segoe UI Symbol"/>
              </a:rPr>
              <a:t>completados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y</a:t>
            </a:r>
            <a:r>
              <a:rPr sz="1550" spc="3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sus</a:t>
            </a:r>
            <a:r>
              <a:rPr sz="1550" spc="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respectivos</a:t>
            </a:r>
            <a:r>
              <a:rPr sz="1550" spc="1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estados</a:t>
            </a:r>
            <a:r>
              <a:rPr sz="1550" spc="5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55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finalización.</a:t>
            </a:r>
            <a:endParaRPr sz="1550">
              <a:latin typeface="Segoe UI Symbol"/>
              <a:cs typeface="Segoe UI 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5" dirty="0"/>
              <a:t>Panel</a:t>
            </a:r>
            <a:r>
              <a:rPr spc="-335" dirty="0"/>
              <a:t> </a:t>
            </a:r>
            <a:r>
              <a:rPr spc="-65" dirty="0"/>
              <a:t>de</a:t>
            </a:r>
            <a:r>
              <a:rPr spc="-360" dirty="0"/>
              <a:t> </a:t>
            </a:r>
            <a:r>
              <a:rPr spc="-145" dirty="0"/>
              <a:t>Estado</a:t>
            </a:r>
            <a:r>
              <a:rPr spc="-365" dirty="0"/>
              <a:t> </a:t>
            </a:r>
            <a:r>
              <a:rPr spc="-65" dirty="0"/>
              <a:t>de</a:t>
            </a:r>
            <a:r>
              <a:rPr spc="-305" dirty="0"/>
              <a:t> </a:t>
            </a:r>
            <a:r>
              <a:rPr spc="-135" dirty="0"/>
              <a:t>Registros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14663" y="3057525"/>
            <a:ext cx="7172325" cy="2638425"/>
            <a:chOff x="2514663" y="3057525"/>
            <a:chExt cx="7172325" cy="26384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4125" y="3057525"/>
              <a:ext cx="7143750" cy="26289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19426" y="3062287"/>
              <a:ext cx="7162800" cy="2628900"/>
            </a:xfrm>
            <a:custGeom>
              <a:avLst/>
              <a:gdLst/>
              <a:ahLst/>
              <a:cxnLst/>
              <a:rect l="l" t="t" r="r" b="b"/>
              <a:pathLst>
                <a:path w="7162800" h="2628900">
                  <a:moveTo>
                    <a:pt x="0" y="2628900"/>
                  </a:moveTo>
                  <a:lnTo>
                    <a:pt x="7162673" y="2628900"/>
                  </a:lnTo>
                  <a:lnTo>
                    <a:pt x="7162673" y="0"/>
                  </a:lnTo>
                  <a:lnTo>
                    <a:pt x="0" y="0"/>
                  </a:lnTo>
                  <a:lnTo>
                    <a:pt x="0" y="26289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94451" y="6360482"/>
            <a:ext cx="417830" cy="2120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-6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9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88169" y="6394772"/>
            <a:ext cx="2393950" cy="2120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-20" dirty="0">
                <a:solidFill>
                  <a:srgbClr val="171717"/>
                </a:solidFill>
                <a:latin typeface="Calibri Light"/>
                <a:cs typeface="Calibri Light"/>
              </a:rPr>
              <a:t>Fuente:</a:t>
            </a:r>
            <a:r>
              <a:rPr sz="1200" spc="-2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 básico</a:t>
            </a:r>
            <a:r>
              <a:rPr sz="1050" spc="-4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 -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 2022</a:t>
            </a:r>
            <a:endParaRPr sz="10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625" y="514350"/>
            <a:ext cx="11763375" cy="6343650"/>
            <a:chOff x="428625" y="514350"/>
            <a:chExt cx="11763375" cy="6343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7375" y="533400"/>
              <a:ext cx="8915400" cy="56578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8625" y="1562100"/>
              <a:ext cx="1666875" cy="2181225"/>
            </a:xfrm>
            <a:custGeom>
              <a:avLst/>
              <a:gdLst/>
              <a:ahLst/>
              <a:cxnLst/>
              <a:rect l="l" t="t" r="r" b="b"/>
              <a:pathLst>
                <a:path w="1666875" h="2181225">
                  <a:moveTo>
                    <a:pt x="992124" y="0"/>
                  </a:moveTo>
                  <a:lnTo>
                    <a:pt x="537222" y="455549"/>
                  </a:lnTo>
                  <a:lnTo>
                    <a:pt x="697903" y="616330"/>
                  </a:lnTo>
                  <a:lnTo>
                    <a:pt x="0" y="616330"/>
                  </a:lnTo>
                  <a:lnTo>
                    <a:pt x="0" y="1802129"/>
                  </a:lnTo>
                  <a:lnTo>
                    <a:pt x="378371" y="2180971"/>
                  </a:lnTo>
                  <a:lnTo>
                    <a:pt x="1666748" y="891286"/>
                  </a:lnTo>
                  <a:lnTo>
                    <a:pt x="1392174" y="616330"/>
                  </a:lnTo>
                  <a:lnTo>
                    <a:pt x="1286510" y="616330"/>
                  </a:lnTo>
                  <a:lnTo>
                    <a:pt x="1447164" y="455549"/>
                  </a:lnTo>
                  <a:lnTo>
                    <a:pt x="992124" y="0"/>
                  </a:lnTo>
                  <a:close/>
                </a:path>
              </a:pathLst>
            </a:custGeom>
            <a:solidFill>
              <a:srgbClr val="4470C4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10700" y="514350"/>
              <a:ext cx="2781300" cy="1504950"/>
            </a:xfrm>
            <a:custGeom>
              <a:avLst/>
              <a:gdLst/>
              <a:ahLst/>
              <a:cxnLst/>
              <a:rect l="l" t="t" r="r" b="b"/>
              <a:pathLst>
                <a:path w="2781300" h="1504950">
                  <a:moveTo>
                    <a:pt x="979297" y="0"/>
                  </a:moveTo>
                  <a:lnTo>
                    <a:pt x="957072" y="22225"/>
                  </a:lnTo>
                  <a:lnTo>
                    <a:pt x="0" y="22225"/>
                  </a:lnTo>
                  <a:lnTo>
                    <a:pt x="676275" y="669416"/>
                  </a:lnTo>
                  <a:lnTo>
                    <a:pt x="979297" y="973074"/>
                  </a:lnTo>
                  <a:lnTo>
                    <a:pt x="986408" y="966088"/>
                  </a:lnTo>
                  <a:lnTo>
                    <a:pt x="1549527" y="1504823"/>
                  </a:lnTo>
                  <a:lnTo>
                    <a:pt x="2780792" y="326771"/>
                  </a:lnTo>
                  <a:lnTo>
                    <a:pt x="2780792" y="22225"/>
                  </a:lnTo>
                  <a:lnTo>
                    <a:pt x="1001522" y="22225"/>
                  </a:lnTo>
                  <a:lnTo>
                    <a:pt x="979297" y="0"/>
                  </a:lnTo>
                  <a:close/>
                </a:path>
              </a:pathLst>
            </a:custGeom>
            <a:solidFill>
              <a:srgbClr val="FFC000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00950" y="6115050"/>
              <a:ext cx="1866900" cy="742950"/>
            </a:xfrm>
            <a:custGeom>
              <a:avLst/>
              <a:gdLst/>
              <a:ahLst/>
              <a:cxnLst/>
              <a:rect l="l" t="t" r="r" b="b"/>
              <a:pathLst>
                <a:path w="1866900" h="742950">
                  <a:moveTo>
                    <a:pt x="1119377" y="0"/>
                  </a:moveTo>
                  <a:lnTo>
                    <a:pt x="593471" y="522744"/>
                  </a:lnTo>
                  <a:lnTo>
                    <a:pt x="407161" y="337096"/>
                  </a:lnTo>
                  <a:lnTo>
                    <a:pt x="0" y="742822"/>
                  </a:lnTo>
                  <a:lnTo>
                    <a:pt x="1866646" y="742822"/>
                  </a:lnTo>
                  <a:lnTo>
                    <a:pt x="1119377" y="0"/>
                  </a:lnTo>
                  <a:close/>
                </a:path>
              </a:pathLst>
            </a:custGeom>
            <a:solidFill>
              <a:srgbClr val="4470C4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94451" y="6360482"/>
            <a:ext cx="417830" cy="2120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-6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9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88169" y="6394772"/>
            <a:ext cx="2393950" cy="2120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-20" dirty="0">
                <a:solidFill>
                  <a:srgbClr val="171717"/>
                </a:solidFill>
                <a:latin typeface="Calibri Light"/>
                <a:cs typeface="Calibri Light"/>
              </a:rPr>
              <a:t>Fuente:</a:t>
            </a:r>
            <a:r>
              <a:rPr sz="1200" spc="-2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 básico</a:t>
            </a:r>
            <a:r>
              <a:rPr sz="1050" spc="-4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 -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 2022</a:t>
            </a:r>
            <a:endParaRPr sz="10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6364" y="1772856"/>
            <a:ext cx="6875780" cy="14928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962785">
              <a:lnSpc>
                <a:spcPct val="100400"/>
              </a:lnSpc>
              <a:spcBef>
                <a:spcPts val="85"/>
              </a:spcBef>
            </a:pPr>
            <a:r>
              <a:rPr sz="4800" spc="-310" dirty="0"/>
              <a:t>Record</a:t>
            </a:r>
            <a:r>
              <a:rPr sz="4800" spc="-705" dirty="0"/>
              <a:t> </a:t>
            </a:r>
            <a:r>
              <a:rPr sz="4800" spc="-25" dirty="0"/>
              <a:t>ID </a:t>
            </a:r>
            <a:r>
              <a:rPr sz="4800" spc="-235" dirty="0"/>
              <a:t>Automático</a:t>
            </a:r>
            <a:r>
              <a:rPr sz="4800" spc="-610" dirty="0"/>
              <a:t> </a:t>
            </a:r>
            <a:r>
              <a:rPr sz="4800" spc="-229" dirty="0"/>
              <a:t>vs</a:t>
            </a:r>
            <a:r>
              <a:rPr sz="4800" spc="-660" dirty="0"/>
              <a:t> </a:t>
            </a:r>
            <a:r>
              <a:rPr sz="4800" spc="-75" dirty="0"/>
              <a:t>Manual</a:t>
            </a:r>
            <a:endParaRPr sz="4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5350" y="3419475"/>
            <a:ext cx="2781300" cy="11239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94451" y="6356350"/>
            <a:ext cx="4445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125" y="1323975"/>
            <a:ext cx="7877175" cy="24098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77300" y="4695825"/>
            <a:ext cx="3209925" cy="6667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77300" y="2266950"/>
            <a:ext cx="2200275" cy="5334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57275" y="3752850"/>
            <a:ext cx="7829550" cy="2733675"/>
            <a:chOff x="1057275" y="3752850"/>
            <a:chExt cx="7829550" cy="273367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7275" y="3752850"/>
              <a:ext cx="7829550" cy="27336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47950" y="4329061"/>
              <a:ext cx="2743200" cy="257175"/>
            </a:xfrm>
            <a:custGeom>
              <a:avLst/>
              <a:gdLst/>
              <a:ahLst/>
              <a:cxnLst/>
              <a:rect l="l" t="t" r="r" b="b"/>
              <a:pathLst>
                <a:path w="2743200" h="257175">
                  <a:moveTo>
                    <a:pt x="0" y="256654"/>
                  </a:moveTo>
                  <a:lnTo>
                    <a:pt x="2743200" y="256654"/>
                  </a:lnTo>
                  <a:lnTo>
                    <a:pt x="2743200" y="0"/>
                  </a:lnTo>
                  <a:lnTo>
                    <a:pt x="0" y="0"/>
                  </a:lnTo>
                  <a:lnTo>
                    <a:pt x="0" y="256654"/>
                  </a:lnTo>
                  <a:close/>
                </a:path>
              </a:pathLst>
            </a:custGeom>
            <a:ln w="25399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72050" y="4419600"/>
              <a:ext cx="333375" cy="66675"/>
            </a:xfrm>
            <a:custGeom>
              <a:avLst/>
              <a:gdLst/>
              <a:ahLst/>
              <a:cxnLst/>
              <a:rect l="l" t="t" r="r" b="b"/>
              <a:pathLst>
                <a:path w="333375" h="66675">
                  <a:moveTo>
                    <a:pt x="35940" y="0"/>
                  </a:moveTo>
                  <a:lnTo>
                    <a:pt x="0" y="33274"/>
                  </a:lnTo>
                  <a:lnTo>
                    <a:pt x="35940" y="66548"/>
                  </a:lnTo>
                  <a:lnTo>
                    <a:pt x="35940" y="49911"/>
                  </a:lnTo>
                  <a:lnTo>
                    <a:pt x="332866" y="49911"/>
                  </a:lnTo>
                  <a:lnTo>
                    <a:pt x="332866" y="16637"/>
                  </a:lnTo>
                  <a:lnTo>
                    <a:pt x="35940" y="16637"/>
                  </a:lnTo>
                  <a:lnTo>
                    <a:pt x="35940" y="0"/>
                  </a:lnTo>
                  <a:close/>
                </a:path>
              </a:pathLst>
            </a:custGeom>
            <a:solidFill>
              <a:srgbClr val="445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76876" y="4424426"/>
              <a:ext cx="333375" cy="66675"/>
            </a:xfrm>
            <a:custGeom>
              <a:avLst/>
              <a:gdLst/>
              <a:ahLst/>
              <a:cxnLst/>
              <a:rect l="l" t="t" r="r" b="b"/>
              <a:pathLst>
                <a:path w="333375" h="66675">
                  <a:moveTo>
                    <a:pt x="332866" y="49911"/>
                  </a:moveTo>
                  <a:lnTo>
                    <a:pt x="35813" y="49911"/>
                  </a:lnTo>
                  <a:lnTo>
                    <a:pt x="35813" y="66548"/>
                  </a:lnTo>
                  <a:lnTo>
                    <a:pt x="0" y="33274"/>
                  </a:lnTo>
                  <a:lnTo>
                    <a:pt x="35813" y="0"/>
                  </a:lnTo>
                  <a:lnTo>
                    <a:pt x="35813" y="16637"/>
                  </a:lnTo>
                  <a:lnTo>
                    <a:pt x="332866" y="16637"/>
                  </a:lnTo>
                  <a:lnTo>
                    <a:pt x="332866" y="49911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214495" y="545465"/>
            <a:ext cx="460375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170" dirty="0"/>
              <a:t>Automático</a:t>
            </a:r>
            <a:r>
              <a:rPr sz="3200" spc="-315" dirty="0"/>
              <a:t> </a:t>
            </a:r>
            <a:r>
              <a:rPr sz="3200" spc="-114" dirty="0"/>
              <a:t>vs</a:t>
            </a:r>
            <a:r>
              <a:rPr sz="3200" spc="-465" dirty="0"/>
              <a:t> </a:t>
            </a:r>
            <a:r>
              <a:rPr sz="3200" spc="-30" dirty="0"/>
              <a:t>Manual</a:t>
            </a:r>
            <a:endParaRPr sz="3200"/>
          </a:p>
        </p:txBody>
      </p:sp>
      <p:sp>
        <p:nvSpPr>
          <p:cNvPr id="11" name="object 11"/>
          <p:cNvSpPr/>
          <p:nvPr/>
        </p:nvSpPr>
        <p:spPr>
          <a:xfrm>
            <a:off x="2147951" y="1919223"/>
            <a:ext cx="2743200" cy="257175"/>
          </a:xfrm>
          <a:custGeom>
            <a:avLst/>
            <a:gdLst/>
            <a:ahLst/>
            <a:cxnLst/>
            <a:rect l="l" t="t" r="r" b="b"/>
            <a:pathLst>
              <a:path w="2743200" h="257175">
                <a:moveTo>
                  <a:pt x="0" y="256921"/>
                </a:moveTo>
                <a:lnTo>
                  <a:pt x="2743200" y="256921"/>
                </a:lnTo>
                <a:lnTo>
                  <a:pt x="2743200" y="0"/>
                </a:lnTo>
                <a:lnTo>
                  <a:pt x="0" y="0"/>
                </a:lnTo>
                <a:lnTo>
                  <a:pt x="0" y="256921"/>
                </a:lnTo>
                <a:close/>
              </a:path>
            </a:pathLst>
          </a:custGeom>
          <a:ln w="25400">
            <a:solidFill>
              <a:srgbClr val="4452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964176" y="2001901"/>
            <a:ext cx="358775" cy="92075"/>
            <a:chOff x="4964176" y="2001901"/>
            <a:chExt cx="358775" cy="92075"/>
          </a:xfrm>
        </p:grpSpPr>
        <p:sp>
          <p:nvSpPr>
            <p:cNvPr id="13" name="object 13"/>
            <p:cNvSpPr/>
            <p:nvPr/>
          </p:nvSpPr>
          <p:spPr>
            <a:xfrm>
              <a:off x="4972050" y="2009775"/>
              <a:ext cx="333375" cy="66675"/>
            </a:xfrm>
            <a:custGeom>
              <a:avLst/>
              <a:gdLst/>
              <a:ahLst/>
              <a:cxnLst/>
              <a:rect l="l" t="t" r="r" b="b"/>
              <a:pathLst>
                <a:path w="333375" h="66675">
                  <a:moveTo>
                    <a:pt x="36702" y="0"/>
                  </a:moveTo>
                  <a:lnTo>
                    <a:pt x="0" y="33147"/>
                  </a:lnTo>
                  <a:lnTo>
                    <a:pt x="36702" y="66166"/>
                  </a:lnTo>
                  <a:lnTo>
                    <a:pt x="36702" y="49657"/>
                  </a:lnTo>
                  <a:lnTo>
                    <a:pt x="332866" y="49657"/>
                  </a:lnTo>
                  <a:lnTo>
                    <a:pt x="332866" y="16510"/>
                  </a:lnTo>
                  <a:lnTo>
                    <a:pt x="36702" y="16510"/>
                  </a:lnTo>
                  <a:lnTo>
                    <a:pt x="36702" y="0"/>
                  </a:lnTo>
                  <a:close/>
                </a:path>
              </a:pathLst>
            </a:custGeom>
            <a:solidFill>
              <a:srgbClr val="445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76876" y="2014601"/>
              <a:ext cx="333375" cy="66675"/>
            </a:xfrm>
            <a:custGeom>
              <a:avLst/>
              <a:gdLst/>
              <a:ahLst/>
              <a:cxnLst/>
              <a:rect l="l" t="t" r="r" b="b"/>
              <a:pathLst>
                <a:path w="333375" h="66675">
                  <a:moveTo>
                    <a:pt x="332866" y="49657"/>
                  </a:moveTo>
                  <a:lnTo>
                    <a:pt x="36575" y="49657"/>
                  </a:lnTo>
                  <a:lnTo>
                    <a:pt x="36575" y="66166"/>
                  </a:lnTo>
                  <a:lnTo>
                    <a:pt x="0" y="33020"/>
                  </a:lnTo>
                  <a:lnTo>
                    <a:pt x="36575" y="0"/>
                  </a:lnTo>
                  <a:lnTo>
                    <a:pt x="36575" y="16510"/>
                  </a:lnTo>
                  <a:lnTo>
                    <a:pt x="332866" y="16510"/>
                  </a:lnTo>
                  <a:lnTo>
                    <a:pt x="332866" y="49657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891784" y="6363017"/>
            <a:ext cx="455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3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16415" y="6362382"/>
            <a:ext cx="2393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71717"/>
                </a:solidFill>
                <a:latin typeface="Calibri Light"/>
                <a:cs typeface="Calibri Light"/>
              </a:rPr>
              <a:t>Fuente:</a:t>
            </a:r>
            <a:r>
              <a:rPr sz="1200" spc="-3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</a:t>
            </a:r>
            <a:r>
              <a:rPr sz="1050" spc="-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4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-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r>
              <a:rPr sz="1050" spc="-3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4853" y="1890712"/>
            <a:ext cx="4686300" cy="14928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485265" marR="5080" indent="-1473200">
              <a:lnSpc>
                <a:spcPct val="100400"/>
              </a:lnSpc>
              <a:spcBef>
                <a:spcPts val="85"/>
              </a:spcBef>
            </a:pPr>
            <a:r>
              <a:rPr sz="4800" spc="-280" dirty="0"/>
              <a:t>Recolección</a:t>
            </a:r>
            <a:r>
              <a:rPr sz="4800" spc="-580" dirty="0"/>
              <a:t> </a:t>
            </a:r>
            <a:r>
              <a:rPr sz="4800" spc="-114" dirty="0"/>
              <a:t>de </a:t>
            </a:r>
            <a:r>
              <a:rPr sz="4800" spc="-275" dirty="0"/>
              <a:t>datos</a:t>
            </a:r>
            <a:endParaRPr sz="4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5350" y="3629025"/>
            <a:ext cx="2781300" cy="11239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94451" y="6356350"/>
            <a:ext cx="4445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90750" y="885825"/>
            <a:ext cx="8001000" cy="5514975"/>
            <a:chOff x="2190750" y="885825"/>
            <a:chExt cx="8001000" cy="5514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750" y="885825"/>
              <a:ext cx="8001000" cy="55149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3150" y="1019175"/>
              <a:ext cx="7696200" cy="5257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38451" y="1014412"/>
              <a:ext cx="7715250" cy="5267325"/>
            </a:xfrm>
            <a:custGeom>
              <a:avLst/>
              <a:gdLst/>
              <a:ahLst/>
              <a:cxnLst/>
              <a:rect l="l" t="t" r="r" b="b"/>
              <a:pathLst>
                <a:path w="7715250" h="5267325">
                  <a:moveTo>
                    <a:pt x="0" y="5267325"/>
                  </a:moveTo>
                  <a:lnTo>
                    <a:pt x="7714742" y="5267325"/>
                  </a:lnTo>
                  <a:lnTo>
                    <a:pt x="7714742" y="0"/>
                  </a:lnTo>
                  <a:lnTo>
                    <a:pt x="0" y="0"/>
                  </a:lnTo>
                  <a:lnTo>
                    <a:pt x="0" y="52673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44440" y="466724"/>
            <a:ext cx="421068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5" dirty="0"/>
              <a:t>Recolección</a:t>
            </a:r>
            <a:r>
              <a:rPr spc="-265" dirty="0"/>
              <a:t> </a:t>
            </a:r>
            <a:r>
              <a:rPr spc="-65" dirty="0"/>
              <a:t>de</a:t>
            </a:r>
            <a:r>
              <a:rPr spc="-330" dirty="0"/>
              <a:t> </a:t>
            </a:r>
            <a:r>
              <a:rPr spc="-90" dirty="0"/>
              <a:t>Datos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79084" y="6347777"/>
            <a:ext cx="417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8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88169" y="6347459"/>
            <a:ext cx="2393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71717"/>
                </a:solidFill>
                <a:latin typeface="Calibri Light"/>
                <a:cs typeface="Calibri Light"/>
              </a:rPr>
              <a:t>Fuente:</a:t>
            </a:r>
            <a:r>
              <a:rPr sz="1200" spc="-2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 básico</a:t>
            </a:r>
            <a:r>
              <a:rPr sz="1050" spc="-4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 -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 2022</a:t>
            </a:r>
            <a:endParaRPr sz="10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67" y="1891648"/>
            <a:ext cx="5111115" cy="122302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30"/>
              </a:spcBef>
            </a:pPr>
            <a:r>
              <a:rPr sz="2000" spc="-10" dirty="0">
                <a:latin typeface="Arial Black"/>
                <a:cs typeface="Arial Black"/>
              </a:rPr>
              <a:t>Transversal</a:t>
            </a:r>
            <a:endParaRPr sz="2000" dirty="0">
              <a:latin typeface="Arial Black"/>
              <a:cs typeface="Arial Black"/>
            </a:endParaRPr>
          </a:p>
          <a:p>
            <a:pPr marL="298450" marR="463550" indent="-285750">
              <a:lnSpc>
                <a:spcPct val="100800"/>
              </a:lnSpc>
              <a:spcBef>
                <a:spcPts val="259"/>
              </a:spcBef>
              <a:buFont typeface="Wingdings" panose="05000000000000000000" pitchFamily="2" charset="2"/>
              <a:buChar char="ü"/>
            </a:pPr>
            <a:r>
              <a:rPr sz="1800" dirty="0">
                <a:latin typeface="Segoe UI Symbol"/>
                <a:cs typeface="Segoe UI Symbol"/>
              </a:rPr>
              <a:t>Recolección</a:t>
            </a:r>
            <a:r>
              <a:rPr sz="1800" spc="-5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de</a:t>
            </a:r>
            <a:r>
              <a:rPr sz="1800" spc="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datos</a:t>
            </a:r>
            <a:r>
              <a:rPr sz="1800" spc="-3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en</a:t>
            </a:r>
            <a:r>
              <a:rPr sz="1800" spc="-5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un</a:t>
            </a:r>
            <a:r>
              <a:rPr sz="1800" spc="-5" dirty="0">
                <a:latin typeface="Segoe UI Symbol"/>
                <a:cs typeface="Segoe UI Symbol"/>
              </a:rPr>
              <a:t> </a:t>
            </a:r>
            <a:r>
              <a:rPr sz="1800" spc="-20" dirty="0">
                <a:latin typeface="Segoe UI Symbol"/>
                <a:cs typeface="Segoe UI Symbol"/>
              </a:rPr>
              <a:t>solo </a:t>
            </a:r>
            <a:r>
              <a:rPr sz="1800" spc="-10" dirty="0">
                <a:latin typeface="Segoe UI Symbol"/>
                <a:cs typeface="Segoe UI Symbol"/>
              </a:rPr>
              <a:t>momento</a:t>
            </a:r>
            <a:endParaRPr sz="1800" dirty="0">
              <a:latin typeface="Segoe UI Symbol"/>
              <a:cs typeface="Segoe UI Symbol"/>
            </a:endParaRPr>
          </a:p>
          <a:p>
            <a:pPr marL="298450" marR="243204" indent="-286385">
              <a:lnSpc>
                <a:spcPct val="100800"/>
              </a:lnSpc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Segoe UI Symbol"/>
                <a:cs typeface="Segoe UI Symbol"/>
              </a:rPr>
              <a:t>Los</a:t>
            </a:r>
            <a:r>
              <a:rPr sz="1800" spc="-3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formularios</a:t>
            </a:r>
            <a:r>
              <a:rPr sz="1800" spc="-3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se</a:t>
            </a:r>
            <a:r>
              <a:rPr sz="1800" spc="-5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utilizan</a:t>
            </a:r>
            <a:r>
              <a:rPr sz="1800" spc="-4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una</a:t>
            </a:r>
            <a:r>
              <a:rPr sz="1800" spc="-55" dirty="0">
                <a:latin typeface="Segoe UI Symbol"/>
                <a:cs typeface="Segoe UI Symbol"/>
              </a:rPr>
              <a:t> </a:t>
            </a:r>
            <a:r>
              <a:rPr sz="1800" spc="-20" dirty="0">
                <a:latin typeface="Segoe UI Symbol"/>
                <a:cs typeface="Segoe UI Symbol"/>
              </a:rPr>
              <a:t>sola </a:t>
            </a:r>
            <a:r>
              <a:rPr sz="1800" spc="-25" dirty="0">
                <a:latin typeface="Segoe UI Symbol"/>
                <a:cs typeface="Segoe UI Symbol"/>
              </a:rPr>
              <a:t>vez</a:t>
            </a:r>
            <a:endParaRPr sz="1800" dirty="0">
              <a:latin typeface="Segoe UI Symbol"/>
              <a:cs typeface="Segoe UI Symbol"/>
            </a:endParaRPr>
          </a:p>
          <a:p>
            <a:pPr marL="298450" marR="5080" indent="-286385">
              <a:lnSpc>
                <a:spcPct val="100800"/>
              </a:lnSpc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Segoe UI Symbol"/>
                <a:cs typeface="Segoe UI Symbol"/>
              </a:rPr>
              <a:t>No</a:t>
            </a:r>
            <a:r>
              <a:rPr sz="1800" spc="-1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hay</a:t>
            </a:r>
            <a:r>
              <a:rPr sz="1800" spc="-2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eventos</a:t>
            </a:r>
            <a:r>
              <a:rPr sz="1800" spc="-2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ni</a:t>
            </a:r>
            <a:r>
              <a:rPr sz="1800" spc="-7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formularios</a:t>
            </a:r>
            <a:r>
              <a:rPr sz="1800" spc="-1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que</a:t>
            </a:r>
            <a:r>
              <a:rPr sz="1800" spc="-65" dirty="0">
                <a:latin typeface="Segoe UI Symbol"/>
                <a:cs typeface="Segoe UI Symbol"/>
              </a:rPr>
              <a:t> </a:t>
            </a:r>
            <a:r>
              <a:rPr sz="1800" spc="-25" dirty="0">
                <a:latin typeface="Segoe UI Symbol"/>
                <a:cs typeface="Segoe UI Symbol"/>
              </a:rPr>
              <a:t>se </a:t>
            </a:r>
            <a:r>
              <a:rPr sz="1800" spc="-10" dirty="0">
                <a:latin typeface="Segoe UI Symbol"/>
                <a:cs typeface="Segoe UI Symbol"/>
              </a:rPr>
              <a:t>repitan</a:t>
            </a:r>
            <a:endParaRPr sz="1800" dirty="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5363" y="1919347"/>
            <a:ext cx="6206948" cy="11676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2000" b="1" spc="-10" dirty="0">
                <a:latin typeface="Arial Black" panose="020B0A040201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Longitudinal</a:t>
            </a:r>
            <a:endParaRPr sz="2000" b="1" dirty="0">
              <a:latin typeface="Arial Black" panose="020B0A040201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355600" marR="661035" indent="-342900">
              <a:lnSpc>
                <a:spcPct val="100000"/>
              </a:lnSpc>
              <a:spcBef>
                <a:spcPts val="80"/>
              </a:spcBef>
              <a:buFont typeface="Wingdings" panose="05000000000000000000" pitchFamily="2" charset="2"/>
              <a:buChar char="ü"/>
            </a:pPr>
            <a:r>
              <a:rPr lang="pt-BR" dirty="0" err="1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Recolección</a:t>
            </a:r>
            <a:r>
              <a:rPr lang="pt-BR"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dirty="0" err="1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en</a:t>
            </a:r>
            <a:r>
              <a:rPr spc="-35"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más</a:t>
            </a:r>
            <a:r>
              <a:rPr spc="-15"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de</a:t>
            </a:r>
            <a:r>
              <a:rPr spc="-35"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pc="-25"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un </a:t>
            </a:r>
            <a:r>
              <a:rPr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momento</a:t>
            </a:r>
            <a:r>
              <a:rPr spc="-30"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del</a:t>
            </a:r>
            <a:r>
              <a:rPr spc="-45"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pc="-10"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estudio</a:t>
            </a:r>
            <a:endParaRPr dirty="0">
              <a:latin typeface="Segoe UI Symbol" panose="020B0502040204020203" pitchFamily="34" charset="0"/>
              <a:ea typeface="Segoe UI Symbol" panose="020B0502040204020203" pitchFamily="34" charset="0"/>
              <a:cs typeface="Segoe UI Semilight" panose="020B0402040204020203" pitchFamily="34" charset="0"/>
            </a:endParaRPr>
          </a:p>
          <a:p>
            <a:pPr marL="297815" indent="-28511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7815" algn="l"/>
              </a:tabLst>
            </a:pPr>
            <a:r>
              <a:rPr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Los</a:t>
            </a:r>
            <a:r>
              <a:rPr spc="-60"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formularios</a:t>
            </a:r>
            <a:r>
              <a:rPr spc="-65"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se</a:t>
            </a:r>
            <a:r>
              <a:rPr spc="5"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utilizan</a:t>
            </a:r>
            <a:r>
              <a:rPr spc="-5"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más</a:t>
            </a:r>
            <a:r>
              <a:rPr spc="-15"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de</a:t>
            </a:r>
            <a:r>
              <a:rPr spc="-30"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una</a:t>
            </a:r>
            <a:r>
              <a:rPr spc="-40"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pc="-25"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vez</a:t>
            </a:r>
            <a:endParaRPr dirty="0">
              <a:latin typeface="Segoe UI Symbol" panose="020B0502040204020203" pitchFamily="34" charset="0"/>
              <a:ea typeface="Segoe UI Symbol" panose="020B0502040204020203" pitchFamily="34" charset="0"/>
              <a:cs typeface="Segoe UI Semilight" panose="020B0402040204020203" pitchFamily="34" charset="0"/>
            </a:endParaRPr>
          </a:p>
          <a:p>
            <a:pPr marL="298450" marR="140970" indent="-28575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Los</a:t>
            </a:r>
            <a:r>
              <a:rPr spc="-45"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formularios</a:t>
            </a:r>
            <a:r>
              <a:rPr spc="-65"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están</a:t>
            </a:r>
            <a:r>
              <a:rPr spc="10"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vinculados</a:t>
            </a:r>
            <a:r>
              <a:rPr spc="-40"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a</a:t>
            </a:r>
            <a:r>
              <a:rPr spc="-15"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pc="-10"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varios </a:t>
            </a:r>
            <a:r>
              <a:rPr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eventos</a:t>
            </a:r>
            <a:r>
              <a:rPr spc="-35"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pc="-10" dirty="0">
                <a:latin typeface="Segoe UI Symbol" panose="020B05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(visitas)</a:t>
            </a:r>
            <a:endParaRPr dirty="0">
              <a:latin typeface="Segoe UI Symbol" panose="020B0502040204020203" pitchFamily="34" charset="0"/>
              <a:ea typeface="Segoe UI Symbol" panose="020B05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30460" y="3362324"/>
            <a:ext cx="5524500" cy="2257425"/>
            <a:chOff x="6238875" y="3743325"/>
            <a:chExt cx="5524500" cy="22574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8875" y="3743325"/>
              <a:ext cx="5524500" cy="22574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2700" y="3838575"/>
              <a:ext cx="5276850" cy="20764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367526" y="3843337"/>
              <a:ext cx="5276850" cy="2076450"/>
            </a:xfrm>
            <a:custGeom>
              <a:avLst/>
              <a:gdLst/>
              <a:ahLst/>
              <a:cxnLst/>
              <a:rect l="l" t="t" r="r" b="b"/>
              <a:pathLst>
                <a:path w="5276850" h="2076450">
                  <a:moveTo>
                    <a:pt x="0" y="2075941"/>
                  </a:moveTo>
                  <a:lnTo>
                    <a:pt x="5276469" y="2075941"/>
                  </a:lnTo>
                  <a:lnTo>
                    <a:pt x="5276469" y="0"/>
                  </a:lnTo>
                  <a:lnTo>
                    <a:pt x="0" y="0"/>
                  </a:lnTo>
                  <a:lnTo>
                    <a:pt x="0" y="20759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29666" y="3352800"/>
            <a:ext cx="4724400" cy="2257425"/>
            <a:chOff x="1171575" y="3743325"/>
            <a:chExt cx="4724400" cy="225742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1575" y="3743325"/>
              <a:ext cx="4724400" cy="22574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5400" y="3838575"/>
              <a:ext cx="4486275" cy="207645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00226" y="3843337"/>
              <a:ext cx="4495800" cy="2076450"/>
            </a:xfrm>
            <a:custGeom>
              <a:avLst/>
              <a:gdLst/>
              <a:ahLst/>
              <a:cxnLst/>
              <a:rect l="l" t="t" r="r" b="b"/>
              <a:pathLst>
                <a:path w="4495800" h="2076450">
                  <a:moveTo>
                    <a:pt x="0" y="2075941"/>
                  </a:moveTo>
                  <a:lnTo>
                    <a:pt x="4495800" y="2075941"/>
                  </a:lnTo>
                  <a:lnTo>
                    <a:pt x="4495800" y="0"/>
                  </a:lnTo>
                  <a:lnTo>
                    <a:pt x="0" y="0"/>
                  </a:lnTo>
                  <a:lnTo>
                    <a:pt x="0" y="20759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42005" y="688086"/>
            <a:ext cx="722122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Proyecto</a:t>
            </a:r>
            <a:r>
              <a:rPr spc="-200" dirty="0"/>
              <a:t> </a:t>
            </a:r>
            <a:r>
              <a:rPr spc="-105" dirty="0"/>
              <a:t>transversal</a:t>
            </a:r>
            <a:r>
              <a:rPr spc="-170" dirty="0"/>
              <a:t> </a:t>
            </a:r>
            <a:r>
              <a:rPr spc="-70" dirty="0"/>
              <a:t>vs.</a:t>
            </a:r>
            <a:r>
              <a:rPr spc="-170" dirty="0"/>
              <a:t> </a:t>
            </a:r>
            <a:r>
              <a:rPr spc="-75" dirty="0"/>
              <a:t>longitudinal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894451" y="6360482"/>
            <a:ext cx="444500" cy="2120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-3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3000"/>
              </a:lnSpc>
              <a:spcBef>
                <a:spcPts val="70"/>
              </a:spcBef>
            </a:pPr>
            <a:r>
              <a:rPr dirty="0"/>
              <a:t>Algunos</a:t>
            </a:r>
            <a:r>
              <a:rPr spc="220" dirty="0"/>
              <a:t> </a:t>
            </a:r>
            <a:r>
              <a:rPr dirty="0"/>
              <a:t>campos</a:t>
            </a:r>
            <a:r>
              <a:rPr spc="229" dirty="0"/>
              <a:t> </a:t>
            </a:r>
            <a:r>
              <a:rPr dirty="0"/>
              <a:t>tienen</a:t>
            </a:r>
            <a:r>
              <a:rPr spc="200" dirty="0"/>
              <a:t> </a:t>
            </a:r>
            <a:r>
              <a:rPr dirty="0"/>
              <a:t>valores</a:t>
            </a:r>
            <a:r>
              <a:rPr spc="170" dirty="0"/>
              <a:t> </a:t>
            </a:r>
            <a:r>
              <a:rPr dirty="0"/>
              <a:t>y</a:t>
            </a:r>
            <a:r>
              <a:rPr spc="204" dirty="0"/>
              <a:t> </a:t>
            </a:r>
            <a:r>
              <a:rPr dirty="0"/>
              <a:t>tipos</a:t>
            </a:r>
            <a:r>
              <a:rPr spc="170" dirty="0"/>
              <a:t> </a:t>
            </a:r>
            <a:r>
              <a:rPr dirty="0"/>
              <a:t>predefinidos</a:t>
            </a:r>
            <a:r>
              <a:rPr spc="215" dirty="0"/>
              <a:t> </a:t>
            </a:r>
            <a:r>
              <a:rPr dirty="0"/>
              <a:t>(durante</a:t>
            </a:r>
            <a:r>
              <a:rPr spc="180" dirty="0"/>
              <a:t> </a:t>
            </a:r>
            <a:r>
              <a:rPr dirty="0"/>
              <a:t>la</a:t>
            </a:r>
            <a:r>
              <a:rPr spc="204" dirty="0"/>
              <a:t> </a:t>
            </a:r>
            <a:r>
              <a:rPr dirty="0"/>
              <a:t>construcción</a:t>
            </a:r>
            <a:r>
              <a:rPr spc="204" dirty="0"/>
              <a:t> </a:t>
            </a:r>
            <a:r>
              <a:rPr dirty="0"/>
              <a:t>de</a:t>
            </a:r>
            <a:r>
              <a:rPr spc="240" dirty="0"/>
              <a:t> </a:t>
            </a:r>
            <a:r>
              <a:rPr dirty="0"/>
              <a:t>la</a:t>
            </a:r>
            <a:r>
              <a:rPr spc="204" dirty="0"/>
              <a:t> </a:t>
            </a:r>
            <a:r>
              <a:rPr dirty="0"/>
              <a:t>base</a:t>
            </a:r>
            <a:r>
              <a:rPr spc="204" dirty="0"/>
              <a:t> </a:t>
            </a:r>
            <a:r>
              <a:rPr dirty="0"/>
              <a:t>de</a:t>
            </a:r>
            <a:r>
              <a:rPr spc="235" dirty="0"/>
              <a:t> </a:t>
            </a:r>
            <a:r>
              <a:rPr dirty="0"/>
              <a:t>datos).</a:t>
            </a:r>
            <a:r>
              <a:rPr spc="200" dirty="0"/>
              <a:t> </a:t>
            </a:r>
            <a:r>
              <a:rPr dirty="0"/>
              <a:t>En</a:t>
            </a:r>
            <a:r>
              <a:rPr spc="175" dirty="0"/>
              <a:t> </a:t>
            </a:r>
            <a:r>
              <a:rPr spc="-10" dirty="0"/>
              <a:t>estos </a:t>
            </a:r>
            <a:r>
              <a:rPr dirty="0"/>
              <a:t>casos,</a:t>
            </a:r>
            <a:r>
              <a:rPr spc="165" dirty="0"/>
              <a:t> </a:t>
            </a:r>
            <a:r>
              <a:rPr dirty="0"/>
              <a:t>cada</a:t>
            </a:r>
            <a:r>
              <a:rPr spc="175" dirty="0"/>
              <a:t> </a:t>
            </a:r>
            <a:r>
              <a:rPr dirty="0"/>
              <a:t>vez</a:t>
            </a:r>
            <a:r>
              <a:rPr spc="204" dirty="0"/>
              <a:t> </a:t>
            </a:r>
            <a:r>
              <a:rPr dirty="0"/>
              <a:t>que</a:t>
            </a:r>
            <a:r>
              <a:rPr spc="220" dirty="0"/>
              <a:t> </a:t>
            </a:r>
            <a:r>
              <a:rPr dirty="0"/>
              <a:t>se</a:t>
            </a:r>
            <a:r>
              <a:rPr spc="190" dirty="0"/>
              <a:t> </a:t>
            </a:r>
            <a:r>
              <a:rPr dirty="0"/>
              <a:t>ingrese</a:t>
            </a:r>
            <a:r>
              <a:rPr spc="170" dirty="0"/>
              <a:t> </a:t>
            </a:r>
            <a:r>
              <a:rPr dirty="0"/>
              <a:t>una</a:t>
            </a:r>
            <a:r>
              <a:rPr spc="175" dirty="0"/>
              <a:t> </a:t>
            </a:r>
            <a:r>
              <a:rPr dirty="0"/>
              <a:t>información</a:t>
            </a:r>
            <a:r>
              <a:rPr spc="220" dirty="0"/>
              <a:t> </a:t>
            </a:r>
            <a:r>
              <a:rPr dirty="0"/>
              <a:t>fuera</a:t>
            </a:r>
            <a:r>
              <a:rPr spc="185" dirty="0"/>
              <a:t> </a:t>
            </a:r>
            <a:r>
              <a:rPr dirty="0"/>
              <a:t>del</a:t>
            </a:r>
            <a:r>
              <a:rPr spc="225" dirty="0"/>
              <a:t> </a:t>
            </a:r>
            <a:r>
              <a:rPr dirty="0"/>
              <a:t>estándar,</a:t>
            </a:r>
            <a:r>
              <a:rPr spc="185" dirty="0"/>
              <a:t> </a:t>
            </a:r>
            <a:r>
              <a:rPr dirty="0"/>
              <a:t>se</a:t>
            </a:r>
            <a:r>
              <a:rPr spc="190" dirty="0"/>
              <a:t> </a:t>
            </a:r>
            <a:r>
              <a:rPr dirty="0"/>
              <a:t>emitirá</a:t>
            </a:r>
            <a:r>
              <a:rPr spc="165" dirty="0"/>
              <a:t> </a:t>
            </a:r>
            <a:r>
              <a:rPr dirty="0"/>
              <a:t>una</a:t>
            </a:r>
            <a:r>
              <a:rPr spc="170" dirty="0"/>
              <a:t> </a:t>
            </a:r>
            <a:r>
              <a:rPr dirty="0"/>
              <a:t>alerta</a:t>
            </a:r>
            <a:r>
              <a:rPr spc="195" dirty="0"/>
              <a:t> </a:t>
            </a:r>
            <a:r>
              <a:rPr dirty="0"/>
              <a:t>informando</a:t>
            </a:r>
            <a:r>
              <a:rPr spc="235" dirty="0"/>
              <a:t> </a:t>
            </a:r>
            <a:r>
              <a:rPr dirty="0"/>
              <a:t>que</a:t>
            </a:r>
            <a:r>
              <a:rPr spc="220" dirty="0"/>
              <a:t> </a:t>
            </a:r>
            <a:r>
              <a:rPr spc="-25" dirty="0"/>
              <a:t>el </a:t>
            </a:r>
            <a:r>
              <a:rPr dirty="0"/>
              <a:t>rango</a:t>
            </a:r>
            <a:r>
              <a:rPr spc="45" dirty="0"/>
              <a:t> </a:t>
            </a:r>
            <a:r>
              <a:rPr dirty="0"/>
              <a:t>o</a:t>
            </a:r>
            <a:r>
              <a:rPr spc="20" dirty="0"/>
              <a:t> </a:t>
            </a:r>
            <a:r>
              <a:rPr dirty="0"/>
              <a:t>el</a:t>
            </a:r>
            <a:r>
              <a:rPr spc="15" dirty="0"/>
              <a:t> </a:t>
            </a:r>
            <a:r>
              <a:rPr dirty="0"/>
              <a:t>tipo</a:t>
            </a:r>
            <a:r>
              <a:rPr spc="55" dirty="0"/>
              <a:t> </a:t>
            </a:r>
            <a:r>
              <a:rPr dirty="0"/>
              <a:t>de</a:t>
            </a:r>
            <a:r>
              <a:rPr spc="45" dirty="0"/>
              <a:t> </a:t>
            </a:r>
            <a:r>
              <a:rPr dirty="0"/>
              <a:t>información</a:t>
            </a:r>
            <a:r>
              <a:rPr spc="35" dirty="0"/>
              <a:t> </a:t>
            </a:r>
            <a:r>
              <a:rPr dirty="0"/>
              <a:t>requerida</a:t>
            </a:r>
            <a:r>
              <a:rPr spc="60" dirty="0"/>
              <a:t> </a:t>
            </a:r>
            <a:r>
              <a:rPr dirty="0"/>
              <a:t>es</a:t>
            </a:r>
            <a:r>
              <a:rPr spc="15" dirty="0"/>
              <a:t> </a:t>
            </a:r>
            <a:r>
              <a:rPr dirty="0"/>
              <a:t>incorrecto</a:t>
            </a:r>
            <a:r>
              <a:rPr spc="45" dirty="0"/>
              <a:t> </a:t>
            </a:r>
            <a:r>
              <a:rPr dirty="0"/>
              <a:t>y</a:t>
            </a:r>
            <a:r>
              <a:rPr spc="20" dirty="0"/>
              <a:t> </a:t>
            </a:r>
            <a:r>
              <a:rPr dirty="0"/>
              <a:t>solicitará</a:t>
            </a:r>
            <a:r>
              <a:rPr spc="35" dirty="0"/>
              <a:t> </a:t>
            </a:r>
            <a:r>
              <a:rPr dirty="0"/>
              <a:t>la</a:t>
            </a:r>
            <a:r>
              <a:rPr spc="25" dirty="0"/>
              <a:t> </a:t>
            </a:r>
            <a:r>
              <a:rPr spc="-10" dirty="0"/>
              <a:t>corrección.</a:t>
            </a:r>
          </a:p>
          <a:p>
            <a:pPr marL="12700" marR="7620" algn="just">
              <a:lnSpc>
                <a:spcPct val="101000"/>
              </a:lnSpc>
              <a:spcBef>
                <a:spcPts val="75"/>
              </a:spcBef>
            </a:pPr>
            <a:r>
              <a:rPr dirty="0"/>
              <a:t>Recomendamos</a:t>
            </a:r>
            <a:r>
              <a:rPr spc="315" dirty="0"/>
              <a:t> </a:t>
            </a:r>
            <a:r>
              <a:rPr dirty="0"/>
              <a:t>usar</a:t>
            </a:r>
            <a:r>
              <a:rPr spc="385" dirty="0"/>
              <a:t> </a:t>
            </a:r>
            <a:r>
              <a:rPr dirty="0"/>
              <a:t>punto</a:t>
            </a:r>
            <a:r>
              <a:rPr spc="360" dirty="0"/>
              <a:t> </a:t>
            </a:r>
            <a:r>
              <a:rPr dirty="0"/>
              <a:t>en</a:t>
            </a:r>
            <a:r>
              <a:rPr spc="345" dirty="0"/>
              <a:t> </a:t>
            </a:r>
            <a:r>
              <a:rPr dirty="0"/>
              <a:t>lugar</a:t>
            </a:r>
            <a:r>
              <a:rPr spc="345" dirty="0"/>
              <a:t> </a:t>
            </a:r>
            <a:r>
              <a:rPr dirty="0"/>
              <a:t>de</a:t>
            </a:r>
            <a:r>
              <a:rPr spc="375" dirty="0"/>
              <a:t> </a:t>
            </a:r>
            <a:r>
              <a:rPr dirty="0"/>
              <a:t>coma;</a:t>
            </a:r>
            <a:r>
              <a:rPr spc="345" dirty="0"/>
              <a:t> </a:t>
            </a:r>
            <a:r>
              <a:rPr dirty="0"/>
              <a:t>sin</a:t>
            </a:r>
            <a:r>
              <a:rPr spc="335" dirty="0"/>
              <a:t> </a:t>
            </a:r>
            <a:r>
              <a:rPr dirty="0"/>
              <a:t>embargo,</a:t>
            </a:r>
            <a:r>
              <a:rPr spc="345" dirty="0"/>
              <a:t> </a:t>
            </a:r>
            <a:r>
              <a:rPr dirty="0"/>
              <a:t>es</a:t>
            </a:r>
            <a:r>
              <a:rPr spc="345" dirty="0"/>
              <a:t> </a:t>
            </a:r>
            <a:r>
              <a:rPr dirty="0"/>
              <a:t>importante</a:t>
            </a:r>
            <a:r>
              <a:rPr spc="330" dirty="0"/>
              <a:t> </a:t>
            </a:r>
            <a:r>
              <a:rPr dirty="0"/>
              <a:t>indicar</a:t>
            </a:r>
            <a:r>
              <a:rPr spc="335" dirty="0"/>
              <a:t> </a:t>
            </a:r>
            <a:r>
              <a:rPr dirty="0"/>
              <a:t>(Field</a:t>
            </a:r>
            <a:r>
              <a:rPr spc="335" dirty="0"/>
              <a:t> </a:t>
            </a:r>
            <a:r>
              <a:rPr dirty="0"/>
              <a:t>Note)</a:t>
            </a:r>
            <a:r>
              <a:rPr spc="370" dirty="0"/>
              <a:t> </a:t>
            </a:r>
            <a:r>
              <a:rPr dirty="0"/>
              <a:t>todos</a:t>
            </a:r>
            <a:r>
              <a:rPr spc="355" dirty="0"/>
              <a:t> </a:t>
            </a:r>
            <a:r>
              <a:rPr spc="-25" dirty="0"/>
              <a:t>los </a:t>
            </a:r>
            <a:r>
              <a:rPr dirty="0"/>
              <a:t>campos</a:t>
            </a:r>
            <a:r>
              <a:rPr spc="50" dirty="0"/>
              <a:t> </a:t>
            </a:r>
            <a:r>
              <a:rPr dirty="0"/>
              <a:t>que</a:t>
            </a:r>
            <a:r>
              <a:rPr spc="45" dirty="0"/>
              <a:t> </a:t>
            </a:r>
            <a:r>
              <a:rPr dirty="0"/>
              <a:t>requieren</a:t>
            </a:r>
            <a:r>
              <a:rPr spc="35" dirty="0"/>
              <a:t> </a:t>
            </a:r>
            <a:r>
              <a:rPr dirty="0"/>
              <a:t>el</a:t>
            </a:r>
            <a:r>
              <a:rPr spc="20" dirty="0"/>
              <a:t> </a:t>
            </a:r>
            <a:r>
              <a:rPr dirty="0"/>
              <a:t>uso del</a:t>
            </a:r>
            <a:r>
              <a:rPr spc="45" dirty="0"/>
              <a:t> </a:t>
            </a:r>
            <a:r>
              <a:rPr spc="-10" dirty="0"/>
              <a:t>punto.</a:t>
            </a:r>
          </a:p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dirty="0"/>
              <a:t>Estos</a:t>
            </a:r>
            <a:r>
              <a:rPr spc="20" dirty="0"/>
              <a:t> </a:t>
            </a:r>
            <a:r>
              <a:rPr dirty="0"/>
              <a:t>están</a:t>
            </a:r>
            <a:r>
              <a:rPr spc="-5" dirty="0"/>
              <a:t> </a:t>
            </a:r>
            <a:r>
              <a:rPr dirty="0"/>
              <a:t>señalados</a:t>
            </a:r>
            <a:r>
              <a:rPr spc="5" dirty="0"/>
              <a:t> </a:t>
            </a:r>
            <a:r>
              <a:rPr dirty="0"/>
              <a:t>en</a:t>
            </a:r>
            <a:r>
              <a:rPr spc="20" dirty="0"/>
              <a:t> </a:t>
            </a:r>
            <a:r>
              <a:rPr dirty="0"/>
              <a:t>la</a:t>
            </a:r>
            <a:r>
              <a:rPr spc="20" dirty="0"/>
              <a:t> </a:t>
            </a:r>
            <a:r>
              <a:rPr dirty="0"/>
              <a:t>parte</a:t>
            </a:r>
            <a:r>
              <a:rPr spc="65" dirty="0"/>
              <a:t> </a:t>
            </a:r>
            <a:r>
              <a:rPr dirty="0"/>
              <a:t>inferior</a:t>
            </a:r>
            <a:r>
              <a:rPr spc="50" dirty="0"/>
              <a:t> </a:t>
            </a:r>
            <a:r>
              <a:rPr dirty="0"/>
              <a:t>del</a:t>
            </a:r>
            <a:r>
              <a:rPr spc="55" dirty="0"/>
              <a:t> </a:t>
            </a:r>
            <a:r>
              <a:rPr dirty="0"/>
              <a:t>espacio</a:t>
            </a:r>
            <a:r>
              <a:rPr spc="10" dirty="0"/>
              <a:t> </a:t>
            </a:r>
            <a:r>
              <a:rPr dirty="0"/>
              <a:t>de</a:t>
            </a:r>
            <a:r>
              <a:rPr spc="50" dirty="0"/>
              <a:t> </a:t>
            </a:r>
            <a:r>
              <a:rPr dirty="0"/>
              <a:t>ingreso</a:t>
            </a:r>
            <a:r>
              <a:rPr spc="-5" dirty="0"/>
              <a:t> </a:t>
            </a:r>
            <a:r>
              <a:rPr dirty="0"/>
              <a:t>de</a:t>
            </a:r>
            <a:r>
              <a:rPr spc="55" dirty="0"/>
              <a:t> </a:t>
            </a:r>
            <a:r>
              <a:rPr spc="-10" dirty="0"/>
              <a:t>datos.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92529" y="6042025"/>
            <a:ext cx="89211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0" dirty="0">
                <a:solidFill>
                  <a:srgbClr val="FF0000"/>
                </a:solidFill>
                <a:latin typeface="Segoe UI Symbol"/>
                <a:cs typeface="Segoe UI Symbol"/>
              </a:rPr>
              <a:t>ATENCIÓN:</a:t>
            </a:r>
            <a:r>
              <a:rPr sz="1400" spc="-60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sz="1400" dirty="0">
                <a:solidFill>
                  <a:srgbClr val="FF0000"/>
                </a:solidFill>
                <a:latin typeface="Segoe UI Symbol"/>
                <a:cs typeface="Segoe UI Symbol"/>
              </a:rPr>
              <a:t>En</a:t>
            </a:r>
            <a:r>
              <a:rPr sz="1400" spc="-45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sz="1400" dirty="0">
                <a:solidFill>
                  <a:srgbClr val="FF0000"/>
                </a:solidFill>
                <a:latin typeface="Segoe UI Symbol"/>
                <a:cs typeface="Segoe UI Symbol"/>
              </a:rPr>
              <a:t>caso</a:t>
            </a:r>
            <a:r>
              <a:rPr sz="1400" spc="-70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sz="1400" dirty="0">
                <a:solidFill>
                  <a:srgbClr val="FF0000"/>
                </a:solidFill>
                <a:latin typeface="Segoe UI Symbol"/>
                <a:cs typeface="Segoe UI Symbol"/>
              </a:rPr>
              <a:t>de</a:t>
            </a:r>
            <a:r>
              <a:rPr sz="1400" spc="-70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sz="1400" dirty="0">
                <a:solidFill>
                  <a:srgbClr val="FF0000"/>
                </a:solidFill>
                <a:latin typeface="Segoe UI Symbol"/>
                <a:cs typeface="Segoe UI Symbol"/>
              </a:rPr>
              <a:t>que</a:t>
            </a:r>
            <a:r>
              <a:rPr sz="1400" spc="-35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Segoe UI Symbol"/>
                <a:cs typeface="Segoe UI Symbol"/>
              </a:rPr>
              <a:t>aparezca</a:t>
            </a:r>
            <a:r>
              <a:rPr sz="1400" spc="-90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sz="1400" dirty="0">
                <a:solidFill>
                  <a:srgbClr val="FF0000"/>
                </a:solidFill>
                <a:latin typeface="Segoe UI Symbol"/>
                <a:cs typeface="Segoe UI Symbol"/>
              </a:rPr>
              <a:t>una</a:t>
            </a:r>
            <a:r>
              <a:rPr sz="1400" spc="-80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sz="1400" dirty="0">
                <a:solidFill>
                  <a:srgbClr val="FF0000"/>
                </a:solidFill>
                <a:latin typeface="Segoe UI Symbol"/>
                <a:cs typeface="Segoe UI Symbol"/>
              </a:rPr>
              <a:t>caja</a:t>
            </a:r>
            <a:r>
              <a:rPr sz="1400" spc="-45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sz="1400" dirty="0">
                <a:solidFill>
                  <a:srgbClr val="FF0000"/>
                </a:solidFill>
                <a:latin typeface="Segoe UI Symbol"/>
                <a:cs typeface="Segoe UI Symbol"/>
              </a:rPr>
              <a:t>de</a:t>
            </a:r>
            <a:r>
              <a:rPr sz="1400" spc="-65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Segoe UI Symbol"/>
                <a:cs typeface="Segoe UI Symbol"/>
              </a:rPr>
              <a:t>alerta,</a:t>
            </a:r>
            <a:r>
              <a:rPr sz="1400" spc="-55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sz="1400" dirty="0">
                <a:solidFill>
                  <a:srgbClr val="FF0000"/>
                </a:solidFill>
                <a:latin typeface="Segoe UI Symbol"/>
                <a:cs typeface="Segoe UI Symbol"/>
              </a:rPr>
              <a:t>es</a:t>
            </a:r>
            <a:r>
              <a:rPr sz="1400" spc="-75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Segoe UI Symbol"/>
                <a:cs typeface="Segoe UI Symbol"/>
              </a:rPr>
              <a:t>necesario</a:t>
            </a:r>
            <a:r>
              <a:rPr sz="1400" spc="-45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Segoe UI Symbol"/>
                <a:cs typeface="Segoe UI Symbol"/>
              </a:rPr>
              <a:t>corregir</a:t>
            </a:r>
            <a:r>
              <a:rPr sz="1400" spc="-50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sz="1400" dirty="0">
                <a:solidFill>
                  <a:srgbClr val="FF0000"/>
                </a:solidFill>
                <a:latin typeface="Segoe UI Symbol"/>
                <a:cs typeface="Segoe UI Symbol"/>
              </a:rPr>
              <a:t>el</a:t>
            </a:r>
            <a:r>
              <a:rPr sz="1400" spc="-80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sz="1400" dirty="0">
                <a:solidFill>
                  <a:srgbClr val="FF0000"/>
                </a:solidFill>
                <a:latin typeface="Segoe UI Symbol"/>
                <a:cs typeface="Segoe UI Symbol"/>
              </a:rPr>
              <a:t>campo</a:t>
            </a:r>
            <a:r>
              <a:rPr sz="1400" spc="-50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Segoe UI Symbol"/>
                <a:cs typeface="Segoe UI Symbol"/>
              </a:rPr>
              <a:t>para</a:t>
            </a:r>
            <a:r>
              <a:rPr sz="1400" spc="-55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sz="1400" dirty="0">
                <a:solidFill>
                  <a:srgbClr val="FF0000"/>
                </a:solidFill>
                <a:latin typeface="Segoe UI Symbol"/>
                <a:cs typeface="Segoe UI Symbol"/>
              </a:rPr>
              <a:t>poder</a:t>
            </a:r>
            <a:r>
              <a:rPr sz="1400" spc="-40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Segoe UI Symbol"/>
                <a:cs typeface="Segoe UI Symbol"/>
              </a:rPr>
              <a:t>continuar</a:t>
            </a:r>
            <a:r>
              <a:rPr sz="1400" spc="-20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sz="1400" dirty="0">
                <a:solidFill>
                  <a:srgbClr val="FF0000"/>
                </a:solidFill>
                <a:latin typeface="Segoe UI Symbol"/>
                <a:cs typeface="Segoe UI Symbol"/>
              </a:rPr>
              <a:t>con</a:t>
            </a:r>
            <a:r>
              <a:rPr sz="1400" spc="-35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Segoe UI Symbol"/>
                <a:cs typeface="Segoe UI Symbol"/>
              </a:rPr>
              <a:t>el</a:t>
            </a:r>
            <a:endParaRPr sz="14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2529" y="6261417"/>
            <a:ext cx="63627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0" dirty="0">
                <a:solidFill>
                  <a:srgbClr val="FF0000"/>
                </a:solidFill>
                <a:latin typeface="Segoe UI Symbol"/>
                <a:cs typeface="Segoe UI Symbol"/>
              </a:rPr>
              <a:t>llenado.</a:t>
            </a:r>
            <a:endParaRPr sz="140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750" spc="-125" dirty="0"/>
              <a:t>Campos</a:t>
            </a:r>
            <a:r>
              <a:rPr sz="2750" spc="-325" dirty="0"/>
              <a:t> </a:t>
            </a:r>
            <a:r>
              <a:rPr sz="2750" spc="-120" dirty="0"/>
              <a:t>con</a:t>
            </a:r>
            <a:r>
              <a:rPr sz="2750" spc="-225" dirty="0"/>
              <a:t> </a:t>
            </a:r>
            <a:r>
              <a:rPr sz="2750" spc="-145" dirty="0"/>
              <a:t>intervalos</a:t>
            </a:r>
            <a:r>
              <a:rPr sz="2750" spc="-290" dirty="0"/>
              <a:t> </a:t>
            </a:r>
            <a:r>
              <a:rPr sz="2750" spc="-114" dirty="0"/>
              <a:t>preestablecidos</a:t>
            </a:r>
            <a:endParaRPr sz="2750"/>
          </a:p>
        </p:txBody>
      </p:sp>
      <p:grpSp>
        <p:nvGrpSpPr>
          <p:cNvPr id="6" name="object 6"/>
          <p:cNvGrpSpPr/>
          <p:nvPr/>
        </p:nvGrpSpPr>
        <p:grpSpPr>
          <a:xfrm>
            <a:off x="1781175" y="2867025"/>
            <a:ext cx="9134475" cy="3019425"/>
            <a:chOff x="1781175" y="2867025"/>
            <a:chExt cx="9134475" cy="30194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1175" y="2867025"/>
              <a:ext cx="4495800" cy="17335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5950" y="2952750"/>
              <a:ext cx="4286250" cy="15716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90776" y="2948051"/>
              <a:ext cx="4295775" cy="1590675"/>
            </a:xfrm>
            <a:custGeom>
              <a:avLst/>
              <a:gdLst/>
              <a:ahLst/>
              <a:cxnLst/>
              <a:rect l="l" t="t" r="r" b="b"/>
              <a:pathLst>
                <a:path w="4295775" h="1590675">
                  <a:moveTo>
                    <a:pt x="0" y="1590167"/>
                  </a:moveTo>
                  <a:lnTo>
                    <a:pt x="4295267" y="1590167"/>
                  </a:lnTo>
                  <a:lnTo>
                    <a:pt x="4295267" y="0"/>
                  </a:lnTo>
                  <a:lnTo>
                    <a:pt x="0" y="0"/>
                  </a:lnTo>
                  <a:lnTo>
                    <a:pt x="0" y="15901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7225" y="3533775"/>
              <a:ext cx="4419600" cy="17430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619500"/>
              <a:ext cx="4210050" cy="157162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76826" y="3614673"/>
              <a:ext cx="4210050" cy="1590675"/>
            </a:xfrm>
            <a:custGeom>
              <a:avLst/>
              <a:gdLst/>
              <a:ahLst/>
              <a:cxnLst/>
              <a:rect l="l" t="t" r="r" b="b"/>
              <a:pathLst>
                <a:path w="4210050" h="1590675">
                  <a:moveTo>
                    <a:pt x="0" y="1590294"/>
                  </a:moveTo>
                  <a:lnTo>
                    <a:pt x="4210050" y="1590294"/>
                  </a:lnTo>
                  <a:lnTo>
                    <a:pt x="4210050" y="0"/>
                  </a:lnTo>
                  <a:lnTo>
                    <a:pt x="0" y="0"/>
                  </a:lnTo>
                  <a:lnTo>
                    <a:pt x="0" y="159029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10325" y="4324350"/>
              <a:ext cx="4505325" cy="15621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24625" y="4410075"/>
              <a:ext cx="4286250" cy="14001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519926" y="4405363"/>
              <a:ext cx="4295775" cy="1409700"/>
            </a:xfrm>
            <a:custGeom>
              <a:avLst/>
              <a:gdLst/>
              <a:ahLst/>
              <a:cxnLst/>
              <a:rect l="l" t="t" r="r" b="b"/>
              <a:pathLst>
                <a:path w="4295775" h="1409700">
                  <a:moveTo>
                    <a:pt x="0" y="1409318"/>
                  </a:moveTo>
                  <a:lnTo>
                    <a:pt x="4295266" y="1409318"/>
                  </a:lnTo>
                  <a:lnTo>
                    <a:pt x="4295266" y="0"/>
                  </a:lnTo>
                  <a:lnTo>
                    <a:pt x="0" y="0"/>
                  </a:lnTo>
                  <a:lnTo>
                    <a:pt x="0" y="140931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395465" y="6357302"/>
            <a:ext cx="558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878787"/>
                </a:solidFill>
                <a:latin typeface="Calibri"/>
                <a:cs typeface="Calibri"/>
              </a:rPr>
              <a:t>Cl</a:t>
            </a:r>
            <a:r>
              <a:rPr sz="1200" spc="-10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878787"/>
                </a:solidFill>
                <a:latin typeface="Calibri"/>
                <a:cs typeface="Calibri"/>
              </a:rPr>
              <a:t>ase</a:t>
            </a:r>
            <a:r>
              <a:rPr sz="1200" spc="26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9795" y="1393126"/>
            <a:ext cx="8924290" cy="148526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54800"/>
              </a:lnSpc>
              <a:spcBef>
                <a:spcPts val="70"/>
              </a:spcBef>
            </a:pPr>
            <a:r>
              <a:rPr sz="1550" dirty="0">
                <a:latin typeface="Segoe UI Symbol"/>
                <a:cs typeface="Segoe UI Symbol"/>
              </a:rPr>
              <a:t>Cuando</a:t>
            </a:r>
            <a:r>
              <a:rPr sz="1550" spc="8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se</a:t>
            </a:r>
            <a:r>
              <a:rPr sz="1550" spc="7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cambie</a:t>
            </a:r>
            <a:r>
              <a:rPr sz="1550" spc="9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una</a:t>
            </a:r>
            <a:r>
              <a:rPr sz="1550" spc="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opción</a:t>
            </a:r>
            <a:r>
              <a:rPr sz="1550" spc="6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ya</a:t>
            </a:r>
            <a:r>
              <a:rPr sz="1550" spc="10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marcada</a:t>
            </a:r>
            <a:r>
              <a:rPr sz="1550" spc="9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o</a:t>
            </a:r>
            <a:r>
              <a:rPr sz="1550" spc="9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se</a:t>
            </a:r>
            <a:r>
              <a:rPr sz="1550" spc="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modifique/elimine</a:t>
            </a:r>
            <a:r>
              <a:rPr sz="1550" spc="1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alguna</a:t>
            </a:r>
            <a:r>
              <a:rPr sz="1550" spc="7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información,</a:t>
            </a:r>
            <a:r>
              <a:rPr sz="1550" spc="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podría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existir </a:t>
            </a:r>
            <a:r>
              <a:rPr sz="1550" dirty="0">
                <a:latin typeface="Segoe UI Symbol"/>
                <a:cs typeface="Segoe UI Symbol"/>
              </a:rPr>
              <a:t>una</a:t>
            </a:r>
            <a:r>
              <a:rPr sz="1550" spc="48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lógica</a:t>
            </a:r>
            <a:r>
              <a:rPr sz="1550" spc="4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vinculada</a:t>
            </a:r>
            <a:r>
              <a:rPr sz="1550" spc="4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</a:t>
            </a:r>
            <a:r>
              <a:rPr sz="1550" spc="4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otro</a:t>
            </a:r>
            <a:r>
              <a:rPr sz="1550" spc="49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campo.</a:t>
            </a:r>
            <a:r>
              <a:rPr sz="1550" spc="4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Esto</a:t>
            </a:r>
            <a:r>
              <a:rPr sz="1550" spc="49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hará</a:t>
            </a:r>
            <a:r>
              <a:rPr sz="1550" spc="3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que</a:t>
            </a:r>
            <a:r>
              <a:rPr sz="1550" spc="5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4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sistema</a:t>
            </a:r>
            <a:r>
              <a:rPr sz="1550" spc="4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muestre</a:t>
            </a:r>
            <a:r>
              <a:rPr sz="1550" spc="6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una</a:t>
            </a:r>
            <a:r>
              <a:rPr sz="1550" spc="49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alerta</a:t>
            </a:r>
            <a:r>
              <a:rPr sz="1550" spc="5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en</a:t>
            </a:r>
            <a:r>
              <a:rPr sz="1550" spc="40" dirty="0">
                <a:latin typeface="Segoe UI Symbol"/>
                <a:cs typeface="Segoe UI Symbol"/>
              </a:rPr>
              <a:t>  </a:t>
            </a:r>
            <a:r>
              <a:rPr sz="1550" spc="-10" dirty="0">
                <a:latin typeface="Segoe UI Symbol"/>
                <a:cs typeface="Segoe UI Symbol"/>
              </a:rPr>
              <a:t>pantalla </a:t>
            </a:r>
            <a:r>
              <a:rPr sz="1550" dirty="0">
                <a:latin typeface="Segoe UI Symbol"/>
                <a:cs typeface="Segoe UI Symbol"/>
              </a:rPr>
              <a:t>informando</a:t>
            </a:r>
            <a:r>
              <a:rPr sz="1550" spc="40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que</a:t>
            </a:r>
            <a:r>
              <a:rPr sz="1550" spc="39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se</a:t>
            </a:r>
            <a:r>
              <a:rPr sz="1550" spc="35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eliminarán</a:t>
            </a:r>
            <a:r>
              <a:rPr sz="1550" spc="36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los</a:t>
            </a:r>
            <a:r>
              <a:rPr sz="1550" spc="39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datos</a:t>
            </a:r>
            <a:r>
              <a:rPr sz="1550" spc="40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relacionados</a:t>
            </a:r>
            <a:r>
              <a:rPr sz="1550" spc="3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con</a:t>
            </a:r>
            <a:r>
              <a:rPr sz="1550" spc="3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la</a:t>
            </a:r>
            <a:r>
              <a:rPr sz="1550" spc="3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opción</a:t>
            </a:r>
            <a:r>
              <a:rPr sz="1550" spc="3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que</a:t>
            </a:r>
            <a:r>
              <a:rPr sz="1550" spc="39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usted</a:t>
            </a:r>
            <a:r>
              <a:rPr sz="1550" spc="35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modificó</a:t>
            </a:r>
            <a:r>
              <a:rPr sz="1550" spc="39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en</a:t>
            </a:r>
            <a:r>
              <a:rPr sz="1550" spc="360" dirty="0">
                <a:latin typeface="Segoe UI Symbol"/>
                <a:cs typeface="Segoe UI Symbol"/>
              </a:rPr>
              <a:t> </a:t>
            </a:r>
            <a:r>
              <a:rPr sz="1550" spc="-25" dirty="0">
                <a:latin typeface="Segoe UI Symbol"/>
                <a:cs typeface="Segoe UI Symbol"/>
              </a:rPr>
              <a:t>ese </a:t>
            </a:r>
            <a:r>
              <a:rPr sz="1550" spc="-10" dirty="0">
                <a:latin typeface="Segoe UI Symbol"/>
                <a:cs typeface="Segoe UI Symbol"/>
              </a:rPr>
              <a:t>momento.</a:t>
            </a:r>
            <a:endParaRPr sz="1550">
              <a:latin typeface="Segoe UI Symbol"/>
              <a:cs typeface="Segoe UI 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2221" y="545718"/>
            <a:ext cx="589280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120" dirty="0"/>
              <a:t>Campos</a:t>
            </a:r>
            <a:r>
              <a:rPr sz="3200" spc="-229" dirty="0"/>
              <a:t> </a:t>
            </a:r>
            <a:r>
              <a:rPr sz="3200" spc="-95" dirty="0"/>
              <a:t>con</a:t>
            </a:r>
            <a:r>
              <a:rPr sz="3200" spc="-290" dirty="0"/>
              <a:t> </a:t>
            </a:r>
            <a:r>
              <a:rPr sz="3200" spc="-114" dirty="0"/>
              <a:t>lógica</a:t>
            </a:r>
            <a:r>
              <a:rPr sz="3200" spc="-270" dirty="0"/>
              <a:t> </a:t>
            </a:r>
            <a:r>
              <a:rPr sz="3200" spc="-75" dirty="0"/>
              <a:t>aplicada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3743325" y="2895600"/>
            <a:ext cx="4895850" cy="2905125"/>
            <a:chOff x="3743325" y="2895600"/>
            <a:chExt cx="4895850" cy="29051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3325" y="2895600"/>
              <a:ext cx="4895850" cy="29051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7150" y="3000375"/>
              <a:ext cx="4657725" cy="27051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862451" y="2995612"/>
              <a:ext cx="4676775" cy="2724150"/>
            </a:xfrm>
            <a:custGeom>
              <a:avLst/>
              <a:gdLst/>
              <a:ahLst/>
              <a:cxnLst/>
              <a:rect l="l" t="t" r="r" b="b"/>
              <a:pathLst>
                <a:path w="4676775" h="2724150">
                  <a:moveTo>
                    <a:pt x="0" y="2724023"/>
                  </a:moveTo>
                  <a:lnTo>
                    <a:pt x="4676521" y="2724023"/>
                  </a:lnTo>
                  <a:lnTo>
                    <a:pt x="4676521" y="0"/>
                  </a:lnTo>
                  <a:lnTo>
                    <a:pt x="0" y="0"/>
                  </a:lnTo>
                  <a:lnTo>
                    <a:pt x="0" y="272402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95465" y="6357302"/>
            <a:ext cx="558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878787"/>
                </a:solidFill>
                <a:latin typeface="Calibri"/>
                <a:cs typeface="Calibri"/>
              </a:rPr>
              <a:t>Cl</a:t>
            </a:r>
            <a:r>
              <a:rPr sz="1200" spc="-10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878787"/>
                </a:solidFill>
                <a:latin typeface="Calibri"/>
                <a:cs typeface="Calibri"/>
              </a:rPr>
              <a:t>ase</a:t>
            </a:r>
            <a:r>
              <a:rPr sz="1200" spc="26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6149" rIns="0" bIns="0" rtlCol="0">
            <a:spAutoFit/>
          </a:bodyPr>
          <a:lstStyle/>
          <a:p>
            <a:pPr marL="1561465">
              <a:lnSpc>
                <a:spcPct val="100000"/>
              </a:lnSpc>
              <a:spcBef>
                <a:spcPts val="125"/>
              </a:spcBef>
            </a:pPr>
            <a:r>
              <a:rPr sz="2000" spc="-80" dirty="0"/>
              <a:t>Leyendas</a:t>
            </a:r>
            <a:r>
              <a:rPr sz="2000" spc="-145" dirty="0"/>
              <a:t> </a:t>
            </a:r>
            <a:r>
              <a:rPr sz="2000" spc="-70" dirty="0"/>
              <a:t>para</a:t>
            </a:r>
            <a:r>
              <a:rPr sz="2000" spc="-120" dirty="0"/>
              <a:t> </a:t>
            </a:r>
            <a:r>
              <a:rPr sz="2000" spc="-75" dirty="0"/>
              <a:t>íconos</a:t>
            </a:r>
            <a:r>
              <a:rPr sz="2000" spc="-150" dirty="0"/>
              <a:t> </a:t>
            </a:r>
            <a:r>
              <a:rPr sz="2000" spc="-35" dirty="0"/>
              <a:t>de</a:t>
            </a:r>
            <a:r>
              <a:rPr sz="2000" spc="-155" dirty="0"/>
              <a:t> </a:t>
            </a:r>
            <a:r>
              <a:rPr sz="2000" spc="-50" dirty="0"/>
              <a:t>estado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2599054" y="1119759"/>
            <a:ext cx="646049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latin typeface="Segoe UI Symbol"/>
                <a:cs typeface="Segoe UI Symbol"/>
              </a:rPr>
              <a:t>Los</a:t>
            </a:r>
            <a:r>
              <a:rPr sz="1550" spc="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íconos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5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estado</a:t>
            </a:r>
            <a:r>
              <a:rPr sz="1550" spc="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indican</a:t>
            </a:r>
            <a:r>
              <a:rPr sz="1550" spc="-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1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estado</a:t>
            </a:r>
            <a:r>
              <a:rPr sz="1550" spc="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actual</a:t>
            </a:r>
            <a:r>
              <a:rPr sz="1550" spc="3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del</a:t>
            </a:r>
            <a:r>
              <a:rPr sz="1550" spc="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formulario</a:t>
            </a:r>
            <a:r>
              <a:rPr sz="1550" spc="70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completado.</a:t>
            </a:r>
            <a:endParaRPr sz="1550">
              <a:latin typeface="Segoe UI Symbol"/>
              <a:cs typeface="Segoe UI Symbo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38475" y="4114800"/>
            <a:ext cx="6086475" cy="1447800"/>
            <a:chOff x="3038475" y="4114800"/>
            <a:chExt cx="6086475" cy="1447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38475" y="4114800"/>
              <a:ext cx="6086475" cy="1447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1825" y="4200525"/>
              <a:ext cx="5829300" cy="12858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67126" y="4195826"/>
              <a:ext cx="5838825" cy="1295400"/>
            </a:xfrm>
            <a:custGeom>
              <a:avLst/>
              <a:gdLst/>
              <a:ahLst/>
              <a:cxnLst/>
              <a:rect l="l" t="t" r="r" b="b"/>
              <a:pathLst>
                <a:path w="5838825" h="1295400">
                  <a:moveTo>
                    <a:pt x="0" y="1294892"/>
                  </a:moveTo>
                  <a:lnTo>
                    <a:pt x="5838825" y="1294892"/>
                  </a:lnTo>
                  <a:lnTo>
                    <a:pt x="5838825" y="0"/>
                  </a:lnTo>
                  <a:lnTo>
                    <a:pt x="0" y="0"/>
                  </a:lnTo>
                  <a:lnTo>
                    <a:pt x="0" y="129489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362200" y="1504950"/>
            <a:ext cx="7553325" cy="1781175"/>
            <a:chOff x="2362200" y="1504950"/>
            <a:chExt cx="7553325" cy="17811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2200" y="1504950"/>
              <a:ext cx="7553325" cy="17811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5075" y="1590675"/>
              <a:ext cx="7267575" cy="160972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09901" y="1595501"/>
              <a:ext cx="7277100" cy="1619250"/>
            </a:xfrm>
            <a:custGeom>
              <a:avLst/>
              <a:gdLst/>
              <a:ahLst/>
              <a:cxnLst/>
              <a:rect l="l" t="t" r="r" b="b"/>
              <a:pathLst>
                <a:path w="7277100" h="1619250">
                  <a:moveTo>
                    <a:pt x="0" y="1618869"/>
                  </a:moveTo>
                  <a:lnTo>
                    <a:pt x="7276592" y="1618869"/>
                  </a:lnTo>
                  <a:lnTo>
                    <a:pt x="7276592" y="0"/>
                  </a:lnTo>
                  <a:lnTo>
                    <a:pt x="0" y="0"/>
                  </a:lnTo>
                  <a:lnTo>
                    <a:pt x="0" y="161886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46325" y="3436556"/>
            <a:ext cx="7300595" cy="504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05"/>
              </a:spcBef>
            </a:pPr>
            <a:r>
              <a:rPr sz="1550" dirty="0">
                <a:latin typeface="Segoe UI Symbol"/>
                <a:cs typeface="Segoe UI Symbol"/>
              </a:rPr>
              <a:t>Las definiciones</a:t>
            </a:r>
            <a:r>
              <a:rPr sz="1550" spc="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6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estado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son</a:t>
            </a:r>
            <a:r>
              <a:rPr sz="1550" spc="5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estandarizadas</a:t>
            </a:r>
            <a:r>
              <a:rPr sz="1550" spc="6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por</a:t>
            </a:r>
            <a:r>
              <a:rPr sz="1550" spc="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equipo;</a:t>
            </a:r>
            <a:r>
              <a:rPr sz="1550" spc="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no</a:t>
            </a:r>
            <a:r>
              <a:rPr sz="1550" spc="5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existe</a:t>
            </a:r>
            <a:r>
              <a:rPr sz="1550" spc="1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un</a:t>
            </a:r>
            <a:r>
              <a:rPr sz="1550" spc="20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estándar </a:t>
            </a:r>
            <a:r>
              <a:rPr sz="1550" dirty="0">
                <a:latin typeface="Segoe UI Symbol"/>
                <a:cs typeface="Segoe UI Symbol"/>
              </a:rPr>
              <a:t>obligatorio</a:t>
            </a:r>
            <a:r>
              <a:rPr sz="1550" spc="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</a:t>
            </a:r>
            <a:r>
              <a:rPr sz="1550" spc="40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seguir.</a:t>
            </a:r>
            <a:endParaRPr sz="1550">
              <a:latin typeface="Segoe UI Symbol"/>
              <a:cs typeface="Segoe UI 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50864" y="6300152"/>
            <a:ext cx="558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878787"/>
                </a:solidFill>
                <a:latin typeface="Calibri"/>
                <a:cs typeface="Calibri"/>
              </a:rPr>
              <a:t>Cl</a:t>
            </a:r>
            <a:r>
              <a:rPr sz="1200" spc="-10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878787"/>
                </a:solidFill>
                <a:latin typeface="Calibri"/>
                <a:cs typeface="Calibri"/>
              </a:rPr>
              <a:t>ase</a:t>
            </a:r>
            <a:r>
              <a:rPr sz="1200" spc="254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17126" y="6373177"/>
            <a:ext cx="23933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71717"/>
                </a:solidFill>
                <a:latin typeface="Calibri Light"/>
                <a:cs typeface="Calibri Light"/>
              </a:rPr>
              <a:t>Fuente:</a:t>
            </a:r>
            <a:r>
              <a:rPr sz="1200" spc="-3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</a:t>
            </a:r>
            <a:r>
              <a:rPr sz="1050" spc="-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3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 -</a:t>
            </a:r>
            <a:r>
              <a:rPr sz="1050" spc="-2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8785" y="1161224"/>
            <a:ext cx="6237605" cy="1951989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400" spc="-10" dirty="0">
                <a:latin typeface="Segoe UI Symbol"/>
                <a:cs typeface="Segoe UI Symbol"/>
              </a:rPr>
              <a:t>Mensaje</a:t>
            </a:r>
            <a:r>
              <a:rPr sz="1400" spc="-3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de</a:t>
            </a:r>
            <a:r>
              <a:rPr sz="1400" spc="-50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alerta</a:t>
            </a:r>
            <a:endParaRPr sz="1400">
              <a:latin typeface="Segoe UI Symbol"/>
              <a:cs typeface="Segoe UI Symbol"/>
            </a:endParaRPr>
          </a:p>
          <a:p>
            <a:pPr marL="12700" marR="257810">
              <a:lnSpc>
                <a:spcPct val="147600"/>
              </a:lnSpc>
              <a:spcBef>
                <a:spcPts val="70"/>
              </a:spcBef>
            </a:pPr>
            <a:r>
              <a:rPr sz="1400" spc="-10" dirty="0">
                <a:latin typeface="Segoe UI Symbol"/>
                <a:cs typeface="Segoe UI Symbol"/>
              </a:rPr>
              <a:t>Aceptar</a:t>
            </a:r>
            <a:r>
              <a:rPr sz="1400" spc="-8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–</a:t>
            </a:r>
            <a:r>
              <a:rPr sz="1400" spc="-45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Mantiene</a:t>
            </a:r>
            <a:r>
              <a:rPr sz="1400" spc="-5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al</a:t>
            </a:r>
            <a:r>
              <a:rPr sz="1400" spc="-15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usuario</a:t>
            </a:r>
            <a:r>
              <a:rPr sz="1400" spc="-6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en</a:t>
            </a:r>
            <a:r>
              <a:rPr sz="1400" spc="-7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la</a:t>
            </a:r>
            <a:r>
              <a:rPr sz="1400" spc="-20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página</a:t>
            </a:r>
            <a:r>
              <a:rPr sz="1400" spc="-55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actual</a:t>
            </a:r>
            <a:r>
              <a:rPr sz="1400" spc="-7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para</a:t>
            </a:r>
            <a:r>
              <a:rPr sz="1400" spc="-50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completar</a:t>
            </a:r>
            <a:r>
              <a:rPr sz="1400" spc="-5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los</a:t>
            </a:r>
            <a:r>
              <a:rPr sz="1400" spc="-25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campos vacíos</a:t>
            </a:r>
            <a:r>
              <a:rPr sz="1400" spc="-50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indicados</a:t>
            </a:r>
            <a:r>
              <a:rPr sz="1400" spc="-6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en</a:t>
            </a:r>
            <a:r>
              <a:rPr sz="1400" spc="-7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la</a:t>
            </a:r>
            <a:r>
              <a:rPr sz="1400" spc="-15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alerta.</a:t>
            </a:r>
            <a:endParaRPr sz="1400">
              <a:latin typeface="Segoe UI Symbol"/>
              <a:cs typeface="Segoe UI Symbol"/>
            </a:endParaRPr>
          </a:p>
          <a:p>
            <a:pPr marL="12700" marR="5080">
              <a:lnSpc>
                <a:spcPct val="149800"/>
              </a:lnSpc>
              <a:spcBef>
                <a:spcPts val="40"/>
              </a:spcBef>
            </a:pPr>
            <a:r>
              <a:rPr sz="1400" spc="-10" dirty="0">
                <a:latin typeface="Segoe UI Symbol"/>
                <a:cs typeface="Segoe UI Symbol"/>
              </a:rPr>
              <a:t>Ignorar</a:t>
            </a:r>
            <a:r>
              <a:rPr sz="1400" spc="-7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y</a:t>
            </a:r>
            <a:r>
              <a:rPr sz="1400" spc="-40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guardar</a:t>
            </a:r>
            <a:r>
              <a:rPr sz="1400" spc="-25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registro</a:t>
            </a:r>
            <a:r>
              <a:rPr sz="1400" spc="-5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–</a:t>
            </a:r>
            <a:r>
              <a:rPr sz="1400" spc="-35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Ignora</a:t>
            </a:r>
            <a:r>
              <a:rPr sz="1400" spc="-1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los</a:t>
            </a:r>
            <a:r>
              <a:rPr sz="1400" spc="-10" dirty="0">
                <a:latin typeface="Segoe UI Symbol"/>
                <a:cs typeface="Segoe UI Symbol"/>
              </a:rPr>
              <a:t> campos</a:t>
            </a:r>
            <a:r>
              <a:rPr sz="1400" spc="-70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vacíos</a:t>
            </a:r>
            <a:r>
              <a:rPr sz="1400" spc="-2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y</a:t>
            </a:r>
            <a:r>
              <a:rPr sz="1400" spc="-45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vuelve</a:t>
            </a:r>
            <a:r>
              <a:rPr sz="1400" spc="-2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a</a:t>
            </a:r>
            <a:r>
              <a:rPr sz="1400" spc="-6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la</a:t>
            </a:r>
            <a:r>
              <a:rPr sz="1400" spc="-55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página</a:t>
            </a:r>
            <a:r>
              <a:rPr sz="1400" spc="-45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inicial. Ignorar</a:t>
            </a:r>
            <a:r>
              <a:rPr sz="1400" spc="-8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y</a:t>
            </a:r>
            <a:r>
              <a:rPr sz="1400" spc="-4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pasar</a:t>
            </a:r>
            <a:r>
              <a:rPr sz="1400" spc="-1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al</a:t>
            </a:r>
            <a:r>
              <a:rPr sz="1400" spc="-30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siguiente</a:t>
            </a:r>
            <a:r>
              <a:rPr sz="1400" spc="-35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formulario</a:t>
            </a:r>
            <a:r>
              <a:rPr sz="1400" spc="-6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–</a:t>
            </a:r>
            <a:r>
              <a:rPr sz="1400" spc="-50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Ignora</a:t>
            </a:r>
            <a:r>
              <a:rPr sz="1400" spc="-3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los</a:t>
            </a:r>
            <a:r>
              <a:rPr sz="1400" spc="-3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campos</a:t>
            </a:r>
            <a:r>
              <a:rPr sz="1400" spc="-8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vacíos</a:t>
            </a:r>
            <a:r>
              <a:rPr sz="1400" spc="-4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y</a:t>
            </a:r>
            <a:r>
              <a:rPr sz="1400" spc="-60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continúa</a:t>
            </a:r>
            <a:r>
              <a:rPr sz="1400" spc="-40" dirty="0">
                <a:latin typeface="Segoe UI Symbol"/>
                <a:cs typeface="Segoe UI Symbol"/>
              </a:rPr>
              <a:t> </a:t>
            </a:r>
            <a:r>
              <a:rPr sz="1400" spc="-25" dirty="0">
                <a:latin typeface="Segoe UI Symbol"/>
                <a:cs typeface="Segoe UI Symbol"/>
              </a:rPr>
              <a:t>al </a:t>
            </a:r>
            <a:r>
              <a:rPr sz="1400" spc="-10" dirty="0">
                <a:latin typeface="Segoe UI Symbol"/>
                <a:cs typeface="Segoe UI Symbol"/>
              </a:rPr>
              <a:t>siguiente</a:t>
            </a:r>
            <a:r>
              <a:rPr sz="1400" spc="-65" dirty="0">
                <a:latin typeface="Segoe UI Symbol"/>
                <a:cs typeface="Segoe UI Symbol"/>
              </a:rPr>
              <a:t> </a:t>
            </a:r>
            <a:r>
              <a:rPr sz="1400" spc="-10" dirty="0">
                <a:latin typeface="Segoe UI Symbol"/>
                <a:cs typeface="Segoe UI Symbol"/>
              </a:rPr>
              <a:t>formulario.</a:t>
            </a:r>
            <a:endParaRPr sz="1400">
              <a:latin typeface="Segoe UI Symbol"/>
              <a:cs typeface="Segoe UI 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24884" y="634682"/>
            <a:ext cx="522668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20" dirty="0"/>
              <a:t>Alerta</a:t>
            </a:r>
            <a:r>
              <a:rPr sz="2750" spc="-175" dirty="0"/>
              <a:t> </a:t>
            </a:r>
            <a:r>
              <a:rPr sz="2750" dirty="0"/>
              <a:t>al</a:t>
            </a:r>
            <a:r>
              <a:rPr sz="2750" spc="-140" dirty="0"/>
              <a:t> </a:t>
            </a:r>
            <a:r>
              <a:rPr sz="2750" spc="-25" dirty="0"/>
              <a:t>guardar</a:t>
            </a:r>
            <a:r>
              <a:rPr sz="2750" spc="-145" dirty="0"/>
              <a:t> </a:t>
            </a:r>
            <a:r>
              <a:rPr sz="2750" spc="-10" dirty="0"/>
              <a:t>formulario</a:t>
            </a:r>
            <a:endParaRPr sz="2750"/>
          </a:p>
        </p:txBody>
      </p:sp>
      <p:grpSp>
        <p:nvGrpSpPr>
          <p:cNvPr id="4" name="object 4"/>
          <p:cNvGrpSpPr/>
          <p:nvPr/>
        </p:nvGrpSpPr>
        <p:grpSpPr>
          <a:xfrm>
            <a:off x="2809875" y="3095625"/>
            <a:ext cx="6572250" cy="2952750"/>
            <a:chOff x="2809875" y="3095625"/>
            <a:chExt cx="6572250" cy="29527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9875" y="3095625"/>
              <a:ext cx="6572250" cy="29527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3225" y="3200400"/>
              <a:ext cx="6305550" cy="27527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48051" y="3205162"/>
              <a:ext cx="6305550" cy="2762250"/>
            </a:xfrm>
            <a:custGeom>
              <a:avLst/>
              <a:gdLst/>
              <a:ahLst/>
              <a:cxnLst/>
              <a:rect l="l" t="t" r="r" b="b"/>
              <a:pathLst>
                <a:path w="6305550" h="2762250">
                  <a:moveTo>
                    <a:pt x="0" y="2761869"/>
                  </a:moveTo>
                  <a:lnTo>
                    <a:pt x="6305296" y="2761869"/>
                  </a:lnTo>
                  <a:lnTo>
                    <a:pt x="6305296" y="0"/>
                  </a:lnTo>
                  <a:lnTo>
                    <a:pt x="0" y="0"/>
                  </a:lnTo>
                  <a:lnTo>
                    <a:pt x="0" y="276186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95465" y="6364610"/>
            <a:ext cx="558800" cy="2120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50" dirty="0">
                <a:solidFill>
                  <a:srgbClr val="878787"/>
                </a:solidFill>
                <a:latin typeface="Calibri"/>
                <a:cs typeface="Calibri"/>
              </a:rPr>
              <a:t>Cl</a:t>
            </a:r>
            <a:r>
              <a:rPr sz="1200" spc="-10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878787"/>
                </a:solidFill>
                <a:latin typeface="Calibri"/>
                <a:cs typeface="Calibri"/>
              </a:rPr>
              <a:t>ase</a:t>
            </a:r>
            <a:r>
              <a:rPr sz="1200" spc="26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6915" y="490855"/>
            <a:ext cx="588010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5" dirty="0"/>
              <a:t>Historial</a:t>
            </a:r>
            <a:r>
              <a:rPr spc="-220" dirty="0"/>
              <a:t> </a:t>
            </a:r>
            <a:r>
              <a:rPr spc="-65" dirty="0"/>
              <a:t>de</a:t>
            </a:r>
            <a:r>
              <a:rPr spc="-240" dirty="0"/>
              <a:t> </a:t>
            </a:r>
            <a:r>
              <a:rPr spc="-105" dirty="0"/>
              <a:t>Edición</a:t>
            </a:r>
            <a:r>
              <a:rPr spc="-290" dirty="0"/>
              <a:t> </a:t>
            </a:r>
            <a:r>
              <a:rPr spc="-65" dirty="0"/>
              <a:t>de</a:t>
            </a:r>
            <a:r>
              <a:rPr spc="-215" dirty="0"/>
              <a:t> </a:t>
            </a:r>
            <a:r>
              <a:rPr spc="-65" dirty="0"/>
              <a:t>Campo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67075" y="2762250"/>
            <a:ext cx="5524500" cy="3362325"/>
            <a:chOff x="3267075" y="2762250"/>
            <a:chExt cx="5524500" cy="33623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7075" y="2762250"/>
              <a:ext cx="5524500" cy="3362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1850" y="2857500"/>
              <a:ext cx="5314950" cy="31908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76676" y="2852712"/>
              <a:ext cx="5314950" cy="3200400"/>
            </a:xfrm>
            <a:custGeom>
              <a:avLst/>
              <a:gdLst/>
              <a:ahLst/>
              <a:cxnLst/>
              <a:rect l="l" t="t" r="r" b="b"/>
              <a:pathLst>
                <a:path w="5314950" h="3200400">
                  <a:moveTo>
                    <a:pt x="0" y="3200146"/>
                  </a:moveTo>
                  <a:lnTo>
                    <a:pt x="5314696" y="3200146"/>
                  </a:lnTo>
                  <a:lnTo>
                    <a:pt x="5314696" y="0"/>
                  </a:lnTo>
                  <a:lnTo>
                    <a:pt x="0" y="0"/>
                  </a:lnTo>
                  <a:lnTo>
                    <a:pt x="0" y="320014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62500" y="4757737"/>
              <a:ext cx="4086225" cy="771525"/>
            </a:xfrm>
            <a:custGeom>
              <a:avLst/>
              <a:gdLst/>
              <a:ahLst/>
              <a:cxnLst/>
              <a:rect l="l" t="t" r="r" b="b"/>
              <a:pathLst>
                <a:path w="4086225" h="771525">
                  <a:moveTo>
                    <a:pt x="0" y="771334"/>
                  </a:moveTo>
                  <a:lnTo>
                    <a:pt x="4086098" y="771334"/>
                  </a:lnTo>
                  <a:lnTo>
                    <a:pt x="4086098" y="0"/>
                  </a:lnTo>
                  <a:lnTo>
                    <a:pt x="0" y="0"/>
                  </a:lnTo>
                  <a:lnTo>
                    <a:pt x="0" y="771334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4550" y="5600700"/>
              <a:ext cx="85725" cy="1333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05576" y="3348101"/>
              <a:ext cx="257175" cy="161925"/>
            </a:xfrm>
            <a:custGeom>
              <a:avLst/>
              <a:gdLst/>
              <a:ahLst/>
              <a:cxnLst/>
              <a:rect l="l" t="t" r="r" b="b"/>
              <a:pathLst>
                <a:path w="257175" h="161925">
                  <a:moveTo>
                    <a:pt x="0" y="161925"/>
                  </a:moveTo>
                  <a:lnTo>
                    <a:pt x="256895" y="161925"/>
                  </a:lnTo>
                  <a:lnTo>
                    <a:pt x="256895" y="0"/>
                  </a:lnTo>
                  <a:lnTo>
                    <a:pt x="0" y="0"/>
                  </a:lnTo>
                  <a:lnTo>
                    <a:pt x="0" y="161925"/>
                  </a:lnTo>
                  <a:close/>
                </a:path>
              </a:pathLst>
            </a:custGeom>
            <a:ln w="25398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62150" y="1419161"/>
            <a:ext cx="347662" cy="37623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0235" marR="1068070" indent="299085">
              <a:lnSpc>
                <a:spcPct val="153300"/>
              </a:lnSpc>
              <a:spcBef>
                <a:spcPts val="95"/>
              </a:spcBef>
            </a:pPr>
            <a:r>
              <a:rPr dirty="0"/>
              <a:t>La</a:t>
            </a:r>
            <a:r>
              <a:rPr spc="85" dirty="0"/>
              <a:t> </a:t>
            </a:r>
            <a:r>
              <a:rPr dirty="0"/>
              <a:t>lista</a:t>
            </a:r>
            <a:r>
              <a:rPr spc="50" dirty="0"/>
              <a:t> </a:t>
            </a:r>
            <a:r>
              <a:rPr dirty="0"/>
              <a:t>muestra</a:t>
            </a:r>
            <a:r>
              <a:rPr spc="110" dirty="0"/>
              <a:t> </a:t>
            </a:r>
            <a:r>
              <a:rPr dirty="0"/>
              <a:t>el</a:t>
            </a:r>
            <a:r>
              <a:rPr spc="95" dirty="0"/>
              <a:t> </a:t>
            </a:r>
            <a:r>
              <a:rPr dirty="0"/>
              <a:t>historial</a:t>
            </a:r>
            <a:r>
              <a:rPr spc="114" dirty="0"/>
              <a:t> </a:t>
            </a:r>
            <a:r>
              <a:rPr dirty="0"/>
              <a:t>de</a:t>
            </a:r>
            <a:r>
              <a:rPr spc="50" dirty="0"/>
              <a:t> </a:t>
            </a:r>
            <a:r>
              <a:rPr dirty="0"/>
              <a:t>todos</a:t>
            </a:r>
            <a:r>
              <a:rPr spc="55" dirty="0"/>
              <a:t> </a:t>
            </a:r>
            <a:r>
              <a:rPr dirty="0"/>
              <a:t>los</a:t>
            </a:r>
            <a:r>
              <a:rPr spc="50" dirty="0"/>
              <a:t> </a:t>
            </a:r>
            <a:r>
              <a:rPr dirty="0"/>
              <a:t>datos</a:t>
            </a:r>
            <a:r>
              <a:rPr spc="85" dirty="0"/>
              <a:t> </a:t>
            </a:r>
            <a:r>
              <a:rPr dirty="0"/>
              <a:t>ingresados</a:t>
            </a:r>
            <a:r>
              <a:rPr spc="105" dirty="0"/>
              <a:t> </a:t>
            </a:r>
            <a:r>
              <a:rPr dirty="0"/>
              <a:t>para</a:t>
            </a:r>
            <a:r>
              <a:rPr spc="80" dirty="0"/>
              <a:t> </a:t>
            </a:r>
            <a:r>
              <a:rPr dirty="0"/>
              <a:t>la</a:t>
            </a:r>
            <a:r>
              <a:rPr spc="105" dirty="0"/>
              <a:t> </a:t>
            </a:r>
            <a:r>
              <a:rPr spc="-10" dirty="0"/>
              <a:t>variable </a:t>
            </a:r>
            <a:r>
              <a:rPr dirty="0"/>
              <a:t>"val_dat_dmyhm"</a:t>
            </a:r>
            <a:r>
              <a:rPr spc="120" dirty="0"/>
              <a:t> </a:t>
            </a:r>
            <a:r>
              <a:rPr dirty="0"/>
              <a:t>del</a:t>
            </a:r>
            <a:r>
              <a:rPr spc="95" dirty="0"/>
              <a:t> </a:t>
            </a:r>
            <a:r>
              <a:rPr dirty="0"/>
              <a:t>Registro</a:t>
            </a:r>
            <a:r>
              <a:rPr spc="165" dirty="0"/>
              <a:t> </a:t>
            </a:r>
            <a:r>
              <a:rPr dirty="0"/>
              <a:t>ID</a:t>
            </a:r>
            <a:r>
              <a:rPr spc="155" dirty="0"/>
              <a:t> </a:t>
            </a:r>
            <a:r>
              <a:rPr spc="-20" dirty="0"/>
              <a:t>"1".</a:t>
            </a:r>
          </a:p>
          <a:p>
            <a:pPr marL="610235">
              <a:lnSpc>
                <a:spcPct val="100000"/>
              </a:lnSpc>
              <a:spcBef>
                <a:spcPts val="1445"/>
              </a:spcBef>
            </a:pPr>
            <a:r>
              <a:rPr dirty="0"/>
              <a:t>Los</a:t>
            </a:r>
            <a:r>
              <a:rPr spc="50" dirty="0"/>
              <a:t> </a:t>
            </a:r>
            <a:r>
              <a:rPr dirty="0"/>
              <a:t>resultados</a:t>
            </a:r>
            <a:r>
              <a:rPr spc="90" dirty="0"/>
              <a:t> </a:t>
            </a:r>
            <a:r>
              <a:rPr dirty="0"/>
              <a:t>del</a:t>
            </a:r>
            <a:r>
              <a:rPr spc="65" dirty="0"/>
              <a:t> </a:t>
            </a:r>
            <a:r>
              <a:rPr dirty="0"/>
              <a:t>historial</a:t>
            </a:r>
            <a:r>
              <a:rPr spc="125" dirty="0"/>
              <a:t> </a:t>
            </a:r>
            <a:r>
              <a:rPr dirty="0"/>
              <a:t>de</a:t>
            </a:r>
            <a:r>
              <a:rPr spc="60" dirty="0"/>
              <a:t> </a:t>
            </a:r>
            <a:r>
              <a:rPr dirty="0"/>
              <a:t>datos</a:t>
            </a:r>
            <a:r>
              <a:rPr spc="90" dirty="0"/>
              <a:t> </a:t>
            </a:r>
            <a:r>
              <a:rPr dirty="0"/>
              <a:t>están</a:t>
            </a:r>
            <a:r>
              <a:rPr spc="110" dirty="0"/>
              <a:t> </a:t>
            </a:r>
            <a:r>
              <a:rPr dirty="0"/>
              <a:t>ordenados</a:t>
            </a:r>
            <a:r>
              <a:rPr spc="60" dirty="0"/>
              <a:t> </a:t>
            </a:r>
            <a:r>
              <a:rPr dirty="0"/>
              <a:t>desde</a:t>
            </a:r>
            <a:r>
              <a:rPr spc="110" dirty="0"/>
              <a:t> </a:t>
            </a:r>
            <a:r>
              <a:rPr dirty="0"/>
              <a:t>el</a:t>
            </a:r>
            <a:r>
              <a:rPr spc="105" dirty="0"/>
              <a:t> </a:t>
            </a:r>
            <a:r>
              <a:rPr dirty="0"/>
              <a:t>más</a:t>
            </a:r>
            <a:r>
              <a:rPr spc="105" dirty="0"/>
              <a:t> </a:t>
            </a:r>
            <a:r>
              <a:rPr dirty="0"/>
              <a:t>antiguo</a:t>
            </a:r>
            <a:r>
              <a:rPr spc="65" dirty="0"/>
              <a:t> </a:t>
            </a:r>
            <a:r>
              <a:rPr dirty="0"/>
              <a:t>hasta</a:t>
            </a:r>
            <a:r>
              <a:rPr spc="100" dirty="0"/>
              <a:t> </a:t>
            </a:r>
            <a:r>
              <a:rPr dirty="0"/>
              <a:t>el</a:t>
            </a:r>
            <a:r>
              <a:rPr spc="105" dirty="0"/>
              <a:t> </a:t>
            </a:r>
            <a:r>
              <a:rPr spc="-25" dirty="0"/>
              <a:t>más</a:t>
            </a:r>
          </a:p>
          <a:p>
            <a:pPr marL="610235">
              <a:lnSpc>
                <a:spcPct val="100000"/>
              </a:lnSpc>
              <a:spcBef>
                <a:spcPts val="994"/>
              </a:spcBef>
            </a:pPr>
            <a:r>
              <a:rPr spc="-10" dirty="0"/>
              <a:t>reciente.</a:t>
            </a: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7325" y="1724025"/>
            <a:ext cx="400050" cy="40005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877559" y="6350625"/>
            <a:ext cx="558800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50" dirty="0">
                <a:solidFill>
                  <a:srgbClr val="878787"/>
                </a:solidFill>
                <a:latin typeface="Calibri"/>
                <a:cs typeface="Calibri"/>
              </a:rPr>
              <a:t>Cl</a:t>
            </a:r>
            <a:r>
              <a:rPr sz="1200" spc="-10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878787"/>
                </a:solidFill>
                <a:latin typeface="Calibri"/>
                <a:cs typeface="Calibri"/>
              </a:rPr>
              <a:t>ase</a:t>
            </a:r>
            <a:r>
              <a:rPr sz="1200" spc="254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2644" y="1890712"/>
            <a:ext cx="191452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114" dirty="0"/>
              <a:t>Query</a:t>
            </a:r>
            <a:endParaRPr sz="4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5350" y="2867025"/>
            <a:ext cx="2781300" cy="11239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76595" y="6350625"/>
            <a:ext cx="559435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55" dirty="0">
                <a:solidFill>
                  <a:srgbClr val="878787"/>
                </a:solidFill>
                <a:latin typeface="Calibri"/>
                <a:cs typeface="Calibri"/>
              </a:rPr>
              <a:t>Cl</a:t>
            </a:r>
            <a:r>
              <a:rPr sz="1200" spc="-10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878787"/>
                </a:solidFill>
                <a:latin typeface="Calibri"/>
                <a:cs typeface="Calibri"/>
              </a:rPr>
              <a:t>ase</a:t>
            </a:r>
            <a:r>
              <a:rPr sz="1200" spc="254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6478" y="749680"/>
            <a:ext cx="128714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75" dirty="0"/>
              <a:t>Query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453896" y="1569656"/>
            <a:ext cx="9657080" cy="148971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170"/>
              </a:spcBef>
            </a:pP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Usted</a:t>
            </a:r>
            <a:r>
              <a:rPr sz="1550" spc="29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puede</a:t>
            </a:r>
            <a:r>
              <a:rPr sz="1550" spc="31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habilitar</a:t>
            </a:r>
            <a:r>
              <a:rPr sz="1550" spc="28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el</a:t>
            </a:r>
            <a:r>
              <a:rPr sz="1550" spc="28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registro</a:t>
            </a:r>
            <a:r>
              <a:rPr sz="1550" spc="31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</a:t>
            </a:r>
            <a:r>
              <a:rPr sz="1550" spc="32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comentarios</a:t>
            </a:r>
            <a:r>
              <a:rPr sz="1550" spc="32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</a:t>
            </a:r>
            <a:r>
              <a:rPr sz="1550" spc="32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campo</a:t>
            </a:r>
            <a:r>
              <a:rPr sz="1550" spc="32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o</a:t>
            </a:r>
            <a:r>
              <a:rPr sz="1550" spc="30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el</a:t>
            </a:r>
            <a:r>
              <a:rPr sz="1550" spc="28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flujo</a:t>
            </a:r>
            <a:r>
              <a:rPr sz="1550" spc="29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</a:t>
            </a:r>
            <a:r>
              <a:rPr sz="1550" spc="31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trabajo</a:t>
            </a:r>
            <a:r>
              <a:rPr sz="1550" spc="34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</a:t>
            </a:r>
            <a:r>
              <a:rPr sz="1550" spc="31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resolución</a:t>
            </a:r>
            <a:r>
              <a:rPr sz="1550" spc="33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</a:t>
            </a:r>
            <a:r>
              <a:rPr sz="1550" spc="31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spc="-10" dirty="0">
                <a:solidFill>
                  <a:srgbClr val="333333"/>
                </a:solidFill>
                <a:latin typeface="Segoe UI Symbol"/>
                <a:cs typeface="Segoe UI Symbol"/>
              </a:rPr>
              <a:t>datos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(también</a:t>
            </a:r>
            <a:r>
              <a:rPr sz="1550" spc="-6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conocido</a:t>
            </a:r>
            <a:r>
              <a:rPr sz="1550" spc="1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como</a:t>
            </a:r>
            <a:r>
              <a:rPr sz="1550" spc="-3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módulo</a:t>
            </a:r>
            <a:r>
              <a:rPr sz="1550" spc="-1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</a:t>
            </a:r>
            <a:r>
              <a:rPr sz="1550" spc="-1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consultas o</a:t>
            </a:r>
            <a:r>
              <a:rPr sz="1550" spc="-2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650" spc="-10" dirty="0">
                <a:solidFill>
                  <a:srgbClr val="333333"/>
                </a:solidFill>
                <a:latin typeface="Segoe UI Symbol"/>
                <a:cs typeface="Segoe UI Symbol"/>
              </a:rPr>
              <a:t>Query</a:t>
            </a:r>
            <a:r>
              <a:rPr sz="1550" spc="-10" dirty="0">
                <a:solidFill>
                  <a:srgbClr val="333333"/>
                </a:solidFill>
                <a:latin typeface="Segoe UI Symbol"/>
                <a:cs typeface="Segoe UI Symbol"/>
              </a:rPr>
              <a:t>).</a:t>
            </a:r>
            <a:endParaRPr sz="15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El</a:t>
            </a:r>
            <a:r>
              <a:rPr sz="1550" spc="25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registro</a:t>
            </a:r>
            <a:r>
              <a:rPr sz="1550" spc="30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</a:t>
            </a:r>
            <a:r>
              <a:rPr sz="1550" spc="30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comentarios</a:t>
            </a:r>
            <a:r>
              <a:rPr sz="1550" spc="31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</a:t>
            </a:r>
            <a:r>
              <a:rPr sz="1550" spc="30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campo</a:t>
            </a:r>
            <a:r>
              <a:rPr sz="1550" spc="32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(activado</a:t>
            </a:r>
            <a:r>
              <a:rPr sz="1550" spc="27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por</a:t>
            </a:r>
            <a:r>
              <a:rPr sz="1550" spc="32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defecto)</a:t>
            </a:r>
            <a:r>
              <a:rPr sz="1550" spc="28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permite</a:t>
            </a:r>
            <a:r>
              <a:rPr sz="1550" spc="30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a</a:t>
            </a:r>
            <a:r>
              <a:rPr sz="1550" spc="28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los</a:t>
            </a:r>
            <a:r>
              <a:rPr sz="1550" spc="29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usuarios</a:t>
            </a:r>
            <a:r>
              <a:rPr sz="1550" spc="29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dejar</a:t>
            </a:r>
            <a:r>
              <a:rPr sz="1550" spc="26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comentarios</a:t>
            </a:r>
            <a:r>
              <a:rPr sz="1550" spc="30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spc="-25" dirty="0">
                <a:solidFill>
                  <a:srgbClr val="333333"/>
                </a:solidFill>
                <a:latin typeface="Segoe UI Symbol"/>
                <a:cs typeface="Segoe UI Symbol"/>
              </a:rPr>
              <a:t>en</a:t>
            </a:r>
            <a:endParaRPr sz="1550">
              <a:latin typeface="Segoe UI Symbol"/>
              <a:cs typeface="Segoe UI Symbol"/>
            </a:endParaRPr>
          </a:p>
          <a:p>
            <a:pPr marL="12700" marR="12065">
              <a:lnSpc>
                <a:spcPct val="100299"/>
              </a:lnSpc>
              <a:spcBef>
                <a:spcPts val="90"/>
              </a:spcBef>
            </a:pP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cualquier</a:t>
            </a:r>
            <a:r>
              <a:rPr sz="1550" spc="-5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campo</a:t>
            </a:r>
            <a:r>
              <a:rPr sz="1550" spc="2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</a:t>
            </a:r>
            <a:r>
              <a:rPr sz="1550" spc="-1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un</a:t>
            </a:r>
            <a:r>
              <a:rPr sz="1550" spc="-4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formulario</a:t>
            </a:r>
            <a:r>
              <a:rPr sz="1550" spc="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 ingreso</a:t>
            </a:r>
            <a:r>
              <a:rPr sz="1550" spc="-3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</a:t>
            </a:r>
            <a:r>
              <a:rPr sz="1550" spc="-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datos</a:t>
            </a:r>
            <a:r>
              <a:rPr sz="1550" spc="-3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haciendo</a:t>
            </a:r>
            <a:r>
              <a:rPr sz="1550" spc="-5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clic</a:t>
            </a:r>
            <a:r>
              <a:rPr sz="1550" spc="-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en</a:t>
            </a:r>
            <a:r>
              <a:rPr sz="1550" spc="-3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el</a:t>
            </a:r>
            <a:r>
              <a:rPr sz="1550" spc="-3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ícono</a:t>
            </a:r>
            <a:r>
              <a:rPr sz="1550" spc="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</a:t>
            </a:r>
            <a:r>
              <a:rPr sz="1550" spc="-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globo</a:t>
            </a:r>
            <a:r>
              <a:rPr sz="1550" spc="-5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junto al</a:t>
            </a:r>
            <a:r>
              <a:rPr sz="1550" spc="-6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spc="-10" dirty="0">
                <a:solidFill>
                  <a:srgbClr val="333333"/>
                </a:solidFill>
                <a:latin typeface="Segoe UI Symbol"/>
                <a:cs typeface="Segoe UI Symbol"/>
              </a:rPr>
              <a:t>campo.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Todos</a:t>
            </a:r>
            <a:r>
              <a:rPr sz="1550" spc="28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los</a:t>
            </a:r>
            <a:r>
              <a:rPr sz="1550" spc="32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comentarios</a:t>
            </a:r>
            <a:r>
              <a:rPr sz="1550" spc="34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también</a:t>
            </a:r>
            <a:r>
              <a:rPr sz="1550" spc="29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pueden</a:t>
            </a:r>
            <a:r>
              <a:rPr sz="1550" spc="32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visualizarse,</a:t>
            </a:r>
            <a:r>
              <a:rPr sz="1550" spc="31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buscarse</a:t>
            </a:r>
            <a:r>
              <a:rPr sz="1550" spc="31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y</a:t>
            </a:r>
            <a:r>
              <a:rPr sz="1550" spc="32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descargarse</a:t>
            </a:r>
            <a:r>
              <a:rPr sz="1550" spc="33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desde</a:t>
            </a:r>
            <a:r>
              <a:rPr sz="1550" spc="32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la</a:t>
            </a:r>
            <a:r>
              <a:rPr sz="1550" spc="31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página</a:t>
            </a:r>
            <a:r>
              <a:rPr sz="1550" spc="29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Registro</a:t>
            </a:r>
            <a:r>
              <a:rPr sz="1550" spc="36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spc="-25" dirty="0">
                <a:solidFill>
                  <a:srgbClr val="333333"/>
                </a:solidFill>
                <a:latin typeface="Segoe UI Symbol"/>
                <a:cs typeface="Segoe UI Symbol"/>
              </a:rPr>
              <a:t>de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Comentarios</a:t>
            </a:r>
            <a:r>
              <a:rPr sz="1550" spc="-2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</a:t>
            </a:r>
            <a:r>
              <a:rPr sz="1550" spc="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Campo</a:t>
            </a:r>
            <a:r>
              <a:rPr sz="1550" spc="-3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spc="-35" dirty="0">
                <a:solidFill>
                  <a:srgbClr val="333333"/>
                </a:solidFill>
                <a:latin typeface="Segoe UI Symbol"/>
                <a:cs typeface="Segoe UI Symbol"/>
              </a:rPr>
              <a:t>(</a:t>
            </a:r>
            <a:r>
              <a:rPr sz="1650" spc="-35" dirty="0">
                <a:solidFill>
                  <a:srgbClr val="333333"/>
                </a:solidFill>
                <a:latin typeface="Segoe UI Symbol"/>
                <a:cs typeface="Segoe UI Symbol"/>
              </a:rPr>
              <a:t>Field</a:t>
            </a:r>
            <a:r>
              <a:rPr sz="1650" spc="-4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650" spc="-60" dirty="0">
                <a:solidFill>
                  <a:srgbClr val="333333"/>
                </a:solidFill>
                <a:latin typeface="Segoe UI Symbol"/>
                <a:cs typeface="Segoe UI Symbol"/>
              </a:rPr>
              <a:t>Comment</a:t>
            </a:r>
            <a:r>
              <a:rPr sz="1650" spc="-5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650" spc="-10" dirty="0">
                <a:solidFill>
                  <a:srgbClr val="333333"/>
                </a:solidFill>
                <a:latin typeface="Segoe UI Symbol"/>
                <a:cs typeface="Segoe UI Symbol"/>
              </a:rPr>
              <a:t>Log</a:t>
            </a:r>
            <a:r>
              <a:rPr sz="1550" spc="-10" dirty="0">
                <a:solidFill>
                  <a:srgbClr val="333333"/>
                </a:solidFill>
                <a:latin typeface="Segoe UI Symbol"/>
                <a:cs typeface="Segoe UI Symbol"/>
              </a:rPr>
              <a:t>).</a:t>
            </a:r>
            <a:endParaRPr sz="1550">
              <a:latin typeface="Segoe UI Symbol"/>
              <a:cs typeface="Segoe UI Symbo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66825" y="3152775"/>
            <a:ext cx="10020300" cy="3257550"/>
            <a:chOff x="1266825" y="3152775"/>
            <a:chExt cx="10020300" cy="32575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6825" y="3152775"/>
              <a:ext cx="5124450" cy="32575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0650" y="3257550"/>
              <a:ext cx="4886325" cy="3048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85951" y="3262312"/>
              <a:ext cx="4895850" cy="3057525"/>
            </a:xfrm>
            <a:custGeom>
              <a:avLst/>
              <a:gdLst/>
              <a:ahLst/>
              <a:cxnLst/>
              <a:rect l="l" t="t" r="r" b="b"/>
              <a:pathLst>
                <a:path w="4895850" h="3057525">
                  <a:moveTo>
                    <a:pt x="0" y="3057017"/>
                  </a:moveTo>
                  <a:lnTo>
                    <a:pt x="4895469" y="3057017"/>
                  </a:lnTo>
                  <a:lnTo>
                    <a:pt x="4895469" y="0"/>
                  </a:lnTo>
                  <a:lnTo>
                    <a:pt x="0" y="0"/>
                  </a:lnTo>
                  <a:lnTo>
                    <a:pt x="0" y="305701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05076" y="3271901"/>
              <a:ext cx="2200275" cy="342900"/>
            </a:xfrm>
            <a:custGeom>
              <a:avLst/>
              <a:gdLst/>
              <a:ahLst/>
              <a:cxnLst/>
              <a:rect l="l" t="t" r="r" b="b"/>
              <a:pathLst>
                <a:path w="2200275" h="342900">
                  <a:moveTo>
                    <a:pt x="0" y="342646"/>
                  </a:moveTo>
                  <a:lnTo>
                    <a:pt x="2199767" y="342646"/>
                  </a:lnTo>
                  <a:lnTo>
                    <a:pt x="2199767" y="0"/>
                  </a:lnTo>
                  <a:lnTo>
                    <a:pt x="0" y="0"/>
                  </a:lnTo>
                  <a:lnTo>
                    <a:pt x="0" y="342646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6500" y="3152775"/>
              <a:ext cx="5000625" cy="32575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10325" y="3257550"/>
              <a:ext cx="4752975" cy="30480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415151" y="3262312"/>
              <a:ext cx="4762500" cy="3057525"/>
            </a:xfrm>
            <a:custGeom>
              <a:avLst/>
              <a:gdLst/>
              <a:ahLst/>
              <a:cxnLst/>
              <a:rect l="l" t="t" r="r" b="b"/>
              <a:pathLst>
                <a:path w="4762500" h="3057525">
                  <a:moveTo>
                    <a:pt x="0" y="3057017"/>
                  </a:moveTo>
                  <a:lnTo>
                    <a:pt x="4761991" y="3057017"/>
                  </a:lnTo>
                  <a:lnTo>
                    <a:pt x="4761991" y="0"/>
                  </a:lnTo>
                  <a:lnTo>
                    <a:pt x="0" y="0"/>
                  </a:lnTo>
                  <a:lnTo>
                    <a:pt x="0" y="305701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77250" y="5191125"/>
              <a:ext cx="114298" cy="17145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567551" y="4071874"/>
              <a:ext cx="4467225" cy="1038225"/>
            </a:xfrm>
            <a:custGeom>
              <a:avLst/>
              <a:gdLst/>
              <a:ahLst/>
              <a:cxnLst/>
              <a:rect l="l" t="t" r="r" b="b"/>
              <a:pathLst>
                <a:path w="4467225" h="1038225">
                  <a:moveTo>
                    <a:pt x="0" y="1037717"/>
                  </a:moveTo>
                  <a:lnTo>
                    <a:pt x="4466844" y="1037717"/>
                  </a:lnTo>
                  <a:lnTo>
                    <a:pt x="4466844" y="0"/>
                  </a:lnTo>
                  <a:lnTo>
                    <a:pt x="0" y="0"/>
                  </a:lnTo>
                  <a:lnTo>
                    <a:pt x="0" y="103771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05175" y="3743325"/>
              <a:ext cx="114300" cy="17145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109850" y="5024386"/>
              <a:ext cx="1133475" cy="257175"/>
            </a:xfrm>
            <a:custGeom>
              <a:avLst/>
              <a:gdLst/>
              <a:ahLst/>
              <a:cxnLst/>
              <a:rect l="l" t="t" r="r" b="b"/>
              <a:pathLst>
                <a:path w="1133475" h="257175">
                  <a:moveTo>
                    <a:pt x="0" y="256654"/>
                  </a:moveTo>
                  <a:lnTo>
                    <a:pt x="1133475" y="256654"/>
                  </a:lnTo>
                  <a:lnTo>
                    <a:pt x="1133475" y="0"/>
                  </a:lnTo>
                  <a:lnTo>
                    <a:pt x="0" y="0"/>
                  </a:lnTo>
                  <a:lnTo>
                    <a:pt x="0" y="25665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675884" y="6364610"/>
            <a:ext cx="559435" cy="2120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50" dirty="0">
                <a:solidFill>
                  <a:srgbClr val="878787"/>
                </a:solidFill>
                <a:latin typeface="Calibri"/>
                <a:cs typeface="Calibri"/>
              </a:rPr>
              <a:t>Cl</a:t>
            </a:r>
            <a:r>
              <a:rPr sz="1200" spc="-10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878787"/>
                </a:solidFill>
                <a:latin typeface="Calibri"/>
                <a:cs typeface="Calibri"/>
              </a:rPr>
              <a:t>ase</a:t>
            </a:r>
            <a:r>
              <a:rPr sz="1200" spc="27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9958" y="978471"/>
            <a:ext cx="8075930" cy="750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3400"/>
              </a:lnSpc>
              <a:spcBef>
                <a:spcPts val="95"/>
              </a:spcBef>
            </a:pP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Este</a:t>
            </a:r>
            <a:r>
              <a:rPr sz="1550" spc="-3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pop-up</a:t>
            </a:r>
            <a:r>
              <a:rPr sz="1550" spc="1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muestra</a:t>
            </a:r>
            <a:r>
              <a:rPr sz="1550" spc="5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el</a:t>
            </a:r>
            <a:r>
              <a:rPr sz="1550" spc="1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flujo</a:t>
            </a:r>
            <a:r>
              <a:rPr sz="1550" spc="6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</a:t>
            </a:r>
            <a:r>
              <a:rPr sz="1550" spc="5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trabajo</a:t>
            </a:r>
            <a:r>
              <a:rPr sz="1550" spc="4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</a:t>
            </a:r>
            <a:r>
              <a:rPr sz="1550" spc="4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resolución de</a:t>
            </a:r>
            <a:r>
              <a:rPr sz="1550" spc="4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datos</a:t>
            </a:r>
            <a:r>
              <a:rPr sz="1550" spc="5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para</a:t>
            </a:r>
            <a:r>
              <a:rPr sz="1550" spc="5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el</a:t>
            </a:r>
            <a:r>
              <a:rPr sz="1550" spc="1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registro</a:t>
            </a:r>
            <a:r>
              <a:rPr sz="1550" spc="3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spc="-10" dirty="0">
                <a:solidFill>
                  <a:srgbClr val="333333"/>
                </a:solidFill>
                <a:latin typeface="Segoe UI Symbol"/>
                <a:cs typeface="Segoe UI Symbol"/>
              </a:rPr>
              <a:t>especificado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en</a:t>
            </a:r>
            <a:r>
              <a:rPr sz="1550" spc="3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relación</a:t>
            </a:r>
            <a:r>
              <a:rPr sz="1550" spc="4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con</a:t>
            </a:r>
            <a:r>
              <a:rPr sz="1550" spc="7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un</a:t>
            </a:r>
            <a:r>
              <a:rPr sz="1550" spc="-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determinado</a:t>
            </a:r>
            <a:r>
              <a:rPr sz="1550" spc="4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campo</a:t>
            </a:r>
            <a:r>
              <a:rPr sz="1550" spc="4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y/o</a:t>
            </a:r>
            <a:r>
              <a:rPr sz="1550" spc="4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una</a:t>
            </a:r>
            <a:r>
              <a:rPr sz="1550" spc="1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regla</a:t>
            </a:r>
            <a:r>
              <a:rPr sz="1550" spc="2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</a:t>
            </a:r>
            <a:r>
              <a:rPr sz="1550" spc="6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calidad</a:t>
            </a:r>
            <a:r>
              <a:rPr sz="1550" spc="1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</a:t>
            </a:r>
            <a:r>
              <a:rPr sz="1550" spc="6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spc="-10" dirty="0">
                <a:solidFill>
                  <a:srgbClr val="333333"/>
                </a:solidFill>
                <a:latin typeface="Segoe UI Symbol"/>
                <a:cs typeface="Segoe UI Symbol"/>
              </a:rPr>
              <a:t>datos.</a:t>
            </a:r>
            <a:endParaRPr sz="1550">
              <a:latin typeface="Segoe UI Symbol"/>
              <a:cs typeface="Segoe UI Symbo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42975" y="1819275"/>
            <a:ext cx="10439400" cy="4562475"/>
            <a:chOff x="942975" y="1819275"/>
            <a:chExt cx="10439400" cy="45624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05675" y="3429000"/>
              <a:ext cx="419100" cy="4286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0100" y="2133600"/>
              <a:ext cx="6772275" cy="42481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2975" y="2247900"/>
              <a:ext cx="6496050" cy="40195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48276" y="2243137"/>
              <a:ext cx="6515100" cy="4029075"/>
            </a:xfrm>
            <a:custGeom>
              <a:avLst/>
              <a:gdLst/>
              <a:ahLst/>
              <a:cxnLst/>
              <a:rect l="l" t="t" r="r" b="b"/>
              <a:pathLst>
                <a:path w="6515100" h="4029075">
                  <a:moveTo>
                    <a:pt x="0" y="4028948"/>
                  </a:moveTo>
                  <a:lnTo>
                    <a:pt x="6514719" y="4028948"/>
                  </a:lnTo>
                  <a:lnTo>
                    <a:pt x="6514719" y="0"/>
                  </a:lnTo>
                  <a:lnTo>
                    <a:pt x="0" y="0"/>
                  </a:lnTo>
                  <a:lnTo>
                    <a:pt x="0" y="402894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2975" y="1819275"/>
              <a:ext cx="4905375" cy="31718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7275" y="1914525"/>
              <a:ext cx="4686300" cy="29813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95650" y="4667250"/>
              <a:ext cx="114300" cy="18097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19187" y="3195700"/>
              <a:ext cx="7410450" cy="1419225"/>
            </a:xfrm>
            <a:custGeom>
              <a:avLst/>
              <a:gdLst/>
              <a:ahLst/>
              <a:cxnLst/>
              <a:rect l="l" t="t" r="r" b="b"/>
              <a:pathLst>
                <a:path w="7410450" h="1419225">
                  <a:moveTo>
                    <a:pt x="0" y="1419098"/>
                  </a:moveTo>
                  <a:lnTo>
                    <a:pt x="4598797" y="1419098"/>
                  </a:lnTo>
                  <a:lnTo>
                    <a:pt x="4598797" y="0"/>
                  </a:lnTo>
                  <a:lnTo>
                    <a:pt x="0" y="0"/>
                  </a:lnTo>
                  <a:lnTo>
                    <a:pt x="0" y="1419098"/>
                  </a:lnTo>
                  <a:close/>
                </a:path>
                <a:path w="7410450" h="1419225">
                  <a:moveTo>
                    <a:pt x="7137463" y="258699"/>
                  </a:moveTo>
                  <a:lnTo>
                    <a:pt x="7410399" y="258699"/>
                  </a:lnTo>
                  <a:lnTo>
                    <a:pt x="7410399" y="73469"/>
                  </a:lnTo>
                  <a:lnTo>
                    <a:pt x="7137463" y="73469"/>
                  </a:lnTo>
                  <a:lnTo>
                    <a:pt x="7137463" y="258699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56478" y="524510"/>
            <a:ext cx="128714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75" dirty="0"/>
              <a:t>Query</a:t>
            </a:r>
            <a:endParaRPr sz="3200"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1123950"/>
            <a:ext cx="428625" cy="4191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165215" y="6350625"/>
            <a:ext cx="558800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50" dirty="0">
                <a:solidFill>
                  <a:srgbClr val="878787"/>
                </a:solidFill>
                <a:latin typeface="Calibri"/>
                <a:cs typeface="Calibri"/>
              </a:rPr>
              <a:t>Cl</a:t>
            </a:r>
            <a:r>
              <a:rPr sz="1200" spc="-10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878787"/>
                </a:solidFill>
                <a:latin typeface="Calibri"/>
                <a:cs typeface="Calibri"/>
              </a:rPr>
              <a:t>ase</a:t>
            </a:r>
            <a:r>
              <a:rPr sz="1200" spc="254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8400" y="2867025"/>
            <a:ext cx="6886575" cy="3438525"/>
            <a:chOff x="2438400" y="2867025"/>
            <a:chExt cx="6886575" cy="3438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0" y="2867025"/>
              <a:ext cx="6886575" cy="34385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1750" y="2952750"/>
              <a:ext cx="6638925" cy="3276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38476" y="3605250"/>
              <a:ext cx="2457450" cy="1457325"/>
            </a:xfrm>
            <a:custGeom>
              <a:avLst/>
              <a:gdLst/>
              <a:ahLst/>
              <a:cxnLst/>
              <a:rect l="l" t="t" r="r" b="b"/>
              <a:pathLst>
                <a:path w="2457450" h="1457325">
                  <a:moveTo>
                    <a:pt x="1074801" y="171221"/>
                  </a:moveTo>
                  <a:lnTo>
                    <a:pt x="2457323" y="171221"/>
                  </a:lnTo>
                  <a:lnTo>
                    <a:pt x="2457323" y="0"/>
                  </a:lnTo>
                  <a:lnTo>
                    <a:pt x="1074801" y="0"/>
                  </a:lnTo>
                  <a:lnTo>
                    <a:pt x="1074801" y="171221"/>
                  </a:lnTo>
                  <a:close/>
                </a:path>
                <a:path w="2457450" h="1457325">
                  <a:moveTo>
                    <a:pt x="0" y="1457096"/>
                  </a:moveTo>
                  <a:lnTo>
                    <a:pt x="1900681" y="1457096"/>
                  </a:lnTo>
                  <a:lnTo>
                    <a:pt x="1900681" y="1115834"/>
                  </a:lnTo>
                  <a:lnTo>
                    <a:pt x="0" y="1115834"/>
                  </a:lnTo>
                  <a:lnTo>
                    <a:pt x="0" y="1457096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29510" y="1188720"/>
            <a:ext cx="8521700" cy="1486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90"/>
              </a:spcBef>
            </a:pP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REDCap</a:t>
            </a:r>
            <a:r>
              <a:rPr sz="1550" spc="33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cuenta</a:t>
            </a:r>
            <a:r>
              <a:rPr sz="1550" spc="28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en</a:t>
            </a:r>
            <a:r>
              <a:rPr sz="1550" spc="32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el</a:t>
            </a:r>
            <a:r>
              <a:rPr sz="1550" spc="32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menú</a:t>
            </a:r>
            <a:r>
              <a:rPr sz="1550" spc="33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lateral</a:t>
            </a:r>
            <a:r>
              <a:rPr sz="1550" spc="31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con</a:t>
            </a:r>
            <a:r>
              <a:rPr sz="1550" spc="32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la</a:t>
            </a:r>
            <a:r>
              <a:rPr sz="1550" spc="32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opción</a:t>
            </a:r>
            <a:r>
              <a:rPr sz="1550" spc="31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Registro</a:t>
            </a:r>
            <a:r>
              <a:rPr sz="1550" spc="37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</a:t>
            </a:r>
            <a:r>
              <a:rPr sz="1550" spc="35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Comentarios</a:t>
            </a:r>
            <a:r>
              <a:rPr sz="1550" spc="34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</a:t>
            </a:r>
            <a:r>
              <a:rPr sz="1550" spc="35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Campo</a:t>
            </a:r>
            <a:r>
              <a:rPr sz="1550" spc="35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spc="-10" dirty="0">
                <a:solidFill>
                  <a:srgbClr val="333333"/>
                </a:solidFill>
                <a:latin typeface="Segoe UI Symbol"/>
                <a:cs typeface="Segoe UI Symbol"/>
              </a:rPr>
              <a:t>(Field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Comment</a:t>
            </a:r>
            <a:r>
              <a:rPr sz="1550" spc="235" dirty="0">
                <a:solidFill>
                  <a:srgbClr val="333333"/>
                </a:solidFill>
                <a:latin typeface="Segoe UI Symbol"/>
                <a:cs typeface="Segoe UI Symbol"/>
              </a:rPr>
              <a:t> 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Log)</a:t>
            </a:r>
            <a:r>
              <a:rPr sz="1550" spc="245" dirty="0">
                <a:solidFill>
                  <a:srgbClr val="333333"/>
                </a:solidFill>
                <a:latin typeface="Segoe UI Symbol"/>
                <a:cs typeface="Segoe UI Symbol"/>
              </a:rPr>
              <a:t> 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accesible</a:t>
            </a:r>
            <a:r>
              <a:rPr sz="1550" spc="254" dirty="0">
                <a:solidFill>
                  <a:srgbClr val="333333"/>
                </a:solidFill>
                <a:latin typeface="Segoe UI Symbol"/>
                <a:cs typeface="Segoe UI Symbol"/>
              </a:rPr>
              <a:t> 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desde</a:t>
            </a:r>
            <a:r>
              <a:rPr sz="1550" spc="235" dirty="0">
                <a:solidFill>
                  <a:srgbClr val="333333"/>
                </a:solidFill>
                <a:latin typeface="Segoe UI Symbol"/>
                <a:cs typeface="Segoe UI Symbol"/>
              </a:rPr>
              <a:t> 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una</a:t>
            </a:r>
            <a:r>
              <a:rPr sz="1550" spc="235" dirty="0">
                <a:solidFill>
                  <a:srgbClr val="333333"/>
                </a:solidFill>
                <a:latin typeface="Segoe UI Symbol"/>
                <a:cs typeface="Segoe UI Symbol"/>
              </a:rPr>
              <a:t> 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sola</a:t>
            </a:r>
            <a:r>
              <a:rPr sz="1550" spc="254" dirty="0">
                <a:solidFill>
                  <a:srgbClr val="333333"/>
                </a:solidFill>
                <a:latin typeface="Segoe UI Symbol"/>
                <a:cs typeface="Segoe UI Symbol"/>
              </a:rPr>
              <a:t> 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consulta.</a:t>
            </a:r>
            <a:r>
              <a:rPr sz="1550" spc="245" dirty="0">
                <a:solidFill>
                  <a:srgbClr val="333333"/>
                </a:solidFill>
                <a:latin typeface="Segoe UI Symbol"/>
                <a:cs typeface="Segoe UI Symbol"/>
              </a:rPr>
              <a:t> 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</a:t>
            </a:r>
            <a:r>
              <a:rPr sz="1550" spc="240" dirty="0">
                <a:solidFill>
                  <a:srgbClr val="333333"/>
                </a:solidFill>
                <a:latin typeface="Segoe UI Symbol"/>
                <a:cs typeface="Segoe UI Symbol"/>
              </a:rPr>
              <a:t> 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este</a:t>
            </a:r>
            <a:r>
              <a:rPr sz="1550" spc="245" dirty="0">
                <a:solidFill>
                  <a:srgbClr val="333333"/>
                </a:solidFill>
                <a:latin typeface="Segoe UI Symbol"/>
                <a:cs typeface="Segoe UI Symbol"/>
              </a:rPr>
              <a:t> 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modo,</a:t>
            </a:r>
            <a:r>
              <a:rPr sz="1550" spc="240" dirty="0">
                <a:solidFill>
                  <a:srgbClr val="333333"/>
                </a:solidFill>
                <a:latin typeface="Segoe UI Symbol"/>
                <a:cs typeface="Segoe UI Symbol"/>
              </a:rPr>
              <a:t> 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después</a:t>
            </a:r>
            <a:r>
              <a:rPr sz="1550" spc="229" dirty="0">
                <a:solidFill>
                  <a:srgbClr val="333333"/>
                </a:solidFill>
                <a:latin typeface="Segoe UI Symbol"/>
                <a:cs typeface="Segoe UI Symbol"/>
              </a:rPr>
              <a:t> 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de</a:t>
            </a:r>
            <a:r>
              <a:rPr sz="1550" spc="260" dirty="0">
                <a:solidFill>
                  <a:srgbClr val="333333"/>
                </a:solidFill>
                <a:latin typeface="Segoe UI Symbol"/>
                <a:cs typeface="Segoe UI Symbol"/>
              </a:rPr>
              <a:t>  </a:t>
            </a:r>
            <a:r>
              <a:rPr sz="1550" spc="-25" dirty="0">
                <a:solidFill>
                  <a:srgbClr val="333333"/>
                </a:solidFill>
                <a:latin typeface="Segoe UI Symbol"/>
                <a:cs typeface="Segoe UI Symbol"/>
              </a:rPr>
              <a:t>una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monitorización</a:t>
            </a:r>
            <a:r>
              <a:rPr sz="1550" spc="36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es</a:t>
            </a:r>
            <a:r>
              <a:rPr sz="1550" spc="38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posible</a:t>
            </a:r>
            <a:r>
              <a:rPr sz="1550" spc="38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revisar</a:t>
            </a:r>
            <a:r>
              <a:rPr sz="1550" spc="40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dichas</a:t>
            </a:r>
            <a:r>
              <a:rPr sz="1550" spc="36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consultas</a:t>
            </a:r>
            <a:r>
              <a:rPr sz="1550" spc="42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y</a:t>
            </a:r>
            <a:r>
              <a:rPr sz="1550" spc="40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responderlas</a:t>
            </a:r>
            <a:r>
              <a:rPr sz="1550" spc="42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directamente.</a:t>
            </a:r>
            <a:r>
              <a:rPr sz="1550" spc="39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Esta</a:t>
            </a:r>
            <a:r>
              <a:rPr sz="1550" spc="36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spc="-10" dirty="0">
                <a:solidFill>
                  <a:srgbClr val="333333"/>
                </a:solidFill>
                <a:latin typeface="Segoe UI Symbol"/>
                <a:cs typeface="Segoe UI Symbol"/>
              </a:rPr>
              <a:t>opción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también</a:t>
            </a:r>
            <a:r>
              <a:rPr sz="1550" spc="5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permite</a:t>
            </a:r>
            <a:r>
              <a:rPr sz="1550" spc="2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ser</a:t>
            </a:r>
            <a:r>
              <a:rPr sz="1550" spc="2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dirigido</a:t>
            </a:r>
            <a:r>
              <a:rPr sz="1550" spc="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al campo</a:t>
            </a:r>
            <a:r>
              <a:rPr sz="1550" spc="3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específico</a:t>
            </a:r>
            <a:r>
              <a:rPr sz="1550" spc="7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donde</a:t>
            </a:r>
            <a:r>
              <a:rPr sz="1550" spc="3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se</a:t>
            </a:r>
            <a:r>
              <a:rPr sz="1550" spc="1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abrió</a:t>
            </a:r>
            <a:r>
              <a:rPr sz="1550" spc="7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la</a:t>
            </a:r>
            <a:r>
              <a:rPr sz="1550" spc="3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consulta</a:t>
            </a:r>
            <a:r>
              <a:rPr sz="1550" spc="2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spc="-10" dirty="0">
                <a:solidFill>
                  <a:srgbClr val="333333"/>
                </a:solidFill>
                <a:latin typeface="Segoe UI Symbol"/>
                <a:cs typeface="Segoe UI Symbol"/>
              </a:rPr>
              <a:t>(</a:t>
            </a:r>
            <a:r>
              <a:rPr sz="1650" spc="-10" dirty="0">
                <a:solidFill>
                  <a:srgbClr val="333333"/>
                </a:solidFill>
                <a:latin typeface="Segoe UI Symbol"/>
                <a:cs typeface="Segoe UI Symbol"/>
              </a:rPr>
              <a:t>query</a:t>
            </a:r>
            <a:r>
              <a:rPr sz="1550" spc="-10" dirty="0">
                <a:solidFill>
                  <a:srgbClr val="333333"/>
                </a:solidFill>
                <a:latin typeface="Segoe UI Symbol"/>
                <a:cs typeface="Segoe UI Symbol"/>
              </a:rPr>
              <a:t>).</a:t>
            </a:r>
            <a:endParaRPr sz="1550">
              <a:latin typeface="Segoe UI Symbol"/>
              <a:cs typeface="Segoe UI Symbol"/>
            </a:endParaRPr>
          </a:p>
          <a:p>
            <a:pPr marL="12700" algn="just">
              <a:lnSpc>
                <a:spcPts val="1860"/>
              </a:lnSpc>
            </a:pP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En</a:t>
            </a:r>
            <a:r>
              <a:rPr sz="1550" spc="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esta</a:t>
            </a:r>
            <a:r>
              <a:rPr sz="1550" spc="3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sección,</a:t>
            </a:r>
            <a:r>
              <a:rPr sz="1550" spc="3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se</a:t>
            </a:r>
            <a:r>
              <a:rPr sz="1550" spc="3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pueden</a:t>
            </a:r>
            <a:r>
              <a:rPr sz="1550" spc="1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aplicar filtros</a:t>
            </a:r>
            <a:r>
              <a:rPr sz="1550" spc="6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según</a:t>
            </a:r>
            <a:r>
              <a:rPr sz="1550" spc="4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la</a:t>
            </a:r>
            <a:r>
              <a:rPr sz="1550" spc="4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necesidad</a:t>
            </a:r>
            <a:r>
              <a:rPr sz="1550" spc="1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y</a:t>
            </a:r>
            <a:r>
              <a:rPr sz="1550" spc="4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exportar</a:t>
            </a:r>
            <a:r>
              <a:rPr sz="1550" spc="1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la</a:t>
            </a:r>
            <a:r>
              <a:rPr sz="1550" spc="4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tabla</a:t>
            </a:r>
            <a:r>
              <a:rPr sz="1550" spc="5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completa</a:t>
            </a:r>
            <a:r>
              <a:rPr sz="1550" spc="2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para</a:t>
            </a:r>
            <a:r>
              <a:rPr sz="1550" spc="7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spc="-25" dirty="0">
                <a:solidFill>
                  <a:srgbClr val="333333"/>
                </a:solidFill>
                <a:latin typeface="Segoe UI Symbol"/>
                <a:cs typeface="Segoe UI Symbol"/>
              </a:rPr>
              <a:t>su</a:t>
            </a:r>
            <a:endParaRPr sz="1550">
              <a:latin typeface="Segoe UI Symbol"/>
              <a:cs typeface="Segoe UI Symbol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visualización</a:t>
            </a:r>
            <a:r>
              <a:rPr sz="1550" spc="30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en</a:t>
            </a:r>
            <a:r>
              <a:rPr sz="1550" spc="3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dirty="0">
                <a:solidFill>
                  <a:srgbClr val="333333"/>
                </a:solidFill>
                <a:latin typeface="Segoe UI Symbol"/>
                <a:cs typeface="Segoe UI Symbol"/>
              </a:rPr>
              <a:t>Excel</a:t>
            </a:r>
            <a:r>
              <a:rPr sz="1550" spc="5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550" spc="-10" dirty="0">
                <a:solidFill>
                  <a:srgbClr val="333333"/>
                </a:solidFill>
                <a:latin typeface="Segoe UI Symbol"/>
                <a:cs typeface="Segoe UI Symbol"/>
              </a:rPr>
              <a:t>(exportar).</a:t>
            </a:r>
            <a:endParaRPr sz="155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5965" y="6368737"/>
            <a:ext cx="567055" cy="2120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55" dirty="0">
                <a:solidFill>
                  <a:srgbClr val="878787"/>
                </a:solidFill>
                <a:latin typeface="Calibri"/>
                <a:cs typeface="Calibri"/>
              </a:rPr>
              <a:t>Cl</a:t>
            </a:r>
            <a:r>
              <a:rPr sz="1200" spc="-10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70" dirty="0">
                <a:solidFill>
                  <a:srgbClr val="878787"/>
                </a:solidFill>
                <a:latin typeface="Calibri"/>
                <a:cs typeface="Calibri"/>
              </a:rPr>
              <a:t>ase</a:t>
            </a:r>
            <a:r>
              <a:rPr sz="1200" spc="30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71525">
              <a:lnSpc>
                <a:spcPct val="100000"/>
              </a:lnSpc>
              <a:spcBef>
                <a:spcPts val="130"/>
              </a:spcBef>
            </a:pPr>
            <a:r>
              <a:rPr sz="3200" spc="-120" dirty="0"/>
              <a:t>Visualizar</a:t>
            </a:r>
            <a:r>
              <a:rPr sz="3200" spc="-200" dirty="0"/>
              <a:t> </a:t>
            </a:r>
            <a:r>
              <a:rPr sz="3200" spc="-114" dirty="0"/>
              <a:t>Todas</a:t>
            </a:r>
            <a:r>
              <a:rPr sz="3200" spc="-240" dirty="0"/>
              <a:t> </a:t>
            </a:r>
            <a:r>
              <a:rPr sz="3200" spc="-100" dirty="0"/>
              <a:t>las</a:t>
            </a:r>
            <a:r>
              <a:rPr sz="3200" spc="-200" dirty="0"/>
              <a:t> </a:t>
            </a:r>
            <a:r>
              <a:rPr sz="3200" spc="-65" dirty="0"/>
              <a:t>Queries</a:t>
            </a:r>
            <a:endParaRPr sz="3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1454" y="1890712"/>
            <a:ext cx="1666239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540" dirty="0"/>
              <a:t>DA</a:t>
            </a:r>
            <a:r>
              <a:rPr sz="4800" spc="-505" dirty="0"/>
              <a:t>G</a:t>
            </a:r>
            <a:r>
              <a:rPr sz="4800" spc="-25" dirty="0"/>
              <a:t>s</a:t>
            </a:r>
            <a:endParaRPr sz="4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5350" y="2867025"/>
            <a:ext cx="2781300" cy="11239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15965" y="6368737"/>
            <a:ext cx="567055" cy="2120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55" dirty="0">
                <a:solidFill>
                  <a:srgbClr val="878787"/>
                </a:solidFill>
                <a:latin typeface="Calibri"/>
                <a:cs typeface="Calibri"/>
              </a:rPr>
              <a:t>Cl</a:t>
            </a:r>
            <a:r>
              <a:rPr sz="1200" spc="-10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70" dirty="0">
                <a:solidFill>
                  <a:srgbClr val="878787"/>
                </a:solidFill>
                <a:latin typeface="Calibri"/>
                <a:cs typeface="Calibri"/>
              </a:rPr>
              <a:t>ase</a:t>
            </a:r>
            <a:r>
              <a:rPr sz="1200" spc="30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647761"/>
            <a:ext cx="414337" cy="4333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3475" y="2266886"/>
            <a:ext cx="461962" cy="4810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33475" y="2962211"/>
            <a:ext cx="462280" cy="786130"/>
            <a:chOff x="1133475" y="2962211"/>
            <a:chExt cx="462280" cy="78613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2050" y="2962211"/>
              <a:ext cx="347662" cy="3762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3475" y="3267011"/>
              <a:ext cx="461962" cy="48101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60094" y="1442656"/>
            <a:ext cx="4530725" cy="2459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1400" spc="-10" dirty="0">
                <a:latin typeface="Arial Black"/>
                <a:cs typeface="Arial Black"/>
              </a:rPr>
              <a:t>Transversal</a:t>
            </a:r>
            <a:endParaRPr sz="1400">
              <a:latin typeface="Arial Black"/>
              <a:cs typeface="Arial Black"/>
            </a:endParaRPr>
          </a:p>
          <a:p>
            <a:pPr marL="12700" marR="2494280" indent="156845">
              <a:lnSpc>
                <a:spcPct val="100800"/>
              </a:lnSpc>
              <a:spcBef>
                <a:spcPts val="80"/>
              </a:spcBef>
            </a:pPr>
            <a:r>
              <a:rPr sz="1800" dirty="0">
                <a:latin typeface="Arial MT"/>
                <a:cs typeface="Arial MT"/>
              </a:rPr>
              <a:t>Una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sola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línea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por </a:t>
            </a:r>
            <a:r>
              <a:rPr sz="1800" spc="-10" dirty="0">
                <a:latin typeface="Arial MT"/>
                <a:cs typeface="Arial MT"/>
              </a:rPr>
              <a:t>registro</a:t>
            </a:r>
            <a:endParaRPr sz="1800">
              <a:latin typeface="Arial MT"/>
              <a:cs typeface="Arial MT"/>
            </a:endParaRPr>
          </a:p>
          <a:p>
            <a:pPr marL="241300">
              <a:lnSpc>
                <a:spcPct val="100000"/>
              </a:lnSpc>
              <a:spcBef>
                <a:spcPts val="775"/>
              </a:spcBef>
            </a:pPr>
            <a:r>
              <a:rPr sz="1800" dirty="0">
                <a:latin typeface="Arial MT"/>
                <a:cs typeface="Arial MT"/>
              </a:rPr>
              <a:t>Archivos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más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pequeños</a:t>
            </a:r>
            <a:endParaRPr sz="180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  <a:spcBef>
                <a:spcPts val="1050"/>
              </a:spcBef>
            </a:pPr>
            <a:r>
              <a:rPr sz="1400" spc="-10" dirty="0">
                <a:latin typeface="Arial Black"/>
                <a:cs typeface="Arial Black"/>
              </a:rPr>
              <a:t>Longitudinal</a:t>
            </a:r>
            <a:endParaRPr sz="1400">
              <a:latin typeface="Arial Black"/>
              <a:cs typeface="Arial Black"/>
            </a:endParaRPr>
          </a:p>
          <a:p>
            <a:pPr marL="149225">
              <a:lnSpc>
                <a:spcPct val="100000"/>
              </a:lnSpc>
              <a:spcBef>
                <a:spcPts val="95"/>
              </a:spcBef>
            </a:pPr>
            <a:r>
              <a:rPr sz="1800" dirty="0">
                <a:latin typeface="Arial MT"/>
                <a:cs typeface="Arial MT"/>
              </a:rPr>
              <a:t>Una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línea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evento, por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registro</a:t>
            </a:r>
            <a:endParaRPr sz="1800">
              <a:latin typeface="Arial MT"/>
              <a:cs typeface="Arial MT"/>
            </a:endParaRPr>
          </a:p>
          <a:p>
            <a:pPr marL="12700" marR="5080" indent="228600">
              <a:lnSpc>
                <a:spcPct val="100800"/>
              </a:lnSpc>
              <a:spcBef>
                <a:spcPts val="750"/>
              </a:spcBef>
            </a:pPr>
            <a:r>
              <a:rPr sz="1800" dirty="0">
                <a:latin typeface="Arial MT"/>
                <a:cs typeface="Arial MT"/>
              </a:rPr>
              <a:t>Cuantos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más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eventos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haya,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mayor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será </a:t>
            </a:r>
            <a:r>
              <a:rPr sz="1800" spc="-25" dirty="0">
                <a:latin typeface="Arial MT"/>
                <a:cs typeface="Arial MT"/>
              </a:rPr>
              <a:t>el </a:t>
            </a:r>
            <a:r>
              <a:rPr sz="1800" dirty="0">
                <a:latin typeface="Arial MT"/>
                <a:cs typeface="Arial MT"/>
              </a:rPr>
              <a:t>archivo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exportación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18300" y="4666932"/>
            <a:ext cx="114554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latin typeface="Arial MT"/>
                <a:cs typeface="Arial MT"/>
              </a:rPr>
              <a:t>el</a:t>
            </a:r>
            <a:r>
              <a:rPr sz="1550" spc="-8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archivo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de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8669" y="4208462"/>
            <a:ext cx="168021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00" dirty="0">
                <a:latin typeface="Arial Black"/>
                <a:cs typeface="Arial Black"/>
              </a:rPr>
              <a:t>Eventos</a:t>
            </a:r>
            <a:r>
              <a:rPr sz="1400" spc="-190" dirty="0">
                <a:latin typeface="Arial Black"/>
                <a:cs typeface="Arial Black"/>
              </a:rPr>
              <a:t> </a:t>
            </a:r>
            <a:r>
              <a:rPr sz="1400" spc="-90" dirty="0">
                <a:latin typeface="Arial Black"/>
                <a:cs typeface="Arial Black"/>
              </a:rPr>
              <a:t>repetitivos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71575" y="4524311"/>
            <a:ext cx="490855" cy="728980"/>
            <a:chOff x="1171575" y="4524311"/>
            <a:chExt cx="490855" cy="72898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1575" y="4524311"/>
              <a:ext cx="404812" cy="4333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9675" y="4772088"/>
              <a:ext cx="452437" cy="48101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288669" y="4551997"/>
            <a:ext cx="5041900" cy="1120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latin typeface="Arial MT"/>
                <a:cs typeface="Arial MT"/>
              </a:rPr>
              <a:t>Una</a:t>
            </a:r>
            <a:r>
              <a:rPr sz="1800" spc="-215" dirty="0">
                <a:latin typeface="Arial MT"/>
                <a:cs typeface="Arial MT"/>
              </a:rPr>
              <a:t> </a:t>
            </a:r>
            <a:r>
              <a:rPr sz="1800" spc="-95" dirty="0">
                <a:latin typeface="Arial MT"/>
                <a:cs typeface="Arial MT"/>
              </a:rPr>
              <a:t>línea</a:t>
            </a:r>
            <a:r>
              <a:rPr sz="1800" spc="-175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por</a:t>
            </a:r>
            <a:r>
              <a:rPr sz="1800" spc="-195" dirty="0">
                <a:latin typeface="Arial MT"/>
                <a:cs typeface="Arial MT"/>
              </a:rPr>
              <a:t> </a:t>
            </a:r>
            <a:r>
              <a:rPr sz="1800" spc="-105" dirty="0">
                <a:latin typeface="Arial MT"/>
                <a:cs typeface="Arial MT"/>
              </a:rPr>
              <a:t>instancia</a:t>
            </a:r>
            <a:r>
              <a:rPr sz="1800" spc="-170" dirty="0">
                <a:latin typeface="Arial MT"/>
                <a:cs typeface="Arial MT"/>
              </a:rPr>
              <a:t> </a:t>
            </a:r>
            <a:r>
              <a:rPr sz="1800" spc="-100" dirty="0">
                <a:latin typeface="Arial MT"/>
                <a:cs typeface="Arial MT"/>
              </a:rPr>
              <a:t>repetida</a:t>
            </a:r>
            <a:r>
              <a:rPr sz="1800" spc="-220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por</a:t>
            </a:r>
            <a:r>
              <a:rPr sz="1800" spc="-19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registro</a:t>
            </a:r>
            <a:endParaRPr sz="1800">
              <a:latin typeface="Arial MT"/>
              <a:cs typeface="Arial MT"/>
            </a:endParaRPr>
          </a:p>
          <a:p>
            <a:pPr marL="12700" marR="5080" indent="252095">
              <a:lnSpc>
                <a:spcPct val="99100"/>
              </a:lnSpc>
              <a:spcBef>
                <a:spcPts val="40"/>
              </a:spcBef>
            </a:pPr>
            <a:r>
              <a:rPr sz="1800" spc="-100" dirty="0">
                <a:latin typeface="Arial MT"/>
                <a:cs typeface="Arial MT"/>
              </a:rPr>
              <a:t>Cuantos</a:t>
            </a:r>
            <a:r>
              <a:rPr sz="1800" spc="-185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más</a:t>
            </a:r>
            <a:r>
              <a:rPr sz="1800" spc="-210" dirty="0">
                <a:latin typeface="Arial MT"/>
                <a:cs typeface="Arial MT"/>
              </a:rPr>
              <a:t> </a:t>
            </a:r>
            <a:r>
              <a:rPr sz="1800" spc="-90" dirty="0">
                <a:latin typeface="Arial MT"/>
                <a:cs typeface="Arial MT"/>
              </a:rPr>
              <a:t>eventos</a:t>
            </a:r>
            <a:r>
              <a:rPr sz="1800" spc="-210" dirty="0">
                <a:latin typeface="Arial MT"/>
                <a:cs typeface="Arial MT"/>
              </a:rPr>
              <a:t> </a:t>
            </a:r>
            <a:r>
              <a:rPr sz="1800" spc="-110" dirty="0">
                <a:latin typeface="Arial MT"/>
                <a:cs typeface="Arial MT"/>
              </a:rPr>
              <a:t>repetitivos</a:t>
            </a:r>
            <a:r>
              <a:rPr sz="1800" spc="-135" dirty="0">
                <a:latin typeface="Arial MT"/>
                <a:cs typeface="Arial MT"/>
              </a:rPr>
              <a:t> </a:t>
            </a:r>
            <a:r>
              <a:rPr sz="1800" spc="-95" dirty="0">
                <a:latin typeface="Arial MT"/>
                <a:cs typeface="Arial MT"/>
              </a:rPr>
              <a:t>haya,</a:t>
            </a:r>
            <a:r>
              <a:rPr sz="1800" spc="-180" dirty="0">
                <a:latin typeface="Arial MT"/>
                <a:cs typeface="Arial MT"/>
              </a:rPr>
              <a:t> </a:t>
            </a:r>
            <a:r>
              <a:rPr sz="1800" spc="-65" dirty="0">
                <a:latin typeface="Arial MT"/>
                <a:cs typeface="Arial MT"/>
              </a:rPr>
              <a:t>más</a:t>
            </a:r>
            <a:r>
              <a:rPr sz="1800" spc="-215" dirty="0">
                <a:latin typeface="Arial MT"/>
                <a:cs typeface="Arial MT"/>
              </a:rPr>
              <a:t> </a:t>
            </a:r>
            <a:r>
              <a:rPr sz="1800" spc="-80" dirty="0">
                <a:latin typeface="Arial MT"/>
                <a:cs typeface="Arial MT"/>
              </a:rPr>
              <a:t>compleja </a:t>
            </a:r>
            <a:r>
              <a:rPr sz="1800" spc="-90" dirty="0">
                <a:latin typeface="Arial MT"/>
                <a:cs typeface="Arial MT"/>
              </a:rPr>
              <a:t>será</a:t>
            </a:r>
            <a:r>
              <a:rPr sz="1800" spc="-190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la</a:t>
            </a:r>
            <a:r>
              <a:rPr sz="1800" spc="-180" dirty="0">
                <a:latin typeface="Arial MT"/>
                <a:cs typeface="Arial MT"/>
              </a:rPr>
              <a:t> </a:t>
            </a:r>
            <a:r>
              <a:rPr sz="1800" spc="-105" dirty="0">
                <a:latin typeface="Arial MT"/>
                <a:cs typeface="Arial MT"/>
              </a:rPr>
              <a:t>exportación</a:t>
            </a:r>
            <a:r>
              <a:rPr sz="1800" spc="-195" dirty="0">
                <a:latin typeface="Arial MT"/>
                <a:cs typeface="Arial MT"/>
              </a:rPr>
              <a:t> </a:t>
            </a:r>
            <a:r>
              <a:rPr sz="1800" spc="-80" dirty="0">
                <a:latin typeface="Arial MT"/>
                <a:cs typeface="Arial MT"/>
              </a:rPr>
              <a:t>(ver</a:t>
            </a:r>
            <a:r>
              <a:rPr sz="1800" spc="-225" dirty="0">
                <a:latin typeface="Arial MT"/>
                <a:cs typeface="Arial MT"/>
              </a:rPr>
              <a:t> </a:t>
            </a:r>
            <a:r>
              <a:rPr sz="1800" spc="-100" dirty="0">
                <a:latin typeface="Arial MT"/>
                <a:cs typeface="Arial MT"/>
              </a:rPr>
              <a:t>ejemplos</a:t>
            </a:r>
            <a:r>
              <a:rPr sz="1800" spc="-175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en</a:t>
            </a:r>
            <a:r>
              <a:rPr sz="1800" spc="-185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la</a:t>
            </a:r>
            <a:r>
              <a:rPr sz="1800" spc="-180" dirty="0">
                <a:latin typeface="Arial MT"/>
                <a:cs typeface="Arial MT"/>
              </a:rPr>
              <a:t> </a:t>
            </a:r>
            <a:r>
              <a:rPr sz="1800" spc="-95" dirty="0">
                <a:latin typeface="Arial MT"/>
                <a:cs typeface="Arial MT"/>
              </a:rPr>
              <a:t>clase</a:t>
            </a:r>
            <a:r>
              <a:rPr sz="1800" spc="-17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sobre </a:t>
            </a:r>
            <a:r>
              <a:rPr sz="1800" spc="-100" dirty="0">
                <a:latin typeface="Arial MT"/>
                <a:cs typeface="Arial MT"/>
              </a:rPr>
              <a:t>exportación</a:t>
            </a:r>
            <a:r>
              <a:rPr sz="1800" spc="-225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de</a:t>
            </a:r>
            <a:r>
              <a:rPr sz="1800" spc="-17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datos)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6305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Tipos</a:t>
            </a:r>
            <a:r>
              <a:rPr spc="-175" dirty="0"/>
              <a:t> </a:t>
            </a:r>
            <a:r>
              <a:rPr spc="-70" dirty="0"/>
              <a:t>en</a:t>
            </a:r>
            <a:r>
              <a:rPr spc="-200" dirty="0"/>
              <a:t> </a:t>
            </a:r>
            <a:r>
              <a:rPr spc="-60" dirty="0"/>
              <a:t>la</a:t>
            </a:r>
            <a:r>
              <a:rPr spc="-229" dirty="0"/>
              <a:t> </a:t>
            </a:r>
            <a:r>
              <a:rPr spc="-114" dirty="0"/>
              <a:t>exportación</a:t>
            </a:r>
            <a:r>
              <a:rPr spc="-175" dirty="0"/>
              <a:t> </a:t>
            </a:r>
            <a:r>
              <a:rPr spc="-65" dirty="0"/>
              <a:t>de</a:t>
            </a:r>
            <a:r>
              <a:rPr spc="-200" dirty="0"/>
              <a:t> </a:t>
            </a:r>
            <a:r>
              <a:rPr spc="-55" dirty="0"/>
              <a:t>datos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5640451" y="1792351"/>
            <a:ext cx="920750" cy="282575"/>
            <a:chOff x="5640451" y="1792351"/>
            <a:chExt cx="920750" cy="282575"/>
          </a:xfrm>
        </p:grpSpPr>
        <p:sp>
          <p:nvSpPr>
            <p:cNvPr id="16" name="object 16"/>
            <p:cNvSpPr/>
            <p:nvPr/>
          </p:nvSpPr>
          <p:spPr>
            <a:xfrm>
              <a:off x="5648325" y="1800225"/>
              <a:ext cx="895350" cy="257175"/>
            </a:xfrm>
            <a:custGeom>
              <a:avLst/>
              <a:gdLst/>
              <a:ahLst/>
              <a:cxnLst/>
              <a:rect l="l" t="t" r="r" b="b"/>
              <a:pathLst>
                <a:path w="895350" h="257175">
                  <a:moveTo>
                    <a:pt x="765555" y="0"/>
                  </a:moveTo>
                  <a:lnTo>
                    <a:pt x="765555" y="64262"/>
                  </a:lnTo>
                  <a:lnTo>
                    <a:pt x="0" y="64262"/>
                  </a:lnTo>
                  <a:lnTo>
                    <a:pt x="0" y="192659"/>
                  </a:lnTo>
                  <a:lnTo>
                    <a:pt x="765555" y="192659"/>
                  </a:lnTo>
                  <a:lnTo>
                    <a:pt x="765555" y="256921"/>
                  </a:lnTo>
                  <a:lnTo>
                    <a:pt x="895096" y="128524"/>
                  </a:lnTo>
                  <a:lnTo>
                    <a:pt x="765555" y="0"/>
                  </a:lnTo>
                  <a:close/>
                </a:path>
              </a:pathLst>
            </a:custGeom>
            <a:solidFill>
              <a:srgbClr val="445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53151" y="1805051"/>
              <a:ext cx="895350" cy="257175"/>
            </a:xfrm>
            <a:custGeom>
              <a:avLst/>
              <a:gdLst/>
              <a:ahLst/>
              <a:cxnLst/>
              <a:rect l="l" t="t" r="r" b="b"/>
              <a:pathLst>
                <a:path w="895350" h="257175">
                  <a:moveTo>
                    <a:pt x="0" y="64135"/>
                  </a:moveTo>
                  <a:lnTo>
                    <a:pt x="765556" y="64135"/>
                  </a:lnTo>
                  <a:lnTo>
                    <a:pt x="765556" y="0"/>
                  </a:lnTo>
                  <a:lnTo>
                    <a:pt x="894969" y="128397"/>
                  </a:lnTo>
                  <a:lnTo>
                    <a:pt x="765556" y="256921"/>
                  </a:lnTo>
                  <a:lnTo>
                    <a:pt x="765556" y="192659"/>
                  </a:lnTo>
                  <a:lnTo>
                    <a:pt x="0" y="192659"/>
                  </a:lnTo>
                  <a:lnTo>
                    <a:pt x="0" y="64135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095108" y="1785556"/>
            <a:ext cx="22002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Una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línea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por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registro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459726" y="3297301"/>
            <a:ext cx="920750" cy="281940"/>
            <a:chOff x="7459726" y="3297301"/>
            <a:chExt cx="920750" cy="281940"/>
          </a:xfrm>
        </p:grpSpPr>
        <p:sp>
          <p:nvSpPr>
            <p:cNvPr id="20" name="object 20"/>
            <p:cNvSpPr/>
            <p:nvPr/>
          </p:nvSpPr>
          <p:spPr>
            <a:xfrm>
              <a:off x="7467600" y="3305175"/>
              <a:ext cx="895350" cy="257175"/>
            </a:xfrm>
            <a:custGeom>
              <a:avLst/>
              <a:gdLst/>
              <a:ahLst/>
              <a:cxnLst/>
              <a:rect l="l" t="t" r="r" b="b"/>
              <a:pathLst>
                <a:path w="895350" h="257175">
                  <a:moveTo>
                    <a:pt x="766318" y="0"/>
                  </a:moveTo>
                  <a:lnTo>
                    <a:pt x="766318" y="64135"/>
                  </a:lnTo>
                  <a:lnTo>
                    <a:pt x="0" y="64135"/>
                  </a:lnTo>
                  <a:lnTo>
                    <a:pt x="0" y="192532"/>
                  </a:lnTo>
                  <a:lnTo>
                    <a:pt x="766318" y="192532"/>
                  </a:lnTo>
                  <a:lnTo>
                    <a:pt x="766318" y="256666"/>
                  </a:lnTo>
                  <a:lnTo>
                    <a:pt x="895096" y="128270"/>
                  </a:lnTo>
                  <a:lnTo>
                    <a:pt x="766318" y="0"/>
                  </a:lnTo>
                  <a:close/>
                </a:path>
              </a:pathLst>
            </a:custGeom>
            <a:solidFill>
              <a:srgbClr val="445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72426" y="3310001"/>
              <a:ext cx="895350" cy="256540"/>
            </a:xfrm>
            <a:custGeom>
              <a:avLst/>
              <a:gdLst/>
              <a:ahLst/>
              <a:cxnLst/>
              <a:rect l="l" t="t" r="r" b="b"/>
              <a:pathLst>
                <a:path w="895350" h="256539">
                  <a:moveTo>
                    <a:pt x="0" y="64135"/>
                  </a:moveTo>
                  <a:lnTo>
                    <a:pt x="766318" y="64135"/>
                  </a:lnTo>
                  <a:lnTo>
                    <a:pt x="766318" y="0"/>
                  </a:lnTo>
                  <a:lnTo>
                    <a:pt x="894969" y="128270"/>
                  </a:lnTo>
                  <a:lnTo>
                    <a:pt x="766318" y="256539"/>
                  </a:lnTo>
                  <a:lnTo>
                    <a:pt x="766318" y="192404"/>
                  </a:lnTo>
                  <a:lnTo>
                    <a:pt x="0" y="192404"/>
                  </a:lnTo>
                  <a:lnTo>
                    <a:pt x="0" y="64135"/>
                  </a:lnTo>
                  <a:close/>
                </a:path>
              </a:pathLst>
            </a:custGeom>
            <a:ln w="25399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516619" y="3286696"/>
            <a:ext cx="2538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Varias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líneas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por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registro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031226" y="4926076"/>
            <a:ext cx="920750" cy="281940"/>
            <a:chOff x="8031226" y="4926076"/>
            <a:chExt cx="920750" cy="281940"/>
          </a:xfrm>
        </p:grpSpPr>
        <p:sp>
          <p:nvSpPr>
            <p:cNvPr id="24" name="object 24"/>
            <p:cNvSpPr/>
            <p:nvPr/>
          </p:nvSpPr>
          <p:spPr>
            <a:xfrm>
              <a:off x="8039100" y="4933950"/>
              <a:ext cx="895350" cy="257175"/>
            </a:xfrm>
            <a:custGeom>
              <a:avLst/>
              <a:gdLst/>
              <a:ahLst/>
              <a:cxnLst/>
              <a:rect l="l" t="t" r="r" b="b"/>
              <a:pathLst>
                <a:path w="895350" h="257175">
                  <a:moveTo>
                    <a:pt x="766826" y="0"/>
                  </a:moveTo>
                  <a:lnTo>
                    <a:pt x="766826" y="64135"/>
                  </a:lnTo>
                  <a:lnTo>
                    <a:pt x="0" y="64135"/>
                  </a:lnTo>
                  <a:lnTo>
                    <a:pt x="0" y="192531"/>
                  </a:lnTo>
                  <a:lnTo>
                    <a:pt x="766826" y="192531"/>
                  </a:lnTo>
                  <a:lnTo>
                    <a:pt x="766826" y="256667"/>
                  </a:lnTo>
                  <a:lnTo>
                    <a:pt x="895350" y="128269"/>
                  </a:lnTo>
                  <a:lnTo>
                    <a:pt x="766826" y="0"/>
                  </a:lnTo>
                  <a:close/>
                </a:path>
              </a:pathLst>
            </a:custGeom>
            <a:solidFill>
              <a:srgbClr val="445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43926" y="4938776"/>
              <a:ext cx="895350" cy="256540"/>
            </a:xfrm>
            <a:custGeom>
              <a:avLst/>
              <a:gdLst/>
              <a:ahLst/>
              <a:cxnLst/>
              <a:rect l="l" t="t" r="r" b="b"/>
              <a:pathLst>
                <a:path w="895350" h="256539">
                  <a:moveTo>
                    <a:pt x="0" y="64135"/>
                  </a:moveTo>
                  <a:lnTo>
                    <a:pt x="766699" y="64135"/>
                  </a:lnTo>
                  <a:lnTo>
                    <a:pt x="766699" y="0"/>
                  </a:lnTo>
                  <a:lnTo>
                    <a:pt x="895350" y="128269"/>
                  </a:lnTo>
                  <a:lnTo>
                    <a:pt x="766699" y="256540"/>
                  </a:lnTo>
                  <a:lnTo>
                    <a:pt x="766699" y="192405"/>
                  </a:lnTo>
                  <a:lnTo>
                    <a:pt x="0" y="192405"/>
                  </a:lnTo>
                  <a:lnTo>
                    <a:pt x="0" y="64135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193530" y="4759007"/>
            <a:ext cx="2137410" cy="576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64135" marR="5080" indent="-51435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latin typeface="Arial MT"/>
                <a:cs typeface="Arial MT"/>
              </a:rPr>
              <a:t>Varias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líneas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por </a:t>
            </a:r>
            <a:r>
              <a:rPr sz="1800" dirty="0">
                <a:latin typeface="Arial MT"/>
                <a:cs typeface="Arial MT"/>
              </a:rPr>
              <a:t>registro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por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evento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94451" y="6284282"/>
            <a:ext cx="444500" cy="2120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-3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9285">
              <a:lnSpc>
                <a:spcPct val="100000"/>
              </a:lnSpc>
              <a:spcBef>
                <a:spcPts val="100"/>
              </a:spcBef>
            </a:pPr>
            <a:r>
              <a:rPr spc="-295" dirty="0"/>
              <a:t>DAGs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9205" y="1107122"/>
            <a:ext cx="8690610" cy="123888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3000"/>
              </a:lnSpc>
              <a:spcBef>
                <a:spcPts val="70"/>
              </a:spcBef>
            </a:pP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3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acceso</a:t>
            </a:r>
            <a:r>
              <a:rPr sz="1550" spc="8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</a:t>
            </a:r>
            <a:r>
              <a:rPr sz="1550" spc="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determinados</a:t>
            </a:r>
            <a:r>
              <a:rPr sz="1550" spc="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registros</a:t>
            </a:r>
            <a:r>
              <a:rPr sz="1550" spc="10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del</a:t>
            </a:r>
            <a:r>
              <a:rPr sz="1550" spc="9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proyecto</a:t>
            </a:r>
            <a:r>
              <a:rPr sz="1550" spc="8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puede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ser</a:t>
            </a:r>
            <a:r>
              <a:rPr sz="1550" spc="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restringido</a:t>
            </a:r>
            <a:r>
              <a:rPr sz="1550" spc="10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mediante</a:t>
            </a:r>
            <a:r>
              <a:rPr sz="1550" spc="9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uso</a:t>
            </a:r>
            <a:r>
              <a:rPr sz="1550" spc="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95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Grupos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19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Acceso</a:t>
            </a:r>
            <a:r>
              <a:rPr sz="1550" spc="16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</a:t>
            </a:r>
            <a:r>
              <a:rPr sz="1550" spc="1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Datos,</a:t>
            </a:r>
            <a:r>
              <a:rPr sz="1550" spc="1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en</a:t>
            </a:r>
            <a:r>
              <a:rPr sz="1550" spc="1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los</a:t>
            </a:r>
            <a:r>
              <a:rPr sz="1550" spc="1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cuales</a:t>
            </a:r>
            <a:r>
              <a:rPr sz="1550" spc="19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solo</a:t>
            </a:r>
            <a:r>
              <a:rPr sz="1550" spc="1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los</a:t>
            </a:r>
            <a:r>
              <a:rPr sz="1550" spc="1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usuarios</a:t>
            </a:r>
            <a:r>
              <a:rPr sz="1550" spc="1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pertenecientes</a:t>
            </a:r>
            <a:r>
              <a:rPr sz="1550" spc="17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</a:t>
            </a:r>
            <a:r>
              <a:rPr sz="1550" spc="1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un</a:t>
            </a:r>
            <a:r>
              <a:rPr sz="1550" spc="1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grupo</a:t>
            </a:r>
            <a:r>
              <a:rPr sz="1550" spc="1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específico</a:t>
            </a:r>
            <a:r>
              <a:rPr sz="1550" spc="195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pueden </a:t>
            </a:r>
            <a:r>
              <a:rPr sz="1550" dirty="0">
                <a:latin typeface="Segoe UI Symbol"/>
                <a:cs typeface="Segoe UI Symbol"/>
              </a:rPr>
              <a:t>acceder</a:t>
            </a:r>
            <a:r>
              <a:rPr sz="1550" spc="-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</a:t>
            </a:r>
            <a:r>
              <a:rPr sz="1550" spc="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los</a:t>
            </a:r>
            <a:r>
              <a:rPr sz="1550" spc="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registros</a:t>
            </a:r>
            <a:r>
              <a:rPr sz="1550" spc="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creados</a:t>
            </a:r>
            <a:r>
              <a:rPr sz="1550" spc="-1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por</a:t>
            </a:r>
            <a:r>
              <a:rPr sz="1550" spc="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usuarios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6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ese</a:t>
            </a:r>
            <a:r>
              <a:rPr sz="1550" spc="3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mismo</a:t>
            </a:r>
            <a:r>
              <a:rPr sz="1550" spc="60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grupo.</a:t>
            </a:r>
            <a:endParaRPr sz="1550">
              <a:latin typeface="Segoe UI Symbol"/>
              <a:cs typeface="Segoe UI Symbol"/>
            </a:endParaRPr>
          </a:p>
          <a:p>
            <a:pPr marL="12700" marR="5080" algn="just">
              <a:lnSpc>
                <a:spcPct val="100899"/>
              </a:lnSpc>
              <a:spcBef>
                <a:spcPts val="75"/>
              </a:spcBef>
            </a:pPr>
            <a:r>
              <a:rPr sz="1550" dirty="0">
                <a:latin typeface="Segoe UI Symbol"/>
                <a:cs typeface="Segoe UI Symbol"/>
              </a:rPr>
              <a:t>Esto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puede</a:t>
            </a:r>
            <a:r>
              <a:rPr sz="1550" spc="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resultar</a:t>
            </a:r>
            <a:r>
              <a:rPr sz="1550" spc="7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útil</a:t>
            </a:r>
            <a:r>
              <a:rPr sz="1550" spc="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en</a:t>
            </a:r>
            <a:r>
              <a:rPr sz="1550" spc="7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proyectos</a:t>
            </a:r>
            <a:r>
              <a:rPr sz="1550" spc="1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con</a:t>
            </a:r>
            <a:r>
              <a:rPr sz="1550" spc="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múltiples</a:t>
            </a:r>
            <a:r>
              <a:rPr sz="1550" spc="5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centros</a:t>
            </a:r>
            <a:r>
              <a:rPr sz="1550" spc="10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o</a:t>
            </a:r>
            <a:r>
              <a:rPr sz="1550" spc="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grupos,</a:t>
            </a:r>
            <a:r>
              <a:rPr sz="1550" spc="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donde</a:t>
            </a:r>
            <a:r>
              <a:rPr sz="1550" spc="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se</a:t>
            </a:r>
            <a:r>
              <a:rPr sz="1550" spc="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requiere</a:t>
            </a:r>
            <a:r>
              <a:rPr sz="1550" spc="9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que</a:t>
            </a:r>
            <a:r>
              <a:rPr sz="1550" spc="100" dirty="0">
                <a:latin typeface="Segoe UI Symbol"/>
                <a:cs typeface="Segoe UI Symbol"/>
              </a:rPr>
              <a:t> </a:t>
            </a:r>
            <a:r>
              <a:rPr sz="1550" spc="-20" dirty="0">
                <a:latin typeface="Segoe UI Symbol"/>
                <a:cs typeface="Segoe UI Symbol"/>
              </a:rPr>
              <a:t>cada </a:t>
            </a:r>
            <a:r>
              <a:rPr sz="1550" dirty="0">
                <a:latin typeface="Segoe UI Symbol"/>
                <a:cs typeface="Segoe UI Symbol"/>
              </a:rPr>
              <a:t>grupo</a:t>
            </a:r>
            <a:r>
              <a:rPr sz="1550" spc="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no</a:t>
            </a:r>
            <a:r>
              <a:rPr sz="1550" spc="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tenga</a:t>
            </a:r>
            <a:r>
              <a:rPr sz="1550" spc="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acceso</a:t>
            </a:r>
            <a:r>
              <a:rPr sz="1550" spc="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</a:t>
            </a:r>
            <a:r>
              <a:rPr sz="1550" spc="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los</a:t>
            </a:r>
            <a:r>
              <a:rPr sz="1550" spc="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datos</a:t>
            </a:r>
            <a:r>
              <a:rPr sz="1550" spc="5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otros</a:t>
            </a:r>
            <a:r>
              <a:rPr sz="1550" spc="25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grupos.</a:t>
            </a:r>
            <a:endParaRPr sz="1550">
              <a:latin typeface="Segoe UI Symbol"/>
              <a:cs typeface="Segoe UI Symbo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00225" y="2514600"/>
            <a:ext cx="9134475" cy="3790950"/>
            <a:chOff x="1800225" y="2514600"/>
            <a:chExt cx="9134475" cy="37909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0225" y="2514600"/>
              <a:ext cx="9134475" cy="37909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2150" y="2619375"/>
              <a:ext cx="8810625" cy="35814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57451" y="2624137"/>
              <a:ext cx="8829675" cy="3590925"/>
            </a:xfrm>
            <a:custGeom>
              <a:avLst/>
              <a:gdLst/>
              <a:ahLst/>
              <a:cxnLst/>
              <a:rect l="l" t="t" r="r" b="b"/>
              <a:pathLst>
                <a:path w="8829675" h="3590925">
                  <a:moveTo>
                    <a:pt x="0" y="3590925"/>
                  </a:moveTo>
                  <a:lnTo>
                    <a:pt x="8829548" y="3590925"/>
                  </a:lnTo>
                  <a:lnTo>
                    <a:pt x="8829548" y="0"/>
                  </a:lnTo>
                  <a:lnTo>
                    <a:pt x="0" y="0"/>
                  </a:lnTo>
                  <a:lnTo>
                    <a:pt x="0" y="35909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19650" y="5314950"/>
              <a:ext cx="1857375" cy="180975"/>
            </a:xfrm>
            <a:custGeom>
              <a:avLst/>
              <a:gdLst/>
              <a:ahLst/>
              <a:cxnLst/>
              <a:rect l="l" t="t" r="r" b="b"/>
              <a:pathLst>
                <a:path w="1857375" h="180975">
                  <a:moveTo>
                    <a:pt x="1857121" y="0"/>
                  </a:moveTo>
                  <a:lnTo>
                    <a:pt x="0" y="0"/>
                  </a:lnTo>
                  <a:lnTo>
                    <a:pt x="0" y="180721"/>
                  </a:lnTo>
                  <a:lnTo>
                    <a:pt x="1857121" y="180721"/>
                  </a:lnTo>
                  <a:lnTo>
                    <a:pt x="1857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24476" y="5319776"/>
              <a:ext cx="1857375" cy="180975"/>
            </a:xfrm>
            <a:custGeom>
              <a:avLst/>
              <a:gdLst/>
              <a:ahLst/>
              <a:cxnLst/>
              <a:rect l="l" t="t" r="r" b="b"/>
              <a:pathLst>
                <a:path w="1857375" h="180975">
                  <a:moveTo>
                    <a:pt x="0" y="180721"/>
                  </a:moveTo>
                  <a:lnTo>
                    <a:pt x="1857121" y="180721"/>
                  </a:lnTo>
                  <a:lnTo>
                    <a:pt x="1857121" y="0"/>
                  </a:lnTo>
                  <a:lnTo>
                    <a:pt x="0" y="0"/>
                  </a:lnTo>
                  <a:lnTo>
                    <a:pt x="0" y="18072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19650" y="5591175"/>
              <a:ext cx="1857375" cy="180975"/>
            </a:xfrm>
            <a:custGeom>
              <a:avLst/>
              <a:gdLst/>
              <a:ahLst/>
              <a:cxnLst/>
              <a:rect l="l" t="t" r="r" b="b"/>
              <a:pathLst>
                <a:path w="1857375" h="180975">
                  <a:moveTo>
                    <a:pt x="1857121" y="0"/>
                  </a:moveTo>
                  <a:lnTo>
                    <a:pt x="0" y="0"/>
                  </a:lnTo>
                  <a:lnTo>
                    <a:pt x="0" y="180721"/>
                  </a:lnTo>
                  <a:lnTo>
                    <a:pt x="1857121" y="180721"/>
                  </a:lnTo>
                  <a:lnTo>
                    <a:pt x="1857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24476" y="5595937"/>
              <a:ext cx="1857375" cy="180975"/>
            </a:xfrm>
            <a:custGeom>
              <a:avLst/>
              <a:gdLst/>
              <a:ahLst/>
              <a:cxnLst/>
              <a:rect l="l" t="t" r="r" b="b"/>
              <a:pathLst>
                <a:path w="1857375" h="180975">
                  <a:moveTo>
                    <a:pt x="0" y="180721"/>
                  </a:moveTo>
                  <a:lnTo>
                    <a:pt x="1857121" y="180721"/>
                  </a:lnTo>
                  <a:lnTo>
                    <a:pt x="1857121" y="0"/>
                  </a:lnTo>
                  <a:lnTo>
                    <a:pt x="0" y="0"/>
                  </a:lnTo>
                  <a:lnTo>
                    <a:pt x="0" y="18072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035675" y="6263645"/>
            <a:ext cx="558800" cy="2120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50" dirty="0">
                <a:solidFill>
                  <a:srgbClr val="878787"/>
                </a:solidFill>
                <a:latin typeface="Calibri"/>
                <a:cs typeface="Calibri"/>
              </a:rPr>
              <a:t>Cl</a:t>
            </a:r>
            <a:r>
              <a:rPr sz="1200" spc="-10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878787"/>
                </a:solidFill>
                <a:latin typeface="Calibri"/>
                <a:cs typeface="Calibri"/>
              </a:rPr>
              <a:t>ase</a:t>
            </a:r>
            <a:r>
              <a:rPr sz="1200" spc="26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0666" y="763524"/>
            <a:ext cx="288353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dirty="0">
                <a:latin typeface="Segoe UI Symbol"/>
                <a:cs typeface="Segoe UI Symbol"/>
              </a:rPr>
              <a:t>En</a:t>
            </a:r>
            <a:r>
              <a:rPr sz="4050" spc="-270" dirty="0">
                <a:latin typeface="Segoe UI Symbol"/>
                <a:cs typeface="Segoe UI Symbol"/>
              </a:rPr>
              <a:t> </a:t>
            </a:r>
            <a:r>
              <a:rPr sz="4050" spc="-75" dirty="0">
                <a:latin typeface="Segoe UI Symbol"/>
                <a:cs typeface="Segoe UI Symbol"/>
              </a:rPr>
              <a:t>resumen...</a:t>
            </a:r>
            <a:endParaRPr sz="4050">
              <a:latin typeface="Segoe UI Symbol"/>
              <a:cs typeface="Segoe UI 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23584" y="6285229"/>
            <a:ext cx="5594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878787"/>
                </a:solidFill>
                <a:latin typeface="Calibri"/>
                <a:cs typeface="Calibri"/>
              </a:rPr>
              <a:t>Cl</a:t>
            </a:r>
            <a:r>
              <a:rPr sz="1200" spc="-10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878787"/>
                </a:solidFill>
                <a:latin typeface="Calibri"/>
                <a:cs typeface="Calibri"/>
              </a:rPr>
              <a:t>ase</a:t>
            </a:r>
            <a:r>
              <a:rPr sz="1200" spc="27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5839" y="1585150"/>
            <a:ext cx="4829810" cy="459740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91440" indent="-88900">
              <a:lnSpc>
                <a:spcPct val="100000"/>
              </a:lnSpc>
              <a:spcBef>
                <a:spcPts val="1245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sz="1800" spc="-10" dirty="0">
                <a:latin typeface="Segoe UI Symbol"/>
                <a:cs typeface="Segoe UI Symbol"/>
              </a:rPr>
              <a:t>Proyectos</a:t>
            </a:r>
            <a:r>
              <a:rPr sz="1800" spc="-60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Transversales</a:t>
            </a:r>
            <a:r>
              <a:rPr sz="1800" spc="-7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vs</a:t>
            </a:r>
            <a:r>
              <a:rPr sz="1800" spc="-60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Longitudinales</a:t>
            </a:r>
            <a:endParaRPr sz="1800">
              <a:latin typeface="Segoe UI Symbol"/>
              <a:cs typeface="Segoe UI Symbol"/>
            </a:endParaRPr>
          </a:p>
          <a:p>
            <a:pPr marL="91440" indent="-88900">
              <a:lnSpc>
                <a:spcPct val="100000"/>
              </a:lnSpc>
              <a:spcBef>
                <a:spcPts val="1145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sz="1800" dirty="0">
                <a:latin typeface="Segoe UI Symbol"/>
                <a:cs typeface="Segoe UI Symbol"/>
              </a:rPr>
              <a:t>Definir</a:t>
            </a:r>
            <a:r>
              <a:rPr sz="1800" spc="-65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eventos</a:t>
            </a:r>
            <a:r>
              <a:rPr sz="1800" spc="-5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y</a:t>
            </a:r>
            <a:r>
              <a:rPr sz="1800" spc="-8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ramas</a:t>
            </a:r>
            <a:r>
              <a:rPr sz="1800" spc="-100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(brazos)</a:t>
            </a:r>
            <a:endParaRPr sz="1800">
              <a:latin typeface="Segoe UI Symbol"/>
              <a:cs typeface="Segoe UI Symbol"/>
            </a:endParaRPr>
          </a:p>
          <a:p>
            <a:pPr marL="91440" indent="-88900">
              <a:lnSpc>
                <a:spcPct val="100000"/>
              </a:lnSpc>
              <a:spcBef>
                <a:spcPts val="1070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sz="1800" dirty="0">
                <a:latin typeface="Segoe UI Symbol"/>
                <a:cs typeface="Segoe UI Symbol"/>
              </a:rPr>
              <a:t>Mover</a:t>
            </a:r>
            <a:r>
              <a:rPr sz="1800" spc="-6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el</a:t>
            </a:r>
            <a:r>
              <a:rPr sz="1800" spc="-30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proyecto</a:t>
            </a:r>
            <a:r>
              <a:rPr sz="1800" spc="-7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a</a:t>
            </a:r>
            <a:r>
              <a:rPr sz="1800" spc="-65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producción</a:t>
            </a:r>
            <a:endParaRPr sz="1800">
              <a:latin typeface="Segoe UI Symbol"/>
              <a:cs typeface="Segoe UI Symbol"/>
            </a:endParaRPr>
          </a:p>
          <a:p>
            <a:pPr marL="91440" indent="-88900">
              <a:lnSpc>
                <a:spcPct val="100000"/>
              </a:lnSpc>
              <a:spcBef>
                <a:spcPts val="1140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sz="1800" dirty="0">
                <a:latin typeface="Segoe UI Symbol"/>
                <a:cs typeface="Segoe UI Symbol"/>
              </a:rPr>
              <a:t>Panel</a:t>
            </a:r>
            <a:r>
              <a:rPr sz="1800" spc="-6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de</a:t>
            </a:r>
            <a:r>
              <a:rPr sz="1800" spc="-8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estado</a:t>
            </a:r>
            <a:r>
              <a:rPr sz="1800" spc="-125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(participantes)</a:t>
            </a:r>
            <a:endParaRPr sz="1800">
              <a:latin typeface="Segoe UI Symbol"/>
              <a:cs typeface="Segoe UI Symbol"/>
            </a:endParaRPr>
          </a:p>
          <a:p>
            <a:pPr marL="91440" indent="-88900">
              <a:lnSpc>
                <a:spcPct val="100000"/>
              </a:lnSpc>
              <a:spcBef>
                <a:spcPts val="1070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sz="1800" dirty="0">
                <a:latin typeface="Segoe UI Symbol"/>
                <a:cs typeface="Segoe UI Symbol"/>
              </a:rPr>
              <a:t>ID</a:t>
            </a:r>
            <a:r>
              <a:rPr sz="1800" spc="-4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de</a:t>
            </a:r>
            <a:r>
              <a:rPr sz="1800" spc="-55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registro</a:t>
            </a:r>
            <a:r>
              <a:rPr sz="1800" spc="-85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automático</a:t>
            </a:r>
            <a:r>
              <a:rPr sz="1800" spc="-8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vs</a:t>
            </a:r>
            <a:r>
              <a:rPr sz="1800" spc="-10" dirty="0">
                <a:latin typeface="Segoe UI Symbol"/>
                <a:cs typeface="Segoe UI Symbol"/>
              </a:rPr>
              <a:t> manual</a:t>
            </a:r>
            <a:endParaRPr sz="1800">
              <a:latin typeface="Segoe UI Symbol"/>
              <a:cs typeface="Segoe UI Symbol"/>
            </a:endParaRPr>
          </a:p>
          <a:p>
            <a:pPr marL="91440" indent="-88900">
              <a:lnSpc>
                <a:spcPct val="100000"/>
              </a:lnSpc>
              <a:spcBef>
                <a:spcPts val="1145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sz="1800" spc="-10" dirty="0">
                <a:latin typeface="Segoe UI Symbol"/>
                <a:cs typeface="Segoe UI Symbol"/>
              </a:rPr>
              <a:t>Recolección</a:t>
            </a:r>
            <a:r>
              <a:rPr sz="1800" spc="-7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de</a:t>
            </a:r>
            <a:r>
              <a:rPr sz="1800" spc="-75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datos</a:t>
            </a:r>
            <a:endParaRPr sz="1800">
              <a:latin typeface="Segoe UI Symbol"/>
              <a:cs typeface="Segoe UI Symbol"/>
            </a:endParaRPr>
          </a:p>
          <a:p>
            <a:pPr marL="91440" indent="-88900">
              <a:lnSpc>
                <a:spcPct val="100000"/>
              </a:lnSpc>
              <a:spcBef>
                <a:spcPts val="1070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sz="1800" spc="-10" dirty="0">
                <a:latin typeface="Segoe UI Symbol"/>
                <a:cs typeface="Segoe UI Symbol"/>
              </a:rPr>
              <a:t>Validación</a:t>
            </a:r>
            <a:r>
              <a:rPr sz="1800" spc="-10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de</a:t>
            </a:r>
            <a:r>
              <a:rPr sz="1800" spc="-7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campos</a:t>
            </a:r>
            <a:r>
              <a:rPr sz="1800" spc="-55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(datos</a:t>
            </a:r>
            <a:r>
              <a:rPr sz="1800" spc="-90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preestablecidos)</a:t>
            </a:r>
            <a:endParaRPr sz="1800">
              <a:latin typeface="Segoe UI Symbol"/>
              <a:cs typeface="Segoe UI Symbol"/>
            </a:endParaRPr>
          </a:p>
          <a:p>
            <a:pPr marL="91440" indent="-88900">
              <a:lnSpc>
                <a:spcPct val="100000"/>
              </a:lnSpc>
              <a:spcBef>
                <a:spcPts val="1145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sz="1800" spc="-10" dirty="0">
                <a:latin typeface="Segoe UI Symbol"/>
                <a:cs typeface="Segoe UI Symbol"/>
              </a:rPr>
              <a:t>Guardar</a:t>
            </a:r>
            <a:r>
              <a:rPr sz="1800" spc="-8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datos</a:t>
            </a:r>
            <a:r>
              <a:rPr sz="1800" spc="-8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en</a:t>
            </a:r>
            <a:r>
              <a:rPr sz="1800" spc="-6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el</a:t>
            </a:r>
            <a:r>
              <a:rPr sz="1800" spc="-50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formulario</a:t>
            </a:r>
            <a:endParaRPr sz="1800">
              <a:latin typeface="Segoe UI Symbol"/>
              <a:cs typeface="Segoe UI Symbol"/>
            </a:endParaRPr>
          </a:p>
          <a:p>
            <a:pPr marL="91440" indent="-88900">
              <a:lnSpc>
                <a:spcPct val="100000"/>
              </a:lnSpc>
              <a:spcBef>
                <a:spcPts val="1070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sz="1800" spc="-10" dirty="0">
                <a:latin typeface="Segoe UI Symbol"/>
                <a:cs typeface="Segoe UI Symbol"/>
              </a:rPr>
              <a:t>Historial</a:t>
            </a:r>
            <a:r>
              <a:rPr sz="1800" spc="-4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de</a:t>
            </a:r>
            <a:r>
              <a:rPr sz="1800" spc="-60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campos</a:t>
            </a:r>
            <a:endParaRPr sz="1800">
              <a:latin typeface="Segoe UI Symbol"/>
              <a:cs typeface="Segoe UI Symbol"/>
            </a:endParaRPr>
          </a:p>
          <a:p>
            <a:pPr marL="91440" indent="-88900">
              <a:lnSpc>
                <a:spcPct val="100000"/>
              </a:lnSpc>
              <a:spcBef>
                <a:spcPts val="1045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sz="1800" spc="-10" dirty="0">
                <a:latin typeface="Segoe UI Symbol"/>
                <a:cs typeface="Segoe UI Symbol"/>
              </a:rPr>
              <a:t>Consultas</a:t>
            </a:r>
            <a:r>
              <a:rPr sz="1800" spc="-70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(</a:t>
            </a:r>
            <a:r>
              <a:rPr sz="1900" spc="-10" dirty="0">
                <a:latin typeface="Segoe UI Symbol"/>
                <a:cs typeface="Segoe UI Symbol"/>
              </a:rPr>
              <a:t>Query</a:t>
            </a:r>
            <a:r>
              <a:rPr sz="1800" spc="-10" dirty="0">
                <a:latin typeface="Segoe UI Symbol"/>
                <a:cs typeface="Segoe UI Symbol"/>
              </a:rPr>
              <a:t>)</a:t>
            </a:r>
            <a:endParaRPr sz="1800">
              <a:latin typeface="Segoe UI Symbol"/>
              <a:cs typeface="Segoe UI Symbol"/>
            </a:endParaRPr>
          </a:p>
          <a:p>
            <a:pPr marL="91440" indent="-88900">
              <a:lnSpc>
                <a:spcPct val="100000"/>
              </a:lnSpc>
              <a:spcBef>
                <a:spcPts val="950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sz="1800" dirty="0">
                <a:latin typeface="Segoe UI Symbol"/>
                <a:cs typeface="Segoe UI Symbol"/>
              </a:rPr>
              <a:t>Grupos</a:t>
            </a:r>
            <a:r>
              <a:rPr sz="1800" spc="-10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de</a:t>
            </a:r>
            <a:r>
              <a:rPr sz="1800" spc="-6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Acceso</a:t>
            </a:r>
            <a:r>
              <a:rPr sz="1800" spc="-7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a</a:t>
            </a:r>
            <a:r>
              <a:rPr sz="1800" spc="-9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Datos</a:t>
            </a:r>
            <a:r>
              <a:rPr sz="1800" spc="-9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(DAGs</a:t>
            </a:r>
            <a:r>
              <a:rPr sz="1800" spc="-2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–</a:t>
            </a:r>
            <a:r>
              <a:rPr sz="1800" spc="-60" dirty="0">
                <a:latin typeface="Segoe UI Symbol"/>
                <a:cs typeface="Segoe UI Symbol"/>
              </a:rPr>
              <a:t> </a:t>
            </a:r>
            <a:r>
              <a:rPr sz="1900" spc="-70" dirty="0">
                <a:latin typeface="Segoe UI Symbol"/>
                <a:cs typeface="Segoe UI Symbol"/>
              </a:rPr>
              <a:t>Data</a:t>
            </a:r>
            <a:r>
              <a:rPr sz="1900" spc="-90" dirty="0">
                <a:latin typeface="Segoe UI Symbol"/>
                <a:cs typeface="Segoe UI Symbol"/>
              </a:rPr>
              <a:t> </a:t>
            </a:r>
            <a:r>
              <a:rPr sz="1900" spc="-10" dirty="0">
                <a:latin typeface="Segoe UI Symbol"/>
                <a:cs typeface="Segoe UI Symbol"/>
              </a:rPr>
              <a:t>Access</a:t>
            </a:r>
            <a:endParaRPr sz="190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5839" y="6143627"/>
            <a:ext cx="81788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50" dirty="0">
                <a:latin typeface="Segoe UI Symbol"/>
                <a:cs typeface="Segoe UI Symbol"/>
              </a:rPr>
              <a:t>Groups</a:t>
            </a:r>
            <a:r>
              <a:rPr sz="1800" spc="-50" dirty="0">
                <a:latin typeface="Segoe UI Symbol"/>
                <a:cs typeface="Segoe UI Symbol"/>
              </a:rPr>
              <a:t>)</a:t>
            </a:r>
            <a:endParaRPr sz="18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4295" y="3014980"/>
            <a:ext cx="178117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spc="-45" dirty="0">
                <a:latin typeface="Lucida Sans Unicode"/>
                <a:cs typeface="Lucida Sans Unicode"/>
              </a:rPr>
              <a:t>Dudas?</a:t>
            </a:r>
            <a:endParaRPr sz="40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2954" y="6357302"/>
            <a:ext cx="558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878787"/>
                </a:solidFill>
                <a:latin typeface="Calibri"/>
                <a:cs typeface="Calibri"/>
              </a:rPr>
              <a:t>Cl</a:t>
            </a:r>
            <a:r>
              <a:rPr sz="1200" spc="-10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70" dirty="0">
                <a:solidFill>
                  <a:srgbClr val="878787"/>
                </a:solidFill>
                <a:latin typeface="Calibri"/>
                <a:cs typeface="Calibri"/>
              </a:rPr>
              <a:t>ase</a:t>
            </a:r>
            <a:r>
              <a:rPr sz="1200" spc="24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7860" y="1090930"/>
            <a:ext cx="195072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20" dirty="0">
                <a:latin typeface="Lucida Sans Unicode"/>
                <a:cs typeface="Lucida Sans Unicode"/>
              </a:rPr>
              <a:t>Referencias</a:t>
            </a:r>
            <a:endParaRPr sz="27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25154" y="6213475"/>
            <a:ext cx="34112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Elaborado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Natalia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Moraes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5465" y="6357302"/>
            <a:ext cx="44513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7225" y="1842198"/>
            <a:ext cx="8897620" cy="13779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99720" marR="5080" indent="-287655">
              <a:lnSpc>
                <a:spcPct val="104299"/>
              </a:lnSpc>
              <a:spcBef>
                <a:spcPts val="10"/>
              </a:spcBef>
              <a:buFont typeface="Arial MT"/>
              <a:buChar char="•"/>
              <a:tabLst>
                <a:tab pos="299720" algn="l"/>
              </a:tabLst>
            </a:pPr>
            <a:r>
              <a:rPr sz="1800" spc="-40" dirty="0">
                <a:latin typeface="Lucida Sans Unicode"/>
                <a:cs typeface="Lucida Sans Unicode"/>
              </a:rPr>
              <a:t>Felipe</a:t>
            </a:r>
            <a:r>
              <a:rPr sz="1800" spc="-140" dirty="0">
                <a:latin typeface="Lucida Sans Unicode"/>
                <a:cs typeface="Lucida Sans Unicode"/>
              </a:rPr>
              <a:t> </a:t>
            </a:r>
            <a:r>
              <a:rPr sz="1800" spc="-60" dirty="0">
                <a:latin typeface="Lucida Sans Unicode"/>
                <a:cs typeface="Lucida Sans Unicode"/>
              </a:rPr>
              <a:t>Carlos</a:t>
            </a:r>
            <a:r>
              <a:rPr sz="1800" spc="-130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Elias.</a:t>
            </a:r>
            <a:r>
              <a:rPr sz="1800" spc="-114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Treinamento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básico</a:t>
            </a:r>
            <a:r>
              <a:rPr sz="1800" spc="-114" dirty="0">
                <a:latin typeface="Lucida Sans Unicode"/>
                <a:cs typeface="Lucida Sans Unicode"/>
              </a:rPr>
              <a:t> </a:t>
            </a:r>
            <a:r>
              <a:rPr sz="1800" spc="-40" dirty="0">
                <a:latin typeface="Lucida Sans Unicode"/>
                <a:cs typeface="Lucida Sans Unicode"/>
              </a:rPr>
              <a:t>REDCap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Instituto</a:t>
            </a:r>
            <a:r>
              <a:rPr sz="1800" spc="-155" dirty="0">
                <a:latin typeface="Lucida Sans Unicode"/>
                <a:cs typeface="Lucida Sans Unicode"/>
              </a:rPr>
              <a:t> </a:t>
            </a:r>
            <a:r>
              <a:rPr sz="1800" spc="-45" dirty="0">
                <a:latin typeface="Lucida Sans Unicode"/>
                <a:cs typeface="Lucida Sans Unicode"/>
              </a:rPr>
              <a:t>Nacional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da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de</a:t>
            </a:r>
            <a:r>
              <a:rPr sz="1800" spc="-125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saúde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da </a:t>
            </a:r>
            <a:r>
              <a:rPr sz="1800" spc="-50" dirty="0">
                <a:latin typeface="Lucida Sans Unicode"/>
                <a:cs typeface="Lucida Sans Unicode"/>
              </a:rPr>
              <a:t>mulher,</a:t>
            </a:r>
            <a:r>
              <a:rPr sz="1800" spc="-1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da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-45" dirty="0">
                <a:latin typeface="Lucida Sans Unicode"/>
                <a:cs typeface="Lucida Sans Unicode"/>
              </a:rPr>
              <a:t>criança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do</a:t>
            </a:r>
            <a:r>
              <a:rPr sz="1800" spc="-140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adolescente,</a:t>
            </a:r>
            <a:r>
              <a:rPr sz="1800" spc="-14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2022.</a:t>
            </a:r>
            <a:endParaRPr sz="1800">
              <a:latin typeface="Lucida Sans Unicode"/>
              <a:cs typeface="Lucida Sans Unicode"/>
            </a:endParaRPr>
          </a:p>
          <a:p>
            <a:pPr marL="299720" indent="-286385">
              <a:lnSpc>
                <a:spcPct val="100000"/>
              </a:lnSpc>
              <a:spcBef>
                <a:spcPts val="920"/>
              </a:spcBef>
              <a:buFont typeface="Arial MT"/>
              <a:buChar char="•"/>
              <a:tabLst>
                <a:tab pos="299720" algn="l"/>
              </a:tabLst>
            </a:pPr>
            <a:r>
              <a:rPr sz="1800" spc="-60" dirty="0">
                <a:latin typeface="Lucida Sans Unicode"/>
                <a:cs typeface="Lucida Sans Unicode"/>
              </a:rPr>
              <a:t>REDCap,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disponível</a:t>
            </a:r>
            <a:r>
              <a:rPr sz="1800" spc="-13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https://projectredcap.org/partners/</a:t>
            </a:r>
            <a:endParaRPr sz="1800">
              <a:latin typeface="Lucida Sans Unicode"/>
              <a:cs typeface="Lucida Sans Unicode"/>
            </a:endParaRPr>
          </a:p>
          <a:p>
            <a:pPr marL="299720" indent="-286385">
              <a:lnSpc>
                <a:spcPct val="100000"/>
              </a:lnSpc>
              <a:spcBef>
                <a:spcPts val="995"/>
              </a:spcBef>
              <a:buFont typeface="Arial MT"/>
              <a:buChar char="•"/>
              <a:tabLst>
                <a:tab pos="299720" algn="l"/>
              </a:tabLst>
            </a:pPr>
            <a:r>
              <a:rPr sz="1800" spc="-60" dirty="0">
                <a:latin typeface="Lucida Sans Unicode"/>
                <a:cs typeface="Lucida Sans Unicode"/>
              </a:rPr>
              <a:t>REDCap,</a:t>
            </a:r>
            <a:r>
              <a:rPr sz="1800" spc="-130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disponível</a:t>
            </a:r>
            <a:r>
              <a:rPr sz="1800" spc="-1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em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https://redcap.fiocruz.br/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5160" y="1651698"/>
            <a:ext cx="8480425" cy="31235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407795">
              <a:lnSpc>
                <a:spcPct val="100800"/>
              </a:lnSpc>
              <a:spcBef>
                <a:spcPts val="85"/>
              </a:spcBef>
            </a:pPr>
            <a:r>
              <a:rPr sz="1800" spc="-65" dirty="0">
                <a:latin typeface="Arial Black"/>
                <a:cs typeface="Arial Black"/>
              </a:rPr>
              <a:t>“</a:t>
            </a:r>
            <a:r>
              <a:rPr sz="1800" b="1" spc="-65" dirty="0">
                <a:latin typeface="Arial"/>
                <a:cs typeface="Arial"/>
              </a:rPr>
              <a:t>¿Usar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70" dirty="0">
                <a:latin typeface="Arial"/>
                <a:cs typeface="Arial"/>
              </a:rPr>
              <a:t>recolección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de</a:t>
            </a:r>
            <a:r>
              <a:rPr sz="1800" b="1" spc="-110" dirty="0">
                <a:latin typeface="Arial"/>
                <a:cs typeface="Arial"/>
              </a:rPr>
              <a:t> </a:t>
            </a:r>
            <a:r>
              <a:rPr sz="1800" b="1" spc="-65" dirty="0">
                <a:latin typeface="Arial"/>
                <a:cs typeface="Arial"/>
              </a:rPr>
              <a:t>datos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65" dirty="0">
                <a:latin typeface="Arial"/>
                <a:cs typeface="Arial"/>
              </a:rPr>
              <a:t>longitudinal</a:t>
            </a:r>
            <a:r>
              <a:rPr sz="1800" b="1" spc="-125" dirty="0">
                <a:latin typeface="Arial"/>
                <a:cs typeface="Arial"/>
              </a:rPr>
              <a:t> </a:t>
            </a:r>
            <a:r>
              <a:rPr sz="1800" b="1" spc="-55" dirty="0">
                <a:latin typeface="Arial"/>
                <a:cs typeface="Arial"/>
              </a:rPr>
              <a:t>con</a:t>
            </a:r>
            <a:r>
              <a:rPr sz="1800" b="1" spc="-70" dirty="0">
                <a:latin typeface="Arial"/>
                <a:cs typeface="Arial"/>
              </a:rPr>
              <a:t> formularios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repetitivos? </a:t>
            </a:r>
            <a:r>
              <a:rPr sz="1800" b="1" spc="-70" dirty="0">
                <a:latin typeface="Arial"/>
                <a:cs typeface="Arial"/>
              </a:rPr>
              <a:t>(Reutilización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35" dirty="0">
                <a:latin typeface="Arial"/>
                <a:cs typeface="Arial"/>
              </a:rPr>
              <a:t>de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instrumentos)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  <a:spcBef>
                <a:spcPts val="900"/>
              </a:spcBef>
            </a:pPr>
            <a:r>
              <a:rPr sz="1800" spc="-35" dirty="0">
                <a:latin typeface="Arial MT"/>
                <a:cs typeface="Arial MT"/>
              </a:rPr>
              <a:t>Por</a:t>
            </a:r>
            <a:r>
              <a:rPr sz="1800" spc="-140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defecto,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45" dirty="0">
                <a:latin typeface="Arial MT"/>
                <a:cs typeface="Arial MT"/>
              </a:rPr>
              <a:t>los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spc="-65" dirty="0">
                <a:latin typeface="Arial MT"/>
                <a:cs typeface="Arial MT"/>
              </a:rPr>
              <a:t>nuevos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proyectos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usarán</a:t>
            </a:r>
            <a:r>
              <a:rPr sz="1800" spc="-130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el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formato</a:t>
            </a:r>
            <a:r>
              <a:rPr sz="1800" spc="-13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de</a:t>
            </a:r>
            <a:r>
              <a:rPr sz="1800" spc="-70" dirty="0">
                <a:latin typeface="Arial MT"/>
                <a:cs typeface="Arial MT"/>
              </a:rPr>
              <a:t> recolección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de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65" dirty="0">
                <a:latin typeface="Arial MT"/>
                <a:cs typeface="Arial MT"/>
              </a:rPr>
              <a:t>datos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“clásico”,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que </a:t>
            </a:r>
            <a:r>
              <a:rPr sz="1800" spc="-50" dirty="0">
                <a:latin typeface="Arial MT"/>
                <a:cs typeface="Arial MT"/>
              </a:rPr>
              <a:t>es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la</a:t>
            </a:r>
            <a:r>
              <a:rPr sz="1800" spc="-120" dirty="0">
                <a:latin typeface="Arial MT"/>
                <a:cs typeface="Arial MT"/>
              </a:rPr>
              <a:t> </a:t>
            </a:r>
            <a:r>
              <a:rPr sz="1800" spc="-55" dirty="0">
                <a:latin typeface="Arial MT"/>
                <a:cs typeface="Arial MT"/>
              </a:rPr>
              <a:t>mejor</a:t>
            </a:r>
            <a:r>
              <a:rPr sz="1800" spc="-145" dirty="0">
                <a:latin typeface="Arial MT"/>
                <a:cs typeface="Arial MT"/>
              </a:rPr>
              <a:t> </a:t>
            </a:r>
            <a:r>
              <a:rPr sz="1800" spc="-65" dirty="0">
                <a:latin typeface="Arial MT"/>
                <a:cs typeface="Arial MT"/>
              </a:rPr>
              <a:t>opción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spc="-45" dirty="0">
                <a:latin typeface="Arial MT"/>
                <a:cs typeface="Arial MT"/>
              </a:rPr>
              <a:t>si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65" dirty="0">
                <a:latin typeface="Arial MT"/>
                <a:cs typeface="Arial MT"/>
              </a:rPr>
              <a:t>todos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spc="-45" dirty="0">
                <a:latin typeface="Arial MT"/>
                <a:cs typeface="Arial MT"/>
              </a:rPr>
              <a:t>los</a:t>
            </a:r>
            <a:r>
              <a:rPr sz="1800" spc="-114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instrumentos</a:t>
            </a:r>
            <a:r>
              <a:rPr sz="1800" spc="-13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de</a:t>
            </a:r>
            <a:r>
              <a:rPr sz="1800" spc="-70" dirty="0">
                <a:latin typeface="Arial MT"/>
                <a:cs typeface="Arial MT"/>
              </a:rPr>
              <a:t> recolección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de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65" dirty="0">
                <a:latin typeface="Arial MT"/>
                <a:cs typeface="Arial MT"/>
              </a:rPr>
              <a:t>datos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solo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necesitan </a:t>
            </a:r>
            <a:r>
              <a:rPr sz="1800" spc="-65" dirty="0">
                <a:latin typeface="Arial MT"/>
                <a:cs typeface="Arial MT"/>
              </a:rPr>
              <a:t>utilizarse</a:t>
            </a:r>
            <a:r>
              <a:rPr sz="1800" spc="-16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una</a:t>
            </a:r>
            <a:r>
              <a:rPr sz="1800" spc="-114" dirty="0">
                <a:latin typeface="Arial MT"/>
                <a:cs typeface="Arial MT"/>
              </a:rPr>
              <a:t> </a:t>
            </a:r>
            <a:r>
              <a:rPr sz="1800" spc="-35" dirty="0">
                <a:latin typeface="Arial MT"/>
                <a:cs typeface="Arial MT"/>
              </a:rPr>
              <a:t>vez</a:t>
            </a:r>
            <a:r>
              <a:rPr sz="1800" spc="-135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para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cada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65" dirty="0">
                <a:latin typeface="Arial MT"/>
                <a:cs typeface="Arial MT"/>
              </a:rPr>
              <a:t>registro</a:t>
            </a:r>
            <a:r>
              <a:rPr sz="1800" spc="-130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en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el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proyecto.</a:t>
            </a:r>
            <a:endParaRPr sz="1800">
              <a:latin typeface="Arial MT"/>
              <a:cs typeface="Arial MT"/>
            </a:endParaRPr>
          </a:p>
          <a:p>
            <a:pPr marL="12700" marR="71755">
              <a:lnSpc>
                <a:spcPct val="100800"/>
              </a:lnSpc>
              <a:spcBef>
                <a:spcPts val="830"/>
              </a:spcBef>
            </a:pPr>
            <a:r>
              <a:rPr sz="1800" spc="-45" dirty="0">
                <a:latin typeface="Arial MT"/>
                <a:cs typeface="Arial MT"/>
              </a:rPr>
              <a:t>Si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65" dirty="0">
                <a:latin typeface="Arial MT"/>
                <a:cs typeface="Arial MT"/>
              </a:rPr>
              <a:t>algunos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instrumentos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necesitan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65" dirty="0">
                <a:latin typeface="Arial MT"/>
                <a:cs typeface="Arial MT"/>
              </a:rPr>
              <a:t>usarse</a:t>
            </a:r>
            <a:r>
              <a:rPr sz="1800" spc="-70" dirty="0">
                <a:latin typeface="Arial MT"/>
                <a:cs typeface="Arial MT"/>
              </a:rPr>
              <a:t> repetidamente</a:t>
            </a:r>
            <a:r>
              <a:rPr sz="1800" spc="-12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un</a:t>
            </a:r>
            <a:r>
              <a:rPr sz="1800" spc="-60" dirty="0">
                <a:latin typeface="Arial MT"/>
                <a:cs typeface="Arial MT"/>
              </a:rPr>
              <a:t> número</a:t>
            </a:r>
            <a:r>
              <a:rPr sz="1800" spc="-114" dirty="0">
                <a:latin typeface="Arial MT"/>
                <a:cs typeface="Arial MT"/>
              </a:rPr>
              <a:t> </a:t>
            </a:r>
            <a:r>
              <a:rPr sz="1800" i="1" spc="-65" dirty="0">
                <a:latin typeface="Arial"/>
                <a:cs typeface="Arial"/>
              </a:rPr>
              <a:t>finito</a:t>
            </a:r>
            <a:r>
              <a:rPr sz="1800" i="1" spc="-90" dirty="0">
                <a:latin typeface="Arial"/>
                <a:cs typeface="Arial"/>
              </a:rPr>
              <a:t> </a:t>
            </a:r>
            <a:r>
              <a:rPr sz="1800" spc="-60" dirty="0">
                <a:latin typeface="Arial MT"/>
                <a:cs typeface="Arial MT"/>
              </a:rPr>
              <a:t>de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65" dirty="0">
                <a:latin typeface="Arial MT"/>
                <a:cs typeface="Arial MT"/>
              </a:rPr>
              <a:t>veces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(por </a:t>
            </a:r>
            <a:r>
              <a:rPr sz="1800" spc="-60" dirty="0">
                <a:latin typeface="Arial MT"/>
                <a:cs typeface="Arial MT"/>
              </a:rPr>
              <a:t>ejemplo,</a:t>
            </a:r>
            <a:r>
              <a:rPr sz="1800" spc="-145" dirty="0">
                <a:latin typeface="Arial MT"/>
                <a:cs typeface="Arial MT"/>
              </a:rPr>
              <a:t> </a:t>
            </a:r>
            <a:r>
              <a:rPr sz="1800" spc="-65" dirty="0">
                <a:latin typeface="Arial MT"/>
                <a:cs typeface="Arial MT"/>
              </a:rPr>
              <a:t>usando</a:t>
            </a:r>
            <a:r>
              <a:rPr sz="1800" spc="-13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un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instrumento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lamado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“Datos</a:t>
            </a:r>
            <a:r>
              <a:rPr sz="1800" spc="-12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de</a:t>
            </a:r>
            <a:r>
              <a:rPr sz="1800" spc="-150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la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Visita”</a:t>
            </a:r>
            <a:r>
              <a:rPr sz="1800" spc="-130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en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diez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visitas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para</a:t>
            </a:r>
            <a:r>
              <a:rPr sz="1800" spc="-130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el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mismo </a:t>
            </a:r>
            <a:r>
              <a:rPr sz="1800" spc="-70" dirty="0">
                <a:latin typeface="Arial MT"/>
                <a:cs typeface="Arial MT"/>
              </a:rPr>
              <a:t>sujeto),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la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recolección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de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65" dirty="0">
                <a:latin typeface="Arial MT"/>
                <a:cs typeface="Arial MT"/>
              </a:rPr>
              <a:t>datos</a:t>
            </a:r>
            <a:r>
              <a:rPr sz="1800" spc="-70" dirty="0">
                <a:latin typeface="Arial MT"/>
                <a:cs typeface="Arial MT"/>
              </a:rPr>
              <a:t> “longitudinal”</a:t>
            </a:r>
            <a:r>
              <a:rPr sz="1800" spc="-114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probablemente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spc="-55" dirty="0">
                <a:latin typeface="Arial MT"/>
                <a:cs typeface="Arial MT"/>
              </a:rPr>
              <a:t>será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la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5" dirty="0">
                <a:latin typeface="Arial MT"/>
                <a:cs typeface="Arial MT"/>
              </a:rPr>
              <a:t>mejor</a:t>
            </a:r>
            <a:r>
              <a:rPr sz="1800" spc="-1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opción.</a:t>
            </a:r>
            <a:endParaRPr sz="1800">
              <a:latin typeface="Arial MT"/>
              <a:cs typeface="Arial MT"/>
            </a:endParaRPr>
          </a:p>
          <a:p>
            <a:pPr marL="12700" marR="128905">
              <a:lnSpc>
                <a:spcPct val="100800"/>
              </a:lnSpc>
              <a:spcBef>
                <a:spcPts val="900"/>
              </a:spcBef>
            </a:pPr>
            <a:r>
              <a:rPr sz="1800" spc="-65" dirty="0">
                <a:latin typeface="Arial MT"/>
                <a:cs typeface="Arial MT"/>
              </a:rPr>
              <a:t>Además,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el </a:t>
            </a:r>
            <a:r>
              <a:rPr sz="1800" spc="-65" dirty="0">
                <a:latin typeface="Arial MT"/>
                <a:cs typeface="Arial MT"/>
              </a:rPr>
              <a:t>formato</a:t>
            </a:r>
            <a:r>
              <a:rPr sz="1800" spc="-114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longitudinal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65" dirty="0">
                <a:latin typeface="Arial MT"/>
                <a:cs typeface="Arial MT"/>
              </a:rPr>
              <a:t>también</a:t>
            </a:r>
            <a:r>
              <a:rPr sz="1800" spc="-114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permite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65" dirty="0">
                <a:latin typeface="Arial MT"/>
                <a:cs typeface="Arial MT"/>
              </a:rPr>
              <a:t>utilizar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el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65" dirty="0">
                <a:latin typeface="Arial MT"/>
                <a:cs typeface="Arial MT"/>
              </a:rPr>
              <a:t>módulo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de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programación,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spc="-45" dirty="0">
                <a:latin typeface="Arial MT"/>
                <a:cs typeface="Arial MT"/>
              </a:rPr>
              <a:t>si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es </a:t>
            </a:r>
            <a:r>
              <a:rPr sz="1800" spc="-65" dirty="0">
                <a:latin typeface="Arial MT"/>
                <a:cs typeface="Arial MT"/>
              </a:rPr>
              <a:t>necesario</a:t>
            </a:r>
            <a:r>
              <a:rPr sz="1800" spc="-145" dirty="0">
                <a:latin typeface="Arial MT"/>
                <a:cs typeface="Arial MT"/>
              </a:rPr>
              <a:t> </a:t>
            </a:r>
            <a:r>
              <a:rPr sz="1800" spc="-45" dirty="0">
                <a:latin typeface="Arial MT"/>
                <a:cs typeface="Arial MT"/>
              </a:rPr>
              <a:t>(vea</a:t>
            </a:r>
            <a:r>
              <a:rPr sz="1800" spc="-135" dirty="0">
                <a:latin typeface="Arial MT"/>
                <a:cs typeface="Arial MT"/>
              </a:rPr>
              <a:t> </a:t>
            </a:r>
            <a:r>
              <a:rPr sz="1800" spc="-45" dirty="0">
                <a:latin typeface="Arial MT"/>
                <a:cs typeface="Arial MT"/>
              </a:rPr>
              <a:t>más</a:t>
            </a:r>
            <a:r>
              <a:rPr sz="1800" spc="-130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información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continuación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en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el</a:t>
            </a:r>
            <a:r>
              <a:rPr sz="1800" spc="-65" dirty="0">
                <a:latin typeface="Arial MT"/>
                <a:cs typeface="Arial MT"/>
              </a:rPr>
              <a:t> módulo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de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programación).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86113" y="5105400"/>
            <a:ext cx="6877050" cy="1352550"/>
            <a:chOff x="2686113" y="5105400"/>
            <a:chExt cx="6877050" cy="1352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5575" y="5105400"/>
              <a:ext cx="6858000" cy="13430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90876" y="5110162"/>
              <a:ext cx="6867525" cy="1343025"/>
            </a:xfrm>
            <a:custGeom>
              <a:avLst/>
              <a:gdLst/>
              <a:ahLst/>
              <a:cxnLst/>
              <a:rect l="l" t="t" r="r" b="b"/>
              <a:pathLst>
                <a:path w="6867525" h="1343025">
                  <a:moveTo>
                    <a:pt x="0" y="1342771"/>
                  </a:moveTo>
                  <a:lnTo>
                    <a:pt x="6867525" y="1342771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134277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3300" y="5610225"/>
              <a:ext cx="3743325" cy="4095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62426" y="5700712"/>
              <a:ext cx="3514725" cy="247650"/>
            </a:xfrm>
            <a:custGeom>
              <a:avLst/>
              <a:gdLst/>
              <a:ahLst/>
              <a:cxnLst/>
              <a:rect l="l" t="t" r="r" b="b"/>
              <a:pathLst>
                <a:path w="3514725" h="247650">
                  <a:moveTo>
                    <a:pt x="0" y="247141"/>
                  </a:moveTo>
                  <a:lnTo>
                    <a:pt x="3514725" y="247141"/>
                  </a:lnTo>
                  <a:lnTo>
                    <a:pt x="3514725" y="0"/>
                  </a:lnTo>
                  <a:lnTo>
                    <a:pt x="0" y="0"/>
                  </a:lnTo>
                  <a:lnTo>
                    <a:pt x="0" y="247141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91375" y="5676900"/>
              <a:ext cx="304800" cy="2762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8050" y="5762625"/>
              <a:ext cx="171450" cy="11430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40672" y="736760"/>
            <a:ext cx="6629400" cy="744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565"/>
              </a:lnSpc>
              <a:spcBef>
                <a:spcPts val="105"/>
              </a:spcBef>
            </a:pPr>
            <a:r>
              <a:rPr spc="-145" dirty="0"/>
              <a:t>Proyecto</a:t>
            </a:r>
            <a:r>
              <a:rPr spc="-310" dirty="0"/>
              <a:t> </a:t>
            </a:r>
            <a:r>
              <a:rPr spc="-100" dirty="0"/>
              <a:t>Longitudinal</a:t>
            </a:r>
          </a:p>
          <a:p>
            <a:pPr marL="1153160">
              <a:lnSpc>
                <a:spcPts val="2125"/>
              </a:lnSpc>
            </a:pPr>
            <a:r>
              <a:rPr lang="pt-BR" sz="1800" spc="-60" dirty="0" err="1"/>
              <a:t>Configuraciones</a:t>
            </a:r>
            <a:r>
              <a:rPr lang="pt-BR" sz="1800" spc="-60" dirty="0"/>
              <a:t> </a:t>
            </a:r>
            <a:r>
              <a:rPr lang="pt-BR" sz="1800" spc="-60" dirty="0" err="1"/>
              <a:t>generales</a:t>
            </a:r>
            <a:r>
              <a:rPr lang="pt-BR" sz="1800" spc="-60" dirty="0"/>
              <a:t> </a:t>
            </a:r>
            <a:r>
              <a:rPr lang="pt-BR" sz="1800" spc="-60" dirty="0" err="1"/>
              <a:t>del</a:t>
            </a:r>
            <a:r>
              <a:rPr lang="pt-BR" sz="1800" spc="-60" dirty="0"/>
              <a:t> </a:t>
            </a:r>
            <a:r>
              <a:rPr lang="pt-BR" sz="1800" spc="-60" dirty="0" err="1"/>
              <a:t>proyecto</a:t>
            </a:r>
            <a:endParaRPr sz="1800" dirty="0"/>
          </a:p>
        </p:txBody>
      </p:sp>
      <p:sp>
        <p:nvSpPr>
          <p:cNvPr id="11" name="object 11"/>
          <p:cNvSpPr txBox="1"/>
          <p:nvPr/>
        </p:nvSpPr>
        <p:spPr>
          <a:xfrm>
            <a:off x="5920359" y="6411600"/>
            <a:ext cx="444500" cy="2120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-3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15831" y="6409680"/>
            <a:ext cx="2393315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20" dirty="0">
                <a:solidFill>
                  <a:srgbClr val="171717"/>
                </a:solidFill>
                <a:latin typeface="Calibri Light"/>
                <a:cs typeface="Calibri Light"/>
              </a:rPr>
              <a:t>Fuente:</a:t>
            </a:r>
            <a:r>
              <a:rPr sz="1200" spc="-3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 básico</a:t>
            </a:r>
            <a:r>
              <a:rPr sz="1050" spc="-4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-1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r>
              <a:rPr sz="1050" spc="-2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365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Configuraciones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15185" y="1162621"/>
            <a:ext cx="8421370" cy="112268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55500"/>
              </a:lnSpc>
              <a:spcBef>
                <a:spcPts val="55"/>
              </a:spcBef>
            </a:pPr>
            <a:r>
              <a:rPr sz="1550" dirty="0">
                <a:latin typeface="Arial MT"/>
                <a:cs typeface="Arial MT"/>
              </a:rPr>
              <a:t>Menú</a:t>
            </a:r>
            <a:r>
              <a:rPr sz="1550" spc="19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que</a:t>
            </a:r>
            <a:r>
              <a:rPr sz="1550" spc="2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permite</a:t>
            </a:r>
            <a:r>
              <a:rPr sz="1550" spc="1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realizar</a:t>
            </a:r>
            <a:r>
              <a:rPr sz="1550" spc="1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las</a:t>
            </a:r>
            <a:r>
              <a:rPr sz="1550" spc="20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configuraciones</a:t>
            </a:r>
            <a:r>
              <a:rPr sz="1550" spc="1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principales</a:t>
            </a:r>
            <a:r>
              <a:rPr sz="1550" spc="1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del</a:t>
            </a:r>
            <a:r>
              <a:rPr sz="1550" spc="20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formularioo.</a:t>
            </a:r>
            <a:r>
              <a:rPr sz="1550" spc="18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Nota:</a:t>
            </a:r>
            <a:r>
              <a:rPr sz="1550" spc="18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Después</a:t>
            </a:r>
            <a:r>
              <a:rPr sz="1550" spc="150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de </a:t>
            </a:r>
            <a:r>
              <a:rPr sz="1550" dirty="0">
                <a:latin typeface="Arial MT"/>
                <a:cs typeface="Arial MT"/>
              </a:rPr>
              <a:t>crear</a:t>
            </a:r>
            <a:r>
              <a:rPr sz="1550" spc="3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un</a:t>
            </a:r>
            <a:r>
              <a:rPr sz="1550" spc="3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nuevo</a:t>
            </a:r>
            <a:r>
              <a:rPr sz="1550" spc="3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proyecto,</a:t>
            </a:r>
            <a:r>
              <a:rPr sz="1550" spc="3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el</a:t>
            </a:r>
            <a:r>
              <a:rPr sz="1550" spc="30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usuario</a:t>
            </a:r>
            <a:r>
              <a:rPr sz="1550" spc="3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será</a:t>
            </a:r>
            <a:r>
              <a:rPr sz="1550" spc="3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dirigido</a:t>
            </a:r>
            <a:r>
              <a:rPr sz="1550" spc="32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al</a:t>
            </a:r>
            <a:r>
              <a:rPr sz="1550" spc="30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menú</a:t>
            </a:r>
            <a:r>
              <a:rPr sz="1550" spc="3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</a:t>
            </a:r>
            <a:r>
              <a:rPr sz="1550" spc="3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“Configuraciones”,</a:t>
            </a:r>
            <a:r>
              <a:rPr sz="1550" spc="3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donde</a:t>
            </a:r>
            <a:r>
              <a:rPr sz="1550" spc="325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se </a:t>
            </a:r>
            <a:r>
              <a:rPr sz="1550" dirty="0">
                <a:latin typeface="Arial MT"/>
                <a:cs typeface="Arial MT"/>
              </a:rPr>
              <a:t>definirán</a:t>
            </a:r>
            <a:r>
              <a:rPr sz="1550" spc="2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las</a:t>
            </a:r>
            <a:r>
              <a:rPr sz="1550" spc="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configuraciones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del</a:t>
            </a:r>
            <a:r>
              <a:rPr sz="1550" spc="6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proyecto.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86075" y="2438400"/>
            <a:ext cx="6638925" cy="3876675"/>
            <a:chOff x="2886075" y="2438400"/>
            <a:chExt cx="6638925" cy="38766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6075" y="2447925"/>
              <a:ext cx="6629400" cy="38576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90900" y="2443162"/>
              <a:ext cx="6629400" cy="3867150"/>
            </a:xfrm>
            <a:custGeom>
              <a:avLst/>
              <a:gdLst/>
              <a:ahLst/>
              <a:cxnLst/>
              <a:rect l="l" t="t" r="r" b="b"/>
              <a:pathLst>
                <a:path w="6629400" h="3867150">
                  <a:moveTo>
                    <a:pt x="0" y="3866769"/>
                  </a:moveTo>
                  <a:lnTo>
                    <a:pt x="6629273" y="3866769"/>
                  </a:lnTo>
                  <a:lnTo>
                    <a:pt x="6629273" y="0"/>
                  </a:lnTo>
                  <a:lnTo>
                    <a:pt x="0" y="0"/>
                  </a:lnTo>
                  <a:lnTo>
                    <a:pt x="0" y="386676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0100" y="2481198"/>
              <a:ext cx="1047750" cy="209550"/>
            </a:xfrm>
            <a:custGeom>
              <a:avLst/>
              <a:gdLst/>
              <a:ahLst/>
              <a:cxnLst/>
              <a:rect l="l" t="t" r="r" b="b"/>
              <a:pathLst>
                <a:path w="1047750" h="209550">
                  <a:moveTo>
                    <a:pt x="0" y="209168"/>
                  </a:moveTo>
                  <a:lnTo>
                    <a:pt x="1047496" y="209168"/>
                  </a:lnTo>
                  <a:lnTo>
                    <a:pt x="1047496" y="0"/>
                  </a:lnTo>
                  <a:lnTo>
                    <a:pt x="0" y="0"/>
                  </a:lnTo>
                  <a:lnTo>
                    <a:pt x="0" y="209168"/>
                  </a:lnTo>
                  <a:close/>
                </a:path>
              </a:pathLst>
            </a:custGeom>
            <a:ln w="25399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1525" y="2724150"/>
              <a:ext cx="104775" cy="1714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852925" y="3243204"/>
              <a:ext cx="428625" cy="114300"/>
            </a:xfrm>
            <a:custGeom>
              <a:avLst/>
              <a:gdLst/>
              <a:ahLst/>
              <a:cxnLst/>
              <a:rect l="l" t="t" r="r" b="b"/>
              <a:pathLst>
                <a:path w="428625" h="114300">
                  <a:moveTo>
                    <a:pt x="0" y="114167"/>
                  </a:moveTo>
                  <a:lnTo>
                    <a:pt x="428625" y="114167"/>
                  </a:lnTo>
                  <a:lnTo>
                    <a:pt x="428625" y="0"/>
                  </a:lnTo>
                  <a:lnTo>
                    <a:pt x="0" y="0"/>
                  </a:lnTo>
                  <a:lnTo>
                    <a:pt x="0" y="114167"/>
                  </a:lnTo>
                  <a:close/>
                </a:path>
              </a:pathLst>
            </a:custGeom>
            <a:ln w="25399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500" y="3400425"/>
              <a:ext cx="114300" cy="18097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76775" y="4976876"/>
              <a:ext cx="3562350" cy="161925"/>
            </a:xfrm>
            <a:custGeom>
              <a:avLst/>
              <a:gdLst/>
              <a:ahLst/>
              <a:cxnLst/>
              <a:rect l="l" t="t" r="r" b="b"/>
              <a:pathLst>
                <a:path w="3562350" h="161925">
                  <a:moveTo>
                    <a:pt x="0" y="161798"/>
                  </a:moveTo>
                  <a:lnTo>
                    <a:pt x="3561841" y="161798"/>
                  </a:lnTo>
                  <a:lnTo>
                    <a:pt x="3561841" y="0"/>
                  </a:lnTo>
                  <a:lnTo>
                    <a:pt x="0" y="0"/>
                  </a:lnTo>
                  <a:lnTo>
                    <a:pt x="0" y="161798"/>
                  </a:lnTo>
                  <a:close/>
                </a:path>
              </a:pathLst>
            </a:custGeom>
            <a:ln w="25398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81675" y="5286375"/>
              <a:ext cx="104775" cy="295275"/>
            </a:xfrm>
            <a:custGeom>
              <a:avLst/>
              <a:gdLst/>
              <a:ahLst/>
              <a:cxnLst/>
              <a:rect l="l" t="t" r="r" b="b"/>
              <a:pathLst>
                <a:path w="104775" h="295275">
                  <a:moveTo>
                    <a:pt x="52324" y="0"/>
                  </a:moveTo>
                  <a:lnTo>
                    <a:pt x="0" y="52959"/>
                  </a:lnTo>
                  <a:lnTo>
                    <a:pt x="26162" y="52959"/>
                  </a:lnTo>
                  <a:lnTo>
                    <a:pt x="26162" y="295275"/>
                  </a:lnTo>
                  <a:lnTo>
                    <a:pt x="78612" y="295275"/>
                  </a:lnTo>
                  <a:lnTo>
                    <a:pt x="78612" y="52959"/>
                  </a:lnTo>
                  <a:lnTo>
                    <a:pt x="104775" y="52959"/>
                  </a:lnTo>
                  <a:lnTo>
                    <a:pt x="52324" y="0"/>
                  </a:lnTo>
                  <a:close/>
                </a:path>
              </a:pathLst>
            </a:custGeom>
            <a:solidFill>
              <a:srgbClr val="445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86501" y="5291201"/>
              <a:ext cx="104775" cy="295275"/>
            </a:xfrm>
            <a:custGeom>
              <a:avLst/>
              <a:gdLst/>
              <a:ahLst/>
              <a:cxnLst/>
              <a:rect l="l" t="t" r="r" b="b"/>
              <a:pathLst>
                <a:path w="104775" h="295275">
                  <a:moveTo>
                    <a:pt x="26162" y="295275"/>
                  </a:moveTo>
                  <a:lnTo>
                    <a:pt x="26162" y="52959"/>
                  </a:lnTo>
                  <a:lnTo>
                    <a:pt x="0" y="52959"/>
                  </a:lnTo>
                  <a:lnTo>
                    <a:pt x="52324" y="0"/>
                  </a:lnTo>
                  <a:lnTo>
                    <a:pt x="104775" y="52959"/>
                  </a:lnTo>
                  <a:lnTo>
                    <a:pt x="78486" y="52959"/>
                  </a:lnTo>
                  <a:lnTo>
                    <a:pt x="78486" y="295275"/>
                  </a:lnTo>
                  <a:lnTo>
                    <a:pt x="26162" y="295275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920359" y="6411600"/>
            <a:ext cx="444500" cy="2120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-3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15831" y="6409680"/>
            <a:ext cx="2393315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20" dirty="0">
                <a:solidFill>
                  <a:srgbClr val="171717"/>
                </a:solidFill>
                <a:latin typeface="Calibri Light"/>
                <a:cs typeface="Calibri Light"/>
              </a:rPr>
              <a:t>Fuente:</a:t>
            </a:r>
            <a:r>
              <a:rPr sz="1200" spc="-3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 básico</a:t>
            </a:r>
            <a:r>
              <a:rPr sz="1050" spc="-4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-1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r>
              <a:rPr sz="1050" spc="-2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2204" y="650874"/>
            <a:ext cx="6034405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8555" marR="5080" indent="-1126490">
              <a:lnSpc>
                <a:spcPct val="100000"/>
              </a:lnSpc>
              <a:spcBef>
                <a:spcPts val="105"/>
              </a:spcBef>
            </a:pPr>
            <a:r>
              <a:rPr dirty="0"/>
              <a:t>Define</a:t>
            </a:r>
            <a:r>
              <a:rPr spc="-155" dirty="0"/>
              <a:t> </a:t>
            </a:r>
            <a:r>
              <a:rPr dirty="0"/>
              <a:t>tus</a:t>
            </a:r>
            <a:r>
              <a:rPr spc="-155" dirty="0"/>
              <a:t> </a:t>
            </a:r>
            <a:r>
              <a:rPr dirty="0"/>
              <a:t>eventos</a:t>
            </a:r>
            <a:r>
              <a:rPr spc="-130" dirty="0"/>
              <a:t> </a:t>
            </a:r>
            <a:r>
              <a:rPr dirty="0"/>
              <a:t>y</a:t>
            </a:r>
            <a:r>
              <a:rPr spc="-155" dirty="0"/>
              <a:t> </a:t>
            </a:r>
            <a:r>
              <a:rPr spc="-10" dirty="0"/>
              <a:t>asigna instrumentos</a:t>
            </a:r>
            <a:r>
              <a:rPr spc="-200" dirty="0"/>
              <a:t> </a:t>
            </a:r>
            <a:r>
              <a:rPr dirty="0"/>
              <a:t>para</a:t>
            </a:r>
            <a:r>
              <a:rPr spc="-170" dirty="0"/>
              <a:t> </a:t>
            </a:r>
            <a:r>
              <a:rPr spc="-10" dirty="0"/>
              <a:t>ellos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500" y="2752661"/>
            <a:ext cx="471487" cy="4810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500" y="3314636"/>
            <a:ext cx="471487" cy="4810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69389" y="1969198"/>
            <a:ext cx="9091295" cy="25228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52729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latin typeface="Segoe UI Symbol"/>
                <a:cs typeface="Segoe UI Symbol"/>
              </a:rPr>
              <a:t>Panel</a:t>
            </a:r>
            <a:r>
              <a:rPr sz="1800" spc="-3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que</a:t>
            </a:r>
            <a:r>
              <a:rPr sz="1800" spc="-3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permite</a:t>
            </a:r>
            <a:r>
              <a:rPr sz="1800" spc="-4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crear,</a:t>
            </a:r>
            <a:r>
              <a:rPr sz="1800" spc="-2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editar</a:t>
            </a:r>
            <a:r>
              <a:rPr sz="1800" spc="-3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y</a:t>
            </a:r>
            <a:r>
              <a:rPr sz="1800" spc="-2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programar</a:t>
            </a:r>
            <a:r>
              <a:rPr sz="1800" spc="-1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eventos</a:t>
            </a:r>
            <a:r>
              <a:rPr sz="1800" spc="-1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de</a:t>
            </a:r>
            <a:r>
              <a:rPr sz="1800" spc="-1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recolección</a:t>
            </a:r>
            <a:r>
              <a:rPr sz="1800" spc="-4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de</a:t>
            </a:r>
            <a:r>
              <a:rPr sz="1800" spc="-1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datos,</a:t>
            </a:r>
            <a:r>
              <a:rPr sz="1800" spc="-25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pudiendo </a:t>
            </a:r>
            <a:r>
              <a:rPr sz="1800" dirty="0">
                <a:latin typeface="Segoe UI Symbol"/>
                <a:cs typeface="Segoe UI Symbol"/>
              </a:rPr>
              <a:t>estos</a:t>
            </a:r>
            <a:r>
              <a:rPr sz="1800" spc="-2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repetirse</a:t>
            </a:r>
            <a:r>
              <a:rPr sz="1800" spc="-1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cuando</a:t>
            </a:r>
            <a:r>
              <a:rPr sz="1800" spc="-3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sea</a:t>
            </a:r>
            <a:r>
              <a:rPr sz="1800" spc="-3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necesario</a:t>
            </a:r>
            <a:r>
              <a:rPr sz="1800" spc="1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(recolección</a:t>
            </a:r>
            <a:r>
              <a:rPr sz="1800" spc="-3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de</a:t>
            </a:r>
            <a:r>
              <a:rPr sz="1800" spc="-1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datos</a:t>
            </a:r>
            <a:r>
              <a:rPr sz="1800" spc="-60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longitudinal).</a:t>
            </a:r>
            <a:endParaRPr sz="1800">
              <a:latin typeface="Segoe UI Symbol"/>
              <a:cs typeface="Segoe UI Symbol"/>
            </a:endParaRPr>
          </a:p>
          <a:p>
            <a:pPr marL="12700" marR="267335" indent="244475" algn="just">
              <a:lnSpc>
                <a:spcPct val="100800"/>
              </a:lnSpc>
              <a:spcBef>
                <a:spcPts val="2255"/>
              </a:spcBef>
            </a:pPr>
            <a:r>
              <a:rPr sz="1800" dirty="0">
                <a:latin typeface="Segoe UI Symbol"/>
                <a:cs typeface="Segoe UI Symbol"/>
              </a:rPr>
              <a:t>Definir</a:t>
            </a:r>
            <a:r>
              <a:rPr sz="1800" spc="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Mis Eventos</a:t>
            </a:r>
            <a:r>
              <a:rPr sz="1800" spc="-2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–</a:t>
            </a:r>
            <a:r>
              <a:rPr sz="1800" spc="-3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Un</a:t>
            </a:r>
            <a:r>
              <a:rPr sz="1800" spc="-7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"evento"</a:t>
            </a:r>
            <a:r>
              <a:rPr sz="1800" spc="-4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puede</a:t>
            </a:r>
            <a:r>
              <a:rPr sz="1800" spc="-1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ser</a:t>
            </a:r>
            <a:r>
              <a:rPr sz="1800" spc="-5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un</a:t>
            </a:r>
            <a:r>
              <a:rPr sz="1800" spc="-7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evento</a:t>
            </a:r>
            <a:r>
              <a:rPr sz="1800" spc="-2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temporal</a:t>
            </a:r>
            <a:r>
              <a:rPr sz="1800" spc="-2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durante</a:t>
            </a:r>
            <a:r>
              <a:rPr sz="1800" spc="-4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el</a:t>
            </a:r>
            <a:r>
              <a:rPr sz="1800" spc="-6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curso</a:t>
            </a:r>
            <a:r>
              <a:rPr sz="1800" spc="-25" dirty="0">
                <a:latin typeface="Segoe UI Symbol"/>
                <a:cs typeface="Segoe UI Symbol"/>
              </a:rPr>
              <a:t> del </a:t>
            </a:r>
            <a:r>
              <a:rPr sz="1800" dirty="0">
                <a:latin typeface="Segoe UI Symbol"/>
                <a:cs typeface="Segoe UI Symbol"/>
              </a:rPr>
              <a:t>proyecto,</a:t>
            </a:r>
            <a:r>
              <a:rPr sz="1800" spc="-3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como</a:t>
            </a:r>
            <a:r>
              <a:rPr sz="1800" spc="-4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una</a:t>
            </a:r>
            <a:r>
              <a:rPr sz="1800" spc="-3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visita</a:t>
            </a:r>
            <a:r>
              <a:rPr sz="1800" spc="-6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a</a:t>
            </a:r>
            <a:r>
              <a:rPr sz="1800" spc="-3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los</a:t>
            </a:r>
            <a:r>
              <a:rPr sz="1800" spc="-5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participantes</a:t>
            </a:r>
            <a:r>
              <a:rPr sz="1800" spc="-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o</a:t>
            </a:r>
            <a:r>
              <a:rPr sz="1800" spc="-3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una</a:t>
            </a:r>
            <a:r>
              <a:rPr sz="1800" spc="-3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tarea</a:t>
            </a:r>
            <a:r>
              <a:rPr sz="1800" spc="-2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a</a:t>
            </a:r>
            <a:r>
              <a:rPr sz="1800" spc="-30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realizar.</a:t>
            </a:r>
            <a:endParaRPr sz="1800">
              <a:latin typeface="Segoe UI Symbol"/>
              <a:cs typeface="Segoe UI Symbol"/>
            </a:endParaRPr>
          </a:p>
          <a:p>
            <a:pPr marL="12700" marR="5080" indent="244475" algn="just">
              <a:lnSpc>
                <a:spcPct val="99700"/>
              </a:lnSpc>
              <a:spcBef>
                <a:spcPts val="100"/>
              </a:spcBef>
            </a:pPr>
            <a:r>
              <a:rPr sz="1800" dirty="0">
                <a:latin typeface="Segoe UI Symbol"/>
                <a:cs typeface="Segoe UI Symbol"/>
              </a:rPr>
              <a:t>Asignar</a:t>
            </a:r>
            <a:r>
              <a:rPr sz="1800" spc="-5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Instrumentos</a:t>
            </a:r>
            <a:r>
              <a:rPr sz="1800" spc="1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a</a:t>
            </a:r>
            <a:r>
              <a:rPr sz="1800" spc="-1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Mis</a:t>
            </a:r>
            <a:r>
              <a:rPr sz="1800" spc="-2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Eventos</a:t>
            </a:r>
            <a:r>
              <a:rPr sz="1800" spc="-3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–</a:t>
            </a:r>
            <a:r>
              <a:rPr sz="1800" spc="-3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Después</a:t>
            </a:r>
            <a:r>
              <a:rPr sz="1800" spc="-6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de</a:t>
            </a:r>
            <a:r>
              <a:rPr sz="1800" spc="-3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definir</a:t>
            </a:r>
            <a:r>
              <a:rPr sz="1800" spc="-1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los</a:t>
            </a:r>
            <a:r>
              <a:rPr sz="1800" spc="-5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eventos,</a:t>
            </a:r>
            <a:r>
              <a:rPr sz="1800" spc="-3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permitirá</a:t>
            </a:r>
            <a:r>
              <a:rPr sz="1800" spc="-45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ingresar </a:t>
            </a:r>
            <a:r>
              <a:rPr sz="1800" dirty="0">
                <a:latin typeface="Segoe UI Symbol"/>
                <a:cs typeface="Segoe UI Symbol"/>
              </a:rPr>
              <a:t>datos</a:t>
            </a:r>
            <a:r>
              <a:rPr sz="1800" spc="-7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en</a:t>
            </a:r>
            <a:r>
              <a:rPr sz="1800" spc="-7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los</a:t>
            </a:r>
            <a:r>
              <a:rPr sz="1800" spc="-4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formularios</a:t>
            </a:r>
            <a:r>
              <a:rPr sz="1800" spc="-1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de</a:t>
            </a:r>
            <a:r>
              <a:rPr sz="1800" spc="-3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recolección</a:t>
            </a:r>
            <a:r>
              <a:rPr sz="1800" spc="-8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de</a:t>
            </a:r>
            <a:r>
              <a:rPr sz="1800" spc="-2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datos,</a:t>
            </a:r>
            <a:r>
              <a:rPr sz="1800" spc="-4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repitiéndolos</a:t>
            </a:r>
            <a:r>
              <a:rPr sz="1800" spc="-4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cuando</a:t>
            </a:r>
            <a:r>
              <a:rPr sz="1800" spc="-6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sea</a:t>
            </a:r>
            <a:r>
              <a:rPr sz="1800" spc="-6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necesario</a:t>
            </a:r>
            <a:r>
              <a:rPr sz="1800" spc="-20" dirty="0">
                <a:latin typeface="Segoe UI Symbol"/>
                <a:cs typeface="Segoe UI Symbol"/>
              </a:rPr>
              <a:t> para </a:t>
            </a:r>
            <a:r>
              <a:rPr sz="1800" dirty="0">
                <a:latin typeface="Segoe UI Symbol"/>
                <a:cs typeface="Segoe UI Symbol"/>
              </a:rPr>
              <a:t>cualquier</a:t>
            </a:r>
            <a:r>
              <a:rPr sz="1800" spc="-6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registro</a:t>
            </a:r>
            <a:r>
              <a:rPr sz="1800" spc="-7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del</a:t>
            </a:r>
            <a:r>
              <a:rPr sz="1800" spc="-7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proyecto.</a:t>
            </a:r>
            <a:r>
              <a:rPr sz="1800" spc="-4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Cualquier</a:t>
            </a:r>
            <a:r>
              <a:rPr sz="1800" spc="-2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instrumento</a:t>
            </a:r>
            <a:r>
              <a:rPr sz="1800" spc="-1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de</a:t>
            </a:r>
            <a:r>
              <a:rPr sz="1800" spc="-3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recolección</a:t>
            </a:r>
            <a:r>
              <a:rPr sz="1800" spc="-7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de</a:t>
            </a:r>
            <a:r>
              <a:rPr sz="1800" spc="-4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datos</a:t>
            </a:r>
            <a:r>
              <a:rPr sz="1800" spc="-8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puede,</a:t>
            </a:r>
            <a:r>
              <a:rPr sz="1800" spc="-50" dirty="0">
                <a:latin typeface="Segoe UI Symbol"/>
                <a:cs typeface="Segoe UI Symbol"/>
              </a:rPr>
              <a:t> </a:t>
            </a:r>
            <a:r>
              <a:rPr sz="1800" spc="-25" dirty="0">
                <a:latin typeface="Segoe UI Symbol"/>
                <a:cs typeface="Segoe UI Symbol"/>
              </a:rPr>
              <a:t>por </a:t>
            </a:r>
            <a:r>
              <a:rPr sz="1800" dirty="0">
                <a:latin typeface="Segoe UI Symbol"/>
                <a:cs typeface="Segoe UI Symbol"/>
              </a:rPr>
              <a:t>lo</a:t>
            </a:r>
            <a:r>
              <a:rPr sz="1800" spc="-8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tanto,</a:t>
            </a:r>
            <a:r>
              <a:rPr sz="1800" spc="-2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ser</a:t>
            </a:r>
            <a:r>
              <a:rPr sz="1800" spc="-2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utilizado</a:t>
            </a:r>
            <a:r>
              <a:rPr sz="1800" spc="-1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para</a:t>
            </a:r>
            <a:r>
              <a:rPr sz="1800" spc="-6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cualquier</a:t>
            </a:r>
            <a:r>
              <a:rPr sz="1800" spc="-6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evento</a:t>
            </a:r>
            <a:r>
              <a:rPr sz="1800" spc="-40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definido.</a:t>
            </a:r>
            <a:endParaRPr sz="1800">
              <a:latin typeface="Segoe UI Symbol"/>
              <a:cs typeface="Segoe UI Symbo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57475" y="4991100"/>
            <a:ext cx="6877684" cy="1009650"/>
            <a:chOff x="2657475" y="4991100"/>
            <a:chExt cx="6877684" cy="10096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7475" y="4991100"/>
              <a:ext cx="6858000" cy="8572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62300" y="4995862"/>
              <a:ext cx="6867525" cy="866775"/>
            </a:xfrm>
            <a:custGeom>
              <a:avLst/>
              <a:gdLst/>
              <a:ahLst/>
              <a:cxnLst/>
              <a:rect l="l" t="t" r="r" b="b"/>
              <a:pathLst>
                <a:path w="6867525" h="866775">
                  <a:moveTo>
                    <a:pt x="0" y="866266"/>
                  </a:moveTo>
                  <a:lnTo>
                    <a:pt x="6867525" y="866266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86626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7575" y="5343525"/>
              <a:ext cx="1819275" cy="4000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57650" y="5424487"/>
              <a:ext cx="1628775" cy="247650"/>
            </a:xfrm>
            <a:custGeom>
              <a:avLst/>
              <a:gdLst/>
              <a:ahLst/>
              <a:cxnLst/>
              <a:rect l="l" t="t" r="r" b="b"/>
              <a:pathLst>
                <a:path w="1628775" h="247650">
                  <a:moveTo>
                    <a:pt x="0" y="247141"/>
                  </a:moveTo>
                  <a:lnTo>
                    <a:pt x="1628267" y="247141"/>
                  </a:lnTo>
                  <a:lnTo>
                    <a:pt x="1628267" y="0"/>
                  </a:lnTo>
                  <a:lnTo>
                    <a:pt x="0" y="0"/>
                  </a:lnTo>
                  <a:lnTo>
                    <a:pt x="0" y="247141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9100" y="5686425"/>
              <a:ext cx="276225" cy="3143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4825" y="5762625"/>
              <a:ext cx="104775" cy="1714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57800" y="5343525"/>
              <a:ext cx="2571750" cy="40005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67401" y="5424487"/>
              <a:ext cx="2371725" cy="247650"/>
            </a:xfrm>
            <a:custGeom>
              <a:avLst/>
              <a:gdLst/>
              <a:ahLst/>
              <a:cxnLst/>
              <a:rect l="l" t="t" r="r" b="b"/>
              <a:pathLst>
                <a:path w="2371725" h="247650">
                  <a:moveTo>
                    <a:pt x="0" y="247141"/>
                  </a:moveTo>
                  <a:lnTo>
                    <a:pt x="2371471" y="247141"/>
                  </a:lnTo>
                  <a:lnTo>
                    <a:pt x="2371471" y="0"/>
                  </a:lnTo>
                  <a:lnTo>
                    <a:pt x="0" y="0"/>
                  </a:lnTo>
                  <a:lnTo>
                    <a:pt x="0" y="247141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10325" y="5686425"/>
              <a:ext cx="285750" cy="3143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96050" y="5762625"/>
              <a:ext cx="114298" cy="17145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920359" y="6411600"/>
            <a:ext cx="444500" cy="2120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-3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15831" y="6409680"/>
            <a:ext cx="2393315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20" dirty="0">
                <a:solidFill>
                  <a:srgbClr val="171717"/>
                </a:solidFill>
                <a:latin typeface="Calibri Light"/>
                <a:cs typeface="Calibri Light"/>
              </a:rPr>
              <a:t>Fuente:</a:t>
            </a:r>
            <a:r>
              <a:rPr sz="1200" spc="-3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 básico</a:t>
            </a:r>
            <a:r>
              <a:rPr sz="1050" spc="-4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-1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r>
              <a:rPr sz="1050" spc="-2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33700" y="1876425"/>
            <a:ext cx="5876925" cy="4591050"/>
            <a:chOff x="2933700" y="1876425"/>
            <a:chExt cx="5876925" cy="4591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3700" y="1876425"/>
              <a:ext cx="5876925" cy="45910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7050" y="1990725"/>
              <a:ext cx="5610225" cy="43624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62351" y="1995487"/>
              <a:ext cx="5629275" cy="4371975"/>
            </a:xfrm>
            <a:custGeom>
              <a:avLst/>
              <a:gdLst/>
              <a:ahLst/>
              <a:cxnLst/>
              <a:rect l="l" t="t" r="r" b="b"/>
              <a:pathLst>
                <a:path w="5629275" h="4371975">
                  <a:moveTo>
                    <a:pt x="0" y="4371467"/>
                  </a:moveTo>
                  <a:lnTo>
                    <a:pt x="5629021" y="4371467"/>
                  </a:lnTo>
                  <a:lnTo>
                    <a:pt x="5629021" y="0"/>
                  </a:lnTo>
                  <a:lnTo>
                    <a:pt x="0" y="0"/>
                  </a:lnTo>
                  <a:lnTo>
                    <a:pt x="0" y="43714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43325" y="1995462"/>
              <a:ext cx="4848225" cy="3952875"/>
            </a:xfrm>
            <a:custGeom>
              <a:avLst/>
              <a:gdLst/>
              <a:ahLst/>
              <a:cxnLst/>
              <a:rect l="l" t="t" r="r" b="b"/>
              <a:pathLst>
                <a:path w="4848225" h="3952875">
                  <a:moveTo>
                    <a:pt x="815213" y="218147"/>
                  </a:moveTo>
                  <a:lnTo>
                    <a:pt x="1926209" y="218147"/>
                  </a:lnTo>
                  <a:lnTo>
                    <a:pt x="1926209" y="0"/>
                  </a:lnTo>
                  <a:lnTo>
                    <a:pt x="815213" y="0"/>
                  </a:lnTo>
                  <a:lnTo>
                    <a:pt x="815213" y="218147"/>
                  </a:lnTo>
                  <a:close/>
                </a:path>
                <a:path w="4848225" h="3952875">
                  <a:moveTo>
                    <a:pt x="44069" y="3952519"/>
                  </a:moveTo>
                  <a:lnTo>
                    <a:pt x="4847717" y="3952519"/>
                  </a:lnTo>
                  <a:lnTo>
                    <a:pt x="4847717" y="3798443"/>
                  </a:lnTo>
                  <a:lnTo>
                    <a:pt x="44069" y="3798443"/>
                  </a:lnTo>
                  <a:lnTo>
                    <a:pt x="44069" y="3952519"/>
                  </a:lnTo>
                  <a:close/>
                </a:path>
                <a:path w="4848225" h="3952875">
                  <a:moveTo>
                    <a:pt x="0" y="2947250"/>
                  </a:moveTo>
                  <a:lnTo>
                    <a:pt x="669036" y="2947250"/>
                  </a:lnTo>
                  <a:lnTo>
                    <a:pt x="669036" y="2793174"/>
                  </a:lnTo>
                  <a:lnTo>
                    <a:pt x="0" y="2793174"/>
                  </a:lnTo>
                  <a:lnTo>
                    <a:pt x="0" y="2947250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3425" y="2228850"/>
              <a:ext cx="76198" cy="1809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1875" y="4972050"/>
              <a:ext cx="76200" cy="1714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1150" y="6010275"/>
              <a:ext cx="76200" cy="17145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43685">
              <a:lnSpc>
                <a:spcPct val="100000"/>
              </a:lnSpc>
              <a:spcBef>
                <a:spcPts val="105"/>
              </a:spcBef>
            </a:pPr>
            <a:r>
              <a:rPr dirty="0"/>
              <a:t>Define</a:t>
            </a:r>
            <a:r>
              <a:rPr spc="-155" dirty="0"/>
              <a:t> </a:t>
            </a:r>
            <a:r>
              <a:rPr dirty="0"/>
              <a:t>tus</a:t>
            </a:r>
            <a:r>
              <a:rPr spc="-155" dirty="0"/>
              <a:t> </a:t>
            </a:r>
            <a:r>
              <a:rPr spc="-10" dirty="0"/>
              <a:t>eventos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920359" y="6411600"/>
            <a:ext cx="444500" cy="2120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-3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15831" y="6409680"/>
            <a:ext cx="2393315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20" dirty="0">
                <a:solidFill>
                  <a:srgbClr val="171717"/>
                </a:solidFill>
                <a:latin typeface="Calibri Light"/>
                <a:cs typeface="Calibri Light"/>
              </a:rPr>
              <a:t>Fuente:</a:t>
            </a:r>
            <a:r>
              <a:rPr sz="1200" spc="-3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 básico</a:t>
            </a:r>
            <a:r>
              <a:rPr sz="1050" spc="-4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-1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r>
              <a:rPr sz="1050" spc="-2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55214" y="1070673"/>
            <a:ext cx="7545070" cy="7524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2899"/>
              </a:lnSpc>
              <a:spcBef>
                <a:spcPts val="70"/>
              </a:spcBef>
            </a:pPr>
            <a:r>
              <a:rPr sz="1550" dirty="0">
                <a:latin typeface="Segoe UI Symbol"/>
                <a:cs typeface="Segoe UI Symbol"/>
              </a:rPr>
              <a:t>Permite</a:t>
            </a:r>
            <a:r>
              <a:rPr sz="1550" spc="459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definir</a:t>
            </a:r>
            <a:r>
              <a:rPr sz="1550" spc="484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"eventos"</a:t>
            </a:r>
            <a:r>
              <a:rPr sz="1550" spc="49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para</a:t>
            </a:r>
            <a:r>
              <a:rPr sz="1550" spc="5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tu</a:t>
            </a:r>
            <a:r>
              <a:rPr sz="1550" spc="49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proyecto</a:t>
            </a:r>
            <a:r>
              <a:rPr sz="1550" spc="3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que</a:t>
            </a:r>
            <a:r>
              <a:rPr sz="1550" spc="4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permiten</a:t>
            </a:r>
            <a:r>
              <a:rPr sz="1550" spc="3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utilizar</a:t>
            </a:r>
            <a:r>
              <a:rPr sz="1550" spc="4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formularios</a:t>
            </a:r>
            <a:r>
              <a:rPr sz="1550" spc="484" dirty="0">
                <a:latin typeface="Segoe UI Symbol"/>
                <a:cs typeface="Segoe UI Symbol"/>
              </a:rPr>
              <a:t> </a:t>
            </a:r>
            <a:r>
              <a:rPr sz="1550" spc="-25" dirty="0">
                <a:latin typeface="Segoe UI Symbol"/>
                <a:cs typeface="Segoe UI Symbol"/>
              </a:rPr>
              <a:t>de </a:t>
            </a:r>
            <a:r>
              <a:rPr sz="1550" dirty="0">
                <a:latin typeface="Segoe UI Symbol"/>
                <a:cs typeface="Segoe UI Symbol"/>
              </a:rPr>
              <a:t>recolección</a:t>
            </a:r>
            <a:r>
              <a:rPr sz="1550" spc="12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12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datos</a:t>
            </a:r>
            <a:r>
              <a:rPr sz="1550" spc="13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varias</a:t>
            </a:r>
            <a:r>
              <a:rPr sz="1550" spc="9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veces</a:t>
            </a:r>
            <a:r>
              <a:rPr sz="1550" spc="10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para</a:t>
            </a:r>
            <a:r>
              <a:rPr sz="1550" spc="12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un</a:t>
            </a:r>
            <a:r>
              <a:rPr sz="1550" spc="10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determinado</a:t>
            </a:r>
            <a:r>
              <a:rPr sz="1550" spc="114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registro</a:t>
            </a:r>
            <a:r>
              <a:rPr sz="1550" spc="114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del</a:t>
            </a:r>
            <a:r>
              <a:rPr sz="1550" spc="125" dirty="0">
                <a:latin typeface="Segoe UI Symbol"/>
                <a:cs typeface="Segoe UI Symbol"/>
              </a:rPr>
              <a:t>  </a:t>
            </a:r>
            <a:r>
              <a:rPr sz="1550" spc="-10" dirty="0">
                <a:latin typeface="Segoe UI Symbol"/>
                <a:cs typeface="Segoe UI Symbol"/>
              </a:rPr>
              <a:t>proyecto </a:t>
            </a:r>
            <a:r>
              <a:rPr sz="1550" dirty="0">
                <a:latin typeface="Segoe UI Symbol"/>
                <a:cs typeface="Segoe UI Symbol"/>
              </a:rPr>
              <a:t>(generalmente</a:t>
            </a:r>
            <a:r>
              <a:rPr sz="1550" spc="-1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usado</a:t>
            </a:r>
            <a:r>
              <a:rPr sz="1550" spc="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en</a:t>
            </a:r>
            <a:r>
              <a:rPr sz="1550" spc="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la</a:t>
            </a:r>
            <a:r>
              <a:rPr sz="1550" spc="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recolección</a:t>
            </a:r>
            <a:r>
              <a:rPr sz="1550" spc="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6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datos</a:t>
            </a:r>
            <a:r>
              <a:rPr sz="1550" spc="75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longitudinal).</a:t>
            </a:r>
            <a:endParaRPr sz="155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7475" y="1800225"/>
            <a:ext cx="6572250" cy="4800600"/>
            <a:chOff x="2657475" y="1800225"/>
            <a:chExt cx="6572250" cy="4800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7475" y="1800225"/>
              <a:ext cx="6572250" cy="4800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350" y="1914525"/>
              <a:ext cx="6296025" cy="456247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6675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Asignar</a:t>
            </a:r>
            <a:r>
              <a:rPr spc="-215" dirty="0"/>
              <a:t> </a:t>
            </a:r>
            <a:r>
              <a:rPr spc="-95" dirty="0"/>
              <a:t>instrumentos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27630" y="998156"/>
            <a:ext cx="8981440" cy="10007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3600"/>
              </a:lnSpc>
              <a:spcBef>
                <a:spcPts val="60"/>
              </a:spcBef>
            </a:pPr>
            <a:r>
              <a:rPr sz="1550" dirty="0">
                <a:latin typeface="Arial MT"/>
                <a:cs typeface="Arial MT"/>
              </a:rPr>
              <a:t>Asignar</a:t>
            </a:r>
            <a:r>
              <a:rPr sz="1550" spc="18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los</a:t>
            </a:r>
            <a:r>
              <a:rPr sz="1550" spc="18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instrumentos</a:t>
            </a:r>
            <a:r>
              <a:rPr sz="1550" spc="18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</a:t>
            </a:r>
            <a:r>
              <a:rPr sz="1550" spc="1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recolección</a:t>
            </a:r>
            <a:r>
              <a:rPr sz="1550" spc="1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</a:t>
            </a:r>
            <a:r>
              <a:rPr sz="1550" spc="1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datos</a:t>
            </a:r>
            <a:r>
              <a:rPr sz="1550" spc="1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que</a:t>
            </a:r>
            <a:r>
              <a:rPr sz="1550" spc="19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se</a:t>
            </a:r>
            <a:r>
              <a:rPr sz="1550" spc="12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utilizarán</a:t>
            </a:r>
            <a:r>
              <a:rPr sz="1550" spc="18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para</a:t>
            </a:r>
            <a:r>
              <a:rPr sz="1550" spc="19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cada</a:t>
            </a:r>
            <a:r>
              <a:rPr sz="1550" spc="1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evento.</a:t>
            </a:r>
            <a:r>
              <a:rPr sz="1550" spc="1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Esto</a:t>
            </a:r>
            <a:r>
              <a:rPr sz="1550" spc="20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permite </a:t>
            </a:r>
            <a:r>
              <a:rPr sz="1550" dirty="0">
                <a:latin typeface="Arial MT"/>
                <a:cs typeface="Arial MT"/>
              </a:rPr>
              <a:t>ingresar</a:t>
            </a:r>
            <a:r>
              <a:rPr sz="1550" spc="1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datos</a:t>
            </a:r>
            <a:r>
              <a:rPr sz="1550" spc="1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en</a:t>
            </a:r>
            <a:r>
              <a:rPr sz="1550" spc="1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cualquier</a:t>
            </a:r>
            <a:r>
              <a:rPr sz="1550" spc="18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formulario</a:t>
            </a:r>
            <a:r>
              <a:rPr sz="1550" spc="1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</a:t>
            </a:r>
            <a:r>
              <a:rPr sz="1550" spc="1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recolección</a:t>
            </a:r>
            <a:r>
              <a:rPr sz="1550" spc="1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varias</a:t>
            </a:r>
            <a:r>
              <a:rPr sz="1550" spc="12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veces</a:t>
            </a:r>
            <a:r>
              <a:rPr sz="1550" spc="204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para</a:t>
            </a:r>
            <a:r>
              <a:rPr sz="1550" spc="19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cada</a:t>
            </a:r>
            <a:r>
              <a:rPr sz="1550" spc="1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registro</a:t>
            </a:r>
            <a:r>
              <a:rPr sz="1550" spc="18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del</a:t>
            </a:r>
            <a:r>
              <a:rPr sz="1550" spc="18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proyecto. </a:t>
            </a:r>
            <a:r>
              <a:rPr sz="1550" dirty="0">
                <a:latin typeface="Arial MT"/>
                <a:cs typeface="Arial MT"/>
              </a:rPr>
              <a:t>Cualquier</a:t>
            </a:r>
            <a:r>
              <a:rPr sz="1550" spc="19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instrumento</a:t>
            </a:r>
            <a:r>
              <a:rPr sz="1550" spc="2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</a:t>
            </a:r>
            <a:r>
              <a:rPr sz="1550" spc="18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recolección</a:t>
            </a:r>
            <a:r>
              <a:rPr sz="1550" spc="1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</a:t>
            </a:r>
            <a:r>
              <a:rPr sz="1550" spc="18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datos</a:t>
            </a:r>
            <a:r>
              <a:rPr sz="1550" spc="20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puede,</a:t>
            </a:r>
            <a:r>
              <a:rPr sz="1550" spc="204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por</a:t>
            </a:r>
            <a:r>
              <a:rPr sz="1550" spc="229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tanto,</a:t>
            </a:r>
            <a:r>
              <a:rPr sz="1550" spc="204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ser</a:t>
            </a:r>
            <a:r>
              <a:rPr sz="1550" spc="22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empleado</a:t>
            </a:r>
            <a:r>
              <a:rPr sz="1550" spc="18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para</a:t>
            </a:r>
            <a:r>
              <a:rPr sz="1550" spc="2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cualquiera</a:t>
            </a:r>
            <a:r>
              <a:rPr sz="1550" spc="225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de </a:t>
            </a:r>
            <a:r>
              <a:rPr sz="1550" dirty="0">
                <a:latin typeface="Arial MT"/>
                <a:cs typeface="Arial MT"/>
              </a:rPr>
              <a:t>los</a:t>
            </a:r>
            <a:r>
              <a:rPr sz="1550" spc="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eventos</a:t>
            </a:r>
            <a:r>
              <a:rPr sz="1550" spc="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definidos</a:t>
            </a:r>
            <a:r>
              <a:rPr sz="1550" spc="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en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el</a:t>
            </a:r>
            <a:r>
              <a:rPr sz="1550" spc="-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paso</a:t>
            </a:r>
            <a:r>
              <a:rPr sz="1550" spc="2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anterior.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87726" y="1992248"/>
            <a:ext cx="4464050" cy="2799080"/>
            <a:chOff x="2887726" y="1992248"/>
            <a:chExt cx="4464050" cy="2799080"/>
          </a:xfrm>
        </p:grpSpPr>
        <p:sp>
          <p:nvSpPr>
            <p:cNvPr id="8" name="object 8"/>
            <p:cNvSpPr/>
            <p:nvPr/>
          </p:nvSpPr>
          <p:spPr>
            <a:xfrm>
              <a:off x="5157851" y="2004948"/>
              <a:ext cx="2181225" cy="238125"/>
            </a:xfrm>
            <a:custGeom>
              <a:avLst/>
              <a:gdLst/>
              <a:ahLst/>
              <a:cxnLst/>
              <a:rect l="l" t="t" r="r" b="b"/>
              <a:pathLst>
                <a:path w="2181225" h="238125">
                  <a:moveTo>
                    <a:pt x="0" y="237871"/>
                  </a:moveTo>
                  <a:lnTo>
                    <a:pt x="2180717" y="237871"/>
                  </a:lnTo>
                  <a:lnTo>
                    <a:pt x="2180717" y="0"/>
                  </a:lnTo>
                  <a:lnTo>
                    <a:pt x="0" y="0"/>
                  </a:lnTo>
                  <a:lnTo>
                    <a:pt x="0" y="237871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0300" y="2276474"/>
              <a:ext cx="76198" cy="1905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4200" y="3695700"/>
              <a:ext cx="76200" cy="1809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48275" y="4181475"/>
              <a:ext cx="76198" cy="1905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8800" y="4600575"/>
              <a:ext cx="85723" cy="1905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900426" y="3481450"/>
              <a:ext cx="600075" cy="161925"/>
            </a:xfrm>
            <a:custGeom>
              <a:avLst/>
              <a:gdLst/>
              <a:ahLst/>
              <a:cxnLst/>
              <a:rect l="l" t="t" r="r" b="b"/>
              <a:pathLst>
                <a:path w="600075" h="161925">
                  <a:moveTo>
                    <a:pt x="0" y="161798"/>
                  </a:moveTo>
                  <a:lnTo>
                    <a:pt x="599821" y="161798"/>
                  </a:lnTo>
                  <a:lnTo>
                    <a:pt x="599821" y="0"/>
                  </a:lnTo>
                  <a:lnTo>
                    <a:pt x="0" y="0"/>
                  </a:lnTo>
                  <a:lnTo>
                    <a:pt x="0" y="161798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545955" y="6359207"/>
            <a:ext cx="2393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71717"/>
                </a:solidFill>
                <a:latin typeface="Calibri Light"/>
                <a:cs typeface="Calibri Light"/>
              </a:rPr>
              <a:t>Fuente:</a:t>
            </a:r>
            <a:r>
              <a:rPr sz="1200" spc="-3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</a:t>
            </a:r>
            <a:r>
              <a:rPr sz="1050" spc="-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4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-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r>
              <a:rPr sz="1050" spc="-3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95651" y="1919287"/>
            <a:ext cx="6305550" cy="45720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200">
              <a:latin typeface="Times New Roman"/>
              <a:cs typeface="Times New Roman"/>
            </a:endParaRPr>
          </a:p>
          <a:p>
            <a:pPr marL="1596390" algn="ctr">
              <a:lnSpc>
                <a:spcPct val="100000"/>
              </a:lnSpc>
            </a:pPr>
            <a:r>
              <a:rPr sz="1200" spc="-3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24125" y="4324350"/>
            <a:ext cx="7143750" cy="1485900"/>
            <a:chOff x="2524125" y="4324350"/>
            <a:chExt cx="7143750" cy="1485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4125" y="4324350"/>
              <a:ext cx="7143750" cy="1485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0" y="4419600"/>
              <a:ext cx="6858000" cy="13144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71826" y="4414837"/>
              <a:ext cx="6867525" cy="1323975"/>
            </a:xfrm>
            <a:custGeom>
              <a:avLst/>
              <a:gdLst/>
              <a:ahLst/>
              <a:cxnLst/>
              <a:rect l="l" t="t" r="r" b="b"/>
              <a:pathLst>
                <a:path w="6867525" h="1323975">
                  <a:moveTo>
                    <a:pt x="0" y="1323848"/>
                  </a:moveTo>
                  <a:lnTo>
                    <a:pt x="6867525" y="1323848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13238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84525" y="652144"/>
            <a:ext cx="6135370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5960" marR="5080" indent="-1953260">
              <a:lnSpc>
                <a:spcPct val="100000"/>
              </a:lnSpc>
              <a:spcBef>
                <a:spcPts val="105"/>
              </a:spcBef>
            </a:pPr>
            <a:r>
              <a:rPr spc="-75" dirty="0"/>
              <a:t>Pruebe</a:t>
            </a:r>
            <a:r>
              <a:rPr spc="-175" dirty="0"/>
              <a:t> </a:t>
            </a:r>
            <a:r>
              <a:rPr dirty="0"/>
              <a:t>su</a:t>
            </a:r>
            <a:r>
              <a:rPr spc="-190" dirty="0"/>
              <a:t> </a:t>
            </a:r>
            <a:r>
              <a:rPr spc="-85" dirty="0"/>
              <a:t>proyecto</a:t>
            </a:r>
            <a:r>
              <a:rPr spc="-165" dirty="0"/>
              <a:t> </a:t>
            </a:r>
            <a:r>
              <a:rPr dirty="0"/>
              <a:t>de</a:t>
            </a:r>
            <a:r>
              <a:rPr spc="-229" dirty="0"/>
              <a:t> </a:t>
            </a:r>
            <a:r>
              <a:rPr spc="-45" dirty="0"/>
              <a:t>manera </a:t>
            </a:r>
            <a:r>
              <a:rPr spc="-10" dirty="0"/>
              <a:t>exhaustiva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32315" y="6272847"/>
            <a:ext cx="2393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71717"/>
                </a:solidFill>
                <a:latin typeface="Calibri Light"/>
                <a:cs typeface="Calibri Light"/>
              </a:rPr>
              <a:t>Fuente:</a:t>
            </a:r>
            <a:r>
              <a:rPr sz="1200" spc="-3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 básico</a:t>
            </a:r>
            <a:r>
              <a:rPr sz="1050" spc="-4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-1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r>
              <a:rPr sz="1050" spc="-2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8350" y="6289040"/>
            <a:ext cx="4445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8885" y="1611312"/>
            <a:ext cx="9666605" cy="2459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3600"/>
              </a:lnSpc>
              <a:spcBef>
                <a:spcPts val="60"/>
              </a:spcBef>
            </a:pPr>
            <a:r>
              <a:rPr sz="1550" dirty="0">
                <a:latin typeface="Segoe UI Symbol"/>
                <a:cs typeface="Segoe UI Symbol"/>
              </a:rPr>
              <a:t>Panel</a:t>
            </a:r>
            <a:r>
              <a:rPr sz="1550" spc="7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que</a:t>
            </a:r>
            <a:r>
              <a:rPr sz="1550" spc="7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sirve</a:t>
            </a:r>
            <a:r>
              <a:rPr sz="1550" spc="6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como</a:t>
            </a:r>
            <a:r>
              <a:rPr sz="1550" spc="7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alerta</a:t>
            </a:r>
            <a:r>
              <a:rPr sz="1550" spc="7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para</a:t>
            </a:r>
            <a:r>
              <a:rPr sz="1550" spc="7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6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usuario,</a:t>
            </a:r>
            <a:r>
              <a:rPr sz="1550" spc="6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destacando</a:t>
            </a:r>
            <a:r>
              <a:rPr sz="1550" spc="5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la</a:t>
            </a:r>
            <a:r>
              <a:rPr sz="1550" spc="6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importancia</a:t>
            </a:r>
            <a:r>
              <a:rPr sz="1550" spc="5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7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probar</a:t>
            </a:r>
            <a:r>
              <a:rPr sz="1550" spc="7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los</a:t>
            </a:r>
            <a:r>
              <a:rPr sz="1550" spc="75" dirty="0">
                <a:latin typeface="Segoe UI Symbol"/>
                <a:cs typeface="Segoe UI Symbol"/>
              </a:rPr>
              <a:t>  </a:t>
            </a:r>
            <a:r>
              <a:rPr sz="1550" spc="-10" dirty="0">
                <a:latin typeface="Segoe UI Symbol"/>
                <a:cs typeface="Segoe UI Symbol"/>
              </a:rPr>
              <a:t>componentes </a:t>
            </a:r>
            <a:r>
              <a:rPr sz="1550" dirty="0">
                <a:latin typeface="Segoe UI Symbol"/>
                <a:cs typeface="Segoe UI Symbol"/>
              </a:rPr>
              <a:t>esenciales</a:t>
            </a:r>
            <a:r>
              <a:rPr sz="1550" spc="30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del</a:t>
            </a:r>
            <a:r>
              <a:rPr sz="1550" spc="3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proyecto</a:t>
            </a:r>
            <a:r>
              <a:rPr sz="1550" spc="3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antes</a:t>
            </a:r>
            <a:r>
              <a:rPr sz="1550" spc="28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3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pasarlo</a:t>
            </a:r>
            <a:r>
              <a:rPr sz="1550" spc="3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</a:t>
            </a:r>
            <a:r>
              <a:rPr sz="1550" spc="30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producción.</a:t>
            </a:r>
            <a:r>
              <a:rPr sz="1550" spc="30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Esto</a:t>
            </a:r>
            <a:r>
              <a:rPr sz="1550" spc="2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implica</a:t>
            </a:r>
            <a:r>
              <a:rPr sz="1550" spc="3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crear</a:t>
            </a:r>
            <a:r>
              <a:rPr sz="1550" spc="29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registros</a:t>
            </a:r>
            <a:r>
              <a:rPr sz="1550" spc="3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3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prueba</a:t>
            </a:r>
            <a:r>
              <a:rPr sz="1550" spc="30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</a:t>
            </a:r>
            <a:r>
              <a:rPr sz="1550" spc="310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ingresar </a:t>
            </a:r>
            <a:r>
              <a:rPr sz="1550" dirty="0">
                <a:latin typeface="Segoe UI Symbol"/>
                <a:cs typeface="Segoe UI Symbol"/>
              </a:rPr>
              <a:t>algunos</a:t>
            </a:r>
            <a:r>
              <a:rPr sz="1550" spc="5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datos</a:t>
            </a:r>
            <a:r>
              <a:rPr sz="1550" spc="6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para</a:t>
            </a:r>
            <a:r>
              <a:rPr sz="1550" spc="7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asegurar</a:t>
            </a:r>
            <a:r>
              <a:rPr sz="1550" spc="4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que</a:t>
            </a:r>
            <a:r>
              <a:rPr sz="1550" spc="6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los</a:t>
            </a:r>
            <a:r>
              <a:rPr sz="1550" spc="6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instrumentos</a:t>
            </a:r>
            <a:r>
              <a:rPr sz="1550" spc="3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6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recolección</a:t>
            </a:r>
            <a:r>
              <a:rPr sz="1550" spc="6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6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datos</a:t>
            </a:r>
            <a:r>
              <a:rPr sz="1550" spc="6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funcionen</a:t>
            </a:r>
            <a:r>
              <a:rPr sz="1550" spc="65" dirty="0">
                <a:latin typeface="Segoe UI Symbol"/>
                <a:cs typeface="Segoe UI Symbol"/>
              </a:rPr>
              <a:t>  </a:t>
            </a:r>
            <a:r>
              <a:rPr sz="1550" spc="-10" dirty="0">
                <a:latin typeface="Segoe UI Symbol"/>
                <a:cs typeface="Segoe UI Symbol"/>
              </a:rPr>
              <a:t>correctamente, </a:t>
            </a:r>
            <a:r>
              <a:rPr sz="1550" dirty="0">
                <a:latin typeface="Segoe UI Symbol"/>
                <a:cs typeface="Segoe UI Symbol"/>
              </a:rPr>
              <a:t>especialmente en</a:t>
            </a:r>
            <a:r>
              <a:rPr sz="1550" spc="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lo</a:t>
            </a:r>
            <a:r>
              <a:rPr sz="1550" spc="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que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respecta</a:t>
            </a:r>
            <a:r>
              <a:rPr sz="1550" spc="6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</a:t>
            </a:r>
            <a:r>
              <a:rPr sz="1550" spc="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las variables</a:t>
            </a:r>
            <a:r>
              <a:rPr sz="1550" spc="50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inteligentes.</a:t>
            </a:r>
            <a:endParaRPr sz="1550">
              <a:latin typeface="Segoe UI Symbol"/>
              <a:cs typeface="Segoe UI Symbol"/>
            </a:endParaRPr>
          </a:p>
          <a:p>
            <a:pPr marL="12700" marR="9525" algn="just">
              <a:lnSpc>
                <a:spcPts val="1950"/>
              </a:lnSpc>
              <a:spcBef>
                <a:spcPts val="5"/>
              </a:spcBef>
            </a:pPr>
            <a:r>
              <a:rPr sz="1550" dirty="0">
                <a:latin typeface="Segoe UI Symbol"/>
                <a:cs typeface="Segoe UI Symbol"/>
              </a:rPr>
              <a:t>Luego,</a:t>
            </a:r>
            <a:r>
              <a:rPr sz="1550" spc="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se</a:t>
            </a:r>
            <a:r>
              <a:rPr sz="1550" spc="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recomienda</a:t>
            </a:r>
            <a:r>
              <a:rPr sz="1550" spc="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revisar</a:t>
            </a:r>
            <a:r>
              <a:rPr sz="1550" spc="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los</a:t>
            </a:r>
            <a:r>
              <a:rPr sz="1550" spc="5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datos</a:t>
            </a:r>
            <a:r>
              <a:rPr sz="1550" spc="6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5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prueba</a:t>
            </a:r>
            <a:r>
              <a:rPr sz="1550" spc="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mediante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la</a:t>
            </a:r>
            <a:r>
              <a:rPr sz="1550" spc="3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creación</a:t>
            </a:r>
            <a:r>
              <a:rPr sz="1550" spc="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informes</a:t>
            </a:r>
            <a:r>
              <a:rPr sz="1550" spc="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y</a:t>
            </a:r>
            <a:r>
              <a:rPr sz="1550" spc="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la</a:t>
            </a:r>
            <a:r>
              <a:rPr sz="1550" spc="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exportación</a:t>
            </a:r>
            <a:r>
              <a:rPr sz="1550" spc="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65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datos </a:t>
            </a:r>
            <a:r>
              <a:rPr sz="1550" dirty="0">
                <a:latin typeface="Segoe UI Symbol"/>
                <a:cs typeface="Segoe UI Symbol"/>
              </a:rPr>
              <a:t>para</a:t>
            </a:r>
            <a:r>
              <a:rPr sz="1550" spc="5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su</a:t>
            </a:r>
            <a:r>
              <a:rPr sz="1550" spc="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visualización</a:t>
            </a:r>
            <a:r>
              <a:rPr sz="1550" spc="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en</a:t>
            </a:r>
            <a:r>
              <a:rPr sz="1550" spc="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Excel</a:t>
            </a:r>
            <a:r>
              <a:rPr sz="1550" spc="3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o</a:t>
            </a:r>
            <a:r>
              <a:rPr sz="1550" spc="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en</a:t>
            </a:r>
            <a:r>
              <a:rPr sz="1550" spc="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un</a:t>
            </a:r>
            <a:r>
              <a:rPr sz="1550" spc="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paquete</a:t>
            </a:r>
            <a:r>
              <a:rPr sz="1550" spc="5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análisis</a:t>
            </a:r>
            <a:r>
              <a:rPr sz="1550" spc="40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estadístico.</a:t>
            </a:r>
            <a:endParaRPr sz="1550">
              <a:latin typeface="Segoe UI Symbol"/>
              <a:cs typeface="Segoe UI Symbol"/>
            </a:endParaRPr>
          </a:p>
          <a:p>
            <a:pPr marL="12700" algn="just">
              <a:lnSpc>
                <a:spcPts val="1800"/>
              </a:lnSpc>
            </a:pPr>
            <a:r>
              <a:rPr sz="1550" dirty="0">
                <a:latin typeface="Segoe UI Symbol"/>
                <a:cs typeface="Segoe UI Symbol"/>
              </a:rPr>
              <a:t>En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caso</a:t>
            </a:r>
            <a:r>
              <a:rPr sz="1550" spc="10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10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investigaciones,</a:t>
            </a:r>
            <a:r>
              <a:rPr sz="1550" spc="7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se</a:t>
            </a:r>
            <a:r>
              <a:rPr sz="1550" spc="6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deben</a:t>
            </a:r>
            <a:r>
              <a:rPr sz="1550" spc="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completar</a:t>
            </a:r>
            <a:r>
              <a:rPr sz="1550" spc="1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las</a:t>
            </a:r>
            <a:r>
              <a:rPr sz="1550" spc="5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encuestas</a:t>
            </a:r>
            <a:r>
              <a:rPr sz="1550" spc="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como</a:t>
            </a:r>
            <a:r>
              <a:rPr sz="1550" spc="9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participante,</a:t>
            </a:r>
            <a:r>
              <a:rPr sz="1550" spc="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utilizando</a:t>
            </a:r>
            <a:r>
              <a:rPr sz="1550" spc="1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7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enlace</a:t>
            </a:r>
            <a:r>
              <a:rPr sz="1550" spc="10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110" dirty="0">
                <a:latin typeface="Segoe UI Symbol"/>
                <a:cs typeface="Segoe UI Symbol"/>
              </a:rPr>
              <a:t> </a:t>
            </a:r>
            <a:r>
              <a:rPr sz="1550" spc="-25" dirty="0">
                <a:latin typeface="Segoe UI Symbol"/>
                <a:cs typeface="Segoe UI Symbol"/>
              </a:rPr>
              <a:t>la</a:t>
            </a:r>
            <a:endParaRPr sz="1550">
              <a:latin typeface="Segoe UI Symbol"/>
              <a:cs typeface="Segoe UI Symbol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550" dirty="0">
                <a:latin typeface="Segoe UI Symbol"/>
                <a:cs typeface="Segoe UI Symbol"/>
              </a:rPr>
              <a:t>Encuesta</a:t>
            </a:r>
            <a:r>
              <a:rPr sz="1550" spc="3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Pública</a:t>
            </a:r>
            <a:r>
              <a:rPr sz="1550" spc="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o</a:t>
            </a:r>
            <a:r>
              <a:rPr sz="1550" spc="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la</a:t>
            </a:r>
            <a:r>
              <a:rPr sz="1550" spc="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Lista</a:t>
            </a:r>
            <a:r>
              <a:rPr sz="1550" spc="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Participantes</a:t>
            </a:r>
            <a:r>
              <a:rPr sz="1550" spc="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enviando</a:t>
            </a:r>
            <a:r>
              <a:rPr sz="1550" spc="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una</a:t>
            </a:r>
            <a:r>
              <a:rPr sz="1550" spc="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invitación</a:t>
            </a:r>
            <a:r>
              <a:rPr sz="1550" spc="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75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investigación.</a:t>
            </a:r>
            <a:endParaRPr sz="1550">
              <a:latin typeface="Segoe UI Symbol"/>
              <a:cs typeface="Segoe UI Symbol"/>
            </a:endParaRPr>
          </a:p>
          <a:p>
            <a:pPr marL="12700" marR="9525" algn="just">
              <a:lnSpc>
                <a:spcPct val="100899"/>
              </a:lnSpc>
              <a:spcBef>
                <a:spcPts val="75"/>
              </a:spcBef>
            </a:pPr>
            <a:r>
              <a:rPr sz="1550" dirty="0">
                <a:latin typeface="Segoe UI Symbol"/>
                <a:cs typeface="Segoe UI Symbol"/>
              </a:rPr>
              <a:t>La</a:t>
            </a:r>
            <a:r>
              <a:rPr sz="1550" spc="2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mejor</a:t>
            </a:r>
            <a:r>
              <a:rPr sz="1550" spc="2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manera</a:t>
            </a:r>
            <a:r>
              <a:rPr sz="1550" spc="2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2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probar</a:t>
            </a:r>
            <a:r>
              <a:rPr sz="1550" spc="27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254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proyecto</a:t>
            </a:r>
            <a:r>
              <a:rPr sz="1550" spc="2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es</a:t>
            </a:r>
            <a:r>
              <a:rPr sz="1550" spc="254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utilizándolo</a:t>
            </a:r>
            <a:r>
              <a:rPr sz="1550" spc="2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para</a:t>
            </a:r>
            <a:r>
              <a:rPr sz="1550" spc="2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ingresar</a:t>
            </a:r>
            <a:r>
              <a:rPr sz="1550" spc="2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datos</a:t>
            </a:r>
            <a:r>
              <a:rPr sz="1550" spc="2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reales</a:t>
            </a:r>
            <a:r>
              <a:rPr sz="1550" spc="26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y</a:t>
            </a:r>
            <a:r>
              <a:rPr sz="1550" spc="254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solicitar</a:t>
            </a:r>
            <a:r>
              <a:rPr sz="1550" spc="2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una</a:t>
            </a:r>
            <a:r>
              <a:rPr sz="1550" spc="229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segunda </a:t>
            </a:r>
            <a:r>
              <a:rPr sz="1550" dirty="0">
                <a:latin typeface="Segoe UI Symbol"/>
                <a:cs typeface="Segoe UI Symbol"/>
              </a:rPr>
              <a:t>opinión,</a:t>
            </a:r>
            <a:r>
              <a:rPr sz="1550" spc="3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asegurando</a:t>
            </a:r>
            <a:r>
              <a:rPr sz="1550" spc="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así que</a:t>
            </a:r>
            <a:r>
              <a:rPr sz="1550" spc="5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3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proyecto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esté</a:t>
            </a:r>
            <a:r>
              <a:rPr sz="1550" spc="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correcto</a:t>
            </a:r>
            <a:r>
              <a:rPr sz="1550" spc="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y</a:t>
            </a:r>
            <a:r>
              <a:rPr sz="1550" spc="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listo</a:t>
            </a:r>
            <a:r>
              <a:rPr sz="1550" spc="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para</a:t>
            </a:r>
            <a:r>
              <a:rPr sz="1550" spc="60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producción.</a:t>
            </a:r>
            <a:endParaRPr sz="155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01B2C567157FE468A2EBB56C6DE7E38" ma:contentTypeVersion="15" ma:contentTypeDescription="Crie um novo documento." ma:contentTypeScope="" ma:versionID="9595a752f3f122f584cbf2c06fecd06b">
  <xsd:schema xmlns:xsd="http://www.w3.org/2001/XMLSchema" xmlns:xs="http://www.w3.org/2001/XMLSchema" xmlns:p="http://schemas.microsoft.com/office/2006/metadata/properties" xmlns:ns2="9ce9839d-51c9-4c69-a70c-160bd84e366c" xmlns:ns3="7feba183-6ca1-473d-8971-f40729b94932" targetNamespace="http://schemas.microsoft.com/office/2006/metadata/properties" ma:root="true" ma:fieldsID="a379666cdf4a48170def137b4cb9aaa2" ns2:_="" ns3:_="">
    <xsd:import namespace="9ce9839d-51c9-4c69-a70c-160bd84e366c"/>
    <xsd:import namespace="7feba183-6ca1-473d-8971-f40729b949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9839d-51c9-4c69-a70c-160bd84e36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Marcações de imagem" ma:readOnly="false" ma:fieldId="{5cf76f15-5ced-4ddc-b409-7134ff3c332f}" ma:taxonomyMulti="true" ma:sspId="143de60c-575b-4c62-9f62-591ff79d3e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ba183-6ca1-473d-8971-f40729b9493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52af91a-7982-47a8-b47c-9f21bcefdeba}" ma:internalName="TaxCatchAll" ma:showField="CatchAllData" ma:web="7feba183-6ca1-473d-8971-f40729b949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e9839d-51c9-4c69-a70c-160bd84e366c">
      <Terms xmlns="http://schemas.microsoft.com/office/infopath/2007/PartnerControls"/>
    </lcf76f155ced4ddcb4097134ff3c332f>
    <TaxCatchAll xmlns="7feba183-6ca1-473d-8971-f40729b94932" xsi:nil="true"/>
  </documentManagement>
</p:properties>
</file>

<file path=customXml/itemProps1.xml><?xml version="1.0" encoding="utf-8"?>
<ds:datastoreItem xmlns:ds="http://schemas.openxmlformats.org/officeDocument/2006/customXml" ds:itemID="{5DE28690-1D8F-421E-B48F-E28C19B06A56}"/>
</file>

<file path=customXml/itemProps2.xml><?xml version="1.0" encoding="utf-8"?>
<ds:datastoreItem xmlns:ds="http://schemas.openxmlformats.org/officeDocument/2006/customXml" ds:itemID="{C46FCBB0-6E3F-4689-99B0-D85FD7D59ED4}"/>
</file>

<file path=customXml/itemProps3.xml><?xml version="1.0" encoding="utf-8"?>
<ds:datastoreItem xmlns:ds="http://schemas.openxmlformats.org/officeDocument/2006/customXml" ds:itemID="{169AA6D4-2783-4390-93F0-BB969C567A3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1916</Words>
  <Application>Microsoft Office PowerPoint</Application>
  <PresentationFormat>Widescreen</PresentationFormat>
  <Paragraphs>190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3" baseType="lpstr">
      <vt:lpstr>Arial</vt:lpstr>
      <vt:lpstr>Arial Black</vt:lpstr>
      <vt:lpstr>Arial MT</vt:lpstr>
      <vt:lpstr>Calibri</vt:lpstr>
      <vt:lpstr>Calibri Light</vt:lpstr>
      <vt:lpstr>Lucida Sans Unicode</vt:lpstr>
      <vt:lpstr>Segoe UI Symbol</vt:lpstr>
      <vt:lpstr>Times New Roman</vt:lpstr>
      <vt:lpstr>Wingdings</vt:lpstr>
      <vt:lpstr>Office Theme</vt:lpstr>
      <vt:lpstr>Apresentação do PowerPoint</vt:lpstr>
      <vt:lpstr>Proyecto transversal vs. longitudinal</vt:lpstr>
      <vt:lpstr>Tipos en la exportación de datos</vt:lpstr>
      <vt:lpstr>Proyecto Longitudinal Configuraciones generales del proyecto</vt:lpstr>
      <vt:lpstr>Configuraciones</vt:lpstr>
      <vt:lpstr>Define tus eventos y asigna instrumentos para ellos</vt:lpstr>
      <vt:lpstr>Define tus eventos</vt:lpstr>
      <vt:lpstr>Asignar instrumentos</vt:lpstr>
      <vt:lpstr>Pruebe su proyecto de manera exhaustiva</vt:lpstr>
      <vt:lpstr>Ponga su proyecto en estado de producción (Pt – 1)</vt:lpstr>
      <vt:lpstr>Ponga su proyecto en estado de producción (Pt – 2)</vt:lpstr>
      <vt:lpstr>Apresentação do PowerPoint</vt:lpstr>
      <vt:lpstr>Proyecto en Producción</vt:lpstr>
      <vt:lpstr>Panel de Estado de Registros</vt:lpstr>
      <vt:lpstr>Apresentação do PowerPoint</vt:lpstr>
      <vt:lpstr>Record ID Automático vs Manual</vt:lpstr>
      <vt:lpstr>Automático vs Manual</vt:lpstr>
      <vt:lpstr>Recolección de datos</vt:lpstr>
      <vt:lpstr>Recolección de Datos</vt:lpstr>
      <vt:lpstr>Campos con intervalos preestablecidos</vt:lpstr>
      <vt:lpstr>Campos con lógica aplicada</vt:lpstr>
      <vt:lpstr>Leyendas para íconos de estado</vt:lpstr>
      <vt:lpstr>Alerta al guardar formulario</vt:lpstr>
      <vt:lpstr>Historial de Edición de Campo</vt:lpstr>
      <vt:lpstr>Query</vt:lpstr>
      <vt:lpstr>Query</vt:lpstr>
      <vt:lpstr>Query</vt:lpstr>
      <vt:lpstr>Visualizar Todas las Queries</vt:lpstr>
      <vt:lpstr>DAGs</vt:lpstr>
      <vt:lpstr>DAGs</vt:lpstr>
      <vt:lpstr>En resumen...</vt:lpstr>
      <vt:lpstr>Dudas?</vt:lpstr>
      <vt:lpstr>Referencias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Locus</dc:creator>
  <cp:lastModifiedBy>Cristiane C Bresani Salvi</cp:lastModifiedBy>
  <cp:revision>2</cp:revision>
  <dcterms:created xsi:type="dcterms:W3CDTF">2025-06-03T19:33:03Z</dcterms:created>
  <dcterms:modified xsi:type="dcterms:W3CDTF">2025-06-04T02:20:37Z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2025-06-03T00:00:00Z</vt:filetime>
  </property>
  <property fmtid="{D5CDD505-2E9C-101B-9397-08002B2CF9AE}" pid="3" name="LastSaved">
    <vt:filetime>2025-06-03T00:00:00Z</vt:filetime>
  </property>
  <property fmtid="{D5CDD505-2E9C-101B-9397-08002B2CF9AE}" pid="4" name="ContentTypeId">
    <vt:lpwstr>0x010100E01B2C567157FE468A2EBB56C6DE7E38</vt:lpwstr>
  </property>
</Properties>
</file>