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  <p:sldId id="260" r:id="rId6"/>
    <p:sldId id="261" r:id="rId7"/>
    <p:sldId id="262" r:id="rId8"/>
    <p:sldId id="266" r:id="rId9"/>
    <p:sldId id="267" r:id="rId10"/>
    <p:sldId id="263" r:id="rId11"/>
    <p:sldId id="273" r:id="rId12"/>
    <p:sldId id="271" r:id="rId13"/>
    <p:sldId id="269" r:id="rId14"/>
    <p:sldId id="276" r:id="rId15"/>
    <p:sldId id="277" r:id="rId16"/>
    <p:sldId id="305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78" r:id="rId36"/>
    <p:sldId id="298" r:id="rId37"/>
    <p:sldId id="299" r:id="rId38"/>
    <p:sldId id="300" r:id="rId39"/>
    <p:sldId id="301" r:id="rId40"/>
    <p:sldId id="264" r:id="rId41"/>
    <p:sldId id="303" r:id="rId42"/>
    <p:sldId id="304" r:id="rId4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2F5EEE-8011-06A1-01C0-EC3BF14F659B}" v="1" dt="2025-06-16T15:05:25.87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38" y="2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1323" y="369132"/>
            <a:ext cx="10309352" cy="1270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4141" y="442213"/>
            <a:ext cx="7782814" cy="1235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7225" y="1821370"/>
            <a:ext cx="8875395" cy="1427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9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3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oportal.bioontology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5.png"/><Relationship Id="rId7" Type="http://schemas.openxmlformats.org/officeDocument/2006/relationships/image" Target="../media/image98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56.png"/><Relationship Id="rId10" Type="http://schemas.openxmlformats.org/officeDocument/2006/relationships/image" Target="../media/image100.png"/><Relationship Id="rId4" Type="http://schemas.openxmlformats.org/officeDocument/2006/relationships/image" Target="../media/image96.png"/><Relationship Id="rId9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2.png"/><Relationship Id="rId7" Type="http://schemas.openxmlformats.org/officeDocument/2006/relationships/image" Target="../media/image10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1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5875" y="3518471"/>
            <a:ext cx="10176510" cy="165671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473325" marR="5080" indent="-2460625">
              <a:lnSpc>
                <a:spcPts val="6080"/>
              </a:lnSpc>
              <a:spcBef>
                <a:spcPts val="865"/>
              </a:spcBef>
            </a:pPr>
            <a:r>
              <a:rPr sz="5600" spc="-70" dirty="0">
                <a:latin typeface="Calibri Light"/>
                <a:cs typeface="Calibri Light"/>
              </a:rPr>
              <a:t>Introducción</a:t>
            </a:r>
            <a:r>
              <a:rPr sz="5600" spc="-265" dirty="0">
                <a:latin typeface="Calibri Light"/>
                <a:cs typeface="Calibri Light"/>
              </a:rPr>
              <a:t> </a:t>
            </a:r>
            <a:r>
              <a:rPr sz="5600" dirty="0">
                <a:latin typeface="Calibri Light"/>
                <a:cs typeface="Calibri Light"/>
              </a:rPr>
              <a:t>a</a:t>
            </a:r>
            <a:r>
              <a:rPr sz="5600" spc="-434" dirty="0">
                <a:latin typeface="Calibri Light"/>
                <a:cs typeface="Calibri Light"/>
              </a:rPr>
              <a:t> </a:t>
            </a:r>
            <a:r>
              <a:rPr sz="5600" spc="-135" dirty="0">
                <a:latin typeface="Calibri Light"/>
                <a:cs typeface="Calibri Light"/>
              </a:rPr>
              <a:t>la</a:t>
            </a:r>
            <a:r>
              <a:rPr sz="5600" spc="-165" dirty="0">
                <a:latin typeface="Calibri Light"/>
                <a:cs typeface="Calibri Light"/>
              </a:rPr>
              <a:t> </a:t>
            </a:r>
            <a:r>
              <a:rPr sz="5600" spc="-75" dirty="0">
                <a:latin typeface="Calibri Light"/>
                <a:cs typeface="Calibri Light"/>
              </a:rPr>
              <a:t>Plataforma</a:t>
            </a:r>
            <a:r>
              <a:rPr sz="5600" spc="-280" dirty="0">
                <a:latin typeface="Calibri Light"/>
                <a:cs typeface="Calibri Light"/>
              </a:rPr>
              <a:t> </a:t>
            </a:r>
            <a:r>
              <a:rPr sz="5600" spc="-10" dirty="0">
                <a:latin typeface="Calibri Light"/>
                <a:cs typeface="Calibri Light"/>
              </a:rPr>
              <a:t>REDCap </a:t>
            </a:r>
            <a:r>
              <a:rPr sz="5600" dirty="0">
                <a:latin typeface="Calibri Light"/>
                <a:cs typeface="Calibri Light"/>
              </a:rPr>
              <a:t>y</a:t>
            </a:r>
            <a:r>
              <a:rPr sz="5600" spc="-265" dirty="0">
                <a:latin typeface="Calibri Light"/>
                <a:cs typeface="Calibri Light"/>
              </a:rPr>
              <a:t> </a:t>
            </a:r>
            <a:r>
              <a:rPr sz="5600" spc="-75" dirty="0">
                <a:latin typeface="Calibri Light"/>
                <a:cs typeface="Calibri Light"/>
              </a:rPr>
              <a:t>Recursos</a:t>
            </a:r>
            <a:r>
              <a:rPr sz="5600" spc="-305" dirty="0">
                <a:latin typeface="Calibri Light"/>
                <a:cs typeface="Calibri Light"/>
              </a:rPr>
              <a:t> </a:t>
            </a:r>
            <a:r>
              <a:rPr sz="5600" spc="-10" dirty="0">
                <a:latin typeface="Calibri Light"/>
                <a:cs typeface="Calibri Light"/>
              </a:rPr>
              <a:t>Básicos</a:t>
            </a:r>
            <a:endParaRPr sz="56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7473" y="1716013"/>
            <a:ext cx="3211070" cy="1268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object 4"/>
          <p:cNvGrpSpPr/>
          <p:nvPr/>
        </p:nvGrpSpPr>
        <p:grpSpPr>
          <a:xfrm>
            <a:off x="3789362" y="5475287"/>
            <a:ext cx="4613275" cy="98425"/>
            <a:chOff x="3789362" y="5475287"/>
            <a:chExt cx="4613275" cy="98425"/>
          </a:xfrm>
        </p:grpSpPr>
        <p:sp>
          <p:nvSpPr>
            <p:cNvPr id="5" name="object 5"/>
            <p:cNvSpPr/>
            <p:nvPr/>
          </p:nvSpPr>
          <p:spPr>
            <a:xfrm>
              <a:off x="3810000" y="5495925"/>
              <a:ext cx="4572000" cy="47625"/>
            </a:xfrm>
            <a:custGeom>
              <a:avLst/>
              <a:gdLst/>
              <a:ahLst/>
              <a:cxnLst/>
              <a:rect l="l" t="t" r="r" b="b"/>
              <a:pathLst>
                <a:path w="4572000" h="47625">
                  <a:moveTo>
                    <a:pt x="1921764" y="0"/>
                  </a:moveTo>
                  <a:lnTo>
                    <a:pt x="1873630" y="0"/>
                  </a:lnTo>
                  <a:lnTo>
                    <a:pt x="1826133" y="888"/>
                  </a:lnTo>
                  <a:lnTo>
                    <a:pt x="1779270" y="2540"/>
                  </a:lnTo>
                  <a:lnTo>
                    <a:pt x="1732661" y="5206"/>
                  </a:lnTo>
                  <a:lnTo>
                    <a:pt x="1686178" y="8762"/>
                  </a:lnTo>
                  <a:lnTo>
                    <a:pt x="1639697" y="13588"/>
                  </a:lnTo>
                  <a:lnTo>
                    <a:pt x="1586484" y="18415"/>
                  </a:lnTo>
                  <a:lnTo>
                    <a:pt x="1536446" y="20574"/>
                  </a:lnTo>
                  <a:lnTo>
                    <a:pt x="1488694" y="20700"/>
                  </a:lnTo>
                  <a:lnTo>
                    <a:pt x="1442212" y="19303"/>
                  </a:lnTo>
                  <a:lnTo>
                    <a:pt x="1396111" y="16890"/>
                  </a:lnTo>
                  <a:lnTo>
                    <a:pt x="1301623" y="11430"/>
                  </a:lnTo>
                  <a:lnTo>
                    <a:pt x="1251458" y="9525"/>
                  </a:lnTo>
                  <a:lnTo>
                    <a:pt x="1197990" y="8890"/>
                  </a:lnTo>
                  <a:lnTo>
                    <a:pt x="1140587" y="10033"/>
                  </a:lnTo>
                  <a:lnTo>
                    <a:pt x="1078102" y="13588"/>
                  </a:lnTo>
                  <a:lnTo>
                    <a:pt x="1011809" y="18287"/>
                  </a:lnTo>
                  <a:lnTo>
                    <a:pt x="954913" y="21590"/>
                  </a:lnTo>
                  <a:lnTo>
                    <a:pt x="905128" y="23749"/>
                  </a:lnTo>
                  <a:lnTo>
                    <a:pt x="860298" y="24637"/>
                  </a:lnTo>
                  <a:lnTo>
                    <a:pt x="817879" y="24637"/>
                  </a:lnTo>
                  <a:lnTo>
                    <a:pt x="775715" y="23749"/>
                  </a:lnTo>
                  <a:lnTo>
                    <a:pt x="731392" y="21971"/>
                  </a:lnTo>
                  <a:lnTo>
                    <a:pt x="562101" y="13588"/>
                  </a:lnTo>
                  <a:lnTo>
                    <a:pt x="499617" y="10794"/>
                  </a:lnTo>
                  <a:lnTo>
                    <a:pt x="439420" y="8636"/>
                  </a:lnTo>
                  <a:lnTo>
                    <a:pt x="381635" y="7112"/>
                  </a:lnTo>
                  <a:lnTo>
                    <a:pt x="326263" y="6222"/>
                  </a:lnTo>
                  <a:lnTo>
                    <a:pt x="273050" y="5715"/>
                  </a:lnTo>
                  <a:lnTo>
                    <a:pt x="222250" y="5968"/>
                  </a:lnTo>
                  <a:lnTo>
                    <a:pt x="173609" y="6603"/>
                  </a:lnTo>
                  <a:lnTo>
                    <a:pt x="127126" y="7619"/>
                  </a:lnTo>
                  <a:lnTo>
                    <a:pt x="82803" y="9271"/>
                  </a:lnTo>
                  <a:lnTo>
                    <a:pt x="40639" y="11175"/>
                  </a:lnTo>
                  <a:lnTo>
                    <a:pt x="508" y="13588"/>
                  </a:lnTo>
                  <a:lnTo>
                    <a:pt x="0" y="21590"/>
                  </a:lnTo>
                  <a:lnTo>
                    <a:pt x="1270" y="24256"/>
                  </a:lnTo>
                  <a:lnTo>
                    <a:pt x="508" y="31622"/>
                  </a:lnTo>
                  <a:lnTo>
                    <a:pt x="58165" y="27431"/>
                  </a:lnTo>
                  <a:lnTo>
                    <a:pt x="110998" y="24891"/>
                  </a:lnTo>
                  <a:lnTo>
                    <a:pt x="160400" y="23749"/>
                  </a:lnTo>
                  <a:lnTo>
                    <a:pt x="207263" y="23749"/>
                  </a:lnTo>
                  <a:lnTo>
                    <a:pt x="252857" y="24637"/>
                  </a:lnTo>
                  <a:lnTo>
                    <a:pt x="298323" y="26034"/>
                  </a:lnTo>
                  <a:lnTo>
                    <a:pt x="393064" y="29463"/>
                  </a:lnTo>
                  <a:lnTo>
                    <a:pt x="444626" y="30861"/>
                  </a:lnTo>
                  <a:lnTo>
                    <a:pt x="500634" y="31622"/>
                  </a:lnTo>
                  <a:lnTo>
                    <a:pt x="562101" y="31622"/>
                  </a:lnTo>
                  <a:lnTo>
                    <a:pt x="672084" y="29971"/>
                  </a:lnTo>
                  <a:lnTo>
                    <a:pt x="861060" y="25527"/>
                  </a:lnTo>
                  <a:lnTo>
                    <a:pt x="906907" y="25018"/>
                  </a:lnTo>
                  <a:lnTo>
                    <a:pt x="953770" y="24891"/>
                  </a:lnTo>
                  <a:lnTo>
                    <a:pt x="1002664" y="25400"/>
                  </a:lnTo>
                  <a:lnTo>
                    <a:pt x="1054353" y="26543"/>
                  </a:lnTo>
                  <a:lnTo>
                    <a:pt x="1109726" y="28575"/>
                  </a:lnTo>
                  <a:lnTo>
                    <a:pt x="1223645" y="34416"/>
                  </a:lnTo>
                  <a:lnTo>
                    <a:pt x="1278889" y="36830"/>
                  </a:lnTo>
                  <a:lnTo>
                    <a:pt x="1334642" y="38862"/>
                  </a:lnTo>
                  <a:lnTo>
                    <a:pt x="1390650" y="40386"/>
                  </a:lnTo>
                  <a:lnTo>
                    <a:pt x="1446529" y="41528"/>
                  </a:lnTo>
                  <a:lnTo>
                    <a:pt x="1501648" y="42290"/>
                  </a:lnTo>
                  <a:lnTo>
                    <a:pt x="1555750" y="42544"/>
                  </a:lnTo>
                  <a:lnTo>
                    <a:pt x="1608327" y="42418"/>
                  </a:lnTo>
                  <a:lnTo>
                    <a:pt x="1658874" y="41783"/>
                  </a:lnTo>
                  <a:lnTo>
                    <a:pt x="1707261" y="40766"/>
                  </a:lnTo>
                  <a:lnTo>
                    <a:pt x="1752727" y="39115"/>
                  </a:lnTo>
                  <a:lnTo>
                    <a:pt x="1795017" y="37084"/>
                  </a:lnTo>
                  <a:lnTo>
                    <a:pt x="1833626" y="34671"/>
                  </a:lnTo>
                  <a:lnTo>
                    <a:pt x="1868297" y="31622"/>
                  </a:lnTo>
                  <a:lnTo>
                    <a:pt x="1906524" y="28956"/>
                  </a:lnTo>
                  <a:lnTo>
                    <a:pt x="1939925" y="28956"/>
                  </a:lnTo>
                  <a:lnTo>
                    <a:pt x="1970786" y="30861"/>
                  </a:lnTo>
                  <a:lnTo>
                    <a:pt x="2001265" y="33909"/>
                  </a:lnTo>
                  <a:lnTo>
                    <a:pt x="2033524" y="37465"/>
                  </a:lnTo>
                  <a:lnTo>
                    <a:pt x="2069591" y="40893"/>
                  </a:lnTo>
                  <a:lnTo>
                    <a:pt x="2111755" y="43561"/>
                  </a:lnTo>
                  <a:lnTo>
                    <a:pt x="2162175" y="44577"/>
                  </a:lnTo>
                  <a:lnTo>
                    <a:pt x="2222880" y="43434"/>
                  </a:lnTo>
                  <a:lnTo>
                    <a:pt x="2296160" y="39243"/>
                  </a:lnTo>
                  <a:lnTo>
                    <a:pt x="2384044" y="31622"/>
                  </a:lnTo>
                  <a:lnTo>
                    <a:pt x="2450591" y="25400"/>
                  </a:lnTo>
                  <a:lnTo>
                    <a:pt x="2510154" y="20955"/>
                  </a:lnTo>
                  <a:lnTo>
                    <a:pt x="2563622" y="18161"/>
                  </a:lnTo>
                  <a:lnTo>
                    <a:pt x="2612390" y="16509"/>
                  </a:lnTo>
                  <a:lnTo>
                    <a:pt x="2657221" y="16128"/>
                  </a:lnTo>
                  <a:lnTo>
                    <a:pt x="2699257" y="16637"/>
                  </a:lnTo>
                  <a:lnTo>
                    <a:pt x="2739644" y="18034"/>
                  </a:lnTo>
                  <a:lnTo>
                    <a:pt x="2779395" y="19812"/>
                  </a:lnTo>
                  <a:lnTo>
                    <a:pt x="2905252" y="26669"/>
                  </a:lnTo>
                  <a:lnTo>
                    <a:pt x="2953004" y="28828"/>
                  </a:lnTo>
                  <a:lnTo>
                    <a:pt x="3005454" y="30480"/>
                  </a:lnTo>
                  <a:lnTo>
                    <a:pt x="3063621" y="31496"/>
                  </a:lnTo>
                  <a:lnTo>
                    <a:pt x="3128645" y="31622"/>
                  </a:lnTo>
                  <a:lnTo>
                    <a:pt x="3193923" y="31115"/>
                  </a:lnTo>
                  <a:lnTo>
                    <a:pt x="3252851" y="30099"/>
                  </a:lnTo>
                  <a:lnTo>
                    <a:pt x="3355975" y="27178"/>
                  </a:lnTo>
                  <a:lnTo>
                    <a:pt x="3486657" y="22733"/>
                  </a:lnTo>
                  <a:lnTo>
                    <a:pt x="3527679" y="21590"/>
                  </a:lnTo>
                  <a:lnTo>
                    <a:pt x="3568954" y="20828"/>
                  </a:lnTo>
                  <a:lnTo>
                    <a:pt x="3611245" y="20700"/>
                  </a:lnTo>
                  <a:lnTo>
                    <a:pt x="3655695" y="21081"/>
                  </a:lnTo>
                  <a:lnTo>
                    <a:pt x="3703193" y="22225"/>
                  </a:lnTo>
                  <a:lnTo>
                    <a:pt x="3754628" y="24384"/>
                  </a:lnTo>
                  <a:lnTo>
                    <a:pt x="3811016" y="27431"/>
                  </a:lnTo>
                  <a:lnTo>
                    <a:pt x="3938778" y="36321"/>
                  </a:lnTo>
                  <a:lnTo>
                    <a:pt x="3996563" y="40131"/>
                  </a:lnTo>
                  <a:lnTo>
                    <a:pt x="4047998" y="43053"/>
                  </a:lnTo>
                  <a:lnTo>
                    <a:pt x="4094353" y="45212"/>
                  </a:lnTo>
                  <a:lnTo>
                    <a:pt x="4136898" y="46609"/>
                  </a:lnTo>
                  <a:lnTo>
                    <a:pt x="4176903" y="47371"/>
                  </a:lnTo>
                  <a:lnTo>
                    <a:pt x="4216019" y="47371"/>
                  </a:lnTo>
                  <a:lnTo>
                    <a:pt x="4255261" y="46736"/>
                  </a:lnTo>
                  <a:lnTo>
                    <a:pt x="4296283" y="45465"/>
                  </a:lnTo>
                  <a:lnTo>
                    <a:pt x="4340098" y="43687"/>
                  </a:lnTo>
                  <a:lnTo>
                    <a:pt x="4571873" y="31622"/>
                  </a:lnTo>
                  <a:lnTo>
                    <a:pt x="4571746" y="25272"/>
                  </a:lnTo>
                  <a:lnTo>
                    <a:pt x="4571365" y="19684"/>
                  </a:lnTo>
                  <a:lnTo>
                    <a:pt x="4571873" y="13588"/>
                  </a:lnTo>
                  <a:lnTo>
                    <a:pt x="4501388" y="18922"/>
                  </a:lnTo>
                  <a:lnTo>
                    <a:pt x="4434713" y="23240"/>
                  </a:lnTo>
                  <a:lnTo>
                    <a:pt x="4371467" y="26669"/>
                  </a:lnTo>
                  <a:lnTo>
                    <a:pt x="4311523" y="29083"/>
                  </a:lnTo>
                  <a:lnTo>
                    <a:pt x="4254754" y="30734"/>
                  </a:lnTo>
                  <a:lnTo>
                    <a:pt x="4200906" y="31622"/>
                  </a:lnTo>
                  <a:lnTo>
                    <a:pt x="4149598" y="31877"/>
                  </a:lnTo>
                  <a:lnTo>
                    <a:pt x="4100829" y="31496"/>
                  </a:lnTo>
                  <a:lnTo>
                    <a:pt x="4054221" y="30606"/>
                  </a:lnTo>
                  <a:lnTo>
                    <a:pt x="4009644" y="29209"/>
                  </a:lnTo>
                  <a:lnTo>
                    <a:pt x="3966845" y="27559"/>
                  </a:lnTo>
                  <a:lnTo>
                    <a:pt x="3925697" y="25527"/>
                  </a:lnTo>
                  <a:lnTo>
                    <a:pt x="3885946" y="23240"/>
                  </a:lnTo>
                  <a:lnTo>
                    <a:pt x="3735958" y="13588"/>
                  </a:lnTo>
                  <a:lnTo>
                    <a:pt x="3692779" y="11556"/>
                  </a:lnTo>
                  <a:lnTo>
                    <a:pt x="3646297" y="10540"/>
                  </a:lnTo>
                  <a:lnTo>
                    <a:pt x="3596767" y="10413"/>
                  </a:lnTo>
                  <a:lnTo>
                    <a:pt x="3545078" y="11049"/>
                  </a:lnTo>
                  <a:lnTo>
                    <a:pt x="3491610" y="12191"/>
                  </a:lnTo>
                  <a:lnTo>
                    <a:pt x="3272408" y="18415"/>
                  </a:lnTo>
                  <a:lnTo>
                    <a:pt x="3219069" y="19558"/>
                  </a:lnTo>
                  <a:lnTo>
                    <a:pt x="3167633" y="20193"/>
                  </a:lnTo>
                  <a:lnTo>
                    <a:pt x="3118611" y="20065"/>
                  </a:lnTo>
                  <a:lnTo>
                    <a:pt x="3072510" y="19050"/>
                  </a:lnTo>
                  <a:lnTo>
                    <a:pt x="3029839" y="16890"/>
                  </a:lnTo>
                  <a:lnTo>
                    <a:pt x="2951479" y="10033"/>
                  </a:lnTo>
                  <a:lnTo>
                    <a:pt x="2909189" y="7874"/>
                  </a:lnTo>
                  <a:lnTo>
                    <a:pt x="2864739" y="6984"/>
                  </a:lnTo>
                  <a:lnTo>
                    <a:pt x="2818510" y="6984"/>
                  </a:lnTo>
                  <a:lnTo>
                    <a:pt x="2770378" y="7746"/>
                  </a:lnTo>
                  <a:lnTo>
                    <a:pt x="2720848" y="9016"/>
                  </a:lnTo>
                  <a:lnTo>
                    <a:pt x="2564891" y="14096"/>
                  </a:lnTo>
                  <a:lnTo>
                    <a:pt x="2511171" y="15493"/>
                  </a:lnTo>
                  <a:lnTo>
                    <a:pt x="2456941" y="16383"/>
                  </a:lnTo>
                  <a:lnTo>
                    <a:pt x="2402332" y="16383"/>
                  </a:lnTo>
                  <a:lnTo>
                    <a:pt x="2347467" y="15621"/>
                  </a:lnTo>
                  <a:lnTo>
                    <a:pt x="2292604" y="13588"/>
                  </a:lnTo>
                  <a:lnTo>
                    <a:pt x="2124583" y="5587"/>
                  </a:lnTo>
                  <a:lnTo>
                    <a:pt x="2020697" y="1778"/>
                  </a:lnTo>
                  <a:lnTo>
                    <a:pt x="1970659" y="634"/>
                  </a:lnTo>
                  <a:lnTo>
                    <a:pt x="1921764" y="0"/>
                  </a:lnTo>
                  <a:close/>
                </a:path>
              </a:pathLst>
            </a:custGeom>
            <a:solidFill>
              <a:srgbClr val="EB7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0" y="5495925"/>
              <a:ext cx="4572000" cy="57150"/>
            </a:xfrm>
            <a:custGeom>
              <a:avLst/>
              <a:gdLst/>
              <a:ahLst/>
              <a:cxnLst/>
              <a:rect l="l" t="t" r="r" b="b"/>
              <a:pathLst>
                <a:path w="4572000" h="57150">
                  <a:moveTo>
                    <a:pt x="508" y="14224"/>
                  </a:moveTo>
                  <a:lnTo>
                    <a:pt x="35813" y="9016"/>
                  </a:lnTo>
                  <a:lnTo>
                    <a:pt x="77724" y="5968"/>
                  </a:lnTo>
                  <a:lnTo>
                    <a:pt x="125095" y="4825"/>
                  </a:lnTo>
                  <a:lnTo>
                    <a:pt x="176911" y="5080"/>
                  </a:lnTo>
                  <a:lnTo>
                    <a:pt x="232028" y="6350"/>
                  </a:lnTo>
                  <a:lnTo>
                    <a:pt x="289178" y="8381"/>
                  </a:lnTo>
                  <a:lnTo>
                    <a:pt x="347345" y="10540"/>
                  </a:lnTo>
                  <a:lnTo>
                    <a:pt x="405384" y="12446"/>
                  </a:lnTo>
                  <a:lnTo>
                    <a:pt x="462025" y="13843"/>
                  </a:lnTo>
                  <a:lnTo>
                    <a:pt x="516254" y="14224"/>
                  </a:lnTo>
                  <a:lnTo>
                    <a:pt x="568451" y="14478"/>
                  </a:lnTo>
                  <a:lnTo>
                    <a:pt x="619887" y="15621"/>
                  </a:lnTo>
                  <a:lnTo>
                    <a:pt x="670813" y="17144"/>
                  </a:lnTo>
                  <a:lnTo>
                    <a:pt x="721487" y="18796"/>
                  </a:lnTo>
                  <a:lnTo>
                    <a:pt x="772033" y="20319"/>
                  </a:lnTo>
                  <a:lnTo>
                    <a:pt x="822705" y="21336"/>
                  </a:lnTo>
                  <a:lnTo>
                    <a:pt x="873887" y="21590"/>
                  </a:lnTo>
                  <a:lnTo>
                    <a:pt x="925702" y="20700"/>
                  </a:lnTo>
                  <a:lnTo>
                    <a:pt x="978280" y="18415"/>
                  </a:lnTo>
                  <a:lnTo>
                    <a:pt x="1032128" y="14224"/>
                  </a:lnTo>
                  <a:lnTo>
                    <a:pt x="1078357" y="10287"/>
                  </a:lnTo>
                  <a:lnTo>
                    <a:pt x="1126363" y="6984"/>
                  </a:lnTo>
                  <a:lnTo>
                    <a:pt x="1175892" y="4318"/>
                  </a:lnTo>
                  <a:lnTo>
                    <a:pt x="1226565" y="2412"/>
                  </a:lnTo>
                  <a:lnTo>
                    <a:pt x="1278001" y="1143"/>
                  </a:lnTo>
                  <a:lnTo>
                    <a:pt x="1330198" y="634"/>
                  </a:lnTo>
                  <a:lnTo>
                    <a:pt x="1382649" y="888"/>
                  </a:lnTo>
                  <a:lnTo>
                    <a:pt x="1435100" y="1905"/>
                  </a:lnTo>
                  <a:lnTo>
                    <a:pt x="1487297" y="3683"/>
                  </a:lnTo>
                  <a:lnTo>
                    <a:pt x="1538859" y="6350"/>
                  </a:lnTo>
                  <a:lnTo>
                    <a:pt x="1589659" y="9906"/>
                  </a:lnTo>
                  <a:lnTo>
                    <a:pt x="1639315" y="14224"/>
                  </a:lnTo>
                  <a:lnTo>
                    <a:pt x="1680083" y="17780"/>
                  </a:lnTo>
                  <a:lnTo>
                    <a:pt x="1723898" y="20955"/>
                  </a:lnTo>
                  <a:lnTo>
                    <a:pt x="1770252" y="23494"/>
                  </a:lnTo>
                  <a:lnTo>
                    <a:pt x="1818894" y="25527"/>
                  </a:lnTo>
                  <a:lnTo>
                    <a:pt x="1869439" y="27050"/>
                  </a:lnTo>
                  <a:lnTo>
                    <a:pt x="1921255" y="28066"/>
                  </a:lnTo>
                  <a:lnTo>
                    <a:pt x="1974088" y="28575"/>
                  </a:lnTo>
                  <a:lnTo>
                    <a:pt x="2027554" y="28575"/>
                  </a:lnTo>
                  <a:lnTo>
                    <a:pt x="2081149" y="28066"/>
                  </a:lnTo>
                  <a:lnTo>
                    <a:pt x="2134489" y="27050"/>
                  </a:lnTo>
                  <a:lnTo>
                    <a:pt x="2187194" y="25527"/>
                  </a:lnTo>
                  <a:lnTo>
                    <a:pt x="2238883" y="23494"/>
                  </a:lnTo>
                  <a:lnTo>
                    <a:pt x="2289048" y="20828"/>
                  </a:lnTo>
                  <a:lnTo>
                    <a:pt x="2337435" y="17780"/>
                  </a:lnTo>
                  <a:lnTo>
                    <a:pt x="2383409" y="14224"/>
                  </a:lnTo>
                  <a:lnTo>
                    <a:pt x="2441829" y="9652"/>
                  </a:lnTo>
                  <a:lnTo>
                    <a:pt x="2495804" y="6222"/>
                  </a:lnTo>
                  <a:lnTo>
                    <a:pt x="2546096" y="3937"/>
                  </a:lnTo>
                  <a:lnTo>
                    <a:pt x="2593975" y="2666"/>
                  </a:lnTo>
                  <a:lnTo>
                    <a:pt x="2640329" y="2286"/>
                  </a:lnTo>
                  <a:lnTo>
                    <a:pt x="2686177" y="2666"/>
                  </a:lnTo>
                  <a:lnTo>
                    <a:pt x="2732658" y="3937"/>
                  </a:lnTo>
                  <a:lnTo>
                    <a:pt x="2780792" y="5715"/>
                  </a:lnTo>
                  <a:lnTo>
                    <a:pt x="2831465" y="8128"/>
                  </a:lnTo>
                  <a:lnTo>
                    <a:pt x="2885821" y="11049"/>
                  </a:lnTo>
                  <a:lnTo>
                    <a:pt x="2944876" y="14224"/>
                  </a:lnTo>
                  <a:lnTo>
                    <a:pt x="3003677" y="17653"/>
                  </a:lnTo>
                  <a:lnTo>
                    <a:pt x="3057271" y="21081"/>
                  </a:lnTo>
                  <a:lnTo>
                    <a:pt x="3106801" y="24256"/>
                  </a:lnTo>
                  <a:lnTo>
                    <a:pt x="3153536" y="26924"/>
                  </a:lnTo>
                  <a:lnTo>
                    <a:pt x="3198876" y="28956"/>
                  </a:lnTo>
                  <a:lnTo>
                    <a:pt x="3243833" y="30099"/>
                  </a:lnTo>
                  <a:lnTo>
                    <a:pt x="3289680" y="30099"/>
                  </a:lnTo>
                  <a:lnTo>
                    <a:pt x="3337559" y="28702"/>
                  </a:lnTo>
                  <a:lnTo>
                    <a:pt x="3388868" y="25653"/>
                  </a:lnTo>
                  <a:lnTo>
                    <a:pt x="3444748" y="20955"/>
                  </a:lnTo>
                  <a:lnTo>
                    <a:pt x="3506343" y="14224"/>
                  </a:lnTo>
                  <a:lnTo>
                    <a:pt x="3541268" y="10668"/>
                  </a:lnTo>
                  <a:lnTo>
                    <a:pt x="3577971" y="8000"/>
                  </a:lnTo>
                  <a:lnTo>
                    <a:pt x="3616452" y="6222"/>
                  </a:lnTo>
                  <a:lnTo>
                    <a:pt x="3656583" y="5206"/>
                  </a:lnTo>
                  <a:lnTo>
                    <a:pt x="3698494" y="4825"/>
                  </a:lnTo>
                  <a:lnTo>
                    <a:pt x="3741928" y="5080"/>
                  </a:lnTo>
                  <a:lnTo>
                    <a:pt x="3787013" y="5841"/>
                  </a:lnTo>
                  <a:lnTo>
                    <a:pt x="3833749" y="6858"/>
                  </a:lnTo>
                  <a:lnTo>
                    <a:pt x="3881881" y="8255"/>
                  </a:lnTo>
                  <a:lnTo>
                    <a:pt x="3931666" y="9906"/>
                  </a:lnTo>
                  <a:lnTo>
                    <a:pt x="3982974" y="11556"/>
                  </a:lnTo>
                  <a:lnTo>
                    <a:pt x="4035679" y="13334"/>
                  </a:lnTo>
                  <a:lnTo>
                    <a:pt x="4089780" y="14986"/>
                  </a:lnTo>
                  <a:lnTo>
                    <a:pt x="4145406" y="16509"/>
                  </a:lnTo>
                  <a:lnTo>
                    <a:pt x="4202303" y="17653"/>
                  </a:lnTo>
                  <a:lnTo>
                    <a:pt x="4260469" y="18541"/>
                  </a:lnTo>
                  <a:lnTo>
                    <a:pt x="4320032" y="18922"/>
                  </a:lnTo>
                  <a:lnTo>
                    <a:pt x="4380865" y="18796"/>
                  </a:lnTo>
                  <a:lnTo>
                    <a:pt x="4442968" y="18034"/>
                  </a:lnTo>
                  <a:lnTo>
                    <a:pt x="4506214" y="16509"/>
                  </a:lnTo>
                  <a:lnTo>
                    <a:pt x="4570603" y="14224"/>
                  </a:lnTo>
                  <a:lnTo>
                    <a:pt x="4571492" y="23621"/>
                  </a:lnTo>
                  <a:lnTo>
                    <a:pt x="4570095" y="24003"/>
                  </a:lnTo>
                  <a:lnTo>
                    <a:pt x="4570603" y="33146"/>
                  </a:lnTo>
                  <a:lnTo>
                    <a:pt x="4527169" y="29971"/>
                  </a:lnTo>
                  <a:lnTo>
                    <a:pt x="4481576" y="26924"/>
                  </a:lnTo>
                  <a:lnTo>
                    <a:pt x="4434205" y="24003"/>
                  </a:lnTo>
                  <a:lnTo>
                    <a:pt x="4385309" y="21336"/>
                  </a:lnTo>
                  <a:lnTo>
                    <a:pt x="4335145" y="19050"/>
                  </a:lnTo>
                  <a:lnTo>
                    <a:pt x="4283836" y="17399"/>
                  </a:lnTo>
                  <a:lnTo>
                    <a:pt x="4232021" y="16256"/>
                  </a:lnTo>
                  <a:lnTo>
                    <a:pt x="4179570" y="15747"/>
                  </a:lnTo>
                  <a:lnTo>
                    <a:pt x="4127119" y="16002"/>
                  </a:lnTo>
                  <a:lnTo>
                    <a:pt x="4074668" y="17271"/>
                  </a:lnTo>
                  <a:lnTo>
                    <a:pt x="4022725" y="19558"/>
                  </a:lnTo>
                  <a:lnTo>
                    <a:pt x="3971417" y="22859"/>
                  </a:lnTo>
                  <a:lnTo>
                    <a:pt x="3921125" y="27305"/>
                  </a:lnTo>
                  <a:lnTo>
                    <a:pt x="3871976" y="33146"/>
                  </a:lnTo>
                  <a:lnTo>
                    <a:pt x="3812667" y="39750"/>
                  </a:lnTo>
                  <a:lnTo>
                    <a:pt x="3757422" y="43180"/>
                  </a:lnTo>
                  <a:lnTo>
                    <a:pt x="3705225" y="44068"/>
                  </a:lnTo>
                  <a:lnTo>
                    <a:pt x="3655441" y="43180"/>
                  </a:lnTo>
                  <a:lnTo>
                    <a:pt x="3607434" y="41021"/>
                  </a:lnTo>
                  <a:lnTo>
                    <a:pt x="3560191" y="37972"/>
                  </a:lnTo>
                  <a:lnTo>
                    <a:pt x="3513074" y="34925"/>
                  </a:lnTo>
                  <a:lnTo>
                    <a:pt x="3465322" y="32384"/>
                  </a:lnTo>
                  <a:lnTo>
                    <a:pt x="3416173" y="30734"/>
                  </a:lnTo>
                  <a:lnTo>
                    <a:pt x="3364865" y="30861"/>
                  </a:lnTo>
                  <a:lnTo>
                    <a:pt x="3310508" y="33146"/>
                  </a:lnTo>
                  <a:lnTo>
                    <a:pt x="3257296" y="36194"/>
                  </a:lnTo>
                  <a:lnTo>
                    <a:pt x="3208908" y="37972"/>
                  </a:lnTo>
                  <a:lnTo>
                    <a:pt x="3163697" y="38862"/>
                  </a:lnTo>
                  <a:lnTo>
                    <a:pt x="3120517" y="38862"/>
                  </a:lnTo>
                  <a:lnTo>
                    <a:pt x="3077718" y="38353"/>
                  </a:lnTo>
                  <a:lnTo>
                    <a:pt x="3033776" y="37465"/>
                  </a:lnTo>
                  <a:lnTo>
                    <a:pt x="2987548" y="36321"/>
                  </a:lnTo>
                  <a:lnTo>
                    <a:pt x="2937382" y="35178"/>
                  </a:lnTo>
                  <a:lnTo>
                    <a:pt x="2881883" y="34036"/>
                  </a:lnTo>
                  <a:lnTo>
                    <a:pt x="2819527" y="33400"/>
                  </a:lnTo>
                  <a:lnTo>
                    <a:pt x="2749042" y="33146"/>
                  </a:lnTo>
                  <a:lnTo>
                    <a:pt x="2691384" y="32765"/>
                  </a:lnTo>
                  <a:lnTo>
                    <a:pt x="2636266" y="31496"/>
                  </a:lnTo>
                  <a:lnTo>
                    <a:pt x="2583434" y="29718"/>
                  </a:lnTo>
                  <a:lnTo>
                    <a:pt x="2532253" y="27431"/>
                  </a:lnTo>
                  <a:lnTo>
                    <a:pt x="2482723" y="25018"/>
                  </a:lnTo>
                  <a:lnTo>
                    <a:pt x="2434336" y="22733"/>
                  </a:lnTo>
                  <a:lnTo>
                    <a:pt x="2386838" y="20700"/>
                  </a:lnTo>
                  <a:lnTo>
                    <a:pt x="2339848" y="19177"/>
                  </a:lnTo>
                  <a:lnTo>
                    <a:pt x="2293112" y="18415"/>
                  </a:lnTo>
                  <a:lnTo>
                    <a:pt x="2246122" y="18541"/>
                  </a:lnTo>
                  <a:lnTo>
                    <a:pt x="2198751" y="19812"/>
                  </a:lnTo>
                  <a:lnTo>
                    <a:pt x="2150617" y="22606"/>
                  </a:lnTo>
                  <a:lnTo>
                    <a:pt x="2101341" y="26924"/>
                  </a:lnTo>
                  <a:lnTo>
                    <a:pt x="2050541" y="33146"/>
                  </a:lnTo>
                  <a:lnTo>
                    <a:pt x="2002027" y="39369"/>
                  </a:lnTo>
                  <a:lnTo>
                    <a:pt x="1952878" y="44577"/>
                  </a:lnTo>
                  <a:lnTo>
                    <a:pt x="1903095" y="48894"/>
                  </a:lnTo>
                  <a:lnTo>
                    <a:pt x="1853057" y="52196"/>
                  </a:lnTo>
                  <a:lnTo>
                    <a:pt x="1802511" y="54609"/>
                  </a:lnTo>
                  <a:lnTo>
                    <a:pt x="1751838" y="56134"/>
                  </a:lnTo>
                  <a:lnTo>
                    <a:pt x="1701164" y="56768"/>
                  </a:lnTo>
                  <a:lnTo>
                    <a:pt x="1650491" y="56641"/>
                  </a:lnTo>
                  <a:lnTo>
                    <a:pt x="1599946" y="55499"/>
                  </a:lnTo>
                  <a:lnTo>
                    <a:pt x="1549653" y="53721"/>
                  </a:lnTo>
                  <a:lnTo>
                    <a:pt x="1499742" y="51053"/>
                  </a:lnTo>
                  <a:lnTo>
                    <a:pt x="1450339" y="47625"/>
                  </a:lnTo>
                  <a:lnTo>
                    <a:pt x="1401572" y="43561"/>
                  </a:lnTo>
                  <a:lnTo>
                    <a:pt x="1353565" y="38734"/>
                  </a:lnTo>
                  <a:lnTo>
                    <a:pt x="1306322" y="33146"/>
                  </a:lnTo>
                  <a:lnTo>
                    <a:pt x="1239901" y="26034"/>
                  </a:lnTo>
                  <a:lnTo>
                    <a:pt x="1180338" y="21971"/>
                  </a:lnTo>
                  <a:lnTo>
                    <a:pt x="1126109" y="20446"/>
                  </a:lnTo>
                  <a:lnTo>
                    <a:pt x="1076071" y="20828"/>
                  </a:lnTo>
                  <a:lnTo>
                    <a:pt x="1028953" y="22606"/>
                  </a:lnTo>
                  <a:lnTo>
                    <a:pt x="983361" y="25272"/>
                  </a:lnTo>
                  <a:lnTo>
                    <a:pt x="938022" y="28193"/>
                  </a:lnTo>
                  <a:lnTo>
                    <a:pt x="891539" y="30861"/>
                  </a:lnTo>
                  <a:lnTo>
                    <a:pt x="842899" y="32765"/>
                  </a:lnTo>
                  <a:lnTo>
                    <a:pt x="790448" y="33146"/>
                  </a:lnTo>
                  <a:lnTo>
                    <a:pt x="753872" y="32765"/>
                  </a:lnTo>
                  <a:lnTo>
                    <a:pt x="712470" y="32258"/>
                  </a:lnTo>
                  <a:lnTo>
                    <a:pt x="667258" y="31750"/>
                  </a:lnTo>
                  <a:lnTo>
                    <a:pt x="618489" y="31115"/>
                  </a:lnTo>
                  <a:lnTo>
                    <a:pt x="567054" y="30480"/>
                  </a:lnTo>
                  <a:lnTo>
                    <a:pt x="513588" y="29718"/>
                  </a:lnTo>
                  <a:lnTo>
                    <a:pt x="458470" y="29209"/>
                  </a:lnTo>
                  <a:lnTo>
                    <a:pt x="402589" y="28702"/>
                  </a:lnTo>
                  <a:lnTo>
                    <a:pt x="346455" y="28321"/>
                  </a:lnTo>
                  <a:lnTo>
                    <a:pt x="290829" y="28193"/>
                  </a:lnTo>
                  <a:lnTo>
                    <a:pt x="236092" y="28321"/>
                  </a:lnTo>
                  <a:lnTo>
                    <a:pt x="183134" y="28575"/>
                  </a:lnTo>
                  <a:lnTo>
                    <a:pt x="132461" y="29209"/>
                  </a:lnTo>
                  <a:lnTo>
                    <a:pt x="84709" y="30099"/>
                  </a:lnTo>
                  <a:lnTo>
                    <a:pt x="40512" y="31368"/>
                  </a:lnTo>
                  <a:lnTo>
                    <a:pt x="508" y="33146"/>
                  </a:lnTo>
                  <a:lnTo>
                    <a:pt x="253" y="28956"/>
                  </a:lnTo>
                  <a:lnTo>
                    <a:pt x="1015" y="20319"/>
                  </a:lnTo>
                  <a:lnTo>
                    <a:pt x="508" y="14224"/>
                  </a:lnTo>
                  <a:close/>
                </a:path>
                <a:path w="4572000" h="57150">
                  <a:moveTo>
                    <a:pt x="508" y="14224"/>
                  </a:moveTo>
                  <a:lnTo>
                    <a:pt x="40639" y="11684"/>
                  </a:lnTo>
                  <a:lnTo>
                    <a:pt x="82803" y="9652"/>
                  </a:lnTo>
                  <a:lnTo>
                    <a:pt x="127000" y="8000"/>
                  </a:lnTo>
                  <a:lnTo>
                    <a:pt x="173482" y="6858"/>
                  </a:lnTo>
                  <a:lnTo>
                    <a:pt x="222123" y="6222"/>
                  </a:lnTo>
                  <a:lnTo>
                    <a:pt x="273050" y="6096"/>
                  </a:lnTo>
                  <a:lnTo>
                    <a:pt x="326136" y="6477"/>
                  </a:lnTo>
                  <a:lnTo>
                    <a:pt x="381635" y="7493"/>
                  </a:lnTo>
                  <a:lnTo>
                    <a:pt x="439292" y="9016"/>
                  </a:lnTo>
                  <a:lnTo>
                    <a:pt x="499490" y="11303"/>
                  </a:lnTo>
                  <a:lnTo>
                    <a:pt x="561975" y="14224"/>
                  </a:lnTo>
                  <a:lnTo>
                    <a:pt x="626745" y="17653"/>
                  </a:lnTo>
                  <a:lnTo>
                    <a:pt x="682371" y="20700"/>
                  </a:lnTo>
                  <a:lnTo>
                    <a:pt x="731138" y="23113"/>
                  </a:lnTo>
                  <a:lnTo>
                    <a:pt x="775462" y="24891"/>
                  </a:lnTo>
                  <a:lnTo>
                    <a:pt x="817752" y="25781"/>
                  </a:lnTo>
                  <a:lnTo>
                    <a:pt x="860044" y="25908"/>
                  </a:lnTo>
                  <a:lnTo>
                    <a:pt x="904875" y="24891"/>
                  </a:lnTo>
                  <a:lnTo>
                    <a:pt x="954659" y="22606"/>
                  </a:lnTo>
                  <a:lnTo>
                    <a:pt x="1011427" y="19177"/>
                  </a:lnTo>
                  <a:lnTo>
                    <a:pt x="1077722" y="14224"/>
                  </a:lnTo>
                  <a:lnTo>
                    <a:pt x="1140205" y="10540"/>
                  </a:lnTo>
                  <a:lnTo>
                    <a:pt x="1197737" y="9271"/>
                  </a:lnTo>
                  <a:lnTo>
                    <a:pt x="1251077" y="10033"/>
                  </a:lnTo>
                  <a:lnTo>
                    <a:pt x="1301241" y="12065"/>
                  </a:lnTo>
                  <a:lnTo>
                    <a:pt x="1349248" y="14731"/>
                  </a:lnTo>
                  <a:lnTo>
                    <a:pt x="1395729" y="17653"/>
                  </a:lnTo>
                  <a:lnTo>
                    <a:pt x="1441703" y="20193"/>
                  </a:lnTo>
                  <a:lnTo>
                    <a:pt x="1488186" y="21716"/>
                  </a:lnTo>
                  <a:lnTo>
                    <a:pt x="1536064" y="21590"/>
                  </a:lnTo>
                  <a:lnTo>
                    <a:pt x="1586102" y="19303"/>
                  </a:lnTo>
                  <a:lnTo>
                    <a:pt x="1639315" y="14224"/>
                  </a:lnTo>
                  <a:lnTo>
                    <a:pt x="1685798" y="9271"/>
                  </a:lnTo>
                  <a:lnTo>
                    <a:pt x="1732152" y="5461"/>
                  </a:lnTo>
                  <a:lnTo>
                    <a:pt x="1778762" y="2666"/>
                  </a:lnTo>
                  <a:lnTo>
                    <a:pt x="1825625" y="888"/>
                  </a:lnTo>
                  <a:lnTo>
                    <a:pt x="1873123" y="0"/>
                  </a:lnTo>
                  <a:lnTo>
                    <a:pt x="1921255" y="0"/>
                  </a:lnTo>
                  <a:lnTo>
                    <a:pt x="1970151" y="634"/>
                  </a:lnTo>
                  <a:lnTo>
                    <a:pt x="2020189" y="1905"/>
                  </a:lnTo>
                  <a:lnTo>
                    <a:pt x="2071370" y="3683"/>
                  </a:lnTo>
                  <a:lnTo>
                    <a:pt x="2123948" y="5968"/>
                  </a:lnTo>
                  <a:lnTo>
                    <a:pt x="2178177" y="8509"/>
                  </a:lnTo>
                  <a:lnTo>
                    <a:pt x="2234184" y="11303"/>
                  </a:lnTo>
                  <a:lnTo>
                    <a:pt x="2291969" y="14224"/>
                  </a:lnTo>
                  <a:lnTo>
                    <a:pt x="2346833" y="16383"/>
                  </a:lnTo>
                  <a:lnTo>
                    <a:pt x="2401570" y="17271"/>
                  </a:lnTo>
                  <a:lnTo>
                    <a:pt x="2456307" y="17144"/>
                  </a:lnTo>
                  <a:lnTo>
                    <a:pt x="2510536" y="16256"/>
                  </a:lnTo>
                  <a:lnTo>
                    <a:pt x="2564257" y="14859"/>
                  </a:lnTo>
                  <a:lnTo>
                    <a:pt x="2617216" y="13081"/>
                  </a:lnTo>
                  <a:lnTo>
                    <a:pt x="2669159" y="11175"/>
                  </a:lnTo>
                  <a:lnTo>
                    <a:pt x="2720085" y="9525"/>
                  </a:lnTo>
                  <a:lnTo>
                    <a:pt x="2769616" y="8128"/>
                  </a:lnTo>
                  <a:lnTo>
                    <a:pt x="2817622" y="7365"/>
                  </a:lnTo>
                  <a:lnTo>
                    <a:pt x="2863977" y="7238"/>
                  </a:lnTo>
                  <a:lnTo>
                    <a:pt x="2908300" y="8255"/>
                  </a:lnTo>
                  <a:lnTo>
                    <a:pt x="2950591" y="10540"/>
                  </a:lnTo>
                  <a:lnTo>
                    <a:pt x="2990596" y="14224"/>
                  </a:lnTo>
                  <a:lnTo>
                    <a:pt x="3029077" y="17780"/>
                  </a:lnTo>
                  <a:lnTo>
                    <a:pt x="3071622" y="19938"/>
                  </a:lnTo>
                  <a:lnTo>
                    <a:pt x="3117723" y="20955"/>
                  </a:lnTo>
                  <a:lnTo>
                    <a:pt x="3166745" y="21081"/>
                  </a:lnTo>
                  <a:lnTo>
                    <a:pt x="3218179" y="20446"/>
                  </a:lnTo>
                  <a:lnTo>
                    <a:pt x="3271520" y="19303"/>
                  </a:lnTo>
                  <a:lnTo>
                    <a:pt x="3325876" y="17780"/>
                  </a:lnTo>
                  <a:lnTo>
                    <a:pt x="3380994" y="16002"/>
                  </a:lnTo>
                  <a:lnTo>
                    <a:pt x="3436111" y="14350"/>
                  </a:lnTo>
                  <a:lnTo>
                    <a:pt x="3490595" y="12827"/>
                  </a:lnTo>
                  <a:lnTo>
                    <a:pt x="3544061" y="11556"/>
                  </a:lnTo>
                  <a:lnTo>
                    <a:pt x="3595751" y="10921"/>
                  </a:lnTo>
                  <a:lnTo>
                    <a:pt x="3645280" y="11049"/>
                  </a:lnTo>
                  <a:lnTo>
                    <a:pt x="3691763" y="12065"/>
                  </a:lnTo>
                  <a:lnTo>
                    <a:pt x="3734943" y="14224"/>
                  </a:lnTo>
                  <a:lnTo>
                    <a:pt x="3771392" y="16763"/>
                  </a:lnTo>
                  <a:lnTo>
                    <a:pt x="3808476" y="19303"/>
                  </a:lnTo>
                  <a:lnTo>
                    <a:pt x="3884803" y="24384"/>
                  </a:lnTo>
                  <a:lnTo>
                    <a:pt x="3924680" y="26796"/>
                  </a:lnTo>
                  <a:lnTo>
                    <a:pt x="3965829" y="28828"/>
                  </a:lnTo>
                  <a:lnTo>
                    <a:pt x="4008501" y="30606"/>
                  </a:lnTo>
                  <a:lnTo>
                    <a:pt x="4053078" y="32131"/>
                  </a:lnTo>
                  <a:lnTo>
                    <a:pt x="4099686" y="33019"/>
                  </a:lnTo>
                  <a:lnTo>
                    <a:pt x="4148454" y="33400"/>
                  </a:lnTo>
                  <a:lnTo>
                    <a:pt x="4199635" y="33146"/>
                  </a:lnTo>
                  <a:lnTo>
                    <a:pt x="4253610" y="32258"/>
                  </a:lnTo>
                  <a:lnTo>
                    <a:pt x="4310380" y="30480"/>
                  </a:lnTo>
                  <a:lnTo>
                    <a:pt x="4370197" y="27940"/>
                  </a:lnTo>
                  <a:lnTo>
                    <a:pt x="4433443" y="24384"/>
                  </a:lnTo>
                  <a:lnTo>
                    <a:pt x="4500118" y="19812"/>
                  </a:lnTo>
                  <a:lnTo>
                    <a:pt x="4570603" y="14224"/>
                  </a:lnTo>
                  <a:lnTo>
                    <a:pt x="4570095" y="20700"/>
                  </a:lnTo>
                  <a:lnTo>
                    <a:pt x="4570476" y="26415"/>
                  </a:lnTo>
                  <a:lnTo>
                    <a:pt x="4570603" y="33146"/>
                  </a:lnTo>
                  <a:lnTo>
                    <a:pt x="4501515" y="36956"/>
                  </a:lnTo>
                  <a:lnTo>
                    <a:pt x="4440808" y="40386"/>
                  </a:lnTo>
                  <a:lnTo>
                    <a:pt x="4387088" y="43306"/>
                  </a:lnTo>
                  <a:lnTo>
                    <a:pt x="4338828" y="45719"/>
                  </a:lnTo>
                  <a:lnTo>
                    <a:pt x="4295013" y="47625"/>
                  </a:lnTo>
                  <a:lnTo>
                    <a:pt x="4254119" y="48894"/>
                  </a:lnTo>
                  <a:lnTo>
                    <a:pt x="4214876" y="49656"/>
                  </a:lnTo>
                  <a:lnTo>
                    <a:pt x="4175759" y="49656"/>
                  </a:lnTo>
                  <a:lnTo>
                    <a:pt x="4135628" y="48894"/>
                  </a:lnTo>
                  <a:lnTo>
                    <a:pt x="4093209" y="47371"/>
                  </a:lnTo>
                  <a:lnTo>
                    <a:pt x="4046854" y="45084"/>
                  </a:lnTo>
                  <a:lnTo>
                    <a:pt x="3995420" y="42037"/>
                  </a:lnTo>
                  <a:lnTo>
                    <a:pt x="3937634" y="38100"/>
                  </a:lnTo>
                  <a:lnTo>
                    <a:pt x="3871976" y="33146"/>
                  </a:lnTo>
                  <a:lnTo>
                    <a:pt x="3809873" y="28702"/>
                  </a:lnTo>
                  <a:lnTo>
                    <a:pt x="3753611" y="25527"/>
                  </a:lnTo>
                  <a:lnTo>
                    <a:pt x="3702177" y="23368"/>
                  </a:lnTo>
                  <a:lnTo>
                    <a:pt x="3654679" y="22097"/>
                  </a:lnTo>
                  <a:lnTo>
                    <a:pt x="3610229" y="21590"/>
                  </a:lnTo>
                  <a:lnTo>
                    <a:pt x="3567938" y="21843"/>
                  </a:lnTo>
                  <a:lnTo>
                    <a:pt x="3526663" y="22606"/>
                  </a:lnTo>
                  <a:lnTo>
                    <a:pt x="3485769" y="23749"/>
                  </a:lnTo>
                  <a:lnTo>
                    <a:pt x="3444113" y="25272"/>
                  </a:lnTo>
                  <a:lnTo>
                    <a:pt x="3400805" y="26924"/>
                  </a:lnTo>
                  <a:lnTo>
                    <a:pt x="3354958" y="28575"/>
                  </a:lnTo>
                  <a:lnTo>
                    <a:pt x="3305682" y="30099"/>
                  </a:lnTo>
                  <a:lnTo>
                    <a:pt x="3251961" y="31496"/>
                  </a:lnTo>
                  <a:lnTo>
                    <a:pt x="3193033" y="32512"/>
                  </a:lnTo>
                  <a:lnTo>
                    <a:pt x="3127755" y="33146"/>
                  </a:lnTo>
                  <a:lnTo>
                    <a:pt x="3062731" y="33019"/>
                  </a:lnTo>
                  <a:lnTo>
                    <a:pt x="3004693" y="31877"/>
                  </a:lnTo>
                  <a:lnTo>
                    <a:pt x="2952242" y="30225"/>
                  </a:lnTo>
                  <a:lnTo>
                    <a:pt x="2904490" y="27940"/>
                  </a:lnTo>
                  <a:lnTo>
                    <a:pt x="2860294" y="25527"/>
                  </a:lnTo>
                  <a:lnTo>
                    <a:pt x="2818638" y="23113"/>
                  </a:lnTo>
                  <a:lnTo>
                    <a:pt x="2778505" y="20828"/>
                  </a:lnTo>
                  <a:lnTo>
                    <a:pt x="2738881" y="18796"/>
                  </a:lnTo>
                  <a:lnTo>
                    <a:pt x="2698496" y="17525"/>
                  </a:lnTo>
                  <a:lnTo>
                    <a:pt x="2656459" y="16890"/>
                  </a:lnTo>
                  <a:lnTo>
                    <a:pt x="2611628" y="17399"/>
                  </a:lnTo>
                  <a:lnTo>
                    <a:pt x="2562987" y="18922"/>
                  </a:lnTo>
                  <a:lnTo>
                    <a:pt x="2509392" y="21971"/>
                  </a:lnTo>
                  <a:lnTo>
                    <a:pt x="2449957" y="26669"/>
                  </a:lnTo>
                  <a:lnTo>
                    <a:pt x="2383409" y="33146"/>
                  </a:lnTo>
                  <a:lnTo>
                    <a:pt x="2295525" y="41147"/>
                  </a:lnTo>
                  <a:lnTo>
                    <a:pt x="2222373" y="45465"/>
                  </a:lnTo>
                  <a:lnTo>
                    <a:pt x="2161540" y="46736"/>
                  </a:lnTo>
                  <a:lnTo>
                    <a:pt x="2111248" y="45593"/>
                  </a:lnTo>
                  <a:lnTo>
                    <a:pt x="2069084" y="42925"/>
                  </a:lnTo>
                  <a:lnTo>
                    <a:pt x="2032889" y="39369"/>
                  </a:lnTo>
                  <a:lnTo>
                    <a:pt x="2000758" y="35559"/>
                  </a:lnTo>
                  <a:lnTo>
                    <a:pt x="1970277" y="32384"/>
                  </a:lnTo>
                  <a:lnTo>
                    <a:pt x="1939416" y="30353"/>
                  </a:lnTo>
                  <a:lnTo>
                    <a:pt x="1905889" y="30353"/>
                  </a:lnTo>
                  <a:lnTo>
                    <a:pt x="1867789" y="33146"/>
                  </a:lnTo>
                  <a:lnTo>
                    <a:pt x="1833117" y="36321"/>
                  </a:lnTo>
                  <a:lnTo>
                    <a:pt x="1794510" y="38988"/>
                  </a:lnTo>
                  <a:lnTo>
                    <a:pt x="1752219" y="41021"/>
                  </a:lnTo>
                  <a:lnTo>
                    <a:pt x="1706752" y="42671"/>
                  </a:lnTo>
                  <a:lnTo>
                    <a:pt x="1658492" y="43815"/>
                  </a:lnTo>
                  <a:lnTo>
                    <a:pt x="1607820" y="44450"/>
                  </a:lnTo>
                  <a:lnTo>
                    <a:pt x="1555241" y="44577"/>
                  </a:lnTo>
                  <a:lnTo>
                    <a:pt x="1501266" y="44322"/>
                  </a:lnTo>
                  <a:lnTo>
                    <a:pt x="1446022" y="43561"/>
                  </a:lnTo>
                  <a:lnTo>
                    <a:pt x="1390269" y="42418"/>
                  </a:lnTo>
                  <a:lnTo>
                    <a:pt x="1334262" y="40766"/>
                  </a:lnTo>
                  <a:lnTo>
                    <a:pt x="1278509" y="38608"/>
                  </a:lnTo>
                  <a:lnTo>
                    <a:pt x="1223264" y="36068"/>
                  </a:lnTo>
                  <a:lnTo>
                    <a:pt x="1169162" y="33146"/>
                  </a:lnTo>
                  <a:lnTo>
                    <a:pt x="1109345" y="29971"/>
                  </a:lnTo>
                  <a:lnTo>
                    <a:pt x="1053973" y="27940"/>
                  </a:lnTo>
                  <a:lnTo>
                    <a:pt x="1002411" y="26669"/>
                  </a:lnTo>
                  <a:lnTo>
                    <a:pt x="953515" y="26162"/>
                  </a:lnTo>
                  <a:lnTo>
                    <a:pt x="906652" y="26162"/>
                  </a:lnTo>
                  <a:lnTo>
                    <a:pt x="860805" y="26796"/>
                  </a:lnTo>
                  <a:lnTo>
                    <a:pt x="815339" y="27686"/>
                  </a:lnTo>
                  <a:lnTo>
                    <a:pt x="769238" y="28828"/>
                  </a:lnTo>
                  <a:lnTo>
                    <a:pt x="721613" y="30099"/>
                  </a:lnTo>
                  <a:lnTo>
                    <a:pt x="671829" y="31368"/>
                  </a:lnTo>
                  <a:lnTo>
                    <a:pt x="618871" y="32384"/>
                  </a:lnTo>
                  <a:lnTo>
                    <a:pt x="561975" y="33146"/>
                  </a:lnTo>
                  <a:lnTo>
                    <a:pt x="500507" y="33146"/>
                  </a:lnTo>
                  <a:lnTo>
                    <a:pt x="444626" y="32384"/>
                  </a:lnTo>
                  <a:lnTo>
                    <a:pt x="392938" y="30861"/>
                  </a:lnTo>
                  <a:lnTo>
                    <a:pt x="344550" y="29083"/>
                  </a:lnTo>
                  <a:lnTo>
                    <a:pt x="298196" y="27305"/>
                  </a:lnTo>
                  <a:lnTo>
                    <a:pt x="252857" y="25908"/>
                  </a:lnTo>
                  <a:lnTo>
                    <a:pt x="207263" y="24891"/>
                  </a:lnTo>
                  <a:lnTo>
                    <a:pt x="160400" y="24891"/>
                  </a:lnTo>
                  <a:lnTo>
                    <a:pt x="110998" y="26034"/>
                  </a:lnTo>
                  <a:lnTo>
                    <a:pt x="58165" y="28702"/>
                  </a:lnTo>
                  <a:lnTo>
                    <a:pt x="508" y="33146"/>
                  </a:lnTo>
                  <a:lnTo>
                    <a:pt x="1270" y="25400"/>
                  </a:lnTo>
                  <a:lnTo>
                    <a:pt x="0" y="22606"/>
                  </a:lnTo>
                  <a:lnTo>
                    <a:pt x="508" y="14224"/>
                  </a:lnTo>
                  <a:close/>
                </a:path>
              </a:pathLst>
            </a:custGeom>
            <a:ln w="41275">
              <a:solidFill>
                <a:srgbClr val="EB7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36118" y="1215417"/>
            <a:ext cx="7657197" cy="5096657"/>
            <a:chOff x="2776688" y="2238375"/>
            <a:chExt cx="6310162" cy="3781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1300" y="2238375"/>
              <a:ext cx="6305550" cy="37814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76688" y="3348065"/>
              <a:ext cx="1628775" cy="581025"/>
            </a:xfrm>
            <a:custGeom>
              <a:avLst/>
              <a:gdLst/>
              <a:ahLst/>
              <a:cxnLst/>
              <a:rect l="l" t="t" r="r" b="b"/>
              <a:pathLst>
                <a:path w="1628775" h="581025">
                  <a:moveTo>
                    <a:pt x="0" y="580517"/>
                  </a:moveTo>
                  <a:lnTo>
                    <a:pt x="1628521" y="580517"/>
                  </a:lnTo>
                  <a:lnTo>
                    <a:pt x="1628521" y="0"/>
                  </a:lnTo>
                  <a:lnTo>
                    <a:pt x="0" y="0"/>
                  </a:lnTo>
                  <a:lnTo>
                    <a:pt x="0" y="580517"/>
                  </a:lnTo>
                  <a:close/>
                </a:path>
              </a:pathLst>
            </a:custGeom>
            <a:ln w="2539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81676" y="2823185"/>
              <a:ext cx="657225" cy="200025"/>
            </a:xfrm>
            <a:custGeom>
              <a:avLst/>
              <a:gdLst/>
              <a:ahLst/>
              <a:cxnLst/>
              <a:rect l="l" t="t" r="r" b="b"/>
              <a:pathLst>
                <a:path w="657225" h="200025">
                  <a:moveTo>
                    <a:pt x="0" y="199898"/>
                  </a:moveTo>
                  <a:lnTo>
                    <a:pt x="656716" y="199898"/>
                  </a:lnTo>
                  <a:lnTo>
                    <a:pt x="656716" y="0"/>
                  </a:lnTo>
                  <a:lnTo>
                    <a:pt x="0" y="0"/>
                  </a:lnTo>
                  <a:lnTo>
                    <a:pt x="0" y="199898"/>
                  </a:lnTo>
                  <a:close/>
                </a:path>
              </a:pathLst>
            </a:custGeom>
            <a:ln w="2539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 rot="10680000">
              <a:off x="5551424" y="3066137"/>
              <a:ext cx="76198" cy="21907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536118" y="645413"/>
            <a:ext cx="720173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Menú</a:t>
            </a:r>
            <a:r>
              <a:rPr sz="30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3000" b="1" spc="-1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6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configuraci</a:t>
            </a:r>
            <a:r>
              <a:rPr lang="pt-BR" sz="3000" b="1" spc="-6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sz="3000" b="1" spc="-1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30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endParaRPr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5245425A-A81B-E74E-AF16-6F041A8D75C7}"/>
              </a:ext>
            </a:extLst>
          </p:cNvPr>
          <p:cNvSpPr/>
          <p:nvPr/>
        </p:nvSpPr>
        <p:spPr>
          <a:xfrm rot="5400000">
            <a:off x="5782851" y="2411258"/>
            <a:ext cx="344465" cy="15657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31B8AB-68E4-4866-07A7-E939AB33957B}"/>
              </a:ext>
            </a:extLst>
          </p:cNvPr>
          <p:cNvSpPr/>
          <p:nvPr/>
        </p:nvSpPr>
        <p:spPr>
          <a:xfrm>
            <a:off x="3320597" y="2902102"/>
            <a:ext cx="822949" cy="243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E8C0C9E1-F0FA-F63C-59D3-42478B9B540C}"/>
              </a:ext>
            </a:extLst>
          </p:cNvPr>
          <p:cNvSpPr/>
          <p:nvPr/>
        </p:nvSpPr>
        <p:spPr>
          <a:xfrm rot="8851119">
            <a:off x="6335257" y="4146227"/>
            <a:ext cx="1505378" cy="27783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6221" y="709190"/>
            <a:ext cx="308356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i="1" spc="-175" dirty="0">
                <a:solidFill>
                  <a:srgbClr val="0070C0"/>
                </a:solidFill>
                <a:latin typeface="Arial Black"/>
                <a:cs typeface="Arial Black"/>
              </a:rPr>
              <a:t>Designer</a:t>
            </a:r>
            <a:r>
              <a:rPr sz="3000" i="1" spc="-225" dirty="0">
                <a:solidFill>
                  <a:srgbClr val="0070C0"/>
                </a:solidFill>
                <a:latin typeface="Arial Black"/>
                <a:cs typeface="Arial Black"/>
              </a:rPr>
              <a:t> </a:t>
            </a:r>
            <a:r>
              <a:rPr sz="3000" i="1" spc="-50" dirty="0">
                <a:solidFill>
                  <a:srgbClr val="0070C0"/>
                </a:solidFill>
                <a:latin typeface="Arial Black"/>
                <a:cs typeface="Arial Black"/>
              </a:rPr>
              <a:t>Online</a:t>
            </a:r>
            <a:endParaRPr sz="3000" i="1" dirty="0">
              <a:solidFill>
                <a:srgbClr val="0070C0"/>
              </a:solidFill>
              <a:latin typeface="Arial Black"/>
              <a:cs typeface="Arial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669" y="1236958"/>
            <a:ext cx="8768661" cy="516384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4332B62-EFC8-9D3C-3799-DFDBC595BE56}"/>
              </a:ext>
            </a:extLst>
          </p:cNvPr>
          <p:cNvSpPr/>
          <p:nvPr/>
        </p:nvSpPr>
        <p:spPr>
          <a:xfrm>
            <a:off x="4114800" y="1730827"/>
            <a:ext cx="1147705" cy="326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15887" y="1252420"/>
            <a:ext cx="8667055" cy="2240356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2000" b="1" spc="-9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sz="20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000" spc="3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35" dirty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sz="2000" spc="3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rá</a:t>
            </a:r>
            <a:r>
              <a:rPr sz="2000" spc="3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spc="3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120" dirty="0" err="1">
                <a:latin typeface="Arial" panose="020B0604020202020204" pitchFamily="34" charset="0"/>
                <a:cs typeface="Arial" panose="020B0604020202020204" pitchFamily="34" charset="0"/>
              </a:rPr>
              <a:t>iber</a:t>
            </a:r>
            <a:r>
              <a:rPr sz="2000" spc="100" dirty="0" err="1">
                <a:latin typeface="Arial" panose="020B0604020202020204" pitchFamily="34" charset="0"/>
                <a:cs typeface="Arial" panose="020B0604020202020204" pitchFamily="34" charset="0"/>
              </a:rPr>
              <a:t>tad</a:t>
            </a:r>
            <a:r>
              <a:rPr lang="pt-BR" sz="2000" spc="3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5" dirty="0" err="1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sz="2000" spc="110" dirty="0" err="1">
                <a:latin typeface="Arial" panose="020B0604020202020204" pitchFamily="34" charset="0"/>
                <a:cs typeface="Arial" panose="020B0604020202020204" pitchFamily="34" charset="0"/>
              </a:rPr>
              <a:t>ear</a:t>
            </a:r>
            <a:r>
              <a:rPr sz="2000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000" spc="3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000" spc="135" dirty="0" err="1">
                <a:latin typeface="Arial" panose="020B0604020202020204" pitchFamily="34" charset="0"/>
                <a:cs typeface="Arial" panose="020B0604020202020204" pitchFamily="34" charset="0"/>
              </a:rPr>
              <a:t>mulario</a:t>
            </a:r>
            <a:r>
              <a:rPr sz="2000" spc="3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0" dirty="0" err="1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sz="2000" spc="75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cer</a:t>
            </a:r>
            <a:r>
              <a:rPr sz="2000" spc="75" dirty="0">
                <a:latin typeface="Arial" panose="020B0604020202020204" pitchFamily="34" charset="0"/>
                <a:cs typeface="Arial" panose="020B0604020202020204" pitchFamily="34" charset="0"/>
              </a:rPr>
              <a:t>o,</a:t>
            </a:r>
            <a:r>
              <a:rPr sz="2000" spc="3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45" dirty="0" err="1">
                <a:latin typeface="Arial" panose="020B0604020202020204" pitchFamily="34" charset="0"/>
                <a:cs typeface="Arial" panose="020B0604020202020204" pitchFamily="34" charset="0"/>
              </a:rPr>
              <a:t>incluyendo</a:t>
            </a:r>
            <a:r>
              <a:rPr lang="pt-BR" sz="2000" spc="3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pt-BR" sz="20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25" dirty="0">
                <a:latin typeface="Arial" panose="020B0604020202020204" pitchFamily="34" charset="0"/>
                <a:cs typeface="Arial" panose="020B0604020202020204" pitchFamily="34" charset="0"/>
              </a:rPr>
              <a:t>campo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3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5" dirty="0" err="1">
                <a:latin typeface="Arial" panose="020B0604020202020204" pitchFamily="34" charset="0"/>
                <a:cs typeface="Arial" panose="020B0604020202020204" pitchFamily="34" charset="0"/>
              </a:rPr>
              <a:t>seg</a:t>
            </a:r>
            <a:r>
              <a:rPr sz="2000" spc="60" dirty="0" err="1">
                <a:latin typeface="Arial" panose="020B0604020202020204" pitchFamily="34" charset="0"/>
                <a:cs typeface="Arial" panose="020B0604020202020204" pitchFamily="34" charset="0"/>
              </a:rPr>
              <a:t>ún</a:t>
            </a:r>
            <a:r>
              <a:rPr sz="2000" spc="3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5" dirty="0" err="1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sz="2000" spc="80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1180"/>
              </a:spcBef>
            </a:pPr>
            <a:r>
              <a:rPr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000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000" spc="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35" dirty="0" err="1">
                <a:latin typeface="Arial" panose="020B0604020202020204" pitchFamily="34" charset="0"/>
                <a:cs typeface="Arial" panose="020B0604020202020204" pitchFamily="34" charset="0"/>
              </a:rPr>
              <a:t>usuar</a:t>
            </a:r>
            <a:r>
              <a:rPr sz="2000" spc="95" dirty="0" err="1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sz="2000"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000" spc="55" dirty="0" err="1">
                <a:latin typeface="Arial" panose="020B0604020202020204" pitchFamily="34" charset="0"/>
                <a:cs typeface="Arial" panose="020B0604020202020204" pitchFamily="34" charset="0"/>
              </a:rPr>
              <a:t>rá</a:t>
            </a:r>
            <a:r>
              <a:rPr sz="2000" spc="3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5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sz="2000" spc="125" dirty="0" err="1">
                <a:latin typeface="Arial" panose="020B0604020202020204" pitchFamily="34" charset="0"/>
                <a:cs typeface="Arial" panose="020B0604020202020204" pitchFamily="34" charset="0"/>
              </a:rPr>
              <a:t>igido</a:t>
            </a:r>
            <a:r>
              <a:rPr lang="pt-BR" sz="2000" spc="3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3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25" dirty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z="2000" spc="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30" dirty="0" err="1"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  <a:r>
              <a:rPr sz="2000" spc="3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5" dirty="0" err="1">
                <a:latin typeface="Arial" panose="020B0604020202020204" pitchFamily="34" charset="0"/>
                <a:cs typeface="Arial" panose="020B0604020202020204" pitchFamily="34" charset="0"/>
              </a:rPr>
              <a:t>pág</a:t>
            </a:r>
            <a:r>
              <a:rPr sz="2000" spc="95" dirty="0" err="1">
                <a:latin typeface="Arial" panose="020B0604020202020204" pitchFamily="34" charset="0"/>
                <a:cs typeface="Arial" panose="020B0604020202020204" pitchFamily="34" charset="0"/>
              </a:rPr>
              <a:t>ina</a:t>
            </a:r>
            <a:r>
              <a:rPr sz="2000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 err="1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000" spc="105" dirty="0" err="1">
                <a:latin typeface="Arial" panose="020B0604020202020204" pitchFamily="34" charset="0"/>
                <a:cs typeface="Arial" panose="020B0604020202020204" pitchFamily="34" charset="0"/>
              </a:rPr>
              <a:t>nde</a:t>
            </a:r>
            <a:r>
              <a:rPr sz="2000" spc="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 err="1">
                <a:latin typeface="Arial" panose="020B0604020202020204" pitchFamily="34" charset="0"/>
                <a:cs typeface="Arial" panose="020B0604020202020204" pitchFamily="34" charset="0"/>
              </a:rPr>
              <a:t>podr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2000" spc="3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2000" spc="55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sz="2000" spc="9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sz="2000" spc="3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spc="3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5" dirty="0" err="1">
                <a:latin typeface="Arial" panose="020B0604020202020204" pitchFamily="34" charset="0"/>
                <a:cs typeface="Arial" panose="020B0604020202020204" pitchFamily="34" charset="0"/>
              </a:rPr>
              <a:t>bib</a:t>
            </a:r>
            <a:r>
              <a:rPr sz="2000" spc="55" dirty="0" err="1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90" dirty="0" err="1">
                <a:latin typeface="Arial" panose="020B0604020202020204" pitchFamily="34" charset="0"/>
                <a:cs typeface="Arial" panose="020B0604020202020204" pitchFamily="34" charset="0"/>
              </a:rPr>
              <a:t>teca</a:t>
            </a:r>
            <a:r>
              <a:rPr sz="20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3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 err="1"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sz="2000" spc="60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sz="2000" spc="114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sz="2000" spc="110" dirty="0" err="1"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r>
              <a:rPr sz="2000" spc="3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000" spc="3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000" spc="3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2000" spc="130" dirty="0" err="1">
                <a:latin typeface="Arial" panose="020B0604020202020204" pitchFamily="34" charset="0"/>
                <a:cs typeface="Arial" panose="020B0604020202020204" pitchFamily="34" charset="0"/>
              </a:rPr>
              <a:t>plean</a:t>
            </a:r>
            <a:r>
              <a:rPr sz="2000" spc="3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30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sz="2000" spc="3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global.</a:t>
            </a:r>
            <a:endParaRPr lang="pt-BR" sz="2000" spc="10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30835">
              <a:spcBef>
                <a:spcPts val="905"/>
              </a:spcBef>
            </a:pPr>
            <a:r>
              <a:rPr sz="2000" b="1" spc="-7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0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sz="20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podrá</a:t>
            </a:r>
            <a:r>
              <a:rPr sz="20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cargar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formulario</a:t>
            </a:r>
            <a:r>
              <a:rPr sz="2000"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formato</a:t>
            </a:r>
            <a:r>
              <a:rPr sz="20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“ZIP”,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 err="1">
                <a:latin typeface="Arial" panose="020B0604020202020204" pitchFamily="34" charset="0"/>
                <a:cs typeface="Arial" panose="020B0604020202020204" pitchFamily="34" charset="0"/>
              </a:rPr>
              <a:t>previamente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creado</a:t>
            </a:r>
            <a:r>
              <a:rPr sz="2000"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plataforma</a:t>
            </a:r>
            <a:r>
              <a:rPr sz="200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REDCap.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15887" y="3598447"/>
            <a:ext cx="8673144" cy="2490946"/>
            <a:chOff x="2667000" y="3924300"/>
            <a:chExt cx="6872350" cy="1795462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3924300"/>
              <a:ext cx="6858000" cy="17907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71825" y="3929062"/>
              <a:ext cx="6867525" cy="1790700"/>
            </a:xfrm>
            <a:custGeom>
              <a:avLst/>
              <a:gdLst/>
              <a:ahLst/>
              <a:cxnLst/>
              <a:rect l="l" t="t" r="r" b="b"/>
              <a:pathLst>
                <a:path w="6867525" h="1790700">
                  <a:moveTo>
                    <a:pt x="0" y="1790573"/>
                  </a:moveTo>
                  <a:lnTo>
                    <a:pt x="6867525" y="1790573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17905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6525" y="4200525"/>
              <a:ext cx="1885950" cy="304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76601" y="4281436"/>
              <a:ext cx="1695450" cy="152400"/>
            </a:xfrm>
            <a:custGeom>
              <a:avLst/>
              <a:gdLst/>
              <a:ahLst/>
              <a:cxnLst/>
              <a:rect l="l" t="t" r="r" b="b"/>
              <a:pathLst>
                <a:path w="1695450" h="152400">
                  <a:moveTo>
                    <a:pt x="0" y="151879"/>
                  </a:moveTo>
                  <a:lnTo>
                    <a:pt x="1695196" y="151879"/>
                  </a:lnTo>
                  <a:lnTo>
                    <a:pt x="1695196" y="0"/>
                  </a:lnTo>
                  <a:lnTo>
                    <a:pt x="0" y="0"/>
                  </a:lnTo>
                  <a:lnTo>
                    <a:pt x="0" y="151879"/>
                  </a:lnTo>
                  <a:close/>
                </a:path>
              </a:pathLst>
            </a:custGeom>
            <a:ln w="25399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76601" y="4462513"/>
              <a:ext cx="2819400" cy="142875"/>
            </a:xfrm>
            <a:custGeom>
              <a:avLst/>
              <a:gdLst/>
              <a:ahLst/>
              <a:cxnLst/>
              <a:rect l="l" t="t" r="r" b="b"/>
              <a:pathLst>
                <a:path w="2819400" h="142875">
                  <a:moveTo>
                    <a:pt x="0" y="142633"/>
                  </a:moveTo>
                  <a:lnTo>
                    <a:pt x="2819273" y="142633"/>
                  </a:lnTo>
                  <a:lnTo>
                    <a:pt x="2819273" y="0"/>
                  </a:lnTo>
                  <a:lnTo>
                    <a:pt x="0" y="0"/>
                  </a:lnTo>
                  <a:lnTo>
                    <a:pt x="0" y="142633"/>
                  </a:lnTo>
                  <a:close/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76601" y="4633848"/>
              <a:ext cx="3114675" cy="152400"/>
            </a:xfrm>
            <a:custGeom>
              <a:avLst/>
              <a:gdLst/>
              <a:ahLst/>
              <a:cxnLst/>
              <a:rect l="l" t="t" r="r" b="b"/>
              <a:pathLst>
                <a:path w="3114675" h="152400">
                  <a:moveTo>
                    <a:pt x="0" y="152145"/>
                  </a:moveTo>
                  <a:lnTo>
                    <a:pt x="3114294" y="152145"/>
                  </a:lnTo>
                  <a:lnTo>
                    <a:pt x="3114294" y="0"/>
                  </a:lnTo>
                  <a:lnTo>
                    <a:pt x="0" y="0"/>
                  </a:lnTo>
                  <a:lnTo>
                    <a:pt x="0" y="152145"/>
                  </a:lnTo>
                  <a:close/>
                </a:path>
              </a:pathLst>
            </a:custGeom>
            <a:ln w="25398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387585" y="6359207"/>
            <a:ext cx="2394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4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 -</a:t>
            </a:r>
            <a:r>
              <a:rPr sz="105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9A3BF225-4C9B-7C0D-5BBA-510521B79245}"/>
              </a:ext>
            </a:extLst>
          </p:cNvPr>
          <p:cNvSpPr/>
          <p:nvPr/>
        </p:nvSpPr>
        <p:spPr>
          <a:xfrm>
            <a:off x="1021997" y="4334045"/>
            <a:ext cx="883003" cy="22040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ADF50E95-47CB-9354-A476-70BC20971BD7}"/>
              </a:ext>
            </a:extLst>
          </p:cNvPr>
          <p:cNvSpPr/>
          <p:nvPr/>
        </p:nvSpPr>
        <p:spPr>
          <a:xfrm>
            <a:off x="1021997" y="4038600"/>
            <a:ext cx="883003" cy="22040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B00F3987-7192-D9B1-F033-CE272991230C}"/>
              </a:ext>
            </a:extLst>
          </p:cNvPr>
          <p:cNvSpPr/>
          <p:nvPr/>
        </p:nvSpPr>
        <p:spPr>
          <a:xfrm>
            <a:off x="1021997" y="4605045"/>
            <a:ext cx="883003" cy="22040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50E36DA9-8A8F-BEBF-ED57-17918F6064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9400" y="613524"/>
            <a:ext cx="7619999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140" dirty="0">
                <a:solidFill>
                  <a:srgbClr val="0070C0"/>
                </a:solidFill>
                <a:latin typeface="Arial Black"/>
                <a:cs typeface="Arial Black"/>
              </a:rPr>
              <a:t>Creando</a:t>
            </a:r>
            <a:r>
              <a:rPr sz="3000" spc="-345" dirty="0">
                <a:solidFill>
                  <a:srgbClr val="0070C0"/>
                </a:solidFill>
                <a:latin typeface="Arial Black"/>
                <a:cs typeface="Arial Black"/>
              </a:rPr>
              <a:t> </a:t>
            </a:r>
            <a:r>
              <a:rPr lang="pt-BR" sz="3000" spc="-345" dirty="0" err="1">
                <a:solidFill>
                  <a:srgbClr val="0070C0"/>
                </a:solidFill>
                <a:latin typeface="Arial Black"/>
                <a:cs typeface="Arial Black"/>
              </a:rPr>
              <a:t>los</a:t>
            </a:r>
            <a:r>
              <a:rPr lang="pt-BR" sz="3000" spc="-345" dirty="0">
                <a:solidFill>
                  <a:srgbClr val="0070C0"/>
                </a:solidFill>
                <a:latin typeface="Arial Black"/>
                <a:cs typeface="Arial Black"/>
              </a:rPr>
              <a:t> instrumentos </a:t>
            </a:r>
            <a:r>
              <a:rPr lang="pt-BR" sz="3000" spc="-345" dirty="0" err="1">
                <a:solidFill>
                  <a:srgbClr val="0070C0"/>
                </a:solidFill>
                <a:latin typeface="Arial Black"/>
                <a:cs typeface="Arial Black"/>
              </a:rPr>
              <a:t>del</a:t>
            </a:r>
            <a:r>
              <a:rPr lang="pt-BR" sz="3000" spc="-345" dirty="0">
                <a:solidFill>
                  <a:srgbClr val="0070C0"/>
                </a:solidFill>
                <a:latin typeface="Arial Black"/>
                <a:cs typeface="Arial Black"/>
              </a:rPr>
              <a:t> </a:t>
            </a:r>
            <a:r>
              <a:rPr sz="3000" spc="-125" dirty="0" err="1">
                <a:solidFill>
                  <a:srgbClr val="0070C0"/>
                </a:solidFill>
                <a:latin typeface="Arial Black"/>
                <a:cs typeface="Arial Black"/>
              </a:rPr>
              <a:t>proyecto</a:t>
            </a:r>
            <a:endParaRPr sz="3000" dirty="0">
              <a:solidFill>
                <a:srgbClr val="0070C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9AC6-4D06-A3D2-0EFF-23B991DDB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>
            <a:extLst>
              <a:ext uri="{FF2B5EF4-FFF2-40B4-BE49-F238E27FC236}">
                <a16:creationId xmlns:a16="http://schemas.microsoft.com/office/drawing/2014/main" id="{7BE49CC1-EE2A-06A5-0A5D-25E3BC198788}"/>
              </a:ext>
            </a:extLst>
          </p:cNvPr>
          <p:cNvGrpSpPr/>
          <p:nvPr/>
        </p:nvGrpSpPr>
        <p:grpSpPr>
          <a:xfrm>
            <a:off x="1504284" y="2305457"/>
            <a:ext cx="9442067" cy="2794325"/>
            <a:chOff x="2667000" y="3924300"/>
            <a:chExt cx="6872350" cy="1795462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21F83BF1-EE84-8A14-9056-47287E3B957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3924300"/>
              <a:ext cx="6858000" cy="17907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E6D7C1E-B6EB-2635-33EB-864B57EA721B}"/>
                </a:ext>
              </a:extLst>
            </p:cNvPr>
            <p:cNvSpPr/>
            <p:nvPr/>
          </p:nvSpPr>
          <p:spPr>
            <a:xfrm>
              <a:off x="2671825" y="3929062"/>
              <a:ext cx="6867525" cy="1790700"/>
            </a:xfrm>
            <a:custGeom>
              <a:avLst/>
              <a:gdLst/>
              <a:ahLst/>
              <a:cxnLst/>
              <a:rect l="l" t="t" r="r" b="b"/>
              <a:pathLst>
                <a:path w="6867525" h="1790700">
                  <a:moveTo>
                    <a:pt x="0" y="1790573"/>
                  </a:moveTo>
                  <a:lnTo>
                    <a:pt x="6867525" y="1790573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1790573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3BFC7FE3-4AF8-DF97-B8F9-40D03009D9DA}"/>
              </a:ext>
            </a:extLst>
          </p:cNvPr>
          <p:cNvSpPr txBox="1"/>
          <p:nvPr/>
        </p:nvSpPr>
        <p:spPr>
          <a:xfrm>
            <a:off x="9387585" y="6359207"/>
            <a:ext cx="2394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4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 -</a:t>
            </a:r>
            <a:r>
              <a:rPr sz="105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33B22400-60CE-5329-4AA6-C616D8381F0B}"/>
              </a:ext>
            </a:extLst>
          </p:cNvPr>
          <p:cNvSpPr/>
          <p:nvPr/>
        </p:nvSpPr>
        <p:spPr>
          <a:xfrm>
            <a:off x="494784" y="4191000"/>
            <a:ext cx="1016129" cy="29660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8A6C946-D4D5-9E95-B82D-47C212D3D6F5}"/>
              </a:ext>
            </a:extLst>
          </p:cNvPr>
          <p:cNvSpPr txBox="1"/>
          <p:nvPr/>
        </p:nvSpPr>
        <p:spPr>
          <a:xfrm>
            <a:off x="1504284" y="1524000"/>
            <a:ext cx="9461783" cy="62344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0" tIns="10160" rIns="0" bIns="0" rtlCol="0" anchor="t">
            <a:spAutoFit/>
          </a:bodyPr>
          <a:lstStyle/>
          <a:p>
            <a:pPr marL="12700" marR="5080" algn="ctr">
              <a:lnSpc>
                <a:spcPct val="102800"/>
              </a:lnSpc>
              <a:spcBef>
                <a:spcPts val="80"/>
              </a:spcBef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funcción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i="1" spc="-1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000" b="1" i="1" spc="-1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pt-BR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sirve</a:t>
            </a:r>
            <a:r>
              <a:rPr lang="pt-BR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pt-BR"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</a:t>
            </a:r>
            <a:r>
              <a:rPr lang="pt-BR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pt-BR"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</a:t>
            </a:r>
            <a:r>
              <a:rPr lang="pt-BR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formulário </a:t>
            </a:r>
            <a:r>
              <a:rPr lang="pt-BR"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pt-BR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formulários </a:t>
            </a:r>
            <a:r>
              <a:rPr lang="pt-BR"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pt-BR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ea typeface="Segoe UI Symbo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2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33981" y="796291"/>
            <a:ext cx="8105140" cy="18662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just">
              <a:lnSpc>
                <a:spcPct val="155400"/>
              </a:lnSpc>
              <a:spcBef>
                <a:spcPts val="130"/>
              </a:spcBef>
            </a:pPr>
            <a:r>
              <a:rPr sz="1550" spc="45" dirty="0">
                <a:latin typeface="Segoe UI Symbol"/>
                <a:cs typeface="Segoe UI Symbol"/>
              </a:rPr>
              <a:t>Después</a:t>
            </a:r>
            <a:r>
              <a:rPr sz="1550" spc="114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95" dirty="0">
                <a:latin typeface="Segoe UI Symbol"/>
                <a:cs typeface="Segoe UI Symbol"/>
              </a:rPr>
              <a:t>  </a:t>
            </a:r>
            <a:r>
              <a:rPr sz="1550" spc="50" dirty="0">
                <a:latin typeface="Segoe UI Symbol"/>
                <a:cs typeface="Segoe UI Symbol"/>
              </a:rPr>
              <a:t>haber</a:t>
            </a:r>
            <a:r>
              <a:rPr sz="1550" spc="100" dirty="0">
                <a:latin typeface="Segoe UI Symbol"/>
                <a:cs typeface="Segoe UI Symbol"/>
              </a:rPr>
              <a:t>  </a:t>
            </a:r>
            <a:r>
              <a:rPr sz="1550" spc="55" dirty="0">
                <a:latin typeface="Segoe UI Symbol"/>
                <a:cs typeface="Segoe UI Symbol"/>
              </a:rPr>
              <a:t>creado</a:t>
            </a:r>
            <a:r>
              <a:rPr sz="1550" spc="9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80" dirty="0">
                <a:latin typeface="Segoe UI Symbol"/>
                <a:cs typeface="Segoe UI Symbol"/>
              </a:rPr>
              <a:t>  </a:t>
            </a:r>
            <a:r>
              <a:rPr sz="1550" spc="55" dirty="0">
                <a:latin typeface="Segoe UI Symbol"/>
                <a:cs typeface="Segoe UI Symbol"/>
              </a:rPr>
              <a:t>formulario</a:t>
            </a:r>
            <a:r>
              <a:rPr sz="1550" spc="10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85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8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menú</a:t>
            </a:r>
            <a:r>
              <a:rPr sz="1550" spc="105" dirty="0">
                <a:latin typeface="Segoe UI Symbol"/>
                <a:cs typeface="Segoe UI Symbol"/>
              </a:rPr>
              <a:t>  </a:t>
            </a:r>
            <a:r>
              <a:rPr sz="1550" spc="50" dirty="0">
                <a:latin typeface="Segoe UI Symbol"/>
                <a:cs typeface="Segoe UI Symbol"/>
              </a:rPr>
              <a:t>“Create”,</a:t>
            </a:r>
            <a:r>
              <a:rPr sz="1550" spc="9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85" dirty="0">
                <a:latin typeface="Segoe UI Symbol"/>
                <a:cs typeface="Segoe UI Symbol"/>
              </a:rPr>
              <a:t>  </a:t>
            </a:r>
            <a:r>
              <a:rPr sz="1550" spc="50" dirty="0">
                <a:latin typeface="Segoe UI Symbol"/>
                <a:cs typeface="Segoe UI Symbol"/>
              </a:rPr>
              <a:t>usuario</a:t>
            </a:r>
            <a:r>
              <a:rPr sz="1550" spc="100" dirty="0">
                <a:latin typeface="Segoe UI Symbol"/>
                <a:cs typeface="Segoe UI Symbol"/>
              </a:rPr>
              <a:t>  </a:t>
            </a:r>
            <a:r>
              <a:rPr sz="1550" spc="40" dirty="0">
                <a:latin typeface="Segoe UI Symbol"/>
                <a:cs typeface="Segoe UI Symbol"/>
              </a:rPr>
              <a:t>deberá </a:t>
            </a:r>
            <a:r>
              <a:rPr sz="1550" spc="55" dirty="0">
                <a:latin typeface="Segoe UI Symbol"/>
                <a:cs typeface="Segoe UI Symbol"/>
              </a:rPr>
              <a:t>seleccionar</a:t>
            </a:r>
            <a:r>
              <a:rPr sz="1550" spc="2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220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formulario</a:t>
            </a:r>
            <a:r>
              <a:rPr sz="1550" spc="254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para</a:t>
            </a:r>
            <a:r>
              <a:rPr sz="1550" spc="2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ser</a:t>
            </a:r>
            <a:r>
              <a:rPr sz="1550" spc="280" dirty="0">
                <a:latin typeface="Segoe UI Symbol"/>
                <a:cs typeface="Segoe UI Symbol"/>
              </a:rPr>
              <a:t> </a:t>
            </a:r>
            <a:r>
              <a:rPr sz="1550" spc="50" dirty="0">
                <a:latin typeface="Segoe UI Symbol"/>
                <a:cs typeface="Segoe UI Symbol"/>
              </a:rPr>
              <a:t>dirigido</a:t>
            </a:r>
            <a:r>
              <a:rPr sz="1550" spc="2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</a:t>
            </a:r>
            <a:r>
              <a:rPr sz="1550" spc="2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</a:t>
            </a:r>
            <a:r>
              <a:rPr sz="1550" spc="225" dirty="0">
                <a:latin typeface="Segoe UI Symbol"/>
                <a:cs typeface="Segoe UI Symbol"/>
              </a:rPr>
              <a:t> </a:t>
            </a:r>
            <a:r>
              <a:rPr sz="1550" spc="50" dirty="0">
                <a:latin typeface="Segoe UI Symbol"/>
                <a:cs typeface="Segoe UI Symbol"/>
              </a:rPr>
              <a:t>página</a:t>
            </a:r>
            <a:r>
              <a:rPr sz="1550" spc="2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260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creación</a:t>
            </a:r>
            <a:r>
              <a:rPr sz="1550" spc="2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2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235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campos.</a:t>
            </a:r>
            <a:r>
              <a:rPr sz="1550" spc="240" dirty="0">
                <a:latin typeface="Segoe UI Symbol"/>
                <a:cs typeface="Segoe UI Symbol"/>
              </a:rPr>
              <a:t> </a:t>
            </a:r>
            <a:r>
              <a:rPr sz="1550" spc="-25" dirty="0">
                <a:latin typeface="Segoe UI Symbol"/>
                <a:cs typeface="Segoe UI Symbol"/>
              </a:rPr>
              <a:t>El </a:t>
            </a:r>
            <a:r>
              <a:rPr sz="1550" spc="50" dirty="0">
                <a:latin typeface="Segoe UI Symbol"/>
                <a:cs typeface="Segoe UI Symbol"/>
              </a:rPr>
              <a:t>usuario</a:t>
            </a:r>
            <a:r>
              <a:rPr sz="1550" spc="18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podrá</a:t>
            </a:r>
            <a:r>
              <a:rPr sz="1550" spc="185" dirty="0">
                <a:latin typeface="Segoe UI Symbol"/>
                <a:cs typeface="Segoe UI Symbol"/>
              </a:rPr>
              <a:t>  </a:t>
            </a:r>
            <a:r>
              <a:rPr sz="1550" spc="50" dirty="0">
                <a:latin typeface="Segoe UI Symbol"/>
                <a:cs typeface="Segoe UI Symbol"/>
              </a:rPr>
              <a:t>incluir</a:t>
            </a:r>
            <a:r>
              <a:rPr sz="1550" spc="175" dirty="0">
                <a:latin typeface="Segoe UI Symbol"/>
                <a:cs typeface="Segoe UI Symbol"/>
              </a:rPr>
              <a:t>  </a:t>
            </a:r>
            <a:r>
              <a:rPr sz="1550" spc="55" dirty="0">
                <a:latin typeface="Segoe UI Symbol"/>
                <a:cs typeface="Segoe UI Symbol"/>
              </a:rPr>
              <a:t>nuevos</a:t>
            </a:r>
            <a:r>
              <a:rPr sz="1550" spc="155" dirty="0">
                <a:latin typeface="Segoe UI Symbol"/>
                <a:cs typeface="Segoe UI Symbol"/>
              </a:rPr>
              <a:t>  </a:t>
            </a:r>
            <a:r>
              <a:rPr sz="1550" spc="55" dirty="0">
                <a:latin typeface="Segoe UI Symbol"/>
                <a:cs typeface="Segoe UI Symbol"/>
              </a:rPr>
              <a:t>campos,</a:t>
            </a:r>
            <a:r>
              <a:rPr sz="1550" spc="15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añadir</a:t>
            </a:r>
            <a:r>
              <a:rPr sz="1550" spc="185" dirty="0">
                <a:latin typeface="Segoe UI Symbol"/>
                <a:cs typeface="Segoe UI Symbol"/>
              </a:rPr>
              <a:t>  </a:t>
            </a:r>
            <a:r>
              <a:rPr sz="1550" spc="55" dirty="0">
                <a:latin typeface="Segoe UI Symbol"/>
                <a:cs typeface="Segoe UI Symbol"/>
              </a:rPr>
              <a:t>marcadores</a:t>
            </a:r>
            <a:r>
              <a:rPr sz="1550" spc="180" dirty="0">
                <a:latin typeface="Segoe UI Symbol"/>
                <a:cs typeface="Segoe UI Symbol"/>
              </a:rPr>
              <a:t> 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170" dirty="0">
                <a:latin typeface="Segoe UI Symbol"/>
                <a:cs typeface="Segoe UI Symbol"/>
              </a:rPr>
              <a:t>  </a:t>
            </a:r>
            <a:r>
              <a:rPr sz="1550" spc="55" dirty="0">
                <a:latin typeface="Segoe UI Symbol"/>
                <a:cs typeface="Segoe UI Symbol"/>
              </a:rPr>
              <a:t>acción,</a:t>
            </a:r>
            <a:r>
              <a:rPr sz="1550" spc="165" dirty="0">
                <a:latin typeface="Segoe UI Symbol"/>
                <a:cs typeface="Segoe UI Symbol"/>
              </a:rPr>
              <a:t>  </a:t>
            </a:r>
            <a:r>
              <a:rPr sz="1550" spc="45" dirty="0">
                <a:latin typeface="Segoe UI Symbol"/>
                <a:cs typeface="Segoe UI Symbol"/>
              </a:rPr>
              <a:t>incorporar </a:t>
            </a:r>
            <a:r>
              <a:rPr sz="1550" spc="50" dirty="0">
                <a:latin typeface="Segoe UI Symbol"/>
                <a:cs typeface="Segoe UI Symbol"/>
              </a:rPr>
              <a:t>variables</a:t>
            </a:r>
            <a:r>
              <a:rPr sz="1550" spc="240" dirty="0">
                <a:latin typeface="Segoe UI Symbol"/>
                <a:cs typeface="Segoe UI Symbol"/>
              </a:rPr>
              <a:t> </a:t>
            </a:r>
            <a:r>
              <a:rPr sz="1550" spc="50" dirty="0">
                <a:latin typeface="Segoe UI Symbol"/>
                <a:cs typeface="Segoe UI Symbol"/>
              </a:rPr>
              <a:t>inteligentes,</a:t>
            </a:r>
            <a:r>
              <a:rPr sz="1550" spc="21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entre</a:t>
            </a:r>
            <a:r>
              <a:rPr sz="1550" spc="245" dirty="0">
                <a:latin typeface="Segoe UI Symbol"/>
                <a:cs typeface="Segoe UI Symbol"/>
              </a:rPr>
              <a:t> </a:t>
            </a:r>
            <a:r>
              <a:rPr sz="1550" spc="50" dirty="0">
                <a:latin typeface="Segoe UI Symbol"/>
                <a:cs typeface="Segoe UI Symbol"/>
              </a:rPr>
              <a:t>otros,</a:t>
            </a:r>
            <a:r>
              <a:rPr sz="1550" spc="220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para</a:t>
            </a:r>
            <a:r>
              <a:rPr sz="1550" spc="2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una</a:t>
            </a:r>
            <a:r>
              <a:rPr sz="1550" spc="245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mejor</a:t>
            </a:r>
            <a:r>
              <a:rPr sz="1550" spc="190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adaptación</a:t>
            </a:r>
            <a:r>
              <a:rPr sz="1550" spc="204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229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210" dirty="0">
                <a:latin typeface="Segoe UI Symbol"/>
                <a:cs typeface="Segoe UI Symbol"/>
              </a:rPr>
              <a:t> </a:t>
            </a:r>
            <a:r>
              <a:rPr sz="1550" spc="50" dirty="0">
                <a:latin typeface="Segoe UI Symbol"/>
                <a:cs typeface="Segoe UI Symbol"/>
              </a:rPr>
              <a:t>formularios</a:t>
            </a:r>
            <a:r>
              <a:rPr sz="1550" spc="254" dirty="0">
                <a:latin typeface="Segoe UI Symbol"/>
                <a:cs typeface="Segoe UI Symbol"/>
              </a:rPr>
              <a:t> </a:t>
            </a:r>
            <a:r>
              <a:rPr sz="1550" spc="25" dirty="0">
                <a:latin typeface="Segoe UI Symbol"/>
                <a:cs typeface="Segoe UI Symbol"/>
              </a:rPr>
              <a:t>que </a:t>
            </a:r>
            <a:r>
              <a:rPr sz="1550" spc="50" dirty="0">
                <a:latin typeface="Segoe UI Symbol"/>
                <a:cs typeface="Segoe UI Symbol"/>
              </a:rPr>
              <a:t>serán</a:t>
            </a:r>
            <a:r>
              <a:rPr sz="1550" spc="2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</a:t>
            </a:r>
            <a:r>
              <a:rPr sz="1550" spc="1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base</a:t>
            </a:r>
            <a:r>
              <a:rPr sz="1550" spc="2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del</a:t>
            </a:r>
            <a:r>
              <a:rPr sz="1550" spc="190" dirty="0">
                <a:latin typeface="Segoe UI Symbol"/>
                <a:cs typeface="Segoe UI Symbol"/>
              </a:rPr>
              <a:t> </a:t>
            </a:r>
            <a:r>
              <a:rPr sz="1550" spc="45" dirty="0">
                <a:latin typeface="Segoe UI Symbol"/>
                <a:cs typeface="Segoe UI Symbol"/>
              </a:rPr>
              <a:t>proyecto.</a:t>
            </a:r>
            <a:endParaRPr sz="1550" dirty="0">
              <a:latin typeface="Segoe UI Symbol"/>
              <a:cs typeface="Segoe UI Symbo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57158" y="2822393"/>
            <a:ext cx="6877684" cy="3217545"/>
            <a:chOff x="2667000" y="3078098"/>
            <a:chExt cx="6877684" cy="3217545"/>
          </a:xfrm>
        </p:grpSpPr>
        <p:sp>
          <p:nvSpPr>
            <p:cNvPr id="5" name="object 5"/>
            <p:cNvSpPr/>
            <p:nvPr/>
          </p:nvSpPr>
          <p:spPr>
            <a:xfrm>
              <a:off x="4995926" y="3090798"/>
              <a:ext cx="1190625" cy="238125"/>
            </a:xfrm>
            <a:custGeom>
              <a:avLst/>
              <a:gdLst/>
              <a:ahLst/>
              <a:cxnLst/>
              <a:rect l="l" t="t" r="r" b="b"/>
              <a:pathLst>
                <a:path w="1190625" h="238125">
                  <a:moveTo>
                    <a:pt x="0" y="237998"/>
                  </a:moveTo>
                  <a:lnTo>
                    <a:pt x="1190625" y="237998"/>
                  </a:lnTo>
                  <a:lnTo>
                    <a:pt x="1190625" y="0"/>
                  </a:lnTo>
                  <a:lnTo>
                    <a:pt x="0" y="0"/>
                  </a:lnTo>
                  <a:lnTo>
                    <a:pt x="0" y="237998"/>
                  </a:lnTo>
                  <a:close/>
                </a:path>
              </a:pathLst>
            </a:custGeom>
            <a:ln w="25399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3086099"/>
              <a:ext cx="6858000" cy="31908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71825" y="3090862"/>
              <a:ext cx="6867525" cy="3200400"/>
            </a:xfrm>
            <a:custGeom>
              <a:avLst/>
              <a:gdLst/>
              <a:ahLst/>
              <a:cxnLst/>
              <a:rect l="l" t="t" r="r" b="b"/>
              <a:pathLst>
                <a:path w="6867525" h="3200400">
                  <a:moveTo>
                    <a:pt x="0" y="3199892"/>
                  </a:moveTo>
                  <a:lnTo>
                    <a:pt x="6867525" y="3199892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31998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8300" y="3314699"/>
              <a:ext cx="276225" cy="3143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4025" y="3390899"/>
              <a:ext cx="104773" cy="17145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718675" y="6359207"/>
            <a:ext cx="232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1717"/>
                </a:solidFill>
                <a:latin typeface="Calibri Light"/>
                <a:cs typeface="Calibri Light"/>
              </a:rPr>
              <a:t>Fonte:</a:t>
            </a:r>
            <a:r>
              <a:rPr sz="1200" spc="-7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5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4451" y="6361747"/>
            <a:ext cx="4635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8235" y="1340548"/>
            <a:ext cx="9019540" cy="1238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latin typeface="Segoe UI Symbol"/>
                <a:cs typeface="Segoe UI Symbol"/>
              </a:rPr>
              <a:t>Campo</a:t>
            </a:r>
            <a:r>
              <a:rPr sz="1550" spc="1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estándar</a:t>
            </a:r>
            <a:r>
              <a:rPr sz="1550" spc="10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del</a:t>
            </a:r>
            <a:r>
              <a:rPr sz="1550" spc="1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sistema,</a:t>
            </a:r>
            <a:r>
              <a:rPr sz="1550" spc="1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con</a:t>
            </a:r>
            <a:r>
              <a:rPr sz="1550" spc="1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</a:t>
            </a:r>
            <a:r>
              <a:rPr sz="1550" spc="1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finalidad</a:t>
            </a:r>
            <a:r>
              <a:rPr sz="1550" spc="15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15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identificar</a:t>
            </a:r>
            <a:r>
              <a:rPr sz="1550" spc="1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1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registro</a:t>
            </a:r>
            <a:r>
              <a:rPr sz="1550" spc="1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1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</a:t>
            </a:r>
            <a:r>
              <a:rPr sz="1550" spc="1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base</a:t>
            </a:r>
            <a:r>
              <a:rPr sz="1550" spc="1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1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datos.</a:t>
            </a:r>
            <a:r>
              <a:rPr sz="1550" spc="1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Realiza</a:t>
            </a:r>
            <a:r>
              <a:rPr sz="1550" spc="135" dirty="0">
                <a:latin typeface="Segoe UI Symbol"/>
                <a:cs typeface="Segoe UI Symbol"/>
              </a:rPr>
              <a:t> </a:t>
            </a:r>
            <a:r>
              <a:rPr sz="1550" spc="-25" dirty="0">
                <a:latin typeface="Segoe UI Symbol"/>
                <a:cs typeface="Segoe UI Symbol"/>
              </a:rPr>
              <a:t>el</a:t>
            </a:r>
            <a:endParaRPr sz="15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50" dirty="0">
                <a:latin typeface="Segoe UI Symbol"/>
                <a:cs typeface="Segoe UI Symbol"/>
              </a:rPr>
              <a:t>enlace</a:t>
            </a:r>
            <a:r>
              <a:rPr sz="1550" spc="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entre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formularios.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No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puede</a:t>
            </a:r>
            <a:r>
              <a:rPr sz="1550" spc="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ser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eliminado,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aunque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sí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puede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ser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editado.</a:t>
            </a:r>
            <a:endParaRPr sz="1550">
              <a:latin typeface="Segoe UI Symbol"/>
              <a:cs typeface="Segoe UI Symbol"/>
            </a:endParaRPr>
          </a:p>
          <a:p>
            <a:pPr marL="12700" marR="5080">
              <a:lnSpc>
                <a:spcPct val="101000"/>
              </a:lnSpc>
              <a:spcBef>
                <a:spcPts val="2025"/>
              </a:spcBef>
            </a:pPr>
            <a:r>
              <a:rPr sz="1550" dirty="0">
                <a:latin typeface="Segoe UI Symbol"/>
                <a:cs typeface="Segoe UI Symbol"/>
              </a:rPr>
              <a:t>Observación:</a:t>
            </a:r>
            <a:r>
              <a:rPr sz="1550" spc="1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10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Record</a:t>
            </a:r>
            <a:r>
              <a:rPr sz="1550" spc="15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ID</a:t>
            </a:r>
            <a:r>
              <a:rPr sz="1550" spc="1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es</a:t>
            </a:r>
            <a:r>
              <a:rPr sz="1550" spc="1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visible</a:t>
            </a:r>
            <a:r>
              <a:rPr sz="1550" spc="1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únicamente</a:t>
            </a:r>
            <a:r>
              <a:rPr sz="1550" spc="1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1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1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primer</a:t>
            </a:r>
            <a:r>
              <a:rPr sz="1550" spc="1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formulario</a:t>
            </a:r>
            <a:r>
              <a:rPr sz="1550" spc="1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creado</a:t>
            </a:r>
            <a:r>
              <a:rPr sz="1550" spc="1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del</a:t>
            </a:r>
            <a:r>
              <a:rPr sz="1550" spc="1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proyecto</a:t>
            </a:r>
            <a:r>
              <a:rPr sz="1550" spc="1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o</a:t>
            </a:r>
            <a:r>
              <a:rPr sz="1550" spc="1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140" dirty="0">
                <a:latin typeface="Segoe UI Symbol"/>
                <a:cs typeface="Segoe UI Symbol"/>
              </a:rPr>
              <a:t> </a:t>
            </a:r>
            <a:r>
              <a:rPr sz="1550" spc="-25" dirty="0">
                <a:latin typeface="Segoe UI Symbol"/>
                <a:cs typeface="Segoe UI Symbol"/>
              </a:rPr>
              <a:t>el </a:t>
            </a:r>
            <a:r>
              <a:rPr sz="1550" dirty="0">
                <a:latin typeface="Segoe UI Symbol"/>
                <a:cs typeface="Segoe UI Symbol"/>
              </a:rPr>
              <a:t>panel de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estado</a:t>
            </a:r>
            <a:r>
              <a:rPr sz="1550" spc="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registro.</a:t>
            </a:r>
            <a:endParaRPr sz="155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6130" y="538099"/>
            <a:ext cx="184467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215" dirty="0">
                <a:latin typeface="Arial Black"/>
                <a:cs typeface="Arial Black"/>
              </a:rPr>
              <a:t>Record</a:t>
            </a:r>
            <a:r>
              <a:rPr sz="3000" spc="-415" dirty="0">
                <a:latin typeface="Arial Black"/>
                <a:cs typeface="Arial Black"/>
              </a:rPr>
              <a:t> </a:t>
            </a:r>
            <a:r>
              <a:rPr sz="3000" spc="-55" dirty="0">
                <a:latin typeface="Arial Black"/>
                <a:cs typeface="Arial Black"/>
              </a:rPr>
              <a:t>ID</a:t>
            </a:r>
            <a:endParaRPr sz="30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14625" y="2705100"/>
            <a:ext cx="7134225" cy="3390900"/>
            <a:chOff x="2714625" y="2705100"/>
            <a:chExt cx="7134225" cy="33909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4625" y="2705100"/>
              <a:ext cx="7134225" cy="33909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500" y="2809875"/>
              <a:ext cx="6858000" cy="31908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52801" y="2814637"/>
              <a:ext cx="6867525" cy="3190875"/>
            </a:xfrm>
            <a:custGeom>
              <a:avLst/>
              <a:gdLst/>
              <a:ahLst/>
              <a:cxnLst/>
              <a:rect l="l" t="t" r="r" b="b"/>
              <a:pathLst>
                <a:path w="6867525" h="3190875">
                  <a:moveTo>
                    <a:pt x="0" y="3190748"/>
                  </a:moveTo>
                  <a:lnTo>
                    <a:pt x="6867525" y="3190748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31907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24250" y="5014912"/>
              <a:ext cx="6505575" cy="647700"/>
            </a:xfrm>
            <a:custGeom>
              <a:avLst/>
              <a:gdLst/>
              <a:ahLst/>
              <a:cxnLst/>
              <a:rect l="l" t="t" r="r" b="b"/>
              <a:pathLst>
                <a:path w="6505575" h="647700">
                  <a:moveTo>
                    <a:pt x="0" y="647700"/>
                  </a:moveTo>
                  <a:lnTo>
                    <a:pt x="6505194" y="647700"/>
                  </a:lnTo>
                  <a:lnTo>
                    <a:pt x="6505194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9825" y="4743450"/>
              <a:ext cx="104775" cy="18097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718675" y="6359207"/>
            <a:ext cx="232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1717"/>
                </a:solidFill>
                <a:latin typeface="Calibri Light"/>
                <a:cs typeface="Calibri Light"/>
              </a:rPr>
              <a:t>Fonte:</a:t>
            </a:r>
            <a:r>
              <a:rPr sz="1200" spc="-7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5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4451" y="6361747"/>
            <a:ext cx="4635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7932" rIns="0" bIns="0" rtlCol="0">
            <a:spAutoFit/>
          </a:bodyPr>
          <a:lstStyle/>
          <a:p>
            <a:pPr marL="3293745">
              <a:lnSpc>
                <a:spcPct val="100000"/>
              </a:lnSpc>
              <a:spcBef>
                <a:spcPts val="105"/>
              </a:spcBef>
            </a:pPr>
            <a:r>
              <a:rPr sz="3000" spc="-145" dirty="0">
                <a:latin typeface="Arial Black"/>
                <a:cs typeface="Arial Black"/>
              </a:rPr>
              <a:t>Designer</a:t>
            </a:r>
            <a:endParaRPr sz="30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5" y="2571686"/>
            <a:ext cx="461962" cy="4810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90575" y="3371786"/>
            <a:ext cx="405130" cy="833755"/>
            <a:chOff x="790575" y="3371786"/>
            <a:chExt cx="405130" cy="8337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575" y="3371786"/>
              <a:ext cx="404812" cy="4333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625" y="3838511"/>
              <a:ext cx="347662" cy="36671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9625" y="4276661"/>
            <a:ext cx="347662" cy="3667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5125" y="3495675"/>
            <a:ext cx="152400" cy="1524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676650" y="2905125"/>
            <a:ext cx="4105275" cy="495300"/>
            <a:chOff x="3676650" y="2905125"/>
            <a:chExt cx="4105275" cy="4953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6650" y="2905125"/>
              <a:ext cx="4105275" cy="4953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0950" y="2990850"/>
              <a:ext cx="3886200" cy="3333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95776" y="2986023"/>
              <a:ext cx="3886200" cy="352425"/>
            </a:xfrm>
            <a:custGeom>
              <a:avLst/>
              <a:gdLst/>
              <a:ahLst/>
              <a:cxnLst/>
              <a:rect l="l" t="t" r="r" b="b"/>
              <a:pathLst>
                <a:path w="3886200" h="352425">
                  <a:moveTo>
                    <a:pt x="0" y="352298"/>
                  </a:moveTo>
                  <a:lnTo>
                    <a:pt x="3885691" y="352298"/>
                  </a:lnTo>
                  <a:lnTo>
                    <a:pt x="3885691" y="0"/>
                  </a:lnTo>
                  <a:lnTo>
                    <a:pt x="0" y="0"/>
                  </a:lnTo>
                  <a:lnTo>
                    <a:pt x="0" y="352298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91625" y="3933825"/>
            <a:ext cx="152400" cy="1524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06144" y="1715452"/>
            <a:ext cx="10334625" cy="4636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10"/>
              </a:spcBef>
            </a:pPr>
            <a:r>
              <a:rPr sz="1550" dirty="0">
                <a:latin typeface="Segoe UI Symbol"/>
                <a:cs typeface="Segoe UI Symbol"/>
              </a:rPr>
              <a:t>Esta</a:t>
            </a:r>
            <a:r>
              <a:rPr sz="1550" spc="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página</a:t>
            </a:r>
            <a:r>
              <a:rPr sz="1550" spc="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permite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crear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y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personalizar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sus</a:t>
            </a:r>
            <a:r>
              <a:rPr sz="1550" spc="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instrumentos de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recolección</a:t>
            </a:r>
            <a:r>
              <a:rPr sz="1550" spc="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datos,</a:t>
            </a:r>
            <a:r>
              <a:rPr sz="1550" spc="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un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campo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 la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vez.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Puede</a:t>
            </a:r>
            <a:r>
              <a:rPr sz="1550" spc="50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agregar </a:t>
            </a:r>
            <a:r>
              <a:rPr sz="1550" dirty="0">
                <a:latin typeface="Segoe UI Symbol"/>
                <a:cs typeface="Segoe UI Symbol"/>
              </a:rPr>
              <a:t>nuevos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campos</a:t>
            </a:r>
            <a:r>
              <a:rPr sz="1550" spc="3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o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editar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los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ya</a:t>
            </a:r>
            <a:r>
              <a:rPr sz="1550" spc="30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existentes.</a:t>
            </a:r>
            <a:endParaRPr sz="155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1385"/>
              </a:spcBef>
            </a:pPr>
            <a:endParaRPr sz="1550">
              <a:latin typeface="Segoe UI Symbol"/>
              <a:cs typeface="Segoe UI Symbol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Segoe UI Symbol"/>
                <a:cs typeface="Segoe UI Symbol"/>
              </a:rPr>
              <a:t>Se</a:t>
            </a:r>
            <a:r>
              <a:rPr sz="1800" spc="-4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pueden</a:t>
            </a:r>
            <a:r>
              <a:rPr sz="1800" spc="-4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agregar</a:t>
            </a:r>
            <a:r>
              <a:rPr sz="1800" spc="-6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nuevos</a:t>
            </a:r>
            <a:r>
              <a:rPr sz="1800" spc="-3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campos</a:t>
            </a:r>
            <a:r>
              <a:rPr sz="1800" spc="-1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haciendo</a:t>
            </a:r>
            <a:r>
              <a:rPr sz="1800" spc="-3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clic</a:t>
            </a:r>
            <a:r>
              <a:rPr sz="1800" spc="-3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en</a:t>
            </a:r>
            <a:r>
              <a:rPr sz="1800" spc="-7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el</a:t>
            </a:r>
            <a:r>
              <a:rPr sz="1800" spc="-6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botón</a:t>
            </a:r>
            <a:r>
              <a:rPr sz="1800" spc="-1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Add</a:t>
            </a:r>
            <a:r>
              <a:rPr sz="1800" spc="5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Field.</a:t>
            </a:r>
            <a:endParaRPr sz="180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1739"/>
              </a:spcBef>
            </a:pPr>
            <a:endParaRPr sz="1800">
              <a:latin typeface="Segoe UI Symbol"/>
              <a:cs typeface="Segoe UI Symbol"/>
            </a:endParaRPr>
          </a:p>
          <a:p>
            <a:pPr marL="299085">
              <a:lnSpc>
                <a:spcPct val="100000"/>
              </a:lnSpc>
            </a:pPr>
            <a:r>
              <a:rPr sz="1550" dirty="0">
                <a:latin typeface="Arial MT"/>
                <a:cs typeface="Arial MT"/>
              </a:rPr>
              <a:t>Puede</a:t>
            </a:r>
            <a:r>
              <a:rPr sz="1550" spc="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comenzar</a:t>
            </a:r>
            <a:r>
              <a:rPr sz="1550" spc="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</a:t>
            </a:r>
            <a:r>
              <a:rPr sz="1550" spc="10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editar</a:t>
            </a:r>
            <a:r>
              <a:rPr sz="1550" spc="13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un</a:t>
            </a:r>
            <a:r>
              <a:rPr sz="1550" spc="9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campo</a:t>
            </a:r>
            <a:r>
              <a:rPr sz="1550" spc="1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existente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haciendo</a:t>
            </a:r>
            <a:r>
              <a:rPr sz="1550" spc="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clic</a:t>
            </a:r>
            <a:r>
              <a:rPr sz="1550" spc="10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en</a:t>
            </a:r>
            <a:r>
              <a:rPr sz="1550" spc="9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el</a:t>
            </a:r>
            <a:r>
              <a:rPr sz="1550" spc="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ícono</a:t>
            </a:r>
            <a:r>
              <a:rPr sz="1550" spc="1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</a:t>
            </a:r>
            <a:r>
              <a:rPr sz="1550" spc="95" dirty="0">
                <a:latin typeface="Arial MT"/>
                <a:cs typeface="Arial MT"/>
              </a:rPr>
              <a:t> </a:t>
            </a:r>
            <a:r>
              <a:rPr sz="1550" b="1" spc="-10" dirty="0">
                <a:latin typeface="Arial"/>
                <a:cs typeface="Arial"/>
              </a:rPr>
              <a:t>Editar</a:t>
            </a:r>
            <a:r>
              <a:rPr sz="1550" spc="-10" dirty="0">
                <a:latin typeface="Arial MT"/>
                <a:cs typeface="Arial MT"/>
              </a:rPr>
              <a:t>.</a:t>
            </a:r>
            <a:endParaRPr sz="1550">
              <a:latin typeface="Arial MT"/>
              <a:cs typeface="Arial MT"/>
            </a:endParaRPr>
          </a:p>
          <a:p>
            <a:pPr marL="299085" marR="2187575">
              <a:lnSpc>
                <a:spcPct val="102800"/>
              </a:lnSpc>
              <a:spcBef>
                <a:spcPts val="1375"/>
              </a:spcBef>
            </a:pPr>
            <a:r>
              <a:rPr sz="1400" dirty="0">
                <a:latin typeface="Arial MT"/>
                <a:cs typeface="Arial MT"/>
              </a:rPr>
              <a:t>Si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decide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desea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conservar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campo,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puede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simplemente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eliminarlo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haciendo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clic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ícono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b="1" spc="-10" dirty="0">
                <a:latin typeface="Arial"/>
                <a:cs typeface="Arial"/>
              </a:rPr>
              <a:t>Eliminar</a:t>
            </a:r>
            <a:r>
              <a:rPr sz="1400" spc="-1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299085" marR="1487805">
              <a:lnSpc>
                <a:spcPct val="100899"/>
              </a:lnSpc>
              <a:spcBef>
                <a:spcPts val="10"/>
              </a:spcBef>
            </a:pPr>
            <a:r>
              <a:rPr sz="1550" dirty="0">
                <a:latin typeface="Arial MT"/>
                <a:cs typeface="Arial MT"/>
              </a:rPr>
              <a:t>Para</a:t>
            </a:r>
            <a:r>
              <a:rPr sz="1550" spc="3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reorganizar</a:t>
            </a:r>
            <a:r>
              <a:rPr sz="1550" spc="9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los</a:t>
            </a:r>
            <a:r>
              <a:rPr sz="1550" spc="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campos,</a:t>
            </a:r>
            <a:r>
              <a:rPr sz="1550" spc="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simplemente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arrastre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y</a:t>
            </a:r>
            <a:r>
              <a:rPr sz="1550" spc="10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suelte</a:t>
            </a:r>
            <a:r>
              <a:rPr sz="1550" spc="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un</a:t>
            </a:r>
            <a:r>
              <a:rPr sz="1550" spc="3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campo</a:t>
            </a:r>
            <a:r>
              <a:rPr sz="1550" spc="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en</a:t>
            </a:r>
            <a:r>
              <a:rPr sz="1550" spc="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una</a:t>
            </a:r>
            <a:r>
              <a:rPr sz="1550" spc="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posición</a:t>
            </a:r>
            <a:r>
              <a:rPr sz="1550" spc="7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diferente </a:t>
            </a:r>
            <a:r>
              <a:rPr sz="1550" dirty="0">
                <a:latin typeface="Arial MT"/>
                <a:cs typeface="Arial MT"/>
              </a:rPr>
              <a:t>dentro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del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formulario</a:t>
            </a:r>
            <a:r>
              <a:rPr sz="1550" spc="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que</a:t>
            </a:r>
            <a:r>
              <a:rPr sz="1550" spc="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aparece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</a:t>
            </a:r>
            <a:r>
              <a:rPr sz="1550" spc="3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continuación.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20"/>
              </a:spcBef>
            </a:pPr>
            <a:endParaRPr sz="1550">
              <a:latin typeface="Arial MT"/>
              <a:cs typeface="Arial MT"/>
            </a:endParaRPr>
          </a:p>
          <a:p>
            <a:pPr marL="467359" algn="ctr">
              <a:lnSpc>
                <a:spcPct val="100000"/>
              </a:lnSpc>
            </a:pPr>
            <a:r>
              <a:rPr sz="1550" spc="-25" dirty="0">
                <a:latin typeface="Segoe UI Symbol"/>
                <a:cs typeface="Segoe UI Symbol"/>
              </a:rPr>
              <a:t>Todos</a:t>
            </a:r>
            <a:r>
              <a:rPr sz="1550" spc="-75" dirty="0">
                <a:latin typeface="Segoe UI Symbol"/>
                <a:cs typeface="Segoe UI Symbol"/>
              </a:rPr>
              <a:t> </a:t>
            </a:r>
            <a:r>
              <a:rPr sz="1550" spc="-20" dirty="0">
                <a:latin typeface="Segoe UI Symbol"/>
                <a:cs typeface="Segoe UI Symbol"/>
              </a:rPr>
              <a:t>los</a:t>
            </a:r>
            <a:r>
              <a:rPr sz="1550" spc="-45" dirty="0">
                <a:latin typeface="Segoe UI Symbol"/>
                <a:cs typeface="Segoe UI Symbol"/>
              </a:rPr>
              <a:t> </a:t>
            </a:r>
            <a:r>
              <a:rPr sz="1550" spc="-25" dirty="0">
                <a:latin typeface="Segoe UI Symbol"/>
                <a:cs typeface="Segoe UI Symbol"/>
              </a:rPr>
              <a:t>íconos</a:t>
            </a:r>
            <a:r>
              <a:rPr sz="1550" spc="-85" dirty="0">
                <a:latin typeface="Segoe UI Symbol"/>
                <a:cs typeface="Segoe UI Symbol"/>
              </a:rPr>
              <a:t> </a:t>
            </a:r>
            <a:r>
              <a:rPr sz="1550" spc="-25" dirty="0">
                <a:latin typeface="Segoe UI Symbol"/>
                <a:cs typeface="Segoe UI Symbol"/>
              </a:rPr>
              <a:t>serán</a:t>
            </a:r>
            <a:r>
              <a:rPr sz="1550" spc="-70" dirty="0">
                <a:latin typeface="Segoe UI Symbol"/>
                <a:cs typeface="Segoe UI Symbol"/>
              </a:rPr>
              <a:t> </a:t>
            </a:r>
            <a:r>
              <a:rPr sz="1550" spc="-35" dirty="0">
                <a:latin typeface="Segoe UI Symbol"/>
                <a:cs typeface="Segoe UI Symbol"/>
              </a:rPr>
              <a:t>detallados</a:t>
            </a:r>
            <a:r>
              <a:rPr sz="1550" spc="-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-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</a:t>
            </a:r>
            <a:r>
              <a:rPr sz="1550" spc="-105" dirty="0">
                <a:latin typeface="Segoe UI Symbol"/>
                <a:cs typeface="Segoe UI Symbol"/>
              </a:rPr>
              <a:t> </a:t>
            </a:r>
            <a:r>
              <a:rPr sz="1550" spc="-30" dirty="0">
                <a:latin typeface="Segoe UI Symbol"/>
                <a:cs typeface="Segoe UI Symbol"/>
              </a:rPr>
              <a:t>clase</a:t>
            </a:r>
            <a:r>
              <a:rPr sz="1550" spc="-50" dirty="0">
                <a:latin typeface="Segoe UI Symbol"/>
                <a:cs typeface="Segoe UI Symbol"/>
              </a:rPr>
              <a:t> 3</a:t>
            </a:r>
            <a:endParaRPr sz="155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 sz="1550">
              <a:latin typeface="Segoe UI Symbol"/>
              <a:cs typeface="Segoe UI Symbol"/>
            </a:endParaRPr>
          </a:p>
          <a:p>
            <a:pPr marL="1407160" marR="1398905">
              <a:lnSpc>
                <a:spcPct val="100800"/>
              </a:lnSpc>
            </a:pPr>
            <a:r>
              <a:rPr sz="1800" dirty="0">
                <a:latin typeface="Segoe UI Symbol"/>
                <a:cs typeface="Segoe UI Symbol"/>
              </a:rPr>
              <a:t>NOTA:</a:t>
            </a:r>
            <a:r>
              <a:rPr sz="1800" spc="-8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En</a:t>
            </a:r>
            <a:r>
              <a:rPr sz="1800" spc="-6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estado</a:t>
            </a:r>
            <a:r>
              <a:rPr sz="1800" spc="-9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de</a:t>
            </a:r>
            <a:r>
              <a:rPr sz="1800" spc="-65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desarrollo,</a:t>
            </a:r>
            <a:r>
              <a:rPr sz="1800" spc="-6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todos</a:t>
            </a:r>
            <a:r>
              <a:rPr sz="1800" spc="-8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los</a:t>
            </a:r>
            <a:r>
              <a:rPr sz="1800" spc="-95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cambios</a:t>
            </a:r>
            <a:r>
              <a:rPr sz="1800" spc="-55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realizados</a:t>
            </a:r>
            <a:r>
              <a:rPr sz="1800" spc="-8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en</a:t>
            </a:r>
            <a:r>
              <a:rPr sz="1800" spc="-4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los</a:t>
            </a:r>
            <a:r>
              <a:rPr sz="1800" spc="-90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campos tendrán</a:t>
            </a:r>
            <a:r>
              <a:rPr sz="1800" spc="-85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efecto</a:t>
            </a:r>
            <a:r>
              <a:rPr sz="1800" spc="-70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inmediato</a:t>
            </a:r>
            <a:r>
              <a:rPr sz="1800" spc="-9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en</a:t>
            </a:r>
            <a:r>
              <a:rPr sz="1800" spc="-60" dirty="0">
                <a:latin typeface="Segoe UI Symbol"/>
                <a:cs typeface="Segoe UI Symbol"/>
              </a:rPr>
              <a:t> </a:t>
            </a:r>
            <a:r>
              <a:rPr sz="1800" dirty="0">
                <a:latin typeface="Segoe UI Symbol"/>
                <a:cs typeface="Segoe UI Symbol"/>
              </a:rPr>
              <a:t>tiempo</a:t>
            </a:r>
            <a:r>
              <a:rPr sz="1800" spc="-100" dirty="0">
                <a:latin typeface="Segoe UI Symbol"/>
                <a:cs typeface="Segoe UI Symbol"/>
              </a:rPr>
              <a:t> </a:t>
            </a:r>
            <a:r>
              <a:rPr sz="1800" spc="-10" dirty="0">
                <a:latin typeface="Segoe UI Symbol"/>
                <a:cs typeface="Segoe UI Symbol"/>
              </a:rPr>
              <a:t>real.</a:t>
            </a:r>
            <a:endParaRPr sz="18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1291" y="1343977"/>
            <a:ext cx="8679180" cy="75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3400"/>
              </a:lnSpc>
              <a:spcBef>
                <a:spcPts val="95"/>
              </a:spcBef>
            </a:pPr>
            <a:r>
              <a:rPr sz="1550" spc="55" dirty="0">
                <a:latin typeface="Segoe UI Symbol"/>
                <a:cs typeface="Segoe UI Symbol"/>
              </a:rPr>
              <a:t>El</a:t>
            </a:r>
            <a:r>
              <a:rPr sz="1550" spc="110" dirty="0">
                <a:latin typeface="Segoe UI Symbol"/>
                <a:cs typeface="Segoe UI Symbol"/>
              </a:rPr>
              <a:t> </a:t>
            </a:r>
            <a:r>
              <a:rPr sz="1550" spc="60" dirty="0">
                <a:latin typeface="Segoe UI Symbol"/>
                <a:cs typeface="Segoe UI Symbol"/>
              </a:rPr>
              <a:t>usuario</a:t>
            </a:r>
            <a:r>
              <a:rPr sz="1550" spc="155" dirty="0">
                <a:latin typeface="Segoe UI Symbol"/>
                <a:cs typeface="Segoe UI Symbol"/>
              </a:rPr>
              <a:t> </a:t>
            </a:r>
            <a:r>
              <a:rPr sz="1550" spc="60" dirty="0">
                <a:latin typeface="Segoe UI Symbol"/>
                <a:cs typeface="Segoe UI Symbol"/>
              </a:rPr>
              <a:t>seleccionará</a:t>
            </a:r>
            <a:r>
              <a:rPr sz="1550" spc="19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135" dirty="0">
                <a:latin typeface="Segoe UI Symbol"/>
                <a:cs typeface="Segoe UI Symbol"/>
              </a:rPr>
              <a:t> </a:t>
            </a:r>
            <a:r>
              <a:rPr sz="1550" spc="65" dirty="0">
                <a:latin typeface="Segoe UI Symbol"/>
                <a:cs typeface="Segoe UI Symbol"/>
              </a:rPr>
              <a:t>menú</a:t>
            </a:r>
            <a:r>
              <a:rPr sz="1550" spc="120" dirty="0">
                <a:latin typeface="Segoe UI Symbol"/>
                <a:cs typeface="Segoe UI Symbol"/>
              </a:rPr>
              <a:t> </a:t>
            </a:r>
            <a:r>
              <a:rPr sz="1550" spc="60" dirty="0">
                <a:latin typeface="Segoe UI Symbol"/>
                <a:cs typeface="Segoe UI Symbol"/>
              </a:rPr>
              <a:t>“Add</a:t>
            </a:r>
            <a:r>
              <a:rPr sz="1550" spc="80" dirty="0">
                <a:latin typeface="Segoe UI Symbol"/>
                <a:cs typeface="Segoe UI Symbol"/>
              </a:rPr>
              <a:t> </a:t>
            </a:r>
            <a:r>
              <a:rPr sz="1550" spc="60" dirty="0">
                <a:latin typeface="Segoe UI Symbol"/>
                <a:cs typeface="Segoe UI Symbol"/>
              </a:rPr>
              <a:t>field”</a:t>
            </a:r>
            <a:r>
              <a:rPr sz="1550" spc="145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para</a:t>
            </a:r>
            <a:r>
              <a:rPr sz="1550" spc="160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crear</a:t>
            </a:r>
            <a:r>
              <a:rPr sz="1550" spc="1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y</a:t>
            </a:r>
            <a:r>
              <a:rPr sz="1550" spc="155" dirty="0">
                <a:latin typeface="Segoe UI Symbol"/>
                <a:cs typeface="Segoe UI Symbol"/>
              </a:rPr>
              <a:t> </a:t>
            </a:r>
            <a:r>
              <a:rPr sz="1550" spc="65" dirty="0">
                <a:latin typeface="Segoe UI Symbol"/>
                <a:cs typeface="Segoe UI Symbol"/>
              </a:rPr>
              <a:t>editar</a:t>
            </a:r>
            <a:r>
              <a:rPr sz="1550" spc="110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un</a:t>
            </a:r>
            <a:r>
              <a:rPr sz="1550" spc="120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nuevo</a:t>
            </a:r>
            <a:r>
              <a:rPr sz="1550" spc="190" dirty="0">
                <a:latin typeface="Segoe UI Symbol"/>
                <a:cs typeface="Segoe UI Symbol"/>
              </a:rPr>
              <a:t> </a:t>
            </a:r>
            <a:r>
              <a:rPr sz="1550" spc="50" dirty="0">
                <a:latin typeface="Segoe UI Symbol"/>
                <a:cs typeface="Segoe UI Symbol"/>
              </a:rPr>
              <a:t>campo</a:t>
            </a:r>
            <a:r>
              <a:rPr sz="1550" spc="185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dentro</a:t>
            </a:r>
            <a:r>
              <a:rPr sz="1550" spc="165" dirty="0">
                <a:latin typeface="Segoe UI Symbol"/>
                <a:cs typeface="Segoe UI Symbol"/>
              </a:rPr>
              <a:t> </a:t>
            </a:r>
            <a:r>
              <a:rPr sz="1550" spc="-25" dirty="0">
                <a:latin typeface="Segoe UI Symbol"/>
                <a:cs typeface="Segoe UI Symbol"/>
              </a:rPr>
              <a:t>del </a:t>
            </a:r>
            <a:r>
              <a:rPr sz="1550" spc="55" dirty="0">
                <a:latin typeface="Segoe UI Symbol"/>
                <a:cs typeface="Segoe UI Symbol"/>
              </a:rPr>
              <a:t>formulario.</a:t>
            </a:r>
            <a:endParaRPr sz="155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28009" y="678180"/>
            <a:ext cx="431165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155" dirty="0">
                <a:latin typeface="Arial MT"/>
                <a:cs typeface="Arial MT"/>
              </a:rPr>
              <a:t>Añadiendo</a:t>
            </a:r>
            <a:r>
              <a:rPr sz="3000" spc="-275" dirty="0">
                <a:latin typeface="Arial MT"/>
                <a:cs typeface="Arial MT"/>
              </a:rPr>
              <a:t> </a:t>
            </a:r>
            <a:r>
              <a:rPr sz="3000" spc="-85" dirty="0">
                <a:latin typeface="Arial MT"/>
                <a:cs typeface="Arial MT"/>
              </a:rPr>
              <a:t>un</a:t>
            </a:r>
            <a:r>
              <a:rPr sz="3000" spc="-295" dirty="0">
                <a:latin typeface="Arial MT"/>
                <a:cs typeface="Arial MT"/>
              </a:rPr>
              <a:t> </a:t>
            </a:r>
            <a:r>
              <a:rPr sz="3000" spc="-125" dirty="0">
                <a:latin typeface="Arial MT"/>
                <a:cs typeface="Arial MT"/>
              </a:rPr>
              <a:t>nuevo</a:t>
            </a:r>
            <a:r>
              <a:rPr sz="3000" spc="-295" dirty="0">
                <a:latin typeface="Arial MT"/>
                <a:cs typeface="Arial MT"/>
              </a:rPr>
              <a:t> </a:t>
            </a:r>
            <a:r>
              <a:rPr sz="3000" spc="-90" dirty="0">
                <a:latin typeface="Arial MT"/>
                <a:cs typeface="Arial MT"/>
              </a:rPr>
              <a:t>campo</a:t>
            </a:r>
            <a:endParaRPr sz="3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95575" y="2181288"/>
            <a:ext cx="6877684" cy="1257300"/>
            <a:chOff x="2695575" y="2181288"/>
            <a:chExt cx="6877684" cy="1257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5575" y="2190750"/>
              <a:ext cx="6858000" cy="12382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00400" y="2186051"/>
              <a:ext cx="6867525" cy="1247775"/>
            </a:xfrm>
            <a:custGeom>
              <a:avLst/>
              <a:gdLst/>
              <a:ahLst/>
              <a:cxnLst/>
              <a:rect l="l" t="t" r="r" b="b"/>
              <a:pathLst>
                <a:path w="6867525" h="1247775">
                  <a:moveTo>
                    <a:pt x="0" y="1247775"/>
                  </a:moveTo>
                  <a:lnTo>
                    <a:pt x="6867525" y="1247775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12477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81626" y="3186163"/>
              <a:ext cx="466725" cy="180975"/>
            </a:xfrm>
            <a:custGeom>
              <a:avLst/>
              <a:gdLst/>
              <a:ahLst/>
              <a:cxnLst/>
              <a:rect l="l" t="t" r="r" b="b"/>
              <a:pathLst>
                <a:path w="466725" h="180975">
                  <a:moveTo>
                    <a:pt x="0" y="180606"/>
                  </a:moveTo>
                  <a:lnTo>
                    <a:pt x="466598" y="180606"/>
                  </a:lnTo>
                  <a:lnTo>
                    <a:pt x="466598" y="0"/>
                  </a:lnTo>
                  <a:lnTo>
                    <a:pt x="0" y="0"/>
                  </a:lnTo>
                  <a:lnTo>
                    <a:pt x="0" y="180606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3209925"/>
              <a:ext cx="171450" cy="11430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695575" y="3571875"/>
            <a:ext cx="6877684" cy="3009900"/>
            <a:chOff x="2695575" y="3571875"/>
            <a:chExt cx="6877684" cy="30099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5575" y="3571875"/>
              <a:ext cx="6858000" cy="29908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00400" y="3576637"/>
              <a:ext cx="6867525" cy="3000375"/>
            </a:xfrm>
            <a:custGeom>
              <a:avLst/>
              <a:gdLst/>
              <a:ahLst/>
              <a:cxnLst/>
              <a:rect l="l" t="t" r="r" b="b"/>
              <a:pathLst>
                <a:path w="6867525" h="3000375">
                  <a:moveTo>
                    <a:pt x="0" y="2999867"/>
                  </a:moveTo>
                  <a:lnTo>
                    <a:pt x="6867525" y="2999867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29998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94451" y="6426517"/>
            <a:ext cx="410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Aula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 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9366" y="1139380"/>
            <a:ext cx="8725535" cy="112204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55400"/>
              </a:lnSpc>
              <a:spcBef>
                <a:spcPts val="55"/>
              </a:spcBef>
            </a:pPr>
            <a:r>
              <a:rPr sz="1550" dirty="0">
                <a:latin typeface="Segoe UI Symbol"/>
                <a:cs typeface="Segoe UI Symbol"/>
              </a:rPr>
              <a:t>Al</a:t>
            </a:r>
            <a:r>
              <a:rPr sz="1550" spc="245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seleccionar</a:t>
            </a:r>
            <a:r>
              <a:rPr sz="1550" spc="190" dirty="0">
                <a:latin typeface="Segoe UI Symbol"/>
                <a:cs typeface="Segoe UI Symbol"/>
              </a:rPr>
              <a:t> </a:t>
            </a:r>
            <a:r>
              <a:rPr sz="1550" spc="50" dirty="0">
                <a:latin typeface="Segoe UI Symbol"/>
                <a:cs typeface="Segoe UI Symbol"/>
              </a:rPr>
              <a:t>“Field</a:t>
            </a:r>
            <a:r>
              <a:rPr sz="1550" spc="210" dirty="0">
                <a:latin typeface="Segoe UI Symbol"/>
                <a:cs typeface="Segoe UI Symbol"/>
              </a:rPr>
              <a:t> </a:t>
            </a:r>
            <a:r>
              <a:rPr sz="1550" spc="50" dirty="0">
                <a:latin typeface="Segoe UI Symbol"/>
                <a:cs typeface="Segoe UI Symbol"/>
              </a:rPr>
              <a:t>Type”,</a:t>
            </a:r>
            <a:r>
              <a:rPr sz="1550" spc="21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195" dirty="0">
                <a:latin typeface="Segoe UI Symbol"/>
                <a:cs typeface="Segoe UI Symbol"/>
              </a:rPr>
              <a:t> </a:t>
            </a:r>
            <a:r>
              <a:rPr sz="1550" spc="50" dirty="0">
                <a:latin typeface="Segoe UI Symbol"/>
                <a:cs typeface="Segoe UI Symbol"/>
              </a:rPr>
              <a:t>usuario</a:t>
            </a:r>
            <a:r>
              <a:rPr sz="1550" spc="2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podrá</a:t>
            </a:r>
            <a:r>
              <a:rPr sz="1550" spc="254" dirty="0">
                <a:latin typeface="Segoe UI Symbol"/>
                <a:cs typeface="Segoe UI Symbol"/>
              </a:rPr>
              <a:t> </a:t>
            </a:r>
            <a:r>
              <a:rPr sz="1550" spc="60" dirty="0">
                <a:latin typeface="Segoe UI Symbol"/>
                <a:cs typeface="Segoe UI Symbol"/>
              </a:rPr>
              <a:t>observar</a:t>
            </a:r>
            <a:r>
              <a:rPr sz="1550" spc="215" dirty="0">
                <a:latin typeface="Segoe UI Symbol"/>
                <a:cs typeface="Segoe UI Symbol"/>
              </a:rPr>
              <a:t> </a:t>
            </a:r>
            <a:r>
              <a:rPr sz="1550" spc="50" dirty="0">
                <a:latin typeface="Segoe UI Symbol"/>
                <a:cs typeface="Segoe UI Symbol"/>
              </a:rPr>
              <a:t>que</a:t>
            </a:r>
            <a:r>
              <a:rPr sz="1550" spc="200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actualmente</a:t>
            </a:r>
            <a:r>
              <a:rPr sz="1550" spc="200" dirty="0">
                <a:latin typeface="Segoe UI Symbol"/>
                <a:cs typeface="Segoe UI Symbol"/>
              </a:rPr>
              <a:t> </a:t>
            </a:r>
            <a:r>
              <a:rPr sz="1550" spc="60" dirty="0">
                <a:latin typeface="Segoe UI Symbol"/>
                <a:cs typeface="Segoe UI Symbol"/>
              </a:rPr>
              <a:t>REDCap</a:t>
            </a:r>
            <a:r>
              <a:rPr sz="1550" spc="190" dirty="0">
                <a:latin typeface="Segoe UI Symbol"/>
                <a:cs typeface="Segoe UI Symbol"/>
              </a:rPr>
              <a:t> </a:t>
            </a:r>
            <a:r>
              <a:rPr sz="1550" spc="50" dirty="0">
                <a:latin typeface="Segoe UI Symbol"/>
                <a:cs typeface="Segoe UI Symbol"/>
              </a:rPr>
              <a:t>cuenta</a:t>
            </a:r>
            <a:r>
              <a:rPr sz="1550" spc="245" dirty="0">
                <a:latin typeface="Segoe UI Symbol"/>
                <a:cs typeface="Segoe UI Symbol"/>
              </a:rPr>
              <a:t> </a:t>
            </a:r>
            <a:r>
              <a:rPr sz="1550" spc="30" dirty="0">
                <a:latin typeface="Segoe UI Symbol"/>
                <a:cs typeface="Segoe UI Symbol"/>
              </a:rPr>
              <a:t>con </a:t>
            </a:r>
            <a:r>
              <a:rPr sz="1550" dirty="0">
                <a:latin typeface="Segoe UI Symbol"/>
                <a:cs typeface="Segoe UI Symbol"/>
              </a:rPr>
              <a:t>13</a:t>
            </a:r>
            <a:r>
              <a:rPr sz="1550" spc="2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tipos</a:t>
            </a:r>
            <a:r>
              <a:rPr sz="1550" spc="24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275" dirty="0">
                <a:latin typeface="Segoe UI Symbol"/>
                <a:cs typeface="Segoe UI Symbol"/>
              </a:rPr>
              <a:t> </a:t>
            </a:r>
            <a:r>
              <a:rPr sz="1550" spc="50" dirty="0">
                <a:latin typeface="Segoe UI Symbol"/>
                <a:cs typeface="Segoe UI Symbol"/>
              </a:rPr>
              <a:t>campos</a:t>
            </a:r>
            <a:r>
              <a:rPr sz="1550" spc="270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disponibles</a:t>
            </a:r>
            <a:r>
              <a:rPr sz="1550" spc="250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para</a:t>
            </a:r>
            <a:r>
              <a:rPr sz="1550" spc="2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</a:t>
            </a:r>
            <a:r>
              <a:rPr sz="1550" spc="245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creación</a:t>
            </a:r>
            <a:r>
              <a:rPr sz="1550" spc="2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del</a:t>
            </a:r>
            <a:r>
              <a:rPr sz="1550" spc="250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formulario,</a:t>
            </a:r>
            <a:r>
              <a:rPr sz="1550" spc="254" dirty="0">
                <a:latin typeface="Segoe UI Symbol"/>
                <a:cs typeface="Segoe UI Symbol"/>
              </a:rPr>
              <a:t> </a:t>
            </a:r>
            <a:r>
              <a:rPr sz="1550" spc="50" dirty="0">
                <a:latin typeface="Segoe UI Symbol"/>
                <a:cs typeface="Segoe UI Symbol"/>
              </a:rPr>
              <a:t>pudiendo</a:t>
            </a:r>
            <a:r>
              <a:rPr sz="1550" spc="280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incluirse</a:t>
            </a:r>
            <a:r>
              <a:rPr sz="1550" spc="240" dirty="0">
                <a:latin typeface="Segoe UI Symbol"/>
                <a:cs typeface="Segoe UI Symbol"/>
              </a:rPr>
              <a:t> </a:t>
            </a:r>
            <a:r>
              <a:rPr sz="1550" spc="45" dirty="0">
                <a:latin typeface="Segoe UI Symbol"/>
                <a:cs typeface="Segoe UI Symbol"/>
              </a:rPr>
              <a:t>nuevos </a:t>
            </a:r>
            <a:r>
              <a:rPr sz="1550" spc="50" dirty="0">
                <a:latin typeface="Segoe UI Symbol"/>
                <a:cs typeface="Segoe UI Symbol"/>
              </a:rPr>
              <a:t>campos</a:t>
            </a:r>
            <a:r>
              <a:rPr sz="1550" spc="1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en</a:t>
            </a:r>
            <a:r>
              <a:rPr sz="1550" spc="1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cada</a:t>
            </a:r>
            <a:r>
              <a:rPr sz="1550" spc="180" dirty="0">
                <a:latin typeface="Segoe UI Symbol"/>
                <a:cs typeface="Segoe UI Symbol"/>
              </a:rPr>
              <a:t> </a:t>
            </a:r>
            <a:r>
              <a:rPr sz="1550" spc="55" dirty="0">
                <a:latin typeface="Segoe UI Symbol"/>
                <a:cs typeface="Segoe UI Symbol"/>
              </a:rPr>
              <a:t>actualización</a:t>
            </a:r>
            <a:r>
              <a:rPr sz="1550" spc="1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20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la</a:t>
            </a:r>
            <a:r>
              <a:rPr sz="1550" spc="170" dirty="0">
                <a:latin typeface="Segoe UI Symbol"/>
                <a:cs typeface="Segoe UI Symbol"/>
              </a:rPr>
              <a:t> </a:t>
            </a:r>
            <a:r>
              <a:rPr sz="1550" spc="45" dirty="0">
                <a:latin typeface="Segoe UI Symbol"/>
                <a:cs typeface="Segoe UI Symbol"/>
              </a:rPr>
              <a:t>plataforma.</a:t>
            </a:r>
            <a:endParaRPr sz="155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89095" y="531749"/>
            <a:ext cx="434086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200" dirty="0">
                <a:latin typeface="Arial Black"/>
                <a:cs typeface="Arial Black"/>
              </a:rPr>
              <a:t>Tipos</a:t>
            </a:r>
            <a:r>
              <a:rPr sz="3000" spc="-475" dirty="0">
                <a:latin typeface="Arial Black"/>
                <a:cs typeface="Arial Black"/>
              </a:rPr>
              <a:t> </a:t>
            </a:r>
            <a:r>
              <a:rPr sz="3000" spc="-110" dirty="0">
                <a:latin typeface="Arial Black"/>
                <a:cs typeface="Arial Black"/>
              </a:rPr>
              <a:t>de</a:t>
            </a:r>
            <a:r>
              <a:rPr sz="3000" spc="-365" dirty="0">
                <a:latin typeface="Arial Black"/>
                <a:cs typeface="Arial Black"/>
              </a:rPr>
              <a:t> </a:t>
            </a:r>
            <a:r>
              <a:rPr sz="3000" spc="-175" dirty="0">
                <a:latin typeface="Arial Black"/>
                <a:cs typeface="Arial Black"/>
              </a:rPr>
              <a:t>campo</a:t>
            </a:r>
            <a:r>
              <a:rPr sz="3000" spc="-385" dirty="0">
                <a:latin typeface="Arial Black"/>
                <a:cs typeface="Arial Black"/>
              </a:rPr>
              <a:t> </a:t>
            </a:r>
            <a:r>
              <a:rPr sz="3000" spc="-125" dirty="0">
                <a:latin typeface="Arial Black"/>
                <a:cs typeface="Arial Black"/>
              </a:rPr>
              <a:t>(Pt</a:t>
            </a:r>
            <a:r>
              <a:rPr sz="3000" spc="-375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–</a:t>
            </a:r>
            <a:r>
              <a:rPr sz="3000" spc="-195" dirty="0">
                <a:latin typeface="Arial Black"/>
                <a:cs typeface="Arial Black"/>
              </a:rPr>
              <a:t> </a:t>
            </a:r>
            <a:r>
              <a:rPr sz="3000" spc="-25" dirty="0">
                <a:latin typeface="Arial Black"/>
                <a:cs typeface="Arial Black"/>
              </a:rPr>
              <a:t>1)</a:t>
            </a:r>
            <a:endParaRPr sz="30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14713" y="2343213"/>
            <a:ext cx="6877050" cy="800100"/>
            <a:chOff x="2914713" y="2343213"/>
            <a:chExt cx="6877050" cy="8001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4175" y="2352675"/>
              <a:ext cx="6858000" cy="7715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19476" y="2347976"/>
              <a:ext cx="6867525" cy="790575"/>
            </a:xfrm>
            <a:custGeom>
              <a:avLst/>
              <a:gdLst/>
              <a:ahLst/>
              <a:cxnLst/>
              <a:rect l="l" t="t" r="r" b="b"/>
              <a:pathLst>
                <a:path w="6867525" h="790575">
                  <a:moveTo>
                    <a:pt x="0" y="790575"/>
                  </a:moveTo>
                  <a:lnTo>
                    <a:pt x="6867525" y="790575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7905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29001" y="2909951"/>
              <a:ext cx="3248025" cy="133350"/>
            </a:xfrm>
            <a:custGeom>
              <a:avLst/>
              <a:gdLst/>
              <a:ahLst/>
              <a:cxnLst/>
              <a:rect l="l" t="t" r="r" b="b"/>
              <a:pathLst>
                <a:path w="3248025" h="133350">
                  <a:moveTo>
                    <a:pt x="0" y="133096"/>
                  </a:moveTo>
                  <a:lnTo>
                    <a:pt x="3248025" y="133096"/>
                  </a:lnTo>
                  <a:lnTo>
                    <a:pt x="3248025" y="0"/>
                  </a:lnTo>
                  <a:lnTo>
                    <a:pt x="0" y="0"/>
                  </a:lnTo>
                  <a:lnTo>
                    <a:pt x="0" y="133096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5575" y="2914650"/>
            <a:ext cx="171450" cy="1143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38450" y="3228911"/>
            <a:ext cx="347662" cy="36671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223641" y="3157413"/>
            <a:ext cx="6216650" cy="67500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  <a:tabLst>
                <a:tab pos="596265" algn="l"/>
                <a:tab pos="1134745" algn="l"/>
                <a:tab pos="1888489" algn="l"/>
                <a:tab pos="2524125" algn="l"/>
                <a:tab pos="3521075" algn="l"/>
                <a:tab pos="5224780" algn="l"/>
              </a:tabLst>
            </a:pPr>
            <a:r>
              <a:rPr sz="1400" spc="-20" dirty="0">
                <a:latin typeface="Arial Black"/>
                <a:cs typeface="Arial Black"/>
              </a:rPr>
              <a:t>Text</a:t>
            </a:r>
            <a:r>
              <a:rPr sz="1400" dirty="0">
                <a:latin typeface="Arial Black"/>
                <a:cs typeface="Arial Black"/>
              </a:rPr>
              <a:t>	</a:t>
            </a:r>
            <a:r>
              <a:rPr sz="1400" spc="-25" dirty="0">
                <a:latin typeface="Arial Black"/>
                <a:cs typeface="Arial Black"/>
              </a:rPr>
              <a:t>Box</a:t>
            </a:r>
            <a:r>
              <a:rPr sz="1400" dirty="0">
                <a:latin typeface="Arial Black"/>
                <a:cs typeface="Arial Black"/>
              </a:rPr>
              <a:t>	</a:t>
            </a:r>
            <a:r>
              <a:rPr sz="1400" spc="-10" dirty="0">
                <a:latin typeface="Arial Black"/>
                <a:cs typeface="Arial Black"/>
              </a:rPr>
              <a:t>(Short</a:t>
            </a:r>
            <a:r>
              <a:rPr sz="1400" dirty="0">
                <a:latin typeface="Arial Black"/>
                <a:cs typeface="Arial Black"/>
              </a:rPr>
              <a:t>	</a:t>
            </a:r>
            <a:r>
              <a:rPr sz="1400" spc="-20" dirty="0">
                <a:latin typeface="Arial Black"/>
                <a:cs typeface="Arial Black"/>
              </a:rPr>
              <a:t>Text,</a:t>
            </a:r>
            <a:r>
              <a:rPr sz="1400" dirty="0">
                <a:latin typeface="Arial Black"/>
                <a:cs typeface="Arial Black"/>
              </a:rPr>
              <a:t>	</a:t>
            </a:r>
            <a:r>
              <a:rPr sz="1400" spc="-10" dirty="0">
                <a:latin typeface="Arial Black"/>
                <a:cs typeface="Arial Black"/>
              </a:rPr>
              <a:t>Number,</a:t>
            </a:r>
            <a:r>
              <a:rPr sz="1400" dirty="0">
                <a:latin typeface="Arial Black"/>
                <a:cs typeface="Arial Black"/>
              </a:rPr>
              <a:t>	Date/Time,...)</a:t>
            </a:r>
            <a:r>
              <a:rPr sz="1400" spc="290" dirty="0">
                <a:latin typeface="Arial Black"/>
                <a:cs typeface="Arial Black"/>
              </a:rPr>
              <a:t> </a:t>
            </a:r>
            <a:r>
              <a:rPr sz="1400" spc="-50" dirty="0">
                <a:latin typeface="Arial MT"/>
                <a:cs typeface="Arial MT"/>
              </a:rPr>
              <a:t>–</a:t>
            </a:r>
            <a:r>
              <a:rPr sz="1400" dirty="0">
                <a:latin typeface="Arial MT"/>
                <a:cs typeface="Arial MT"/>
              </a:rPr>
              <a:t>	Campo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para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400" dirty="0">
                <a:latin typeface="Arial MT"/>
                <a:cs typeface="Arial MT"/>
              </a:rPr>
              <a:t>llenar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respuestas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cortas,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números,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fechas,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horas,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etc.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14713" y="3952875"/>
            <a:ext cx="6877050" cy="562610"/>
            <a:chOff x="2914713" y="3952875"/>
            <a:chExt cx="6877050" cy="5626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4175" y="3952875"/>
              <a:ext cx="6858000" cy="5524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919476" y="3957700"/>
              <a:ext cx="6867525" cy="552450"/>
            </a:xfrm>
            <a:custGeom>
              <a:avLst/>
              <a:gdLst/>
              <a:ahLst/>
              <a:cxnLst/>
              <a:rect l="l" t="t" r="r" b="b"/>
              <a:pathLst>
                <a:path w="6867525" h="552450">
                  <a:moveTo>
                    <a:pt x="0" y="552450"/>
                  </a:moveTo>
                  <a:lnTo>
                    <a:pt x="6867525" y="552450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5524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05125" y="4600511"/>
            <a:ext cx="347662" cy="36671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289934" y="4532188"/>
            <a:ext cx="5513070" cy="67500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400" spc="-80" dirty="0">
                <a:latin typeface="Arial Black"/>
                <a:cs typeface="Arial Black"/>
              </a:rPr>
              <a:t>Notes</a:t>
            </a:r>
            <a:r>
              <a:rPr sz="1400" spc="-90" dirty="0">
                <a:latin typeface="Arial Black"/>
                <a:cs typeface="Arial Black"/>
              </a:rPr>
              <a:t> </a:t>
            </a:r>
            <a:r>
              <a:rPr sz="1400" spc="-110" dirty="0">
                <a:latin typeface="Arial Black"/>
                <a:cs typeface="Arial Black"/>
              </a:rPr>
              <a:t>Box</a:t>
            </a:r>
            <a:r>
              <a:rPr sz="1400" spc="-100" dirty="0">
                <a:latin typeface="Arial Black"/>
                <a:cs typeface="Arial Black"/>
              </a:rPr>
              <a:t> </a:t>
            </a:r>
            <a:r>
              <a:rPr sz="1400" spc="-90" dirty="0">
                <a:latin typeface="Arial Black"/>
                <a:cs typeface="Arial Black"/>
              </a:rPr>
              <a:t>(Paragraph</a:t>
            </a:r>
            <a:r>
              <a:rPr sz="1400" spc="-60" dirty="0">
                <a:latin typeface="Arial Black"/>
                <a:cs typeface="Arial Black"/>
              </a:rPr>
              <a:t> </a:t>
            </a:r>
            <a:r>
              <a:rPr sz="1400" spc="-125" dirty="0">
                <a:latin typeface="Arial Black"/>
                <a:cs typeface="Arial Black"/>
              </a:rPr>
              <a:t>Text)</a:t>
            </a:r>
            <a:r>
              <a:rPr sz="1400" spc="-9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–Campo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ingreso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comentarios,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400" dirty="0">
                <a:latin typeface="Arial MT"/>
                <a:cs typeface="Arial MT"/>
              </a:rPr>
              <a:t>observaciones,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etc.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14650" y="5295900"/>
            <a:ext cx="6858000" cy="130492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909951" y="5300662"/>
            <a:ext cx="6867525" cy="13049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70"/>
              </a:spcBef>
            </a:pPr>
            <a:endParaRPr sz="1200">
              <a:latin typeface="Times New Roman"/>
              <a:cs typeface="Times New Roman"/>
            </a:endParaRPr>
          </a:p>
          <a:p>
            <a:pPr marL="30480" algn="ctr">
              <a:lnSpc>
                <a:spcPct val="100000"/>
              </a:lnSpc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Aula</a:t>
            </a:r>
            <a:r>
              <a:rPr sz="1200" spc="-4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03383" y="6391909"/>
            <a:ext cx="23221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1717"/>
                </a:solidFill>
                <a:latin typeface="Calibri Light"/>
                <a:cs typeface="Calibri Light"/>
              </a:rPr>
              <a:t>Fonte:</a:t>
            </a:r>
            <a:r>
              <a:rPr sz="1200" spc="-7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4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850" y="1104836"/>
            <a:ext cx="347662" cy="3762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91485" y="1039745"/>
            <a:ext cx="6162675" cy="9880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2443480" algn="l"/>
                <a:tab pos="3138805" algn="l"/>
                <a:tab pos="4291330" algn="l"/>
                <a:tab pos="5501005" algn="l"/>
              </a:tabLst>
            </a:pPr>
            <a:r>
              <a:rPr sz="1400" spc="-45" dirty="0">
                <a:latin typeface="Segoe UI Symbol"/>
                <a:cs typeface="Segoe UI Symbol"/>
              </a:rPr>
              <a:t>Calculated</a:t>
            </a:r>
            <a:r>
              <a:rPr sz="1400" spc="30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field</a:t>
            </a:r>
            <a:r>
              <a:rPr sz="1400" spc="30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–</a:t>
            </a:r>
            <a:r>
              <a:rPr sz="1400" spc="43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C</a:t>
            </a:r>
            <a:r>
              <a:rPr sz="1400" spc="6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6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m</a:t>
            </a:r>
            <a:r>
              <a:rPr sz="1400" spc="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p</a:t>
            </a:r>
            <a:r>
              <a:rPr sz="1400" spc="30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o</a:t>
            </a:r>
            <a:r>
              <a:rPr sz="1400" dirty="0">
                <a:latin typeface="Segoe UI Symbol"/>
                <a:cs typeface="Segoe UI Symbol"/>
              </a:rPr>
              <a:t>	p</a:t>
            </a:r>
            <a:r>
              <a:rPr sz="1400" spc="5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9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r</a:t>
            </a:r>
            <a:r>
              <a:rPr sz="1400" spc="100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a</a:t>
            </a:r>
            <a:r>
              <a:rPr sz="1400" dirty="0">
                <a:latin typeface="Segoe UI Symbol"/>
                <a:cs typeface="Segoe UI Symbol"/>
              </a:rPr>
              <a:t>	r</a:t>
            </a:r>
            <a:r>
              <a:rPr sz="1400" spc="9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</a:t>
            </a:r>
            <a:r>
              <a:rPr sz="1400" spc="7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9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l</a:t>
            </a:r>
            <a:r>
              <a:rPr sz="1400" spc="2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i</a:t>
            </a:r>
            <a:r>
              <a:rPr sz="1400" spc="10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z</a:t>
            </a:r>
            <a:r>
              <a:rPr sz="1400" spc="10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95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r</a:t>
            </a:r>
            <a:r>
              <a:rPr sz="1400" dirty="0">
                <a:latin typeface="Segoe UI Symbol"/>
                <a:cs typeface="Segoe UI Symbol"/>
              </a:rPr>
              <a:t>	c</a:t>
            </a:r>
            <a:r>
              <a:rPr sz="1400" spc="8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á</a:t>
            </a:r>
            <a:r>
              <a:rPr sz="1400" spc="9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l</a:t>
            </a:r>
            <a:r>
              <a:rPr sz="1400" spc="2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c</a:t>
            </a:r>
            <a:r>
              <a:rPr sz="1400" spc="9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u</a:t>
            </a:r>
            <a:r>
              <a:rPr sz="1400" spc="9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l</a:t>
            </a:r>
            <a:r>
              <a:rPr sz="1400" spc="10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o</a:t>
            </a:r>
            <a:r>
              <a:rPr sz="1400" spc="65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s</a:t>
            </a:r>
            <a:r>
              <a:rPr sz="1400" dirty="0">
                <a:latin typeface="Segoe UI Symbol"/>
                <a:cs typeface="Segoe UI Symbol"/>
              </a:rPr>
              <a:t>	j</a:t>
            </a:r>
            <a:r>
              <a:rPr sz="1400" spc="10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u</a:t>
            </a:r>
            <a:r>
              <a:rPr sz="1400" spc="9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n</a:t>
            </a:r>
            <a:r>
              <a:rPr sz="1400" spc="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t</a:t>
            </a:r>
            <a:r>
              <a:rPr sz="1400" spc="114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o</a:t>
            </a:r>
            <a:endParaRPr sz="1400">
              <a:latin typeface="Segoe UI Symbol"/>
              <a:cs typeface="Segoe UI Symbol"/>
            </a:endParaRPr>
          </a:p>
          <a:p>
            <a:pPr marL="12700" marR="231775">
              <a:lnSpc>
                <a:spcPct val="147500"/>
              </a:lnSpc>
              <a:spcBef>
                <a:spcPts val="75"/>
              </a:spcBef>
              <a:tabLst>
                <a:tab pos="588010" algn="l"/>
                <a:tab pos="1403985" algn="l"/>
                <a:tab pos="2545715" algn="l"/>
                <a:tab pos="2967990" algn="l"/>
                <a:tab pos="3333115" algn="l"/>
                <a:tab pos="4857750" algn="l"/>
              </a:tabLst>
            </a:pPr>
            <a:r>
              <a:rPr sz="1400" dirty="0">
                <a:latin typeface="Segoe UI Symbol"/>
                <a:cs typeface="Segoe UI Symbol"/>
              </a:rPr>
              <a:t>c</a:t>
            </a:r>
            <a:r>
              <a:rPr sz="1400" spc="8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o</a:t>
            </a:r>
            <a:r>
              <a:rPr sz="1400" spc="60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n</a:t>
            </a:r>
            <a:r>
              <a:rPr sz="1400" dirty="0">
                <a:latin typeface="Segoe UI Symbol"/>
                <a:cs typeface="Segoe UI Symbol"/>
              </a:rPr>
              <a:t>	o</a:t>
            </a:r>
            <a:r>
              <a:rPr sz="1400" spc="5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t</a:t>
            </a:r>
            <a:r>
              <a:rPr sz="1400" spc="11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r</a:t>
            </a:r>
            <a:r>
              <a:rPr sz="1400" spc="9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o</a:t>
            </a:r>
            <a:r>
              <a:rPr sz="1400" spc="60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s</a:t>
            </a:r>
            <a:r>
              <a:rPr sz="1400" dirty="0">
                <a:latin typeface="Segoe UI Symbol"/>
                <a:cs typeface="Segoe UI Symbol"/>
              </a:rPr>
              <a:t>	c</a:t>
            </a:r>
            <a:r>
              <a:rPr sz="1400" spc="8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r</a:t>
            </a:r>
            <a:r>
              <a:rPr sz="1400" spc="9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</a:t>
            </a:r>
            <a:r>
              <a:rPr sz="1400" spc="7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9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d</a:t>
            </a:r>
            <a:r>
              <a:rPr sz="1400" spc="5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o</a:t>
            </a:r>
            <a:r>
              <a:rPr sz="1400" spc="55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s</a:t>
            </a:r>
            <a:r>
              <a:rPr sz="1400" dirty="0">
                <a:latin typeface="Segoe UI Symbol"/>
                <a:cs typeface="Segoe UI Symbol"/>
              </a:rPr>
              <a:t>	</a:t>
            </a:r>
            <a:r>
              <a:rPr sz="1400" spc="75" dirty="0">
                <a:latin typeface="Segoe UI Symbol"/>
                <a:cs typeface="Segoe UI Symbol"/>
              </a:rPr>
              <a:t>e</a:t>
            </a:r>
            <a:r>
              <a:rPr sz="1400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n</a:t>
            </a:r>
            <a:r>
              <a:rPr sz="1400" dirty="0">
                <a:latin typeface="Segoe UI Symbol"/>
                <a:cs typeface="Segoe UI Symbol"/>
              </a:rPr>
              <a:t>	</a:t>
            </a:r>
            <a:r>
              <a:rPr sz="1400" spc="75" dirty="0">
                <a:latin typeface="Segoe UI Symbol"/>
                <a:cs typeface="Segoe UI Symbol"/>
              </a:rPr>
              <a:t>e</a:t>
            </a:r>
            <a:r>
              <a:rPr sz="1400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l</a:t>
            </a:r>
            <a:r>
              <a:rPr sz="1400" dirty="0">
                <a:latin typeface="Segoe UI Symbol"/>
                <a:cs typeface="Segoe UI Symbol"/>
              </a:rPr>
              <a:t>	f</a:t>
            </a:r>
            <a:r>
              <a:rPr sz="1400" spc="7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o</a:t>
            </a:r>
            <a:r>
              <a:rPr sz="1400" spc="6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r</a:t>
            </a:r>
            <a:r>
              <a:rPr sz="1400" spc="10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m</a:t>
            </a:r>
            <a:r>
              <a:rPr sz="1400" spc="4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u</a:t>
            </a:r>
            <a:r>
              <a:rPr sz="1400" spc="9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l</a:t>
            </a:r>
            <a:r>
              <a:rPr sz="1400" spc="10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10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r</a:t>
            </a:r>
            <a:r>
              <a:rPr sz="1400" spc="3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i</a:t>
            </a:r>
            <a:r>
              <a:rPr sz="1400" spc="105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o</a:t>
            </a:r>
            <a:r>
              <a:rPr sz="1400" dirty="0">
                <a:latin typeface="Segoe UI Symbol"/>
                <a:cs typeface="Segoe UI Symbol"/>
              </a:rPr>
              <a:t>	(</a:t>
            </a:r>
            <a:r>
              <a:rPr sz="1400" spc="8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f</a:t>
            </a:r>
            <a:r>
              <a:rPr sz="1400" spc="7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u</a:t>
            </a:r>
            <a:r>
              <a:rPr sz="1400" spc="9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n</a:t>
            </a:r>
            <a:r>
              <a:rPr sz="1400" spc="9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c</a:t>
            </a:r>
            <a:r>
              <a:rPr sz="1400" spc="9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i</a:t>
            </a:r>
            <a:r>
              <a:rPr sz="1400" spc="2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ó</a:t>
            </a:r>
            <a:r>
              <a:rPr sz="1400" spc="140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n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9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v</a:t>
            </a:r>
            <a:r>
              <a:rPr sz="1400" spc="6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9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n</a:t>
            </a:r>
            <a:r>
              <a:rPr sz="1400" spc="9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z</a:t>
            </a:r>
            <a:r>
              <a:rPr sz="1400" spc="2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10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d</a:t>
            </a:r>
            <a:r>
              <a:rPr sz="1400" spc="5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110" dirty="0">
                <a:latin typeface="Segoe UI Symbol"/>
                <a:cs typeface="Segoe UI Symbol"/>
              </a:rPr>
              <a:t> </a:t>
            </a:r>
            <a:r>
              <a:rPr sz="1400" spc="90" dirty="0">
                <a:latin typeface="Segoe UI Symbol"/>
                <a:cs typeface="Segoe UI Symbol"/>
              </a:rPr>
              <a:t>)</a:t>
            </a:r>
            <a:r>
              <a:rPr sz="1400" spc="5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. </a:t>
            </a:r>
            <a:endParaRPr sz="14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0650" y="586993"/>
            <a:ext cx="435546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200" dirty="0">
                <a:latin typeface="Arial Black"/>
                <a:cs typeface="Arial Black"/>
              </a:rPr>
              <a:t>Tipos</a:t>
            </a:r>
            <a:r>
              <a:rPr sz="3000" spc="-475" dirty="0">
                <a:latin typeface="Arial Black"/>
                <a:cs typeface="Arial Black"/>
              </a:rPr>
              <a:t> </a:t>
            </a:r>
            <a:r>
              <a:rPr sz="3000" spc="-110" dirty="0">
                <a:latin typeface="Arial Black"/>
                <a:cs typeface="Arial Black"/>
              </a:rPr>
              <a:t>de</a:t>
            </a:r>
            <a:r>
              <a:rPr sz="3000" spc="-365" dirty="0">
                <a:latin typeface="Arial Black"/>
                <a:cs typeface="Arial Black"/>
              </a:rPr>
              <a:t> </a:t>
            </a:r>
            <a:r>
              <a:rPr sz="3000" spc="-175" dirty="0">
                <a:latin typeface="Arial Black"/>
                <a:cs typeface="Arial Black"/>
              </a:rPr>
              <a:t>campo</a:t>
            </a:r>
            <a:r>
              <a:rPr sz="3000" spc="-409" dirty="0">
                <a:latin typeface="Arial Black"/>
                <a:cs typeface="Arial Black"/>
              </a:rPr>
              <a:t> </a:t>
            </a:r>
            <a:r>
              <a:rPr sz="3000" spc="-125" dirty="0">
                <a:latin typeface="Arial Black"/>
                <a:cs typeface="Arial Black"/>
              </a:rPr>
              <a:t>(Pt</a:t>
            </a:r>
            <a:r>
              <a:rPr sz="3000" spc="-360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–</a:t>
            </a:r>
            <a:r>
              <a:rPr sz="3000" spc="-204" dirty="0">
                <a:latin typeface="Arial Black"/>
                <a:cs typeface="Arial Black"/>
              </a:rPr>
              <a:t> </a:t>
            </a:r>
            <a:r>
              <a:rPr sz="3000" spc="-25" dirty="0">
                <a:latin typeface="Arial Black"/>
                <a:cs typeface="Arial Black"/>
              </a:rPr>
              <a:t>2)</a:t>
            </a:r>
            <a:endParaRPr sz="30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86050" y="2028888"/>
            <a:ext cx="6810375" cy="685800"/>
            <a:chOff x="2686050" y="2028888"/>
            <a:chExt cx="6810375" cy="6858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6050" y="2038350"/>
              <a:ext cx="6791325" cy="6667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90875" y="2033651"/>
              <a:ext cx="6800850" cy="676275"/>
            </a:xfrm>
            <a:custGeom>
              <a:avLst/>
              <a:gdLst/>
              <a:ahLst/>
              <a:cxnLst/>
              <a:rect l="l" t="t" r="r" b="b"/>
              <a:pathLst>
                <a:path w="6800850" h="676275">
                  <a:moveTo>
                    <a:pt x="0" y="676148"/>
                  </a:moveTo>
                  <a:lnTo>
                    <a:pt x="6800469" y="676148"/>
                  </a:lnTo>
                  <a:lnTo>
                    <a:pt x="6800469" y="0"/>
                  </a:lnTo>
                  <a:lnTo>
                    <a:pt x="0" y="0"/>
                  </a:lnTo>
                  <a:lnTo>
                    <a:pt x="0" y="6761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695638" y="2943225"/>
            <a:ext cx="6810375" cy="742950"/>
            <a:chOff x="2695638" y="2943225"/>
            <a:chExt cx="6810375" cy="7429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5100" y="2943225"/>
              <a:ext cx="6781800" cy="7239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00401" y="2948050"/>
              <a:ext cx="6800850" cy="733425"/>
            </a:xfrm>
            <a:custGeom>
              <a:avLst/>
              <a:gdLst/>
              <a:ahLst/>
              <a:cxnLst/>
              <a:rect l="l" t="t" r="r" b="b"/>
              <a:pathLst>
                <a:path w="6800850" h="733425">
                  <a:moveTo>
                    <a:pt x="0" y="733171"/>
                  </a:moveTo>
                  <a:lnTo>
                    <a:pt x="6800469" y="733171"/>
                  </a:lnTo>
                  <a:lnTo>
                    <a:pt x="6800469" y="0"/>
                  </a:lnTo>
                  <a:lnTo>
                    <a:pt x="0" y="0"/>
                  </a:lnTo>
                  <a:lnTo>
                    <a:pt x="0" y="73317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7950" y="3771836"/>
            <a:ext cx="347662" cy="36671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034664" y="3700716"/>
            <a:ext cx="6076315" cy="674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2000"/>
              </a:lnSpc>
              <a:spcBef>
                <a:spcPts val="95"/>
              </a:spcBef>
            </a:pPr>
            <a:r>
              <a:rPr sz="1400" spc="-20" dirty="0">
                <a:latin typeface="Arial Black"/>
                <a:cs typeface="Arial Black"/>
              </a:rPr>
              <a:t>Multiple</a:t>
            </a:r>
            <a:r>
              <a:rPr sz="1400" spc="15" dirty="0">
                <a:latin typeface="Arial Black"/>
                <a:cs typeface="Arial Black"/>
              </a:rPr>
              <a:t> </a:t>
            </a:r>
            <a:r>
              <a:rPr sz="1400" spc="-95" dirty="0">
                <a:latin typeface="Arial Black"/>
                <a:cs typeface="Arial Black"/>
              </a:rPr>
              <a:t>Choice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–</a:t>
            </a:r>
            <a:r>
              <a:rPr sz="1400" spc="35" dirty="0">
                <a:latin typeface="Arial Black"/>
                <a:cs typeface="Arial Black"/>
              </a:rPr>
              <a:t> </a:t>
            </a:r>
            <a:r>
              <a:rPr sz="1400" spc="-65" dirty="0">
                <a:latin typeface="Arial Black"/>
                <a:cs typeface="Arial Black"/>
              </a:rPr>
              <a:t>Drop-</a:t>
            </a:r>
            <a:r>
              <a:rPr sz="1400" spc="-40" dirty="0">
                <a:latin typeface="Arial Black"/>
                <a:cs typeface="Arial Black"/>
              </a:rPr>
              <a:t>down</a:t>
            </a:r>
            <a:r>
              <a:rPr sz="1400" spc="-5" dirty="0">
                <a:latin typeface="Arial Black"/>
                <a:cs typeface="Arial Black"/>
              </a:rPr>
              <a:t> </a:t>
            </a:r>
            <a:r>
              <a:rPr sz="1400" spc="-55" dirty="0">
                <a:latin typeface="Arial Black"/>
                <a:cs typeface="Arial Black"/>
              </a:rPr>
              <a:t>List</a:t>
            </a:r>
            <a:r>
              <a:rPr sz="1400" spc="-20" dirty="0">
                <a:latin typeface="Arial Black"/>
                <a:cs typeface="Arial Black"/>
              </a:rPr>
              <a:t> </a:t>
            </a:r>
            <a:r>
              <a:rPr sz="1400" spc="-85" dirty="0">
                <a:latin typeface="Arial Black"/>
                <a:cs typeface="Arial Black"/>
              </a:rPr>
              <a:t>(Single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80" dirty="0">
                <a:latin typeface="Arial Black"/>
                <a:cs typeface="Arial Black"/>
              </a:rPr>
              <a:t>Answer)</a:t>
            </a:r>
            <a:r>
              <a:rPr sz="1400" spc="-1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105" dirty="0">
                <a:latin typeface="Arial MT"/>
                <a:cs typeface="Arial MT"/>
              </a:rPr>
              <a:t> Campo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spc="90" dirty="0">
                <a:latin typeface="Arial MT"/>
                <a:cs typeface="Arial MT"/>
              </a:rPr>
              <a:t>para</a:t>
            </a:r>
            <a:r>
              <a:rPr sz="1400" spc="225" dirty="0">
                <a:latin typeface="Arial MT"/>
                <a:cs typeface="Arial MT"/>
              </a:rPr>
              <a:t> </a:t>
            </a:r>
            <a:r>
              <a:rPr sz="1400" spc="45" dirty="0">
                <a:latin typeface="Arial MT"/>
                <a:cs typeface="Arial MT"/>
              </a:rPr>
              <a:t>la </a:t>
            </a:r>
            <a:r>
              <a:rPr sz="1400" spc="105" dirty="0">
                <a:latin typeface="Arial MT"/>
                <a:cs typeface="Arial MT"/>
              </a:rPr>
              <a:t>creación</a:t>
            </a:r>
            <a:r>
              <a:rPr sz="1400" spc="27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de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una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254" dirty="0">
                <a:latin typeface="Arial MT"/>
                <a:cs typeface="Arial MT"/>
              </a:rPr>
              <a:t> </a:t>
            </a:r>
            <a:r>
              <a:rPr sz="1400" spc="100" dirty="0">
                <a:latin typeface="Arial MT"/>
                <a:cs typeface="Arial MT"/>
              </a:rPr>
              <a:t>ista,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spc="95" dirty="0">
                <a:latin typeface="Arial MT"/>
                <a:cs typeface="Arial MT"/>
              </a:rPr>
              <a:t>donde</a:t>
            </a:r>
            <a:r>
              <a:rPr sz="1400" spc="260" dirty="0">
                <a:latin typeface="Arial MT"/>
                <a:cs typeface="Arial MT"/>
              </a:rPr>
              <a:t> </a:t>
            </a:r>
            <a:r>
              <a:rPr sz="1400" spc="90" dirty="0">
                <a:latin typeface="Arial MT"/>
                <a:cs typeface="Arial MT"/>
              </a:rPr>
              <a:t>solo</a:t>
            </a:r>
            <a:r>
              <a:rPr sz="1400" spc="24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se</a:t>
            </a:r>
            <a:r>
              <a:rPr sz="1400" spc="270" dirty="0">
                <a:latin typeface="Arial MT"/>
                <a:cs typeface="Arial MT"/>
              </a:rPr>
              <a:t> </a:t>
            </a:r>
            <a:r>
              <a:rPr sz="1400" spc="90" dirty="0">
                <a:latin typeface="Arial MT"/>
                <a:cs typeface="Arial MT"/>
              </a:rPr>
              <a:t>debe</a:t>
            </a:r>
            <a:r>
              <a:rPr sz="1400" spc="260" dirty="0">
                <a:latin typeface="Arial MT"/>
                <a:cs typeface="Arial MT"/>
              </a:rPr>
              <a:t> </a:t>
            </a:r>
            <a:r>
              <a:rPr sz="1400" spc="105" dirty="0">
                <a:latin typeface="Arial MT"/>
                <a:cs typeface="Arial MT"/>
              </a:rPr>
              <a:t>seleccionar</a:t>
            </a:r>
            <a:r>
              <a:rPr sz="1400" spc="305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un</a:t>
            </a:r>
            <a:r>
              <a:rPr sz="1400" spc="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í</a:t>
            </a:r>
            <a:r>
              <a:rPr sz="1400" spc="-254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tem.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76588" y="4629150"/>
            <a:ext cx="6848475" cy="1343025"/>
            <a:chOff x="2676588" y="4629150"/>
            <a:chExt cx="6848475" cy="134302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86049" y="4638674"/>
              <a:ext cx="6819900" cy="13239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681350" y="4633912"/>
              <a:ext cx="6838950" cy="1333500"/>
            </a:xfrm>
            <a:custGeom>
              <a:avLst/>
              <a:gdLst/>
              <a:ahLst/>
              <a:cxnLst/>
              <a:rect l="l" t="t" r="r" b="b"/>
              <a:pathLst>
                <a:path w="6838950" h="1333500">
                  <a:moveTo>
                    <a:pt x="0" y="1333500"/>
                  </a:moveTo>
                  <a:lnTo>
                    <a:pt x="6838442" y="1333500"/>
                  </a:lnTo>
                  <a:lnTo>
                    <a:pt x="6838442" y="0"/>
                  </a:lnTo>
                  <a:lnTo>
                    <a:pt x="0" y="0"/>
                  </a:lnTo>
                  <a:lnTo>
                    <a:pt x="0" y="1333500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94451" y="6257925"/>
            <a:ext cx="4635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18675" y="6359207"/>
            <a:ext cx="232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1717"/>
                </a:solidFill>
                <a:latin typeface="Calibri Light"/>
                <a:cs typeface="Calibri Light"/>
              </a:rPr>
              <a:t>Fonte:</a:t>
            </a:r>
            <a:r>
              <a:rPr sz="1200" spc="-7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5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5100" y="609226"/>
            <a:ext cx="7782814" cy="786113"/>
          </a:xfrm>
          <a:prstGeom prst="rect">
            <a:avLst/>
          </a:prstGeom>
        </p:spPr>
        <p:txBody>
          <a:bodyPr vert="horz" wrap="square" lIns="0" tIns="229870" rIns="0" bIns="0" rtlCol="0" anchor="t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pt-BR" sz="3600" spc="-204" dirty="0" err="1">
                <a:solidFill>
                  <a:srgbClr val="FF0000"/>
                </a:solidFill>
                <a:latin typeface="Arial Black"/>
                <a:cs typeface="Arial Black"/>
              </a:rPr>
              <a:t>Pantalla</a:t>
            </a:r>
            <a:r>
              <a:rPr sz="3600" spc="-204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pt-BR" sz="3600" spc="-204" dirty="0">
                <a:solidFill>
                  <a:srgbClr val="FF0000"/>
                </a:solidFill>
                <a:latin typeface="Arial Black"/>
                <a:cs typeface="Arial Black"/>
              </a:rPr>
              <a:t>de </a:t>
            </a:r>
            <a:r>
              <a:rPr lang="pt-BR" sz="3600" spc="-204" dirty="0" err="1">
                <a:solidFill>
                  <a:srgbClr val="FF0000"/>
                </a:solidFill>
                <a:latin typeface="Arial Black"/>
                <a:cs typeface="Arial Black"/>
              </a:rPr>
              <a:t>acceso</a:t>
            </a:r>
            <a:r>
              <a:rPr lang="pt-BR" sz="3600" spc="-204" dirty="0">
                <a:latin typeface="Arial" panose="020B0604020202020204" pitchFamily="34" charset="0"/>
                <a:cs typeface="Arial" panose="020B0604020202020204" pitchFamily="34" charset="0"/>
              </a:rPr>
              <a:t> (institucional)</a:t>
            </a:r>
            <a:endParaRPr lang="pt-BR" sz="3600" spc="-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4521" y="1409700"/>
            <a:ext cx="5486400" cy="49149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490" y="479742"/>
            <a:ext cx="43554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4" dirty="0">
                <a:latin typeface="Arial Black"/>
                <a:cs typeface="Arial Black"/>
              </a:rPr>
              <a:t>Tipos</a:t>
            </a:r>
            <a:r>
              <a:rPr sz="3000" spc="-465" dirty="0">
                <a:latin typeface="Arial Black"/>
                <a:cs typeface="Arial Black"/>
              </a:rPr>
              <a:t> </a:t>
            </a:r>
            <a:r>
              <a:rPr sz="3000" spc="-100" dirty="0">
                <a:latin typeface="Arial Black"/>
                <a:cs typeface="Arial Black"/>
              </a:rPr>
              <a:t>de</a:t>
            </a:r>
            <a:r>
              <a:rPr sz="3000" spc="-360" dirty="0">
                <a:latin typeface="Arial Black"/>
                <a:cs typeface="Arial Black"/>
              </a:rPr>
              <a:t> </a:t>
            </a:r>
            <a:r>
              <a:rPr sz="3000" spc="-175" dirty="0">
                <a:latin typeface="Arial Black"/>
                <a:cs typeface="Arial Black"/>
              </a:rPr>
              <a:t>campo</a:t>
            </a:r>
            <a:r>
              <a:rPr sz="3000" spc="-395" dirty="0">
                <a:latin typeface="Arial Black"/>
                <a:cs typeface="Arial Black"/>
              </a:rPr>
              <a:t> </a:t>
            </a:r>
            <a:r>
              <a:rPr sz="3000" spc="-125" dirty="0">
                <a:latin typeface="Arial Black"/>
                <a:cs typeface="Arial Black"/>
              </a:rPr>
              <a:t>(Pt</a:t>
            </a:r>
            <a:r>
              <a:rPr sz="3000" spc="-360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–</a:t>
            </a:r>
            <a:r>
              <a:rPr sz="3000" spc="-204" dirty="0">
                <a:latin typeface="Arial Black"/>
                <a:cs typeface="Arial Black"/>
              </a:rPr>
              <a:t> </a:t>
            </a:r>
            <a:r>
              <a:rPr sz="3000" spc="-25" dirty="0">
                <a:latin typeface="Arial Black"/>
                <a:cs typeface="Arial Black"/>
              </a:rPr>
              <a:t>3)</a:t>
            </a:r>
            <a:endParaRPr sz="30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7950" y="990536"/>
            <a:ext cx="357187" cy="3667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34664" y="915735"/>
            <a:ext cx="6425565" cy="989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89535" algn="just">
              <a:lnSpc>
                <a:spcPct val="149800"/>
              </a:lnSpc>
              <a:spcBef>
                <a:spcPts val="135"/>
              </a:spcBef>
            </a:pPr>
            <a:r>
              <a:rPr sz="1400" dirty="0">
                <a:latin typeface="Arial Black"/>
                <a:cs typeface="Arial Black"/>
              </a:rPr>
              <a:t>Multiple</a:t>
            </a:r>
            <a:r>
              <a:rPr sz="1400" spc="160" dirty="0">
                <a:latin typeface="Arial Black"/>
                <a:cs typeface="Arial Black"/>
              </a:rPr>
              <a:t> </a:t>
            </a:r>
            <a:r>
              <a:rPr sz="1400" spc="-50" dirty="0">
                <a:latin typeface="Arial Black"/>
                <a:cs typeface="Arial Black"/>
              </a:rPr>
              <a:t>Choice</a:t>
            </a:r>
            <a:r>
              <a:rPr sz="1400" spc="6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–</a:t>
            </a:r>
            <a:r>
              <a:rPr sz="1400" spc="19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Radio</a:t>
            </a:r>
            <a:r>
              <a:rPr sz="1400" spc="13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Buttons</a:t>
            </a:r>
            <a:r>
              <a:rPr sz="1400" spc="110" dirty="0">
                <a:latin typeface="Arial Black"/>
                <a:cs typeface="Arial Black"/>
              </a:rPr>
              <a:t> </a:t>
            </a:r>
            <a:r>
              <a:rPr sz="1400" spc="-45" dirty="0">
                <a:latin typeface="Arial Black"/>
                <a:cs typeface="Arial Black"/>
              </a:rPr>
              <a:t>(Single</a:t>
            </a:r>
            <a:r>
              <a:rPr sz="1400" spc="130" dirty="0">
                <a:latin typeface="Arial Black"/>
                <a:cs typeface="Arial Black"/>
              </a:rPr>
              <a:t> </a:t>
            </a:r>
            <a:r>
              <a:rPr sz="1400" spc="-35" dirty="0">
                <a:latin typeface="Arial Black"/>
                <a:cs typeface="Arial Black"/>
              </a:rPr>
              <a:t>Answer)</a:t>
            </a:r>
            <a:r>
              <a:rPr sz="1400" spc="114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26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Campo</a:t>
            </a:r>
            <a:r>
              <a:rPr sz="1400" spc="310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para</a:t>
            </a:r>
            <a:r>
              <a:rPr sz="1400" spc="310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la </a:t>
            </a:r>
            <a:r>
              <a:rPr sz="1400" spc="60" dirty="0">
                <a:latin typeface="Arial MT"/>
                <a:cs typeface="Arial MT"/>
              </a:rPr>
              <a:t>creación</a:t>
            </a:r>
            <a:r>
              <a:rPr sz="1400" spc="3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35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múltiples</a:t>
            </a:r>
            <a:r>
              <a:rPr sz="1400" spc="355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ítems</a:t>
            </a:r>
            <a:r>
              <a:rPr sz="1400" spc="3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35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formato</a:t>
            </a:r>
            <a:r>
              <a:rPr sz="1400" spc="3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35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círculo,</a:t>
            </a:r>
            <a:r>
              <a:rPr sz="1400" spc="335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donde</a:t>
            </a:r>
            <a:r>
              <a:rPr sz="1400" spc="345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solo</a:t>
            </a:r>
            <a:r>
              <a:rPr sz="1400" spc="3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</a:t>
            </a:r>
            <a:r>
              <a:rPr sz="1400" spc="355" dirty="0">
                <a:latin typeface="Arial MT"/>
                <a:cs typeface="Arial MT"/>
              </a:rPr>
              <a:t> </a:t>
            </a:r>
            <a:r>
              <a:rPr sz="1400" spc="35" dirty="0">
                <a:latin typeface="Arial MT"/>
                <a:cs typeface="Arial MT"/>
              </a:rPr>
              <a:t>debe </a:t>
            </a:r>
            <a:r>
              <a:rPr sz="1400" spc="60" dirty="0">
                <a:latin typeface="Arial MT"/>
                <a:cs typeface="Arial MT"/>
              </a:rPr>
              <a:t>seleccionar</a:t>
            </a:r>
            <a:r>
              <a:rPr sz="1400" spc="1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185" dirty="0">
                <a:latin typeface="Arial MT"/>
                <a:cs typeface="Arial MT"/>
              </a:rPr>
              <a:t> </a:t>
            </a:r>
            <a:r>
              <a:rPr sz="1400" spc="45" dirty="0">
                <a:latin typeface="Arial MT"/>
                <a:cs typeface="Arial MT"/>
              </a:rPr>
              <a:t>ítem.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7950" y="2933636"/>
            <a:ext cx="347662" cy="37623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34664" y="2869882"/>
            <a:ext cx="6192520" cy="674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2000"/>
              </a:lnSpc>
              <a:spcBef>
                <a:spcPts val="90"/>
              </a:spcBef>
            </a:pPr>
            <a:r>
              <a:rPr sz="1400" spc="-135" dirty="0">
                <a:latin typeface="Arial Black"/>
                <a:cs typeface="Arial Black"/>
              </a:rPr>
              <a:t>Checkboxes</a:t>
            </a:r>
            <a:r>
              <a:rPr sz="1400" spc="-105" dirty="0">
                <a:latin typeface="Arial Black"/>
                <a:cs typeface="Arial Black"/>
              </a:rPr>
              <a:t> </a:t>
            </a:r>
            <a:r>
              <a:rPr sz="1400" spc="-60" dirty="0">
                <a:latin typeface="Arial Black"/>
                <a:cs typeface="Arial Black"/>
              </a:rPr>
              <a:t>(Multiple</a:t>
            </a:r>
            <a:r>
              <a:rPr sz="1400" spc="-35" dirty="0">
                <a:latin typeface="Arial Black"/>
                <a:cs typeface="Arial Black"/>
              </a:rPr>
              <a:t> </a:t>
            </a:r>
            <a:r>
              <a:rPr sz="1400" spc="-105" dirty="0">
                <a:latin typeface="Arial Black"/>
                <a:cs typeface="Arial Black"/>
              </a:rPr>
              <a:t>Answers)</a:t>
            </a:r>
            <a:r>
              <a:rPr sz="1400" spc="-4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Campo</a:t>
            </a:r>
            <a:r>
              <a:rPr sz="1400" spc="165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para</a:t>
            </a:r>
            <a:r>
              <a:rPr sz="1400" spc="1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190" dirty="0">
                <a:latin typeface="Arial MT"/>
                <a:cs typeface="Arial MT"/>
              </a:rPr>
              <a:t> </a:t>
            </a:r>
            <a:r>
              <a:rPr sz="1400" spc="45" dirty="0">
                <a:latin typeface="Arial MT"/>
                <a:cs typeface="Arial MT"/>
              </a:rPr>
              <a:t>creación</a:t>
            </a:r>
            <a:r>
              <a:rPr sz="1400" spc="20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195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múltiples </a:t>
            </a:r>
            <a:r>
              <a:rPr sz="1400" spc="50" dirty="0">
                <a:latin typeface="Arial MT"/>
                <a:cs typeface="Arial MT"/>
              </a:rPr>
              <a:t>ítems</a:t>
            </a:r>
            <a:r>
              <a:rPr sz="1400" spc="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formato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160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cuadrado,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donde</a:t>
            </a:r>
            <a:r>
              <a:rPr sz="1400" spc="1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</a:t>
            </a:r>
            <a:r>
              <a:rPr sz="1400" spc="165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podrán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seleccionar</a:t>
            </a:r>
            <a:r>
              <a:rPr sz="1400" spc="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uno</a:t>
            </a:r>
            <a:r>
              <a:rPr sz="1400" spc="1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125" dirty="0">
                <a:latin typeface="Arial MT"/>
                <a:cs typeface="Arial MT"/>
              </a:rPr>
              <a:t> </a:t>
            </a:r>
            <a:r>
              <a:rPr sz="1400" spc="25" dirty="0">
                <a:latin typeface="Arial MT"/>
                <a:cs typeface="Arial MT"/>
              </a:rPr>
              <a:t>más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7364" y="3645245"/>
            <a:ext cx="52578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0"/>
              </a:lnSpc>
            </a:pPr>
            <a:r>
              <a:rPr sz="1400" spc="40" dirty="0">
                <a:latin typeface="Arial MT"/>
                <a:cs typeface="Arial MT"/>
              </a:rPr>
              <a:t>ítems.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95638" y="2057400"/>
            <a:ext cx="6848475" cy="857250"/>
            <a:chOff x="2695638" y="2057400"/>
            <a:chExt cx="6848475" cy="8572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5100" y="2057400"/>
              <a:ext cx="6819900" cy="8477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00401" y="2062225"/>
              <a:ext cx="6838950" cy="847725"/>
            </a:xfrm>
            <a:custGeom>
              <a:avLst/>
              <a:gdLst/>
              <a:ahLst/>
              <a:cxnLst/>
              <a:rect l="l" t="t" r="r" b="b"/>
              <a:pathLst>
                <a:path w="6838950" h="847725">
                  <a:moveTo>
                    <a:pt x="0" y="847216"/>
                  </a:moveTo>
                  <a:lnTo>
                    <a:pt x="6838442" y="847216"/>
                  </a:lnTo>
                  <a:lnTo>
                    <a:pt x="6838442" y="0"/>
                  </a:lnTo>
                  <a:lnTo>
                    <a:pt x="0" y="0"/>
                  </a:lnTo>
                  <a:lnTo>
                    <a:pt x="0" y="8472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695638" y="3638486"/>
            <a:ext cx="6848475" cy="866775"/>
            <a:chOff x="2695638" y="3638486"/>
            <a:chExt cx="6848475" cy="86677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5100" y="3648074"/>
              <a:ext cx="6819900" cy="8382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00401" y="3643248"/>
              <a:ext cx="6838950" cy="857250"/>
            </a:xfrm>
            <a:custGeom>
              <a:avLst/>
              <a:gdLst/>
              <a:ahLst/>
              <a:cxnLst/>
              <a:rect l="l" t="t" r="r" b="b"/>
              <a:pathLst>
                <a:path w="6838950" h="857250">
                  <a:moveTo>
                    <a:pt x="0" y="856742"/>
                  </a:moveTo>
                  <a:lnTo>
                    <a:pt x="6838442" y="856742"/>
                  </a:lnTo>
                  <a:lnTo>
                    <a:pt x="6838442" y="0"/>
                  </a:lnTo>
                  <a:lnTo>
                    <a:pt x="0" y="0"/>
                  </a:lnTo>
                  <a:lnTo>
                    <a:pt x="0" y="85674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86050" y="4562411"/>
            <a:ext cx="347662" cy="36671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068066" y="4603115"/>
            <a:ext cx="482028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35" dirty="0">
                <a:latin typeface="Arial Black"/>
                <a:cs typeface="Arial Black"/>
              </a:rPr>
              <a:t>Yes</a:t>
            </a:r>
            <a:r>
              <a:rPr sz="1400" spc="-229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–</a:t>
            </a:r>
            <a:r>
              <a:rPr sz="1400" spc="20" dirty="0">
                <a:latin typeface="Arial Black"/>
                <a:cs typeface="Arial Black"/>
              </a:rPr>
              <a:t> </a:t>
            </a:r>
            <a:r>
              <a:rPr sz="1400" spc="-25" dirty="0">
                <a:latin typeface="Arial Black"/>
                <a:cs typeface="Arial Black"/>
              </a:rPr>
              <a:t>No</a:t>
            </a:r>
            <a:r>
              <a:rPr sz="1400" spc="-8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Campo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para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seleccionar</a:t>
            </a:r>
            <a:r>
              <a:rPr sz="1400" spc="1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las</a:t>
            </a:r>
            <a:r>
              <a:rPr sz="1400" spc="200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alternativas</a:t>
            </a:r>
            <a:r>
              <a:rPr sz="1400" spc="2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sí</a:t>
            </a:r>
            <a:r>
              <a:rPr sz="1400" spc="19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94000" y="4852414"/>
            <a:ext cx="26543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0"/>
              </a:lnSpc>
            </a:pPr>
            <a:r>
              <a:rPr sz="1400" spc="-25" dirty="0">
                <a:latin typeface="Arial MT"/>
                <a:cs typeface="Arial MT"/>
              </a:rPr>
              <a:t>no.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95638" y="4933950"/>
            <a:ext cx="6848475" cy="838200"/>
            <a:chOff x="2695638" y="4933950"/>
            <a:chExt cx="6848475" cy="83820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5100" y="4943475"/>
              <a:ext cx="6819900" cy="80962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700401" y="4938712"/>
              <a:ext cx="6838950" cy="828675"/>
            </a:xfrm>
            <a:custGeom>
              <a:avLst/>
              <a:gdLst/>
              <a:ahLst/>
              <a:cxnLst/>
              <a:rect l="l" t="t" r="r" b="b"/>
              <a:pathLst>
                <a:path w="6838950" h="828675">
                  <a:moveTo>
                    <a:pt x="0" y="828421"/>
                  </a:moveTo>
                  <a:lnTo>
                    <a:pt x="6838442" y="828421"/>
                  </a:lnTo>
                  <a:lnTo>
                    <a:pt x="6838442" y="0"/>
                  </a:lnTo>
                  <a:lnTo>
                    <a:pt x="0" y="0"/>
                  </a:lnTo>
                  <a:lnTo>
                    <a:pt x="0" y="8284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752725" y="5725035"/>
            <a:ext cx="6777355" cy="9899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49800"/>
              </a:lnSpc>
              <a:spcBef>
                <a:spcPts val="135"/>
              </a:spcBef>
            </a:pPr>
            <a:r>
              <a:rPr sz="1400" spc="-60" dirty="0">
                <a:latin typeface="Arial Black"/>
                <a:cs typeface="Arial Black"/>
              </a:rPr>
              <a:t>Observação:</a:t>
            </a:r>
            <a:r>
              <a:rPr sz="1400" spc="16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4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</a:t>
            </a:r>
            <a:r>
              <a:rPr sz="1400" spc="-1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6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f</a:t>
            </a:r>
            <a:r>
              <a:rPr sz="1400" spc="-1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-1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</a:t>
            </a:r>
            <a:r>
              <a:rPr sz="1400" spc="-1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4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48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1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z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459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1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4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1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1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1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2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4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“</a:t>
            </a:r>
            <a:r>
              <a:rPr sz="1400" spc="-155" dirty="0">
                <a:latin typeface="Arial MT"/>
                <a:cs typeface="Arial MT"/>
              </a:rPr>
              <a:t> </a:t>
            </a:r>
            <a:r>
              <a:rPr sz="1400" spc="140" dirty="0">
                <a:latin typeface="Arial MT"/>
                <a:cs typeface="Arial MT"/>
              </a:rPr>
              <a:t>sí</a:t>
            </a:r>
            <a:r>
              <a:rPr sz="1400" spc="4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4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” 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-1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á</a:t>
            </a:r>
            <a:r>
              <a:rPr sz="1400" spc="4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60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1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é</a:t>
            </a:r>
            <a:r>
              <a:rPr sz="1400" spc="-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4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7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</a:t>
            </a:r>
            <a:r>
              <a:rPr sz="1400" spc="-1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215" dirty="0">
                <a:latin typeface="Arial MT"/>
                <a:cs typeface="Arial MT"/>
              </a:rPr>
              <a:t> </a:t>
            </a:r>
            <a:r>
              <a:rPr sz="1400" spc="-60" dirty="0">
                <a:latin typeface="Arial Black"/>
                <a:cs typeface="Arial Black"/>
              </a:rPr>
              <a:t>“Multiple</a:t>
            </a:r>
            <a:r>
              <a:rPr sz="1400" spc="-125" dirty="0">
                <a:latin typeface="Arial Black"/>
                <a:cs typeface="Arial Black"/>
              </a:rPr>
              <a:t> </a:t>
            </a:r>
            <a:r>
              <a:rPr sz="1400" spc="-100" dirty="0">
                <a:latin typeface="Arial Black"/>
                <a:cs typeface="Arial Black"/>
              </a:rPr>
              <a:t>Choice</a:t>
            </a:r>
            <a:r>
              <a:rPr sz="1400" spc="-25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–</a:t>
            </a:r>
            <a:r>
              <a:rPr sz="1400" spc="-60" dirty="0">
                <a:latin typeface="Arial Black"/>
                <a:cs typeface="Arial Black"/>
              </a:rPr>
              <a:t> </a:t>
            </a:r>
            <a:r>
              <a:rPr sz="1400" spc="-80" dirty="0">
                <a:latin typeface="Arial Black"/>
                <a:cs typeface="Arial Black"/>
              </a:rPr>
              <a:t>Radio</a:t>
            </a:r>
            <a:r>
              <a:rPr sz="1400" spc="-210" dirty="0">
                <a:latin typeface="Arial Black"/>
                <a:cs typeface="Arial Black"/>
              </a:rPr>
              <a:t> </a:t>
            </a:r>
            <a:r>
              <a:rPr sz="1400" spc="-70" dirty="0">
                <a:latin typeface="Arial Black"/>
                <a:cs typeface="Arial Black"/>
              </a:rPr>
              <a:t>Buttons</a:t>
            </a:r>
            <a:r>
              <a:rPr sz="1400" spc="-175" dirty="0">
                <a:latin typeface="Arial Black"/>
                <a:cs typeface="Arial Black"/>
              </a:rPr>
              <a:t> </a:t>
            </a:r>
            <a:r>
              <a:rPr sz="1400" spc="-10" dirty="0">
                <a:latin typeface="Arial Black"/>
                <a:cs typeface="Arial Black"/>
              </a:rPr>
              <a:t>(Single Answer)”.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18675" y="6359207"/>
            <a:ext cx="232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1717"/>
                </a:solidFill>
                <a:latin typeface="Calibri Light"/>
                <a:cs typeface="Calibri Light"/>
              </a:rPr>
              <a:t>Fonte:</a:t>
            </a:r>
            <a:r>
              <a:rPr sz="1200" spc="-7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5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7950" y="1381061"/>
            <a:ext cx="347662" cy="3667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48279" y="1415986"/>
            <a:ext cx="6264910" cy="4629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86385">
              <a:lnSpc>
                <a:spcPct val="102899"/>
              </a:lnSpc>
              <a:spcBef>
                <a:spcPts val="75"/>
              </a:spcBef>
            </a:pPr>
            <a:r>
              <a:rPr sz="1400" spc="-85" dirty="0">
                <a:latin typeface="Arial Black"/>
                <a:cs typeface="Arial Black"/>
              </a:rPr>
              <a:t>True </a:t>
            </a:r>
            <a:r>
              <a:rPr sz="1400" dirty="0">
                <a:latin typeface="Arial Black"/>
                <a:cs typeface="Arial Black"/>
              </a:rPr>
              <a:t>–</a:t>
            </a:r>
            <a:r>
              <a:rPr sz="1400" spc="30" dirty="0">
                <a:latin typeface="Arial Black"/>
                <a:cs typeface="Arial Black"/>
              </a:rPr>
              <a:t> </a:t>
            </a:r>
            <a:r>
              <a:rPr sz="1400" spc="-110" dirty="0">
                <a:latin typeface="Arial Black"/>
                <a:cs typeface="Arial Black"/>
              </a:rPr>
              <a:t>False</a:t>
            </a:r>
            <a:r>
              <a:rPr sz="1400" spc="-14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Campo</a:t>
            </a:r>
            <a:r>
              <a:rPr sz="1400" spc="180" dirty="0">
                <a:latin typeface="Arial MT"/>
                <a:cs typeface="Arial MT"/>
              </a:rPr>
              <a:t> </a:t>
            </a:r>
            <a:r>
              <a:rPr sz="1400" spc="75" dirty="0">
                <a:latin typeface="Arial MT"/>
                <a:cs typeface="Arial MT"/>
              </a:rPr>
              <a:t>para</a:t>
            </a:r>
            <a:r>
              <a:rPr sz="1400" spc="185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seleccionar</a:t>
            </a:r>
            <a:r>
              <a:rPr sz="1400" spc="204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las</a:t>
            </a:r>
            <a:r>
              <a:rPr sz="1400" spc="180" dirty="0">
                <a:latin typeface="Arial MT"/>
                <a:cs typeface="Arial MT"/>
              </a:rPr>
              <a:t> </a:t>
            </a:r>
            <a:r>
              <a:rPr sz="1400" spc="75" dirty="0">
                <a:latin typeface="Arial MT"/>
                <a:cs typeface="Arial MT"/>
              </a:rPr>
              <a:t>alternativas</a:t>
            </a:r>
            <a:r>
              <a:rPr sz="1400" spc="19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verdadero</a:t>
            </a:r>
            <a:r>
              <a:rPr sz="1400" spc="18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o </a:t>
            </a:r>
            <a:r>
              <a:rPr sz="1400" spc="55" dirty="0">
                <a:latin typeface="Arial MT"/>
                <a:cs typeface="Arial MT"/>
              </a:rPr>
              <a:t>falso.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0650" y="586993"/>
            <a:ext cx="435546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200" dirty="0">
                <a:latin typeface="Arial Black"/>
                <a:cs typeface="Arial Black"/>
              </a:rPr>
              <a:t>Tipos</a:t>
            </a:r>
            <a:r>
              <a:rPr sz="3000" spc="-475" dirty="0">
                <a:latin typeface="Arial Black"/>
                <a:cs typeface="Arial Black"/>
              </a:rPr>
              <a:t> </a:t>
            </a:r>
            <a:r>
              <a:rPr sz="3000" spc="-110" dirty="0">
                <a:latin typeface="Arial Black"/>
                <a:cs typeface="Arial Black"/>
              </a:rPr>
              <a:t>de</a:t>
            </a:r>
            <a:r>
              <a:rPr sz="3000" spc="-365" dirty="0">
                <a:latin typeface="Arial Black"/>
                <a:cs typeface="Arial Black"/>
              </a:rPr>
              <a:t> </a:t>
            </a:r>
            <a:r>
              <a:rPr sz="3000" spc="-175" dirty="0">
                <a:latin typeface="Arial Black"/>
                <a:cs typeface="Arial Black"/>
              </a:rPr>
              <a:t>campo</a:t>
            </a:r>
            <a:r>
              <a:rPr sz="3000" spc="-409" dirty="0">
                <a:latin typeface="Arial Black"/>
                <a:cs typeface="Arial Black"/>
              </a:rPr>
              <a:t> </a:t>
            </a:r>
            <a:r>
              <a:rPr sz="3000" spc="-125" dirty="0">
                <a:latin typeface="Arial Black"/>
                <a:cs typeface="Arial Black"/>
              </a:rPr>
              <a:t>(Pt</a:t>
            </a:r>
            <a:r>
              <a:rPr sz="3000" spc="-360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–</a:t>
            </a:r>
            <a:r>
              <a:rPr sz="3000" spc="-204" dirty="0">
                <a:latin typeface="Arial Black"/>
                <a:cs typeface="Arial Black"/>
              </a:rPr>
              <a:t> </a:t>
            </a:r>
            <a:r>
              <a:rPr sz="3000" spc="-25" dirty="0">
                <a:latin typeface="Arial Black"/>
                <a:cs typeface="Arial Black"/>
              </a:rPr>
              <a:t>4)</a:t>
            </a:r>
            <a:endParaRPr sz="3000">
              <a:latin typeface="Arial Black"/>
              <a:cs typeface="Arial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8900" y="3419411"/>
            <a:ext cx="347662" cy="37623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23514" y="2450909"/>
            <a:ext cx="6642734" cy="1465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 marR="5080">
              <a:lnSpc>
                <a:spcPct val="151900"/>
              </a:lnSpc>
              <a:spcBef>
                <a:spcPts val="95"/>
              </a:spcBef>
            </a:pPr>
            <a:r>
              <a:rPr sz="1400" spc="-90" dirty="0">
                <a:latin typeface="Arial Black"/>
                <a:cs typeface="Arial Black"/>
              </a:rPr>
              <a:t>Observación:</a:t>
            </a:r>
            <a:r>
              <a:rPr sz="1400" spc="6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245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mejor</a:t>
            </a:r>
            <a:r>
              <a:rPr sz="1400" spc="1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forma</a:t>
            </a:r>
            <a:r>
              <a:rPr sz="1400" spc="22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de</a:t>
            </a:r>
            <a:r>
              <a:rPr sz="1400" spc="20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utilizar</a:t>
            </a:r>
            <a:r>
              <a:rPr sz="1400" spc="2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las</a:t>
            </a:r>
            <a:r>
              <a:rPr sz="1400" spc="245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alternativas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“verdadero</a:t>
            </a:r>
            <a:r>
              <a:rPr sz="1400" spc="2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229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falso” </a:t>
            </a:r>
            <a:r>
              <a:rPr sz="1400" dirty="0">
                <a:latin typeface="Arial MT"/>
                <a:cs typeface="Arial MT"/>
              </a:rPr>
              <a:t>será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20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través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2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campo</a:t>
            </a:r>
            <a:r>
              <a:rPr sz="1400" spc="120" dirty="0">
                <a:latin typeface="Arial MT"/>
                <a:cs typeface="Arial MT"/>
              </a:rPr>
              <a:t> </a:t>
            </a:r>
            <a:r>
              <a:rPr sz="1400" spc="-60" dirty="0">
                <a:latin typeface="Arial Black"/>
                <a:cs typeface="Arial Black"/>
              </a:rPr>
              <a:t>“Multiple</a:t>
            </a:r>
            <a:r>
              <a:rPr sz="1400" spc="-70" dirty="0">
                <a:latin typeface="Arial Black"/>
                <a:cs typeface="Arial Black"/>
              </a:rPr>
              <a:t> </a:t>
            </a:r>
            <a:r>
              <a:rPr sz="1400" spc="-114" dirty="0">
                <a:latin typeface="Arial Black"/>
                <a:cs typeface="Arial Black"/>
              </a:rPr>
              <a:t>Choice</a:t>
            </a:r>
            <a:r>
              <a:rPr sz="1400" spc="-15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–</a:t>
            </a:r>
            <a:r>
              <a:rPr sz="1400" spc="15" dirty="0">
                <a:latin typeface="Arial Black"/>
                <a:cs typeface="Arial Black"/>
              </a:rPr>
              <a:t> </a:t>
            </a:r>
            <a:r>
              <a:rPr sz="1400" spc="-80" dirty="0">
                <a:latin typeface="Arial Black"/>
                <a:cs typeface="Arial Black"/>
              </a:rPr>
              <a:t>Radio</a:t>
            </a:r>
            <a:r>
              <a:rPr sz="1400" spc="-160" dirty="0">
                <a:latin typeface="Arial Black"/>
                <a:cs typeface="Arial Black"/>
              </a:rPr>
              <a:t> </a:t>
            </a:r>
            <a:r>
              <a:rPr sz="1400" spc="-70" dirty="0">
                <a:latin typeface="Arial Black"/>
                <a:cs typeface="Arial Black"/>
              </a:rPr>
              <a:t>Buttons</a:t>
            </a:r>
            <a:r>
              <a:rPr sz="1400" spc="-135" dirty="0">
                <a:latin typeface="Arial Black"/>
                <a:cs typeface="Arial Black"/>
              </a:rPr>
              <a:t> </a:t>
            </a:r>
            <a:r>
              <a:rPr sz="1400" spc="-110" dirty="0">
                <a:latin typeface="Arial Black"/>
                <a:cs typeface="Arial Black"/>
              </a:rPr>
              <a:t>(Single</a:t>
            </a:r>
            <a:r>
              <a:rPr sz="1400" spc="-95" dirty="0">
                <a:latin typeface="Arial Black"/>
                <a:cs typeface="Arial Black"/>
              </a:rPr>
              <a:t> </a:t>
            </a:r>
            <a:r>
              <a:rPr sz="1400" spc="-10" dirty="0">
                <a:latin typeface="Arial Black"/>
                <a:cs typeface="Arial Black"/>
              </a:rPr>
              <a:t>Answer)”</a:t>
            </a:r>
            <a:r>
              <a:rPr sz="1400" spc="-1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70"/>
              </a:spcBef>
            </a:pPr>
            <a:endParaRPr sz="1400">
              <a:latin typeface="Arial MT"/>
              <a:cs typeface="Arial MT"/>
            </a:endParaRPr>
          </a:p>
          <a:p>
            <a:pPr marL="12700" marR="251460" indent="286385">
              <a:lnSpc>
                <a:spcPts val="1650"/>
              </a:lnSpc>
            </a:pPr>
            <a:r>
              <a:rPr sz="1400" b="1" dirty="0">
                <a:latin typeface="Arial"/>
                <a:cs typeface="Arial"/>
              </a:rPr>
              <a:t>Firma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(permite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dibujar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firma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el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mouse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el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dedo)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Campo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firma </a:t>
            </a:r>
            <a:r>
              <a:rPr sz="1400" dirty="0">
                <a:latin typeface="Arial MT"/>
                <a:cs typeface="Arial MT"/>
              </a:rPr>
              <a:t>manual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ser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realizado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desde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escritorio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dispositivo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móvil.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76588" y="1762061"/>
            <a:ext cx="6848475" cy="762000"/>
            <a:chOff x="2676588" y="1762061"/>
            <a:chExt cx="6848475" cy="7620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6050" y="1771649"/>
              <a:ext cx="6819900" cy="7334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81351" y="1766823"/>
              <a:ext cx="6838950" cy="752475"/>
            </a:xfrm>
            <a:custGeom>
              <a:avLst/>
              <a:gdLst/>
              <a:ahLst/>
              <a:cxnLst/>
              <a:rect l="l" t="t" r="r" b="b"/>
              <a:pathLst>
                <a:path w="6838950" h="752475">
                  <a:moveTo>
                    <a:pt x="0" y="752221"/>
                  </a:moveTo>
                  <a:lnTo>
                    <a:pt x="6838442" y="752221"/>
                  </a:lnTo>
                  <a:lnTo>
                    <a:pt x="6838442" y="0"/>
                  </a:lnTo>
                  <a:lnTo>
                    <a:pt x="0" y="0"/>
                  </a:lnTo>
                  <a:lnTo>
                    <a:pt x="0" y="75222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657475" y="4210050"/>
            <a:ext cx="6838950" cy="753110"/>
            <a:chOff x="2657475" y="4210050"/>
            <a:chExt cx="6838950" cy="75311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7475" y="4210050"/>
              <a:ext cx="6829425" cy="7429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62300" y="4214875"/>
              <a:ext cx="6829425" cy="742950"/>
            </a:xfrm>
            <a:custGeom>
              <a:avLst/>
              <a:gdLst/>
              <a:ahLst/>
              <a:cxnLst/>
              <a:rect l="l" t="t" r="r" b="b"/>
              <a:pathLst>
                <a:path w="6829425" h="742950">
                  <a:moveTo>
                    <a:pt x="0" y="742950"/>
                  </a:moveTo>
                  <a:lnTo>
                    <a:pt x="6828917" y="742950"/>
                  </a:lnTo>
                  <a:lnTo>
                    <a:pt x="6828917" y="0"/>
                  </a:lnTo>
                  <a:lnTo>
                    <a:pt x="0" y="0"/>
                  </a:lnTo>
                  <a:lnTo>
                    <a:pt x="0" y="7429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657475" y="5191125"/>
            <a:ext cx="6838950" cy="838200"/>
            <a:chOff x="2657475" y="5191125"/>
            <a:chExt cx="6838950" cy="83820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7475" y="5200650"/>
              <a:ext cx="6829425" cy="8191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662300" y="5195887"/>
              <a:ext cx="6829425" cy="828675"/>
            </a:xfrm>
            <a:custGeom>
              <a:avLst/>
              <a:gdLst/>
              <a:ahLst/>
              <a:cxnLst/>
              <a:rect l="l" t="t" r="r" b="b"/>
              <a:pathLst>
                <a:path w="6829425" h="828675">
                  <a:moveTo>
                    <a:pt x="0" y="828675"/>
                  </a:moveTo>
                  <a:lnTo>
                    <a:pt x="6828917" y="828675"/>
                  </a:lnTo>
                  <a:lnTo>
                    <a:pt x="6828917" y="0"/>
                  </a:lnTo>
                  <a:lnTo>
                    <a:pt x="0" y="0"/>
                  </a:lnTo>
                  <a:lnTo>
                    <a:pt x="0" y="8286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718675" y="6359207"/>
            <a:ext cx="232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1717"/>
                </a:solidFill>
                <a:latin typeface="Calibri Light"/>
                <a:cs typeface="Calibri Light"/>
              </a:rPr>
              <a:t>Fonte:</a:t>
            </a:r>
            <a:r>
              <a:rPr sz="1200" spc="-7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5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94451" y="6423342"/>
            <a:ext cx="410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Aula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 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7950" y="1342961"/>
            <a:ext cx="347662" cy="3762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48279" y="1363027"/>
            <a:ext cx="6205855" cy="5041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86385">
              <a:lnSpc>
                <a:spcPct val="100899"/>
              </a:lnSpc>
              <a:spcBef>
                <a:spcPts val="110"/>
              </a:spcBef>
            </a:pPr>
            <a:r>
              <a:rPr sz="1400" spc="-80" dirty="0">
                <a:latin typeface="Arial Black"/>
                <a:cs typeface="Arial Black"/>
              </a:rPr>
              <a:t>File</a:t>
            </a:r>
            <a:r>
              <a:rPr sz="1400" spc="-130" dirty="0">
                <a:latin typeface="Arial Black"/>
                <a:cs typeface="Arial Black"/>
              </a:rPr>
              <a:t> </a:t>
            </a:r>
            <a:r>
              <a:rPr sz="1400" spc="-70" dirty="0">
                <a:latin typeface="Arial Black"/>
                <a:cs typeface="Arial Black"/>
              </a:rPr>
              <a:t>Upload</a:t>
            </a:r>
            <a:r>
              <a:rPr sz="1400" spc="-80" dirty="0">
                <a:latin typeface="Arial Black"/>
                <a:cs typeface="Arial Black"/>
              </a:rPr>
              <a:t> </a:t>
            </a:r>
            <a:r>
              <a:rPr sz="1400" spc="-35" dirty="0">
                <a:latin typeface="Arial Black"/>
                <a:cs typeface="Arial Black"/>
              </a:rPr>
              <a:t>(for</a:t>
            </a:r>
            <a:r>
              <a:rPr sz="1400" spc="-30" dirty="0">
                <a:latin typeface="Arial Black"/>
                <a:cs typeface="Arial Black"/>
              </a:rPr>
              <a:t> </a:t>
            </a:r>
            <a:r>
              <a:rPr sz="1400" spc="-80" dirty="0">
                <a:latin typeface="Arial Black"/>
                <a:cs typeface="Arial Black"/>
              </a:rPr>
              <a:t>users</a:t>
            </a:r>
            <a:r>
              <a:rPr sz="1400" spc="-155" dirty="0">
                <a:latin typeface="Arial Black"/>
                <a:cs typeface="Arial Black"/>
              </a:rPr>
              <a:t> </a:t>
            </a:r>
            <a:r>
              <a:rPr sz="1400" spc="-10" dirty="0">
                <a:latin typeface="Arial Black"/>
                <a:cs typeface="Arial Black"/>
              </a:rPr>
              <a:t>to</a:t>
            </a:r>
            <a:r>
              <a:rPr sz="1400" spc="-100" dirty="0">
                <a:latin typeface="Arial Black"/>
                <a:cs typeface="Arial Black"/>
              </a:rPr>
              <a:t> </a:t>
            </a:r>
            <a:r>
              <a:rPr sz="1400" spc="-60" dirty="0">
                <a:latin typeface="Arial Black"/>
                <a:cs typeface="Arial Black"/>
              </a:rPr>
              <a:t>upload</a:t>
            </a:r>
            <a:r>
              <a:rPr sz="1400" spc="-95" dirty="0">
                <a:latin typeface="Arial Black"/>
                <a:cs typeface="Arial Black"/>
              </a:rPr>
              <a:t> </a:t>
            </a:r>
            <a:r>
              <a:rPr sz="1400" spc="-80" dirty="0">
                <a:latin typeface="Arial Black"/>
                <a:cs typeface="Arial Black"/>
              </a:rPr>
              <a:t>files)</a:t>
            </a:r>
            <a:r>
              <a:rPr sz="1400" spc="-10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550" spc="80" dirty="0">
                <a:latin typeface="Arial MT"/>
                <a:cs typeface="Arial MT"/>
              </a:rPr>
              <a:t>Campo</a:t>
            </a:r>
            <a:r>
              <a:rPr sz="1550" spc="210" dirty="0">
                <a:latin typeface="Arial MT"/>
                <a:cs typeface="Arial MT"/>
              </a:rPr>
              <a:t> </a:t>
            </a:r>
            <a:r>
              <a:rPr sz="1550" spc="70" dirty="0">
                <a:latin typeface="Arial MT"/>
                <a:cs typeface="Arial MT"/>
              </a:rPr>
              <a:t>para</a:t>
            </a:r>
            <a:r>
              <a:rPr sz="1550" spc="180" dirty="0">
                <a:latin typeface="Arial MT"/>
                <a:cs typeface="Arial MT"/>
              </a:rPr>
              <a:t> </a:t>
            </a:r>
            <a:r>
              <a:rPr sz="1550" spc="80" dirty="0">
                <a:latin typeface="Arial MT"/>
                <a:cs typeface="Arial MT"/>
              </a:rPr>
              <a:t>adjuntar</a:t>
            </a:r>
            <a:r>
              <a:rPr sz="1550" spc="210" dirty="0">
                <a:latin typeface="Arial MT"/>
                <a:cs typeface="Arial MT"/>
              </a:rPr>
              <a:t> </a:t>
            </a:r>
            <a:r>
              <a:rPr sz="1550" spc="75" dirty="0">
                <a:latin typeface="Arial MT"/>
                <a:cs typeface="Arial MT"/>
              </a:rPr>
              <a:t>un archivo</a:t>
            </a:r>
            <a:r>
              <a:rPr sz="1550" spc="190" dirty="0">
                <a:latin typeface="Arial MT"/>
                <a:cs typeface="Arial MT"/>
              </a:rPr>
              <a:t> </a:t>
            </a:r>
            <a:r>
              <a:rPr sz="1550" spc="50" dirty="0">
                <a:latin typeface="Arial MT"/>
                <a:cs typeface="Arial MT"/>
              </a:rPr>
              <a:t>al</a:t>
            </a:r>
            <a:r>
              <a:rPr sz="1550" spc="170" dirty="0">
                <a:latin typeface="Arial MT"/>
                <a:cs typeface="Arial MT"/>
              </a:rPr>
              <a:t> </a:t>
            </a:r>
            <a:r>
              <a:rPr sz="1550" spc="75" dirty="0">
                <a:latin typeface="Arial MT"/>
                <a:cs typeface="Arial MT"/>
              </a:rPr>
              <a:t>formulario.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0650" y="524763"/>
            <a:ext cx="435546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200" dirty="0">
                <a:latin typeface="Arial Black"/>
                <a:cs typeface="Arial Black"/>
              </a:rPr>
              <a:t>Tipos</a:t>
            </a:r>
            <a:r>
              <a:rPr sz="3000" spc="-475" dirty="0">
                <a:latin typeface="Arial Black"/>
                <a:cs typeface="Arial Black"/>
              </a:rPr>
              <a:t> </a:t>
            </a:r>
            <a:r>
              <a:rPr sz="3000" spc="-110" dirty="0">
                <a:latin typeface="Arial Black"/>
                <a:cs typeface="Arial Black"/>
              </a:rPr>
              <a:t>de</a:t>
            </a:r>
            <a:r>
              <a:rPr sz="3000" spc="-365" dirty="0">
                <a:latin typeface="Arial Black"/>
                <a:cs typeface="Arial Black"/>
              </a:rPr>
              <a:t> </a:t>
            </a:r>
            <a:r>
              <a:rPr sz="3000" spc="-175" dirty="0">
                <a:latin typeface="Arial Black"/>
                <a:cs typeface="Arial Black"/>
              </a:rPr>
              <a:t>campo</a:t>
            </a:r>
            <a:r>
              <a:rPr sz="3000" spc="-409" dirty="0">
                <a:latin typeface="Arial Black"/>
                <a:cs typeface="Arial Black"/>
              </a:rPr>
              <a:t> </a:t>
            </a:r>
            <a:r>
              <a:rPr sz="3000" spc="-125" dirty="0">
                <a:latin typeface="Arial Black"/>
                <a:cs typeface="Arial Black"/>
              </a:rPr>
              <a:t>(Pt</a:t>
            </a:r>
            <a:r>
              <a:rPr sz="3000" spc="-360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–</a:t>
            </a:r>
            <a:r>
              <a:rPr sz="3000" spc="-204" dirty="0">
                <a:latin typeface="Arial Black"/>
                <a:cs typeface="Arial Black"/>
              </a:rPr>
              <a:t> </a:t>
            </a:r>
            <a:r>
              <a:rPr sz="3000" spc="-25" dirty="0">
                <a:latin typeface="Arial Black"/>
                <a:cs typeface="Arial Black"/>
              </a:rPr>
              <a:t>5)</a:t>
            </a:r>
            <a:endParaRPr sz="30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67000" y="2000250"/>
            <a:ext cx="6877684" cy="752475"/>
            <a:chOff x="2667000" y="2000250"/>
            <a:chExt cx="6877684" cy="7524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2000250"/>
              <a:ext cx="6858000" cy="7429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71825" y="2005075"/>
              <a:ext cx="6867525" cy="742950"/>
            </a:xfrm>
            <a:custGeom>
              <a:avLst/>
              <a:gdLst/>
              <a:ahLst/>
              <a:cxnLst/>
              <a:rect l="l" t="t" r="r" b="b"/>
              <a:pathLst>
                <a:path w="6867525" h="742950">
                  <a:moveTo>
                    <a:pt x="0" y="742696"/>
                  </a:moveTo>
                  <a:lnTo>
                    <a:pt x="6867525" y="742696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742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667000" y="2848038"/>
            <a:ext cx="6877684" cy="1581150"/>
            <a:chOff x="2667000" y="2848038"/>
            <a:chExt cx="6877684" cy="15811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0" y="2857500"/>
              <a:ext cx="6858000" cy="15621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71825" y="2852801"/>
              <a:ext cx="6867525" cy="1571625"/>
            </a:xfrm>
            <a:custGeom>
              <a:avLst/>
              <a:gdLst/>
              <a:ahLst/>
              <a:cxnLst/>
              <a:rect l="l" t="t" r="r" b="b"/>
              <a:pathLst>
                <a:path w="6867525" h="1571625">
                  <a:moveTo>
                    <a:pt x="0" y="1571371"/>
                  </a:moveTo>
                  <a:lnTo>
                    <a:pt x="6867525" y="1571371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15713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7950" y="4695761"/>
            <a:ext cx="347662" cy="37623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034664" y="4719002"/>
            <a:ext cx="572770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85" dirty="0">
                <a:latin typeface="Arial Black"/>
                <a:cs typeface="Arial Black"/>
              </a:rPr>
              <a:t>Silder</a:t>
            </a:r>
            <a:r>
              <a:rPr sz="1400" spc="-15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/</a:t>
            </a:r>
            <a:r>
              <a:rPr sz="1400" spc="220" dirty="0">
                <a:latin typeface="Arial Black"/>
                <a:cs typeface="Arial Black"/>
              </a:rPr>
              <a:t> </a:t>
            </a:r>
            <a:r>
              <a:rPr sz="1400" spc="-85" dirty="0">
                <a:latin typeface="Arial Black"/>
                <a:cs typeface="Arial Black"/>
              </a:rPr>
              <a:t>Visual</a:t>
            </a:r>
            <a:r>
              <a:rPr sz="1400" spc="-114" dirty="0">
                <a:latin typeface="Arial Black"/>
                <a:cs typeface="Arial Black"/>
              </a:rPr>
              <a:t> </a:t>
            </a:r>
            <a:r>
              <a:rPr sz="1400" spc="-90" dirty="0">
                <a:latin typeface="Arial Black"/>
                <a:cs typeface="Arial Black"/>
              </a:rPr>
              <a:t>Analog</a:t>
            </a:r>
            <a:r>
              <a:rPr sz="1400" spc="-120" dirty="0">
                <a:latin typeface="Arial Black"/>
                <a:cs typeface="Arial Black"/>
              </a:rPr>
              <a:t> </a:t>
            </a:r>
            <a:r>
              <a:rPr sz="1400" spc="-130" dirty="0">
                <a:latin typeface="Arial Black"/>
                <a:cs typeface="Arial Black"/>
              </a:rPr>
              <a:t>Scale</a:t>
            </a:r>
            <a:r>
              <a:rPr sz="1400" spc="-200" dirty="0">
                <a:latin typeface="Arial Black"/>
                <a:cs typeface="Arial Black"/>
              </a:rPr>
              <a:t> </a:t>
            </a:r>
            <a:r>
              <a:rPr sz="1400" spc="-50" dirty="0">
                <a:latin typeface="Arial MT"/>
                <a:cs typeface="Arial MT"/>
              </a:rPr>
              <a:t>–</a:t>
            </a:r>
            <a:r>
              <a:rPr sz="1550" spc="-50" dirty="0">
                <a:latin typeface="Arial MT"/>
                <a:cs typeface="Arial MT"/>
              </a:rPr>
              <a:t>Campo</a:t>
            </a:r>
            <a:r>
              <a:rPr sz="1550" spc="-155" dirty="0">
                <a:latin typeface="Arial MT"/>
                <a:cs typeface="Arial MT"/>
              </a:rPr>
              <a:t> </a:t>
            </a:r>
            <a:r>
              <a:rPr sz="1550" spc="-45" dirty="0">
                <a:latin typeface="Arial MT"/>
                <a:cs typeface="Arial MT"/>
              </a:rPr>
              <a:t>para</a:t>
            </a:r>
            <a:r>
              <a:rPr sz="1550" spc="-125" dirty="0">
                <a:latin typeface="Arial MT"/>
                <a:cs typeface="Arial MT"/>
              </a:rPr>
              <a:t> </a:t>
            </a:r>
            <a:r>
              <a:rPr sz="1550" spc="-70" dirty="0">
                <a:latin typeface="Arial MT"/>
                <a:cs typeface="Arial MT"/>
              </a:rPr>
              <a:t>incluir</a:t>
            </a:r>
            <a:r>
              <a:rPr sz="1550" spc="-95" dirty="0">
                <a:latin typeface="Arial MT"/>
                <a:cs typeface="Arial MT"/>
              </a:rPr>
              <a:t> </a:t>
            </a:r>
            <a:r>
              <a:rPr sz="1550" spc="-35" dirty="0">
                <a:latin typeface="Arial MT"/>
                <a:cs typeface="Arial MT"/>
              </a:rPr>
              <a:t>una</a:t>
            </a:r>
            <a:r>
              <a:rPr sz="1550" spc="-130" dirty="0">
                <a:latin typeface="Arial MT"/>
                <a:cs typeface="Arial MT"/>
              </a:rPr>
              <a:t> </a:t>
            </a:r>
            <a:r>
              <a:rPr sz="1550" spc="-60" dirty="0">
                <a:latin typeface="Arial MT"/>
                <a:cs typeface="Arial MT"/>
              </a:rPr>
              <a:t>línea</a:t>
            </a:r>
            <a:r>
              <a:rPr sz="1550" spc="-90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de</a:t>
            </a:r>
            <a:r>
              <a:rPr sz="1550" spc="-12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escala.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67000" y="5219700"/>
            <a:ext cx="6877684" cy="1152525"/>
            <a:chOff x="2667000" y="5219700"/>
            <a:chExt cx="6877684" cy="115252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7000" y="5229225"/>
              <a:ext cx="6858000" cy="11239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671825" y="5224462"/>
              <a:ext cx="6867525" cy="1143000"/>
            </a:xfrm>
            <a:custGeom>
              <a:avLst/>
              <a:gdLst/>
              <a:ahLst/>
              <a:cxnLst/>
              <a:rect l="l" t="t" r="r" b="b"/>
              <a:pathLst>
                <a:path w="6867525" h="1143000">
                  <a:moveTo>
                    <a:pt x="0" y="1142492"/>
                  </a:moveTo>
                  <a:lnTo>
                    <a:pt x="6867525" y="1142492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11424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718675" y="6359207"/>
            <a:ext cx="232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1717"/>
                </a:solidFill>
                <a:latin typeface="Calibri Light"/>
                <a:cs typeface="Calibri Light"/>
              </a:rPr>
              <a:t>Fonte:</a:t>
            </a:r>
            <a:r>
              <a:rPr sz="1200" spc="-7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5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94451" y="6423342"/>
            <a:ext cx="410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Aula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 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7950" y="1266761"/>
            <a:ext cx="357187" cy="3667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19044" y="1196530"/>
            <a:ext cx="6451600" cy="107696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400" spc="-70" dirty="0">
                <a:latin typeface="Arial Black"/>
                <a:cs typeface="Arial Black"/>
              </a:rPr>
              <a:t>Descriptive</a:t>
            </a:r>
            <a:r>
              <a:rPr sz="1400" spc="-50" dirty="0">
                <a:latin typeface="Arial Black"/>
                <a:cs typeface="Arial Black"/>
              </a:rPr>
              <a:t> </a:t>
            </a:r>
            <a:r>
              <a:rPr sz="1400" spc="-114" dirty="0">
                <a:latin typeface="Arial Black"/>
                <a:cs typeface="Arial Black"/>
              </a:rPr>
              <a:t>Text </a:t>
            </a:r>
            <a:r>
              <a:rPr sz="1400" dirty="0">
                <a:latin typeface="Arial Black"/>
                <a:cs typeface="Arial Black"/>
              </a:rPr>
              <a:t>(with</a:t>
            </a:r>
            <a:r>
              <a:rPr sz="1400" spc="-35" dirty="0">
                <a:latin typeface="Arial Black"/>
                <a:cs typeface="Arial Black"/>
              </a:rPr>
              <a:t> </a:t>
            </a:r>
            <a:r>
              <a:rPr sz="1400" spc="-30" dirty="0">
                <a:latin typeface="Arial Black"/>
                <a:cs typeface="Arial Black"/>
              </a:rPr>
              <a:t>optional</a:t>
            </a:r>
            <a:r>
              <a:rPr sz="1400" spc="-50" dirty="0">
                <a:latin typeface="Arial Black"/>
                <a:cs typeface="Arial Black"/>
              </a:rPr>
              <a:t> </a:t>
            </a:r>
            <a:r>
              <a:rPr sz="1400" spc="-40" dirty="0">
                <a:latin typeface="Arial Black"/>
                <a:cs typeface="Arial Black"/>
              </a:rPr>
              <a:t>Image/Video/</a:t>
            </a:r>
            <a:r>
              <a:rPr sz="1400" spc="-35" dirty="0">
                <a:latin typeface="Arial Black"/>
                <a:cs typeface="Arial Black"/>
              </a:rPr>
              <a:t> </a:t>
            </a:r>
            <a:r>
              <a:rPr sz="1400" spc="-40" dirty="0">
                <a:latin typeface="Arial Black"/>
                <a:cs typeface="Arial Black"/>
              </a:rPr>
              <a:t>Audio/File</a:t>
            </a:r>
            <a:r>
              <a:rPr sz="1400" spc="-15" dirty="0">
                <a:latin typeface="Arial Black"/>
                <a:cs typeface="Arial Black"/>
              </a:rPr>
              <a:t> </a:t>
            </a:r>
            <a:r>
              <a:rPr sz="1400" spc="-55" dirty="0">
                <a:latin typeface="Arial Black"/>
                <a:cs typeface="Arial Black"/>
              </a:rPr>
              <a:t>Attachment)</a:t>
            </a:r>
            <a:r>
              <a:rPr sz="1400" spc="-20" dirty="0">
                <a:latin typeface="Arial Black"/>
                <a:cs typeface="Arial Black"/>
              </a:rPr>
              <a:t> </a:t>
            </a:r>
            <a:r>
              <a:rPr sz="1400" spc="-50" dirty="0">
                <a:latin typeface="Arial MT"/>
                <a:cs typeface="Arial MT"/>
              </a:rPr>
              <a:t>–</a:t>
            </a:r>
            <a:endParaRPr sz="1400">
              <a:latin typeface="Arial MT"/>
              <a:cs typeface="Arial MT"/>
            </a:endParaRPr>
          </a:p>
          <a:p>
            <a:pPr marL="27940" marR="12065">
              <a:lnSpc>
                <a:spcPts val="2930"/>
              </a:lnSpc>
            </a:pPr>
            <a:r>
              <a:rPr sz="1550" dirty="0">
                <a:latin typeface="Arial MT"/>
                <a:cs typeface="Arial MT"/>
              </a:rPr>
              <a:t>Campo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para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spc="-30" dirty="0">
                <a:latin typeface="Arial MT"/>
                <a:cs typeface="Arial MT"/>
              </a:rPr>
              <a:t>descripción,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que</a:t>
            </a:r>
            <a:r>
              <a:rPr sz="1550" spc="-2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permite</a:t>
            </a:r>
            <a:r>
              <a:rPr sz="1550" spc="-20" dirty="0">
                <a:latin typeface="Arial MT"/>
                <a:cs typeface="Arial MT"/>
              </a:rPr>
              <a:t> adjuntar</a:t>
            </a:r>
            <a:r>
              <a:rPr sz="1550" spc="-25" dirty="0">
                <a:latin typeface="Arial MT"/>
                <a:cs typeface="Arial MT"/>
              </a:rPr>
              <a:t> </a:t>
            </a:r>
            <a:r>
              <a:rPr sz="1550" spc="-20" dirty="0">
                <a:latin typeface="Arial MT"/>
                <a:cs typeface="Arial MT"/>
              </a:rPr>
              <a:t>imágenes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spc="-20" dirty="0">
                <a:latin typeface="Arial MT"/>
                <a:cs typeface="Arial MT"/>
              </a:rPr>
              <a:t>audios,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incluir </a:t>
            </a:r>
            <a:r>
              <a:rPr sz="1550" spc="-30" dirty="0">
                <a:latin typeface="Arial MT"/>
                <a:cs typeface="Arial MT"/>
              </a:rPr>
              <a:t>enlaces</a:t>
            </a:r>
            <a:r>
              <a:rPr sz="1550" spc="-9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</a:t>
            </a:r>
            <a:r>
              <a:rPr sz="1550" spc="-8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videos.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0650" y="512444"/>
            <a:ext cx="435546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200" dirty="0">
                <a:latin typeface="Arial Black"/>
                <a:cs typeface="Arial Black"/>
              </a:rPr>
              <a:t>Tipos</a:t>
            </a:r>
            <a:r>
              <a:rPr sz="3000" spc="-475" dirty="0">
                <a:latin typeface="Arial Black"/>
                <a:cs typeface="Arial Black"/>
              </a:rPr>
              <a:t> </a:t>
            </a:r>
            <a:r>
              <a:rPr sz="3000" spc="-110" dirty="0">
                <a:latin typeface="Arial Black"/>
                <a:cs typeface="Arial Black"/>
              </a:rPr>
              <a:t>de</a:t>
            </a:r>
            <a:r>
              <a:rPr sz="3000" spc="-365" dirty="0">
                <a:latin typeface="Arial Black"/>
                <a:cs typeface="Arial Black"/>
              </a:rPr>
              <a:t> </a:t>
            </a:r>
            <a:r>
              <a:rPr sz="3000" spc="-175" dirty="0">
                <a:latin typeface="Arial Black"/>
                <a:cs typeface="Arial Black"/>
              </a:rPr>
              <a:t>campo</a:t>
            </a:r>
            <a:r>
              <a:rPr sz="3000" spc="-409" dirty="0">
                <a:latin typeface="Arial Black"/>
                <a:cs typeface="Arial Black"/>
              </a:rPr>
              <a:t> </a:t>
            </a:r>
            <a:r>
              <a:rPr sz="3000" spc="-125" dirty="0">
                <a:latin typeface="Arial Black"/>
                <a:cs typeface="Arial Black"/>
              </a:rPr>
              <a:t>(Pt</a:t>
            </a:r>
            <a:r>
              <a:rPr sz="3000" spc="-360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–</a:t>
            </a:r>
            <a:r>
              <a:rPr sz="3000" spc="-204" dirty="0">
                <a:latin typeface="Arial Black"/>
                <a:cs typeface="Arial Black"/>
              </a:rPr>
              <a:t> </a:t>
            </a:r>
            <a:r>
              <a:rPr sz="3000" spc="-25" dirty="0">
                <a:latin typeface="Arial Black"/>
                <a:cs typeface="Arial Black"/>
              </a:rPr>
              <a:t>6)</a:t>
            </a:r>
            <a:endParaRPr sz="3000">
              <a:latin typeface="Arial Black"/>
              <a:cs typeface="Arial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7950" y="4705286"/>
            <a:ext cx="347662" cy="37623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34664" y="4609274"/>
            <a:ext cx="6142990" cy="749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3300"/>
              </a:lnSpc>
              <a:spcBef>
                <a:spcPts val="95"/>
              </a:spcBef>
            </a:pPr>
            <a:r>
              <a:rPr sz="1400" spc="-65" dirty="0">
                <a:latin typeface="Arial Black"/>
                <a:cs typeface="Arial Black"/>
              </a:rPr>
              <a:t>Begin</a:t>
            </a:r>
            <a:r>
              <a:rPr sz="1400" spc="-45" dirty="0">
                <a:latin typeface="Arial Black"/>
                <a:cs typeface="Arial Black"/>
              </a:rPr>
              <a:t> </a:t>
            </a:r>
            <a:r>
              <a:rPr sz="1400" spc="-35" dirty="0">
                <a:latin typeface="Arial Black"/>
                <a:cs typeface="Arial Black"/>
              </a:rPr>
              <a:t>New</a:t>
            </a:r>
            <a:r>
              <a:rPr sz="1400" spc="-45" dirty="0">
                <a:latin typeface="Arial Black"/>
                <a:cs typeface="Arial Black"/>
              </a:rPr>
              <a:t> </a:t>
            </a:r>
            <a:r>
              <a:rPr sz="1400" spc="-105" dirty="0">
                <a:latin typeface="Arial Black"/>
                <a:cs typeface="Arial Black"/>
              </a:rPr>
              <a:t>Section</a:t>
            </a:r>
            <a:r>
              <a:rPr sz="1400" spc="-4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(with</a:t>
            </a:r>
            <a:r>
              <a:rPr sz="1400" spc="-15" dirty="0">
                <a:latin typeface="Arial Black"/>
                <a:cs typeface="Arial Black"/>
              </a:rPr>
              <a:t> </a:t>
            </a:r>
            <a:r>
              <a:rPr sz="1400" spc="-30" dirty="0">
                <a:latin typeface="Arial Black"/>
                <a:cs typeface="Arial Black"/>
              </a:rPr>
              <a:t>optional</a:t>
            </a:r>
            <a:r>
              <a:rPr sz="1400" spc="25" dirty="0">
                <a:latin typeface="Arial Black"/>
                <a:cs typeface="Arial Black"/>
              </a:rPr>
              <a:t> </a:t>
            </a:r>
            <a:r>
              <a:rPr sz="1400" spc="-45" dirty="0">
                <a:latin typeface="Arial Black"/>
                <a:cs typeface="Arial Black"/>
              </a:rPr>
              <a:t>text)</a:t>
            </a:r>
            <a:r>
              <a:rPr sz="1400" spc="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550" spc="140" dirty="0">
                <a:latin typeface="Arial MT"/>
                <a:cs typeface="Arial MT"/>
              </a:rPr>
              <a:t>Campo</a:t>
            </a:r>
            <a:r>
              <a:rPr sz="1550" spc="300" dirty="0">
                <a:latin typeface="Arial MT"/>
                <a:cs typeface="Arial MT"/>
              </a:rPr>
              <a:t> </a:t>
            </a:r>
            <a:r>
              <a:rPr sz="1550" spc="120" dirty="0">
                <a:latin typeface="Arial MT"/>
                <a:cs typeface="Arial MT"/>
              </a:rPr>
              <a:t>par</a:t>
            </a:r>
            <a:r>
              <a:rPr sz="1550" spc="-2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</a:t>
            </a:r>
            <a:r>
              <a:rPr sz="1550" spc="285" dirty="0">
                <a:latin typeface="Arial MT"/>
                <a:cs typeface="Arial MT"/>
              </a:rPr>
              <a:t> </a:t>
            </a:r>
            <a:r>
              <a:rPr sz="1550" spc="135" dirty="0">
                <a:latin typeface="Arial MT"/>
                <a:cs typeface="Arial MT"/>
              </a:rPr>
              <a:t>describir </a:t>
            </a:r>
            <a:r>
              <a:rPr sz="1550" dirty="0">
                <a:latin typeface="Arial MT"/>
                <a:cs typeface="Arial MT"/>
              </a:rPr>
              <a:t>t</a:t>
            </a:r>
            <a:r>
              <a:rPr sz="1550" spc="-2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í</a:t>
            </a:r>
            <a:r>
              <a:rPr sz="1550" spc="-270" dirty="0">
                <a:latin typeface="Arial MT"/>
                <a:cs typeface="Arial MT"/>
              </a:rPr>
              <a:t> </a:t>
            </a:r>
            <a:r>
              <a:rPr sz="1550" spc="140" dirty="0">
                <a:latin typeface="Arial MT"/>
                <a:cs typeface="Arial MT"/>
              </a:rPr>
              <a:t>tulos</a:t>
            </a:r>
            <a:r>
              <a:rPr sz="1550" spc="3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y</a:t>
            </a:r>
            <a:r>
              <a:rPr sz="1550" spc="360" dirty="0">
                <a:latin typeface="Arial MT"/>
                <a:cs typeface="Arial MT"/>
              </a:rPr>
              <a:t> </a:t>
            </a:r>
            <a:r>
              <a:rPr sz="1550" spc="85" dirty="0">
                <a:latin typeface="Arial MT"/>
                <a:cs typeface="Arial MT"/>
              </a:rPr>
              <a:t>la</a:t>
            </a:r>
            <a:r>
              <a:rPr sz="1550" spc="350" dirty="0">
                <a:latin typeface="Arial MT"/>
                <a:cs typeface="Arial MT"/>
              </a:rPr>
              <a:t> </a:t>
            </a:r>
            <a:r>
              <a:rPr sz="1550" spc="155" dirty="0">
                <a:latin typeface="Arial MT"/>
                <a:cs typeface="Arial MT"/>
              </a:rPr>
              <a:t>organización</a:t>
            </a:r>
            <a:r>
              <a:rPr sz="1550" spc="385" dirty="0">
                <a:latin typeface="Arial MT"/>
                <a:cs typeface="Arial MT"/>
              </a:rPr>
              <a:t> </a:t>
            </a:r>
            <a:r>
              <a:rPr sz="1550" spc="114" dirty="0">
                <a:latin typeface="Arial MT"/>
                <a:cs typeface="Arial MT"/>
              </a:rPr>
              <a:t>del</a:t>
            </a:r>
            <a:r>
              <a:rPr sz="1550" spc="350" dirty="0">
                <a:latin typeface="Arial MT"/>
                <a:cs typeface="Arial MT"/>
              </a:rPr>
              <a:t> </a:t>
            </a:r>
            <a:r>
              <a:rPr sz="1550" spc="155" dirty="0">
                <a:latin typeface="Arial MT"/>
                <a:cs typeface="Arial MT"/>
              </a:rPr>
              <a:t>formulario</a:t>
            </a:r>
            <a:r>
              <a:rPr sz="1550" spc="-225" dirty="0">
                <a:latin typeface="Arial MT"/>
                <a:cs typeface="Arial MT"/>
              </a:rPr>
              <a:t> </a:t>
            </a:r>
            <a:r>
              <a:rPr sz="1550" spc="-50" dirty="0">
                <a:latin typeface="Arial MT"/>
                <a:cs typeface="Arial MT"/>
              </a:rPr>
              <a:t>.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67000" y="3800538"/>
            <a:ext cx="6877684" cy="676275"/>
            <a:chOff x="2667000" y="3800538"/>
            <a:chExt cx="6877684" cy="6762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0" y="3809999"/>
              <a:ext cx="6858000" cy="6572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71825" y="3805300"/>
              <a:ext cx="6867525" cy="666750"/>
            </a:xfrm>
            <a:custGeom>
              <a:avLst/>
              <a:gdLst/>
              <a:ahLst/>
              <a:cxnLst/>
              <a:rect l="l" t="t" r="r" b="b"/>
              <a:pathLst>
                <a:path w="6867525" h="666750">
                  <a:moveTo>
                    <a:pt x="0" y="666369"/>
                  </a:moveTo>
                  <a:lnTo>
                    <a:pt x="6867525" y="666369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666369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667000" y="5581650"/>
            <a:ext cx="6877684" cy="676275"/>
            <a:chOff x="2667000" y="5581650"/>
            <a:chExt cx="6877684" cy="67627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7000" y="5591174"/>
              <a:ext cx="6858000" cy="6572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71825" y="5586412"/>
              <a:ext cx="6867525" cy="666750"/>
            </a:xfrm>
            <a:custGeom>
              <a:avLst/>
              <a:gdLst/>
              <a:ahLst/>
              <a:cxnLst/>
              <a:rect l="l" t="t" r="r" b="b"/>
              <a:pathLst>
                <a:path w="6867525" h="666750">
                  <a:moveTo>
                    <a:pt x="0" y="666369"/>
                  </a:moveTo>
                  <a:lnTo>
                    <a:pt x="6867525" y="666369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666369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686050" y="2324163"/>
            <a:ext cx="6877684" cy="1304925"/>
            <a:chOff x="2686050" y="2324163"/>
            <a:chExt cx="6877684" cy="130492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86050" y="2333625"/>
              <a:ext cx="6858000" cy="12858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690875" y="2328926"/>
              <a:ext cx="6867525" cy="1295400"/>
            </a:xfrm>
            <a:custGeom>
              <a:avLst/>
              <a:gdLst/>
              <a:ahLst/>
              <a:cxnLst/>
              <a:rect l="l" t="t" r="r" b="b"/>
              <a:pathLst>
                <a:path w="6867525" h="1295400">
                  <a:moveTo>
                    <a:pt x="0" y="1295019"/>
                  </a:moveTo>
                  <a:lnTo>
                    <a:pt x="6867525" y="1295019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129501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4625" y="2876550"/>
              <a:ext cx="5105400" cy="70485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9718675" y="6359207"/>
            <a:ext cx="232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1717"/>
                </a:solidFill>
                <a:latin typeface="Calibri Light"/>
                <a:cs typeface="Calibri Light"/>
              </a:rPr>
              <a:t>Fonte:</a:t>
            </a:r>
            <a:r>
              <a:rPr sz="1200" spc="-7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5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94451" y="6423342"/>
            <a:ext cx="410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Aula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 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8300" y="2695575"/>
            <a:ext cx="8905875" cy="1381125"/>
            <a:chOff x="1638300" y="2695575"/>
            <a:chExt cx="8905875" cy="1381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8300" y="2695575"/>
              <a:ext cx="8905875" cy="13811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0225" y="2781300"/>
              <a:ext cx="8591550" cy="1219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05051" y="2786126"/>
              <a:ext cx="8591550" cy="1219200"/>
            </a:xfrm>
            <a:custGeom>
              <a:avLst/>
              <a:gdLst/>
              <a:ahLst/>
              <a:cxnLst/>
              <a:rect l="l" t="t" r="r" b="b"/>
              <a:pathLst>
                <a:path w="8591550" h="1219200">
                  <a:moveTo>
                    <a:pt x="0" y="1218692"/>
                  </a:moveTo>
                  <a:lnTo>
                    <a:pt x="8591296" y="1218692"/>
                  </a:lnTo>
                  <a:lnTo>
                    <a:pt x="8591296" y="0"/>
                  </a:lnTo>
                  <a:lnTo>
                    <a:pt x="0" y="0"/>
                  </a:lnTo>
                  <a:lnTo>
                    <a:pt x="0" y="121869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78203" y="1132141"/>
            <a:ext cx="942911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8450" marR="5080" indent="-286385" algn="just">
              <a:lnSpc>
                <a:spcPct val="100600"/>
              </a:lnSpc>
              <a:spcBef>
                <a:spcPts val="114"/>
              </a:spcBef>
              <a:buFont typeface="Wingdings"/>
              <a:buChar char=""/>
              <a:tabLst>
                <a:tab pos="298450" algn="l"/>
              </a:tabLst>
            </a:pPr>
            <a:r>
              <a:rPr sz="1400" spc="60" dirty="0">
                <a:latin typeface="Arial MT"/>
                <a:cs typeface="Arial MT"/>
              </a:rPr>
              <a:t>Un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spc="110" dirty="0">
                <a:latin typeface="Arial MT"/>
                <a:cs typeface="Arial MT"/>
              </a:rPr>
              <a:t>campo</a:t>
            </a:r>
            <a:r>
              <a:rPr sz="1400" spc="325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de</a:t>
            </a:r>
            <a:r>
              <a:rPr sz="1400" spc="365" dirty="0">
                <a:latin typeface="Arial MT"/>
                <a:cs typeface="Arial MT"/>
              </a:rPr>
              <a:t> </a:t>
            </a:r>
            <a:r>
              <a:rPr sz="1400" spc="100" dirty="0">
                <a:latin typeface="Arial MT"/>
                <a:cs typeface="Arial MT"/>
              </a:rPr>
              <a:t>texto</a:t>
            </a:r>
            <a:r>
              <a:rPr sz="1400" spc="395" dirty="0">
                <a:latin typeface="Arial MT"/>
                <a:cs typeface="Arial MT"/>
              </a:rPr>
              <a:t> </a:t>
            </a:r>
            <a:r>
              <a:rPr sz="1400" spc="105" dirty="0">
                <a:latin typeface="Arial MT"/>
                <a:cs typeface="Arial MT"/>
              </a:rPr>
              <a:t>común</a:t>
            </a:r>
            <a:r>
              <a:rPr sz="1400" spc="35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en</a:t>
            </a:r>
            <a:r>
              <a:rPr sz="1400" spc="365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una</a:t>
            </a:r>
            <a:r>
              <a:rPr sz="1400" spc="385" dirty="0">
                <a:latin typeface="Arial MT"/>
                <a:cs typeface="Arial MT"/>
              </a:rPr>
              <a:t> </a:t>
            </a:r>
            <a:r>
              <a:rPr sz="1400" spc="35" dirty="0">
                <a:latin typeface="Arial MT"/>
                <a:cs typeface="Arial MT"/>
              </a:rPr>
              <a:t>enc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spc="95" dirty="0">
                <a:latin typeface="Arial MT"/>
                <a:cs typeface="Arial MT"/>
              </a:rPr>
              <a:t>uesta</a:t>
            </a:r>
            <a:r>
              <a:rPr sz="1400" spc="3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345" dirty="0">
                <a:latin typeface="Arial MT"/>
                <a:cs typeface="Arial MT"/>
              </a:rPr>
              <a:t> </a:t>
            </a:r>
            <a:r>
              <a:rPr sz="1400" spc="114" dirty="0">
                <a:latin typeface="Arial MT"/>
                <a:cs typeface="Arial MT"/>
              </a:rPr>
              <a:t>formulario</a:t>
            </a:r>
            <a:r>
              <a:rPr sz="1400" spc="385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de</a:t>
            </a:r>
            <a:r>
              <a:rPr sz="1400" spc="365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entra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da</a:t>
            </a:r>
            <a:r>
              <a:rPr sz="1400" spc="355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de</a:t>
            </a:r>
            <a:r>
              <a:rPr sz="1400" spc="36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dato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340" dirty="0">
                <a:latin typeface="Arial MT"/>
                <a:cs typeface="Arial MT"/>
              </a:rPr>
              <a:t> </a:t>
            </a:r>
            <a:r>
              <a:rPr sz="1400" spc="35" dirty="0">
                <a:latin typeface="Arial MT"/>
                <a:cs typeface="Arial MT"/>
              </a:rPr>
              <a:t>pue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de</a:t>
            </a:r>
            <a:r>
              <a:rPr sz="1400" spc="345" dirty="0">
                <a:latin typeface="Arial MT"/>
                <a:cs typeface="Arial MT"/>
              </a:rPr>
              <a:t> </a:t>
            </a:r>
            <a:r>
              <a:rPr sz="1400" spc="35" dirty="0">
                <a:latin typeface="Arial MT"/>
                <a:cs typeface="Arial MT"/>
              </a:rPr>
              <a:t>con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tar</a:t>
            </a:r>
            <a:r>
              <a:rPr sz="1400" spc="350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con </a:t>
            </a:r>
            <a:r>
              <a:rPr sz="1400" spc="85" dirty="0">
                <a:latin typeface="Arial MT"/>
                <a:cs typeface="Arial MT"/>
              </a:rPr>
              <a:t>una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func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ión</a:t>
            </a:r>
            <a:r>
              <a:rPr sz="1400" spc="90" dirty="0">
                <a:latin typeface="Arial MT"/>
                <a:cs typeface="Arial MT"/>
              </a:rPr>
              <a:t>  </a:t>
            </a:r>
            <a:r>
              <a:rPr sz="1400" spc="40" dirty="0">
                <a:latin typeface="Arial MT"/>
                <a:cs typeface="Arial MT"/>
              </a:rPr>
              <a:t>esp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95" dirty="0">
                <a:latin typeface="Arial MT"/>
                <a:cs typeface="Arial MT"/>
              </a:rPr>
              <a:t>ecial</a:t>
            </a:r>
            <a:r>
              <a:rPr sz="1400" spc="130" dirty="0">
                <a:latin typeface="Arial MT"/>
                <a:cs typeface="Arial MT"/>
              </a:rPr>
              <a:t>  </a:t>
            </a:r>
            <a:r>
              <a:rPr sz="1400" spc="70" dirty="0">
                <a:latin typeface="Arial MT"/>
                <a:cs typeface="Arial MT"/>
              </a:rPr>
              <a:t>activ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80" dirty="0">
                <a:latin typeface="Arial MT"/>
                <a:cs typeface="Arial MT"/>
              </a:rPr>
              <a:t>ada</a:t>
            </a:r>
            <a:r>
              <a:rPr sz="1400" spc="130" dirty="0">
                <a:latin typeface="Arial MT"/>
                <a:cs typeface="Arial MT"/>
              </a:rPr>
              <a:t>  </a:t>
            </a:r>
            <a:r>
              <a:rPr sz="1400" spc="85" dirty="0">
                <a:latin typeface="Arial MT"/>
                <a:cs typeface="Arial MT"/>
              </a:rPr>
              <a:t>que</a:t>
            </a:r>
            <a:r>
              <a:rPr sz="1400" spc="135" dirty="0">
                <a:latin typeface="Arial MT"/>
                <a:cs typeface="Arial MT"/>
              </a:rPr>
              <a:t>  </a:t>
            </a:r>
            <a:r>
              <a:rPr sz="1400" spc="60" dirty="0">
                <a:latin typeface="Arial MT"/>
                <a:cs typeface="Arial MT"/>
              </a:rPr>
              <a:t>prop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75" dirty="0">
                <a:latin typeface="Arial MT"/>
                <a:cs typeface="Arial MT"/>
              </a:rPr>
              <a:t>orcion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105" dirty="0">
                <a:latin typeface="Arial MT"/>
                <a:cs typeface="Arial MT"/>
              </a:rPr>
              <a:t>  </a:t>
            </a:r>
            <a:r>
              <a:rPr sz="1400" spc="60" dirty="0">
                <a:latin typeface="Arial MT"/>
                <a:cs typeface="Arial MT"/>
              </a:rPr>
              <a:t>func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ionalid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ad</a:t>
            </a:r>
            <a:r>
              <a:rPr sz="1400" spc="100" dirty="0">
                <a:latin typeface="Arial MT"/>
                <a:cs typeface="Arial MT"/>
              </a:rPr>
              <a:t>  </a:t>
            </a:r>
            <a:r>
              <a:rPr sz="1400" spc="65" dirty="0">
                <a:latin typeface="Arial MT"/>
                <a:cs typeface="Arial MT"/>
              </a:rPr>
              <a:t>de</a:t>
            </a:r>
            <a:r>
              <a:rPr sz="1400" spc="125" dirty="0">
                <a:latin typeface="Arial MT"/>
                <a:cs typeface="Arial MT"/>
              </a:rPr>
              <a:t>  </a:t>
            </a:r>
            <a:r>
              <a:rPr sz="1400" spc="35" dirty="0">
                <a:latin typeface="Arial MT"/>
                <a:cs typeface="Arial MT"/>
              </a:rPr>
              <a:t>sug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105" dirty="0">
                <a:latin typeface="Arial MT"/>
                <a:cs typeface="Arial MT"/>
              </a:rPr>
              <a:t>erencia</a:t>
            </a:r>
            <a:r>
              <a:rPr sz="1400" spc="145" dirty="0">
                <a:latin typeface="Arial MT"/>
                <a:cs typeface="Arial MT"/>
              </a:rPr>
              <a:t>  </a:t>
            </a:r>
            <a:r>
              <a:rPr sz="1400" spc="65" dirty="0">
                <a:latin typeface="Arial MT"/>
                <a:cs typeface="Arial MT"/>
              </a:rPr>
              <a:t>auto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105" dirty="0">
                <a:latin typeface="Arial MT"/>
                <a:cs typeface="Arial MT"/>
              </a:rPr>
              <a:t>mática</a:t>
            </a:r>
            <a:r>
              <a:rPr sz="1400" spc="135" dirty="0">
                <a:latin typeface="Arial MT"/>
                <a:cs typeface="Arial MT"/>
              </a:rPr>
              <a:t>  </a:t>
            </a:r>
            <a:r>
              <a:rPr sz="1400" spc="70" dirty="0">
                <a:latin typeface="Arial MT"/>
                <a:cs typeface="Arial MT"/>
              </a:rPr>
              <a:t>para </a:t>
            </a:r>
            <a:r>
              <a:rPr sz="1400" spc="75" dirty="0">
                <a:latin typeface="Arial MT"/>
                <a:cs typeface="Arial MT"/>
              </a:rPr>
              <a:t>bús</a:t>
            </a:r>
            <a:r>
              <a:rPr sz="1400" spc="-200" dirty="0">
                <a:latin typeface="Arial MT"/>
                <a:cs typeface="Arial MT"/>
              </a:rPr>
              <a:t> </a:t>
            </a:r>
            <a:r>
              <a:rPr sz="1400" spc="95" dirty="0">
                <a:latin typeface="Arial MT"/>
                <a:cs typeface="Arial MT"/>
              </a:rPr>
              <a:t>queda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265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en</a:t>
            </a:r>
            <a:r>
              <a:rPr sz="1400" spc="2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254" dirty="0">
                <a:latin typeface="Arial MT"/>
                <a:cs typeface="Arial MT"/>
              </a:rPr>
              <a:t> </a:t>
            </a:r>
            <a:r>
              <a:rPr sz="1400" spc="110" dirty="0">
                <a:latin typeface="Arial MT"/>
                <a:cs typeface="Arial MT"/>
              </a:rPr>
              <a:t>iempo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spc="90" dirty="0">
                <a:latin typeface="Arial MT"/>
                <a:cs typeface="Arial MT"/>
              </a:rPr>
              <a:t>real</a:t>
            </a:r>
            <a:r>
              <a:rPr sz="1400" spc="33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en</a:t>
            </a:r>
            <a:r>
              <a:rPr sz="1400" spc="290" dirty="0">
                <a:latin typeface="Arial MT"/>
                <a:cs typeface="Arial MT"/>
              </a:rPr>
              <a:t> </a:t>
            </a:r>
            <a:r>
              <a:rPr sz="1400" spc="90" dirty="0">
                <a:latin typeface="Arial MT"/>
                <a:cs typeface="Arial MT"/>
              </a:rPr>
              <a:t>onto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100" dirty="0">
                <a:latin typeface="Arial MT"/>
                <a:cs typeface="Arial MT"/>
              </a:rPr>
              <a:t>logías</a:t>
            </a:r>
            <a:r>
              <a:rPr sz="1400" spc="325" dirty="0">
                <a:latin typeface="Arial MT"/>
                <a:cs typeface="Arial MT"/>
              </a:rPr>
              <a:t> </a:t>
            </a:r>
            <a:r>
              <a:rPr sz="1400" spc="110" dirty="0">
                <a:latin typeface="Arial MT"/>
                <a:cs typeface="Arial MT"/>
              </a:rPr>
              <a:t>biomédica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s,</a:t>
            </a:r>
            <a:r>
              <a:rPr sz="1400" spc="290" dirty="0">
                <a:latin typeface="Arial MT"/>
                <a:cs typeface="Arial MT"/>
              </a:rPr>
              <a:t> </a:t>
            </a:r>
            <a:r>
              <a:rPr sz="1400" spc="105" dirty="0">
                <a:latin typeface="Arial MT"/>
                <a:cs typeface="Arial MT"/>
              </a:rPr>
              <a:t>como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Me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100" dirty="0">
                <a:latin typeface="Arial MT"/>
                <a:cs typeface="Arial MT"/>
              </a:rPr>
              <a:t>dDRA,</a:t>
            </a:r>
            <a:r>
              <a:rPr sz="1400" spc="285" dirty="0">
                <a:latin typeface="Arial MT"/>
                <a:cs typeface="Arial MT"/>
              </a:rPr>
              <a:t> </a:t>
            </a:r>
            <a:r>
              <a:rPr sz="1400" spc="100" dirty="0">
                <a:latin typeface="Arial MT"/>
                <a:cs typeface="Arial MT"/>
              </a:rPr>
              <a:t>ATC,</a:t>
            </a:r>
            <a:r>
              <a:rPr sz="1400" spc="275" dirty="0">
                <a:latin typeface="Arial MT"/>
                <a:cs typeface="Arial MT"/>
              </a:rPr>
              <a:t> </a:t>
            </a:r>
            <a:r>
              <a:rPr sz="1400" spc="100" dirty="0">
                <a:latin typeface="Arial MT"/>
                <a:cs typeface="Arial MT"/>
              </a:rPr>
              <a:t>CIE-</a:t>
            </a:r>
            <a:r>
              <a:rPr sz="1400" spc="-26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10</a:t>
            </a:r>
            <a:r>
              <a:rPr sz="1400" spc="-25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4335" y="2000186"/>
            <a:ext cx="739076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06220" algn="l"/>
                <a:tab pos="2623185" algn="l"/>
                <a:tab pos="4317365" algn="l"/>
                <a:tab pos="5425440" algn="l"/>
                <a:tab pos="7073265" algn="l"/>
              </a:tabLst>
            </a:pPr>
            <a:r>
              <a:rPr sz="1400" spc="80" dirty="0">
                <a:latin typeface="Arial MT"/>
                <a:cs typeface="Arial MT"/>
              </a:rPr>
              <a:t>den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tro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30" dirty="0">
                <a:latin typeface="Arial MT"/>
                <a:cs typeface="Arial MT"/>
              </a:rPr>
              <a:t>de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100" dirty="0">
                <a:latin typeface="Arial MT"/>
                <a:cs typeface="Arial MT"/>
              </a:rPr>
              <a:t>REDCa</a:t>
            </a:r>
            <a:r>
              <a:rPr sz="1400" spc="-20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p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40" dirty="0">
                <a:latin typeface="Arial MT"/>
                <a:cs typeface="Arial MT"/>
              </a:rPr>
              <a:t>es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90" dirty="0">
                <a:latin typeface="Arial MT"/>
                <a:cs typeface="Arial MT"/>
              </a:rPr>
              <a:t>prov</a:t>
            </a:r>
            <a:r>
              <a:rPr sz="1400" spc="-200" dirty="0">
                <a:latin typeface="Arial MT"/>
                <a:cs typeface="Arial MT"/>
              </a:rPr>
              <a:t> </a:t>
            </a:r>
            <a:r>
              <a:rPr sz="1400" spc="75" dirty="0">
                <a:latin typeface="Arial MT"/>
                <a:cs typeface="Arial MT"/>
              </a:rPr>
              <a:t>isto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90" dirty="0">
                <a:latin typeface="Arial MT"/>
                <a:cs typeface="Arial MT"/>
              </a:rPr>
              <a:t>por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8203" y="1790382"/>
            <a:ext cx="9427210" cy="4527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5750" marR="5080" indent="-285750" algn="r">
              <a:lnSpc>
                <a:spcPts val="1664"/>
              </a:lnSpc>
              <a:spcBef>
                <a:spcPts val="125"/>
              </a:spcBef>
              <a:buFont typeface="Wingdings"/>
              <a:buChar char=""/>
              <a:tabLst>
                <a:tab pos="285750" algn="l"/>
              </a:tabLst>
            </a:pPr>
            <a:r>
              <a:rPr sz="1400" spc="50" dirty="0">
                <a:latin typeface="Arial MT"/>
                <a:cs typeface="Arial MT"/>
              </a:rPr>
              <a:t>El</a:t>
            </a:r>
            <a:r>
              <a:rPr sz="1400" spc="85" dirty="0">
                <a:latin typeface="Arial MT"/>
                <a:cs typeface="Arial MT"/>
              </a:rPr>
              <a:t>  </a:t>
            </a:r>
            <a:r>
              <a:rPr sz="1400" spc="90" dirty="0">
                <a:latin typeface="Arial MT"/>
                <a:cs typeface="Arial MT"/>
              </a:rPr>
              <a:t>serv</a:t>
            </a:r>
            <a:r>
              <a:rPr sz="1400" spc="-195" dirty="0">
                <a:latin typeface="Arial MT"/>
                <a:cs typeface="Arial MT"/>
              </a:rPr>
              <a:t> </a:t>
            </a:r>
            <a:r>
              <a:rPr sz="1400" spc="95" dirty="0">
                <a:latin typeface="Arial MT"/>
                <a:cs typeface="Arial MT"/>
              </a:rPr>
              <a:t>icio</a:t>
            </a:r>
            <a:r>
              <a:rPr sz="1400" spc="70" dirty="0">
                <a:latin typeface="Arial MT"/>
                <a:cs typeface="Arial MT"/>
              </a:rPr>
              <a:t>  </a:t>
            </a:r>
            <a:r>
              <a:rPr sz="1400" spc="65" dirty="0">
                <a:latin typeface="Arial MT"/>
                <a:cs typeface="Arial MT"/>
              </a:rPr>
              <a:t>de</a:t>
            </a:r>
            <a:r>
              <a:rPr sz="1400" spc="75" dirty="0">
                <a:latin typeface="Arial MT"/>
                <a:cs typeface="Arial MT"/>
              </a:rPr>
              <a:t>  </a:t>
            </a:r>
            <a:r>
              <a:rPr sz="1400" spc="60" dirty="0">
                <a:latin typeface="Arial MT"/>
                <a:cs typeface="Arial MT"/>
              </a:rPr>
              <a:t>On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105" dirty="0">
                <a:latin typeface="Arial MT"/>
                <a:cs typeface="Arial MT"/>
              </a:rPr>
              <a:t>tologías</a:t>
            </a:r>
            <a:r>
              <a:rPr sz="1400" spc="95" dirty="0">
                <a:latin typeface="Arial MT"/>
                <a:cs typeface="Arial MT"/>
              </a:rPr>
              <a:t>  </a:t>
            </a:r>
            <a:r>
              <a:rPr sz="1400" spc="80" dirty="0">
                <a:latin typeface="Arial MT"/>
                <a:cs typeface="Arial MT"/>
              </a:rPr>
              <a:t>Bio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95" dirty="0">
                <a:latin typeface="Arial MT"/>
                <a:cs typeface="Arial MT"/>
              </a:rPr>
              <a:t>médic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as</a:t>
            </a:r>
            <a:r>
              <a:rPr sz="1400" spc="70" dirty="0">
                <a:latin typeface="Arial MT"/>
                <a:cs typeface="Arial MT"/>
              </a:rPr>
              <a:t>  </a:t>
            </a:r>
            <a:r>
              <a:rPr sz="1400" spc="85" dirty="0">
                <a:latin typeface="Arial MT"/>
                <a:cs typeface="Arial MT"/>
              </a:rPr>
              <a:t>que</a:t>
            </a:r>
            <a:r>
              <a:rPr sz="1400" spc="80" dirty="0">
                <a:latin typeface="Arial MT"/>
                <a:cs typeface="Arial MT"/>
              </a:rPr>
              <a:t>  </a:t>
            </a:r>
            <a:r>
              <a:rPr sz="1400" spc="114" dirty="0">
                <a:latin typeface="Arial MT"/>
                <a:cs typeface="Arial MT"/>
              </a:rPr>
              <a:t>alimenta</a:t>
            </a:r>
            <a:r>
              <a:rPr sz="1400" spc="80" dirty="0">
                <a:latin typeface="Arial MT"/>
                <a:cs typeface="Arial MT"/>
              </a:rPr>
              <a:t>  </a:t>
            </a:r>
            <a:r>
              <a:rPr sz="1400" spc="90" dirty="0">
                <a:latin typeface="Arial MT"/>
                <a:cs typeface="Arial MT"/>
              </a:rPr>
              <a:t>esta</a:t>
            </a:r>
            <a:r>
              <a:rPr sz="1400" spc="80" dirty="0">
                <a:latin typeface="Arial MT"/>
                <a:cs typeface="Arial MT"/>
              </a:rPr>
              <a:t>  </a:t>
            </a:r>
            <a:r>
              <a:rPr sz="1400" spc="95" dirty="0">
                <a:latin typeface="Arial MT"/>
                <a:cs typeface="Arial MT"/>
              </a:rPr>
              <a:t>func</a:t>
            </a:r>
            <a:r>
              <a:rPr sz="1400" spc="-195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ión</a:t>
            </a:r>
            <a:r>
              <a:rPr sz="1400" spc="60" dirty="0">
                <a:latin typeface="Arial MT"/>
                <a:cs typeface="Arial MT"/>
              </a:rPr>
              <a:t>  </a:t>
            </a:r>
            <a:r>
              <a:rPr sz="1400" spc="65" dirty="0">
                <a:latin typeface="Arial MT"/>
                <a:cs typeface="Arial MT"/>
              </a:rPr>
              <a:t>de</a:t>
            </a:r>
            <a:r>
              <a:rPr sz="1400" spc="75" dirty="0">
                <a:latin typeface="Arial MT"/>
                <a:cs typeface="Arial MT"/>
              </a:rPr>
              <a:t>  </a:t>
            </a:r>
            <a:r>
              <a:rPr sz="1400" spc="80" dirty="0">
                <a:latin typeface="Arial MT"/>
                <a:cs typeface="Arial MT"/>
              </a:rPr>
              <a:t>bús</a:t>
            </a:r>
            <a:r>
              <a:rPr sz="1400" spc="-200" dirty="0">
                <a:latin typeface="Arial MT"/>
                <a:cs typeface="Arial MT"/>
              </a:rPr>
              <a:t> </a:t>
            </a:r>
            <a:r>
              <a:rPr sz="1400" spc="95" dirty="0">
                <a:latin typeface="Arial MT"/>
                <a:cs typeface="Arial MT"/>
              </a:rPr>
              <a:t>queda</a:t>
            </a:r>
            <a:r>
              <a:rPr sz="1400" spc="80" dirty="0">
                <a:latin typeface="Arial MT"/>
                <a:cs typeface="Arial MT"/>
              </a:rPr>
              <a:t>  </a:t>
            </a:r>
            <a:r>
              <a:rPr sz="1400" spc="65" dirty="0">
                <a:latin typeface="Arial MT"/>
                <a:cs typeface="Arial MT"/>
              </a:rPr>
              <a:t>en</a:t>
            </a:r>
            <a:r>
              <a:rPr sz="1400" spc="75" dirty="0">
                <a:latin typeface="Arial MT"/>
                <a:cs typeface="Arial MT"/>
              </a:rPr>
              <a:t>  </a:t>
            </a:r>
            <a:r>
              <a:rPr sz="1400" spc="90" dirty="0">
                <a:latin typeface="Arial MT"/>
                <a:cs typeface="Arial MT"/>
              </a:rPr>
              <a:t>onto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90" dirty="0">
                <a:latin typeface="Arial MT"/>
                <a:cs typeface="Arial MT"/>
              </a:rPr>
              <a:t>logías</a:t>
            </a:r>
            <a:endParaRPr sz="1400">
              <a:latin typeface="Arial MT"/>
              <a:cs typeface="Arial MT"/>
            </a:endParaRPr>
          </a:p>
          <a:p>
            <a:pPr marR="6350" algn="r">
              <a:lnSpc>
                <a:spcPts val="1664"/>
              </a:lnSpc>
            </a:pPr>
            <a:r>
              <a:rPr sz="1400" spc="80" dirty="0">
                <a:latin typeface="Arial MT"/>
                <a:cs typeface="Arial MT"/>
              </a:rPr>
              <a:t>Bio</a:t>
            </a:r>
            <a:r>
              <a:rPr sz="1400" spc="-200" dirty="0">
                <a:latin typeface="Arial MT"/>
                <a:cs typeface="Arial MT"/>
              </a:rPr>
              <a:t> </a:t>
            </a:r>
            <a:r>
              <a:rPr sz="1400" spc="90" dirty="0">
                <a:latin typeface="Arial MT"/>
                <a:cs typeface="Arial MT"/>
              </a:rPr>
              <a:t>Portal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31391" y="2210117"/>
            <a:ext cx="73615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Arial MT"/>
                <a:cs typeface="Arial MT"/>
              </a:rPr>
              <a:t>(</a:t>
            </a:r>
            <a:r>
              <a:rPr sz="1400" spc="-265" dirty="0">
                <a:latin typeface="Arial MT"/>
                <a:cs typeface="Arial MT"/>
              </a:rPr>
              <a:t> </a:t>
            </a:r>
            <a:r>
              <a:rPr sz="1400" u="sng" spc="120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 MT"/>
                <a:cs typeface="Arial MT"/>
                <a:hlinkClick r:id="rId4"/>
              </a:rPr>
              <a:t>https://bio</a:t>
            </a:r>
            <a:r>
              <a:rPr sz="1400" u="sng" spc="-200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400" u="sng" spc="100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 MT"/>
                <a:cs typeface="Arial MT"/>
                <a:hlinkClick r:id="rId4"/>
              </a:rPr>
              <a:t>porta</a:t>
            </a:r>
            <a:r>
              <a:rPr sz="1400" u="sng" spc="100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 MT"/>
                <a:cs typeface="Arial MT"/>
              </a:rPr>
              <a:t>l</a:t>
            </a:r>
            <a:r>
              <a:rPr sz="1400" u="sng" spc="-215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 MT"/>
                <a:cs typeface="Arial MT"/>
              </a:rPr>
              <a:t> </a:t>
            </a:r>
            <a:r>
              <a:rPr sz="1400" u="sng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 MT"/>
                <a:cs typeface="Arial MT"/>
                <a:hlinkClick r:id="rId4"/>
              </a:rPr>
              <a:t>.</a:t>
            </a:r>
            <a:r>
              <a:rPr sz="1400" u="sng" spc="-254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400" u="sng" spc="95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 MT"/>
                <a:cs typeface="Arial MT"/>
                <a:hlinkClick r:id="rId4"/>
              </a:rPr>
              <a:t>bioo</a:t>
            </a:r>
            <a:r>
              <a:rPr sz="1400" u="sng" spc="-204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400" u="sng" spc="105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 MT"/>
                <a:cs typeface="Arial MT"/>
                <a:hlinkClick r:id="rId4"/>
              </a:rPr>
              <a:t>ntolog</a:t>
            </a:r>
            <a:r>
              <a:rPr sz="1400" u="sng" spc="-204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400" u="sng" spc="50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 MT"/>
                <a:cs typeface="Arial MT"/>
                <a:hlinkClick r:id="rId4"/>
              </a:rPr>
              <a:t>y.</a:t>
            </a:r>
            <a:r>
              <a:rPr sz="1400" u="sng" spc="-254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400" u="sng" spc="105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 MT"/>
                <a:cs typeface="Arial MT"/>
                <a:hlinkClick r:id="rId4"/>
              </a:rPr>
              <a:t>org</a:t>
            </a:r>
            <a:r>
              <a:rPr sz="1400" spc="105" dirty="0">
                <a:latin typeface="Arial MT"/>
                <a:cs typeface="Arial MT"/>
              </a:rPr>
              <a:t>),</a:t>
            </a:r>
            <a:r>
              <a:rPr sz="1400" spc="285" dirty="0">
                <a:latin typeface="Arial MT"/>
                <a:cs typeface="Arial MT"/>
              </a:rPr>
              <a:t> </a:t>
            </a:r>
            <a:r>
              <a:rPr sz="1400" spc="110" dirty="0">
                <a:latin typeface="Arial MT"/>
                <a:cs typeface="Arial MT"/>
              </a:rPr>
              <a:t>utiliz</a:t>
            </a:r>
            <a:r>
              <a:rPr sz="1400" spc="-200" dirty="0">
                <a:latin typeface="Arial MT"/>
                <a:cs typeface="Arial MT"/>
              </a:rPr>
              <a:t> </a:t>
            </a:r>
            <a:r>
              <a:rPr sz="1400" spc="90" dirty="0">
                <a:latin typeface="Arial MT"/>
                <a:cs typeface="Arial MT"/>
              </a:rPr>
              <a:t>ando</a:t>
            </a:r>
            <a:r>
              <a:rPr sz="1400" spc="295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su</a:t>
            </a:r>
            <a:r>
              <a:rPr sz="1400" spc="290" dirty="0">
                <a:latin typeface="Arial MT"/>
                <a:cs typeface="Arial MT"/>
              </a:rPr>
              <a:t> </a:t>
            </a:r>
            <a:r>
              <a:rPr sz="1400" spc="90" dirty="0">
                <a:latin typeface="Arial MT"/>
                <a:cs typeface="Arial MT"/>
              </a:rPr>
              <a:t>serv</a:t>
            </a:r>
            <a:r>
              <a:rPr sz="1400" spc="-200" dirty="0">
                <a:latin typeface="Arial MT"/>
                <a:cs typeface="Arial MT"/>
              </a:rPr>
              <a:t> </a:t>
            </a:r>
            <a:r>
              <a:rPr sz="1400" spc="95" dirty="0">
                <a:latin typeface="Arial MT"/>
                <a:cs typeface="Arial MT"/>
              </a:rPr>
              <a:t>icio</a:t>
            </a:r>
            <a:r>
              <a:rPr sz="1400" spc="27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we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de</a:t>
            </a:r>
            <a:r>
              <a:rPr sz="1400" spc="290" dirty="0">
                <a:latin typeface="Arial MT"/>
                <a:cs typeface="Arial MT"/>
              </a:rPr>
              <a:t> </a:t>
            </a:r>
            <a:r>
              <a:rPr sz="1400" spc="95" dirty="0">
                <a:latin typeface="Arial MT"/>
                <a:cs typeface="Arial MT"/>
              </a:rPr>
              <a:t>API</a:t>
            </a:r>
            <a:r>
              <a:rPr sz="1400" spc="270" dirty="0">
                <a:latin typeface="Arial MT"/>
                <a:cs typeface="Arial MT"/>
              </a:rPr>
              <a:t> </a:t>
            </a:r>
            <a:r>
              <a:rPr sz="1400" spc="80" dirty="0">
                <a:latin typeface="Arial MT"/>
                <a:cs typeface="Arial MT"/>
              </a:rPr>
              <a:t>púb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254" dirty="0">
                <a:latin typeface="Arial MT"/>
                <a:cs typeface="Arial MT"/>
              </a:rPr>
              <a:t> </a:t>
            </a:r>
            <a:r>
              <a:rPr sz="1400" spc="75" dirty="0">
                <a:latin typeface="Arial MT"/>
                <a:cs typeface="Arial MT"/>
              </a:rPr>
              <a:t>ica.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5757" y="4235767"/>
            <a:ext cx="11548110" cy="24085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 marR="41275" indent="-8255" algn="just">
              <a:lnSpc>
                <a:spcPts val="1730"/>
              </a:lnSpc>
              <a:spcBef>
                <a:spcPts val="140"/>
              </a:spcBef>
              <a:buSzPct val="110714"/>
              <a:buFont typeface="Arial MT"/>
              <a:buChar char="•"/>
              <a:tabLst>
                <a:tab pos="110489" algn="l"/>
              </a:tabLst>
            </a:pPr>
            <a:r>
              <a:rPr sz="1400" b="1" dirty="0">
                <a:latin typeface="Arial"/>
                <a:cs typeface="Arial"/>
              </a:rPr>
              <a:t>	La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CIE-</a:t>
            </a:r>
            <a:r>
              <a:rPr sz="1400" b="1" dirty="0">
                <a:latin typeface="Arial"/>
                <a:cs typeface="Arial"/>
              </a:rPr>
              <a:t>10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es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décima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revisión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Clasificación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Estadística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Internacional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10" dirty="0">
                <a:latin typeface="Arial MT"/>
                <a:cs typeface="Arial MT"/>
              </a:rPr>
              <a:t> Enfermedades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Problemas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Relacionados </a:t>
            </a:r>
            <a:r>
              <a:rPr sz="1400" dirty="0">
                <a:latin typeface="Arial MT"/>
                <a:cs typeface="Arial MT"/>
              </a:rPr>
              <a:t>con la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Salud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(CIE),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una </a:t>
            </a:r>
            <a:r>
              <a:rPr sz="1400" dirty="0">
                <a:latin typeface="Arial MT"/>
                <a:cs typeface="Arial MT"/>
              </a:rPr>
              <a:t>lista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clasificación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médica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Organización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Mundial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Salud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(OMS).</a:t>
            </a:r>
            <a:endParaRPr sz="1400">
              <a:latin typeface="Arial MT"/>
              <a:cs typeface="Arial MT"/>
            </a:endParaRPr>
          </a:p>
          <a:p>
            <a:pPr marL="110489" indent="-80645" algn="just">
              <a:lnSpc>
                <a:spcPts val="1705"/>
              </a:lnSpc>
              <a:buSzPct val="110714"/>
              <a:buFont typeface="Arial MT"/>
              <a:buChar char="•"/>
              <a:tabLst>
                <a:tab pos="110489" algn="l"/>
              </a:tabLst>
            </a:pPr>
            <a:r>
              <a:rPr sz="1400" b="1" dirty="0">
                <a:latin typeface="Arial"/>
                <a:cs typeface="Arial"/>
              </a:rPr>
              <a:t>MedDRA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Diccionario</a:t>
            </a:r>
            <a:r>
              <a:rPr sz="1400" spc="1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Médico</a:t>
            </a:r>
            <a:r>
              <a:rPr sz="1400" spc="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para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Actividades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Regulatorias,</a:t>
            </a:r>
            <a:r>
              <a:rPr sz="1400" spc="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1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diccionario</a:t>
            </a:r>
            <a:r>
              <a:rPr sz="1400" spc="1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terminología</a:t>
            </a:r>
            <a:r>
              <a:rPr sz="1400" spc="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médica</a:t>
            </a:r>
            <a:r>
              <a:rPr sz="1400" spc="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internacional</a:t>
            </a:r>
            <a:r>
              <a:rPr sz="1400" spc="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clínicamente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validado,</a:t>
            </a:r>
            <a:endParaRPr sz="1400">
              <a:latin typeface="Arial MT"/>
              <a:cs typeface="Arial MT"/>
            </a:endParaRPr>
          </a:p>
          <a:p>
            <a:pPr marL="38100" marR="30480" algn="just">
              <a:lnSpc>
                <a:spcPct val="99900"/>
              </a:lnSpc>
            </a:pPr>
            <a:r>
              <a:rPr sz="1400" dirty="0">
                <a:latin typeface="Arial MT"/>
                <a:cs typeface="Arial MT"/>
              </a:rPr>
              <a:t>utilizado</a:t>
            </a:r>
            <a:r>
              <a:rPr sz="1400" spc="2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</a:t>
            </a:r>
            <a:r>
              <a:rPr sz="1400" spc="3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las</a:t>
            </a:r>
            <a:r>
              <a:rPr sz="1400" spc="3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autoridades</a:t>
            </a:r>
            <a:r>
              <a:rPr sz="1400" spc="3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reguladoras</a:t>
            </a:r>
            <a:r>
              <a:rPr sz="1400" spc="2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2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2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industria</a:t>
            </a:r>
            <a:r>
              <a:rPr sz="1400" spc="2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biofarmacéutica</a:t>
            </a:r>
            <a:r>
              <a:rPr sz="1400" spc="3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durante</a:t>
            </a:r>
            <a:r>
              <a:rPr sz="1400" spc="2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</a:t>
            </a:r>
            <a:r>
              <a:rPr sz="1400" spc="3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proceso</a:t>
            </a:r>
            <a:r>
              <a:rPr sz="1400" spc="2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regulatorio,</a:t>
            </a:r>
            <a:r>
              <a:rPr sz="1400" spc="2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desde</a:t>
            </a:r>
            <a:r>
              <a:rPr sz="1400" spc="2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2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etapa</a:t>
            </a:r>
            <a:r>
              <a:rPr sz="1400" spc="26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precomercialización (investigación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clínica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fase 0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hasta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fase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3)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hasta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las</a:t>
            </a:r>
            <a:r>
              <a:rPr sz="1400" spc="-10" dirty="0">
                <a:latin typeface="Arial MT"/>
                <a:cs typeface="Arial MT"/>
              </a:rPr>
              <a:t> actividades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post-</a:t>
            </a:r>
            <a:r>
              <a:rPr sz="1400" spc="-10" dirty="0">
                <a:latin typeface="Arial MT"/>
                <a:cs typeface="Arial MT"/>
              </a:rPr>
              <a:t>comercialización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(farmacovigilancia</a:t>
            </a:r>
            <a:r>
              <a:rPr sz="1400" dirty="0">
                <a:latin typeface="Arial MT"/>
                <a:cs typeface="Arial MT"/>
              </a:rPr>
              <a:t> 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investigación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clínica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fase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4),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así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como </a:t>
            </a:r>
            <a:r>
              <a:rPr sz="1400" dirty="0">
                <a:latin typeface="Arial MT"/>
                <a:cs typeface="Arial MT"/>
              </a:rPr>
              <a:t>para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entrada,</a:t>
            </a:r>
            <a:r>
              <a:rPr sz="1400" spc="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recuperación,</a:t>
            </a:r>
            <a:r>
              <a:rPr sz="1400" spc="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evaluación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presentación</a:t>
            </a:r>
            <a:r>
              <a:rPr sz="1400" spc="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datos</a:t>
            </a:r>
            <a:r>
              <a:rPr sz="1400" spc="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información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seguridad.[1]</a:t>
            </a:r>
            <a:r>
              <a:rPr sz="1400" spc="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Además,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</a:t>
            </a:r>
            <a:r>
              <a:rPr sz="1400" spc="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</a:t>
            </a:r>
            <a:r>
              <a:rPr sz="1400" spc="1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diccionario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utilizado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para</a:t>
            </a:r>
            <a:r>
              <a:rPr sz="1400" spc="1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la </a:t>
            </a:r>
            <a:r>
              <a:rPr sz="1400" spc="-10" dirty="0">
                <a:latin typeface="Arial MT"/>
                <a:cs typeface="Arial MT"/>
              </a:rPr>
              <a:t>clasificación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eventos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adversos.[2]</a:t>
            </a:r>
            <a:endParaRPr sz="1400">
              <a:latin typeface="Arial MT"/>
              <a:cs typeface="Arial MT"/>
            </a:endParaRPr>
          </a:p>
          <a:p>
            <a:pPr marL="38100" marR="33020" indent="-8255" algn="just">
              <a:lnSpc>
                <a:spcPts val="1650"/>
              </a:lnSpc>
              <a:spcBef>
                <a:spcPts val="204"/>
              </a:spcBef>
              <a:buSzPct val="110714"/>
              <a:buFont typeface="Arial MT"/>
              <a:buChar char="•"/>
              <a:tabLst>
                <a:tab pos="110489" algn="l"/>
              </a:tabLst>
            </a:pPr>
            <a:r>
              <a:rPr sz="1400" b="1" dirty="0">
                <a:latin typeface="Arial"/>
                <a:cs typeface="Arial"/>
              </a:rPr>
              <a:t>	ATC</a:t>
            </a:r>
            <a:r>
              <a:rPr sz="1400" b="1" spc="16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(Código</a:t>
            </a:r>
            <a:r>
              <a:rPr sz="1400" spc="2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Anatómico</a:t>
            </a:r>
            <a:r>
              <a:rPr sz="1400" spc="1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Terapéutico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Químico)</a:t>
            </a:r>
            <a:r>
              <a:rPr sz="1400" spc="20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</a:t>
            </a:r>
            <a:r>
              <a:rPr sz="1400" spc="2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una</a:t>
            </a:r>
            <a:r>
              <a:rPr sz="1400" spc="2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clasificación</a:t>
            </a:r>
            <a:r>
              <a:rPr sz="1400" spc="1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ampliamente</a:t>
            </a:r>
            <a:r>
              <a:rPr sz="1400" spc="1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utilizada</a:t>
            </a:r>
            <a:r>
              <a:rPr sz="1400" spc="1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2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nivel</a:t>
            </a:r>
            <a:r>
              <a:rPr sz="1400" spc="1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internacional</a:t>
            </a:r>
            <a:r>
              <a:rPr sz="1400" spc="1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para</a:t>
            </a:r>
            <a:r>
              <a:rPr sz="1400" spc="229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clasificar</a:t>
            </a:r>
            <a:r>
              <a:rPr sz="1400" spc="2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las</a:t>
            </a:r>
            <a:r>
              <a:rPr sz="1400" spc="2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moléculas </a:t>
            </a:r>
            <a:r>
              <a:rPr sz="1400" dirty="0">
                <a:latin typeface="Arial MT"/>
                <a:cs typeface="Arial MT"/>
              </a:rPr>
              <a:t>(sustancias)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acción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terapéutica.</a:t>
            </a:r>
            <a:r>
              <a:rPr sz="1400" spc="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Esta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clasificación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</a:t>
            </a:r>
            <a:r>
              <a:rPr sz="1400" spc="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adoptada</a:t>
            </a:r>
            <a:r>
              <a:rPr sz="1400" spc="1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OMS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(Organización</a:t>
            </a:r>
            <a:r>
              <a:rPr sz="1400" spc="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Mundial</a:t>
            </a:r>
            <a:r>
              <a:rPr sz="1400" spc="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Salud).</a:t>
            </a:r>
            <a:r>
              <a:rPr sz="1400" spc="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Consiste</a:t>
            </a:r>
            <a:r>
              <a:rPr sz="1400" spc="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clasificar</a:t>
            </a:r>
            <a:r>
              <a:rPr sz="1400" spc="1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los </a:t>
            </a:r>
            <a:r>
              <a:rPr sz="1400" dirty="0">
                <a:latin typeface="Arial MT"/>
                <a:cs typeface="Arial MT"/>
              </a:rPr>
              <a:t>fármacos</a:t>
            </a:r>
            <a:r>
              <a:rPr sz="1400" spc="2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diferentes</a:t>
            </a:r>
            <a:r>
              <a:rPr sz="1400" spc="2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grupos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subgrupos</a:t>
            </a:r>
            <a:r>
              <a:rPr sz="1400" spc="2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(niveles),</a:t>
            </a:r>
            <a:r>
              <a:rPr sz="1400" spc="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según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</a:t>
            </a:r>
            <a:r>
              <a:rPr sz="1400" spc="2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órgano</a:t>
            </a:r>
            <a:r>
              <a:rPr sz="1400" spc="2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sistema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sobre</a:t>
            </a:r>
            <a:r>
              <a:rPr sz="1400" spc="2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</a:t>
            </a:r>
            <a:r>
              <a:rPr sz="1400" spc="2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cual</a:t>
            </a:r>
            <a:r>
              <a:rPr sz="1400" spc="229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actúan</a:t>
            </a:r>
            <a:r>
              <a:rPr sz="1400" spc="2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según</a:t>
            </a:r>
            <a:r>
              <a:rPr sz="1400" spc="2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sus</a:t>
            </a:r>
            <a:r>
              <a:rPr sz="1400" spc="2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propiedades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químicas,</a:t>
            </a:r>
            <a:endParaRPr sz="1400">
              <a:latin typeface="Arial MT"/>
              <a:cs typeface="Arial MT"/>
            </a:endParaRPr>
          </a:p>
          <a:p>
            <a:pPr marL="38100" algn="just">
              <a:lnSpc>
                <a:spcPct val="100000"/>
              </a:lnSpc>
            </a:pPr>
            <a:r>
              <a:rPr sz="1400" spc="-10" dirty="0">
                <a:latin typeface="Arial MT"/>
                <a:cs typeface="Arial MT"/>
              </a:rPr>
              <a:t>farmacológicas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terapéuticas,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pudiendo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subgrupos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llegar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hasta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450" dirty="0">
                <a:latin typeface="Arial MT"/>
                <a:cs typeface="Arial MT"/>
              </a:rPr>
              <a:t>q</a:t>
            </a:r>
            <a:r>
              <a:rPr sz="1800" spc="-434" baseline="16203" dirty="0">
                <a:solidFill>
                  <a:srgbClr val="878787"/>
                </a:solidFill>
                <a:latin typeface="Calibri"/>
                <a:cs typeface="Calibri"/>
              </a:rPr>
              <a:t>A</a:t>
            </a:r>
            <a:r>
              <a:rPr sz="1400" spc="-520" dirty="0">
                <a:latin typeface="Arial MT"/>
                <a:cs typeface="Arial MT"/>
              </a:rPr>
              <a:t>u</a:t>
            </a:r>
            <a:r>
              <a:rPr sz="1800" spc="-217" baseline="16203" dirty="0">
                <a:solidFill>
                  <a:srgbClr val="878787"/>
                </a:solidFill>
                <a:latin typeface="Calibri"/>
                <a:cs typeface="Calibri"/>
              </a:rPr>
              <a:t>u</a:t>
            </a:r>
            <a:r>
              <a:rPr sz="1400" spc="-130" dirty="0">
                <a:latin typeface="Arial MT"/>
                <a:cs typeface="Arial MT"/>
              </a:rPr>
              <a:t>i</a:t>
            </a:r>
            <a:r>
              <a:rPr sz="1800" spc="-247" baseline="16203" dirty="0">
                <a:solidFill>
                  <a:srgbClr val="878787"/>
                </a:solidFill>
                <a:latin typeface="Calibri"/>
                <a:cs typeface="Calibri"/>
              </a:rPr>
              <a:t>l</a:t>
            </a:r>
            <a:r>
              <a:rPr sz="1400" spc="-675" dirty="0">
                <a:latin typeface="Arial MT"/>
                <a:cs typeface="Arial MT"/>
              </a:rPr>
              <a:t>n</a:t>
            </a:r>
            <a:r>
              <a:rPr sz="1800" baseline="16203" dirty="0">
                <a:solidFill>
                  <a:srgbClr val="878787"/>
                </a:solidFill>
                <a:latin typeface="Calibri"/>
                <a:cs typeface="Calibri"/>
              </a:rPr>
              <a:t>a</a:t>
            </a:r>
            <a:r>
              <a:rPr sz="1800" spc="-202" baseline="16203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400" spc="-215" dirty="0">
                <a:latin typeface="Arial MT"/>
                <a:cs typeface="Arial MT"/>
              </a:rPr>
              <a:t>t</a:t>
            </a:r>
            <a:r>
              <a:rPr sz="1800" spc="-322" baseline="16203" dirty="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r>
              <a:rPr sz="1400" spc="-215" dirty="0">
                <a:latin typeface="Arial MT"/>
                <a:cs typeface="Arial MT"/>
              </a:rPr>
              <a:t>o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nivel.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92169" y="523493"/>
            <a:ext cx="435546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200" dirty="0">
                <a:latin typeface="Arial Black"/>
                <a:cs typeface="Arial Black"/>
              </a:rPr>
              <a:t>Tipos</a:t>
            </a:r>
            <a:r>
              <a:rPr sz="3000" spc="-475" dirty="0">
                <a:latin typeface="Arial Black"/>
                <a:cs typeface="Arial Black"/>
              </a:rPr>
              <a:t> </a:t>
            </a:r>
            <a:r>
              <a:rPr sz="3000" spc="-110" dirty="0">
                <a:latin typeface="Arial Black"/>
                <a:cs typeface="Arial Black"/>
              </a:rPr>
              <a:t>de</a:t>
            </a:r>
            <a:r>
              <a:rPr sz="3000" spc="-360" dirty="0">
                <a:latin typeface="Arial Black"/>
                <a:cs typeface="Arial Black"/>
              </a:rPr>
              <a:t> </a:t>
            </a:r>
            <a:r>
              <a:rPr sz="3000" spc="-175" dirty="0">
                <a:latin typeface="Arial Black"/>
                <a:cs typeface="Arial Black"/>
              </a:rPr>
              <a:t>campo</a:t>
            </a:r>
            <a:r>
              <a:rPr sz="3000" spc="-409" dirty="0">
                <a:latin typeface="Arial Black"/>
                <a:cs typeface="Arial Black"/>
              </a:rPr>
              <a:t> </a:t>
            </a:r>
            <a:r>
              <a:rPr sz="3000" spc="-125" dirty="0">
                <a:latin typeface="Arial Black"/>
                <a:cs typeface="Arial Black"/>
              </a:rPr>
              <a:t>(Pt</a:t>
            </a:r>
            <a:r>
              <a:rPr sz="3000" spc="-360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–</a:t>
            </a:r>
            <a:r>
              <a:rPr sz="3000" spc="-204" dirty="0">
                <a:latin typeface="Arial Black"/>
                <a:cs typeface="Arial Black"/>
              </a:rPr>
              <a:t> </a:t>
            </a:r>
            <a:r>
              <a:rPr sz="3000" spc="-25" dirty="0">
                <a:latin typeface="Arial Black"/>
                <a:cs typeface="Arial Black"/>
              </a:rPr>
              <a:t>7)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3325" y="1943100"/>
            <a:ext cx="5105400" cy="4448175"/>
            <a:chOff x="3743325" y="1943100"/>
            <a:chExt cx="5105400" cy="4448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3325" y="1943100"/>
              <a:ext cx="5105400" cy="44481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7150" y="2057400"/>
              <a:ext cx="4857750" cy="42195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62451" y="2062162"/>
              <a:ext cx="4876800" cy="4229100"/>
            </a:xfrm>
            <a:custGeom>
              <a:avLst/>
              <a:gdLst/>
              <a:ahLst/>
              <a:cxnLst/>
              <a:rect l="l" t="t" r="r" b="b"/>
              <a:pathLst>
                <a:path w="4876800" h="4229100">
                  <a:moveTo>
                    <a:pt x="0" y="4228973"/>
                  </a:moveTo>
                  <a:lnTo>
                    <a:pt x="4876419" y="4228973"/>
                  </a:lnTo>
                  <a:lnTo>
                    <a:pt x="4876419" y="0"/>
                  </a:lnTo>
                  <a:lnTo>
                    <a:pt x="0" y="0"/>
                  </a:lnTo>
                  <a:lnTo>
                    <a:pt x="0" y="42289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1225" y="971486"/>
            <a:ext cx="347662" cy="36671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629920" marR="217170" algn="ctr">
              <a:lnSpc>
                <a:spcPct val="100000"/>
              </a:lnSpc>
              <a:spcBef>
                <a:spcPts val="1055"/>
              </a:spcBef>
            </a:pPr>
            <a:r>
              <a:rPr sz="3000" spc="-200" dirty="0">
                <a:latin typeface="Arial Black"/>
                <a:cs typeface="Arial Black"/>
              </a:rPr>
              <a:t>Tipos</a:t>
            </a:r>
            <a:r>
              <a:rPr sz="3000" spc="-405" dirty="0">
                <a:latin typeface="Arial Black"/>
                <a:cs typeface="Arial Black"/>
              </a:rPr>
              <a:t> </a:t>
            </a:r>
            <a:r>
              <a:rPr sz="3000" spc="-110" dirty="0">
                <a:latin typeface="Arial Black"/>
                <a:cs typeface="Arial Black"/>
              </a:rPr>
              <a:t>de</a:t>
            </a:r>
            <a:r>
              <a:rPr sz="3000" spc="-360" dirty="0">
                <a:latin typeface="Arial Black"/>
                <a:cs typeface="Arial Black"/>
              </a:rPr>
              <a:t> </a:t>
            </a:r>
            <a:r>
              <a:rPr sz="3000" spc="-175" dirty="0">
                <a:latin typeface="Arial Black"/>
                <a:cs typeface="Arial Black"/>
              </a:rPr>
              <a:t>campo</a:t>
            </a:r>
            <a:r>
              <a:rPr sz="3000" spc="-430" dirty="0">
                <a:latin typeface="Arial Black"/>
                <a:cs typeface="Arial Black"/>
              </a:rPr>
              <a:t> </a:t>
            </a:r>
            <a:r>
              <a:rPr sz="3000" spc="-125" dirty="0">
                <a:latin typeface="Arial Black"/>
                <a:cs typeface="Arial Black"/>
              </a:rPr>
              <a:t>(Pt</a:t>
            </a:r>
            <a:r>
              <a:rPr sz="3000" spc="-380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–</a:t>
            </a:r>
            <a:r>
              <a:rPr sz="3000" spc="-204" dirty="0">
                <a:latin typeface="Arial Black"/>
                <a:cs typeface="Arial Black"/>
              </a:rPr>
              <a:t> </a:t>
            </a:r>
            <a:r>
              <a:rPr sz="3000" spc="-25" dirty="0">
                <a:latin typeface="Arial Black"/>
                <a:cs typeface="Arial Black"/>
              </a:rPr>
              <a:t>8)</a:t>
            </a:r>
            <a:endParaRPr sz="3000">
              <a:latin typeface="Arial Black"/>
              <a:cs typeface="Arial Black"/>
            </a:endParaRPr>
          </a:p>
          <a:p>
            <a:pPr marL="1348740" marR="5080" indent="299085">
              <a:lnSpc>
                <a:spcPct val="102899"/>
              </a:lnSpc>
              <a:spcBef>
                <a:spcPts val="430"/>
              </a:spcBef>
            </a:pPr>
            <a:r>
              <a:rPr sz="1400" spc="-25" dirty="0">
                <a:latin typeface="Arial Black"/>
                <a:cs typeface="Arial Black"/>
              </a:rPr>
              <a:t>Matrix</a:t>
            </a:r>
            <a:r>
              <a:rPr sz="1400" spc="35" dirty="0">
                <a:latin typeface="Arial Black"/>
                <a:cs typeface="Arial Black"/>
              </a:rPr>
              <a:t> </a:t>
            </a:r>
            <a:r>
              <a:rPr sz="1400" spc="-60" dirty="0">
                <a:latin typeface="Arial Black"/>
                <a:cs typeface="Arial Black"/>
              </a:rPr>
              <a:t>Header</a:t>
            </a:r>
            <a:r>
              <a:rPr sz="1400" spc="-70" dirty="0">
                <a:latin typeface="Arial Black"/>
                <a:cs typeface="Arial Black"/>
              </a:rPr>
              <a:t> </a:t>
            </a:r>
            <a:r>
              <a:rPr sz="1400" spc="-135" dirty="0">
                <a:latin typeface="Arial Black"/>
                <a:cs typeface="Arial Black"/>
              </a:rPr>
              <a:t>Text</a:t>
            </a:r>
            <a:r>
              <a:rPr sz="1400" spc="-100" dirty="0">
                <a:latin typeface="Arial Black"/>
                <a:cs typeface="Arial Black"/>
              </a:rPr>
              <a:t> </a:t>
            </a:r>
            <a:r>
              <a:rPr sz="1400" dirty="0"/>
              <a:t>–</a:t>
            </a:r>
            <a:r>
              <a:rPr sz="1400" spc="130" dirty="0"/>
              <a:t> </a:t>
            </a:r>
            <a:r>
              <a:rPr sz="1400" spc="105" dirty="0"/>
              <a:t>Campo</a:t>
            </a:r>
            <a:r>
              <a:rPr sz="1400" spc="250" dirty="0"/>
              <a:t> </a:t>
            </a:r>
            <a:r>
              <a:rPr sz="1400" spc="90" dirty="0"/>
              <a:t>para</a:t>
            </a:r>
            <a:r>
              <a:rPr sz="1400" spc="300" dirty="0"/>
              <a:t> </a:t>
            </a:r>
            <a:r>
              <a:rPr sz="1400" spc="95" dirty="0"/>
              <a:t>creac</a:t>
            </a:r>
            <a:r>
              <a:rPr sz="1400" spc="-200" dirty="0"/>
              <a:t> </a:t>
            </a:r>
            <a:r>
              <a:rPr sz="1400" dirty="0"/>
              <a:t>ió</a:t>
            </a:r>
            <a:r>
              <a:rPr sz="1400" spc="-204" dirty="0"/>
              <a:t> </a:t>
            </a:r>
            <a:r>
              <a:rPr sz="1400" dirty="0"/>
              <a:t>n</a:t>
            </a:r>
            <a:r>
              <a:rPr sz="1400" spc="229" dirty="0"/>
              <a:t> </a:t>
            </a:r>
            <a:r>
              <a:rPr sz="1400" spc="65" dirty="0"/>
              <a:t>de</a:t>
            </a:r>
            <a:r>
              <a:rPr sz="1400" spc="275" dirty="0"/>
              <a:t> </a:t>
            </a:r>
            <a:r>
              <a:rPr sz="1400" spc="110" dirty="0"/>
              <a:t>matriz,</a:t>
            </a:r>
            <a:r>
              <a:rPr sz="1400" spc="270" dirty="0"/>
              <a:t> </a:t>
            </a:r>
            <a:r>
              <a:rPr sz="1400" spc="80" dirty="0"/>
              <a:t>que</a:t>
            </a:r>
            <a:r>
              <a:rPr sz="1400" spc="285" dirty="0"/>
              <a:t> </a:t>
            </a:r>
            <a:r>
              <a:rPr sz="1400" spc="105" dirty="0"/>
              <a:t>permite</a:t>
            </a:r>
            <a:r>
              <a:rPr sz="1400" spc="310" dirty="0"/>
              <a:t> </a:t>
            </a:r>
            <a:r>
              <a:rPr sz="1400" spc="95" dirty="0"/>
              <a:t>crear</a:t>
            </a:r>
            <a:r>
              <a:rPr sz="1400" spc="305" dirty="0"/>
              <a:t> </a:t>
            </a:r>
            <a:r>
              <a:rPr sz="1400" spc="85" dirty="0"/>
              <a:t>una</a:t>
            </a:r>
            <a:r>
              <a:rPr sz="1400" spc="280" dirty="0"/>
              <a:t> </a:t>
            </a:r>
            <a:r>
              <a:rPr sz="1400" spc="85" dirty="0"/>
              <a:t>secc</a:t>
            </a:r>
            <a:r>
              <a:rPr sz="1400" spc="-200" dirty="0"/>
              <a:t> </a:t>
            </a:r>
            <a:r>
              <a:rPr sz="1400" dirty="0"/>
              <a:t>ió</a:t>
            </a:r>
            <a:r>
              <a:rPr sz="1400" spc="-204" dirty="0"/>
              <a:t> </a:t>
            </a:r>
            <a:r>
              <a:rPr sz="1400" spc="-50" dirty="0"/>
              <a:t>n </a:t>
            </a:r>
            <a:r>
              <a:rPr sz="1400" spc="110" dirty="0"/>
              <a:t>completa</a:t>
            </a:r>
            <a:r>
              <a:rPr sz="1400" spc="254" dirty="0"/>
              <a:t> </a:t>
            </a:r>
            <a:r>
              <a:rPr sz="1400" spc="95" dirty="0"/>
              <a:t>para</a:t>
            </a:r>
            <a:r>
              <a:rPr sz="1400" spc="280" dirty="0"/>
              <a:t> </a:t>
            </a:r>
            <a:r>
              <a:rPr sz="1400" spc="105" dirty="0"/>
              <a:t>varias</a:t>
            </a:r>
            <a:r>
              <a:rPr sz="1400" spc="290" dirty="0"/>
              <a:t> </a:t>
            </a:r>
            <a:r>
              <a:rPr sz="1400" spc="95" dirty="0"/>
              <a:t>pregu</a:t>
            </a:r>
            <a:r>
              <a:rPr sz="1400" spc="-204" dirty="0"/>
              <a:t> </a:t>
            </a:r>
            <a:r>
              <a:rPr sz="1400" spc="90" dirty="0"/>
              <a:t>ntas</a:t>
            </a:r>
            <a:r>
              <a:rPr sz="1400" spc="265" dirty="0"/>
              <a:t> </a:t>
            </a:r>
            <a:r>
              <a:rPr sz="1400" spc="85" dirty="0"/>
              <a:t>que</a:t>
            </a:r>
            <a:r>
              <a:rPr sz="1400" spc="275" dirty="0"/>
              <a:t> </a:t>
            </a:r>
            <a:r>
              <a:rPr sz="1400" spc="100" dirty="0"/>
              <a:t>tenga</a:t>
            </a:r>
            <a:r>
              <a:rPr sz="1400" spc="-204" dirty="0"/>
              <a:t> </a:t>
            </a:r>
            <a:r>
              <a:rPr sz="1400" dirty="0"/>
              <a:t>n</a:t>
            </a:r>
            <a:r>
              <a:rPr sz="1400" spc="220" dirty="0"/>
              <a:t> </a:t>
            </a:r>
            <a:r>
              <a:rPr sz="1400" spc="85" dirty="0"/>
              <a:t>las</a:t>
            </a:r>
            <a:r>
              <a:rPr sz="1400" spc="280" dirty="0"/>
              <a:t> </a:t>
            </a:r>
            <a:r>
              <a:rPr sz="1400" spc="105" dirty="0"/>
              <a:t>mismas</a:t>
            </a:r>
            <a:r>
              <a:rPr sz="1400" spc="265" dirty="0"/>
              <a:t> </a:t>
            </a:r>
            <a:r>
              <a:rPr sz="1400" spc="95" dirty="0"/>
              <a:t>respu</a:t>
            </a:r>
            <a:r>
              <a:rPr sz="1400" spc="-204" dirty="0"/>
              <a:t> </a:t>
            </a:r>
            <a:r>
              <a:rPr sz="1400" spc="90" dirty="0"/>
              <a:t>estas.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77745" y="1663382"/>
            <a:ext cx="81616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75" dirty="0">
                <a:latin typeface="Arial MT"/>
                <a:cs typeface="Arial MT"/>
              </a:rPr>
              <a:t>Cad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</a:t>
            </a:r>
            <a:r>
              <a:rPr sz="1400" spc="-2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25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la</a:t>
            </a:r>
            <a:r>
              <a:rPr sz="1400" spc="250" dirty="0">
                <a:latin typeface="Arial MT"/>
                <a:cs typeface="Arial MT"/>
              </a:rPr>
              <a:t> </a:t>
            </a:r>
            <a:r>
              <a:rPr sz="1400" spc="105" dirty="0">
                <a:latin typeface="Arial MT"/>
                <a:cs typeface="Arial MT"/>
              </a:rPr>
              <a:t>represe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nta</a:t>
            </a:r>
            <a:r>
              <a:rPr sz="1400" spc="25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un</a:t>
            </a:r>
            <a:r>
              <a:rPr sz="1400" spc="270" dirty="0">
                <a:latin typeface="Arial MT"/>
                <a:cs typeface="Arial MT"/>
              </a:rPr>
              <a:t> </a:t>
            </a:r>
            <a:r>
              <a:rPr sz="1400" spc="105" dirty="0">
                <a:latin typeface="Arial MT"/>
                <a:cs typeface="Arial MT"/>
              </a:rPr>
              <a:t>campo</a:t>
            </a:r>
            <a:r>
              <a:rPr sz="1400" spc="245" dirty="0">
                <a:latin typeface="Arial MT"/>
                <a:cs typeface="Arial MT"/>
              </a:rPr>
              <a:t> </a:t>
            </a:r>
            <a:r>
              <a:rPr sz="1400" spc="110" dirty="0">
                <a:latin typeface="Arial MT"/>
                <a:cs typeface="Arial MT"/>
              </a:rPr>
              <a:t>diferente</a:t>
            </a:r>
            <a:r>
              <a:rPr sz="1400" spc="300" dirty="0">
                <a:latin typeface="Arial MT"/>
                <a:cs typeface="Arial MT"/>
              </a:rPr>
              <a:t> </a:t>
            </a:r>
            <a:r>
              <a:rPr sz="1400" spc="80" dirty="0">
                <a:latin typeface="Arial MT"/>
                <a:cs typeface="Arial MT"/>
              </a:rPr>
              <a:t>con</a:t>
            </a:r>
            <a:r>
              <a:rPr sz="1400" spc="28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su</a:t>
            </a:r>
            <a:r>
              <a:rPr sz="1400" spc="275" dirty="0">
                <a:latin typeface="Arial MT"/>
                <a:cs typeface="Arial MT"/>
              </a:rPr>
              <a:t> </a:t>
            </a:r>
            <a:r>
              <a:rPr sz="1400" spc="100" dirty="0">
                <a:latin typeface="Arial MT"/>
                <a:cs typeface="Arial MT"/>
              </a:rPr>
              <a:t>propia</a:t>
            </a:r>
            <a:r>
              <a:rPr sz="1400" spc="300" dirty="0">
                <a:latin typeface="Arial MT"/>
                <a:cs typeface="Arial MT"/>
              </a:rPr>
              <a:t> </a:t>
            </a:r>
            <a:r>
              <a:rPr sz="1400" spc="105" dirty="0">
                <a:latin typeface="Arial MT"/>
                <a:cs typeface="Arial MT"/>
              </a:rPr>
              <a:t>etiqueta</a:t>
            </a:r>
            <a:r>
              <a:rPr sz="1400" spc="3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265" dirty="0">
                <a:latin typeface="Arial MT"/>
                <a:cs typeface="Arial MT"/>
              </a:rPr>
              <a:t> </a:t>
            </a:r>
            <a:r>
              <a:rPr sz="1400" spc="110" dirty="0">
                <a:latin typeface="Arial MT"/>
                <a:cs typeface="Arial MT"/>
              </a:rPr>
              <a:t>nombre</a:t>
            </a:r>
            <a:r>
              <a:rPr sz="1400" spc="245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de</a:t>
            </a:r>
            <a:r>
              <a:rPr sz="1400" spc="275" dirty="0">
                <a:latin typeface="Arial MT"/>
                <a:cs typeface="Arial MT"/>
              </a:rPr>
              <a:t> </a:t>
            </a:r>
            <a:r>
              <a:rPr sz="1400" spc="105" dirty="0">
                <a:latin typeface="Arial MT"/>
                <a:cs typeface="Arial MT"/>
              </a:rPr>
              <a:t>variable.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3078" y="6344602"/>
            <a:ext cx="4114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Aula</a:t>
            </a:r>
            <a:r>
              <a:rPr sz="1200" spc="-4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3150" y="866775"/>
            <a:ext cx="7753350" cy="2657475"/>
            <a:chOff x="2343150" y="866775"/>
            <a:chExt cx="7753350" cy="26574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3150" y="866775"/>
              <a:ext cx="7753350" cy="26574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5550" y="971550"/>
              <a:ext cx="7448550" cy="2457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00376" y="966723"/>
              <a:ext cx="7458075" cy="2476500"/>
            </a:xfrm>
            <a:custGeom>
              <a:avLst/>
              <a:gdLst/>
              <a:ahLst/>
              <a:cxnLst/>
              <a:rect l="l" t="t" r="r" b="b"/>
              <a:pathLst>
                <a:path w="7458075" h="2476500">
                  <a:moveTo>
                    <a:pt x="0" y="2475991"/>
                  </a:moveTo>
                  <a:lnTo>
                    <a:pt x="7457821" y="2475991"/>
                  </a:lnTo>
                  <a:lnTo>
                    <a:pt x="7457821" y="0"/>
                  </a:lnTo>
                  <a:lnTo>
                    <a:pt x="0" y="0"/>
                  </a:lnTo>
                  <a:lnTo>
                    <a:pt x="0" y="24759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343150" y="3886200"/>
            <a:ext cx="7753350" cy="2305050"/>
            <a:chOff x="2343150" y="3886200"/>
            <a:chExt cx="7753350" cy="23050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3150" y="3886200"/>
              <a:ext cx="7753350" cy="23050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5550" y="3981450"/>
              <a:ext cx="7448550" cy="21145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00376" y="3976687"/>
              <a:ext cx="7458075" cy="2133600"/>
            </a:xfrm>
            <a:custGeom>
              <a:avLst/>
              <a:gdLst/>
              <a:ahLst/>
              <a:cxnLst/>
              <a:rect l="l" t="t" r="r" b="b"/>
              <a:pathLst>
                <a:path w="7458075" h="2133600">
                  <a:moveTo>
                    <a:pt x="0" y="2133346"/>
                  </a:moveTo>
                  <a:lnTo>
                    <a:pt x="7457821" y="2133346"/>
                  </a:lnTo>
                  <a:lnTo>
                    <a:pt x="7457821" y="0"/>
                  </a:lnTo>
                  <a:lnTo>
                    <a:pt x="0" y="0"/>
                  </a:lnTo>
                  <a:lnTo>
                    <a:pt x="0" y="213334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76500" y="542861"/>
            <a:ext cx="347662" cy="36671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863595" y="574357"/>
            <a:ext cx="507746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5" dirty="0">
                <a:latin typeface="Arial Black"/>
                <a:cs typeface="Arial Black"/>
              </a:rPr>
              <a:t>Matrix</a:t>
            </a:r>
            <a:r>
              <a:rPr sz="1400" spc="50" dirty="0">
                <a:latin typeface="Arial Black"/>
                <a:cs typeface="Arial Black"/>
              </a:rPr>
              <a:t> </a:t>
            </a:r>
            <a:r>
              <a:rPr sz="1400" spc="-80" dirty="0">
                <a:latin typeface="Arial Black"/>
                <a:cs typeface="Arial Black"/>
              </a:rPr>
              <a:t>Header</a:t>
            </a:r>
            <a:r>
              <a:rPr sz="1400" spc="-40" dirty="0">
                <a:latin typeface="Arial Black"/>
                <a:cs typeface="Arial Black"/>
              </a:rPr>
              <a:t> </a:t>
            </a:r>
            <a:r>
              <a:rPr sz="1400" spc="-135" dirty="0">
                <a:latin typeface="Arial Black"/>
                <a:cs typeface="Arial Black"/>
              </a:rPr>
              <a:t>Text</a:t>
            </a:r>
            <a:r>
              <a:rPr sz="1400" spc="-9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Respuesta</a:t>
            </a:r>
            <a:r>
              <a:rPr sz="1400" spc="2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única</a:t>
            </a:r>
            <a:r>
              <a:rPr sz="1400" spc="20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(botones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2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opción)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3078" y="6344602"/>
            <a:ext cx="46418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66975" y="3476561"/>
            <a:ext cx="347662" cy="37623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564129" y="3505326"/>
            <a:ext cx="5261610" cy="483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9085">
              <a:lnSpc>
                <a:spcPct val="107300"/>
              </a:lnSpc>
              <a:spcBef>
                <a:spcPts val="95"/>
              </a:spcBef>
            </a:pPr>
            <a:r>
              <a:rPr sz="1400" spc="-60" dirty="0">
                <a:latin typeface="Arial Black"/>
                <a:cs typeface="Arial Black"/>
              </a:rPr>
              <a:t>Matrix</a:t>
            </a:r>
            <a:r>
              <a:rPr sz="1400" spc="-110" dirty="0">
                <a:latin typeface="Arial Black"/>
                <a:cs typeface="Arial Black"/>
              </a:rPr>
              <a:t> </a:t>
            </a:r>
            <a:r>
              <a:rPr sz="1400" spc="-80" dirty="0">
                <a:latin typeface="Arial Black"/>
                <a:cs typeface="Arial Black"/>
              </a:rPr>
              <a:t>Header</a:t>
            </a:r>
            <a:r>
              <a:rPr sz="1400" spc="-190" dirty="0">
                <a:latin typeface="Arial Black"/>
                <a:cs typeface="Arial Black"/>
              </a:rPr>
              <a:t> </a:t>
            </a:r>
            <a:r>
              <a:rPr sz="1400" spc="-90" dirty="0">
                <a:latin typeface="Arial Black"/>
                <a:cs typeface="Arial Black"/>
              </a:rPr>
              <a:t>Text</a:t>
            </a:r>
            <a:r>
              <a:rPr sz="1400" spc="18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-</a:t>
            </a:r>
            <a:r>
              <a:rPr sz="1400" spc="-190" dirty="0">
                <a:latin typeface="Arial Black"/>
                <a:cs typeface="Arial Black"/>
              </a:rPr>
              <a:t> </a:t>
            </a:r>
            <a:r>
              <a:rPr sz="1400" spc="-95" dirty="0">
                <a:latin typeface="Arial MT"/>
                <a:cs typeface="Arial MT"/>
              </a:rPr>
              <a:t>Respuestas</a:t>
            </a:r>
            <a:r>
              <a:rPr sz="1400" spc="-220" dirty="0">
                <a:latin typeface="Arial MT"/>
                <a:cs typeface="Arial MT"/>
              </a:rPr>
              <a:t> </a:t>
            </a:r>
            <a:r>
              <a:rPr sz="1400" spc="-95" dirty="0">
                <a:latin typeface="Arial MT"/>
                <a:cs typeface="Arial MT"/>
              </a:rPr>
              <a:t>múltiples</a:t>
            </a:r>
            <a:r>
              <a:rPr sz="1400" spc="-185" dirty="0">
                <a:latin typeface="Arial MT"/>
                <a:cs typeface="Arial MT"/>
              </a:rPr>
              <a:t> </a:t>
            </a:r>
            <a:r>
              <a:rPr sz="1400" spc="-95" dirty="0">
                <a:latin typeface="Arial MT"/>
                <a:cs typeface="Arial MT"/>
              </a:rPr>
              <a:t>(casillas</a:t>
            </a:r>
            <a:r>
              <a:rPr sz="1400" spc="-1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de</a:t>
            </a:r>
            <a:r>
              <a:rPr sz="1400" spc="-190" dirty="0">
                <a:latin typeface="Arial MT"/>
                <a:cs typeface="Arial MT"/>
              </a:rPr>
              <a:t> </a:t>
            </a:r>
            <a:r>
              <a:rPr sz="1400" spc="-75" dirty="0">
                <a:latin typeface="Arial MT"/>
                <a:cs typeface="Arial MT"/>
              </a:rPr>
              <a:t>verificación) </a:t>
            </a:r>
            <a:r>
              <a:rPr sz="1400" spc="-110" dirty="0">
                <a:latin typeface="Arial MT"/>
                <a:cs typeface="Arial MT"/>
              </a:rPr>
              <a:t>4.1-</a:t>
            </a:r>
            <a:r>
              <a:rPr sz="1400" spc="-20" dirty="0">
                <a:latin typeface="Arial MT"/>
                <a:cs typeface="Arial MT"/>
              </a:rPr>
              <a:t>mini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920" y="1272857"/>
            <a:ext cx="6924675" cy="75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3500"/>
              </a:lnSpc>
              <a:spcBef>
                <a:spcPts val="95"/>
              </a:spcBef>
            </a:pPr>
            <a:r>
              <a:rPr sz="1550" dirty="0">
                <a:latin typeface="Arial MT"/>
                <a:cs typeface="Arial MT"/>
              </a:rPr>
              <a:t>Después</a:t>
            </a:r>
            <a:r>
              <a:rPr sz="1550" spc="2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</a:t>
            </a:r>
            <a:r>
              <a:rPr sz="1550" spc="2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seleccionar</a:t>
            </a:r>
            <a:r>
              <a:rPr sz="1550" spc="254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el</a:t>
            </a:r>
            <a:r>
              <a:rPr sz="1550" spc="254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“Tipo</a:t>
            </a:r>
            <a:r>
              <a:rPr sz="1550" spc="254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</a:t>
            </a:r>
            <a:r>
              <a:rPr sz="1550" spc="254" dirty="0">
                <a:latin typeface="Arial MT"/>
                <a:cs typeface="Arial MT"/>
              </a:rPr>
              <a:t> </a:t>
            </a:r>
            <a:r>
              <a:rPr sz="1550" spc="50" dirty="0">
                <a:latin typeface="Arial MT"/>
                <a:cs typeface="Arial MT"/>
              </a:rPr>
              <a:t>Campo”,</a:t>
            </a:r>
            <a:r>
              <a:rPr sz="1550" spc="204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el</a:t>
            </a:r>
            <a:r>
              <a:rPr sz="1550" spc="254" dirty="0">
                <a:latin typeface="Arial MT"/>
                <a:cs typeface="Arial MT"/>
              </a:rPr>
              <a:t> </a:t>
            </a:r>
            <a:r>
              <a:rPr sz="1550" spc="45" dirty="0">
                <a:latin typeface="Arial MT"/>
                <a:cs typeface="Arial MT"/>
              </a:rPr>
              <a:t>usuario</a:t>
            </a:r>
            <a:r>
              <a:rPr sz="1550" spc="2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deberá</a:t>
            </a:r>
            <a:r>
              <a:rPr sz="1550" spc="229" dirty="0">
                <a:latin typeface="Arial MT"/>
                <a:cs typeface="Arial MT"/>
              </a:rPr>
              <a:t> </a:t>
            </a:r>
            <a:r>
              <a:rPr sz="1550" spc="35" dirty="0">
                <a:latin typeface="Arial MT"/>
                <a:cs typeface="Arial MT"/>
              </a:rPr>
              <a:t>completar </a:t>
            </a:r>
            <a:r>
              <a:rPr sz="1550" dirty="0">
                <a:latin typeface="Arial MT"/>
                <a:cs typeface="Arial MT"/>
              </a:rPr>
              <a:t>los</a:t>
            </a:r>
            <a:r>
              <a:rPr sz="1550" spc="250" dirty="0">
                <a:latin typeface="Arial MT"/>
                <a:cs typeface="Arial MT"/>
              </a:rPr>
              <a:t> </a:t>
            </a:r>
            <a:r>
              <a:rPr sz="1550" spc="55" dirty="0">
                <a:latin typeface="Arial MT"/>
                <a:cs typeface="Arial MT"/>
              </a:rPr>
              <a:t>ítems</a:t>
            </a:r>
            <a:r>
              <a:rPr sz="1550" spc="170" dirty="0">
                <a:latin typeface="Arial MT"/>
                <a:cs typeface="Arial MT"/>
              </a:rPr>
              <a:t> </a:t>
            </a:r>
            <a:r>
              <a:rPr sz="1550" spc="45" dirty="0">
                <a:latin typeface="Arial MT"/>
                <a:cs typeface="Arial MT"/>
              </a:rPr>
              <a:t>necesarios</a:t>
            </a:r>
            <a:r>
              <a:rPr sz="1550" spc="18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para</a:t>
            </a:r>
            <a:r>
              <a:rPr sz="1550" spc="2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que</a:t>
            </a:r>
            <a:r>
              <a:rPr sz="1550" spc="1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el</a:t>
            </a:r>
            <a:r>
              <a:rPr sz="1550" spc="2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campo</a:t>
            </a:r>
            <a:r>
              <a:rPr sz="1550" spc="2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se</a:t>
            </a:r>
            <a:r>
              <a:rPr sz="1550" spc="2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guarde</a:t>
            </a:r>
            <a:r>
              <a:rPr sz="1550" spc="204" dirty="0">
                <a:latin typeface="Arial MT"/>
                <a:cs typeface="Arial MT"/>
              </a:rPr>
              <a:t> </a:t>
            </a:r>
            <a:r>
              <a:rPr sz="1550" spc="40" dirty="0">
                <a:latin typeface="Arial MT"/>
                <a:cs typeface="Arial MT"/>
              </a:rPr>
              <a:t>correctamente.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8541" y="596518"/>
            <a:ext cx="512699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200" dirty="0">
                <a:latin typeface="Arial MT"/>
                <a:cs typeface="Arial MT"/>
              </a:rPr>
              <a:t>Personalizando</a:t>
            </a:r>
            <a:r>
              <a:rPr sz="3000" spc="-380" dirty="0">
                <a:latin typeface="Arial MT"/>
                <a:cs typeface="Arial MT"/>
              </a:rPr>
              <a:t> </a:t>
            </a:r>
            <a:r>
              <a:rPr sz="3000" spc="-95" dirty="0">
                <a:latin typeface="Arial MT"/>
                <a:cs typeface="Arial MT"/>
              </a:rPr>
              <a:t>el</a:t>
            </a:r>
            <a:r>
              <a:rPr sz="3000" spc="-415" dirty="0">
                <a:latin typeface="Arial MT"/>
                <a:cs typeface="Arial MT"/>
              </a:rPr>
              <a:t> </a:t>
            </a:r>
            <a:r>
              <a:rPr sz="3000" spc="-175" dirty="0">
                <a:latin typeface="Arial MT"/>
                <a:cs typeface="Arial MT"/>
              </a:rPr>
              <a:t>campo</a:t>
            </a:r>
            <a:r>
              <a:rPr sz="3000" spc="-204" dirty="0">
                <a:latin typeface="Arial MT"/>
                <a:cs typeface="Arial MT"/>
              </a:rPr>
              <a:t> </a:t>
            </a:r>
            <a:r>
              <a:rPr sz="3000" spc="-114" dirty="0">
                <a:latin typeface="Arial Black"/>
                <a:cs typeface="Arial Black"/>
              </a:rPr>
              <a:t>(Pt</a:t>
            </a:r>
            <a:r>
              <a:rPr sz="3000" spc="-340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–</a:t>
            </a:r>
            <a:r>
              <a:rPr sz="3000" spc="-165" dirty="0">
                <a:latin typeface="Arial Black"/>
                <a:cs typeface="Arial Black"/>
              </a:rPr>
              <a:t> </a:t>
            </a:r>
            <a:r>
              <a:rPr sz="3000" spc="-25" dirty="0">
                <a:latin typeface="Arial Black"/>
                <a:cs typeface="Arial Black"/>
              </a:rPr>
              <a:t>1)</a:t>
            </a:r>
            <a:endParaRPr sz="30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59126" y="2266950"/>
            <a:ext cx="6885305" cy="3829050"/>
            <a:chOff x="2659126" y="2266950"/>
            <a:chExt cx="6885305" cy="38290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2266950"/>
              <a:ext cx="6858000" cy="3810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71826" y="2271712"/>
              <a:ext cx="6867525" cy="3819525"/>
            </a:xfrm>
            <a:custGeom>
              <a:avLst/>
              <a:gdLst/>
              <a:ahLst/>
              <a:cxnLst/>
              <a:rect l="l" t="t" r="r" b="b"/>
              <a:pathLst>
                <a:path w="6867525" h="3819525">
                  <a:moveTo>
                    <a:pt x="0" y="3819525"/>
                  </a:moveTo>
                  <a:lnTo>
                    <a:pt x="6867525" y="3819525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3819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81901" y="3214687"/>
              <a:ext cx="2362200" cy="2514600"/>
            </a:xfrm>
            <a:custGeom>
              <a:avLst/>
              <a:gdLst/>
              <a:ahLst/>
              <a:cxnLst/>
              <a:rect l="l" t="t" r="r" b="b"/>
              <a:pathLst>
                <a:path w="2362200" h="2514600">
                  <a:moveTo>
                    <a:pt x="0" y="2514600"/>
                  </a:moveTo>
                  <a:lnTo>
                    <a:pt x="2361946" y="2514600"/>
                  </a:lnTo>
                  <a:lnTo>
                    <a:pt x="2361946" y="0"/>
                  </a:lnTo>
                  <a:lnTo>
                    <a:pt x="0" y="0"/>
                  </a:lnTo>
                  <a:lnTo>
                    <a:pt x="0" y="2514600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1025" y="2990850"/>
              <a:ext cx="114298" cy="1809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71826" y="3157474"/>
              <a:ext cx="4324350" cy="2305050"/>
            </a:xfrm>
            <a:custGeom>
              <a:avLst/>
              <a:gdLst/>
              <a:ahLst/>
              <a:cxnLst/>
              <a:rect l="l" t="t" r="r" b="b"/>
              <a:pathLst>
                <a:path w="4324350" h="2305050">
                  <a:moveTo>
                    <a:pt x="0" y="2304923"/>
                  </a:moveTo>
                  <a:lnTo>
                    <a:pt x="4323841" y="2304923"/>
                  </a:lnTo>
                  <a:lnTo>
                    <a:pt x="4323841" y="0"/>
                  </a:lnTo>
                  <a:lnTo>
                    <a:pt x="0" y="0"/>
                  </a:lnTo>
                  <a:lnTo>
                    <a:pt x="0" y="2304923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2025" y="5514975"/>
              <a:ext cx="114298" cy="18097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894451" y="6364922"/>
            <a:ext cx="4635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18675" y="6359207"/>
            <a:ext cx="232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1717"/>
                </a:solidFill>
                <a:latin typeface="Calibri Light"/>
                <a:cs typeface="Calibri Light"/>
              </a:rPr>
              <a:t>Fonte:</a:t>
            </a:r>
            <a:r>
              <a:rPr sz="1200" spc="-7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5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1066736"/>
            <a:ext cx="357187" cy="3762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33904" y="1086167"/>
            <a:ext cx="7442200" cy="12579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414655" algn="just">
              <a:lnSpc>
                <a:spcPct val="103000"/>
              </a:lnSpc>
              <a:spcBef>
                <a:spcPts val="70"/>
              </a:spcBef>
            </a:pPr>
            <a:r>
              <a:rPr sz="1400" spc="70" dirty="0">
                <a:latin typeface="Segoe UI Symbol"/>
                <a:cs typeface="Segoe UI Symbol"/>
              </a:rPr>
              <a:t>No</a:t>
            </a:r>
            <a:r>
              <a:rPr sz="1400" spc="-175" dirty="0">
                <a:latin typeface="Segoe UI Symbol"/>
                <a:cs typeface="Segoe UI Symbol"/>
              </a:rPr>
              <a:t> </a:t>
            </a:r>
            <a:r>
              <a:rPr sz="1400" spc="20" dirty="0">
                <a:latin typeface="Segoe UI Symbol"/>
                <a:cs typeface="Segoe UI Symbol"/>
              </a:rPr>
              <a:t>m</a:t>
            </a:r>
            <a:r>
              <a:rPr sz="1400" spc="-190" dirty="0">
                <a:latin typeface="Segoe UI Symbol"/>
                <a:cs typeface="Segoe UI Symbol"/>
              </a:rPr>
              <a:t> </a:t>
            </a:r>
            <a:r>
              <a:rPr sz="1400" spc="70" dirty="0">
                <a:latin typeface="Segoe UI Symbol"/>
                <a:cs typeface="Segoe UI Symbol"/>
              </a:rPr>
              <a:t>br</a:t>
            </a:r>
            <a:r>
              <a:rPr sz="1400" spc="-210" dirty="0">
                <a:latin typeface="Segoe UI Symbol"/>
                <a:cs typeface="Segoe UI Symbol"/>
              </a:rPr>
              <a:t> </a:t>
            </a:r>
            <a:r>
              <a:rPr sz="1400" spc="5" dirty="0">
                <a:latin typeface="Segoe UI Symbol"/>
                <a:cs typeface="Segoe UI Symbol"/>
              </a:rPr>
              <a:t>e</a:t>
            </a:r>
            <a:r>
              <a:rPr sz="1400" spc="880" dirty="0">
                <a:latin typeface="Segoe UI Symbol"/>
                <a:cs typeface="Segoe UI Symbol"/>
              </a:rPr>
              <a:t> </a:t>
            </a:r>
            <a:r>
              <a:rPr sz="1400" spc="75" dirty="0">
                <a:latin typeface="Segoe UI Symbol"/>
                <a:cs typeface="Segoe UI Symbol"/>
              </a:rPr>
              <a:t>de</a:t>
            </a:r>
            <a:r>
              <a:rPr sz="1400" spc="900" dirty="0">
                <a:latin typeface="Segoe UI Symbol"/>
                <a:cs typeface="Segoe UI Symbol"/>
              </a:rPr>
              <a:t> </a:t>
            </a:r>
            <a:r>
              <a:rPr sz="1400" spc="114" dirty="0">
                <a:latin typeface="Segoe UI Symbol"/>
                <a:cs typeface="Segoe UI Symbol"/>
              </a:rPr>
              <a:t>Var</a:t>
            </a:r>
            <a:r>
              <a:rPr sz="1400" spc="-210" dirty="0">
                <a:latin typeface="Segoe UI Symbol"/>
                <a:cs typeface="Segoe UI Symbol"/>
              </a:rPr>
              <a:t> </a:t>
            </a:r>
            <a:r>
              <a:rPr sz="1400" spc="5" dirty="0">
                <a:latin typeface="Segoe UI Symbol"/>
                <a:cs typeface="Segoe UI Symbol"/>
              </a:rPr>
              <a:t>i</a:t>
            </a:r>
            <a:r>
              <a:rPr sz="1400" spc="-210" dirty="0">
                <a:latin typeface="Segoe UI Symbol"/>
                <a:cs typeface="Segoe UI Symbol"/>
              </a:rPr>
              <a:t> </a:t>
            </a:r>
            <a:r>
              <a:rPr sz="1400" spc="125" dirty="0">
                <a:latin typeface="Segoe UI Symbol"/>
                <a:cs typeface="Segoe UI Symbol"/>
              </a:rPr>
              <a:t>able</a:t>
            </a:r>
            <a:r>
              <a:rPr sz="1400" spc="915" dirty="0">
                <a:latin typeface="Segoe UI Symbol"/>
                <a:cs typeface="Segoe UI Symbol"/>
              </a:rPr>
              <a:t> </a:t>
            </a:r>
            <a:r>
              <a:rPr sz="1400" spc="15" dirty="0">
                <a:latin typeface="Arial MT"/>
                <a:cs typeface="Arial MT"/>
              </a:rPr>
              <a:t>–</a:t>
            </a:r>
            <a:r>
              <a:rPr sz="1400" spc="844" dirty="0">
                <a:latin typeface="Arial MT"/>
                <a:cs typeface="Arial MT"/>
              </a:rPr>
              <a:t> </a:t>
            </a:r>
            <a:r>
              <a:rPr sz="1550" spc="90" dirty="0">
                <a:latin typeface="Segoe UI Symbol"/>
                <a:cs typeface="Segoe UI Symbol"/>
              </a:rPr>
              <a:t>El</a:t>
            </a:r>
            <a:r>
              <a:rPr sz="1550" spc="955" dirty="0">
                <a:latin typeface="Segoe UI Symbol"/>
                <a:cs typeface="Segoe UI Symbol"/>
              </a:rPr>
              <a:t> </a:t>
            </a:r>
            <a:r>
              <a:rPr sz="1550" spc="95" dirty="0">
                <a:latin typeface="Segoe UI Symbol"/>
                <a:cs typeface="Segoe UI Symbol"/>
              </a:rPr>
              <a:t>ca</a:t>
            </a:r>
            <a:r>
              <a:rPr sz="1550" spc="-180" dirty="0">
                <a:latin typeface="Segoe UI Symbol"/>
                <a:cs typeface="Segoe UI Symbol"/>
              </a:rPr>
              <a:t> </a:t>
            </a:r>
            <a:r>
              <a:rPr sz="1550" spc="120" dirty="0">
                <a:latin typeface="Segoe UI Symbol"/>
                <a:cs typeface="Segoe UI Symbol"/>
              </a:rPr>
              <a:t>mpo</a:t>
            </a:r>
            <a:r>
              <a:rPr sz="1550" spc="975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d</a:t>
            </a:r>
            <a:r>
              <a:rPr sz="1550" spc="-229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e</a:t>
            </a:r>
            <a:r>
              <a:rPr sz="1550" spc="-200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b</a:t>
            </a:r>
            <a:r>
              <a:rPr sz="1550" spc="-229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e</a:t>
            </a:r>
            <a:r>
              <a:rPr sz="1550" spc="910" dirty="0">
                <a:latin typeface="Segoe UI Symbol"/>
                <a:cs typeface="Segoe UI Symbol"/>
              </a:rPr>
              <a:t> </a:t>
            </a:r>
            <a:r>
              <a:rPr sz="1550" spc="95" dirty="0">
                <a:latin typeface="Segoe UI Symbol"/>
                <a:cs typeface="Segoe UI Symbol"/>
              </a:rPr>
              <a:t>co</a:t>
            </a:r>
            <a:r>
              <a:rPr sz="1550" spc="-225" dirty="0">
                <a:latin typeface="Segoe UI Symbol"/>
                <a:cs typeface="Segoe UI Symbol"/>
              </a:rPr>
              <a:t> </a:t>
            </a:r>
            <a:r>
              <a:rPr sz="1550" spc="10" dirty="0">
                <a:latin typeface="Segoe UI Symbol"/>
                <a:cs typeface="Segoe UI Symbol"/>
              </a:rPr>
              <a:t>m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p</a:t>
            </a:r>
            <a:r>
              <a:rPr sz="1550" spc="-229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80" dirty="0">
                <a:latin typeface="Segoe UI Symbol"/>
                <a:cs typeface="Segoe UI Symbol"/>
              </a:rPr>
              <a:t>et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90" dirty="0">
                <a:latin typeface="Segoe UI Symbol"/>
                <a:cs typeface="Segoe UI Symbol"/>
              </a:rPr>
              <a:t>ar</a:t>
            </a:r>
            <a:r>
              <a:rPr sz="1550" spc="-225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s</a:t>
            </a:r>
            <a:r>
              <a:rPr sz="1550" spc="-195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e</a:t>
            </a:r>
            <a:r>
              <a:rPr sz="1550" spc="915" dirty="0">
                <a:latin typeface="Segoe UI Symbol"/>
                <a:cs typeface="Segoe UI Symbol"/>
              </a:rPr>
              <a:t> </a:t>
            </a:r>
            <a:r>
              <a:rPr sz="1550" spc="105" dirty="0">
                <a:latin typeface="Segoe UI Symbol"/>
                <a:cs typeface="Segoe UI Symbol"/>
              </a:rPr>
              <a:t>de</a:t>
            </a:r>
            <a:r>
              <a:rPr sz="1550" spc="935" dirty="0">
                <a:latin typeface="Segoe UI Symbol"/>
                <a:cs typeface="Segoe UI Symbol"/>
              </a:rPr>
              <a:t> </a:t>
            </a:r>
            <a:r>
              <a:rPr sz="1550" spc="95" dirty="0">
                <a:latin typeface="Segoe UI Symbol"/>
                <a:cs typeface="Segoe UI Symbol"/>
              </a:rPr>
              <a:t>fo</a:t>
            </a:r>
            <a:r>
              <a:rPr sz="1550" spc="-225" dirty="0">
                <a:latin typeface="Segoe UI Symbol"/>
                <a:cs typeface="Segoe UI Symbol"/>
              </a:rPr>
              <a:t> </a:t>
            </a:r>
            <a:r>
              <a:rPr sz="1550" spc="10" dirty="0">
                <a:latin typeface="Segoe UI Symbol"/>
                <a:cs typeface="Segoe UI Symbol"/>
              </a:rPr>
              <a:t>r</a:t>
            </a:r>
            <a:r>
              <a:rPr sz="1550" spc="-225" dirty="0">
                <a:latin typeface="Segoe UI Symbol"/>
                <a:cs typeface="Segoe UI Symbol"/>
              </a:rPr>
              <a:t> </a:t>
            </a:r>
            <a:r>
              <a:rPr sz="1550" spc="10" dirty="0">
                <a:latin typeface="Segoe UI Symbol"/>
                <a:cs typeface="Segoe UI Symbol"/>
              </a:rPr>
              <a:t>m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a</a:t>
            </a:r>
            <a:r>
              <a:rPr sz="1550" dirty="0">
                <a:latin typeface="Segoe UI Symbol"/>
                <a:cs typeface="Segoe UI Symbol"/>
              </a:rPr>
              <a:t> </a:t>
            </a:r>
            <a:r>
              <a:rPr sz="1550" spc="80" dirty="0">
                <a:latin typeface="Segoe UI Symbol"/>
                <a:cs typeface="Segoe UI Symbol"/>
              </a:rPr>
              <a:t>se</a:t>
            </a:r>
            <a:r>
              <a:rPr sz="1550" spc="-204" dirty="0">
                <a:latin typeface="Segoe UI Symbol"/>
                <a:cs typeface="Segoe UI Symbol"/>
              </a:rPr>
              <a:t> </a:t>
            </a:r>
            <a:r>
              <a:rPr sz="1550" spc="15" dirty="0">
                <a:latin typeface="Segoe UI Symbol"/>
                <a:cs typeface="Segoe UI Symbol"/>
              </a:rPr>
              <a:t>n</a:t>
            </a:r>
            <a:r>
              <a:rPr sz="1550" spc="-195" dirty="0">
                <a:latin typeface="Segoe UI Symbol"/>
                <a:cs typeface="Segoe UI Symbol"/>
              </a:rPr>
              <a:t> </a:t>
            </a:r>
            <a:r>
              <a:rPr sz="1550" spc="90" dirty="0">
                <a:latin typeface="Segoe UI Symbol"/>
                <a:cs typeface="Segoe UI Symbol"/>
              </a:rPr>
              <a:t>ci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</a:t>
            </a:r>
            <a:r>
              <a:rPr sz="1550" spc="-2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a</a:t>
            </a:r>
            <a:r>
              <a:rPr sz="1550" spc="705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(</a:t>
            </a:r>
            <a:r>
              <a:rPr sz="1550" spc="-229" dirty="0">
                <a:latin typeface="Segoe UI Symbol"/>
                <a:cs typeface="Segoe UI Symbol"/>
              </a:rPr>
              <a:t> </a:t>
            </a:r>
            <a:r>
              <a:rPr sz="1550" spc="130" dirty="0">
                <a:latin typeface="Segoe UI Symbol"/>
                <a:cs typeface="Segoe UI Symbol"/>
              </a:rPr>
              <a:t>abr</a:t>
            </a:r>
            <a:r>
              <a:rPr sz="1550" spc="-229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e</a:t>
            </a:r>
            <a:r>
              <a:rPr sz="1550" spc="-204" dirty="0">
                <a:latin typeface="Segoe UI Symbol"/>
                <a:cs typeface="Segoe UI Symbol"/>
              </a:rPr>
              <a:t> </a:t>
            </a:r>
            <a:r>
              <a:rPr sz="1550" spc="10" dirty="0">
                <a:latin typeface="Segoe UI Symbol"/>
                <a:cs typeface="Segoe UI Symbol"/>
              </a:rPr>
              <a:t>v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130" dirty="0">
                <a:latin typeface="Segoe UI Symbol"/>
                <a:cs typeface="Segoe UI Symbol"/>
              </a:rPr>
              <a:t>iada</a:t>
            </a:r>
            <a:r>
              <a:rPr sz="1550" spc="-185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)</a:t>
            </a:r>
            <a:r>
              <a:rPr sz="1550" spc="710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y</a:t>
            </a:r>
            <a:r>
              <a:rPr sz="1550" spc="710" dirty="0">
                <a:latin typeface="Segoe UI Symbol"/>
                <a:cs typeface="Segoe UI Symbol"/>
              </a:rPr>
              <a:t> </a:t>
            </a:r>
            <a:r>
              <a:rPr sz="1550" spc="80" dirty="0">
                <a:latin typeface="Segoe UI Symbol"/>
                <a:cs typeface="Segoe UI Symbol"/>
              </a:rPr>
              <a:t>si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105" dirty="0">
                <a:latin typeface="Segoe UI Symbol"/>
                <a:cs typeface="Segoe UI Symbol"/>
              </a:rPr>
              <a:t>gn</a:t>
            </a:r>
            <a:r>
              <a:rPr sz="1550" spc="-19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i</a:t>
            </a:r>
            <a:r>
              <a:rPr sz="1550" spc="-2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f</a:t>
            </a:r>
            <a:r>
              <a:rPr sz="1550" spc="-2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i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95" dirty="0">
                <a:latin typeface="Segoe UI Symbol"/>
                <a:cs typeface="Segoe UI Symbol"/>
              </a:rPr>
              <a:t>ca</a:t>
            </a:r>
            <a:r>
              <a:rPr sz="1550" spc="-180" dirty="0">
                <a:latin typeface="Segoe UI Symbol"/>
                <a:cs typeface="Segoe UI Symbol"/>
              </a:rPr>
              <a:t> </a:t>
            </a:r>
            <a:r>
              <a:rPr sz="1550" spc="70" dirty="0">
                <a:latin typeface="Segoe UI Symbol"/>
                <a:cs typeface="Segoe UI Symbol"/>
              </a:rPr>
              <a:t>ti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80" dirty="0">
                <a:latin typeface="Segoe UI Symbol"/>
                <a:cs typeface="Segoe UI Symbol"/>
              </a:rPr>
              <a:t>va</a:t>
            </a:r>
            <a:r>
              <a:rPr sz="1550" spc="-1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,</a:t>
            </a:r>
            <a:r>
              <a:rPr sz="1550" spc="705" dirty="0">
                <a:latin typeface="Segoe UI Symbol"/>
                <a:cs typeface="Segoe UI Symbol"/>
              </a:rPr>
              <a:t> </a:t>
            </a:r>
            <a:r>
              <a:rPr sz="1550" spc="80" dirty="0">
                <a:latin typeface="Segoe UI Symbol"/>
                <a:cs typeface="Segoe UI Symbol"/>
              </a:rPr>
              <a:t>si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15" dirty="0">
                <a:latin typeface="Segoe UI Symbol"/>
                <a:cs typeface="Segoe UI Symbol"/>
              </a:rPr>
              <a:t>n</a:t>
            </a:r>
            <a:r>
              <a:rPr sz="1550" spc="715" dirty="0">
                <a:latin typeface="Segoe UI Symbol"/>
                <a:cs typeface="Segoe UI Symbol"/>
              </a:rPr>
              <a:t> </a:t>
            </a:r>
            <a:r>
              <a:rPr sz="1550" spc="95" dirty="0">
                <a:latin typeface="Segoe UI Symbol"/>
                <a:cs typeface="Segoe UI Symbol"/>
              </a:rPr>
              <a:t>ac</a:t>
            </a:r>
            <a:r>
              <a:rPr sz="1550" spc="-180" dirty="0">
                <a:latin typeface="Segoe UI Symbol"/>
                <a:cs typeface="Segoe UI Symbol"/>
              </a:rPr>
              <a:t> </a:t>
            </a:r>
            <a:r>
              <a:rPr sz="1550" spc="85" dirty="0">
                <a:latin typeface="Segoe UI Symbol"/>
                <a:cs typeface="Segoe UI Symbol"/>
              </a:rPr>
              <a:t>en</a:t>
            </a:r>
            <a:r>
              <a:rPr sz="1550" spc="-195" dirty="0">
                <a:latin typeface="Segoe UI Symbol"/>
                <a:cs typeface="Segoe UI Symbol"/>
              </a:rPr>
              <a:t> </a:t>
            </a:r>
            <a:r>
              <a:rPr sz="1550" spc="70" dirty="0">
                <a:latin typeface="Segoe UI Symbol"/>
                <a:cs typeface="Segoe UI Symbol"/>
              </a:rPr>
              <a:t>to</a:t>
            </a:r>
            <a:r>
              <a:rPr sz="1550" spc="-229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s</a:t>
            </a:r>
            <a:r>
              <a:rPr sz="1550" spc="735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y</a:t>
            </a:r>
            <a:r>
              <a:rPr sz="1550" spc="705" dirty="0">
                <a:latin typeface="Segoe UI Symbol"/>
                <a:cs typeface="Segoe UI Symbol"/>
              </a:rPr>
              <a:t> </a:t>
            </a:r>
            <a:r>
              <a:rPr sz="1550" spc="120" dirty="0">
                <a:latin typeface="Segoe UI Symbol"/>
                <a:cs typeface="Segoe UI Symbol"/>
              </a:rPr>
              <a:t>en</a:t>
            </a:r>
            <a:r>
              <a:rPr sz="1550" spc="675" dirty="0">
                <a:latin typeface="Segoe UI Symbol"/>
                <a:cs typeface="Segoe UI Symbol"/>
              </a:rPr>
              <a:t> </a:t>
            </a:r>
            <a:r>
              <a:rPr sz="1550" spc="10" dirty="0">
                <a:latin typeface="Segoe UI Symbol"/>
                <a:cs typeface="Segoe UI Symbol"/>
              </a:rPr>
              <a:t>m</a:t>
            </a:r>
            <a:r>
              <a:rPr sz="1550" spc="-215" dirty="0">
                <a:latin typeface="Segoe UI Symbol"/>
                <a:cs typeface="Segoe UI Symbol"/>
              </a:rPr>
              <a:t> </a:t>
            </a:r>
            <a:r>
              <a:rPr sz="1550" spc="80" dirty="0">
                <a:latin typeface="Segoe UI Symbol"/>
                <a:cs typeface="Segoe UI Symbol"/>
              </a:rPr>
              <a:t>in</a:t>
            </a:r>
            <a:r>
              <a:rPr sz="1550" spc="-195" dirty="0">
                <a:latin typeface="Segoe UI Symbol"/>
                <a:cs typeface="Segoe UI Symbol"/>
              </a:rPr>
              <a:t> </a:t>
            </a:r>
            <a:r>
              <a:rPr sz="1550" spc="85" dirty="0">
                <a:latin typeface="Segoe UI Symbol"/>
                <a:cs typeface="Segoe UI Symbol"/>
              </a:rPr>
              <a:t>ús</a:t>
            </a:r>
            <a:r>
              <a:rPr sz="1550" spc="-195" dirty="0">
                <a:latin typeface="Segoe UI Symbol"/>
                <a:cs typeface="Segoe UI Symbol"/>
              </a:rPr>
              <a:t> </a:t>
            </a:r>
            <a:r>
              <a:rPr sz="1550" spc="100" dirty="0">
                <a:latin typeface="Segoe UI Symbol"/>
                <a:cs typeface="Segoe UI Symbol"/>
              </a:rPr>
              <a:t>cu</a:t>
            </a:r>
            <a:r>
              <a:rPr sz="1550" spc="-195" dirty="0">
                <a:latin typeface="Segoe UI Symbol"/>
                <a:cs typeface="Segoe UI Symbol"/>
              </a:rPr>
              <a:t> </a:t>
            </a:r>
            <a:r>
              <a:rPr sz="1550" spc="75" dirty="0">
                <a:latin typeface="Segoe UI Symbol"/>
                <a:cs typeface="Segoe UI Symbol"/>
              </a:rPr>
              <a:t>la</a:t>
            </a:r>
            <a:r>
              <a:rPr sz="1550" spc="-180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s</a:t>
            </a:r>
            <a:r>
              <a:rPr sz="1550" spc="-25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, i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120" dirty="0">
                <a:latin typeface="Segoe UI Symbol"/>
                <a:cs typeface="Segoe UI Symbol"/>
              </a:rPr>
              <a:t>ncl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15" dirty="0">
                <a:latin typeface="Segoe UI Symbol"/>
                <a:cs typeface="Segoe UI Symbol"/>
              </a:rPr>
              <a:t>u</a:t>
            </a:r>
            <a:r>
              <a:rPr sz="1550" spc="-195" dirty="0">
                <a:latin typeface="Segoe UI Symbol"/>
                <a:cs typeface="Segoe UI Symbol"/>
              </a:rPr>
              <a:t> </a:t>
            </a:r>
            <a:r>
              <a:rPr sz="1550" spc="75" dirty="0">
                <a:latin typeface="Segoe UI Symbol"/>
                <a:cs typeface="Segoe UI Symbol"/>
              </a:rPr>
              <a:t>ye</a:t>
            </a:r>
            <a:r>
              <a:rPr sz="1550" spc="-204" dirty="0">
                <a:latin typeface="Segoe UI Symbol"/>
                <a:cs typeface="Segoe UI Symbol"/>
              </a:rPr>
              <a:t> </a:t>
            </a:r>
            <a:r>
              <a:rPr sz="1550" spc="125" dirty="0">
                <a:latin typeface="Segoe UI Symbol"/>
                <a:cs typeface="Segoe UI Symbol"/>
              </a:rPr>
              <a:t>ndo</a:t>
            </a:r>
            <a:r>
              <a:rPr sz="1550" spc="440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g</a:t>
            </a:r>
            <a:r>
              <a:rPr sz="1550" spc="-229" dirty="0">
                <a:latin typeface="Segoe UI Symbol"/>
                <a:cs typeface="Segoe UI Symbol"/>
              </a:rPr>
              <a:t> </a:t>
            </a:r>
            <a:r>
              <a:rPr sz="1550" spc="85" dirty="0">
                <a:latin typeface="Segoe UI Symbol"/>
                <a:cs typeface="Segoe UI Symbol"/>
              </a:rPr>
              <a:t>ui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o</a:t>
            </a:r>
            <a:r>
              <a:rPr sz="1550" spc="-225" dirty="0">
                <a:latin typeface="Segoe UI Symbol"/>
                <a:cs typeface="Segoe UI Symbol"/>
              </a:rPr>
              <a:t> </a:t>
            </a:r>
            <a:r>
              <a:rPr sz="1550" spc="15" dirty="0">
                <a:latin typeface="Segoe UI Symbol"/>
                <a:cs typeface="Segoe UI Symbol"/>
              </a:rPr>
              <a:t>n</a:t>
            </a:r>
            <a:r>
              <a:rPr sz="1550" spc="-195" dirty="0">
                <a:latin typeface="Segoe UI Symbol"/>
                <a:cs typeface="Segoe UI Symbol"/>
              </a:rPr>
              <a:t> </a:t>
            </a:r>
            <a:r>
              <a:rPr sz="1550" spc="75" dirty="0">
                <a:latin typeface="Segoe UI Symbol"/>
                <a:cs typeface="Segoe UI Symbol"/>
              </a:rPr>
              <a:t>es</a:t>
            </a:r>
            <a:r>
              <a:rPr sz="1550" spc="400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b</a:t>
            </a:r>
            <a:r>
              <a:rPr sz="1550" spc="-229" dirty="0">
                <a:latin typeface="Segoe UI Symbol"/>
                <a:cs typeface="Segoe UI Symbol"/>
              </a:rPr>
              <a:t> </a:t>
            </a:r>
            <a:r>
              <a:rPr sz="1550" spc="90" dirty="0">
                <a:latin typeface="Segoe UI Symbol"/>
                <a:cs typeface="Segoe UI Symbol"/>
              </a:rPr>
              <a:t>aj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o</a:t>
            </a:r>
            <a:r>
              <a:rPr sz="1550" spc="-225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s</a:t>
            </a:r>
            <a:r>
              <a:rPr sz="1550" spc="375" dirty="0">
                <a:latin typeface="Segoe UI Symbol"/>
                <a:cs typeface="Segoe UI Symbol"/>
              </a:rPr>
              <a:t> </a:t>
            </a:r>
            <a:r>
              <a:rPr sz="1550" spc="130" dirty="0">
                <a:latin typeface="Segoe UI Symbol"/>
                <a:cs typeface="Segoe UI Symbol"/>
              </a:rPr>
              <a:t>par</a:t>
            </a:r>
            <a:r>
              <a:rPr sz="1550" spc="-229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a</a:t>
            </a:r>
            <a:r>
              <a:rPr sz="1550" spc="415" dirty="0">
                <a:latin typeface="Segoe UI Symbol"/>
                <a:cs typeface="Segoe UI Symbol"/>
              </a:rPr>
              <a:t> </a:t>
            </a:r>
            <a:r>
              <a:rPr sz="1550" spc="80" dirty="0">
                <a:latin typeface="Segoe UI Symbol"/>
                <a:cs typeface="Segoe UI Symbol"/>
              </a:rPr>
              <a:t>se</a:t>
            </a:r>
            <a:r>
              <a:rPr sz="1550" spc="-200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p</a:t>
            </a:r>
            <a:r>
              <a:rPr sz="1550" spc="-229" dirty="0">
                <a:latin typeface="Segoe UI Symbol"/>
                <a:cs typeface="Segoe UI Symbol"/>
              </a:rPr>
              <a:t> </a:t>
            </a:r>
            <a:r>
              <a:rPr sz="1550" spc="90" dirty="0">
                <a:latin typeface="Segoe UI Symbol"/>
                <a:cs typeface="Segoe UI Symbol"/>
              </a:rPr>
              <a:t>ar</a:t>
            </a:r>
            <a:r>
              <a:rPr sz="1550" spc="-225" dirty="0">
                <a:latin typeface="Segoe UI Symbol"/>
                <a:cs typeface="Segoe UI Symbol"/>
              </a:rPr>
              <a:t> </a:t>
            </a:r>
            <a:r>
              <a:rPr sz="1550" spc="5" dirty="0">
                <a:latin typeface="Segoe UI Symbol"/>
                <a:cs typeface="Segoe UI Symbol"/>
              </a:rPr>
              <a:t>a</a:t>
            </a:r>
            <a:r>
              <a:rPr sz="1550" spc="-180" dirty="0">
                <a:latin typeface="Segoe UI Symbol"/>
                <a:cs typeface="Segoe UI Symbol"/>
              </a:rPr>
              <a:t> </a:t>
            </a:r>
            <a:r>
              <a:rPr sz="1550" spc="10" dirty="0">
                <a:latin typeface="Segoe UI Symbol"/>
                <a:cs typeface="Segoe UI Symbol"/>
              </a:rPr>
              <a:t>r</a:t>
            </a:r>
            <a:r>
              <a:rPr sz="1550" spc="3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l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90" dirty="0">
                <a:latin typeface="Segoe UI Symbol"/>
                <a:cs typeface="Segoe UI Symbol"/>
              </a:rPr>
              <a:t>as</a:t>
            </a:r>
            <a:r>
              <a:rPr sz="1550" spc="390" dirty="0">
                <a:latin typeface="Segoe UI Symbol"/>
                <a:cs typeface="Segoe UI Symbol"/>
              </a:rPr>
              <a:t> </a:t>
            </a:r>
            <a:r>
              <a:rPr sz="1550" spc="125" dirty="0">
                <a:latin typeface="Segoe UI Symbol"/>
                <a:cs typeface="Segoe UI Symbol"/>
              </a:rPr>
              <a:t>pal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130" dirty="0">
                <a:latin typeface="Segoe UI Symbol"/>
                <a:cs typeface="Segoe UI Symbol"/>
              </a:rPr>
              <a:t>abr</a:t>
            </a:r>
            <a:r>
              <a:rPr sz="1550" spc="-229" dirty="0">
                <a:latin typeface="Segoe UI Symbol"/>
                <a:cs typeface="Segoe UI Symbol"/>
              </a:rPr>
              <a:t> </a:t>
            </a:r>
            <a:r>
              <a:rPr sz="1550" spc="90" dirty="0">
                <a:latin typeface="Segoe UI Symbol"/>
                <a:cs typeface="Segoe UI Symbol"/>
              </a:rPr>
              <a:t>as</a:t>
            </a:r>
            <a:r>
              <a:rPr sz="1550" spc="-18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.</a:t>
            </a:r>
            <a:endParaRPr sz="155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5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sz="1550" spc="90" dirty="0">
                <a:latin typeface="Segoe UI Symbol"/>
                <a:cs typeface="Segoe UI Symbol"/>
              </a:rPr>
              <a:t>Ej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</a:t>
            </a:r>
            <a:r>
              <a:rPr sz="1550" spc="-200" dirty="0">
                <a:latin typeface="Segoe UI Symbol"/>
                <a:cs typeface="Segoe UI Symbol"/>
              </a:rPr>
              <a:t> </a:t>
            </a:r>
            <a:r>
              <a:rPr sz="1550" spc="114" dirty="0">
                <a:latin typeface="Segoe UI Symbol"/>
                <a:cs typeface="Segoe UI Symbol"/>
              </a:rPr>
              <a:t>mpl</a:t>
            </a:r>
            <a:r>
              <a:rPr sz="1550" spc="-204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o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:</a:t>
            </a:r>
            <a:r>
              <a:rPr sz="1550" spc="40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t</a:t>
            </a:r>
            <a:r>
              <a:rPr sz="1550" spc="-210" dirty="0">
                <a:latin typeface="Segoe UI Symbol"/>
                <a:cs typeface="Segoe UI Symbol"/>
              </a:rPr>
              <a:t> </a:t>
            </a:r>
            <a:r>
              <a:rPr sz="1550" spc="80" dirty="0">
                <a:latin typeface="Segoe UI Symbol"/>
                <a:cs typeface="Segoe UI Symbol"/>
              </a:rPr>
              <a:t>ex</a:t>
            </a:r>
            <a:r>
              <a:rPr sz="1550" spc="-175" dirty="0">
                <a:latin typeface="Segoe UI Symbol"/>
                <a:cs typeface="Segoe UI Symbol"/>
              </a:rPr>
              <a:t> </a:t>
            </a:r>
            <a:r>
              <a:rPr sz="1550" spc="75" dirty="0">
                <a:latin typeface="Segoe UI Symbol"/>
                <a:cs typeface="Segoe UI Symbol"/>
              </a:rPr>
              <a:t>t_</a:t>
            </a:r>
            <a:r>
              <a:rPr sz="1550" spc="-180" dirty="0">
                <a:latin typeface="Segoe UI Symbol"/>
                <a:cs typeface="Segoe UI Symbol"/>
              </a:rPr>
              <a:t> </a:t>
            </a:r>
            <a:r>
              <a:rPr sz="1550" spc="65" dirty="0">
                <a:latin typeface="Segoe UI Symbol"/>
                <a:cs typeface="Segoe UI Symbol"/>
              </a:rPr>
              <a:t>do</a:t>
            </a:r>
            <a:r>
              <a:rPr sz="1550" spc="-2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</a:t>
            </a:r>
            <a:r>
              <a:rPr sz="1550" spc="-1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;</a:t>
            </a:r>
            <a:r>
              <a:rPr sz="1550" spc="40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v</a:t>
            </a:r>
            <a:r>
              <a:rPr sz="1550" spc="-204" dirty="0">
                <a:latin typeface="Segoe UI Symbol"/>
                <a:cs typeface="Segoe UI Symbol"/>
              </a:rPr>
              <a:t> </a:t>
            </a:r>
            <a:r>
              <a:rPr sz="1550" spc="75" dirty="0">
                <a:latin typeface="Segoe UI Symbol"/>
                <a:cs typeface="Segoe UI Symbol"/>
              </a:rPr>
              <a:t>is</a:t>
            </a:r>
            <a:r>
              <a:rPr sz="1550" spc="-190" dirty="0">
                <a:latin typeface="Segoe UI Symbol"/>
                <a:cs typeface="Segoe UI Symbol"/>
              </a:rPr>
              <a:t> </a:t>
            </a:r>
            <a:r>
              <a:rPr sz="1550" spc="90" dirty="0">
                <a:latin typeface="Segoe UI Symbol"/>
                <a:cs typeface="Segoe UI Symbol"/>
              </a:rPr>
              <a:t>_d</a:t>
            </a:r>
            <a:r>
              <a:rPr sz="1550" spc="-2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t</a:t>
            </a:r>
            <a:r>
              <a:rPr sz="1550" spc="-2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,</a:t>
            </a:r>
            <a:r>
              <a:rPr sz="1550" spc="40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</a:t>
            </a:r>
            <a:r>
              <a:rPr sz="1550" spc="-200" dirty="0">
                <a:latin typeface="Segoe UI Symbol"/>
                <a:cs typeface="Segoe UI Symbol"/>
              </a:rPr>
              <a:t> </a:t>
            </a:r>
            <a:r>
              <a:rPr sz="1550" spc="75" dirty="0">
                <a:latin typeface="Segoe UI Symbol"/>
                <a:cs typeface="Segoe UI Symbol"/>
              </a:rPr>
              <a:t>tc</a:t>
            </a:r>
            <a:r>
              <a:rPr sz="1550" spc="-204" dirty="0">
                <a:latin typeface="Segoe UI Symbol"/>
                <a:cs typeface="Segoe UI Symbol"/>
              </a:rPr>
              <a:t> </a:t>
            </a:r>
            <a:r>
              <a:rPr sz="1550" spc="-50" dirty="0">
                <a:latin typeface="Segoe UI Symbol"/>
                <a:cs typeface="Segoe UI Symbol"/>
              </a:rPr>
              <a:t>.</a:t>
            </a:r>
            <a:endParaRPr sz="155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58541" y="586993"/>
            <a:ext cx="612711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170" dirty="0">
                <a:latin typeface="Arial Black"/>
                <a:cs typeface="Arial Black"/>
              </a:rPr>
              <a:t>Personalizando</a:t>
            </a:r>
            <a:r>
              <a:rPr sz="3000" spc="-355" dirty="0">
                <a:latin typeface="Arial Black"/>
                <a:cs typeface="Arial Black"/>
              </a:rPr>
              <a:t> </a:t>
            </a:r>
            <a:r>
              <a:rPr sz="3000" spc="-110" dirty="0">
                <a:latin typeface="Arial Black"/>
                <a:cs typeface="Arial Black"/>
              </a:rPr>
              <a:t>el</a:t>
            </a:r>
            <a:r>
              <a:rPr sz="3000" spc="-330" dirty="0">
                <a:latin typeface="Arial Black"/>
                <a:cs typeface="Arial Black"/>
              </a:rPr>
              <a:t> </a:t>
            </a:r>
            <a:r>
              <a:rPr sz="3000" spc="-170" dirty="0">
                <a:latin typeface="Arial Black"/>
                <a:cs typeface="Arial Black"/>
              </a:rPr>
              <a:t>campo</a:t>
            </a:r>
            <a:r>
              <a:rPr sz="3000" spc="-355" dirty="0">
                <a:latin typeface="Arial Black"/>
                <a:cs typeface="Arial Black"/>
              </a:rPr>
              <a:t> </a:t>
            </a:r>
            <a:r>
              <a:rPr sz="3000" spc="-125" dirty="0">
                <a:latin typeface="Arial Black"/>
                <a:cs typeface="Arial Black"/>
              </a:rPr>
              <a:t>(Pt</a:t>
            </a:r>
            <a:r>
              <a:rPr sz="3000" spc="-335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–</a:t>
            </a:r>
            <a:r>
              <a:rPr sz="3000" spc="-195" dirty="0">
                <a:latin typeface="Arial Black"/>
                <a:cs typeface="Arial Black"/>
              </a:rPr>
              <a:t> </a:t>
            </a:r>
            <a:r>
              <a:rPr sz="3000" spc="-25" dirty="0">
                <a:latin typeface="Arial Black"/>
                <a:cs typeface="Arial Black"/>
              </a:rPr>
              <a:t>2)</a:t>
            </a:r>
            <a:endParaRPr sz="30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67000" y="2447925"/>
            <a:ext cx="6877684" cy="714375"/>
            <a:chOff x="2667000" y="2447925"/>
            <a:chExt cx="6877684" cy="7143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2447925"/>
              <a:ext cx="6858000" cy="6953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71825" y="2452750"/>
              <a:ext cx="6867525" cy="704850"/>
            </a:xfrm>
            <a:custGeom>
              <a:avLst/>
              <a:gdLst/>
              <a:ahLst/>
              <a:cxnLst/>
              <a:rect l="l" t="t" r="r" b="b"/>
              <a:pathLst>
                <a:path w="6867525" h="704850">
                  <a:moveTo>
                    <a:pt x="0" y="704723"/>
                  </a:moveTo>
                  <a:lnTo>
                    <a:pt x="6867525" y="704723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70472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9375" y="4238561"/>
            <a:ext cx="404812" cy="43338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735326" y="3257486"/>
            <a:ext cx="6567170" cy="15443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5400" marR="700405">
              <a:lnSpc>
                <a:spcPct val="103000"/>
              </a:lnSpc>
              <a:spcBef>
                <a:spcPts val="70"/>
              </a:spcBef>
            </a:pPr>
            <a:r>
              <a:rPr sz="1550" b="1" dirty="0">
                <a:latin typeface="Arial"/>
                <a:cs typeface="Arial"/>
              </a:rPr>
              <a:t>Observación</a:t>
            </a:r>
            <a:r>
              <a:rPr sz="1550" dirty="0">
                <a:latin typeface="Arial MT"/>
                <a:cs typeface="Arial MT"/>
              </a:rPr>
              <a:t>: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Este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campo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se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considera</a:t>
            </a:r>
            <a:r>
              <a:rPr sz="1550" spc="3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el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más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importante</a:t>
            </a:r>
            <a:r>
              <a:rPr sz="1550" spc="-3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para </a:t>
            </a:r>
            <a:r>
              <a:rPr sz="1550" spc="-25" dirty="0">
                <a:latin typeface="Arial MT"/>
                <a:cs typeface="Arial MT"/>
              </a:rPr>
              <a:t>el </a:t>
            </a:r>
            <a:r>
              <a:rPr sz="1550" dirty="0">
                <a:latin typeface="Arial MT"/>
                <a:cs typeface="Arial MT"/>
              </a:rPr>
              <a:t>almacenamiento de</a:t>
            </a:r>
            <a:r>
              <a:rPr sz="1550" spc="-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datos,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ya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que a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través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él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se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gestionará</a:t>
            </a:r>
            <a:r>
              <a:rPr sz="1550" spc="-5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la </a:t>
            </a:r>
            <a:r>
              <a:rPr sz="1550" dirty="0">
                <a:latin typeface="Arial MT"/>
                <a:cs typeface="Arial MT"/>
              </a:rPr>
              <a:t>exportación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datos.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1550">
              <a:latin typeface="Arial MT"/>
              <a:cs typeface="Arial MT"/>
            </a:endParaRPr>
          </a:p>
          <a:p>
            <a:pPr marL="311785">
              <a:lnSpc>
                <a:spcPct val="100000"/>
              </a:lnSpc>
            </a:pPr>
            <a:r>
              <a:rPr sz="1550" b="1" dirty="0">
                <a:latin typeface="Arial"/>
                <a:cs typeface="Arial"/>
              </a:rPr>
              <a:t>Etiqueta</a:t>
            </a:r>
            <a:r>
              <a:rPr sz="1550" b="1" spc="13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del</a:t>
            </a:r>
            <a:r>
              <a:rPr sz="1550" b="1" spc="13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Campo</a:t>
            </a:r>
            <a:r>
              <a:rPr sz="1550" b="1" spc="145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–</a:t>
            </a:r>
            <a:r>
              <a:rPr sz="1550" spc="1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Campo</a:t>
            </a:r>
            <a:r>
              <a:rPr sz="1550" spc="1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para</a:t>
            </a:r>
            <a:r>
              <a:rPr sz="1550" spc="7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ingresar</a:t>
            </a:r>
            <a:r>
              <a:rPr sz="1550" spc="1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el</a:t>
            </a:r>
            <a:r>
              <a:rPr sz="1550" spc="114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texto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relacionado</a:t>
            </a:r>
            <a:r>
              <a:rPr sz="1550" spc="105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con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50" dirty="0">
                <a:latin typeface="Arial MT"/>
                <a:cs typeface="Arial MT"/>
              </a:rPr>
              <a:t>preguntas,</a:t>
            </a:r>
            <a:r>
              <a:rPr sz="1550" spc="2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información,</a:t>
            </a:r>
            <a:r>
              <a:rPr sz="1550" spc="210" dirty="0">
                <a:latin typeface="Arial MT"/>
                <a:cs typeface="Arial MT"/>
              </a:rPr>
              <a:t> </a:t>
            </a:r>
            <a:r>
              <a:rPr sz="1550" spc="-20" dirty="0">
                <a:latin typeface="Arial MT"/>
                <a:cs typeface="Arial MT"/>
              </a:rPr>
              <a:t>etc.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7000" y="4791075"/>
            <a:ext cx="6877684" cy="1524000"/>
            <a:chOff x="2667000" y="4791075"/>
            <a:chExt cx="6877684" cy="15240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7000" y="4800600"/>
              <a:ext cx="6858000" cy="14954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71825" y="4795837"/>
              <a:ext cx="6867525" cy="1514475"/>
            </a:xfrm>
            <a:custGeom>
              <a:avLst/>
              <a:gdLst/>
              <a:ahLst/>
              <a:cxnLst/>
              <a:rect l="l" t="t" r="r" b="b"/>
              <a:pathLst>
                <a:path w="6867525" h="1514475">
                  <a:moveTo>
                    <a:pt x="0" y="1514475"/>
                  </a:moveTo>
                  <a:lnTo>
                    <a:pt x="6867525" y="1514475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15144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94451" y="6364922"/>
            <a:ext cx="4635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18675" y="6359207"/>
            <a:ext cx="232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1717"/>
                </a:solidFill>
                <a:latin typeface="Calibri Light"/>
                <a:cs typeface="Calibri Light"/>
              </a:rPr>
              <a:t>Fonte:</a:t>
            </a:r>
            <a:r>
              <a:rPr sz="1200" spc="-7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5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750" y="1228661"/>
            <a:ext cx="347662" cy="3667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89429" y="1101757"/>
            <a:ext cx="7567930" cy="115062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230"/>
              </a:spcBef>
            </a:pPr>
            <a:r>
              <a:rPr sz="1400" spc="-85" dirty="0">
                <a:latin typeface="Arial Black"/>
                <a:cs typeface="Arial Black"/>
              </a:rPr>
              <a:t>Validation?</a:t>
            </a:r>
            <a:r>
              <a:rPr sz="1400" spc="-105" dirty="0">
                <a:latin typeface="Arial Black"/>
                <a:cs typeface="Arial Black"/>
              </a:rPr>
              <a:t> </a:t>
            </a:r>
            <a:r>
              <a:rPr sz="1550" spc="-30" dirty="0">
                <a:latin typeface="Arial MT"/>
                <a:cs typeface="Arial MT"/>
              </a:rPr>
              <a:t>Ítem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spc="-30" dirty="0">
                <a:latin typeface="Arial MT"/>
                <a:cs typeface="Arial MT"/>
              </a:rPr>
              <a:t>que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spc="-45" dirty="0">
                <a:latin typeface="Arial MT"/>
                <a:cs typeface="Arial MT"/>
              </a:rPr>
              <a:t>indica</a:t>
            </a:r>
            <a:r>
              <a:rPr sz="1550" spc="-75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el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spc="-35" dirty="0">
                <a:latin typeface="Arial MT"/>
                <a:cs typeface="Arial MT"/>
              </a:rPr>
              <a:t>formato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spc="-20" dirty="0">
                <a:latin typeface="Arial MT"/>
                <a:cs typeface="Arial MT"/>
              </a:rPr>
              <a:t>en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spc="-30" dirty="0">
                <a:latin typeface="Arial MT"/>
                <a:cs typeface="Arial MT"/>
              </a:rPr>
              <a:t>que</a:t>
            </a:r>
            <a:r>
              <a:rPr sz="1550" spc="-60" dirty="0">
                <a:latin typeface="Arial MT"/>
                <a:cs typeface="Arial MT"/>
              </a:rPr>
              <a:t> </a:t>
            </a:r>
            <a:r>
              <a:rPr sz="1550" spc="-20" dirty="0">
                <a:latin typeface="Arial MT"/>
                <a:cs typeface="Arial MT"/>
              </a:rPr>
              <a:t>se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spc="-45" dirty="0">
                <a:latin typeface="Arial MT"/>
                <a:cs typeface="Arial MT"/>
              </a:rPr>
              <a:t>presentará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el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texto;</a:t>
            </a:r>
            <a:endParaRPr sz="1550">
              <a:latin typeface="Arial MT"/>
              <a:cs typeface="Arial MT"/>
            </a:endParaRPr>
          </a:p>
          <a:p>
            <a:pPr marL="12700" marR="5080">
              <a:lnSpc>
                <a:spcPct val="153500"/>
              </a:lnSpc>
              <a:spcBef>
                <a:spcPts val="150"/>
              </a:spcBef>
            </a:pPr>
            <a:r>
              <a:rPr sz="1550" b="1" spc="-35" dirty="0">
                <a:latin typeface="Arial"/>
                <a:cs typeface="Arial"/>
              </a:rPr>
              <a:t>Ejemplo:</a:t>
            </a:r>
            <a:r>
              <a:rPr sz="1550" b="1" spc="-65" dirty="0">
                <a:latin typeface="Arial"/>
                <a:cs typeface="Arial"/>
              </a:rPr>
              <a:t> </a:t>
            </a:r>
            <a:r>
              <a:rPr sz="1550" spc="-35" dirty="0">
                <a:latin typeface="Arial MT"/>
                <a:cs typeface="Arial MT"/>
              </a:rPr>
              <a:t>Fecha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spc="-45" dirty="0">
                <a:latin typeface="Arial MT"/>
                <a:cs typeface="Arial MT"/>
              </a:rPr>
              <a:t>(D-</a:t>
            </a:r>
            <a:r>
              <a:rPr sz="1550" spc="-30" dirty="0">
                <a:latin typeface="Arial MT"/>
                <a:cs typeface="Arial MT"/>
              </a:rPr>
              <a:t>M-</a:t>
            </a:r>
            <a:r>
              <a:rPr sz="1550" spc="-35" dirty="0">
                <a:latin typeface="Arial MT"/>
                <a:cs typeface="Arial MT"/>
              </a:rPr>
              <a:t>A), Fecha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y</a:t>
            </a:r>
            <a:r>
              <a:rPr sz="1550" spc="-70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hora</a:t>
            </a:r>
            <a:r>
              <a:rPr sz="1550" spc="-105" dirty="0">
                <a:latin typeface="Arial MT"/>
                <a:cs typeface="Arial MT"/>
              </a:rPr>
              <a:t> </a:t>
            </a:r>
            <a:r>
              <a:rPr sz="1550" spc="-45" dirty="0">
                <a:latin typeface="Arial MT"/>
                <a:cs typeface="Arial MT"/>
              </a:rPr>
              <a:t>(D-</a:t>
            </a:r>
            <a:r>
              <a:rPr sz="1550" spc="-35" dirty="0">
                <a:latin typeface="Arial MT"/>
                <a:cs typeface="Arial MT"/>
              </a:rPr>
              <a:t>M-</a:t>
            </a:r>
            <a:r>
              <a:rPr sz="1550" dirty="0">
                <a:latin typeface="Arial MT"/>
                <a:cs typeface="Arial MT"/>
              </a:rPr>
              <a:t>A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spc="-30" dirty="0">
                <a:latin typeface="Arial MT"/>
                <a:cs typeface="Arial MT"/>
              </a:rPr>
              <a:t>H:M),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spc="-40" dirty="0">
                <a:latin typeface="Arial MT"/>
                <a:cs typeface="Arial MT"/>
              </a:rPr>
              <a:t>Correo</a:t>
            </a:r>
            <a:r>
              <a:rPr sz="1550" spc="-35" dirty="0">
                <a:latin typeface="Arial MT"/>
                <a:cs typeface="Arial MT"/>
              </a:rPr>
              <a:t> </a:t>
            </a:r>
            <a:r>
              <a:rPr sz="1550" spc="-45" dirty="0">
                <a:latin typeface="Arial MT"/>
                <a:cs typeface="Arial MT"/>
              </a:rPr>
              <a:t>electrónico,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spc="-40" dirty="0">
                <a:latin typeface="Arial MT"/>
                <a:cs typeface="Arial MT"/>
              </a:rPr>
              <a:t>Entero</a:t>
            </a:r>
            <a:r>
              <a:rPr sz="1550" spc="-6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(números </a:t>
            </a:r>
            <a:r>
              <a:rPr sz="1550" spc="-40" dirty="0">
                <a:latin typeface="Arial MT"/>
                <a:cs typeface="Arial MT"/>
              </a:rPr>
              <a:t>enteros),</a:t>
            </a:r>
            <a:r>
              <a:rPr sz="1550" spc="-30" dirty="0">
                <a:latin typeface="Arial MT"/>
                <a:cs typeface="Arial MT"/>
              </a:rPr>
              <a:t> </a:t>
            </a:r>
            <a:r>
              <a:rPr sz="1550" spc="-35" dirty="0">
                <a:latin typeface="Arial MT"/>
                <a:cs typeface="Arial MT"/>
              </a:rPr>
              <a:t>Nombre</a:t>
            </a:r>
            <a:r>
              <a:rPr sz="1550" spc="-50" dirty="0">
                <a:latin typeface="Arial MT"/>
                <a:cs typeface="Arial MT"/>
              </a:rPr>
              <a:t> </a:t>
            </a:r>
            <a:r>
              <a:rPr sz="1550" spc="-20" dirty="0">
                <a:latin typeface="Arial MT"/>
                <a:cs typeface="Arial MT"/>
              </a:rPr>
              <a:t>de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spc="-45" dirty="0">
                <a:latin typeface="Arial MT"/>
                <a:cs typeface="Arial MT"/>
              </a:rPr>
              <a:t>usuario,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spc="-35" dirty="0">
                <a:latin typeface="Arial MT"/>
                <a:cs typeface="Arial MT"/>
              </a:rPr>
              <a:t>Número,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spc="-45" dirty="0">
                <a:latin typeface="Arial MT"/>
                <a:cs typeface="Arial MT"/>
              </a:rPr>
              <a:t>Teléfono,</a:t>
            </a:r>
            <a:r>
              <a:rPr sz="1550" spc="-5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etc.;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3829" y="506349"/>
            <a:ext cx="614362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160" dirty="0">
                <a:latin typeface="Arial Black"/>
                <a:cs typeface="Arial Black"/>
              </a:rPr>
              <a:t>Personalizando</a:t>
            </a:r>
            <a:r>
              <a:rPr sz="3000" spc="-350" dirty="0">
                <a:latin typeface="Arial Black"/>
                <a:cs typeface="Arial Black"/>
              </a:rPr>
              <a:t> </a:t>
            </a:r>
            <a:r>
              <a:rPr sz="3000" spc="-110" dirty="0">
                <a:latin typeface="Arial Black"/>
                <a:cs typeface="Arial Black"/>
              </a:rPr>
              <a:t>el</a:t>
            </a:r>
            <a:r>
              <a:rPr sz="3000" spc="-315" dirty="0">
                <a:latin typeface="Arial Black"/>
                <a:cs typeface="Arial Black"/>
              </a:rPr>
              <a:t> </a:t>
            </a:r>
            <a:r>
              <a:rPr sz="3000" spc="-175" dirty="0">
                <a:latin typeface="Arial Black"/>
                <a:cs typeface="Arial Black"/>
              </a:rPr>
              <a:t>campo</a:t>
            </a:r>
            <a:r>
              <a:rPr sz="3000" spc="-380" dirty="0">
                <a:latin typeface="Arial Black"/>
                <a:cs typeface="Arial Black"/>
              </a:rPr>
              <a:t> </a:t>
            </a:r>
            <a:r>
              <a:rPr sz="3000" spc="-125" dirty="0">
                <a:latin typeface="Arial Black"/>
                <a:cs typeface="Arial Black"/>
              </a:rPr>
              <a:t>(Pt</a:t>
            </a:r>
            <a:r>
              <a:rPr sz="3000" spc="-330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–</a:t>
            </a:r>
            <a:r>
              <a:rPr sz="3000" spc="-180" dirty="0">
                <a:latin typeface="Arial Black"/>
                <a:cs typeface="Arial Black"/>
              </a:rPr>
              <a:t> </a:t>
            </a:r>
            <a:r>
              <a:rPr sz="3000" spc="-25" dirty="0">
                <a:latin typeface="Arial Black"/>
                <a:cs typeface="Arial Black"/>
              </a:rPr>
              <a:t>3)</a:t>
            </a:r>
            <a:endParaRPr sz="3000">
              <a:latin typeface="Arial Black"/>
              <a:cs typeface="Arial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9350" y="3447986"/>
            <a:ext cx="404812" cy="43338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20670" y="3383978"/>
            <a:ext cx="6554470" cy="75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3500"/>
              </a:lnSpc>
              <a:spcBef>
                <a:spcPts val="95"/>
              </a:spcBef>
              <a:tabLst>
                <a:tab pos="1416050" algn="l"/>
              </a:tabLst>
            </a:pPr>
            <a:r>
              <a:rPr sz="1550" spc="-10" dirty="0">
                <a:latin typeface="Arial Black"/>
                <a:cs typeface="Arial Black"/>
              </a:rPr>
              <a:t>Required?</a:t>
            </a:r>
            <a:r>
              <a:rPr sz="1550" spc="125" dirty="0">
                <a:latin typeface="Arial Black"/>
                <a:cs typeface="Arial Black"/>
              </a:rPr>
              <a:t> </a:t>
            </a:r>
            <a:r>
              <a:rPr sz="1550" spc="-50" dirty="0">
                <a:latin typeface="Arial MT"/>
                <a:cs typeface="Arial MT"/>
              </a:rPr>
              <a:t>–</a:t>
            </a:r>
            <a:r>
              <a:rPr sz="1550" dirty="0">
                <a:latin typeface="Arial MT"/>
                <a:cs typeface="Arial MT"/>
              </a:rPr>
              <a:t>	</a:t>
            </a:r>
            <a:r>
              <a:rPr sz="1550" spc="65" dirty="0">
                <a:latin typeface="Arial MT"/>
                <a:cs typeface="Arial MT"/>
              </a:rPr>
              <a:t>Campo</a:t>
            </a:r>
            <a:r>
              <a:rPr sz="1550" spc="140" dirty="0">
                <a:latin typeface="Arial MT"/>
                <a:cs typeface="Arial MT"/>
              </a:rPr>
              <a:t> </a:t>
            </a:r>
            <a:r>
              <a:rPr sz="1550" spc="55" dirty="0">
                <a:latin typeface="Arial MT"/>
                <a:cs typeface="Arial MT"/>
              </a:rPr>
              <a:t>para</a:t>
            </a:r>
            <a:r>
              <a:rPr sz="1550" spc="200" dirty="0">
                <a:latin typeface="Arial MT"/>
                <a:cs typeface="Arial MT"/>
              </a:rPr>
              <a:t> </a:t>
            </a:r>
            <a:r>
              <a:rPr sz="1550" spc="60" dirty="0">
                <a:latin typeface="Arial MT"/>
                <a:cs typeface="Arial MT"/>
              </a:rPr>
              <a:t>seleccionar</a:t>
            </a:r>
            <a:r>
              <a:rPr sz="1550" spc="1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si</a:t>
            </a:r>
            <a:r>
              <a:rPr sz="1550" spc="20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la</a:t>
            </a:r>
            <a:r>
              <a:rPr sz="1550" spc="210" dirty="0">
                <a:latin typeface="Arial MT"/>
                <a:cs typeface="Arial MT"/>
              </a:rPr>
              <a:t> </a:t>
            </a:r>
            <a:r>
              <a:rPr sz="1550" spc="60" dirty="0">
                <a:latin typeface="Arial MT"/>
                <a:cs typeface="Arial MT"/>
              </a:rPr>
              <a:t>pregunta</a:t>
            </a:r>
            <a:r>
              <a:rPr sz="1550" spc="2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del</a:t>
            </a:r>
            <a:r>
              <a:rPr sz="1550" spc="175" dirty="0">
                <a:latin typeface="Arial MT"/>
                <a:cs typeface="Arial MT"/>
              </a:rPr>
              <a:t> </a:t>
            </a:r>
            <a:r>
              <a:rPr sz="1550" spc="55" dirty="0">
                <a:latin typeface="Arial MT"/>
                <a:cs typeface="Arial MT"/>
              </a:rPr>
              <a:t>formulario será</a:t>
            </a:r>
            <a:r>
              <a:rPr sz="1550" spc="150" dirty="0">
                <a:latin typeface="Arial MT"/>
                <a:cs typeface="Arial MT"/>
              </a:rPr>
              <a:t> </a:t>
            </a:r>
            <a:r>
              <a:rPr sz="1550" spc="60" dirty="0">
                <a:latin typeface="Arial MT"/>
                <a:cs typeface="Arial MT"/>
              </a:rPr>
              <a:t>obligatoria</a:t>
            </a:r>
            <a:r>
              <a:rPr sz="1550" spc="1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</a:t>
            </a:r>
            <a:r>
              <a:rPr sz="1550" spc="125" dirty="0">
                <a:latin typeface="Arial MT"/>
                <a:cs typeface="Arial MT"/>
              </a:rPr>
              <a:t> </a:t>
            </a:r>
            <a:r>
              <a:rPr sz="1550" spc="35" dirty="0">
                <a:latin typeface="Arial MT"/>
                <a:cs typeface="Arial MT"/>
              </a:rPr>
              <a:t>no;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81300" y="2552763"/>
            <a:ext cx="6877684" cy="885825"/>
            <a:chOff x="2781300" y="2552763"/>
            <a:chExt cx="6877684" cy="8858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1300" y="2562225"/>
              <a:ext cx="6858000" cy="8667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6125" y="2557526"/>
              <a:ext cx="6867525" cy="876300"/>
            </a:xfrm>
            <a:custGeom>
              <a:avLst/>
              <a:gdLst/>
              <a:ahLst/>
              <a:cxnLst/>
              <a:rect l="l" t="t" r="r" b="b"/>
              <a:pathLst>
                <a:path w="6867525" h="876300">
                  <a:moveTo>
                    <a:pt x="0" y="876300"/>
                  </a:moveTo>
                  <a:lnTo>
                    <a:pt x="6867525" y="876300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8763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781300" y="4057586"/>
            <a:ext cx="6877684" cy="695325"/>
            <a:chOff x="2781300" y="4057586"/>
            <a:chExt cx="6877684" cy="69532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1300" y="4057649"/>
              <a:ext cx="6858000" cy="6762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86125" y="4062348"/>
              <a:ext cx="6867525" cy="685800"/>
            </a:xfrm>
            <a:custGeom>
              <a:avLst/>
              <a:gdLst/>
              <a:ahLst/>
              <a:cxnLst/>
              <a:rect l="l" t="t" r="r" b="b"/>
              <a:pathLst>
                <a:path w="6867525" h="685800">
                  <a:moveTo>
                    <a:pt x="0" y="685673"/>
                  </a:moveTo>
                  <a:lnTo>
                    <a:pt x="6867525" y="685673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685673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62250" y="4886388"/>
            <a:ext cx="357187" cy="37623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278120" y="4929568"/>
            <a:ext cx="33782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Arial MT"/>
                <a:cs typeface="Arial MT"/>
              </a:rPr>
              <a:t>Selecciona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 alineación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campo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se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51504" y="4823015"/>
            <a:ext cx="2019300" cy="67373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00" dirty="0">
                <a:latin typeface="Arial Black"/>
                <a:cs typeface="Arial Black"/>
              </a:rPr>
              <a:t>Custom</a:t>
            </a:r>
            <a:r>
              <a:rPr sz="1400" spc="9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Alignment</a:t>
            </a:r>
            <a:r>
              <a:rPr sz="1400" spc="140" dirty="0">
                <a:latin typeface="Arial Black"/>
                <a:cs typeface="Arial Black"/>
              </a:rPr>
              <a:t> </a:t>
            </a:r>
            <a:r>
              <a:rPr sz="1400" spc="-50" dirty="0">
                <a:latin typeface="Arial MT"/>
                <a:cs typeface="Arial MT"/>
              </a:rPr>
              <a:t>–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400" spc="-10" dirty="0">
                <a:latin typeface="Arial MT"/>
                <a:cs typeface="Arial MT"/>
              </a:rPr>
              <a:t>completará;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781300" y="5667375"/>
            <a:ext cx="6877684" cy="752475"/>
            <a:chOff x="2781300" y="5667375"/>
            <a:chExt cx="6877684" cy="75247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1300" y="5667375"/>
              <a:ext cx="6858000" cy="73342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86125" y="5672137"/>
              <a:ext cx="6867525" cy="742950"/>
            </a:xfrm>
            <a:custGeom>
              <a:avLst/>
              <a:gdLst/>
              <a:ahLst/>
              <a:cxnLst/>
              <a:rect l="l" t="t" r="r" b="b"/>
              <a:pathLst>
                <a:path w="6867525" h="742950">
                  <a:moveTo>
                    <a:pt x="0" y="742696"/>
                  </a:moveTo>
                  <a:lnTo>
                    <a:pt x="6867525" y="742696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742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894451" y="6364922"/>
            <a:ext cx="4108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Aula</a:t>
            </a:r>
            <a:r>
              <a:rPr sz="1200" spc="-4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18675" y="6359207"/>
            <a:ext cx="232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1717"/>
                </a:solidFill>
                <a:latin typeface="Calibri Light"/>
                <a:cs typeface="Calibri Light"/>
              </a:rPr>
              <a:t>Fonte:</a:t>
            </a:r>
            <a:r>
              <a:rPr sz="1200" spc="-7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5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5735" y="1447800"/>
            <a:ext cx="7900530" cy="5013933"/>
            <a:chOff x="2638425" y="1647825"/>
            <a:chExt cx="7524750" cy="4752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8425" y="1647825"/>
              <a:ext cx="7524750" cy="47529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1300" y="1771650"/>
              <a:ext cx="7239000" cy="45148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86126" y="1776412"/>
              <a:ext cx="7248525" cy="4514850"/>
            </a:xfrm>
            <a:custGeom>
              <a:avLst/>
              <a:gdLst/>
              <a:ahLst/>
              <a:cxnLst/>
              <a:rect l="l" t="t" r="r" b="b"/>
              <a:pathLst>
                <a:path w="7248525" h="4514850">
                  <a:moveTo>
                    <a:pt x="0" y="4514850"/>
                  </a:moveTo>
                  <a:lnTo>
                    <a:pt x="7248017" y="4514850"/>
                  </a:lnTo>
                  <a:lnTo>
                    <a:pt x="7248017" y="0"/>
                  </a:lnTo>
                  <a:lnTo>
                    <a:pt x="0" y="0"/>
                  </a:lnTo>
                  <a:lnTo>
                    <a:pt x="0" y="45148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15247" y="685800"/>
            <a:ext cx="8466629" cy="1025207"/>
          </a:xfrm>
          <a:prstGeom prst="rect">
            <a:avLst/>
          </a:prstGeom>
        </p:spPr>
        <p:txBody>
          <a:bodyPr vert="horz" wrap="square" lIns="0" tIns="194364" rIns="0" bIns="0" rtlCol="0" anchor="t">
            <a:spAutoFit/>
          </a:bodyPr>
          <a:lstStyle/>
          <a:p>
            <a:pPr marL="1246505" algn="ctr">
              <a:spcBef>
                <a:spcPts val="350"/>
              </a:spcBef>
            </a:pPr>
            <a:r>
              <a:rPr lang="pt-BR" sz="3600" spc="-165" dirty="0" err="1">
                <a:solidFill>
                  <a:srgbClr val="FF0000"/>
                </a:solidFill>
                <a:latin typeface="Arial Black"/>
                <a:cs typeface="Arial Black"/>
              </a:rPr>
              <a:t>Patalla</a:t>
            </a:r>
            <a:r>
              <a:rPr lang="pt-BR" sz="3600" spc="-165" dirty="0">
                <a:solidFill>
                  <a:srgbClr val="FF0000"/>
                </a:solidFill>
                <a:latin typeface="Arial Black"/>
                <a:cs typeface="Arial Black"/>
              </a:rPr>
              <a:t> Inicial</a:t>
            </a:r>
            <a:r>
              <a:rPr sz="3600" spc="-30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pt-BR" sz="3600" spc="-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600" spc="-200" dirty="0" err="1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pt-BR" sz="3600" spc="-3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spc="-370" dirty="0" err="1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pt-BR" sz="3600" spc="-3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spc="-10" dirty="0">
                <a:latin typeface="Arial" panose="020B0604020202020204" pitchFamily="34" charset="0"/>
                <a:cs typeface="Arial" panose="020B0604020202020204" pitchFamily="34" charset="0"/>
              </a:rPr>
              <a:t>login)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" marR="191135" algn="ctr">
              <a:lnSpc>
                <a:spcPct val="101000"/>
              </a:lnSpc>
              <a:spcBef>
                <a:spcPts val="130"/>
              </a:spcBef>
            </a:pPr>
            <a:endParaRPr sz="1800" spc="-10" dirty="0">
              <a:latin typeface="Segoe UI Symbol"/>
              <a:ea typeface="Segoe UI Symbol"/>
              <a:cs typeface="Segoe UI Symbo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5DFC0CD-E154-45D3-B241-7D975265F379}"/>
              </a:ext>
            </a:extLst>
          </p:cNvPr>
          <p:cNvSpPr txBox="1"/>
          <p:nvPr/>
        </p:nvSpPr>
        <p:spPr>
          <a:xfrm>
            <a:off x="457200" y="4267200"/>
            <a:ext cx="532147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/>
              </a:rPr>
              <a:t>Página de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inicio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con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el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Menú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principal del Sistema,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consejos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e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información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sobre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REDCap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y sus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recursos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7116" y="586993"/>
            <a:ext cx="612648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175" dirty="0">
                <a:latin typeface="Arial Black"/>
                <a:cs typeface="Arial Black"/>
              </a:rPr>
              <a:t>Personalizando</a:t>
            </a:r>
            <a:r>
              <a:rPr sz="3000" spc="-300" dirty="0">
                <a:latin typeface="Arial Black"/>
                <a:cs typeface="Arial Black"/>
              </a:rPr>
              <a:t> </a:t>
            </a:r>
            <a:r>
              <a:rPr sz="3000" spc="-110" dirty="0">
                <a:latin typeface="Arial Black"/>
                <a:cs typeface="Arial Black"/>
              </a:rPr>
              <a:t>el</a:t>
            </a:r>
            <a:r>
              <a:rPr sz="3000" spc="-310" dirty="0">
                <a:latin typeface="Arial Black"/>
                <a:cs typeface="Arial Black"/>
              </a:rPr>
              <a:t> </a:t>
            </a:r>
            <a:r>
              <a:rPr sz="3000" spc="-175" dirty="0">
                <a:latin typeface="Arial Black"/>
                <a:cs typeface="Arial Black"/>
              </a:rPr>
              <a:t>campo</a:t>
            </a:r>
            <a:r>
              <a:rPr sz="3000" spc="-350" dirty="0">
                <a:latin typeface="Arial Black"/>
                <a:cs typeface="Arial Black"/>
              </a:rPr>
              <a:t> </a:t>
            </a:r>
            <a:r>
              <a:rPr sz="3000" spc="-125" dirty="0">
                <a:latin typeface="Arial Black"/>
                <a:cs typeface="Arial Black"/>
              </a:rPr>
              <a:t>(Pt</a:t>
            </a:r>
            <a:r>
              <a:rPr sz="3000" spc="-320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–</a:t>
            </a:r>
            <a:r>
              <a:rPr sz="3000" spc="-175" dirty="0">
                <a:latin typeface="Arial Black"/>
                <a:cs typeface="Arial Black"/>
              </a:rPr>
              <a:t> </a:t>
            </a:r>
            <a:r>
              <a:rPr sz="3000" spc="-25" dirty="0">
                <a:latin typeface="Arial Black"/>
                <a:cs typeface="Arial Black"/>
              </a:rPr>
              <a:t>4)</a:t>
            </a:r>
            <a:endParaRPr sz="30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1275" y="1743011"/>
            <a:ext cx="347662" cy="3667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62910" y="1670621"/>
            <a:ext cx="5802630" cy="98933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  <a:tabLst>
                <a:tab pos="2045335" algn="l"/>
                <a:tab pos="2449830" algn="l"/>
                <a:tab pos="3795395" algn="l"/>
                <a:tab pos="4452620" algn="l"/>
                <a:tab pos="5547995" algn="l"/>
              </a:tabLst>
            </a:pPr>
            <a:r>
              <a:rPr sz="1400" dirty="0">
                <a:latin typeface="Segoe UI Symbol"/>
                <a:cs typeface="Segoe UI Symbol"/>
              </a:rPr>
              <a:t>Field</a:t>
            </a:r>
            <a:r>
              <a:rPr sz="1400" spc="24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Note</a:t>
            </a:r>
            <a:r>
              <a:rPr sz="1400" spc="3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–</a:t>
            </a:r>
            <a:r>
              <a:rPr sz="1400" spc="37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C</a:t>
            </a:r>
            <a:r>
              <a:rPr sz="1400" spc="-1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-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m</a:t>
            </a:r>
            <a:r>
              <a:rPr sz="1400" spc="-5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p</a:t>
            </a:r>
            <a:r>
              <a:rPr sz="1400" spc="35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o</a:t>
            </a:r>
            <a:r>
              <a:rPr sz="1400" dirty="0">
                <a:latin typeface="Segoe UI Symbol"/>
                <a:cs typeface="Segoe UI Symbol"/>
              </a:rPr>
              <a:t>	d</a:t>
            </a:r>
            <a:r>
              <a:rPr sz="1400" spc="-20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e</a:t>
            </a:r>
            <a:r>
              <a:rPr sz="1400" dirty="0">
                <a:latin typeface="Segoe UI Symbol"/>
                <a:cs typeface="Segoe UI Symbol"/>
              </a:rPr>
              <a:t>	a</a:t>
            </a:r>
            <a:r>
              <a:rPr sz="1400" spc="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n</a:t>
            </a:r>
            <a:r>
              <a:rPr sz="1400" spc="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o</a:t>
            </a:r>
            <a:r>
              <a:rPr sz="1400" spc="-2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t</a:t>
            </a:r>
            <a:r>
              <a:rPr sz="1400" spc="4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c</a:t>
            </a:r>
            <a:r>
              <a:rPr sz="1400" spc="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i</a:t>
            </a:r>
            <a:r>
              <a:rPr sz="1400" spc="2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ó</a:t>
            </a:r>
            <a:r>
              <a:rPr sz="1400" spc="55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n</a:t>
            </a:r>
            <a:r>
              <a:rPr sz="1400" dirty="0">
                <a:latin typeface="Segoe UI Symbol"/>
                <a:cs typeface="Segoe UI Symbol"/>
              </a:rPr>
              <a:t>	p</a:t>
            </a:r>
            <a:r>
              <a:rPr sz="1400" spc="-2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r</a:t>
            </a:r>
            <a:r>
              <a:rPr sz="1400" spc="25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a</a:t>
            </a:r>
            <a:r>
              <a:rPr sz="1400" dirty="0">
                <a:latin typeface="Segoe UI Symbol"/>
                <a:cs typeface="Segoe UI Symbol"/>
              </a:rPr>
              <a:t>	r</a:t>
            </a:r>
            <a:r>
              <a:rPr sz="1400" spc="2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 s</a:t>
            </a:r>
            <a:r>
              <a:rPr sz="1400" spc="6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2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l</a:t>
            </a:r>
            <a:r>
              <a:rPr sz="1400" spc="2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t</a:t>
            </a:r>
            <a:r>
              <a:rPr sz="1400" spc="-4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20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r</a:t>
            </a:r>
            <a:r>
              <a:rPr sz="1400" dirty="0">
                <a:latin typeface="Segoe UI Symbol"/>
                <a:cs typeface="Segoe UI Symbol"/>
              </a:rPr>
              <a:t>	</a:t>
            </a:r>
            <a:r>
              <a:rPr sz="1400" spc="-50" dirty="0">
                <a:latin typeface="Segoe UI Symbol"/>
                <a:cs typeface="Segoe UI Symbol"/>
              </a:rPr>
              <a:t>y</a:t>
            </a:r>
            <a:endParaRPr sz="1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1877695" algn="l"/>
                <a:tab pos="2422525" algn="l"/>
                <a:tab pos="4034790" algn="l"/>
                <a:tab pos="4837430" algn="l"/>
                <a:tab pos="5179060" algn="l"/>
              </a:tabLst>
            </a:pPr>
            <a:r>
              <a:rPr sz="1400" dirty="0">
                <a:latin typeface="Segoe UI Symbol"/>
                <a:cs typeface="Segoe UI Symbol"/>
              </a:rPr>
              <a:t>c</a:t>
            </a:r>
            <a:r>
              <a:rPr sz="1400" spc="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o</a:t>
            </a:r>
            <a:r>
              <a:rPr sz="1400" spc="6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m</a:t>
            </a:r>
            <a:r>
              <a:rPr sz="1400" spc="-3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p</a:t>
            </a:r>
            <a:r>
              <a:rPr sz="1400" spc="-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l</a:t>
            </a:r>
            <a:r>
              <a:rPr sz="1400" spc="2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</a:t>
            </a:r>
            <a:r>
              <a:rPr sz="1400" spc="8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m</a:t>
            </a:r>
            <a:r>
              <a:rPr sz="1400" spc="-3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 n</a:t>
            </a:r>
            <a:r>
              <a:rPr sz="1400" spc="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t</a:t>
            </a:r>
            <a:r>
              <a:rPr sz="1400" spc="4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25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r</a:t>
            </a:r>
            <a:r>
              <a:rPr sz="1400" dirty="0">
                <a:latin typeface="Segoe UI Symbol"/>
                <a:cs typeface="Segoe UI Symbol"/>
              </a:rPr>
              <a:t>	c</a:t>
            </a:r>
            <a:r>
              <a:rPr sz="1400" spc="1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o</a:t>
            </a:r>
            <a:r>
              <a:rPr sz="1400" spc="55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n</a:t>
            </a:r>
            <a:r>
              <a:rPr sz="1400" dirty="0">
                <a:latin typeface="Segoe UI Symbol"/>
                <a:cs typeface="Segoe UI Symbol"/>
              </a:rPr>
              <a:t>	i</a:t>
            </a:r>
            <a:r>
              <a:rPr sz="1400" spc="2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n</a:t>
            </a:r>
            <a:r>
              <a:rPr sz="1400" spc="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f o</a:t>
            </a:r>
            <a:r>
              <a:rPr sz="1400" spc="6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r</a:t>
            </a:r>
            <a:r>
              <a:rPr sz="1400" spc="2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m</a:t>
            </a:r>
            <a:r>
              <a:rPr sz="1400" spc="-3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a</a:t>
            </a:r>
            <a:r>
              <a:rPr sz="1400" spc="2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c</a:t>
            </a:r>
            <a:r>
              <a:rPr sz="1400" spc="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i</a:t>
            </a:r>
            <a:r>
              <a:rPr sz="1400" spc="2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ó</a:t>
            </a:r>
            <a:r>
              <a:rPr sz="1400" spc="60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n</a:t>
            </a:r>
            <a:r>
              <a:rPr sz="1400" dirty="0">
                <a:latin typeface="Segoe UI Symbol"/>
                <a:cs typeface="Segoe UI Symbol"/>
              </a:rPr>
              <a:t>	s</a:t>
            </a:r>
            <a:r>
              <a:rPr sz="1400" spc="-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o</a:t>
            </a:r>
            <a:r>
              <a:rPr sz="1400" spc="5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b</a:t>
            </a:r>
            <a:r>
              <a:rPr sz="1400" spc="-2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r</a:t>
            </a:r>
            <a:r>
              <a:rPr sz="1400" spc="20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e</a:t>
            </a:r>
            <a:r>
              <a:rPr sz="1400" dirty="0">
                <a:latin typeface="Segoe UI Symbol"/>
                <a:cs typeface="Segoe UI Symbol"/>
              </a:rPr>
              <a:t>	</a:t>
            </a:r>
            <a:r>
              <a:rPr sz="1400" spc="170" dirty="0">
                <a:latin typeface="Segoe UI Symbol"/>
                <a:cs typeface="Segoe UI Symbol"/>
              </a:rPr>
              <a:t>el</a:t>
            </a:r>
            <a:r>
              <a:rPr sz="1400" dirty="0">
                <a:latin typeface="Segoe UI Symbol"/>
                <a:cs typeface="Segoe UI Symbol"/>
              </a:rPr>
              <a:t>	t</a:t>
            </a:r>
            <a:r>
              <a:rPr sz="1400" spc="3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</a:t>
            </a:r>
            <a:r>
              <a:rPr sz="1400" spc="-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x</a:t>
            </a:r>
            <a:r>
              <a:rPr sz="1400" spc="2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t</a:t>
            </a:r>
            <a:r>
              <a:rPr sz="1400" spc="35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o</a:t>
            </a:r>
            <a:endParaRPr sz="1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400" dirty="0">
                <a:latin typeface="Segoe UI Symbol"/>
                <a:cs typeface="Segoe UI Symbol"/>
              </a:rPr>
              <a:t>d</a:t>
            </a:r>
            <a:r>
              <a:rPr sz="1400" spc="-2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e</a:t>
            </a:r>
            <a:r>
              <a:rPr sz="1400" spc="7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s</a:t>
            </a:r>
            <a:r>
              <a:rPr sz="1400" spc="-15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c</a:t>
            </a:r>
            <a:r>
              <a:rPr sz="1400" spc="1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r</a:t>
            </a:r>
            <a:r>
              <a:rPr sz="1400" spc="2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i</a:t>
            </a:r>
            <a:r>
              <a:rPr sz="1400" spc="2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t</a:t>
            </a:r>
            <a:r>
              <a:rPr sz="1400" spc="40" dirty="0">
                <a:latin typeface="Segoe UI Symbol"/>
                <a:cs typeface="Segoe UI Symbol"/>
              </a:rPr>
              <a:t> </a:t>
            </a:r>
            <a:r>
              <a:rPr sz="1400" dirty="0">
                <a:latin typeface="Segoe UI Symbol"/>
                <a:cs typeface="Segoe UI Symbol"/>
              </a:rPr>
              <a:t>o</a:t>
            </a:r>
            <a:r>
              <a:rPr sz="1400" spc="35" dirty="0">
                <a:latin typeface="Segoe UI Symbol"/>
                <a:cs typeface="Segoe UI Symbol"/>
              </a:rPr>
              <a:t> </a:t>
            </a:r>
            <a:r>
              <a:rPr sz="1400" spc="-50" dirty="0">
                <a:latin typeface="Segoe UI Symbol"/>
                <a:cs typeface="Segoe UI Symbol"/>
              </a:rPr>
              <a:t>;</a:t>
            </a:r>
            <a:endParaRPr sz="1400">
              <a:latin typeface="Segoe UI Symbol"/>
              <a:cs typeface="Segoe UI Symbo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67000" y="2648013"/>
            <a:ext cx="6877684" cy="762000"/>
            <a:chOff x="2667000" y="2648013"/>
            <a:chExt cx="6877684" cy="762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2657475"/>
              <a:ext cx="6858000" cy="7334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71825" y="2652776"/>
              <a:ext cx="6867525" cy="752475"/>
            </a:xfrm>
            <a:custGeom>
              <a:avLst/>
              <a:gdLst/>
              <a:ahLst/>
              <a:cxnLst/>
              <a:rect l="l" t="t" r="r" b="b"/>
              <a:pathLst>
                <a:path w="6867525" h="752475">
                  <a:moveTo>
                    <a:pt x="0" y="752475"/>
                  </a:moveTo>
                  <a:lnTo>
                    <a:pt x="6867525" y="752475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7524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7950" y="3600386"/>
            <a:ext cx="347662" cy="3667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748279" y="3528888"/>
            <a:ext cx="6624955" cy="16859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8450" marR="285750" algn="just">
              <a:lnSpc>
                <a:spcPct val="149800"/>
              </a:lnSpc>
              <a:spcBef>
                <a:spcPts val="135"/>
              </a:spcBef>
            </a:pPr>
            <a:r>
              <a:rPr sz="1400" spc="-30" dirty="0">
                <a:latin typeface="Arial Black"/>
                <a:cs typeface="Arial Black"/>
              </a:rPr>
              <a:t>Identifier</a:t>
            </a:r>
            <a:r>
              <a:rPr sz="1400" spc="2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1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Campo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datos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sensibles,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donde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registran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informaciones </a:t>
            </a:r>
            <a:r>
              <a:rPr sz="1400" dirty="0">
                <a:latin typeface="Arial MT"/>
                <a:cs typeface="Arial MT"/>
              </a:rPr>
              <a:t>confidenciales.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ideal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incluir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este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tipo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información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campo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de </a:t>
            </a:r>
            <a:r>
              <a:rPr sz="1400" spc="-10" dirty="0">
                <a:latin typeface="Arial MT"/>
                <a:cs typeface="Arial MT"/>
              </a:rPr>
              <a:t>datos;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02800"/>
              </a:lnSpc>
              <a:spcBef>
                <a:spcPts val="5"/>
              </a:spcBef>
              <a:tabLst>
                <a:tab pos="1160780" algn="l"/>
                <a:tab pos="1496695" algn="l"/>
                <a:tab pos="2428875" algn="l"/>
                <a:tab pos="2516505" algn="l"/>
                <a:tab pos="2887980" algn="l"/>
                <a:tab pos="4076700" algn="l"/>
                <a:tab pos="5424805" algn="l"/>
                <a:tab pos="6367780" algn="l"/>
              </a:tabLst>
            </a:pPr>
            <a:r>
              <a:rPr sz="1400" spc="-45" dirty="0">
                <a:latin typeface="Arial Black"/>
                <a:cs typeface="Arial Black"/>
              </a:rPr>
              <a:t>Ejemplo:</a:t>
            </a:r>
            <a:r>
              <a:rPr sz="1400" spc="75" dirty="0">
                <a:latin typeface="Arial Black"/>
                <a:cs typeface="Arial Black"/>
              </a:rPr>
              <a:t> </a:t>
            </a:r>
            <a:r>
              <a:rPr sz="1400" spc="215" dirty="0">
                <a:latin typeface="Arial MT"/>
                <a:cs typeface="Arial MT"/>
              </a:rPr>
              <a:t>DNI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,</a:t>
            </a:r>
            <a:r>
              <a:rPr sz="1400" dirty="0">
                <a:latin typeface="Arial MT"/>
                <a:cs typeface="Arial MT"/>
              </a:rPr>
              <a:t>	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		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e</a:t>
            </a:r>
            <a:r>
              <a:rPr sz="1400" dirty="0">
                <a:latin typeface="Arial MT"/>
                <a:cs typeface="Arial MT"/>
              </a:rPr>
              <a:t>	c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,</a:t>
            </a:r>
            <a:r>
              <a:rPr sz="1400" dirty="0">
                <a:latin typeface="Arial MT"/>
                <a:cs typeface="Arial MT"/>
              </a:rPr>
              <a:t>	p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,</a:t>
            </a:r>
            <a:r>
              <a:rPr sz="1400" dirty="0">
                <a:latin typeface="Arial MT"/>
                <a:cs typeface="Arial MT"/>
              </a:rPr>
              <a:t>	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ú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	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e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é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,</a:t>
            </a:r>
            <a:r>
              <a:rPr sz="1400" dirty="0">
                <a:latin typeface="Arial MT"/>
                <a:cs typeface="Arial MT"/>
              </a:rPr>
              <a:t>	d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ó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,</a:t>
            </a:r>
            <a:r>
              <a:rPr sz="1400" dirty="0">
                <a:latin typeface="Arial MT"/>
                <a:cs typeface="Arial MT"/>
              </a:rPr>
              <a:t>	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1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7000" y="5448300"/>
            <a:ext cx="6877684" cy="752475"/>
            <a:chOff x="2667000" y="5448300"/>
            <a:chExt cx="6877684" cy="75247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7000" y="5448300"/>
              <a:ext cx="6858000" cy="7429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71825" y="5453062"/>
              <a:ext cx="6867525" cy="742950"/>
            </a:xfrm>
            <a:custGeom>
              <a:avLst/>
              <a:gdLst/>
              <a:ahLst/>
              <a:cxnLst/>
              <a:rect l="l" t="t" r="r" b="b"/>
              <a:pathLst>
                <a:path w="6867525" h="742950">
                  <a:moveTo>
                    <a:pt x="0" y="742950"/>
                  </a:moveTo>
                  <a:lnTo>
                    <a:pt x="6867525" y="742950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7429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94451" y="6364922"/>
            <a:ext cx="48640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878787"/>
                </a:solidFill>
                <a:latin typeface="Calibri"/>
                <a:cs typeface="Calibri"/>
              </a:rPr>
              <a:t>Clasee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18675" y="6359207"/>
            <a:ext cx="232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1717"/>
                </a:solidFill>
                <a:latin typeface="Calibri Light"/>
                <a:cs typeface="Calibri Light"/>
              </a:rPr>
              <a:t>Fonte:</a:t>
            </a:r>
            <a:r>
              <a:rPr sz="1200" spc="-7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5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3529" y="1288986"/>
            <a:ext cx="7278370" cy="504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5"/>
              </a:spcBef>
            </a:pPr>
            <a:r>
              <a:rPr sz="1550" dirty="0">
                <a:latin typeface="Segoe UI Symbol"/>
                <a:cs typeface="Segoe UI Symbol"/>
              </a:rPr>
              <a:t>Después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crear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un</a:t>
            </a:r>
            <a:r>
              <a:rPr sz="1550" spc="3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campo,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el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usuario</a:t>
            </a:r>
            <a:r>
              <a:rPr sz="1550" spc="3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podrá</a:t>
            </a:r>
            <a:r>
              <a:rPr sz="1550" spc="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realizar</a:t>
            </a:r>
            <a:r>
              <a:rPr sz="1550" spc="8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modificaciones</a:t>
            </a:r>
            <a:r>
              <a:rPr sz="1550" spc="2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mediante</a:t>
            </a:r>
            <a:r>
              <a:rPr sz="1550" spc="70" dirty="0">
                <a:latin typeface="Segoe UI Symbol"/>
                <a:cs typeface="Segoe UI Symbol"/>
              </a:rPr>
              <a:t> </a:t>
            </a:r>
            <a:r>
              <a:rPr sz="1550" spc="-25" dirty="0">
                <a:latin typeface="Segoe UI Symbol"/>
                <a:cs typeface="Segoe UI Symbol"/>
              </a:rPr>
              <a:t>los </a:t>
            </a:r>
            <a:r>
              <a:rPr sz="1550" dirty="0">
                <a:latin typeface="Segoe UI Symbol"/>
                <a:cs typeface="Segoe UI Symbol"/>
              </a:rPr>
              <a:t>íconos</a:t>
            </a:r>
            <a:r>
              <a:rPr sz="1550" spc="2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spc="-10" dirty="0">
                <a:latin typeface="Segoe UI Symbol"/>
                <a:cs typeface="Segoe UI Symbol"/>
              </a:rPr>
              <a:t>selección.</a:t>
            </a:r>
            <a:endParaRPr sz="155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5960" y="596518"/>
            <a:ext cx="434594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145" dirty="0"/>
              <a:t>Íconos</a:t>
            </a:r>
            <a:r>
              <a:rPr sz="3000" spc="-335" dirty="0"/>
              <a:t> </a:t>
            </a:r>
            <a:r>
              <a:rPr sz="3000" spc="-95" dirty="0"/>
              <a:t>de</a:t>
            </a:r>
            <a:r>
              <a:rPr sz="3000" spc="-310" dirty="0"/>
              <a:t> </a:t>
            </a:r>
            <a:r>
              <a:rPr sz="3000" spc="-160" dirty="0"/>
              <a:t>selección</a:t>
            </a:r>
            <a:r>
              <a:rPr sz="3000" spc="-330" dirty="0"/>
              <a:t> </a:t>
            </a:r>
            <a:r>
              <a:rPr sz="3000" spc="-114" dirty="0"/>
              <a:t>(</a:t>
            </a:r>
            <a:r>
              <a:rPr sz="3000" spc="-114" dirty="0">
                <a:latin typeface="Arial Black"/>
                <a:cs typeface="Arial Black"/>
              </a:rPr>
              <a:t>Pt</a:t>
            </a:r>
            <a:r>
              <a:rPr sz="3000" spc="-355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–</a:t>
            </a:r>
            <a:r>
              <a:rPr sz="3000" spc="-175" dirty="0">
                <a:latin typeface="Arial Black"/>
                <a:cs typeface="Arial Black"/>
              </a:rPr>
              <a:t> </a:t>
            </a:r>
            <a:r>
              <a:rPr sz="3000" spc="-25" dirty="0">
                <a:latin typeface="Arial Black"/>
                <a:cs typeface="Arial Black"/>
              </a:rPr>
              <a:t>1)</a:t>
            </a:r>
            <a:endParaRPr sz="30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67000" y="1981136"/>
            <a:ext cx="6877684" cy="390525"/>
            <a:chOff x="2667000" y="1981136"/>
            <a:chExt cx="6877684" cy="3905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1990724"/>
              <a:ext cx="6858000" cy="3714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71825" y="1985898"/>
              <a:ext cx="6867525" cy="381000"/>
            </a:xfrm>
            <a:custGeom>
              <a:avLst/>
              <a:gdLst/>
              <a:ahLst/>
              <a:cxnLst/>
              <a:rect l="l" t="t" r="r" b="b"/>
              <a:pathLst>
                <a:path w="6867525" h="381000">
                  <a:moveTo>
                    <a:pt x="0" y="380873"/>
                  </a:moveTo>
                  <a:lnTo>
                    <a:pt x="6867525" y="380873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38087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7950" y="2419286"/>
            <a:ext cx="347662" cy="3667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034664" y="2454655"/>
            <a:ext cx="634492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70" dirty="0">
                <a:latin typeface="Arial Black"/>
                <a:cs typeface="Arial Black"/>
              </a:rPr>
              <a:t>Edit</a:t>
            </a:r>
            <a:r>
              <a:rPr sz="1400" spc="-100" dirty="0">
                <a:latin typeface="Arial Black"/>
                <a:cs typeface="Arial Black"/>
              </a:rPr>
              <a:t> </a:t>
            </a:r>
            <a:r>
              <a:rPr sz="1400" spc="-90" dirty="0">
                <a:latin typeface="Arial Black"/>
                <a:cs typeface="Arial Black"/>
              </a:rPr>
              <a:t>Field</a:t>
            </a:r>
            <a:r>
              <a:rPr sz="1400" spc="-5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Ícono</a:t>
            </a:r>
            <a:r>
              <a:rPr sz="1400" spc="1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</a:t>
            </a:r>
            <a:r>
              <a:rPr sz="1400" spc="1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permite</a:t>
            </a:r>
            <a:r>
              <a:rPr sz="1400" spc="2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editar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información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1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campo</a:t>
            </a:r>
            <a:r>
              <a:rPr sz="1400" spc="2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</a:t>
            </a:r>
            <a:r>
              <a:rPr sz="1400" spc="1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creada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</a:t>
            </a:r>
            <a:r>
              <a:rPr sz="1400" spc="175" dirty="0">
                <a:latin typeface="Arial MT"/>
                <a:cs typeface="Arial MT"/>
              </a:rPr>
              <a:t> </a:t>
            </a:r>
            <a:r>
              <a:rPr sz="1400" spc="30" dirty="0">
                <a:latin typeface="Arial MT"/>
                <a:cs typeface="Arial MT"/>
              </a:rPr>
              <a:t>);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90950" y="2828988"/>
            <a:ext cx="228600" cy="228600"/>
            <a:chOff x="3790950" y="2828988"/>
            <a:chExt cx="228600" cy="2286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0950" y="2838450"/>
              <a:ext cx="219075" cy="2095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95775" y="2833751"/>
              <a:ext cx="219075" cy="219075"/>
            </a:xfrm>
            <a:custGeom>
              <a:avLst/>
              <a:gdLst/>
              <a:ahLst/>
              <a:cxnLst/>
              <a:rect l="l" t="t" r="r" b="b"/>
              <a:pathLst>
                <a:path w="219075" h="219075">
                  <a:moveTo>
                    <a:pt x="0" y="218948"/>
                  </a:moveTo>
                  <a:lnTo>
                    <a:pt x="218948" y="218948"/>
                  </a:lnTo>
                  <a:lnTo>
                    <a:pt x="218948" y="0"/>
                  </a:lnTo>
                  <a:lnTo>
                    <a:pt x="0" y="0"/>
                  </a:lnTo>
                  <a:lnTo>
                    <a:pt x="0" y="2189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667000" y="3133725"/>
            <a:ext cx="6877684" cy="3305175"/>
            <a:chOff x="2667000" y="3133725"/>
            <a:chExt cx="6877684" cy="330517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7000" y="3143250"/>
              <a:ext cx="6858000" cy="32766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71825" y="3138487"/>
              <a:ext cx="6867525" cy="3295650"/>
            </a:xfrm>
            <a:custGeom>
              <a:avLst/>
              <a:gdLst/>
              <a:ahLst/>
              <a:cxnLst/>
              <a:rect l="l" t="t" r="r" b="b"/>
              <a:pathLst>
                <a:path w="6867525" h="3295650">
                  <a:moveTo>
                    <a:pt x="0" y="3295141"/>
                  </a:moveTo>
                  <a:lnTo>
                    <a:pt x="6867525" y="3295141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3295141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4370" rIns="0" bIns="0" rtlCol="0">
            <a:spAutoFit/>
          </a:bodyPr>
          <a:lstStyle/>
          <a:p>
            <a:pPr marL="2314575" marR="5080" indent="-1638935">
              <a:lnSpc>
                <a:spcPct val="100000"/>
              </a:lnSpc>
              <a:spcBef>
                <a:spcPts val="105"/>
              </a:spcBef>
            </a:pPr>
            <a:r>
              <a:rPr sz="3000" spc="-125" dirty="0">
                <a:latin typeface="Arial Black"/>
                <a:cs typeface="Arial Black"/>
              </a:rPr>
              <a:t>Instrument</a:t>
            </a:r>
            <a:r>
              <a:rPr sz="3000" spc="-285" dirty="0">
                <a:latin typeface="Arial Black"/>
                <a:cs typeface="Arial Black"/>
              </a:rPr>
              <a:t> </a:t>
            </a:r>
            <a:r>
              <a:rPr sz="3000" spc="-130" dirty="0">
                <a:latin typeface="Arial Black"/>
                <a:cs typeface="Arial Black"/>
              </a:rPr>
              <a:t>name,</a:t>
            </a:r>
            <a:r>
              <a:rPr sz="3000" spc="-285" dirty="0">
                <a:latin typeface="Arial Black"/>
                <a:cs typeface="Arial Black"/>
              </a:rPr>
              <a:t> </a:t>
            </a:r>
            <a:r>
              <a:rPr sz="3000" spc="-195" dirty="0">
                <a:latin typeface="Arial Black"/>
                <a:cs typeface="Arial Black"/>
              </a:rPr>
              <a:t>Fields,</a:t>
            </a:r>
            <a:r>
              <a:rPr sz="3000" spc="-325" dirty="0">
                <a:latin typeface="Arial Black"/>
                <a:cs typeface="Arial Black"/>
              </a:rPr>
              <a:t> </a:t>
            </a:r>
            <a:r>
              <a:rPr sz="3000" spc="-225" dirty="0">
                <a:latin typeface="Arial Black"/>
                <a:cs typeface="Arial Black"/>
              </a:rPr>
              <a:t>View</a:t>
            </a:r>
            <a:r>
              <a:rPr sz="3000" spc="-455" dirty="0">
                <a:latin typeface="Arial Black"/>
                <a:cs typeface="Arial Black"/>
              </a:rPr>
              <a:t> </a:t>
            </a:r>
            <a:r>
              <a:rPr sz="3000" spc="-190" dirty="0">
                <a:latin typeface="Arial Black"/>
                <a:cs typeface="Arial Black"/>
              </a:rPr>
              <a:t>PDF</a:t>
            </a:r>
            <a:r>
              <a:rPr sz="3000" spc="-420" dirty="0">
                <a:latin typeface="Arial Black"/>
                <a:cs typeface="Arial Black"/>
              </a:rPr>
              <a:t> </a:t>
            </a:r>
            <a:r>
              <a:rPr sz="3000" spc="-50" dirty="0">
                <a:latin typeface="Arial Black"/>
                <a:cs typeface="Arial Black"/>
              </a:rPr>
              <a:t>e </a:t>
            </a:r>
            <a:r>
              <a:rPr sz="3000" spc="-125" dirty="0">
                <a:latin typeface="Arial Black"/>
                <a:cs typeface="Arial Black"/>
              </a:rPr>
              <a:t>Instrument</a:t>
            </a:r>
            <a:r>
              <a:rPr sz="3000" spc="-195" dirty="0">
                <a:latin typeface="Arial Black"/>
                <a:cs typeface="Arial Black"/>
              </a:rPr>
              <a:t> </a:t>
            </a:r>
            <a:r>
              <a:rPr sz="3000" spc="-10" dirty="0">
                <a:latin typeface="Arial Black"/>
                <a:cs typeface="Arial Black"/>
              </a:rPr>
              <a:t>actions</a:t>
            </a:r>
            <a:endParaRPr sz="30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33575" y="1781111"/>
            <a:ext cx="347980" cy="1310005"/>
            <a:chOff x="1933575" y="1781111"/>
            <a:chExt cx="347980" cy="13100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3575" y="1781111"/>
              <a:ext cx="347662" cy="36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3575" y="2095436"/>
              <a:ext cx="347662" cy="3667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3575" y="2409761"/>
              <a:ext cx="347662" cy="3667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3575" y="2724086"/>
              <a:ext cx="347662" cy="36671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314575" y="1717484"/>
            <a:ext cx="8241665" cy="171386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400" spc="-65" dirty="0">
                <a:latin typeface="Arial Black"/>
                <a:cs typeface="Arial Black"/>
              </a:rPr>
              <a:t>Instrument</a:t>
            </a:r>
            <a:r>
              <a:rPr sz="1400" spc="-140" dirty="0">
                <a:latin typeface="Arial Black"/>
                <a:cs typeface="Arial Black"/>
              </a:rPr>
              <a:t> </a:t>
            </a:r>
            <a:r>
              <a:rPr sz="1400" spc="-65" dirty="0">
                <a:latin typeface="Arial Black"/>
                <a:cs typeface="Arial Black"/>
              </a:rPr>
              <a:t>name</a:t>
            </a:r>
            <a:r>
              <a:rPr sz="1400" spc="-204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Describe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</a:t>
            </a:r>
            <a:r>
              <a:rPr sz="1400" spc="-10" dirty="0">
                <a:latin typeface="Arial MT"/>
                <a:cs typeface="Arial MT"/>
              </a:rPr>
              <a:t> nombre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 </a:t>
            </a:r>
            <a:r>
              <a:rPr sz="1400" spc="-10" dirty="0">
                <a:latin typeface="Arial MT"/>
                <a:cs typeface="Arial MT"/>
              </a:rPr>
              <a:t>formulario;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400" spc="-95" dirty="0">
                <a:latin typeface="Arial Black"/>
                <a:cs typeface="Arial Black"/>
              </a:rPr>
              <a:t>Fields</a:t>
            </a:r>
            <a:r>
              <a:rPr sz="1400" spc="-16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Indica</a:t>
            </a:r>
            <a:r>
              <a:rPr sz="1400" spc="1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1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cantidad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campos</a:t>
            </a:r>
            <a:r>
              <a:rPr sz="1400" spc="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creados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dentro</a:t>
            </a:r>
            <a:r>
              <a:rPr sz="1400" spc="1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1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formulario;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400" spc="-90" dirty="0">
                <a:latin typeface="Arial Black"/>
                <a:cs typeface="Arial Black"/>
              </a:rPr>
              <a:t>Visua</a:t>
            </a:r>
            <a:r>
              <a:rPr sz="1400" spc="-20" dirty="0">
                <a:latin typeface="Arial Black"/>
                <a:cs typeface="Arial Black"/>
              </a:rPr>
              <a:t> </a:t>
            </a:r>
            <a:r>
              <a:rPr sz="1400" spc="-85" dirty="0">
                <a:latin typeface="Arial Black"/>
                <a:cs typeface="Arial Black"/>
              </a:rPr>
              <a:t>PDF</a:t>
            </a:r>
            <a:r>
              <a:rPr sz="1400" spc="-15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Permite</a:t>
            </a:r>
            <a:r>
              <a:rPr sz="1400" spc="2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2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visualización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2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formulario</a:t>
            </a:r>
            <a:r>
              <a:rPr sz="1400" spc="2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formato</a:t>
            </a:r>
            <a:r>
              <a:rPr sz="1400" spc="29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PDF;</a:t>
            </a:r>
            <a:endParaRPr sz="1400">
              <a:latin typeface="Arial MT"/>
              <a:cs typeface="Arial MT"/>
            </a:endParaRPr>
          </a:p>
          <a:p>
            <a:pPr marL="12700" marR="5080" algn="just">
              <a:lnSpc>
                <a:spcPct val="100600"/>
              </a:lnSpc>
              <a:spcBef>
                <a:spcPts val="790"/>
              </a:spcBef>
            </a:pPr>
            <a:r>
              <a:rPr sz="1400" spc="-35" dirty="0">
                <a:latin typeface="Arial Black"/>
                <a:cs typeface="Arial Black"/>
              </a:rPr>
              <a:t>Instrument</a:t>
            </a:r>
            <a:r>
              <a:rPr sz="1400" spc="-85" dirty="0">
                <a:latin typeface="Arial Black"/>
                <a:cs typeface="Arial Black"/>
              </a:rPr>
              <a:t> actions</a:t>
            </a:r>
            <a:r>
              <a:rPr sz="1400" spc="-3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En</a:t>
            </a:r>
            <a:r>
              <a:rPr sz="1400" spc="31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el</a:t>
            </a:r>
            <a:r>
              <a:rPr sz="1400" spc="320" dirty="0">
                <a:latin typeface="Arial MT"/>
                <a:cs typeface="Arial MT"/>
              </a:rPr>
              <a:t> </a:t>
            </a:r>
            <a:r>
              <a:rPr sz="1400" spc="35" dirty="0">
                <a:latin typeface="Arial MT"/>
                <a:cs typeface="Arial MT"/>
              </a:rPr>
              <a:t>men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ú</a:t>
            </a:r>
            <a:r>
              <a:rPr sz="1400" spc="270" dirty="0">
                <a:latin typeface="Arial MT"/>
                <a:cs typeface="Arial MT"/>
              </a:rPr>
              <a:t> </a:t>
            </a:r>
            <a:r>
              <a:rPr sz="1400" b="1" spc="110" dirty="0">
                <a:latin typeface="Arial"/>
                <a:cs typeface="Arial"/>
              </a:rPr>
              <a:t>“choose</a:t>
            </a:r>
            <a:r>
              <a:rPr sz="1400" b="1" spc="285" dirty="0">
                <a:latin typeface="Arial"/>
                <a:cs typeface="Arial"/>
              </a:rPr>
              <a:t> </a:t>
            </a:r>
            <a:r>
              <a:rPr sz="1400" b="1" spc="80" dirty="0">
                <a:latin typeface="Arial"/>
                <a:cs typeface="Arial"/>
              </a:rPr>
              <a:t>action”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30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el</a:t>
            </a:r>
            <a:r>
              <a:rPr sz="1400" spc="325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usua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rio</a:t>
            </a:r>
            <a:r>
              <a:rPr sz="1400" spc="350" dirty="0">
                <a:latin typeface="Arial MT"/>
                <a:cs typeface="Arial MT"/>
              </a:rPr>
              <a:t> </a:t>
            </a:r>
            <a:r>
              <a:rPr sz="1400" spc="95" dirty="0">
                <a:latin typeface="Arial MT"/>
                <a:cs typeface="Arial MT"/>
              </a:rPr>
              <a:t>podrá</a:t>
            </a:r>
            <a:r>
              <a:rPr sz="1400" spc="330" dirty="0">
                <a:latin typeface="Arial MT"/>
                <a:cs typeface="Arial MT"/>
              </a:rPr>
              <a:t> </a:t>
            </a:r>
            <a:r>
              <a:rPr sz="1400" spc="110" dirty="0">
                <a:latin typeface="Arial MT"/>
                <a:cs typeface="Arial MT"/>
              </a:rPr>
              <a:t>cambiar</a:t>
            </a:r>
            <a:r>
              <a:rPr sz="1400" spc="30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el</a:t>
            </a:r>
            <a:r>
              <a:rPr sz="1400" spc="325" dirty="0">
                <a:latin typeface="Arial MT"/>
                <a:cs typeface="Arial MT"/>
              </a:rPr>
              <a:t> </a:t>
            </a:r>
            <a:r>
              <a:rPr sz="1400" spc="100" dirty="0">
                <a:latin typeface="Arial MT"/>
                <a:cs typeface="Arial MT"/>
              </a:rPr>
              <a:t>nombre </a:t>
            </a:r>
            <a:r>
              <a:rPr sz="1400" spc="80" dirty="0">
                <a:latin typeface="Arial MT"/>
                <a:cs typeface="Arial MT"/>
              </a:rPr>
              <a:t>del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formu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45" dirty="0">
                <a:latin typeface="Arial MT"/>
                <a:cs typeface="Arial MT"/>
              </a:rPr>
              <a:t>la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90" dirty="0">
                <a:latin typeface="Arial MT"/>
                <a:cs typeface="Arial MT"/>
              </a:rPr>
              <a:t>rio,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copia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el</a:t>
            </a:r>
            <a:r>
              <a:rPr sz="1400" spc="39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formu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45" dirty="0">
                <a:latin typeface="Arial MT"/>
                <a:cs typeface="Arial MT"/>
              </a:rPr>
              <a:t>la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95" dirty="0">
                <a:latin typeface="Arial MT"/>
                <a:cs typeface="Arial MT"/>
              </a:rPr>
              <a:t>rio,</a:t>
            </a:r>
            <a:r>
              <a:rPr sz="1400" spc="375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elimina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35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el</a:t>
            </a:r>
            <a:r>
              <a:rPr sz="1400" spc="39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formu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45" dirty="0">
                <a:latin typeface="Arial MT"/>
                <a:cs typeface="Arial MT"/>
              </a:rPr>
              <a:t>la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90" dirty="0">
                <a:latin typeface="Arial MT"/>
                <a:cs typeface="Arial MT"/>
              </a:rPr>
              <a:t>rio</a:t>
            </a:r>
            <a:r>
              <a:rPr sz="1400" spc="3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370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desc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spc="95" dirty="0">
                <a:latin typeface="Arial MT"/>
                <a:cs typeface="Arial MT"/>
              </a:rPr>
              <a:t>argar</a:t>
            </a:r>
            <a:r>
              <a:rPr sz="1400" spc="39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el</a:t>
            </a:r>
            <a:r>
              <a:rPr sz="1400" spc="39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formu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45" dirty="0">
                <a:latin typeface="Arial MT"/>
                <a:cs typeface="Arial MT"/>
              </a:rPr>
              <a:t>la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90" dirty="0">
                <a:latin typeface="Arial MT"/>
                <a:cs typeface="Arial MT"/>
              </a:rPr>
              <a:t>rio</a:t>
            </a:r>
            <a:r>
              <a:rPr sz="1400" spc="335" dirty="0">
                <a:latin typeface="Arial MT"/>
                <a:cs typeface="Arial MT"/>
              </a:rPr>
              <a:t> </a:t>
            </a:r>
            <a:r>
              <a:rPr sz="1400" spc="95" dirty="0">
                <a:latin typeface="Arial MT"/>
                <a:cs typeface="Arial MT"/>
              </a:rPr>
              <a:t>en </a:t>
            </a:r>
            <a:r>
              <a:rPr sz="1400" spc="100" dirty="0">
                <a:latin typeface="Arial MT"/>
                <a:cs typeface="Arial MT"/>
              </a:rPr>
              <a:t>forma</a:t>
            </a:r>
            <a:r>
              <a:rPr sz="1400" spc="-1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350" dirty="0">
                <a:latin typeface="Arial MT"/>
                <a:cs typeface="Arial MT"/>
              </a:rPr>
              <a:t> </a:t>
            </a:r>
            <a:r>
              <a:rPr sz="1400" b="1" spc="100" dirty="0">
                <a:latin typeface="Arial"/>
                <a:cs typeface="Arial"/>
              </a:rPr>
              <a:t>“ZIP”</a:t>
            </a:r>
            <a:r>
              <a:rPr sz="1400" b="1" spc="-254" dirty="0">
                <a:latin typeface="Arial"/>
                <a:cs typeface="Arial"/>
              </a:rPr>
              <a:t> </a:t>
            </a:r>
            <a:r>
              <a:rPr sz="1400" spc="-5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500" y="3990975"/>
            <a:ext cx="6858000" cy="20288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8050" y="3752850"/>
            <a:ext cx="114298" cy="1809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29325" y="3752850"/>
            <a:ext cx="104773" cy="1809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3650" y="3752850"/>
            <a:ext cx="104773" cy="180975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838640" y="3972496"/>
          <a:ext cx="6866888" cy="2040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3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6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694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44526A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26A"/>
                      </a:solidFill>
                      <a:prstDash val="solid"/>
                    </a:lnL>
                    <a:lnR w="28575">
                      <a:solidFill>
                        <a:srgbClr val="44526A"/>
                      </a:solidFill>
                      <a:prstDash val="solid"/>
                    </a:lnR>
                    <a:lnT w="9525">
                      <a:solidFill>
                        <a:srgbClr val="44526A"/>
                      </a:solidFill>
                      <a:prstDash val="solid"/>
                    </a:lnT>
                    <a:lnB w="28575">
                      <a:solidFill>
                        <a:srgbClr val="4452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26A"/>
                      </a:solidFill>
                      <a:prstDash val="solid"/>
                    </a:lnL>
                    <a:lnR w="28575">
                      <a:solidFill>
                        <a:srgbClr val="44526A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26A"/>
                      </a:solidFill>
                      <a:prstDash val="solid"/>
                    </a:lnL>
                    <a:lnR w="57150">
                      <a:solidFill>
                        <a:srgbClr val="44526A"/>
                      </a:solidFill>
                      <a:prstDash val="solid"/>
                    </a:lnR>
                    <a:lnT w="9525">
                      <a:solidFill>
                        <a:srgbClr val="44526A"/>
                      </a:solidFill>
                      <a:prstDash val="solid"/>
                    </a:lnT>
                    <a:lnB w="28575">
                      <a:solidFill>
                        <a:srgbClr val="4452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44526A"/>
                      </a:solidFill>
                      <a:prstDash val="solid"/>
                    </a:lnL>
                    <a:lnR w="28575">
                      <a:solidFill>
                        <a:srgbClr val="44526A"/>
                      </a:solidFill>
                      <a:prstDash val="solid"/>
                    </a:lnR>
                    <a:lnT w="9525">
                      <a:solidFill>
                        <a:srgbClr val="44526A"/>
                      </a:solidFill>
                      <a:prstDash val="solid"/>
                    </a:lnT>
                    <a:lnB w="28575">
                      <a:solidFill>
                        <a:srgbClr val="4452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26A"/>
                      </a:solidFill>
                      <a:prstDash val="solid"/>
                    </a:lnL>
                    <a:lnR w="28575">
                      <a:solidFill>
                        <a:srgbClr val="44526A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26A"/>
                      </a:solidFill>
                      <a:prstDash val="solid"/>
                    </a:lnL>
                    <a:lnR w="28575">
                      <a:solidFill>
                        <a:srgbClr val="44526A"/>
                      </a:solidFill>
                      <a:prstDash val="solid"/>
                    </a:lnR>
                    <a:lnT w="9525">
                      <a:solidFill>
                        <a:srgbClr val="44526A"/>
                      </a:solidFill>
                      <a:prstDash val="solid"/>
                    </a:lnT>
                    <a:lnB w="28575">
                      <a:solidFill>
                        <a:srgbClr val="4452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4526A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03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0925" y="3752850"/>
            <a:ext cx="114298" cy="1714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094729" y="6208712"/>
            <a:ext cx="48958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18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18675" y="6359207"/>
            <a:ext cx="232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1717"/>
                </a:solidFill>
                <a:latin typeface="Calibri Light"/>
                <a:cs typeface="Calibri Light"/>
              </a:rPr>
              <a:t>Fonte:</a:t>
            </a:r>
            <a:r>
              <a:rPr sz="1200" spc="-7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5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6708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4525" y="1295336"/>
            <a:ext cx="357187" cy="3762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17814" y="2004786"/>
            <a:ext cx="9080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0"/>
              </a:lnSpc>
            </a:pPr>
            <a:r>
              <a:rPr sz="1400" spc="-50" dirty="0">
                <a:latin typeface="Arial MT"/>
                <a:cs typeface="Arial MT"/>
              </a:rPr>
              <a:t>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1520" y="1228283"/>
            <a:ext cx="8890000" cy="1279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11785" marR="5080" indent="78740" algn="just">
              <a:lnSpc>
                <a:spcPct val="149800"/>
              </a:lnSpc>
              <a:spcBef>
                <a:spcPts val="135"/>
              </a:spcBef>
            </a:pPr>
            <a:r>
              <a:rPr sz="1400" spc="-40" dirty="0">
                <a:latin typeface="Arial Black"/>
                <a:cs typeface="Arial Black"/>
              </a:rPr>
              <a:t>Add/Edit</a:t>
            </a:r>
            <a:r>
              <a:rPr sz="1400" spc="325" dirty="0">
                <a:latin typeface="Arial Black"/>
                <a:cs typeface="Arial Black"/>
              </a:rPr>
              <a:t> </a:t>
            </a:r>
            <a:r>
              <a:rPr sz="1400" spc="-75" dirty="0">
                <a:latin typeface="Arial Black"/>
                <a:cs typeface="Arial Black"/>
              </a:rPr>
              <a:t>Branching</a:t>
            </a:r>
            <a:r>
              <a:rPr sz="1400" spc="290" dirty="0">
                <a:latin typeface="Arial Black"/>
                <a:cs typeface="Arial Black"/>
              </a:rPr>
              <a:t> </a:t>
            </a:r>
            <a:r>
              <a:rPr sz="1400" spc="-105" dirty="0">
                <a:latin typeface="Arial Black"/>
                <a:cs typeface="Arial Black"/>
              </a:rPr>
              <a:t>Logic</a:t>
            </a:r>
            <a:r>
              <a:rPr sz="1400" spc="265" dirty="0">
                <a:latin typeface="Arial Black"/>
                <a:cs typeface="Arial Black"/>
              </a:rPr>
              <a:t> </a:t>
            </a:r>
            <a:r>
              <a:rPr sz="1400" spc="15" dirty="0">
                <a:latin typeface="Arial MT"/>
                <a:cs typeface="Arial MT"/>
              </a:rPr>
              <a:t>–</a:t>
            </a:r>
            <a:r>
              <a:rPr sz="1400" spc="465" dirty="0">
                <a:latin typeface="Arial MT"/>
                <a:cs typeface="Arial MT"/>
              </a:rPr>
              <a:t> </a:t>
            </a:r>
            <a:r>
              <a:rPr sz="1400" spc="90" dirty="0">
                <a:latin typeface="Arial MT"/>
                <a:cs typeface="Arial MT"/>
              </a:rPr>
              <a:t>En</a:t>
            </a:r>
            <a:r>
              <a:rPr sz="1400" spc="60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el</a:t>
            </a:r>
            <a:r>
              <a:rPr sz="1400" spc="675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íc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on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o</a:t>
            </a:r>
            <a:r>
              <a:rPr sz="1400" spc="61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se</a:t>
            </a:r>
            <a:r>
              <a:rPr sz="1400" spc="66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pu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ed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en</a:t>
            </a:r>
            <a:r>
              <a:rPr sz="1400" spc="66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in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cl</a:t>
            </a:r>
            <a:r>
              <a:rPr sz="1400" spc="-180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uir</a:t>
            </a:r>
            <a:r>
              <a:rPr sz="1400" spc="65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ló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gi</a:t>
            </a:r>
            <a:r>
              <a:rPr sz="1400" spc="-185" dirty="0">
                <a:latin typeface="Arial MT"/>
                <a:cs typeface="Arial MT"/>
              </a:rPr>
              <a:t> </a:t>
            </a:r>
            <a:r>
              <a:rPr sz="1400" spc="75" dirty="0">
                <a:latin typeface="Arial MT"/>
                <a:cs typeface="Arial MT"/>
              </a:rPr>
              <a:t>cas</a:t>
            </a:r>
            <a:r>
              <a:rPr sz="1400" spc="68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cu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an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do</a:t>
            </a:r>
            <a:r>
              <a:rPr sz="1400" spc="66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el</a:t>
            </a:r>
            <a:r>
              <a:rPr sz="1400" spc="67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us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ua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90" dirty="0">
                <a:latin typeface="Arial MT"/>
                <a:cs typeface="Arial MT"/>
              </a:rPr>
              <a:t>rio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ne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ce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si</a:t>
            </a:r>
            <a:r>
              <a:rPr sz="1400" spc="-185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te</a:t>
            </a:r>
            <a:r>
              <a:rPr sz="1400" spc="37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oc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ul</a:t>
            </a:r>
            <a:r>
              <a:rPr sz="1400" spc="-185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tar</a:t>
            </a:r>
            <a:r>
              <a:rPr sz="1400" spc="409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un</a:t>
            </a:r>
            <a:r>
              <a:rPr sz="1400" spc="395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ca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105" dirty="0">
                <a:latin typeface="Arial MT"/>
                <a:cs typeface="Arial MT"/>
              </a:rPr>
              <a:t>mpo</a:t>
            </a:r>
            <a:r>
              <a:rPr sz="1400" spc="375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ba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jo</a:t>
            </a:r>
            <a:r>
              <a:rPr sz="1400" dirty="0">
                <a:latin typeface="Arial MT"/>
                <a:cs typeface="Arial MT"/>
              </a:rPr>
              <a:t>  </a:t>
            </a:r>
            <a:r>
              <a:rPr sz="1400" spc="60" dirty="0">
                <a:latin typeface="Arial MT"/>
                <a:cs typeface="Arial MT"/>
              </a:rPr>
              <a:t>ci</a:t>
            </a:r>
            <a:r>
              <a:rPr sz="1400" spc="-18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er</a:t>
            </a:r>
            <a:r>
              <a:rPr sz="1400" spc="-190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tas</a:t>
            </a:r>
            <a:r>
              <a:rPr sz="1400" spc="40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co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nd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ic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ion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es</a:t>
            </a:r>
            <a:r>
              <a:rPr sz="1400" spc="-20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.</a:t>
            </a:r>
            <a:r>
              <a:rPr sz="1400" spc="370" dirty="0">
                <a:latin typeface="Arial MT"/>
                <a:cs typeface="Arial MT"/>
              </a:rPr>
              <a:t> </a:t>
            </a:r>
            <a:r>
              <a:rPr sz="1400" spc="100" dirty="0">
                <a:latin typeface="Arial MT"/>
                <a:cs typeface="Arial MT"/>
              </a:rPr>
              <a:t>Cua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nd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o</a:t>
            </a:r>
            <a:r>
              <a:rPr sz="1400" spc="335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la</a:t>
            </a:r>
            <a:r>
              <a:rPr sz="1400" dirty="0">
                <a:latin typeface="Arial MT"/>
                <a:cs typeface="Arial MT"/>
              </a:rPr>
              <a:t>  </a:t>
            </a:r>
            <a:r>
              <a:rPr sz="1400" spc="75" dirty="0">
                <a:latin typeface="Arial MT"/>
                <a:cs typeface="Arial MT"/>
              </a:rPr>
              <a:t>ló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gi</a:t>
            </a:r>
            <a:r>
              <a:rPr sz="1400" spc="-18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ca</a:t>
            </a:r>
            <a:r>
              <a:rPr sz="1400" spc="36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es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té</a:t>
            </a:r>
            <a:r>
              <a:rPr sz="1400" dirty="0">
                <a:latin typeface="Arial MT"/>
                <a:cs typeface="Arial MT"/>
              </a:rPr>
              <a:t>  </a:t>
            </a:r>
            <a:r>
              <a:rPr sz="1400" spc="65" dirty="0">
                <a:latin typeface="Arial MT"/>
                <a:cs typeface="Arial MT"/>
              </a:rPr>
              <a:t>de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f</a:t>
            </a:r>
            <a:r>
              <a:rPr sz="1400" spc="-2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80" dirty="0">
                <a:latin typeface="Arial MT"/>
                <a:cs typeface="Arial MT"/>
              </a:rPr>
              <a:t> </a:t>
            </a:r>
            <a:r>
              <a:rPr sz="1400" spc="90" dirty="0">
                <a:latin typeface="Arial MT"/>
                <a:cs typeface="Arial MT"/>
              </a:rPr>
              <a:t>nid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a,</a:t>
            </a:r>
            <a:r>
              <a:rPr sz="1400" spc="370" dirty="0">
                <a:latin typeface="Arial MT"/>
                <a:cs typeface="Arial MT"/>
              </a:rPr>
              <a:t> </a:t>
            </a:r>
            <a:r>
              <a:rPr sz="1400" spc="110" dirty="0">
                <a:latin typeface="Arial MT"/>
                <a:cs typeface="Arial MT"/>
              </a:rPr>
              <a:t>el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ca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100" dirty="0">
                <a:latin typeface="Arial MT"/>
                <a:cs typeface="Arial MT"/>
              </a:rPr>
              <a:t>mpo</a:t>
            </a:r>
            <a:r>
              <a:rPr sz="1400" spc="30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so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lo</a:t>
            </a:r>
            <a:r>
              <a:rPr sz="1400" spc="31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se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rá</a:t>
            </a:r>
            <a:r>
              <a:rPr sz="1400" spc="320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vi</a:t>
            </a:r>
            <a:r>
              <a:rPr sz="1400" spc="-185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si</a:t>
            </a:r>
            <a:r>
              <a:rPr sz="1400" spc="-185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ble</a:t>
            </a:r>
            <a:r>
              <a:rPr sz="1400" spc="33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si</a:t>
            </a:r>
            <a:r>
              <a:rPr sz="1400" spc="34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se</a:t>
            </a:r>
            <a:r>
              <a:rPr sz="1400" spc="330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cu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110" dirty="0">
                <a:latin typeface="Arial MT"/>
                <a:cs typeface="Arial MT"/>
              </a:rPr>
              <a:t>mple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n</a:t>
            </a:r>
            <a:r>
              <a:rPr sz="1400" spc="29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la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s</a:t>
            </a:r>
            <a:r>
              <a:rPr sz="1400" spc="28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co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nd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ic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ion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e</a:t>
            </a:r>
            <a:r>
              <a:rPr sz="1400" spc="116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es</a:t>
            </a:r>
            <a:r>
              <a:rPr sz="1400" spc="-204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ta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85" dirty="0">
                <a:latin typeface="Arial MT"/>
                <a:cs typeface="Arial MT"/>
              </a:rPr>
              <a:t>ble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ci</a:t>
            </a:r>
            <a:r>
              <a:rPr sz="1400" spc="-185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da</a:t>
            </a:r>
            <a:r>
              <a:rPr sz="1400" spc="-210" dirty="0">
                <a:latin typeface="Arial MT"/>
                <a:cs typeface="Arial MT"/>
              </a:rPr>
              <a:t> </a:t>
            </a:r>
            <a:r>
              <a:rPr sz="1400" spc="75" dirty="0">
                <a:latin typeface="Arial MT"/>
                <a:cs typeface="Arial MT"/>
              </a:rPr>
              <a:t>s.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(</a:t>
            </a:r>
            <a:r>
              <a:rPr sz="1400" spc="2245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420"/>
              </a:spcBef>
            </a:pPr>
            <a:r>
              <a:rPr sz="1550" b="1" dirty="0">
                <a:latin typeface="Arial"/>
                <a:cs typeface="Arial"/>
              </a:rPr>
              <a:t>Ejemplo:</a:t>
            </a:r>
            <a:r>
              <a:rPr sz="1550" b="1" spc="-15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Cuando una pregunta</a:t>
            </a:r>
            <a:r>
              <a:rPr sz="1550" spc="2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depende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de</a:t>
            </a:r>
            <a:r>
              <a:rPr sz="1550" spc="-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otra,</a:t>
            </a:r>
            <a:r>
              <a:rPr sz="1550" spc="-30" dirty="0">
                <a:latin typeface="Arial MT"/>
                <a:cs typeface="Arial MT"/>
              </a:rPr>
              <a:t> </a:t>
            </a:r>
            <a:r>
              <a:rPr sz="1550" spc="-20" dirty="0">
                <a:latin typeface="Arial MT"/>
                <a:cs typeface="Arial MT"/>
              </a:rPr>
              <a:t>etc.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1109" y="586993"/>
            <a:ext cx="501967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215" dirty="0">
                <a:latin typeface="Arial Black"/>
                <a:cs typeface="Arial Black"/>
              </a:rPr>
              <a:t>Íconos</a:t>
            </a:r>
            <a:r>
              <a:rPr sz="3000" spc="-480" dirty="0">
                <a:latin typeface="Arial Black"/>
                <a:cs typeface="Arial Black"/>
              </a:rPr>
              <a:t> </a:t>
            </a:r>
            <a:r>
              <a:rPr sz="3000" spc="-110" dirty="0">
                <a:latin typeface="Arial Black"/>
                <a:cs typeface="Arial Black"/>
              </a:rPr>
              <a:t>de</a:t>
            </a:r>
            <a:r>
              <a:rPr sz="3000" spc="-345" dirty="0">
                <a:latin typeface="Arial Black"/>
                <a:cs typeface="Arial Black"/>
              </a:rPr>
              <a:t> </a:t>
            </a:r>
            <a:r>
              <a:rPr sz="3000" spc="-250" dirty="0">
                <a:latin typeface="Arial Black"/>
                <a:cs typeface="Arial Black"/>
              </a:rPr>
              <a:t>selección</a:t>
            </a:r>
            <a:r>
              <a:rPr sz="3000" spc="-430" dirty="0">
                <a:latin typeface="Arial Black"/>
                <a:cs typeface="Arial Black"/>
              </a:rPr>
              <a:t> </a:t>
            </a:r>
            <a:r>
              <a:rPr sz="3000" spc="-125" dirty="0">
                <a:latin typeface="Arial Black"/>
                <a:cs typeface="Arial Black"/>
              </a:rPr>
              <a:t>(Pt</a:t>
            </a:r>
            <a:r>
              <a:rPr sz="3000" spc="-340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–</a:t>
            </a:r>
            <a:r>
              <a:rPr sz="3000" spc="-180" dirty="0">
                <a:latin typeface="Arial Black"/>
                <a:cs typeface="Arial Black"/>
              </a:rPr>
              <a:t> </a:t>
            </a:r>
            <a:r>
              <a:rPr sz="3000" spc="-25" dirty="0">
                <a:latin typeface="Arial Black"/>
                <a:cs typeface="Arial Black"/>
              </a:rPr>
              <a:t>2)</a:t>
            </a:r>
            <a:endParaRPr sz="30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24813" y="2038286"/>
            <a:ext cx="238125" cy="238125"/>
            <a:chOff x="7524813" y="2038286"/>
            <a:chExt cx="238125" cy="2381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4275" y="2047874"/>
              <a:ext cx="209550" cy="2190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29576" y="204304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228473"/>
                  </a:moveTo>
                  <a:lnTo>
                    <a:pt x="228219" y="228473"/>
                  </a:lnTo>
                  <a:lnTo>
                    <a:pt x="228219" y="0"/>
                  </a:lnTo>
                  <a:lnTo>
                    <a:pt x="0" y="0"/>
                  </a:lnTo>
                  <a:lnTo>
                    <a:pt x="0" y="2284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667000" y="3114675"/>
            <a:ext cx="6877684" cy="3381375"/>
            <a:chOff x="2667000" y="3114675"/>
            <a:chExt cx="6877684" cy="338137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0" y="3124200"/>
              <a:ext cx="6858000" cy="3352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71825" y="3119437"/>
              <a:ext cx="6867525" cy="3371850"/>
            </a:xfrm>
            <a:custGeom>
              <a:avLst/>
              <a:gdLst/>
              <a:ahLst/>
              <a:cxnLst/>
              <a:rect l="l" t="t" r="r" b="b"/>
              <a:pathLst>
                <a:path w="6867525" h="3371850">
                  <a:moveTo>
                    <a:pt x="0" y="3371723"/>
                  </a:moveTo>
                  <a:lnTo>
                    <a:pt x="6867525" y="3371723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337172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18675" y="6359207"/>
            <a:ext cx="232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1717"/>
                </a:solidFill>
                <a:latin typeface="Calibri Light"/>
                <a:cs typeface="Calibri Light"/>
              </a:rPr>
              <a:t>Fonte:</a:t>
            </a:r>
            <a:r>
              <a:rPr sz="1200" spc="-7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5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8850" y="1219136"/>
            <a:ext cx="347662" cy="3762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12008" y="1259903"/>
            <a:ext cx="629412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95" dirty="0">
                <a:latin typeface="Arial Black"/>
                <a:cs typeface="Arial Black"/>
              </a:rPr>
              <a:t>Copy</a:t>
            </a:r>
            <a:r>
              <a:rPr sz="1400" spc="-155" dirty="0">
                <a:latin typeface="Arial Black"/>
                <a:cs typeface="Arial Black"/>
              </a:rPr>
              <a:t> </a:t>
            </a:r>
            <a:r>
              <a:rPr sz="1400" spc="-75" dirty="0">
                <a:latin typeface="Arial Black"/>
                <a:cs typeface="Arial Black"/>
              </a:rPr>
              <a:t>Field</a:t>
            </a:r>
            <a:r>
              <a:rPr sz="1400" spc="-15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Ícono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permite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copiar</a:t>
            </a:r>
            <a:r>
              <a:rPr sz="1400" spc="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campo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creado</a:t>
            </a:r>
            <a:r>
              <a:rPr sz="1400" spc="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formulario.(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4708" y="1509105"/>
            <a:ext cx="10477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0"/>
              </a:lnSpc>
            </a:pPr>
            <a:r>
              <a:rPr sz="1400" spc="-45" dirty="0">
                <a:latin typeface="Arial MT"/>
                <a:cs typeface="Arial MT"/>
              </a:rPr>
              <a:t>);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52215" y="586993"/>
            <a:ext cx="501967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215" dirty="0">
                <a:latin typeface="Arial Black"/>
                <a:cs typeface="Arial Black"/>
              </a:rPr>
              <a:t>Íconos</a:t>
            </a:r>
            <a:r>
              <a:rPr sz="3000" spc="-459" dirty="0">
                <a:latin typeface="Arial Black"/>
                <a:cs typeface="Arial Black"/>
              </a:rPr>
              <a:t> </a:t>
            </a:r>
            <a:r>
              <a:rPr sz="3000" spc="-110" dirty="0">
                <a:latin typeface="Arial Black"/>
                <a:cs typeface="Arial Black"/>
              </a:rPr>
              <a:t>de</a:t>
            </a:r>
            <a:r>
              <a:rPr sz="3000" spc="-340" dirty="0">
                <a:latin typeface="Arial Black"/>
                <a:cs typeface="Arial Black"/>
              </a:rPr>
              <a:t> </a:t>
            </a:r>
            <a:r>
              <a:rPr sz="3000" spc="-250" dirty="0">
                <a:latin typeface="Arial Black"/>
                <a:cs typeface="Arial Black"/>
              </a:rPr>
              <a:t>selección</a:t>
            </a:r>
            <a:r>
              <a:rPr sz="3000" spc="-465" dirty="0">
                <a:latin typeface="Arial Black"/>
                <a:cs typeface="Arial Black"/>
              </a:rPr>
              <a:t> </a:t>
            </a:r>
            <a:r>
              <a:rPr sz="3000" spc="-125" dirty="0">
                <a:latin typeface="Arial Black"/>
                <a:cs typeface="Arial Black"/>
              </a:rPr>
              <a:t>(Pt</a:t>
            </a:r>
            <a:r>
              <a:rPr sz="3000" spc="-335" dirty="0">
                <a:latin typeface="Arial Black"/>
                <a:cs typeface="Arial Black"/>
              </a:rPr>
              <a:t> </a:t>
            </a:r>
            <a:r>
              <a:rPr sz="3000" dirty="0">
                <a:latin typeface="Arial Black"/>
                <a:cs typeface="Arial Black"/>
              </a:rPr>
              <a:t>–</a:t>
            </a:r>
            <a:r>
              <a:rPr sz="3000" spc="-185" dirty="0">
                <a:latin typeface="Arial Black"/>
                <a:cs typeface="Arial Black"/>
              </a:rPr>
              <a:t> </a:t>
            </a:r>
            <a:r>
              <a:rPr sz="3000" spc="-25" dirty="0">
                <a:latin typeface="Arial Black"/>
                <a:cs typeface="Arial Black"/>
              </a:rPr>
              <a:t>3)</a:t>
            </a:r>
            <a:endParaRPr sz="30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24925" y="1285811"/>
            <a:ext cx="238125" cy="219075"/>
            <a:chOff x="8924925" y="1285811"/>
            <a:chExt cx="238125" cy="2190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4925" y="1285875"/>
              <a:ext cx="219075" cy="2000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929750" y="1290574"/>
              <a:ext cx="228600" cy="209550"/>
            </a:xfrm>
            <a:custGeom>
              <a:avLst/>
              <a:gdLst/>
              <a:ahLst/>
              <a:cxnLst/>
              <a:rect l="l" t="t" r="r" b="b"/>
              <a:pathLst>
                <a:path w="228600" h="209550">
                  <a:moveTo>
                    <a:pt x="0" y="209168"/>
                  </a:moveTo>
                  <a:lnTo>
                    <a:pt x="228346" y="209168"/>
                  </a:lnTo>
                  <a:lnTo>
                    <a:pt x="228346" y="0"/>
                  </a:lnTo>
                  <a:lnTo>
                    <a:pt x="0" y="0"/>
                  </a:lnTo>
                  <a:lnTo>
                    <a:pt x="0" y="2091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609850" y="1600263"/>
            <a:ext cx="6877684" cy="1395730"/>
            <a:chOff x="2609850" y="1600263"/>
            <a:chExt cx="6877684" cy="13957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9850" y="1609724"/>
              <a:ext cx="6858000" cy="9715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14675" y="1605025"/>
              <a:ext cx="6867525" cy="981075"/>
            </a:xfrm>
            <a:custGeom>
              <a:avLst/>
              <a:gdLst/>
              <a:ahLst/>
              <a:cxnLst/>
              <a:rect l="l" t="t" r="r" b="b"/>
              <a:pathLst>
                <a:path w="6867525" h="981075">
                  <a:moveTo>
                    <a:pt x="0" y="981075"/>
                  </a:moveTo>
                  <a:lnTo>
                    <a:pt x="6867525" y="981075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9810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7025" y="2619311"/>
              <a:ext cx="347662" cy="37623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254628" y="2553017"/>
            <a:ext cx="6395085" cy="674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2000"/>
              </a:lnSpc>
              <a:spcBef>
                <a:spcPts val="90"/>
              </a:spcBef>
            </a:pPr>
            <a:r>
              <a:rPr sz="1400" spc="-55" dirty="0">
                <a:latin typeface="Arial Black"/>
                <a:cs typeface="Arial Black"/>
              </a:rPr>
              <a:t>Move</a:t>
            </a:r>
            <a:r>
              <a:rPr sz="1400" spc="-70" dirty="0">
                <a:latin typeface="Arial Black"/>
                <a:cs typeface="Arial Black"/>
              </a:rPr>
              <a:t> </a:t>
            </a:r>
            <a:r>
              <a:rPr sz="1400" spc="-20" dirty="0">
                <a:latin typeface="Arial Black"/>
                <a:cs typeface="Arial Black"/>
              </a:rPr>
              <a:t>field </a:t>
            </a:r>
            <a:r>
              <a:rPr sz="1400" dirty="0">
                <a:latin typeface="Arial Black"/>
                <a:cs typeface="Arial Black"/>
              </a:rPr>
              <a:t>to</a:t>
            </a:r>
            <a:r>
              <a:rPr sz="1400" spc="20" dirty="0">
                <a:latin typeface="Arial Black"/>
                <a:cs typeface="Arial Black"/>
              </a:rPr>
              <a:t> </a:t>
            </a:r>
            <a:r>
              <a:rPr sz="1400" spc="-35" dirty="0">
                <a:latin typeface="Arial Black"/>
                <a:cs typeface="Arial Black"/>
              </a:rPr>
              <a:t>anotther</a:t>
            </a:r>
            <a:r>
              <a:rPr sz="1400" spc="15" dirty="0">
                <a:latin typeface="Arial Black"/>
                <a:cs typeface="Arial Black"/>
              </a:rPr>
              <a:t> </a:t>
            </a:r>
            <a:r>
              <a:rPr sz="1400" spc="-65" dirty="0">
                <a:latin typeface="Arial Black"/>
                <a:cs typeface="Arial Black"/>
              </a:rPr>
              <a:t>location</a:t>
            </a:r>
            <a:r>
              <a:rPr sz="1400" spc="-5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–Ícono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permite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mover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los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campos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entre </a:t>
            </a:r>
            <a:r>
              <a:rPr sz="1400" dirty="0">
                <a:latin typeface="Arial MT"/>
                <a:cs typeface="Arial MT"/>
              </a:rPr>
              <a:t>otros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formularios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creados.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48300" y="3009900"/>
            <a:ext cx="180975" cy="19050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5443601" y="3005201"/>
            <a:ext cx="190500" cy="200025"/>
          </a:xfrm>
          <a:custGeom>
            <a:avLst/>
            <a:gdLst/>
            <a:ahLst/>
            <a:cxnLst/>
            <a:rect l="l" t="t" r="r" b="b"/>
            <a:pathLst>
              <a:path w="190500" h="200025">
                <a:moveTo>
                  <a:pt x="0" y="200025"/>
                </a:moveTo>
                <a:lnTo>
                  <a:pt x="190246" y="200025"/>
                </a:lnTo>
                <a:lnTo>
                  <a:pt x="190246" y="0"/>
                </a:lnTo>
                <a:lnTo>
                  <a:pt x="0" y="0"/>
                </a:lnTo>
                <a:lnTo>
                  <a:pt x="0" y="200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2609850" y="3257550"/>
            <a:ext cx="6877684" cy="1647825"/>
            <a:chOff x="2609850" y="3257550"/>
            <a:chExt cx="6877684" cy="164782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850" y="3257550"/>
              <a:ext cx="6858000" cy="162877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614675" y="3262375"/>
              <a:ext cx="6867525" cy="1638300"/>
            </a:xfrm>
            <a:custGeom>
              <a:avLst/>
              <a:gdLst/>
              <a:ahLst/>
              <a:cxnLst/>
              <a:rect l="l" t="t" r="r" b="b"/>
              <a:pathLst>
                <a:path w="6867525" h="1638300">
                  <a:moveTo>
                    <a:pt x="0" y="1637792"/>
                  </a:moveTo>
                  <a:lnTo>
                    <a:pt x="6867525" y="1637792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163779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7025" y="5029263"/>
            <a:ext cx="347662" cy="36671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199538" y="4965371"/>
            <a:ext cx="5931535" cy="67373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  <a:tabLst>
                <a:tab pos="2149475" algn="l"/>
                <a:tab pos="2667635" algn="l"/>
                <a:tab pos="3653154" algn="l"/>
                <a:tab pos="4712335" algn="l"/>
                <a:tab pos="5227320" algn="l"/>
                <a:tab pos="5608320" algn="l"/>
              </a:tabLst>
            </a:pPr>
            <a:r>
              <a:rPr sz="1400" spc="-10" dirty="0">
                <a:latin typeface="Arial Black"/>
                <a:cs typeface="Arial Black"/>
              </a:rPr>
              <a:t>Delete</a:t>
            </a:r>
            <a:r>
              <a:rPr sz="1400" spc="15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field</a:t>
            </a:r>
            <a:r>
              <a:rPr sz="1400" spc="18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2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Í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210" dirty="0">
                <a:latin typeface="Arial MT"/>
                <a:cs typeface="Arial MT"/>
              </a:rPr>
              <a:t>que</a:t>
            </a:r>
            <a:r>
              <a:rPr sz="1400" dirty="0">
                <a:latin typeface="Arial MT"/>
                <a:cs typeface="Arial MT"/>
              </a:rPr>
              <a:t>	p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-1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e</a:t>
            </a:r>
            <a:r>
              <a:rPr sz="1400" dirty="0">
                <a:latin typeface="Arial MT"/>
                <a:cs typeface="Arial MT"/>
              </a:rPr>
              <a:t>	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50" dirty="0">
                <a:latin typeface="Arial MT"/>
                <a:cs typeface="Arial MT"/>
              </a:rPr>
              <a:t> r</a:t>
            </a:r>
            <a:r>
              <a:rPr sz="1400" dirty="0">
                <a:latin typeface="Arial MT"/>
                <a:cs typeface="Arial MT"/>
              </a:rPr>
              <a:t>	u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	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e</a:t>
            </a:r>
            <a:r>
              <a:rPr sz="1400" dirty="0">
                <a:latin typeface="Arial MT"/>
                <a:cs typeface="Arial MT"/>
              </a:rPr>
              <a:t>	l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50" dirty="0">
                <a:latin typeface="Arial MT"/>
                <a:cs typeface="Arial MT"/>
              </a:rPr>
              <a:t> s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984250" algn="l"/>
                <a:tab pos="2011045" algn="l"/>
                <a:tab pos="2630170" algn="l"/>
                <a:tab pos="2945130" algn="l"/>
              </a:tabLst>
            </a:pPr>
            <a:r>
              <a:rPr sz="1400" dirty="0">
                <a:latin typeface="Arial MT"/>
                <a:cs typeface="Arial MT"/>
              </a:rPr>
              <a:t>c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s</a:t>
            </a:r>
            <a:r>
              <a:rPr sz="1400" dirty="0">
                <a:latin typeface="Arial MT"/>
                <a:cs typeface="Arial MT"/>
              </a:rPr>
              <a:t>	c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s</a:t>
            </a:r>
            <a:r>
              <a:rPr sz="1400" dirty="0">
                <a:latin typeface="Arial MT"/>
                <a:cs typeface="Arial MT"/>
              </a:rPr>
              <a:t>	p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	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l</a:t>
            </a:r>
            <a:r>
              <a:rPr sz="1400" dirty="0">
                <a:latin typeface="Arial MT"/>
                <a:cs typeface="Arial MT"/>
              </a:rPr>
              <a:t>	f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50" dirty="0">
                <a:latin typeface="Arial MT"/>
                <a:cs typeface="Arial MT"/>
              </a:rPr>
              <a:t> .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609850" y="5461471"/>
            <a:ext cx="6877684" cy="981075"/>
            <a:chOff x="2886075" y="5486400"/>
            <a:chExt cx="6877684" cy="981075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05700" y="5486400"/>
              <a:ext cx="180975" cy="18097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948426" y="5500687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0" y="190500"/>
                  </a:moveTo>
                  <a:lnTo>
                    <a:pt x="190500" y="190500"/>
                  </a:lnTo>
                  <a:lnTo>
                    <a:pt x="190500" y="0"/>
                  </a:lnTo>
                  <a:lnTo>
                    <a:pt x="0" y="0"/>
                  </a:lnTo>
                  <a:lnTo>
                    <a:pt x="0" y="190500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86075" y="5715000"/>
              <a:ext cx="6858000" cy="7334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890900" y="5710237"/>
              <a:ext cx="6867525" cy="752475"/>
            </a:xfrm>
            <a:custGeom>
              <a:avLst/>
              <a:gdLst/>
              <a:ahLst/>
              <a:cxnLst/>
              <a:rect l="l" t="t" r="r" b="b"/>
              <a:pathLst>
                <a:path w="6867525" h="752475">
                  <a:moveTo>
                    <a:pt x="0" y="752221"/>
                  </a:moveTo>
                  <a:lnTo>
                    <a:pt x="6867525" y="752221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7522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718675" y="6359207"/>
            <a:ext cx="232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1717"/>
                </a:solidFill>
                <a:latin typeface="Calibri Light"/>
                <a:cs typeface="Calibri Light"/>
              </a:rPr>
              <a:t>Fonte:</a:t>
            </a:r>
            <a:r>
              <a:rPr sz="1200" spc="-7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5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-</a:t>
            </a:r>
            <a:r>
              <a:rPr sz="1050" spc="-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14625" y="857250"/>
            <a:ext cx="6753225" cy="5172075"/>
            <a:chOff x="2714625" y="857250"/>
            <a:chExt cx="6753225" cy="5172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4625" y="857250"/>
              <a:ext cx="6753225" cy="51720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500" y="981075"/>
              <a:ext cx="6477000" cy="49244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62326" y="985837"/>
              <a:ext cx="6477000" cy="4933950"/>
            </a:xfrm>
            <a:custGeom>
              <a:avLst/>
              <a:gdLst/>
              <a:ahLst/>
              <a:cxnLst/>
              <a:rect l="l" t="t" r="r" b="b"/>
              <a:pathLst>
                <a:path w="6477000" h="4933950">
                  <a:moveTo>
                    <a:pt x="0" y="4933569"/>
                  </a:moveTo>
                  <a:lnTo>
                    <a:pt x="6476491" y="4933569"/>
                  </a:lnTo>
                  <a:lnTo>
                    <a:pt x="6476491" y="0"/>
                  </a:lnTo>
                  <a:lnTo>
                    <a:pt x="0" y="0"/>
                  </a:lnTo>
                  <a:lnTo>
                    <a:pt x="0" y="49335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94451" y="6269037"/>
            <a:ext cx="463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3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3478" y="572452"/>
            <a:ext cx="37814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 Black"/>
                <a:cs typeface="Arial Black"/>
              </a:rPr>
              <a:t>Modelo</a:t>
            </a:r>
            <a:r>
              <a:rPr sz="1800" spc="-140" dirty="0">
                <a:latin typeface="Arial Black"/>
                <a:cs typeface="Arial Black"/>
              </a:rPr>
              <a:t> </a:t>
            </a:r>
            <a:r>
              <a:rPr sz="1800" spc="-40" dirty="0">
                <a:latin typeface="Arial Black"/>
                <a:cs typeface="Arial Black"/>
              </a:rPr>
              <a:t>de</a:t>
            </a:r>
            <a:r>
              <a:rPr sz="1800" spc="-229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formulario</a:t>
            </a:r>
            <a:r>
              <a:rPr sz="1800" spc="-185" dirty="0">
                <a:latin typeface="Arial Black"/>
                <a:cs typeface="Arial Black"/>
              </a:rPr>
              <a:t> </a:t>
            </a:r>
            <a:r>
              <a:rPr sz="1800" spc="-60" dirty="0">
                <a:latin typeface="Arial Black"/>
                <a:cs typeface="Arial Black"/>
              </a:rPr>
              <a:t>por</a:t>
            </a:r>
            <a:r>
              <a:rPr sz="1800" spc="-140" dirty="0">
                <a:latin typeface="Arial Black"/>
                <a:cs typeface="Arial Black"/>
              </a:rPr>
              <a:t> </a:t>
            </a:r>
            <a:r>
              <a:rPr sz="1800" spc="-55" dirty="0">
                <a:latin typeface="Arial Black"/>
                <a:cs typeface="Arial Black"/>
              </a:rPr>
              <a:t>campo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4451" y="6379845"/>
            <a:ext cx="410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Aula</a:t>
            </a:r>
            <a:r>
              <a:rPr sz="1200" spc="-50" dirty="0">
                <a:solidFill>
                  <a:srgbClr val="878787"/>
                </a:solidFill>
                <a:latin typeface="Calibri"/>
                <a:cs typeface="Calibri"/>
              </a:rPr>
              <a:t> 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38425" y="847725"/>
            <a:ext cx="7439025" cy="5648325"/>
            <a:chOff x="2638425" y="847725"/>
            <a:chExt cx="7439025" cy="56483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8425" y="847725"/>
              <a:ext cx="7439025" cy="5648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1300" y="981075"/>
              <a:ext cx="7153275" cy="53816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86126" y="976312"/>
              <a:ext cx="7162800" cy="5400675"/>
            </a:xfrm>
            <a:custGeom>
              <a:avLst/>
              <a:gdLst/>
              <a:ahLst/>
              <a:cxnLst/>
              <a:rect l="l" t="t" r="r" b="b"/>
              <a:pathLst>
                <a:path w="7162800" h="5400675">
                  <a:moveTo>
                    <a:pt x="0" y="5400294"/>
                  </a:moveTo>
                  <a:lnTo>
                    <a:pt x="7162673" y="5400294"/>
                  </a:lnTo>
                  <a:lnTo>
                    <a:pt x="7162673" y="0"/>
                  </a:lnTo>
                  <a:lnTo>
                    <a:pt x="0" y="0"/>
                  </a:lnTo>
                  <a:lnTo>
                    <a:pt x="0" y="54002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13478" y="556577"/>
            <a:ext cx="37814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 Black"/>
                <a:cs typeface="Arial Black"/>
              </a:rPr>
              <a:t>Modelo</a:t>
            </a:r>
            <a:r>
              <a:rPr sz="1800" spc="-140" dirty="0">
                <a:latin typeface="Arial Black"/>
                <a:cs typeface="Arial Black"/>
              </a:rPr>
              <a:t> </a:t>
            </a:r>
            <a:r>
              <a:rPr sz="1800" spc="-40" dirty="0">
                <a:latin typeface="Arial Black"/>
                <a:cs typeface="Arial Black"/>
              </a:rPr>
              <a:t>de</a:t>
            </a:r>
            <a:r>
              <a:rPr sz="1800" spc="-229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formulario</a:t>
            </a:r>
            <a:r>
              <a:rPr sz="1800" spc="-185" dirty="0">
                <a:latin typeface="Arial Black"/>
                <a:cs typeface="Arial Black"/>
              </a:rPr>
              <a:t> </a:t>
            </a:r>
            <a:r>
              <a:rPr sz="1800" spc="-60" dirty="0">
                <a:latin typeface="Arial Black"/>
                <a:cs typeface="Arial Black"/>
              </a:rPr>
              <a:t>por</a:t>
            </a:r>
            <a:r>
              <a:rPr sz="1800" spc="-140" dirty="0">
                <a:latin typeface="Arial Black"/>
                <a:cs typeface="Arial Black"/>
              </a:rPr>
              <a:t> </a:t>
            </a:r>
            <a:r>
              <a:rPr sz="1800" spc="-55" dirty="0">
                <a:latin typeface="Arial Black"/>
                <a:cs typeface="Arial Black"/>
              </a:rPr>
              <a:t>campo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6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9A8E904D-6E8C-CFDE-D75D-F5E48C4BE0E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9599" y="1550707"/>
            <a:ext cx="9025474" cy="376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1987" y="776240"/>
            <a:ext cx="512572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140" dirty="0">
                <a:latin typeface="Arial Black"/>
                <a:cs typeface="Arial Black"/>
              </a:rPr>
              <a:t>Organizando</a:t>
            </a:r>
            <a:r>
              <a:rPr sz="3000" spc="-285" dirty="0">
                <a:latin typeface="Arial Black"/>
                <a:cs typeface="Arial Black"/>
              </a:rPr>
              <a:t> </a:t>
            </a:r>
            <a:r>
              <a:rPr sz="3000" spc="-170" dirty="0">
                <a:latin typeface="Arial Black"/>
                <a:cs typeface="Arial Black"/>
              </a:rPr>
              <a:t>los</a:t>
            </a:r>
            <a:r>
              <a:rPr sz="3000" spc="-365" dirty="0">
                <a:latin typeface="Arial Black"/>
                <a:cs typeface="Arial Black"/>
              </a:rPr>
              <a:t> </a:t>
            </a:r>
            <a:r>
              <a:rPr sz="3000" spc="-95" dirty="0">
                <a:latin typeface="Arial Black"/>
                <a:cs typeface="Arial Black"/>
              </a:rPr>
              <a:t>proyectos</a:t>
            </a:r>
            <a:endParaRPr sz="30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28175" y="3465207"/>
            <a:ext cx="6896100" cy="2881630"/>
            <a:chOff x="2895600" y="2943288"/>
            <a:chExt cx="6896100" cy="288163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600" y="5448300"/>
              <a:ext cx="357187" cy="37623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2" name="object 12"/>
            <p:cNvSpPr/>
            <p:nvPr/>
          </p:nvSpPr>
          <p:spPr>
            <a:xfrm>
              <a:off x="2909950" y="2948050"/>
              <a:ext cx="6877050" cy="2571750"/>
            </a:xfrm>
            <a:custGeom>
              <a:avLst/>
              <a:gdLst/>
              <a:ahLst/>
              <a:cxnLst/>
              <a:rect l="l" t="t" r="r" b="b"/>
              <a:pathLst>
                <a:path w="6877050" h="2571750">
                  <a:moveTo>
                    <a:pt x="0" y="2571750"/>
                  </a:moveTo>
                  <a:lnTo>
                    <a:pt x="6876669" y="2571750"/>
                  </a:lnTo>
                  <a:lnTo>
                    <a:pt x="6876669" y="0"/>
                  </a:lnTo>
                  <a:lnTo>
                    <a:pt x="0" y="0"/>
                  </a:lnTo>
                  <a:lnTo>
                    <a:pt x="0" y="2571750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3700" y="3962399"/>
              <a:ext cx="1533525" cy="37147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4" name="object 14"/>
            <p:cNvSpPr/>
            <p:nvPr/>
          </p:nvSpPr>
          <p:spPr>
            <a:xfrm>
              <a:off x="3033776" y="4043425"/>
              <a:ext cx="1352550" cy="219075"/>
            </a:xfrm>
            <a:custGeom>
              <a:avLst/>
              <a:gdLst/>
              <a:ahLst/>
              <a:cxnLst/>
              <a:rect l="l" t="t" r="r" b="b"/>
              <a:pathLst>
                <a:path w="1352550" h="219075">
                  <a:moveTo>
                    <a:pt x="0" y="219075"/>
                  </a:moveTo>
                  <a:lnTo>
                    <a:pt x="1352550" y="219075"/>
                  </a:lnTo>
                  <a:lnTo>
                    <a:pt x="1352550" y="0"/>
                  </a:lnTo>
                  <a:lnTo>
                    <a:pt x="0" y="0"/>
                  </a:lnTo>
                  <a:lnTo>
                    <a:pt x="0" y="219075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8400" y="3952874"/>
              <a:ext cx="2095500" cy="37147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6" name="object 16"/>
            <p:cNvSpPr/>
            <p:nvPr/>
          </p:nvSpPr>
          <p:spPr>
            <a:xfrm>
              <a:off x="6348476" y="4043413"/>
              <a:ext cx="1905000" cy="209550"/>
            </a:xfrm>
            <a:custGeom>
              <a:avLst/>
              <a:gdLst/>
              <a:ahLst/>
              <a:cxnLst/>
              <a:rect l="l" t="t" r="r" b="b"/>
              <a:pathLst>
                <a:path w="1905000" h="209550">
                  <a:moveTo>
                    <a:pt x="0" y="209181"/>
                  </a:moveTo>
                  <a:lnTo>
                    <a:pt x="1904492" y="209181"/>
                  </a:lnTo>
                  <a:lnTo>
                    <a:pt x="1904492" y="0"/>
                  </a:lnTo>
                  <a:lnTo>
                    <a:pt x="0" y="0"/>
                  </a:lnTo>
                  <a:lnTo>
                    <a:pt x="0" y="209181"/>
                  </a:lnTo>
                  <a:close/>
                </a:path>
              </a:pathLst>
            </a:custGeom>
            <a:ln w="25398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1500" y="4000499"/>
              <a:ext cx="371475" cy="28575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8175" y="4086224"/>
              <a:ext cx="238125" cy="12382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58175" y="4000499"/>
              <a:ext cx="371475" cy="28575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34375" y="4086224"/>
              <a:ext cx="238125" cy="12382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4650" y="2952749"/>
              <a:ext cx="6867525" cy="256222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21" name="object 21"/>
          <p:cNvSpPr txBox="1"/>
          <p:nvPr/>
        </p:nvSpPr>
        <p:spPr>
          <a:xfrm>
            <a:off x="9517126" y="6344284"/>
            <a:ext cx="2393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71717"/>
                </a:solidFill>
                <a:latin typeface="Calibri Light"/>
                <a:cs typeface="Calibri Light"/>
              </a:rPr>
              <a:t>Fuente:</a:t>
            </a:r>
            <a:r>
              <a:rPr sz="1200" spc="-3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71717"/>
                </a:solidFill>
                <a:latin typeface="Calibri Light"/>
                <a:cs typeface="Calibri Light"/>
              </a:rPr>
              <a:t>Treinamento</a:t>
            </a:r>
            <a:r>
              <a:rPr sz="1050" spc="-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básico</a:t>
            </a:r>
            <a:r>
              <a:rPr sz="1050" spc="-3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71717"/>
                </a:solidFill>
                <a:latin typeface="Calibri Light"/>
                <a:cs typeface="Calibri Light"/>
              </a:rPr>
              <a:t>REDCap -</a:t>
            </a:r>
            <a:r>
              <a:rPr sz="1050" spc="-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71717"/>
                </a:solidFill>
                <a:latin typeface="Calibri Light"/>
                <a:cs typeface="Calibri Light"/>
              </a:rPr>
              <a:t>2022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2410" y="2913062"/>
            <a:ext cx="2078989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Calibri"/>
                <a:cs typeface="Calibri"/>
              </a:rPr>
              <a:t>Dudas?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7860" y="1129030"/>
            <a:ext cx="1917064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10" dirty="0"/>
              <a:t>Referencias</a:t>
            </a:r>
            <a:endParaRPr sz="275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5080" indent="-287655">
              <a:lnSpc>
                <a:spcPct val="1077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dirty="0"/>
              <a:t>Felipe</a:t>
            </a:r>
            <a:r>
              <a:rPr spc="25" dirty="0"/>
              <a:t> </a:t>
            </a:r>
            <a:r>
              <a:rPr dirty="0"/>
              <a:t>Carlos</a:t>
            </a:r>
            <a:r>
              <a:rPr spc="75" dirty="0"/>
              <a:t> </a:t>
            </a:r>
            <a:r>
              <a:rPr dirty="0"/>
              <a:t>Elias. Treinamento</a:t>
            </a:r>
            <a:r>
              <a:rPr spc="75" dirty="0"/>
              <a:t> </a:t>
            </a:r>
            <a:r>
              <a:rPr dirty="0"/>
              <a:t>básico</a:t>
            </a:r>
            <a:r>
              <a:rPr spc="30" dirty="0"/>
              <a:t> </a:t>
            </a:r>
            <a:r>
              <a:rPr spc="-70" dirty="0"/>
              <a:t>REDCap</a:t>
            </a:r>
            <a:r>
              <a:rPr spc="-50" dirty="0"/>
              <a:t> </a:t>
            </a:r>
            <a:r>
              <a:rPr spc="65" dirty="0"/>
              <a:t>Instituto</a:t>
            </a:r>
            <a:r>
              <a:rPr spc="5" dirty="0"/>
              <a:t> </a:t>
            </a:r>
            <a:r>
              <a:rPr dirty="0"/>
              <a:t>Nacional</a:t>
            </a:r>
            <a:r>
              <a:rPr spc="55" dirty="0"/>
              <a:t> </a:t>
            </a:r>
            <a:r>
              <a:rPr dirty="0"/>
              <a:t>da</a:t>
            </a:r>
            <a:r>
              <a:rPr spc="75" dirty="0"/>
              <a:t> </a:t>
            </a:r>
            <a:r>
              <a:rPr dirty="0"/>
              <a:t>de</a:t>
            </a:r>
            <a:r>
              <a:rPr spc="50" dirty="0"/>
              <a:t> </a:t>
            </a:r>
            <a:r>
              <a:rPr dirty="0"/>
              <a:t>saúde</a:t>
            </a:r>
            <a:r>
              <a:rPr spc="40" dirty="0"/>
              <a:t> </a:t>
            </a:r>
            <a:r>
              <a:rPr spc="-25" dirty="0"/>
              <a:t>da </a:t>
            </a:r>
            <a:r>
              <a:rPr spc="55" dirty="0"/>
              <a:t>mulher,</a:t>
            </a:r>
            <a:r>
              <a:rPr spc="40" dirty="0"/>
              <a:t> </a:t>
            </a:r>
            <a:r>
              <a:rPr dirty="0"/>
              <a:t>da</a:t>
            </a:r>
            <a:r>
              <a:rPr spc="60" dirty="0"/>
              <a:t> </a:t>
            </a:r>
            <a:r>
              <a:rPr dirty="0"/>
              <a:t>criança</a:t>
            </a:r>
            <a:r>
              <a:rPr spc="45" dirty="0"/>
              <a:t> </a:t>
            </a:r>
            <a:r>
              <a:rPr dirty="0"/>
              <a:t>e</a:t>
            </a:r>
            <a:r>
              <a:rPr spc="35" dirty="0"/>
              <a:t> </a:t>
            </a:r>
            <a:r>
              <a:rPr spc="60" dirty="0"/>
              <a:t>do</a:t>
            </a:r>
            <a:r>
              <a:rPr spc="85" dirty="0"/>
              <a:t> </a:t>
            </a:r>
            <a:r>
              <a:rPr dirty="0"/>
              <a:t>adolescente,</a:t>
            </a:r>
            <a:r>
              <a:rPr spc="20" dirty="0"/>
              <a:t> </a:t>
            </a:r>
            <a:r>
              <a:rPr spc="-10" dirty="0"/>
              <a:t>2022.</a:t>
            </a:r>
          </a:p>
          <a:p>
            <a:pPr marL="299720" indent="-286385">
              <a:lnSpc>
                <a:spcPct val="100000"/>
              </a:lnSpc>
              <a:spcBef>
                <a:spcPts val="1070"/>
              </a:spcBef>
              <a:buChar char="•"/>
              <a:tabLst>
                <a:tab pos="299720" algn="l"/>
              </a:tabLst>
            </a:pPr>
            <a:r>
              <a:rPr spc="-55" dirty="0"/>
              <a:t>REDCap,</a:t>
            </a:r>
            <a:r>
              <a:rPr spc="20" dirty="0"/>
              <a:t> </a:t>
            </a:r>
            <a:r>
              <a:rPr dirty="0"/>
              <a:t>disponível</a:t>
            </a:r>
            <a:r>
              <a:rPr spc="60" dirty="0"/>
              <a:t> </a:t>
            </a:r>
            <a:r>
              <a:rPr spc="35" dirty="0"/>
              <a:t>https://projectredcap.org/partners/</a:t>
            </a:r>
          </a:p>
          <a:p>
            <a:pPr marL="299720" indent="-286385">
              <a:lnSpc>
                <a:spcPct val="100000"/>
              </a:lnSpc>
              <a:spcBef>
                <a:spcPts val="994"/>
              </a:spcBef>
              <a:buChar char="•"/>
              <a:tabLst>
                <a:tab pos="299720" algn="l"/>
              </a:tabLst>
            </a:pPr>
            <a:r>
              <a:rPr spc="-65" dirty="0"/>
              <a:t>REDCap,</a:t>
            </a:r>
            <a:r>
              <a:rPr spc="125" dirty="0"/>
              <a:t> </a:t>
            </a:r>
            <a:r>
              <a:rPr dirty="0"/>
              <a:t>disponível</a:t>
            </a:r>
            <a:r>
              <a:rPr spc="175" dirty="0"/>
              <a:t> </a:t>
            </a:r>
            <a:r>
              <a:rPr dirty="0"/>
              <a:t>em</a:t>
            </a:r>
            <a:r>
              <a:rPr spc="415" dirty="0"/>
              <a:t> </a:t>
            </a:r>
            <a:r>
              <a:rPr spc="-10" dirty="0"/>
              <a:t>https://redcap.fiocruz.br/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58910" y="6174422"/>
            <a:ext cx="34112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Elaborado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Natalia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Moraes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257300" y="2209800"/>
            <a:ext cx="9677400" cy="533400"/>
            <a:chOff x="1695450" y="1171575"/>
            <a:chExt cx="9677400" cy="533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5450" y="1171575"/>
              <a:ext cx="9677400" cy="5334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1190625"/>
              <a:ext cx="9563100" cy="4191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1757426" y="1195324"/>
              <a:ext cx="9572625" cy="428625"/>
            </a:xfrm>
            <a:custGeom>
              <a:avLst/>
              <a:gdLst/>
              <a:ahLst/>
              <a:cxnLst/>
              <a:rect l="l" t="t" r="r" b="b"/>
              <a:pathLst>
                <a:path w="9572625" h="428625">
                  <a:moveTo>
                    <a:pt x="0" y="428116"/>
                  </a:moveTo>
                  <a:lnTo>
                    <a:pt x="9572625" y="428116"/>
                  </a:lnTo>
                  <a:lnTo>
                    <a:pt x="9572625" y="0"/>
                  </a:lnTo>
                  <a:lnTo>
                    <a:pt x="0" y="0"/>
                  </a:lnTo>
                  <a:lnTo>
                    <a:pt x="0" y="42811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57300" y="2971800"/>
            <a:ext cx="10649985" cy="3455818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R="1485900" algn="l">
              <a:lnSpc>
                <a:spcPct val="100000"/>
              </a:lnSpc>
              <a:spcBef>
                <a:spcPts val="125"/>
              </a:spcBef>
            </a:pPr>
            <a:r>
              <a:rPr lang="pt-BR" sz="2000" dirty="0">
                <a:solidFill>
                  <a:srgbClr val="FF0000"/>
                </a:solidFill>
                <a:latin typeface="Segoe UI Symbol"/>
                <a:ea typeface="Segoe UI Symbol"/>
                <a:cs typeface="Arial MT"/>
              </a:rPr>
              <a:t>      </a:t>
            </a:r>
            <a:r>
              <a:rPr sz="15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ea typeface="Segoe UI Symbol"/>
                <a:cs typeface="Arial"/>
              </a:rPr>
              <a:t>M</a:t>
            </a:r>
            <a:r>
              <a:rPr lang="pt-BR" sz="15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ea typeface="Segoe UI Symbol"/>
                <a:cs typeface="Arial"/>
              </a:rPr>
              <a:t>y</a:t>
            </a:r>
            <a:r>
              <a:rPr sz="1550" b="1" spc="9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ea typeface="Segoe UI Symbol"/>
                <a:cs typeface="Arial"/>
              </a:rPr>
              <a:t> </a:t>
            </a:r>
            <a:r>
              <a:rPr lang="pt-BR" sz="1550" b="1" spc="95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ea typeface="Segoe UI Symbol"/>
                <a:cs typeface="Arial"/>
              </a:rPr>
              <a:t>P</a:t>
            </a:r>
            <a:r>
              <a:rPr sz="15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ea typeface="Segoe UI Symbol"/>
                <a:cs typeface="Arial"/>
              </a:rPr>
              <a:t>ro</a:t>
            </a:r>
            <a:r>
              <a:rPr lang="pt-BR" sz="15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ea typeface="Segoe UI Symbol"/>
                <a:cs typeface="Arial"/>
              </a:rPr>
              <a:t>j</a:t>
            </a:r>
            <a:r>
              <a:rPr sz="15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/>
                <a:ea typeface="Segoe UI Symbol"/>
                <a:cs typeface="Arial"/>
              </a:rPr>
              <a:t>ects</a:t>
            </a:r>
            <a:r>
              <a:rPr sz="1550" b="1" spc="110" dirty="0">
                <a:latin typeface="Segoe UI Symbol"/>
                <a:ea typeface="Segoe UI Symbol"/>
                <a:cs typeface="Arial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–</a:t>
            </a:r>
            <a:r>
              <a:rPr sz="1550" spc="10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Lista</a:t>
            </a:r>
            <a:r>
              <a:rPr sz="1550" spc="13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de</a:t>
            </a:r>
            <a:r>
              <a:rPr sz="1550" spc="9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todos</a:t>
            </a:r>
            <a:r>
              <a:rPr sz="1550" spc="8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los</a:t>
            </a:r>
            <a:r>
              <a:rPr sz="1550" spc="7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proyectos</a:t>
            </a:r>
            <a:r>
              <a:rPr sz="1550" spc="9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vinculados</a:t>
            </a:r>
            <a:r>
              <a:rPr sz="1550" spc="114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al</a:t>
            </a:r>
            <a:r>
              <a:rPr sz="1550" spc="8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spc="-10" dirty="0" err="1">
                <a:latin typeface="Segoe UI Symbol"/>
                <a:ea typeface="Segoe UI Symbol"/>
                <a:cs typeface="Arial MT"/>
              </a:rPr>
              <a:t>usuario</a:t>
            </a:r>
            <a:endParaRPr lang="pt-BR" sz="1550" spc="-10" dirty="0">
              <a:latin typeface="Segoe UI Symbol"/>
              <a:ea typeface="Segoe UI Symbol"/>
              <a:cs typeface="Arial"/>
            </a:endParaRPr>
          </a:p>
          <a:p>
            <a:pPr marL="169545" marR="258445">
              <a:lnSpc>
                <a:spcPct val="100899"/>
              </a:lnSpc>
            </a:pPr>
            <a:endParaRPr lang="pt-BR" sz="1550" spc="-10" dirty="0">
              <a:latin typeface="Segoe UI Symbol"/>
              <a:ea typeface="Segoe UI Symbol"/>
              <a:cs typeface="Arial"/>
            </a:endParaRPr>
          </a:p>
          <a:p>
            <a:pPr marL="455295" marR="258445" indent="-285750">
              <a:lnSpc>
                <a:spcPct val="100899"/>
              </a:lnSpc>
              <a:buFont typeface="Calibri"/>
              <a:buChar char="-"/>
            </a:pPr>
            <a:r>
              <a:rPr lang="pt-BR" sz="1550" b="1" dirty="0">
                <a:solidFill>
                  <a:srgbClr val="00B050"/>
                </a:solidFill>
                <a:latin typeface="Segoe UI Symbol"/>
                <a:ea typeface="Segoe UI Symbol"/>
                <a:cs typeface="Arial"/>
              </a:rPr>
              <a:t>New</a:t>
            </a:r>
            <a:r>
              <a:rPr sz="1550" b="1" spc="155" dirty="0">
                <a:solidFill>
                  <a:srgbClr val="00B050"/>
                </a:solidFill>
                <a:latin typeface="Segoe UI Symbol"/>
                <a:ea typeface="Segoe UI Symbol"/>
                <a:cs typeface="Arial"/>
              </a:rPr>
              <a:t> </a:t>
            </a:r>
            <a:r>
              <a:rPr lang="pt-BR" sz="1550" b="1" spc="155" dirty="0">
                <a:solidFill>
                  <a:srgbClr val="00B050"/>
                </a:solidFill>
                <a:latin typeface="Segoe UI Symbol"/>
                <a:ea typeface="Segoe UI Symbol"/>
                <a:cs typeface="Arial"/>
              </a:rPr>
              <a:t>P</a:t>
            </a:r>
            <a:r>
              <a:rPr lang="pt-BR" sz="1550" b="1" dirty="0">
                <a:solidFill>
                  <a:srgbClr val="00B050"/>
                </a:solidFill>
                <a:latin typeface="Segoe UI Symbol"/>
                <a:ea typeface="Segoe UI Symbol"/>
                <a:cs typeface="Arial"/>
              </a:rPr>
              <a:t>roject</a:t>
            </a:r>
            <a:r>
              <a:rPr sz="1550" b="1" spc="145" dirty="0">
                <a:latin typeface="Segoe UI Symbol"/>
                <a:ea typeface="Segoe UI Symbol"/>
                <a:cs typeface="Arial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–</a:t>
            </a:r>
            <a:r>
              <a:rPr sz="1550" spc="12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Paso</a:t>
            </a:r>
            <a:r>
              <a:rPr sz="1550" spc="9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inicial</a:t>
            </a:r>
            <a:r>
              <a:rPr sz="1550" spc="15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para</a:t>
            </a:r>
            <a:r>
              <a:rPr sz="1550" spc="11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la</a:t>
            </a:r>
            <a:r>
              <a:rPr sz="1550" spc="10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 err="1">
                <a:latin typeface="Segoe UI Symbol"/>
                <a:ea typeface="Segoe UI Symbol"/>
                <a:cs typeface="Arial MT"/>
              </a:rPr>
              <a:t>creación</a:t>
            </a:r>
            <a:r>
              <a:rPr sz="1550" spc="11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de</a:t>
            </a:r>
            <a:r>
              <a:rPr sz="1550" spc="10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un</a:t>
            </a:r>
            <a:r>
              <a:rPr sz="1550" spc="11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nuevo</a:t>
            </a:r>
            <a:r>
              <a:rPr sz="1550" spc="14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 err="1">
                <a:latin typeface="Segoe UI Symbol"/>
                <a:ea typeface="Segoe UI Symbol"/>
                <a:cs typeface="Arial MT"/>
              </a:rPr>
              <a:t>proyecto</a:t>
            </a:r>
            <a:endParaRPr lang="pt-BR" sz="1550" dirty="0" err="1">
              <a:latin typeface="Segoe UI Symbol"/>
              <a:ea typeface="Segoe UI Symbol"/>
              <a:cs typeface="Arial"/>
            </a:endParaRPr>
          </a:p>
          <a:p>
            <a:pPr marL="169545" marR="258445">
              <a:lnSpc>
                <a:spcPct val="100899"/>
              </a:lnSpc>
            </a:pPr>
            <a:endParaRPr lang="pt-BR" sz="1550" dirty="0">
              <a:solidFill>
                <a:srgbClr val="000000"/>
              </a:solidFill>
              <a:latin typeface="Segoe UI Symbol"/>
              <a:ea typeface="Segoe UI Symbol"/>
              <a:cs typeface="Arial"/>
            </a:endParaRPr>
          </a:p>
          <a:p>
            <a:pPr marL="455295" marR="258445" indent="-285750">
              <a:lnSpc>
                <a:spcPct val="100899"/>
              </a:lnSpc>
              <a:buFont typeface="Calibri"/>
              <a:buChar char="-"/>
            </a:pPr>
            <a:r>
              <a:rPr lang="pt-BR" sz="1550" b="1" dirty="0">
                <a:solidFill>
                  <a:srgbClr val="00B0F0"/>
                </a:solidFill>
                <a:latin typeface="Segoe UI Symbol"/>
                <a:ea typeface="Segoe UI Symbol"/>
                <a:cs typeface="Arial"/>
              </a:rPr>
              <a:t>Help &amp; </a:t>
            </a:r>
            <a:r>
              <a:rPr lang="pt-BR" sz="1550" b="1" dirty="0" err="1">
                <a:solidFill>
                  <a:srgbClr val="00B0F0"/>
                </a:solidFill>
                <a:latin typeface="Segoe UI Symbol"/>
                <a:ea typeface="Segoe UI Symbol"/>
                <a:cs typeface="Arial"/>
              </a:rPr>
              <a:t>Questions</a:t>
            </a:r>
            <a:r>
              <a:rPr sz="1550" b="1" spc="105" dirty="0">
                <a:latin typeface="Segoe UI Symbol"/>
                <a:ea typeface="Segoe UI Symbol"/>
                <a:cs typeface="Arial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–</a:t>
            </a:r>
            <a:r>
              <a:rPr sz="1550" spc="10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Donde</a:t>
            </a:r>
            <a:r>
              <a:rPr sz="1550" spc="9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se</a:t>
            </a:r>
            <a:r>
              <a:rPr sz="1550" spc="7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concentran</a:t>
            </a:r>
            <a:r>
              <a:rPr sz="1550" spc="6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la</a:t>
            </a:r>
            <a:r>
              <a:rPr sz="1550" spc="7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mayoría</a:t>
            </a:r>
            <a:r>
              <a:rPr sz="1550" spc="14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de</a:t>
            </a:r>
            <a:r>
              <a:rPr sz="1550" spc="9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las</a:t>
            </a:r>
            <a:r>
              <a:rPr sz="1550" spc="6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 err="1">
                <a:latin typeface="Segoe UI Symbol"/>
                <a:ea typeface="Segoe UI Symbol"/>
                <a:cs typeface="Arial MT"/>
              </a:rPr>
              <a:t>dudas</a:t>
            </a:r>
            <a:r>
              <a:rPr sz="1550" spc="14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de</a:t>
            </a:r>
            <a:r>
              <a:rPr sz="1550" spc="8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 err="1">
                <a:latin typeface="Segoe UI Symbol"/>
                <a:ea typeface="Segoe UI Symbol"/>
                <a:cs typeface="Arial MT"/>
              </a:rPr>
              <a:t>los</a:t>
            </a:r>
            <a:r>
              <a:rPr sz="1550" spc="6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spc="-10" dirty="0" err="1">
                <a:latin typeface="Segoe UI Symbol"/>
                <a:ea typeface="Segoe UI Symbol"/>
                <a:cs typeface="Arial MT"/>
              </a:rPr>
              <a:t>usuarios</a:t>
            </a:r>
            <a:endParaRPr lang="pt-BR" sz="1550" spc="-10" dirty="0">
              <a:latin typeface="Segoe UI Symbol"/>
              <a:ea typeface="Segoe UI Symbol"/>
              <a:cs typeface="Arial"/>
            </a:endParaRPr>
          </a:p>
          <a:p>
            <a:pPr marL="169545" marR="258445">
              <a:lnSpc>
                <a:spcPct val="100899"/>
              </a:lnSpc>
            </a:pPr>
            <a:endParaRPr lang="pt-BR" sz="1550" spc="-10" dirty="0">
              <a:latin typeface="Segoe UI Symbol"/>
              <a:ea typeface="Segoe UI Symbol"/>
              <a:cs typeface="Arial"/>
            </a:endParaRPr>
          </a:p>
          <a:p>
            <a:pPr marL="455295" marR="258445" indent="-285750">
              <a:lnSpc>
                <a:spcPct val="100899"/>
              </a:lnSpc>
              <a:buFont typeface="Calibri"/>
              <a:buChar char="-"/>
            </a:pPr>
            <a:r>
              <a:rPr lang="pt-BR" sz="1550" b="1" dirty="0">
                <a:solidFill>
                  <a:schemeClr val="bg2">
                    <a:lumMod val="49000"/>
                  </a:schemeClr>
                </a:solidFill>
                <a:latin typeface="Segoe UI Symbol"/>
                <a:ea typeface="Segoe UI Symbol"/>
                <a:cs typeface="Arial"/>
              </a:rPr>
              <a:t>Training </a:t>
            </a:r>
            <a:r>
              <a:rPr sz="1550" b="1" dirty="0">
                <a:solidFill>
                  <a:schemeClr val="bg2">
                    <a:lumMod val="49000"/>
                  </a:schemeClr>
                </a:solidFill>
                <a:latin typeface="Segoe UI Symbol"/>
                <a:ea typeface="Segoe UI Symbol"/>
                <a:cs typeface="Arial"/>
              </a:rPr>
              <a:t>V</a:t>
            </a:r>
            <a:r>
              <a:rPr lang="pt-BR" sz="1550" b="1" dirty="0">
                <a:solidFill>
                  <a:schemeClr val="bg2">
                    <a:lumMod val="49000"/>
                  </a:schemeClr>
                </a:solidFill>
                <a:latin typeface="Segoe UI Symbol"/>
                <a:ea typeface="Segoe UI Symbol"/>
                <a:cs typeface="Arial"/>
              </a:rPr>
              <a:t>i</a:t>
            </a:r>
            <a:r>
              <a:rPr sz="1550" b="1" dirty="0" err="1">
                <a:solidFill>
                  <a:schemeClr val="bg2">
                    <a:lumMod val="49000"/>
                  </a:schemeClr>
                </a:solidFill>
                <a:latin typeface="Segoe UI Symbol"/>
                <a:ea typeface="Segoe UI Symbol"/>
                <a:cs typeface="Arial"/>
              </a:rPr>
              <a:t>deos</a:t>
            </a:r>
            <a:r>
              <a:rPr sz="1550" b="1" spc="145" dirty="0">
                <a:latin typeface="Segoe UI Symbol"/>
                <a:ea typeface="Segoe UI Symbol"/>
                <a:cs typeface="Arial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–</a:t>
            </a:r>
            <a:r>
              <a:rPr sz="1550" spc="12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Donde</a:t>
            </a:r>
            <a:r>
              <a:rPr sz="1550" spc="10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se</a:t>
            </a:r>
            <a:r>
              <a:rPr sz="1550" spc="9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encuentran</a:t>
            </a:r>
            <a:r>
              <a:rPr sz="1550" spc="12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los</a:t>
            </a:r>
            <a:r>
              <a:rPr sz="1550" spc="7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videos</a:t>
            </a:r>
            <a:r>
              <a:rPr sz="1550" spc="10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de</a:t>
            </a:r>
            <a:r>
              <a:rPr sz="1550" spc="11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 err="1">
                <a:latin typeface="Segoe UI Symbol"/>
                <a:ea typeface="Segoe UI Symbol"/>
                <a:cs typeface="Arial MT"/>
              </a:rPr>
              <a:t>capacitación</a:t>
            </a:r>
            <a:r>
              <a:rPr sz="1550" spc="10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para</a:t>
            </a:r>
            <a:r>
              <a:rPr sz="1550" spc="11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 err="1">
                <a:latin typeface="Segoe UI Symbol"/>
                <a:ea typeface="Segoe UI Symbol"/>
                <a:cs typeface="Arial MT"/>
              </a:rPr>
              <a:t>ayudar</a:t>
            </a:r>
            <a:r>
              <a:rPr sz="1550" spc="13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al</a:t>
            </a:r>
            <a:r>
              <a:rPr sz="1550" spc="90" dirty="0">
                <a:latin typeface="Segoe UI Symbol"/>
                <a:ea typeface="Segoe UI Symbol"/>
                <a:cs typeface="Arial MT"/>
              </a:rPr>
              <a:t> </a:t>
            </a:r>
            <a:r>
              <a:rPr lang="pt-BR" sz="1550" spc="-10" dirty="0" err="1">
                <a:latin typeface="Segoe UI Symbol"/>
                <a:ea typeface="Segoe UI Symbol"/>
                <a:cs typeface="Arial MT"/>
              </a:rPr>
              <a:t>usuario</a:t>
            </a:r>
            <a:endParaRPr lang="pt-BR" sz="1550" spc="-10" dirty="0">
              <a:latin typeface="Segoe UI Symbol"/>
              <a:ea typeface="Segoe UI Symbol"/>
              <a:cs typeface="Arial"/>
            </a:endParaRPr>
          </a:p>
          <a:p>
            <a:pPr marL="169545" marR="258445">
              <a:lnSpc>
                <a:spcPct val="100899"/>
              </a:lnSpc>
            </a:pPr>
            <a:endParaRPr lang="pt-BR" sz="1550" spc="-10" dirty="0">
              <a:latin typeface="Segoe UI Symbol"/>
              <a:ea typeface="Segoe UI Symbol"/>
              <a:cs typeface="Arial"/>
            </a:endParaRPr>
          </a:p>
          <a:p>
            <a:pPr marL="455295" marR="258445" indent="-285750">
              <a:lnSpc>
                <a:spcPct val="100899"/>
              </a:lnSpc>
              <a:buFont typeface="Calibri"/>
              <a:buChar char="-"/>
            </a:pPr>
            <a:r>
              <a:rPr sz="1550" b="1" dirty="0">
                <a:solidFill>
                  <a:schemeClr val="accent2">
                    <a:lumMod val="76000"/>
                  </a:schemeClr>
                </a:solidFill>
                <a:latin typeface="Segoe UI Symbol"/>
                <a:ea typeface="Segoe UI Symbol"/>
                <a:cs typeface="Arial"/>
              </a:rPr>
              <a:t>Send-it</a:t>
            </a:r>
            <a:r>
              <a:rPr sz="1550" b="1" spc="250" dirty="0">
                <a:latin typeface="Segoe UI Symbol"/>
                <a:ea typeface="Segoe UI Symbol"/>
                <a:cs typeface="Arial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–</a:t>
            </a:r>
            <a:r>
              <a:rPr sz="1550" spc="250" dirty="0">
                <a:latin typeface="Segoe UI Symbol"/>
                <a:ea typeface="Segoe UI Symbol"/>
                <a:cs typeface="Arial MT"/>
              </a:rPr>
              <a:t> </a:t>
            </a:r>
            <a:r>
              <a:rPr lang="pt-BR" sz="1550" dirty="0">
                <a:latin typeface="Segoe UI Symbol"/>
                <a:ea typeface="Segoe UI Symbol"/>
                <a:cs typeface="Arial MT"/>
              </a:rPr>
              <a:t>Permite</a:t>
            </a:r>
            <a:r>
              <a:rPr sz="1550" spc="29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subir</a:t>
            </a:r>
            <a:r>
              <a:rPr sz="1550" spc="254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un</a:t>
            </a:r>
            <a:r>
              <a:rPr sz="1550" spc="240" dirty="0">
                <a:latin typeface="Segoe UI Symbol"/>
                <a:ea typeface="Segoe UI Symbol"/>
                <a:cs typeface="Arial MT"/>
              </a:rPr>
              <a:t> </a:t>
            </a:r>
            <a:r>
              <a:rPr lang="pt-BR" sz="1550" dirty="0" err="1">
                <a:latin typeface="Segoe UI Symbol"/>
                <a:ea typeface="Segoe UI Symbol"/>
                <a:cs typeface="Arial MT"/>
              </a:rPr>
              <a:t>archivo</a:t>
            </a:r>
            <a:r>
              <a:rPr lang="pt-BR" sz="1550" dirty="0">
                <a:latin typeface="Segoe UI Symbol"/>
                <a:ea typeface="Segoe UI Symbol"/>
                <a:cs typeface="Arial MT"/>
              </a:rPr>
              <a:t> para que </a:t>
            </a:r>
            <a:r>
              <a:rPr lang="pt-BR" sz="1550" dirty="0" err="1">
                <a:latin typeface="Segoe UI Symbol"/>
                <a:ea typeface="Segoe UI Symbol"/>
                <a:cs typeface="Arial MT"/>
              </a:rPr>
              <a:t>otros</a:t>
            </a:r>
            <a:r>
              <a:rPr lang="pt-BR" sz="1550" dirty="0">
                <a:latin typeface="Segoe UI Symbol"/>
                <a:ea typeface="Segoe UI Symbol"/>
                <a:cs typeface="Arial MT"/>
              </a:rPr>
              <a:t> </a:t>
            </a:r>
            <a:r>
              <a:rPr lang="pt-BR" sz="1550" dirty="0" err="1">
                <a:latin typeface="Segoe UI Symbol"/>
                <a:ea typeface="Segoe UI Symbol"/>
                <a:cs typeface="Arial MT"/>
              </a:rPr>
              <a:t>usuarios</a:t>
            </a:r>
            <a:r>
              <a:rPr lang="pt-BR" sz="1550" dirty="0">
                <a:latin typeface="Segoe UI Symbol"/>
                <a:ea typeface="Segoe UI Symbol"/>
                <a:cs typeface="Arial MT"/>
              </a:rPr>
              <a:t> </a:t>
            </a:r>
            <a:r>
              <a:rPr lang="pt-BR" sz="1550" dirty="0" err="1">
                <a:latin typeface="Segoe UI Symbol"/>
                <a:ea typeface="Segoe UI Symbol"/>
                <a:cs typeface="Arial MT"/>
              </a:rPr>
              <a:t>descarguenlo</a:t>
            </a:r>
            <a:r>
              <a:rPr lang="pt-BR" sz="1550" dirty="0">
                <a:latin typeface="Segoe UI Symbol"/>
                <a:ea typeface="Segoe UI Symbol"/>
                <a:cs typeface="Arial MT"/>
              </a:rPr>
              <a:t> de</a:t>
            </a:r>
            <a:r>
              <a:rPr sz="1550" spc="114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 err="1">
                <a:latin typeface="Segoe UI Symbol"/>
                <a:ea typeface="Segoe UI Symbol"/>
                <a:cs typeface="Arial MT"/>
              </a:rPr>
              <a:t>manera</a:t>
            </a:r>
            <a:r>
              <a:rPr sz="1550" spc="9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spc="-10" dirty="0">
                <a:latin typeface="Segoe UI Symbol"/>
                <a:ea typeface="Segoe UI Symbol"/>
                <a:cs typeface="Arial MT"/>
              </a:rPr>
              <a:t>segura</a:t>
            </a:r>
            <a:endParaRPr lang="pt-BR" sz="1550" spc="-10" dirty="0">
              <a:latin typeface="Segoe UI Symbol"/>
              <a:ea typeface="Segoe UI Symbol"/>
              <a:cs typeface="Arial"/>
            </a:endParaRPr>
          </a:p>
          <a:p>
            <a:pPr marL="169545" marR="258445">
              <a:lnSpc>
                <a:spcPct val="100899"/>
              </a:lnSpc>
            </a:pPr>
            <a:endParaRPr lang="pt-BR" sz="1550" spc="-10" dirty="0">
              <a:latin typeface="Segoe UI Symbol"/>
              <a:ea typeface="Segoe UI Symbol"/>
              <a:cs typeface="Arial"/>
            </a:endParaRPr>
          </a:p>
          <a:p>
            <a:pPr marL="455295" marR="258445" indent="-285750">
              <a:lnSpc>
                <a:spcPct val="100899"/>
              </a:lnSpc>
              <a:buFont typeface="Calibri"/>
              <a:buChar char="-"/>
            </a:pPr>
            <a:r>
              <a:rPr lang="pt-BR" sz="1550" b="1" dirty="0">
                <a:solidFill>
                  <a:srgbClr val="0070C0"/>
                </a:solidFill>
                <a:latin typeface="Segoe UI Symbol"/>
                <a:ea typeface="Segoe UI Symbol"/>
                <a:cs typeface="Arial"/>
              </a:rPr>
              <a:t>Messenger</a:t>
            </a:r>
            <a:r>
              <a:rPr sz="1550" b="1" spc="445" dirty="0">
                <a:latin typeface="Segoe UI Symbol"/>
                <a:ea typeface="Segoe UI Symbol"/>
                <a:cs typeface="Arial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–</a:t>
            </a:r>
            <a:r>
              <a:rPr sz="1550" spc="44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>
                <a:latin typeface="Segoe UI Symbol"/>
                <a:ea typeface="Segoe UI Symbol"/>
                <a:cs typeface="Arial MT"/>
              </a:rPr>
              <a:t>Permite</a:t>
            </a:r>
            <a:r>
              <a:rPr lang="pt-BR" sz="1550" dirty="0">
                <a:latin typeface="Segoe UI Symbol"/>
                <a:ea typeface="Segoe UI Symbol"/>
                <a:cs typeface="Arial MT"/>
              </a:rPr>
              <a:t> cambio</a:t>
            </a:r>
            <a:r>
              <a:rPr sz="1550" spc="130" dirty="0">
                <a:latin typeface="Segoe UI Symbol"/>
                <a:ea typeface="Segoe UI Symbol"/>
                <a:cs typeface="Arial MT"/>
              </a:rPr>
              <a:t> </a:t>
            </a:r>
            <a:r>
              <a:rPr lang="pt-BR" sz="1550" spc="130" dirty="0">
                <a:latin typeface="Segoe UI Symbol"/>
                <a:ea typeface="Segoe UI Symbol"/>
                <a:cs typeface="Arial MT"/>
              </a:rPr>
              <a:t>de </a:t>
            </a:r>
            <a:r>
              <a:rPr lang="pt-BR" sz="1550" spc="-10" dirty="0" err="1">
                <a:latin typeface="Segoe UI Symbol"/>
                <a:ea typeface="Segoe UI Symbol"/>
                <a:cs typeface="Arial MT"/>
              </a:rPr>
              <a:t>mensajes</a:t>
            </a:r>
            <a:r>
              <a:rPr lang="pt-BR" sz="1550" spc="-10" dirty="0">
                <a:latin typeface="Segoe UI Symbol"/>
                <a:ea typeface="Segoe UI Symbol"/>
                <a:cs typeface="Arial MT"/>
              </a:rPr>
              <a:t> entre </a:t>
            </a:r>
            <a:r>
              <a:rPr lang="en-US" sz="1600" spc="-10" dirty="0" err="1">
                <a:latin typeface="Segoe UI Symbol"/>
                <a:ea typeface="Segoe UI Symbol"/>
              </a:rPr>
              <a:t>todos</a:t>
            </a:r>
            <a:r>
              <a:rPr lang="en-US" sz="1600" spc="-10" dirty="0">
                <a:latin typeface="Segoe UI Symbol"/>
                <a:ea typeface="Segoe UI Symbol"/>
              </a:rPr>
              <a:t> </a:t>
            </a:r>
            <a:r>
              <a:rPr lang="en-US" sz="1600" spc="-10" dirty="0" err="1">
                <a:latin typeface="Segoe UI Symbol"/>
                <a:ea typeface="Segoe UI Symbol"/>
              </a:rPr>
              <a:t>los</a:t>
            </a:r>
            <a:r>
              <a:rPr lang="en-US" sz="1600" spc="-10" dirty="0">
                <a:latin typeface="Segoe UI Symbol"/>
                <a:ea typeface="Segoe UI Symbol"/>
              </a:rPr>
              <a:t> </a:t>
            </a:r>
            <a:r>
              <a:rPr lang="en-US" sz="1600" spc="-10" dirty="0" err="1">
                <a:latin typeface="Segoe UI Symbol"/>
                <a:ea typeface="Segoe UI Symbol"/>
              </a:rPr>
              <a:t>usuarios</a:t>
            </a:r>
            <a:r>
              <a:rPr lang="en-US" sz="1600" spc="-10" dirty="0">
                <a:latin typeface="Segoe UI Symbol"/>
                <a:ea typeface="Segoe UI Symbol"/>
              </a:rPr>
              <a:t> de </a:t>
            </a:r>
            <a:r>
              <a:rPr lang="en-US" sz="1600" spc="-10" dirty="0" err="1">
                <a:latin typeface="Segoe UI Symbol"/>
                <a:ea typeface="Segoe UI Symbol"/>
              </a:rPr>
              <a:t>REDCap</a:t>
            </a:r>
            <a:r>
              <a:rPr lang="en-US" sz="1600" spc="-10" dirty="0">
                <a:latin typeface="Segoe UI Symbol"/>
                <a:ea typeface="Segoe UI Symbol"/>
              </a:rPr>
              <a:t> </a:t>
            </a:r>
            <a:r>
              <a:rPr lang="en-US" sz="1600" spc="-10" dirty="0" err="1">
                <a:latin typeface="Segoe UI Symbol"/>
                <a:ea typeface="Segoe UI Symbol"/>
              </a:rPr>
              <a:t>registrados</a:t>
            </a:r>
            <a:r>
              <a:rPr lang="en-US" sz="1600" spc="-10" dirty="0">
                <a:latin typeface="Segoe UI Symbol"/>
                <a:ea typeface="Segoe UI Symbol"/>
              </a:rPr>
              <a:t> </a:t>
            </a:r>
            <a:r>
              <a:rPr lang="en-US" sz="1600" spc="-10" dirty="0" err="1">
                <a:latin typeface="Segoe UI Symbol"/>
                <a:ea typeface="Segoe UI Symbol"/>
              </a:rPr>
              <a:t>en</a:t>
            </a:r>
            <a:r>
              <a:rPr lang="en-US" sz="1600" spc="-10" dirty="0">
                <a:latin typeface="Segoe UI Symbol"/>
                <a:ea typeface="Segoe UI Symbol"/>
              </a:rPr>
              <a:t> </a:t>
            </a:r>
            <a:r>
              <a:rPr lang="en-US" sz="1600" spc="-10" dirty="0" err="1">
                <a:latin typeface="Segoe UI Symbol"/>
                <a:ea typeface="Segoe UI Symbol"/>
              </a:rPr>
              <a:t>esa</a:t>
            </a:r>
            <a:r>
              <a:rPr lang="en-US" sz="1600" spc="-10" dirty="0">
                <a:latin typeface="Segoe UI Symbol"/>
                <a:ea typeface="Segoe UI Symbol"/>
              </a:rPr>
              <a:t> </a:t>
            </a:r>
            <a:r>
              <a:rPr lang="en-US" sz="1600" spc="-10" dirty="0" err="1">
                <a:latin typeface="Segoe UI Symbol"/>
                <a:ea typeface="Segoe UI Symbol"/>
              </a:rPr>
              <a:t>institución</a:t>
            </a:r>
            <a:endParaRPr lang="en-US" sz="1600" spc="-10" dirty="0">
              <a:latin typeface="Segoe UI Symbol"/>
              <a:ea typeface="Segoe UI Symbol"/>
              <a:cs typeface="Arial"/>
            </a:endParaRPr>
          </a:p>
          <a:p>
            <a:pPr marL="169545" marR="258445">
              <a:lnSpc>
                <a:spcPct val="100899"/>
              </a:lnSpc>
            </a:pPr>
            <a:endParaRPr lang="en-US" sz="1600" spc="-10" dirty="0">
              <a:latin typeface="Segoe UI Symbol"/>
              <a:ea typeface="Segoe UI Symbol"/>
              <a:cs typeface="Arial"/>
            </a:endParaRPr>
          </a:p>
          <a:p>
            <a:pPr marL="455295" marR="258445" indent="-285750">
              <a:lnSpc>
                <a:spcPct val="100899"/>
              </a:lnSpc>
              <a:buFont typeface="Calibri"/>
              <a:buChar char="-"/>
            </a:pPr>
            <a:r>
              <a:rPr lang="pt-BR" sz="1550" b="1" spc="-10" dirty="0">
                <a:latin typeface="Segoe UI Symbol"/>
                <a:ea typeface="Segoe UI Symbol"/>
                <a:cs typeface="Arial"/>
              </a:rPr>
              <a:t>Centro </a:t>
            </a:r>
            <a:r>
              <a:rPr lang="pt-BR" sz="1550" b="1" spc="-25" dirty="0">
                <a:latin typeface="Segoe UI Symbol"/>
                <a:ea typeface="Segoe UI Symbol"/>
                <a:cs typeface="Arial"/>
              </a:rPr>
              <a:t>de </a:t>
            </a:r>
            <a:r>
              <a:rPr sz="1550" b="1" spc="-10" dirty="0">
                <a:latin typeface="Segoe UI Symbol"/>
                <a:ea typeface="Segoe UI Symbol"/>
                <a:cs typeface="Arial"/>
              </a:rPr>
              <a:t>control</a:t>
            </a:r>
            <a:r>
              <a:rPr lang="pt-BR" sz="1550" b="1" spc="-10" dirty="0">
                <a:latin typeface="Segoe UI Symbol"/>
                <a:ea typeface="Segoe UI Symbol"/>
                <a:cs typeface="Arial"/>
              </a:rPr>
              <a:t> </a:t>
            </a:r>
            <a:r>
              <a:rPr sz="1550" spc="-50" dirty="0">
                <a:latin typeface="Segoe UI Symbol"/>
                <a:ea typeface="Segoe UI Symbol"/>
                <a:cs typeface="Arial MT"/>
              </a:rPr>
              <a:t>–</a:t>
            </a:r>
            <a:r>
              <a:rPr lang="pt-BR" sz="1550" spc="-50" dirty="0">
                <a:latin typeface="Segoe UI Symbol"/>
                <a:ea typeface="Segoe UI Symbol"/>
                <a:cs typeface="Arial MT"/>
              </a:rPr>
              <a:t> </a:t>
            </a:r>
            <a:r>
              <a:rPr lang="es-ES" sz="1550" dirty="0">
                <a:latin typeface="Segoe UI Symbol"/>
                <a:ea typeface="Segoe UI Symbol"/>
                <a:cs typeface="Arial MT"/>
              </a:rPr>
              <a:t>Disponible</a:t>
            </a:r>
            <a:r>
              <a:rPr lang="es-ES" sz="1550" spc="180" dirty="0">
                <a:latin typeface="Segoe UI Symbol"/>
                <a:ea typeface="Segoe UI Symbol"/>
                <a:cs typeface="Arial MT"/>
              </a:rPr>
              <a:t> </a:t>
            </a:r>
            <a:r>
              <a:rPr lang="es-ES" sz="1550" dirty="0">
                <a:latin typeface="Segoe UI Symbol"/>
                <a:ea typeface="Segoe UI Symbol"/>
                <a:cs typeface="Arial MT"/>
              </a:rPr>
              <a:t>solo</a:t>
            </a:r>
            <a:r>
              <a:rPr lang="es-ES" sz="1550" spc="155" dirty="0">
                <a:latin typeface="Segoe UI Symbol"/>
                <a:ea typeface="Segoe UI Symbol"/>
                <a:cs typeface="Arial MT"/>
              </a:rPr>
              <a:t> </a:t>
            </a:r>
            <a:r>
              <a:rPr lang="es-ES" sz="1550" dirty="0">
                <a:latin typeface="Segoe UI Symbol"/>
                <a:ea typeface="Segoe UI Symbol"/>
                <a:cs typeface="Arial MT"/>
              </a:rPr>
              <a:t>para</a:t>
            </a:r>
            <a:r>
              <a:rPr lang="es-ES" sz="1550" spc="114" dirty="0">
                <a:latin typeface="Segoe UI Symbol"/>
                <a:ea typeface="Segoe UI Symbol"/>
                <a:cs typeface="Arial MT"/>
              </a:rPr>
              <a:t> </a:t>
            </a:r>
            <a:r>
              <a:rPr lang="es-ES" sz="1550" dirty="0">
                <a:latin typeface="Segoe UI Symbol"/>
                <a:ea typeface="Segoe UI Symbol"/>
                <a:cs typeface="Arial MT"/>
              </a:rPr>
              <a:t>administradores</a:t>
            </a:r>
            <a:r>
              <a:rPr lang="es-ES" sz="1550" spc="165" dirty="0">
                <a:latin typeface="Segoe UI Symbol"/>
                <a:ea typeface="Segoe UI Symbol"/>
                <a:cs typeface="Arial MT"/>
              </a:rPr>
              <a:t> </a:t>
            </a:r>
            <a:r>
              <a:rPr lang="es-ES" sz="1550" dirty="0">
                <a:latin typeface="Segoe UI Symbol"/>
                <a:ea typeface="Segoe UI Symbol"/>
                <a:cs typeface="Arial MT"/>
              </a:rPr>
              <a:t>del</a:t>
            </a:r>
            <a:r>
              <a:rPr lang="es-ES" sz="1550" spc="95" dirty="0">
                <a:latin typeface="Segoe UI Symbol"/>
                <a:ea typeface="Segoe UI Symbol"/>
                <a:cs typeface="Arial MT"/>
              </a:rPr>
              <a:t> </a:t>
            </a:r>
            <a:r>
              <a:rPr lang="es-ES" sz="1550" spc="-10" dirty="0">
                <a:latin typeface="Segoe UI Symbol"/>
                <a:ea typeface="Segoe UI Symbol"/>
                <a:cs typeface="Arial MT"/>
              </a:rPr>
              <a:t>sistema, quien </a:t>
            </a:r>
            <a:r>
              <a:rPr lang="pt-BR" sz="1550" spc="-10" dirty="0">
                <a:latin typeface="Segoe UI Symbol"/>
                <a:ea typeface="Segoe UI Symbol"/>
                <a:cs typeface="Arial MT"/>
              </a:rPr>
              <a:t>controla todas </a:t>
            </a:r>
            <a:r>
              <a:rPr lang="pt-BR" sz="1550" spc="-25" dirty="0" err="1">
                <a:latin typeface="Segoe UI Symbol"/>
                <a:ea typeface="Segoe UI Symbol"/>
                <a:cs typeface="Arial MT"/>
              </a:rPr>
              <a:t>las</a:t>
            </a:r>
            <a:r>
              <a:rPr lang="pt-BR" sz="1550" spc="-25" dirty="0">
                <a:latin typeface="Segoe UI Symbol"/>
                <a:ea typeface="Segoe UI Symbol"/>
                <a:cs typeface="Arial MT"/>
              </a:rPr>
              <a:t> </a:t>
            </a:r>
            <a:r>
              <a:rPr lang="pt-BR" sz="1550" spc="-10" dirty="0" err="1">
                <a:latin typeface="Segoe UI Symbol"/>
                <a:ea typeface="Segoe UI Symbol"/>
                <a:cs typeface="Arial MT"/>
              </a:rPr>
              <a:t>configuraciones</a:t>
            </a:r>
            <a:r>
              <a:rPr lang="pt-BR" sz="1550" spc="-10" dirty="0">
                <a:latin typeface="Segoe UI Symbol"/>
                <a:ea typeface="Segoe UI Symbol"/>
                <a:cs typeface="Arial MT"/>
              </a:rPr>
              <a:t> </a:t>
            </a:r>
            <a:r>
              <a:rPr lang="pt-BR" sz="1550" spc="-25" dirty="0" err="1">
                <a:latin typeface="Segoe UI Symbol"/>
                <a:ea typeface="Segoe UI Symbol"/>
                <a:cs typeface="Arial MT"/>
              </a:rPr>
              <a:t>del</a:t>
            </a:r>
            <a:r>
              <a:rPr lang="pt-BR" sz="1550" spc="-25" dirty="0">
                <a:latin typeface="Segoe UI Symbol"/>
                <a:ea typeface="Segoe UI Symbol"/>
                <a:cs typeface="Arial MT"/>
              </a:rPr>
              <a:t> </a:t>
            </a:r>
            <a:r>
              <a:rPr lang="pt-BR" sz="1550" spc="-10" dirty="0">
                <a:latin typeface="Segoe UI Symbol"/>
                <a:ea typeface="Segoe UI Symbol"/>
                <a:cs typeface="Arial MT"/>
              </a:rPr>
              <a:t>sistema </a:t>
            </a:r>
            <a:r>
              <a:rPr lang="pt-BR" sz="1550" spc="-50" dirty="0">
                <a:latin typeface="Segoe UI Symbol"/>
                <a:ea typeface="Segoe UI Symbol"/>
                <a:cs typeface="Arial MT"/>
              </a:rPr>
              <a:t>y </a:t>
            </a:r>
            <a:r>
              <a:rPr sz="1550" dirty="0" err="1">
                <a:latin typeface="Segoe UI Symbol"/>
                <a:ea typeface="Segoe UI Symbol"/>
                <a:cs typeface="Arial MT"/>
              </a:rPr>
              <a:t>estadísticas</a:t>
            </a:r>
            <a:r>
              <a:rPr sz="1550" dirty="0">
                <a:latin typeface="Segoe UI Symbol"/>
                <a:ea typeface="Segoe UI Symbol"/>
                <a:cs typeface="Arial MT"/>
              </a:rPr>
              <a:t>,</a:t>
            </a:r>
            <a:r>
              <a:rPr sz="1550" spc="13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 err="1">
                <a:latin typeface="Segoe UI Symbol"/>
                <a:ea typeface="Segoe UI Symbol"/>
                <a:cs typeface="Arial MT"/>
              </a:rPr>
              <a:t>así</a:t>
            </a:r>
            <a:r>
              <a:rPr sz="1550" spc="9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 err="1">
                <a:latin typeface="Segoe UI Symbol"/>
                <a:ea typeface="Segoe UI Symbol"/>
                <a:cs typeface="Arial MT"/>
              </a:rPr>
              <a:t>como</a:t>
            </a:r>
            <a:r>
              <a:rPr sz="1550" spc="170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 err="1">
                <a:latin typeface="Segoe UI Symbol"/>
                <a:ea typeface="Segoe UI Symbol"/>
                <a:cs typeface="Arial MT"/>
              </a:rPr>
              <a:t>gestionar</a:t>
            </a:r>
            <a:r>
              <a:rPr sz="1550" spc="10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 err="1">
                <a:latin typeface="Segoe UI Symbol"/>
                <a:ea typeface="Segoe UI Symbol"/>
                <a:cs typeface="Arial MT"/>
              </a:rPr>
              <a:t>nuevos</a:t>
            </a:r>
            <a:r>
              <a:rPr sz="1550" spc="145" dirty="0">
                <a:latin typeface="Segoe UI Symbol"/>
                <a:ea typeface="Segoe UI Symbol"/>
                <a:cs typeface="Arial MT"/>
              </a:rPr>
              <a:t> </a:t>
            </a:r>
            <a:r>
              <a:rPr sz="1550" dirty="0" err="1">
                <a:latin typeface="Segoe UI Symbol"/>
                <a:ea typeface="Segoe UI Symbol"/>
                <a:cs typeface="Arial MT"/>
              </a:rPr>
              <a:t>usuarios</a:t>
            </a:r>
            <a:r>
              <a:rPr sz="1550" dirty="0">
                <a:latin typeface="Segoe UI Symbol"/>
                <a:ea typeface="Segoe UI Symbol"/>
                <a:cs typeface="Arial MT"/>
              </a:rPr>
              <a:t>.</a:t>
            </a:r>
            <a:r>
              <a:rPr sz="1550" spc="140" dirty="0">
                <a:latin typeface="Segoe UI Symbol"/>
                <a:ea typeface="Segoe UI Symbol"/>
                <a:cs typeface="Arial MT"/>
              </a:rPr>
              <a:t> </a:t>
            </a:r>
            <a:endParaRPr sz="1550" spc="-10" dirty="0">
              <a:latin typeface="Segoe UI Symbol"/>
              <a:ea typeface="Segoe UI Symbol"/>
              <a:cs typeface="Arial M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3FCE8C-7D16-CB90-F6D0-BD9545F3E898}"/>
              </a:ext>
            </a:extLst>
          </p:cNvPr>
          <p:cNvSpPr txBox="1"/>
          <p:nvPr/>
        </p:nvSpPr>
        <p:spPr>
          <a:xfrm>
            <a:off x="1278700" y="1524000"/>
            <a:ext cx="9634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En el</a:t>
            </a:r>
            <a:r>
              <a:rPr lang="es-ES" sz="2000" spc="-20" dirty="0">
                <a:solidFill>
                  <a:schemeClr val="tx1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Menú S</a:t>
            </a:r>
            <a:r>
              <a:rPr lang="es-ES" sz="2000" b="1" spc="-10" dirty="0">
                <a:solidFill>
                  <a:srgbClr val="FF0000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uperior</a:t>
            </a:r>
            <a:r>
              <a:rPr lang="es-ES" sz="2000" spc="-70" dirty="0">
                <a:solidFill>
                  <a:srgbClr val="FF0000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están las</a:t>
            </a:r>
            <a:r>
              <a:rPr lang="es-ES" sz="2000" spc="-55" dirty="0">
                <a:solidFill>
                  <a:schemeClr val="tx1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 </a:t>
            </a:r>
            <a:r>
              <a:rPr lang="es-ES" sz="2000" spc="-10" dirty="0">
                <a:solidFill>
                  <a:schemeClr val="tx1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principales</a:t>
            </a:r>
            <a:r>
              <a:rPr lang="es-ES" sz="2000" spc="-30" dirty="0">
                <a:solidFill>
                  <a:schemeClr val="tx1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 herramientas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de</a:t>
            </a:r>
            <a:r>
              <a:rPr lang="es-ES" sz="2000" spc="-60" dirty="0">
                <a:solidFill>
                  <a:schemeClr val="tx1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 </a:t>
            </a:r>
            <a:r>
              <a:rPr lang="es-ES" sz="2000" spc="-10" dirty="0">
                <a:solidFill>
                  <a:schemeClr val="tx1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acciones en</a:t>
            </a:r>
            <a:r>
              <a:rPr lang="es-ES" sz="2000" spc="-55" dirty="0">
                <a:solidFill>
                  <a:schemeClr val="tx1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 </a:t>
            </a:r>
            <a:r>
              <a:rPr lang="es-ES" sz="2000" spc="-10" dirty="0" err="1">
                <a:solidFill>
                  <a:schemeClr val="tx1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REDCap</a:t>
            </a:r>
            <a:r>
              <a:rPr lang="es-ES" sz="2000" spc="-10" dirty="0">
                <a:solidFill>
                  <a:schemeClr val="tx1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 !!!!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1883149" y="1677243"/>
            <a:ext cx="8425702" cy="4682920"/>
            <a:chOff x="2652776" y="2281237"/>
            <a:chExt cx="7448550" cy="39338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2776" y="2290762"/>
              <a:ext cx="7439025" cy="39147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52776" y="2281237"/>
              <a:ext cx="7448550" cy="3933825"/>
            </a:xfrm>
            <a:custGeom>
              <a:avLst/>
              <a:gdLst/>
              <a:ahLst/>
              <a:cxnLst/>
              <a:rect l="l" t="t" r="r" b="b"/>
              <a:pathLst>
                <a:path w="7448550" h="3933825">
                  <a:moveTo>
                    <a:pt x="0" y="3933825"/>
                  </a:moveTo>
                  <a:lnTo>
                    <a:pt x="7448423" y="3933825"/>
                  </a:lnTo>
                  <a:lnTo>
                    <a:pt x="7448423" y="0"/>
                  </a:lnTo>
                  <a:lnTo>
                    <a:pt x="0" y="0"/>
                  </a:lnTo>
                  <a:lnTo>
                    <a:pt x="0" y="39338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929126" y="2290813"/>
              <a:ext cx="666750" cy="190500"/>
            </a:xfrm>
            <a:custGeom>
              <a:avLst/>
              <a:gdLst/>
              <a:ahLst/>
              <a:cxnLst/>
              <a:rect l="l" t="t" r="r" b="b"/>
              <a:pathLst>
                <a:path w="666750" h="190500">
                  <a:moveTo>
                    <a:pt x="0" y="190004"/>
                  </a:moveTo>
                  <a:lnTo>
                    <a:pt x="666750" y="190004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190004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1475" y="2514600"/>
              <a:ext cx="142875" cy="247650"/>
            </a:xfrm>
            <a:prstGeom prst="rect">
              <a:avLst/>
            </a:prstGeom>
          </p:spPr>
        </p:pic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A00A9B32-FB3A-650F-5C8F-42894EEBF8BA}"/>
              </a:ext>
            </a:extLst>
          </p:cNvPr>
          <p:cNvSpPr/>
          <p:nvPr/>
        </p:nvSpPr>
        <p:spPr>
          <a:xfrm>
            <a:off x="4343400" y="2133600"/>
            <a:ext cx="5867400" cy="3881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FBC4BB5-5F8C-E42F-5593-7E76F70A6CF2}"/>
              </a:ext>
            </a:extLst>
          </p:cNvPr>
          <p:cNvSpPr txBox="1"/>
          <p:nvPr/>
        </p:nvSpPr>
        <p:spPr>
          <a:xfrm>
            <a:off x="1883149" y="1010128"/>
            <a:ext cx="8425703" cy="62311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0" tIns="10160" rIns="0" bIns="0" rtlCol="0" anchor="t">
            <a:spAutoFit/>
          </a:bodyPr>
          <a:lstStyle/>
          <a:p>
            <a:pPr marL="12700" marR="5080" algn="ctr">
              <a:lnSpc>
                <a:spcPct val="102800"/>
              </a:lnSpc>
              <a:spcBef>
                <a:spcPts val="80"/>
              </a:spcBef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funcción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spc="-1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000" b="1" i="1" spc="-1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Project</a:t>
            </a:r>
            <a:r>
              <a:rPr lang="pt-BR" sz="2000" b="1" i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2000" spc="-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epende</a:t>
            </a:r>
            <a:r>
              <a:rPr lang="es-ES" sz="2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nivel del usuario bajo la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autorización del</a:t>
            </a:r>
            <a:r>
              <a:rPr lang="es-ES" sz="2000" spc="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administrador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ea typeface="Segoe UI Symbol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2528040" y="1715413"/>
            <a:ext cx="7597064" cy="1957852"/>
            <a:chOff x="2809875" y="3228975"/>
            <a:chExt cx="6710425" cy="11573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9875" y="3228975"/>
              <a:ext cx="6705600" cy="11525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14700" y="3233800"/>
              <a:ext cx="6705600" cy="1152525"/>
            </a:xfrm>
            <a:custGeom>
              <a:avLst/>
              <a:gdLst/>
              <a:ahLst/>
              <a:cxnLst/>
              <a:rect l="l" t="t" r="r" b="b"/>
              <a:pathLst>
                <a:path w="6705600" h="1152525">
                  <a:moveTo>
                    <a:pt x="0" y="1152017"/>
                  </a:moveTo>
                  <a:lnTo>
                    <a:pt x="6705092" y="1152017"/>
                  </a:lnTo>
                  <a:lnTo>
                    <a:pt x="6705092" y="0"/>
                  </a:lnTo>
                  <a:lnTo>
                    <a:pt x="0" y="0"/>
                  </a:lnTo>
                  <a:lnTo>
                    <a:pt x="0" y="1152017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276" y="3814775"/>
              <a:ext cx="1352550" cy="504825"/>
            </a:xfrm>
            <a:custGeom>
              <a:avLst/>
              <a:gdLst/>
              <a:ahLst/>
              <a:cxnLst/>
              <a:rect l="l" t="t" r="r" b="b"/>
              <a:pathLst>
                <a:path w="1352550" h="504825">
                  <a:moveTo>
                    <a:pt x="0" y="232587"/>
                  </a:moveTo>
                  <a:lnTo>
                    <a:pt x="1132789" y="232587"/>
                  </a:lnTo>
                  <a:lnTo>
                    <a:pt x="1132789" y="0"/>
                  </a:lnTo>
                  <a:lnTo>
                    <a:pt x="0" y="0"/>
                  </a:lnTo>
                  <a:lnTo>
                    <a:pt x="0" y="232587"/>
                  </a:lnTo>
                  <a:close/>
                </a:path>
                <a:path w="1352550" h="504825">
                  <a:moveTo>
                    <a:pt x="0" y="504748"/>
                  </a:moveTo>
                  <a:lnTo>
                    <a:pt x="1352041" y="504748"/>
                  </a:lnTo>
                  <a:lnTo>
                    <a:pt x="1352041" y="273685"/>
                  </a:lnTo>
                  <a:lnTo>
                    <a:pt x="0" y="273685"/>
                  </a:lnTo>
                  <a:lnTo>
                    <a:pt x="0" y="504748"/>
                  </a:lnTo>
                  <a:close/>
                </a:path>
              </a:pathLst>
            </a:custGeom>
            <a:ln w="25400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538478" y="5077999"/>
            <a:ext cx="7591946" cy="758868"/>
            <a:chOff x="2809875" y="5391150"/>
            <a:chExt cx="6715125" cy="6858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9875" y="5391150"/>
              <a:ext cx="6705600" cy="6667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14700" y="5395912"/>
              <a:ext cx="6705600" cy="676275"/>
            </a:xfrm>
            <a:custGeom>
              <a:avLst/>
              <a:gdLst/>
              <a:ahLst/>
              <a:cxnLst/>
              <a:rect l="l" t="t" r="r" b="b"/>
              <a:pathLst>
                <a:path w="6705600" h="676275">
                  <a:moveTo>
                    <a:pt x="0" y="676021"/>
                  </a:moveTo>
                  <a:lnTo>
                    <a:pt x="6705092" y="676021"/>
                  </a:lnTo>
                  <a:lnTo>
                    <a:pt x="6705092" y="0"/>
                  </a:lnTo>
                  <a:lnTo>
                    <a:pt x="0" y="0"/>
                  </a:lnTo>
                  <a:lnTo>
                    <a:pt x="0" y="6760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494659" y="945375"/>
            <a:ext cx="521843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140" dirty="0">
                <a:solidFill>
                  <a:srgbClr val="00B050"/>
                </a:solidFill>
                <a:latin typeface="Arial Black"/>
                <a:cs typeface="Arial Black"/>
              </a:rPr>
              <a:t>Creando</a:t>
            </a:r>
            <a:r>
              <a:rPr sz="3000" spc="-345" dirty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sz="3000" spc="-35" dirty="0">
                <a:solidFill>
                  <a:srgbClr val="00B050"/>
                </a:solidFill>
                <a:latin typeface="Arial Black"/>
                <a:cs typeface="Arial Black"/>
              </a:rPr>
              <a:t>un</a:t>
            </a:r>
            <a:r>
              <a:rPr sz="3000" spc="-229" dirty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sz="3000" spc="-125" dirty="0">
                <a:solidFill>
                  <a:srgbClr val="00B050"/>
                </a:solidFill>
                <a:latin typeface="Arial Black"/>
                <a:cs typeface="Arial Black"/>
              </a:rPr>
              <a:t>proyecto</a:t>
            </a:r>
            <a:r>
              <a:rPr sz="3000" spc="-300" dirty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sz="3000" spc="-40" dirty="0">
                <a:solidFill>
                  <a:srgbClr val="00B050"/>
                </a:solidFill>
                <a:latin typeface="Arial Black"/>
                <a:cs typeface="Arial Black"/>
              </a:rPr>
              <a:t>vacío</a:t>
            </a:r>
            <a:endParaRPr sz="3000" dirty="0">
              <a:solidFill>
                <a:srgbClr val="00B050"/>
              </a:solidFill>
              <a:latin typeface="Arial Black"/>
              <a:cs typeface="Arial Black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5FE7E88A-6782-77AF-2974-0904951A30F7}"/>
              </a:ext>
            </a:extLst>
          </p:cNvPr>
          <p:cNvCxnSpPr/>
          <p:nvPr/>
        </p:nvCxnSpPr>
        <p:spPr>
          <a:xfrm>
            <a:off x="5991615" y="3705617"/>
            <a:ext cx="10438" cy="1283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trela: 5 Pontas 1">
            <a:extLst>
              <a:ext uri="{FF2B5EF4-FFF2-40B4-BE49-F238E27FC236}">
                <a16:creationId xmlns:a16="http://schemas.microsoft.com/office/drawing/2014/main" id="{F407F3F5-D102-C83F-5A75-2137DBF0C850}"/>
              </a:ext>
            </a:extLst>
          </p:cNvPr>
          <p:cNvSpPr/>
          <p:nvPr/>
        </p:nvSpPr>
        <p:spPr>
          <a:xfrm>
            <a:off x="6103874" y="3231910"/>
            <a:ext cx="2769774" cy="194969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Eligir </a:t>
            </a:r>
            <a:r>
              <a:rPr lang="pt-BR" b="1" dirty="0" err="1">
                <a:solidFill>
                  <a:srgbClr val="FFFF00"/>
                </a:solidFill>
              </a:rPr>
              <a:t>las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opciones</a:t>
            </a:r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61459" y="1015102"/>
            <a:ext cx="9764426" cy="9660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0" tIns="10160" rIns="0" bIns="0" rtlCol="0" anchor="ctr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80"/>
              </a:spcBef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02800"/>
              </a:lnSpc>
              <a:spcBef>
                <a:spcPts val="80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i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pt-BR" sz="2000" b="1" i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i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pt-BR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 err="1">
                <a:latin typeface="Arial" panose="020B0604020202020204" pitchFamily="34" charset="0"/>
                <a:cs typeface="Arial" panose="020B0604020202020204" pitchFamily="34" charset="0"/>
              </a:rPr>
              <a:t>contiene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spc="-1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000" spc="-10" dirty="0">
                <a:latin typeface="Arial" panose="020B0604020202020204" pitchFamily="34" charset="0"/>
                <a:cs typeface="Arial" panose="020B0604020202020204" pitchFamily="34" charset="0"/>
              </a:rPr>
              <a:t> enlace de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vinculados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 err="1">
                <a:latin typeface="Arial" panose="020B0604020202020204" pitchFamily="34" charset="0"/>
                <a:cs typeface="Arial" panose="020B0604020202020204" pitchFamily="34" charset="0"/>
              </a:rPr>
              <a:t>usu</a:t>
            </a:r>
            <a:r>
              <a:rPr lang="pt-BR" sz="2000" spc="-1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2000" spc="-10" dirty="0" err="1">
                <a:latin typeface="Arial" panose="020B0604020202020204" pitchFamily="34" charset="0"/>
                <a:cs typeface="Arial" panose="020B0604020202020204" pitchFamily="34" charset="0"/>
              </a:rPr>
              <a:t>rio</a:t>
            </a:r>
            <a:endParaRPr lang="pt-BR" sz="2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02800"/>
              </a:lnSpc>
              <a:spcBef>
                <a:spcPts val="80"/>
              </a:spcBef>
            </a:pPr>
            <a:endParaRPr lang="pt-BR" sz="2000" spc="-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72980" y="2019524"/>
            <a:ext cx="10141384" cy="4424181"/>
            <a:chOff x="2076450" y="2095500"/>
            <a:chExt cx="7943850" cy="4038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6450" y="2095500"/>
              <a:ext cx="7943850" cy="4038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8850" y="2209800"/>
              <a:ext cx="7648575" cy="3810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33676" y="2205037"/>
              <a:ext cx="7648575" cy="3829050"/>
            </a:xfrm>
            <a:custGeom>
              <a:avLst/>
              <a:gdLst/>
              <a:ahLst/>
              <a:cxnLst/>
              <a:rect l="l" t="t" r="r" b="b"/>
              <a:pathLst>
                <a:path w="7648575" h="3829050">
                  <a:moveTo>
                    <a:pt x="0" y="3828541"/>
                  </a:moveTo>
                  <a:lnTo>
                    <a:pt x="7648321" y="3828541"/>
                  </a:lnTo>
                  <a:lnTo>
                    <a:pt x="7648321" y="0"/>
                  </a:lnTo>
                  <a:lnTo>
                    <a:pt x="0" y="0"/>
                  </a:lnTo>
                  <a:lnTo>
                    <a:pt x="0" y="382854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Elipse 9">
            <a:extLst>
              <a:ext uri="{FF2B5EF4-FFF2-40B4-BE49-F238E27FC236}">
                <a16:creationId xmlns:a16="http://schemas.microsoft.com/office/drawing/2014/main" id="{5380925F-F9B2-FA3F-EA63-174A94D8E45E}"/>
              </a:ext>
            </a:extLst>
          </p:cNvPr>
          <p:cNvSpPr/>
          <p:nvPr/>
        </p:nvSpPr>
        <p:spPr>
          <a:xfrm>
            <a:off x="3276600" y="2209800"/>
            <a:ext cx="751562" cy="375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E0F61408-A72F-C918-227B-289E6F81E11E}"/>
              </a:ext>
            </a:extLst>
          </p:cNvPr>
          <p:cNvSpPr/>
          <p:nvPr/>
        </p:nvSpPr>
        <p:spPr>
          <a:xfrm>
            <a:off x="3429000" y="3810000"/>
            <a:ext cx="897698" cy="22964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66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7612A5-94B1-E616-7AA1-372443C277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3845"/>
          <a:stretch>
            <a:fillRect/>
          </a:stretch>
        </p:blipFill>
        <p:spPr>
          <a:xfrm>
            <a:off x="898867" y="2178082"/>
            <a:ext cx="1691933" cy="429891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1375" y="646485"/>
            <a:ext cx="6776025" cy="47513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pt-BR" sz="3000" b="1" spc="-70" dirty="0">
                <a:latin typeface="Arial Black" panose="020B0A04020102020204" pitchFamily="34" charset="0"/>
                <a:ea typeface="Calibri"/>
                <a:cs typeface="Calibri"/>
              </a:rPr>
              <a:t>Página </a:t>
            </a:r>
            <a:r>
              <a:rPr sz="3000" b="1" spc="-55" dirty="0">
                <a:latin typeface="Arial Black" panose="020B0A04020102020204" pitchFamily="34" charset="0"/>
                <a:ea typeface="Calibri"/>
                <a:cs typeface="Calibri"/>
              </a:rPr>
              <a:t>de</a:t>
            </a:r>
            <a:r>
              <a:rPr sz="3000" b="1" spc="-160" dirty="0">
                <a:latin typeface="Arial Black" panose="020B0A04020102020204" pitchFamily="34" charset="0"/>
                <a:ea typeface="Calibri"/>
                <a:cs typeface="Calibri"/>
              </a:rPr>
              <a:t> </a:t>
            </a:r>
            <a:r>
              <a:rPr sz="3000" b="1" spc="-85" dirty="0" err="1">
                <a:latin typeface="Arial Black" panose="020B0A04020102020204" pitchFamily="34" charset="0"/>
                <a:ea typeface="Calibri"/>
                <a:cs typeface="Calibri"/>
              </a:rPr>
              <a:t>inicio</a:t>
            </a:r>
            <a:r>
              <a:rPr sz="3000" b="1" spc="-125" dirty="0">
                <a:latin typeface="Arial Black" panose="020B0A04020102020204" pitchFamily="34" charset="0"/>
                <a:ea typeface="Calibri"/>
                <a:cs typeface="Calibri"/>
              </a:rPr>
              <a:t> </a:t>
            </a:r>
            <a:r>
              <a:rPr sz="3000" b="1" spc="-65" dirty="0">
                <a:latin typeface="Arial Black" panose="020B0A04020102020204" pitchFamily="34" charset="0"/>
                <a:ea typeface="Calibri"/>
                <a:cs typeface="Calibri"/>
              </a:rPr>
              <a:t>del</a:t>
            </a:r>
            <a:r>
              <a:rPr sz="3000" b="1" spc="-125" dirty="0">
                <a:latin typeface="Arial Black" panose="020B0A04020102020204" pitchFamily="34" charset="0"/>
                <a:ea typeface="Calibri"/>
                <a:cs typeface="Calibri"/>
              </a:rPr>
              <a:t> </a:t>
            </a:r>
            <a:r>
              <a:rPr sz="3000" b="1" spc="-45" dirty="0" err="1">
                <a:latin typeface="Arial Black" panose="020B0A04020102020204" pitchFamily="34" charset="0"/>
                <a:ea typeface="Calibri"/>
                <a:cs typeface="Calibri"/>
              </a:rPr>
              <a:t>proyecto</a:t>
            </a:r>
            <a:endParaRPr sz="3000" b="1" dirty="0">
              <a:latin typeface="Arial Black" panose="020B0A04020102020204" pitchFamily="34" charset="0"/>
              <a:ea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0355" y="1274991"/>
            <a:ext cx="5120909" cy="1237134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500380" marR="5080" indent="-285750">
              <a:lnSpc>
                <a:spcPct val="104900"/>
              </a:lnSpc>
              <a:spcBef>
                <a:spcPts val="1880"/>
              </a:spcBef>
              <a:buFont typeface="Wingdings"/>
              <a:buChar char="Ø"/>
            </a:pPr>
            <a:r>
              <a:rPr sz="1550" dirty="0">
                <a:latin typeface="Segoe UI Symbol"/>
                <a:cs typeface="Segoe UI Symbol"/>
              </a:rPr>
              <a:t>Lista</a:t>
            </a:r>
            <a:r>
              <a:rPr sz="1550" spc="1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6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todos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 err="1">
                <a:latin typeface="Segoe UI Symbol"/>
                <a:cs typeface="Segoe UI Symbol"/>
              </a:rPr>
              <a:t>los</a:t>
            </a:r>
            <a:r>
              <a:rPr sz="1550" spc="60" dirty="0">
                <a:latin typeface="Segoe UI Symbol"/>
                <a:cs typeface="Segoe UI Symbol"/>
              </a:rPr>
              <a:t> </a:t>
            </a:r>
            <a:r>
              <a:rPr sz="1550" dirty="0" err="1">
                <a:latin typeface="Segoe UI Symbol"/>
                <a:cs typeface="Segoe UI Symbol"/>
              </a:rPr>
              <a:t>usuarios</a:t>
            </a:r>
            <a:r>
              <a:rPr sz="1550" spc="40" dirty="0">
                <a:latin typeface="Segoe UI Symbol"/>
                <a:cs typeface="Segoe UI Symbol"/>
              </a:rPr>
              <a:t> </a:t>
            </a:r>
            <a:r>
              <a:rPr sz="1550" dirty="0" err="1">
                <a:latin typeface="Segoe UI Symbol"/>
                <a:cs typeface="Segoe UI Symbol"/>
              </a:rPr>
              <a:t>con</a:t>
            </a:r>
            <a:r>
              <a:rPr sz="1550" spc="35" dirty="0">
                <a:latin typeface="Segoe UI Symbol"/>
                <a:cs typeface="Segoe UI Symbol"/>
              </a:rPr>
              <a:t> </a:t>
            </a:r>
            <a:r>
              <a:rPr sz="1550" dirty="0" err="1">
                <a:latin typeface="Segoe UI Symbol"/>
                <a:cs typeface="Segoe UI Symbol"/>
              </a:rPr>
              <a:t>acceso</a:t>
            </a:r>
            <a:r>
              <a:rPr sz="1550" spc="5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al</a:t>
            </a:r>
            <a:r>
              <a:rPr sz="1550" spc="5" dirty="0">
                <a:latin typeface="Segoe UI Symbol"/>
                <a:cs typeface="Segoe UI Symbol"/>
              </a:rPr>
              <a:t> </a:t>
            </a:r>
            <a:r>
              <a:rPr sz="1550" dirty="0" err="1">
                <a:latin typeface="Segoe UI Symbol"/>
                <a:cs typeface="Segoe UI Symbol"/>
              </a:rPr>
              <a:t>proyecto</a:t>
            </a:r>
            <a:endParaRPr lang="pt-BR" sz="1550" spc="45" dirty="0" err="1">
              <a:latin typeface="Segoe UI Symbol"/>
              <a:cs typeface="Segoe UI Symbol"/>
            </a:endParaRPr>
          </a:p>
          <a:p>
            <a:pPr marL="500380" marR="5080" indent="-285750">
              <a:lnSpc>
                <a:spcPct val="104900"/>
              </a:lnSpc>
              <a:spcBef>
                <a:spcPts val="1880"/>
              </a:spcBef>
              <a:buFont typeface="Wingdings"/>
              <a:buChar char="Ø"/>
            </a:pPr>
            <a:r>
              <a:rPr sz="1550" dirty="0">
                <a:latin typeface="Segoe UI Symbol"/>
                <a:cs typeface="Segoe UI Symbol"/>
              </a:rPr>
              <a:t>Estadísticas</a:t>
            </a:r>
            <a:r>
              <a:rPr sz="1550" spc="5" dirty="0">
                <a:latin typeface="Segoe UI Symbol"/>
                <a:cs typeface="Segoe UI Symbol"/>
              </a:rPr>
              <a:t> </a:t>
            </a:r>
            <a:r>
              <a:rPr sz="1550" dirty="0" err="1">
                <a:latin typeface="Segoe UI Symbol"/>
                <a:cs typeface="Segoe UI Symbol"/>
              </a:rPr>
              <a:t>generales</a:t>
            </a:r>
            <a:r>
              <a:rPr sz="1550" spc="60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del</a:t>
            </a:r>
            <a:r>
              <a:rPr sz="1550" spc="55" dirty="0">
                <a:latin typeface="Segoe UI Symbol"/>
                <a:cs typeface="Segoe UI Symbol"/>
              </a:rPr>
              <a:t> </a:t>
            </a:r>
            <a:r>
              <a:rPr lang="pt-BR" sz="1550" dirty="0" err="1">
                <a:latin typeface="Segoe UI Symbol"/>
                <a:cs typeface="Segoe UI Symbol"/>
              </a:rPr>
              <a:t>proyecto</a:t>
            </a:r>
          </a:p>
          <a:p>
            <a:pPr marL="500380" marR="5080" indent="-285750">
              <a:lnSpc>
                <a:spcPct val="104900"/>
              </a:lnSpc>
              <a:spcBef>
                <a:spcPts val="1880"/>
              </a:spcBef>
              <a:buFont typeface="Wingdings"/>
              <a:buChar char="Ø"/>
            </a:pPr>
            <a:r>
              <a:rPr lang="pt-BR" sz="1550" dirty="0" err="1">
                <a:latin typeface="Segoe UI Symbol"/>
                <a:cs typeface="Segoe UI Symbol"/>
              </a:rPr>
              <a:t>Calendario</a:t>
            </a:r>
            <a:r>
              <a:rPr sz="1550" spc="4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de</a:t>
            </a:r>
            <a:r>
              <a:rPr sz="1550" spc="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eventos</a:t>
            </a:r>
            <a:r>
              <a:rPr sz="1550" spc="75" dirty="0">
                <a:latin typeface="Segoe UI Symbol"/>
                <a:cs typeface="Segoe UI Symbol"/>
              </a:rPr>
              <a:t> </a:t>
            </a:r>
            <a:r>
              <a:rPr sz="1550" dirty="0">
                <a:latin typeface="Segoe UI Symbol"/>
                <a:cs typeface="Segoe UI Symbol"/>
              </a:rPr>
              <a:t>futuros</a:t>
            </a:r>
            <a:endParaRPr lang="pt-BR" sz="1550" spc="40" dirty="0">
              <a:latin typeface="Segoe UI Symbol"/>
              <a:cs typeface="Segoe UI Symbo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25506" y="2818878"/>
            <a:ext cx="7823155" cy="3617867"/>
            <a:chOff x="2719451" y="2933700"/>
            <a:chExt cx="7134225" cy="2928937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4150" y="2933700"/>
              <a:ext cx="7115175" cy="291465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0" name="object 10"/>
            <p:cNvSpPr/>
            <p:nvPr/>
          </p:nvSpPr>
          <p:spPr>
            <a:xfrm>
              <a:off x="2719451" y="2938462"/>
              <a:ext cx="7134225" cy="2924175"/>
            </a:xfrm>
            <a:custGeom>
              <a:avLst/>
              <a:gdLst/>
              <a:ahLst/>
              <a:cxnLst/>
              <a:rect l="l" t="t" r="r" b="b"/>
              <a:pathLst>
                <a:path w="7134225" h="2924175">
                  <a:moveTo>
                    <a:pt x="0" y="2924048"/>
                  </a:moveTo>
                  <a:lnTo>
                    <a:pt x="7134098" y="2924048"/>
                  </a:lnTo>
                  <a:lnTo>
                    <a:pt x="7134098" y="0"/>
                  </a:lnTo>
                  <a:lnTo>
                    <a:pt x="0" y="0"/>
                  </a:lnTo>
                  <a:lnTo>
                    <a:pt x="0" y="2924048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8026" y="2957449"/>
              <a:ext cx="1162050" cy="304800"/>
            </a:xfrm>
            <a:custGeom>
              <a:avLst/>
              <a:gdLst/>
              <a:ahLst/>
              <a:cxnLst/>
              <a:rect l="l" t="t" r="r" b="b"/>
              <a:pathLst>
                <a:path w="1162050" h="304800">
                  <a:moveTo>
                    <a:pt x="0" y="304546"/>
                  </a:moveTo>
                  <a:lnTo>
                    <a:pt x="1161796" y="304546"/>
                  </a:lnTo>
                  <a:lnTo>
                    <a:pt x="1161796" y="0"/>
                  </a:lnTo>
                  <a:lnTo>
                    <a:pt x="0" y="0"/>
                  </a:lnTo>
                  <a:lnTo>
                    <a:pt x="0" y="304546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F0123D6E-9ED4-B2E4-377B-4381670F795E}"/>
              </a:ext>
            </a:extLst>
          </p:cNvPr>
          <p:cNvSpPr/>
          <p:nvPr/>
        </p:nvSpPr>
        <p:spPr>
          <a:xfrm rot="5400000">
            <a:off x="2043067" y="1888765"/>
            <a:ext cx="1505378" cy="27783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120" y="1656691"/>
            <a:ext cx="7122168" cy="645690"/>
          </a:xfrm>
          <a:prstGeom prst="rect">
            <a:avLst/>
          </a:prstGeom>
        </p:spPr>
        <p:txBody>
          <a:bodyPr vert="horz" wrap="square" lIns="0" tIns="182245" rIns="0" bIns="0" rtlCol="0" anchor="ctr">
            <a:spAutoFit/>
          </a:bodyPr>
          <a:lstStyle/>
          <a:p>
            <a:pPr marL="1648460">
              <a:lnSpc>
                <a:spcPts val="3610"/>
              </a:lnSpc>
            </a:pPr>
            <a:r>
              <a:rPr sz="3000" i="1" spc="-204" dirty="0">
                <a:latin typeface="Arial Black"/>
                <a:cs typeface="Arial Black"/>
              </a:rPr>
              <a:t>Project</a:t>
            </a:r>
            <a:r>
              <a:rPr sz="3000" i="1" spc="-400" dirty="0">
                <a:latin typeface="Arial Black"/>
                <a:cs typeface="Arial Black"/>
              </a:rPr>
              <a:t> </a:t>
            </a:r>
            <a:r>
              <a:rPr sz="3000" i="1" spc="-165" dirty="0">
                <a:latin typeface="Arial Black"/>
                <a:cs typeface="Arial Black"/>
              </a:rPr>
              <a:t>Home</a:t>
            </a:r>
            <a:r>
              <a:rPr sz="3000" i="1" spc="-355" dirty="0">
                <a:latin typeface="Arial Black"/>
                <a:cs typeface="Arial Black"/>
              </a:rPr>
              <a:t> </a:t>
            </a:r>
            <a:r>
              <a:rPr sz="3000" i="1" spc="-120" dirty="0">
                <a:latin typeface="Arial Black"/>
                <a:cs typeface="Arial Black"/>
              </a:rPr>
              <a:t>and</a:t>
            </a:r>
            <a:r>
              <a:rPr sz="3000" i="1" spc="-290" dirty="0">
                <a:latin typeface="Arial Black"/>
                <a:cs typeface="Arial Black"/>
              </a:rPr>
              <a:t> </a:t>
            </a:r>
            <a:r>
              <a:rPr sz="3000" i="1" spc="-95" dirty="0">
                <a:latin typeface="Arial Black"/>
                <a:cs typeface="Arial Black"/>
              </a:rPr>
              <a:t>Design</a:t>
            </a:r>
            <a:endParaRPr sz="3000" i="1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377978"/>
            <a:ext cx="11497310" cy="33757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endParaRPr sz="1550" dirty="0">
              <a:latin typeface="Segoe UI Symbol"/>
              <a:cs typeface="Segoe UI Symbol"/>
            </a:endParaRPr>
          </a:p>
          <a:p>
            <a:pPr marL="195580" indent="-171450">
              <a:buFontTx/>
              <a:buChar char="•"/>
              <a:tabLst>
                <a:tab pos="195580" algn="l"/>
              </a:tabLst>
            </a:pPr>
            <a:r>
              <a:rPr sz="2000" b="1" spc="60" dirty="0">
                <a:solidFill>
                  <a:srgbClr val="002060"/>
                </a:solidFill>
                <a:latin typeface="Segoe UI Symbol"/>
                <a:cs typeface="Segoe UI Symbol"/>
              </a:rPr>
              <a:t>Designer</a:t>
            </a:r>
            <a:r>
              <a:rPr lang="pt-BR" sz="2000" b="1" spc="60" dirty="0">
                <a:solidFill>
                  <a:srgbClr val="002060"/>
                </a:solidFill>
                <a:latin typeface="Segoe UI Symbol"/>
                <a:cs typeface="Segoe UI Symbol"/>
              </a:rPr>
              <a:t>:</a:t>
            </a:r>
            <a:r>
              <a:rPr sz="2000" spc="190" dirty="0">
                <a:latin typeface="Segoe UI Symbol"/>
                <a:cs typeface="Segoe UI Symbol"/>
              </a:rPr>
              <a:t> </a:t>
            </a:r>
            <a:r>
              <a:rPr lang="pt-BR" sz="2000" spc="55" dirty="0">
                <a:latin typeface="Segoe UI Symbol"/>
                <a:cs typeface="Segoe UI Symbol"/>
              </a:rPr>
              <a:t>donde se </a:t>
            </a:r>
            <a:r>
              <a:rPr lang="pt-BR" sz="2000" spc="55" dirty="0" err="1">
                <a:latin typeface="Segoe UI Symbol"/>
                <a:cs typeface="Segoe UI Symbol"/>
              </a:rPr>
              <a:t>crea</a:t>
            </a:r>
            <a:r>
              <a:rPr lang="pt-BR" sz="2000" spc="55" dirty="0">
                <a:latin typeface="Segoe UI Symbol"/>
                <a:cs typeface="Segoe UI Symbol"/>
              </a:rPr>
              <a:t> y</a:t>
            </a:r>
            <a:r>
              <a:rPr lang="pt-BR" sz="2000" spc="190" dirty="0">
                <a:latin typeface="Segoe UI Symbol"/>
                <a:cs typeface="Segoe UI Symbol"/>
              </a:rPr>
              <a:t> </a:t>
            </a:r>
            <a:r>
              <a:rPr sz="2000" spc="65" dirty="0" err="1">
                <a:latin typeface="Segoe UI Symbol"/>
                <a:cs typeface="Segoe UI Symbol"/>
              </a:rPr>
              <a:t>edita</a:t>
            </a:r>
            <a:r>
              <a:rPr sz="2000" spc="125" dirty="0">
                <a:latin typeface="Segoe UI Symbol"/>
                <a:cs typeface="Segoe UI Symbol"/>
              </a:rPr>
              <a:t> </a:t>
            </a:r>
            <a:r>
              <a:rPr lang="pt-BR" sz="2000" spc="65" dirty="0" err="1">
                <a:latin typeface="Segoe UI Symbol"/>
                <a:cs typeface="Segoe UI Symbol"/>
              </a:rPr>
              <a:t>los</a:t>
            </a:r>
            <a:r>
              <a:rPr lang="pt-BR" sz="2000" spc="65" dirty="0">
                <a:latin typeface="Segoe UI Symbol"/>
                <a:cs typeface="Segoe UI Symbol"/>
              </a:rPr>
              <a:t> </a:t>
            </a:r>
            <a:r>
              <a:rPr sz="2000" spc="65" dirty="0" err="1">
                <a:latin typeface="Segoe UI Symbol"/>
                <a:cs typeface="Segoe UI Symbol"/>
              </a:rPr>
              <a:t>instrumentos</a:t>
            </a:r>
            <a:r>
              <a:rPr sz="2000" spc="175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de</a:t>
            </a:r>
            <a:r>
              <a:rPr sz="2000" spc="180" dirty="0">
                <a:latin typeface="Segoe UI Symbol"/>
                <a:cs typeface="Segoe UI Symbol"/>
              </a:rPr>
              <a:t> </a:t>
            </a:r>
            <a:r>
              <a:rPr sz="2000" spc="60" dirty="0" err="1">
                <a:latin typeface="Segoe UI Symbol"/>
                <a:cs typeface="Segoe UI Symbol"/>
              </a:rPr>
              <a:t>recolección</a:t>
            </a:r>
            <a:r>
              <a:rPr sz="2000" spc="180" dirty="0">
                <a:latin typeface="Segoe UI Symbol"/>
                <a:cs typeface="Segoe UI Symbol"/>
              </a:rPr>
              <a:t> </a:t>
            </a:r>
            <a:r>
              <a:rPr sz="2000" spc="-25" dirty="0">
                <a:latin typeface="Segoe UI Symbol"/>
                <a:cs typeface="Segoe UI Symbol"/>
              </a:rPr>
              <a:t>de</a:t>
            </a:r>
            <a:r>
              <a:rPr lang="pt-BR" sz="2000" spc="-25" dirty="0">
                <a:latin typeface="Segoe UI Symbol"/>
                <a:cs typeface="Segoe UI Symbol"/>
              </a:rPr>
              <a:t> </a:t>
            </a:r>
            <a:r>
              <a:rPr sz="2000" spc="55" dirty="0" err="1">
                <a:latin typeface="Segoe UI Symbol"/>
                <a:cs typeface="Segoe UI Symbol"/>
              </a:rPr>
              <a:t>datos</a:t>
            </a:r>
            <a:r>
              <a:rPr lang="pt-BR" sz="2000" spc="55" dirty="0">
                <a:latin typeface="Segoe UI Symbol"/>
                <a:cs typeface="Segoe UI Symbol"/>
              </a:rPr>
              <a:t> y </a:t>
            </a:r>
            <a:r>
              <a:rPr lang="pt-BR" sz="2000" spc="55" dirty="0" err="1">
                <a:latin typeface="Segoe UI Symbol"/>
                <a:cs typeface="Segoe UI Symbol"/>
              </a:rPr>
              <a:t>otras</a:t>
            </a:r>
            <a:r>
              <a:rPr lang="pt-BR" sz="2000" spc="55" dirty="0">
                <a:latin typeface="Segoe UI Symbol"/>
                <a:cs typeface="Segoe UI Symbol"/>
              </a:rPr>
              <a:t> </a:t>
            </a:r>
            <a:r>
              <a:rPr lang="pt-BR" sz="2000" spc="55" dirty="0" err="1">
                <a:latin typeface="Segoe UI Symbol"/>
                <a:cs typeface="Segoe UI Symbol"/>
              </a:rPr>
              <a:t>heramientas</a:t>
            </a:r>
            <a:r>
              <a:rPr lang="pt-BR" sz="2000" spc="55" dirty="0">
                <a:latin typeface="Segoe UI Symbol"/>
                <a:cs typeface="Segoe UI Symbol"/>
              </a:rPr>
              <a:t> </a:t>
            </a:r>
            <a:r>
              <a:rPr lang="pt-BR" sz="2000" spc="55" dirty="0" err="1">
                <a:latin typeface="Segoe UI Symbol"/>
                <a:cs typeface="Segoe UI Symbol"/>
              </a:rPr>
              <a:t>del</a:t>
            </a:r>
            <a:r>
              <a:rPr lang="pt-BR" sz="2000" spc="55" dirty="0">
                <a:latin typeface="Segoe UI Symbol"/>
                <a:cs typeface="Segoe UI Symbol"/>
              </a:rPr>
              <a:t> </a:t>
            </a:r>
            <a:r>
              <a:rPr lang="pt-BR" sz="2000" spc="55" dirty="0" err="1">
                <a:latin typeface="Segoe UI Symbol"/>
                <a:cs typeface="Segoe UI Symbol"/>
              </a:rPr>
              <a:t>proyecto</a:t>
            </a:r>
            <a:r>
              <a:rPr lang="pt-BR" sz="2000" spc="55" dirty="0">
                <a:latin typeface="Segoe UI Symbol"/>
                <a:cs typeface="Segoe UI Symbol"/>
              </a:rPr>
              <a:t>, de </a:t>
            </a:r>
            <a:r>
              <a:rPr lang="pt-BR" sz="2000" spc="55" dirty="0" err="1">
                <a:latin typeface="Segoe UI Symbol"/>
                <a:cs typeface="Segoe UI Symbol"/>
              </a:rPr>
              <a:t>manera</a:t>
            </a:r>
            <a:r>
              <a:rPr lang="pt-BR" sz="2000" spc="55" dirty="0">
                <a:latin typeface="Segoe UI Symbol"/>
                <a:cs typeface="Segoe UI Symbol"/>
              </a:rPr>
              <a:t> </a:t>
            </a:r>
            <a:r>
              <a:rPr lang="pt-BR" sz="2000" spc="55" dirty="0" err="1">
                <a:latin typeface="Segoe UI Symbol"/>
                <a:cs typeface="Segoe UI Symbol"/>
              </a:rPr>
              <a:t>en</a:t>
            </a:r>
            <a:r>
              <a:rPr lang="pt-BR" sz="2000" spc="55" dirty="0">
                <a:latin typeface="Segoe UI Symbol"/>
                <a:cs typeface="Segoe UI Symbol"/>
              </a:rPr>
              <a:t> </a:t>
            </a:r>
            <a:r>
              <a:rPr lang="pt-BR" sz="2000" spc="55" dirty="0" err="1">
                <a:latin typeface="Segoe UI Symbol"/>
                <a:cs typeface="Segoe UI Symbol"/>
              </a:rPr>
              <a:t>linea</a:t>
            </a:r>
            <a:endParaRPr lang="pt-BR" sz="2000" dirty="0">
              <a:latin typeface="Segoe UI Symbol"/>
              <a:cs typeface="Segoe UI Symbol"/>
            </a:endParaRPr>
          </a:p>
          <a:p>
            <a:pPr marL="24130">
              <a:lnSpc>
                <a:spcPct val="100000"/>
              </a:lnSpc>
              <a:tabLst>
                <a:tab pos="195580" algn="l"/>
              </a:tabLst>
            </a:pPr>
            <a:endParaRPr sz="2000" dirty="0">
              <a:latin typeface="Segoe UI Symbol"/>
              <a:cs typeface="Segoe UI Symbol"/>
            </a:endParaRPr>
          </a:p>
          <a:p>
            <a:pPr marL="194310" marR="5080" indent="-169545" algn="just">
              <a:lnSpc>
                <a:spcPct val="103000"/>
              </a:lnSpc>
              <a:buFont typeface="Arial MT"/>
              <a:buChar char="•"/>
              <a:tabLst>
                <a:tab pos="196215" algn="l"/>
              </a:tabLst>
            </a:pPr>
            <a:r>
              <a:rPr sz="2000" b="1" dirty="0">
                <a:solidFill>
                  <a:srgbClr val="002060"/>
                </a:solidFill>
                <a:latin typeface="Segoe UI Symbol"/>
                <a:cs typeface="Segoe UI Symbol"/>
              </a:rPr>
              <a:t>Dictionary</a:t>
            </a:r>
            <a:r>
              <a:rPr lang="pt-BR" sz="2000" b="1" dirty="0">
                <a:solidFill>
                  <a:srgbClr val="002060"/>
                </a:solidFill>
                <a:latin typeface="Segoe UI Symbol"/>
                <a:cs typeface="Segoe UI Symbol"/>
              </a:rPr>
              <a:t>:</a:t>
            </a:r>
            <a:r>
              <a:rPr lang="pt-BR" sz="2000" b="1" spc="420" dirty="0">
                <a:solidFill>
                  <a:srgbClr val="002060"/>
                </a:solidFill>
                <a:latin typeface="Segoe UI Symbol"/>
                <a:cs typeface="Segoe UI Symbol"/>
              </a:rPr>
              <a:t> </a:t>
            </a:r>
            <a:r>
              <a:rPr lang="es-ES" sz="2000" dirty="0">
                <a:latin typeface="Segoe UI Symbol"/>
                <a:cs typeface="Segoe UI Symbol"/>
              </a:rPr>
              <a:t>un</a:t>
            </a:r>
            <a:r>
              <a:rPr lang="es-ES" sz="2000" spc="160" dirty="0">
                <a:latin typeface="Segoe UI Symbol"/>
                <a:cs typeface="Segoe UI Symbol"/>
              </a:rPr>
              <a:t> </a:t>
            </a:r>
            <a:r>
              <a:rPr lang="es-ES" sz="2000" dirty="0">
                <a:latin typeface="Segoe UI Symbol"/>
                <a:cs typeface="Segoe UI Symbol"/>
              </a:rPr>
              <a:t>archivo</a:t>
            </a:r>
            <a:r>
              <a:rPr lang="es-ES" sz="2000" spc="155" dirty="0">
                <a:latin typeface="Segoe UI Symbol"/>
                <a:cs typeface="Segoe UI Symbol"/>
              </a:rPr>
              <a:t> </a:t>
            </a:r>
            <a:r>
              <a:rPr lang="es-ES" sz="2000" spc="-10" dirty="0">
                <a:latin typeface="Segoe UI Symbol"/>
                <a:cs typeface="Segoe UI Symbol"/>
              </a:rPr>
              <a:t>de los instrumentos en formato </a:t>
            </a:r>
            <a:r>
              <a:rPr lang="es-ES" sz="2000" dirty="0">
                <a:latin typeface="Segoe UI Symbol"/>
                <a:cs typeface="Segoe UI Symbol"/>
              </a:rPr>
              <a:t>CSV</a:t>
            </a:r>
            <a:r>
              <a:rPr lang="es-ES" sz="2000" spc="200" dirty="0">
                <a:latin typeface="Segoe UI Symbol"/>
                <a:cs typeface="Segoe UI Symbol"/>
              </a:rPr>
              <a:t> </a:t>
            </a:r>
            <a:r>
              <a:rPr lang="es-ES" sz="2000" dirty="0">
                <a:latin typeface="Segoe UI Symbol"/>
                <a:cs typeface="Segoe UI Symbol"/>
              </a:rPr>
              <a:t>(delimitado</a:t>
            </a:r>
            <a:r>
              <a:rPr lang="es-ES" sz="2000" spc="160" dirty="0">
                <a:latin typeface="Segoe UI Symbol"/>
                <a:cs typeface="Segoe UI Symbol"/>
              </a:rPr>
              <a:t> </a:t>
            </a:r>
            <a:r>
              <a:rPr lang="es-ES" sz="2000" spc="-25" dirty="0">
                <a:latin typeface="Segoe UI Symbol"/>
                <a:cs typeface="Segoe UI Symbol"/>
              </a:rPr>
              <a:t>por </a:t>
            </a:r>
            <a:r>
              <a:rPr lang="es-ES" sz="2000" spc="-10" dirty="0">
                <a:latin typeface="Segoe UI Symbol"/>
                <a:cs typeface="Segoe UI Symbol"/>
              </a:rPr>
              <a:t>comas), que se </a:t>
            </a:r>
            <a:r>
              <a:rPr sz="2000" dirty="0" err="1">
                <a:latin typeface="Segoe UI Symbol"/>
                <a:cs typeface="Segoe UI Symbol"/>
              </a:rPr>
              <a:t>puede</a:t>
            </a:r>
            <a:r>
              <a:rPr sz="2000" spc="375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utilizarse</a:t>
            </a:r>
            <a:r>
              <a:rPr sz="2000" spc="434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para</a:t>
            </a:r>
            <a:r>
              <a:rPr sz="2000" spc="440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hacer</a:t>
            </a:r>
            <a:r>
              <a:rPr sz="2000" spc="430" dirty="0">
                <a:latin typeface="Segoe UI Symbol"/>
                <a:cs typeface="Segoe UI Symbol"/>
              </a:rPr>
              <a:t> </a:t>
            </a:r>
            <a:r>
              <a:rPr sz="2000" dirty="0" err="1">
                <a:latin typeface="Segoe UI Symbol"/>
                <a:cs typeface="Segoe UI Symbol"/>
              </a:rPr>
              <a:t>cambios</a:t>
            </a:r>
            <a:r>
              <a:rPr sz="2000" spc="430" dirty="0">
                <a:latin typeface="Segoe UI Symbol"/>
                <a:cs typeface="Segoe UI Symbol"/>
              </a:rPr>
              <a:t> </a:t>
            </a:r>
            <a:r>
              <a:rPr lang="pt-BR" sz="2000" dirty="0">
                <a:latin typeface="Segoe UI Symbol"/>
                <a:cs typeface="Segoe UI Symbol"/>
              </a:rPr>
              <a:t>offline para </a:t>
            </a:r>
            <a:r>
              <a:rPr lang="pt-BR" sz="2000" dirty="0" err="1">
                <a:latin typeface="Segoe UI Symbol"/>
                <a:cs typeface="Segoe UI Symbol"/>
              </a:rPr>
              <a:t>después</a:t>
            </a:r>
            <a:r>
              <a:rPr lang="pt-BR" sz="2000" dirty="0">
                <a:latin typeface="Segoe UI Symbol"/>
                <a:cs typeface="Segoe UI Symbol"/>
              </a:rPr>
              <a:t> </a:t>
            </a:r>
            <a:r>
              <a:rPr lang="pt-BR" sz="2000" dirty="0" err="1">
                <a:latin typeface="Segoe UI Symbol"/>
                <a:cs typeface="Segoe UI Symbol"/>
              </a:rPr>
              <a:t>cargalos</a:t>
            </a:r>
            <a:r>
              <a:rPr lang="pt-BR" sz="2000" dirty="0">
                <a:latin typeface="Segoe UI Symbol"/>
                <a:cs typeface="Segoe UI Symbol"/>
              </a:rPr>
              <a:t> </a:t>
            </a:r>
            <a:r>
              <a:rPr lang="pt-BR" sz="2000" dirty="0" err="1">
                <a:latin typeface="Segoe UI Symbol"/>
                <a:cs typeface="Segoe UI Symbol"/>
              </a:rPr>
              <a:t>en</a:t>
            </a:r>
            <a:r>
              <a:rPr lang="pt-BR" sz="2000" dirty="0">
                <a:latin typeface="Segoe UI Symbol"/>
                <a:cs typeface="Segoe UI Symbol"/>
              </a:rPr>
              <a:t> </a:t>
            </a:r>
            <a:r>
              <a:rPr lang="pt-BR" sz="2000" dirty="0" err="1">
                <a:latin typeface="Segoe UI Symbol"/>
                <a:cs typeface="Segoe UI Symbol"/>
              </a:rPr>
              <a:t>REDCap</a:t>
            </a:r>
            <a:r>
              <a:rPr lang="pt-BR" sz="2000" dirty="0">
                <a:latin typeface="Segoe UI Symbol"/>
                <a:cs typeface="Segoe UI Symbol"/>
              </a:rPr>
              <a:t> de </a:t>
            </a:r>
            <a:r>
              <a:rPr lang="pt-BR" sz="2000" dirty="0" err="1">
                <a:latin typeface="Segoe UI Symbol"/>
                <a:cs typeface="Segoe UI Symbol"/>
              </a:rPr>
              <a:t>nuevo</a:t>
            </a:r>
            <a:endParaRPr lang="pt-BR" sz="2000" dirty="0">
              <a:latin typeface="Segoe UI Symbol"/>
              <a:cs typeface="Segoe UI Symbol"/>
            </a:endParaRPr>
          </a:p>
          <a:p>
            <a:pPr marL="24765" marR="5080" algn="just">
              <a:lnSpc>
                <a:spcPct val="103000"/>
              </a:lnSpc>
              <a:tabLst>
                <a:tab pos="196215" algn="l"/>
              </a:tabLst>
            </a:pPr>
            <a:endParaRPr lang="pt-BR" sz="2000" dirty="0">
              <a:latin typeface="Segoe UI Symbol"/>
              <a:cs typeface="Segoe UI Symbol"/>
            </a:endParaRPr>
          </a:p>
          <a:p>
            <a:pPr marL="194310" marR="5080" indent="-169545" algn="just">
              <a:lnSpc>
                <a:spcPct val="103000"/>
              </a:lnSpc>
              <a:buFont typeface="Arial MT"/>
              <a:buChar char="•"/>
              <a:tabLst>
                <a:tab pos="196215" algn="l"/>
              </a:tabLst>
            </a:pPr>
            <a:r>
              <a:rPr sz="2000" b="1" dirty="0">
                <a:solidFill>
                  <a:srgbClr val="002060"/>
                </a:solidFill>
                <a:latin typeface="Segoe UI Symbol"/>
                <a:cs typeface="Segoe UI Symbol"/>
              </a:rPr>
              <a:t>Codebook</a:t>
            </a:r>
            <a:r>
              <a:rPr lang="pt-BR" sz="2000" b="1" spc="10" dirty="0">
                <a:solidFill>
                  <a:srgbClr val="002060"/>
                </a:solidFill>
                <a:latin typeface="Segoe UI Symbol"/>
                <a:cs typeface="Segoe UI Symbol"/>
              </a:rPr>
              <a:t>: </a:t>
            </a:r>
            <a:r>
              <a:rPr sz="2000" dirty="0" err="1">
                <a:latin typeface="Segoe UI Symbol"/>
                <a:cs typeface="Segoe UI Symbol"/>
              </a:rPr>
              <a:t>versión</a:t>
            </a:r>
            <a:r>
              <a:rPr sz="2000" dirty="0">
                <a:latin typeface="Segoe UI Symbol"/>
                <a:cs typeface="Segoe UI Symbol"/>
              </a:rPr>
              <a:t> legible</a:t>
            </a:r>
            <a:r>
              <a:rPr sz="2000" spc="25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y</a:t>
            </a:r>
            <a:r>
              <a:rPr sz="2000" spc="30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de</a:t>
            </a:r>
            <a:r>
              <a:rPr sz="2000" spc="50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solo</a:t>
            </a:r>
            <a:r>
              <a:rPr sz="2000" spc="65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lectura</a:t>
            </a:r>
            <a:r>
              <a:rPr sz="2000" spc="30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del</a:t>
            </a:r>
            <a:r>
              <a:rPr sz="2000" spc="55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Diccionario</a:t>
            </a:r>
            <a:r>
              <a:rPr sz="2000" spc="20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de</a:t>
            </a:r>
            <a:r>
              <a:rPr sz="2000" spc="55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Datos</a:t>
            </a:r>
            <a:r>
              <a:rPr sz="2000" spc="25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del</a:t>
            </a:r>
            <a:r>
              <a:rPr sz="2000" spc="55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proyecto,</a:t>
            </a:r>
            <a:r>
              <a:rPr sz="2000" spc="5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y</a:t>
            </a:r>
            <a:r>
              <a:rPr sz="2000" spc="50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sirve</a:t>
            </a:r>
            <a:r>
              <a:rPr sz="2000" spc="50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como</a:t>
            </a:r>
            <a:r>
              <a:rPr sz="2000" spc="20" dirty="0">
                <a:latin typeface="Segoe UI Symbol"/>
                <a:cs typeface="Segoe UI Symbol"/>
              </a:rPr>
              <a:t> </a:t>
            </a:r>
            <a:r>
              <a:rPr sz="2000" dirty="0">
                <a:latin typeface="Segoe UI Symbol"/>
                <a:cs typeface="Segoe UI Symbol"/>
              </a:rPr>
              <a:t>una</a:t>
            </a:r>
            <a:r>
              <a:rPr sz="2000" spc="45" dirty="0">
                <a:latin typeface="Segoe UI Symbol"/>
                <a:cs typeface="Segoe UI Symbol"/>
              </a:rPr>
              <a:t> </a:t>
            </a:r>
            <a:r>
              <a:rPr sz="2000" dirty="0" err="1">
                <a:latin typeface="Segoe UI Symbol"/>
                <a:cs typeface="Segoe UI Symbol"/>
              </a:rPr>
              <a:t>referencia</a:t>
            </a:r>
            <a:r>
              <a:rPr sz="2000" spc="35" dirty="0">
                <a:latin typeface="Segoe UI Symbol"/>
                <a:cs typeface="Segoe UI Symbol"/>
              </a:rPr>
              <a:t> </a:t>
            </a:r>
            <a:r>
              <a:rPr sz="2000" spc="-10" dirty="0" err="1">
                <a:latin typeface="Segoe UI Symbol"/>
                <a:cs typeface="Segoe UI Symbol"/>
              </a:rPr>
              <a:t>rápida</a:t>
            </a:r>
            <a:endParaRPr lang="pt-BR" sz="2000" spc="-10" dirty="0">
              <a:latin typeface="Segoe UI Symbol"/>
              <a:cs typeface="Segoe UI Symbol"/>
            </a:endParaRPr>
          </a:p>
          <a:p>
            <a:pPr marL="194310" marR="5080" indent="-169545" algn="just">
              <a:lnSpc>
                <a:spcPct val="103000"/>
              </a:lnSpc>
              <a:buFont typeface="Arial MT"/>
              <a:buChar char="•"/>
              <a:tabLst>
                <a:tab pos="196215" algn="l"/>
              </a:tabLst>
            </a:pPr>
            <a:endParaRPr lang="pt-BR" sz="2000" spc="-10" dirty="0">
              <a:latin typeface="Segoe UI Symbol"/>
              <a:cs typeface="Segoe UI Symbol"/>
            </a:endParaRPr>
          </a:p>
          <a:p>
            <a:pPr marL="194310" marR="5080" indent="-169545" algn="just">
              <a:lnSpc>
                <a:spcPct val="103000"/>
              </a:lnSpc>
              <a:buFont typeface="Arial MT"/>
              <a:buChar char="•"/>
              <a:tabLst>
                <a:tab pos="196215" algn="l"/>
              </a:tabLst>
            </a:pPr>
            <a:r>
              <a:rPr lang="es-ES" sz="2000" b="1" dirty="0">
                <a:solidFill>
                  <a:srgbClr val="002060"/>
                </a:solidFill>
                <a:latin typeface="Segoe UI Symbol"/>
                <a:cs typeface="Segoe UI Symbol"/>
              </a:rPr>
              <a:t>Configuraciones:</a:t>
            </a:r>
            <a:r>
              <a:rPr lang="es-ES" sz="2000" spc="45" dirty="0">
                <a:latin typeface="Segoe UI Symbol"/>
                <a:cs typeface="Segoe UI Symbol"/>
              </a:rPr>
              <a:t> </a:t>
            </a:r>
            <a:r>
              <a:rPr lang="es-ES" sz="2000" dirty="0">
                <a:latin typeface="Segoe UI Symbol"/>
                <a:cs typeface="Segoe UI Symbol"/>
              </a:rPr>
              <a:t>donde</a:t>
            </a:r>
            <a:r>
              <a:rPr lang="es-ES" sz="2000" spc="55" dirty="0">
                <a:latin typeface="Segoe UI Symbol"/>
                <a:cs typeface="Segoe UI Symbol"/>
              </a:rPr>
              <a:t> </a:t>
            </a:r>
            <a:r>
              <a:rPr lang="es-ES" sz="2000" dirty="0">
                <a:latin typeface="Segoe UI Symbol"/>
                <a:cs typeface="Segoe UI Symbol"/>
              </a:rPr>
              <a:t>se</a:t>
            </a:r>
            <a:r>
              <a:rPr lang="es-ES" sz="2000" spc="40" dirty="0">
                <a:latin typeface="Segoe UI Symbol"/>
                <a:cs typeface="Segoe UI Symbol"/>
              </a:rPr>
              <a:t> </a:t>
            </a:r>
            <a:r>
              <a:rPr lang="es-ES" sz="2000" dirty="0">
                <a:latin typeface="Segoe UI Symbol"/>
                <a:cs typeface="Segoe UI Symbol"/>
              </a:rPr>
              <a:t>pueden</a:t>
            </a:r>
            <a:r>
              <a:rPr lang="es-ES" sz="2000" spc="25" dirty="0">
                <a:latin typeface="Segoe UI Symbol"/>
                <a:cs typeface="Segoe UI Symbol"/>
              </a:rPr>
              <a:t> </a:t>
            </a:r>
            <a:r>
              <a:rPr lang="es-ES" sz="2000" dirty="0">
                <a:latin typeface="Segoe UI Symbol"/>
                <a:cs typeface="Segoe UI Symbol"/>
              </a:rPr>
              <a:t>modificar</a:t>
            </a:r>
            <a:r>
              <a:rPr lang="es-ES" sz="2000" spc="60" dirty="0">
                <a:latin typeface="Segoe UI Symbol"/>
                <a:cs typeface="Segoe UI Symbol"/>
              </a:rPr>
              <a:t> </a:t>
            </a:r>
            <a:r>
              <a:rPr lang="es-ES" sz="2000" dirty="0">
                <a:latin typeface="Segoe UI Symbol"/>
                <a:cs typeface="Segoe UI Symbol"/>
              </a:rPr>
              <a:t>los</a:t>
            </a:r>
            <a:r>
              <a:rPr lang="es-ES" sz="2000" spc="75" dirty="0">
                <a:latin typeface="Segoe UI Symbol"/>
                <a:cs typeface="Segoe UI Symbol"/>
              </a:rPr>
              <a:t> </a:t>
            </a:r>
            <a:r>
              <a:rPr lang="es-ES" sz="2000" dirty="0">
                <a:latin typeface="Segoe UI Symbol"/>
                <a:cs typeface="Segoe UI Symbol"/>
              </a:rPr>
              <a:t>parámetros</a:t>
            </a:r>
            <a:r>
              <a:rPr lang="es-ES" sz="2000" spc="65" dirty="0">
                <a:latin typeface="Segoe UI Symbol"/>
                <a:cs typeface="Segoe UI Symbol"/>
              </a:rPr>
              <a:t> </a:t>
            </a:r>
            <a:r>
              <a:rPr lang="es-ES" sz="2000" dirty="0">
                <a:latin typeface="Segoe UI Symbol"/>
                <a:cs typeface="Segoe UI Symbol"/>
              </a:rPr>
              <a:t>principales</a:t>
            </a:r>
            <a:r>
              <a:rPr lang="es-ES" sz="2000" spc="25" dirty="0">
                <a:latin typeface="Segoe UI Symbol"/>
                <a:cs typeface="Segoe UI Symbol"/>
              </a:rPr>
              <a:t> </a:t>
            </a:r>
            <a:r>
              <a:rPr lang="es-ES" sz="2000" dirty="0">
                <a:latin typeface="Segoe UI Symbol"/>
                <a:cs typeface="Segoe UI Symbol"/>
              </a:rPr>
              <a:t>del</a:t>
            </a:r>
            <a:r>
              <a:rPr lang="es-ES" sz="2000" spc="85" dirty="0">
                <a:latin typeface="Segoe UI Symbol"/>
                <a:cs typeface="Segoe UI Symbol"/>
              </a:rPr>
              <a:t> </a:t>
            </a:r>
            <a:r>
              <a:rPr lang="es-ES" sz="2000" dirty="0">
                <a:latin typeface="Segoe UI Symbol"/>
                <a:cs typeface="Segoe UI Symbol"/>
              </a:rPr>
              <a:t>proyecto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CD9A0D9C-290F-1991-E8B8-3A4F8FC28EF1}"/>
              </a:ext>
            </a:extLst>
          </p:cNvPr>
          <p:cNvGrpSpPr/>
          <p:nvPr/>
        </p:nvGrpSpPr>
        <p:grpSpPr>
          <a:xfrm>
            <a:off x="7612303" y="930178"/>
            <a:ext cx="4122497" cy="1447800"/>
            <a:chOff x="4138676" y="4486275"/>
            <a:chExt cx="3924300" cy="1319212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0F5EB0C8-61E3-7D36-8EB2-3022807B1D7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3375" y="4486275"/>
              <a:ext cx="3905250" cy="130492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E1A64FC3-F21B-0353-2642-1865B4AB74E0}"/>
                </a:ext>
              </a:extLst>
            </p:cNvPr>
            <p:cNvSpPr/>
            <p:nvPr/>
          </p:nvSpPr>
          <p:spPr>
            <a:xfrm>
              <a:off x="4138676" y="4491037"/>
              <a:ext cx="3924300" cy="1314450"/>
            </a:xfrm>
            <a:custGeom>
              <a:avLst/>
              <a:gdLst/>
              <a:ahLst/>
              <a:cxnLst/>
              <a:rect l="l" t="t" r="r" b="b"/>
              <a:pathLst>
                <a:path w="3924300" h="1314450">
                  <a:moveTo>
                    <a:pt x="0" y="1314069"/>
                  </a:moveTo>
                  <a:lnTo>
                    <a:pt x="3923791" y="1314069"/>
                  </a:lnTo>
                  <a:lnTo>
                    <a:pt x="3923791" y="0"/>
                  </a:lnTo>
                  <a:lnTo>
                    <a:pt x="0" y="0"/>
                  </a:lnTo>
                  <a:lnTo>
                    <a:pt x="0" y="131406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e9839d-51c9-4c69-a70c-160bd84e366c">
      <Terms xmlns="http://schemas.microsoft.com/office/infopath/2007/PartnerControls"/>
    </lcf76f155ced4ddcb4097134ff3c332f>
    <TaxCatchAll xmlns="7feba183-6ca1-473d-8971-f40729b9493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1B2C567157FE468A2EBB56C6DE7E38" ma:contentTypeVersion="15" ma:contentTypeDescription="Crie um novo documento." ma:contentTypeScope="" ma:versionID="9595a752f3f122f584cbf2c06fecd06b">
  <xsd:schema xmlns:xsd="http://www.w3.org/2001/XMLSchema" xmlns:xs="http://www.w3.org/2001/XMLSchema" xmlns:p="http://schemas.microsoft.com/office/2006/metadata/properties" xmlns:ns2="9ce9839d-51c9-4c69-a70c-160bd84e366c" xmlns:ns3="7feba183-6ca1-473d-8971-f40729b94932" targetNamespace="http://schemas.microsoft.com/office/2006/metadata/properties" ma:root="true" ma:fieldsID="a379666cdf4a48170def137b4cb9aaa2" ns2:_="" ns3:_="">
    <xsd:import namespace="9ce9839d-51c9-4c69-a70c-160bd84e366c"/>
    <xsd:import namespace="7feba183-6ca1-473d-8971-f40729b949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9839d-51c9-4c69-a70c-160bd84e3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143de60c-575b-4c62-9f62-591ff79d3e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ba183-6ca1-473d-8971-f40729b9493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52af91a-7982-47a8-b47c-9f21bcefdeba}" ma:internalName="TaxCatchAll" ma:showField="CatchAllData" ma:web="7feba183-6ca1-473d-8971-f40729b949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D81E44-5B54-4140-852E-13B058AF9E0B}">
  <ds:schemaRefs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7feba183-6ca1-473d-8971-f40729b94932"/>
    <ds:schemaRef ds:uri="9ce9839d-51c9-4c69-a70c-160bd84e366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964BA2-7684-492F-AF54-8B6DCDBCA6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003FCD-D4FA-444F-A0B6-A999A3720CF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2747</Words>
  <Application>Microsoft Office PowerPoint</Application>
  <PresentationFormat>Widescreen</PresentationFormat>
  <Paragraphs>198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8" baseType="lpstr">
      <vt:lpstr>Arial</vt:lpstr>
      <vt:lpstr>Arial Black</vt:lpstr>
      <vt:lpstr>Arial MT</vt:lpstr>
      <vt:lpstr>Calibri</vt:lpstr>
      <vt:lpstr>Calibri Light</vt:lpstr>
      <vt:lpstr>Segoe UI Symbol</vt:lpstr>
      <vt:lpstr>Times New Roman</vt:lpstr>
      <vt:lpstr>Wingdings</vt:lpstr>
      <vt:lpstr>Office Theme</vt:lpstr>
      <vt:lpstr>Apresentação do PowerPoint</vt:lpstr>
      <vt:lpstr>Pantalla de acceso (institucional)</vt:lpstr>
      <vt:lpstr>Patalla Inicial (después del login) </vt:lpstr>
      <vt:lpstr>Apresentação do PowerPoint</vt:lpstr>
      <vt:lpstr>Apresentação do PowerPoint</vt:lpstr>
      <vt:lpstr>Creando un proyecto vacío</vt:lpstr>
      <vt:lpstr>Apresentação do PowerPoint</vt:lpstr>
      <vt:lpstr>Página de inicio del proyecto</vt:lpstr>
      <vt:lpstr>Project Home and Design</vt:lpstr>
      <vt:lpstr>Apresentação do PowerPoint</vt:lpstr>
      <vt:lpstr>Designer Online</vt:lpstr>
      <vt:lpstr>Creando los instrumentos del proyecto</vt:lpstr>
      <vt:lpstr>Apresentação do PowerPoint</vt:lpstr>
      <vt:lpstr>Apresentação do PowerPoint</vt:lpstr>
      <vt:lpstr>Record ID</vt:lpstr>
      <vt:lpstr>Designer</vt:lpstr>
      <vt:lpstr>Apresentação do PowerPoint</vt:lpstr>
      <vt:lpstr>Tipos de campo (Pt – 1)</vt:lpstr>
      <vt:lpstr>Tipos de campo (Pt – 2)</vt:lpstr>
      <vt:lpstr>Tipos de campo (Pt – 3)</vt:lpstr>
      <vt:lpstr>Tipos de campo (Pt – 4)</vt:lpstr>
      <vt:lpstr>Tipos de campo (Pt – 5)</vt:lpstr>
      <vt:lpstr>Tipos de campo (Pt – 6)</vt:lpstr>
      <vt:lpstr>Tipos de campo (Pt – 7)</vt:lpstr>
      <vt:lpstr>Tipos de campo (Pt – 8) Matrix Header Text – Campo para creac ió n de matriz, que permite crear una secc ió n completa para varias pregu ntas que tenga n las mismas respu estas.</vt:lpstr>
      <vt:lpstr>Apresentação do PowerPoint</vt:lpstr>
      <vt:lpstr>Apresentação do PowerPoint</vt:lpstr>
      <vt:lpstr>Personalizando el campo (Pt – 2)</vt:lpstr>
      <vt:lpstr>Personalizando el campo (Pt – 3)</vt:lpstr>
      <vt:lpstr>Personalizando el campo (Pt – 4)</vt:lpstr>
      <vt:lpstr>Íconos de selección (Pt – 1)</vt:lpstr>
      <vt:lpstr>Instrument name, Fields, View PDF e Instrument actions</vt:lpstr>
      <vt:lpstr>Íconos de selección (Pt – 2)</vt:lpstr>
      <vt:lpstr>Íconos de selección (Pt – 3)</vt:lpstr>
      <vt:lpstr>Apresentação do PowerPoint</vt:lpstr>
      <vt:lpstr>Apresentação do PowerPoint</vt:lpstr>
      <vt:lpstr>Organizando los proyectos</vt:lpstr>
      <vt:lpstr>Dudas?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Cristiane C Bresani Salvi</cp:lastModifiedBy>
  <cp:revision>357</cp:revision>
  <dcterms:created xsi:type="dcterms:W3CDTF">2025-05-27T19:32:48Z</dcterms:created>
  <dcterms:modified xsi:type="dcterms:W3CDTF">2025-06-19T05:20:47Z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2025-05-27T00:00:00Z</vt:filetime>
  </property>
  <property fmtid="{D5CDD505-2E9C-101B-9397-08002B2CF9AE}" pid="3" name="LastSaved">
    <vt:filetime>2025-05-27T00:00:00Z</vt:filetime>
  </property>
  <property fmtid="{D5CDD505-2E9C-101B-9397-08002B2CF9AE}" pid="4" name="ContentTypeId">
    <vt:lpwstr>0x010100E01B2C567157FE468A2EBB56C6DE7E38</vt:lpwstr>
  </property>
  <property fmtid="{D5CDD505-2E9C-101B-9397-08002B2CF9AE}" pid="5" name="MediaServiceImageTags">
    <vt:lpwstr/>
  </property>
</Properties>
</file>