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9" r:id="rId4"/>
    <p:sldId id="270" r:id="rId5"/>
    <p:sldId id="291" r:id="rId6"/>
    <p:sldId id="271" r:id="rId7"/>
    <p:sldId id="292" r:id="rId8"/>
    <p:sldId id="286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5" r:id="rId21"/>
    <p:sldId id="289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Noto Sans" panose="020B0502040504020204" pitchFamily="34" charset="0"/>
      <p:regular r:id="rId28"/>
      <p:bold r:id="rId29"/>
      <p:italic r:id="rId30"/>
      <p:boldItalic r:id="rId31"/>
    </p:embeddedFont>
    <p:embeddedFont>
      <p:font typeface="Noto Sans SemiBold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use this slide when teaching and presenting at TGHN LAC events</a:t>
            </a: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Icebreaker</a:t>
            </a:r>
            <a:r>
              <a:rPr lang="es-CO" dirty="0"/>
              <a:t>: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unique</a:t>
            </a:r>
            <a:r>
              <a:rPr lang="es-CO" dirty="0"/>
              <a:t> </a:t>
            </a:r>
            <a:r>
              <a:rPr lang="en-US" b="0" i="0" dirty="0">
                <a:solidFill>
                  <a:srgbClr val="2D2D2D"/>
                </a:solidFill>
                <a:effectLst/>
                <a:latin typeface="Indeed Sans"/>
              </a:rPr>
              <a:t>Go around the room, and ask each participant to share something about themselves that they believe makes them different from everyone else in the room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Aparece de la mirada critica que el investigador hace de la realidad (actitud esceptica)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695B9-22F4-4EC1-A2A8-6A32629E38FD}" type="slidenum">
              <a:rPr lang="es-ES" altLang="es-CO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FINER:Feasible, interesting, novel, ethical and relevant</a:t>
            </a: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10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onlinesurveys.jisc.ac.uk/s/oxford/tghn-webinar-and-workshop-feedback-survey-spanish-v4-0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La pregunta de investigación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 err="1">
                <a:latin typeface="+mj-lt"/>
              </a:rPr>
              <a:t>Lyda</a:t>
            </a:r>
            <a:r>
              <a:rPr lang="es-CO" dirty="0">
                <a:latin typeface="+mj-lt"/>
              </a:rPr>
              <a:t> Osorio y Maria Alicia Del Castillo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San Juan de Pasto, 7 de noviembre de 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71555" y="184449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/>
              <a:t>Está formulada en forma de pregunta</a:t>
            </a:r>
          </a:p>
          <a:p>
            <a:pPr eaLnBrk="1" hangingPunct="1"/>
            <a:r>
              <a:rPr lang="es-ES" altLang="es-CO" sz="2800" dirty="0"/>
              <a:t>Expresa una relación entre variables</a:t>
            </a:r>
          </a:p>
          <a:p>
            <a:pPr eaLnBrk="1" hangingPunct="1"/>
            <a:r>
              <a:rPr lang="es-ES" altLang="es-CO" sz="2800" dirty="0"/>
              <a:t>Las variables son susceptibles de ser medidas</a:t>
            </a:r>
          </a:p>
          <a:p>
            <a:pPr eaLnBrk="1" hangingPunct="1"/>
            <a:r>
              <a:rPr lang="es-ES" altLang="es-CO" sz="2800" dirty="0"/>
              <a:t>Se define en tiempo, lugar y persona</a:t>
            </a:r>
          </a:p>
          <a:p>
            <a:pPr eaLnBrk="1" hangingPunct="1"/>
            <a:r>
              <a:rPr lang="es-ES" altLang="es-CO" sz="2800" dirty="0"/>
              <a:t>Es pertinente </a:t>
            </a:r>
          </a:p>
          <a:p>
            <a:pPr eaLnBrk="1" hangingPunct="1"/>
            <a:r>
              <a:rPr lang="es-ES" altLang="es-CO" sz="2800" dirty="0"/>
              <a:t>Es factible de ser respondida</a:t>
            </a:r>
          </a:p>
          <a:p>
            <a:pPr eaLnBrk="1" hangingPunct="1"/>
            <a:r>
              <a:rPr lang="es-ES" altLang="es-CO" sz="2800" dirty="0"/>
              <a:t>Es ética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58660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57" y="3334711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solidFill>
                  <a:srgbClr val="FF0000"/>
                </a:solidFill>
              </a:rPr>
              <a:t>F</a:t>
            </a:r>
            <a:r>
              <a:rPr lang="es-CO" dirty="0"/>
              <a:t>ACTIBLE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I</a:t>
            </a:r>
            <a:r>
              <a:rPr lang="es-CO" dirty="0"/>
              <a:t>NTERESANTE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N</a:t>
            </a:r>
            <a:r>
              <a:rPr lang="es-CO" dirty="0"/>
              <a:t>OVEDOSA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E</a:t>
            </a:r>
            <a:r>
              <a:rPr lang="es-CO" dirty="0"/>
              <a:t>TICA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R</a:t>
            </a:r>
            <a:r>
              <a:rPr lang="es-CO" dirty="0"/>
              <a:t>ELEVANTE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1B088-5A46-4A6E-BFF2-7C6365EFE053}"/>
              </a:ext>
            </a:extLst>
          </p:cNvPr>
          <p:cNvSpPr txBox="1"/>
          <p:nvPr/>
        </p:nvSpPr>
        <p:spPr>
          <a:xfrm>
            <a:off x="7259379" y="631739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J </a:t>
            </a:r>
            <a:r>
              <a:rPr lang="en-US" dirty="0" err="1"/>
              <a:t>Anesth</a:t>
            </a:r>
            <a:r>
              <a:rPr lang="en-US" dirty="0"/>
              <a:t>/J Can </a:t>
            </a:r>
            <a:r>
              <a:rPr lang="en-US" dirty="0" err="1"/>
              <a:t>Anesth</a:t>
            </a:r>
            <a:r>
              <a:rPr lang="en-US" dirty="0"/>
              <a:t> (2009) 56:71–79</a:t>
            </a:r>
            <a:endParaRPr lang="es-CO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1216C41E-801B-87D3-FD24-1A550FBF2F90}"/>
              </a:ext>
            </a:extLst>
          </p:cNvPr>
          <p:cNvSpPr txBox="1">
            <a:spLocks/>
          </p:cNvSpPr>
          <p:nvPr/>
        </p:nvSpPr>
        <p:spPr>
          <a:xfrm>
            <a:off x="760858" y="171269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55731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INTERESANTE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99590" y="1846869"/>
            <a:ext cx="5839644" cy="3391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Realizar un estudio piloto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Modificar la población de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Buscar colaboraciones, entrenamiento y expertos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Utilizar diseños alternativos</a:t>
            </a:r>
          </a:p>
          <a:p>
            <a:pPr algn="ctr"/>
            <a:endParaRPr lang="es-CO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3991C6B-56E3-4C85-F46A-C69A23B78FC2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7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795516" y="1678344"/>
            <a:ext cx="6227490" cy="4436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sus intereses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sus colaboradores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tomadores de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otros actores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interesante?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2E59173-FC4D-A06D-D194-0E7DA7072C83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36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848180" y="2247186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Busque consejos de los investigadores en el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Consiga un mentor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novedosa?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2F47C14-8C97-4D8F-5B4D-024090559F81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30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962480" y="2172005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las guías y normas de ética de investigación en seres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con el comité de ética de investigaciones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ética?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0ACEA-ADB4-8B28-42AF-AD66B99AC81F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88958" y="1857502"/>
            <a:ext cx="5839644" cy="3268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 (relevancia científica)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los debates de política (relevancia política)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expertos y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la carga de enfermedad (global, nacional, local)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ética?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C0B91E-97A9-4AB9-918B-29CD308F6DED}"/>
              </a:ext>
            </a:extLst>
          </p:cNvPr>
          <p:cNvSpPr txBox="1"/>
          <p:nvPr/>
        </p:nvSpPr>
        <p:spPr>
          <a:xfrm>
            <a:off x="587728" y="5125865"/>
            <a:ext cx="253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relevante?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1F8E369-26A2-2915-FAA5-1F037A4587C7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1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Como llegar a tener una buena pregunta de investigación?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581630" y="1935921"/>
            <a:ext cx="1098359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Resultados de investigaciones previas (propias o de otros investigadores)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Estar alerta a nuevas tendencias y técnicas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Nutrir la imaginación (creatividad y tenacidad)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Conseguir un tutor o mentor</a:t>
            </a:r>
          </a:p>
          <a:p>
            <a:pPr eaLnBrk="1" hangingPunct="1"/>
            <a:r>
              <a:rPr lang="es-ES" altLang="es-CO" sz="2800" i="1" dirty="0" err="1">
                <a:latin typeface="+mj-lt"/>
              </a:rPr>
              <a:t>Brainstorming</a:t>
            </a:r>
            <a:r>
              <a:rPr lang="es-ES" altLang="es-CO" sz="2800" dirty="0">
                <a:latin typeface="+mj-lt"/>
              </a:rPr>
              <a:t> (dialogo consigo mismo y con otros)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5858118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0544" y="18459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81402" y="1871528"/>
            <a:ext cx="11170947" cy="4525962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¿Deben las personas hacer siesta al medio día?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Con qué frecuencia hacen las personas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benéficos tiene la siesta en la salud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negativos tiene la siesta en la salud u otros aspectos de la vida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Cuánto tiempo se considera una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A qué hora hacen las siestas</a:t>
            </a:r>
          </a:p>
          <a:p>
            <a:pPr eaLnBrk="1" hangingPunct="1"/>
            <a:endParaRPr lang="es-ES" altLang="es-CO" sz="2800" dirty="0"/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403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1534" y="1935921"/>
            <a:ext cx="1125828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Cali?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los empleados de Comfenalco, Cali en mayo de 2025?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¿Es la frecuencia de trastornos de ansiedad diferente entre adultos que hacen siesta y en quienes no lo hacen que están empleados en una empresa de la ciudad de Cali en 2025 ?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86856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" y="1900683"/>
            <a:ext cx="11937999" cy="4054111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8:00 Bienvenida e introducción</a:t>
            </a:r>
          </a:p>
          <a:p>
            <a:r>
              <a:rPr lang="es-CO" sz="2400" dirty="0">
                <a:latin typeface="+mn-lt"/>
              </a:rPr>
              <a:t>8:10 Plataforma </a:t>
            </a:r>
            <a:r>
              <a:rPr lang="es-CO" sz="2400" dirty="0" err="1">
                <a:latin typeface="+mn-lt"/>
              </a:rPr>
              <a:t>The</a:t>
            </a:r>
            <a:r>
              <a:rPr lang="es-CO" sz="2400" dirty="0">
                <a:latin typeface="+mn-lt"/>
              </a:rPr>
              <a:t> Global </a:t>
            </a:r>
            <a:r>
              <a:rPr lang="es-CO" sz="2400" dirty="0" err="1">
                <a:latin typeface="+mn-lt"/>
              </a:rPr>
              <a:t>Health</a:t>
            </a:r>
            <a:r>
              <a:rPr lang="es-CO" sz="2400" dirty="0">
                <a:latin typeface="+mn-lt"/>
              </a:rPr>
              <a:t> Network</a:t>
            </a:r>
          </a:p>
          <a:p>
            <a:r>
              <a:rPr lang="es-CO" sz="2400" dirty="0">
                <a:latin typeface="+mn-lt"/>
              </a:rPr>
              <a:t>8:15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Elaboración de las preguntas de investigación por parte de los asistentes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8:35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Características de una buena pregunta de investigación </a:t>
            </a:r>
            <a:endParaRPr lang="es-HN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9:10 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Crítica constructiva a las preguntas de investigación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10:00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Revisión de las preguntas de investigación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10:20 </a:t>
            </a:r>
            <a:r>
              <a:rPr lang="es-HN" sz="2400" dirty="0">
                <a:effectLst/>
                <a:latin typeface="+mn-lt"/>
                <a:ea typeface="Arial" panose="020B0604020202020204" pitchFamily="34" charset="0"/>
              </a:rPr>
              <a:t>Diligenciamiento de la encuesta de satisfacción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375410" y="353231"/>
            <a:ext cx="8229600" cy="1143000"/>
          </a:xfrm>
        </p:spPr>
        <p:txBody>
          <a:bodyPr/>
          <a:lstStyle/>
          <a:p>
            <a:r>
              <a:rPr lang="es-CO" altLang="es-CO" dirty="0">
                <a:solidFill>
                  <a:schemeClr val="tx1"/>
                </a:solidFill>
                <a:latin typeface="+mj-lt"/>
              </a:rPr>
              <a:t>Reflexión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956" y="1496231"/>
            <a:ext cx="10789119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retos encuentra para formular la pregunta de investigación?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le facilita la formulación de su pregunta de investigación?</a:t>
            </a:r>
          </a:p>
          <a:p>
            <a:pPr marL="0" indent="0">
              <a:buNone/>
            </a:pPr>
            <a:endParaRPr lang="es-CO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0231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ódigo generado del enlace anteriormente enviado">
            <a:extLst>
              <a:ext uri="{FF2B5EF4-FFF2-40B4-BE49-F238E27FC236}">
                <a16:creationId xmlns:a16="http://schemas.microsoft.com/office/drawing/2014/main" id="{23D0291D-D94C-4133-A1F8-FD79E653A5E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25320" y="175418"/>
            <a:ext cx="119379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Encuesta de satisfacción taller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EE744C-6D44-47E2-90A8-A373985A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624840"/>
            <a:ext cx="4762500" cy="4762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59AEBB0-B8BF-400B-8653-C02BB13A1CB1}"/>
              </a:ext>
            </a:extLst>
          </p:cNvPr>
          <p:cNvSpPr txBox="1"/>
          <p:nvPr/>
        </p:nvSpPr>
        <p:spPr>
          <a:xfrm>
            <a:off x="4607719" y="5575152"/>
            <a:ext cx="69294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1155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https://app.onlinesurveys.jisc.ac.uk/s/oxford/tghn-webinar-and-workshop-feedback-survey-spanish-v4-0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811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Listar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Evaluar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Revisar sus propias preguntas de investigación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4347-BDF4-4848-8043-585234D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95605"/>
            <a:ext cx="11937998" cy="1325563"/>
          </a:xfrm>
        </p:spPr>
        <p:txBody>
          <a:bodyPr/>
          <a:lstStyle/>
          <a:p>
            <a:r>
              <a:rPr lang="es-CO" dirty="0"/>
              <a:t>Asistencia y consentimiento informado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FDAAC-31CF-4ACD-BA90-E5CEEEF6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32561"/>
            <a:ext cx="11937998" cy="450699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98EDD3-6EDD-4FD9-973C-9815E31A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804414"/>
            <a:ext cx="42671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es una buena pregunta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a cada participante escribir sus preguntas de investigación (15 min) </a:t>
            </a:r>
          </a:p>
          <a:p>
            <a:pPr lvl="1" indent="-457200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Recurso: TGHN curso la pregunta de investigación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una buena pregunta de investigación (30 min)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cada estudiante revisa sus propias preguntas de investigación si es necesario (5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estudiante escribe su mejor pregunta de investigación (revisada si es necesario) y la pega en la pared (5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asignarán participantes para evaluar las características de las preguntas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compañer@s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hasta que todas las preguntas queden evaluadas  (40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las preguntas de investigación si es necesario (5 minutos)</a:t>
            </a: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13F6C-2445-4CB2-8434-371387106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337" y="116780"/>
            <a:ext cx="10515600" cy="1325563"/>
          </a:xfrm>
        </p:spPr>
        <p:txBody>
          <a:bodyPr/>
          <a:lstStyle/>
          <a:p>
            <a:r>
              <a:rPr lang="es-MX" dirty="0" err="1"/>
              <a:t>The</a:t>
            </a:r>
            <a:r>
              <a:rPr lang="es-MX" dirty="0"/>
              <a:t> Global </a:t>
            </a:r>
            <a:r>
              <a:rPr lang="es-MX" dirty="0" err="1"/>
              <a:t>Health</a:t>
            </a:r>
            <a:r>
              <a:rPr lang="es-MX" dirty="0"/>
              <a:t> Network 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5D362B-E1E0-4F53-AAE1-A4F9C067C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" y="1332012"/>
            <a:ext cx="11226800" cy="4438649"/>
          </a:xfrm>
        </p:spPr>
        <p:txBody>
          <a:bodyPr/>
          <a:lstStyle/>
          <a:p>
            <a:pPr marL="114300" indent="0">
              <a:buNone/>
            </a:pPr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A5C80C-E529-452B-9A59-2C4A7F81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75" y="1485900"/>
            <a:ext cx="4438650" cy="44386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5DA9BF7-E4F6-4592-A45C-2DE2A669823C}"/>
              </a:ext>
            </a:extLst>
          </p:cNvPr>
          <p:cNvSpPr txBox="1"/>
          <p:nvPr/>
        </p:nvSpPr>
        <p:spPr>
          <a:xfrm>
            <a:off x="6096000" y="5770661"/>
            <a:ext cx="61079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s-CO" dirty="0"/>
              <a:t>https://lac.tghn.org/logout/</a:t>
            </a:r>
          </a:p>
        </p:txBody>
      </p:sp>
    </p:spTree>
    <p:extLst>
      <p:ext uri="{BB962C8B-B14F-4D97-AF65-F5344CB8AC3E}">
        <p14:creationId xmlns:p14="http://schemas.microsoft.com/office/powerpoint/2010/main" val="1593874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D356-1578-F15D-6B3B-A6E2971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64" y="2553154"/>
            <a:ext cx="8055098" cy="1325563"/>
          </a:xfrm>
        </p:spPr>
        <p:txBody>
          <a:bodyPr/>
          <a:lstStyle/>
          <a:p>
            <a:pPr algn="ctr"/>
            <a:r>
              <a:rPr lang="es-CO" dirty="0"/>
              <a:t>La pregunta de investigación</a:t>
            </a: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Algo de teoría y experiencia</a:t>
            </a:r>
          </a:p>
        </p:txBody>
      </p:sp>
    </p:spTree>
    <p:extLst>
      <p:ext uri="{BB962C8B-B14F-4D97-AF65-F5344CB8AC3E}">
        <p14:creationId xmlns:p14="http://schemas.microsoft.com/office/powerpoint/2010/main" val="1116602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034" y="28762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¿Cuál es el problema al que se quiere dar respuesta?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3" y="1854452"/>
            <a:ext cx="2853916" cy="3744338"/>
          </a:xfr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6D3FAF01-E96B-4998-BC34-03F40EF2DC53}"/>
              </a:ext>
            </a:extLst>
          </p:cNvPr>
          <p:cNvSpPr txBox="1">
            <a:spLocks/>
          </p:cNvSpPr>
          <p:nvPr/>
        </p:nvSpPr>
        <p:spPr>
          <a:xfrm>
            <a:off x="5959954" y="1240596"/>
            <a:ext cx="4985607" cy="497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dirty="0"/>
              <a:t>Factores de riesgo</a:t>
            </a:r>
          </a:p>
          <a:p>
            <a:pPr>
              <a:defRPr/>
            </a:pPr>
            <a:r>
              <a:rPr lang="es-ES" sz="2400" dirty="0"/>
              <a:t>Diagnóstico</a:t>
            </a:r>
          </a:p>
          <a:p>
            <a:pPr>
              <a:defRPr/>
            </a:pPr>
            <a:r>
              <a:rPr lang="es-ES" sz="2400" dirty="0"/>
              <a:t>Historia natural</a:t>
            </a:r>
          </a:p>
          <a:p>
            <a:pPr>
              <a:defRPr/>
            </a:pPr>
            <a:r>
              <a:rPr lang="es-ES" sz="2400" dirty="0"/>
              <a:t>Eficacia</a:t>
            </a:r>
          </a:p>
          <a:p>
            <a:pPr>
              <a:defRPr/>
            </a:pPr>
            <a:r>
              <a:rPr lang="es-ES" sz="2400" dirty="0"/>
              <a:t>Efectividad</a:t>
            </a:r>
          </a:p>
          <a:p>
            <a:pPr>
              <a:defRPr/>
            </a:pPr>
            <a:r>
              <a:rPr lang="es-ES" sz="2400" dirty="0"/>
              <a:t>Eficiencia</a:t>
            </a:r>
          </a:p>
          <a:p>
            <a:pPr>
              <a:defRPr/>
            </a:pPr>
            <a:r>
              <a:rPr lang="es-ES" sz="2400" dirty="0"/>
              <a:t>Consecuencias económicas</a:t>
            </a:r>
          </a:p>
          <a:p>
            <a:pPr>
              <a:defRPr/>
            </a:pPr>
            <a:r>
              <a:rPr lang="es-ES" sz="2400" dirty="0"/>
              <a:t>Funcionalidad</a:t>
            </a:r>
          </a:p>
          <a:p>
            <a:pPr>
              <a:defRPr/>
            </a:pPr>
            <a:r>
              <a:rPr lang="es-ES" sz="2400" dirty="0"/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1565405678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967</Words>
  <Application>Microsoft Office PowerPoint</Application>
  <PresentationFormat>Panorámica</PresentationFormat>
  <Paragraphs>128</Paragraphs>
  <Slides>21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Noto Sans SemiBold</vt:lpstr>
      <vt:lpstr>Indeed Sans</vt:lpstr>
      <vt:lpstr>Noto Sans</vt:lpstr>
      <vt:lpstr>Calibri</vt:lpstr>
      <vt:lpstr>TGHN Regional Programme</vt:lpstr>
      <vt:lpstr>Taller: La pregunta de investigación</vt:lpstr>
      <vt:lpstr>Agenda</vt:lpstr>
      <vt:lpstr>Presentación de PowerPoint</vt:lpstr>
      <vt:lpstr>Objetivos de aprendizaje</vt:lpstr>
      <vt:lpstr>Asistencia y consentimiento informado</vt:lpstr>
      <vt:lpstr>Actividad: es una buena pregunta</vt:lpstr>
      <vt:lpstr>The Global Health Network </vt:lpstr>
      <vt:lpstr>La pregunta de investigación Algo de teoría y experiencia</vt:lpstr>
      <vt:lpstr>¿Cuál es el problema al que se quiere dar respuesta?</vt:lpstr>
      <vt:lpstr>Características de una buena pregunta de investigación</vt:lpstr>
      <vt:lpstr>FACTIBLE  INTERESANTE  NOVEDOSA  ETICA  RELEVANTE</vt:lpstr>
      <vt:lpstr>  INTERESANTE  NOVEDOSA  ETICA  RELEVANTE</vt:lpstr>
      <vt:lpstr>    NOVEDOSA  ETICA  RELEVANTE</vt:lpstr>
      <vt:lpstr>      ETICA  RELEVANTE</vt:lpstr>
      <vt:lpstr>        RELEVANTE</vt:lpstr>
      <vt:lpstr>        </vt:lpstr>
      <vt:lpstr>Como llegar a tener una buena pregunta de investigación?</vt:lpstr>
      <vt:lpstr>Ejemplo de evolución de una pregunta de investigación</vt:lpstr>
      <vt:lpstr>Ejemplo de evolución de una pregunta de investigación</vt:lpstr>
      <vt:lpstr>Reflexión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La pregunta de investigación</dc:title>
  <dc:creator>Zainab Al-Rawni (Student)</dc:creator>
  <cp:lastModifiedBy>Personal</cp:lastModifiedBy>
  <cp:revision>19</cp:revision>
  <dcterms:created xsi:type="dcterms:W3CDTF">2024-05-28T13:11:50Z</dcterms:created>
  <dcterms:modified xsi:type="dcterms:W3CDTF">2025-11-11T17:18:43Z</dcterms:modified>
</cp:coreProperties>
</file>