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20"/>
  </p:notesMasterIdLst>
  <p:sldIdLst>
    <p:sldId id="273" r:id="rId2"/>
    <p:sldId id="261" r:id="rId3"/>
    <p:sldId id="275" r:id="rId4"/>
    <p:sldId id="287" r:id="rId5"/>
    <p:sldId id="288" r:id="rId6"/>
    <p:sldId id="289" r:id="rId7"/>
    <p:sldId id="290" r:id="rId8"/>
    <p:sldId id="291" r:id="rId9"/>
    <p:sldId id="292" r:id="rId10"/>
    <p:sldId id="293" r:id="rId11"/>
    <p:sldId id="294" r:id="rId12"/>
    <p:sldId id="295" r:id="rId13"/>
    <p:sldId id="296" r:id="rId14"/>
    <p:sldId id="297" r:id="rId15"/>
    <p:sldId id="298" r:id="rId16"/>
    <p:sldId id="299" r:id="rId17"/>
    <p:sldId id="286" r:id="rId18"/>
    <p:sldId id="271" r:id="rId19"/>
  </p:sldIdLst>
  <p:sldSz cx="12192000" cy="6858000"/>
  <p:notesSz cx="6858000" cy="9144000"/>
  <p:embeddedFontLst>
    <p:embeddedFont>
      <p:font typeface="Century Gothic" panose="020B0502020202020204" pitchFamily="34" charset="0"/>
      <p:regular r:id="rId21"/>
      <p:bold r:id="rId22"/>
      <p:italic r:id="rId23"/>
      <p:boldItalic r:id="rId24"/>
    </p:embeddedFont>
    <p:embeddedFont>
      <p:font typeface="Noto Sans" panose="020B0502040504020204" pitchFamily="34" charset="0"/>
      <p:regular r:id="rId25"/>
      <p:bold r:id="rId26"/>
      <p:italic r:id="rId27"/>
      <p:boldItalic r:id="rId28"/>
    </p:embeddedFont>
    <p:embeddedFont>
      <p:font typeface="Noto Sans SemiBold" panose="020B050204050402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40"/>
  </p:normalViewPr>
  <p:slideViewPr>
    <p:cSldViewPr snapToGrid="0">
      <p:cViewPr varScale="1">
        <p:scale>
          <a:sx n="107" d="100"/>
          <a:sy n="107" d="100"/>
        </p:scale>
        <p:origin x="640"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D5B8C1-D2A2-4AC7-83F1-906C20540377}" type="doc">
      <dgm:prSet loTypeId="urn:microsoft.com/office/officeart/2005/8/layout/vList5" loCatId="list" qsTypeId="urn:microsoft.com/office/officeart/2005/8/quickstyle/3d3" qsCatId="3D" csTypeId="urn:microsoft.com/office/officeart/2005/8/colors/accent1_2" csCatId="accent1" phldr="1"/>
      <dgm:spPr/>
      <dgm:t>
        <a:bodyPr/>
        <a:lstStyle/>
        <a:p>
          <a:endParaRPr lang="es-ES"/>
        </a:p>
      </dgm:t>
    </dgm:pt>
    <dgm:pt modelId="{186896F4-2D04-48BE-AFCA-FBAD3216C0E2}">
      <dgm:prSet phldrT="[Texto]"/>
      <dgm:spPr>
        <a:solidFill>
          <a:schemeClr val="accent2">
            <a:lumMod val="40000"/>
            <a:lumOff val="60000"/>
          </a:schemeClr>
        </a:solidFill>
      </dgm:spPr>
      <dgm:t>
        <a:bodyPr/>
        <a:lstStyle/>
        <a:p>
          <a:r>
            <a:rPr lang="es-ES" dirty="0">
              <a:solidFill>
                <a:schemeClr val="tx1"/>
              </a:solidFill>
            </a:rPr>
            <a:t>Epidemiología descriptiva</a:t>
          </a:r>
        </a:p>
      </dgm:t>
    </dgm:pt>
    <dgm:pt modelId="{8F157959-D8A4-4C9F-A043-0E280B1DB442}" type="parTrans" cxnId="{2947C0A7-0B17-4C25-89D3-54512D51F7D5}">
      <dgm:prSet/>
      <dgm:spPr/>
      <dgm:t>
        <a:bodyPr/>
        <a:lstStyle/>
        <a:p>
          <a:endParaRPr lang="es-ES">
            <a:solidFill>
              <a:schemeClr val="tx1"/>
            </a:solidFill>
          </a:endParaRPr>
        </a:p>
      </dgm:t>
    </dgm:pt>
    <dgm:pt modelId="{1E014110-11B2-4D81-AFB0-7F79926D4499}" type="sibTrans" cxnId="{2947C0A7-0B17-4C25-89D3-54512D51F7D5}">
      <dgm:prSet/>
      <dgm:spPr/>
      <dgm:t>
        <a:bodyPr/>
        <a:lstStyle/>
        <a:p>
          <a:endParaRPr lang="es-ES">
            <a:solidFill>
              <a:schemeClr val="tx1"/>
            </a:solidFill>
          </a:endParaRPr>
        </a:p>
      </dgm:t>
    </dgm:pt>
    <dgm:pt modelId="{F1AFA4BA-C489-4CB5-ABA2-16FC6FAC8D6E}">
      <dgm:prSet phldrT="[Texto]"/>
      <dgm:spPr>
        <a:solidFill>
          <a:srgbClr val="FFFF00">
            <a:alpha val="35000"/>
          </a:srgbClr>
        </a:solidFill>
      </dgm:spPr>
      <dgm:t>
        <a:bodyPr/>
        <a:lstStyle/>
        <a:p>
          <a:r>
            <a:rPr lang="es-ES" dirty="0">
              <a:solidFill>
                <a:schemeClr val="tx1"/>
              </a:solidFill>
            </a:rPr>
            <a:t>Conocer la frecuencia y distribución de los problemas de salud</a:t>
          </a:r>
        </a:p>
      </dgm:t>
    </dgm:pt>
    <dgm:pt modelId="{5ABF3DA2-227D-452B-8D51-29FB93212987}" type="parTrans" cxnId="{C853671B-3036-43F2-8C1C-1CE6A1CF5D29}">
      <dgm:prSet/>
      <dgm:spPr/>
      <dgm:t>
        <a:bodyPr/>
        <a:lstStyle/>
        <a:p>
          <a:endParaRPr lang="es-ES">
            <a:solidFill>
              <a:schemeClr val="tx1"/>
            </a:solidFill>
          </a:endParaRPr>
        </a:p>
      </dgm:t>
    </dgm:pt>
    <dgm:pt modelId="{9438F589-BFB9-46FE-A5C8-9CC06870728F}" type="sibTrans" cxnId="{C853671B-3036-43F2-8C1C-1CE6A1CF5D29}">
      <dgm:prSet/>
      <dgm:spPr/>
      <dgm:t>
        <a:bodyPr/>
        <a:lstStyle/>
        <a:p>
          <a:endParaRPr lang="es-ES">
            <a:solidFill>
              <a:schemeClr val="tx1"/>
            </a:solidFill>
          </a:endParaRPr>
        </a:p>
      </dgm:t>
    </dgm:pt>
    <dgm:pt modelId="{C849476D-55E3-4BCF-8077-F9EFF41E925A}">
      <dgm:prSet phldrT="[Texto]"/>
      <dgm:spPr>
        <a:solidFill>
          <a:schemeClr val="accent3"/>
        </a:solidFill>
      </dgm:spPr>
      <dgm:t>
        <a:bodyPr/>
        <a:lstStyle/>
        <a:p>
          <a:r>
            <a:rPr lang="es-ES" dirty="0">
              <a:solidFill>
                <a:schemeClr val="tx1"/>
              </a:solidFill>
            </a:rPr>
            <a:t>Epidemiología analítica y experimental </a:t>
          </a:r>
        </a:p>
      </dgm:t>
    </dgm:pt>
    <dgm:pt modelId="{36FC5133-5238-4A11-AC6E-E746480E6B0D}" type="parTrans" cxnId="{017E18D1-B2DF-4767-8F0E-FD5220CD94DE}">
      <dgm:prSet/>
      <dgm:spPr/>
      <dgm:t>
        <a:bodyPr/>
        <a:lstStyle/>
        <a:p>
          <a:endParaRPr lang="es-ES">
            <a:solidFill>
              <a:schemeClr val="tx1"/>
            </a:solidFill>
          </a:endParaRPr>
        </a:p>
      </dgm:t>
    </dgm:pt>
    <dgm:pt modelId="{A650412B-74B5-4E87-BFDA-B418F4028B98}" type="sibTrans" cxnId="{017E18D1-B2DF-4767-8F0E-FD5220CD94DE}">
      <dgm:prSet/>
      <dgm:spPr/>
      <dgm:t>
        <a:bodyPr/>
        <a:lstStyle/>
        <a:p>
          <a:endParaRPr lang="es-ES">
            <a:solidFill>
              <a:schemeClr val="tx1"/>
            </a:solidFill>
          </a:endParaRPr>
        </a:p>
      </dgm:t>
    </dgm:pt>
    <dgm:pt modelId="{A765C882-6C38-41C5-9877-F346AD8FBFA3}">
      <dgm:prSet phldrT="[Texto]"/>
      <dgm:spPr/>
      <dgm:t>
        <a:bodyPr/>
        <a:lstStyle/>
        <a:p>
          <a:r>
            <a:rPr lang="es-ES" dirty="0">
              <a:solidFill>
                <a:schemeClr val="tx1"/>
              </a:solidFill>
            </a:rPr>
            <a:t>Conocer las causas y determinantes de los problemas de salud</a:t>
          </a:r>
        </a:p>
      </dgm:t>
    </dgm:pt>
    <dgm:pt modelId="{1C688708-ADCA-4311-85CA-69FEDCC34DE7}" type="parTrans" cxnId="{0959BF7E-17DE-4FD4-81F7-BD003214112C}">
      <dgm:prSet/>
      <dgm:spPr/>
      <dgm:t>
        <a:bodyPr/>
        <a:lstStyle/>
        <a:p>
          <a:endParaRPr lang="es-ES">
            <a:solidFill>
              <a:schemeClr val="tx1"/>
            </a:solidFill>
          </a:endParaRPr>
        </a:p>
      </dgm:t>
    </dgm:pt>
    <dgm:pt modelId="{21B555F5-576C-4BC6-BEE2-3028DDA24C3B}" type="sibTrans" cxnId="{0959BF7E-17DE-4FD4-81F7-BD003214112C}">
      <dgm:prSet/>
      <dgm:spPr/>
      <dgm:t>
        <a:bodyPr/>
        <a:lstStyle/>
        <a:p>
          <a:endParaRPr lang="es-ES">
            <a:solidFill>
              <a:schemeClr val="tx1"/>
            </a:solidFill>
          </a:endParaRPr>
        </a:p>
      </dgm:t>
    </dgm:pt>
    <dgm:pt modelId="{F4B4FEF6-1C99-47CC-A0BF-E6DAB0852AAC}">
      <dgm:prSet phldrT="[Texto]"/>
      <dgm:spPr>
        <a:solidFill>
          <a:srgbClr val="FFFF00"/>
        </a:solidFill>
      </dgm:spPr>
      <dgm:t>
        <a:bodyPr/>
        <a:lstStyle/>
        <a:p>
          <a:r>
            <a:rPr lang="es-ES" dirty="0">
              <a:solidFill>
                <a:schemeClr val="tx1"/>
              </a:solidFill>
            </a:rPr>
            <a:t>Epidemiología evaluativa</a:t>
          </a:r>
        </a:p>
      </dgm:t>
    </dgm:pt>
    <dgm:pt modelId="{E4CF540B-BF77-4A26-BBF5-91BA2CF4442E}" type="parTrans" cxnId="{C364B67C-37F6-4BBB-BC85-E7DD0F92916F}">
      <dgm:prSet/>
      <dgm:spPr/>
      <dgm:t>
        <a:bodyPr/>
        <a:lstStyle/>
        <a:p>
          <a:endParaRPr lang="es-ES">
            <a:solidFill>
              <a:schemeClr val="tx1"/>
            </a:solidFill>
          </a:endParaRPr>
        </a:p>
      </dgm:t>
    </dgm:pt>
    <dgm:pt modelId="{BECBE193-AC4A-4BFB-B130-7FE6C856B670}" type="sibTrans" cxnId="{C364B67C-37F6-4BBB-BC85-E7DD0F92916F}">
      <dgm:prSet/>
      <dgm:spPr/>
      <dgm:t>
        <a:bodyPr/>
        <a:lstStyle/>
        <a:p>
          <a:endParaRPr lang="es-ES">
            <a:solidFill>
              <a:schemeClr val="tx1"/>
            </a:solidFill>
          </a:endParaRPr>
        </a:p>
      </dgm:t>
    </dgm:pt>
    <dgm:pt modelId="{7FBCBFBE-951C-4B04-8481-0B851297145E}">
      <dgm:prSet/>
      <dgm:spPr/>
      <dgm:t>
        <a:bodyPr/>
        <a:lstStyle/>
        <a:p>
          <a:r>
            <a:rPr lang="es-ES" dirty="0">
              <a:solidFill>
                <a:schemeClr val="tx1"/>
              </a:solidFill>
            </a:rPr>
            <a:t>Evaluar si ha habido mejoría en los problemas de salud como resultado de la implementación de las intervenciones dentro de los servicios o programas</a:t>
          </a:r>
        </a:p>
      </dgm:t>
    </dgm:pt>
    <dgm:pt modelId="{3349722E-F0E2-4DB5-95FD-98944233A1F5}" type="parTrans" cxnId="{4BB1A130-E5FD-4FB2-9BEB-7725A81B0B8E}">
      <dgm:prSet/>
      <dgm:spPr/>
      <dgm:t>
        <a:bodyPr/>
        <a:lstStyle/>
        <a:p>
          <a:endParaRPr lang="es-ES">
            <a:solidFill>
              <a:schemeClr val="tx1"/>
            </a:solidFill>
          </a:endParaRPr>
        </a:p>
      </dgm:t>
    </dgm:pt>
    <dgm:pt modelId="{1E552E7F-2E60-4688-9AA9-4FB72E4B4656}" type="sibTrans" cxnId="{4BB1A130-E5FD-4FB2-9BEB-7725A81B0B8E}">
      <dgm:prSet/>
      <dgm:spPr/>
      <dgm:t>
        <a:bodyPr/>
        <a:lstStyle/>
        <a:p>
          <a:endParaRPr lang="es-ES">
            <a:solidFill>
              <a:schemeClr val="tx1"/>
            </a:solidFill>
          </a:endParaRPr>
        </a:p>
      </dgm:t>
    </dgm:pt>
    <dgm:pt modelId="{56761234-0B2E-4208-B6B8-5F83F39C7207}">
      <dgm:prSet phldrT="[Texto]"/>
      <dgm:spPr/>
      <dgm:t>
        <a:bodyPr/>
        <a:lstStyle/>
        <a:p>
          <a:r>
            <a:rPr lang="es-ES" dirty="0">
              <a:solidFill>
                <a:schemeClr val="tx1"/>
              </a:solidFill>
            </a:rPr>
            <a:t>Identificar  intervenciones eficaces para disminuir o controlar los problemas de salud.</a:t>
          </a:r>
        </a:p>
      </dgm:t>
    </dgm:pt>
    <dgm:pt modelId="{EA295D77-D71E-40E6-9919-72D23D4868E5}" type="parTrans" cxnId="{DC6B1450-F04C-4B6D-AB4B-C541218AEFDD}">
      <dgm:prSet/>
      <dgm:spPr/>
      <dgm:t>
        <a:bodyPr/>
        <a:lstStyle/>
        <a:p>
          <a:endParaRPr lang="es-ES">
            <a:solidFill>
              <a:schemeClr val="tx1"/>
            </a:solidFill>
          </a:endParaRPr>
        </a:p>
      </dgm:t>
    </dgm:pt>
    <dgm:pt modelId="{4C3C9700-2261-40D9-8276-A024CB0F818C}" type="sibTrans" cxnId="{DC6B1450-F04C-4B6D-AB4B-C541218AEFDD}">
      <dgm:prSet/>
      <dgm:spPr/>
      <dgm:t>
        <a:bodyPr/>
        <a:lstStyle/>
        <a:p>
          <a:endParaRPr lang="es-ES">
            <a:solidFill>
              <a:schemeClr val="tx1"/>
            </a:solidFill>
          </a:endParaRPr>
        </a:p>
      </dgm:t>
    </dgm:pt>
    <dgm:pt modelId="{C4AAC864-DA28-49F8-9073-AAC314CF625C}">
      <dgm:prSet phldrT="[Texto]"/>
      <dgm:spPr>
        <a:solidFill>
          <a:srgbClr val="FFFF00">
            <a:alpha val="35000"/>
          </a:srgbClr>
        </a:solidFill>
      </dgm:spPr>
      <dgm:t>
        <a:bodyPr/>
        <a:lstStyle/>
        <a:p>
          <a:endParaRPr lang="es-ES" dirty="0">
            <a:solidFill>
              <a:schemeClr val="tx1"/>
            </a:solidFill>
          </a:endParaRPr>
        </a:p>
      </dgm:t>
    </dgm:pt>
    <dgm:pt modelId="{439F6BFC-FA07-4571-90C6-1155B1A38003}" type="parTrans" cxnId="{1CA32EEC-C651-4217-A15F-001A22A6A527}">
      <dgm:prSet/>
      <dgm:spPr/>
      <dgm:t>
        <a:bodyPr/>
        <a:lstStyle/>
        <a:p>
          <a:endParaRPr lang="es-ES">
            <a:solidFill>
              <a:schemeClr val="tx1"/>
            </a:solidFill>
          </a:endParaRPr>
        </a:p>
      </dgm:t>
    </dgm:pt>
    <dgm:pt modelId="{16F3987C-5451-4582-9BFD-3DEBCB807036}" type="sibTrans" cxnId="{1CA32EEC-C651-4217-A15F-001A22A6A527}">
      <dgm:prSet/>
      <dgm:spPr/>
      <dgm:t>
        <a:bodyPr/>
        <a:lstStyle/>
        <a:p>
          <a:endParaRPr lang="es-ES">
            <a:solidFill>
              <a:schemeClr val="tx1"/>
            </a:solidFill>
          </a:endParaRPr>
        </a:p>
      </dgm:t>
    </dgm:pt>
    <dgm:pt modelId="{0D2122FB-E02A-4E03-BE47-0DC0D8F35673}" type="pres">
      <dgm:prSet presAssocID="{D4D5B8C1-D2A2-4AC7-83F1-906C20540377}" presName="Name0" presStyleCnt="0">
        <dgm:presLayoutVars>
          <dgm:dir/>
          <dgm:animLvl val="lvl"/>
          <dgm:resizeHandles val="exact"/>
        </dgm:presLayoutVars>
      </dgm:prSet>
      <dgm:spPr/>
    </dgm:pt>
    <dgm:pt modelId="{3BA268E9-7F42-4F13-82DE-795F2D292EED}" type="pres">
      <dgm:prSet presAssocID="{186896F4-2D04-48BE-AFCA-FBAD3216C0E2}" presName="linNode" presStyleCnt="0"/>
      <dgm:spPr/>
    </dgm:pt>
    <dgm:pt modelId="{2640C975-0D82-4559-995C-C6FD5BA8D53C}" type="pres">
      <dgm:prSet presAssocID="{186896F4-2D04-48BE-AFCA-FBAD3216C0E2}" presName="parentText" presStyleLbl="node1" presStyleIdx="0" presStyleCnt="3" custLinFactNeighborX="-1883" custLinFactNeighborY="-1023">
        <dgm:presLayoutVars>
          <dgm:chMax val="1"/>
          <dgm:bulletEnabled val="1"/>
        </dgm:presLayoutVars>
      </dgm:prSet>
      <dgm:spPr/>
    </dgm:pt>
    <dgm:pt modelId="{8ACE9147-4511-4C35-80EE-57314D20E8EC}" type="pres">
      <dgm:prSet presAssocID="{186896F4-2D04-48BE-AFCA-FBAD3216C0E2}" presName="descendantText" presStyleLbl="alignAccFollowNode1" presStyleIdx="0" presStyleCnt="3">
        <dgm:presLayoutVars>
          <dgm:bulletEnabled val="1"/>
        </dgm:presLayoutVars>
      </dgm:prSet>
      <dgm:spPr/>
    </dgm:pt>
    <dgm:pt modelId="{C96B6340-1D99-48AF-8AEB-4A41E19D5EEB}" type="pres">
      <dgm:prSet presAssocID="{1E014110-11B2-4D81-AFB0-7F79926D4499}" presName="sp" presStyleCnt="0"/>
      <dgm:spPr/>
    </dgm:pt>
    <dgm:pt modelId="{079A4A88-B002-4E7B-9B13-3A9CCBBB66F9}" type="pres">
      <dgm:prSet presAssocID="{C849476D-55E3-4BCF-8077-F9EFF41E925A}" presName="linNode" presStyleCnt="0"/>
      <dgm:spPr/>
    </dgm:pt>
    <dgm:pt modelId="{42625CC6-89C6-442D-8BB1-670182EDB074}" type="pres">
      <dgm:prSet presAssocID="{C849476D-55E3-4BCF-8077-F9EFF41E925A}" presName="parentText" presStyleLbl="node1" presStyleIdx="1" presStyleCnt="3">
        <dgm:presLayoutVars>
          <dgm:chMax val="1"/>
          <dgm:bulletEnabled val="1"/>
        </dgm:presLayoutVars>
      </dgm:prSet>
      <dgm:spPr/>
    </dgm:pt>
    <dgm:pt modelId="{1819B9CA-C8DE-4AAF-9E67-DFC4895D7A26}" type="pres">
      <dgm:prSet presAssocID="{C849476D-55E3-4BCF-8077-F9EFF41E925A}" presName="descendantText" presStyleLbl="alignAccFollowNode1" presStyleIdx="1" presStyleCnt="3">
        <dgm:presLayoutVars>
          <dgm:bulletEnabled val="1"/>
        </dgm:presLayoutVars>
      </dgm:prSet>
      <dgm:spPr/>
    </dgm:pt>
    <dgm:pt modelId="{97C7BB64-D594-4D78-B96B-CDE94CDDD0C8}" type="pres">
      <dgm:prSet presAssocID="{A650412B-74B5-4E87-BFDA-B418F4028B98}" presName="sp" presStyleCnt="0"/>
      <dgm:spPr/>
    </dgm:pt>
    <dgm:pt modelId="{EEBA1634-7AC5-4C02-A296-6F403A0B7093}" type="pres">
      <dgm:prSet presAssocID="{F4B4FEF6-1C99-47CC-A0BF-E6DAB0852AAC}" presName="linNode" presStyleCnt="0"/>
      <dgm:spPr/>
    </dgm:pt>
    <dgm:pt modelId="{3FC3E90A-3657-4E19-A827-FA4D90B045E1}" type="pres">
      <dgm:prSet presAssocID="{F4B4FEF6-1C99-47CC-A0BF-E6DAB0852AAC}" presName="parentText" presStyleLbl="node1" presStyleIdx="2" presStyleCnt="3">
        <dgm:presLayoutVars>
          <dgm:chMax val="1"/>
          <dgm:bulletEnabled val="1"/>
        </dgm:presLayoutVars>
      </dgm:prSet>
      <dgm:spPr/>
    </dgm:pt>
    <dgm:pt modelId="{A0A7CF3E-53A6-4BD4-A729-9D3E39A3439D}" type="pres">
      <dgm:prSet presAssocID="{F4B4FEF6-1C99-47CC-A0BF-E6DAB0852AAC}" presName="descendantText" presStyleLbl="alignAccFollowNode1" presStyleIdx="2" presStyleCnt="3" custLinFactNeighborX="-966" custLinFactNeighborY="-2035">
        <dgm:presLayoutVars>
          <dgm:bulletEnabled val="1"/>
        </dgm:presLayoutVars>
      </dgm:prSet>
      <dgm:spPr/>
    </dgm:pt>
  </dgm:ptLst>
  <dgm:cxnLst>
    <dgm:cxn modelId="{5D694108-FE45-47D5-979E-285A21C05A69}" type="presOf" srcId="{D4D5B8C1-D2A2-4AC7-83F1-906C20540377}" destId="{0D2122FB-E02A-4E03-BE47-0DC0D8F35673}" srcOrd="0" destOrd="0" presId="urn:microsoft.com/office/officeart/2005/8/layout/vList5"/>
    <dgm:cxn modelId="{CDF0790F-BB5E-4474-8BE8-800B66683D72}" type="presOf" srcId="{C849476D-55E3-4BCF-8077-F9EFF41E925A}" destId="{42625CC6-89C6-442D-8BB1-670182EDB074}" srcOrd="0" destOrd="0" presId="urn:microsoft.com/office/officeart/2005/8/layout/vList5"/>
    <dgm:cxn modelId="{8EB7C20F-0712-47CA-900C-6CC14899A508}" type="presOf" srcId="{A765C882-6C38-41C5-9877-F346AD8FBFA3}" destId="{1819B9CA-C8DE-4AAF-9E67-DFC4895D7A26}" srcOrd="0" destOrd="0" presId="urn:microsoft.com/office/officeart/2005/8/layout/vList5"/>
    <dgm:cxn modelId="{C853671B-3036-43F2-8C1C-1CE6A1CF5D29}" srcId="{186896F4-2D04-48BE-AFCA-FBAD3216C0E2}" destId="{F1AFA4BA-C489-4CB5-ABA2-16FC6FAC8D6E}" srcOrd="0" destOrd="0" parTransId="{5ABF3DA2-227D-452B-8D51-29FB93212987}" sibTransId="{9438F589-BFB9-46FE-A5C8-9CC06870728F}"/>
    <dgm:cxn modelId="{4BB1A130-E5FD-4FB2-9BEB-7725A81B0B8E}" srcId="{F4B4FEF6-1C99-47CC-A0BF-E6DAB0852AAC}" destId="{7FBCBFBE-951C-4B04-8481-0B851297145E}" srcOrd="0" destOrd="0" parTransId="{3349722E-F0E2-4DB5-95FD-98944233A1F5}" sibTransId="{1E552E7F-2E60-4688-9AA9-4FB72E4B4656}"/>
    <dgm:cxn modelId="{DC6B1450-F04C-4B6D-AB4B-C541218AEFDD}" srcId="{C849476D-55E3-4BCF-8077-F9EFF41E925A}" destId="{56761234-0B2E-4208-B6B8-5F83F39C7207}" srcOrd="1" destOrd="0" parTransId="{EA295D77-D71E-40E6-9919-72D23D4868E5}" sibTransId="{4C3C9700-2261-40D9-8276-A024CB0F818C}"/>
    <dgm:cxn modelId="{49CC6878-775A-4C46-94B0-6A5BCB1D5824}" type="presOf" srcId="{186896F4-2D04-48BE-AFCA-FBAD3216C0E2}" destId="{2640C975-0D82-4559-995C-C6FD5BA8D53C}" srcOrd="0" destOrd="0" presId="urn:microsoft.com/office/officeart/2005/8/layout/vList5"/>
    <dgm:cxn modelId="{C364B67C-37F6-4BBB-BC85-E7DD0F92916F}" srcId="{D4D5B8C1-D2A2-4AC7-83F1-906C20540377}" destId="{F4B4FEF6-1C99-47CC-A0BF-E6DAB0852AAC}" srcOrd="2" destOrd="0" parTransId="{E4CF540B-BF77-4A26-BBF5-91BA2CF4442E}" sibTransId="{BECBE193-AC4A-4BFB-B130-7FE6C856B670}"/>
    <dgm:cxn modelId="{0959BF7E-17DE-4FD4-81F7-BD003214112C}" srcId="{C849476D-55E3-4BCF-8077-F9EFF41E925A}" destId="{A765C882-6C38-41C5-9877-F346AD8FBFA3}" srcOrd="0" destOrd="0" parTransId="{1C688708-ADCA-4311-85CA-69FEDCC34DE7}" sibTransId="{21B555F5-576C-4BC6-BEE2-3028DDA24C3B}"/>
    <dgm:cxn modelId="{2CC7D19B-EC5D-4E40-B8DA-E51829CAA42B}" type="presOf" srcId="{F1AFA4BA-C489-4CB5-ABA2-16FC6FAC8D6E}" destId="{8ACE9147-4511-4C35-80EE-57314D20E8EC}" srcOrd="0" destOrd="0" presId="urn:microsoft.com/office/officeart/2005/8/layout/vList5"/>
    <dgm:cxn modelId="{2947C0A7-0B17-4C25-89D3-54512D51F7D5}" srcId="{D4D5B8C1-D2A2-4AC7-83F1-906C20540377}" destId="{186896F4-2D04-48BE-AFCA-FBAD3216C0E2}" srcOrd="0" destOrd="0" parTransId="{8F157959-D8A4-4C9F-A043-0E280B1DB442}" sibTransId="{1E014110-11B2-4D81-AFB0-7F79926D4499}"/>
    <dgm:cxn modelId="{C3253AAD-1352-4D9C-82EC-DF6634F8C576}" type="presOf" srcId="{7FBCBFBE-951C-4B04-8481-0B851297145E}" destId="{A0A7CF3E-53A6-4BD4-A729-9D3E39A3439D}" srcOrd="0" destOrd="0" presId="urn:microsoft.com/office/officeart/2005/8/layout/vList5"/>
    <dgm:cxn modelId="{C90ABCB5-16C9-49F5-97AC-E2D6049B464D}" type="presOf" srcId="{56761234-0B2E-4208-B6B8-5F83F39C7207}" destId="{1819B9CA-C8DE-4AAF-9E67-DFC4895D7A26}" srcOrd="0" destOrd="1" presId="urn:microsoft.com/office/officeart/2005/8/layout/vList5"/>
    <dgm:cxn modelId="{E10A25CF-70F2-453A-9EE3-A5F883A30863}" type="presOf" srcId="{F4B4FEF6-1C99-47CC-A0BF-E6DAB0852AAC}" destId="{3FC3E90A-3657-4E19-A827-FA4D90B045E1}" srcOrd="0" destOrd="0" presId="urn:microsoft.com/office/officeart/2005/8/layout/vList5"/>
    <dgm:cxn modelId="{017E18D1-B2DF-4767-8F0E-FD5220CD94DE}" srcId="{D4D5B8C1-D2A2-4AC7-83F1-906C20540377}" destId="{C849476D-55E3-4BCF-8077-F9EFF41E925A}" srcOrd="1" destOrd="0" parTransId="{36FC5133-5238-4A11-AC6E-E746480E6B0D}" sibTransId="{A650412B-74B5-4E87-BFDA-B418F4028B98}"/>
    <dgm:cxn modelId="{1CA32EEC-C651-4217-A15F-001A22A6A527}" srcId="{186896F4-2D04-48BE-AFCA-FBAD3216C0E2}" destId="{C4AAC864-DA28-49F8-9073-AAC314CF625C}" srcOrd="1" destOrd="0" parTransId="{439F6BFC-FA07-4571-90C6-1155B1A38003}" sibTransId="{16F3987C-5451-4582-9BFD-3DEBCB807036}"/>
    <dgm:cxn modelId="{C1F265F1-DB5A-4F4E-8453-761A45EA7CDA}" type="presOf" srcId="{C4AAC864-DA28-49F8-9073-AAC314CF625C}" destId="{8ACE9147-4511-4C35-80EE-57314D20E8EC}" srcOrd="0" destOrd="1" presId="urn:microsoft.com/office/officeart/2005/8/layout/vList5"/>
    <dgm:cxn modelId="{91054B66-B8D3-4A66-9758-46C414D6EF2D}" type="presParOf" srcId="{0D2122FB-E02A-4E03-BE47-0DC0D8F35673}" destId="{3BA268E9-7F42-4F13-82DE-795F2D292EED}" srcOrd="0" destOrd="0" presId="urn:microsoft.com/office/officeart/2005/8/layout/vList5"/>
    <dgm:cxn modelId="{89860240-A997-4F44-9D08-0ABB405569D0}" type="presParOf" srcId="{3BA268E9-7F42-4F13-82DE-795F2D292EED}" destId="{2640C975-0D82-4559-995C-C6FD5BA8D53C}" srcOrd="0" destOrd="0" presId="urn:microsoft.com/office/officeart/2005/8/layout/vList5"/>
    <dgm:cxn modelId="{726E57CA-839F-4621-B024-3CCC77D12590}" type="presParOf" srcId="{3BA268E9-7F42-4F13-82DE-795F2D292EED}" destId="{8ACE9147-4511-4C35-80EE-57314D20E8EC}" srcOrd="1" destOrd="0" presId="urn:microsoft.com/office/officeart/2005/8/layout/vList5"/>
    <dgm:cxn modelId="{9D53990B-1D76-4F46-AF87-5D70BC894358}" type="presParOf" srcId="{0D2122FB-E02A-4E03-BE47-0DC0D8F35673}" destId="{C96B6340-1D99-48AF-8AEB-4A41E19D5EEB}" srcOrd="1" destOrd="0" presId="urn:microsoft.com/office/officeart/2005/8/layout/vList5"/>
    <dgm:cxn modelId="{50442A1E-D6B0-4031-BFED-14A1A6A28E76}" type="presParOf" srcId="{0D2122FB-E02A-4E03-BE47-0DC0D8F35673}" destId="{079A4A88-B002-4E7B-9B13-3A9CCBBB66F9}" srcOrd="2" destOrd="0" presId="urn:microsoft.com/office/officeart/2005/8/layout/vList5"/>
    <dgm:cxn modelId="{CD072E72-6898-4423-99FD-1770A87A659A}" type="presParOf" srcId="{079A4A88-B002-4E7B-9B13-3A9CCBBB66F9}" destId="{42625CC6-89C6-442D-8BB1-670182EDB074}" srcOrd="0" destOrd="0" presId="urn:microsoft.com/office/officeart/2005/8/layout/vList5"/>
    <dgm:cxn modelId="{8E2391D3-9B3E-47EF-AF5F-54A87D220994}" type="presParOf" srcId="{079A4A88-B002-4E7B-9B13-3A9CCBBB66F9}" destId="{1819B9CA-C8DE-4AAF-9E67-DFC4895D7A26}" srcOrd="1" destOrd="0" presId="urn:microsoft.com/office/officeart/2005/8/layout/vList5"/>
    <dgm:cxn modelId="{F1ED75F0-8C58-4BE7-B796-ABF796D10DB5}" type="presParOf" srcId="{0D2122FB-E02A-4E03-BE47-0DC0D8F35673}" destId="{97C7BB64-D594-4D78-B96B-CDE94CDDD0C8}" srcOrd="3" destOrd="0" presId="urn:microsoft.com/office/officeart/2005/8/layout/vList5"/>
    <dgm:cxn modelId="{E12CBC50-815D-4F2E-8ED6-4F4472B3F316}" type="presParOf" srcId="{0D2122FB-E02A-4E03-BE47-0DC0D8F35673}" destId="{EEBA1634-7AC5-4C02-A296-6F403A0B7093}" srcOrd="4" destOrd="0" presId="urn:microsoft.com/office/officeart/2005/8/layout/vList5"/>
    <dgm:cxn modelId="{B6614F56-1160-411F-9438-677ABC25B191}" type="presParOf" srcId="{EEBA1634-7AC5-4C02-A296-6F403A0B7093}" destId="{3FC3E90A-3657-4E19-A827-FA4D90B045E1}" srcOrd="0" destOrd="0" presId="urn:microsoft.com/office/officeart/2005/8/layout/vList5"/>
    <dgm:cxn modelId="{7E9FB780-9CF6-431D-86D1-8AF7C06C09AF}" type="presParOf" srcId="{EEBA1634-7AC5-4C02-A296-6F403A0B7093}" destId="{A0A7CF3E-53A6-4BD4-A729-9D3E39A3439D}"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68309D-ABE5-4624-92E6-F2B9BC92DAFD}" type="doc">
      <dgm:prSet loTypeId="urn:microsoft.com/office/officeart/2008/layout/RadialCluster" loCatId="cycle" qsTypeId="urn:microsoft.com/office/officeart/2005/8/quickstyle/3d2" qsCatId="3D" csTypeId="urn:microsoft.com/office/officeart/2005/8/colors/accent1_1" csCatId="accent1" phldr="1"/>
      <dgm:spPr/>
      <dgm:t>
        <a:bodyPr/>
        <a:lstStyle/>
        <a:p>
          <a:endParaRPr lang="es-CO"/>
        </a:p>
      </dgm:t>
    </dgm:pt>
    <dgm:pt modelId="{7190B7D2-C22F-4BCA-A0B5-0F649EE5F2EC}">
      <dgm:prSet phldrT="[Texto]" custT="1">
        <dgm:style>
          <a:lnRef idx="3">
            <a:schemeClr val="lt1"/>
          </a:lnRef>
          <a:fillRef idx="1">
            <a:schemeClr val="accent1"/>
          </a:fillRef>
          <a:effectRef idx="1">
            <a:schemeClr val="accent1"/>
          </a:effectRef>
          <a:fontRef idx="minor">
            <a:schemeClr val="lt1"/>
          </a:fontRef>
        </dgm:style>
      </dgm:prSet>
      <dgm:spPr/>
      <dgm:t>
        <a:bodyPr/>
        <a:lstStyle/>
        <a:p>
          <a:r>
            <a:rPr lang="es-CO" sz="1800" b="1" dirty="0">
              <a:solidFill>
                <a:schemeClr val="bg1"/>
              </a:solidFill>
              <a:latin typeface="Arial" panose="020B0604020202020204" pitchFamily="34" charset="0"/>
              <a:cs typeface="Arial" panose="020B0604020202020204" pitchFamily="34" charset="0"/>
            </a:rPr>
            <a:t>Medidas de frecuencia</a:t>
          </a:r>
        </a:p>
      </dgm:t>
    </dgm:pt>
    <dgm:pt modelId="{5E841EA6-73D8-4B8E-8AB4-D7E7FB0B7BE0}" type="parTrans" cxnId="{71D2872A-E6B5-4653-A897-5A1E65983B62}">
      <dgm:prSet/>
      <dgm:spPr/>
      <dgm:t>
        <a:bodyPr/>
        <a:lstStyle/>
        <a:p>
          <a:endParaRPr lang="es-CO"/>
        </a:p>
      </dgm:t>
    </dgm:pt>
    <dgm:pt modelId="{22BFD0BE-0E61-450E-AC3A-59D40E3141D2}" type="sibTrans" cxnId="{71D2872A-E6B5-4653-A897-5A1E65983B62}">
      <dgm:prSet/>
      <dgm:spPr/>
      <dgm:t>
        <a:bodyPr/>
        <a:lstStyle/>
        <a:p>
          <a:endParaRPr lang="es-CO"/>
        </a:p>
      </dgm:t>
    </dgm:pt>
    <dgm:pt modelId="{36D36DDD-E5C1-4A34-BBE8-BA579E853C4E}">
      <dgm:prSet phldrT="[Texto]" custT="1"/>
      <dgm:spPr>
        <a:solidFill>
          <a:schemeClr val="accent1">
            <a:lumMod val="75000"/>
          </a:schemeClr>
        </a:solidFill>
      </dgm:spPr>
      <dgm:t>
        <a:bodyPr/>
        <a:lstStyle/>
        <a:p>
          <a:r>
            <a:rPr lang="es-CO" sz="1800" b="1" dirty="0">
              <a:solidFill>
                <a:schemeClr val="bg1"/>
              </a:solidFill>
              <a:latin typeface="Arial" panose="020B0604020202020204" pitchFamily="34" charset="0"/>
              <a:cs typeface="Arial" panose="020B0604020202020204" pitchFamily="34" charset="0"/>
            </a:rPr>
            <a:t>Incidencia</a:t>
          </a:r>
          <a:endParaRPr lang="es-CO" sz="1600" b="1" dirty="0">
            <a:solidFill>
              <a:schemeClr val="bg1"/>
            </a:solidFill>
            <a:latin typeface="Arial" panose="020B0604020202020204" pitchFamily="34" charset="0"/>
            <a:cs typeface="Arial" panose="020B0604020202020204" pitchFamily="34" charset="0"/>
          </a:endParaRPr>
        </a:p>
      </dgm:t>
    </dgm:pt>
    <dgm:pt modelId="{74D8B959-8933-4C40-8BFF-955D205902DC}" type="parTrans" cxnId="{4D143AA0-B1D1-4C72-B091-5A1117C25ED8}">
      <dgm:prSet/>
      <dgm:spPr/>
      <dgm:t>
        <a:bodyPr/>
        <a:lstStyle/>
        <a:p>
          <a:endParaRPr lang="es-CO"/>
        </a:p>
      </dgm:t>
    </dgm:pt>
    <dgm:pt modelId="{F927A940-8C73-49C3-AFFB-18E1FCF4D6B3}" type="sibTrans" cxnId="{4D143AA0-B1D1-4C72-B091-5A1117C25ED8}">
      <dgm:prSet/>
      <dgm:spPr/>
      <dgm:t>
        <a:bodyPr/>
        <a:lstStyle/>
        <a:p>
          <a:endParaRPr lang="es-CO"/>
        </a:p>
      </dgm:t>
    </dgm:pt>
    <dgm:pt modelId="{32B12973-3E47-4F4E-8E6D-38686EDC26E4}">
      <dgm:prSet phldrT="[Texto]" custT="1"/>
      <dgm:spPr>
        <a:solidFill>
          <a:schemeClr val="accent2">
            <a:lumMod val="60000"/>
            <a:lumOff val="40000"/>
          </a:schemeClr>
        </a:solidFill>
      </dgm:spPr>
      <dgm:t>
        <a:bodyPr/>
        <a:lstStyle/>
        <a:p>
          <a:r>
            <a:rPr lang="es-CO" sz="1800" b="1" dirty="0">
              <a:latin typeface="Arial" panose="020B0604020202020204" pitchFamily="34" charset="0"/>
              <a:cs typeface="Arial" panose="020B0604020202020204" pitchFamily="34" charset="0"/>
            </a:rPr>
            <a:t>Prevalencia</a:t>
          </a:r>
          <a:endParaRPr lang="es-CO" sz="1600" b="1" dirty="0">
            <a:latin typeface="Arial" panose="020B0604020202020204" pitchFamily="34" charset="0"/>
            <a:cs typeface="Arial" panose="020B0604020202020204" pitchFamily="34" charset="0"/>
          </a:endParaRPr>
        </a:p>
      </dgm:t>
    </dgm:pt>
    <dgm:pt modelId="{05C6E7EF-70AB-4FDF-A279-FBC3FE224855}" type="parTrans" cxnId="{8CD0960C-38EA-4CC3-A4A7-B939BC8140EC}">
      <dgm:prSet/>
      <dgm:spPr/>
      <dgm:t>
        <a:bodyPr/>
        <a:lstStyle/>
        <a:p>
          <a:endParaRPr lang="es-CO"/>
        </a:p>
      </dgm:t>
    </dgm:pt>
    <dgm:pt modelId="{DB0CB973-4A79-4159-9F3E-582758FBD830}" type="sibTrans" cxnId="{8CD0960C-38EA-4CC3-A4A7-B939BC8140EC}">
      <dgm:prSet/>
      <dgm:spPr/>
      <dgm:t>
        <a:bodyPr/>
        <a:lstStyle/>
        <a:p>
          <a:endParaRPr lang="es-CO"/>
        </a:p>
      </dgm:t>
    </dgm:pt>
    <dgm:pt modelId="{05E21510-F63A-49E9-BCF3-05B77F217F97}">
      <dgm:prSet custT="1"/>
      <dgm:spPr>
        <a:solidFill>
          <a:schemeClr val="accent1">
            <a:lumMod val="40000"/>
            <a:lumOff val="60000"/>
          </a:schemeClr>
        </a:solidFill>
      </dgm:spPr>
      <dgm:t>
        <a:bodyPr/>
        <a:lstStyle/>
        <a:p>
          <a:r>
            <a:rPr lang="es-CO" sz="1800" dirty="0">
              <a:latin typeface="Arial" panose="020B0604020202020204" pitchFamily="34" charset="0"/>
              <a:cs typeface="Arial" panose="020B0604020202020204" pitchFamily="34" charset="0"/>
            </a:rPr>
            <a:t>Incidencia acumulada (riesgo)</a:t>
          </a:r>
        </a:p>
      </dgm:t>
    </dgm:pt>
    <dgm:pt modelId="{2F617B70-892B-4348-8400-9FA1F23D510F}" type="parTrans" cxnId="{7CD2AB6F-2384-49ED-A886-79F531B6D49A}">
      <dgm:prSet/>
      <dgm:spPr/>
      <dgm:t>
        <a:bodyPr/>
        <a:lstStyle/>
        <a:p>
          <a:endParaRPr lang="es-CO"/>
        </a:p>
      </dgm:t>
    </dgm:pt>
    <dgm:pt modelId="{6E5387F8-9997-495E-8ED8-81FFF2A8BA54}" type="sibTrans" cxnId="{7CD2AB6F-2384-49ED-A886-79F531B6D49A}">
      <dgm:prSet/>
      <dgm:spPr/>
      <dgm:t>
        <a:bodyPr/>
        <a:lstStyle/>
        <a:p>
          <a:endParaRPr lang="es-CO"/>
        </a:p>
      </dgm:t>
    </dgm:pt>
    <dgm:pt modelId="{CF771609-081E-4DF3-A044-4FFC29D1E512}">
      <dgm:prSet custT="1"/>
      <dgm:spPr>
        <a:solidFill>
          <a:schemeClr val="accent1">
            <a:lumMod val="40000"/>
            <a:lumOff val="60000"/>
          </a:schemeClr>
        </a:solidFill>
      </dgm:spPr>
      <dgm:t>
        <a:bodyPr/>
        <a:lstStyle/>
        <a:p>
          <a:r>
            <a:rPr lang="es-CO" sz="1800" dirty="0">
              <a:latin typeface="Arial" panose="020B0604020202020204" pitchFamily="34" charset="0"/>
              <a:cs typeface="Arial" panose="020B0604020202020204" pitchFamily="34" charset="0"/>
            </a:rPr>
            <a:t>Densidad de incidencia (Tasa)</a:t>
          </a:r>
        </a:p>
      </dgm:t>
    </dgm:pt>
    <dgm:pt modelId="{6B391784-6180-4F22-BC0E-93655668E8D5}" type="parTrans" cxnId="{EB1872A2-E08C-4025-8219-0C8CB9B5E290}">
      <dgm:prSet/>
      <dgm:spPr/>
      <dgm:t>
        <a:bodyPr/>
        <a:lstStyle/>
        <a:p>
          <a:endParaRPr lang="es-CO"/>
        </a:p>
      </dgm:t>
    </dgm:pt>
    <dgm:pt modelId="{838555B5-6E4B-4A05-83B3-6FA61E93EC1C}" type="sibTrans" cxnId="{EB1872A2-E08C-4025-8219-0C8CB9B5E290}">
      <dgm:prSet/>
      <dgm:spPr/>
      <dgm:t>
        <a:bodyPr/>
        <a:lstStyle/>
        <a:p>
          <a:endParaRPr lang="es-CO"/>
        </a:p>
      </dgm:t>
    </dgm:pt>
    <dgm:pt modelId="{40221EDD-DC82-4DC1-AD12-44B8E499BD11}">
      <dgm:prSet phldrT="[Texto]" custT="1"/>
      <dgm:spPr>
        <a:solidFill>
          <a:schemeClr val="accent2">
            <a:lumMod val="20000"/>
            <a:lumOff val="80000"/>
          </a:schemeClr>
        </a:solidFill>
      </dgm:spPr>
      <dgm:t>
        <a:bodyPr/>
        <a:lstStyle/>
        <a:p>
          <a:r>
            <a:rPr lang="es-CO" sz="1800" dirty="0">
              <a:latin typeface="Arial" panose="020B0604020202020204" pitchFamily="34" charset="0"/>
              <a:cs typeface="Arial" panose="020B0604020202020204" pitchFamily="34" charset="0"/>
            </a:rPr>
            <a:t>De vida</a:t>
          </a:r>
        </a:p>
      </dgm:t>
    </dgm:pt>
    <dgm:pt modelId="{5B110B03-42A6-4D73-9555-2AD411B1DF94}" type="parTrans" cxnId="{BDE8F825-477F-43B1-B6FC-1FE565404792}">
      <dgm:prSet/>
      <dgm:spPr/>
      <dgm:t>
        <a:bodyPr/>
        <a:lstStyle/>
        <a:p>
          <a:endParaRPr lang="es-CO"/>
        </a:p>
      </dgm:t>
    </dgm:pt>
    <dgm:pt modelId="{6E699EF5-CC0D-4999-A24D-735B3E0E5B53}" type="sibTrans" cxnId="{BDE8F825-477F-43B1-B6FC-1FE565404792}">
      <dgm:prSet/>
      <dgm:spPr/>
      <dgm:t>
        <a:bodyPr/>
        <a:lstStyle/>
        <a:p>
          <a:endParaRPr lang="es-CO"/>
        </a:p>
      </dgm:t>
    </dgm:pt>
    <dgm:pt modelId="{AF8962A9-1ABD-4903-8393-07D863303636}">
      <dgm:prSet phldrT="[Texto]" custT="1"/>
      <dgm:spPr>
        <a:solidFill>
          <a:schemeClr val="accent2">
            <a:lumMod val="20000"/>
            <a:lumOff val="80000"/>
          </a:schemeClr>
        </a:solidFill>
      </dgm:spPr>
      <dgm:t>
        <a:bodyPr/>
        <a:lstStyle/>
        <a:p>
          <a:r>
            <a:rPr lang="es-CO" sz="1800" dirty="0">
              <a:latin typeface="Arial" panose="020B0604020202020204" pitchFamily="34" charset="0"/>
              <a:cs typeface="Arial" panose="020B0604020202020204" pitchFamily="34" charset="0"/>
            </a:rPr>
            <a:t>De punto</a:t>
          </a:r>
        </a:p>
      </dgm:t>
    </dgm:pt>
    <dgm:pt modelId="{7B415B31-28D5-4024-8CB8-BF4A024EC180}" type="parTrans" cxnId="{E92CE0C8-85E4-419A-888B-5904E2DDF3DC}">
      <dgm:prSet/>
      <dgm:spPr/>
      <dgm:t>
        <a:bodyPr/>
        <a:lstStyle/>
        <a:p>
          <a:endParaRPr lang="es-CO"/>
        </a:p>
      </dgm:t>
    </dgm:pt>
    <dgm:pt modelId="{4C1F4108-3918-40BA-A555-B94E778BBADD}" type="sibTrans" cxnId="{E92CE0C8-85E4-419A-888B-5904E2DDF3DC}">
      <dgm:prSet/>
      <dgm:spPr/>
      <dgm:t>
        <a:bodyPr/>
        <a:lstStyle/>
        <a:p>
          <a:endParaRPr lang="es-CO"/>
        </a:p>
      </dgm:t>
    </dgm:pt>
    <dgm:pt modelId="{03EFB973-2D41-4F28-B780-5528BB7F45A9}">
      <dgm:prSet phldrT="[Texto]" custT="1"/>
      <dgm:spPr>
        <a:solidFill>
          <a:schemeClr val="accent2">
            <a:lumMod val="20000"/>
            <a:lumOff val="80000"/>
          </a:schemeClr>
        </a:solidFill>
      </dgm:spPr>
      <dgm:t>
        <a:bodyPr/>
        <a:lstStyle/>
        <a:p>
          <a:r>
            <a:rPr lang="es-CO" sz="1800" dirty="0">
              <a:latin typeface="Arial" panose="020B0604020202020204" pitchFamily="34" charset="0"/>
              <a:cs typeface="Arial" panose="020B0604020202020204" pitchFamily="34" charset="0"/>
            </a:rPr>
            <a:t>De periodo</a:t>
          </a:r>
        </a:p>
      </dgm:t>
    </dgm:pt>
    <dgm:pt modelId="{1DE0B6C2-7DF5-436C-9017-0E0936EF01E1}" type="parTrans" cxnId="{BAEA8F41-6246-4BA3-9DDF-9B4AAD203F87}">
      <dgm:prSet/>
      <dgm:spPr/>
      <dgm:t>
        <a:bodyPr/>
        <a:lstStyle/>
        <a:p>
          <a:endParaRPr lang="es-CO"/>
        </a:p>
      </dgm:t>
    </dgm:pt>
    <dgm:pt modelId="{9497F071-6A36-4913-95AD-6304D88E4A5E}" type="sibTrans" cxnId="{BAEA8F41-6246-4BA3-9DDF-9B4AAD203F87}">
      <dgm:prSet/>
      <dgm:spPr/>
      <dgm:t>
        <a:bodyPr/>
        <a:lstStyle/>
        <a:p>
          <a:endParaRPr lang="es-CO"/>
        </a:p>
      </dgm:t>
    </dgm:pt>
    <dgm:pt modelId="{139D87F6-B664-493F-ACEB-167645A03780}">
      <dgm:prSet phldrT="[Texto]" custScaleX="138396" custScaleY="49625">
        <dgm:style>
          <a:lnRef idx="1">
            <a:schemeClr val="accent2"/>
          </a:lnRef>
          <a:fillRef idx="2">
            <a:schemeClr val="accent2"/>
          </a:fillRef>
          <a:effectRef idx="1">
            <a:schemeClr val="accent2"/>
          </a:effectRef>
          <a:fontRef idx="minor">
            <a:schemeClr val="dk1"/>
          </a:fontRef>
        </dgm:style>
      </dgm:prSet>
      <dgm:spPr>
        <a:solidFill>
          <a:schemeClr val="bg1">
            <a:lumMod val="75000"/>
          </a:schemeClr>
        </a:solidFill>
      </dgm:spPr>
      <dgm:t>
        <a:bodyPr/>
        <a:lstStyle/>
        <a:p>
          <a:endParaRPr lang="es-CO"/>
        </a:p>
      </dgm:t>
    </dgm:pt>
    <dgm:pt modelId="{0B873C1D-9922-4ECC-8677-57A7253E04A6}" type="parTrans" cxnId="{4CE65377-88FD-4492-815A-E2A98194733E}">
      <dgm:prSet/>
      <dgm:spPr/>
      <dgm:t>
        <a:bodyPr/>
        <a:lstStyle/>
        <a:p>
          <a:endParaRPr lang="es-CO"/>
        </a:p>
      </dgm:t>
    </dgm:pt>
    <dgm:pt modelId="{028C1FA1-49D6-45A3-8627-67EA9246043F}" type="sibTrans" cxnId="{4CE65377-88FD-4492-815A-E2A98194733E}">
      <dgm:prSet/>
      <dgm:spPr/>
      <dgm:t>
        <a:bodyPr/>
        <a:lstStyle/>
        <a:p>
          <a:endParaRPr lang="es-CO"/>
        </a:p>
      </dgm:t>
    </dgm:pt>
    <dgm:pt modelId="{70658077-9C20-4D62-8A10-7EB1B20F9F21}">
      <dgm:prSet phldrT="[Texto]" custScaleX="138396" custScaleY="49625">
        <dgm:style>
          <a:lnRef idx="1">
            <a:schemeClr val="accent2"/>
          </a:lnRef>
          <a:fillRef idx="2">
            <a:schemeClr val="accent2"/>
          </a:fillRef>
          <a:effectRef idx="1">
            <a:schemeClr val="accent2"/>
          </a:effectRef>
          <a:fontRef idx="minor">
            <a:schemeClr val="dk1"/>
          </a:fontRef>
        </dgm:style>
      </dgm:prSet>
      <dgm:spPr>
        <a:solidFill>
          <a:schemeClr val="bg1">
            <a:lumMod val="75000"/>
          </a:schemeClr>
        </a:solidFill>
      </dgm:spPr>
      <dgm:t>
        <a:bodyPr/>
        <a:lstStyle/>
        <a:p>
          <a:endParaRPr lang="es-CO"/>
        </a:p>
      </dgm:t>
    </dgm:pt>
    <dgm:pt modelId="{698CC6BD-1D31-466A-B7CC-1BEA111FBF1D}" type="parTrans" cxnId="{74858454-B6B0-43BE-B112-64B11AAE32D8}">
      <dgm:prSet/>
      <dgm:spPr/>
      <dgm:t>
        <a:bodyPr/>
        <a:lstStyle/>
        <a:p>
          <a:endParaRPr lang="es-CO"/>
        </a:p>
      </dgm:t>
    </dgm:pt>
    <dgm:pt modelId="{4D1FEEDA-C4DC-4958-AB7B-3F8D2A0F7448}" type="sibTrans" cxnId="{74858454-B6B0-43BE-B112-64B11AAE32D8}">
      <dgm:prSet/>
      <dgm:spPr/>
      <dgm:t>
        <a:bodyPr/>
        <a:lstStyle/>
        <a:p>
          <a:endParaRPr lang="es-CO"/>
        </a:p>
      </dgm:t>
    </dgm:pt>
    <dgm:pt modelId="{45B97472-ACB3-4777-918F-143844324AA0}" type="pres">
      <dgm:prSet presAssocID="{A968309D-ABE5-4624-92E6-F2B9BC92DAFD}" presName="Name0" presStyleCnt="0">
        <dgm:presLayoutVars>
          <dgm:chMax val="1"/>
          <dgm:chPref val="1"/>
          <dgm:dir/>
          <dgm:animOne val="branch"/>
          <dgm:animLvl val="lvl"/>
        </dgm:presLayoutVars>
      </dgm:prSet>
      <dgm:spPr/>
    </dgm:pt>
    <dgm:pt modelId="{9EFB26A1-1526-4FBC-B96E-1E091FB74EE5}" type="pres">
      <dgm:prSet presAssocID="{7190B7D2-C22F-4BCA-A0B5-0F649EE5F2EC}" presName="textCenter" presStyleLbl="node1" presStyleIdx="0" presStyleCnt="8" custScaleX="138396" custScaleY="49625" custLinFactNeighborX="-21165" custLinFactNeighborY="-14825"/>
      <dgm:spPr/>
    </dgm:pt>
    <dgm:pt modelId="{548405FF-34A1-438C-A1EA-C0A556E66C8A}" type="pres">
      <dgm:prSet presAssocID="{7190B7D2-C22F-4BCA-A0B5-0F649EE5F2EC}" presName="cycle_1" presStyleCnt="0"/>
      <dgm:spPr/>
    </dgm:pt>
    <dgm:pt modelId="{D619B794-2E3C-4E3D-88A2-A7E5A2577D5F}" type="pres">
      <dgm:prSet presAssocID="{36D36DDD-E5C1-4A34-BBE8-BA579E853C4E}" presName="childCenter1" presStyleLbl="node1" presStyleIdx="1" presStyleCnt="8" custScaleX="231045" custLinFactNeighborX="78904" custLinFactNeighborY="66568"/>
      <dgm:spPr/>
    </dgm:pt>
    <dgm:pt modelId="{65FD4E60-1124-4B96-BB1D-EE03FC6DD7CC}" type="pres">
      <dgm:prSet presAssocID="{2F617B70-892B-4348-8400-9FA1F23D510F}" presName="Name141" presStyleLbl="parChTrans1D3" presStyleIdx="0" presStyleCnt="5"/>
      <dgm:spPr/>
    </dgm:pt>
    <dgm:pt modelId="{078EBDB5-DAA4-4E43-A3ED-FAD01975ED3E}" type="pres">
      <dgm:prSet presAssocID="{05E21510-F63A-49E9-BCF3-05B77F217F97}" presName="text1" presStyleLbl="node1" presStyleIdx="2" presStyleCnt="8" custScaleX="181233" custRadScaleRad="243666" custRadScaleInc="-176061">
        <dgm:presLayoutVars>
          <dgm:bulletEnabled val="1"/>
        </dgm:presLayoutVars>
      </dgm:prSet>
      <dgm:spPr/>
    </dgm:pt>
    <dgm:pt modelId="{5F0D1573-E162-47EC-B283-91318655AE82}" type="pres">
      <dgm:prSet presAssocID="{6B391784-6180-4F22-BC0E-93655668E8D5}" presName="Name141" presStyleLbl="parChTrans1D3" presStyleIdx="1" presStyleCnt="5"/>
      <dgm:spPr/>
    </dgm:pt>
    <dgm:pt modelId="{9A021285-D60D-4905-9B97-D47AE2B6304D}" type="pres">
      <dgm:prSet presAssocID="{CF771609-081E-4DF3-A044-4FFC29D1E512}" presName="text1" presStyleLbl="node1" presStyleIdx="3" presStyleCnt="8" custScaleX="225653" custRadScaleRad="315630" custRadScaleInc="100040">
        <dgm:presLayoutVars>
          <dgm:bulletEnabled val="1"/>
        </dgm:presLayoutVars>
      </dgm:prSet>
      <dgm:spPr/>
    </dgm:pt>
    <dgm:pt modelId="{A79D89E7-3DE6-4C32-8511-F7DBD85DD587}" type="pres">
      <dgm:prSet presAssocID="{74D8B959-8933-4C40-8BFF-955D205902DC}" presName="Name144" presStyleLbl="parChTrans1D2" presStyleIdx="0" presStyleCnt="2"/>
      <dgm:spPr/>
    </dgm:pt>
    <dgm:pt modelId="{17B573C8-1988-4DDC-843B-172D66E572CC}" type="pres">
      <dgm:prSet presAssocID="{7190B7D2-C22F-4BCA-A0B5-0F649EE5F2EC}" presName="cycle_2" presStyleCnt="0"/>
      <dgm:spPr/>
    </dgm:pt>
    <dgm:pt modelId="{85F9324F-C3A2-4542-A184-9391277E12C4}" type="pres">
      <dgm:prSet presAssocID="{32B12973-3E47-4F4E-8E6D-38686EDC26E4}" presName="childCenter2" presStyleLbl="node1" presStyleIdx="4" presStyleCnt="8" custScaleX="203335" custLinFactNeighborX="-98023" custLinFactNeighborY="-19437"/>
      <dgm:spPr/>
    </dgm:pt>
    <dgm:pt modelId="{BC49B52F-8BBE-4EB4-B869-B1A38927DC19}" type="pres">
      <dgm:prSet presAssocID="{5B110B03-42A6-4D73-9555-2AD411B1DF94}" presName="Name218" presStyleLbl="parChTrans1D3" presStyleIdx="2" presStyleCnt="5"/>
      <dgm:spPr/>
    </dgm:pt>
    <dgm:pt modelId="{451F4AAD-7054-43B3-9864-FD337581A535}" type="pres">
      <dgm:prSet presAssocID="{40221EDD-DC82-4DC1-AD12-44B8E499BD11}" presName="text2" presStyleLbl="node1" presStyleIdx="5" presStyleCnt="8" custScaleX="173000" custRadScaleRad="79589" custRadScaleInc="191771">
        <dgm:presLayoutVars>
          <dgm:bulletEnabled val="1"/>
        </dgm:presLayoutVars>
      </dgm:prSet>
      <dgm:spPr/>
    </dgm:pt>
    <dgm:pt modelId="{D39D7D3F-8E88-49F2-BDDD-B2C04A512DEE}" type="pres">
      <dgm:prSet presAssocID="{1DE0B6C2-7DF5-436C-9017-0E0936EF01E1}" presName="Name218" presStyleLbl="parChTrans1D3" presStyleIdx="3" presStyleCnt="5"/>
      <dgm:spPr/>
    </dgm:pt>
    <dgm:pt modelId="{DFD92512-603E-415A-94A4-976C36A10567}" type="pres">
      <dgm:prSet presAssocID="{03EFB973-2D41-4F28-B780-5528BB7F45A9}" presName="text2" presStyleLbl="node1" presStyleIdx="6" presStyleCnt="8" custScaleX="205270" custRadScaleRad="177389" custRadScaleInc="110032">
        <dgm:presLayoutVars>
          <dgm:bulletEnabled val="1"/>
        </dgm:presLayoutVars>
      </dgm:prSet>
      <dgm:spPr/>
    </dgm:pt>
    <dgm:pt modelId="{2DC8BE61-5BF9-4BE6-A133-30F353F354AF}" type="pres">
      <dgm:prSet presAssocID="{7B415B31-28D5-4024-8CB8-BF4A024EC180}" presName="Name218" presStyleLbl="parChTrans1D3" presStyleIdx="4" presStyleCnt="5"/>
      <dgm:spPr/>
    </dgm:pt>
    <dgm:pt modelId="{00B07281-84BE-413F-BE3A-9D0DEE998CDA}" type="pres">
      <dgm:prSet presAssocID="{AF8962A9-1ABD-4903-8393-07D863303636}" presName="text2" presStyleLbl="node1" presStyleIdx="7" presStyleCnt="8" custScaleX="165839" custRadScaleRad="289243" custRadScaleInc="-23641">
        <dgm:presLayoutVars>
          <dgm:bulletEnabled val="1"/>
        </dgm:presLayoutVars>
      </dgm:prSet>
      <dgm:spPr/>
    </dgm:pt>
    <dgm:pt modelId="{EBB4C778-67BB-4125-97BE-F6E757969ABB}" type="pres">
      <dgm:prSet presAssocID="{05C6E7EF-70AB-4FDF-A279-FBC3FE224855}" presName="Name221" presStyleLbl="parChTrans1D2" presStyleIdx="1" presStyleCnt="2"/>
      <dgm:spPr/>
    </dgm:pt>
  </dgm:ptLst>
  <dgm:cxnLst>
    <dgm:cxn modelId="{8CD0960C-38EA-4CC3-A4A7-B939BC8140EC}" srcId="{7190B7D2-C22F-4BCA-A0B5-0F649EE5F2EC}" destId="{32B12973-3E47-4F4E-8E6D-38686EDC26E4}" srcOrd="1" destOrd="0" parTransId="{05C6E7EF-70AB-4FDF-A279-FBC3FE224855}" sibTransId="{DB0CB973-4A79-4159-9F3E-582758FBD830}"/>
    <dgm:cxn modelId="{BDE8F825-477F-43B1-B6FC-1FE565404792}" srcId="{32B12973-3E47-4F4E-8E6D-38686EDC26E4}" destId="{40221EDD-DC82-4DC1-AD12-44B8E499BD11}" srcOrd="0" destOrd="0" parTransId="{5B110B03-42A6-4D73-9555-2AD411B1DF94}" sibTransId="{6E699EF5-CC0D-4999-A24D-735B3E0E5B53}"/>
    <dgm:cxn modelId="{71D2872A-E6B5-4653-A897-5A1E65983B62}" srcId="{A968309D-ABE5-4624-92E6-F2B9BC92DAFD}" destId="{7190B7D2-C22F-4BCA-A0B5-0F649EE5F2EC}" srcOrd="0" destOrd="0" parTransId="{5E841EA6-73D8-4B8E-8AB4-D7E7FB0B7BE0}" sibTransId="{22BFD0BE-0E61-450E-AC3A-59D40E3141D2}"/>
    <dgm:cxn modelId="{682D472B-9401-4830-BB03-A67086DCD134}" type="presOf" srcId="{6B391784-6180-4F22-BC0E-93655668E8D5}" destId="{5F0D1573-E162-47EC-B283-91318655AE82}" srcOrd="0" destOrd="0" presId="urn:microsoft.com/office/officeart/2008/layout/RadialCluster"/>
    <dgm:cxn modelId="{BAEA8F41-6246-4BA3-9DDF-9B4AAD203F87}" srcId="{32B12973-3E47-4F4E-8E6D-38686EDC26E4}" destId="{03EFB973-2D41-4F28-B780-5528BB7F45A9}" srcOrd="1" destOrd="0" parTransId="{1DE0B6C2-7DF5-436C-9017-0E0936EF01E1}" sibTransId="{9497F071-6A36-4913-95AD-6304D88E4A5E}"/>
    <dgm:cxn modelId="{19E80B49-152F-4EB6-83E6-A77093143BA8}" type="presOf" srcId="{74D8B959-8933-4C40-8BFF-955D205902DC}" destId="{A79D89E7-3DE6-4C32-8511-F7DBD85DD587}" srcOrd="0" destOrd="0" presId="urn:microsoft.com/office/officeart/2008/layout/RadialCluster"/>
    <dgm:cxn modelId="{74858454-B6B0-43BE-B112-64B11AAE32D8}" srcId="{A968309D-ABE5-4624-92E6-F2B9BC92DAFD}" destId="{70658077-9C20-4D62-8A10-7EB1B20F9F21}" srcOrd="1" destOrd="0" parTransId="{698CC6BD-1D31-466A-B7CC-1BEA111FBF1D}" sibTransId="{4D1FEEDA-C4DC-4958-AB7B-3F8D2A0F7448}"/>
    <dgm:cxn modelId="{95B01257-237A-4107-9231-AF510D4D54D2}" type="presOf" srcId="{A968309D-ABE5-4624-92E6-F2B9BC92DAFD}" destId="{45B97472-ACB3-4777-918F-143844324AA0}" srcOrd="0" destOrd="0" presId="urn:microsoft.com/office/officeart/2008/layout/RadialCluster"/>
    <dgm:cxn modelId="{9E729663-5E38-4DA1-A7BC-7B4C163412BB}" type="presOf" srcId="{03EFB973-2D41-4F28-B780-5528BB7F45A9}" destId="{DFD92512-603E-415A-94A4-976C36A10567}" srcOrd="0" destOrd="0" presId="urn:microsoft.com/office/officeart/2008/layout/RadialCluster"/>
    <dgm:cxn modelId="{9D3F0567-5272-456A-9FCB-9790B7DE7F65}" type="presOf" srcId="{05E21510-F63A-49E9-BCF3-05B77F217F97}" destId="{078EBDB5-DAA4-4E43-A3ED-FAD01975ED3E}" srcOrd="0" destOrd="0" presId="urn:microsoft.com/office/officeart/2008/layout/RadialCluster"/>
    <dgm:cxn modelId="{7CD2AB6F-2384-49ED-A886-79F531B6D49A}" srcId="{36D36DDD-E5C1-4A34-BBE8-BA579E853C4E}" destId="{05E21510-F63A-49E9-BCF3-05B77F217F97}" srcOrd="0" destOrd="0" parTransId="{2F617B70-892B-4348-8400-9FA1F23D510F}" sibTransId="{6E5387F8-9997-495E-8ED8-81FFF2A8BA54}"/>
    <dgm:cxn modelId="{4CE65377-88FD-4492-815A-E2A98194733E}" srcId="{A968309D-ABE5-4624-92E6-F2B9BC92DAFD}" destId="{139D87F6-B664-493F-ACEB-167645A03780}" srcOrd="2" destOrd="0" parTransId="{0B873C1D-9922-4ECC-8677-57A7253E04A6}" sibTransId="{028C1FA1-49D6-45A3-8627-67EA9246043F}"/>
    <dgm:cxn modelId="{9D7B817B-DE67-45FC-8783-64EF5CCD16F4}" type="presOf" srcId="{36D36DDD-E5C1-4A34-BBE8-BA579E853C4E}" destId="{D619B794-2E3C-4E3D-88A2-A7E5A2577D5F}" srcOrd="0" destOrd="0" presId="urn:microsoft.com/office/officeart/2008/layout/RadialCluster"/>
    <dgm:cxn modelId="{45C3E184-92D2-424A-AF5A-984C0A9C869A}" type="presOf" srcId="{AF8962A9-1ABD-4903-8393-07D863303636}" destId="{00B07281-84BE-413F-BE3A-9D0DEE998CDA}" srcOrd="0" destOrd="0" presId="urn:microsoft.com/office/officeart/2008/layout/RadialCluster"/>
    <dgm:cxn modelId="{9C306686-0F93-4687-811C-F83A4F463B92}" type="presOf" srcId="{7B415B31-28D5-4024-8CB8-BF4A024EC180}" destId="{2DC8BE61-5BF9-4BE6-A133-30F353F354AF}" srcOrd="0" destOrd="0" presId="urn:microsoft.com/office/officeart/2008/layout/RadialCluster"/>
    <dgm:cxn modelId="{45B63C94-7510-4787-915C-93E11B9DA6F5}" type="presOf" srcId="{40221EDD-DC82-4DC1-AD12-44B8E499BD11}" destId="{451F4AAD-7054-43B3-9864-FD337581A535}" srcOrd="0" destOrd="0" presId="urn:microsoft.com/office/officeart/2008/layout/RadialCluster"/>
    <dgm:cxn modelId="{4D143AA0-B1D1-4C72-B091-5A1117C25ED8}" srcId="{7190B7D2-C22F-4BCA-A0B5-0F649EE5F2EC}" destId="{36D36DDD-E5C1-4A34-BBE8-BA579E853C4E}" srcOrd="0" destOrd="0" parTransId="{74D8B959-8933-4C40-8BFF-955D205902DC}" sibTransId="{F927A940-8C73-49C3-AFFB-18E1FCF4D6B3}"/>
    <dgm:cxn modelId="{EB1872A2-E08C-4025-8219-0C8CB9B5E290}" srcId="{36D36DDD-E5C1-4A34-BBE8-BA579E853C4E}" destId="{CF771609-081E-4DF3-A044-4FFC29D1E512}" srcOrd="1" destOrd="0" parTransId="{6B391784-6180-4F22-BC0E-93655668E8D5}" sibTransId="{838555B5-6E4B-4A05-83B3-6FA61E93EC1C}"/>
    <dgm:cxn modelId="{ADBCC3AA-537B-4644-8160-D27A6E67D612}" type="presOf" srcId="{CF771609-081E-4DF3-A044-4FFC29D1E512}" destId="{9A021285-D60D-4905-9B97-D47AE2B6304D}" srcOrd="0" destOrd="0" presId="urn:microsoft.com/office/officeart/2008/layout/RadialCluster"/>
    <dgm:cxn modelId="{5DFA32AE-C652-42EF-ACB1-C7D4275CDD70}" type="presOf" srcId="{05C6E7EF-70AB-4FDF-A279-FBC3FE224855}" destId="{EBB4C778-67BB-4125-97BE-F6E757969ABB}" srcOrd="0" destOrd="0" presId="urn:microsoft.com/office/officeart/2008/layout/RadialCluster"/>
    <dgm:cxn modelId="{708F4BB0-5C7F-4C47-A8B4-9BC8C6851423}" type="presOf" srcId="{2F617B70-892B-4348-8400-9FA1F23D510F}" destId="{65FD4E60-1124-4B96-BB1D-EE03FC6DD7CC}" srcOrd="0" destOrd="0" presId="urn:microsoft.com/office/officeart/2008/layout/RadialCluster"/>
    <dgm:cxn modelId="{70C2D5BF-908F-48B3-B627-92E5AA26E6CE}" type="presOf" srcId="{32B12973-3E47-4F4E-8E6D-38686EDC26E4}" destId="{85F9324F-C3A2-4542-A184-9391277E12C4}" srcOrd="0" destOrd="0" presId="urn:microsoft.com/office/officeart/2008/layout/RadialCluster"/>
    <dgm:cxn modelId="{E92CE0C8-85E4-419A-888B-5904E2DDF3DC}" srcId="{32B12973-3E47-4F4E-8E6D-38686EDC26E4}" destId="{AF8962A9-1ABD-4903-8393-07D863303636}" srcOrd="2" destOrd="0" parTransId="{7B415B31-28D5-4024-8CB8-BF4A024EC180}" sibTransId="{4C1F4108-3918-40BA-A555-B94E778BBADD}"/>
    <dgm:cxn modelId="{718AC9D6-53A0-40BC-92F4-32FC9C1AF4EF}" type="presOf" srcId="{5B110B03-42A6-4D73-9555-2AD411B1DF94}" destId="{BC49B52F-8BBE-4EB4-B869-B1A38927DC19}" srcOrd="0" destOrd="0" presId="urn:microsoft.com/office/officeart/2008/layout/RadialCluster"/>
    <dgm:cxn modelId="{161F85E2-F792-4033-876C-9D5F7A73EB97}" type="presOf" srcId="{7190B7D2-C22F-4BCA-A0B5-0F649EE5F2EC}" destId="{9EFB26A1-1526-4FBC-B96E-1E091FB74EE5}" srcOrd="0" destOrd="0" presId="urn:microsoft.com/office/officeart/2008/layout/RadialCluster"/>
    <dgm:cxn modelId="{267C9AFB-C5EA-4CAB-9C8C-77971DCAE5BA}" type="presOf" srcId="{1DE0B6C2-7DF5-436C-9017-0E0936EF01E1}" destId="{D39D7D3F-8E88-49F2-BDDD-B2C04A512DEE}" srcOrd="0" destOrd="0" presId="urn:microsoft.com/office/officeart/2008/layout/RadialCluster"/>
    <dgm:cxn modelId="{607A1221-BD31-4713-8F27-B2152EFC26BC}" type="presParOf" srcId="{45B97472-ACB3-4777-918F-143844324AA0}" destId="{9EFB26A1-1526-4FBC-B96E-1E091FB74EE5}" srcOrd="0" destOrd="0" presId="urn:microsoft.com/office/officeart/2008/layout/RadialCluster"/>
    <dgm:cxn modelId="{69B62218-F5B4-4343-B2BA-8763566BEABE}" type="presParOf" srcId="{45B97472-ACB3-4777-918F-143844324AA0}" destId="{548405FF-34A1-438C-A1EA-C0A556E66C8A}" srcOrd="1" destOrd="0" presId="urn:microsoft.com/office/officeart/2008/layout/RadialCluster"/>
    <dgm:cxn modelId="{7374A3D5-59A9-423E-AC9B-97B906494E6D}" type="presParOf" srcId="{548405FF-34A1-438C-A1EA-C0A556E66C8A}" destId="{D619B794-2E3C-4E3D-88A2-A7E5A2577D5F}" srcOrd="0" destOrd="0" presId="urn:microsoft.com/office/officeart/2008/layout/RadialCluster"/>
    <dgm:cxn modelId="{2CD3EB04-5359-4D43-9723-38E9EA46F03B}" type="presParOf" srcId="{548405FF-34A1-438C-A1EA-C0A556E66C8A}" destId="{65FD4E60-1124-4B96-BB1D-EE03FC6DD7CC}" srcOrd="1" destOrd="0" presId="urn:microsoft.com/office/officeart/2008/layout/RadialCluster"/>
    <dgm:cxn modelId="{AA8D02D6-7D54-4FD6-81C0-BC6B2DE5EE0F}" type="presParOf" srcId="{548405FF-34A1-438C-A1EA-C0A556E66C8A}" destId="{078EBDB5-DAA4-4E43-A3ED-FAD01975ED3E}" srcOrd="2" destOrd="0" presId="urn:microsoft.com/office/officeart/2008/layout/RadialCluster"/>
    <dgm:cxn modelId="{950FFCA6-6427-467F-A244-8B91A1DF9742}" type="presParOf" srcId="{548405FF-34A1-438C-A1EA-C0A556E66C8A}" destId="{5F0D1573-E162-47EC-B283-91318655AE82}" srcOrd="3" destOrd="0" presId="urn:microsoft.com/office/officeart/2008/layout/RadialCluster"/>
    <dgm:cxn modelId="{F822B111-7ADA-449C-A3DC-3B2ABBB10FE1}" type="presParOf" srcId="{548405FF-34A1-438C-A1EA-C0A556E66C8A}" destId="{9A021285-D60D-4905-9B97-D47AE2B6304D}" srcOrd="4" destOrd="0" presId="urn:microsoft.com/office/officeart/2008/layout/RadialCluster"/>
    <dgm:cxn modelId="{0F047DF8-E1DD-49B5-932C-955C5F911D75}" type="presParOf" srcId="{45B97472-ACB3-4777-918F-143844324AA0}" destId="{A79D89E7-3DE6-4C32-8511-F7DBD85DD587}" srcOrd="2" destOrd="0" presId="urn:microsoft.com/office/officeart/2008/layout/RadialCluster"/>
    <dgm:cxn modelId="{46921C74-D602-4694-9FD5-F93485C8F2C0}" type="presParOf" srcId="{45B97472-ACB3-4777-918F-143844324AA0}" destId="{17B573C8-1988-4DDC-843B-172D66E572CC}" srcOrd="3" destOrd="0" presId="urn:microsoft.com/office/officeart/2008/layout/RadialCluster"/>
    <dgm:cxn modelId="{28BBBF2B-4E81-4E0A-A45D-1BFD0D56E3A7}" type="presParOf" srcId="{17B573C8-1988-4DDC-843B-172D66E572CC}" destId="{85F9324F-C3A2-4542-A184-9391277E12C4}" srcOrd="0" destOrd="0" presId="urn:microsoft.com/office/officeart/2008/layout/RadialCluster"/>
    <dgm:cxn modelId="{3D175366-BF1F-4489-A6EB-A080D42E55C8}" type="presParOf" srcId="{17B573C8-1988-4DDC-843B-172D66E572CC}" destId="{BC49B52F-8BBE-4EB4-B869-B1A38927DC19}" srcOrd="1" destOrd="0" presId="urn:microsoft.com/office/officeart/2008/layout/RadialCluster"/>
    <dgm:cxn modelId="{3C31ED8F-8D5D-416F-8F16-DF251C46F28A}" type="presParOf" srcId="{17B573C8-1988-4DDC-843B-172D66E572CC}" destId="{451F4AAD-7054-43B3-9864-FD337581A535}" srcOrd="2" destOrd="0" presId="urn:microsoft.com/office/officeart/2008/layout/RadialCluster"/>
    <dgm:cxn modelId="{EC4EADB0-EDCD-4A8F-96DC-E65288189700}" type="presParOf" srcId="{17B573C8-1988-4DDC-843B-172D66E572CC}" destId="{D39D7D3F-8E88-49F2-BDDD-B2C04A512DEE}" srcOrd="3" destOrd="0" presId="urn:microsoft.com/office/officeart/2008/layout/RadialCluster"/>
    <dgm:cxn modelId="{F8189962-D8D6-4684-B0A6-3EA7CDCE4DD1}" type="presParOf" srcId="{17B573C8-1988-4DDC-843B-172D66E572CC}" destId="{DFD92512-603E-415A-94A4-976C36A10567}" srcOrd="4" destOrd="0" presId="urn:microsoft.com/office/officeart/2008/layout/RadialCluster"/>
    <dgm:cxn modelId="{60F1F1A9-62FF-4714-9625-AFE9FBFD2C34}" type="presParOf" srcId="{17B573C8-1988-4DDC-843B-172D66E572CC}" destId="{2DC8BE61-5BF9-4BE6-A133-30F353F354AF}" srcOrd="5" destOrd="0" presId="urn:microsoft.com/office/officeart/2008/layout/RadialCluster"/>
    <dgm:cxn modelId="{2A201E08-02D2-4427-9362-8521CE26C493}" type="presParOf" srcId="{17B573C8-1988-4DDC-843B-172D66E572CC}" destId="{00B07281-84BE-413F-BE3A-9D0DEE998CDA}" srcOrd="6" destOrd="0" presId="urn:microsoft.com/office/officeart/2008/layout/RadialCluster"/>
    <dgm:cxn modelId="{E96F943A-1E7F-481F-BD4C-75315A313ED1}" type="presParOf" srcId="{45B97472-ACB3-4777-918F-143844324AA0}" destId="{EBB4C778-67BB-4125-97BE-F6E757969ABB}" srcOrd="4" destOrd="0" presId="urn:microsoft.com/office/officeart/2008/layout/RadialCluster"/>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E9147-4511-4C35-80EE-57314D20E8EC}">
      <dsp:nvSpPr>
        <dsp:cNvPr id="0" name=""/>
        <dsp:cNvSpPr/>
      </dsp:nvSpPr>
      <dsp:spPr>
        <a:xfrm rot="5400000">
          <a:off x="4572347" y="-1670477"/>
          <a:ext cx="1228844" cy="4881665"/>
        </a:xfrm>
        <a:prstGeom prst="round2SameRect">
          <a:avLst/>
        </a:prstGeom>
        <a:solidFill>
          <a:srgbClr val="FFFF00">
            <a:alpha val="35000"/>
          </a:srgb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s-ES" sz="1700" kern="1200" dirty="0">
              <a:solidFill>
                <a:schemeClr val="tx1"/>
              </a:solidFill>
            </a:rPr>
            <a:t>Conocer la frecuencia y distribución de los problemas de salud</a:t>
          </a:r>
        </a:p>
        <a:p>
          <a:pPr marL="171450" lvl="1" indent="-171450" algn="l" defTabSz="755650">
            <a:lnSpc>
              <a:spcPct val="90000"/>
            </a:lnSpc>
            <a:spcBef>
              <a:spcPct val="0"/>
            </a:spcBef>
            <a:spcAft>
              <a:spcPct val="15000"/>
            </a:spcAft>
            <a:buChar char="•"/>
          </a:pPr>
          <a:endParaRPr lang="es-ES" sz="1700" kern="1200" dirty="0">
            <a:solidFill>
              <a:schemeClr val="tx1"/>
            </a:solidFill>
          </a:endParaRPr>
        </a:p>
      </dsp:txBody>
      <dsp:txXfrm rot="-5400000">
        <a:off x="2745937" y="215920"/>
        <a:ext cx="4821678" cy="1108870"/>
      </dsp:txXfrm>
    </dsp:sp>
    <dsp:sp modelId="{2640C975-0D82-4559-995C-C6FD5BA8D53C}">
      <dsp:nvSpPr>
        <dsp:cNvPr id="0" name=""/>
        <dsp:cNvSpPr/>
      </dsp:nvSpPr>
      <dsp:spPr>
        <a:xfrm>
          <a:off x="0" y="0"/>
          <a:ext cx="2745937" cy="1536055"/>
        </a:xfrm>
        <a:prstGeom prst="roundRect">
          <a:avLst/>
        </a:prstGeom>
        <a:solidFill>
          <a:schemeClr val="accent2">
            <a:lumMod val="40000"/>
            <a:lumOff val="6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kern="1200" dirty="0">
              <a:solidFill>
                <a:schemeClr val="tx1"/>
              </a:solidFill>
            </a:rPr>
            <a:t>Epidemiología descriptiva</a:t>
          </a:r>
        </a:p>
      </dsp:txBody>
      <dsp:txXfrm>
        <a:off x="74984" y="74984"/>
        <a:ext cx="2595969" cy="1386087"/>
      </dsp:txXfrm>
    </dsp:sp>
    <dsp:sp modelId="{1819B9CA-C8DE-4AAF-9E67-DFC4895D7A26}">
      <dsp:nvSpPr>
        <dsp:cNvPr id="0" name=""/>
        <dsp:cNvSpPr/>
      </dsp:nvSpPr>
      <dsp:spPr>
        <a:xfrm rot="5400000">
          <a:off x="4572347" y="-57619"/>
          <a:ext cx="1228844" cy="4881665"/>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s-ES" sz="1700" kern="1200" dirty="0">
              <a:solidFill>
                <a:schemeClr val="tx1"/>
              </a:solidFill>
            </a:rPr>
            <a:t>Conocer las causas y determinantes de los problemas de salud</a:t>
          </a:r>
        </a:p>
        <a:p>
          <a:pPr marL="171450" lvl="1" indent="-171450" algn="l" defTabSz="755650">
            <a:lnSpc>
              <a:spcPct val="90000"/>
            </a:lnSpc>
            <a:spcBef>
              <a:spcPct val="0"/>
            </a:spcBef>
            <a:spcAft>
              <a:spcPct val="15000"/>
            </a:spcAft>
            <a:buChar char="•"/>
          </a:pPr>
          <a:r>
            <a:rPr lang="es-ES" sz="1700" kern="1200" dirty="0">
              <a:solidFill>
                <a:schemeClr val="tx1"/>
              </a:solidFill>
            </a:rPr>
            <a:t>Identificar  intervenciones eficaces para disminuir o controlar los problemas de salud.</a:t>
          </a:r>
        </a:p>
      </dsp:txBody>
      <dsp:txXfrm rot="-5400000">
        <a:off x="2745937" y="1828778"/>
        <a:ext cx="4821678" cy="1108870"/>
      </dsp:txXfrm>
    </dsp:sp>
    <dsp:sp modelId="{42625CC6-89C6-442D-8BB1-670182EDB074}">
      <dsp:nvSpPr>
        <dsp:cNvPr id="0" name=""/>
        <dsp:cNvSpPr/>
      </dsp:nvSpPr>
      <dsp:spPr>
        <a:xfrm>
          <a:off x="0" y="1615185"/>
          <a:ext cx="2745937" cy="1536055"/>
        </a:xfrm>
        <a:prstGeom prst="roundRect">
          <a:avLst/>
        </a:prstGeom>
        <a:solidFill>
          <a:schemeClr val="accent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kern="1200" dirty="0">
              <a:solidFill>
                <a:schemeClr val="tx1"/>
              </a:solidFill>
            </a:rPr>
            <a:t>Epidemiología analítica y experimental </a:t>
          </a:r>
        </a:p>
      </dsp:txBody>
      <dsp:txXfrm>
        <a:off x="74984" y="1690169"/>
        <a:ext cx="2595969" cy="1386087"/>
      </dsp:txXfrm>
    </dsp:sp>
    <dsp:sp modelId="{A0A7CF3E-53A6-4BD4-A729-9D3E39A3439D}">
      <dsp:nvSpPr>
        <dsp:cNvPr id="0" name=""/>
        <dsp:cNvSpPr/>
      </dsp:nvSpPr>
      <dsp:spPr>
        <a:xfrm rot="5400000">
          <a:off x="4545822" y="1530231"/>
          <a:ext cx="1228844" cy="4881665"/>
        </a:xfrm>
        <a:prstGeom prst="round2SameRect">
          <a:avLst/>
        </a:prstGeom>
        <a:solidFill>
          <a:schemeClr val="accent1">
            <a:alpha val="90000"/>
            <a:tint val="4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Char char="•"/>
          </a:pPr>
          <a:r>
            <a:rPr lang="es-ES" sz="1700" kern="1200" dirty="0">
              <a:solidFill>
                <a:schemeClr val="tx1"/>
              </a:solidFill>
            </a:rPr>
            <a:t>Evaluar si ha habido mejoría en los problemas de salud como resultado de la implementación de las intervenciones dentro de los servicios o programas</a:t>
          </a:r>
        </a:p>
      </dsp:txBody>
      <dsp:txXfrm rot="-5400000">
        <a:off x="2719412" y="3416629"/>
        <a:ext cx="4821678" cy="1108870"/>
      </dsp:txXfrm>
    </dsp:sp>
    <dsp:sp modelId="{3FC3E90A-3657-4E19-A827-FA4D90B045E1}">
      <dsp:nvSpPr>
        <dsp:cNvPr id="0" name=""/>
        <dsp:cNvSpPr/>
      </dsp:nvSpPr>
      <dsp:spPr>
        <a:xfrm>
          <a:off x="0" y="3228044"/>
          <a:ext cx="2745937" cy="1536055"/>
        </a:xfrm>
        <a:prstGeom prst="roundRect">
          <a:avLst/>
        </a:prstGeom>
        <a:solidFill>
          <a:srgbClr val="FFFF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s-ES" sz="2800" kern="1200" dirty="0">
              <a:solidFill>
                <a:schemeClr val="tx1"/>
              </a:solidFill>
            </a:rPr>
            <a:t>Epidemiología evaluativa</a:t>
          </a:r>
        </a:p>
      </dsp:txBody>
      <dsp:txXfrm>
        <a:off x="74984" y="3303028"/>
        <a:ext cx="2595969" cy="13860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4C778-67BB-4125-97BE-F6E757969ABB}">
      <dsp:nvSpPr>
        <dsp:cNvPr id="0" name=""/>
        <dsp:cNvSpPr/>
      </dsp:nvSpPr>
      <dsp:spPr>
        <a:xfrm rot="9194635">
          <a:off x="2499368" y="3377667"/>
          <a:ext cx="730691" cy="0"/>
        </a:xfrm>
        <a:custGeom>
          <a:avLst/>
          <a:gdLst/>
          <a:ahLst/>
          <a:cxnLst/>
          <a:rect l="0" t="0" r="0" b="0"/>
          <a:pathLst>
            <a:path>
              <a:moveTo>
                <a:pt x="0" y="0"/>
              </a:moveTo>
              <a:lnTo>
                <a:pt x="730691"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9D89E7-3DE6-4C32-8511-F7DBD85DD587}">
      <dsp:nvSpPr>
        <dsp:cNvPr id="0" name=""/>
        <dsp:cNvSpPr/>
      </dsp:nvSpPr>
      <dsp:spPr>
        <a:xfrm rot="1243705">
          <a:off x="4914067" y="3394758"/>
          <a:ext cx="1025983" cy="0"/>
        </a:xfrm>
        <a:custGeom>
          <a:avLst/>
          <a:gdLst/>
          <a:ahLst/>
          <a:cxnLst/>
          <a:rect l="0" t="0" r="0" b="0"/>
          <a:pathLst>
            <a:path>
              <a:moveTo>
                <a:pt x="0" y="0"/>
              </a:moveTo>
              <a:lnTo>
                <a:pt x="1025983" y="0"/>
              </a:lnTo>
            </a:path>
          </a:pathLst>
        </a:custGeom>
        <a:noFill/>
        <a:ln w="25400" cap="flat"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EFB26A1-1526-4FBC-B96E-1E091FB74EE5}">
      <dsp:nvSpPr>
        <dsp:cNvPr id="0" name=""/>
        <dsp:cNvSpPr/>
      </dsp:nvSpPr>
      <dsp:spPr>
        <a:xfrm>
          <a:off x="2885155" y="2453843"/>
          <a:ext cx="2117694" cy="759346"/>
        </a:xfrm>
        <a:prstGeom prst="roundRect">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dsp:spPr>
      <dsp:style>
        <a:lnRef idx="3">
          <a:schemeClr val="lt1"/>
        </a:lnRef>
        <a:fillRef idx="1">
          <a:schemeClr val="accent1"/>
        </a:fillRef>
        <a:effectRef idx="1">
          <a:schemeClr val="accent1"/>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CO" sz="1800" b="1" kern="1200" dirty="0">
              <a:solidFill>
                <a:schemeClr val="bg1"/>
              </a:solidFill>
              <a:latin typeface="Arial" panose="020B0604020202020204" pitchFamily="34" charset="0"/>
              <a:cs typeface="Arial" panose="020B0604020202020204" pitchFamily="34" charset="0"/>
            </a:rPr>
            <a:t>Medidas de frecuencia</a:t>
          </a:r>
        </a:p>
      </dsp:txBody>
      <dsp:txXfrm>
        <a:off x="2922223" y="2490911"/>
        <a:ext cx="2043558" cy="685210"/>
      </dsp:txXfrm>
    </dsp:sp>
    <dsp:sp modelId="{D619B794-2E3C-4E3D-88A2-A7E5A2577D5F}">
      <dsp:nvSpPr>
        <dsp:cNvPr id="0" name=""/>
        <dsp:cNvSpPr/>
      </dsp:nvSpPr>
      <dsp:spPr>
        <a:xfrm>
          <a:off x="5906844" y="3522360"/>
          <a:ext cx="1984716" cy="859017"/>
        </a:xfrm>
        <a:prstGeom prst="roundRect">
          <a:avLst/>
        </a:prstGeom>
        <a:solidFill>
          <a:schemeClr val="accent1">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CO" sz="1800" b="1" kern="1200" dirty="0">
              <a:solidFill>
                <a:schemeClr val="bg1"/>
              </a:solidFill>
              <a:latin typeface="Arial" panose="020B0604020202020204" pitchFamily="34" charset="0"/>
              <a:cs typeface="Arial" panose="020B0604020202020204" pitchFamily="34" charset="0"/>
            </a:rPr>
            <a:t>Incidencia</a:t>
          </a:r>
          <a:endParaRPr lang="es-CO" sz="1600" b="1" kern="1200" dirty="0">
            <a:solidFill>
              <a:schemeClr val="bg1"/>
            </a:solidFill>
            <a:latin typeface="Arial" panose="020B0604020202020204" pitchFamily="34" charset="0"/>
            <a:cs typeface="Arial" panose="020B0604020202020204" pitchFamily="34" charset="0"/>
          </a:endParaRPr>
        </a:p>
      </dsp:txBody>
      <dsp:txXfrm>
        <a:off x="5948778" y="3564294"/>
        <a:ext cx="1900848" cy="775149"/>
      </dsp:txXfrm>
    </dsp:sp>
    <dsp:sp modelId="{65FD4E60-1124-4B96-BB1D-EE03FC6DD7CC}">
      <dsp:nvSpPr>
        <dsp:cNvPr id="0" name=""/>
        <dsp:cNvSpPr/>
      </dsp:nvSpPr>
      <dsp:spPr>
        <a:xfrm rot="7436049">
          <a:off x="5950118" y="4732843"/>
          <a:ext cx="847231" cy="0"/>
        </a:xfrm>
        <a:custGeom>
          <a:avLst/>
          <a:gdLst/>
          <a:ahLst/>
          <a:cxnLst/>
          <a:rect l="0" t="0" r="0" b="0"/>
          <a:pathLst>
            <a:path>
              <a:moveTo>
                <a:pt x="0" y="0"/>
              </a:moveTo>
              <a:lnTo>
                <a:pt x="847231" y="0"/>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78EBDB5-DAA4-4E43-A3ED-FAD01975ED3E}">
      <dsp:nvSpPr>
        <dsp:cNvPr id="0" name=""/>
        <dsp:cNvSpPr/>
      </dsp:nvSpPr>
      <dsp:spPr>
        <a:xfrm>
          <a:off x="5069854" y="5084308"/>
          <a:ext cx="1556822" cy="859017"/>
        </a:xfrm>
        <a:prstGeom prst="roundRect">
          <a:avLst/>
        </a:prstGeom>
        <a:solidFill>
          <a:schemeClr val="accent1">
            <a:lumMod val="40000"/>
            <a:lumOff val="6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CO" sz="1800" kern="1200" dirty="0">
              <a:latin typeface="Arial" panose="020B0604020202020204" pitchFamily="34" charset="0"/>
              <a:cs typeface="Arial" panose="020B0604020202020204" pitchFamily="34" charset="0"/>
            </a:rPr>
            <a:t>Incidencia acumulada (riesgo)</a:t>
          </a:r>
        </a:p>
      </dsp:txBody>
      <dsp:txXfrm>
        <a:off x="5111788" y="5126242"/>
        <a:ext cx="1472954" cy="775149"/>
      </dsp:txXfrm>
    </dsp:sp>
    <dsp:sp modelId="{5F0D1573-E162-47EC-B283-91318655AE82}">
      <dsp:nvSpPr>
        <dsp:cNvPr id="0" name=""/>
        <dsp:cNvSpPr/>
      </dsp:nvSpPr>
      <dsp:spPr>
        <a:xfrm rot="4009088">
          <a:off x="6852488" y="4731042"/>
          <a:ext cx="760752" cy="0"/>
        </a:xfrm>
        <a:custGeom>
          <a:avLst/>
          <a:gdLst/>
          <a:ahLst/>
          <a:cxnLst/>
          <a:rect l="0" t="0" r="0" b="0"/>
          <a:pathLst>
            <a:path>
              <a:moveTo>
                <a:pt x="0" y="0"/>
              </a:moveTo>
              <a:lnTo>
                <a:pt x="760752" y="0"/>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A021285-D60D-4905-9B97-D47AE2B6304D}">
      <dsp:nvSpPr>
        <dsp:cNvPr id="0" name=""/>
        <dsp:cNvSpPr/>
      </dsp:nvSpPr>
      <dsp:spPr>
        <a:xfrm>
          <a:off x="6597328" y="5080706"/>
          <a:ext cx="1938397" cy="859017"/>
        </a:xfrm>
        <a:prstGeom prst="roundRect">
          <a:avLst/>
        </a:prstGeom>
        <a:solidFill>
          <a:schemeClr val="accent1">
            <a:lumMod val="40000"/>
            <a:lumOff val="6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CO" sz="1800" kern="1200" dirty="0">
              <a:latin typeface="Arial" panose="020B0604020202020204" pitchFamily="34" charset="0"/>
              <a:cs typeface="Arial" panose="020B0604020202020204" pitchFamily="34" charset="0"/>
            </a:rPr>
            <a:t>Densidad de incidencia (Tasa)</a:t>
          </a:r>
        </a:p>
      </dsp:txBody>
      <dsp:txXfrm>
        <a:off x="6639262" y="5122640"/>
        <a:ext cx="1854529" cy="775149"/>
      </dsp:txXfrm>
    </dsp:sp>
    <dsp:sp modelId="{85F9324F-C3A2-4542-A184-9391277E12C4}">
      <dsp:nvSpPr>
        <dsp:cNvPr id="0" name=""/>
        <dsp:cNvSpPr/>
      </dsp:nvSpPr>
      <dsp:spPr>
        <a:xfrm>
          <a:off x="929864" y="3542143"/>
          <a:ext cx="1628608" cy="800948"/>
        </a:xfrm>
        <a:prstGeom prst="roundRect">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CO" sz="1800" b="1" kern="1200" dirty="0">
              <a:latin typeface="Arial" panose="020B0604020202020204" pitchFamily="34" charset="0"/>
              <a:cs typeface="Arial" panose="020B0604020202020204" pitchFamily="34" charset="0"/>
            </a:rPr>
            <a:t>Prevalencia</a:t>
          </a:r>
          <a:endParaRPr lang="es-CO" sz="1600" b="1" kern="1200" dirty="0">
            <a:latin typeface="Arial" panose="020B0604020202020204" pitchFamily="34" charset="0"/>
            <a:cs typeface="Arial" panose="020B0604020202020204" pitchFamily="34" charset="0"/>
          </a:endParaRPr>
        </a:p>
      </dsp:txBody>
      <dsp:txXfrm>
        <a:off x="968963" y="3581242"/>
        <a:ext cx="1550410" cy="722750"/>
      </dsp:txXfrm>
    </dsp:sp>
    <dsp:sp modelId="{BC49B52F-8BBE-4EB4-B869-B1A38927DC19}">
      <dsp:nvSpPr>
        <dsp:cNvPr id="0" name=""/>
        <dsp:cNvSpPr/>
      </dsp:nvSpPr>
      <dsp:spPr>
        <a:xfrm rot="2061384">
          <a:off x="2234257" y="4652811"/>
          <a:ext cx="1097638" cy="0"/>
        </a:xfrm>
        <a:custGeom>
          <a:avLst/>
          <a:gdLst/>
          <a:ahLst/>
          <a:cxnLst/>
          <a:rect l="0" t="0" r="0" b="0"/>
          <a:pathLst>
            <a:path>
              <a:moveTo>
                <a:pt x="0" y="0"/>
              </a:moveTo>
              <a:lnTo>
                <a:pt x="1097638" y="0"/>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51F4AAD-7054-43B3-9864-FD337581A535}">
      <dsp:nvSpPr>
        <dsp:cNvPr id="0" name=""/>
        <dsp:cNvSpPr/>
      </dsp:nvSpPr>
      <dsp:spPr>
        <a:xfrm>
          <a:off x="3129163" y="4962531"/>
          <a:ext cx="1385640" cy="800948"/>
        </a:xfrm>
        <a:prstGeom prst="roundRect">
          <a:avLst/>
        </a:prstGeom>
        <a:solidFill>
          <a:schemeClr val="accent2">
            <a:lumMod val="20000"/>
            <a:lumOff val="8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CO" sz="1800" kern="1200" dirty="0">
              <a:latin typeface="Arial" panose="020B0604020202020204" pitchFamily="34" charset="0"/>
              <a:cs typeface="Arial" panose="020B0604020202020204" pitchFamily="34" charset="0"/>
            </a:rPr>
            <a:t>De vida</a:t>
          </a:r>
        </a:p>
      </dsp:txBody>
      <dsp:txXfrm>
        <a:off x="3168262" y="5001630"/>
        <a:ext cx="1307442" cy="722750"/>
      </dsp:txXfrm>
    </dsp:sp>
    <dsp:sp modelId="{D39D7D3F-8E88-49F2-BDDD-B2C04A512DEE}">
      <dsp:nvSpPr>
        <dsp:cNvPr id="0" name=""/>
        <dsp:cNvSpPr/>
      </dsp:nvSpPr>
      <dsp:spPr>
        <a:xfrm rot="4378813">
          <a:off x="1637654" y="4652817"/>
          <a:ext cx="647824" cy="0"/>
        </a:xfrm>
        <a:custGeom>
          <a:avLst/>
          <a:gdLst/>
          <a:ahLst/>
          <a:cxnLst/>
          <a:rect l="0" t="0" r="0" b="0"/>
          <a:pathLst>
            <a:path>
              <a:moveTo>
                <a:pt x="0" y="0"/>
              </a:moveTo>
              <a:lnTo>
                <a:pt x="647824" y="0"/>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FD92512-603E-415A-94A4-976C36A10567}">
      <dsp:nvSpPr>
        <dsp:cNvPr id="0" name=""/>
        <dsp:cNvSpPr/>
      </dsp:nvSpPr>
      <dsp:spPr>
        <a:xfrm>
          <a:off x="1356911" y="4962544"/>
          <a:ext cx="1644106" cy="800948"/>
        </a:xfrm>
        <a:prstGeom prst="roundRect">
          <a:avLst/>
        </a:prstGeom>
        <a:solidFill>
          <a:schemeClr val="accent2">
            <a:lumMod val="20000"/>
            <a:lumOff val="8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CO" sz="1800" kern="1200" dirty="0">
              <a:latin typeface="Arial" panose="020B0604020202020204" pitchFamily="34" charset="0"/>
              <a:cs typeface="Arial" panose="020B0604020202020204" pitchFamily="34" charset="0"/>
            </a:rPr>
            <a:t>De periodo</a:t>
          </a:r>
        </a:p>
      </dsp:txBody>
      <dsp:txXfrm>
        <a:off x="1396010" y="5001643"/>
        <a:ext cx="1565908" cy="722750"/>
      </dsp:txXfrm>
    </dsp:sp>
    <dsp:sp modelId="{2DC8BE61-5BF9-4BE6-A133-30F353F354AF}">
      <dsp:nvSpPr>
        <dsp:cNvPr id="0" name=""/>
        <dsp:cNvSpPr/>
      </dsp:nvSpPr>
      <dsp:spPr>
        <a:xfrm rot="7653201">
          <a:off x="823309" y="4645021"/>
          <a:ext cx="761692" cy="0"/>
        </a:xfrm>
        <a:custGeom>
          <a:avLst/>
          <a:gdLst/>
          <a:ahLst/>
          <a:cxnLst/>
          <a:rect l="0" t="0" r="0" b="0"/>
          <a:pathLst>
            <a:path>
              <a:moveTo>
                <a:pt x="0" y="0"/>
              </a:moveTo>
              <a:lnTo>
                <a:pt x="761692" y="0"/>
              </a:lnTo>
            </a:path>
          </a:pathLst>
        </a:custGeom>
        <a:noFill/>
        <a:ln w="25400" cap="flat" cmpd="sng" algn="ctr">
          <a:solidFill>
            <a:schemeClr val="accent1">
              <a:shade val="8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0B07281-84BE-413F-BE3A-9D0DEE998CDA}">
      <dsp:nvSpPr>
        <dsp:cNvPr id="0" name=""/>
        <dsp:cNvSpPr/>
      </dsp:nvSpPr>
      <dsp:spPr>
        <a:xfrm>
          <a:off x="0" y="4946950"/>
          <a:ext cx="1328284" cy="800948"/>
        </a:xfrm>
        <a:prstGeom prst="roundRect">
          <a:avLst/>
        </a:prstGeom>
        <a:solidFill>
          <a:schemeClr val="accent2">
            <a:lumMod val="20000"/>
            <a:lumOff val="8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CO" sz="1800" kern="1200" dirty="0">
              <a:latin typeface="Arial" panose="020B0604020202020204" pitchFamily="34" charset="0"/>
              <a:cs typeface="Arial" panose="020B0604020202020204" pitchFamily="34" charset="0"/>
            </a:rPr>
            <a:t>De punto</a:t>
          </a:r>
        </a:p>
      </dsp:txBody>
      <dsp:txXfrm>
        <a:off x="39099" y="4986049"/>
        <a:ext cx="1250086" cy="72275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‹Nº›</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a:extLst>
            <a:ext uri="{FF2B5EF4-FFF2-40B4-BE49-F238E27FC236}">
              <a16:creationId xmlns:a16="http://schemas.microsoft.com/office/drawing/2014/main" id="{52002926-3C1F-B599-AD13-9F43FED480AD}"/>
            </a:ext>
          </a:extLst>
        </p:cNvPr>
        <p:cNvGrpSpPr/>
        <p:nvPr/>
      </p:nvGrpSpPr>
      <p:grpSpPr>
        <a:xfrm>
          <a:off x="0" y="0"/>
          <a:ext cx="0" cy="0"/>
          <a:chOff x="0" y="0"/>
          <a:chExt cx="0" cy="0"/>
        </a:xfrm>
      </p:grpSpPr>
      <p:sp>
        <p:nvSpPr>
          <p:cNvPr id="175" name="Google Shape;175;p1:notes">
            <a:extLst>
              <a:ext uri="{FF2B5EF4-FFF2-40B4-BE49-F238E27FC236}">
                <a16:creationId xmlns:a16="http://schemas.microsoft.com/office/drawing/2014/main" id="{E71C2F91-232B-5FC1-D982-F5FFFC97EF3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1:notes">
            <a:extLst>
              <a:ext uri="{FF2B5EF4-FFF2-40B4-BE49-F238E27FC236}">
                <a16:creationId xmlns:a16="http://schemas.microsoft.com/office/drawing/2014/main" id="{65890D93-5D4F-B8AF-D27E-F479392D53F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You can use this slide when teaching and presenting at TGHN LAC events</a:t>
            </a:r>
            <a:endParaRPr/>
          </a:p>
        </p:txBody>
      </p:sp>
      <p:sp>
        <p:nvSpPr>
          <p:cNvPr id="177" name="Google Shape;177;p1:notes">
            <a:extLst>
              <a:ext uri="{FF2B5EF4-FFF2-40B4-BE49-F238E27FC236}">
                <a16:creationId xmlns:a16="http://schemas.microsoft.com/office/drawing/2014/main" id="{843E365B-EE0F-AC22-1287-6AA2A362B15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3904520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a:extLst>
            <a:ext uri="{FF2B5EF4-FFF2-40B4-BE49-F238E27FC236}">
              <a16:creationId xmlns:a16="http://schemas.microsoft.com/office/drawing/2014/main" id="{945BD0F2-69DF-5479-F0D0-A2B3F1886477}"/>
            </a:ext>
          </a:extLst>
        </p:cNvPr>
        <p:cNvGrpSpPr/>
        <p:nvPr/>
      </p:nvGrpSpPr>
      <p:grpSpPr>
        <a:xfrm>
          <a:off x="0" y="0"/>
          <a:ext cx="0" cy="0"/>
          <a:chOff x="0" y="0"/>
          <a:chExt cx="0" cy="0"/>
        </a:xfrm>
      </p:grpSpPr>
      <p:sp>
        <p:nvSpPr>
          <p:cNvPr id="315" name="Google Shape;315;g28341af1993_0_5:notes">
            <a:extLst>
              <a:ext uri="{FF2B5EF4-FFF2-40B4-BE49-F238E27FC236}">
                <a16:creationId xmlns:a16="http://schemas.microsoft.com/office/drawing/2014/main" id="{4ECC80B7-765E-1FE7-646E-0284FEB47F90}"/>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6" name="Google Shape;316;g28341af1993_0_5:notes">
            <a:extLst>
              <a:ext uri="{FF2B5EF4-FFF2-40B4-BE49-F238E27FC236}">
                <a16:creationId xmlns:a16="http://schemas.microsoft.com/office/drawing/2014/main" id="{1FB8C051-9B4A-1E39-AF96-83D301B3D9A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91739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4_Main Title Slide">
  <p:cSld name="4_Main Title Slide">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blip>
          <a:srcRect/>
          <a:stretch/>
        </p:blipFill>
        <p:spPr>
          <a:xfrm>
            <a:off x="9832" y="126195"/>
            <a:ext cx="3288953" cy="1644477"/>
          </a:xfrm>
          <a:prstGeom prst="rect">
            <a:avLst/>
          </a:prstGeom>
          <a:noFill/>
          <a:ln>
            <a:noFill/>
          </a:ln>
        </p:spPr>
      </p:pic>
      <p:sp>
        <p:nvSpPr>
          <p:cNvPr id="14" name="Google Shape;14;p2"/>
          <p:cNvSpPr/>
          <p:nvPr/>
        </p:nvSpPr>
        <p:spPr>
          <a:xfrm>
            <a:off x="9832" y="1884834"/>
            <a:ext cx="12192000" cy="4973166"/>
          </a:xfrm>
          <a:prstGeom prst="rect">
            <a:avLst/>
          </a:prstGeom>
          <a:solidFill>
            <a:srgbClr val="0673BA"/>
          </a:solidFill>
          <a:ln w="19050" cap="flat" cmpd="sng">
            <a:solidFill>
              <a:srgbClr val="0673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5" name="Google Shape;15;p2"/>
          <p:cNvPicPr preferRelativeResize="0"/>
          <p:nvPr/>
        </p:nvPicPr>
        <p:blipFill rotWithShape="1">
          <a:blip r:embed="rId3">
            <a:alphaModFix amt="10000"/>
          </a:blip>
          <a:srcRect t="10864" r="4297" b="45730"/>
          <a:stretch/>
        </p:blipFill>
        <p:spPr>
          <a:xfrm>
            <a:off x="9833" y="1868792"/>
            <a:ext cx="12192000" cy="4989208"/>
          </a:xfrm>
          <a:prstGeom prst="rect">
            <a:avLst/>
          </a:prstGeom>
          <a:noFill/>
          <a:ln>
            <a:noFill/>
          </a:ln>
          <a:effectLst>
            <a:outerShdw blurRad="50800" dist="50800" dir="5400000" algn="ctr" rotWithShape="0">
              <a:srgbClr val="000000"/>
            </a:outerShdw>
          </a:effectLst>
        </p:spPr>
      </p:pic>
      <p:sp>
        <p:nvSpPr>
          <p:cNvPr id="16" name="Google Shape;16;p2"/>
          <p:cNvSpPr txBox="1">
            <a:spLocks noGrp="1"/>
          </p:cNvSpPr>
          <p:nvPr>
            <p:ph type="ctrTitle"/>
          </p:nvPr>
        </p:nvSpPr>
        <p:spPr>
          <a:xfrm>
            <a:off x="206188" y="2494210"/>
            <a:ext cx="9429425" cy="19440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Noto Sans"/>
              <a:buNone/>
              <a:defRPr sz="6000" b="1" i="0">
                <a:solidFill>
                  <a:schemeClr val="lt1"/>
                </a:solidFill>
                <a:latin typeface="Noto Sans"/>
                <a:ea typeface="Noto Sans"/>
                <a:cs typeface="Noto Sans"/>
                <a:sym typeface="No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206188" y="4676105"/>
            <a:ext cx="9429425" cy="1458357"/>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b="0" i="0">
                <a:solidFill>
                  <a:schemeClr val="lt1"/>
                </a:solidFill>
                <a:latin typeface="Noto Sans"/>
                <a:ea typeface="Noto Sans"/>
                <a:cs typeface="Noto Sans"/>
                <a:sym typeface="Noto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63"/>
        <p:cNvGrpSpPr/>
        <p:nvPr/>
      </p:nvGrpSpPr>
      <p:grpSpPr>
        <a:xfrm>
          <a:off x="0" y="0"/>
          <a:ext cx="0" cy="0"/>
          <a:chOff x="0" y="0"/>
          <a:chExt cx="0" cy="0"/>
        </a:xfrm>
      </p:grpSpPr>
      <p:sp>
        <p:nvSpPr>
          <p:cNvPr id="164" name="Google Shape;164;p19"/>
          <p:cNvSpPr txBox="1">
            <a:spLocks noGrp="1"/>
          </p:cNvSpPr>
          <p:nvPr>
            <p:ph type="title"/>
          </p:nvPr>
        </p:nvSpPr>
        <p:spPr>
          <a:xfrm rot="5400000">
            <a:off x="7489031" y="1600994"/>
            <a:ext cx="5811838" cy="3340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5" name="Google Shape;165;p19"/>
          <p:cNvSpPr txBox="1">
            <a:spLocks noGrp="1"/>
          </p:cNvSpPr>
          <p:nvPr>
            <p:ph type="body" idx="1"/>
          </p:nvPr>
        </p:nvSpPr>
        <p:spPr>
          <a:xfrm rot="5400000">
            <a:off x="1443831" y="-951706"/>
            <a:ext cx="5811838" cy="84455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6" name="Google Shape;166;p19"/>
          <p:cNvSpPr/>
          <p:nvPr/>
        </p:nvSpPr>
        <p:spPr>
          <a:xfrm>
            <a:off x="0" y="6356350"/>
            <a:ext cx="12201832" cy="501650"/>
          </a:xfrm>
          <a:prstGeom prst="rect">
            <a:avLst/>
          </a:prstGeom>
          <a:solidFill>
            <a:srgbClr val="0673BA"/>
          </a:solidFill>
          <a:ln w="19050" cap="flat" cmpd="sng">
            <a:solidFill>
              <a:srgbClr val="0673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7" name="Google Shape;167;p19"/>
          <p:cNvSpPr txBox="1"/>
          <p:nvPr/>
        </p:nvSpPr>
        <p:spPr>
          <a:xfrm>
            <a:off x="127000" y="6458693"/>
            <a:ext cx="39116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a:solidFill>
                  <a:schemeClr val="lt1"/>
                </a:solidFill>
                <a:latin typeface="Arial"/>
                <a:ea typeface="Arial"/>
                <a:cs typeface="Arial"/>
                <a:sym typeface="Arial"/>
              </a:rPr>
              <a:t>lac.tghn.org</a:t>
            </a:r>
            <a:endParaRPr sz="1400" b="0" i="0">
              <a:solidFill>
                <a:schemeClr val="lt1"/>
              </a:solidFill>
              <a:latin typeface="Arial"/>
              <a:ea typeface="Arial"/>
              <a:cs typeface="Arial"/>
              <a:sym typeface="Arial"/>
            </a:endParaRPr>
          </a:p>
        </p:txBody>
      </p:sp>
      <p:sp>
        <p:nvSpPr>
          <p:cNvPr id="168" name="Google Shape;168;p19"/>
          <p:cNvSpPr txBox="1"/>
          <p:nvPr/>
        </p:nvSpPr>
        <p:spPr>
          <a:xfrm>
            <a:off x="9080500" y="6458693"/>
            <a:ext cx="2984500"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1400"/>
              <a:buFont typeface="Arial"/>
              <a:buNone/>
            </a:pPr>
            <a:fld id="{00000000-1234-1234-1234-123412341234}" type="slidenum">
              <a:rPr lang="en-US" sz="1400">
                <a:solidFill>
                  <a:schemeClr val="lt1"/>
                </a:solidFill>
                <a:latin typeface="Arial"/>
                <a:ea typeface="Arial"/>
                <a:cs typeface="Arial"/>
                <a:sym typeface="Arial"/>
              </a:rPr>
              <a:t>‹Nº›</a:t>
            </a:fld>
            <a:endParaRPr sz="1400" b="0" i="0">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69"/>
        <p:cNvGrpSpPr/>
        <p:nvPr/>
      </p:nvGrpSpPr>
      <p:grpSpPr>
        <a:xfrm>
          <a:off x="0" y="0"/>
          <a:ext cx="0" cy="0"/>
          <a:chOff x="0" y="0"/>
          <a:chExt cx="0" cy="0"/>
        </a:xfrm>
      </p:grpSpPr>
      <p:sp>
        <p:nvSpPr>
          <p:cNvPr id="170" name="Google Shape;170;p20"/>
          <p:cNvSpPr/>
          <p:nvPr/>
        </p:nvSpPr>
        <p:spPr>
          <a:xfrm>
            <a:off x="0" y="6356350"/>
            <a:ext cx="12201832" cy="501650"/>
          </a:xfrm>
          <a:prstGeom prst="rect">
            <a:avLst/>
          </a:prstGeom>
          <a:solidFill>
            <a:srgbClr val="0673BA"/>
          </a:solidFill>
          <a:ln w="19050" cap="flat" cmpd="sng">
            <a:solidFill>
              <a:srgbClr val="0673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1" name="Google Shape;171;p20"/>
          <p:cNvSpPr txBox="1"/>
          <p:nvPr/>
        </p:nvSpPr>
        <p:spPr>
          <a:xfrm>
            <a:off x="127000" y="6458693"/>
            <a:ext cx="39116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a:solidFill>
                  <a:schemeClr val="lt1"/>
                </a:solidFill>
                <a:latin typeface="Arial"/>
                <a:ea typeface="Arial"/>
                <a:cs typeface="Arial"/>
                <a:sym typeface="Arial"/>
              </a:rPr>
              <a:t>lac.tghn.org</a:t>
            </a:r>
            <a:endParaRPr sz="1400" b="0" i="0">
              <a:solidFill>
                <a:schemeClr val="lt1"/>
              </a:solidFill>
              <a:latin typeface="Arial"/>
              <a:ea typeface="Arial"/>
              <a:cs typeface="Arial"/>
              <a:sym typeface="Arial"/>
            </a:endParaRPr>
          </a:p>
        </p:txBody>
      </p:sp>
      <p:sp>
        <p:nvSpPr>
          <p:cNvPr id="172" name="Google Shape;172;p20"/>
          <p:cNvSpPr txBox="1"/>
          <p:nvPr/>
        </p:nvSpPr>
        <p:spPr>
          <a:xfrm>
            <a:off x="8816787" y="4382770"/>
            <a:ext cx="3375213"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200">
                <a:solidFill>
                  <a:schemeClr val="lt1"/>
                </a:solidFill>
                <a:latin typeface="Arial"/>
                <a:ea typeface="Arial"/>
                <a:cs typeface="Arial"/>
                <a:sym typeface="Arial"/>
              </a:rPr>
              <a:t>‹Nº›</a:t>
            </a:fld>
            <a:endParaRPr sz="1200">
              <a:solidFill>
                <a:schemeClr val="lt1"/>
              </a:solidFill>
              <a:latin typeface="Arial"/>
              <a:ea typeface="Arial"/>
              <a:cs typeface="Arial"/>
              <a:sym typeface="Arial"/>
            </a:endParaRPr>
          </a:p>
        </p:txBody>
      </p:sp>
      <p:sp>
        <p:nvSpPr>
          <p:cNvPr id="173" name="Google Shape;173;p20"/>
          <p:cNvSpPr txBox="1"/>
          <p:nvPr/>
        </p:nvSpPr>
        <p:spPr>
          <a:xfrm>
            <a:off x="9080500" y="6458693"/>
            <a:ext cx="2984500"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1400"/>
              <a:buFont typeface="Arial"/>
              <a:buNone/>
            </a:pPr>
            <a:fld id="{00000000-1234-1234-1234-123412341234}" type="slidenum">
              <a:rPr lang="en-US" sz="1400">
                <a:solidFill>
                  <a:schemeClr val="lt1"/>
                </a:solidFill>
                <a:latin typeface="Arial"/>
                <a:ea typeface="Arial"/>
                <a:cs typeface="Arial"/>
                <a:sym typeface="Arial"/>
              </a:rPr>
              <a:t>‹Nº›</a:t>
            </a:fld>
            <a:endParaRPr sz="1400" b="0" i="0">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our column list acknowledgement">
  <p:cSld name="Four column list acknowledgement">
    <p:spTree>
      <p:nvGrpSpPr>
        <p:cNvPr id="1" name="Shape 45"/>
        <p:cNvGrpSpPr/>
        <p:nvPr/>
      </p:nvGrpSpPr>
      <p:grpSpPr>
        <a:xfrm>
          <a:off x="0" y="0"/>
          <a:ext cx="0" cy="0"/>
          <a:chOff x="0" y="0"/>
          <a:chExt cx="0" cy="0"/>
        </a:xfrm>
      </p:grpSpPr>
      <p:pic>
        <p:nvPicPr>
          <p:cNvPr id="46" name="Google Shape;46;p5" descr="A map of the world&#10;&#10;Description automatically generated"/>
          <p:cNvPicPr preferRelativeResize="0"/>
          <p:nvPr/>
        </p:nvPicPr>
        <p:blipFill rotWithShape="1">
          <a:blip r:embed="rId2">
            <a:alphaModFix amt="10000"/>
          </a:blip>
          <a:srcRect t="14912" r="21635" b="31073"/>
          <a:stretch/>
        </p:blipFill>
        <p:spPr>
          <a:xfrm>
            <a:off x="1980961" y="0"/>
            <a:ext cx="10220871" cy="6356351"/>
          </a:xfrm>
          <a:prstGeom prst="rect">
            <a:avLst/>
          </a:prstGeom>
          <a:noFill/>
          <a:ln>
            <a:noFill/>
          </a:ln>
        </p:spPr>
      </p:pic>
      <p:sp>
        <p:nvSpPr>
          <p:cNvPr id="47" name="Google Shape;47;p5"/>
          <p:cNvSpPr txBox="1">
            <a:spLocks noGrp="1"/>
          </p:cNvSpPr>
          <p:nvPr>
            <p:ph type="title"/>
          </p:nvPr>
        </p:nvSpPr>
        <p:spPr>
          <a:xfrm>
            <a:off x="127000" y="365125"/>
            <a:ext cx="1193799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Noto Sans SemiBol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5"/>
          <p:cNvSpPr txBox="1">
            <a:spLocks noGrp="1"/>
          </p:cNvSpPr>
          <p:nvPr>
            <p:ph type="body" idx="1"/>
          </p:nvPr>
        </p:nvSpPr>
        <p:spPr>
          <a:xfrm>
            <a:off x="127000" y="1885443"/>
            <a:ext cx="11937999" cy="405411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5"/>
          <p:cNvSpPr/>
          <p:nvPr/>
        </p:nvSpPr>
        <p:spPr>
          <a:xfrm>
            <a:off x="0" y="6356350"/>
            <a:ext cx="12201832" cy="501650"/>
          </a:xfrm>
          <a:prstGeom prst="rect">
            <a:avLst/>
          </a:prstGeom>
          <a:solidFill>
            <a:srgbClr val="0673BA"/>
          </a:solidFill>
          <a:ln w="19050" cap="flat" cmpd="sng">
            <a:solidFill>
              <a:srgbClr val="0673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0" name="Google Shape;50;p5"/>
          <p:cNvSpPr txBox="1"/>
          <p:nvPr/>
        </p:nvSpPr>
        <p:spPr>
          <a:xfrm>
            <a:off x="127000" y="6458693"/>
            <a:ext cx="39116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lac.tghn.org</a:t>
            </a:r>
            <a:endParaRPr sz="1400" b="0" i="0" u="none" strike="noStrike" cap="none">
              <a:solidFill>
                <a:schemeClr val="lt1"/>
              </a:solidFill>
              <a:latin typeface="Arial"/>
              <a:ea typeface="Arial"/>
              <a:cs typeface="Arial"/>
              <a:sym typeface="Arial"/>
            </a:endParaRPr>
          </a:p>
        </p:txBody>
      </p:sp>
      <p:sp>
        <p:nvSpPr>
          <p:cNvPr id="51" name="Google Shape;51;p5"/>
          <p:cNvSpPr txBox="1"/>
          <p:nvPr/>
        </p:nvSpPr>
        <p:spPr>
          <a:xfrm>
            <a:off x="9080500" y="6458693"/>
            <a:ext cx="2984500"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1400"/>
              <a:buFont typeface="Arial"/>
              <a:buNone/>
            </a:pPr>
            <a:fld id="{00000000-1234-1234-1234-123412341234}" type="slidenum">
              <a:rPr lang="en-US" sz="1400" b="0" i="0" u="none" strike="noStrike" cap="none">
                <a:solidFill>
                  <a:schemeClr val="lt1"/>
                </a:solidFill>
                <a:latin typeface="Arial"/>
                <a:ea typeface="Arial"/>
                <a:cs typeface="Arial"/>
                <a:sym typeface="Arial"/>
              </a:rPr>
              <a:t>‹Nº›</a:t>
            </a:fld>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
        <p:cNvGrpSpPr/>
        <p:nvPr/>
      </p:nvGrpSpPr>
      <p:grpSpPr>
        <a:xfrm>
          <a:off x="0" y="0"/>
          <a:ext cx="0" cy="0"/>
          <a:chOff x="0" y="0"/>
          <a:chExt cx="0" cy="0"/>
        </a:xfrm>
      </p:grpSpPr>
      <p:sp>
        <p:nvSpPr>
          <p:cNvPr id="62" name="Google Shape;62;p7"/>
          <p:cNvSpPr txBox="1">
            <a:spLocks noGrp="1"/>
          </p:cNvSpPr>
          <p:nvPr>
            <p:ph type="title"/>
          </p:nvPr>
        </p:nvSpPr>
        <p:spPr>
          <a:xfrm>
            <a:off x="831850" y="2466753"/>
            <a:ext cx="10515600" cy="2095722"/>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Noto Sans SemiBold"/>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64" name="Google Shape;64;p7"/>
          <p:cNvSpPr/>
          <p:nvPr/>
        </p:nvSpPr>
        <p:spPr>
          <a:xfrm>
            <a:off x="0" y="6356350"/>
            <a:ext cx="12201832" cy="501650"/>
          </a:xfrm>
          <a:prstGeom prst="rect">
            <a:avLst/>
          </a:prstGeom>
          <a:solidFill>
            <a:srgbClr val="0673BA"/>
          </a:solidFill>
          <a:ln w="19050" cap="flat" cmpd="sng">
            <a:solidFill>
              <a:srgbClr val="0673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5" name="Google Shape;65;p7"/>
          <p:cNvSpPr txBox="1"/>
          <p:nvPr/>
        </p:nvSpPr>
        <p:spPr>
          <a:xfrm>
            <a:off x="127000" y="6458693"/>
            <a:ext cx="39116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lac.tghn.org</a:t>
            </a:r>
            <a:endParaRPr sz="1400" b="0" i="0" u="none" strike="noStrike" cap="none">
              <a:solidFill>
                <a:schemeClr val="lt1"/>
              </a:solidFill>
              <a:latin typeface="Arial"/>
              <a:ea typeface="Arial"/>
              <a:cs typeface="Arial"/>
              <a:sym typeface="Arial"/>
            </a:endParaRPr>
          </a:p>
        </p:txBody>
      </p:sp>
      <p:sp>
        <p:nvSpPr>
          <p:cNvPr id="66" name="Google Shape;66;p7"/>
          <p:cNvSpPr txBox="1"/>
          <p:nvPr/>
        </p:nvSpPr>
        <p:spPr>
          <a:xfrm>
            <a:off x="9080500" y="6458693"/>
            <a:ext cx="2984500"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1400"/>
              <a:buFont typeface="Arial"/>
              <a:buNone/>
            </a:pPr>
            <a:fld id="{00000000-1234-1234-1234-123412341234}" type="slidenum">
              <a:rPr lang="en-US" sz="1400" b="0" i="0" u="none" strike="noStrike" cap="none">
                <a:solidFill>
                  <a:schemeClr val="lt1"/>
                </a:solidFill>
                <a:latin typeface="Arial"/>
                <a:ea typeface="Arial"/>
                <a:cs typeface="Arial"/>
                <a:sym typeface="Arial"/>
              </a:rPr>
              <a:t>‹Nº›</a:t>
            </a:fld>
            <a:endParaRPr sz="1400" b="0" i="0" u="none" strike="noStrike" cap="none">
              <a:solidFill>
                <a:schemeClr val="lt1"/>
              </a:solidFill>
              <a:latin typeface="Arial"/>
              <a:ea typeface="Arial"/>
              <a:cs typeface="Arial"/>
              <a:sym typeface="Arial"/>
            </a:endParaRPr>
          </a:p>
        </p:txBody>
      </p:sp>
      <p:pic>
        <p:nvPicPr>
          <p:cNvPr id="67" name="Google Shape;67;p7"/>
          <p:cNvPicPr preferRelativeResize="0"/>
          <p:nvPr/>
        </p:nvPicPr>
        <p:blipFill rotWithShape="1">
          <a:blip r:embed="rId2">
            <a:alphaModFix/>
          </a:blip>
          <a:srcRect/>
          <a:stretch/>
        </p:blipFill>
        <p:spPr>
          <a:xfrm>
            <a:off x="482500" y="255182"/>
            <a:ext cx="3556100" cy="17780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5"/>
        <p:cNvGrpSpPr/>
        <p:nvPr/>
      </p:nvGrpSpPr>
      <p:grpSpPr>
        <a:xfrm>
          <a:off x="0" y="0"/>
          <a:ext cx="0" cy="0"/>
          <a:chOff x="0" y="0"/>
          <a:chExt cx="0" cy="0"/>
        </a:xfrm>
      </p:grpSpPr>
      <p:sp>
        <p:nvSpPr>
          <p:cNvPr id="76" name="Google Shape;76;p9"/>
          <p:cNvSpPr txBox="1">
            <a:spLocks noGrp="1"/>
          </p:cNvSpPr>
          <p:nvPr>
            <p:ph type="title"/>
          </p:nvPr>
        </p:nvSpPr>
        <p:spPr>
          <a:xfrm>
            <a:off x="127000" y="457200"/>
            <a:ext cx="4645025"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Noto Sans SemiBold"/>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9"/>
          <p:cNvSpPr txBox="1">
            <a:spLocks noGrp="1"/>
          </p:cNvSpPr>
          <p:nvPr>
            <p:ph type="body" idx="1"/>
          </p:nvPr>
        </p:nvSpPr>
        <p:spPr>
          <a:xfrm>
            <a:off x="5183188" y="987425"/>
            <a:ext cx="5504799"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8" name="Google Shape;78;p9"/>
          <p:cNvSpPr txBox="1">
            <a:spLocks noGrp="1"/>
          </p:cNvSpPr>
          <p:nvPr>
            <p:ph type="body" idx="2"/>
          </p:nvPr>
        </p:nvSpPr>
        <p:spPr>
          <a:xfrm>
            <a:off x="779489" y="2057400"/>
            <a:ext cx="3992536"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9"/>
          <p:cNvSpPr/>
          <p:nvPr/>
        </p:nvSpPr>
        <p:spPr>
          <a:xfrm>
            <a:off x="0" y="6356350"/>
            <a:ext cx="12201832" cy="501650"/>
          </a:xfrm>
          <a:prstGeom prst="rect">
            <a:avLst/>
          </a:prstGeom>
          <a:solidFill>
            <a:srgbClr val="0673BA"/>
          </a:solidFill>
          <a:ln w="19050" cap="flat" cmpd="sng">
            <a:solidFill>
              <a:srgbClr val="0673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0" name="Google Shape;80;p9"/>
          <p:cNvSpPr txBox="1"/>
          <p:nvPr/>
        </p:nvSpPr>
        <p:spPr>
          <a:xfrm>
            <a:off x="127000" y="6458693"/>
            <a:ext cx="39116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a:solidFill>
                  <a:schemeClr val="lt1"/>
                </a:solidFill>
                <a:latin typeface="Arial"/>
                <a:ea typeface="Arial"/>
                <a:cs typeface="Arial"/>
                <a:sym typeface="Arial"/>
              </a:rPr>
              <a:t>lac.tghn.org</a:t>
            </a:r>
            <a:endParaRPr sz="1400" b="0" i="0" u="none" strike="noStrike" cap="none">
              <a:solidFill>
                <a:schemeClr val="lt1"/>
              </a:solidFill>
              <a:latin typeface="Arial"/>
              <a:ea typeface="Arial"/>
              <a:cs typeface="Arial"/>
              <a:sym typeface="Arial"/>
            </a:endParaRPr>
          </a:p>
        </p:txBody>
      </p:sp>
      <p:sp>
        <p:nvSpPr>
          <p:cNvPr id="81" name="Google Shape;81;p9"/>
          <p:cNvSpPr txBox="1"/>
          <p:nvPr/>
        </p:nvSpPr>
        <p:spPr>
          <a:xfrm>
            <a:off x="9080500" y="6458693"/>
            <a:ext cx="2984500"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1400"/>
              <a:buFont typeface="Arial"/>
              <a:buNone/>
            </a:pPr>
            <a:fld id="{00000000-1234-1234-1234-123412341234}" type="slidenum">
              <a:rPr lang="en-US" sz="1400" b="0" i="0" u="none" strike="noStrike" cap="none">
                <a:solidFill>
                  <a:schemeClr val="lt1"/>
                </a:solidFill>
                <a:latin typeface="Arial"/>
                <a:ea typeface="Arial"/>
                <a:cs typeface="Arial"/>
                <a:sym typeface="Arial"/>
              </a:rPr>
              <a:t>‹Nº›</a:t>
            </a:fld>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Two Content">
  <p:cSld name="4_Two Content">
    <p:spTree>
      <p:nvGrpSpPr>
        <p:cNvPr id="1" name="Shape 127"/>
        <p:cNvGrpSpPr/>
        <p:nvPr/>
      </p:nvGrpSpPr>
      <p:grpSpPr>
        <a:xfrm>
          <a:off x="0" y="0"/>
          <a:ext cx="0" cy="0"/>
          <a:chOff x="0" y="0"/>
          <a:chExt cx="0" cy="0"/>
        </a:xfrm>
      </p:grpSpPr>
      <p:pic>
        <p:nvPicPr>
          <p:cNvPr id="128" name="Google Shape;128;p13" descr="A map of the world&#10;&#10;Description automatically generated"/>
          <p:cNvPicPr preferRelativeResize="0"/>
          <p:nvPr/>
        </p:nvPicPr>
        <p:blipFill rotWithShape="1">
          <a:blip r:embed="rId2">
            <a:alphaModFix amt="10000"/>
          </a:blip>
          <a:srcRect t="14913" r="21635" b="26811"/>
          <a:stretch/>
        </p:blipFill>
        <p:spPr>
          <a:xfrm>
            <a:off x="1980961" y="0"/>
            <a:ext cx="10220871" cy="6858000"/>
          </a:xfrm>
          <a:prstGeom prst="rect">
            <a:avLst/>
          </a:prstGeom>
          <a:noFill/>
          <a:ln>
            <a:noFill/>
          </a:ln>
        </p:spPr>
      </p:pic>
      <p:sp>
        <p:nvSpPr>
          <p:cNvPr id="129" name="Google Shape;129;p13"/>
          <p:cNvSpPr txBox="1">
            <a:spLocks noGrp="1"/>
          </p:cNvSpPr>
          <p:nvPr>
            <p:ph type="title"/>
          </p:nvPr>
        </p:nvSpPr>
        <p:spPr>
          <a:xfrm>
            <a:off x="838200" y="126348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Noto Sans SemiBold"/>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13"/>
          <p:cNvSpPr txBox="1">
            <a:spLocks noGrp="1"/>
          </p:cNvSpPr>
          <p:nvPr>
            <p:ph type="body" idx="1"/>
          </p:nvPr>
        </p:nvSpPr>
        <p:spPr>
          <a:xfrm>
            <a:off x="838199" y="3026131"/>
            <a:ext cx="10405599" cy="2798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13"/>
          <p:cNvSpPr/>
          <p:nvPr/>
        </p:nvSpPr>
        <p:spPr>
          <a:xfrm>
            <a:off x="0" y="6356350"/>
            <a:ext cx="12201832" cy="501650"/>
          </a:xfrm>
          <a:prstGeom prst="rect">
            <a:avLst/>
          </a:prstGeom>
          <a:solidFill>
            <a:srgbClr val="0673BA"/>
          </a:solidFill>
          <a:ln w="19050" cap="flat" cmpd="sng">
            <a:solidFill>
              <a:srgbClr val="0673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2" name="Google Shape;132;p13"/>
          <p:cNvSpPr txBox="1"/>
          <p:nvPr/>
        </p:nvSpPr>
        <p:spPr>
          <a:xfrm>
            <a:off x="127000" y="6458693"/>
            <a:ext cx="39116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a:solidFill>
                  <a:schemeClr val="lt1"/>
                </a:solidFill>
                <a:latin typeface="Arial"/>
                <a:ea typeface="Arial"/>
                <a:cs typeface="Arial"/>
                <a:sym typeface="Arial"/>
              </a:rPr>
              <a:t>lac.tghn.org</a:t>
            </a:r>
            <a:endParaRPr sz="1400" b="0" i="0">
              <a:solidFill>
                <a:schemeClr val="lt1"/>
              </a:solidFill>
              <a:latin typeface="Arial"/>
              <a:ea typeface="Arial"/>
              <a:cs typeface="Arial"/>
              <a:sym typeface="Arial"/>
            </a:endParaRPr>
          </a:p>
        </p:txBody>
      </p:sp>
      <p:sp>
        <p:nvSpPr>
          <p:cNvPr id="133" name="Google Shape;133;p13"/>
          <p:cNvSpPr txBox="1"/>
          <p:nvPr/>
        </p:nvSpPr>
        <p:spPr>
          <a:xfrm>
            <a:off x="9080500" y="6458693"/>
            <a:ext cx="2984500"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1400"/>
              <a:buFont typeface="Arial"/>
              <a:buNone/>
            </a:pPr>
            <a:fld id="{00000000-1234-1234-1234-123412341234}" type="slidenum">
              <a:rPr lang="en-US" sz="1400">
                <a:solidFill>
                  <a:schemeClr val="lt1"/>
                </a:solidFill>
                <a:latin typeface="Arial"/>
                <a:ea typeface="Arial"/>
                <a:cs typeface="Arial"/>
                <a:sym typeface="Arial"/>
              </a:rPr>
              <a:t>‹Nº›</a:t>
            </a:fld>
            <a:endParaRPr sz="1400" b="0" i="0">
              <a:solidFill>
                <a:schemeClr val="lt1"/>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Title Slide">
  <p:cSld name="Main Title Slide">
    <p:spTree>
      <p:nvGrpSpPr>
        <p:cNvPr id="1" name="Shape 139"/>
        <p:cNvGrpSpPr/>
        <p:nvPr/>
      </p:nvGrpSpPr>
      <p:grpSpPr>
        <a:xfrm>
          <a:off x="0" y="0"/>
          <a:ext cx="0" cy="0"/>
          <a:chOff x="0" y="0"/>
          <a:chExt cx="0" cy="0"/>
        </a:xfrm>
      </p:grpSpPr>
      <p:sp>
        <p:nvSpPr>
          <p:cNvPr id="140" name="Google Shape;140;p15"/>
          <p:cNvSpPr/>
          <p:nvPr/>
        </p:nvSpPr>
        <p:spPr>
          <a:xfrm>
            <a:off x="9832" y="1884834"/>
            <a:ext cx="12192000" cy="4973166"/>
          </a:xfrm>
          <a:prstGeom prst="rect">
            <a:avLst/>
          </a:prstGeom>
          <a:solidFill>
            <a:srgbClr val="0673BA"/>
          </a:solidFill>
          <a:ln w="19050" cap="flat" cmpd="sng">
            <a:solidFill>
              <a:srgbClr val="0673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41" name="Google Shape;141;p15"/>
          <p:cNvPicPr preferRelativeResize="0"/>
          <p:nvPr/>
        </p:nvPicPr>
        <p:blipFill rotWithShape="1">
          <a:blip r:embed="rId2">
            <a:alphaModFix amt="10000"/>
          </a:blip>
          <a:srcRect t="10864" r="4297" b="45730"/>
          <a:stretch/>
        </p:blipFill>
        <p:spPr>
          <a:xfrm>
            <a:off x="-9832" y="1876813"/>
            <a:ext cx="12192000" cy="4989208"/>
          </a:xfrm>
          <a:prstGeom prst="rect">
            <a:avLst/>
          </a:prstGeom>
          <a:noFill/>
          <a:ln>
            <a:noFill/>
          </a:ln>
        </p:spPr>
      </p:pic>
      <p:sp>
        <p:nvSpPr>
          <p:cNvPr id="142" name="Google Shape;142;p15"/>
          <p:cNvSpPr txBox="1">
            <a:spLocks noGrp="1"/>
          </p:cNvSpPr>
          <p:nvPr>
            <p:ph type="ctrTitle"/>
          </p:nvPr>
        </p:nvSpPr>
        <p:spPr>
          <a:xfrm>
            <a:off x="206188" y="2494210"/>
            <a:ext cx="9429425" cy="19440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Noto Sans SemiBold"/>
              <a:buNone/>
              <a:defRPr sz="6000" b="1" i="0">
                <a:solidFill>
                  <a:schemeClr val="lt1"/>
                </a:solidFill>
                <a:latin typeface="Noto Sans SemiBold"/>
                <a:ea typeface="Noto Sans SemiBold"/>
                <a:cs typeface="Noto Sans SemiBold"/>
                <a:sym typeface="Noto Sans Semi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3" name="Google Shape;143;p15"/>
          <p:cNvSpPr txBox="1">
            <a:spLocks noGrp="1"/>
          </p:cNvSpPr>
          <p:nvPr>
            <p:ph type="subTitle" idx="1"/>
          </p:nvPr>
        </p:nvSpPr>
        <p:spPr>
          <a:xfrm>
            <a:off x="206188" y="4676105"/>
            <a:ext cx="9429425" cy="1458357"/>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b="0" i="0">
                <a:solidFill>
                  <a:schemeClr val="lt1"/>
                </a:solidFill>
                <a:latin typeface="Noto Sans"/>
                <a:ea typeface="Noto Sans"/>
                <a:cs typeface="Noto Sans"/>
                <a:sym typeface="Noto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44" name="Google Shape;144;p15" descr="A close-up of a chart&#10;&#10;Description automatically generated"/>
          <p:cNvPicPr preferRelativeResize="0"/>
          <p:nvPr/>
        </p:nvPicPr>
        <p:blipFill rotWithShape="1">
          <a:blip r:embed="rId3">
            <a:alphaModFix/>
          </a:blip>
          <a:srcRect/>
          <a:stretch/>
        </p:blipFill>
        <p:spPr>
          <a:xfrm>
            <a:off x="206187" y="326507"/>
            <a:ext cx="2819569" cy="132046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45"/>
        <p:cNvGrpSpPr/>
        <p:nvPr/>
      </p:nvGrpSpPr>
      <p:grpSpPr>
        <a:xfrm>
          <a:off x="0" y="0"/>
          <a:ext cx="0" cy="0"/>
          <a:chOff x="0" y="0"/>
          <a:chExt cx="0" cy="0"/>
        </a:xfrm>
      </p:grpSpPr>
      <p:sp>
        <p:nvSpPr>
          <p:cNvPr id="146" name="Google Shape;146;p16"/>
          <p:cNvSpPr/>
          <p:nvPr/>
        </p:nvSpPr>
        <p:spPr>
          <a:xfrm>
            <a:off x="0" y="6356350"/>
            <a:ext cx="12201832" cy="501650"/>
          </a:xfrm>
          <a:prstGeom prst="rect">
            <a:avLst/>
          </a:prstGeom>
          <a:solidFill>
            <a:srgbClr val="0673BA"/>
          </a:solidFill>
          <a:ln w="19050" cap="flat" cmpd="sng">
            <a:solidFill>
              <a:srgbClr val="0673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7" name="Google Shape;147;p16"/>
          <p:cNvSpPr txBox="1"/>
          <p:nvPr/>
        </p:nvSpPr>
        <p:spPr>
          <a:xfrm>
            <a:off x="127000" y="6458693"/>
            <a:ext cx="39116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a:solidFill>
                  <a:schemeClr val="lt1"/>
                </a:solidFill>
                <a:latin typeface="Arial"/>
                <a:ea typeface="Arial"/>
                <a:cs typeface="Arial"/>
                <a:sym typeface="Arial"/>
              </a:rPr>
              <a:t>lac.tghn.org</a:t>
            </a:r>
            <a:endParaRPr sz="1400" b="0" i="0">
              <a:solidFill>
                <a:schemeClr val="lt1"/>
              </a:solidFill>
              <a:latin typeface="Arial"/>
              <a:ea typeface="Arial"/>
              <a:cs typeface="Arial"/>
              <a:sym typeface="Arial"/>
            </a:endParaRPr>
          </a:p>
        </p:txBody>
      </p:sp>
      <p:sp>
        <p:nvSpPr>
          <p:cNvPr id="148" name="Google Shape;148;p16"/>
          <p:cNvSpPr txBox="1"/>
          <p:nvPr/>
        </p:nvSpPr>
        <p:spPr>
          <a:xfrm>
            <a:off x="9080500" y="6458693"/>
            <a:ext cx="2984500"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1400"/>
              <a:buFont typeface="Arial"/>
              <a:buNone/>
            </a:pPr>
            <a:fld id="{00000000-1234-1234-1234-123412341234}" type="slidenum">
              <a:rPr lang="en-US" sz="1400">
                <a:solidFill>
                  <a:schemeClr val="lt1"/>
                </a:solidFill>
                <a:latin typeface="Arial"/>
                <a:ea typeface="Arial"/>
                <a:cs typeface="Arial"/>
                <a:sym typeface="Arial"/>
              </a:rPr>
              <a:t>‹Nº›</a:t>
            </a:fld>
            <a:endParaRPr sz="1400" b="0" i="0">
              <a:solidFill>
                <a:schemeClr val="lt1"/>
              </a:solidFill>
              <a:latin typeface="Arial"/>
              <a:ea typeface="Arial"/>
              <a:cs typeface="Arial"/>
              <a:sym typeface="Arial"/>
            </a:endParaRPr>
          </a:p>
        </p:txBody>
      </p:sp>
      <p:sp>
        <p:nvSpPr>
          <p:cNvPr id="149" name="Google Shape;149;p16"/>
          <p:cNvSpPr txBox="1">
            <a:spLocks noGrp="1"/>
          </p:cNvSpPr>
          <p:nvPr>
            <p:ph type="title"/>
          </p:nvPr>
        </p:nvSpPr>
        <p:spPr>
          <a:xfrm>
            <a:off x="127000" y="365125"/>
            <a:ext cx="11937998"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Noto Sans SemiBold"/>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50"/>
        <p:cNvGrpSpPr/>
        <p:nvPr/>
      </p:nvGrpSpPr>
      <p:grpSpPr>
        <a:xfrm>
          <a:off x="0" y="0"/>
          <a:ext cx="0" cy="0"/>
          <a:chOff x="0" y="0"/>
          <a:chExt cx="0" cy="0"/>
        </a:xfrm>
      </p:grpSpPr>
      <p:sp>
        <p:nvSpPr>
          <p:cNvPr id="151" name="Google Shape;151;p17"/>
          <p:cNvSpPr txBox="1">
            <a:spLocks noGrp="1"/>
          </p:cNvSpPr>
          <p:nvPr>
            <p:ph type="title"/>
          </p:nvPr>
        </p:nvSpPr>
        <p:spPr>
          <a:xfrm>
            <a:off x="127000" y="457200"/>
            <a:ext cx="4645025"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Noto Sans SemiBold"/>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2" name="Google Shape;152;p17"/>
          <p:cNvSpPr>
            <a:spLocks noGrp="1"/>
          </p:cNvSpPr>
          <p:nvPr>
            <p:ph type="pic" idx="2"/>
          </p:nvPr>
        </p:nvSpPr>
        <p:spPr>
          <a:xfrm>
            <a:off x="5183188" y="987425"/>
            <a:ext cx="6259304" cy="4873625"/>
          </a:xfrm>
          <a:prstGeom prst="rect">
            <a:avLst/>
          </a:prstGeom>
          <a:noFill/>
          <a:ln>
            <a:noFill/>
          </a:ln>
        </p:spPr>
      </p:sp>
      <p:sp>
        <p:nvSpPr>
          <p:cNvPr id="153" name="Google Shape;153;p17"/>
          <p:cNvSpPr txBox="1">
            <a:spLocks noGrp="1"/>
          </p:cNvSpPr>
          <p:nvPr>
            <p:ph type="body" idx="1"/>
          </p:nvPr>
        </p:nvSpPr>
        <p:spPr>
          <a:xfrm>
            <a:off x="749508" y="2057400"/>
            <a:ext cx="402251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4" name="Google Shape;154;p17"/>
          <p:cNvSpPr/>
          <p:nvPr/>
        </p:nvSpPr>
        <p:spPr>
          <a:xfrm>
            <a:off x="0" y="6356350"/>
            <a:ext cx="12201832" cy="501650"/>
          </a:xfrm>
          <a:prstGeom prst="rect">
            <a:avLst/>
          </a:prstGeom>
          <a:solidFill>
            <a:srgbClr val="0673BA"/>
          </a:solidFill>
          <a:ln w="19050" cap="flat" cmpd="sng">
            <a:solidFill>
              <a:srgbClr val="0673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5" name="Google Shape;155;p17"/>
          <p:cNvSpPr txBox="1"/>
          <p:nvPr/>
        </p:nvSpPr>
        <p:spPr>
          <a:xfrm>
            <a:off x="127000" y="6458693"/>
            <a:ext cx="39116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a:solidFill>
                  <a:schemeClr val="lt1"/>
                </a:solidFill>
                <a:latin typeface="Arial"/>
                <a:ea typeface="Arial"/>
                <a:cs typeface="Arial"/>
                <a:sym typeface="Arial"/>
              </a:rPr>
              <a:t>lac.tghn.org</a:t>
            </a:r>
            <a:endParaRPr sz="1400" b="0" i="0">
              <a:solidFill>
                <a:schemeClr val="lt1"/>
              </a:solidFill>
              <a:latin typeface="Arial"/>
              <a:ea typeface="Arial"/>
              <a:cs typeface="Arial"/>
              <a:sym typeface="Arial"/>
            </a:endParaRPr>
          </a:p>
        </p:txBody>
      </p:sp>
      <p:sp>
        <p:nvSpPr>
          <p:cNvPr id="156" name="Google Shape;156;p17"/>
          <p:cNvSpPr txBox="1"/>
          <p:nvPr/>
        </p:nvSpPr>
        <p:spPr>
          <a:xfrm>
            <a:off x="9080500" y="6458693"/>
            <a:ext cx="2984500"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1400"/>
              <a:buFont typeface="Arial"/>
              <a:buNone/>
            </a:pPr>
            <a:fld id="{00000000-1234-1234-1234-123412341234}" type="slidenum">
              <a:rPr lang="en-US" sz="1400">
                <a:solidFill>
                  <a:schemeClr val="lt1"/>
                </a:solidFill>
                <a:latin typeface="Arial"/>
                <a:ea typeface="Arial"/>
                <a:cs typeface="Arial"/>
                <a:sym typeface="Arial"/>
              </a:rPr>
              <a:t>‹Nº›</a:t>
            </a:fld>
            <a:endParaRPr sz="1400" b="0" i="0">
              <a:solidFill>
                <a:schemeClr val="lt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7"/>
        <p:cNvGrpSpPr/>
        <p:nvPr/>
      </p:nvGrpSpPr>
      <p:grpSpPr>
        <a:xfrm>
          <a:off x="0" y="0"/>
          <a:ext cx="0" cy="0"/>
          <a:chOff x="0" y="0"/>
          <a:chExt cx="0" cy="0"/>
        </a:xfrm>
      </p:grpSpPr>
      <p:sp>
        <p:nvSpPr>
          <p:cNvPr id="158" name="Google Shape;158;p18"/>
          <p:cNvSpPr txBox="1">
            <a:spLocks noGrp="1"/>
          </p:cNvSpPr>
          <p:nvPr>
            <p:ph type="title"/>
          </p:nvPr>
        </p:nvSpPr>
        <p:spPr>
          <a:xfrm>
            <a:off x="838200" y="365125"/>
            <a:ext cx="11226800" cy="13874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18"/>
          <p:cNvSpPr txBox="1">
            <a:spLocks noGrp="1"/>
          </p:cNvSpPr>
          <p:nvPr>
            <p:ph type="body" idx="1"/>
          </p:nvPr>
        </p:nvSpPr>
        <p:spPr>
          <a:xfrm rot="5400000">
            <a:off x="4698805" y="-1189232"/>
            <a:ext cx="4691063" cy="1004132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18"/>
          <p:cNvSpPr/>
          <p:nvPr/>
        </p:nvSpPr>
        <p:spPr>
          <a:xfrm>
            <a:off x="0" y="6356350"/>
            <a:ext cx="12201832" cy="501650"/>
          </a:xfrm>
          <a:prstGeom prst="rect">
            <a:avLst/>
          </a:prstGeom>
          <a:solidFill>
            <a:srgbClr val="0673BA"/>
          </a:solidFill>
          <a:ln w="19050" cap="flat" cmpd="sng">
            <a:solidFill>
              <a:srgbClr val="0673B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1" name="Google Shape;161;p18"/>
          <p:cNvSpPr txBox="1"/>
          <p:nvPr/>
        </p:nvSpPr>
        <p:spPr>
          <a:xfrm>
            <a:off x="127000" y="6458693"/>
            <a:ext cx="39116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1400"/>
              <a:buFont typeface="Arial"/>
              <a:buNone/>
            </a:pPr>
            <a:r>
              <a:rPr lang="en-US" sz="1400">
                <a:solidFill>
                  <a:schemeClr val="lt1"/>
                </a:solidFill>
                <a:latin typeface="Arial"/>
                <a:ea typeface="Arial"/>
                <a:cs typeface="Arial"/>
                <a:sym typeface="Arial"/>
              </a:rPr>
              <a:t>lac.tghn.org</a:t>
            </a:r>
            <a:endParaRPr sz="1400" b="0" i="0">
              <a:solidFill>
                <a:schemeClr val="lt1"/>
              </a:solidFill>
              <a:latin typeface="Arial"/>
              <a:ea typeface="Arial"/>
              <a:cs typeface="Arial"/>
              <a:sym typeface="Arial"/>
            </a:endParaRPr>
          </a:p>
        </p:txBody>
      </p:sp>
      <p:sp>
        <p:nvSpPr>
          <p:cNvPr id="162" name="Google Shape;162;p18"/>
          <p:cNvSpPr txBox="1"/>
          <p:nvPr/>
        </p:nvSpPr>
        <p:spPr>
          <a:xfrm>
            <a:off x="9080500" y="6458693"/>
            <a:ext cx="2984500"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lt1"/>
              </a:buClr>
              <a:buSzPts val="1400"/>
              <a:buFont typeface="Arial"/>
              <a:buNone/>
            </a:pPr>
            <a:fld id="{00000000-1234-1234-1234-123412341234}" type="slidenum">
              <a:rPr lang="en-US" sz="1400">
                <a:solidFill>
                  <a:schemeClr val="lt1"/>
                </a:solidFill>
                <a:latin typeface="Arial"/>
                <a:ea typeface="Arial"/>
                <a:cs typeface="Arial"/>
                <a:sym typeface="Arial"/>
              </a:rPr>
              <a:t>‹Nº›</a:t>
            </a:fld>
            <a:endParaRPr sz="1400" b="0" i="0">
              <a:solidFill>
                <a:schemeClr val="lt1"/>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body" idx="1"/>
          </p:nvPr>
        </p:nvSpPr>
        <p:spPr>
          <a:xfrm>
            <a:off x="127000" y="1485900"/>
            <a:ext cx="11226800" cy="4691063"/>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Noto Sans"/>
                <a:ea typeface="Noto Sans"/>
                <a:cs typeface="Noto Sans"/>
                <a:sym typeface="No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Noto Sans"/>
                <a:ea typeface="Noto Sans"/>
                <a:cs typeface="Noto Sans"/>
                <a:sym typeface="No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Noto Sans"/>
                <a:ea typeface="Noto Sans"/>
                <a:cs typeface="Noto Sans"/>
                <a:sym typeface="No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oto Sans"/>
                <a:ea typeface="Noto Sans"/>
                <a:cs typeface="Noto Sans"/>
                <a:sym typeface="No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oto Sans"/>
                <a:ea typeface="Noto Sans"/>
                <a:cs typeface="Noto Sans"/>
                <a:sym typeface="No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title"/>
          </p:nvPr>
        </p:nvSpPr>
        <p:spPr>
          <a:xfrm>
            <a:off x="127000" y="217365"/>
            <a:ext cx="11226800" cy="112767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000"/>
              <a:buFont typeface="Noto Sans SemiBold"/>
              <a:buNone/>
              <a:defRPr sz="4000" b="1" i="0" u="none" strike="noStrike" cap="none">
                <a:solidFill>
                  <a:schemeClr val="dk1"/>
                </a:solidFill>
                <a:latin typeface="Noto Sans SemiBold"/>
                <a:ea typeface="Noto Sans SemiBold"/>
                <a:cs typeface="Noto Sans SemiBold"/>
                <a:sym typeface="Noto Sans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3" r:id="rId3"/>
    <p:sldLayoutId id="2147483655" r:id="rId4"/>
    <p:sldLayoutId id="2147483659" r:id="rId5"/>
    <p:sldLayoutId id="2147483661" r:id="rId6"/>
    <p:sldLayoutId id="2147483662" r:id="rId7"/>
    <p:sldLayoutId id="2147483663" r:id="rId8"/>
    <p:sldLayoutId id="2147483664" r:id="rId9"/>
    <p:sldLayoutId id="2147483665" r:id="rId10"/>
    <p:sldLayoutId id="214748366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www.theglobalhealthnetwork.org/" TargetMode="External"/><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6.png"/><Relationship Id="rId4" Type="http://schemas.openxmlformats.org/officeDocument/2006/relationships/image" Target="../media/image4.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image" Target="../media/image4.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image" Target="../media/image4.jp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http://www.theglobalhealthnetwork.or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6.png"/><Relationship Id="rId4" Type="http://schemas.openxmlformats.org/officeDocument/2006/relationships/image" Target="../media/image4.jp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6.png"/><Relationship Id="rId4" Type="http://schemas.openxmlformats.org/officeDocument/2006/relationships/diagramData" Target="../diagrams/data2.xml"/><Relationship Id="rId9"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6.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4.jp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9.emf"/><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6.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8">
          <a:extLst>
            <a:ext uri="{FF2B5EF4-FFF2-40B4-BE49-F238E27FC236}">
              <a16:creationId xmlns:a16="http://schemas.microsoft.com/office/drawing/2014/main" id="{5A536D92-E3AB-38C2-5960-05DCC9909A1E}"/>
            </a:ext>
          </a:extLst>
        </p:cNvPr>
        <p:cNvGrpSpPr/>
        <p:nvPr/>
      </p:nvGrpSpPr>
      <p:grpSpPr>
        <a:xfrm>
          <a:off x="0" y="0"/>
          <a:ext cx="0" cy="0"/>
          <a:chOff x="0" y="0"/>
          <a:chExt cx="0" cy="0"/>
        </a:xfrm>
      </p:grpSpPr>
      <p:sp>
        <p:nvSpPr>
          <p:cNvPr id="179" name="Google Shape;179;p21">
            <a:extLst>
              <a:ext uri="{FF2B5EF4-FFF2-40B4-BE49-F238E27FC236}">
                <a16:creationId xmlns:a16="http://schemas.microsoft.com/office/drawing/2014/main" id="{5501EBEF-5C81-9C0F-3C74-70CF32A65B8B}"/>
              </a:ext>
            </a:extLst>
          </p:cNvPr>
          <p:cNvSpPr txBox="1">
            <a:spLocks noGrp="1"/>
          </p:cNvSpPr>
          <p:nvPr>
            <p:ph type="ctrTitle"/>
          </p:nvPr>
        </p:nvSpPr>
        <p:spPr>
          <a:xfrm>
            <a:off x="206188" y="2175927"/>
            <a:ext cx="10903772" cy="2447123"/>
          </a:xfrm>
          <a:prstGeom prst="rect">
            <a:avLst/>
          </a:prstGeom>
          <a:noFill/>
          <a:ln>
            <a:noFill/>
          </a:ln>
        </p:spPr>
        <p:txBody>
          <a:bodyPr spcFirstLastPara="1" wrap="square" lIns="91425" tIns="45700" rIns="91425" bIns="45700" anchor="b" anchorCtr="0">
            <a:normAutofit fontScale="90000"/>
          </a:bodyPr>
          <a:lstStyle/>
          <a:p>
            <a:r>
              <a:rPr lang="es-MX" dirty="0"/>
              <a:t>Medidas en epidemiología parte I: Medidas de frecuencia</a:t>
            </a:r>
            <a:endParaRPr dirty="0"/>
          </a:p>
        </p:txBody>
      </p:sp>
      <p:sp>
        <p:nvSpPr>
          <p:cNvPr id="180" name="Google Shape;180;p21">
            <a:extLst>
              <a:ext uri="{FF2B5EF4-FFF2-40B4-BE49-F238E27FC236}">
                <a16:creationId xmlns:a16="http://schemas.microsoft.com/office/drawing/2014/main" id="{6821A083-2CAE-0532-A1A0-1FE446DD0828}"/>
              </a:ext>
            </a:extLst>
          </p:cNvPr>
          <p:cNvSpPr txBox="1">
            <a:spLocks noGrp="1"/>
          </p:cNvSpPr>
          <p:nvPr>
            <p:ph type="subTitle" idx="1"/>
          </p:nvPr>
        </p:nvSpPr>
        <p:spPr>
          <a:xfrm>
            <a:off x="206188" y="4676105"/>
            <a:ext cx="9429300" cy="1458300"/>
          </a:xfrm>
          <a:prstGeom prst="rect">
            <a:avLst/>
          </a:prstGeom>
          <a:noFill/>
          <a:ln>
            <a:noFill/>
          </a:ln>
        </p:spPr>
        <p:txBody>
          <a:bodyPr spcFirstLastPara="1" wrap="square" lIns="91425" tIns="45700" rIns="91425" bIns="45700" anchor="t" anchorCtr="0">
            <a:normAutofit lnSpcReduction="10000"/>
          </a:bodyPr>
          <a:lstStyle/>
          <a:p>
            <a:r>
              <a:rPr lang="es-CO" b="1" dirty="0"/>
              <a:t>Maria Alicia Del Castillo </a:t>
            </a:r>
          </a:p>
          <a:p>
            <a:r>
              <a:rPr lang="es-MX" dirty="0" err="1"/>
              <a:t>M.Sc</a:t>
            </a:r>
            <a:r>
              <a:rPr lang="es-MX" dirty="0"/>
              <a:t>. (c) en Epidemiología</a:t>
            </a:r>
            <a:endParaRPr lang="es-CO" b="1" dirty="0"/>
          </a:p>
          <a:p>
            <a:r>
              <a:rPr lang="es-CO" dirty="0" err="1"/>
              <a:t>The</a:t>
            </a:r>
            <a:r>
              <a:rPr lang="es-CO" dirty="0"/>
              <a:t> Global </a:t>
            </a:r>
            <a:r>
              <a:rPr lang="es-CO" dirty="0" err="1"/>
              <a:t>Health</a:t>
            </a:r>
            <a:r>
              <a:rPr lang="es-CO" dirty="0"/>
              <a:t> Network-Universidad del Valle</a:t>
            </a:r>
          </a:p>
        </p:txBody>
      </p:sp>
      <p:pic>
        <p:nvPicPr>
          <p:cNvPr id="6" name="Imagen 5" descr="Gráfico&#10;&#10;El contenido generado por IA puede ser incorrecto.">
            <a:extLst>
              <a:ext uri="{FF2B5EF4-FFF2-40B4-BE49-F238E27FC236}">
                <a16:creationId xmlns:a16="http://schemas.microsoft.com/office/drawing/2014/main" id="{ECA4038E-333D-2A45-97B4-5A8B74A7BDE3}"/>
              </a:ext>
            </a:extLst>
          </p:cNvPr>
          <p:cNvPicPr>
            <a:picLocks noGrp="1" noRot="1" noChangeAspect="1" noMove="1" noResize="1" noEditPoints="1" noAdjustHandles="1" noChangeArrowheads="1" noChangeShapeType="1" noCrop="1"/>
          </p:cNvPicPr>
          <p:nvPr/>
        </p:nvPicPr>
        <p:blipFill>
          <a:blip r:embed="rId5"/>
          <a:stretch>
            <a:fillRect/>
          </a:stretch>
        </p:blipFill>
        <p:spPr>
          <a:xfrm>
            <a:off x="304800" y="314038"/>
            <a:ext cx="4608576" cy="1305714"/>
          </a:xfrm>
          <a:prstGeom prst="rect">
            <a:avLst/>
          </a:prstGeom>
        </p:spPr>
      </p:pic>
      <p:sp>
        <p:nvSpPr>
          <p:cNvPr id="2" name="CuadroTexto 1">
            <a:extLst>
              <a:ext uri="{FF2B5EF4-FFF2-40B4-BE49-F238E27FC236}">
                <a16:creationId xmlns:a16="http://schemas.microsoft.com/office/drawing/2014/main" id="{E67093C4-A6D3-8294-7222-17DDE569C1F4}"/>
              </a:ext>
            </a:extLst>
          </p:cNvPr>
          <p:cNvSpPr txBox="1"/>
          <p:nvPr/>
        </p:nvSpPr>
        <p:spPr>
          <a:xfrm>
            <a:off x="4585610" y="6282352"/>
            <a:ext cx="7606390" cy="523220"/>
          </a:xfrm>
          <a:prstGeom prst="rect">
            <a:avLst/>
          </a:prstGeom>
          <a:noFill/>
        </p:spPr>
        <p:txBody>
          <a:bodyPr wrap="square" rtlCol="0">
            <a:spAutoFit/>
          </a:bodyPr>
          <a:lstStyle/>
          <a:p>
            <a:pPr algn="r"/>
            <a:r>
              <a:rPr lang="es-MX"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Usted es libre de compartir o adaptar este material, pero debe atribuirlo a  </a:t>
            </a:r>
          </a:p>
          <a:p>
            <a:pPr algn="r"/>
            <a:r>
              <a:rPr lang="es-MX" b="1"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The Global Health Network</a:t>
            </a:r>
            <a:r>
              <a:rPr lang="es-MX"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 utilizando el enlace </a:t>
            </a:r>
            <a:r>
              <a:rPr lang="es-MX" dirty="0">
                <a:solidFill>
                  <a:schemeClr val="bg1"/>
                </a:solidFill>
                <a:latin typeface="Century Gothic" panose="020B050202020202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www.theglobalhealthnetwork.org</a:t>
            </a:r>
            <a:r>
              <a:rPr lang="es-MX" dirty="0">
                <a:solidFill>
                  <a:schemeClr val="bg1"/>
                </a:solidFill>
                <a:latin typeface="Century Gothic" panose="020B0502020202020204" pitchFamily="34" charset="0"/>
                <a:ea typeface="Calibri" panose="020F0502020204030204" pitchFamily="34" charset="0"/>
                <a:cs typeface="Times New Roman" panose="02020603050405020304" pitchFamily="18" charset="0"/>
              </a:rPr>
              <a:t>.’</a:t>
            </a:r>
          </a:p>
        </p:txBody>
      </p:sp>
      <p:pic>
        <p:nvPicPr>
          <p:cNvPr id="4" name="Imagen 3">
            <a:extLst>
              <a:ext uri="{FF2B5EF4-FFF2-40B4-BE49-F238E27FC236}">
                <a16:creationId xmlns:a16="http://schemas.microsoft.com/office/drawing/2014/main" id="{850E2A0C-B44C-6999-453B-E7A41BEA1706}"/>
              </a:ext>
            </a:extLst>
          </p:cNvPr>
          <p:cNvPicPr>
            <a:picLocks noChangeAspect="1"/>
          </p:cNvPicPr>
          <p:nvPr/>
        </p:nvPicPr>
        <p:blipFill>
          <a:blip r:embed="rId7"/>
          <a:stretch>
            <a:fillRect/>
          </a:stretch>
        </p:blipFill>
        <p:spPr>
          <a:xfrm>
            <a:off x="6205127" y="0"/>
            <a:ext cx="5462039" cy="1566698"/>
          </a:xfrm>
          <a:prstGeom prst="rect">
            <a:avLst/>
          </a:prstGeom>
        </p:spPr>
      </p:pic>
      <p:pic>
        <p:nvPicPr>
          <p:cNvPr id="137" name="Audio 136">
            <a:hlinkClick r:id="" action="ppaction://media"/>
            <a:extLst>
              <a:ext uri="{FF2B5EF4-FFF2-40B4-BE49-F238E27FC236}">
                <a16:creationId xmlns:a16="http://schemas.microsoft.com/office/drawing/2014/main" id="{5BD5CB2E-CD9D-ACAB-0C39-A8AD60645AA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33121808"/>
      </p:ext>
    </p:extLst>
  </p:cSld>
  <p:clrMapOvr>
    <a:masterClrMapping/>
  </p:clrMapOvr>
  <mc:AlternateContent xmlns:mc="http://schemas.openxmlformats.org/markup-compatibility/2006" xmlns:p14="http://schemas.microsoft.com/office/powerpoint/2010/main">
    <mc:Choice Requires="p14">
      <p:transition spd="slow" p14:dur="2000" advTm="28375"/>
    </mc:Choice>
    <mc:Fallback xmlns="">
      <p:transition spd="slow" advTm="28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El contenido generado por IA puede ser incorrecto.">
            <a:extLst>
              <a:ext uri="{FF2B5EF4-FFF2-40B4-BE49-F238E27FC236}">
                <a16:creationId xmlns:a16="http://schemas.microsoft.com/office/drawing/2014/main" id="{C3F7872A-9AA2-B2DA-6AAB-98C0D0A88AA5}"/>
              </a:ext>
            </a:extLst>
          </p:cNvPr>
          <p:cNvPicPr/>
          <p:nvPr/>
        </p:nvPicPr>
        <p:blipFill>
          <a:blip r:embed="rId4"/>
          <a:stretch>
            <a:fillRect/>
          </a:stretch>
        </p:blipFill>
        <p:spPr>
          <a:xfrm>
            <a:off x="476287" y="113396"/>
            <a:ext cx="3084197" cy="873823"/>
          </a:xfrm>
          <a:prstGeom prst="rect">
            <a:avLst/>
          </a:prstGeom>
        </p:spPr>
      </p:pic>
      <p:sp>
        <p:nvSpPr>
          <p:cNvPr id="5" name="4 Marcador de texto">
            <a:extLst>
              <a:ext uri="{FF2B5EF4-FFF2-40B4-BE49-F238E27FC236}">
                <a16:creationId xmlns:a16="http://schemas.microsoft.com/office/drawing/2014/main" id="{8F862AE3-4744-109E-B7E8-C47486B48AFB}"/>
              </a:ext>
            </a:extLst>
          </p:cNvPr>
          <p:cNvSpPr txBox="1">
            <a:spLocks/>
          </p:cNvSpPr>
          <p:nvPr/>
        </p:nvSpPr>
        <p:spPr>
          <a:xfrm>
            <a:off x="649805" y="1675797"/>
            <a:ext cx="3654706" cy="443083"/>
          </a:xfrm>
          <a:prstGeom prst="rect">
            <a:avLst/>
          </a:prstGeom>
          <a:solidFill>
            <a:schemeClr val="accent5">
              <a:lumMod val="60000"/>
              <a:lumOff val="40000"/>
            </a:schemeClr>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s-CO" dirty="0">
                <a:latin typeface="+mj-lt"/>
                <a:cs typeface="Arial" panose="020B0604020202020204" pitchFamily="34" charset="0"/>
              </a:rPr>
              <a:t>Prevalencia</a:t>
            </a:r>
          </a:p>
        </p:txBody>
      </p:sp>
      <p:sp>
        <p:nvSpPr>
          <p:cNvPr id="6" name="4 Marcador de texto">
            <a:extLst>
              <a:ext uri="{FF2B5EF4-FFF2-40B4-BE49-F238E27FC236}">
                <a16:creationId xmlns:a16="http://schemas.microsoft.com/office/drawing/2014/main" id="{AF958112-CCEA-72A7-AE9D-7535E00E25F9}"/>
              </a:ext>
            </a:extLst>
          </p:cNvPr>
          <p:cNvSpPr txBox="1">
            <a:spLocks/>
          </p:cNvSpPr>
          <p:nvPr/>
        </p:nvSpPr>
        <p:spPr>
          <a:xfrm>
            <a:off x="649805" y="4006361"/>
            <a:ext cx="3654706" cy="471304"/>
          </a:xfrm>
          <a:prstGeom prst="rect">
            <a:avLst/>
          </a:prstGeom>
          <a:solidFill>
            <a:schemeClr val="accent5">
              <a:lumMod val="60000"/>
              <a:lumOff val="40000"/>
            </a:schemeClr>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s-CO" dirty="0">
                <a:latin typeface="+mj-lt"/>
                <a:cs typeface="Arial" panose="020B0604020202020204" pitchFamily="34" charset="0"/>
              </a:rPr>
              <a:t>Incidencia</a:t>
            </a:r>
          </a:p>
        </p:txBody>
      </p:sp>
      <p:sp>
        <p:nvSpPr>
          <p:cNvPr id="8" name="CuadroTexto 7">
            <a:extLst>
              <a:ext uri="{FF2B5EF4-FFF2-40B4-BE49-F238E27FC236}">
                <a16:creationId xmlns:a16="http://schemas.microsoft.com/office/drawing/2014/main" id="{95A3E17A-F8EC-CCF1-E73C-FAA2F480539E}"/>
              </a:ext>
            </a:extLst>
          </p:cNvPr>
          <p:cNvSpPr txBox="1"/>
          <p:nvPr/>
        </p:nvSpPr>
        <p:spPr>
          <a:xfrm>
            <a:off x="649804" y="4857166"/>
            <a:ext cx="5646065" cy="1200329"/>
          </a:xfrm>
          <a:prstGeom prst="rect">
            <a:avLst/>
          </a:prstGeom>
          <a:noFill/>
        </p:spPr>
        <p:txBody>
          <a:bodyPr wrap="square">
            <a:spAutoFit/>
          </a:bodyPr>
          <a:lstStyle/>
          <a:p>
            <a:r>
              <a:rPr lang="es-MX" dirty="0">
                <a:latin typeface="Noto Sans" panose="020B0502040504020204" pitchFamily="34" charset="0"/>
                <a:ea typeface="Noto Sans" panose="020B0502040504020204" pitchFamily="34" charset="0"/>
                <a:cs typeface="Noto Sans" panose="020B0502040504020204" pitchFamily="34" charset="0"/>
              </a:rPr>
              <a:t>En la ciudad de Cali los casos de dengue siguen en aumento, en el mes de julio se presento un total de casos de 600  y para el mes de agosto un total de 260  en los menores de 15 años, ¿cuál es la incidencia para cada mes? La población menor de 15años es: 1050000 y la población total: 2300000</a:t>
            </a:r>
            <a:endParaRPr lang="es-CO" dirty="0">
              <a:latin typeface="Noto Sans" panose="020B0502040504020204" pitchFamily="34" charset="0"/>
              <a:ea typeface="Noto Sans" panose="020B0502040504020204" pitchFamily="34" charset="0"/>
              <a:cs typeface="Noto Sans" panose="020B0502040504020204" pitchFamily="34" charset="0"/>
            </a:endParaRPr>
          </a:p>
        </p:txBody>
      </p:sp>
      <p:sp>
        <p:nvSpPr>
          <p:cNvPr id="10" name="CuadroTexto 9">
            <a:extLst>
              <a:ext uri="{FF2B5EF4-FFF2-40B4-BE49-F238E27FC236}">
                <a16:creationId xmlns:a16="http://schemas.microsoft.com/office/drawing/2014/main" id="{4EE2F186-BC90-753F-EC23-03C72247CC16}"/>
              </a:ext>
            </a:extLst>
          </p:cNvPr>
          <p:cNvSpPr txBox="1"/>
          <p:nvPr/>
        </p:nvSpPr>
        <p:spPr>
          <a:xfrm>
            <a:off x="7147560" y="6414551"/>
            <a:ext cx="4159058" cy="307777"/>
          </a:xfrm>
          <a:prstGeom prst="rect">
            <a:avLst/>
          </a:prstGeom>
          <a:noFill/>
        </p:spPr>
        <p:txBody>
          <a:bodyPr wrap="square" rtlCol="0">
            <a:spAutoFit/>
          </a:bodyPr>
          <a:lstStyle/>
          <a:p>
            <a:r>
              <a:rPr lang="es-CO" dirty="0"/>
              <a:t>Adaptación curso de epidemiología ESP- Univalle</a:t>
            </a:r>
          </a:p>
        </p:txBody>
      </p:sp>
      <p:sp>
        <p:nvSpPr>
          <p:cNvPr id="11" name="Elipse 10">
            <a:extLst>
              <a:ext uri="{FF2B5EF4-FFF2-40B4-BE49-F238E27FC236}">
                <a16:creationId xmlns:a16="http://schemas.microsoft.com/office/drawing/2014/main" id="{3F5296FA-153B-E6F9-5774-2FA74D10FC80}"/>
              </a:ext>
            </a:extLst>
          </p:cNvPr>
          <p:cNvSpPr/>
          <p:nvPr/>
        </p:nvSpPr>
        <p:spPr>
          <a:xfrm>
            <a:off x="6798451" y="1260867"/>
            <a:ext cx="3492708" cy="1297498"/>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000" b="1" dirty="0">
                <a:solidFill>
                  <a:schemeClr val="tx1"/>
                </a:solidFill>
              </a:rPr>
              <a:t>0,24%</a:t>
            </a:r>
          </a:p>
        </p:txBody>
      </p:sp>
      <p:sp>
        <p:nvSpPr>
          <p:cNvPr id="12" name="CuadroTexto 11">
            <a:extLst>
              <a:ext uri="{FF2B5EF4-FFF2-40B4-BE49-F238E27FC236}">
                <a16:creationId xmlns:a16="http://schemas.microsoft.com/office/drawing/2014/main" id="{66E45FB2-30B3-E85C-4FB5-E18B340F98C5}"/>
              </a:ext>
            </a:extLst>
          </p:cNvPr>
          <p:cNvSpPr txBox="1"/>
          <p:nvPr/>
        </p:nvSpPr>
        <p:spPr>
          <a:xfrm>
            <a:off x="476287" y="2658332"/>
            <a:ext cx="8915399" cy="738664"/>
          </a:xfrm>
          <a:prstGeom prst="rect">
            <a:avLst/>
          </a:prstGeom>
          <a:noFill/>
        </p:spPr>
        <p:txBody>
          <a:bodyPr wrap="square">
            <a:spAutoFit/>
          </a:bodyPr>
          <a:lstStyle/>
          <a:p>
            <a:r>
              <a:rPr lang="es-MX" dirty="0">
                <a:latin typeface="Noto Sans" panose="020B0502040504020204" pitchFamily="34" charset="0"/>
                <a:ea typeface="Noto Sans" panose="020B0502040504020204" pitchFamily="34" charset="0"/>
                <a:cs typeface="Noto Sans" panose="020B0502040504020204" pitchFamily="34" charset="0"/>
              </a:rPr>
              <a:t>En la ciudad de Cali al año 2023  se cuenta con un total de casos de cáncer de estomago de 5400. La población en Cali para el año 2023 es de 2297000 habitantes, ¿ Cuál es la prevalencia del cáncer de estomago en Cali al año 2023?</a:t>
            </a:r>
            <a:endParaRPr lang="es-CO" dirty="0">
              <a:latin typeface="Noto Sans" panose="020B0502040504020204" pitchFamily="34" charset="0"/>
              <a:ea typeface="Noto Sans" panose="020B0502040504020204" pitchFamily="34" charset="0"/>
              <a:cs typeface="Noto Sans" panose="020B0502040504020204" pitchFamily="34" charset="0"/>
            </a:endParaRPr>
          </a:p>
        </p:txBody>
      </p:sp>
      <p:sp>
        <p:nvSpPr>
          <p:cNvPr id="13" name="Elipse 12">
            <a:extLst>
              <a:ext uri="{FF2B5EF4-FFF2-40B4-BE49-F238E27FC236}">
                <a16:creationId xmlns:a16="http://schemas.microsoft.com/office/drawing/2014/main" id="{8113623B-89DE-0850-DA5F-4CAFF8F8379E}"/>
              </a:ext>
            </a:extLst>
          </p:cNvPr>
          <p:cNvSpPr/>
          <p:nvPr/>
        </p:nvSpPr>
        <p:spPr>
          <a:xfrm>
            <a:off x="6858712" y="4477665"/>
            <a:ext cx="4159058" cy="1297498"/>
          </a:xfrm>
          <a:prstGeom prst="ellipse">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1"/>
                </a:solidFill>
              </a:rPr>
              <a:t>julio:</a:t>
            </a:r>
            <a:r>
              <a:rPr lang="es-MX" sz="2000" dirty="0">
                <a:solidFill>
                  <a:schemeClr val="tx1"/>
                </a:solidFill>
              </a:rPr>
              <a:t> </a:t>
            </a:r>
            <a:r>
              <a:rPr lang="es-MX" sz="2000" b="1" dirty="0">
                <a:solidFill>
                  <a:schemeClr val="tx1"/>
                </a:solidFill>
              </a:rPr>
              <a:t>57.14 casos por 100,000 menores de 15 años</a:t>
            </a:r>
            <a:r>
              <a:rPr lang="es-CO" sz="2000" b="1" dirty="0">
                <a:solidFill>
                  <a:schemeClr val="tx1"/>
                </a:solidFill>
              </a:rPr>
              <a:t> </a:t>
            </a:r>
          </a:p>
        </p:txBody>
      </p:sp>
      <p:pic>
        <p:nvPicPr>
          <p:cNvPr id="49" name="Audio 48">
            <a:hlinkClick r:id="" action="ppaction://media"/>
            <a:extLst>
              <a:ext uri="{FF2B5EF4-FFF2-40B4-BE49-F238E27FC236}">
                <a16:creationId xmlns:a16="http://schemas.microsoft.com/office/drawing/2014/main" id="{2C60DC4C-AEEF-CF87-9DBE-EF874B37E3C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63103830"/>
      </p:ext>
    </p:extLst>
  </p:cSld>
  <p:clrMapOvr>
    <a:masterClrMapping/>
  </p:clrMapOvr>
  <mc:AlternateContent xmlns:mc="http://schemas.openxmlformats.org/markup-compatibility/2006" xmlns:p14="http://schemas.microsoft.com/office/powerpoint/2010/main">
    <mc:Choice Requires="p14">
      <p:transition spd="slow" p14:dur="2000" advTm="189314"/>
    </mc:Choice>
    <mc:Fallback xmlns="">
      <p:transition spd="slow" advTm="1893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El contenido generado por IA puede ser incorrecto.">
            <a:extLst>
              <a:ext uri="{FF2B5EF4-FFF2-40B4-BE49-F238E27FC236}">
                <a16:creationId xmlns:a16="http://schemas.microsoft.com/office/drawing/2014/main" id="{73637FB7-FB73-4085-F4A6-4646A892470C}"/>
              </a:ext>
            </a:extLst>
          </p:cNvPr>
          <p:cNvPicPr/>
          <p:nvPr/>
        </p:nvPicPr>
        <p:blipFill>
          <a:blip r:embed="rId4"/>
          <a:stretch>
            <a:fillRect/>
          </a:stretch>
        </p:blipFill>
        <p:spPr>
          <a:xfrm>
            <a:off x="476287" y="113396"/>
            <a:ext cx="3084197" cy="873823"/>
          </a:xfrm>
          <a:prstGeom prst="rect">
            <a:avLst/>
          </a:prstGeom>
        </p:spPr>
      </p:pic>
      <p:sp>
        <p:nvSpPr>
          <p:cNvPr id="5" name="CuadroTexto 4">
            <a:extLst>
              <a:ext uri="{FF2B5EF4-FFF2-40B4-BE49-F238E27FC236}">
                <a16:creationId xmlns:a16="http://schemas.microsoft.com/office/drawing/2014/main" id="{5737FCD9-C5F4-9F22-FBEB-1BA8328FB13A}"/>
              </a:ext>
            </a:extLst>
          </p:cNvPr>
          <p:cNvSpPr txBox="1"/>
          <p:nvPr/>
        </p:nvSpPr>
        <p:spPr>
          <a:xfrm>
            <a:off x="4417102" y="225337"/>
            <a:ext cx="7040380" cy="400110"/>
          </a:xfrm>
          <a:prstGeom prst="rect">
            <a:avLst/>
          </a:prstGeom>
          <a:noFill/>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s-CO" sz="2000" b="1" dirty="0">
                <a:solidFill>
                  <a:srgbClr val="FF0000"/>
                </a:solidFill>
                <a:latin typeface="+mj-lt"/>
                <a:cs typeface="Arial" panose="020B0604020202020204" pitchFamily="34" charset="0"/>
              </a:rPr>
              <a:t>Calculo de medidas de frecuencia</a:t>
            </a:r>
          </a:p>
        </p:txBody>
      </p:sp>
      <p:sp>
        <p:nvSpPr>
          <p:cNvPr id="6" name="4 Marcador de texto">
            <a:extLst>
              <a:ext uri="{FF2B5EF4-FFF2-40B4-BE49-F238E27FC236}">
                <a16:creationId xmlns:a16="http://schemas.microsoft.com/office/drawing/2014/main" id="{E58D9369-6B88-929B-51E1-9B59A26CB5D8}"/>
              </a:ext>
            </a:extLst>
          </p:cNvPr>
          <p:cNvSpPr txBox="1">
            <a:spLocks/>
          </p:cNvSpPr>
          <p:nvPr/>
        </p:nvSpPr>
        <p:spPr>
          <a:xfrm>
            <a:off x="362659" y="1699968"/>
            <a:ext cx="3654706" cy="796893"/>
          </a:xfrm>
          <a:prstGeom prst="rect">
            <a:avLst/>
          </a:prstGeom>
          <a:solidFill>
            <a:schemeClr val="accent5">
              <a:lumMod val="60000"/>
              <a:lumOff val="40000"/>
            </a:schemeClr>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s-CO" sz="2000" dirty="0">
                <a:latin typeface="Noto Sans" panose="020B0502040504020204" pitchFamily="34" charset="0"/>
                <a:ea typeface="Noto Sans" panose="020B0502040504020204" pitchFamily="34" charset="0"/>
                <a:cs typeface="Noto Sans" panose="020B0502040504020204" pitchFamily="34" charset="0"/>
              </a:rPr>
              <a:t>Prevalencia</a:t>
            </a:r>
          </a:p>
        </p:txBody>
      </p:sp>
      <p:sp>
        <p:nvSpPr>
          <p:cNvPr id="7" name="CuadroTexto 6">
            <a:extLst>
              <a:ext uri="{FF2B5EF4-FFF2-40B4-BE49-F238E27FC236}">
                <a16:creationId xmlns:a16="http://schemas.microsoft.com/office/drawing/2014/main" id="{19D4F5C0-09F1-5059-D8C3-489B5A185A78}"/>
              </a:ext>
            </a:extLst>
          </p:cNvPr>
          <p:cNvSpPr txBox="1"/>
          <p:nvPr/>
        </p:nvSpPr>
        <p:spPr>
          <a:xfrm>
            <a:off x="5630876" y="947978"/>
            <a:ext cx="1335006" cy="307777"/>
          </a:xfrm>
          <a:prstGeom prst="rect">
            <a:avLst/>
          </a:prstGeom>
          <a:solidFill>
            <a:schemeClr val="accent2">
              <a:lumMod val="40000"/>
              <a:lumOff val="60000"/>
            </a:schemeClr>
          </a:solidFill>
        </p:spPr>
        <p:txBody>
          <a:bodyPr wrap="square" rtlCol="0">
            <a:spAutoFit/>
          </a:bodyPr>
          <a:lstStyle/>
          <a:p>
            <a:pPr algn="ctr"/>
            <a:r>
              <a:rPr lang="es-CO" b="1" dirty="0">
                <a:latin typeface="Noto Sans" panose="020B0502040504020204" pitchFamily="34" charset="0"/>
                <a:ea typeface="Noto Sans" panose="020B0502040504020204" pitchFamily="34" charset="0"/>
                <a:cs typeface="Noto Sans" panose="020B0502040504020204" pitchFamily="34" charset="0"/>
              </a:rPr>
              <a:t>Calculo</a:t>
            </a:r>
          </a:p>
        </p:txBody>
      </p:sp>
      <p:sp>
        <p:nvSpPr>
          <p:cNvPr id="8" name="CuadroTexto 7">
            <a:extLst>
              <a:ext uri="{FF2B5EF4-FFF2-40B4-BE49-F238E27FC236}">
                <a16:creationId xmlns:a16="http://schemas.microsoft.com/office/drawing/2014/main" id="{0F603D80-7072-C6E9-0DFA-95E39EE3F000}"/>
              </a:ext>
            </a:extLst>
          </p:cNvPr>
          <p:cNvSpPr txBox="1"/>
          <p:nvPr/>
        </p:nvSpPr>
        <p:spPr>
          <a:xfrm>
            <a:off x="9688643" y="978756"/>
            <a:ext cx="1873769" cy="307777"/>
          </a:xfrm>
          <a:prstGeom prst="rect">
            <a:avLst/>
          </a:prstGeom>
          <a:solidFill>
            <a:schemeClr val="accent3"/>
          </a:solidFill>
        </p:spPr>
        <p:txBody>
          <a:bodyPr wrap="square" rtlCol="0">
            <a:spAutoFit/>
          </a:bodyPr>
          <a:lstStyle/>
          <a:p>
            <a:pPr algn="ctr"/>
            <a:r>
              <a:rPr lang="es-CO" b="1" dirty="0">
                <a:latin typeface="Noto Sans" panose="020B0502040504020204" pitchFamily="34" charset="0"/>
                <a:ea typeface="Noto Sans" panose="020B0502040504020204" pitchFamily="34" charset="0"/>
                <a:cs typeface="Noto Sans" panose="020B0502040504020204" pitchFamily="34" charset="0"/>
              </a:rPr>
              <a:t>Valores posibles</a:t>
            </a:r>
          </a:p>
        </p:txBody>
      </p:sp>
      <p:sp>
        <p:nvSpPr>
          <p:cNvPr id="9" name="CuadroTexto 8">
            <a:extLst>
              <a:ext uri="{FF2B5EF4-FFF2-40B4-BE49-F238E27FC236}">
                <a16:creationId xmlns:a16="http://schemas.microsoft.com/office/drawing/2014/main" id="{C83348ED-BA96-7B95-6834-613E1A36B3CC}"/>
              </a:ext>
            </a:extLst>
          </p:cNvPr>
          <p:cNvSpPr txBox="1"/>
          <p:nvPr/>
        </p:nvSpPr>
        <p:spPr>
          <a:xfrm>
            <a:off x="4025705" y="1811541"/>
            <a:ext cx="5354795"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r>
              <a:rPr lang="es-CO" sz="1600" dirty="0">
                <a:latin typeface="+mj-lt"/>
                <a:cs typeface="Arial" panose="020B0604020202020204" pitchFamily="34" charset="0"/>
              </a:rPr>
              <a:t> </a:t>
            </a:r>
            <a:r>
              <a:rPr lang="es-CO" sz="1600" i="1" u="sng" dirty="0">
                <a:latin typeface="+mj-lt"/>
                <a:cs typeface="Arial" panose="020B0604020202020204" pitchFamily="34" charset="0"/>
              </a:rPr>
              <a:t>Número de personas  con el evento o enfermedad</a:t>
            </a:r>
          </a:p>
          <a:p>
            <a:r>
              <a:rPr lang="es-CO" sz="1600" i="1" dirty="0">
                <a:latin typeface="+mj-lt"/>
                <a:cs typeface="Arial" panose="020B0604020202020204" pitchFamily="34" charset="0"/>
              </a:rPr>
              <a:t>                           Población Total</a:t>
            </a:r>
          </a:p>
        </p:txBody>
      </p:sp>
      <p:sp>
        <p:nvSpPr>
          <p:cNvPr id="10" name="CuadroTexto 9">
            <a:extLst>
              <a:ext uri="{FF2B5EF4-FFF2-40B4-BE49-F238E27FC236}">
                <a16:creationId xmlns:a16="http://schemas.microsoft.com/office/drawing/2014/main" id="{3848CF93-3BD0-588D-2F71-F619A6D21CB7}"/>
              </a:ext>
            </a:extLst>
          </p:cNvPr>
          <p:cNvSpPr txBox="1"/>
          <p:nvPr/>
        </p:nvSpPr>
        <p:spPr>
          <a:xfrm>
            <a:off x="8734729" y="1919262"/>
            <a:ext cx="926432" cy="369332"/>
          </a:xfrm>
          <a:prstGeom prst="rect">
            <a:avLst/>
          </a:prstGeom>
          <a:noFill/>
        </p:spPr>
        <p:txBody>
          <a:bodyPr wrap="square" rtlCol="0">
            <a:spAutoFit/>
          </a:bodyPr>
          <a:lstStyle/>
          <a:p>
            <a:r>
              <a:rPr lang="es-CO" dirty="0"/>
              <a:t>X 100</a:t>
            </a:r>
          </a:p>
        </p:txBody>
      </p:sp>
      <p:sp>
        <p:nvSpPr>
          <p:cNvPr id="11" name="CuadroTexto 10">
            <a:extLst>
              <a:ext uri="{FF2B5EF4-FFF2-40B4-BE49-F238E27FC236}">
                <a16:creationId xmlns:a16="http://schemas.microsoft.com/office/drawing/2014/main" id="{D84BF48E-BFF4-35A3-7D8C-2591FEEB72ED}"/>
              </a:ext>
            </a:extLst>
          </p:cNvPr>
          <p:cNvSpPr txBox="1"/>
          <p:nvPr/>
        </p:nvSpPr>
        <p:spPr>
          <a:xfrm>
            <a:off x="9661161" y="2005289"/>
            <a:ext cx="1873770" cy="400110"/>
          </a:xfrm>
          <a:prstGeom prst="rect">
            <a:avLst/>
          </a:prstGeom>
          <a:noFill/>
        </p:spPr>
        <p:txBody>
          <a:bodyPr wrap="square" rtlCol="0">
            <a:spAutoFit/>
          </a:bodyPr>
          <a:lstStyle/>
          <a:p>
            <a:pPr algn="ctr"/>
            <a:r>
              <a:rPr lang="es-CO" sz="2000" b="1" dirty="0"/>
              <a:t>0-100</a:t>
            </a:r>
          </a:p>
        </p:txBody>
      </p:sp>
      <p:sp>
        <p:nvSpPr>
          <p:cNvPr id="12" name="4 Marcador de texto">
            <a:extLst>
              <a:ext uri="{FF2B5EF4-FFF2-40B4-BE49-F238E27FC236}">
                <a16:creationId xmlns:a16="http://schemas.microsoft.com/office/drawing/2014/main" id="{E9032B09-1B03-71DC-20B4-C07059A8A7D5}"/>
              </a:ext>
            </a:extLst>
          </p:cNvPr>
          <p:cNvSpPr>
            <a:spLocks noGrp="1"/>
          </p:cNvSpPr>
          <p:nvPr>
            <p:ph type="body" idx="1"/>
          </p:nvPr>
        </p:nvSpPr>
        <p:spPr>
          <a:xfrm>
            <a:off x="370999" y="3033818"/>
            <a:ext cx="3654706" cy="1032779"/>
          </a:xfrm>
          <a:solidFill>
            <a:schemeClr val="accent4">
              <a:lumMod val="60000"/>
              <a:lumOff val="40000"/>
            </a:schemeClr>
          </a:solidFill>
          <a:ln>
            <a:solidFill>
              <a:srgbClr val="FFFF00"/>
            </a:solidFill>
          </a:ln>
        </p:spPr>
        <p:txBody>
          <a:bodyPr anchor="ctr">
            <a:normAutofit/>
          </a:bodyPr>
          <a:lstStyle/>
          <a:p>
            <a:pPr algn="ctr"/>
            <a:r>
              <a:rPr lang="es-CO" sz="2000" b="1" dirty="0">
                <a:latin typeface="Noto Sans" panose="020B0502040504020204" pitchFamily="34" charset="0"/>
                <a:ea typeface="Noto Sans" panose="020B0502040504020204" pitchFamily="34" charset="0"/>
                <a:cs typeface="Noto Sans" panose="020B0502040504020204" pitchFamily="34" charset="0"/>
              </a:rPr>
              <a:t>Incidencia Acumulada (IA) o Riesgo</a:t>
            </a:r>
          </a:p>
        </p:txBody>
      </p:sp>
      <p:sp>
        <p:nvSpPr>
          <p:cNvPr id="13" name="CuadroTexto 12">
            <a:extLst>
              <a:ext uri="{FF2B5EF4-FFF2-40B4-BE49-F238E27FC236}">
                <a16:creationId xmlns:a16="http://schemas.microsoft.com/office/drawing/2014/main" id="{02551532-C546-7A76-F977-4597F10F4E0E}"/>
              </a:ext>
            </a:extLst>
          </p:cNvPr>
          <p:cNvSpPr txBox="1"/>
          <p:nvPr/>
        </p:nvSpPr>
        <p:spPr>
          <a:xfrm>
            <a:off x="4208930" y="2795162"/>
            <a:ext cx="4407964" cy="1569660"/>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s-CO" sz="1600" dirty="0">
                <a:latin typeface="+mj-lt"/>
                <a:cs typeface="Arial" panose="020B0604020202020204" pitchFamily="34" charset="0"/>
              </a:rPr>
              <a:t> </a:t>
            </a:r>
            <a:r>
              <a:rPr lang="es-CO" sz="1600" i="1" dirty="0">
                <a:latin typeface="+mj-lt"/>
                <a:cs typeface="Arial" panose="020B0604020202020204" pitchFamily="34" charset="0"/>
              </a:rPr>
              <a:t>Número de personas que contraen la </a:t>
            </a:r>
            <a:r>
              <a:rPr lang="es-CO" sz="1600" i="1" u="sng" dirty="0">
                <a:latin typeface="+mj-lt"/>
                <a:cs typeface="Arial" panose="020B0604020202020204" pitchFamily="34" charset="0"/>
              </a:rPr>
              <a:t>enfermedad en un periodo de tiempo definido </a:t>
            </a:r>
          </a:p>
          <a:p>
            <a:pPr algn="ctr"/>
            <a:r>
              <a:rPr lang="es-CO" sz="1600" i="1" dirty="0">
                <a:latin typeface="+mj-lt"/>
                <a:cs typeface="Arial" panose="020B0604020202020204" pitchFamily="34" charset="0"/>
              </a:rPr>
              <a:t>        </a:t>
            </a:r>
            <a:r>
              <a:rPr lang="es-ES" sz="1600" i="1" dirty="0">
                <a:latin typeface="+mj-lt"/>
                <a:cs typeface="Arial" panose="020B0604020202020204" pitchFamily="34" charset="0"/>
              </a:rPr>
              <a:t>Número de personas libres de la enfermedad y que estaban a riesgo al inicio del periodo</a:t>
            </a:r>
          </a:p>
          <a:p>
            <a:endParaRPr lang="es-CO" sz="1600" b="1" i="1" dirty="0">
              <a:latin typeface="+mj-lt"/>
              <a:cs typeface="Arial" panose="020B0604020202020204" pitchFamily="34" charset="0"/>
            </a:endParaRPr>
          </a:p>
        </p:txBody>
      </p:sp>
      <p:sp>
        <p:nvSpPr>
          <p:cNvPr id="14" name="CuadroTexto 13">
            <a:extLst>
              <a:ext uri="{FF2B5EF4-FFF2-40B4-BE49-F238E27FC236}">
                <a16:creationId xmlns:a16="http://schemas.microsoft.com/office/drawing/2014/main" id="{F58C41ED-EAAE-C11A-4054-3922BCA3182F}"/>
              </a:ext>
            </a:extLst>
          </p:cNvPr>
          <p:cNvSpPr txBox="1"/>
          <p:nvPr/>
        </p:nvSpPr>
        <p:spPr>
          <a:xfrm>
            <a:off x="8685222" y="3240559"/>
            <a:ext cx="667170" cy="400110"/>
          </a:xfrm>
          <a:prstGeom prst="rect">
            <a:avLst/>
          </a:prstGeom>
          <a:solidFill>
            <a:schemeClr val="bg1"/>
          </a:solidFill>
          <a:ln>
            <a:solidFill>
              <a:schemeClr val="bg1"/>
            </a:solidFill>
          </a:ln>
        </p:spPr>
        <p:txBody>
          <a:bodyPr wrap="none" rtlCol="0">
            <a:spAutoFit/>
          </a:bodyPr>
          <a:lstStyle/>
          <a:p>
            <a:r>
              <a:rPr lang="es-CO" sz="2000" i="1" dirty="0"/>
              <a:t>* 10</a:t>
            </a:r>
            <a:r>
              <a:rPr lang="es-CO" sz="2000" i="1" baseline="30000" dirty="0"/>
              <a:t>n</a:t>
            </a:r>
          </a:p>
        </p:txBody>
      </p:sp>
      <p:sp>
        <p:nvSpPr>
          <p:cNvPr id="15" name="CuadroTexto 14">
            <a:extLst>
              <a:ext uri="{FF2B5EF4-FFF2-40B4-BE49-F238E27FC236}">
                <a16:creationId xmlns:a16="http://schemas.microsoft.com/office/drawing/2014/main" id="{DD8B862D-BB2F-7B45-9693-539493A2C3A9}"/>
              </a:ext>
            </a:extLst>
          </p:cNvPr>
          <p:cNvSpPr txBox="1"/>
          <p:nvPr/>
        </p:nvSpPr>
        <p:spPr>
          <a:xfrm>
            <a:off x="9583712" y="3240559"/>
            <a:ext cx="1873770" cy="400110"/>
          </a:xfrm>
          <a:prstGeom prst="rect">
            <a:avLst/>
          </a:prstGeom>
          <a:noFill/>
        </p:spPr>
        <p:txBody>
          <a:bodyPr wrap="square" rtlCol="0">
            <a:spAutoFit/>
          </a:bodyPr>
          <a:lstStyle/>
          <a:p>
            <a:pPr algn="ctr"/>
            <a:r>
              <a:rPr lang="es-CO" sz="2000" b="1" dirty="0"/>
              <a:t>0-1</a:t>
            </a:r>
          </a:p>
        </p:txBody>
      </p:sp>
      <p:sp>
        <p:nvSpPr>
          <p:cNvPr id="16" name="8 Marcador de texto">
            <a:extLst>
              <a:ext uri="{FF2B5EF4-FFF2-40B4-BE49-F238E27FC236}">
                <a16:creationId xmlns:a16="http://schemas.microsoft.com/office/drawing/2014/main" id="{2E81DAE9-5CC0-9ECB-DF23-47AFA667E9CC}"/>
              </a:ext>
            </a:extLst>
          </p:cNvPr>
          <p:cNvSpPr txBox="1">
            <a:spLocks/>
          </p:cNvSpPr>
          <p:nvPr/>
        </p:nvSpPr>
        <p:spPr>
          <a:xfrm>
            <a:off x="370999" y="4779347"/>
            <a:ext cx="3654706" cy="833437"/>
          </a:xfrm>
          <a:prstGeom prst="rect">
            <a:avLst/>
          </a:prstGeom>
          <a:solidFill>
            <a:schemeClr val="accent4">
              <a:lumMod val="75000"/>
            </a:schemeClr>
          </a:solidFill>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2000" b="1" dirty="0">
                <a:latin typeface="Noto Sans" panose="020B0502040504020204" pitchFamily="34" charset="0"/>
                <a:ea typeface="Noto Sans" panose="020B0502040504020204" pitchFamily="34" charset="0"/>
                <a:cs typeface="Noto Sans" panose="020B0502040504020204" pitchFamily="34" charset="0"/>
              </a:rPr>
              <a:t>Densidad de Incidencia o Tasa</a:t>
            </a:r>
          </a:p>
        </p:txBody>
      </p:sp>
      <p:sp>
        <p:nvSpPr>
          <p:cNvPr id="17" name="CuadroTexto 16">
            <a:extLst>
              <a:ext uri="{FF2B5EF4-FFF2-40B4-BE49-F238E27FC236}">
                <a16:creationId xmlns:a16="http://schemas.microsoft.com/office/drawing/2014/main" id="{480DB58F-8D0E-A057-A789-EA3F18DD1F6A}"/>
              </a:ext>
            </a:extLst>
          </p:cNvPr>
          <p:cNvSpPr txBox="1"/>
          <p:nvPr/>
        </p:nvSpPr>
        <p:spPr>
          <a:xfrm>
            <a:off x="4230636" y="4497133"/>
            <a:ext cx="4386258" cy="1569660"/>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s-CO" sz="1600" dirty="0">
                <a:latin typeface="+mj-lt"/>
                <a:cs typeface="Arial" panose="020B0604020202020204" pitchFamily="34" charset="0"/>
              </a:rPr>
              <a:t> </a:t>
            </a:r>
            <a:r>
              <a:rPr lang="es-ES" sz="1600" i="1" dirty="0">
                <a:latin typeface="+mj-lt"/>
                <a:cs typeface="Arial" panose="020B0604020202020204" pitchFamily="34" charset="0"/>
              </a:rPr>
              <a:t>Número de personas que contraen la enfermedad o número de episodios de una </a:t>
            </a:r>
            <a:r>
              <a:rPr lang="es-ES" sz="1600" i="1" u="sng" dirty="0">
                <a:latin typeface="+mj-lt"/>
                <a:cs typeface="Arial" panose="020B0604020202020204" pitchFamily="34" charset="0"/>
              </a:rPr>
              <a:t>enfermedad en un periodo de tiempo definido </a:t>
            </a:r>
          </a:p>
          <a:p>
            <a:pPr algn="ctr"/>
            <a:r>
              <a:rPr lang="es-ES" sz="1600" i="1" dirty="0">
                <a:latin typeface="+mj-lt"/>
                <a:cs typeface="Arial" panose="020B0604020202020204" pitchFamily="34" charset="0"/>
              </a:rPr>
              <a:t>Suma del tiempo libre de enfermedad en las personas durante el periodo (persona-tiempo)</a:t>
            </a:r>
          </a:p>
          <a:p>
            <a:endParaRPr lang="es-CO" sz="1600" b="1" i="1" dirty="0">
              <a:latin typeface="+mj-lt"/>
              <a:cs typeface="Arial" panose="020B0604020202020204" pitchFamily="34" charset="0"/>
            </a:endParaRPr>
          </a:p>
        </p:txBody>
      </p:sp>
      <p:sp>
        <p:nvSpPr>
          <p:cNvPr id="18" name="CuadroTexto 17">
            <a:extLst>
              <a:ext uri="{FF2B5EF4-FFF2-40B4-BE49-F238E27FC236}">
                <a16:creationId xmlns:a16="http://schemas.microsoft.com/office/drawing/2014/main" id="{E1182007-C7E9-DA2F-3D20-461033FD63D2}"/>
              </a:ext>
            </a:extLst>
          </p:cNvPr>
          <p:cNvSpPr txBox="1"/>
          <p:nvPr/>
        </p:nvSpPr>
        <p:spPr>
          <a:xfrm>
            <a:off x="8745183" y="4996010"/>
            <a:ext cx="667170" cy="400110"/>
          </a:xfrm>
          <a:prstGeom prst="rect">
            <a:avLst/>
          </a:prstGeom>
          <a:solidFill>
            <a:schemeClr val="bg1"/>
          </a:solidFill>
          <a:ln>
            <a:solidFill>
              <a:schemeClr val="bg1"/>
            </a:solidFill>
          </a:ln>
        </p:spPr>
        <p:txBody>
          <a:bodyPr wrap="none" rtlCol="0">
            <a:spAutoFit/>
          </a:bodyPr>
          <a:lstStyle/>
          <a:p>
            <a:r>
              <a:rPr lang="es-CO" sz="2000" i="1" dirty="0"/>
              <a:t>* 10</a:t>
            </a:r>
            <a:r>
              <a:rPr lang="es-CO" sz="2000" i="1" baseline="30000" dirty="0"/>
              <a:t>n</a:t>
            </a:r>
          </a:p>
        </p:txBody>
      </p:sp>
      <p:sp>
        <p:nvSpPr>
          <p:cNvPr id="19" name="CuadroTexto 18">
            <a:extLst>
              <a:ext uri="{FF2B5EF4-FFF2-40B4-BE49-F238E27FC236}">
                <a16:creationId xmlns:a16="http://schemas.microsoft.com/office/drawing/2014/main" id="{1EE1B986-7E9F-EC9F-7827-DF26AC76DBA9}"/>
              </a:ext>
            </a:extLst>
          </p:cNvPr>
          <p:cNvSpPr txBox="1"/>
          <p:nvPr/>
        </p:nvSpPr>
        <p:spPr>
          <a:xfrm>
            <a:off x="9688643" y="4734400"/>
            <a:ext cx="1873770" cy="523220"/>
          </a:xfrm>
          <a:prstGeom prst="rect">
            <a:avLst/>
          </a:prstGeom>
          <a:noFill/>
        </p:spPr>
        <p:txBody>
          <a:bodyPr wrap="square" rtlCol="0">
            <a:spAutoFit/>
          </a:bodyPr>
          <a:lstStyle/>
          <a:p>
            <a:pPr algn="ctr"/>
            <a:r>
              <a:rPr lang="es-ES" sz="2000" b="1" dirty="0">
                <a:latin typeface="Arial" panose="020B0604020202020204" pitchFamily="34" charset="0"/>
                <a:cs typeface="Arial" panose="020B0604020202020204" pitchFamily="34" charset="0"/>
              </a:rPr>
              <a:t>0 a </a:t>
            </a:r>
            <a:r>
              <a:rPr lang="es-ES" sz="2800" b="1" dirty="0">
                <a:latin typeface="Arial" panose="020B0604020202020204" pitchFamily="34" charset="0"/>
                <a:cs typeface="Arial" panose="020B0604020202020204" pitchFamily="34" charset="0"/>
              </a:rPr>
              <a:t>∞</a:t>
            </a:r>
            <a:endParaRPr lang="es-CO" sz="2000" b="1" dirty="0"/>
          </a:p>
        </p:txBody>
      </p:sp>
      <p:sp>
        <p:nvSpPr>
          <p:cNvPr id="20" name="CuadroTexto 19">
            <a:extLst>
              <a:ext uri="{FF2B5EF4-FFF2-40B4-BE49-F238E27FC236}">
                <a16:creationId xmlns:a16="http://schemas.microsoft.com/office/drawing/2014/main" id="{934434F3-FF5B-562C-C2D4-581FEA2836BA}"/>
              </a:ext>
            </a:extLst>
          </p:cNvPr>
          <p:cNvSpPr txBox="1"/>
          <p:nvPr/>
        </p:nvSpPr>
        <p:spPr>
          <a:xfrm>
            <a:off x="7147560" y="6414551"/>
            <a:ext cx="4159058" cy="307777"/>
          </a:xfrm>
          <a:prstGeom prst="rect">
            <a:avLst/>
          </a:prstGeom>
          <a:noFill/>
        </p:spPr>
        <p:txBody>
          <a:bodyPr wrap="square" rtlCol="0">
            <a:spAutoFit/>
          </a:bodyPr>
          <a:lstStyle/>
          <a:p>
            <a:r>
              <a:rPr lang="es-CO" dirty="0"/>
              <a:t>Adaptación curso de epidemiología ESP- Univalle</a:t>
            </a:r>
          </a:p>
        </p:txBody>
      </p:sp>
      <p:pic>
        <p:nvPicPr>
          <p:cNvPr id="53" name="Audio 52">
            <a:hlinkClick r:id="" action="ppaction://media"/>
            <a:extLst>
              <a:ext uri="{FF2B5EF4-FFF2-40B4-BE49-F238E27FC236}">
                <a16:creationId xmlns:a16="http://schemas.microsoft.com/office/drawing/2014/main" id="{6A9FECE3-8635-DFAD-718E-FB651FC0A16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8560804"/>
      </p:ext>
    </p:extLst>
  </p:cSld>
  <p:clrMapOvr>
    <a:masterClrMapping/>
  </p:clrMapOvr>
  <mc:AlternateContent xmlns:mc="http://schemas.openxmlformats.org/markup-compatibility/2006" xmlns:p14="http://schemas.microsoft.com/office/powerpoint/2010/main">
    <mc:Choice Requires="p14">
      <p:transition spd="slow" p14:dur="2000" advTm="208662"/>
    </mc:Choice>
    <mc:Fallback xmlns="">
      <p:transition spd="slow" advTm="208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El contenido generado por IA puede ser incorrecto.">
            <a:extLst>
              <a:ext uri="{FF2B5EF4-FFF2-40B4-BE49-F238E27FC236}">
                <a16:creationId xmlns:a16="http://schemas.microsoft.com/office/drawing/2014/main" id="{21DA9FC9-B132-A547-2FEB-94E1368F6524}"/>
              </a:ext>
            </a:extLst>
          </p:cNvPr>
          <p:cNvPicPr/>
          <p:nvPr/>
        </p:nvPicPr>
        <p:blipFill>
          <a:blip r:embed="rId4"/>
          <a:stretch>
            <a:fillRect/>
          </a:stretch>
        </p:blipFill>
        <p:spPr>
          <a:xfrm>
            <a:off x="476287" y="113396"/>
            <a:ext cx="3084197" cy="873823"/>
          </a:xfrm>
          <a:prstGeom prst="rect">
            <a:avLst/>
          </a:prstGeom>
        </p:spPr>
      </p:pic>
      <p:sp>
        <p:nvSpPr>
          <p:cNvPr id="5" name="4 Marcador de texto">
            <a:extLst>
              <a:ext uri="{FF2B5EF4-FFF2-40B4-BE49-F238E27FC236}">
                <a16:creationId xmlns:a16="http://schemas.microsoft.com/office/drawing/2014/main" id="{C53DC343-8244-6EF2-1831-1F00F8817759}"/>
              </a:ext>
            </a:extLst>
          </p:cNvPr>
          <p:cNvSpPr txBox="1">
            <a:spLocks/>
          </p:cNvSpPr>
          <p:nvPr/>
        </p:nvSpPr>
        <p:spPr>
          <a:xfrm>
            <a:off x="540777" y="1748398"/>
            <a:ext cx="3654706" cy="1072614"/>
          </a:xfrm>
          <a:prstGeom prst="rect">
            <a:avLst/>
          </a:prstGeom>
          <a:solidFill>
            <a:schemeClr val="accent5">
              <a:lumMod val="60000"/>
              <a:lumOff val="40000"/>
            </a:schemeClr>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s-CO" dirty="0">
                <a:latin typeface="Noto Sans" panose="020B0502040504020204" pitchFamily="34" charset="0"/>
                <a:ea typeface="Noto Sans" panose="020B0502040504020204" pitchFamily="34" charset="0"/>
                <a:cs typeface="Noto Sans" panose="020B0502040504020204" pitchFamily="34" charset="0"/>
              </a:rPr>
              <a:t>Prevalencia</a:t>
            </a:r>
          </a:p>
        </p:txBody>
      </p:sp>
      <p:sp>
        <p:nvSpPr>
          <p:cNvPr id="6" name="CuadroTexto 5">
            <a:extLst>
              <a:ext uri="{FF2B5EF4-FFF2-40B4-BE49-F238E27FC236}">
                <a16:creationId xmlns:a16="http://schemas.microsoft.com/office/drawing/2014/main" id="{3472D236-C4B0-CB8E-A193-FD06D39C92BC}"/>
              </a:ext>
            </a:extLst>
          </p:cNvPr>
          <p:cNvSpPr txBox="1"/>
          <p:nvPr/>
        </p:nvSpPr>
        <p:spPr>
          <a:xfrm>
            <a:off x="4222377" y="2007346"/>
            <a:ext cx="5294834"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r>
              <a:rPr lang="es-CO" sz="1600" dirty="0">
                <a:latin typeface="+mj-lt"/>
                <a:cs typeface="Arial" panose="020B0604020202020204" pitchFamily="34" charset="0"/>
              </a:rPr>
              <a:t> </a:t>
            </a:r>
            <a:r>
              <a:rPr lang="es-CO" sz="1600" i="1" u="sng" dirty="0">
                <a:latin typeface="+mj-lt"/>
                <a:cs typeface="Arial" panose="020B0604020202020204" pitchFamily="34" charset="0"/>
              </a:rPr>
              <a:t>Número de personas  con el evento o enfermedad</a:t>
            </a:r>
          </a:p>
          <a:p>
            <a:r>
              <a:rPr lang="es-CO" sz="1600" i="1" dirty="0">
                <a:latin typeface="+mj-lt"/>
                <a:cs typeface="Arial" panose="020B0604020202020204" pitchFamily="34" charset="0"/>
              </a:rPr>
              <a:t>                           Población Total</a:t>
            </a:r>
          </a:p>
        </p:txBody>
      </p:sp>
      <p:sp>
        <p:nvSpPr>
          <p:cNvPr id="7" name="CuadroTexto 6">
            <a:extLst>
              <a:ext uri="{FF2B5EF4-FFF2-40B4-BE49-F238E27FC236}">
                <a16:creationId xmlns:a16="http://schemas.microsoft.com/office/drawing/2014/main" id="{2706355C-6B60-E9A3-8AF3-446DA8C3065C}"/>
              </a:ext>
            </a:extLst>
          </p:cNvPr>
          <p:cNvSpPr txBox="1"/>
          <p:nvPr/>
        </p:nvSpPr>
        <p:spPr>
          <a:xfrm>
            <a:off x="8887624" y="2130816"/>
            <a:ext cx="1020874" cy="307777"/>
          </a:xfrm>
          <a:prstGeom prst="rect">
            <a:avLst/>
          </a:prstGeom>
          <a:noFill/>
        </p:spPr>
        <p:txBody>
          <a:bodyPr wrap="square" rtlCol="0">
            <a:spAutoFit/>
          </a:bodyPr>
          <a:lstStyle/>
          <a:p>
            <a:r>
              <a:rPr lang="es-CO" dirty="0"/>
              <a:t>X 100</a:t>
            </a:r>
          </a:p>
        </p:txBody>
      </p:sp>
      <p:sp>
        <p:nvSpPr>
          <p:cNvPr id="8" name="CuadroTexto 7">
            <a:extLst>
              <a:ext uri="{FF2B5EF4-FFF2-40B4-BE49-F238E27FC236}">
                <a16:creationId xmlns:a16="http://schemas.microsoft.com/office/drawing/2014/main" id="{249AABD0-31E5-015C-F487-83557AD952B7}"/>
              </a:ext>
            </a:extLst>
          </p:cNvPr>
          <p:cNvSpPr txBox="1"/>
          <p:nvPr/>
        </p:nvSpPr>
        <p:spPr>
          <a:xfrm>
            <a:off x="476287" y="3080580"/>
            <a:ext cx="9593704" cy="3108543"/>
          </a:xfrm>
          <a:prstGeom prst="rect">
            <a:avLst/>
          </a:prstGeom>
          <a:noFill/>
        </p:spPr>
        <p:txBody>
          <a:bodyPr wrap="square" rtlCol="0">
            <a:spAutoFit/>
          </a:bodyPr>
          <a:lstStyle/>
          <a:p>
            <a:pPr algn="ctr"/>
            <a:r>
              <a:rPr lang="es-ES" sz="2800" b="1" dirty="0">
                <a:effectLst/>
                <a:latin typeface="Noto Sans" panose="020B0502040504020204" pitchFamily="34" charset="0"/>
                <a:ea typeface="Noto Sans" panose="020B0502040504020204" pitchFamily="34" charset="0"/>
                <a:cs typeface="Noto Sans" panose="020B0502040504020204" pitchFamily="34" charset="0"/>
              </a:rPr>
              <a:t>Prevalencia de Hipertensión Arterial en Colombia año 2022</a:t>
            </a:r>
            <a:endParaRPr lang="es-CO" sz="2800" b="1" dirty="0">
              <a:effectLst/>
              <a:latin typeface="Noto Sans" panose="020B0502040504020204" pitchFamily="34" charset="0"/>
              <a:ea typeface="Noto Sans" panose="020B0502040504020204" pitchFamily="34" charset="0"/>
              <a:cs typeface="Noto Sans" panose="020B0502040504020204" pitchFamily="34" charset="0"/>
            </a:endParaRPr>
          </a:p>
          <a:p>
            <a:pPr algn="just"/>
            <a:endParaRPr lang="es-ES" sz="2800" dirty="0">
              <a:effectLst/>
              <a:latin typeface="Noto Sans" panose="020B0502040504020204" pitchFamily="34" charset="0"/>
              <a:ea typeface="Noto Sans" panose="020B0502040504020204" pitchFamily="34" charset="0"/>
              <a:cs typeface="Noto Sans" panose="020B0502040504020204" pitchFamily="34" charset="0"/>
            </a:endParaRPr>
          </a:p>
          <a:p>
            <a:pPr algn="just"/>
            <a:r>
              <a:rPr lang="es-ES" sz="2800" dirty="0">
                <a:effectLst/>
                <a:latin typeface="Noto Sans" panose="020B0502040504020204" pitchFamily="34" charset="0"/>
                <a:ea typeface="Noto Sans" panose="020B0502040504020204" pitchFamily="34" charset="0"/>
                <a:cs typeface="Noto Sans" panose="020B0502040504020204" pitchFamily="34" charset="0"/>
              </a:rPr>
              <a:t>P: Total de casos/Total de la población</a:t>
            </a:r>
            <a:endParaRPr lang="es-CO" sz="2800" dirty="0">
              <a:effectLst/>
              <a:latin typeface="Noto Sans" panose="020B0502040504020204" pitchFamily="34" charset="0"/>
              <a:ea typeface="Noto Sans" panose="020B0502040504020204" pitchFamily="34" charset="0"/>
              <a:cs typeface="Noto Sans" panose="020B0502040504020204" pitchFamily="34" charset="0"/>
            </a:endParaRPr>
          </a:p>
          <a:p>
            <a:pPr algn="just"/>
            <a:r>
              <a:rPr lang="es-ES" sz="2800" dirty="0">
                <a:effectLst/>
                <a:latin typeface="Noto Sans" panose="020B0502040504020204" pitchFamily="34" charset="0"/>
                <a:ea typeface="Noto Sans" panose="020B0502040504020204" pitchFamily="34" charset="0"/>
                <a:cs typeface="Noto Sans" panose="020B0502040504020204" pitchFamily="34" charset="0"/>
              </a:rPr>
              <a:t>P: 3´713 846/50 000 000 habitantes</a:t>
            </a:r>
            <a:endParaRPr lang="es-CO" sz="2800" dirty="0">
              <a:effectLst/>
              <a:latin typeface="Noto Sans" panose="020B0502040504020204" pitchFamily="34" charset="0"/>
              <a:ea typeface="Noto Sans" panose="020B0502040504020204" pitchFamily="34" charset="0"/>
              <a:cs typeface="Noto Sans" panose="020B0502040504020204" pitchFamily="34" charset="0"/>
            </a:endParaRPr>
          </a:p>
          <a:p>
            <a:pPr algn="just"/>
            <a:r>
              <a:rPr lang="es-ES" sz="2800" dirty="0">
                <a:effectLst/>
                <a:latin typeface="Noto Sans" panose="020B0502040504020204" pitchFamily="34" charset="0"/>
                <a:ea typeface="Noto Sans" panose="020B0502040504020204" pitchFamily="34" charset="0"/>
                <a:cs typeface="Noto Sans" panose="020B0502040504020204" pitchFamily="34" charset="0"/>
              </a:rPr>
              <a:t>P: 7,42%</a:t>
            </a:r>
            <a:endParaRPr lang="es-CO" sz="2800" dirty="0">
              <a:effectLst/>
              <a:latin typeface="Noto Sans" panose="020B0502040504020204" pitchFamily="34" charset="0"/>
              <a:ea typeface="Noto Sans" panose="020B0502040504020204" pitchFamily="34" charset="0"/>
              <a:cs typeface="Noto Sans" panose="020B0502040504020204" pitchFamily="34" charset="0"/>
            </a:endParaRPr>
          </a:p>
          <a:p>
            <a:endParaRPr lang="es-CO" sz="2800" dirty="0">
              <a:latin typeface="Noto Sans" panose="020B0502040504020204" pitchFamily="34" charset="0"/>
              <a:ea typeface="Noto Sans" panose="020B0502040504020204" pitchFamily="34" charset="0"/>
              <a:cs typeface="Noto Sans" panose="020B0502040504020204" pitchFamily="34" charset="0"/>
            </a:endParaRPr>
          </a:p>
        </p:txBody>
      </p:sp>
      <p:sp>
        <p:nvSpPr>
          <p:cNvPr id="9" name="CuadroTexto 8">
            <a:extLst>
              <a:ext uri="{FF2B5EF4-FFF2-40B4-BE49-F238E27FC236}">
                <a16:creationId xmlns:a16="http://schemas.microsoft.com/office/drawing/2014/main" id="{77F28E19-967B-0526-E68E-AC3C97518984}"/>
              </a:ext>
            </a:extLst>
          </p:cNvPr>
          <p:cNvSpPr txBox="1"/>
          <p:nvPr/>
        </p:nvSpPr>
        <p:spPr>
          <a:xfrm>
            <a:off x="5779608" y="5199894"/>
            <a:ext cx="5936105" cy="1138773"/>
          </a:xfrm>
          <a:prstGeom prst="rect">
            <a:avLst/>
          </a:prstGeom>
          <a:noFill/>
        </p:spPr>
        <p:txBody>
          <a:bodyPr wrap="square" rtlCol="0">
            <a:spAutoFit/>
          </a:bodyPr>
          <a:lstStyle/>
          <a:p>
            <a:r>
              <a:rPr lang="es-ES" sz="1800" b="1" dirty="0">
                <a:solidFill>
                  <a:schemeClr val="accent6">
                    <a:lumMod val="50000"/>
                  </a:schemeClr>
                </a:solidFill>
                <a:effectLst/>
                <a:latin typeface="Noto Sans" panose="020B0502040504020204" pitchFamily="34" charset="0"/>
                <a:ea typeface="Noto Sans" panose="020B0502040504020204" pitchFamily="34" charset="0"/>
                <a:cs typeface="Noto Sans" panose="020B0502040504020204" pitchFamily="34" charset="0"/>
              </a:rPr>
              <a:t>Interpretación: En Colombia, el 7,42% de la población cuenta con diagnóstico de Hipertensión Arterial  en el  año 2022.</a:t>
            </a:r>
            <a:endParaRPr lang="es-CO" sz="1800" b="1" dirty="0">
              <a:solidFill>
                <a:schemeClr val="accent6">
                  <a:lumMod val="50000"/>
                </a:schemeClr>
              </a:solidFill>
              <a:effectLst/>
              <a:latin typeface="Noto Sans" panose="020B0502040504020204" pitchFamily="34" charset="0"/>
              <a:ea typeface="Noto Sans" panose="020B0502040504020204" pitchFamily="34" charset="0"/>
              <a:cs typeface="Noto Sans" panose="020B0502040504020204" pitchFamily="34" charset="0"/>
            </a:endParaRPr>
          </a:p>
          <a:p>
            <a:endParaRPr lang="es-CO" b="1" dirty="0">
              <a:solidFill>
                <a:schemeClr val="accent6">
                  <a:lumMod val="50000"/>
                </a:schemeClr>
              </a:solidFill>
              <a:latin typeface="Noto Sans" panose="020B0502040504020204" pitchFamily="34" charset="0"/>
              <a:ea typeface="Noto Sans" panose="020B0502040504020204" pitchFamily="34" charset="0"/>
              <a:cs typeface="Noto Sans" panose="020B0502040504020204" pitchFamily="34" charset="0"/>
            </a:endParaRPr>
          </a:p>
        </p:txBody>
      </p:sp>
      <p:sp>
        <p:nvSpPr>
          <p:cNvPr id="10" name="CuadroTexto 9">
            <a:extLst>
              <a:ext uri="{FF2B5EF4-FFF2-40B4-BE49-F238E27FC236}">
                <a16:creationId xmlns:a16="http://schemas.microsoft.com/office/drawing/2014/main" id="{995F6952-C87D-5AA5-42B1-985B9843F027}"/>
              </a:ext>
            </a:extLst>
          </p:cNvPr>
          <p:cNvSpPr txBox="1"/>
          <p:nvPr/>
        </p:nvSpPr>
        <p:spPr>
          <a:xfrm>
            <a:off x="7147560" y="6414551"/>
            <a:ext cx="4159058" cy="307777"/>
          </a:xfrm>
          <a:prstGeom prst="rect">
            <a:avLst/>
          </a:prstGeom>
          <a:noFill/>
        </p:spPr>
        <p:txBody>
          <a:bodyPr wrap="square" rtlCol="0">
            <a:spAutoFit/>
          </a:bodyPr>
          <a:lstStyle/>
          <a:p>
            <a:r>
              <a:rPr lang="es-CO" dirty="0"/>
              <a:t>Adaptación curso de epidemiología ESP- Univalle</a:t>
            </a:r>
          </a:p>
        </p:txBody>
      </p:sp>
      <p:pic>
        <p:nvPicPr>
          <p:cNvPr id="16" name="Audio 15">
            <a:hlinkClick r:id="" action="ppaction://media"/>
            <a:extLst>
              <a:ext uri="{FF2B5EF4-FFF2-40B4-BE49-F238E27FC236}">
                <a16:creationId xmlns:a16="http://schemas.microsoft.com/office/drawing/2014/main" id="{3545EEAE-8DB0-840C-B775-C38434F897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0791165"/>
      </p:ext>
    </p:extLst>
  </p:cSld>
  <p:clrMapOvr>
    <a:masterClrMapping/>
  </p:clrMapOvr>
  <mc:AlternateContent xmlns:mc="http://schemas.openxmlformats.org/markup-compatibility/2006" xmlns:p14="http://schemas.microsoft.com/office/powerpoint/2010/main">
    <mc:Choice Requires="p14">
      <p:transition spd="slow" p14:dur="2000" advTm="87562"/>
    </mc:Choice>
    <mc:Fallback xmlns="">
      <p:transition spd="slow" advTm="87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El contenido generado por IA puede ser incorrecto.">
            <a:extLst>
              <a:ext uri="{FF2B5EF4-FFF2-40B4-BE49-F238E27FC236}">
                <a16:creationId xmlns:a16="http://schemas.microsoft.com/office/drawing/2014/main" id="{992D02F8-B020-A931-8424-5792E4774599}"/>
              </a:ext>
            </a:extLst>
          </p:cNvPr>
          <p:cNvPicPr/>
          <p:nvPr/>
        </p:nvPicPr>
        <p:blipFill>
          <a:blip r:embed="rId4"/>
          <a:stretch>
            <a:fillRect/>
          </a:stretch>
        </p:blipFill>
        <p:spPr>
          <a:xfrm>
            <a:off x="442185" y="300083"/>
            <a:ext cx="3084197" cy="873823"/>
          </a:xfrm>
          <a:prstGeom prst="rect">
            <a:avLst/>
          </a:prstGeom>
        </p:spPr>
      </p:pic>
      <p:sp>
        <p:nvSpPr>
          <p:cNvPr id="5" name="Marcador de contenido 33">
            <a:extLst>
              <a:ext uri="{FF2B5EF4-FFF2-40B4-BE49-F238E27FC236}">
                <a16:creationId xmlns:a16="http://schemas.microsoft.com/office/drawing/2014/main" id="{C018178C-57A8-7AA4-8FBC-3092A624A7B7}"/>
              </a:ext>
            </a:extLst>
          </p:cNvPr>
          <p:cNvSpPr txBox="1">
            <a:spLocks/>
          </p:cNvSpPr>
          <p:nvPr/>
        </p:nvSpPr>
        <p:spPr>
          <a:xfrm>
            <a:off x="406790" y="1381439"/>
            <a:ext cx="4972311" cy="4914430"/>
          </a:xfrm>
          <a:prstGeom prst="rect">
            <a:avLst/>
          </a:prstGeom>
          <a:ln w="28575">
            <a:solidFill>
              <a:schemeClr val="accent6">
                <a:lumMod val="50000"/>
              </a:schemeClr>
            </a:solidFill>
          </a:ln>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s-CO"/>
          </a:p>
          <a:p>
            <a:endParaRPr lang="es-CO"/>
          </a:p>
          <a:p>
            <a:endParaRPr lang="es-CO" dirty="0"/>
          </a:p>
        </p:txBody>
      </p:sp>
      <p:pic>
        <p:nvPicPr>
          <p:cNvPr id="6" name="Picture 3">
            <a:extLst>
              <a:ext uri="{FF2B5EF4-FFF2-40B4-BE49-F238E27FC236}">
                <a16:creationId xmlns:a16="http://schemas.microsoft.com/office/drawing/2014/main" id="{FCAB9B03-95AD-CD15-314F-A054D0279EB3}"/>
              </a:ext>
            </a:extLst>
          </p:cNvPr>
          <p:cNvPicPr>
            <a:picLocks noChangeAspect="1" noChangeArrowheads="1"/>
          </p:cNvPicPr>
          <p:nvPr/>
        </p:nvPicPr>
        <p:blipFill rotWithShape="1">
          <a:blip r:embed="rId5"/>
          <a:srcRect r="30467"/>
          <a:stretch/>
        </p:blipFill>
        <p:spPr bwMode="auto">
          <a:xfrm>
            <a:off x="472384" y="1166524"/>
            <a:ext cx="4285475" cy="2968296"/>
          </a:xfrm>
          <a:prstGeom prst="rect">
            <a:avLst/>
          </a:prstGeom>
          <a:noFill/>
          <a:ln w="9525">
            <a:noFill/>
            <a:miter lim="800000"/>
            <a:headEnd/>
            <a:tailEnd/>
          </a:ln>
          <a:effectLst/>
        </p:spPr>
      </p:pic>
      <p:sp>
        <p:nvSpPr>
          <p:cNvPr id="8" name="CuadroTexto 7">
            <a:extLst>
              <a:ext uri="{FF2B5EF4-FFF2-40B4-BE49-F238E27FC236}">
                <a16:creationId xmlns:a16="http://schemas.microsoft.com/office/drawing/2014/main" id="{628B95B1-FEE3-368C-2C4F-A2BFD34682B5}"/>
              </a:ext>
            </a:extLst>
          </p:cNvPr>
          <p:cNvSpPr txBox="1"/>
          <p:nvPr/>
        </p:nvSpPr>
        <p:spPr>
          <a:xfrm>
            <a:off x="3485013" y="2046143"/>
            <a:ext cx="1008866" cy="307777"/>
          </a:xfrm>
          <a:prstGeom prst="rect">
            <a:avLst/>
          </a:prstGeom>
          <a:noFill/>
        </p:spPr>
        <p:txBody>
          <a:bodyPr wrap="none" rtlCol="0">
            <a:spAutoFit/>
          </a:bodyPr>
          <a:lstStyle/>
          <a:p>
            <a:r>
              <a:rPr lang="es-CO" sz="1400" dirty="0">
                <a:latin typeface="+mj-lt"/>
                <a:cs typeface="Arial" panose="020B0604020202020204" pitchFamily="34" charset="0"/>
              </a:rPr>
              <a:t>Se enfermó</a:t>
            </a:r>
          </a:p>
        </p:txBody>
      </p:sp>
      <p:sp>
        <p:nvSpPr>
          <p:cNvPr id="9" name="CuadroTexto 8">
            <a:extLst>
              <a:ext uri="{FF2B5EF4-FFF2-40B4-BE49-F238E27FC236}">
                <a16:creationId xmlns:a16="http://schemas.microsoft.com/office/drawing/2014/main" id="{80D534BE-0B86-77F3-9841-0D5F7BEFB6A1}"/>
              </a:ext>
            </a:extLst>
          </p:cNvPr>
          <p:cNvSpPr txBox="1"/>
          <p:nvPr/>
        </p:nvSpPr>
        <p:spPr>
          <a:xfrm>
            <a:off x="1744983" y="1745428"/>
            <a:ext cx="1008866" cy="307777"/>
          </a:xfrm>
          <a:prstGeom prst="rect">
            <a:avLst/>
          </a:prstGeom>
          <a:noFill/>
        </p:spPr>
        <p:txBody>
          <a:bodyPr wrap="none" rtlCol="0">
            <a:spAutoFit/>
          </a:bodyPr>
          <a:lstStyle/>
          <a:p>
            <a:r>
              <a:rPr lang="es-CO" sz="1400" dirty="0">
                <a:latin typeface="+mj-lt"/>
                <a:cs typeface="Arial" panose="020B0604020202020204" pitchFamily="34" charset="0"/>
              </a:rPr>
              <a:t>Se enfermó</a:t>
            </a:r>
          </a:p>
        </p:txBody>
      </p:sp>
      <p:sp>
        <p:nvSpPr>
          <p:cNvPr id="10" name="Elipse 9">
            <a:extLst>
              <a:ext uri="{FF2B5EF4-FFF2-40B4-BE49-F238E27FC236}">
                <a16:creationId xmlns:a16="http://schemas.microsoft.com/office/drawing/2014/main" id="{F6C22D59-82A5-C133-5255-E8FF94A8C074}"/>
              </a:ext>
            </a:extLst>
          </p:cNvPr>
          <p:cNvSpPr/>
          <p:nvPr/>
        </p:nvSpPr>
        <p:spPr>
          <a:xfrm>
            <a:off x="2803645" y="2012992"/>
            <a:ext cx="144016" cy="14401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Elipse 10">
            <a:extLst>
              <a:ext uri="{FF2B5EF4-FFF2-40B4-BE49-F238E27FC236}">
                <a16:creationId xmlns:a16="http://schemas.microsoft.com/office/drawing/2014/main" id="{1771B706-CA82-9000-478F-552A1A6B06C6}"/>
              </a:ext>
            </a:extLst>
          </p:cNvPr>
          <p:cNvSpPr/>
          <p:nvPr/>
        </p:nvSpPr>
        <p:spPr>
          <a:xfrm>
            <a:off x="4079704" y="2387517"/>
            <a:ext cx="144016" cy="14401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CuadroTexto 11">
            <a:extLst>
              <a:ext uri="{FF2B5EF4-FFF2-40B4-BE49-F238E27FC236}">
                <a16:creationId xmlns:a16="http://schemas.microsoft.com/office/drawing/2014/main" id="{AA229A0D-DBB5-E1A0-664C-C0A177FDF9EB}"/>
              </a:ext>
            </a:extLst>
          </p:cNvPr>
          <p:cNvSpPr txBox="1"/>
          <p:nvPr/>
        </p:nvSpPr>
        <p:spPr>
          <a:xfrm>
            <a:off x="1387816" y="2801452"/>
            <a:ext cx="1627753" cy="307777"/>
          </a:xfrm>
          <a:prstGeom prst="rect">
            <a:avLst/>
          </a:prstGeom>
          <a:noFill/>
        </p:spPr>
        <p:txBody>
          <a:bodyPr wrap="none" rtlCol="0">
            <a:spAutoFit/>
          </a:bodyPr>
          <a:lstStyle/>
          <a:p>
            <a:r>
              <a:rPr lang="es-CO" sz="1400" dirty="0">
                <a:latin typeface="+mj-lt"/>
                <a:cs typeface="Arial" panose="020B0604020202020204" pitchFamily="34" charset="0"/>
              </a:rPr>
              <a:t>Se retiró del estudio</a:t>
            </a:r>
          </a:p>
        </p:txBody>
      </p:sp>
      <p:sp>
        <p:nvSpPr>
          <p:cNvPr id="13" name="CuadroTexto 12">
            <a:extLst>
              <a:ext uri="{FF2B5EF4-FFF2-40B4-BE49-F238E27FC236}">
                <a16:creationId xmlns:a16="http://schemas.microsoft.com/office/drawing/2014/main" id="{3E53AF20-4418-2413-EF20-A2E69B9A7A22}"/>
              </a:ext>
            </a:extLst>
          </p:cNvPr>
          <p:cNvSpPr txBox="1"/>
          <p:nvPr/>
        </p:nvSpPr>
        <p:spPr>
          <a:xfrm>
            <a:off x="3485013" y="3044564"/>
            <a:ext cx="1242904" cy="307777"/>
          </a:xfrm>
          <a:prstGeom prst="rect">
            <a:avLst/>
          </a:prstGeom>
          <a:noFill/>
        </p:spPr>
        <p:txBody>
          <a:bodyPr wrap="none" rtlCol="0">
            <a:spAutoFit/>
          </a:bodyPr>
          <a:lstStyle/>
          <a:p>
            <a:r>
              <a:rPr lang="es-CO" sz="1400" dirty="0">
                <a:latin typeface="+mj-lt"/>
                <a:cs typeface="Arial" panose="020B0604020202020204" pitchFamily="34" charset="0"/>
              </a:rPr>
              <a:t>No se enfermó</a:t>
            </a:r>
          </a:p>
        </p:txBody>
      </p:sp>
      <p:sp>
        <p:nvSpPr>
          <p:cNvPr id="14" name="CuadroTexto 13">
            <a:extLst>
              <a:ext uri="{FF2B5EF4-FFF2-40B4-BE49-F238E27FC236}">
                <a16:creationId xmlns:a16="http://schemas.microsoft.com/office/drawing/2014/main" id="{753361BF-99B3-55FB-720C-3BD4CA04B5C2}"/>
              </a:ext>
            </a:extLst>
          </p:cNvPr>
          <p:cNvSpPr txBox="1"/>
          <p:nvPr/>
        </p:nvSpPr>
        <p:spPr>
          <a:xfrm>
            <a:off x="417694" y="4089905"/>
            <a:ext cx="2574283" cy="646330"/>
          </a:xfrm>
          <a:prstGeom prst="rect">
            <a:avLst/>
          </a:prstGeom>
          <a:noFill/>
        </p:spPr>
        <p:txBody>
          <a:bodyPr wrap="square" rtlCol="0">
            <a:spAutoFit/>
          </a:bodyPr>
          <a:lstStyle/>
          <a:p>
            <a:r>
              <a:rPr lang="es-CO" dirty="0">
                <a:latin typeface="+mj-lt"/>
                <a:cs typeface="Arial" panose="020B0604020202020204" pitchFamily="34" charset="0"/>
              </a:rPr>
              <a:t>Casos nuevos durante el periodo</a:t>
            </a:r>
          </a:p>
        </p:txBody>
      </p:sp>
      <p:sp>
        <p:nvSpPr>
          <p:cNvPr id="15" name="CuadroTexto 14">
            <a:extLst>
              <a:ext uri="{FF2B5EF4-FFF2-40B4-BE49-F238E27FC236}">
                <a16:creationId xmlns:a16="http://schemas.microsoft.com/office/drawing/2014/main" id="{693DB0F1-F00F-DEA6-2AB2-F55FCDEDCD10}"/>
              </a:ext>
            </a:extLst>
          </p:cNvPr>
          <p:cNvSpPr txBox="1"/>
          <p:nvPr/>
        </p:nvSpPr>
        <p:spPr>
          <a:xfrm>
            <a:off x="3246807" y="4191725"/>
            <a:ext cx="476412" cy="338554"/>
          </a:xfrm>
          <a:prstGeom prst="rect">
            <a:avLst/>
          </a:prstGeom>
          <a:noFill/>
        </p:spPr>
        <p:txBody>
          <a:bodyPr wrap="none" rtlCol="0">
            <a:spAutoFit/>
          </a:bodyPr>
          <a:lstStyle/>
          <a:p>
            <a:r>
              <a:rPr lang="es-CO" sz="1600" dirty="0">
                <a:latin typeface="Arial" panose="020B0604020202020204" pitchFamily="34" charset="0"/>
                <a:cs typeface="Arial" panose="020B0604020202020204" pitchFamily="34" charset="0"/>
              </a:rPr>
              <a:t>= 2</a:t>
            </a:r>
          </a:p>
        </p:txBody>
      </p:sp>
      <p:sp>
        <p:nvSpPr>
          <p:cNvPr id="16" name="CuadroTexto 15">
            <a:extLst>
              <a:ext uri="{FF2B5EF4-FFF2-40B4-BE49-F238E27FC236}">
                <a16:creationId xmlns:a16="http://schemas.microsoft.com/office/drawing/2014/main" id="{241B55FE-00AF-272C-E839-FB8C99D42292}"/>
              </a:ext>
            </a:extLst>
          </p:cNvPr>
          <p:cNvSpPr txBox="1"/>
          <p:nvPr/>
        </p:nvSpPr>
        <p:spPr>
          <a:xfrm>
            <a:off x="417694" y="4830230"/>
            <a:ext cx="2551211" cy="646331"/>
          </a:xfrm>
          <a:prstGeom prst="rect">
            <a:avLst/>
          </a:prstGeom>
          <a:noFill/>
        </p:spPr>
        <p:txBody>
          <a:bodyPr wrap="none" rtlCol="0">
            <a:spAutoFit/>
          </a:bodyPr>
          <a:lstStyle/>
          <a:p>
            <a:r>
              <a:rPr lang="es-CO" dirty="0">
                <a:latin typeface="+mj-lt"/>
                <a:cs typeface="Arial" panose="020B0604020202020204" pitchFamily="34" charset="0"/>
              </a:rPr>
              <a:t>Personas a riesgo al inicio</a:t>
            </a:r>
          </a:p>
          <a:p>
            <a:r>
              <a:rPr lang="es-CO" dirty="0">
                <a:latin typeface="+mj-lt"/>
                <a:cs typeface="Arial" panose="020B0604020202020204" pitchFamily="34" charset="0"/>
              </a:rPr>
              <a:t> del periodo</a:t>
            </a:r>
          </a:p>
        </p:txBody>
      </p:sp>
      <p:sp>
        <p:nvSpPr>
          <p:cNvPr id="17" name="CuadroTexto 16">
            <a:extLst>
              <a:ext uri="{FF2B5EF4-FFF2-40B4-BE49-F238E27FC236}">
                <a16:creationId xmlns:a16="http://schemas.microsoft.com/office/drawing/2014/main" id="{E935412F-C65A-2F32-50D3-399FCFAFA763}"/>
              </a:ext>
            </a:extLst>
          </p:cNvPr>
          <p:cNvSpPr txBox="1"/>
          <p:nvPr/>
        </p:nvSpPr>
        <p:spPr>
          <a:xfrm rot="10800000" flipH="1" flipV="1">
            <a:off x="3262103" y="4905251"/>
            <a:ext cx="905499" cy="338554"/>
          </a:xfrm>
          <a:prstGeom prst="rect">
            <a:avLst/>
          </a:prstGeom>
          <a:noFill/>
        </p:spPr>
        <p:txBody>
          <a:bodyPr wrap="square" rtlCol="0">
            <a:spAutoFit/>
          </a:bodyPr>
          <a:lstStyle/>
          <a:p>
            <a:r>
              <a:rPr lang="es-CO" sz="1600" dirty="0">
                <a:latin typeface="Arial" panose="020B0604020202020204" pitchFamily="34" charset="0"/>
                <a:cs typeface="Arial" panose="020B0604020202020204" pitchFamily="34" charset="0"/>
              </a:rPr>
              <a:t>= 5</a:t>
            </a:r>
          </a:p>
        </p:txBody>
      </p:sp>
      <p:sp>
        <p:nvSpPr>
          <p:cNvPr id="20" name="CuadroTexto 19">
            <a:extLst>
              <a:ext uri="{FF2B5EF4-FFF2-40B4-BE49-F238E27FC236}">
                <a16:creationId xmlns:a16="http://schemas.microsoft.com/office/drawing/2014/main" id="{4202C033-4ECA-5707-DDB1-2345EB151693}"/>
              </a:ext>
            </a:extLst>
          </p:cNvPr>
          <p:cNvSpPr txBox="1"/>
          <p:nvPr/>
        </p:nvSpPr>
        <p:spPr>
          <a:xfrm>
            <a:off x="406790" y="5670271"/>
            <a:ext cx="498855" cy="338554"/>
          </a:xfrm>
          <a:prstGeom prst="rect">
            <a:avLst/>
          </a:prstGeom>
          <a:noFill/>
        </p:spPr>
        <p:txBody>
          <a:bodyPr wrap="none" rtlCol="0">
            <a:spAutoFit/>
          </a:bodyPr>
          <a:lstStyle/>
          <a:p>
            <a:r>
              <a:rPr lang="es-CO" sz="1600" dirty="0">
                <a:latin typeface="Arial" panose="020B0604020202020204" pitchFamily="34" charset="0"/>
                <a:cs typeface="Arial" panose="020B0604020202020204" pitchFamily="34" charset="0"/>
              </a:rPr>
              <a:t>IA=</a:t>
            </a:r>
          </a:p>
        </p:txBody>
      </p:sp>
      <p:sp>
        <p:nvSpPr>
          <p:cNvPr id="21" name="CuadroTexto 20">
            <a:extLst>
              <a:ext uri="{FF2B5EF4-FFF2-40B4-BE49-F238E27FC236}">
                <a16:creationId xmlns:a16="http://schemas.microsoft.com/office/drawing/2014/main" id="{2A75963D-A611-DE0F-1E4A-016E8267E441}"/>
              </a:ext>
            </a:extLst>
          </p:cNvPr>
          <p:cNvSpPr txBox="1"/>
          <p:nvPr/>
        </p:nvSpPr>
        <p:spPr>
          <a:xfrm>
            <a:off x="1903268" y="5670271"/>
            <a:ext cx="841897" cy="338554"/>
          </a:xfrm>
          <a:prstGeom prst="rect">
            <a:avLst/>
          </a:prstGeom>
          <a:noFill/>
        </p:spPr>
        <p:txBody>
          <a:bodyPr wrap="none" rtlCol="0">
            <a:spAutoFit/>
          </a:bodyPr>
          <a:lstStyle/>
          <a:p>
            <a:r>
              <a:rPr lang="es-CO" sz="1600" dirty="0">
                <a:latin typeface="Arial" panose="020B0604020202020204" pitchFamily="34" charset="0"/>
                <a:cs typeface="Arial" panose="020B0604020202020204" pitchFamily="34" charset="0"/>
              </a:rPr>
              <a:t>IA= 0,4</a:t>
            </a:r>
          </a:p>
        </p:txBody>
      </p:sp>
      <p:sp>
        <p:nvSpPr>
          <p:cNvPr id="22" name="CuadroTexto 21">
            <a:extLst>
              <a:ext uri="{FF2B5EF4-FFF2-40B4-BE49-F238E27FC236}">
                <a16:creationId xmlns:a16="http://schemas.microsoft.com/office/drawing/2014/main" id="{93B5DBFB-7DA3-E25D-4D16-240948A326F6}"/>
              </a:ext>
            </a:extLst>
          </p:cNvPr>
          <p:cNvSpPr txBox="1"/>
          <p:nvPr/>
        </p:nvSpPr>
        <p:spPr>
          <a:xfrm>
            <a:off x="1166120" y="5574624"/>
            <a:ext cx="408220" cy="646331"/>
          </a:xfrm>
          <a:prstGeom prst="rect">
            <a:avLst/>
          </a:prstGeom>
          <a:noFill/>
        </p:spPr>
        <p:txBody>
          <a:bodyPr wrap="square" rtlCol="0">
            <a:spAutoFit/>
          </a:bodyPr>
          <a:lstStyle/>
          <a:p>
            <a:r>
              <a:rPr lang="es-CO" dirty="0">
                <a:latin typeface="Arial" panose="020B0604020202020204" pitchFamily="34" charset="0"/>
                <a:cs typeface="Arial" panose="020B0604020202020204" pitchFamily="34" charset="0"/>
              </a:rPr>
              <a:t>2</a:t>
            </a:r>
          </a:p>
          <a:p>
            <a:r>
              <a:rPr lang="es-CO" dirty="0">
                <a:latin typeface="Arial" panose="020B0604020202020204" pitchFamily="34" charset="0"/>
                <a:cs typeface="Arial" panose="020B0604020202020204" pitchFamily="34" charset="0"/>
              </a:rPr>
              <a:t>5</a:t>
            </a:r>
          </a:p>
        </p:txBody>
      </p:sp>
      <p:cxnSp>
        <p:nvCxnSpPr>
          <p:cNvPr id="23" name="Conector recto 22">
            <a:extLst>
              <a:ext uri="{FF2B5EF4-FFF2-40B4-BE49-F238E27FC236}">
                <a16:creationId xmlns:a16="http://schemas.microsoft.com/office/drawing/2014/main" id="{2BEA8F81-0D6D-0292-C99B-8627546B4FBC}"/>
              </a:ext>
            </a:extLst>
          </p:cNvPr>
          <p:cNvCxnSpPr>
            <a:cxnSpLocks/>
          </p:cNvCxnSpPr>
          <p:nvPr/>
        </p:nvCxnSpPr>
        <p:spPr>
          <a:xfrm>
            <a:off x="1165839" y="5839548"/>
            <a:ext cx="315063" cy="0"/>
          </a:xfrm>
          <a:prstGeom prst="line">
            <a:avLst/>
          </a:prstGeom>
          <a:ln w="28575"/>
        </p:spPr>
        <p:style>
          <a:lnRef idx="1">
            <a:schemeClr val="dk1"/>
          </a:lnRef>
          <a:fillRef idx="0">
            <a:schemeClr val="dk1"/>
          </a:fillRef>
          <a:effectRef idx="0">
            <a:schemeClr val="dk1"/>
          </a:effectRef>
          <a:fontRef idx="minor">
            <a:schemeClr val="tx1"/>
          </a:fontRef>
        </p:style>
      </p:cxnSp>
      <p:sp>
        <p:nvSpPr>
          <p:cNvPr id="24" name="CuadroTexto 23">
            <a:extLst>
              <a:ext uri="{FF2B5EF4-FFF2-40B4-BE49-F238E27FC236}">
                <a16:creationId xmlns:a16="http://schemas.microsoft.com/office/drawing/2014/main" id="{22C2EDD1-FBAF-E07D-BAC3-5AF4F13ED613}"/>
              </a:ext>
            </a:extLst>
          </p:cNvPr>
          <p:cNvSpPr txBox="1"/>
          <p:nvPr/>
        </p:nvSpPr>
        <p:spPr>
          <a:xfrm>
            <a:off x="5864079" y="2598509"/>
            <a:ext cx="2607573" cy="338554"/>
          </a:xfrm>
          <a:prstGeom prst="rect">
            <a:avLst/>
          </a:prstGeom>
          <a:noFill/>
        </p:spPr>
        <p:txBody>
          <a:bodyPr wrap="none" rtlCol="0">
            <a:spAutoFit/>
          </a:bodyPr>
          <a:lstStyle/>
          <a:p>
            <a:r>
              <a:rPr lang="es-CO" sz="1600" dirty="0">
                <a:latin typeface="+mj-lt"/>
                <a:cs typeface="Arial" panose="020B0604020202020204" pitchFamily="34" charset="0"/>
              </a:rPr>
              <a:t>IA= 0,4 * 100 = 40% personas</a:t>
            </a:r>
          </a:p>
        </p:txBody>
      </p:sp>
      <p:sp>
        <p:nvSpPr>
          <p:cNvPr id="26" name="Marcador de contenido 33">
            <a:extLst>
              <a:ext uri="{FF2B5EF4-FFF2-40B4-BE49-F238E27FC236}">
                <a16:creationId xmlns:a16="http://schemas.microsoft.com/office/drawing/2014/main" id="{7CFBFD05-CAA8-73F7-DB96-967D96BD906B}"/>
              </a:ext>
            </a:extLst>
          </p:cNvPr>
          <p:cNvSpPr txBox="1">
            <a:spLocks/>
          </p:cNvSpPr>
          <p:nvPr/>
        </p:nvSpPr>
        <p:spPr>
          <a:xfrm>
            <a:off x="5722518" y="1381439"/>
            <a:ext cx="5712400" cy="4859903"/>
          </a:xfrm>
          <a:prstGeom prst="rect">
            <a:avLst/>
          </a:prstGeom>
          <a:ln w="28575">
            <a:solidFill>
              <a:schemeClr val="accent6">
                <a:lumMod val="50000"/>
              </a:schemeClr>
            </a:solidFill>
          </a:ln>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s-CO"/>
          </a:p>
          <a:p>
            <a:endParaRPr lang="es-CO"/>
          </a:p>
          <a:p>
            <a:endParaRPr lang="es-CO" dirty="0"/>
          </a:p>
        </p:txBody>
      </p:sp>
      <p:sp>
        <p:nvSpPr>
          <p:cNvPr id="27" name="CuadroTexto 26">
            <a:extLst>
              <a:ext uri="{FF2B5EF4-FFF2-40B4-BE49-F238E27FC236}">
                <a16:creationId xmlns:a16="http://schemas.microsoft.com/office/drawing/2014/main" id="{BCD271DC-CE4D-F068-6606-83863685C707}"/>
              </a:ext>
            </a:extLst>
          </p:cNvPr>
          <p:cNvSpPr txBox="1"/>
          <p:nvPr/>
        </p:nvSpPr>
        <p:spPr>
          <a:xfrm>
            <a:off x="5864079" y="4217958"/>
            <a:ext cx="3975260" cy="584775"/>
          </a:xfrm>
          <a:prstGeom prst="rect">
            <a:avLst/>
          </a:prstGeom>
          <a:noFill/>
        </p:spPr>
        <p:txBody>
          <a:bodyPr wrap="square" rtlCol="0">
            <a:spAutoFit/>
          </a:bodyPr>
          <a:lstStyle/>
          <a:p>
            <a:r>
              <a:rPr lang="es-CO" sz="1600" dirty="0">
                <a:latin typeface="+mj-lt"/>
                <a:cs typeface="Arial" panose="020B0604020202020204" pitchFamily="34" charset="0"/>
              </a:rPr>
              <a:t>IA= 0,4 * 1000= 400/1000 </a:t>
            </a:r>
            <a:r>
              <a:rPr lang="es-CO" sz="1600" dirty="0" err="1">
                <a:latin typeface="+mj-lt"/>
                <a:cs typeface="Arial" panose="020B0604020202020204" pitchFamily="34" charset="0"/>
              </a:rPr>
              <a:t>pers</a:t>
            </a:r>
            <a:endParaRPr lang="es-CO" sz="1600" dirty="0">
              <a:latin typeface="+mj-lt"/>
              <a:cs typeface="Arial" panose="020B0604020202020204" pitchFamily="34" charset="0"/>
            </a:endParaRPr>
          </a:p>
          <a:p>
            <a:endParaRPr lang="es-CO" sz="1600" dirty="0">
              <a:latin typeface="+mj-lt"/>
              <a:cs typeface="Arial" panose="020B0604020202020204" pitchFamily="34" charset="0"/>
            </a:endParaRPr>
          </a:p>
        </p:txBody>
      </p:sp>
      <p:sp>
        <p:nvSpPr>
          <p:cNvPr id="28" name="CuadroTexto 27">
            <a:extLst>
              <a:ext uri="{FF2B5EF4-FFF2-40B4-BE49-F238E27FC236}">
                <a16:creationId xmlns:a16="http://schemas.microsoft.com/office/drawing/2014/main" id="{E715229E-894D-8555-2DBE-878FE900C4A6}"/>
              </a:ext>
            </a:extLst>
          </p:cNvPr>
          <p:cNvSpPr txBox="1"/>
          <p:nvPr/>
        </p:nvSpPr>
        <p:spPr>
          <a:xfrm>
            <a:off x="3204124" y="1327962"/>
            <a:ext cx="1242904" cy="307777"/>
          </a:xfrm>
          <a:prstGeom prst="rect">
            <a:avLst/>
          </a:prstGeom>
          <a:noFill/>
        </p:spPr>
        <p:txBody>
          <a:bodyPr wrap="none" rtlCol="0">
            <a:spAutoFit/>
          </a:bodyPr>
          <a:lstStyle/>
          <a:p>
            <a:r>
              <a:rPr lang="es-CO" sz="1400" dirty="0">
                <a:latin typeface="+mj-lt"/>
                <a:cs typeface="Arial" panose="020B0604020202020204" pitchFamily="34" charset="0"/>
              </a:rPr>
              <a:t>No se enfermó</a:t>
            </a:r>
          </a:p>
        </p:txBody>
      </p:sp>
      <p:sp>
        <p:nvSpPr>
          <p:cNvPr id="29" name="1 Título">
            <a:extLst>
              <a:ext uri="{FF2B5EF4-FFF2-40B4-BE49-F238E27FC236}">
                <a16:creationId xmlns:a16="http://schemas.microsoft.com/office/drawing/2014/main" id="{82E8ABD3-3DBE-661B-4BE0-C5DFD197D91A}"/>
              </a:ext>
            </a:extLst>
          </p:cNvPr>
          <p:cNvSpPr txBox="1">
            <a:spLocks/>
          </p:cNvSpPr>
          <p:nvPr/>
        </p:nvSpPr>
        <p:spPr>
          <a:xfrm>
            <a:off x="5916453" y="1680643"/>
            <a:ext cx="3850455" cy="451006"/>
          </a:xfrm>
          <a:prstGeom prst="rect">
            <a:avLst/>
          </a:prstGeom>
        </p:spPr>
        <p:txBody>
          <a:bodyPr vert="horz" lIns="0" rIns="0" bIns="0" anchor="b">
            <a:normAutofit fontScale="97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s-ES" sz="2000" b="1" dirty="0">
                <a:solidFill>
                  <a:schemeClr val="accent6">
                    <a:lumMod val="50000"/>
                  </a:schemeClr>
                </a:solidFill>
                <a:cs typeface="Arial" panose="020B0604020202020204" pitchFamily="34" charset="0"/>
              </a:rPr>
              <a:t>interpretación</a:t>
            </a:r>
          </a:p>
        </p:txBody>
      </p:sp>
      <p:sp>
        <p:nvSpPr>
          <p:cNvPr id="30" name="CuadroTexto 29">
            <a:extLst>
              <a:ext uri="{FF2B5EF4-FFF2-40B4-BE49-F238E27FC236}">
                <a16:creationId xmlns:a16="http://schemas.microsoft.com/office/drawing/2014/main" id="{9417D2C9-78BD-1AFA-BEDE-D9235930C632}"/>
              </a:ext>
            </a:extLst>
          </p:cNvPr>
          <p:cNvSpPr txBox="1"/>
          <p:nvPr/>
        </p:nvSpPr>
        <p:spPr>
          <a:xfrm>
            <a:off x="5845060" y="3364028"/>
            <a:ext cx="6098975" cy="1077218"/>
          </a:xfrm>
          <a:prstGeom prst="rect">
            <a:avLst/>
          </a:prstGeom>
          <a:noFill/>
        </p:spPr>
        <p:txBody>
          <a:bodyPr wrap="square" rtlCol="0">
            <a:spAutoFit/>
          </a:bodyPr>
          <a:lstStyle/>
          <a:p>
            <a:r>
              <a:rPr lang="es-CO" sz="1600" dirty="0">
                <a:latin typeface="+mj-lt"/>
                <a:cs typeface="Arial" panose="020B0604020202020204" pitchFamily="34" charset="0"/>
              </a:rPr>
              <a:t>40% De las personas que se encontraban en riesgo desarrollaron la enfermedad</a:t>
            </a:r>
          </a:p>
          <a:p>
            <a:endParaRPr lang="es-CO" sz="1600" dirty="0">
              <a:latin typeface="+mj-lt"/>
              <a:cs typeface="Arial" panose="020B0604020202020204" pitchFamily="34" charset="0"/>
            </a:endParaRPr>
          </a:p>
          <a:p>
            <a:endParaRPr lang="es-CO" sz="1600" dirty="0">
              <a:latin typeface="+mj-lt"/>
              <a:cs typeface="Arial" panose="020B0604020202020204" pitchFamily="34" charset="0"/>
            </a:endParaRPr>
          </a:p>
        </p:txBody>
      </p:sp>
      <p:sp>
        <p:nvSpPr>
          <p:cNvPr id="31" name="CuadroTexto 30">
            <a:extLst>
              <a:ext uri="{FF2B5EF4-FFF2-40B4-BE49-F238E27FC236}">
                <a16:creationId xmlns:a16="http://schemas.microsoft.com/office/drawing/2014/main" id="{812B4C5B-E248-DE45-2BA5-60CD6241D9A6}"/>
              </a:ext>
            </a:extLst>
          </p:cNvPr>
          <p:cNvSpPr txBox="1"/>
          <p:nvPr/>
        </p:nvSpPr>
        <p:spPr>
          <a:xfrm>
            <a:off x="5905812" y="4659029"/>
            <a:ext cx="4745004" cy="830997"/>
          </a:xfrm>
          <a:prstGeom prst="rect">
            <a:avLst/>
          </a:prstGeom>
          <a:noFill/>
        </p:spPr>
        <p:txBody>
          <a:bodyPr wrap="square" rtlCol="0">
            <a:spAutoFit/>
          </a:bodyPr>
          <a:lstStyle/>
          <a:p>
            <a:r>
              <a:rPr lang="es-CO" sz="1600" dirty="0">
                <a:latin typeface="+mj-lt"/>
                <a:cs typeface="Arial" panose="020B0604020202020204" pitchFamily="34" charset="0"/>
              </a:rPr>
              <a:t>400/1000 </a:t>
            </a:r>
            <a:r>
              <a:rPr lang="es-CO" sz="1600" dirty="0" err="1">
                <a:latin typeface="+mj-lt"/>
                <a:cs typeface="Arial" panose="020B0604020202020204" pitchFamily="34" charset="0"/>
              </a:rPr>
              <a:t>pers</a:t>
            </a:r>
            <a:r>
              <a:rPr lang="es-CO" sz="1600" dirty="0">
                <a:latin typeface="+mj-lt"/>
                <a:cs typeface="Arial" panose="020B0604020202020204" pitchFamily="34" charset="0"/>
              </a:rPr>
              <a:t> que estaban en riesgo desarrollaron la enfermedad</a:t>
            </a:r>
          </a:p>
          <a:p>
            <a:endParaRPr lang="es-CO" sz="1600" dirty="0">
              <a:latin typeface="+mj-lt"/>
              <a:cs typeface="Arial" panose="020B0604020202020204" pitchFamily="34" charset="0"/>
            </a:endParaRPr>
          </a:p>
        </p:txBody>
      </p:sp>
      <p:sp>
        <p:nvSpPr>
          <p:cNvPr id="32" name="CuadroTexto 31">
            <a:extLst>
              <a:ext uri="{FF2B5EF4-FFF2-40B4-BE49-F238E27FC236}">
                <a16:creationId xmlns:a16="http://schemas.microsoft.com/office/drawing/2014/main" id="{70E0CC9F-2D3A-7AEF-7B6B-606183FB442E}"/>
              </a:ext>
            </a:extLst>
          </p:cNvPr>
          <p:cNvSpPr txBox="1"/>
          <p:nvPr/>
        </p:nvSpPr>
        <p:spPr>
          <a:xfrm>
            <a:off x="7147560" y="6414551"/>
            <a:ext cx="4159058" cy="307777"/>
          </a:xfrm>
          <a:prstGeom prst="rect">
            <a:avLst/>
          </a:prstGeom>
          <a:noFill/>
        </p:spPr>
        <p:txBody>
          <a:bodyPr wrap="square" rtlCol="0">
            <a:spAutoFit/>
          </a:bodyPr>
          <a:lstStyle/>
          <a:p>
            <a:r>
              <a:rPr lang="es-CO" dirty="0"/>
              <a:t>Adaptación curso de epidemiología ESP- Univalle</a:t>
            </a:r>
          </a:p>
        </p:txBody>
      </p:sp>
      <p:sp>
        <p:nvSpPr>
          <p:cNvPr id="33" name="4 Marcador de texto">
            <a:extLst>
              <a:ext uri="{FF2B5EF4-FFF2-40B4-BE49-F238E27FC236}">
                <a16:creationId xmlns:a16="http://schemas.microsoft.com/office/drawing/2014/main" id="{F33DB638-35AC-E03E-2081-2C54C869BAD0}"/>
              </a:ext>
            </a:extLst>
          </p:cNvPr>
          <p:cNvSpPr>
            <a:spLocks noGrp="1"/>
          </p:cNvSpPr>
          <p:nvPr>
            <p:ph type="body" idx="1"/>
          </p:nvPr>
        </p:nvSpPr>
        <p:spPr>
          <a:xfrm>
            <a:off x="7506317" y="141127"/>
            <a:ext cx="3654706" cy="1032779"/>
          </a:xfrm>
          <a:solidFill>
            <a:schemeClr val="accent3"/>
          </a:solidFill>
          <a:ln>
            <a:solidFill>
              <a:srgbClr val="FFFF00"/>
            </a:solidFill>
          </a:ln>
        </p:spPr>
        <p:txBody>
          <a:bodyPr anchor="ctr">
            <a:normAutofit/>
          </a:bodyPr>
          <a:lstStyle/>
          <a:p>
            <a:pPr algn="ctr"/>
            <a:r>
              <a:rPr lang="es-CO" sz="2000" b="1" dirty="0">
                <a:latin typeface="Noto Sans" panose="020B0502040504020204" pitchFamily="34" charset="0"/>
                <a:ea typeface="Noto Sans" panose="020B0502040504020204" pitchFamily="34" charset="0"/>
                <a:cs typeface="Noto Sans" panose="020B0502040504020204" pitchFamily="34" charset="0"/>
              </a:rPr>
              <a:t>Incidencia Acumulada (IA) o Riesgo</a:t>
            </a:r>
          </a:p>
        </p:txBody>
      </p:sp>
      <p:pic>
        <p:nvPicPr>
          <p:cNvPr id="50" name="Audio 49">
            <a:hlinkClick r:id="" action="ppaction://media"/>
            <a:extLst>
              <a:ext uri="{FF2B5EF4-FFF2-40B4-BE49-F238E27FC236}">
                <a16:creationId xmlns:a16="http://schemas.microsoft.com/office/drawing/2014/main" id="{DB9311FD-EC17-460F-F360-B434381EC3D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1274838"/>
      </p:ext>
    </p:extLst>
  </p:cSld>
  <p:clrMapOvr>
    <a:masterClrMapping/>
  </p:clrMapOvr>
  <mc:AlternateContent xmlns:mc="http://schemas.openxmlformats.org/markup-compatibility/2006" xmlns:p14="http://schemas.microsoft.com/office/powerpoint/2010/main">
    <mc:Choice Requires="p14">
      <p:transition spd="slow" p14:dur="2000" advTm="135485"/>
    </mc:Choice>
    <mc:Fallback xmlns="">
      <p:transition spd="slow" advTm="135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33">
            <a:extLst>
              <a:ext uri="{FF2B5EF4-FFF2-40B4-BE49-F238E27FC236}">
                <a16:creationId xmlns:a16="http://schemas.microsoft.com/office/drawing/2014/main" id="{6365FC31-28F9-F4B7-8F03-3C7A417C843D}"/>
              </a:ext>
            </a:extLst>
          </p:cNvPr>
          <p:cNvSpPr txBox="1">
            <a:spLocks/>
          </p:cNvSpPr>
          <p:nvPr/>
        </p:nvSpPr>
        <p:spPr>
          <a:xfrm>
            <a:off x="197238" y="1289154"/>
            <a:ext cx="5470743" cy="5024018"/>
          </a:xfrm>
          <a:prstGeom prst="rect">
            <a:avLst/>
          </a:prstGeom>
          <a:ln w="28575">
            <a:solidFill>
              <a:schemeClr val="accent6">
                <a:lumMod val="50000"/>
              </a:schemeClr>
            </a:solidFill>
          </a:ln>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s-CO"/>
          </a:p>
          <a:p>
            <a:endParaRPr lang="es-CO"/>
          </a:p>
          <a:p>
            <a:endParaRPr lang="es-CO" dirty="0"/>
          </a:p>
        </p:txBody>
      </p:sp>
      <p:pic>
        <p:nvPicPr>
          <p:cNvPr id="5" name="Imagen 4" descr="Gráfico&#10;&#10;El contenido generado por IA puede ser incorrecto.">
            <a:extLst>
              <a:ext uri="{FF2B5EF4-FFF2-40B4-BE49-F238E27FC236}">
                <a16:creationId xmlns:a16="http://schemas.microsoft.com/office/drawing/2014/main" id="{27283343-1769-3DEC-B829-A5AC6A03A68E}"/>
              </a:ext>
            </a:extLst>
          </p:cNvPr>
          <p:cNvPicPr/>
          <p:nvPr/>
        </p:nvPicPr>
        <p:blipFill>
          <a:blip r:embed="rId4"/>
          <a:stretch>
            <a:fillRect/>
          </a:stretch>
        </p:blipFill>
        <p:spPr>
          <a:xfrm>
            <a:off x="412205" y="227837"/>
            <a:ext cx="3084197" cy="873823"/>
          </a:xfrm>
          <a:prstGeom prst="rect">
            <a:avLst/>
          </a:prstGeom>
        </p:spPr>
      </p:pic>
      <p:pic>
        <p:nvPicPr>
          <p:cNvPr id="6" name="Picture 3">
            <a:extLst>
              <a:ext uri="{FF2B5EF4-FFF2-40B4-BE49-F238E27FC236}">
                <a16:creationId xmlns:a16="http://schemas.microsoft.com/office/drawing/2014/main" id="{14F3A2C6-4DD2-B5C9-6A6A-C4E5F443144F}"/>
              </a:ext>
            </a:extLst>
          </p:cNvPr>
          <p:cNvPicPr>
            <a:picLocks noChangeAspect="1" noChangeArrowheads="1"/>
          </p:cNvPicPr>
          <p:nvPr/>
        </p:nvPicPr>
        <p:blipFill rotWithShape="1">
          <a:blip r:embed="rId5"/>
          <a:srcRect r="30467"/>
          <a:stretch/>
        </p:blipFill>
        <p:spPr bwMode="auto">
          <a:xfrm>
            <a:off x="197238" y="1289154"/>
            <a:ext cx="3818367" cy="2644758"/>
          </a:xfrm>
          <a:prstGeom prst="rect">
            <a:avLst/>
          </a:prstGeom>
          <a:noFill/>
          <a:ln w="9525">
            <a:noFill/>
            <a:miter lim="800000"/>
            <a:headEnd/>
            <a:tailEnd/>
          </a:ln>
          <a:effectLst/>
        </p:spPr>
      </p:pic>
      <p:sp>
        <p:nvSpPr>
          <p:cNvPr id="7" name="Elipse 6">
            <a:extLst>
              <a:ext uri="{FF2B5EF4-FFF2-40B4-BE49-F238E27FC236}">
                <a16:creationId xmlns:a16="http://schemas.microsoft.com/office/drawing/2014/main" id="{7A43B7EC-7C3B-CE07-FAA2-9B6A3F5E2B0C}"/>
              </a:ext>
            </a:extLst>
          </p:cNvPr>
          <p:cNvSpPr/>
          <p:nvPr/>
        </p:nvSpPr>
        <p:spPr>
          <a:xfrm>
            <a:off x="2281436" y="2075266"/>
            <a:ext cx="144016" cy="14401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Elipse 7">
            <a:extLst>
              <a:ext uri="{FF2B5EF4-FFF2-40B4-BE49-F238E27FC236}">
                <a16:creationId xmlns:a16="http://schemas.microsoft.com/office/drawing/2014/main" id="{C14BA62C-3879-CA47-82DF-34DF76BEA60B}"/>
              </a:ext>
            </a:extLst>
          </p:cNvPr>
          <p:cNvSpPr/>
          <p:nvPr/>
        </p:nvSpPr>
        <p:spPr>
          <a:xfrm>
            <a:off x="3424394" y="2339896"/>
            <a:ext cx="144016" cy="144016"/>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CuadroTexto 8">
            <a:extLst>
              <a:ext uri="{FF2B5EF4-FFF2-40B4-BE49-F238E27FC236}">
                <a16:creationId xmlns:a16="http://schemas.microsoft.com/office/drawing/2014/main" id="{363016A7-F88B-AC82-0E61-0229D9F8AEDF}"/>
              </a:ext>
            </a:extLst>
          </p:cNvPr>
          <p:cNvSpPr txBox="1"/>
          <p:nvPr/>
        </p:nvSpPr>
        <p:spPr>
          <a:xfrm>
            <a:off x="797699" y="2663127"/>
            <a:ext cx="1627753" cy="307777"/>
          </a:xfrm>
          <a:prstGeom prst="rect">
            <a:avLst/>
          </a:prstGeom>
          <a:noFill/>
        </p:spPr>
        <p:txBody>
          <a:bodyPr wrap="none" rtlCol="0">
            <a:spAutoFit/>
          </a:bodyPr>
          <a:lstStyle/>
          <a:p>
            <a:r>
              <a:rPr lang="es-CO" sz="1400" dirty="0">
                <a:latin typeface="+mj-lt"/>
                <a:cs typeface="Arial" panose="020B0604020202020204" pitchFamily="34" charset="0"/>
              </a:rPr>
              <a:t>Se retiró del estudio</a:t>
            </a:r>
          </a:p>
        </p:txBody>
      </p:sp>
      <p:sp>
        <p:nvSpPr>
          <p:cNvPr id="10" name="CuadroTexto 9">
            <a:extLst>
              <a:ext uri="{FF2B5EF4-FFF2-40B4-BE49-F238E27FC236}">
                <a16:creationId xmlns:a16="http://schemas.microsoft.com/office/drawing/2014/main" id="{A194E767-A7C4-D53C-D93A-B660A7328F9A}"/>
              </a:ext>
            </a:extLst>
          </p:cNvPr>
          <p:cNvSpPr txBox="1"/>
          <p:nvPr/>
        </p:nvSpPr>
        <p:spPr>
          <a:xfrm>
            <a:off x="2415528" y="1938372"/>
            <a:ext cx="1008866" cy="307777"/>
          </a:xfrm>
          <a:prstGeom prst="rect">
            <a:avLst/>
          </a:prstGeom>
          <a:noFill/>
        </p:spPr>
        <p:txBody>
          <a:bodyPr wrap="none" rtlCol="0">
            <a:spAutoFit/>
          </a:bodyPr>
          <a:lstStyle/>
          <a:p>
            <a:r>
              <a:rPr lang="es-CO" sz="1400" dirty="0">
                <a:latin typeface="+mj-lt"/>
                <a:cs typeface="Arial" panose="020B0604020202020204" pitchFamily="34" charset="0"/>
              </a:rPr>
              <a:t>Se enfermó</a:t>
            </a:r>
          </a:p>
        </p:txBody>
      </p:sp>
      <p:sp>
        <p:nvSpPr>
          <p:cNvPr id="11" name="CuadroTexto 10">
            <a:extLst>
              <a:ext uri="{FF2B5EF4-FFF2-40B4-BE49-F238E27FC236}">
                <a16:creationId xmlns:a16="http://schemas.microsoft.com/office/drawing/2014/main" id="{CD06211E-2650-07AF-F678-D0523D6E607E}"/>
              </a:ext>
            </a:extLst>
          </p:cNvPr>
          <p:cNvSpPr txBox="1"/>
          <p:nvPr/>
        </p:nvSpPr>
        <p:spPr>
          <a:xfrm>
            <a:off x="3568410" y="2219282"/>
            <a:ext cx="1008866" cy="307777"/>
          </a:xfrm>
          <a:prstGeom prst="rect">
            <a:avLst/>
          </a:prstGeom>
          <a:noFill/>
        </p:spPr>
        <p:txBody>
          <a:bodyPr wrap="none" rtlCol="0">
            <a:spAutoFit/>
          </a:bodyPr>
          <a:lstStyle/>
          <a:p>
            <a:r>
              <a:rPr lang="es-CO" sz="1400" dirty="0">
                <a:latin typeface="+mj-lt"/>
                <a:cs typeface="Arial" panose="020B0604020202020204" pitchFamily="34" charset="0"/>
              </a:rPr>
              <a:t>Se enfermó</a:t>
            </a:r>
          </a:p>
        </p:txBody>
      </p:sp>
      <p:sp>
        <p:nvSpPr>
          <p:cNvPr id="12" name="CuadroTexto 11">
            <a:extLst>
              <a:ext uri="{FF2B5EF4-FFF2-40B4-BE49-F238E27FC236}">
                <a16:creationId xmlns:a16="http://schemas.microsoft.com/office/drawing/2014/main" id="{8222E75A-3F4C-8E4F-A0D5-99BF34E448CC}"/>
              </a:ext>
            </a:extLst>
          </p:cNvPr>
          <p:cNvSpPr txBox="1"/>
          <p:nvPr/>
        </p:nvSpPr>
        <p:spPr>
          <a:xfrm>
            <a:off x="3334372" y="1367505"/>
            <a:ext cx="1242904" cy="307777"/>
          </a:xfrm>
          <a:prstGeom prst="rect">
            <a:avLst/>
          </a:prstGeom>
          <a:noFill/>
        </p:spPr>
        <p:txBody>
          <a:bodyPr wrap="none" rtlCol="0">
            <a:spAutoFit/>
          </a:bodyPr>
          <a:lstStyle/>
          <a:p>
            <a:r>
              <a:rPr lang="es-CO" sz="1400" dirty="0">
                <a:latin typeface="+mj-lt"/>
                <a:cs typeface="Arial" panose="020B0604020202020204" pitchFamily="34" charset="0"/>
              </a:rPr>
              <a:t>No se enfermó</a:t>
            </a:r>
          </a:p>
        </p:txBody>
      </p:sp>
      <p:sp>
        <p:nvSpPr>
          <p:cNvPr id="13" name="CuadroTexto 12">
            <a:extLst>
              <a:ext uri="{FF2B5EF4-FFF2-40B4-BE49-F238E27FC236}">
                <a16:creationId xmlns:a16="http://schemas.microsoft.com/office/drawing/2014/main" id="{9AC05728-16F6-8822-887B-34F28B383564}"/>
              </a:ext>
            </a:extLst>
          </p:cNvPr>
          <p:cNvSpPr txBox="1"/>
          <p:nvPr/>
        </p:nvSpPr>
        <p:spPr>
          <a:xfrm>
            <a:off x="2932609" y="2970904"/>
            <a:ext cx="1242904" cy="307777"/>
          </a:xfrm>
          <a:prstGeom prst="rect">
            <a:avLst/>
          </a:prstGeom>
          <a:noFill/>
        </p:spPr>
        <p:txBody>
          <a:bodyPr wrap="none" rtlCol="0">
            <a:spAutoFit/>
          </a:bodyPr>
          <a:lstStyle/>
          <a:p>
            <a:r>
              <a:rPr lang="es-CO" sz="1400" dirty="0">
                <a:latin typeface="+mj-lt"/>
                <a:cs typeface="Arial" panose="020B0604020202020204" pitchFamily="34" charset="0"/>
              </a:rPr>
              <a:t>No se enfermó</a:t>
            </a:r>
          </a:p>
        </p:txBody>
      </p:sp>
      <p:pic>
        <p:nvPicPr>
          <p:cNvPr id="14" name="Picture 3">
            <a:extLst>
              <a:ext uri="{FF2B5EF4-FFF2-40B4-BE49-F238E27FC236}">
                <a16:creationId xmlns:a16="http://schemas.microsoft.com/office/drawing/2014/main" id="{6A99C8B6-EF6C-EFF0-9C89-788E5F09509B}"/>
              </a:ext>
            </a:extLst>
          </p:cNvPr>
          <p:cNvPicPr>
            <a:picLocks noChangeAspect="1" noChangeArrowheads="1"/>
          </p:cNvPicPr>
          <p:nvPr/>
        </p:nvPicPr>
        <p:blipFill rotWithShape="1">
          <a:blip r:embed="rId5"/>
          <a:srcRect l="70801" r="2456" b="31130"/>
          <a:stretch/>
        </p:blipFill>
        <p:spPr bwMode="auto">
          <a:xfrm>
            <a:off x="260686" y="3731048"/>
            <a:ext cx="2092758" cy="2595557"/>
          </a:xfrm>
          <a:prstGeom prst="rect">
            <a:avLst/>
          </a:prstGeom>
          <a:noFill/>
          <a:ln w="9525">
            <a:noFill/>
            <a:miter lim="800000"/>
            <a:headEnd/>
            <a:tailEnd/>
          </a:ln>
          <a:effectLst/>
        </p:spPr>
      </p:pic>
      <p:sp>
        <p:nvSpPr>
          <p:cNvPr id="15" name="CuadroTexto 14">
            <a:extLst>
              <a:ext uri="{FF2B5EF4-FFF2-40B4-BE49-F238E27FC236}">
                <a16:creationId xmlns:a16="http://schemas.microsoft.com/office/drawing/2014/main" id="{EEB82AA8-77BB-FB05-21AE-CC2D7867CF85}"/>
              </a:ext>
            </a:extLst>
          </p:cNvPr>
          <p:cNvSpPr txBox="1"/>
          <p:nvPr/>
        </p:nvSpPr>
        <p:spPr>
          <a:xfrm>
            <a:off x="2425452" y="4121406"/>
            <a:ext cx="510076" cy="338554"/>
          </a:xfrm>
          <a:prstGeom prst="rect">
            <a:avLst/>
          </a:prstGeom>
          <a:noFill/>
        </p:spPr>
        <p:txBody>
          <a:bodyPr wrap="none" rtlCol="0">
            <a:spAutoFit/>
          </a:bodyPr>
          <a:lstStyle/>
          <a:p>
            <a:r>
              <a:rPr lang="es-CO" sz="1600" dirty="0">
                <a:latin typeface="Arial" panose="020B0604020202020204" pitchFamily="34" charset="0"/>
                <a:cs typeface="Arial" panose="020B0604020202020204" pitchFamily="34" charset="0"/>
              </a:rPr>
              <a:t>DI=</a:t>
            </a:r>
          </a:p>
        </p:txBody>
      </p:sp>
      <p:sp>
        <p:nvSpPr>
          <p:cNvPr id="16" name="CuadroTexto 15">
            <a:extLst>
              <a:ext uri="{FF2B5EF4-FFF2-40B4-BE49-F238E27FC236}">
                <a16:creationId xmlns:a16="http://schemas.microsoft.com/office/drawing/2014/main" id="{F0E47326-C736-5734-94AA-C28C6DF0BD7A}"/>
              </a:ext>
            </a:extLst>
          </p:cNvPr>
          <p:cNvSpPr txBox="1"/>
          <p:nvPr/>
        </p:nvSpPr>
        <p:spPr>
          <a:xfrm>
            <a:off x="2857916" y="4027659"/>
            <a:ext cx="861754" cy="523220"/>
          </a:xfrm>
          <a:prstGeom prst="rect">
            <a:avLst/>
          </a:prstGeom>
          <a:noFill/>
        </p:spPr>
        <p:txBody>
          <a:bodyPr wrap="square" rtlCol="0">
            <a:spAutoFit/>
          </a:bodyPr>
          <a:lstStyle/>
          <a:p>
            <a:pPr algn="ctr"/>
            <a:r>
              <a:rPr lang="es-CO" dirty="0">
                <a:latin typeface="Arial" panose="020B0604020202020204" pitchFamily="34" charset="0"/>
                <a:cs typeface="Arial" panose="020B0604020202020204" pitchFamily="34" charset="0"/>
              </a:rPr>
              <a:t>2</a:t>
            </a:r>
          </a:p>
          <a:p>
            <a:pPr algn="ctr"/>
            <a:r>
              <a:rPr lang="es-CO" dirty="0">
                <a:latin typeface="Arial" panose="020B0604020202020204" pitchFamily="34" charset="0"/>
                <a:cs typeface="Arial" panose="020B0604020202020204" pitchFamily="34" charset="0"/>
              </a:rPr>
              <a:t>10,5 p-s</a:t>
            </a:r>
          </a:p>
        </p:txBody>
      </p:sp>
      <p:cxnSp>
        <p:nvCxnSpPr>
          <p:cNvPr id="17" name="Conector recto 16">
            <a:extLst>
              <a:ext uri="{FF2B5EF4-FFF2-40B4-BE49-F238E27FC236}">
                <a16:creationId xmlns:a16="http://schemas.microsoft.com/office/drawing/2014/main" id="{207114F4-059D-5B86-1AC1-D0F1F2EAFBFB}"/>
              </a:ext>
            </a:extLst>
          </p:cNvPr>
          <p:cNvCxnSpPr/>
          <p:nvPr/>
        </p:nvCxnSpPr>
        <p:spPr>
          <a:xfrm>
            <a:off x="2857916" y="4290975"/>
            <a:ext cx="1018227" cy="0"/>
          </a:xfrm>
          <a:prstGeom prst="line">
            <a:avLst/>
          </a:prstGeom>
        </p:spPr>
        <p:style>
          <a:lnRef idx="1">
            <a:schemeClr val="dk1"/>
          </a:lnRef>
          <a:fillRef idx="0">
            <a:schemeClr val="dk1"/>
          </a:fillRef>
          <a:effectRef idx="0">
            <a:schemeClr val="dk1"/>
          </a:effectRef>
          <a:fontRef idx="minor">
            <a:schemeClr val="tx1"/>
          </a:fontRef>
        </p:style>
      </p:cxnSp>
      <p:sp>
        <p:nvSpPr>
          <p:cNvPr id="18" name="CuadroTexto 17">
            <a:extLst>
              <a:ext uri="{FF2B5EF4-FFF2-40B4-BE49-F238E27FC236}">
                <a16:creationId xmlns:a16="http://schemas.microsoft.com/office/drawing/2014/main" id="{CF370397-99DC-F4F7-4E5D-6DF321DD144E}"/>
              </a:ext>
            </a:extLst>
          </p:cNvPr>
          <p:cNvSpPr txBox="1"/>
          <p:nvPr/>
        </p:nvSpPr>
        <p:spPr>
          <a:xfrm>
            <a:off x="4072843" y="4056137"/>
            <a:ext cx="889987" cy="369332"/>
          </a:xfrm>
          <a:prstGeom prst="rect">
            <a:avLst/>
          </a:prstGeom>
          <a:noFill/>
        </p:spPr>
        <p:txBody>
          <a:bodyPr wrap="none" rtlCol="0">
            <a:spAutoFit/>
          </a:bodyPr>
          <a:lstStyle/>
          <a:p>
            <a:pPr algn="ctr"/>
            <a:r>
              <a:rPr lang="es-CO" dirty="0">
                <a:latin typeface="Arial" panose="020B0604020202020204" pitchFamily="34" charset="0"/>
                <a:cs typeface="Arial" panose="020B0604020202020204" pitchFamily="34" charset="0"/>
              </a:rPr>
              <a:t>0,2 p-s</a:t>
            </a:r>
          </a:p>
        </p:txBody>
      </p:sp>
      <p:sp>
        <p:nvSpPr>
          <p:cNvPr id="19" name="CuadroTexto 18">
            <a:extLst>
              <a:ext uri="{FF2B5EF4-FFF2-40B4-BE49-F238E27FC236}">
                <a16:creationId xmlns:a16="http://schemas.microsoft.com/office/drawing/2014/main" id="{57143311-C7B8-6FB0-758A-4422EB2A3FF3}"/>
              </a:ext>
            </a:extLst>
          </p:cNvPr>
          <p:cNvSpPr txBox="1"/>
          <p:nvPr/>
        </p:nvSpPr>
        <p:spPr>
          <a:xfrm>
            <a:off x="2581568" y="4723248"/>
            <a:ext cx="1829668" cy="369332"/>
          </a:xfrm>
          <a:prstGeom prst="rect">
            <a:avLst/>
          </a:prstGeom>
          <a:noFill/>
        </p:spPr>
        <p:txBody>
          <a:bodyPr wrap="none" rtlCol="0">
            <a:spAutoFit/>
          </a:bodyPr>
          <a:lstStyle/>
          <a:p>
            <a:pPr algn="ctr"/>
            <a:r>
              <a:rPr lang="es-CO" i="1" dirty="0">
                <a:latin typeface="+mj-lt"/>
                <a:cs typeface="Arial" panose="020B0604020202020204" pitchFamily="34" charset="0"/>
              </a:rPr>
              <a:t>Convertir a meses</a:t>
            </a:r>
          </a:p>
        </p:txBody>
      </p:sp>
      <p:sp>
        <p:nvSpPr>
          <p:cNvPr id="20" name="CuadroTexto 19">
            <a:extLst>
              <a:ext uri="{FF2B5EF4-FFF2-40B4-BE49-F238E27FC236}">
                <a16:creationId xmlns:a16="http://schemas.microsoft.com/office/drawing/2014/main" id="{4EB2A960-5478-E29B-D78E-3A51C6C82F12}"/>
              </a:ext>
            </a:extLst>
          </p:cNvPr>
          <p:cNvSpPr txBox="1"/>
          <p:nvPr/>
        </p:nvSpPr>
        <p:spPr>
          <a:xfrm>
            <a:off x="3008288" y="5013132"/>
            <a:ext cx="2129109" cy="369332"/>
          </a:xfrm>
          <a:prstGeom prst="rect">
            <a:avLst/>
          </a:prstGeom>
          <a:noFill/>
        </p:spPr>
        <p:txBody>
          <a:bodyPr wrap="none" rtlCol="0">
            <a:spAutoFit/>
          </a:bodyPr>
          <a:lstStyle/>
          <a:p>
            <a:pPr algn="ctr"/>
            <a:r>
              <a:rPr lang="es-CO" dirty="0">
                <a:latin typeface="+mj-lt"/>
                <a:cs typeface="Arial" panose="020B0604020202020204" pitchFamily="34" charset="0"/>
              </a:rPr>
              <a:t>0,2 p-s*4= 0,8 p-mes</a:t>
            </a:r>
          </a:p>
        </p:txBody>
      </p:sp>
      <p:sp>
        <p:nvSpPr>
          <p:cNvPr id="21" name="CuadroTexto 20">
            <a:extLst>
              <a:ext uri="{FF2B5EF4-FFF2-40B4-BE49-F238E27FC236}">
                <a16:creationId xmlns:a16="http://schemas.microsoft.com/office/drawing/2014/main" id="{139F361D-C715-45EB-74E5-32A9F2EEBCF2}"/>
              </a:ext>
            </a:extLst>
          </p:cNvPr>
          <p:cNvSpPr txBox="1"/>
          <p:nvPr/>
        </p:nvSpPr>
        <p:spPr>
          <a:xfrm>
            <a:off x="2664923" y="5010900"/>
            <a:ext cx="510076" cy="338554"/>
          </a:xfrm>
          <a:prstGeom prst="rect">
            <a:avLst/>
          </a:prstGeom>
          <a:noFill/>
        </p:spPr>
        <p:txBody>
          <a:bodyPr wrap="none" rtlCol="0">
            <a:spAutoFit/>
          </a:bodyPr>
          <a:lstStyle/>
          <a:p>
            <a:r>
              <a:rPr lang="es-CO" sz="1600" dirty="0">
                <a:latin typeface="Arial" panose="020B0604020202020204" pitchFamily="34" charset="0"/>
                <a:cs typeface="Arial" panose="020B0604020202020204" pitchFamily="34" charset="0"/>
              </a:rPr>
              <a:t>DI=</a:t>
            </a:r>
          </a:p>
        </p:txBody>
      </p:sp>
      <p:sp>
        <p:nvSpPr>
          <p:cNvPr id="22" name="CuadroTexto 21">
            <a:extLst>
              <a:ext uri="{FF2B5EF4-FFF2-40B4-BE49-F238E27FC236}">
                <a16:creationId xmlns:a16="http://schemas.microsoft.com/office/drawing/2014/main" id="{5E6E3162-3A7C-6428-CE88-D244E690878B}"/>
              </a:ext>
            </a:extLst>
          </p:cNvPr>
          <p:cNvSpPr txBox="1"/>
          <p:nvPr/>
        </p:nvSpPr>
        <p:spPr>
          <a:xfrm>
            <a:off x="2611351" y="5441736"/>
            <a:ext cx="1626086" cy="369332"/>
          </a:xfrm>
          <a:prstGeom prst="rect">
            <a:avLst/>
          </a:prstGeom>
          <a:noFill/>
        </p:spPr>
        <p:txBody>
          <a:bodyPr wrap="none" rtlCol="0">
            <a:spAutoFit/>
          </a:bodyPr>
          <a:lstStyle/>
          <a:p>
            <a:pPr algn="ctr"/>
            <a:r>
              <a:rPr lang="es-CO" i="1" dirty="0">
                <a:latin typeface="+mj-lt"/>
                <a:cs typeface="Arial" panose="020B0604020202020204" pitchFamily="34" charset="0"/>
              </a:rPr>
              <a:t>Convertir a días</a:t>
            </a:r>
          </a:p>
        </p:txBody>
      </p:sp>
      <p:sp>
        <p:nvSpPr>
          <p:cNvPr id="23" name="CuadroTexto 22">
            <a:extLst>
              <a:ext uri="{FF2B5EF4-FFF2-40B4-BE49-F238E27FC236}">
                <a16:creationId xmlns:a16="http://schemas.microsoft.com/office/drawing/2014/main" id="{39F87581-E834-64B3-2C50-EC5FB2BA74DE}"/>
              </a:ext>
            </a:extLst>
          </p:cNvPr>
          <p:cNvSpPr txBox="1"/>
          <p:nvPr/>
        </p:nvSpPr>
        <p:spPr>
          <a:xfrm>
            <a:off x="2985847" y="5852921"/>
            <a:ext cx="2151550" cy="369332"/>
          </a:xfrm>
          <a:prstGeom prst="rect">
            <a:avLst/>
          </a:prstGeom>
          <a:noFill/>
        </p:spPr>
        <p:txBody>
          <a:bodyPr wrap="none" rtlCol="0">
            <a:spAutoFit/>
          </a:bodyPr>
          <a:lstStyle/>
          <a:p>
            <a:pPr algn="ctr"/>
            <a:r>
              <a:rPr lang="es-CO" dirty="0">
                <a:latin typeface="+mj-lt"/>
                <a:cs typeface="Arial" panose="020B0604020202020204" pitchFamily="34" charset="0"/>
              </a:rPr>
              <a:t>0,2 p-s÷7= 0,03 p-día</a:t>
            </a:r>
          </a:p>
        </p:txBody>
      </p:sp>
      <p:sp>
        <p:nvSpPr>
          <p:cNvPr id="24" name="CuadroTexto 23">
            <a:extLst>
              <a:ext uri="{FF2B5EF4-FFF2-40B4-BE49-F238E27FC236}">
                <a16:creationId xmlns:a16="http://schemas.microsoft.com/office/drawing/2014/main" id="{5BDA58D1-B11F-41A7-1058-8580E95422DE}"/>
              </a:ext>
            </a:extLst>
          </p:cNvPr>
          <p:cNvSpPr txBox="1"/>
          <p:nvPr/>
        </p:nvSpPr>
        <p:spPr>
          <a:xfrm>
            <a:off x="2660188" y="5883699"/>
            <a:ext cx="510076" cy="338554"/>
          </a:xfrm>
          <a:prstGeom prst="rect">
            <a:avLst/>
          </a:prstGeom>
          <a:noFill/>
        </p:spPr>
        <p:txBody>
          <a:bodyPr wrap="none" rtlCol="0">
            <a:spAutoFit/>
          </a:bodyPr>
          <a:lstStyle/>
          <a:p>
            <a:r>
              <a:rPr lang="es-CO" sz="1600" dirty="0">
                <a:latin typeface="Arial" panose="020B0604020202020204" pitchFamily="34" charset="0"/>
                <a:cs typeface="Arial" panose="020B0604020202020204" pitchFamily="34" charset="0"/>
              </a:rPr>
              <a:t>DI=</a:t>
            </a:r>
          </a:p>
        </p:txBody>
      </p:sp>
      <p:sp>
        <p:nvSpPr>
          <p:cNvPr id="25" name="Marcador de contenido 33">
            <a:extLst>
              <a:ext uri="{FF2B5EF4-FFF2-40B4-BE49-F238E27FC236}">
                <a16:creationId xmlns:a16="http://schemas.microsoft.com/office/drawing/2014/main" id="{DAD829C8-5CCD-0D7B-9C02-0F0EF33109A9}"/>
              </a:ext>
            </a:extLst>
          </p:cNvPr>
          <p:cNvSpPr txBox="1">
            <a:spLocks/>
          </p:cNvSpPr>
          <p:nvPr/>
        </p:nvSpPr>
        <p:spPr>
          <a:xfrm>
            <a:off x="5974725" y="1323461"/>
            <a:ext cx="5712400" cy="5003143"/>
          </a:xfrm>
          <a:prstGeom prst="rect">
            <a:avLst/>
          </a:prstGeom>
          <a:ln w="28575">
            <a:solidFill>
              <a:schemeClr val="accent6">
                <a:lumMod val="50000"/>
              </a:schemeClr>
            </a:solidFill>
          </a:ln>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s-CO"/>
          </a:p>
          <a:p>
            <a:endParaRPr lang="es-CO"/>
          </a:p>
          <a:p>
            <a:endParaRPr lang="es-CO" dirty="0"/>
          </a:p>
        </p:txBody>
      </p:sp>
      <p:sp>
        <p:nvSpPr>
          <p:cNvPr id="26" name="CuadroTexto 25">
            <a:extLst>
              <a:ext uri="{FF2B5EF4-FFF2-40B4-BE49-F238E27FC236}">
                <a16:creationId xmlns:a16="http://schemas.microsoft.com/office/drawing/2014/main" id="{92EC856F-BA7B-B5B8-6FEC-D16BD9140C59}"/>
              </a:ext>
            </a:extLst>
          </p:cNvPr>
          <p:cNvSpPr txBox="1"/>
          <p:nvPr/>
        </p:nvSpPr>
        <p:spPr>
          <a:xfrm>
            <a:off x="7752179" y="1646219"/>
            <a:ext cx="1018227" cy="646331"/>
          </a:xfrm>
          <a:prstGeom prst="rect">
            <a:avLst/>
          </a:prstGeom>
          <a:noFill/>
        </p:spPr>
        <p:txBody>
          <a:bodyPr wrap="none" rtlCol="0">
            <a:spAutoFit/>
          </a:bodyPr>
          <a:lstStyle/>
          <a:p>
            <a:pPr algn="ctr"/>
            <a:r>
              <a:rPr lang="es-CO" dirty="0">
                <a:latin typeface="Arial" panose="020B0604020202020204" pitchFamily="34" charset="0"/>
                <a:cs typeface="Arial" panose="020B0604020202020204" pitchFamily="34" charset="0"/>
              </a:rPr>
              <a:t>2</a:t>
            </a:r>
          </a:p>
          <a:p>
            <a:pPr algn="ctr"/>
            <a:r>
              <a:rPr lang="es-CO" dirty="0">
                <a:latin typeface="Arial" panose="020B0604020202020204" pitchFamily="34" charset="0"/>
                <a:cs typeface="Arial" panose="020B0604020202020204" pitchFamily="34" charset="0"/>
              </a:rPr>
              <a:t>10,5 p-s</a:t>
            </a:r>
          </a:p>
        </p:txBody>
      </p:sp>
      <p:sp>
        <p:nvSpPr>
          <p:cNvPr id="27" name="CuadroTexto 26">
            <a:extLst>
              <a:ext uri="{FF2B5EF4-FFF2-40B4-BE49-F238E27FC236}">
                <a16:creationId xmlns:a16="http://schemas.microsoft.com/office/drawing/2014/main" id="{7F6E9026-8885-133E-7B61-FF8E3D14D58D}"/>
              </a:ext>
            </a:extLst>
          </p:cNvPr>
          <p:cNvSpPr txBox="1"/>
          <p:nvPr/>
        </p:nvSpPr>
        <p:spPr>
          <a:xfrm>
            <a:off x="7070450" y="1753706"/>
            <a:ext cx="510076" cy="338554"/>
          </a:xfrm>
          <a:prstGeom prst="rect">
            <a:avLst/>
          </a:prstGeom>
          <a:noFill/>
        </p:spPr>
        <p:txBody>
          <a:bodyPr wrap="none" rtlCol="0">
            <a:spAutoFit/>
          </a:bodyPr>
          <a:lstStyle/>
          <a:p>
            <a:r>
              <a:rPr lang="es-CO" sz="1600" dirty="0">
                <a:latin typeface="Arial" panose="020B0604020202020204" pitchFamily="34" charset="0"/>
                <a:cs typeface="Arial" panose="020B0604020202020204" pitchFamily="34" charset="0"/>
              </a:rPr>
              <a:t>DI=</a:t>
            </a:r>
          </a:p>
        </p:txBody>
      </p:sp>
      <p:cxnSp>
        <p:nvCxnSpPr>
          <p:cNvPr id="28" name="Conector recto 27">
            <a:extLst>
              <a:ext uri="{FF2B5EF4-FFF2-40B4-BE49-F238E27FC236}">
                <a16:creationId xmlns:a16="http://schemas.microsoft.com/office/drawing/2014/main" id="{EDF5F42B-A876-1862-A081-8EA549FBA2AE}"/>
              </a:ext>
            </a:extLst>
          </p:cNvPr>
          <p:cNvCxnSpPr/>
          <p:nvPr/>
        </p:nvCxnSpPr>
        <p:spPr>
          <a:xfrm>
            <a:off x="7752179" y="1922983"/>
            <a:ext cx="1018227" cy="0"/>
          </a:xfrm>
          <a:prstGeom prst="line">
            <a:avLst/>
          </a:prstGeom>
        </p:spPr>
        <p:style>
          <a:lnRef idx="1">
            <a:schemeClr val="dk1"/>
          </a:lnRef>
          <a:fillRef idx="0">
            <a:schemeClr val="dk1"/>
          </a:fillRef>
          <a:effectRef idx="0">
            <a:schemeClr val="dk1"/>
          </a:effectRef>
          <a:fontRef idx="minor">
            <a:schemeClr val="tx1"/>
          </a:fontRef>
        </p:style>
      </p:cxnSp>
      <p:sp>
        <p:nvSpPr>
          <p:cNvPr id="29" name="CuadroTexto 28">
            <a:extLst>
              <a:ext uri="{FF2B5EF4-FFF2-40B4-BE49-F238E27FC236}">
                <a16:creationId xmlns:a16="http://schemas.microsoft.com/office/drawing/2014/main" id="{2985F894-6713-8740-C346-2550EC1CA8AD}"/>
              </a:ext>
            </a:extLst>
          </p:cNvPr>
          <p:cNvSpPr txBox="1"/>
          <p:nvPr/>
        </p:nvSpPr>
        <p:spPr>
          <a:xfrm>
            <a:off x="9331478" y="1744345"/>
            <a:ext cx="889987" cy="369332"/>
          </a:xfrm>
          <a:prstGeom prst="rect">
            <a:avLst/>
          </a:prstGeom>
          <a:noFill/>
        </p:spPr>
        <p:txBody>
          <a:bodyPr wrap="none" rtlCol="0">
            <a:spAutoFit/>
          </a:bodyPr>
          <a:lstStyle/>
          <a:p>
            <a:pPr algn="ctr"/>
            <a:r>
              <a:rPr lang="es-CO" dirty="0">
                <a:latin typeface="Arial" panose="020B0604020202020204" pitchFamily="34" charset="0"/>
                <a:cs typeface="Arial" panose="020B0604020202020204" pitchFamily="34" charset="0"/>
              </a:rPr>
              <a:t>0,2 p-s</a:t>
            </a:r>
          </a:p>
        </p:txBody>
      </p:sp>
      <p:sp>
        <p:nvSpPr>
          <p:cNvPr id="30" name="1 Título">
            <a:extLst>
              <a:ext uri="{FF2B5EF4-FFF2-40B4-BE49-F238E27FC236}">
                <a16:creationId xmlns:a16="http://schemas.microsoft.com/office/drawing/2014/main" id="{A9571429-BADD-74CD-F30D-6B4BC56CF791}"/>
              </a:ext>
            </a:extLst>
          </p:cNvPr>
          <p:cNvSpPr txBox="1">
            <a:spLocks/>
          </p:cNvSpPr>
          <p:nvPr/>
        </p:nvSpPr>
        <p:spPr>
          <a:xfrm>
            <a:off x="7851243" y="2663127"/>
            <a:ext cx="3850455" cy="451006"/>
          </a:xfrm>
          <a:prstGeom prst="rect">
            <a:avLst/>
          </a:prstGeom>
        </p:spPr>
        <p:txBody>
          <a:bodyPr vert="horz" lIns="0" rIns="0" bIns="0" anchor="b">
            <a:normAutofit fontScale="97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s-ES" sz="2000" b="1" dirty="0">
                <a:solidFill>
                  <a:schemeClr val="accent6">
                    <a:lumMod val="50000"/>
                  </a:schemeClr>
                </a:solidFill>
                <a:cs typeface="Arial" panose="020B0604020202020204" pitchFamily="34" charset="0"/>
              </a:rPr>
              <a:t>interpretación</a:t>
            </a:r>
          </a:p>
        </p:txBody>
      </p:sp>
      <p:sp>
        <p:nvSpPr>
          <p:cNvPr id="31" name="CuadroTexto 30">
            <a:extLst>
              <a:ext uri="{FF2B5EF4-FFF2-40B4-BE49-F238E27FC236}">
                <a16:creationId xmlns:a16="http://schemas.microsoft.com/office/drawing/2014/main" id="{BA648A7E-1AFC-6F83-4597-D5BA5A33287E}"/>
              </a:ext>
            </a:extLst>
          </p:cNvPr>
          <p:cNvSpPr txBox="1"/>
          <p:nvPr/>
        </p:nvSpPr>
        <p:spPr>
          <a:xfrm>
            <a:off x="6547532" y="3431831"/>
            <a:ext cx="5012861" cy="369332"/>
          </a:xfrm>
          <a:prstGeom prst="rect">
            <a:avLst/>
          </a:prstGeom>
          <a:noFill/>
        </p:spPr>
        <p:txBody>
          <a:bodyPr wrap="square" rtlCol="0">
            <a:spAutoFit/>
          </a:bodyPr>
          <a:lstStyle/>
          <a:p>
            <a:r>
              <a:rPr lang="es-CO" dirty="0"/>
              <a:t>2 casos por cada10 personas observadas semana</a:t>
            </a:r>
          </a:p>
        </p:txBody>
      </p:sp>
      <p:sp>
        <p:nvSpPr>
          <p:cNvPr id="32" name="CuadroTexto 31">
            <a:extLst>
              <a:ext uri="{FF2B5EF4-FFF2-40B4-BE49-F238E27FC236}">
                <a16:creationId xmlns:a16="http://schemas.microsoft.com/office/drawing/2014/main" id="{B3A7242C-0240-8E76-7703-41ABE69FDC11}"/>
              </a:ext>
            </a:extLst>
          </p:cNvPr>
          <p:cNvSpPr txBox="1"/>
          <p:nvPr/>
        </p:nvSpPr>
        <p:spPr>
          <a:xfrm>
            <a:off x="6477361" y="4118861"/>
            <a:ext cx="5012861" cy="369332"/>
          </a:xfrm>
          <a:prstGeom prst="rect">
            <a:avLst/>
          </a:prstGeom>
          <a:noFill/>
        </p:spPr>
        <p:txBody>
          <a:bodyPr wrap="square" rtlCol="0">
            <a:spAutoFit/>
          </a:bodyPr>
          <a:lstStyle/>
          <a:p>
            <a:r>
              <a:rPr lang="es-CO" dirty="0"/>
              <a:t>20 casos por cada 100 personas observadas semana</a:t>
            </a:r>
          </a:p>
        </p:txBody>
      </p:sp>
      <p:sp>
        <p:nvSpPr>
          <p:cNvPr id="33" name="8 Marcador de texto">
            <a:extLst>
              <a:ext uri="{FF2B5EF4-FFF2-40B4-BE49-F238E27FC236}">
                <a16:creationId xmlns:a16="http://schemas.microsoft.com/office/drawing/2014/main" id="{9F86492D-05F0-F0F0-A4DF-D868586B05E0}"/>
              </a:ext>
            </a:extLst>
          </p:cNvPr>
          <p:cNvSpPr txBox="1">
            <a:spLocks/>
          </p:cNvSpPr>
          <p:nvPr/>
        </p:nvSpPr>
        <p:spPr>
          <a:xfrm>
            <a:off x="7504125" y="344702"/>
            <a:ext cx="3654706" cy="833437"/>
          </a:xfrm>
          <a:prstGeom prst="rect">
            <a:avLst/>
          </a:prstGeom>
          <a:solidFill>
            <a:schemeClr val="accent3"/>
          </a:solidFill>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2000" b="1">
                <a:latin typeface="Noto Sans" panose="020B0502040504020204" pitchFamily="34" charset="0"/>
                <a:ea typeface="Noto Sans" panose="020B0502040504020204" pitchFamily="34" charset="0"/>
                <a:cs typeface="Noto Sans" panose="020B0502040504020204" pitchFamily="34" charset="0"/>
              </a:rPr>
              <a:t>Densidad de Incidencia o Tasa</a:t>
            </a:r>
            <a:endParaRPr lang="es-CO" sz="2000" b="1" dirty="0">
              <a:latin typeface="Noto Sans" panose="020B0502040504020204" pitchFamily="34" charset="0"/>
              <a:ea typeface="Noto Sans" panose="020B0502040504020204" pitchFamily="34" charset="0"/>
              <a:cs typeface="Noto Sans" panose="020B0502040504020204" pitchFamily="34" charset="0"/>
            </a:endParaRPr>
          </a:p>
        </p:txBody>
      </p:sp>
      <p:sp>
        <p:nvSpPr>
          <p:cNvPr id="34" name="CuadroTexto 33">
            <a:extLst>
              <a:ext uri="{FF2B5EF4-FFF2-40B4-BE49-F238E27FC236}">
                <a16:creationId xmlns:a16="http://schemas.microsoft.com/office/drawing/2014/main" id="{B6C5840B-1A46-D344-EE01-59BC7739AC49}"/>
              </a:ext>
            </a:extLst>
          </p:cNvPr>
          <p:cNvSpPr txBox="1"/>
          <p:nvPr/>
        </p:nvSpPr>
        <p:spPr>
          <a:xfrm>
            <a:off x="7147560" y="6414551"/>
            <a:ext cx="4159058" cy="307777"/>
          </a:xfrm>
          <a:prstGeom prst="rect">
            <a:avLst/>
          </a:prstGeom>
          <a:noFill/>
        </p:spPr>
        <p:txBody>
          <a:bodyPr wrap="square" rtlCol="0">
            <a:spAutoFit/>
          </a:bodyPr>
          <a:lstStyle/>
          <a:p>
            <a:r>
              <a:rPr lang="es-CO" dirty="0"/>
              <a:t>Adaptación curso de epidemiología ESP- Univalle</a:t>
            </a:r>
          </a:p>
        </p:txBody>
      </p:sp>
      <p:pic>
        <p:nvPicPr>
          <p:cNvPr id="162" name="Audio 161">
            <a:hlinkClick r:id="" action="ppaction://media"/>
            <a:extLst>
              <a:ext uri="{FF2B5EF4-FFF2-40B4-BE49-F238E27FC236}">
                <a16:creationId xmlns:a16="http://schemas.microsoft.com/office/drawing/2014/main" id="{0CDC054A-4592-E083-0023-5FE09F4DC73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6933445"/>
      </p:ext>
    </p:extLst>
  </p:cSld>
  <p:clrMapOvr>
    <a:masterClrMapping/>
  </p:clrMapOvr>
  <mc:AlternateContent xmlns:mc="http://schemas.openxmlformats.org/markup-compatibility/2006" xmlns:p14="http://schemas.microsoft.com/office/powerpoint/2010/main">
    <mc:Choice Requires="p14">
      <p:transition spd="slow" p14:dur="2000" advTm="210142"/>
    </mc:Choice>
    <mc:Fallback xmlns="">
      <p:transition spd="slow" advTm="210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52E3E7C-D71D-C1C4-D744-93CF34EDC5EC}"/>
              </a:ext>
            </a:extLst>
          </p:cNvPr>
          <p:cNvSpPr txBox="1"/>
          <p:nvPr/>
        </p:nvSpPr>
        <p:spPr>
          <a:xfrm>
            <a:off x="7147560" y="6414551"/>
            <a:ext cx="4159058" cy="307777"/>
          </a:xfrm>
          <a:prstGeom prst="rect">
            <a:avLst/>
          </a:prstGeom>
          <a:noFill/>
        </p:spPr>
        <p:txBody>
          <a:bodyPr wrap="square" rtlCol="0">
            <a:spAutoFit/>
          </a:bodyPr>
          <a:lstStyle/>
          <a:p>
            <a:r>
              <a:rPr lang="es-CO" dirty="0"/>
              <a:t>Adaptación curso de epidemiología ESP- Univalle</a:t>
            </a:r>
          </a:p>
        </p:txBody>
      </p:sp>
      <p:pic>
        <p:nvPicPr>
          <p:cNvPr id="5" name="Imagen 4" descr="Gráfico&#10;&#10;El contenido generado por IA puede ser incorrecto.">
            <a:extLst>
              <a:ext uri="{FF2B5EF4-FFF2-40B4-BE49-F238E27FC236}">
                <a16:creationId xmlns:a16="http://schemas.microsoft.com/office/drawing/2014/main" id="{C6DE9612-08A3-1DF4-BF0E-A96CF6EED6D1}"/>
              </a:ext>
            </a:extLst>
          </p:cNvPr>
          <p:cNvPicPr/>
          <p:nvPr/>
        </p:nvPicPr>
        <p:blipFill>
          <a:blip r:embed="rId4"/>
          <a:stretch>
            <a:fillRect/>
          </a:stretch>
        </p:blipFill>
        <p:spPr>
          <a:xfrm>
            <a:off x="412205" y="227837"/>
            <a:ext cx="3084197" cy="873823"/>
          </a:xfrm>
          <a:prstGeom prst="rect">
            <a:avLst/>
          </a:prstGeom>
        </p:spPr>
      </p:pic>
      <p:sp>
        <p:nvSpPr>
          <p:cNvPr id="6" name="CuadroTexto 5">
            <a:extLst>
              <a:ext uri="{FF2B5EF4-FFF2-40B4-BE49-F238E27FC236}">
                <a16:creationId xmlns:a16="http://schemas.microsoft.com/office/drawing/2014/main" id="{E1404295-96F8-CAB8-A8C5-36959A8183FE}"/>
              </a:ext>
            </a:extLst>
          </p:cNvPr>
          <p:cNvSpPr txBox="1"/>
          <p:nvPr/>
        </p:nvSpPr>
        <p:spPr>
          <a:xfrm>
            <a:off x="4751881" y="145274"/>
            <a:ext cx="7964773" cy="1077218"/>
          </a:xfrm>
          <a:prstGeom prst="rect">
            <a:avLst/>
          </a:prstGeom>
          <a:noFill/>
        </p:spPr>
        <p:txBody>
          <a:bodyPr wrap="square">
            <a:spAutoFit/>
          </a:bodyPr>
          <a:lstStyle/>
          <a:p>
            <a:r>
              <a:rPr lang="es-ES" sz="3200" b="1" dirty="0">
                <a:solidFill>
                  <a:srgbClr val="FF0000"/>
                </a:solidFill>
                <a:latin typeface="Noto Sans" panose="020B0502040504020204" pitchFamily="34" charset="0"/>
                <a:ea typeface="Noto Sans" panose="020B0502040504020204" pitchFamily="34" charset="0"/>
                <a:cs typeface="Noto Sans" panose="020B0502040504020204" pitchFamily="34" charset="0"/>
              </a:rPr>
              <a:t>Ejemplos de interpretación de las medidas de frecuencia</a:t>
            </a:r>
            <a:endParaRPr lang="es-CO" sz="3200" dirty="0">
              <a:solidFill>
                <a:srgbClr val="FF0000"/>
              </a:solidFill>
              <a:latin typeface="Noto Sans" panose="020B0502040504020204" pitchFamily="34" charset="0"/>
              <a:ea typeface="Noto Sans" panose="020B0502040504020204" pitchFamily="34" charset="0"/>
              <a:cs typeface="Noto Sans" panose="020B0502040504020204" pitchFamily="34" charset="0"/>
            </a:endParaRPr>
          </a:p>
        </p:txBody>
      </p:sp>
      <p:graphicFrame>
        <p:nvGraphicFramePr>
          <p:cNvPr id="7" name="Tabla 4">
            <a:extLst>
              <a:ext uri="{FF2B5EF4-FFF2-40B4-BE49-F238E27FC236}">
                <a16:creationId xmlns:a16="http://schemas.microsoft.com/office/drawing/2014/main" id="{E749FC50-E2BF-3D84-035E-1BB8995365D5}"/>
              </a:ext>
            </a:extLst>
          </p:cNvPr>
          <p:cNvGraphicFramePr>
            <a:graphicFrameLocks noGrp="1"/>
          </p:cNvGraphicFramePr>
          <p:nvPr>
            <p:extLst>
              <p:ext uri="{D42A27DB-BD31-4B8C-83A1-F6EECF244321}">
                <p14:modId xmlns:p14="http://schemas.microsoft.com/office/powerpoint/2010/main" val="3242334458"/>
              </p:ext>
            </p:extLst>
          </p:nvPr>
        </p:nvGraphicFramePr>
        <p:xfrm>
          <a:off x="1954303" y="1504912"/>
          <a:ext cx="8484432" cy="5134853"/>
        </p:xfrm>
        <a:graphic>
          <a:graphicData uri="http://schemas.openxmlformats.org/drawingml/2006/table">
            <a:tbl>
              <a:tblPr firstRow="1" bandRow="1">
                <a:tableStyleId>{00A15C55-8517-42AA-B614-E9B94910E393}</a:tableStyleId>
              </a:tblPr>
              <a:tblGrid>
                <a:gridCol w="2828144">
                  <a:extLst>
                    <a:ext uri="{9D8B030D-6E8A-4147-A177-3AD203B41FA5}">
                      <a16:colId xmlns:a16="http://schemas.microsoft.com/office/drawing/2014/main" val="1573355272"/>
                    </a:ext>
                  </a:extLst>
                </a:gridCol>
                <a:gridCol w="2828144">
                  <a:extLst>
                    <a:ext uri="{9D8B030D-6E8A-4147-A177-3AD203B41FA5}">
                      <a16:colId xmlns:a16="http://schemas.microsoft.com/office/drawing/2014/main" val="3644755888"/>
                    </a:ext>
                  </a:extLst>
                </a:gridCol>
                <a:gridCol w="2828144">
                  <a:extLst>
                    <a:ext uri="{9D8B030D-6E8A-4147-A177-3AD203B41FA5}">
                      <a16:colId xmlns:a16="http://schemas.microsoft.com/office/drawing/2014/main" val="2629079882"/>
                    </a:ext>
                  </a:extLst>
                </a:gridCol>
              </a:tblGrid>
              <a:tr h="400047">
                <a:tc>
                  <a:txBody>
                    <a:bodyPr/>
                    <a:lstStyle/>
                    <a:p>
                      <a:r>
                        <a:rPr lang="es-CO" dirty="0"/>
                        <a:t>Medida</a:t>
                      </a:r>
                    </a:p>
                  </a:txBody>
                  <a:tcPr/>
                </a:tc>
                <a:tc>
                  <a:txBody>
                    <a:bodyPr/>
                    <a:lstStyle/>
                    <a:p>
                      <a:r>
                        <a:rPr lang="es-CO" dirty="0"/>
                        <a:t>Dato</a:t>
                      </a:r>
                    </a:p>
                  </a:txBody>
                  <a:tcPr/>
                </a:tc>
                <a:tc>
                  <a:txBody>
                    <a:bodyPr/>
                    <a:lstStyle/>
                    <a:p>
                      <a:r>
                        <a:rPr lang="es-CO" dirty="0"/>
                        <a:t>Interpretación</a:t>
                      </a:r>
                    </a:p>
                  </a:txBody>
                  <a:tcPr/>
                </a:tc>
                <a:extLst>
                  <a:ext uri="{0D108BD9-81ED-4DB2-BD59-A6C34878D82A}">
                    <a16:rowId xmlns:a16="http://schemas.microsoft.com/office/drawing/2014/main" val="1109181553"/>
                  </a:ext>
                </a:extLst>
              </a:tr>
              <a:tr h="12823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latin typeface="Arial" panose="020B0604020202020204" pitchFamily="34" charset="0"/>
                          <a:cs typeface="Arial" panose="020B0604020202020204" pitchFamily="34" charset="0"/>
                        </a:rPr>
                        <a:t>Prevalencia</a:t>
                      </a:r>
                    </a:p>
                    <a:p>
                      <a:endParaRPr lang="es-CO"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latin typeface="Arial" panose="020B0604020202020204" pitchFamily="34" charset="0"/>
                          <a:cs typeface="Arial" panose="020B0604020202020204" pitchFamily="34" charset="0"/>
                        </a:rPr>
                        <a:t>Ocupación total camas UCI Cali hoy= 83,1%</a:t>
                      </a:r>
                    </a:p>
                    <a:p>
                      <a:endParaRPr lang="es-CO"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latin typeface="Arial" panose="020B0604020202020204" pitchFamily="34" charset="0"/>
                          <a:cs typeface="Arial" panose="020B0604020202020204" pitchFamily="34" charset="0"/>
                        </a:rPr>
                        <a:t>83,1 de cada 100 camas UCI en Cali están ocupadas hoy</a:t>
                      </a:r>
                    </a:p>
                    <a:p>
                      <a:endParaRPr lang="es-CO" dirty="0"/>
                    </a:p>
                  </a:txBody>
                  <a:tcPr>
                    <a:noFill/>
                  </a:tcPr>
                </a:tc>
                <a:extLst>
                  <a:ext uri="{0D108BD9-81ED-4DB2-BD59-A6C34878D82A}">
                    <a16:rowId xmlns:a16="http://schemas.microsoft.com/office/drawing/2014/main" val="991221899"/>
                  </a:ext>
                </a:extLst>
              </a:tr>
              <a:tr h="15782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latin typeface="Arial" panose="020B0604020202020204" pitchFamily="34" charset="0"/>
                          <a:cs typeface="Arial" panose="020B0604020202020204" pitchFamily="34" charset="0"/>
                        </a:rPr>
                        <a:t>Riesgo o incidencia acumulada</a:t>
                      </a:r>
                    </a:p>
                    <a:p>
                      <a:endParaRPr lang="es-CO"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latin typeface="Arial" panose="020B0604020202020204" pitchFamily="34" charset="0"/>
                          <a:cs typeface="Arial" panose="020B0604020202020204" pitchFamily="34" charset="0"/>
                        </a:rPr>
                        <a:t>Letalidad por Covid19 residentes de Cali=2,8%</a:t>
                      </a:r>
                    </a:p>
                    <a:p>
                      <a:endParaRPr lang="es-CO"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latin typeface="Arial" panose="020B0604020202020204" pitchFamily="34" charset="0"/>
                          <a:cs typeface="Arial" panose="020B0604020202020204" pitchFamily="34" charset="0"/>
                        </a:rPr>
                        <a:t>El riesgo de morir en residentes de Cali con Covid19 es 2,8 de cada 100 diagnosticados</a:t>
                      </a:r>
                    </a:p>
                    <a:p>
                      <a:endParaRPr lang="es-CO" dirty="0"/>
                    </a:p>
                  </a:txBody>
                  <a:tcPr>
                    <a:noFill/>
                  </a:tcPr>
                </a:tc>
                <a:extLst>
                  <a:ext uri="{0D108BD9-81ED-4DB2-BD59-A6C34878D82A}">
                    <a16:rowId xmlns:a16="http://schemas.microsoft.com/office/drawing/2014/main" val="2740071099"/>
                  </a:ext>
                </a:extLst>
              </a:tr>
              <a:tr h="1874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latin typeface="Arial" panose="020B0604020202020204" pitchFamily="34" charset="0"/>
                          <a:cs typeface="Arial" panose="020B0604020202020204" pitchFamily="34" charset="0"/>
                        </a:rPr>
                        <a:t>Tasa o densidad de incidencia</a:t>
                      </a:r>
                    </a:p>
                    <a:p>
                      <a:endParaRPr lang="es-CO"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latin typeface="Arial" panose="020B0604020202020204" pitchFamily="34" charset="0"/>
                          <a:cs typeface="Arial" panose="020B0604020202020204" pitchFamily="34" charset="0"/>
                        </a:rPr>
                        <a:t>Casos de Covid19 en el grupo de vacunados= 0,36 casos por 100,000 p-año (p-y)</a:t>
                      </a:r>
                    </a:p>
                    <a:p>
                      <a:endParaRPr lang="es-CO"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dirty="0">
                          <a:latin typeface="Arial" panose="020B0604020202020204" pitchFamily="34" charset="0"/>
                          <a:cs typeface="Arial" panose="020B0604020202020204" pitchFamily="34" charset="0"/>
                        </a:rPr>
                        <a:t>La velocidad de casos nuevos de Covid19 en vacunados es de 0,36 por cada 100,000 vacunados por año</a:t>
                      </a:r>
                    </a:p>
                    <a:p>
                      <a:endParaRPr lang="es-CO" dirty="0"/>
                    </a:p>
                  </a:txBody>
                  <a:tcPr>
                    <a:noFill/>
                  </a:tcPr>
                </a:tc>
                <a:extLst>
                  <a:ext uri="{0D108BD9-81ED-4DB2-BD59-A6C34878D82A}">
                    <a16:rowId xmlns:a16="http://schemas.microsoft.com/office/drawing/2014/main" val="2784428891"/>
                  </a:ext>
                </a:extLst>
              </a:tr>
            </a:tbl>
          </a:graphicData>
        </a:graphic>
      </p:graphicFrame>
      <p:pic>
        <p:nvPicPr>
          <p:cNvPr id="31" name="Audio 30">
            <a:hlinkClick r:id="" action="ppaction://media"/>
            <a:extLst>
              <a:ext uri="{FF2B5EF4-FFF2-40B4-BE49-F238E27FC236}">
                <a16:creationId xmlns:a16="http://schemas.microsoft.com/office/drawing/2014/main" id="{2CF855AB-95AB-FBFF-B27F-B37496DE91F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0415007"/>
      </p:ext>
    </p:extLst>
  </p:cSld>
  <p:clrMapOvr>
    <a:masterClrMapping/>
  </p:clrMapOvr>
  <mc:AlternateContent xmlns:mc="http://schemas.openxmlformats.org/markup-compatibility/2006" xmlns:p14="http://schemas.microsoft.com/office/powerpoint/2010/main">
    <mc:Choice Requires="p14">
      <p:transition spd="slow" p14:dur="2000" advTm="88673"/>
    </mc:Choice>
    <mc:Fallback xmlns="">
      <p:transition spd="slow" advTm="88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El contenido generado por IA puede ser incorrecto.">
            <a:extLst>
              <a:ext uri="{FF2B5EF4-FFF2-40B4-BE49-F238E27FC236}">
                <a16:creationId xmlns:a16="http://schemas.microsoft.com/office/drawing/2014/main" id="{404B3CEA-2C04-D4B9-EA45-570D3417F076}"/>
              </a:ext>
            </a:extLst>
          </p:cNvPr>
          <p:cNvPicPr/>
          <p:nvPr/>
        </p:nvPicPr>
        <p:blipFill>
          <a:blip r:embed="rId4"/>
          <a:stretch>
            <a:fillRect/>
          </a:stretch>
        </p:blipFill>
        <p:spPr>
          <a:xfrm>
            <a:off x="412205" y="227837"/>
            <a:ext cx="3084197" cy="873823"/>
          </a:xfrm>
          <a:prstGeom prst="rect">
            <a:avLst/>
          </a:prstGeom>
        </p:spPr>
      </p:pic>
      <p:sp>
        <p:nvSpPr>
          <p:cNvPr id="5" name="4 Marcador de texto">
            <a:extLst>
              <a:ext uri="{FF2B5EF4-FFF2-40B4-BE49-F238E27FC236}">
                <a16:creationId xmlns:a16="http://schemas.microsoft.com/office/drawing/2014/main" id="{47FCDB6B-05CA-DCBD-0A10-9D4F845AD61A}"/>
              </a:ext>
            </a:extLst>
          </p:cNvPr>
          <p:cNvSpPr txBox="1">
            <a:spLocks/>
          </p:cNvSpPr>
          <p:nvPr/>
        </p:nvSpPr>
        <p:spPr>
          <a:xfrm>
            <a:off x="1020463" y="1643468"/>
            <a:ext cx="3654706" cy="1072614"/>
          </a:xfrm>
          <a:prstGeom prst="rect">
            <a:avLst/>
          </a:prstGeom>
          <a:solidFill>
            <a:srgbClr val="D0574E"/>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s-CO" sz="2000" dirty="0">
                <a:latin typeface="Noto Sans" panose="020B0502040504020204" pitchFamily="34" charset="0"/>
                <a:ea typeface="Noto Sans" panose="020B0502040504020204" pitchFamily="34" charset="0"/>
                <a:cs typeface="Noto Sans" panose="020B0502040504020204" pitchFamily="34" charset="0"/>
              </a:rPr>
              <a:t>Tasa de mortalidad general</a:t>
            </a:r>
          </a:p>
        </p:txBody>
      </p:sp>
      <p:sp>
        <p:nvSpPr>
          <p:cNvPr id="6" name="CuadroTexto 5">
            <a:extLst>
              <a:ext uri="{FF2B5EF4-FFF2-40B4-BE49-F238E27FC236}">
                <a16:creationId xmlns:a16="http://schemas.microsoft.com/office/drawing/2014/main" id="{569E8949-A96C-EB52-A83D-B3C14E1B156B}"/>
              </a:ext>
            </a:extLst>
          </p:cNvPr>
          <p:cNvSpPr txBox="1"/>
          <p:nvPr/>
        </p:nvSpPr>
        <p:spPr>
          <a:xfrm>
            <a:off x="4675169" y="1856609"/>
            <a:ext cx="6067414" cy="646331"/>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s-MX" dirty="0">
                <a:latin typeface="+mj-lt"/>
                <a:cs typeface="Arial" panose="020B0604020202020204" pitchFamily="34" charset="0"/>
              </a:rPr>
              <a:t>N</a:t>
            </a:r>
            <a:r>
              <a:rPr lang="es-MX" dirty="0"/>
              <a:t>úmero de muertes en el periodo t                    </a:t>
            </a:r>
          </a:p>
          <a:p>
            <a:pPr algn="ctr"/>
            <a:r>
              <a:rPr lang="es-MX" dirty="0"/>
              <a:t>población total promedio en el mismo periodo</a:t>
            </a:r>
            <a:r>
              <a:rPr lang="es-CO" dirty="0">
                <a:latin typeface="+mj-lt"/>
                <a:cs typeface="Arial" panose="020B0604020202020204" pitchFamily="34" charset="0"/>
              </a:rPr>
              <a:t>, </a:t>
            </a:r>
          </a:p>
        </p:txBody>
      </p:sp>
      <p:sp>
        <p:nvSpPr>
          <p:cNvPr id="7" name="CuadroTexto 6">
            <a:extLst>
              <a:ext uri="{FF2B5EF4-FFF2-40B4-BE49-F238E27FC236}">
                <a16:creationId xmlns:a16="http://schemas.microsoft.com/office/drawing/2014/main" id="{7EF93879-317A-2730-FFD1-55DCB105925E}"/>
              </a:ext>
            </a:extLst>
          </p:cNvPr>
          <p:cNvSpPr txBox="1"/>
          <p:nvPr/>
        </p:nvSpPr>
        <p:spPr>
          <a:xfrm>
            <a:off x="9970846" y="2055513"/>
            <a:ext cx="973845" cy="369332"/>
          </a:xfrm>
          <a:prstGeom prst="rect">
            <a:avLst/>
          </a:prstGeom>
          <a:noFill/>
        </p:spPr>
        <p:txBody>
          <a:bodyPr wrap="square" rtlCol="0">
            <a:spAutoFit/>
          </a:bodyPr>
          <a:lstStyle/>
          <a:p>
            <a:r>
              <a:rPr lang="es-CO" dirty="0"/>
              <a:t>(x 10n)</a:t>
            </a:r>
          </a:p>
        </p:txBody>
      </p:sp>
      <p:cxnSp>
        <p:nvCxnSpPr>
          <p:cNvPr id="8" name="Conector recto 7">
            <a:extLst>
              <a:ext uri="{FF2B5EF4-FFF2-40B4-BE49-F238E27FC236}">
                <a16:creationId xmlns:a16="http://schemas.microsoft.com/office/drawing/2014/main" id="{AC66F99D-557F-F32D-65C9-CF36E9A1B484}"/>
              </a:ext>
            </a:extLst>
          </p:cNvPr>
          <p:cNvCxnSpPr/>
          <p:nvPr/>
        </p:nvCxnSpPr>
        <p:spPr>
          <a:xfrm>
            <a:off x="5370410" y="2179774"/>
            <a:ext cx="4676931" cy="0"/>
          </a:xfrm>
          <a:prstGeom prst="line">
            <a:avLst/>
          </a:prstGeom>
          <a:ln w="19050"/>
        </p:spPr>
        <p:style>
          <a:lnRef idx="1">
            <a:schemeClr val="dk1"/>
          </a:lnRef>
          <a:fillRef idx="0">
            <a:schemeClr val="dk1"/>
          </a:fillRef>
          <a:effectRef idx="0">
            <a:schemeClr val="dk1"/>
          </a:effectRef>
          <a:fontRef idx="minor">
            <a:schemeClr val="tx1"/>
          </a:fontRef>
        </p:style>
      </p:cxnSp>
      <p:sp>
        <p:nvSpPr>
          <p:cNvPr id="9" name="4 Marcador de texto">
            <a:extLst>
              <a:ext uri="{FF2B5EF4-FFF2-40B4-BE49-F238E27FC236}">
                <a16:creationId xmlns:a16="http://schemas.microsoft.com/office/drawing/2014/main" id="{740C5B1A-1FDD-B07F-260F-291CD941A56B}"/>
              </a:ext>
            </a:extLst>
          </p:cNvPr>
          <p:cNvSpPr>
            <a:spLocks noGrp="1"/>
          </p:cNvSpPr>
          <p:nvPr>
            <p:ph type="body" idx="1"/>
          </p:nvPr>
        </p:nvSpPr>
        <p:spPr>
          <a:xfrm>
            <a:off x="1020463" y="3257890"/>
            <a:ext cx="3654706" cy="1032779"/>
          </a:xfrm>
          <a:solidFill>
            <a:srgbClr val="B31D0D"/>
          </a:solidFill>
          <a:ln>
            <a:solidFill>
              <a:srgbClr val="FFFF00"/>
            </a:solidFill>
          </a:ln>
        </p:spPr>
        <p:txBody>
          <a:bodyPr anchor="ctr">
            <a:normAutofit/>
          </a:bodyPr>
          <a:lstStyle/>
          <a:p>
            <a:pPr algn="ctr"/>
            <a:r>
              <a:rPr lang="es-CO" sz="2000" b="1" dirty="0">
                <a:latin typeface="Noto Sans" panose="020B0502040504020204" pitchFamily="34" charset="0"/>
                <a:ea typeface="Noto Sans" panose="020B0502040504020204" pitchFamily="34" charset="0"/>
                <a:cs typeface="Noto Sans" panose="020B0502040504020204" pitchFamily="34" charset="0"/>
              </a:rPr>
              <a:t>Tasa de mortalidad especifica </a:t>
            </a:r>
          </a:p>
        </p:txBody>
      </p:sp>
      <p:sp>
        <p:nvSpPr>
          <p:cNvPr id="10" name="CuadroTexto 9">
            <a:extLst>
              <a:ext uri="{FF2B5EF4-FFF2-40B4-BE49-F238E27FC236}">
                <a16:creationId xmlns:a16="http://schemas.microsoft.com/office/drawing/2014/main" id="{615AF4DB-E80A-E5AC-53E3-2C1475872778}"/>
              </a:ext>
            </a:extLst>
          </p:cNvPr>
          <p:cNvSpPr txBox="1"/>
          <p:nvPr/>
        </p:nvSpPr>
        <p:spPr>
          <a:xfrm>
            <a:off x="4675169" y="3265532"/>
            <a:ext cx="6102391" cy="1089529"/>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lvl="1" algn="ctr" eaLnBrk="1" hangingPunct="1">
              <a:lnSpc>
                <a:spcPct val="90000"/>
              </a:lnSpc>
              <a:buFontTx/>
              <a:buNone/>
            </a:pPr>
            <a:r>
              <a:rPr lang="es-MX" dirty="0"/>
              <a:t>total de muertes en un grupo de edad y sexo específicos de la población durante un periodo dado </a:t>
            </a:r>
          </a:p>
          <a:p>
            <a:pPr lvl="1" algn="ctr" eaLnBrk="1" hangingPunct="1">
              <a:lnSpc>
                <a:spcPct val="90000"/>
              </a:lnSpc>
              <a:buFontTx/>
              <a:buNone/>
            </a:pPr>
            <a:r>
              <a:rPr lang="es-MX" dirty="0"/>
              <a:t>población total estimada del mismo grupo de edad y sexo en el mismo periodo</a:t>
            </a:r>
            <a:endParaRPr lang="es-ES" altLang="es-CO" b="1" dirty="0">
              <a:latin typeface="+mj-lt"/>
              <a:cs typeface="Courier New" panose="02070309020205020404" pitchFamily="49" charset="0"/>
            </a:endParaRPr>
          </a:p>
        </p:txBody>
      </p:sp>
      <p:cxnSp>
        <p:nvCxnSpPr>
          <p:cNvPr id="11" name="Conector recto 10">
            <a:extLst>
              <a:ext uri="{FF2B5EF4-FFF2-40B4-BE49-F238E27FC236}">
                <a16:creationId xmlns:a16="http://schemas.microsoft.com/office/drawing/2014/main" id="{E81643F5-AE45-112C-6873-70468C655A0B}"/>
              </a:ext>
            </a:extLst>
          </p:cNvPr>
          <p:cNvCxnSpPr>
            <a:cxnSpLocks/>
          </p:cNvCxnSpPr>
          <p:nvPr/>
        </p:nvCxnSpPr>
        <p:spPr>
          <a:xfrm>
            <a:off x="4934153" y="3810295"/>
            <a:ext cx="5584423" cy="1"/>
          </a:xfrm>
          <a:prstGeom prst="line">
            <a:avLst/>
          </a:prstGeom>
          <a:ln w="19050"/>
        </p:spPr>
        <p:style>
          <a:lnRef idx="1">
            <a:schemeClr val="dk1"/>
          </a:lnRef>
          <a:fillRef idx="0">
            <a:schemeClr val="dk1"/>
          </a:fillRef>
          <a:effectRef idx="0">
            <a:schemeClr val="dk1"/>
          </a:effectRef>
          <a:fontRef idx="minor">
            <a:schemeClr val="tx1"/>
          </a:fontRef>
        </p:style>
      </p:cxnSp>
      <p:sp>
        <p:nvSpPr>
          <p:cNvPr id="12" name="CuadroTexto 11">
            <a:extLst>
              <a:ext uri="{FF2B5EF4-FFF2-40B4-BE49-F238E27FC236}">
                <a16:creationId xmlns:a16="http://schemas.microsoft.com/office/drawing/2014/main" id="{2EA0C816-9A6B-94CE-8EC6-F16CB0EE0744}"/>
              </a:ext>
            </a:extLst>
          </p:cNvPr>
          <p:cNvSpPr txBox="1"/>
          <p:nvPr/>
        </p:nvSpPr>
        <p:spPr>
          <a:xfrm>
            <a:off x="10549621" y="3625629"/>
            <a:ext cx="973845" cy="369332"/>
          </a:xfrm>
          <a:prstGeom prst="rect">
            <a:avLst/>
          </a:prstGeom>
          <a:noFill/>
        </p:spPr>
        <p:txBody>
          <a:bodyPr wrap="square" rtlCol="0">
            <a:spAutoFit/>
          </a:bodyPr>
          <a:lstStyle/>
          <a:p>
            <a:r>
              <a:rPr lang="es-CO" dirty="0"/>
              <a:t>(x 10n)</a:t>
            </a:r>
          </a:p>
        </p:txBody>
      </p:sp>
      <p:sp>
        <p:nvSpPr>
          <p:cNvPr id="13" name="8 Marcador de texto">
            <a:extLst>
              <a:ext uri="{FF2B5EF4-FFF2-40B4-BE49-F238E27FC236}">
                <a16:creationId xmlns:a16="http://schemas.microsoft.com/office/drawing/2014/main" id="{39345B10-7661-6EB8-E6FB-B1881C9A0A87}"/>
              </a:ext>
            </a:extLst>
          </p:cNvPr>
          <p:cNvSpPr txBox="1">
            <a:spLocks/>
          </p:cNvSpPr>
          <p:nvPr/>
        </p:nvSpPr>
        <p:spPr>
          <a:xfrm>
            <a:off x="1020463" y="5018167"/>
            <a:ext cx="2712088" cy="663105"/>
          </a:xfrm>
          <a:prstGeom prst="rect">
            <a:avLst/>
          </a:prstGeom>
          <a:solidFill>
            <a:srgbClr val="F2DED8"/>
          </a:solidFill>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1800" b="1">
                <a:latin typeface="Noto Sans" panose="020B0502040504020204" pitchFamily="34" charset="0"/>
                <a:ea typeface="Noto Sans" panose="020B0502040504020204" pitchFamily="34" charset="0"/>
                <a:cs typeface="Noto Sans" panose="020B0502040504020204" pitchFamily="34" charset="0"/>
              </a:rPr>
              <a:t>Letalidad</a:t>
            </a:r>
            <a:endParaRPr lang="es-CO" sz="1800" b="1" dirty="0">
              <a:latin typeface="Noto Sans" panose="020B0502040504020204" pitchFamily="34" charset="0"/>
              <a:ea typeface="Noto Sans" panose="020B0502040504020204" pitchFamily="34" charset="0"/>
              <a:cs typeface="Noto Sans" panose="020B0502040504020204" pitchFamily="34" charset="0"/>
            </a:endParaRPr>
          </a:p>
        </p:txBody>
      </p:sp>
      <p:sp>
        <p:nvSpPr>
          <p:cNvPr id="14" name="CuadroTexto 13">
            <a:extLst>
              <a:ext uri="{FF2B5EF4-FFF2-40B4-BE49-F238E27FC236}">
                <a16:creationId xmlns:a16="http://schemas.microsoft.com/office/drawing/2014/main" id="{8793A001-774C-F35A-2E13-7EC318CD2646}"/>
              </a:ext>
            </a:extLst>
          </p:cNvPr>
          <p:cNvSpPr txBox="1"/>
          <p:nvPr/>
        </p:nvSpPr>
        <p:spPr>
          <a:xfrm>
            <a:off x="3732551" y="4954172"/>
            <a:ext cx="7273124" cy="840230"/>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lvl="1" algn="ctr" eaLnBrk="1" hangingPunct="1">
              <a:lnSpc>
                <a:spcPct val="90000"/>
              </a:lnSpc>
              <a:buFontTx/>
              <a:buNone/>
            </a:pPr>
            <a:r>
              <a:rPr lang="es-MX" dirty="0"/>
              <a:t>número de muertes por una enfermedad en un periodo determinado número de casos diagnosticados de la misma enfermedad en el mismo periodo</a:t>
            </a:r>
            <a:endParaRPr lang="es-ES" altLang="es-CO" dirty="0">
              <a:latin typeface="+mj-lt"/>
              <a:cs typeface="Courier New" panose="02070309020205020404" pitchFamily="49" charset="0"/>
            </a:endParaRPr>
          </a:p>
        </p:txBody>
      </p:sp>
      <p:cxnSp>
        <p:nvCxnSpPr>
          <p:cNvPr id="15" name="Conector recto 14">
            <a:extLst>
              <a:ext uri="{FF2B5EF4-FFF2-40B4-BE49-F238E27FC236}">
                <a16:creationId xmlns:a16="http://schemas.microsoft.com/office/drawing/2014/main" id="{11EB8FD9-7CA4-4245-5A97-3D2E99934556}"/>
              </a:ext>
            </a:extLst>
          </p:cNvPr>
          <p:cNvCxnSpPr>
            <a:cxnSpLocks/>
          </p:cNvCxnSpPr>
          <p:nvPr/>
        </p:nvCxnSpPr>
        <p:spPr>
          <a:xfrm>
            <a:off x="3732551" y="5374287"/>
            <a:ext cx="7291268" cy="0"/>
          </a:xfrm>
          <a:prstGeom prst="line">
            <a:avLst/>
          </a:prstGeom>
          <a:ln w="19050"/>
        </p:spPr>
        <p:style>
          <a:lnRef idx="1">
            <a:schemeClr val="dk1"/>
          </a:lnRef>
          <a:fillRef idx="0">
            <a:schemeClr val="dk1"/>
          </a:fillRef>
          <a:effectRef idx="0">
            <a:schemeClr val="dk1"/>
          </a:effectRef>
          <a:fontRef idx="minor">
            <a:schemeClr val="tx1"/>
          </a:fontRef>
        </p:style>
      </p:cxnSp>
      <p:sp>
        <p:nvSpPr>
          <p:cNvPr id="16" name="CuadroTexto 15">
            <a:extLst>
              <a:ext uri="{FF2B5EF4-FFF2-40B4-BE49-F238E27FC236}">
                <a16:creationId xmlns:a16="http://schemas.microsoft.com/office/drawing/2014/main" id="{761E78B9-D8ED-1292-35AA-54970861B786}"/>
              </a:ext>
            </a:extLst>
          </p:cNvPr>
          <p:cNvSpPr txBox="1"/>
          <p:nvPr/>
        </p:nvSpPr>
        <p:spPr>
          <a:xfrm>
            <a:off x="11005675" y="5162227"/>
            <a:ext cx="973845" cy="369332"/>
          </a:xfrm>
          <a:prstGeom prst="rect">
            <a:avLst/>
          </a:prstGeom>
          <a:noFill/>
        </p:spPr>
        <p:txBody>
          <a:bodyPr wrap="square" rtlCol="0">
            <a:spAutoFit/>
          </a:bodyPr>
          <a:lstStyle/>
          <a:p>
            <a:r>
              <a:rPr lang="es-CO" dirty="0"/>
              <a:t>(x 100)</a:t>
            </a:r>
          </a:p>
        </p:txBody>
      </p:sp>
      <p:sp>
        <p:nvSpPr>
          <p:cNvPr id="17" name="CuadroTexto 16">
            <a:extLst>
              <a:ext uri="{FF2B5EF4-FFF2-40B4-BE49-F238E27FC236}">
                <a16:creationId xmlns:a16="http://schemas.microsoft.com/office/drawing/2014/main" id="{DAD14E84-6D05-FFD4-014E-CC551C5786C4}"/>
              </a:ext>
            </a:extLst>
          </p:cNvPr>
          <p:cNvSpPr txBox="1"/>
          <p:nvPr/>
        </p:nvSpPr>
        <p:spPr>
          <a:xfrm>
            <a:off x="7147560" y="6414551"/>
            <a:ext cx="4159058" cy="307777"/>
          </a:xfrm>
          <a:prstGeom prst="rect">
            <a:avLst/>
          </a:prstGeom>
          <a:noFill/>
        </p:spPr>
        <p:txBody>
          <a:bodyPr wrap="square" rtlCol="0">
            <a:spAutoFit/>
          </a:bodyPr>
          <a:lstStyle/>
          <a:p>
            <a:r>
              <a:rPr lang="es-CO" dirty="0"/>
              <a:t>Adaptación curso de epidemiología ESP- Univalle</a:t>
            </a:r>
          </a:p>
        </p:txBody>
      </p:sp>
      <p:pic>
        <p:nvPicPr>
          <p:cNvPr id="28" name="Audio 27">
            <a:hlinkClick r:id="" action="ppaction://media"/>
            <a:extLst>
              <a:ext uri="{FF2B5EF4-FFF2-40B4-BE49-F238E27FC236}">
                <a16:creationId xmlns:a16="http://schemas.microsoft.com/office/drawing/2014/main" id="{82976CEB-052D-B08F-5296-760C0D0EF0E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1983648"/>
      </p:ext>
    </p:extLst>
  </p:cSld>
  <p:clrMapOvr>
    <a:masterClrMapping/>
  </p:clrMapOvr>
  <mc:AlternateContent xmlns:mc="http://schemas.openxmlformats.org/markup-compatibility/2006" xmlns:p14="http://schemas.microsoft.com/office/powerpoint/2010/main">
    <mc:Choice Requires="p14">
      <p:transition spd="slow" p14:dur="2000" advTm="60831"/>
    </mc:Choice>
    <mc:Fallback xmlns="">
      <p:transition spd="slow" advTm="60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F49B40-1C68-404F-85F8-B52D7A3E295F}"/>
              </a:ext>
            </a:extLst>
          </p:cNvPr>
          <p:cNvSpPr>
            <a:spLocks noGrp="1"/>
          </p:cNvSpPr>
          <p:nvPr>
            <p:ph type="title"/>
          </p:nvPr>
        </p:nvSpPr>
        <p:spPr>
          <a:xfrm>
            <a:off x="3007360" y="335280"/>
            <a:ext cx="11379200" cy="1600200"/>
          </a:xfrm>
        </p:spPr>
        <p:txBody>
          <a:bodyPr/>
          <a:lstStyle/>
          <a:p>
            <a:r>
              <a:rPr lang="es-CO" dirty="0">
                <a:latin typeface="Noto Sans" panose="020B0502040504020204" pitchFamily="34" charset="0"/>
                <a:ea typeface="Noto Sans" panose="020B0502040504020204" pitchFamily="34" charset="0"/>
                <a:cs typeface="Noto Sans" panose="020B0502040504020204" pitchFamily="34" charset="0"/>
              </a:rPr>
              <a:t>Encuesta de satisfacción</a:t>
            </a:r>
          </a:p>
        </p:txBody>
      </p:sp>
      <p:pic>
        <p:nvPicPr>
          <p:cNvPr id="5" name="Imagen 4" descr="Gráfico&#10;&#10;El contenido generado por IA puede ser incorrecto.">
            <a:extLst>
              <a:ext uri="{FF2B5EF4-FFF2-40B4-BE49-F238E27FC236}">
                <a16:creationId xmlns:a16="http://schemas.microsoft.com/office/drawing/2014/main" id="{D7CB91B4-AF28-4C1B-9D60-35F40874C491}"/>
              </a:ext>
            </a:extLst>
          </p:cNvPr>
          <p:cNvPicPr>
            <a:picLocks noGrp="1" noRot="1" noChangeAspect="1" noMove="1" noResize="1" noEditPoints="1" noAdjustHandles="1" noChangeArrowheads="1" noChangeShapeType="1" noCrop="1"/>
          </p:cNvPicPr>
          <p:nvPr/>
        </p:nvPicPr>
        <p:blipFill>
          <a:blip r:embed="rId2"/>
          <a:stretch>
            <a:fillRect/>
          </a:stretch>
        </p:blipFill>
        <p:spPr>
          <a:xfrm>
            <a:off x="341376" y="262442"/>
            <a:ext cx="3084197" cy="873823"/>
          </a:xfrm>
          <a:prstGeom prst="rect">
            <a:avLst/>
          </a:prstGeom>
        </p:spPr>
      </p:pic>
    </p:spTree>
    <p:extLst>
      <p:ext uri="{BB962C8B-B14F-4D97-AF65-F5344CB8AC3E}">
        <p14:creationId xmlns:p14="http://schemas.microsoft.com/office/powerpoint/2010/main" val="2548253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7">
          <a:extLst>
            <a:ext uri="{FF2B5EF4-FFF2-40B4-BE49-F238E27FC236}">
              <a16:creationId xmlns:a16="http://schemas.microsoft.com/office/drawing/2014/main" id="{9D687018-1CEE-D3DA-614D-96492E5270A5}"/>
            </a:ext>
          </a:extLst>
        </p:cNvPr>
        <p:cNvGrpSpPr/>
        <p:nvPr/>
      </p:nvGrpSpPr>
      <p:grpSpPr>
        <a:xfrm>
          <a:off x="0" y="0"/>
          <a:ext cx="0" cy="0"/>
          <a:chOff x="0" y="0"/>
          <a:chExt cx="0" cy="0"/>
        </a:xfrm>
      </p:grpSpPr>
      <p:pic>
        <p:nvPicPr>
          <p:cNvPr id="3" name="Imagen 2" descr="Gráfico&#10;&#10;El contenido generado por IA puede ser incorrecto.">
            <a:extLst>
              <a:ext uri="{FF2B5EF4-FFF2-40B4-BE49-F238E27FC236}">
                <a16:creationId xmlns:a16="http://schemas.microsoft.com/office/drawing/2014/main" id="{EC2BDCEB-4220-0938-D60A-1C239787C11A}"/>
              </a:ext>
            </a:extLst>
          </p:cNvPr>
          <p:cNvPicPr>
            <a:picLocks noGrp="1" noRot="1" noChangeAspect="1" noMove="1" noResize="1" noEditPoints="1" noAdjustHandles="1" noChangeArrowheads="1" noChangeShapeType="1" noCrop="1"/>
          </p:cNvPicPr>
          <p:nvPr/>
        </p:nvPicPr>
        <p:blipFill>
          <a:blip r:embed="rId3"/>
          <a:stretch>
            <a:fillRect/>
          </a:stretch>
        </p:blipFill>
        <p:spPr>
          <a:xfrm>
            <a:off x="341376" y="262442"/>
            <a:ext cx="3084197" cy="873823"/>
          </a:xfrm>
          <a:prstGeom prst="rect">
            <a:avLst/>
          </a:prstGeom>
        </p:spPr>
      </p:pic>
      <p:sp>
        <p:nvSpPr>
          <p:cNvPr id="2" name="CuadroTexto 1">
            <a:extLst>
              <a:ext uri="{FF2B5EF4-FFF2-40B4-BE49-F238E27FC236}">
                <a16:creationId xmlns:a16="http://schemas.microsoft.com/office/drawing/2014/main" id="{F0D8689B-FCC2-9F9B-A057-B2E389760745}"/>
              </a:ext>
            </a:extLst>
          </p:cNvPr>
          <p:cNvSpPr txBox="1"/>
          <p:nvPr/>
        </p:nvSpPr>
        <p:spPr>
          <a:xfrm>
            <a:off x="595423" y="1254642"/>
            <a:ext cx="11015329" cy="5025607"/>
          </a:xfrm>
          <a:prstGeom prst="rect">
            <a:avLst/>
          </a:prstGeom>
          <a:noFill/>
        </p:spPr>
        <p:txBody>
          <a:bodyPr wrap="square" rtlCol="0">
            <a:spAutoFit/>
          </a:bodyPr>
          <a:lstStyle/>
          <a:p>
            <a:pPr algn="ctr">
              <a:lnSpc>
                <a:spcPct val="150000"/>
              </a:lnSpc>
            </a:pPr>
            <a:r>
              <a:rPr lang="es-MX" sz="1800" dirty="0">
                <a:latin typeface="Century Gothic" panose="020B0502020202020204" pitchFamily="34" charset="0"/>
                <a:ea typeface="Calibri" panose="020F0502020204030204" pitchFamily="34" charset="0"/>
                <a:cs typeface="Times New Roman" panose="02020603050405020304" pitchFamily="18" charset="0"/>
              </a:rPr>
              <a:t>Elaborado por: </a:t>
            </a:r>
          </a:p>
          <a:p>
            <a:pPr algn="ctr">
              <a:lnSpc>
                <a:spcPct val="150000"/>
              </a:lnSpc>
            </a:pPr>
            <a:r>
              <a:rPr lang="es-MX" sz="1800" dirty="0">
                <a:latin typeface="Century Gothic" panose="020B0502020202020204" pitchFamily="34" charset="0"/>
                <a:ea typeface="Calibri" panose="020F0502020204030204" pitchFamily="34" charset="0"/>
                <a:cs typeface="Times New Roman" panose="02020603050405020304" pitchFamily="18" charset="0"/>
              </a:rPr>
              <a:t>XXXXXXXXXX</a:t>
            </a:r>
          </a:p>
          <a:p>
            <a:pPr algn="ctr">
              <a:lnSpc>
                <a:spcPct val="150000"/>
              </a:lnSpc>
            </a:pPr>
            <a:endParaRPr lang="es-MX" sz="1800" dirty="0">
              <a:latin typeface="Century Gothic" panose="020B0502020202020204" pitchFamily="34" charset="0"/>
              <a:ea typeface="Calibri" panose="020F0502020204030204" pitchFamily="34" charset="0"/>
              <a:cs typeface="Times New Roman" panose="02020603050405020304" pitchFamily="18" charset="0"/>
            </a:endParaRPr>
          </a:p>
          <a:p>
            <a:pPr algn="ctr">
              <a:lnSpc>
                <a:spcPct val="150000"/>
              </a:lnSpc>
            </a:pPr>
            <a:r>
              <a:rPr lang="es-MX" sz="1800" dirty="0">
                <a:latin typeface="Century Gothic" panose="020B0502020202020204" pitchFamily="34" charset="0"/>
                <a:ea typeface="Calibri" panose="020F0502020204030204" pitchFamily="34" charset="0"/>
                <a:cs typeface="Times New Roman" panose="02020603050405020304" pitchFamily="18" charset="0"/>
              </a:rPr>
              <a:t>The Global Health Network LAC – Universiad del Valle</a:t>
            </a:r>
          </a:p>
          <a:p>
            <a:pPr algn="ctr">
              <a:lnSpc>
                <a:spcPct val="150000"/>
              </a:lnSpc>
            </a:pPr>
            <a:endParaRPr lang="es-MX" sz="1800" dirty="0">
              <a:latin typeface="Century Gothic" panose="020B0502020202020204" pitchFamily="34" charset="0"/>
              <a:ea typeface="Calibri" panose="020F0502020204030204" pitchFamily="34" charset="0"/>
              <a:cs typeface="Times New Roman" panose="02020603050405020304" pitchFamily="18" charset="0"/>
            </a:endParaRPr>
          </a:p>
          <a:p>
            <a:pPr algn="ctr">
              <a:lnSpc>
                <a:spcPct val="150000"/>
              </a:lnSpc>
            </a:pPr>
            <a:r>
              <a:rPr lang="es-MX" sz="1800" dirty="0">
                <a:latin typeface="Century Gothic" panose="020B0502020202020204" pitchFamily="34" charset="0"/>
                <a:ea typeface="Calibri" panose="020F0502020204030204" pitchFamily="34" charset="0"/>
                <a:cs typeface="Times New Roman" panose="02020603050405020304" pitchFamily="18" charset="0"/>
              </a:rPr>
              <a:t>Este material de aprendizaje electrónico es propiedad de la Red Global de Salud. </a:t>
            </a:r>
          </a:p>
          <a:p>
            <a:pPr algn="ctr">
              <a:lnSpc>
                <a:spcPct val="150000"/>
              </a:lnSpc>
            </a:pPr>
            <a:r>
              <a:rPr lang="es-MX" sz="1800" dirty="0">
                <a:latin typeface="Century Gothic" panose="020B0502020202020204" pitchFamily="34" charset="0"/>
                <a:ea typeface="Calibri" panose="020F0502020204030204" pitchFamily="34" charset="0"/>
                <a:cs typeface="Times New Roman" panose="02020603050405020304" pitchFamily="18" charset="0"/>
              </a:rPr>
              <a:t>Usted es libre de compartir o adaptar este material, pero debe atribuirlo a The Global Health Network utilizando el enlace </a:t>
            </a:r>
            <a:r>
              <a:rPr lang="es-MX" sz="1800" dirty="0">
                <a:latin typeface="Century Gothic" panose="020B050202020202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www.theglobalhealthnetwork.org</a:t>
            </a:r>
            <a:r>
              <a:rPr lang="es-MX" sz="1800" dirty="0">
                <a:latin typeface="Century Gothic" panose="020B0502020202020204" pitchFamily="34" charset="0"/>
                <a:ea typeface="Calibri" panose="020F0502020204030204" pitchFamily="34" charset="0"/>
                <a:cs typeface="Times New Roman" panose="02020603050405020304" pitchFamily="18" charset="0"/>
              </a:rPr>
              <a:t>.’</a:t>
            </a:r>
          </a:p>
          <a:p>
            <a:pPr algn="ctr">
              <a:lnSpc>
                <a:spcPct val="150000"/>
              </a:lnSpc>
            </a:pPr>
            <a:r>
              <a:rPr lang="es-MX" sz="1800" dirty="0">
                <a:latin typeface="Century Gothic" panose="020B0502020202020204" pitchFamily="34" charset="0"/>
                <a:ea typeface="Calibri" panose="020F0502020204030204" pitchFamily="34" charset="0"/>
                <a:cs typeface="Times New Roman" panose="02020603050405020304" pitchFamily="18" charset="0"/>
              </a:rPr>
              <a:t>Tghn.lac</a:t>
            </a:r>
          </a:p>
          <a:p>
            <a:pPr algn="ctr">
              <a:lnSpc>
                <a:spcPct val="150000"/>
              </a:lnSpc>
            </a:pPr>
            <a:endParaRPr lang="es-MX" sz="1800" dirty="0">
              <a:latin typeface="Century Gothic" panose="020B0502020202020204" pitchFamily="34" charset="0"/>
              <a:ea typeface="Calibri" panose="020F0502020204030204" pitchFamily="34" charset="0"/>
              <a:cs typeface="Times New Roman" panose="02020603050405020304" pitchFamily="18" charset="0"/>
            </a:endParaRPr>
          </a:p>
          <a:p>
            <a:pPr algn="ctr">
              <a:lnSpc>
                <a:spcPct val="150000"/>
              </a:lnSpc>
            </a:pPr>
            <a:endParaRPr lang="es-MX" sz="1800" dirty="0">
              <a:latin typeface="Century Gothic" panose="020B0502020202020204" pitchFamily="34" charset="0"/>
              <a:ea typeface="Calibri" panose="020F0502020204030204" pitchFamily="34" charset="0"/>
              <a:cs typeface="Times New Roman" panose="02020603050405020304" pitchFamily="18" charset="0"/>
            </a:endParaRPr>
          </a:p>
          <a:p>
            <a:pPr algn="ctr">
              <a:lnSpc>
                <a:spcPct val="150000"/>
              </a:lnSpc>
            </a:pPr>
            <a:r>
              <a:rPr lang="es-MX" sz="1800" dirty="0">
                <a:latin typeface="Century Gothic" panose="020B0502020202020204" pitchFamily="34" charset="0"/>
                <a:ea typeface="Calibri" panose="020F0502020204030204" pitchFamily="34" charset="0"/>
                <a:cs typeface="Times New Roman" panose="02020603050405020304" pitchFamily="18" charset="0"/>
              </a:rPr>
              <a:t>Mayor información en</a:t>
            </a:r>
            <a:r>
              <a:rPr lang="es-MX" sz="1800" dirty="0">
                <a:latin typeface="Century Gothic" panose="020B0502020202020204" pitchFamily="34" charset="0"/>
                <a:cs typeface="Times New Roman" panose="02020603050405020304" pitchFamily="18" charset="0"/>
              </a:rPr>
              <a:t>:  </a:t>
            </a:r>
            <a:r>
              <a:rPr lang="es-CO" sz="1800" dirty="0" err="1">
                <a:latin typeface="Century Gothic" panose="020B0502020202020204" pitchFamily="34" charset="0"/>
                <a:cs typeface="Times New Roman" panose="02020603050405020304" pitchFamily="18" charset="0"/>
              </a:rPr>
              <a:t>proyecto.globalhealthnetworklac@correounivalle.edu.co</a:t>
            </a:r>
            <a:endParaRPr lang="es-CO" sz="1800" dirty="0">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846555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6"/>
          <p:cNvSpPr txBox="1">
            <a:spLocks noGrp="1"/>
          </p:cNvSpPr>
          <p:nvPr>
            <p:ph type="title"/>
          </p:nvPr>
        </p:nvSpPr>
        <p:spPr>
          <a:xfrm>
            <a:off x="819658" y="2078182"/>
            <a:ext cx="6756799" cy="770585"/>
          </a:xfrm>
          <a:prstGeom prst="rect">
            <a:avLst/>
          </a:prstGeom>
          <a:ln/>
        </p:spPr>
        <p:style>
          <a:lnRef idx="3">
            <a:schemeClr val="lt1"/>
          </a:lnRef>
          <a:fillRef idx="1">
            <a:schemeClr val="accent1"/>
          </a:fillRef>
          <a:effectRef idx="1">
            <a:schemeClr val="accent1"/>
          </a:effectRef>
          <a:fontRef idx="minor">
            <a:schemeClr val="lt1"/>
          </a:fontRef>
        </p:style>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Noto Sans SemiBold"/>
              <a:buNone/>
            </a:pPr>
            <a:r>
              <a:rPr lang="es-CO" sz="4000" dirty="0">
                <a:solidFill>
                  <a:schemeClr val="bg1"/>
                </a:solidFill>
              </a:rPr>
              <a:t>Objetivos de aprendizaje</a:t>
            </a:r>
            <a:endParaRPr sz="4000" dirty="0">
              <a:solidFill>
                <a:schemeClr val="bg1"/>
              </a:solidFill>
            </a:endParaRPr>
          </a:p>
        </p:txBody>
      </p:sp>
      <p:sp>
        <p:nvSpPr>
          <p:cNvPr id="244" name="Google Shape;244;p26"/>
          <p:cNvSpPr txBox="1">
            <a:spLocks noGrp="1"/>
          </p:cNvSpPr>
          <p:nvPr>
            <p:ph type="body" idx="1"/>
          </p:nvPr>
        </p:nvSpPr>
        <p:spPr>
          <a:xfrm>
            <a:off x="819658" y="3047398"/>
            <a:ext cx="10515600" cy="2220915"/>
          </a:xfrm>
          <a:prstGeom prst="rect">
            <a:avLst/>
          </a:prstGeom>
          <a:noFill/>
          <a:ln>
            <a:noFill/>
          </a:ln>
        </p:spPr>
        <p:txBody>
          <a:bodyPr spcFirstLastPara="1" wrap="square" lIns="91425" tIns="45700" rIns="91425" bIns="45700" anchor="t" anchorCtr="0">
            <a:normAutofit/>
          </a:bodyPr>
          <a:lstStyle/>
          <a:p>
            <a:pPr marL="139700" indent="0"/>
            <a:r>
              <a:rPr lang="es-CO" dirty="0">
                <a:solidFill>
                  <a:schemeClr val="tx1"/>
                </a:solidFill>
              </a:rPr>
              <a:t>Al final de la sesión los estudiantes deben de estar en capacidad de:</a:t>
            </a:r>
          </a:p>
          <a:p>
            <a:pPr marL="139700" indent="0"/>
            <a:endParaRPr lang="es-CO" dirty="0">
              <a:solidFill>
                <a:schemeClr val="tx1"/>
              </a:solidFill>
            </a:endParaRPr>
          </a:p>
          <a:p>
            <a:pPr marL="654050" indent="-514350">
              <a:buFont typeface="Arial" panose="020B0604020202020204" pitchFamily="34" charset="0"/>
              <a:buAutoNum type="arabicPeriod"/>
            </a:pPr>
            <a:r>
              <a:rPr lang="es-CO" dirty="0">
                <a:solidFill>
                  <a:schemeClr val="tx1"/>
                </a:solidFill>
              </a:rPr>
              <a:t>Calcular medidas de frecuencia: prevalencia e incidencia</a:t>
            </a:r>
          </a:p>
          <a:p>
            <a:pPr marL="654050" indent="-514350">
              <a:buFont typeface="Arial" panose="020B0604020202020204" pitchFamily="34" charset="0"/>
              <a:buAutoNum type="arabicPeriod"/>
            </a:pPr>
            <a:r>
              <a:rPr lang="es-CO" dirty="0">
                <a:solidFill>
                  <a:schemeClr val="tx1"/>
                </a:solidFill>
              </a:rPr>
              <a:t>Interpretar medidas de frecuencia: prevalencia e incidencia</a:t>
            </a:r>
          </a:p>
          <a:p>
            <a:pPr marL="342900" lvl="0" indent="-342900" algn="l" rtl="0">
              <a:lnSpc>
                <a:spcPct val="90000"/>
              </a:lnSpc>
              <a:spcBef>
                <a:spcPts val="0"/>
              </a:spcBef>
              <a:spcAft>
                <a:spcPts val="0"/>
              </a:spcAft>
              <a:buClr>
                <a:srgbClr val="757575"/>
              </a:buClr>
              <a:buSzPts val="2400"/>
              <a:buFont typeface="Arial" panose="020B0604020202020204" pitchFamily="34" charset="0"/>
              <a:buChar char="•"/>
            </a:pPr>
            <a:endParaRPr lang="es-MX" dirty="0">
              <a:solidFill>
                <a:schemeClr val="tx1"/>
              </a:solidFill>
            </a:endParaRPr>
          </a:p>
          <a:p>
            <a:pPr marL="0" lvl="0" indent="0" algn="l" rtl="0">
              <a:lnSpc>
                <a:spcPct val="90000"/>
              </a:lnSpc>
              <a:spcBef>
                <a:spcPts val="0"/>
              </a:spcBef>
              <a:spcAft>
                <a:spcPts val="0"/>
              </a:spcAft>
              <a:buClr>
                <a:srgbClr val="757575"/>
              </a:buClr>
              <a:buSzPts val="2400"/>
              <a:buNone/>
            </a:pPr>
            <a:endParaRPr dirty="0">
              <a:solidFill>
                <a:schemeClr val="tx1"/>
              </a:solidFill>
            </a:endParaRPr>
          </a:p>
        </p:txBody>
      </p:sp>
      <p:pic>
        <p:nvPicPr>
          <p:cNvPr id="2" name="Imagen 1" descr="Gráfico&#10;&#10;El contenido generado por IA puede ser incorrecto.">
            <a:extLst>
              <a:ext uri="{FF2B5EF4-FFF2-40B4-BE49-F238E27FC236}">
                <a16:creationId xmlns:a16="http://schemas.microsoft.com/office/drawing/2014/main" id="{D970628F-CA5A-FBCF-3533-65DE67D3A6A7}"/>
              </a:ext>
            </a:extLst>
          </p:cNvPr>
          <p:cNvPicPr>
            <a:picLocks noGrp="1" noRot="1" noChangeAspect="1" noMove="1" noResize="1" noEditPoints="1" noAdjustHandles="1" noChangeArrowheads="1" noChangeShapeType="1" noCrop="1"/>
          </p:cNvPicPr>
          <p:nvPr/>
        </p:nvPicPr>
        <p:blipFill>
          <a:blip r:embed="rId5"/>
          <a:stretch>
            <a:fillRect/>
          </a:stretch>
        </p:blipFill>
        <p:spPr>
          <a:xfrm>
            <a:off x="819658" y="469706"/>
            <a:ext cx="4796982" cy="1359094"/>
          </a:xfrm>
          <a:prstGeom prst="rect">
            <a:avLst/>
          </a:prstGeom>
        </p:spPr>
      </p:pic>
      <p:pic>
        <p:nvPicPr>
          <p:cNvPr id="29" name="Audio 28">
            <a:hlinkClick r:id="" action="ppaction://media"/>
            <a:extLst>
              <a:ext uri="{FF2B5EF4-FFF2-40B4-BE49-F238E27FC236}">
                <a16:creationId xmlns:a16="http://schemas.microsoft.com/office/drawing/2014/main" id="{DFF28E34-5B40-FFD7-D4EC-26058D9A254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7014"/>
    </mc:Choice>
    <mc:Fallback xmlns="">
      <p:transition spd="slow" advTm="27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El contenido generado por IA puede ser incorrecto.">
            <a:extLst>
              <a:ext uri="{FF2B5EF4-FFF2-40B4-BE49-F238E27FC236}">
                <a16:creationId xmlns:a16="http://schemas.microsoft.com/office/drawing/2014/main" id="{E08F11B2-DB95-4E62-935C-7D60F0DB0FB2}"/>
              </a:ext>
            </a:extLst>
          </p:cNvPr>
          <p:cNvPicPr>
            <a:picLocks noGrp="1" noRot="1" noChangeAspect="1" noMove="1" noResize="1" noEditPoints="1" noAdjustHandles="1" noChangeArrowheads="1" noChangeShapeType="1" noCrop="1"/>
          </p:cNvPicPr>
          <p:nvPr/>
        </p:nvPicPr>
        <p:blipFill>
          <a:blip r:embed="rId4"/>
          <a:stretch>
            <a:fillRect/>
          </a:stretch>
        </p:blipFill>
        <p:spPr>
          <a:xfrm>
            <a:off x="341376" y="262442"/>
            <a:ext cx="3084197" cy="873823"/>
          </a:xfrm>
          <a:prstGeom prst="rect">
            <a:avLst/>
          </a:prstGeom>
        </p:spPr>
      </p:pic>
      <p:sp>
        <p:nvSpPr>
          <p:cNvPr id="7" name="CuadroTexto 6">
            <a:extLst>
              <a:ext uri="{FF2B5EF4-FFF2-40B4-BE49-F238E27FC236}">
                <a16:creationId xmlns:a16="http://schemas.microsoft.com/office/drawing/2014/main" id="{FC348178-8DAB-43CB-AA23-8147224B9F23}"/>
              </a:ext>
            </a:extLst>
          </p:cNvPr>
          <p:cNvSpPr txBox="1"/>
          <p:nvPr/>
        </p:nvSpPr>
        <p:spPr>
          <a:xfrm>
            <a:off x="7147560" y="6414551"/>
            <a:ext cx="4159058" cy="307777"/>
          </a:xfrm>
          <a:prstGeom prst="rect">
            <a:avLst/>
          </a:prstGeom>
          <a:noFill/>
        </p:spPr>
        <p:txBody>
          <a:bodyPr wrap="square" rtlCol="0">
            <a:spAutoFit/>
          </a:bodyPr>
          <a:lstStyle/>
          <a:p>
            <a:r>
              <a:rPr lang="es-CO" dirty="0"/>
              <a:t>Adaptación curso de epidemiología ESP- Univalle</a:t>
            </a:r>
          </a:p>
        </p:txBody>
      </p:sp>
      <p:graphicFrame>
        <p:nvGraphicFramePr>
          <p:cNvPr id="10" name="8 Diagrama">
            <a:extLst>
              <a:ext uri="{FF2B5EF4-FFF2-40B4-BE49-F238E27FC236}">
                <a16:creationId xmlns:a16="http://schemas.microsoft.com/office/drawing/2014/main" id="{347FD2A9-713D-FA80-DD72-9E63CF51A72B}"/>
              </a:ext>
            </a:extLst>
          </p:cNvPr>
          <p:cNvGraphicFramePr/>
          <p:nvPr>
            <p:extLst>
              <p:ext uri="{D42A27DB-BD31-4B8C-83A1-F6EECF244321}">
                <p14:modId xmlns:p14="http://schemas.microsoft.com/office/powerpoint/2010/main" val="449708720"/>
              </p:ext>
            </p:extLst>
          </p:nvPr>
        </p:nvGraphicFramePr>
        <p:xfrm>
          <a:off x="1599486" y="1394084"/>
          <a:ext cx="7627603" cy="476642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1 Título">
            <a:extLst>
              <a:ext uri="{FF2B5EF4-FFF2-40B4-BE49-F238E27FC236}">
                <a16:creationId xmlns:a16="http://schemas.microsoft.com/office/drawing/2014/main" id="{3800F8A7-3E5A-5079-11D5-B4DA0238C41D}"/>
              </a:ext>
            </a:extLst>
          </p:cNvPr>
          <p:cNvSpPr>
            <a:spLocks noGrp="1"/>
          </p:cNvSpPr>
          <p:nvPr>
            <p:ph type="title"/>
          </p:nvPr>
        </p:nvSpPr>
        <p:spPr>
          <a:xfrm>
            <a:off x="3610099" y="135672"/>
            <a:ext cx="7968343" cy="1111237"/>
          </a:xfrm>
          <a:ln/>
        </p:spPr>
        <p:style>
          <a:lnRef idx="3">
            <a:schemeClr val="lt1"/>
          </a:lnRef>
          <a:fillRef idx="1">
            <a:schemeClr val="accent1"/>
          </a:fillRef>
          <a:effectRef idx="1">
            <a:schemeClr val="accent1"/>
          </a:effectRef>
          <a:fontRef idx="minor">
            <a:schemeClr val="lt1"/>
          </a:fontRef>
        </p:style>
        <p:txBody>
          <a:bodyPr spcFirstLastPara="1" wrap="square" lIns="91425" tIns="45700" rIns="91425" bIns="45700" anchor="b" anchorCtr="0">
            <a:normAutofit fontScale="90000"/>
          </a:bodyPr>
          <a:lstStyle/>
          <a:p>
            <a:pPr algn="ctr">
              <a:buSzPts val="6000"/>
            </a:pPr>
            <a:r>
              <a:rPr lang="es-ES" dirty="0">
                <a:solidFill>
                  <a:schemeClr val="bg1"/>
                </a:solidFill>
              </a:rPr>
              <a:t>Fases en el uso de la epidemiología</a:t>
            </a:r>
          </a:p>
        </p:txBody>
      </p:sp>
      <p:pic>
        <p:nvPicPr>
          <p:cNvPr id="28" name="Audio 27">
            <a:hlinkClick r:id="" action="ppaction://media"/>
            <a:extLst>
              <a:ext uri="{FF2B5EF4-FFF2-40B4-BE49-F238E27FC236}">
                <a16:creationId xmlns:a16="http://schemas.microsoft.com/office/drawing/2014/main" id="{E6A68CE6-E608-0AD9-3F73-E77A6C43625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2245615"/>
      </p:ext>
    </p:extLst>
  </p:cSld>
  <p:clrMapOvr>
    <a:masterClrMapping/>
  </p:clrMapOvr>
  <mc:AlternateContent xmlns:mc="http://schemas.openxmlformats.org/markup-compatibility/2006" xmlns:p14="http://schemas.microsoft.com/office/powerpoint/2010/main">
    <mc:Choice Requires="p14">
      <p:transition spd="slow" p14:dur="2000" advTm="77251"/>
    </mc:Choice>
    <mc:Fallback xmlns="">
      <p:transition spd="slow" advTm="77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15F112C4-EB06-AB1C-2915-875B08F01065}"/>
              </a:ext>
            </a:extLst>
          </p:cNvPr>
          <p:cNvSpPr>
            <a:spLocks noGrp="1"/>
          </p:cNvSpPr>
          <p:nvPr>
            <p:ph type="title"/>
          </p:nvPr>
        </p:nvSpPr>
        <p:spPr>
          <a:xfrm>
            <a:off x="4052601" y="320966"/>
            <a:ext cx="6563610" cy="756773"/>
          </a:xfrm>
          <a:ln/>
        </p:spPr>
        <p:style>
          <a:lnRef idx="3">
            <a:schemeClr val="lt1"/>
          </a:lnRef>
          <a:fillRef idx="1">
            <a:schemeClr val="accent1"/>
          </a:fillRef>
          <a:effectRef idx="1">
            <a:schemeClr val="accent1"/>
          </a:effectRef>
          <a:fontRef idx="minor">
            <a:schemeClr val="lt1"/>
          </a:fontRef>
        </p:style>
        <p:txBody>
          <a:bodyPr spcFirstLastPara="1" wrap="square" lIns="91425" tIns="45700" rIns="91425" bIns="45700" anchor="b" anchorCtr="0">
            <a:normAutofit fontScale="90000"/>
          </a:bodyPr>
          <a:lstStyle/>
          <a:p>
            <a:pPr algn="ctr">
              <a:buSzPts val="6000"/>
            </a:pPr>
            <a:r>
              <a:rPr lang="es-ES" dirty="0">
                <a:solidFill>
                  <a:schemeClr val="bg1"/>
                </a:solidFill>
              </a:rPr>
              <a:t>Definición de epidemiología</a:t>
            </a:r>
          </a:p>
        </p:txBody>
      </p:sp>
      <p:pic>
        <p:nvPicPr>
          <p:cNvPr id="5" name="Imagen 4" descr="Gráfico&#10;&#10;El contenido generado por IA puede ser incorrecto.">
            <a:extLst>
              <a:ext uri="{FF2B5EF4-FFF2-40B4-BE49-F238E27FC236}">
                <a16:creationId xmlns:a16="http://schemas.microsoft.com/office/drawing/2014/main" id="{B9CE2C3B-3C3F-02F8-604F-4FAF69F7BD2B}"/>
              </a:ext>
            </a:extLst>
          </p:cNvPr>
          <p:cNvPicPr/>
          <p:nvPr/>
        </p:nvPicPr>
        <p:blipFill>
          <a:blip r:embed="rId4"/>
          <a:stretch>
            <a:fillRect/>
          </a:stretch>
        </p:blipFill>
        <p:spPr>
          <a:xfrm>
            <a:off x="341376" y="262442"/>
            <a:ext cx="3084197" cy="873823"/>
          </a:xfrm>
          <a:prstGeom prst="rect">
            <a:avLst/>
          </a:prstGeom>
        </p:spPr>
      </p:pic>
      <p:sp>
        <p:nvSpPr>
          <p:cNvPr id="6" name="2 Marcador de contenido">
            <a:extLst>
              <a:ext uri="{FF2B5EF4-FFF2-40B4-BE49-F238E27FC236}">
                <a16:creationId xmlns:a16="http://schemas.microsoft.com/office/drawing/2014/main" id="{151DB377-082E-D11A-F28C-2547F1EA72C3}"/>
              </a:ext>
            </a:extLst>
          </p:cNvPr>
          <p:cNvSpPr txBox="1">
            <a:spLocks/>
          </p:cNvSpPr>
          <p:nvPr/>
        </p:nvSpPr>
        <p:spPr>
          <a:xfrm>
            <a:off x="679762" y="1724458"/>
            <a:ext cx="6467798" cy="4201330"/>
          </a:xfrm>
          <a:prstGeom prst="rect">
            <a:avLst/>
          </a:prstGeom>
          <a:noFill/>
          <a:ln>
            <a:noFill/>
          </a:ln>
        </p:spPr>
        <p:txBody>
          <a:bodyPr spcFirstLastPara="1" wrap="square" lIns="91425" tIns="45700" rIns="91425" bIns="45700" anchor="t" anchorCtr="0">
            <a:normAutofit fontScale="62500" lnSpcReduction="2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Noto Sans"/>
                <a:ea typeface="Noto Sans"/>
                <a:cs typeface="Noto Sans"/>
                <a:sym typeface="Noto Sans"/>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Noto Sans"/>
                <a:ea typeface="Noto Sans"/>
                <a:cs typeface="Noto Sans"/>
                <a:sym typeface="Noto Sans"/>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Noto Sans"/>
                <a:ea typeface="Noto Sans"/>
                <a:cs typeface="Noto Sans"/>
                <a:sym typeface="No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oto Sans"/>
                <a:ea typeface="Noto Sans"/>
                <a:cs typeface="Noto Sans"/>
                <a:sym typeface="No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Noto Sans"/>
                <a:ea typeface="Noto Sans"/>
                <a:cs typeface="Noto Sans"/>
                <a:sym typeface="No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marL="0" indent="0">
              <a:lnSpc>
                <a:spcPct val="120000"/>
              </a:lnSpc>
            </a:pPr>
            <a:r>
              <a:rPr lang="es-ES" sz="5100" dirty="0"/>
              <a:t>La </a:t>
            </a:r>
            <a:r>
              <a:rPr lang="es-ES" sz="5100" dirty="0">
                <a:solidFill>
                  <a:srgbClr val="0070C0"/>
                </a:solidFill>
              </a:rPr>
              <a:t>epidemiología</a:t>
            </a:r>
            <a:r>
              <a:rPr lang="es-ES" sz="5100" dirty="0"/>
              <a:t> es el estudio de la </a:t>
            </a:r>
            <a:r>
              <a:rPr lang="es-ES" sz="5100" dirty="0">
                <a:solidFill>
                  <a:srgbClr val="0070C0"/>
                </a:solidFill>
              </a:rPr>
              <a:t>distribución, frecuencia y determinantes </a:t>
            </a:r>
            <a:r>
              <a:rPr lang="es-ES" sz="5100" dirty="0"/>
              <a:t>de las enfermedades en las poblaciones humanas.</a:t>
            </a:r>
          </a:p>
          <a:p>
            <a:endParaRPr lang="es-ES" dirty="0"/>
          </a:p>
          <a:p>
            <a:endParaRPr lang="es-ES" dirty="0"/>
          </a:p>
          <a:p>
            <a:endParaRPr lang="es-ES" dirty="0"/>
          </a:p>
          <a:p>
            <a:endParaRPr lang="es-ES" dirty="0"/>
          </a:p>
          <a:p>
            <a:endParaRPr lang="es-ES" sz="1700" dirty="0"/>
          </a:p>
          <a:p>
            <a:r>
              <a:rPr lang="es-ES" sz="2000" dirty="0" err="1"/>
              <a:t>Last</a:t>
            </a:r>
            <a:r>
              <a:rPr lang="es-ES" sz="2000" dirty="0"/>
              <a:t> JM. A </a:t>
            </a:r>
            <a:r>
              <a:rPr lang="es-ES" sz="2000" dirty="0" err="1"/>
              <a:t>dictionary</a:t>
            </a:r>
            <a:r>
              <a:rPr lang="es-ES" sz="2000" dirty="0"/>
              <a:t> </a:t>
            </a:r>
            <a:r>
              <a:rPr lang="es-ES" sz="2000" dirty="0" err="1"/>
              <a:t>of</a:t>
            </a:r>
            <a:r>
              <a:rPr lang="es-ES" sz="2000" dirty="0"/>
              <a:t> </a:t>
            </a:r>
            <a:r>
              <a:rPr lang="es-ES" sz="2000" dirty="0" err="1"/>
              <a:t>epidemiology</a:t>
            </a:r>
            <a:r>
              <a:rPr lang="es-ES" sz="2000" dirty="0"/>
              <a:t>. 1988</a:t>
            </a:r>
          </a:p>
        </p:txBody>
      </p:sp>
      <p:pic>
        <p:nvPicPr>
          <p:cNvPr id="1026" name="Picture 2" descr="Epidemiología - Iconos gratis de personas">
            <a:extLst>
              <a:ext uri="{FF2B5EF4-FFF2-40B4-BE49-F238E27FC236}">
                <a16:creationId xmlns:a16="http://schemas.microsoft.com/office/drawing/2014/main" id="{6FA28198-720B-C8D6-A875-CD2B3DCA42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8322" y="1800070"/>
            <a:ext cx="3296586" cy="329658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AE3B74B5-B293-F949-32BE-9EC99578AC5F}"/>
              </a:ext>
            </a:extLst>
          </p:cNvPr>
          <p:cNvSpPr txBox="1"/>
          <p:nvPr/>
        </p:nvSpPr>
        <p:spPr>
          <a:xfrm>
            <a:off x="8199620" y="5303139"/>
            <a:ext cx="2728210" cy="523220"/>
          </a:xfrm>
          <a:prstGeom prst="rect">
            <a:avLst/>
          </a:prstGeom>
          <a:noFill/>
        </p:spPr>
        <p:txBody>
          <a:bodyPr wrap="square" rtlCol="0">
            <a:spAutoFit/>
          </a:bodyPr>
          <a:lstStyle/>
          <a:p>
            <a:r>
              <a:rPr lang="es-CO"/>
              <a:t>https://www.google.com/search?sca_esv=</a:t>
            </a:r>
            <a:endParaRPr lang="es-CO" dirty="0"/>
          </a:p>
        </p:txBody>
      </p:sp>
      <p:sp>
        <p:nvSpPr>
          <p:cNvPr id="8" name="CuadroTexto 7">
            <a:extLst>
              <a:ext uri="{FF2B5EF4-FFF2-40B4-BE49-F238E27FC236}">
                <a16:creationId xmlns:a16="http://schemas.microsoft.com/office/drawing/2014/main" id="{07AEBB32-873E-68A5-2A41-7802E0728DFB}"/>
              </a:ext>
            </a:extLst>
          </p:cNvPr>
          <p:cNvSpPr txBox="1"/>
          <p:nvPr/>
        </p:nvSpPr>
        <p:spPr>
          <a:xfrm>
            <a:off x="7147560" y="6414551"/>
            <a:ext cx="4159058" cy="307777"/>
          </a:xfrm>
          <a:prstGeom prst="rect">
            <a:avLst/>
          </a:prstGeom>
          <a:noFill/>
        </p:spPr>
        <p:txBody>
          <a:bodyPr wrap="square" rtlCol="0">
            <a:spAutoFit/>
          </a:bodyPr>
          <a:lstStyle/>
          <a:p>
            <a:r>
              <a:rPr lang="es-CO" dirty="0"/>
              <a:t>Adaptación curso de epidemiología ESP- Univalle</a:t>
            </a:r>
          </a:p>
        </p:txBody>
      </p:sp>
      <p:pic>
        <p:nvPicPr>
          <p:cNvPr id="29" name="Audio 28">
            <a:hlinkClick r:id="" action="ppaction://media"/>
            <a:extLst>
              <a:ext uri="{FF2B5EF4-FFF2-40B4-BE49-F238E27FC236}">
                <a16:creationId xmlns:a16="http://schemas.microsoft.com/office/drawing/2014/main" id="{92CB76AA-DFAF-DC8A-0D50-3BD244BFE0B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07214890"/>
      </p:ext>
    </p:extLst>
  </p:cSld>
  <p:clrMapOvr>
    <a:masterClrMapping/>
  </p:clrMapOvr>
  <mc:AlternateContent xmlns:mc="http://schemas.openxmlformats.org/markup-compatibility/2006" xmlns:p14="http://schemas.microsoft.com/office/powerpoint/2010/main">
    <mc:Choice Requires="p14">
      <p:transition spd="slow" p14:dur="2000" advTm="52043"/>
    </mc:Choice>
    <mc:Fallback xmlns="">
      <p:transition spd="slow" advTm="52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304C141A-1EA4-79C0-0331-8B42F973D2EA}"/>
              </a:ext>
            </a:extLst>
          </p:cNvPr>
          <p:cNvGraphicFramePr/>
          <p:nvPr>
            <p:extLst>
              <p:ext uri="{D42A27DB-BD31-4B8C-83A1-F6EECF244321}">
                <p14:modId xmlns:p14="http://schemas.microsoft.com/office/powerpoint/2010/main" val="1770548473"/>
              </p:ext>
            </p:extLst>
          </p:nvPr>
        </p:nvGraphicFramePr>
        <p:xfrm>
          <a:off x="2131414" y="-117038"/>
          <a:ext cx="8535726" cy="61206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ángulo: esquinas redondeadas 4">
            <a:extLst>
              <a:ext uri="{FF2B5EF4-FFF2-40B4-BE49-F238E27FC236}">
                <a16:creationId xmlns:a16="http://schemas.microsoft.com/office/drawing/2014/main" id="{529F634A-E146-1316-252F-9AFC1CEC780A}"/>
              </a:ext>
            </a:extLst>
          </p:cNvPr>
          <p:cNvSpPr txBox="1"/>
          <p:nvPr/>
        </p:nvSpPr>
        <p:spPr>
          <a:xfrm>
            <a:off x="4743076" y="719583"/>
            <a:ext cx="2705847" cy="828210"/>
          </a:xfrm>
          <a:prstGeom prst="rect">
            <a:avLst/>
          </a:prstGeom>
          <a:solidFill>
            <a:schemeClr val="accent1">
              <a:lumMod val="20000"/>
              <a:lumOff val="80000"/>
            </a:schemeClr>
          </a:solid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s-CO" sz="1800" b="1" kern="1200" dirty="0">
                <a:latin typeface="Arial" panose="020B0604020202020204" pitchFamily="34" charset="0"/>
                <a:cs typeface="Arial" panose="020B0604020202020204" pitchFamily="34" charset="0"/>
              </a:rPr>
              <a:t>Descripción y análisis de eventos en salud</a:t>
            </a:r>
          </a:p>
        </p:txBody>
      </p:sp>
      <p:cxnSp>
        <p:nvCxnSpPr>
          <p:cNvPr id="7" name="Conector recto 6">
            <a:extLst>
              <a:ext uri="{FF2B5EF4-FFF2-40B4-BE49-F238E27FC236}">
                <a16:creationId xmlns:a16="http://schemas.microsoft.com/office/drawing/2014/main" id="{3DF31033-B5D5-9BD6-ACBE-67ED11589FD6}"/>
              </a:ext>
            </a:extLst>
          </p:cNvPr>
          <p:cNvCxnSpPr/>
          <p:nvPr/>
        </p:nvCxnSpPr>
        <p:spPr>
          <a:xfrm>
            <a:off x="6095999" y="1547793"/>
            <a:ext cx="0" cy="805663"/>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8" name="Imagen 7" descr="Gráfico&#10;&#10;El contenido generado por IA puede ser incorrecto.">
            <a:extLst>
              <a:ext uri="{FF2B5EF4-FFF2-40B4-BE49-F238E27FC236}">
                <a16:creationId xmlns:a16="http://schemas.microsoft.com/office/drawing/2014/main" id="{7C1E1F2E-08FC-90FC-C49F-B55AC6374E49}"/>
              </a:ext>
            </a:extLst>
          </p:cNvPr>
          <p:cNvPicPr/>
          <p:nvPr/>
        </p:nvPicPr>
        <p:blipFill>
          <a:blip r:embed="rId9"/>
          <a:stretch>
            <a:fillRect/>
          </a:stretch>
        </p:blipFill>
        <p:spPr>
          <a:xfrm>
            <a:off x="341376" y="262442"/>
            <a:ext cx="3084197" cy="873823"/>
          </a:xfrm>
          <a:prstGeom prst="rect">
            <a:avLst/>
          </a:prstGeom>
        </p:spPr>
      </p:pic>
      <p:sp>
        <p:nvSpPr>
          <p:cNvPr id="9" name="CuadroTexto 8">
            <a:extLst>
              <a:ext uri="{FF2B5EF4-FFF2-40B4-BE49-F238E27FC236}">
                <a16:creationId xmlns:a16="http://schemas.microsoft.com/office/drawing/2014/main" id="{82EAB951-B075-BB53-4C21-7971D8ED44CF}"/>
              </a:ext>
            </a:extLst>
          </p:cNvPr>
          <p:cNvSpPr txBox="1"/>
          <p:nvPr/>
        </p:nvSpPr>
        <p:spPr>
          <a:xfrm>
            <a:off x="7147560" y="6414551"/>
            <a:ext cx="4159058" cy="307777"/>
          </a:xfrm>
          <a:prstGeom prst="rect">
            <a:avLst/>
          </a:prstGeom>
          <a:noFill/>
        </p:spPr>
        <p:txBody>
          <a:bodyPr wrap="square" rtlCol="0">
            <a:spAutoFit/>
          </a:bodyPr>
          <a:lstStyle/>
          <a:p>
            <a:r>
              <a:rPr lang="es-CO" dirty="0"/>
              <a:t>Adaptación curso de epidemiología ESP- Univalle</a:t>
            </a:r>
          </a:p>
        </p:txBody>
      </p:sp>
      <p:pic>
        <p:nvPicPr>
          <p:cNvPr id="65" name="Audio 64">
            <a:hlinkClick r:id="" action="ppaction://media"/>
            <a:extLst>
              <a:ext uri="{FF2B5EF4-FFF2-40B4-BE49-F238E27FC236}">
                <a16:creationId xmlns:a16="http://schemas.microsoft.com/office/drawing/2014/main" id="{EB923DCC-5FCF-E32C-8FD4-9F39B8BAEBE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8614539"/>
      </p:ext>
    </p:extLst>
  </p:cSld>
  <p:clrMapOvr>
    <a:masterClrMapping/>
  </p:clrMapOvr>
  <mc:AlternateContent xmlns:mc="http://schemas.openxmlformats.org/markup-compatibility/2006" xmlns:p14="http://schemas.microsoft.com/office/powerpoint/2010/main">
    <mc:Choice Requires="p14">
      <p:transition spd="slow" p14:dur="2000" advTm="127142"/>
    </mc:Choice>
    <mc:Fallback xmlns="">
      <p:transition spd="slow" advTm="127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7 Título">
            <a:extLst>
              <a:ext uri="{FF2B5EF4-FFF2-40B4-BE49-F238E27FC236}">
                <a16:creationId xmlns:a16="http://schemas.microsoft.com/office/drawing/2014/main" id="{FA5144D1-94CD-320C-5075-9068AB39AE90}"/>
              </a:ext>
            </a:extLst>
          </p:cNvPr>
          <p:cNvSpPr txBox="1">
            <a:spLocks noGrp="1"/>
          </p:cNvSpPr>
          <p:nvPr>
            <p:ph type="title"/>
          </p:nvPr>
        </p:nvSpPr>
        <p:spPr>
          <a:xfrm>
            <a:off x="5681272" y="365125"/>
            <a:ext cx="6383728"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3200" b="1" dirty="0">
                <a:solidFill>
                  <a:srgbClr val="FF0000"/>
                </a:solidFill>
                <a:latin typeface="Noto Sans" panose="020B0502040504020204" pitchFamily="34" charset="0"/>
                <a:ea typeface="Noto Sans" panose="020B0502040504020204" pitchFamily="34" charset="0"/>
                <a:cs typeface="Noto Sans" panose="020B0502040504020204" pitchFamily="34" charset="0"/>
              </a:rPr>
              <a:t>Descripción y análisis de eventos en salud</a:t>
            </a:r>
          </a:p>
        </p:txBody>
      </p:sp>
      <p:pic>
        <p:nvPicPr>
          <p:cNvPr id="5" name="Imagen 4" descr="Gráfico&#10;&#10;El contenido generado por IA puede ser incorrecto.">
            <a:extLst>
              <a:ext uri="{FF2B5EF4-FFF2-40B4-BE49-F238E27FC236}">
                <a16:creationId xmlns:a16="http://schemas.microsoft.com/office/drawing/2014/main" id="{B698A5C0-02E9-1078-08B3-BFE3296A620F}"/>
              </a:ext>
            </a:extLst>
          </p:cNvPr>
          <p:cNvPicPr/>
          <p:nvPr/>
        </p:nvPicPr>
        <p:blipFill>
          <a:blip r:embed="rId4"/>
          <a:stretch>
            <a:fillRect/>
          </a:stretch>
        </p:blipFill>
        <p:spPr>
          <a:xfrm>
            <a:off x="341376" y="262442"/>
            <a:ext cx="3084197" cy="873823"/>
          </a:xfrm>
          <a:prstGeom prst="rect">
            <a:avLst/>
          </a:prstGeom>
        </p:spPr>
      </p:pic>
      <p:sp>
        <p:nvSpPr>
          <p:cNvPr id="6" name="4 Marcador de texto">
            <a:extLst>
              <a:ext uri="{FF2B5EF4-FFF2-40B4-BE49-F238E27FC236}">
                <a16:creationId xmlns:a16="http://schemas.microsoft.com/office/drawing/2014/main" id="{1DCFEEEB-93F4-B19C-03F6-4834C051096F}"/>
              </a:ext>
            </a:extLst>
          </p:cNvPr>
          <p:cNvSpPr txBox="1">
            <a:spLocks/>
          </p:cNvSpPr>
          <p:nvPr/>
        </p:nvSpPr>
        <p:spPr>
          <a:xfrm>
            <a:off x="540777" y="1748398"/>
            <a:ext cx="3654706" cy="1072614"/>
          </a:xfrm>
          <a:prstGeom prst="rect">
            <a:avLst/>
          </a:prstGeom>
          <a:solidFill>
            <a:schemeClr val="accent6">
              <a:lumMod val="75000"/>
            </a:schemeClr>
          </a:solid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s-CO" dirty="0">
                <a:latin typeface="Noto Sans" panose="020B0502040504020204" pitchFamily="34" charset="0"/>
                <a:ea typeface="Noto Sans" panose="020B0502040504020204" pitchFamily="34" charset="0"/>
                <a:cs typeface="Noto Sans" panose="020B0502040504020204" pitchFamily="34" charset="0"/>
              </a:rPr>
              <a:t>Tiempo</a:t>
            </a:r>
          </a:p>
        </p:txBody>
      </p:sp>
      <p:sp>
        <p:nvSpPr>
          <p:cNvPr id="7" name="CuadroTexto 6">
            <a:extLst>
              <a:ext uri="{FF2B5EF4-FFF2-40B4-BE49-F238E27FC236}">
                <a16:creationId xmlns:a16="http://schemas.microsoft.com/office/drawing/2014/main" id="{3F62D738-559C-A3AC-B885-84BD59299CA0}"/>
              </a:ext>
            </a:extLst>
          </p:cNvPr>
          <p:cNvSpPr txBox="1"/>
          <p:nvPr/>
        </p:nvSpPr>
        <p:spPr>
          <a:xfrm>
            <a:off x="4208930" y="2086231"/>
            <a:ext cx="7364504" cy="400110"/>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r>
              <a:rPr lang="es-CO" sz="2000" dirty="0">
                <a:latin typeface="Noto Sans" panose="020B0502040504020204" pitchFamily="34" charset="0"/>
                <a:ea typeface="Noto Sans" panose="020B0502040504020204" pitchFamily="34" charset="0"/>
                <a:cs typeface="Noto Sans" panose="020B0502040504020204" pitchFamily="34" charset="0"/>
              </a:rPr>
              <a:t>  ¿Cuándo?  Horas, días, meses, semanas, periodos, años, </a:t>
            </a:r>
          </a:p>
        </p:txBody>
      </p:sp>
      <p:sp>
        <p:nvSpPr>
          <p:cNvPr id="8" name="4 Marcador de texto">
            <a:extLst>
              <a:ext uri="{FF2B5EF4-FFF2-40B4-BE49-F238E27FC236}">
                <a16:creationId xmlns:a16="http://schemas.microsoft.com/office/drawing/2014/main" id="{BBE981A7-BF51-05CB-F7B8-83BC704AD09C}"/>
              </a:ext>
            </a:extLst>
          </p:cNvPr>
          <p:cNvSpPr>
            <a:spLocks noGrp="1"/>
          </p:cNvSpPr>
          <p:nvPr>
            <p:ph type="body" idx="1"/>
          </p:nvPr>
        </p:nvSpPr>
        <p:spPr>
          <a:xfrm>
            <a:off x="540778" y="3139946"/>
            <a:ext cx="3654706" cy="1032779"/>
          </a:xfrm>
          <a:solidFill>
            <a:schemeClr val="accent5">
              <a:lumMod val="75000"/>
            </a:schemeClr>
          </a:solidFill>
          <a:ln>
            <a:solidFill>
              <a:srgbClr val="FFFF00"/>
            </a:solidFill>
          </a:ln>
        </p:spPr>
        <p:txBody>
          <a:bodyPr anchor="ctr">
            <a:normAutofit/>
          </a:bodyPr>
          <a:lstStyle/>
          <a:p>
            <a:pPr algn="ctr"/>
            <a:r>
              <a:rPr lang="es-CO" sz="2400" b="1" dirty="0">
                <a:latin typeface="Noto Sans" panose="020B0502040504020204" pitchFamily="34" charset="0"/>
                <a:ea typeface="Noto Sans" panose="020B0502040504020204" pitchFamily="34" charset="0"/>
                <a:cs typeface="Noto Sans" panose="020B0502040504020204" pitchFamily="34" charset="0"/>
              </a:rPr>
              <a:t>Lugar</a:t>
            </a:r>
          </a:p>
        </p:txBody>
      </p:sp>
      <p:sp>
        <p:nvSpPr>
          <p:cNvPr id="9" name="CuadroTexto 8">
            <a:extLst>
              <a:ext uri="{FF2B5EF4-FFF2-40B4-BE49-F238E27FC236}">
                <a16:creationId xmlns:a16="http://schemas.microsoft.com/office/drawing/2014/main" id="{4CD52319-2206-E8E2-63A5-C474308E2397}"/>
              </a:ext>
            </a:extLst>
          </p:cNvPr>
          <p:cNvSpPr txBox="1"/>
          <p:nvPr/>
        </p:nvSpPr>
        <p:spPr>
          <a:xfrm>
            <a:off x="4173953" y="3269606"/>
            <a:ext cx="7351057"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lvl="1">
              <a:lnSpc>
                <a:spcPct val="90000"/>
              </a:lnSpc>
            </a:pPr>
            <a:r>
              <a:rPr lang="es-ES_tradnl" altLang="es-CO" sz="2000" dirty="0">
                <a:latin typeface="Noto Sans" panose="020B0502040504020204" pitchFamily="34" charset="0"/>
                <a:ea typeface="Noto Sans" panose="020B0502040504020204" pitchFamily="34" charset="0"/>
                <a:cs typeface="Noto Sans" panose="020B0502040504020204" pitchFamily="34" charset="0"/>
              </a:rPr>
              <a:t>¿Donde? latitud,  barrio, comuna, corregimiento, municipio, departamento, país, continente.</a:t>
            </a:r>
          </a:p>
          <a:p>
            <a:pPr lvl="1" eaLnBrk="1" hangingPunct="1">
              <a:lnSpc>
                <a:spcPct val="90000"/>
              </a:lnSpc>
              <a:buFontTx/>
              <a:buNone/>
            </a:pPr>
            <a:endParaRPr lang="es-ES" altLang="es-CO" sz="2000" b="1" dirty="0">
              <a:latin typeface="Noto Sans" panose="020B0502040504020204" pitchFamily="34" charset="0"/>
              <a:ea typeface="Noto Sans" panose="020B0502040504020204" pitchFamily="34" charset="0"/>
              <a:cs typeface="Noto Sans" panose="020B0502040504020204" pitchFamily="34" charset="0"/>
            </a:endParaRPr>
          </a:p>
        </p:txBody>
      </p:sp>
      <p:sp>
        <p:nvSpPr>
          <p:cNvPr id="10" name="8 Marcador de texto">
            <a:extLst>
              <a:ext uri="{FF2B5EF4-FFF2-40B4-BE49-F238E27FC236}">
                <a16:creationId xmlns:a16="http://schemas.microsoft.com/office/drawing/2014/main" id="{879090D0-5282-EEC6-6A19-6152A5B7508D}"/>
              </a:ext>
            </a:extLst>
          </p:cNvPr>
          <p:cNvSpPr txBox="1">
            <a:spLocks/>
          </p:cNvSpPr>
          <p:nvPr/>
        </p:nvSpPr>
        <p:spPr>
          <a:xfrm>
            <a:off x="540777" y="4607686"/>
            <a:ext cx="3654706" cy="1353320"/>
          </a:xfrm>
          <a:prstGeom prst="rect">
            <a:avLst/>
          </a:prstGeom>
          <a:solidFill>
            <a:schemeClr val="accent2">
              <a:lumMod val="60000"/>
              <a:lumOff val="40000"/>
            </a:schemeClr>
          </a:solidFill>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s-CO" sz="2400" b="1">
                <a:latin typeface="Noto Sans" panose="020B0502040504020204" pitchFamily="34" charset="0"/>
                <a:ea typeface="Noto Sans" panose="020B0502040504020204" pitchFamily="34" charset="0"/>
                <a:cs typeface="Noto Sans" panose="020B0502040504020204" pitchFamily="34" charset="0"/>
              </a:rPr>
              <a:t>Persona</a:t>
            </a:r>
            <a:endParaRPr lang="es-CO" sz="2400" b="1" dirty="0">
              <a:latin typeface="Noto Sans" panose="020B0502040504020204" pitchFamily="34" charset="0"/>
              <a:ea typeface="Noto Sans" panose="020B0502040504020204" pitchFamily="34" charset="0"/>
              <a:cs typeface="Noto Sans" panose="020B0502040504020204" pitchFamily="34" charset="0"/>
            </a:endParaRPr>
          </a:p>
        </p:txBody>
      </p:sp>
      <p:sp>
        <p:nvSpPr>
          <p:cNvPr id="11" name="CuadroTexto 10">
            <a:extLst>
              <a:ext uri="{FF2B5EF4-FFF2-40B4-BE49-F238E27FC236}">
                <a16:creationId xmlns:a16="http://schemas.microsoft.com/office/drawing/2014/main" id="{50E9E6C2-151D-3193-C383-A48F8B09D687}"/>
              </a:ext>
            </a:extLst>
          </p:cNvPr>
          <p:cNvSpPr txBox="1"/>
          <p:nvPr/>
        </p:nvSpPr>
        <p:spPr>
          <a:xfrm>
            <a:off x="4195483" y="4822681"/>
            <a:ext cx="7351057"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spAutoFit/>
          </a:bodyPr>
          <a:lstStyle/>
          <a:p>
            <a:pPr lvl="1" eaLnBrk="1" hangingPunct="1">
              <a:lnSpc>
                <a:spcPct val="90000"/>
              </a:lnSpc>
              <a:buFontTx/>
              <a:buNone/>
            </a:pPr>
            <a:r>
              <a:rPr lang="es-ES_tradnl" altLang="es-CO" sz="2000" dirty="0">
                <a:latin typeface="Noto Sans" panose="020B0502040504020204" pitchFamily="34" charset="0"/>
                <a:ea typeface="Noto Sans" panose="020B0502040504020204" pitchFamily="34" charset="0"/>
                <a:cs typeface="Noto Sans" panose="020B0502040504020204" pitchFamily="34" charset="0"/>
              </a:rPr>
              <a:t>¿Quien?  edad, sexo, educación, características familiares y hábitos de éstas, estado civil, tamaño de la familia, orden de nacimiento, profesión u oficio, etc.</a:t>
            </a:r>
            <a:endParaRPr lang="es-ES" altLang="es-CO" sz="2000" dirty="0">
              <a:latin typeface="Noto Sans" panose="020B0502040504020204" pitchFamily="34" charset="0"/>
              <a:ea typeface="Noto Sans" panose="020B0502040504020204" pitchFamily="34" charset="0"/>
              <a:cs typeface="Noto Sans" panose="020B0502040504020204" pitchFamily="34" charset="0"/>
            </a:endParaRPr>
          </a:p>
        </p:txBody>
      </p:sp>
      <p:sp>
        <p:nvSpPr>
          <p:cNvPr id="12" name="CuadroTexto 11">
            <a:extLst>
              <a:ext uri="{FF2B5EF4-FFF2-40B4-BE49-F238E27FC236}">
                <a16:creationId xmlns:a16="http://schemas.microsoft.com/office/drawing/2014/main" id="{FA95D49F-1016-6AC2-42A4-212A52156084}"/>
              </a:ext>
            </a:extLst>
          </p:cNvPr>
          <p:cNvSpPr txBox="1"/>
          <p:nvPr/>
        </p:nvSpPr>
        <p:spPr>
          <a:xfrm>
            <a:off x="7147560" y="6414551"/>
            <a:ext cx="4159058" cy="307777"/>
          </a:xfrm>
          <a:prstGeom prst="rect">
            <a:avLst/>
          </a:prstGeom>
          <a:noFill/>
        </p:spPr>
        <p:txBody>
          <a:bodyPr wrap="square" rtlCol="0">
            <a:spAutoFit/>
          </a:bodyPr>
          <a:lstStyle/>
          <a:p>
            <a:r>
              <a:rPr lang="es-CO" dirty="0"/>
              <a:t>Adaptación curso de epidemiología ESP- Univalle</a:t>
            </a:r>
          </a:p>
        </p:txBody>
      </p:sp>
      <p:pic>
        <p:nvPicPr>
          <p:cNvPr id="34" name="Audio 33">
            <a:hlinkClick r:id="" action="ppaction://media"/>
            <a:extLst>
              <a:ext uri="{FF2B5EF4-FFF2-40B4-BE49-F238E27FC236}">
                <a16:creationId xmlns:a16="http://schemas.microsoft.com/office/drawing/2014/main" id="{F3D264D7-3F89-3C3E-F1BE-8B73C32FFED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3601096"/>
      </p:ext>
    </p:extLst>
  </p:cSld>
  <p:clrMapOvr>
    <a:masterClrMapping/>
  </p:clrMapOvr>
  <mc:AlternateContent xmlns:mc="http://schemas.openxmlformats.org/markup-compatibility/2006" xmlns:p14="http://schemas.microsoft.com/office/powerpoint/2010/main">
    <mc:Choice Requires="p14">
      <p:transition spd="slow" p14:dur="2000" advTm="71050"/>
    </mc:Choice>
    <mc:Fallback xmlns="">
      <p:transition spd="slow" advTm="71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s medidas para combatir el brote de dengue que azota a Cartagena">
            <a:extLst>
              <a:ext uri="{FF2B5EF4-FFF2-40B4-BE49-F238E27FC236}">
                <a16:creationId xmlns:a16="http://schemas.microsoft.com/office/drawing/2014/main" id="{5B3AF841-1E67-9265-EF0B-C6CDF460E7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397" y="1214203"/>
            <a:ext cx="4687346" cy="371544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ED7DFDCE-2D1E-40FD-0235-D0BE1E5AE9E8}"/>
              </a:ext>
            </a:extLst>
          </p:cNvPr>
          <p:cNvSpPr txBox="1"/>
          <p:nvPr/>
        </p:nvSpPr>
        <p:spPr>
          <a:xfrm>
            <a:off x="5816184" y="1214203"/>
            <a:ext cx="5921114" cy="3693319"/>
          </a:xfrm>
          <a:prstGeom prst="rect">
            <a:avLst/>
          </a:prstGeom>
          <a:noFill/>
        </p:spPr>
        <p:txBody>
          <a:bodyPr wrap="square">
            <a:spAutoFit/>
          </a:bodyPr>
          <a:lstStyle/>
          <a:p>
            <a:r>
              <a:rPr lang="es-MX" sz="1800" dirty="0">
                <a:latin typeface="Noto Sans" panose="020B0502040504020204" pitchFamily="34" charset="0"/>
                <a:ea typeface="Noto Sans" panose="020B0502040504020204" pitchFamily="34" charset="0"/>
                <a:cs typeface="Noto Sans" panose="020B0502040504020204" pitchFamily="34" charset="0"/>
              </a:rPr>
              <a:t>En mayo de 2023, en la ciudad de Cartagena, se reportó un brote de dengue que afectó principalmente a niños menores de 10 años. Los casos comenzaron a incrementarse tras un periodo de lluvias intensas que dejó muchas áreas de la ciudad inundadas, lo que propició la proliferación del mosquito Aedes </a:t>
            </a:r>
            <a:r>
              <a:rPr lang="es-MX" sz="1800" dirty="0" err="1">
                <a:latin typeface="Noto Sans" panose="020B0502040504020204" pitchFamily="34" charset="0"/>
                <a:ea typeface="Noto Sans" panose="020B0502040504020204" pitchFamily="34" charset="0"/>
                <a:cs typeface="Noto Sans" panose="020B0502040504020204" pitchFamily="34" charset="0"/>
              </a:rPr>
              <a:t>aegypti</a:t>
            </a:r>
            <a:r>
              <a:rPr lang="es-MX" sz="1800" dirty="0">
                <a:latin typeface="Noto Sans" panose="020B0502040504020204" pitchFamily="34" charset="0"/>
                <a:ea typeface="Noto Sans" panose="020B0502040504020204" pitchFamily="34" charset="0"/>
                <a:cs typeface="Noto Sans" panose="020B0502040504020204" pitchFamily="34" charset="0"/>
              </a:rPr>
              <a:t>, principal vector de la enfermedad. La Secretaría de Salud implementó medidas inmediatas de control, como fumigaciones y campañas de prevención dirigidas especialmente a las comunidades más vulnerables de la zona sur de la ciudad, donde se concentraron la mayoría de los casos.</a:t>
            </a:r>
            <a:endParaRPr lang="es-CO" sz="1800" dirty="0">
              <a:latin typeface="Noto Sans" panose="020B0502040504020204" pitchFamily="34" charset="0"/>
              <a:ea typeface="Noto Sans" panose="020B0502040504020204" pitchFamily="34" charset="0"/>
              <a:cs typeface="Noto Sans" panose="020B0502040504020204" pitchFamily="34" charset="0"/>
            </a:endParaRPr>
          </a:p>
        </p:txBody>
      </p:sp>
      <p:sp>
        <p:nvSpPr>
          <p:cNvPr id="6" name="CuadroTexto 5">
            <a:extLst>
              <a:ext uri="{FF2B5EF4-FFF2-40B4-BE49-F238E27FC236}">
                <a16:creationId xmlns:a16="http://schemas.microsoft.com/office/drawing/2014/main" id="{915F0F96-8B64-4235-97AB-798F8219E3FE}"/>
              </a:ext>
            </a:extLst>
          </p:cNvPr>
          <p:cNvSpPr txBox="1"/>
          <p:nvPr/>
        </p:nvSpPr>
        <p:spPr>
          <a:xfrm>
            <a:off x="278125" y="5383610"/>
            <a:ext cx="10677687"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1800" b="1" i="0" u="none" strike="noStrike" cap="none" normalizeH="0" baseline="0" dirty="0">
                <a:ln>
                  <a:noFill/>
                </a:ln>
                <a:solidFill>
                  <a:schemeClr val="tx1"/>
                </a:solidFill>
                <a:effectLst/>
                <a:latin typeface="Noto Sans" panose="020B0502040504020204" pitchFamily="34" charset="0"/>
                <a:ea typeface="Noto Sans" panose="020B0502040504020204" pitchFamily="34" charset="0"/>
                <a:cs typeface="Noto Sans" panose="020B0502040504020204" pitchFamily="34" charset="0"/>
              </a:rPr>
              <a:t>Tiempo</a:t>
            </a:r>
            <a:r>
              <a:rPr kumimoji="0" lang="es-CO" altLang="es-CO" sz="1800" b="0" i="0" u="none" strike="noStrike" cap="none" normalizeH="0" baseline="0" dirty="0">
                <a:ln>
                  <a:noFill/>
                </a:ln>
                <a:solidFill>
                  <a:schemeClr val="tx1"/>
                </a:solidFill>
                <a:effectLst/>
                <a:latin typeface="Noto Sans" panose="020B0502040504020204" pitchFamily="34" charset="0"/>
                <a:ea typeface="Noto Sans" panose="020B0502040504020204" pitchFamily="34" charset="0"/>
                <a:cs typeface="Noto Sans" panose="020B0502040504020204" pitchFamily="34" charset="0"/>
              </a:rPr>
              <a:t>: ¿En qué momento ocurrió el brote de dengue descrito en el texto?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1800" b="1" i="0" u="none" strike="noStrike" cap="none" normalizeH="0" baseline="0" dirty="0">
                <a:ln>
                  <a:noFill/>
                </a:ln>
                <a:solidFill>
                  <a:schemeClr val="tx1"/>
                </a:solidFill>
                <a:effectLst/>
                <a:latin typeface="Noto Sans" panose="020B0502040504020204" pitchFamily="34" charset="0"/>
                <a:ea typeface="Noto Sans" panose="020B0502040504020204" pitchFamily="34" charset="0"/>
                <a:cs typeface="Noto Sans" panose="020B0502040504020204" pitchFamily="34" charset="0"/>
              </a:rPr>
              <a:t>Lugar</a:t>
            </a:r>
            <a:r>
              <a:rPr kumimoji="0" lang="es-CO" altLang="es-CO" sz="1800" b="0" i="0" u="none" strike="noStrike" cap="none" normalizeH="0" baseline="0" dirty="0">
                <a:ln>
                  <a:noFill/>
                </a:ln>
                <a:solidFill>
                  <a:schemeClr val="tx1"/>
                </a:solidFill>
                <a:effectLst/>
                <a:latin typeface="Noto Sans" panose="020B0502040504020204" pitchFamily="34" charset="0"/>
                <a:ea typeface="Noto Sans" panose="020B0502040504020204" pitchFamily="34" charset="0"/>
                <a:cs typeface="Noto Sans" panose="020B0502040504020204" pitchFamily="34" charset="0"/>
              </a:rPr>
              <a:t>: ¿En qué lugar ocurrió este evento de salud?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s-CO" altLang="es-CO" sz="1800" b="1" i="0" u="none" strike="noStrike" cap="none" normalizeH="0" baseline="0" dirty="0">
                <a:ln>
                  <a:noFill/>
                </a:ln>
                <a:solidFill>
                  <a:schemeClr val="tx1"/>
                </a:solidFill>
                <a:effectLst/>
                <a:latin typeface="Noto Sans" panose="020B0502040504020204" pitchFamily="34" charset="0"/>
                <a:ea typeface="Noto Sans" panose="020B0502040504020204" pitchFamily="34" charset="0"/>
                <a:cs typeface="Noto Sans" panose="020B0502040504020204" pitchFamily="34" charset="0"/>
              </a:rPr>
              <a:t>Persona</a:t>
            </a:r>
            <a:r>
              <a:rPr kumimoji="0" lang="es-CO" altLang="es-CO" sz="1800" b="0" i="0" u="none" strike="noStrike" cap="none" normalizeH="0" baseline="0" dirty="0">
                <a:ln>
                  <a:noFill/>
                </a:ln>
                <a:solidFill>
                  <a:schemeClr val="tx1"/>
                </a:solidFill>
                <a:effectLst/>
                <a:latin typeface="Noto Sans" panose="020B0502040504020204" pitchFamily="34" charset="0"/>
                <a:ea typeface="Noto Sans" panose="020B0502040504020204" pitchFamily="34" charset="0"/>
                <a:cs typeface="Noto Sans" panose="020B0502040504020204" pitchFamily="34" charset="0"/>
              </a:rPr>
              <a:t>: ¿Qué grupo de personas fue más afectado por el brote de dengue?</a:t>
            </a:r>
          </a:p>
        </p:txBody>
      </p:sp>
      <p:pic>
        <p:nvPicPr>
          <p:cNvPr id="7" name="Imagen 6" descr="Gráfico&#10;&#10;El contenido generado por IA puede ser incorrecto.">
            <a:extLst>
              <a:ext uri="{FF2B5EF4-FFF2-40B4-BE49-F238E27FC236}">
                <a16:creationId xmlns:a16="http://schemas.microsoft.com/office/drawing/2014/main" id="{74239233-9A52-F721-85EF-1C73D7E153B4}"/>
              </a:ext>
            </a:extLst>
          </p:cNvPr>
          <p:cNvPicPr/>
          <p:nvPr/>
        </p:nvPicPr>
        <p:blipFill>
          <a:blip r:embed="rId5"/>
          <a:stretch>
            <a:fillRect/>
          </a:stretch>
        </p:blipFill>
        <p:spPr>
          <a:xfrm>
            <a:off x="476287" y="113396"/>
            <a:ext cx="3084197" cy="873823"/>
          </a:xfrm>
          <a:prstGeom prst="rect">
            <a:avLst/>
          </a:prstGeom>
        </p:spPr>
      </p:pic>
      <p:sp>
        <p:nvSpPr>
          <p:cNvPr id="8" name="CuadroTexto 7">
            <a:extLst>
              <a:ext uri="{FF2B5EF4-FFF2-40B4-BE49-F238E27FC236}">
                <a16:creationId xmlns:a16="http://schemas.microsoft.com/office/drawing/2014/main" id="{CEDEE95B-7705-0106-3E9C-65C50684540C}"/>
              </a:ext>
            </a:extLst>
          </p:cNvPr>
          <p:cNvSpPr txBox="1"/>
          <p:nvPr/>
        </p:nvSpPr>
        <p:spPr>
          <a:xfrm>
            <a:off x="7147560" y="6414551"/>
            <a:ext cx="4159058" cy="307777"/>
          </a:xfrm>
          <a:prstGeom prst="rect">
            <a:avLst/>
          </a:prstGeom>
          <a:noFill/>
        </p:spPr>
        <p:txBody>
          <a:bodyPr wrap="square" rtlCol="0">
            <a:spAutoFit/>
          </a:bodyPr>
          <a:lstStyle/>
          <a:p>
            <a:r>
              <a:rPr lang="es-CO" dirty="0"/>
              <a:t>Adaptación curso de epidemiología ESP- Univalle</a:t>
            </a:r>
          </a:p>
        </p:txBody>
      </p:sp>
      <p:pic>
        <p:nvPicPr>
          <p:cNvPr id="46" name="Audio 45">
            <a:hlinkClick r:id="" action="ppaction://media"/>
            <a:extLst>
              <a:ext uri="{FF2B5EF4-FFF2-40B4-BE49-F238E27FC236}">
                <a16:creationId xmlns:a16="http://schemas.microsoft.com/office/drawing/2014/main" id="{BD88EDC4-DC98-968D-17AA-467BC66AB20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64782525"/>
      </p:ext>
    </p:extLst>
  </p:cSld>
  <p:clrMapOvr>
    <a:masterClrMapping/>
  </p:clrMapOvr>
  <mc:AlternateContent xmlns:mc="http://schemas.openxmlformats.org/markup-compatibility/2006" xmlns:p14="http://schemas.microsoft.com/office/powerpoint/2010/main">
    <mc:Choice Requires="p14">
      <p:transition spd="slow" p14:dur="2000" advTm="123789"/>
    </mc:Choice>
    <mc:Fallback xmlns="">
      <p:transition spd="slow" advTm="123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10;&#10;El contenido generado por IA puede ser incorrecto.">
            <a:extLst>
              <a:ext uri="{FF2B5EF4-FFF2-40B4-BE49-F238E27FC236}">
                <a16:creationId xmlns:a16="http://schemas.microsoft.com/office/drawing/2014/main" id="{E35D7BB9-0034-9DC6-92CB-99D318813BAC}"/>
              </a:ext>
            </a:extLst>
          </p:cNvPr>
          <p:cNvPicPr/>
          <p:nvPr/>
        </p:nvPicPr>
        <p:blipFill>
          <a:blip r:embed="rId4"/>
          <a:stretch>
            <a:fillRect/>
          </a:stretch>
        </p:blipFill>
        <p:spPr>
          <a:xfrm>
            <a:off x="476287" y="113396"/>
            <a:ext cx="3084197" cy="873823"/>
          </a:xfrm>
          <a:prstGeom prst="rect">
            <a:avLst/>
          </a:prstGeom>
        </p:spPr>
      </p:pic>
      <p:pic>
        <p:nvPicPr>
          <p:cNvPr id="5" name="Imagen 4">
            <a:extLst>
              <a:ext uri="{FF2B5EF4-FFF2-40B4-BE49-F238E27FC236}">
                <a16:creationId xmlns:a16="http://schemas.microsoft.com/office/drawing/2014/main" id="{6117C1A5-DB13-EE31-8F18-4AC9EDD240EC}"/>
              </a:ext>
            </a:extLst>
          </p:cNvPr>
          <p:cNvPicPr>
            <a:picLocks noChangeAspect="1"/>
          </p:cNvPicPr>
          <p:nvPr/>
        </p:nvPicPr>
        <p:blipFill>
          <a:blip r:embed="rId5"/>
          <a:stretch>
            <a:fillRect/>
          </a:stretch>
        </p:blipFill>
        <p:spPr>
          <a:xfrm>
            <a:off x="679995" y="1633927"/>
            <a:ext cx="5674237" cy="4128912"/>
          </a:xfrm>
          <a:prstGeom prst="rect">
            <a:avLst/>
          </a:prstGeom>
        </p:spPr>
      </p:pic>
      <p:sp>
        <p:nvSpPr>
          <p:cNvPr id="6" name="CuadroTexto 5">
            <a:extLst>
              <a:ext uri="{FF2B5EF4-FFF2-40B4-BE49-F238E27FC236}">
                <a16:creationId xmlns:a16="http://schemas.microsoft.com/office/drawing/2014/main" id="{B9997893-88DA-4996-9410-CF23D635B0BF}"/>
              </a:ext>
            </a:extLst>
          </p:cNvPr>
          <p:cNvSpPr txBox="1"/>
          <p:nvPr/>
        </p:nvSpPr>
        <p:spPr>
          <a:xfrm>
            <a:off x="5433237" y="505410"/>
            <a:ext cx="6205928" cy="584775"/>
          </a:xfrm>
          <a:prstGeom prst="rect">
            <a:avLst/>
          </a:prstGeom>
          <a:solidFill>
            <a:srgbClr val="FFC000"/>
          </a:solidFill>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s-CO" sz="3200" b="1" dirty="0">
                <a:solidFill>
                  <a:srgbClr val="FF0000"/>
                </a:solidFill>
                <a:latin typeface="Noto Sans" panose="020B0502040504020204" pitchFamily="34" charset="0"/>
                <a:ea typeface="Noto Sans" panose="020B0502040504020204" pitchFamily="34" charset="0"/>
                <a:cs typeface="Noto Sans" panose="020B0502040504020204" pitchFamily="34" charset="0"/>
              </a:rPr>
              <a:t>Medidas de frecuencia</a:t>
            </a:r>
          </a:p>
        </p:txBody>
      </p:sp>
      <p:sp>
        <p:nvSpPr>
          <p:cNvPr id="7" name="CuadroTexto 6">
            <a:extLst>
              <a:ext uri="{FF2B5EF4-FFF2-40B4-BE49-F238E27FC236}">
                <a16:creationId xmlns:a16="http://schemas.microsoft.com/office/drawing/2014/main" id="{FC00E7BA-C0A3-C796-0B9E-F5692BE49EC3}"/>
              </a:ext>
            </a:extLst>
          </p:cNvPr>
          <p:cNvSpPr txBox="1"/>
          <p:nvPr/>
        </p:nvSpPr>
        <p:spPr>
          <a:xfrm>
            <a:off x="6886250" y="1413421"/>
            <a:ext cx="4291617" cy="954107"/>
          </a:xfrm>
          <a:prstGeom prst="rect">
            <a:avLst/>
          </a:prstGeom>
          <a:noFill/>
        </p:spPr>
        <p:txBody>
          <a:bodyPr wrap="square" rtlCol="0">
            <a:spAutoFit/>
          </a:bodyPr>
          <a:lstStyle/>
          <a:p>
            <a:r>
              <a:rPr lang="es-CO" sz="2800" b="1" dirty="0">
                <a:solidFill>
                  <a:srgbClr val="FF0000"/>
                </a:solidFill>
                <a:latin typeface="Noto Sans" panose="020B0502040504020204" pitchFamily="34" charset="0"/>
                <a:ea typeface="Noto Sans" panose="020B0502040504020204" pitchFamily="34" charset="0"/>
                <a:cs typeface="Noto Sans" panose="020B0502040504020204" pitchFamily="34" charset="0"/>
              </a:rPr>
              <a:t>¿Cuándo hay cambios en la prevalencia?</a:t>
            </a:r>
          </a:p>
        </p:txBody>
      </p:sp>
      <p:sp>
        <p:nvSpPr>
          <p:cNvPr id="8" name="CuadroTexto 7">
            <a:extLst>
              <a:ext uri="{FF2B5EF4-FFF2-40B4-BE49-F238E27FC236}">
                <a16:creationId xmlns:a16="http://schemas.microsoft.com/office/drawing/2014/main" id="{3E0CE957-BB7C-6104-B71B-57BDF2CDF100}"/>
              </a:ext>
            </a:extLst>
          </p:cNvPr>
          <p:cNvSpPr txBox="1"/>
          <p:nvPr/>
        </p:nvSpPr>
        <p:spPr>
          <a:xfrm>
            <a:off x="6285844" y="3150965"/>
            <a:ext cx="1798821" cy="461665"/>
          </a:xfrm>
          <a:prstGeom prst="rect">
            <a:avLst/>
          </a:prstGeom>
          <a:noFill/>
        </p:spPr>
        <p:txBody>
          <a:bodyPr wrap="square" rtlCol="0">
            <a:spAutoFit/>
          </a:bodyPr>
          <a:lstStyle/>
          <a:p>
            <a:r>
              <a:rPr lang="es-CO" sz="2400" b="1" dirty="0">
                <a:solidFill>
                  <a:schemeClr val="accent6">
                    <a:lumMod val="50000"/>
                  </a:schemeClr>
                </a:solidFill>
                <a:latin typeface="Noto Sans" panose="020B0502040504020204" pitchFamily="34" charset="0"/>
                <a:ea typeface="Noto Sans" panose="020B0502040504020204" pitchFamily="34" charset="0"/>
                <a:cs typeface="Noto Sans" panose="020B0502040504020204" pitchFamily="34" charset="0"/>
              </a:rPr>
              <a:t>Aumenta  </a:t>
            </a:r>
          </a:p>
        </p:txBody>
      </p:sp>
      <p:sp>
        <p:nvSpPr>
          <p:cNvPr id="9" name="CuadroTexto 8">
            <a:extLst>
              <a:ext uri="{FF2B5EF4-FFF2-40B4-BE49-F238E27FC236}">
                <a16:creationId xmlns:a16="http://schemas.microsoft.com/office/drawing/2014/main" id="{CC1DAEB6-7212-5932-C1E8-676A2DB43FED}"/>
              </a:ext>
            </a:extLst>
          </p:cNvPr>
          <p:cNvSpPr txBox="1"/>
          <p:nvPr/>
        </p:nvSpPr>
        <p:spPr>
          <a:xfrm>
            <a:off x="6096001" y="4712093"/>
            <a:ext cx="1958684" cy="461665"/>
          </a:xfrm>
          <a:prstGeom prst="rect">
            <a:avLst/>
          </a:prstGeom>
          <a:noFill/>
        </p:spPr>
        <p:txBody>
          <a:bodyPr wrap="square" rtlCol="0">
            <a:spAutoFit/>
          </a:bodyPr>
          <a:lstStyle/>
          <a:p>
            <a:r>
              <a:rPr lang="es-CO" sz="2400" b="1" dirty="0">
                <a:solidFill>
                  <a:schemeClr val="accent6">
                    <a:lumMod val="50000"/>
                  </a:schemeClr>
                </a:solidFill>
                <a:latin typeface="Noto Sans" panose="020B0502040504020204" pitchFamily="34" charset="0"/>
                <a:ea typeface="Noto Sans" panose="020B0502040504020204" pitchFamily="34" charset="0"/>
                <a:cs typeface="Noto Sans" panose="020B0502040504020204" pitchFamily="34" charset="0"/>
              </a:rPr>
              <a:t>Disminuye  </a:t>
            </a:r>
          </a:p>
        </p:txBody>
      </p:sp>
      <p:sp>
        <p:nvSpPr>
          <p:cNvPr id="10" name="CuadroTexto 9">
            <a:extLst>
              <a:ext uri="{FF2B5EF4-FFF2-40B4-BE49-F238E27FC236}">
                <a16:creationId xmlns:a16="http://schemas.microsoft.com/office/drawing/2014/main" id="{466246C8-F009-B23E-25E2-FDE8C0932DAC}"/>
              </a:ext>
            </a:extLst>
          </p:cNvPr>
          <p:cNvSpPr txBox="1"/>
          <p:nvPr/>
        </p:nvSpPr>
        <p:spPr>
          <a:xfrm>
            <a:off x="9158990" y="2685891"/>
            <a:ext cx="2764069" cy="1631216"/>
          </a:xfrm>
          <a:prstGeom prst="rect">
            <a:avLst/>
          </a:prstGeom>
          <a:noFill/>
        </p:spPr>
        <p:txBody>
          <a:bodyPr wrap="square" rtlCol="0">
            <a:spAutoFit/>
          </a:bodyPr>
          <a:lstStyle/>
          <a:p>
            <a:pPr algn="just"/>
            <a:r>
              <a:rPr lang="es-MX" sz="2000" dirty="0">
                <a:latin typeface="Noto Sans" panose="020B0502040504020204" pitchFamily="34" charset="0"/>
                <a:ea typeface="Noto Sans" panose="020B0502040504020204" pitchFamily="34" charset="0"/>
                <a:cs typeface="Noto Sans" panose="020B0502040504020204" pitchFamily="34" charset="0"/>
              </a:rPr>
              <a:t>Cuando  no hay   muertes ni  recuperados y aumenta la incidencia</a:t>
            </a:r>
            <a:endParaRPr lang="es-CO" sz="2000" dirty="0">
              <a:latin typeface="Noto Sans" panose="020B0502040504020204" pitchFamily="34" charset="0"/>
              <a:ea typeface="Noto Sans" panose="020B0502040504020204" pitchFamily="34" charset="0"/>
              <a:cs typeface="Noto Sans" panose="020B0502040504020204" pitchFamily="34" charset="0"/>
            </a:endParaRPr>
          </a:p>
        </p:txBody>
      </p:sp>
      <p:sp>
        <p:nvSpPr>
          <p:cNvPr id="11" name="CuadroTexto 10">
            <a:extLst>
              <a:ext uri="{FF2B5EF4-FFF2-40B4-BE49-F238E27FC236}">
                <a16:creationId xmlns:a16="http://schemas.microsoft.com/office/drawing/2014/main" id="{57CE5E2A-3AB2-53A2-9BC4-9485A2232180}"/>
              </a:ext>
            </a:extLst>
          </p:cNvPr>
          <p:cNvSpPr txBox="1"/>
          <p:nvPr/>
        </p:nvSpPr>
        <p:spPr>
          <a:xfrm>
            <a:off x="9158990" y="4512039"/>
            <a:ext cx="2731916" cy="1631216"/>
          </a:xfrm>
          <a:prstGeom prst="rect">
            <a:avLst/>
          </a:prstGeom>
          <a:noFill/>
        </p:spPr>
        <p:txBody>
          <a:bodyPr wrap="square" rtlCol="0">
            <a:spAutoFit/>
          </a:bodyPr>
          <a:lstStyle/>
          <a:p>
            <a:pPr algn="just"/>
            <a:r>
              <a:rPr lang="es-MX" sz="2000" dirty="0">
                <a:latin typeface="Noto Sans" panose="020B0502040504020204" pitchFamily="34" charset="0"/>
                <a:ea typeface="Noto Sans" panose="020B0502040504020204" pitchFamily="34" charset="0"/>
                <a:cs typeface="Noto Sans" panose="020B0502040504020204" pitchFamily="34" charset="0"/>
              </a:rPr>
              <a:t>Cuando aumenta la mortalidad o más gente se recupera y la incidencia no cambia.</a:t>
            </a:r>
            <a:endParaRPr lang="es-CO" sz="2000" dirty="0">
              <a:latin typeface="Noto Sans" panose="020B0502040504020204" pitchFamily="34" charset="0"/>
              <a:ea typeface="Noto Sans" panose="020B0502040504020204" pitchFamily="34" charset="0"/>
              <a:cs typeface="Noto Sans" panose="020B0502040504020204" pitchFamily="34" charset="0"/>
            </a:endParaRPr>
          </a:p>
        </p:txBody>
      </p:sp>
      <p:sp>
        <p:nvSpPr>
          <p:cNvPr id="12" name="Flecha: a la derecha 11">
            <a:extLst>
              <a:ext uri="{FF2B5EF4-FFF2-40B4-BE49-F238E27FC236}">
                <a16:creationId xmlns:a16="http://schemas.microsoft.com/office/drawing/2014/main" id="{86E6E6DE-D0A9-5143-3AEE-A9832A6266B0}"/>
              </a:ext>
            </a:extLst>
          </p:cNvPr>
          <p:cNvSpPr/>
          <p:nvPr/>
        </p:nvSpPr>
        <p:spPr>
          <a:xfrm>
            <a:off x="8004746" y="3257669"/>
            <a:ext cx="1139252" cy="1798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Flecha: a la derecha 12">
            <a:extLst>
              <a:ext uri="{FF2B5EF4-FFF2-40B4-BE49-F238E27FC236}">
                <a16:creationId xmlns:a16="http://schemas.microsoft.com/office/drawing/2014/main" id="{7922AB6C-D72B-63E2-53D3-AC56A74F98D5}"/>
              </a:ext>
            </a:extLst>
          </p:cNvPr>
          <p:cNvSpPr/>
          <p:nvPr/>
        </p:nvSpPr>
        <p:spPr>
          <a:xfrm>
            <a:off x="8019738" y="4859584"/>
            <a:ext cx="1139252" cy="1798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CuadroTexto 13">
            <a:extLst>
              <a:ext uri="{FF2B5EF4-FFF2-40B4-BE49-F238E27FC236}">
                <a16:creationId xmlns:a16="http://schemas.microsoft.com/office/drawing/2014/main" id="{70938C29-80F7-8D46-FFDD-4F964553AA33}"/>
              </a:ext>
            </a:extLst>
          </p:cNvPr>
          <p:cNvSpPr txBox="1"/>
          <p:nvPr/>
        </p:nvSpPr>
        <p:spPr>
          <a:xfrm>
            <a:off x="7147560" y="6414551"/>
            <a:ext cx="4159058" cy="307777"/>
          </a:xfrm>
          <a:prstGeom prst="rect">
            <a:avLst/>
          </a:prstGeom>
          <a:noFill/>
        </p:spPr>
        <p:txBody>
          <a:bodyPr wrap="square" rtlCol="0">
            <a:spAutoFit/>
          </a:bodyPr>
          <a:lstStyle/>
          <a:p>
            <a:r>
              <a:rPr lang="es-CO" dirty="0"/>
              <a:t>Adaptación curso de epidemiología ESP- Univalle</a:t>
            </a:r>
          </a:p>
        </p:txBody>
      </p:sp>
      <p:pic>
        <p:nvPicPr>
          <p:cNvPr id="57" name="Audio 56">
            <a:hlinkClick r:id="" action="ppaction://media"/>
            <a:extLst>
              <a:ext uri="{FF2B5EF4-FFF2-40B4-BE49-F238E27FC236}">
                <a16:creationId xmlns:a16="http://schemas.microsoft.com/office/drawing/2014/main" id="{6B301746-9C18-5A7A-85AD-D763B3F5E27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24888683"/>
      </p:ext>
    </p:extLst>
  </p:cSld>
  <p:clrMapOvr>
    <a:masterClrMapping/>
  </p:clrMapOvr>
  <mc:AlternateContent xmlns:mc="http://schemas.openxmlformats.org/markup-compatibility/2006" xmlns:p14="http://schemas.microsoft.com/office/powerpoint/2010/main">
    <mc:Choice Requires="p14">
      <p:transition spd="slow" p14:dur="2000" advTm="147519"/>
    </mc:Choice>
    <mc:Fallback xmlns="">
      <p:transition spd="slow" advTm="147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9BAE91B-EC40-A2A9-1A8F-9B28EFE44891}"/>
              </a:ext>
            </a:extLst>
          </p:cNvPr>
          <p:cNvSpPr txBox="1"/>
          <p:nvPr/>
        </p:nvSpPr>
        <p:spPr>
          <a:xfrm>
            <a:off x="5456420" y="532098"/>
            <a:ext cx="6083924" cy="584775"/>
          </a:xfrm>
          <a:prstGeom prst="rect">
            <a:avLst/>
          </a:prstGeom>
          <a:solidFill>
            <a:srgbClr val="FFC000"/>
          </a:solidFill>
        </p:spPr>
        <p:style>
          <a:lnRef idx="2">
            <a:schemeClr val="accent3"/>
          </a:lnRef>
          <a:fillRef idx="1">
            <a:schemeClr val="lt1"/>
          </a:fillRef>
          <a:effectRef idx="0">
            <a:schemeClr val="accent3"/>
          </a:effectRef>
          <a:fontRef idx="minor">
            <a:schemeClr val="dk1"/>
          </a:fontRef>
        </p:style>
        <p:txBody>
          <a:bodyPr wrap="square" rtlCol="0" anchor="ctr">
            <a:spAutoFit/>
          </a:bodyPr>
          <a:lstStyle/>
          <a:p>
            <a:pPr algn="ctr"/>
            <a:r>
              <a:rPr lang="es-CO" sz="3200" b="1" dirty="0">
                <a:solidFill>
                  <a:srgbClr val="FF0000"/>
                </a:solidFill>
                <a:latin typeface="Noto Sans" panose="020B0502040504020204" pitchFamily="34" charset="0"/>
                <a:ea typeface="Noto Sans" panose="020B0502040504020204" pitchFamily="34" charset="0"/>
                <a:cs typeface="Noto Sans" panose="020B0502040504020204" pitchFamily="34" charset="0"/>
              </a:rPr>
              <a:t>Medidas de frecuencia</a:t>
            </a:r>
          </a:p>
        </p:txBody>
      </p:sp>
      <p:pic>
        <p:nvPicPr>
          <p:cNvPr id="5" name="Imagen 4" descr="Gráfico&#10;&#10;El contenido generado por IA puede ser incorrecto.">
            <a:extLst>
              <a:ext uri="{FF2B5EF4-FFF2-40B4-BE49-F238E27FC236}">
                <a16:creationId xmlns:a16="http://schemas.microsoft.com/office/drawing/2014/main" id="{1DE07E65-6BE3-B35A-5DD5-006078D90677}"/>
              </a:ext>
            </a:extLst>
          </p:cNvPr>
          <p:cNvPicPr/>
          <p:nvPr/>
        </p:nvPicPr>
        <p:blipFill>
          <a:blip r:embed="rId4"/>
          <a:stretch>
            <a:fillRect/>
          </a:stretch>
        </p:blipFill>
        <p:spPr>
          <a:xfrm>
            <a:off x="476287" y="113396"/>
            <a:ext cx="3084197" cy="873823"/>
          </a:xfrm>
          <a:prstGeom prst="rect">
            <a:avLst/>
          </a:prstGeom>
        </p:spPr>
      </p:pic>
      <p:grpSp>
        <p:nvGrpSpPr>
          <p:cNvPr id="6" name="Grupo 5">
            <a:extLst>
              <a:ext uri="{FF2B5EF4-FFF2-40B4-BE49-F238E27FC236}">
                <a16:creationId xmlns:a16="http://schemas.microsoft.com/office/drawing/2014/main" id="{099FF08E-3E25-0FC8-52AF-16906A1958FB}"/>
              </a:ext>
            </a:extLst>
          </p:cNvPr>
          <p:cNvGrpSpPr/>
          <p:nvPr/>
        </p:nvGrpSpPr>
        <p:grpSpPr>
          <a:xfrm>
            <a:off x="959370" y="1844612"/>
            <a:ext cx="3117954" cy="1664884"/>
            <a:chOff x="3126598" y="2373228"/>
            <a:chExt cx="1874804" cy="672253"/>
          </a:xfrm>
          <a:solidFill>
            <a:schemeClr val="accent2">
              <a:lumMod val="40000"/>
              <a:lumOff val="60000"/>
            </a:schemeClr>
          </a:solidFill>
          <a:scene3d>
            <a:camera prst="orthographicFront"/>
            <a:lightRig rig="threePt" dir="t">
              <a:rot lat="0" lon="0" rev="7500000"/>
            </a:lightRig>
          </a:scene3d>
        </p:grpSpPr>
        <p:sp>
          <p:nvSpPr>
            <p:cNvPr id="7" name="Rectángulo: esquinas redondeadas 6">
              <a:extLst>
                <a:ext uri="{FF2B5EF4-FFF2-40B4-BE49-F238E27FC236}">
                  <a16:creationId xmlns:a16="http://schemas.microsoft.com/office/drawing/2014/main" id="{2931FDB0-237C-5759-DE2F-E2CE1B5AA9C0}"/>
                </a:ext>
              </a:extLst>
            </p:cNvPr>
            <p:cNvSpPr/>
            <p:nvPr/>
          </p:nvSpPr>
          <p:spPr>
            <a:xfrm>
              <a:off x="3126598" y="2373228"/>
              <a:ext cx="1874804" cy="672253"/>
            </a:xfrm>
            <a:prstGeom prst="roundRect">
              <a:avLst/>
            </a:prstGeom>
            <a:grpFill/>
            <a:sp3d prstMaterial="plastic">
              <a:bevelT w="127000" h="25400" prst="relaxedInset"/>
            </a:sp3d>
          </p:spPr>
          <p:style>
            <a:lnRef idx="1">
              <a:schemeClr val="accent2"/>
            </a:lnRef>
            <a:fillRef idx="2">
              <a:schemeClr val="accent2"/>
            </a:fillRef>
            <a:effectRef idx="1">
              <a:schemeClr val="accent2"/>
            </a:effectRef>
            <a:fontRef idx="minor">
              <a:schemeClr val="dk1">
                <a:hueOff val="0"/>
                <a:satOff val="0"/>
                <a:lumOff val="0"/>
                <a:alphaOff val="0"/>
              </a:schemeClr>
            </a:fontRef>
          </p:style>
          <p:txBody>
            <a:bodyPr/>
            <a:lstStyle/>
            <a:p>
              <a:endParaRPr lang="es-CO"/>
            </a:p>
          </p:txBody>
        </p:sp>
        <p:sp>
          <p:nvSpPr>
            <p:cNvPr id="8" name="Rectángulo: esquinas redondeadas 4">
              <a:extLst>
                <a:ext uri="{FF2B5EF4-FFF2-40B4-BE49-F238E27FC236}">
                  <a16:creationId xmlns:a16="http://schemas.microsoft.com/office/drawing/2014/main" id="{F3882CC5-296B-C52B-C495-BB508F1D4402}"/>
                </a:ext>
              </a:extLst>
            </p:cNvPr>
            <p:cNvSpPr txBox="1"/>
            <p:nvPr/>
          </p:nvSpPr>
          <p:spPr>
            <a:xfrm>
              <a:off x="3159413" y="2406046"/>
              <a:ext cx="1809170" cy="606619"/>
            </a:xfrm>
            <a:prstGeom prst="rect">
              <a:avLst/>
            </a:prstGeom>
            <a:grpFill/>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800100">
                <a:lnSpc>
                  <a:spcPct val="90000"/>
                </a:lnSpc>
                <a:spcBef>
                  <a:spcPct val="0"/>
                </a:spcBef>
                <a:spcAft>
                  <a:spcPct val="35000"/>
                </a:spcAft>
              </a:pPr>
              <a:r>
                <a:rPr lang="es-ES" sz="1800" dirty="0">
                  <a:latin typeface="Arial" panose="020B0604020202020204" pitchFamily="34" charset="0"/>
                  <a:cs typeface="Arial" panose="020B0604020202020204" pitchFamily="34" charset="0"/>
                </a:rPr>
                <a:t>Cuantifican una enfermedad o evento en relación a una población y un periodo de tiempo específicos</a:t>
              </a:r>
            </a:p>
            <a:p>
              <a:pPr marL="0" lvl="0" indent="0" algn="ctr" defTabSz="800100">
                <a:lnSpc>
                  <a:spcPct val="90000"/>
                </a:lnSpc>
                <a:spcBef>
                  <a:spcPct val="0"/>
                </a:spcBef>
                <a:spcAft>
                  <a:spcPct val="35000"/>
                </a:spcAft>
                <a:buNone/>
              </a:pPr>
              <a:endParaRPr lang="es-CO" sz="1800" kern="1200" dirty="0">
                <a:latin typeface="Arial" panose="020B0604020202020204" pitchFamily="34" charset="0"/>
                <a:cs typeface="Arial" panose="020B0604020202020204" pitchFamily="34" charset="0"/>
              </a:endParaRPr>
            </a:p>
          </p:txBody>
        </p:sp>
      </p:grpSp>
      <p:sp>
        <p:nvSpPr>
          <p:cNvPr id="12" name="Rectángulo: esquinas redondeadas 4">
            <a:extLst>
              <a:ext uri="{FF2B5EF4-FFF2-40B4-BE49-F238E27FC236}">
                <a16:creationId xmlns:a16="http://schemas.microsoft.com/office/drawing/2014/main" id="{06650402-FAD0-A991-E3DE-C71D856D3870}"/>
              </a:ext>
            </a:extLst>
          </p:cNvPr>
          <p:cNvSpPr txBox="1"/>
          <p:nvPr/>
        </p:nvSpPr>
        <p:spPr>
          <a:xfrm>
            <a:off x="1013944" y="4005204"/>
            <a:ext cx="3114905" cy="1749683"/>
          </a:xfrm>
          <a:prstGeom prst="rect">
            <a:avLst/>
          </a:prstGeom>
          <a:solidFill>
            <a:schemeClr val="accent3"/>
          </a:solidFill>
          <a:scene3d>
            <a:camera prst="orthographicFront"/>
            <a:lightRig rig="threePt" dir="t">
              <a:rot lat="0" lon="0" rev="7500000"/>
            </a:lightRig>
          </a:scene3d>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800100">
              <a:lnSpc>
                <a:spcPct val="90000"/>
              </a:lnSpc>
              <a:spcBef>
                <a:spcPct val="0"/>
              </a:spcBef>
              <a:spcAft>
                <a:spcPct val="35000"/>
              </a:spcAft>
            </a:pPr>
            <a:r>
              <a:rPr lang="es-ES" sz="1800" dirty="0">
                <a:latin typeface="Arial" panose="020B0604020202020204" pitchFamily="34" charset="0"/>
                <a:cs typeface="Arial" panose="020B0604020202020204" pitchFamily="34" charset="0"/>
              </a:rPr>
              <a:t>Describen que tan común es una enfermedad con relación al tamaño de la población (población a riesgo)</a:t>
            </a:r>
          </a:p>
          <a:p>
            <a:pPr marL="0" lvl="0" indent="0" algn="ctr" defTabSz="800100">
              <a:lnSpc>
                <a:spcPct val="90000"/>
              </a:lnSpc>
              <a:spcBef>
                <a:spcPct val="0"/>
              </a:spcBef>
              <a:spcAft>
                <a:spcPct val="35000"/>
              </a:spcAft>
              <a:buNone/>
            </a:pPr>
            <a:endParaRPr lang="es-CO" sz="1800" kern="1200" dirty="0">
              <a:latin typeface="Arial" panose="020B0604020202020204" pitchFamily="34" charset="0"/>
              <a:cs typeface="Arial" panose="020B0604020202020204" pitchFamily="34" charset="0"/>
            </a:endParaRPr>
          </a:p>
        </p:txBody>
      </p:sp>
      <p:cxnSp>
        <p:nvCxnSpPr>
          <p:cNvPr id="13" name="Conector recto 12">
            <a:extLst>
              <a:ext uri="{FF2B5EF4-FFF2-40B4-BE49-F238E27FC236}">
                <a16:creationId xmlns:a16="http://schemas.microsoft.com/office/drawing/2014/main" id="{7361FB74-D222-0E78-6C0E-93009F750D8E}"/>
              </a:ext>
            </a:extLst>
          </p:cNvPr>
          <p:cNvCxnSpPr/>
          <p:nvPr/>
        </p:nvCxnSpPr>
        <p:spPr>
          <a:xfrm>
            <a:off x="4077325" y="2705237"/>
            <a:ext cx="2758190" cy="969496"/>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D9D390EF-657A-49AD-D073-406D66D984AD}"/>
              </a:ext>
            </a:extLst>
          </p:cNvPr>
          <p:cNvCxnSpPr/>
          <p:nvPr/>
        </p:nvCxnSpPr>
        <p:spPr>
          <a:xfrm flipV="1">
            <a:off x="4077325" y="3674733"/>
            <a:ext cx="2758191" cy="1205313"/>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9C30B705-9B5F-996B-BC35-64D3BA9ED3D2}"/>
              </a:ext>
            </a:extLst>
          </p:cNvPr>
          <p:cNvCxnSpPr>
            <a:cxnSpLocks/>
          </p:cNvCxnSpPr>
          <p:nvPr/>
        </p:nvCxnSpPr>
        <p:spPr>
          <a:xfrm>
            <a:off x="6835515" y="2083633"/>
            <a:ext cx="0" cy="3345428"/>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Conector recto 15">
            <a:extLst>
              <a:ext uri="{FF2B5EF4-FFF2-40B4-BE49-F238E27FC236}">
                <a16:creationId xmlns:a16="http://schemas.microsoft.com/office/drawing/2014/main" id="{34862CE2-1580-168B-F575-EC64597E3615}"/>
              </a:ext>
            </a:extLst>
          </p:cNvPr>
          <p:cNvCxnSpPr/>
          <p:nvPr/>
        </p:nvCxnSpPr>
        <p:spPr>
          <a:xfrm>
            <a:off x="6835515" y="2083633"/>
            <a:ext cx="43471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Conector recto 16">
            <a:extLst>
              <a:ext uri="{FF2B5EF4-FFF2-40B4-BE49-F238E27FC236}">
                <a16:creationId xmlns:a16="http://schemas.microsoft.com/office/drawing/2014/main" id="{2CB3F095-ADA4-97CD-4A43-0BE658F9BBEB}"/>
              </a:ext>
            </a:extLst>
          </p:cNvPr>
          <p:cNvCxnSpPr/>
          <p:nvPr/>
        </p:nvCxnSpPr>
        <p:spPr>
          <a:xfrm>
            <a:off x="6835514" y="5429061"/>
            <a:ext cx="434715" cy="0"/>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91DCB75F-8736-D12D-4543-710741C6FEE4}"/>
              </a:ext>
            </a:extLst>
          </p:cNvPr>
          <p:cNvSpPr txBox="1"/>
          <p:nvPr/>
        </p:nvSpPr>
        <p:spPr>
          <a:xfrm>
            <a:off x="7270230" y="1735741"/>
            <a:ext cx="3117954" cy="1938992"/>
          </a:xfrm>
          <a:prstGeom prst="rect">
            <a:avLst/>
          </a:prstGeom>
          <a:noFill/>
        </p:spPr>
        <p:txBody>
          <a:bodyPr wrap="square">
            <a:spAutoFit/>
          </a:bodyPr>
          <a:lstStyle/>
          <a:p>
            <a:pPr algn="just"/>
            <a:r>
              <a:rPr lang="es-CO" sz="2400" b="1" dirty="0">
                <a:latin typeface="Noto Sans" panose="020B0502040504020204" pitchFamily="34" charset="0"/>
                <a:ea typeface="Noto Sans" panose="020B0502040504020204" pitchFamily="34" charset="0"/>
                <a:cs typeface="Noto Sans" panose="020B0502040504020204" pitchFamily="34" charset="0"/>
              </a:rPr>
              <a:t>Incidencia: </a:t>
            </a:r>
            <a:r>
              <a:rPr lang="es-ES" sz="2400" dirty="0">
                <a:latin typeface="Noto Sans" panose="020B0502040504020204" pitchFamily="34" charset="0"/>
                <a:ea typeface="Noto Sans" panose="020B0502040504020204" pitchFamily="34" charset="0"/>
                <a:cs typeface="Noto Sans" panose="020B0502040504020204" pitchFamily="34" charset="0"/>
              </a:rPr>
              <a:t>Todos los </a:t>
            </a:r>
            <a:r>
              <a:rPr lang="es-ES" sz="2400" i="1" dirty="0">
                <a:latin typeface="Noto Sans" panose="020B0502040504020204" pitchFamily="34" charset="0"/>
                <a:ea typeface="Noto Sans" panose="020B0502040504020204" pitchFamily="34" charset="0"/>
                <a:cs typeface="Noto Sans" panose="020B0502040504020204" pitchFamily="34" charset="0"/>
              </a:rPr>
              <a:t>casos nuevos</a:t>
            </a:r>
            <a:r>
              <a:rPr lang="es-ES" sz="2400" dirty="0">
                <a:latin typeface="Noto Sans" panose="020B0502040504020204" pitchFamily="34" charset="0"/>
                <a:ea typeface="Noto Sans" panose="020B0502040504020204" pitchFamily="34" charset="0"/>
                <a:cs typeface="Noto Sans" panose="020B0502040504020204" pitchFamily="34" charset="0"/>
              </a:rPr>
              <a:t> en un </a:t>
            </a:r>
            <a:r>
              <a:rPr lang="es-ES" sz="2400" i="1" dirty="0">
                <a:latin typeface="Noto Sans" panose="020B0502040504020204" pitchFamily="34" charset="0"/>
                <a:ea typeface="Noto Sans" panose="020B0502040504020204" pitchFamily="34" charset="0"/>
                <a:cs typeface="Noto Sans" panose="020B0502040504020204" pitchFamily="34" charset="0"/>
              </a:rPr>
              <a:t>periodo de tiempo</a:t>
            </a:r>
            <a:r>
              <a:rPr lang="es-ES" sz="2400" dirty="0">
                <a:latin typeface="Noto Sans" panose="020B0502040504020204" pitchFamily="34" charset="0"/>
                <a:ea typeface="Noto Sans" panose="020B0502040504020204" pitchFamily="34" charset="0"/>
                <a:cs typeface="Noto Sans" panose="020B0502040504020204" pitchFamily="34" charset="0"/>
              </a:rPr>
              <a:t> definido</a:t>
            </a:r>
          </a:p>
          <a:p>
            <a:pPr algn="just"/>
            <a:endParaRPr lang="es-CO" sz="2400" b="1" dirty="0">
              <a:latin typeface="Noto Sans" panose="020B0502040504020204" pitchFamily="34" charset="0"/>
              <a:ea typeface="Noto Sans" panose="020B0502040504020204" pitchFamily="34" charset="0"/>
              <a:cs typeface="Noto Sans" panose="020B0502040504020204" pitchFamily="34" charset="0"/>
            </a:endParaRPr>
          </a:p>
        </p:txBody>
      </p:sp>
      <p:sp>
        <p:nvSpPr>
          <p:cNvPr id="19" name="2 Marcador de contenido">
            <a:extLst>
              <a:ext uri="{FF2B5EF4-FFF2-40B4-BE49-F238E27FC236}">
                <a16:creationId xmlns:a16="http://schemas.microsoft.com/office/drawing/2014/main" id="{DD0A5DF6-9C11-2640-C073-BC8DF5EF59EB}"/>
              </a:ext>
            </a:extLst>
          </p:cNvPr>
          <p:cNvSpPr txBox="1">
            <a:spLocks/>
          </p:cNvSpPr>
          <p:nvPr/>
        </p:nvSpPr>
        <p:spPr>
          <a:xfrm>
            <a:off x="7360170" y="4331031"/>
            <a:ext cx="3612630" cy="1518511"/>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just"/>
            <a:r>
              <a:rPr lang="es-ES" dirty="0">
                <a:latin typeface="Noto Sans" panose="020B0502040504020204" pitchFamily="34" charset="0"/>
                <a:ea typeface="Noto Sans" panose="020B0502040504020204" pitchFamily="34" charset="0"/>
                <a:cs typeface="Noto Sans" panose="020B0502040504020204" pitchFamily="34" charset="0"/>
              </a:rPr>
              <a:t>Prevalencia: </a:t>
            </a:r>
            <a:r>
              <a:rPr lang="es-ES" b="0" dirty="0">
                <a:latin typeface="Noto Sans" panose="020B0502040504020204" pitchFamily="34" charset="0"/>
                <a:ea typeface="Noto Sans" panose="020B0502040504020204" pitchFamily="34" charset="0"/>
                <a:cs typeface="Noto Sans" panose="020B0502040504020204" pitchFamily="34" charset="0"/>
              </a:rPr>
              <a:t>Todos los </a:t>
            </a:r>
            <a:r>
              <a:rPr lang="es-ES" b="0" i="1" dirty="0">
                <a:latin typeface="Noto Sans" panose="020B0502040504020204" pitchFamily="34" charset="0"/>
                <a:ea typeface="Noto Sans" panose="020B0502040504020204" pitchFamily="34" charset="0"/>
                <a:cs typeface="Noto Sans" panose="020B0502040504020204" pitchFamily="34" charset="0"/>
              </a:rPr>
              <a:t>casos existentes</a:t>
            </a:r>
            <a:r>
              <a:rPr lang="es-ES" b="0" dirty="0">
                <a:latin typeface="Noto Sans" panose="020B0502040504020204" pitchFamily="34" charset="0"/>
                <a:ea typeface="Noto Sans" panose="020B0502040504020204" pitchFamily="34" charset="0"/>
                <a:cs typeface="Noto Sans" panose="020B0502040504020204" pitchFamily="34" charset="0"/>
              </a:rPr>
              <a:t> en </a:t>
            </a:r>
            <a:r>
              <a:rPr lang="es-ES" b="0" i="1" dirty="0">
                <a:latin typeface="Noto Sans" panose="020B0502040504020204" pitchFamily="34" charset="0"/>
                <a:ea typeface="Noto Sans" panose="020B0502040504020204" pitchFamily="34" charset="0"/>
                <a:cs typeface="Noto Sans" panose="020B0502040504020204" pitchFamily="34" charset="0"/>
              </a:rPr>
              <a:t>un momento determinado</a:t>
            </a:r>
            <a:r>
              <a:rPr lang="es-ES" b="0" dirty="0">
                <a:latin typeface="Noto Sans" panose="020B0502040504020204" pitchFamily="34" charset="0"/>
                <a:ea typeface="Noto Sans" panose="020B0502040504020204" pitchFamily="34" charset="0"/>
                <a:cs typeface="Noto Sans" panose="020B0502040504020204" pitchFamily="34" charset="0"/>
              </a:rPr>
              <a:t> del tiempo.</a:t>
            </a:r>
          </a:p>
        </p:txBody>
      </p:sp>
      <p:sp>
        <p:nvSpPr>
          <p:cNvPr id="20" name="CuadroTexto 19">
            <a:extLst>
              <a:ext uri="{FF2B5EF4-FFF2-40B4-BE49-F238E27FC236}">
                <a16:creationId xmlns:a16="http://schemas.microsoft.com/office/drawing/2014/main" id="{4D8BBB14-1D88-1B74-BB63-CD746F4DFD95}"/>
              </a:ext>
            </a:extLst>
          </p:cNvPr>
          <p:cNvSpPr txBox="1"/>
          <p:nvPr/>
        </p:nvSpPr>
        <p:spPr>
          <a:xfrm>
            <a:off x="4186003" y="5900693"/>
            <a:ext cx="6348333" cy="369332"/>
          </a:xfrm>
          <a:prstGeom prst="rect">
            <a:avLst/>
          </a:prstGeom>
          <a:noFill/>
        </p:spPr>
        <p:txBody>
          <a:bodyPr wrap="square" rtlCol="0">
            <a:spAutoFit/>
          </a:bodyPr>
          <a:lstStyle/>
          <a:p>
            <a:r>
              <a:rPr lang="es-CO" b="1" dirty="0">
                <a:solidFill>
                  <a:schemeClr val="accent6">
                    <a:lumMod val="50000"/>
                  </a:schemeClr>
                </a:solidFill>
              </a:rPr>
              <a:t>Incidencia y prevalencia son medidas de morbilidad</a:t>
            </a:r>
          </a:p>
        </p:txBody>
      </p:sp>
      <p:sp>
        <p:nvSpPr>
          <p:cNvPr id="21" name="CuadroTexto 20">
            <a:extLst>
              <a:ext uri="{FF2B5EF4-FFF2-40B4-BE49-F238E27FC236}">
                <a16:creationId xmlns:a16="http://schemas.microsoft.com/office/drawing/2014/main" id="{5337BC6F-4F6A-9A53-D846-C2F162D9A87B}"/>
              </a:ext>
            </a:extLst>
          </p:cNvPr>
          <p:cNvSpPr txBox="1"/>
          <p:nvPr/>
        </p:nvSpPr>
        <p:spPr>
          <a:xfrm>
            <a:off x="7147560" y="6414551"/>
            <a:ext cx="4159058" cy="307777"/>
          </a:xfrm>
          <a:prstGeom prst="rect">
            <a:avLst/>
          </a:prstGeom>
          <a:noFill/>
        </p:spPr>
        <p:txBody>
          <a:bodyPr wrap="square" rtlCol="0">
            <a:spAutoFit/>
          </a:bodyPr>
          <a:lstStyle/>
          <a:p>
            <a:r>
              <a:rPr lang="es-CO" dirty="0"/>
              <a:t>Adaptación curso de epidemiología ESP- Univalle</a:t>
            </a:r>
          </a:p>
        </p:txBody>
      </p:sp>
      <p:pic>
        <p:nvPicPr>
          <p:cNvPr id="37" name="Audio 36">
            <a:hlinkClick r:id="" action="ppaction://media"/>
            <a:extLst>
              <a:ext uri="{FF2B5EF4-FFF2-40B4-BE49-F238E27FC236}">
                <a16:creationId xmlns:a16="http://schemas.microsoft.com/office/drawing/2014/main" id="{51297099-715A-7718-EA7D-49711138DD1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3161726"/>
      </p:ext>
    </p:extLst>
  </p:cSld>
  <p:clrMapOvr>
    <a:masterClrMapping/>
  </p:clrMapOvr>
  <mc:AlternateContent xmlns:mc="http://schemas.openxmlformats.org/markup-compatibility/2006" xmlns:p14="http://schemas.microsoft.com/office/powerpoint/2010/main">
    <mc:Choice Requires="p14">
      <p:transition spd="slow" p14:dur="2000" advTm="51189"/>
    </mc:Choice>
    <mc:Fallback xmlns="">
      <p:transition spd="slow" advTm="51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theme/theme1.xml><?xml version="1.0" encoding="utf-8"?>
<a:theme xmlns:a="http://schemas.openxmlformats.org/drawingml/2006/main" name="TGHN Regional Programme">
  <a:themeElements>
    <a:clrScheme name="TGHN Theme 1">
      <a:dk1>
        <a:srgbClr val="000000"/>
      </a:dk1>
      <a:lt1>
        <a:srgbClr val="FFFFFF"/>
      </a:lt1>
      <a:dk2>
        <a:srgbClr val="0E2841"/>
      </a:dk2>
      <a:lt2>
        <a:srgbClr val="E8E8E8"/>
      </a:lt2>
      <a:accent1>
        <a:srgbClr val="0071BC"/>
      </a:accent1>
      <a:accent2>
        <a:srgbClr val="771213"/>
      </a:accent2>
      <a:accent3>
        <a:srgbClr val="80AF40"/>
      </a:accent3>
      <a:accent4>
        <a:srgbClr val="79CBC6"/>
      </a:accent4>
      <a:accent5>
        <a:srgbClr val="F06EA9"/>
      </a:accent5>
      <a:accent6>
        <a:srgbClr val="CBDFF3"/>
      </a:accent6>
      <a:hlink>
        <a:srgbClr val="E97132"/>
      </a:hlink>
      <a:folHlink>
        <a:srgbClr val="E9713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835</TotalTime>
  <Words>1395</Words>
  <Application>Microsoft Macintosh PowerPoint</Application>
  <PresentationFormat>Panorámica</PresentationFormat>
  <Paragraphs>193</Paragraphs>
  <Slides>18</Slides>
  <Notes>3</Notes>
  <HiddenSlides>0</HiddenSlides>
  <MMClips>16</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18</vt:i4>
      </vt:variant>
    </vt:vector>
  </HeadingPairs>
  <TitlesOfParts>
    <vt:vector size="23" baseType="lpstr">
      <vt:lpstr>Arial</vt:lpstr>
      <vt:lpstr>Century Gothic</vt:lpstr>
      <vt:lpstr>Noto Sans SemiBold</vt:lpstr>
      <vt:lpstr>Noto Sans</vt:lpstr>
      <vt:lpstr>TGHN Regional Programme</vt:lpstr>
      <vt:lpstr>Medidas en epidemiología parte I: Medidas de frecuencia</vt:lpstr>
      <vt:lpstr>Objetivos de aprendizaje</vt:lpstr>
      <vt:lpstr>Fases en el uso de la epidemiología</vt:lpstr>
      <vt:lpstr>Definición de epidemiología</vt:lpstr>
      <vt:lpstr>Presentación de PowerPoint</vt:lpstr>
      <vt:lpstr>Descripción y análisis de eventos en salud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Encuesta de satisfacción</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Fuentes públicas de datos en salud</dc:title>
  <dc:creator>maria alicia</dc:creator>
  <cp:lastModifiedBy>Marta Cecilia De Fatima Jaramillo Mejia</cp:lastModifiedBy>
  <cp:revision>55</cp:revision>
  <dcterms:modified xsi:type="dcterms:W3CDTF">2025-09-25T19:28:26Z</dcterms:modified>
</cp:coreProperties>
</file>