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56" r:id="rId2"/>
    <p:sldId id="280" r:id="rId3"/>
    <p:sldId id="294" r:id="rId4"/>
    <p:sldId id="300" r:id="rId5"/>
    <p:sldId id="306" r:id="rId6"/>
    <p:sldId id="296" r:id="rId7"/>
    <p:sldId id="259" r:id="rId8"/>
    <p:sldId id="302" r:id="rId9"/>
    <p:sldId id="260" r:id="rId10"/>
    <p:sldId id="307" r:id="rId11"/>
    <p:sldId id="290" r:id="rId12"/>
    <p:sldId id="276" r:id="rId13"/>
    <p:sldId id="303" r:id="rId14"/>
    <p:sldId id="263" r:id="rId15"/>
    <p:sldId id="261" r:id="rId16"/>
    <p:sldId id="291" r:id="rId17"/>
    <p:sldId id="269" r:id="rId18"/>
    <p:sldId id="305" r:id="rId19"/>
    <p:sldId id="298" r:id="rId20"/>
    <p:sldId id="279" r:id="rId21"/>
    <p:sldId id="286" r:id="rId22"/>
    <p:sldId id="301" r:id="rId23"/>
    <p:sldId id="292" r:id="rId24"/>
    <p:sldId id="273" r:id="rId25"/>
    <p:sldId id="281" r:id="rId26"/>
    <p:sldId id="265" r:id="rId27"/>
    <p:sldId id="264" r:id="rId28"/>
    <p:sldId id="272" r:id="rId29"/>
    <p:sldId id="266" r:id="rId30"/>
    <p:sldId id="295" r:id="rId31"/>
    <p:sldId id="287" r:id="rId32"/>
    <p:sldId id="289" r:id="rId33"/>
    <p:sldId id="308" r:id="rId34"/>
    <p:sldId id="277" r:id="rId35"/>
    <p:sldId id="268" r:id="rId36"/>
    <p:sldId id="275" r:id="rId37"/>
    <p:sldId id="267" r:id="rId38"/>
    <p:sldId id="262" r:id="rId39"/>
    <p:sldId id="288" r:id="rId40"/>
    <p:sldId id="285" r:id="rId41"/>
    <p:sldId id="293" r:id="rId42"/>
    <p:sldId id="284" r:id="rId43"/>
    <p:sldId id="271" r:id="rId44"/>
    <p:sldId id="282" r:id="rId45"/>
    <p:sldId id="283" r:id="rId46"/>
    <p:sldId id="278"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73"/>
    <p:restoredTop sz="94648"/>
  </p:normalViewPr>
  <p:slideViewPr>
    <p:cSldViewPr snapToGrid="0" snapToObjects="1">
      <p:cViewPr>
        <p:scale>
          <a:sx n="118" d="100"/>
          <a:sy n="118" d="100"/>
        </p:scale>
        <p:origin x="46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8C8424-6C57-2648-A60C-68CFDBA72655}" type="datetimeFigureOut">
              <a:rPr lang="en-US" smtClean="0"/>
              <a:t>8/27/25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AF70BD-7EC7-B740-BE8F-82471A3F1CF2}" type="slidenum">
              <a:rPr lang="en-US" smtClean="0"/>
              <a:t>‹#›</a:t>
            </a:fld>
            <a:endParaRPr lang="en-US"/>
          </a:p>
        </p:txBody>
      </p:sp>
    </p:spTree>
    <p:extLst>
      <p:ext uri="{BB962C8B-B14F-4D97-AF65-F5344CB8AC3E}">
        <p14:creationId xmlns:p14="http://schemas.microsoft.com/office/powerpoint/2010/main" val="1721407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AF70BD-7EC7-B740-BE8F-82471A3F1CF2}" type="slidenum">
              <a:rPr lang="en-US" smtClean="0"/>
              <a:t>18</a:t>
            </a:fld>
            <a:endParaRPr lang="en-US"/>
          </a:p>
        </p:txBody>
      </p:sp>
    </p:spTree>
    <p:extLst>
      <p:ext uri="{BB962C8B-B14F-4D97-AF65-F5344CB8AC3E}">
        <p14:creationId xmlns:p14="http://schemas.microsoft.com/office/powerpoint/2010/main" val="3003355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AF70BD-7EC7-B740-BE8F-82471A3F1CF2}" type="slidenum">
              <a:rPr lang="en-US" smtClean="0"/>
              <a:t>34</a:t>
            </a:fld>
            <a:endParaRPr lang="en-US"/>
          </a:p>
        </p:txBody>
      </p:sp>
    </p:spTree>
    <p:extLst>
      <p:ext uri="{BB962C8B-B14F-4D97-AF65-F5344CB8AC3E}">
        <p14:creationId xmlns:p14="http://schemas.microsoft.com/office/powerpoint/2010/main" val="2097558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A4EA3E-8B81-4344-B74E-8BE4E74A0E22}" type="datetimeFigureOut">
              <a:rPr lang="en-US" smtClean="0"/>
              <a:t>8/27/25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A4380-B15F-4548-8CD0-1438E00F6BF4}" type="slidenum">
              <a:rPr lang="en-US" smtClean="0"/>
              <a:t>‹#›</a:t>
            </a:fld>
            <a:endParaRPr lang="en-US"/>
          </a:p>
        </p:txBody>
      </p:sp>
    </p:spTree>
    <p:extLst>
      <p:ext uri="{BB962C8B-B14F-4D97-AF65-F5344CB8AC3E}">
        <p14:creationId xmlns:p14="http://schemas.microsoft.com/office/powerpoint/2010/main" val="1102191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A4EA3E-8B81-4344-B74E-8BE4E74A0E22}" type="datetimeFigureOut">
              <a:rPr lang="en-US" smtClean="0"/>
              <a:t>8/27/25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A4380-B15F-4548-8CD0-1438E00F6BF4}" type="slidenum">
              <a:rPr lang="en-US" smtClean="0"/>
              <a:t>‹#›</a:t>
            </a:fld>
            <a:endParaRPr lang="en-US"/>
          </a:p>
        </p:txBody>
      </p:sp>
    </p:spTree>
    <p:extLst>
      <p:ext uri="{BB962C8B-B14F-4D97-AF65-F5344CB8AC3E}">
        <p14:creationId xmlns:p14="http://schemas.microsoft.com/office/powerpoint/2010/main" val="94324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A4EA3E-8B81-4344-B74E-8BE4E74A0E22}" type="datetimeFigureOut">
              <a:rPr lang="en-US" smtClean="0"/>
              <a:t>8/27/25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A4380-B15F-4548-8CD0-1438E00F6BF4}" type="slidenum">
              <a:rPr lang="en-US" smtClean="0"/>
              <a:t>‹#›</a:t>
            </a:fld>
            <a:endParaRPr lang="en-US"/>
          </a:p>
        </p:txBody>
      </p:sp>
    </p:spTree>
    <p:extLst>
      <p:ext uri="{BB962C8B-B14F-4D97-AF65-F5344CB8AC3E}">
        <p14:creationId xmlns:p14="http://schemas.microsoft.com/office/powerpoint/2010/main" val="3060482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A4EA3E-8B81-4344-B74E-8BE4E74A0E22}" type="datetimeFigureOut">
              <a:rPr lang="en-US" smtClean="0"/>
              <a:t>8/27/25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A4380-B15F-4548-8CD0-1438E00F6BF4}" type="slidenum">
              <a:rPr lang="en-US" smtClean="0"/>
              <a:t>‹#›</a:t>
            </a:fld>
            <a:endParaRPr lang="en-US"/>
          </a:p>
        </p:txBody>
      </p:sp>
    </p:spTree>
    <p:extLst>
      <p:ext uri="{BB962C8B-B14F-4D97-AF65-F5344CB8AC3E}">
        <p14:creationId xmlns:p14="http://schemas.microsoft.com/office/powerpoint/2010/main" val="205733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A4EA3E-8B81-4344-B74E-8BE4E74A0E22}" type="datetimeFigureOut">
              <a:rPr lang="en-US" smtClean="0"/>
              <a:t>8/27/25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A4380-B15F-4548-8CD0-1438E00F6BF4}" type="slidenum">
              <a:rPr lang="en-US" smtClean="0"/>
              <a:t>‹#›</a:t>
            </a:fld>
            <a:endParaRPr lang="en-US"/>
          </a:p>
        </p:txBody>
      </p:sp>
    </p:spTree>
    <p:extLst>
      <p:ext uri="{BB962C8B-B14F-4D97-AF65-F5344CB8AC3E}">
        <p14:creationId xmlns:p14="http://schemas.microsoft.com/office/powerpoint/2010/main" val="932510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A4EA3E-8B81-4344-B74E-8BE4E74A0E22}" type="datetimeFigureOut">
              <a:rPr lang="en-US" smtClean="0"/>
              <a:t>8/27/25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AA4380-B15F-4548-8CD0-1438E00F6BF4}" type="slidenum">
              <a:rPr lang="en-US" smtClean="0"/>
              <a:t>‹#›</a:t>
            </a:fld>
            <a:endParaRPr lang="en-US"/>
          </a:p>
        </p:txBody>
      </p:sp>
    </p:spTree>
    <p:extLst>
      <p:ext uri="{BB962C8B-B14F-4D97-AF65-F5344CB8AC3E}">
        <p14:creationId xmlns:p14="http://schemas.microsoft.com/office/powerpoint/2010/main" val="63082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A4EA3E-8B81-4344-B74E-8BE4E74A0E22}" type="datetimeFigureOut">
              <a:rPr lang="en-US" smtClean="0"/>
              <a:t>8/27/25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AA4380-B15F-4548-8CD0-1438E00F6BF4}" type="slidenum">
              <a:rPr lang="en-US" smtClean="0"/>
              <a:t>‹#›</a:t>
            </a:fld>
            <a:endParaRPr lang="en-US"/>
          </a:p>
        </p:txBody>
      </p:sp>
    </p:spTree>
    <p:extLst>
      <p:ext uri="{BB962C8B-B14F-4D97-AF65-F5344CB8AC3E}">
        <p14:creationId xmlns:p14="http://schemas.microsoft.com/office/powerpoint/2010/main" val="3464146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A4EA3E-8B81-4344-B74E-8BE4E74A0E22}" type="datetimeFigureOut">
              <a:rPr lang="en-US" smtClean="0"/>
              <a:t>8/27/25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AA4380-B15F-4548-8CD0-1438E00F6BF4}" type="slidenum">
              <a:rPr lang="en-US" smtClean="0"/>
              <a:t>‹#›</a:t>
            </a:fld>
            <a:endParaRPr lang="en-US"/>
          </a:p>
        </p:txBody>
      </p:sp>
    </p:spTree>
    <p:extLst>
      <p:ext uri="{BB962C8B-B14F-4D97-AF65-F5344CB8AC3E}">
        <p14:creationId xmlns:p14="http://schemas.microsoft.com/office/powerpoint/2010/main" val="1897661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A4EA3E-8B81-4344-B74E-8BE4E74A0E22}" type="datetimeFigureOut">
              <a:rPr lang="en-US" smtClean="0"/>
              <a:t>8/27/25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AA4380-B15F-4548-8CD0-1438E00F6BF4}" type="slidenum">
              <a:rPr lang="en-US" smtClean="0"/>
              <a:t>‹#›</a:t>
            </a:fld>
            <a:endParaRPr lang="en-US"/>
          </a:p>
        </p:txBody>
      </p:sp>
    </p:spTree>
    <p:extLst>
      <p:ext uri="{BB962C8B-B14F-4D97-AF65-F5344CB8AC3E}">
        <p14:creationId xmlns:p14="http://schemas.microsoft.com/office/powerpoint/2010/main" val="4196644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A4EA3E-8B81-4344-B74E-8BE4E74A0E22}" type="datetimeFigureOut">
              <a:rPr lang="en-US" smtClean="0"/>
              <a:t>8/27/25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AA4380-B15F-4548-8CD0-1438E00F6BF4}" type="slidenum">
              <a:rPr lang="en-US" smtClean="0"/>
              <a:t>‹#›</a:t>
            </a:fld>
            <a:endParaRPr lang="en-US"/>
          </a:p>
        </p:txBody>
      </p:sp>
    </p:spTree>
    <p:extLst>
      <p:ext uri="{BB962C8B-B14F-4D97-AF65-F5344CB8AC3E}">
        <p14:creationId xmlns:p14="http://schemas.microsoft.com/office/powerpoint/2010/main" val="3251216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A4EA3E-8B81-4344-B74E-8BE4E74A0E22}" type="datetimeFigureOut">
              <a:rPr lang="en-US" smtClean="0"/>
              <a:t>8/27/25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AA4380-B15F-4548-8CD0-1438E00F6BF4}" type="slidenum">
              <a:rPr lang="en-US" smtClean="0"/>
              <a:t>‹#›</a:t>
            </a:fld>
            <a:endParaRPr lang="en-US"/>
          </a:p>
        </p:txBody>
      </p:sp>
    </p:spTree>
    <p:extLst>
      <p:ext uri="{BB962C8B-B14F-4D97-AF65-F5344CB8AC3E}">
        <p14:creationId xmlns:p14="http://schemas.microsoft.com/office/powerpoint/2010/main" val="296898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A4EA3E-8B81-4344-B74E-8BE4E74A0E22}" type="datetimeFigureOut">
              <a:rPr lang="en-US" smtClean="0"/>
              <a:t>8/27/25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AA4380-B15F-4548-8CD0-1438E00F6BF4}" type="slidenum">
              <a:rPr lang="en-US" smtClean="0"/>
              <a:t>‹#›</a:t>
            </a:fld>
            <a:endParaRPr lang="en-US"/>
          </a:p>
        </p:txBody>
      </p:sp>
    </p:spTree>
    <p:extLst>
      <p:ext uri="{BB962C8B-B14F-4D97-AF65-F5344CB8AC3E}">
        <p14:creationId xmlns:p14="http://schemas.microsoft.com/office/powerpoint/2010/main" val="1982132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tif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pubmed.ncbi.nlm.nih.gov/?term=casanello%20p&amp;sort=date" TargetMode="External"/><Relationship Id="rId2" Type="http://schemas.openxmlformats.org/officeDocument/2006/relationships/image" Target="../media/image11.jpeg"/><Relationship Id="rId1" Type="http://schemas.openxmlformats.org/officeDocument/2006/relationships/slideLayout" Target="../slideLayouts/slideLayout9.xml"/><Relationship Id="rId4" Type="http://schemas.openxmlformats.org/officeDocument/2006/relationships/image" Target="../media/image1.tiff"/></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tif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pubmed.ncbi.nlm.nih.gov/?term=Catherine%20Cluver" TargetMode="External"/><Relationship Id="rId2" Type="http://schemas.openxmlformats.org/officeDocument/2006/relationships/image" Target="../media/image13.jpg"/><Relationship Id="rId1" Type="http://schemas.openxmlformats.org/officeDocument/2006/relationships/slideLayout" Target="../slideLayouts/slideLayout9.xml"/><Relationship Id="rId4" Type="http://schemas.openxmlformats.org/officeDocument/2006/relationships/image" Target="../media/image1.tiff"/></Relationships>
</file>

<file path=ppt/slides/_rels/slide14.xml.rels><?xml version="1.0" encoding="UTF-8" standalone="yes"?>
<Relationships xmlns="http://schemas.openxmlformats.org/package/2006/relationships"><Relationship Id="rId3" Type="http://schemas.openxmlformats.org/officeDocument/2006/relationships/hyperlink" Target="https://scholar.google.com/citations?hl=en&amp;user=9LWYm0wAAAAJ" TargetMode="External"/><Relationship Id="rId2" Type="http://schemas.openxmlformats.org/officeDocument/2006/relationships/image" Target="../media/image14.jpg"/><Relationship Id="rId1" Type="http://schemas.openxmlformats.org/officeDocument/2006/relationships/slideLayout" Target="../slideLayouts/slideLayout9.xml"/><Relationship Id="rId5" Type="http://schemas.openxmlformats.org/officeDocument/2006/relationships/image" Target="../media/image1.tiff"/><Relationship Id="rId4" Type="http://schemas.openxmlformats.org/officeDocument/2006/relationships/hyperlink" Target="https://www.ucl.ac.uk/womens-health/research/maternal-and-fetal-medicine/prenatal-therapy/current-projects-professor-anna-david-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s://drive.google.com/open?id=1_lMkZb8lNirudqDgAWSI7O931NEhtqka" TargetMode="External"/><Relationship Id="rId2" Type="http://schemas.openxmlformats.org/officeDocument/2006/relationships/image" Target="../media/image16.jpg"/><Relationship Id="rId1" Type="http://schemas.openxmlformats.org/officeDocument/2006/relationships/slideLayout" Target="../slideLayouts/slideLayout9.xml"/><Relationship Id="rId4" Type="http://schemas.openxmlformats.org/officeDocument/2006/relationships/image" Target="../media/image1.tiff"/></Relationships>
</file>

<file path=ppt/slides/_rels/slide17.xml.rels><?xml version="1.0" encoding="UTF-8" standalone="yes"?>
<Relationships xmlns="http://schemas.openxmlformats.org/package/2006/relationships"><Relationship Id="rId3" Type="http://schemas.openxmlformats.org/officeDocument/2006/relationships/hyperlink" Target="https://orcid.org/0000-0001-7688-4621" TargetMode="External"/><Relationship Id="rId2" Type="http://schemas.openxmlformats.org/officeDocument/2006/relationships/image" Target="../media/image17.jpg"/><Relationship Id="rId1" Type="http://schemas.openxmlformats.org/officeDocument/2006/relationships/slideLayout" Target="../slideLayouts/slideLayout9.xml"/><Relationship Id="rId4" Type="http://schemas.openxmlformats.org/officeDocument/2006/relationships/image" Target="../media/image1.tiff"/></Relationships>
</file>

<file path=ppt/slides/_rels/slide1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hyperlink" Target="https://urldefense.com/v3/__https:/www.ncbi.nlm.nih.gov/sites/myncbi/1L1o-kbia8jQN/bibliography/public/__;!!NHLzug!JUPWPIOy1ExDE85_weNiiObnjuDijWQp_ELjUH0PnE_a9hPHAgocu1FKjzFmr4hGXvFp4HFpjMyXQ8GgLlE$" TargetMode="External"/><Relationship Id="rId2" Type="http://schemas.openxmlformats.org/officeDocument/2006/relationships/hyperlink" Target="https://urldefense.com/v3/__http:/fetalgenomics.org__;!!NHLzug!JUPWPIOy1ExDE85_weNiiObnjuDijWQp_ELjUH0PnE_a9hPHAgocu1FKjzFmr4hGXvFp4HFpjMyXzDBF71w$" TargetMode="Externa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tif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ncbi.nlm.nih.gov/sites/myncbi/14qWclt-8o7ki/bibliography/47937209/public/?sort=date&amp;direction=descending" TargetMode="External"/><Relationship Id="rId2" Type="http://schemas.openxmlformats.org/officeDocument/2006/relationships/image" Target="../media/image20.jpeg"/><Relationship Id="rId1" Type="http://schemas.openxmlformats.org/officeDocument/2006/relationships/slideLayout" Target="../slideLayouts/slideLayout9.xml"/><Relationship Id="rId4" Type="http://schemas.openxmlformats.org/officeDocument/2006/relationships/image" Target="../media/image1.tiff"/></Relationships>
</file>

<file path=ppt/slides/_rels/slide21.xml.rels><?xml version="1.0" encoding="UTF-8" standalone="yes"?>
<Relationships xmlns="http://schemas.openxmlformats.org/package/2006/relationships"><Relationship Id="rId3" Type="http://schemas.openxmlformats.org/officeDocument/2006/relationships/hyperlink" Target="https://portal.research.lu.se/portal/en/persons/stefan-hansson(d1a60df3-5f3f-4a57-9f0f-9108ff7c89c6)/publications.html" TargetMode="External"/><Relationship Id="rId2" Type="http://schemas.openxmlformats.org/officeDocument/2006/relationships/image" Target="../media/image21.jpg"/><Relationship Id="rId1" Type="http://schemas.openxmlformats.org/officeDocument/2006/relationships/slideLayout" Target="../slideLayouts/slideLayout9.xml"/><Relationship Id="rId4" Type="http://schemas.openxmlformats.org/officeDocument/2006/relationships/image" Target="../media/image1.tiff"/></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161/jaha.122.026696" TargetMode="External"/><Relationship Id="rId2" Type="http://schemas.openxmlformats.org/officeDocument/2006/relationships/image" Target="../media/image1.tiff"/><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hyperlink" Target="https://doi.org/10.1177/1099800420985615"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pubmed.ncbi.nlm.nih.gov/?term=jeyabalan+arun" TargetMode="External"/><Relationship Id="rId2" Type="http://schemas.openxmlformats.org/officeDocument/2006/relationships/image" Target="../media/image23.jpg"/><Relationship Id="rId1" Type="http://schemas.openxmlformats.org/officeDocument/2006/relationships/slideLayout" Target="../slideLayouts/slideLayout9.xml"/><Relationship Id="rId5" Type="http://schemas.openxmlformats.org/officeDocument/2006/relationships/image" Target="../media/image1.tiff"/><Relationship Id="rId4" Type="http://schemas.openxmlformats.org/officeDocument/2006/relationships/hyperlink" Target="https://pubmed.ncbi.nlm.nih.gov/?term=jeyabalan+arundhathi"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tiff"/><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pubmed.ncbi.nlm.nih.gov/?term=lipschuetz+M%5Bauthor%5D&amp;sort=date&amp;size=100&amp;show_snippets=off" TargetMode="External"/><Relationship Id="rId2" Type="http://schemas.openxmlformats.org/officeDocument/2006/relationships/image" Target="../media/image25.jpg"/><Relationship Id="rId1" Type="http://schemas.openxmlformats.org/officeDocument/2006/relationships/slideLayout" Target="../slideLayouts/slideLayout9.xml"/><Relationship Id="rId4" Type="http://schemas.openxmlformats.org/officeDocument/2006/relationships/image" Target="../media/image1.tiff"/></Relationships>
</file>

<file path=ppt/slides/_rels/slide26.xml.rels><?xml version="1.0" encoding="UTF-8" standalone="yes"?>
<Relationships xmlns="http://schemas.openxmlformats.org/package/2006/relationships"><Relationship Id="rId3" Type="http://schemas.openxmlformats.org/officeDocument/2006/relationships/hyperlink" Target="https://pubmed.ncbi.nlm.nih.gov/?term=zaleha%20abdullah%20mahdy" TargetMode="External"/><Relationship Id="rId2" Type="http://schemas.openxmlformats.org/officeDocument/2006/relationships/image" Target="../media/image26.jpg"/><Relationship Id="rId1" Type="http://schemas.openxmlformats.org/officeDocument/2006/relationships/slideLayout" Target="../slideLayouts/slideLayout9.xml"/><Relationship Id="rId4" Type="http://schemas.openxmlformats.org/officeDocument/2006/relationships/image" Target="../media/image1.tiff"/></Relationships>
</file>

<file path=ppt/slides/_rels/slide2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hyperlink" Target="https://www.ncbi.nlm.nih.gov/myncbi/thomas.mcelrath.2/bibliography/public/" TargetMode="External"/><Relationship Id="rId2" Type="http://schemas.openxmlformats.org/officeDocument/2006/relationships/image" Target="../media/image29.jpg"/><Relationship Id="rId1" Type="http://schemas.openxmlformats.org/officeDocument/2006/relationships/slideLayout" Target="../slideLayouts/slideLayout9.xml"/><Relationship Id="rId4" Type="http://schemas.openxmlformats.org/officeDocument/2006/relationships/image" Target="../media/image1.tiff"/></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tiff"/><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https://pubmed.ncbi.nlm.nih.gov/30588928" TargetMode="External"/><Relationship Id="rId2" Type="http://schemas.openxmlformats.org/officeDocument/2006/relationships/hyperlink" Target="https://doi.org/10.4103%2Faam.aam_53_16" TargetMode="Externa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1.tiff"/><Relationship Id="rId4" Type="http://schemas.openxmlformats.org/officeDocument/2006/relationships/hyperlink" Target="https://doi.org/10.18502/ijdo.v11i2.2653"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s://drive.google.com/open?id=1PTnd_5WIl8fZU8U33au2Kd8YYqfS8TyI" TargetMode="External"/><Relationship Id="rId2" Type="http://schemas.openxmlformats.org/officeDocument/2006/relationships/image" Target="../media/image32.jpg"/><Relationship Id="rId1" Type="http://schemas.openxmlformats.org/officeDocument/2006/relationships/slideLayout" Target="../slideLayouts/slideLayout9.xml"/><Relationship Id="rId6" Type="http://schemas.openxmlformats.org/officeDocument/2006/relationships/image" Target="../media/image1.tiff"/><Relationship Id="rId5" Type="http://schemas.openxmlformats.org/officeDocument/2006/relationships/hyperlink" Target="https://doi.org/10.1161/HYPERTENSIONAHA.114.03578" TargetMode="External"/><Relationship Id="rId4" Type="http://schemas.openxmlformats.org/officeDocument/2006/relationships/hyperlink" Target="https://doi.org/10.1016/S0140-6736(18)33212-4"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tiff"/><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tiff"/><Relationship Id="rId4" Type="http://schemas.openxmlformats.org/officeDocument/2006/relationships/hyperlink" Target="https://www.ncbi.nlm.nih.gov/myncbi/dorotheah.obiri.1/bibliography/public/"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pubmed.ncbi.nlm.nih.gov/collections/48319783/?sort=pubdate" TargetMode="External"/><Relationship Id="rId2" Type="http://schemas.openxmlformats.org/officeDocument/2006/relationships/image" Target="../media/image35.jpg"/><Relationship Id="rId1" Type="http://schemas.openxmlformats.org/officeDocument/2006/relationships/slideLayout" Target="../slideLayouts/slideLayout9.xml"/><Relationship Id="rId4" Type="http://schemas.openxmlformats.org/officeDocument/2006/relationships/image" Target="../media/image1.tiff"/></Relationships>
</file>

<file path=ppt/slides/_rels/slide3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hyperlink" Target="https://pubmed.ncbi.nlm.nih.gov/?term=staff%20a%20c&amp;sort=date&amp;page=25" TargetMode="External"/><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1.tiff"/></Relationships>
</file>

<file path=ppt/slides/_rels/slide4.xml.rels><?xml version="1.0" encoding="UTF-8" standalone="yes"?>
<Relationships xmlns="http://schemas.openxmlformats.org/package/2006/relationships"><Relationship Id="rId3" Type="http://schemas.openxmlformats.org/officeDocument/2006/relationships/hyperlink" Target="https://nam02.safelinks.protection.outlook.com/?url=https%3A%2F%2Furldefense.com%2Fv3%2F__http%3A%2F%2Fwww.preeclampsiaregistry.org%2F__%3B!!NHLzug!Nm9sbalmXnHP458faRqDx6dKQECMMEd-wNN6W4l0Mm-3NbFEMSz6GIm6RaRqDcul5LWZiRmR_TsnZURSetTx1g9XJT5NdsF0Ng%24&amp;data=05%7C02%7Carmstrongmj2%40upmc.edu%7C947649b52f204f25457a08dd867601e2%7C8b3dd73e4e724679b19156da1588712b%7C0%7C0%7C638814563615361448%7CUnknown%7CTWFpbGZsb3d8eyJFbXB0eU1hcGkiOnRydWUsIlYiOiIwLjAuMDAwMCIsIlAiOiJXaW4zMiIsIkFOIjoiTWFpbCIsIldUIjoyfQ%3D%3D%7C0%7C%7C%7C&amp;sdata=XkfC%2FEPvBKrHYqraZRzKwQucEMdd0IzoPAiT0H5lGgg%3D&amp;reserved=0" TargetMode="External"/><Relationship Id="rId2" Type="http://schemas.openxmlformats.org/officeDocument/2006/relationships/image" Target="../media/image1.tiff"/><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hyperlink" Target="http://www.ncbi.nlm.nih.gov/sites/myncbi/kent.thornburg.1/bibliography/41487019/public/?sort=date&amp;direction=ascending" TargetMode="External"/><Relationship Id="rId2" Type="http://schemas.openxmlformats.org/officeDocument/2006/relationships/image" Target="../media/image40.JPG"/><Relationship Id="rId1" Type="http://schemas.openxmlformats.org/officeDocument/2006/relationships/slideLayout" Target="../slideLayouts/slideLayout9.xml"/><Relationship Id="rId4" Type="http://schemas.openxmlformats.org/officeDocument/2006/relationships/image" Target="../media/image1.tiff"/></Relationships>
</file>

<file path=ppt/slides/_rels/slide4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hyperlink" Target="https://urldefense.com/v3/__https:/pubmed.ncbi.nlm.nih.gov/?term=Eleni*Z.*Tsigas__;Kys!!NHLzug!L1WN_aQ4F2lBvflxkxGdw8Dp1TcvNO7bSjRX5DeILNHz9-lMZyuZ-u3tUZY7PM6JSeiP1KFOaZ4ggT1a6ODIXFKCLSpqig$" TargetMode="Externa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hyperlink" Target="https://pubmed.ncbi.nlm.nih.gov/?term=verlohren-s" TargetMode="External"/><Relationship Id="rId2" Type="http://schemas.openxmlformats.org/officeDocument/2006/relationships/image" Target="../media/image42.jpg"/><Relationship Id="rId1" Type="http://schemas.openxmlformats.org/officeDocument/2006/relationships/slideLayout" Target="../slideLayouts/slideLayout9.xml"/><Relationship Id="rId4" Type="http://schemas.openxmlformats.org/officeDocument/2006/relationships/image" Target="../media/image1.tiff"/></Relationships>
</file>

<file path=ppt/slides/_rels/slide43.xml.rels><?xml version="1.0" encoding="UTF-8" standalone="yes"?>
<Relationships xmlns="http://schemas.openxmlformats.org/package/2006/relationships"><Relationship Id="rId3" Type="http://schemas.openxmlformats.org/officeDocument/2006/relationships/hyperlink" Target="https://www.ncbi.nlm.nih.gov/myncbi/melissa.wilson.1/bibliography/public/" TargetMode="External"/><Relationship Id="rId2" Type="http://schemas.openxmlformats.org/officeDocument/2006/relationships/image" Target="../media/image43.jpg"/><Relationship Id="rId1" Type="http://schemas.openxmlformats.org/officeDocument/2006/relationships/slideLayout" Target="../slideLayouts/slideLayout9.xml"/><Relationship Id="rId4" Type="http://schemas.openxmlformats.org/officeDocument/2006/relationships/image" Target="../media/image1.tiff"/></Relationships>
</file>

<file path=ppt/slides/_rels/slide44.xml.rels><?xml version="1.0" encoding="UTF-8" standalone="yes"?>
<Relationships xmlns="http://schemas.openxmlformats.org/package/2006/relationships"><Relationship Id="rId3" Type="http://schemas.openxmlformats.org/officeDocument/2006/relationships/hyperlink" Target="https://www.ncbi.nlm.nih.gov/myncbi/christopher.yilgwan.1/bibliography/public/" TargetMode="External"/><Relationship Id="rId2" Type="http://schemas.openxmlformats.org/officeDocument/2006/relationships/image" Target="../media/image44.jpg"/><Relationship Id="rId1" Type="http://schemas.openxmlformats.org/officeDocument/2006/relationships/slideLayout" Target="../slideLayouts/slideLayout9.xml"/><Relationship Id="rId4" Type="http://schemas.openxmlformats.org/officeDocument/2006/relationships/image" Target="../media/image1.tiff"/></Relationships>
</file>

<file path=ppt/slides/_rels/slide45.xml.rels><?xml version="1.0" encoding="UTF-8" standalone="yes"?>
<Relationships xmlns="http://schemas.openxmlformats.org/package/2006/relationships"><Relationship Id="rId3" Type="http://schemas.openxmlformats.org/officeDocument/2006/relationships/hyperlink" Target="https://pubmed.ncbi.nlm.nih.gov/?term=Cuilin+Zhang" TargetMode="External"/><Relationship Id="rId2" Type="http://schemas.openxmlformats.org/officeDocument/2006/relationships/image" Target="../media/image45.jpg"/><Relationship Id="rId1" Type="http://schemas.openxmlformats.org/officeDocument/2006/relationships/slideLayout" Target="../slideLayouts/slideLayout9.xml"/><Relationship Id="rId4" Type="http://schemas.openxmlformats.org/officeDocument/2006/relationships/image" Target="../media/image1.tiff"/></Relationships>
</file>

<file path=ppt/slides/_rels/slide46.xml.rels><?xml version="1.0" encoding="UTF-8" standalone="yes"?>
<Relationships xmlns="http://schemas.openxmlformats.org/package/2006/relationships"><Relationship Id="rId3" Type="http://schemas.openxmlformats.org/officeDocument/2006/relationships/hyperlink" Target="https://scholar.google.com/citations?user=3WZHjwMAAAAJ" TargetMode="External"/><Relationship Id="rId2" Type="http://schemas.openxmlformats.org/officeDocument/2006/relationships/image" Target="../media/image46.jpg"/><Relationship Id="rId1" Type="http://schemas.openxmlformats.org/officeDocument/2006/relationships/slideLayout" Target="../slideLayouts/slideLayout9.xml"/><Relationship Id="rId4" Type="http://schemas.openxmlformats.org/officeDocument/2006/relationships/image" Target="../media/image1.tif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tif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preeclampsiaresearch.com/" TargetMode="External"/><Relationship Id="rId1" Type="http://schemas.openxmlformats.org/officeDocument/2006/relationships/slideLayout" Target="../slideLayouts/slideLayout9.xml"/><Relationship Id="rId5" Type="http://schemas.openxmlformats.org/officeDocument/2006/relationships/image" Target="../media/image1.tiff"/><Relationship Id="rId4" Type="http://schemas.openxmlformats.org/officeDocument/2006/relationships/hyperlink" Target="https://orcid.org/0000-0001-5202-9428"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nam02.safelinks.protection.outlook.com/?url=https%3A%2F%2Furldefense.com%2Fv3%2F__https%3A%2F%2Ffaseb.onlinelibrary.wiley.com%2Fdoi%2F10.1096%2Ffasebj.2022.36.S1.R5732__%3B!!NHLzug!L2P8POYqz_kmo84hr_5K7p64-u34EijvmUCT4n9GMuZXamFPpHOMyxo1ooFm4YZWU4r9m5o-9Um05jbXL2sCiJ_i%24&amp;data=05%7C02%7Carmstrongmj2%40upmc.edu%7C6f8d11ccb95f4676f6de08dd8689902e%7C8b3dd73e4e724679b19156da1588712b%7C0%7C0%7C638814647573644376%7CUnknown%7CTWFpbGZsb3d8eyJFbXB0eU1hcGkiOnRydWUsIlYiOiIwLjAuMDAwMCIsIlAiOiJXaW4zMiIsIkFOIjoiTWFpbCIsIldUIjoyfQ%3D%3D%7C0%7C%7C%7C&amp;sdata=YQkwy7tFNntzLlb1gLwLxq7iS4Ej%2FIbQpAl6HDY3a3M%3D&amp;reserved=0" TargetMode="External"/><Relationship Id="rId3" Type="http://schemas.openxmlformats.org/officeDocument/2006/relationships/image" Target="../media/image1.tiff"/><Relationship Id="rId7" Type="http://schemas.openxmlformats.org/officeDocument/2006/relationships/hyperlink" Target="https://nam02.safelinks.protection.outlook.com/?url=https%3A%2F%2Furldefense.com%2Fv3%2F__https%3A%2F%2Fwww.ahajournals.org%2Fdoi%2Fabs%2F10.1161%2Fhyp.81.suppl_1.P402__%3B!!NHLzug!L2P8POYqz_kmo84hr_5K7p64-u34EijvmUCT4n9GMuZXamFPpHOMyxo1ooFm4YZWU4r9m5o-9Um05jbXLzxpEFHr%24&amp;data=05%7C02%7Carmstrongmj2%40upmc.edu%7C6f8d11ccb95f4676f6de08dd8689902e%7C8b3dd73e4e724679b19156da1588712b%7C0%7C0%7C638814647573627838%7CUnknown%7CTWFpbGZsb3d8eyJFbXB0eU1hcGkiOnRydWUsIlYiOiIwLjAuMDAwMCIsIlAiOiJXaW4zMiIsIkFOIjoiTWFpbCIsIldUIjoyfQ%3D%3D%7C0%7C%7C%7C&amp;sdata=%2F%2BRyJXDAPbCLZCLjeGC7Zd4EcyNEeHjgfmGUVoDyggk%3D&amp;reserved=0" TargetMode="External"/><Relationship Id="rId2" Type="http://schemas.openxmlformats.org/officeDocument/2006/relationships/hyperlink" Target="https://nam02.safelinks.protection.outlook.com/?url=https%3A%2F%2Furldefense.com%2Fv3%2F__http%3A%2F%2FEndPreeclampsia.org__%3B!!NHLzug!L2P8POYqz_kmo84hr_5K7p64-u34EijvmUCT4n9GMuZXamFPpHOMyxo1ooFm4YZWU4r9m5o-9Um05jbXLx-0DLLx%24&amp;data=05%7C02%7Carmstrongmj2%40upmc.edu%7C6f8d11ccb95f4676f6de08dd8689902e%7C8b3dd73e4e724679b19156da1588712b%7C0%7C0%7C638814647573562059%7CUnknown%7CTWFpbGZsb3d8eyJFbXB0eU1hcGkiOnRydWUsIlYiOiIwLjAuMDAwMCIsIlAiOiJXaW4zMiIsIkFOIjoiTWFpbCIsIldUIjoyfQ%3D%3D%7C0%7C%7C%7C&amp;sdata=hj8Nu9Ui%2BBRQ9MjdR4OM0G76mLpa7s1sg1dCw4SJ8lM%3D&amp;reserved=0" TargetMode="External"/><Relationship Id="rId1" Type="http://schemas.openxmlformats.org/officeDocument/2006/relationships/slideLayout" Target="../slideLayouts/slideLayout9.xml"/><Relationship Id="rId6" Type="http://schemas.openxmlformats.org/officeDocument/2006/relationships/hyperlink" Target="https://nam02.safelinks.protection.outlook.com/?url=https%3A%2F%2Furldefense.com%2Fv3%2F__https%3A%2F%2Fpubmed.ncbi.nlm.nih.gov%2F39669112%2F__%3B!!NHLzug!L2P8POYqz_kmo84hr_5K7p64-u34EijvmUCT4n9GMuZXamFPpHOMyxo1ooFm4YZWU4r9m5o-9Um05jbXL2c49CFF%24&amp;data=05%7C02%7Carmstrongmj2%40upmc.edu%7C6f8d11ccb95f4676f6de08dd8689902e%7C8b3dd73e4e724679b19156da1588712b%7C0%7C0%7C638814647573614484%7CUnknown%7CTWFpbGZsb3d8eyJFbXB0eU1hcGkiOnRydWUsIlYiOiIwLjAuMDAwMCIsIlAiOiJXaW4zMiIsIkFOIjoiTWFpbCIsIldUIjoyfQ%3D%3D%7C0%7C%7C%7C&amp;sdata=eCZPs9lnLty6tBQ0m04aHOvdZDu05mJ1kqktAmbwYAo%3D&amp;reserved=0" TargetMode="External"/><Relationship Id="rId5" Type="http://schemas.openxmlformats.org/officeDocument/2006/relationships/hyperlink" Target="https://nam02.safelinks.protection.outlook.com/?url=https%3A%2F%2Furldefense.com%2Fv3%2F__https%3A%2F%2Fwww.pcori.org%2Fresearch-results%2F2023%2Faspire-build-pcor-cer-capacity-hypertensive-disorders-pregnancy__%3B!!NHLzug!L2P8POYqz_kmo84hr_5K7p64-u34EijvmUCT4n9GMuZXamFPpHOMyxo1ooFm4YZWU4r9m5o-9Um05jbXLzoua2cJ%24&amp;data=05%7C02%7Carmstrongmj2%40upmc.edu%7C6f8d11ccb95f4676f6de08dd8689902e%7C8b3dd73e4e724679b19156da1588712b%7C0%7C0%7C638814647573600963%7CUnknown%7CTWFpbGZsb3d8eyJFbXB0eU1hcGkiOnRydWUsIlYiOiIwLjAuMDAwMCIsIlAiOiJXaW4zMiIsIkFOIjoiTWFpbCIsIldUIjoyfQ%3D%3D%7C0%7C%7C%7C&amp;sdata=g5kLiB9TFekX8f6XAF%2FcM3i%2FAr5pW%2BbaJ3uiNAX6tNE%3D&amp;reserved=0" TargetMode="External"/><Relationship Id="rId4" Type="http://schemas.openxmlformats.org/officeDocument/2006/relationships/hyperlink" Target="https://nam02.safelinks.protection.outlook.com/?url=https%3A%2F%2Furldefense.com%2Fv3%2F__http%3A%2F%2FEndPreeclampsia.org__%3B!!NHLzug!L2P8POYqz_kmo84hr_5K7p64-u34EijvmUCT4n9GMuZXamFPpHOMyxo1ooFm4YZWU4r9m5o-9Um05jbXLx-0DLLx%24&amp;data=05%7C02%7Carmstrongmj2%40upmc.edu%7C6f8d11ccb95f4676f6de08dd8689902e%7C8b3dd73e4e724679b19156da1588712b%7C0%7C0%7C638814647573586626%7CUnknown%7CTWFpbGZsb3d8eyJFbXB0eU1hcGkiOnRydWUsIlYiOiIwLjAuMDAwMCIsIlAiOiJXaW4zMiIsIkFOIjoiTWFpbCIsIldUIjoyfQ%3D%3D%7C0%7C%7C%7C&amp;sdata=cOkugJ0uXEWtPR2AEtmA%2FjjY7QFVNG1g5TufmILOA%2B4%3D&amp;reserved=0" TargetMode="Externa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hyperlink" Target="https://www.researchgate.net/profile/Joyce-Browne" TargetMode="External"/><Relationship Id="rId2" Type="http://schemas.openxmlformats.org/officeDocument/2006/relationships/image" Target="../media/image9.jpg"/><Relationship Id="rId1" Type="http://schemas.openxmlformats.org/officeDocument/2006/relationships/slideLayout" Target="../slideLayouts/slideLayout9.xml"/><Relationship Id="rId4" Type="http://schemas.openxmlformats.org/officeDocument/2006/relationships/image" Target="../media/image1.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BEF3F0B-3315-5744-870C-7A7216339BC8}"/>
              </a:ext>
            </a:extLst>
          </p:cNvPr>
          <p:cNvSpPr>
            <a:spLocks noGrp="1"/>
          </p:cNvSpPr>
          <p:nvPr>
            <p:ph type="ctrTitle"/>
          </p:nvPr>
        </p:nvSpPr>
        <p:spPr>
          <a:xfrm>
            <a:off x="6184990" y="418358"/>
            <a:ext cx="5653462" cy="2520691"/>
          </a:xfrm>
        </p:spPr>
        <p:txBody>
          <a:bodyPr>
            <a:normAutofit/>
          </a:bodyPr>
          <a:lstStyle/>
          <a:p>
            <a:pPr algn="r"/>
            <a:r>
              <a:rPr lang="en-US" sz="5400" dirty="0">
                <a:solidFill>
                  <a:srgbClr val="FFFFFF"/>
                </a:solidFill>
                <a:latin typeface="Avenir Book" panose="02000503020000020003" pitchFamily="2" charset="0"/>
              </a:rPr>
              <a:t>Global</a:t>
            </a:r>
            <a:br>
              <a:rPr lang="en-US" sz="5400" dirty="0">
                <a:solidFill>
                  <a:srgbClr val="FFFFFF"/>
                </a:solidFill>
                <a:latin typeface="Avenir Book" panose="02000503020000020003" pitchFamily="2" charset="0"/>
              </a:rPr>
            </a:br>
            <a:r>
              <a:rPr lang="en-US" sz="5400" dirty="0">
                <a:solidFill>
                  <a:srgbClr val="FFFFFF"/>
                </a:solidFill>
                <a:latin typeface="Avenir Book" panose="02000503020000020003" pitchFamily="2" charset="0"/>
              </a:rPr>
              <a:t>Pregnancy</a:t>
            </a:r>
            <a:br>
              <a:rPr lang="en-US" sz="5400" dirty="0">
                <a:solidFill>
                  <a:srgbClr val="FFFFFF"/>
                </a:solidFill>
                <a:latin typeface="Avenir Book" panose="02000503020000020003" pitchFamily="2" charset="0"/>
              </a:rPr>
            </a:br>
            <a:r>
              <a:rPr lang="en-US" sz="5400" dirty="0">
                <a:solidFill>
                  <a:srgbClr val="FFFFFF"/>
                </a:solidFill>
                <a:latin typeface="Avenir Book" panose="02000503020000020003" pitchFamily="2" charset="0"/>
              </a:rPr>
              <a:t>Collaboration</a:t>
            </a:r>
          </a:p>
        </p:txBody>
      </p:sp>
      <p:sp>
        <p:nvSpPr>
          <p:cNvPr id="58" name="Rectangle 5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9C500C0-7281-034C-95B9-7DCC33F68AE0}"/>
              </a:ext>
            </a:extLst>
          </p:cNvPr>
          <p:cNvSpPr>
            <a:spLocks noGrp="1"/>
          </p:cNvSpPr>
          <p:nvPr>
            <p:ph type="subTitle" idx="1"/>
          </p:nvPr>
        </p:nvSpPr>
        <p:spPr>
          <a:xfrm>
            <a:off x="6307821" y="3635575"/>
            <a:ext cx="5530632" cy="854532"/>
          </a:xfrm>
        </p:spPr>
        <p:txBody>
          <a:bodyPr>
            <a:normAutofit/>
          </a:bodyPr>
          <a:lstStyle/>
          <a:p>
            <a:pPr algn="r"/>
            <a:r>
              <a:rPr lang="en-US" sz="1600" dirty="0">
                <a:solidFill>
                  <a:srgbClr val="FFFFFF"/>
                </a:solidFill>
                <a:latin typeface="Avenir Book" panose="02000503020000020003" pitchFamily="2" charset="0"/>
              </a:rPr>
              <a:t>Summary of Membership Expertise</a:t>
            </a:r>
          </a:p>
          <a:p>
            <a:pPr algn="r"/>
            <a:r>
              <a:rPr lang="en-US" sz="1600" dirty="0">
                <a:solidFill>
                  <a:srgbClr val="FFFFFF"/>
                </a:solidFill>
                <a:latin typeface="Avenir Book" panose="02000503020000020003" pitchFamily="2" charset="0"/>
              </a:rPr>
              <a:t>May 2025</a:t>
            </a:r>
          </a:p>
        </p:txBody>
      </p:sp>
      <p:pic>
        <p:nvPicPr>
          <p:cNvPr id="51" name="Picture 50">
            <a:extLst>
              <a:ext uri="{FF2B5EF4-FFF2-40B4-BE49-F238E27FC236}">
                <a16:creationId xmlns:a16="http://schemas.microsoft.com/office/drawing/2014/main" id="{47020FD4-11CA-0D47-B50D-4901E59E3E69}"/>
              </a:ext>
            </a:extLst>
          </p:cNvPr>
          <p:cNvPicPr>
            <a:picLocks noChangeAspect="1"/>
          </p:cNvPicPr>
          <p:nvPr/>
        </p:nvPicPr>
        <p:blipFill>
          <a:blip r:embed="rId2"/>
          <a:stretch>
            <a:fillRect/>
          </a:stretch>
        </p:blipFill>
        <p:spPr>
          <a:xfrm>
            <a:off x="1653364" y="2072708"/>
            <a:ext cx="3909621" cy="3021071"/>
          </a:xfrm>
          <a:prstGeom prst="rect">
            <a:avLst/>
          </a:prstGeom>
        </p:spPr>
      </p:pic>
      <p:cxnSp>
        <p:nvCxnSpPr>
          <p:cNvPr id="7" name="Straight Connector 6">
            <a:extLst>
              <a:ext uri="{FF2B5EF4-FFF2-40B4-BE49-F238E27FC236}">
                <a16:creationId xmlns:a16="http://schemas.microsoft.com/office/drawing/2014/main" id="{50F6F635-CC84-1B49-9373-818139A813AD}"/>
              </a:ext>
            </a:extLst>
          </p:cNvPr>
          <p:cNvCxnSpPr/>
          <p:nvPr/>
        </p:nvCxnSpPr>
        <p:spPr>
          <a:xfrm>
            <a:off x="6307820" y="3331224"/>
            <a:ext cx="553063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9163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4" name="Pentagon 23">
            <a:extLst>
              <a:ext uri="{FF2B5EF4-FFF2-40B4-BE49-F238E27FC236}">
                <a16:creationId xmlns:a16="http://schemas.microsoft.com/office/drawing/2014/main" id="{A17EF8FF-ABBB-FC40-B8C9-93BD83E8B0A1}"/>
              </a:ext>
            </a:extLst>
          </p:cNvPr>
          <p:cNvSpPr/>
          <p:nvPr/>
        </p:nvSpPr>
        <p:spPr>
          <a:xfrm>
            <a:off x="149112" y="2240226"/>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2"/>
          <a:stretch>
            <a:fillRect/>
          </a:stretch>
        </p:blipFill>
        <p:spPr>
          <a:xfrm>
            <a:off x="8731437" y="4799830"/>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112" y="268810"/>
            <a:ext cx="7457440"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Anna Bunin, PhD</a:t>
            </a:r>
            <a:endParaRPr lang="en-US" dirty="0">
              <a:latin typeface="Avenir Book" panose="02000503020000020003" pitchFamily="2" charset="0"/>
            </a:endParaRPr>
          </a:p>
        </p:txBody>
      </p:sp>
      <p:sp>
        <p:nvSpPr>
          <p:cNvPr id="7" name="TextBox 6">
            <a:extLst>
              <a:ext uri="{FF2B5EF4-FFF2-40B4-BE49-F238E27FC236}">
                <a16:creationId xmlns:a16="http://schemas.microsoft.com/office/drawing/2014/main" id="{461723CB-EC15-ED98-E022-A29EAE0F8410}"/>
              </a:ext>
            </a:extLst>
          </p:cNvPr>
          <p:cNvSpPr txBox="1"/>
          <p:nvPr/>
        </p:nvSpPr>
        <p:spPr>
          <a:xfrm>
            <a:off x="149112" y="906018"/>
            <a:ext cx="3660888" cy="738664"/>
          </a:xfrm>
          <a:prstGeom prst="rect">
            <a:avLst/>
          </a:prstGeom>
          <a:noFill/>
        </p:spPr>
        <p:txBody>
          <a:bodyPr wrap="square">
            <a:spAutoFit/>
          </a:bodyPr>
          <a:lstStyle/>
          <a:p>
            <a:r>
              <a:rPr lang="en-US" sz="1400" b="0" i="0" dirty="0">
                <a:solidFill>
                  <a:srgbClr val="000000"/>
                </a:solidFill>
                <a:effectLst/>
                <a:latin typeface="Avenir Book" panose="02000503020000020003" pitchFamily="2" charset="0"/>
              </a:rPr>
              <a:t>Senior Director of In Vivo Pharmacology &amp; Translational Science</a:t>
            </a:r>
          </a:p>
          <a:p>
            <a:r>
              <a:rPr lang="en-US" sz="1400" b="0" i="0" dirty="0" err="1">
                <a:solidFill>
                  <a:srgbClr val="000000"/>
                </a:solidFill>
                <a:effectLst/>
                <a:latin typeface="Avenir Book" panose="02000503020000020003" pitchFamily="2" charset="0"/>
              </a:rPr>
              <a:t>Biohaven</a:t>
            </a:r>
            <a:r>
              <a:rPr lang="en-US" sz="1400" b="0" i="0" dirty="0">
                <a:solidFill>
                  <a:srgbClr val="000000"/>
                </a:solidFill>
                <a:effectLst/>
                <a:latin typeface="Avenir Book" panose="02000503020000020003" pitchFamily="2" charset="0"/>
              </a:rPr>
              <a:t> Pharmaceuticals</a:t>
            </a:r>
            <a:endParaRPr lang="en-US" sz="1400" dirty="0">
              <a:latin typeface="Avenir Book" panose="02000503020000020003" pitchFamily="2" charset="0"/>
            </a:endParaRPr>
          </a:p>
        </p:txBody>
      </p:sp>
      <p:sp>
        <p:nvSpPr>
          <p:cNvPr id="18" name="TextBox 17">
            <a:extLst>
              <a:ext uri="{FF2B5EF4-FFF2-40B4-BE49-F238E27FC236}">
                <a16:creationId xmlns:a16="http://schemas.microsoft.com/office/drawing/2014/main" id="{F7AD5D69-A159-AFF0-F4FE-94BB1BD6CE96}"/>
              </a:ext>
            </a:extLst>
          </p:cNvPr>
          <p:cNvSpPr txBox="1"/>
          <p:nvPr/>
        </p:nvSpPr>
        <p:spPr>
          <a:xfrm>
            <a:off x="8570344" y="3712085"/>
            <a:ext cx="3472544" cy="769441"/>
          </a:xfrm>
          <a:prstGeom prst="rect">
            <a:avLst/>
          </a:prstGeom>
          <a:noFill/>
        </p:spPr>
        <p:txBody>
          <a:bodyPr wrap="square">
            <a:spAutoFit/>
          </a:bodyPr>
          <a:lstStyle/>
          <a:p>
            <a:r>
              <a:rPr lang="en-US" sz="1100" b="0" i="0" dirty="0">
                <a:solidFill>
                  <a:schemeClr val="bg1"/>
                </a:solidFill>
                <a:effectLst/>
                <a:latin typeface="Avenir Book" panose="02000503020000020003" pitchFamily="2" charset="0"/>
              </a:rPr>
              <a:t>She has led teams and programs across immunology, autoimmunity, immuno-oncology, and rare diseases, driving multiple therapeutic candidates from discovery into the clinic.</a:t>
            </a:r>
            <a:endParaRPr lang="en-US" sz="1100" dirty="0">
              <a:solidFill>
                <a:schemeClr val="bg1"/>
              </a:solidFill>
              <a:latin typeface="Avenir Book" panose="02000503020000020003" pitchFamily="2" charset="0"/>
            </a:endParaRPr>
          </a:p>
        </p:txBody>
      </p:sp>
      <p:sp>
        <p:nvSpPr>
          <p:cNvPr id="20" name="TextBox 19">
            <a:extLst>
              <a:ext uri="{FF2B5EF4-FFF2-40B4-BE49-F238E27FC236}">
                <a16:creationId xmlns:a16="http://schemas.microsoft.com/office/drawing/2014/main" id="{327F767A-4950-8C92-8659-95D5F6375EA8}"/>
              </a:ext>
            </a:extLst>
          </p:cNvPr>
          <p:cNvSpPr txBox="1"/>
          <p:nvPr/>
        </p:nvSpPr>
        <p:spPr>
          <a:xfrm>
            <a:off x="1368967" y="2384530"/>
            <a:ext cx="6101442" cy="3046988"/>
          </a:xfrm>
          <a:prstGeom prst="rect">
            <a:avLst/>
          </a:prstGeom>
          <a:noFill/>
        </p:spPr>
        <p:txBody>
          <a:bodyPr wrap="square">
            <a:spAutoFit/>
          </a:bodyPr>
          <a:lstStyle/>
          <a:p>
            <a:pPr algn="l"/>
            <a:r>
              <a:rPr lang="en-US" sz="1200" b="0" i="0" dirty="0">
                <a:solidFill>
                  <a:srgbClr val="000000"/>
                </a:solidFill>
                <a:effectLst/>
                <a:latin typeface="Avenir Book" panose="02000503020000020003" pitchFamily="2" charset="0"/>
              </a:rPr>
              <a:t>Anna Bunin, Ph.D. is a senior biopharmaceutical executive and scientist with extensive experience in drug discovery, translational science, and early clinical development. She has led teams and programs across immunology, autoimmunity, immuno-oncology, and rare diseases, driving multiple therapeutic candidates from discovery into the clinic. Over her career, Dr. Bunin pioneered approaches in extracellular protein degradation. </a:t>
            </a:r>
          </a:p>
          <a:p>
            <a:pPr algn="l"/>
            <a:r>
              <a:rPr lang="en-US" sz="1200" b="0" i="0" dirty="0">
                <a:solidFill>
                  <a:srgbClr val="000000"/>
                </a:solidFill>
                <a:effectLst/>
                <a:latin typeface="Avenir Book" panose="02000503020000020003" pitchFamily="2" charset="0"/>
              </a:rPr>
              <a:t>Dr. Bunin received her Ph.D. in Immunology from Emory University, where she conducted foundational research in cellular and molecular immunology. She then completed postdoctoral training at Columbia University, focusing on dendritic cell biology and autoimmune disease, where her discoveries led to high-impact publications and novel therapeutic insights.</a:t>
            </a:r>
          </a:p>
          <a:p>
            <a:pPr algn="l"/>
            <a:r>
              <a:rPr lang="en-US" sz="1200" b="0" i="0" dirty="0">
                <a:solidFill>
                  <a:srgbClr val="000000"/>
                </a:solidFill>
                <a:effectLst/>
                <a:latin typeface="Avenir Book" panose="02000503020000020003" pitchFamily="2" charset="0"/>
              </a:rPr>
              <a:t>She is currently Senior Director of In Vivo Pharmacology and Translational Science at </a:t>
            </a:r>
            <a:r>
              <a:rPr lang="en-US" sz="1200" b="0" i="0" dirty="0" err="1">
                <a:solidFill>
                  <a:srgbClr val="000000"/>
                </a:solidFill>
                <a:effectLst/>
                <a:latin typeface="Avenir Book" panose="02000503020000020003" pitchFamily="2" charset="0"/>
              </a:rPr>
              <a:t>Biohaven</a:t>
            </a:r>
            <a:r>
              <a:rPr lang="en-US" sz="1200" b="0" i="0" dirty="0">
                <a:solidFill>
                  <a:srgbClr val="000000"/>
                </a:solidFill>
                <a:effectLst/>
                <a:latin typeface="Avenir Book" panose="02000503020000020003" pitchFamily="2" charset="0"/>
              </a:rPr>
              <a:t> Pharmaceuticals, where she leads cross-functional teams to design and execute translational strategies across multiple therapeutic areas. Dr. Bunin is presently heading a program developing a novel therapeutic to treat preeclampsia, addressing a major unmet medical need in maternal health.</a:t>
            </a:r>
          </a:p>
        </p:txBody>
      </p:sp>
      <p:pic>
        <p:nvPicPr>
          <p:cNvPr id="25" name="Picture 24" descr="A person wearing glasses smiling&#10;&#10;Description automatically generated">
            <a:extLst>
              <a:ext uri="{FF2B5EF4-FFF2-40B4-BE49-F238E27FC236}">
                <a16:creationId xmlns:a16="http://schemas.microsoft.com/office/drawing/2014/main" id="{0B09F48F-FE1E-10C6-1AC9-0E582F5AD433}"/>
              </a:ext>
            </a:extLst>
          </p:cNvPr>
          <p:cNvPicPr>
            <a:picLocks noChangeAspect="1"/>
          </p:cNvPicPr>
          <p:nvPr/>
        </p:nvPicPr>
        <p:blipFill>
          <a:blip r:embed="rId3"/>
          <a:stretch>
            <a:fillRect/>
          </a:stretch>
        </p:blipFill>
        <p:spPr>
          <a:xfrm>
            <a:off x="8635579" y="229525"/>
            <a:ext cx="2899324" cy="3091840"/>
          </a:xfrm>
          <a:prstGeom prst="rect">
            <a:avLst/>
          </a:prstGeom>
        </p:spPr>
      </p:pic>
    </p:spTree>
    <p:extLst>
      <p:ext uri="{BB962C8B-B14F-4D97-AF65-F5344CB8AC3E}">
        <p14:creationId xmlns:p14="http://schemas.microsoft.com/office/powerpoint/2010/main" val="992223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Department of Neonatology; Department of Obstetrics</a:t>
            </a:r>
            <a:br>
              <a:rPr lang="en-US" sz="1400" dirty="0">
                <a:latin typeface="Avenir Book" panose="02000503020000020003" pitchFamily="2" charset="0"/>
              </a:rPr>
            </a:br>
            <a:r>
              <a:rPr lang="en-US" sz="1400" dirty="0">
                <a:latin typeface="Avenir Book" panose="02000503020000020003" pitchFamily="2" charset="0"/>
              </a:rPr>
              <a:t>School of Medicine</a:t>
            </a:r>
            <a:br>
              <a:rPr lang="en-US" sz="1400" dirty="0">
                <a:latin typeface="Avenir Book" panose="02000503020000020003" pitchFamily="2" charset="0"/>
              </a:rPr>
            </a:br>
            <a:r>
              <a:rPr lang="en-US" sz="1400" dirty="0">
                <a:latin typeface="Avenir Book" panose="02000503020000020003" pitchFamily="2" charset="0"/>
              </a:rPr>
              <a:t>Pontificia Universidad </a:t>
            </a:r>
            <a:r>
              <a:rPr lang="en-US" sz="1400" dirty="0" err="1">
                <a:latin typeface="Avenir Book" panose="02000503020000020003" pitchFamily="2" charset="0"/>
              </a:rPr>
              <a:t>Católica</a:t>
            </a:r>
            <a:r>
              <a:rPr lang="en-US" sz="1400" dirty="0">
                <a:latin typeface="Avenir Book" panose="02000503020000020003" pitchFamily="2" charset="0"/>
              </a:rPr>
              <a:t> de Chile</a:t>
            </a:r>
            <a:br>
              <a:rPr lang="en-US" sz="1400" dirty="0">
                <a:latin typeface="Avenir Book" panose="02000503020000020003" pitchFamily="2" charset="0"/>
              </a:rPr>
            </a:br>
            <a:r>
              <a:rPr lang="en-US" sz="1400" dirty="0">
                <a:latin typeface="Avenir Book" panose="02000503020000020003" pitchFamily="2" charset="0"/>
              </a:rPr>
              <a:t>Chile</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a:bodyPr>
          <a:lstStyle/>
          <a:p>
            <a:r>
              <a:rPr lang="en-US" sz="1050" dirty="0">
                <a:latin typeface="Avenir Book" panose="02000503020000020003" pitchFamily="2" charset="0"/>
              </a:rPr>
              <a:t>Dr. </a:t>
            </a:r>
            <a:r>
              <a:rPr lang="en-US" sz="1050" dirty="0" err="1">
                <a:latin typeface="Avenir Book" panose="02000503020000020003" pitchFamily="2" charset="0"/>
              </a:rPr>
              <a:t>Casanello</a:t>
            </a:r>
            <a:r>
              <a:rPr lang="en-US" sz="1050" dirty="0">
                <a:latin typeface="Avenir Book" panose="02000503020000020003" pitchFamily="2" charset="0"/>
              </a:rPr>
              <a:t> is an Associate Professor in the Department of Obstetrics and the Department of Neonatology at the Pontificia Universidad </a:t>
            </a:r>
            <a:r>
              <a:rPr lang="en-US" sz="1050" dirty="0" err="1">
                <a:latin typeface="Avenir Book" panose="02000503020000020003" pitchFamily="2" charset="0"/>
              </a:rPr>
              <a:t>Católica</a:t>
            </a:r>
            <a:r>
              <a:rPr lang="en-US" sz="1050" dirty="0">
                <a:latin typeface="Avenir Book" panose="02000503020000020003" pitchFamily="2" charset="0"/>
              </a:rPr>
              <a:t> de Chile, in Santiago, Chile. A graduate Midwife (1996), trained in Perinatology (2000), MSc in Biological Sciences/Physiology (2003) at the Universidad de Concepción, Chile and PhD in Physiological Sciences (2007) at the Pontificia Universidad </a:t>
            </a:r>
            <a:r>
              <a:rPr lang="en-US" sz="1050" dirty="0" err="1">
                <a:latin typeface="Avenir Book" panose="02000503020000020003" pitchFamily="2" charset="0"/>
              </a:rPr>
              <a:t>Católica</a:t>
            </a:r>
            <a:r>
              <a:rPr lang="en-US" sz="1050" dirty="0">
                <a:latin typeface="Avenir Book" panose="02000503020000020003" pitchFamily="2" charset="0"/>
              </a:rPr>
              <a:t> de Chile (PUC). She directs the Developmental Programming Lab at the School of Medicine, at PUC since 2010. Her team is centered in studying maternal nutrition, placental function, fetal growth and adiposity, neonatal immunity and epigenetic mechanisms leading to chronic disease in the offspring of women with obesity. To date she has supervised 14 postgraduate students (4 MSc and 10 PhD) from diverse Chilean PhD programs at PUC, University of Chile, and University of Valparaiso. She has developed interdisciplinary research on early metabolic, vascular, endocrine, and epigenetic programming of chronic disease. She actively collaborates with groups in Canada, The Netherlands, India, and the UK. She has published 74 full papers, has led 3 associative national grants (FONDEF &amp; Anillo), PI in 5 national FONDECYT (4-year individual grants) and co-researcher in 10 FONDECYT grants. She is the current delegate for Chile in the </a:t>
            </a:r>
            <a:r>
              <a:rPr lang="en-US" sz="1050" dirty="0" err="1">
                <a:latin typeface="Avenir Book" panose="02000503020000020003" pitchFamily="2" charset="0"/>
              </a:rPr>
              <a:t>LatinAmerican</a:t>
            </a:r>
            <a:r>
              <a:rPr lang="en-US" sz="1050" dirty="0">
                <a:latin typeface="Avenir Book" panose="02000503020000020003" pitchFamily="2" charset="0"/>
              </a:rPr>
              <a:t> Chapter of </a:t>
            </a:r>
            <a:r>
              <a:rPr lang="en-US" sz="1050" dirty="0" err="1">
                <a:latin typeface="Avenir Book" panose="02000503020000020003" pitchFamily="2" charset="0"/>
              </a:rPr>
              <a:t>DOHaD</a:t>
            </a:r>
            <a:r>
              <a:rPr lang="en-US" sz="1050" dirty="0">
                <a:latin typeface="Avenir Book" panose="02000503020000020003" pitchFamily="2" charset="0"/>
              </a:rPr>
              <a:t> International Society and in the Council (treasurer)</a:t>
            </a:r>
            <a:r>
              <a:rPr lang="en-US" sz="1050" dirty="0" err="1">
                <a:latin typeface="Avenir Book" panose="02000503020000020003" pitchFamily="2" charset="0"/>
              </a:rPr>
              <a:t>iIn</a:t>
            </a:r>
            <a:r>
              <a:rPr lang="en-US" sz="1050" dirty="0">
                <a:latin typeface="Avenir Book" panose="02000503020000020003" pitchFamily="2" charset="0"/>
              </a:rPr>
              <a:t> the Chilean Society for Physiological Sciences.</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a:blip r:embed="rId2"/>
          <a:srcRect t="11396" b="11396"/>
          <a:stretch/>
        </p:blipFill>
        <p:spPr>
          <a:xfrm>
            <a:off x="8145393" y="272654"/>
            <a:ext cx="3778666" cy="2990371"/>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9" y="4586559"/>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1615827"/>
          </a:xfrm>
          <a:prstGeom prst="rect">
            <a:avLst/>
          </a:prstGeom>
          <a:noFill/>
        </p:spPr>
        <p:txBody>
          <a:bodyPr wrap="square" rtlCol="0">
            <a:spAutoFit/>
          </a:bodyPr>
          <a:lstStyle/>
          <a:p>
            <a:r>
              <a:rPr lang="en-US" sz="1100" dirty="0">
                <a:solidFill>
                  <a:schemeClr val="bg1"/>
                </a:solidFill>
                <a:latin typeface="Avenir Book" panose="02000503020000020003" pitchFamily="2" charset="0"/>
              </a:rPr>
              <a:t>Developmental Origins of Health and Disease (</a:t>
            </a:r>
            <a:r>
              <a:rPr lang="en-US" sz="1100" dirty="0" err="1">
                <a:solidFill>
                  <a:schemeClr val="bg1"/>
                </a:solidFill>
                <a:latin typeface="Avenir Book" panose="02000503020000020003" pitchFamily="2" charset="0"/>
              </a:rPr>
              <a:t>DOHaD</a:t>
            </a:r>
            <a:r>
              <a:rPr lang="en-US" sz="1100" dirty="0">
                <a:solidFill>
                  <a:schemeClr val="bg1"/>
                </a:solidFill>
                <a:latin typeface="Avenir Book" panose="02000503020000020003" pitchFamily="2" charset="0"/>
              </a:rPr>
              <a:t>) | Diabetes/ gestational diabetes | Fetal growth restriction | Obesity | Placental structure/function</a:t>
            </a:r>
          </a:p>
          <a:p>
            <a:endParaRPr lang="en-US" sz="1100" dirty="0">
              <a:solidFill>
                <a:schemeClr val="bg1"/>
              </a:solidFill>
              <a:latin typeface="Avenir Book" panose="02000503020000020003" pitchFamily="2" charset="0"/>
            </a:endParaRPr>
          </a:p>
          <a:p>
            <a:r>
              <a:rPr lang="en-US" sz="1100" dirty="0">
                <a:solidFill>
                  <a:schemeClr val="bg1"/>
                </a:solidFill>
                <a:latin typeface="Avenir Book" panose="02000503020000020003" pitchFamily="2" charset="0"/>
              </a:rPr>
              <a:t>Additional publications: </a:t>
            </a:r>
            <a:r>
              <a:rPr lang="en-US" sz="1100" dirty="0">
                <a:solidFill>
                  <a:schemeClr val="bg1"/>
                </a:solidFill>
                <a:latin typeface="Avenir Book" panose="02000503020000020003" pitchFamily="2" charset="0"/>
                <a:hlinkClick r:id="rId3"/>
              </a:rPr>
              <a:t>https://pubmed.ncbi.nlm.nih.gov/?term=casanello%20p&amp;sort=date</a:t>
            </a: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414" y="4516027"/>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050" dirty="0">
                <a:latin typeface="Avenir Book" panose="02000503020000020003" pitchFamily="2" charset="0"/>
              </a:rPr>
              <a:t>▸Jaramillo-Ospina A, </a:t>
            </a:r>
            <a:r>
              <a:rPr lang="en-US" sz="1050" dirty="0" err="1">
                <a:latin typeface="Avenir Book" panose="02000503020000020003" pitchFamily="2" charset="0"/>
              </a:rPr>
              <a:t>Casanello</a:t>
            </a:r>
            <a:r>
              <a:rPr lang="en-US" sz="1050" dirty="0">
                <a:latin typeface="Avenir Book" panose="02000503020000020003" pitchFamily="2" charset="0"/>
              </a:rPr>
              <a:t> P, </a:t>
            </a:r>
            <a:r>
              <a:rPr lang="en-US" sz="1050" dirty="0" err="1">
                <a:latin typeface="Avenir Book" panose="02000503020000020003" pitchFamily="2" charset="0"/>
              </a:rPr>
              <a:t>Garmendia</a:t>
            </a:r>
            <a:r>
              <a:rPr lang="en-US" sz="1050" dirty="0">
                <a:latin typeface="Avenir Book" panose="02000503020000020003" pitchFamily="2" charset="0"/>
              </a:rPr>
              <a:t> ML, Andersen R, Levitan R, Meaney M, </a:t>
            </a:r>
            <a:r>
              <a:rPr lang="en-US" sz="1050" dirty="0" err="1">
                <a:latin typeface="Avenir Book" panose="02000503020000020003" pitchFamily="2" charset="0"/>
              </a:rPr>
              <a:t>Pelufo</a:t>
            </a:r>
            <a:r>
              <a:rPr lang="en-US" sz="1050" dirty="0">
                <a:latin typeface="Avenir Book" panose="02000503020000020003" pitchFamily="2" charset="0"/>
              </a:rPr>
              <a:t> Silveira PP. Interactions between a polygenic risk score for plasma docosahexaenoic fatty acid concentration, eating </a:t>
            </a:r>
            <a:r>
              <a:rPr lang="en-US" sz="1050" dirty="0" err="1">
                <a:latin typeface="Avenir Book" panose="02000503020000020003" pitchFamily="2" charset="0"/>
              </a:rPr>
              <a:t>behaviour</a:t>
            </a:r>
            <a:r>
              <a:rPr lang="en-US" sz="1050" dirty="0">
                <a:latin typeface="Avenir Book" panose="02000503020000020003" pitchFamily="2" charset="0"/>
              </a:rPr>
              <a:t>, and body composition in children. International Journal of Obesity 2022 (in press). </a:t>
            </a:r>
            <a:r>
              <a:rPr lang="en-US" sz="1050" dirty="0" err="1">
                <a:latin typeface="Avenir Book" panose="02000503020000020003" pitchFamily="2" charset="0"/>
              </a:rPr>
              <a:t>doi</a:t>
            </a:r>
            <a:r>
              <a:rPr lang="en-US" sz="1050" dirty="0">
                <a:latin typeface="Avenir Book" panose="02000503020000020003" pitchFamily="2" charset="0"/>
              </a:rPr>
              <a:t>: 10.1038/s41366-022-01067-6. PMID: 35058573</a:t>
            </a:r>
          </a:p>
          <a:p>
            <a:pPr>
              <a:lnSpc>
                <a:spcPct val="100000"/>
              </a:lnSpc>
              <a:spcBef>
                <a:spcPts val="0"/>
              </a:spcBef>
            </a:pPr>
            <a:r>
              <a:rPr lang="en-US" sz="1050" dirty="0">
                <a:latin typeface="Avenir Book" panose="02000503020000020003" pitchFamily="2" charset="0"/>
              </a:rPr>
              <a:t>▸Jaramillo-Ospina A, </a:t>
            </a:r>
            <a:r>
              <a:rPr lang="en-US" sz="1050" dirty="0" err="1">
                <a:latin typeface="Avenir Book" panose="02000503020000020003" pitchFamily="2" charset="0"/>
              </a:rPr>
              <a:t>Castaño</a:t>
            </a:r>
            <a:r>
              <a:rPr lang="en-US" sz="1050" dirty="0">
                <a:latin typeface="Avenir Book" panose="02000503020000020003" pitchFamily="2" charset="0"/>
              </a:rPr>
              <a:t>-Moreno E, Muñoz-Muñoz E, Krause BJ, </a:t>
            </a:r>
            <a:r>
              <a:rPr lang="en-US" sz="1050" dirty="0" err="1">
                <a:latin typeface="Avenir Book" panose="02000503020000020003" pitchFamily="2" charset="0"/>
              </a:rPr>
              <a:t>Uauy</a:t>
            </a:r>
            <a:r>
              <a:rPr lang="en-US" sz="1050" dirty="0">
                <a:latin typeface="Avenir Book" panose="02000503020000020003" pitchFamily="2" charset="0"/>
              </a:rPr>
              <a:t> R, </a:t>
            </a:r>
            <a:r>
              <a:rPr lang="en-US" sz="1050" dirty="0" err="1">
                <a:latin typeface="Avenir Book" panose="02000503020000020003" pitchFamily="2" charset="0"/>
              </a:rPr>
              <a:t>Casanello</a:t>
            </a:r>
            <a:r>
              <a:rPr lang="en-US" sz="1050" dirty="0">
                <a:latin typeface="Avenir Book" panose="02000503020000020003" pitchFamily="2" charset="0"/>
              </a:rPr>
              <a:t> P*, Castro-Rodriguez JA*. Maternal obesity is associated with higher cord blood adipokines in offspring most notably in females. J </a:t>
            </a:r>
            <a:r>
              <a:rPr lang="en-US" sz="1050" dirty="0" err="1">
                <a:latin typeface="Avenir Book" panose="02000503020000020003" pitchFamily="2" charset="0"/>
              </a:rPr>
              <a:t>Pediatr</a:t>
            </a:r>
            <a:r>
              <a:rPr lang="en-US" sz="1050" dirty="0">
                <a:latin typeface="Avenir Book" panose="02000503020000020003" pitchFamily="2" charset="0"/>
              </a:rPr>
              <a:t> Gastroenterol </a:t>
            </a:r>
            <a:r>
              <a:rPr lang="en-US" sz="1050" dirty="0" err="1">
                <a:latin typeface="Avenir Book" panose="02000503020000020003" pitchFamily="2" charset="0"/>
              </a:rPr>
              <a:t>Nutr</a:t>
            </a:r>
            <a:r>
              <a:rPr lang="en-US" sz="1050" dirty="0">
                <a:latin typeface="Avenir Book" panose="02000503020000020003" pitchFamily="2" charset="0"/>
              </a:rPr>
              <a:t>. 2021;73(2):264-270. </a:t>
            </a:r>
            <a:r>
              <a:rPr lang="en-US" sz="1050" dirty="0" err="1">
                <a:latin typeface="Avenir Book" panose="02000503020000020003" pitchFamily="2" charset="0"/>
              </a:rPr>
              <a:t>doi</a:t>
            </a:r>
            <a:r>
              <a:rPr lang="en-US" sz="1050" dirty="0">
                <a:latin typeface="Avenir Book" panose="02000503020000020003" pitchFamily="2" charset="0"/>
              </a:rPr>
              <a:t>: 10.1097/MPG.0000000000003172. PMID: 34016877</a:t>
            </a:r>
          </a:p>
          <a:p>
            <a:pPr>
              <a:lnSpc>
                <a:spcPct val="100000"/>
              </a:lnSpc>
              <a:spcBef>
                <a:spcPts val="0"/>
              </a:spcBef>
            </a:pPr>
            <a:r>
              <a:rPr lang="en-US" sz="1050" dirty="0">
                <a:latin typeface="Avenir Book" panose="02000503020000020003" pitchFamily="2" charset="0"/>
              </a:rPr>
              <a:t>▸Arroyo-</a:t>
            </a:r>
            <a:r>
              <a:rPr lang="en-US" sz="1050" dirty="0" err="1">
                <a:latin typeface="Avenir Book" panose="02000503020000020003" pitchFamily="2" charset="0"/>
              </a:rPr>
              <a:t>Jousse</a:t>
            </a:r>
            <a:r>
              <a:rPr lang="en-US" sz="1050" dirty="0">
                <a:latin typeface="Avenir Book" panose="02000503020000020003" pitchFamily="2" charset="0"/>
              </a:rPr>
              <a:t> V., Jaramillo A., </a:t>
            </a:r>
            <a:r>
              <a:rPr lang="en-US" sz="1050" dirty="0" err="1">
                <a:latin typeface="Avenir Book" panose="02000503020000020003" pitchFamily="2" charset="0"/>
              </a:rPr>
              <a:t>Castaño</a:t>
            </a:r>
            <a:r>
              <a:rPr lang="en-US" sz="1050" dirty="0">
                <a:latin typeface="Avenir Book" panose="02000503020000020003" pitchFamily="2" charset="0"/>
              </a:rPr>
              <a:t>-Moreno E., </a:t>
            </a:r>
            <a:r>
              <a:rPr lang="en-US" sz="1050" dirty="0" err="1">
                <a:latin typeface="Avenir Book" panose="02000503020000020003" pitchFamily="2" charset="0"/>
              </a:rPr>
              <a:t>Lépez</a:t>
            </a:r>
            <a:r>
              <a:rPr lang="en-US" sz="1050" dirty="0">
                <a:latin typeface="Avenir Book" panose="02000503020000020003" pitchFamily="2" charset="0"/>
              </a:rPr>
              <a:t> M., </a:t>
            </a:r>
            <a:r>
              <a:rPr lang="en-US" sz="1050" dirty="0" err="1">
                <a:latin typeface="Avenir Book" panose="02000503020000020003" pitchFamily="2" charset="0"/>
              </a:rPr>
              <a:t>Casanello</a:t>
            </a:r>
            <a:r>
              <a:rPr lang="en-US" sz="1050" dirty="0">
                <a:latin typeface="Avenir Book" panose="02000503020000020003" pitchFamily="2" charset="0"/>
              </a:rPr>
              <a:t> P. Adipokines underlie the early origins of metabolic risk in the offspring of women with pregestational obesity. BBA - Molecular Basis of Disease 2020,1866:165558. </a:t>
            </a:r>
            <a:r>
              <a:rPr lang="en-US" sz="1050" dirty="0" err="1">
                <a:latin typeface="Avenir Book" panose="02000503020000020003" pitchFamily="2" charset="0"/>
              </a:rPr>
              <a:t>doi</a:t>
            </a:r>
            <a:r>
              <a:rPr lang="en-US" sz="1050" dirty="0">
                <a:latin typeface="Avenir Book" panose="02000503020000020003" pitchFamily="2" charset="0"/>
              </a:rPr>
              <a:t>: 10.1016/j.bbadis.2019.165558. PMID: 31654701</a:t>
            </a:r>
          </a:p>
          <a:p>
            <a:pPr>
              <a:lnSpc>
                <a:spcPct val="100000"/>
              </a:lnSpc>
              <a:spcBef>
                <a:spcPts val="0"/>
              </a:spcBef>
            </a:pPr>
            <a:r>
              <a:rPr lang="en-US" sz="1050" dirty="0">
                <a:latin typeface="Avenir Book" panose="02000503020000020003" pitchFamily="2" charset="0"/>
              </a:rPr>
              <a:t>Carrasco-Wong I. Hernández C, </a:t>
            </a:r>
            <a:r>
              <a:rPr lang="en-US" sz="1050" dirty="0" err="1">
                <a:latin typeface="Avenir Book" panose="02000503020000020003" pitchFamily="2" charset="0"/>
              </a:rPr>
              <a:t>Jara</a:t>
            </a:r>
            <a:r>
              <a:rPr lang="en-US" sz="1050" dirty="0">
                <a:latin typeface="Avenir Book" panose="02000503020000020003" pitchFamily="2" charset="0"/>
              </a:rPr>
              <a:t>-Gutiérrez C, Porras O, </a:t>
            </a:r>
            <a:r>
              <a:rPr lang="en-US" sz="1050" dirty="0" err="1">
                <a:latin typeface="Avenir Book" panose="02000503020000020003" pitchFamily="2" charset="0"/>
              </a:rPr>
              <a:t>Casanello</a:t>
            </a:r>
            <a:r>
              <a:rPr lang="en-US" sz="1050" dirty="0">
                <a:latin typeface="Avenir Book" panose="02000503020000020003" pitchFamily="2" charset="0"/>
              </a:rPr>
              <a:t> P. Human umbilical artery endothelial cells from Large-for-Gestational-Age newborn have increased antioxidant efficiency and gene expression. J Cell Physiol. 2019,234:18571-18586. </a:t>
            </a:r>
            <a:r>
              <a:rPr lang="en-US" sz="1050" dirty="0" err="1">
                <a:latin typeface="Avenir Book" panose="02000503020000020003" pitchFamily="2" charset="0"/>
              </a:rPr>
              <a:t>doi</a:t>
            </a:r>
            <a:r>
              <a:rPr lang="en-US" sz="1050" dirty="0">
                <a:latin typeface="Avenir Book" panose="02000503020000020003" pitchFamily="2" charset="0"/>
              </a:rPr>
              <a:t>: 10.1002/jcp.28494. PMID: 30937903</a:t>
            </a:r>
          </a:p>
          <a:p>
            <a:pPr>
              <a:lnSpc>
                <a:spcPct val="100000"/>
              </a:lnSpc>
              <a:spcBef>
                <a:spcPts val="0"/>
              </a:spcBef>
            </a:pPr>
            <a:endParaRPr lang="en-US" sz="1050" dirty="0">
              <a:latin typeface="Avenir Book" panose="02000503020000020003" pitchFamily="2" charset="0"/>
            </a:endParaRP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4"/>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Paola </a:t>
            </a:r>
            <a:r>
              <a:rPr lang="en-US" b="1" dirty="0" err="1">
                <a:latin typeface="Avenir Book" panose="02000503020000020003" pitchFamily="2" charset="0"/>
              </a:rPr>
              <a:t>Casanello</a:t>
            </a:r>
            <a:r>
              <a:rPr lang="en-US" b="1" dirty="0">
                <a:latin typeface="Avenir Book" panose="02000503020000020003" pitchFamily="2" charset="0"/>
              </a:rPr>
              <a:t>, CM, MSc, PhD</a:t>
            </a:r>
          </a:p>
        </p:txBody>
      </p:sp>
    </p:spTree>
    <p:extLst>
      <p:ext uri="{BB962C8B-B14F-4D97-AF65-F5344CB8AC3E}">
        <p14:creationId xmlns:p14="http://schemas.microsoft.com/office/powerpoint/2010/main" val="1219478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99339" y="962571"/>
            <a:ext cx="5963651" cy="805268"/>
          </a:xfrm>
        </p:spPr>
        <p:txBody>
          <a:bodyPr vert="horz" lIns="91440" tIns="45720" rIns="91440" bIns="45720" rtlCol="0" anchor="t" anchorCtr="0">
            <a:noAutofit/>
          </a:bodyPr>
          <a:lstStyle/>
          <a:p>
            <a:r>
              <a:rPr lang="en-US" sz="1400" dirty="0">
                <a:latin typeface="Avenir Book" panose="02000503020000020003" pitchFamily="2" charset="0"/>
              </a:rPr>
              <a:t>Internal Medicine/Pediatrics</a:t>
            </a:r>
            <a:br>
              <a:rPr lang="en-US" sz="1400" dirty="0">
                <a:latin typeface="Avenir Book" panose="02000503020000020003" pitchFamily="2" charset="0"/>
              </a:rPr>
            </a:br>
            <a:r>
              <a:rPr lang="en-US" sz="1400" dirty="0">
                <a:latin typeface="Avenir Book" panose="02000503020000020003" pitchFamily="2" charset="0"/>
              </a:rPr>
              <a:t>Brigham and Women's Hospital  </a:t>
            </a:r>
            <a:br>
              <a:rPr lang="en-US" sz="1400" dirty="0">
                <a:latin typeface="Avenir Book" panose="02000503020000020003" pitchFamily="2" charset="0"/>
              </a:rPr>
            </a:br>
            <a:r>
              <a:rPr lang="en-US" sz="1400" dirty="0">
                <a:latin typeface="Avenir Book" panose="02000503020000020003" pitchFamily="2" charset="0"/>
              </a:rPr>
              <a:t>Harvard Medical School, Boston, Massachusetts</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4" name="Pentagon 23">
            <a:extLst>
              <a:ext uri="{FF2B5EF4-FFF2-40B4-BE49-F238E27FC236}">
                <a16:creationId xmlns:a16="http://schemas.microsoft.com/office/drawing/2014/main" id="{A17EF8FF-ABBB-FC40-B8C9-93BD83E8B0A1}"/>
              </a:ext>
            </a:extLst>
          </p:cNvPr>
          <p:cNvSpPr/>
          <p:nvPr/>
        </p:nvSpPr>
        <p:spPr>
          <a:xfrm>
            <a:off x="149112" y="2359271"/>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99339" y="4227473"/>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785119"/>
            <a:ext cx="2520699" cy="430887"/>
          </a:xfrm>
          <a:prstGeom prst="rect">
            <a:avLst/>
          </a:prstGeom>
          <a:noFill/>
        </p:spPr>
        <p:txBody>
          <a:bodyPr wrap="square" rtlCol="0">
            <a:spAutoFit/>
          </a:bodyPr>
          <a:lstStyle/>
          <a:p>
            <a:r>
              <a:rPr lang="en-US" sz="1100" dirty="0">
                <a:solidFill>
                  <a:schemeClr val="bg1"/>
                </a:solidFill>
                <a:latin typeface="Avenir Book" panose="02000503020000020003" pitchFamily="2" charset="0"/>
              </a:rPr>
              <a:t>Internal Medicine/Pediatrics</a:t>
            </a:r>
          </a:p>
          <a:p>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786595"/>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2"/>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112" y="268810"/>
            <a:ext cx="7457440"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Ann </a:t>
            </a:r>
            <a:r>
              <a:rPr lang="en-US" b="1" dirty="0" err="1">
                <a:latin typeface="Avenir Book" panose="02000503020000020003" pitchFamily="2" charset="0"/>
              </a:rPr>
              <a:t>Celi</a:t>
            </a:r>
            <a:r>
              <a:rPr lang="en-US" b="1" dirty="0">
                <a:latin typeface="Avenir Book" panose="02000503020000020003" pitchFamily="2" charset="0"/>
              </a:rPr>
              <a:t> MD, MPH</a:t>
            </a:r>
          </a:p>
        </p:txBody>
      </p:sp>
      <p:pic>
        <p:nvPicPr>
          <p:cNvPr id="7" name="Picture Placeholder 6" descr="A person with glasses smiling&#10;&#10;Description automatically generated">
            <a:extLst>
              <a:ext uri="{FF2B5EF4-FFF2-40B4-BE49-F238E27FC236}">
                <a16:creationId xmlns:a16="http://schemas.microsoft.com/office/drawing/2014/main" id="{48446061-7FAF-41B2-F1E4-ACAFD42681DA}"/>
              </a:ext>
            </a:extLst>
          </p:cNvPr>
          <p:cNvPicPr>
            <a:picLocks noGrp="1" noChangeAspect="1"/>
          </p:cNvPicPr>
          <p:nvPr>
            <p:ph type="pic" idx="1"/>
          </p:nvPr>
        </p:nvPicPr>
        <p:blipFill>
          <a:blip r:embed="rId3"/>
          <a:srcRect t="9010" b="9010"/>
          <a:stretch>
            <a:fillRect/>
          </a:stretch>
        </p:blipFill>
        <p:spPr>
          <a:xfrm>
            <a:off x="8191602" y="246760"/>
            <a:ext cx="3748836" cy="3128680"/>
          </a:xfrm>
        </p:spPr>
      </p:pic>
      <p:sp>
        <p:nvSpPr>
          <p:cNvPr id="19" name="TextBox 18">
            <a:extLst>
              <a:ext uri="{FF2B5EF4-FFF2-40B4-BE49-F238E27FC236}">
                <a16:creationId xmlns:a16="http://schemas.microsoft.com/office/drawing/2014/main" id="{C2089388-F1DD-7DEB-5983-2842DB40F0A1}"/>
              </a:ext>
            </a:extLst>
          </p:cNvPr>
          <p:cNvSpPr txBox="1"/>
          <p:nvPr/>
        </p:nvSpPr>
        <p:spPr>
          <a:xfrm>
            <a:off x="1219855" y="2340592"/>
            <a:ext cx="6104330" cy="1708160"/>
          </a:xfrm>
          <a:prstGeom prst="rect">
            <a:avLst/>
          </a:prstGeom>
          <a:noFill/>
        </p:spPr>
        <p:txBody>
          <a:bodyPr wrap="square">
            <a:spAutoFit/>
          </a:bodyPr>
          <a:lstStyle/>
          <a:p>
            <a:pPr marL="0" marR="0" fontAlgn="base">
              <a:spcBef>
                <a:spcPts val="0"/>
              </a:spcBef>
              <a:spcAft>
                <a:spcPts val="0"/>
              </a:spcAft>
            </a:pPr>
            <a:r>
              <a:rPr lang="en-US" sz="1050" dirty="0">
                <a:solidFill>
                  <a:srgbClr val="000000"/>
                </a:solidFill>
                <a:effectLst/>
                <a:latin typeface="Avenir Book" panose="02000503020000020003" pitchFamily="2" charset="0"/>
                <a:ea typeface="Times New Roman" panose="02020603050405020304" pitchFamily="18" charset="0"/>
                <a:cs typeface="Calibri" panose="020F0502020204030204" pitchFamily="34" charset="0"/>
              </a:rPr>
              <a:t>Dr. Ann </a:t>
            </a:r>
            <a:r>
              <a:rPr lang="en-US" sz="1050" dirty="0" err="1">
                <a:solidFill>
                  <a:srgbClr val="000000"/>
                </a:solidFill>
                <a:effectLst/>
                <a:latin typeface="Avenir Book" panose="02000503020000020003" pitchFamily="2" charset="0"/>
                <a:ea typeface="Times New Roman" panose="02020603050405020304" pitchFamily="18" charset="0"/>
                <a:cs typeface="Calibri" panose="020F0502020204030204" pitchFamily="34" charset="0"/>
              </a:rPr>
              <a:t>Celi</a:t>
            </a:r>
            <a:r>
              <a:rPr lang="en-US" sz="1050" dirty="0">
                <a:solidFill>
                  <a:srgbClr val="000000"/>
                </a:solidFill>
                <a:effectLst/>
                <a:latin typeface="Avenir Book" panose="02000503020000020003" pitchFamily="2" charset="0"/>
                <a:ea typeface="Times New Roman" panose="02020603050405020304" pitchFamily="18" charset="0"/>
                <a:cs typeface="Calibri" panose="020F0502020204030204" pitchFamily="34" charset="0"/>
              </a:rPr>
              <a:t> MD, MPH is an Internal Medicine/Pediatrics trained physician. She has a degree in Chemistry from Wellesley College, an MD from Harvard Medical School/Massachusetts Institute of Technology Health, Sciences and Technology program and a MPH in Quantitative Methods from the Harvard School of Public Health. She completed her residency and fellowship training at the Harvard Medical School combined Medicine and Pediatrics residency and and a Harvard Medical School Faculty Development Fellowship. Dr. </a:t>
            </a:r>
            <a:r>
              <a:rPr lang="en-US" sz="1050" dirty="0" err="1">
                <a:solidFill>
                  <a:srgbClr val="000000"/>
                </a:solidFill>
                <a:effectLst/>
                <a:latin typeface="Avenir Book" panose="02000503020000020003" pitchFamily="2" charset="0"/>
                <a:ea typeface="Times New Roman" panose="02020603050405020304" pitchFamily="18" charset="0"/>
                <a:cs typeface="Calibri" panose="020F0502020204030204" pitchFamily="34" charset="0"/>
              </a:rPr>
              <a:t>Celi</a:t>
            </a:r>
            <a:r>
              <a:rPr lang="en-US" sz="1050" dirty="0">
                <a:solidFill>
                  <a:srgbClr val="000000"/>
                </a:solidFill>
                <a:effectLst/>
                <a:latin typeface="Avenir Book" panose="02000503020000020003" pitchFamily="2" charset="0"/>
                <a:ea typeface="Times New Roman" panose="02020603050405020304" pitchFamily="18" charset="0"/>
                <a:cs typeface="Calibri" panose="020F0502020204030204" pitchFamily="34" charset="0"/>
              </a:rPr>
              <a:t> has worked in the Division of General Medicine and Primary Care at BWH since 2003 and the Department of OBGYN and Division of Maternal Fetal Medicine formally since 2011 when a postpartum transition clinic focusing on hypertensive pregnancies was set up in collaboration with Maternal Fetal Medicine and the Department of Medicine and Primary Care. </a:t>
            </a:r>
            <a:endParaRPr lang="en-US" sz="2400" dirty="0">
              <a:effectLst/>
              <a:latin typeface="Times New Roman" panose="02020603050405020304" pitchFamily="18" charset="0"/>
              <a:ea typeface="Times New Roman" panose="02020603050405020304" pitchFamily="18" charset="0"/>
            </a:endParaRPr>
          </a:p>
        </p:txBody>
      </p:sp>
      <p:sp>
        <p:nvSpPr>
          <p:cNvPr id="20" name="TextBox 19">
            <a:extLst>
              <a:ext uri="{FF2B5EF4-FFF2-40B4-BE49-F238E27FC236}">
                <a16:creationId xmlns:a16="http://schemas.microsoft.com/office/drawing/2014/main" id="{BAB4EC97-2474-B654-C9E7-DA356E139AE2}"/>
              </a:ext>
            </a:extLst>
          </p:cNvPr>
          <p:cNvSpPr txBox="1"/>
          <p:nvPr/>
        </p:nvSpPr>
        <p:spPr>
          <a:xfrm>
            <a:off x="752361" y="4216006"/>
            <a:ext cx="5976257" cy="2554545"/>
          </a:xfrm>
          <a:prstGeom prst="rect">
            <a:avLst/>
          </a:prstGeom>
          <a:noFill/>
        </p:spPr>
        <p:txBody>
          <a:bodyPr wrap="square" rtlCol="0">
            <a:spAutoFit/>
          </a:bodyPr>
          <a:lstStyle/>
          <a:p>
            <a:pPr marL="457200" marR="0">
              <a:spcBef>
                <a:spcPts val="0"/>
              </a:spcBef>
              <a:spcAft>
                <a:spcPts val="0"/>
              </a:spcAft>
            </a:pPr>
            <a:r>
              <a:rPr lang="en-US" sz="1000" dirty="0">
                <a:solidFill>
                  <a:srgbClr val="000000"/>
                </a:solidFill>
                <a:effectLst/>
                <a:latin typeface="Avenir Book" panose="02000503020000020003" pitchFamily="2" charset="0"/>
                <a:ea typeface="Times New Roman" panose="02020603050405020304" pitchFamily="18" charset="0"/>
                <a:cs typeface="Calibri" panose="020F0502020204030204" pitchFamily="34" charset="0"/>
              </a:rPr>
              <a:t>1. </a:t>
            </a:r>
            <a:r>
              <a:rPr lang="en-US" sz="1000" b="1" dirty="0" err="1">
                <a:effectLst/>
                <a:latin typeface="Avenir Book" panose="02000503020000020003" pitchFamily="2" charset="0"/>
                <a:ea typeface="Times New Roman" panose="02020603050405020304" pitchFamily="18" charset="0"/>
              </a:rPr>
              <a:t>Celi</a:t>
            </a:r>
            <a:r>
              <a:rPr lang="en-US" sz="1000" b="1" dirty="0">
                <a:effectLst/>
                <a:latin typeface="Avenir Book" panose="02000503020000020003" pitchFamily="2" charset="0"/>
                <a:ea typeface="Times New Roman" panose="02020603050405020304" pitchFamily="18" charset="0"/>
              </a:rPr>
              <a:t> AC</a:t>
            </a:r>
            <a:r>
              <a:rPr lang="en-US" sz="1000" dirty="0">
                <a:solidFill>
                  <a:srgbClr val="000000"/>
                </a:solidFill>
                <a:effectLst/>
                <a:latin typeface="Avenir Book" panose="02000503020000020003" pitchFamily="2" charset="0"/>
                <a:ea typeface="Times New Roman" panose="02020603050405020304" pitchFamily="18" charset="0"/>
                <a:cs typeface="Calibri" panose="020F0502020204030204" pitchFamily="34" charset="0"/>
              </a:rPr>
              <a:t>, Seely EW, Wang P, Thomas AM, Wilkins-</a:t>
            </a:r>
            <a:r>
              <a:rPr lang="en-US" sz="1000" dirty="0" err="1">
                <a:solidFill>
                  <a:srgbClr val="000000"/>
                </a:solidFill>
                <a:effectLst/>
                <a:latin typeface="Avenir Book" panose="02000503020000020003" pitchFamily="2" charset="0"/>
                <a:ea typeface="Times New Roman" panose="02020603050405020304" pitchFamily="18" charset="0"/>
                <a:cs typeface="Calibri" panose="020F0502020204030204" pitchFamily="34" charset="0"/>
              </a:rPr>
              <a:t>Haug</a:t>
            </a:r>
            <a:r>
              <a:rPr lang="en-US" sz="1000" dirty="0">
                <a:solidFill>
                  <a:srgbClr val="000000"/>
                </a:solidFill>
                <a:effectLst/>
                <a:latin typeface="Avenir Book" panose="02000503020000020003" pitchFamily="2" charset="0"/>
                <a:ea typeface="Times New Roman" panose="02020603050405020304" pitchFamily="18" charset="0"/>
                <a:cs typeface="Calibri" panose="020F0502020204030204" pitchFamily="34" charset="0"/>
              </a:rPr>
              <a:t> LE. Caring for Women After Hypertensive Pregnancies and Beyond: Implementation and Integration of a Postpartum Transition Clinic. Maternal Child Health Journal 2019 July 23: 1459-1466.  </a:t>
            </a:r>
            <a:endParaRPr lang="en-US" sz="1000" dirty="0">
              <a:effectLst/>
              <a:latin typeface="Avenir Book" panose="02000503020000020003" pitchFamily="2" charset="0"/>
              <a:ea typeface="Times New Roman" panose="02020603050405020304" pitchFamily="18" charset="0"/>
            </a:endParaRPr>
          </a:p>
          <a:p>
            <a:pPr marL="457200" marR="0" algn="l">
              <a:spcBef>
                <a:spcPts val="0"/>
              </a:spcBef>
              <a:spcAft>
                <a:spcPts val="0"/>
              </a:spcAft>
            </a:pPr>
            <a:r>
              <a:rPr lang="en-US" sz="1000" dirty="0">
                <a:solidFill>
                  <a:srgbClr val="000000"/>
                </a:solidFill>
                <a:effectLst/>
                <a:latin typeface="Avenir Book" panose="02000503020000020003" pitchFamily="2" charset="0"/>
                <a:ea typeface="Times New Roman" panose="02020603050405020304" pitchFamily="18" charset="0"/>
                <a:cs typeface="Calibri" panose="020F0502020204030204" pitchFamily="34" charset="0"/>
              </a:rPr>
              <a:t>2. </a:t>
            </a:r>
            <a:r>
              <a:rPr lang="en-US" sz="1000" dirty="0">
                <a:effectLst/>
                <a:latin typeface="Avenir Book" panose="02000503020000020003" pitchFamily="2" charset="0"/>
                <a:ea typeface="Times New Roman" panose="02020603050405020304" pitchFamily="18" charset="0"/>
              </a:rPr>
              <a:t>Seely EW, </a:t>
            </a:r>
            <a:r>
              <a:rPr lang="en-US" sz="1000" b="1" dirty="0" err="1">
                <a:effectLst/>
                <a:latin typeface="Avenir Book" panose="02000503020000020003" pitchFamily="2" charset="0"/>
                <a:ea typeface="Times New Roman" panose="02020603050405020304" pitchFamily="18" charset="0"/>
              </a:rPr>
              <a:t>Celi</a:t>
            </a:r>
            <a:r>
              <a:rPr lang="en-US" sz="1000" b="1" dirty="0">
                <a:effectLst/>
                <a:latin typeface="Avenir Book" panose="02000503020000020003" pitchFamily="2" charset="0"/>
                <a:ea typeface="Times New Roman" panose="02020603050405020304" pitchFamily="18" charset="0"/>
              </a:rPr>
              <a:t> AC</a:t>
            </a:r>
            <a:r>
              <a:rPr lang="en-US" sz="1000" dirty="0">
                <a:effectLst/>
                <a:latin typeface="Avenir Book" panose="02000503020000020003" pitchFamily="2" charset="0"/>
                <a:ea typeface="Times New Roman" panose="02020603050405020304" pitchFamily="18" charset="0"/>
              </a:rPr>
              <a:t>, </a:t>
            </a:r>
            <a:r>
              <a:rPr lang="en-US" sz="1000" dirty="0" err="1">
                <a:effectLst/>
                <a:latin typeface="Avenir Book" panose="02000503020000020003" pitchFamily="2" charset="0"/>
                <a:ea typeface="Times New Roman" panose="02020603050405020304" pitchFamily="18" charset="0"/>
              </a:rPr>
              <a:t>Chausmer</a:t>
            </a:r>
            <a:r>
              <a:rPr lang="en-US" sz="1000" dirty="0">
                <a:effectLst/>
                <a:latin typeface="Avenir Book" panose="02000503020000020003" pitchFamily="2" charset="0"/>
                <a:ea typeface="Times New Roman" panose="02020603050405020304" pitchFamily="18" charset="0"/>
              </a:rPr>
              <a:t> J, Graves C, Kilpatrick S, Nicklas J, Rosser ML, </a:t>
            </a:r>
            <a:r>
              <a:rPr lang="en-US" sz="1000" dirty="0" err="1">
                <a:effectLst/>
                <a:latin typeface="Avenir Book" panose="02000503020000020003" pitchFamily="2" charset="0"/>
                <a:ea typeface="Times New Roman" panose="02020603050405020304" pitchFamily="18" charset="0"/>
              </a:rPr>
              <a:t>Rexrode</a:t>
            </a:r>
            <a:r>
              <a:rPr lang="en-US" sz="1000" dirty="0">
                <a:effectLst/>
                <a:latin typeface="Avenir Book" panose="02000503020000020003" pitchFamily="2" charset="0"/>
                <a:ea typeface="Times New Roman" panose="02020603050405020304" pitchFamily="18" charset="0"/>
              </a:rPr>
              <a:t> KM, Stuart JJ, </a:t>
            </a:r>
            <a:r>
              <a:rPr lang="en-US" sz="1000" dirty="0" err="1">
                <a:effectLst/>
                <a:latin typeface="Avenir Book" panose="02000503020000020003" pitchFamily="2" charset="0"/>
                <a:ea typeface="Times New Roman" panose="02020603050405020304" pitchFamily="18" charset="0"/>
              </a:rPr>
              <a:t>Tsigas</a:t>
            </a:r>
            <a:r>
              <a:rPr lang="en-US" sz="1000" dirty="0">
                <a:effectLst/>
                <a:latin typeface="Avenir Book" panose="02000503020000020003" pitchFamily="2" charset="0"/>
                <a:ea typeface="Times New Roman" panose="02020603050405020304" pitchFamily="18" charset="0"/>
              </a:rPr>
              <a:t> E, Voelker J, </a:t>
            </a:r>
            <a:r>
              <a:rPr lang="en-US" sz="1000" dirty="0" err="1">
                <a:effectLst/>
                <a:latin typeface="Avenir Book" panose="02000503020000020003" pitchFamily="2" charset="0"/>
                <a:ea typeface="Times New Roman" panose="02020603050405020304" pitchFamily="18" charset="0"/>
              </a:rPr>
              <a:t>Zelop</a:t>
            </a:r>
            <a:r>
              <a:rPr lang="en-US" sz="1000" dirty="0">
                <a:effectLst/>
                <a:latin typeface="Avenir Book" panose="02000503020000020003" pitchFamily="2" charset="0"/>
                <a:ea typeface="Times New Roman" panose="02020603050405020304" pitchFamily="18" charset="0"/>
              </a:rPr>
              <a:t> C, Rich-Edwards JW.  Journal of Women’s Health, 2020 September.  </a:t>
            </a:r>
          </a:p>
          <a:p>
            <a:pPr marL="457200" marR="0" algn="l">
              <a:spcBef>
                <a:spcPts val="0"/>
              </a:spcBef>
              <a:spcAft>
                <a:spcPts val="0"/>
              </a:spcAft>
            </a:pPr>
            <a:r>
              <a:rPr lang="en-US" sz="1000" dirty="0">
                <a:solidFill>
                  <a:srgbClr val="000000"/>
                </a:solidFill>
                <a:effectLst/>
                <a:latin typeface="Avenir Book" panose="02000503020000020003" pitchFamily="2" charset="0"/>
                <a:ea typeface="Times New Roman" panose="02020603050405020304" pitchFamily="18" charset="0"/>
                <a:cs typeface="Calibri" panose="020F0502020204030204" pitchFamily="34" charset="0"/>
              </a:rPr>
              <a:t>3. </a:t>
            </a:r>
            <a:r>
              <a:rPr lang="en-US" sz="1000" dirty="0">
                <a:effectLst/>
                <a:latin typeface="Avenir Book" panose="02000503020000020003" pitchFamily="2" charset="0"/>
                <a:ea typeface="Times New Roman" panose="02020603050405020304" pitchFamily="18" charset="0"/>
              </a:rPr>
              <a:t>McCloskey L, Bernstein J, </a:t>
            </a:r>
            <a:r>
              <a:rPr lang="en-US" sz="1000" b="1" dirty="0" err="1">
                <a:effectLst/>
                <a:latin typeface="Avenir Book" panose="02000503020000020003" pitchFamily="2" charset="0"/>
                <a:ea typeface="Times New Roman" panose="02020603050405020304" pitchFamily="18" charset="0"/>
              </a:rPr>
              <a:t>Celi</a:t>
            </a:r>
            <a:r>
              <a:rPr lang="en-US" sz="1000" b="1" dirty="0">
                <a:effectLst/>
                <a:latin typeface="Avenir Book" panose="02000503020000020003" pitchFamily="2" charset="0"/>
                <a:ea typeface="Times New Roman" panose="02020603050405020304" pitchFamily="18" charset="0"/>
              </a:rPr>
              <a:t> AC</a:t>
            </a:r>
            <a:r>
              <a:rPr lang="en-US" sz="1000" dirty="0">
                <a:effectLst/>
                <a:latin typeface="Avenir Book" panose="02000503020000020003" pitchFamily="2" charset="0"/>
                <a:ea typeface="Times New Roman" panose="02020603050405020304" pitchFamily="18" charset="0"/>
              </a:rPr>
              <a:t>. The Bridging the Chasm Collaborative, et al. Bridging the Chasm between Pregnancy and Health over the Life Course: A National Agenda for Research and Action et al Women’s Health Issues 31(3) 204-218, 2021May-Jun.  </a:t>
            </a:r>
          </a:p>
          <a:p>
            <a:pPr marL="457200" marR="0" algn="l">
              <a:spcBef>
                <a:spcPts val="0"/>
              </a:spcBef>
              <a:spcAft>
                <a:spcPts val="0"/>
              </a:spcAft>
            </a:pPr>
            <a:r>
              <a:rPr lang="en-US" sz="1000" dirty="0">
                <a:solidFill>
                  <a:srgbClr val="000000"/>
                </a:solidFill>
                <a:effectLst/>
                <a:latin typeface="Avenir Book" panose="02000503020000020003" pitchFamily="2" charset="0"/>
                <a:ea typeface="Times New Roman" panose="02020603050405020304" pitchFamily="18" charset="0"/>
                <a:cs typeface="Calibri" panose="020F0502020204030204" pitchFamily="34" charset="0"/>
              </a:rPr>
              <a:t>4. </a:t>
            </a:r>
            <a:r>
              <a:rPr lang="en-US" sz="1000" dirty="0">
                <a:effectLst/>
                <a:latin typeface="Avenir Book" panose="02000503020000020003" pitchFamily="2" charset="0"/>
                <a:ea typeface="Times New Roman" panose="02020603050405020304" pitchFamily="18" charset="0"/>
              </a:rPr>
              <a:t>Phillips, SE**, </a:t>
            </a:r>
            <a:r>
              <a:rPr lang="en-US" sz="1000" b="1" dirty="0" err="1">
                <a:effectLst/>
                <a:latin typeface="Avenir Book" panose="02000503020000020003" pitchFamily="2" charset="0"/>
                <a:ea typeface="Times New Roman" panose="02020603050405020304" pitchFamily="18" charset="0"/>
              </a:rPr>
              <a:t>Celi</a:t>
            </a:r>
            <a:r>
              <a:rPr lang="en-US" sz="1000" b="1" dirty="0">
                <a:effectLst/>
                <a:latin typeface="Avenir Book" panose="02000503020000020003" pitchFamily="2" charset="0"/>
                <a:ea typeface="Times New Roman" panose="02020603050405020304" pitchFamily="18" charset="0"/>
              </a:rPr>
              <a:t>, AC</a:t>
            </a:r>
            <a:r>
              <a:rPr lang="en-US" sz="1000" dirty="0">
                <a:effectLst/>
                <a:latin typeface="Avenir Book" panose="02000503020000020003" pitchFamily="2" charset="0"/>
                <a:ea typeface="Times New Roman" panose="02020603050405020304" pitchFamily="18" charset="0"/>
              </a:rPr>
              <a:t>, </a:t>
            </a:r>
            <a:r>
              <a:rPr lang="en-US" sz="1000" dirty="0" err="1">
                <a:effectLst/>
                <a:latin typeface="Avenir Book" panose="02000503020000020003" pitchFamily="2" charset="0"/>
                <a:ea typeface="Times New Roman" panose="02020603050405020304" pitchFamily="18" charset="0"/>
              </a:rPr>
              <a:t>Wehbe</a:t>
            </a:r>
            <a:r>
              <a:rPr lang="en-US" sz="1000" dirty="0">
                <a:effectLst/>
                <a:latin typeface="Avenir Book" panose="02000503020000020003" pitchFamily="2" charset="0"/>
                <a:ea typeface="Times New Roman" panose="02020603050405020304" pitchFamily="18" charset="0"/>
              </a:rPr>
              <a:t>, A**, </a:t>
            </a:r>
            <a:r>
              <a:rPr lang="en-US" sz="1000" dirty="0" err="1">
                <a:effectLst/>
                <a:latin typeface="Avenir Book" panose="02000503020000020003" pitchFamily="2" charset="0"/>
                <a:ea typeface="Times New Roman" panose="02020603050405020304" pitchFamily="18" charset="0"/>
              </a:rPr>
              <a:t>Kaduthodil</a:t>
            </a:r>
            <a:r>
              <a:rPr lang="en-US" sz="1000" dirty="0">
                <a:effectLst/>
                <a:latin typeface="Avenir Book" panose="02000503020000020003" pitchFamily="2" charset="0"/>
                <a:ea typeface="Times New Roman" panose="02020603050405020304" pitchFamily="18" charset="0"/>
              </a:rPr>
              <a:t>, J, </a:t>
            </a:r>
            <a:r>
              <a:rPr lang="en-US" sz="1000" dirty="0" err="1">
                <a:effectLst/>
                <a:latin typeface="Avenir Book" panose="02000503020000020003" pitchFamily="2" charset="0"/>
                <a:ea typeface="Times New Roman" panose="02020603050405020304" pitchFamily="18" charset="0"/>
              </a:rPr>
              <a:t>Zera</a:t>
            </a:r>
            <a:r>
              <a:rPr lang="en-US" sz="1000" dirty="0">
                <a:effectLst/>
                <a:latin typeface="Avenir Book" panose="02000503020000020003" pitchFamily="2" charset="0"/>
                <a:ea typeface="Times New Roman" panose="02020603050405020304" pitchFamily="18" charset="0"/>
              </a:rPr>
              <a:t> C Mobilizing the fourth trimester to improve population health: interventions for postpartum transitions of care AJOG, 2022 December. </a:t>
            </a:r>
          </a:p>
          <a:p>
            <a:pPr marL="457200" marR="0" algn="l">
              <a:spcBef>
                <a:spcPts val="0"/>
              </a:spcBef>
              <a:spcAft>
                <a:spcPts val="0"/>
              </a:spcAft>
            </a:pPr>
            <a:r>
              <a:rPr lang="en-US" sz="1000" dirty="0">
                <a:solidFill>
                  <a:srgbClr val="000000"/>
                </a:solidFill>
                <a:effectLst/>
                <a:latin typeface="Avenir Book" panose="02000503020000020003" pitchFamily="2" charset="0"/>
                <a:ea typeface="Times New Roman" panose="02020603050405020304" pitchFamily="18" charset="0"/>
                <a:cs typeface="Calibri" panose="020F0502020204030204" pitchFamily="34" charset="0"/>
              </a:rPr>
              <a:t>5. </a:t>
            </a:r>
            <a:r>
              <a:rPr lang="en-US" sz="1000" dirty="0">
                <a:effectLst/>
                <a:latin typeface="Avenir Book" panose="02000503020000020003" pitchFamily="2" charset="0"/>
                <a:ea typeface="Times New Roman" panose="02020603050405020304" pitchFamily="18" charset="0"/>
              </a:rPr>
              <a:t>Phillips SE**, </a:t>
            </a:r>
            <a:r>
              <a:rPr lang="en-US" sz="1000" b="1" dirty="0" err="1">
                <a:effectLst/>
                <a:latin typeface="Avenir Book" panose="02000503020000020003" pitchFamily="2" charset="0"/>
                <a:ea typeface="Times New Roman" panose="02020603050405020304" pitchFamily="18" charset="0"/>
              </a:rPr>
              <a:t>Celi</a:t>
            </a:r>
            <a:r>
              <a:rPr lang="en-US" sz="1000" b="1" dirty="0">
                <a:effectLst/>
                <a:latin typeface="Avenir Book" panose="02000503020000020003" pitchFamily="2" charset="0"/>
                <a:ea typeface="Times New Roman" panose="02020603050405020304" pitchFamily="18" charset="0"/>
              </a:rPr>
              <a:t> AC</a:t>
            </a:r>
            <a:r>
              <a:rPr lang="en-US" sz="1000" dirty="0">
                <a:effectLst/>
                <a:latin typeface="Avenir Book" panose="02000503020000020003" pitchFamily="2" charset="0"/>
                <a:ea typeface="Times New Roman" panose="02020603050405020304" pitchFamily="18" charset="0"/>
              </a:rPr>
              <a:t>, Margo J, </a:t>
            </a:r>
            <a:r>
              <a:rPr lang="en-US" sz="1000" dirty="0" err="1">
                <a:effectLst/>
                <a:latin typeface="Avenir Book" panose="02000503020000020003" pitchFamily="2" charset="0"/>
                <a:ea typeface="Times New Roman" panose="02020603050405020304" pitchFamily="18" charset="0"/>
              </a:rPr>
              <a:t>Wehbe</a:t>
            </a:r>
            <a:r>
              <a:rPr lang="en-US" sz="1000" dirty="0">
                <a:effectLst/>
                <a:latin typeface="Avenir Book" panose="02000503020000020003" pitchFamily="2" charset="0"/>
                <a:ea typeface="Times New Roman" panose="02020603050405020304" pitchFamily="18" charset="0"/>
              </a:rPr>
              <a:t> A**, </a:t>
            </a:r>
            <a:r>
              <a:rPr lang="en-US" sz="1000" dirty="0" err="1">
                <a:effectLst/>
                <a:latin typeface="Avenir Book" panose="02000503020000020003" pitchFamily="2" charset="0"/>
                <a:ea typeface="Times New Roman" panose="02020603050405020304" pitchFamily="18" charset="0"/>
              </a:rPr>
              <a:t>Karlage</a:t>
            </a:r>
            <a:r>
              <a:rPr lang="en-US" sz="1000" dirty="0">
                <a:effectLst/>
                <a:latin typeface="Avenir Book" panose="02000503020000020003" pitchFamily="2" charset="0"/>
                <a:ea typeface="Times New Roman" panose="02020603050405020304" pitchFamily="18" charset="0"/>
              </a:rPr>
              <a:t> A, </a:t>
            </a:r>
            <a:r>
              <a:rPr lang="en-US" sz="1000" dirty="0" err="1">
                <a:effectLst/>
                <a:latin typeface="Avenir Book" panose="02000503020000020003" pitchFamily="2" charset="0"/>
                <a:ea typeface="Times New Roman" panose="02020603050405020304" pitchFamily="18" charset="0"/>
              </a:rPr>
              <a:t>Zera</a:t>
            </a:r>
            <a:r>
              <a:rPr lang="en-US" sz="1000" dirty="0">
                <a:effectLst/>
                <a:latin typeface="Avenir Book" panose="02000503020000020003" pitchFamily="2" charset="0"/>
                <a:ea typeface="Times New Roman" panose="02020603050405020304" pitchFamily="18" charset="0"/>
              </a:rPr>
              <a:t> CA. Improving Care Beyond Birth: A Qualitative Study </a:t>
            </a:r>
            <a:r>
              <a:rPr lang="en-US" sz="1000" dirty="0" err="1">
                <a:effectLst/>
                <a:latin typeface="Avenir Book" panose="02000503020000020003" pitchFamily="2" charset="0"/>
                <a:ea typeface="Times New Roman" panose="02020603050405020304" pitchFamily="18" charset="0"/>
              </a:rPr>
              <a:t>ofPostpartum</a:t>
            </a:r>
            <a:r>
              <a:rPr lang="en-US" sz="1000" dirty="0">
                <a:effectLst/>
                <a:latin typeface="Avenir Book" panose="02000503020000020003" pitchFamily="2" charset="0"/>
                <a:ea typeface="Times New Roman" panose="02020603050405020304" pitchFamily="18" charset="0"/>
              </a:rPr>
              <a:t> Care After High-Risk Pregnancy, Journal of Women’s Health. June 11, 2024. </a:t>
            </a:r>
          </a:p>
          <a:p>
            <a:endParaRPr lang="en-US" sz="1000" dirty="0"/>
          </a:p>
        </p:txBody>
      </p:sp>
    </p:spTree>
    <p:extLst>
      <p:ext uri="{BB962C8B-B14F-4D97-AF65-F5344CB8AC3E}">
        <p14:creationId xmlns:p14="http://schemas.microsoft.com/office/powerpoint/2010/main" val="2265712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112" y="1003075"/>
            <a:ext cx="5963651" cy="805268"/>
          </a:xfrm>
        </p:spPr>
        <p:txBody>
          <a:bodyPr vert="horz" lIns="91440" tIns="45720" rIns="91440" bIns="45720" rtlCol="0" anchor="t" anchorCtr="0">
            <a:noAutofit/>
          </a:bodyPr>
          <a:lstStyle/>
          <a:p>
            <a:r>
              <a:rPr lang="en-US" sz="1400" dirty="0">
                <a:latin typeface="Avenir Book" panose="02000503020000020003" pitchFamily="2" charset="0"/>
              </a:rPr>
              <a:t>Associate Professor</a:t>
            </a:r>
            <a:br>
              <a:rPr lang="en-US" sz="1400" dirty="0">
                <a:latin typeface="Avenir Book" panose="02000503020000020003" pitchFamily="2" charset="0"/>
              </a:rPr>
            </a:br>
            <a:r>
              <a:rPr lang="en-US" sz="1400" dirty="0">
                <a:latin typeface="Avenir Book" panose="02000503020000020003" pitchFamily="2" charset="0"/>
              </a:rPr>
              <a:t>Stellenbosch University</a:t>
            </a:r>
            <a:br>
              <a:rPr lang="en-US" sz="1400" dirty="0">
                <a:latin typeface="Avenir Book" panose="02000503020000020003" pitchFamily="2" charset="0"/>
              </a:rPr>
            </a:br>
            <a:r>
              <a:rPr lang="en-US" sz="1400" dirty="0">
                <a:latin typeface="Avenir Book" panose="02000503020000020003" pitchFamily="2" charset="0"/>
              </a:rPr>
              <a:t>Cape Town</a:t>
            </a:r>
            <a:br>
              <a:rPr lang="en-US" sz="1400" dirty="0">
                <a:latin typeface="Avenir Book" panose="02000503020000020003" pitchFamily="2" charset="0"/>
              </a:rPr>
            </a:br>
            <a:r>
              <a:rPr lang="en-US" sz="1400" dirty="0">
                <a:latin typeface="Avenir Book" panose="02000503020000020003" pitchFamily="2" charset="0"/>
              </a:rPr>
              <a:t>South Africa</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a:bodyPr>
          <a:lstStyle/>
          <a:p>
            <a:r>
              <a:rPr lang="en-US" sz="1100" dirty="0">
                <a:latin typeface="Avenir Book" panose="02000503020000020003" pitchFamily="2" charset="0"/>
              </a:rPr>
              <a:t>Dr. Cathy </a:t>
            </a:r>
            <a:r>
              <a:rPr lang="en-US" sz="1100" dirty="0" err="1">
                <a:latin typeface="Avenir Book" panose="02000503020000020003" pitchFamily="2" charset="0"/>
              </a:rPr>
              <a:t>Cluver</a:t>
            </a:r>
            <a:r>
              <a:rPr lang="en-US" sz="1100" dirty="0">
                <a:latin typeface="Avenir Book" panose="02000503020000020003" pitchFamily="2" charset="0"/>
              </a:rPr>
              <a:t> is an Associate Professor in the Department of Obstetrics and </a:t>
            </a:r>
            <a:r>
              <a:rPr lang="en-US" sz="1100" dirty="0" err="1">
                <a:latin typeface="Avenir Book" panose="02000503020000020003" pitchFamily="2" charset="0"/>
              </a:rPr>
              <a:t>Gynaecology</a:t>
            </a:r>
            <a:r>
              <a:rPr lang="en-US" sz="1100" dirty="0">
                <a:latin typeface="Avenir Book" panose="02000503020000020003" pitchFamily="2" charset="0"/>
              </a:rPr>
              <a:t>, Stellenbosch University. She is Maternal Fetal Medicine Subspecialist and runs the Preeclampsia Research Unit at Tygerberg Hospital.</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a:blip r:embed="rId2"/>
          <a:srcRect l="7913" r="7913"/>
          <a:stretch/>
        </p:blipFill>
        <p:spPr>
          <a:xfrm>
            <a:off x="8145393" y="272654"/>
            <a:ext cx="3778666" cy="2990371"/>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112" y="2240226"/>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25265" y="3316583"/>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938719"/>
          </a:xfrm>
          <a:prstGeom prst="rect">
            <a:avLst/>
          </a:prstGeom>
          <a:noFill/>
        </p:spPr>
        <p:txBody>
          <a:bodyPr wrap="square" rtlCol="0">
            <a:spAutoFit/>
          </a:bodyPr>
          <a:lstStyle/>
          <a:p>
            <a:r>
              <a:rPr lang="en-US" sz="1100" dirty="0">
                <a:solidFill>
                  <a:schemeClr val="bg1"/>
                </a:solidFill>
                <a:latin typeface="Avenir Book" panose="02000503020000020003" pitchFamily="2" charset="0"/>
              </a:rPr>
              <a:t>Preeclampsia/hypertensive disorders</a:t>
            </a:r>
          </a:p>
          <a:p>
            <a:endParaRPr lang="en-US" sz="1100" dirty="0">
              <a:solidFill>
                <a:schemeClr val="bg1"/>
              </a:solidFill>
              <a:latin typeface="Avenir Book" panose="02000503020000020003" pitchFamily="2" charset="0"/>
            </a:endParaRPr>
          </a:p>
          <a:p>
            <a:r>
              <a:rPr lang="en-US" sz="1100" dirty="0">
                <a:solidFill>
                  <a:schemeClr val="bg1"/>
                </a:solidFill>
                <a:latin typeface="Avenir Book" panose="02000503020000020003" pitchFamily="2" charset="0"/>
              </a:rPr>
              <a:t>Additional publications: </a:t>
            </a:r>
            <a:r>
              <a:rPr lang="en-US" sz="1100" dirty="0">
                <a:solidFill>
                  <a:schemeClr val="bg1"/>
                </a:solidFill>
                <a:latin typeface="Avenir Book" panose="02000503020000020003" pitchFamily="2" charset="0"/>
                <a:hlinkClick r:id="rId3"/>
              </a:rPr>
              <a:t>https://pubmed.ncbi.nlm.nih.gov/?term=Catherine%20Cluver</a:t>
            </a: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287" y="3285399"/>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100" dirty="0">
                <a:latin typeface="Avenir Book" panose="02000503020000020003" pitchFamily="2" charset="0"/>
              </a:rPr>
              <a:t>▸</a:t>
            </a:r>
            <a:r>
              <a:rPr lang="en-US" sz="1100" dirty="0" err="1">
                <a:latin typeface="Avenir Book" panose="02000503020000020003" pitchFamily="2" charset="0"/>
              </a:rPr>
              <a:t>Cluver</a:t>
            </a:r>
            <a:r>
              <a:rPr lang="en-US" sz="1100" dirty="0">
                <a:latin typeface="Avenir Book" panose="02000503020000020003" pitchFamily="2" charset="0"/>
              </a:rPr>
              <a:t> CA, Hiscock R, </a:t>
            </a:r>
            <a:r>
              <a:rPr lang="en-US" sz="1100" dirty="0" err="1">
                <a:latin typeface="Avenir Book" panose="02000503020000020003" pitchFamily="2" charset="0"/>
              </a:rPr>
              <a:t>Decloedt</a:t>
            </a:r>
            <a:r>
              <a:rPr lang="en-US" sz="1100" dirty="0">
                <a:latin typeface="Avenir Book" panose="02000503020000020003" pitchFamily="2" charset="0"/>
              </a:rPr>
              <a:t> EH, Hall DR, Schell S, Mol BW, </a:t>
            </a:r>
            <a:r>
              <a:rPr lang="en-US" sz="1100" dirty="0" err="1">
                <a:latin typeface="Avenir Book" panose="02000503020000020003" pitchFamily="2" charset="0"/>
              </a:rPr>
              <a:t>Brownfoot</a:t>
            </a:r>
            <a:r>
              <a:rPr lang="en-US" sz="1100" dirty="0">
                <a:latin typeface="Avenir Book" panose="02000503020000020003" pitchFamily="2" charset="0"/>
              </a:rPr>
              <a:t> F, </a:t>
            </a:r>
            <a:r>
              <a:rPr lang="en-US" sz="1100" dirty="0" err="1">
                <a:latin typeface="Avenir Book" panose="02000503020000020003" pitchFamily="2" charset="0"/>
              </a:rPr>
              <a:t>Kaitu'u</a:t>
            </a:r>
            <a:r>
              <a:rPr lang="en-US" sz="1100" dirty="0">
                <a:latin typeface="Avenir Book" panose="02000503020000020003" pitchFamily="2" charset="0"/>
              </a:rPr>
              <a:t>-Lino TJ, Walker SP, Tong S. Use of metformin to prolong gestation in preterm pre-eclampsia: </a:t>
            </a:r>
            <a:r>
              <a:rPr lang="en-US" sz="1100" dirty="0" err="1">
                <a:latin typeface="Avenir Book" panose="02000503020000020003" pitchFamily="2" charset="0"/>
              </a:rPr>
              <a:t>randomised</a:t>
            </a:r>
            <a:r>
              <a:rPr lang="en-US" sz="1100" dirty="0">
                <a:latin typeface="Avenir Book" panose="02000503020000020003" pitchFamily="2" charset="0"/>
              </a:rPr>
              <a:t>, double blind, placebo controlled trial. BMJ. 2021 Sep 22;374:n2103. </a:t>
            </a:r>
            <a:r>
              <a:rPr lang="en-US" sz="1100" dirty="0" err="1">
                <a:latin typeface="Avenir Book" panose="02000503020000020003" pitchFamily="2" charset="0"/>
              </a:rPr>
              <a:t>doi</a:t>
            </a:r>
            <a:r>
              <a:rPr lang="en-US" sz="1100" dirty="0">
                <a:latin typeface="Avenir Book" panose="02000503020000020003" pitchFamily="2" charset="0"/>
              </a:rPr>
              <a:t>: 10.1136/bmj.n2103. PMID: 34551918; PMCID: PMC8457042.</a:t>
            </a:r>
          </a:p>
          <a:p>
            <a:pPr>
              <a:lnSpc>
                <a:spcPct val="100000"/>
              </a:lnSpc>
              <a:spcBef>
                <a:spcPts val="0"/>
              </a:spcBef>
            </a:pPr>
            <a:r>
              <a:rPr lang="en-US" sz="1100" dirty="0">
                <a:latin typeface="Avenir Book" panose="02000503020000020003" pitchFamily="2" charset="0"/>
              </a:rPr>
              <a:t>▸</a:t>
            </a:r>
            <a:r>
              <a:rPr lang="en-US" sz="1100" dirty="0" err="1">
                <a:latin typeface="Avenir Book" panose="02000503020000020003" pitchFamily="2" charset="0"/>
              </a:rPr>
              <a:t>Cluver</a:t>
            </a:r>
            <a:r>
              <a:rPr lang="en-US" sz="1100" dirty="0">
                <a:latin typeface="Avenir Book" panose="02000503020000020003" pitchFamily="2" charset="0"/>
              </a:rPr>
              <a:t> CA, Hannan NJ, van </a:t>
            </a:r>
            <a:r>
              <a:rPr lang="en-US" sz="1100" dirty="0" err="1">
                <a:latin typeface="Avenir Book" panose="02000503020000020003" pitchFamily="2" charset="0"/>
              </a:rPr>
              <a:t>Papendorp</a:t>
            </a:r>
            <a:r>
              <a:rPr lang="en-US" sz="1100" dirty="0">
                <a:latin typeface="Avenir Book" panose="02000503020000020003" pitchFamily="2" charset="0"/>
              </a:rPr>
              <a:t> E, Hiscock R, Beard S, Mol BW, Theron GB, Hall DR, </a:t>
            </a:r>
            <a:r>
              <a:rPr lang="en-US" sz="1100" dirty="0" err="1">
                <a:latin typeface="Avenir Book" panose="02000503020000020003" pitchFamily="2" charset="0"/>
              </a:rPr>
              <a:t>Decloedt</a:t>
            </a:r>
            <a:r>
              <a:rPr lang="en-US" sz="1100" dirty="0">
                <a:latin typeface="Avenir Book" panose="02000503020000020003" pitchFamily="2" charset="0"/>
              </a:rPr>
              <a:t> EH, Stander M, Adams KT, Rensburg M, Schubert P, Walker SP, Tong S. Esomeprazole to treat women with preterm preeclampsia: a randomized placebo controlled trial. Am J </a:t>
            </a:r>
            <a:r>
              <a:rPr lang="en-US" sz="1100" dirty="0" err="1">
                <a:latin typeface="Avenir Book" panose="02000503020000020003" pitchFamily="2" charset="0"/>
              </a:rPr>
              <a:t>Obstet</a:t>
            </a:r>
            <a:r>
              <a:rPr lang="en-US" sz="1100" dirty="0">
                <a:latin typeface="Avenir Book" panose="02000503020000020003" pitchFamily="2" charset="0"/>
              </a:rPr>
              <a:t> Gynecol. 2018 Oct;219(4):388.e1-388.e17. </a:t>
            </a:r>
            <a:r>
              <a:rPr lang="en-US" sz="1100" dirty="0" err="1">
                <a:latin typeface="Avenir Book" panose="02000503020000020003" pitchFamily="2" charset="0"/>
              </a:rPr>
              <a:t>doi</a:t>
            </a:r>
            <a:r>
              <a:rPr lang="en-US" sz="1100" dirty="0">
                <a:latin typeface="Avenir Book" panose="02000503020000020003" pitchFamily="2" charset="0"/>
              </a:rPr>
              <a:t>: 10.1016/j.ajog.2018.07.019. </a:t>
            </a:r>
            <a:r>
              <a:rPr lang="en-US" sz="1100" dirty="0" err="1">
                <a:latin typeface="Avenir Book" panose="02000503020000020003" pitchFamily="2" charset="0"/>
              </a:rPr>
              <a:t>Epub</a:t>
            </a:r>
            <a:r>
              <a:rPr lang="en-US" sz="1100" dirty="0">
                <a:latin typeface="Avenir Book" panose="02000503020000020003" pitchFamily="2" charset="0"/>
              </a:rPr>
              <a:t> 2018 Jul 26. PMID: 30055127.</a:t>
            </a:r>
          </a:p>
          <a:p>
            <a:pPr>
              <a:lnSpc>
                <a:spcPct val="100000"/>
              </a:lnSpc>
              <a:spcBef>
                <a:spcPts val="0"/>
              </a:spcBef>
            </a:pPr>
            <a:r>
              <a:rPr lang="en-US" sz="1100" dirty="0">
                <a:latin typeface="Avenir Book" panose="02000503020000020003" pitchFamily="2" charset="0"/>
              </a:rPr>
              <a:t>▸Chappell LC, </a:t>
            </a:r>
            <a:r>
              <a:rPr lang="en-US" sz="1100" dirty="0" err="1">
                <a:latin typeface="Avenir Book" panose="02000503020000020003" pitchFamily="2" charset="0"/>
              </a:rPr>
              <a:t>Cluver</a:t>
            </a:r>
            <a:r>
              <a:rPr lang="en-US" sz="1100" dirty="0">
                <a:latin typeface="Avenir Book" panose="02000503020000020003" pitchFamily="2" charset="0"/>
              </a:rPr>
              <a:t> CA, Kingdom J, Tong S. Pre-eclampsia. Lancet. 2021 Jul 24;398(10297):341-354. </a:t>
            </a:r>
            <a:r>
              <a:rPr lang="en-US" sz="1100" dirty="0" err="1">
                <a:latin typeface="Avenir Book" panose="02000503020000020003" pitchFamily="2" charset="0"/>
              </a:rPr>
              <a:t>doi</a:t>
            </a:r>
            <a:r>
              <a:rPr lang="en-US" sz="1100" dirty="0">
                <a:latin typeface="Avenir Book" panose="02000503020000020003" pitchFamily="2" charset="0"/>
              </a:rPr>
              <a:t>: 10.1016/S0140-6736(20)32335-7. </a:t>
            </a:r>
            <a:r>
              <a:rPr lang="en-US" sz="1100" dirty="0" err="1">
                <a:latin typeface="Avenir Book" panose="02000503020000020003" pitchFamily="2" charset="0"/>
              </a:rPr>
              <a:t>Epub</a:t>
            </a:r>
            <a:r>
              <a:rPr lang="en-US" sz="1100" dirty="0">
                <a:latin typeface="Avenir Book" panose="02000503020000020003" pitchFamily="2" charset="0"/>
              </a:rPr>
              <a:t> 2021 May 27. PMID: 34051884.</a:t>
            </a:r>
          </a:p>
          <a:p>
            <a:pPr>
              <a:lnSpc>
                <a:spcPct val="100000"/>
              </a:lnSpc>
              <a:spcBef>
                <a:spcPts val="0"/>
              </a:spcBef>
            </a:pPr>
            <a:r>
              <a:rPr lang="en-US" sz="1100" dirty="0">
                <a:latin typeface="Avenir Book" panose="02000503020000020003" pitchFamily="2" charset="0"/>
              </a:rPr>
              <a:t>▸Bergman L, Bergman K, </a:t>
            </a:r>
            <a:r>
              <a:rPr lang="en-US" sz="1100" dirty="0" err="1">
                <a:latin typeface="Avenir Book" panose="02000503020000020003" pitchFamily="2" charset="0"/>
              </a:rPr>
              <a:t>Langenegger</a:t>
            </a:r>
            <a:r>
              <a:rPr lang="en-US" sz="1100" dirty="0">
                <a:latin typeface="Avenir Book" panose="02000503020000020003" pitchFamily="2" charset="0"/>
              </a:rPr>
              <a:t> E, Moodley A, Griffith-Richards S, Wikström J, Hall D, Joubert L, Herbst P, Schell S, van Veen T, Belfort M, Tong SYC, Walker S, Hastie R, </a:t>
            </a:r>
            <a:r>
              <a:rPr lang="en-US" sz="1100" dirty="0" err="1">
                <a:latin typeface="Avenir Book" panose="02000503020000020003" pitchFamily="2" charset="0"/>
              </a:rPr>
              <a:t>Cluver</a:t>
            </a:r>
            <a:r>
              <a:rPr lang="en-US" sz="1100" dirty="0">
                <a:latin typeface="Avenir Book" panose="02000503020000020003" pitchFamily="2" charset="0"/>
              </a:rPr>
              <a:t> C. PROVE-Pre-Eclampsia Obstetric Adverse Events: Establishment of a Biobank and Database for Pre-Eclampsia. Cells. 2021 Apr 20;10(4):959. </a:t>
            </a:r>
            <a:r>
              <a:rPr lang="en-US" sz="1100" dirty="0" err="1">
                <a:latin typeface="Avenir Book" panose="02000503020000020003" pitchFamily="2" charset="0"/>
              </a:rPr>
              <a:t>doi</a:t>
            </a:r>
            <a:r>
              <a:rPr lang="en-US" sz="1100" dirty="0">
                <a:latin typeface="Avenir Book" panose="02000503020000020003" pitchFamily="2" charset="0"/>
              </a:rPr>
              <a:t>: 10.3390/cells10040959. PMID: 33924230; PMCID: PMC8074755.</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4"/>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112" y="268810"/>
            <a:ext cx="7457440"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Catherine </a:t>
            </a:r>
            <a:r>
              <a:rPr lang="en-US" b="1" dirty="0" err="1">
                <a:latin typeface="Avenir Book" panose="02000503020000020003" pitchFamily="2" charset="0"/>
              </a:rPr>
              <a:t>Cluver</a:t>
            </a:r>
            <a:endParaRPr lang="en-US" b="1" dirty="0">
              <a:latin typeface="Avenir Book" panose="02000503020000020003" pitchFamily="2" charset="0"/>
            </a:endParaRPr>
          </a:p>
        </p:txBody>
      </p:sp>
    </p:spTree>
    <p:extLst>
      <p:ext uri="{BB962C8B-B14F-4D97-AF65-F5344CB8AC3E}">
        <p14:creationId xmlns:p14="http://schemas.microsoft.com/office/powerpoint/2010/main" val="4019429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Professor</a:t>
            </a:r>
            <a:br>
              <a:rPr lang="en-US" sz="1400" dirty="0">
                <a:latin typeface="Avenir Book" panose="02000503020000020003" pitchFamily="2" charset="0"/>
              </a:rPr>
            </a:br>
            <a:r>
              <a:rPr lang="en-US" sz="1400" dirty="0">
                <a:latin typeface="Avenir Book" panose="02000503020000020003" pitchFamily="2" charset="0"/>
              </a:rPr>
              <a:t>EGA Institute for Women's Health</a:t>
            </a:r>
            <a:br>
              <a:rPr lang="en-US" sz="1400" dirty="0">
                <a:latin typeface="Avenir Book" panose="02000503020000020003" pitchFamily="2" charset="0"/>
              </a:rPr>
            </a:br>
            <a:r>
              <a:rPr lang="en-US" sz="1400" dirty="0">
                <a:latin typeface="Avenir Book" panose="02000503020000020003" pitchFamily="2" charset="0"/>
              </a:rPr>
              <a:t>University College London</a:t>
            </a:r>
            <a:br>
              <a:rPr lang="en-US" sz="1400" dirty="0">
                <a:latin typeface="Avenir Book" panose="02000503020000020003" pitchFamily="2" charset="0"/>
              </a:rPr>
            </a:br>
            <a:r>
              <a:rPr lang="en-US" sz="1400" dirty="0">
                <a:latin typeface="Avenir Book" panose="02000503020000020003" pitchFamily="2" charset="0"/>
              </a:rPr>
              <a:t>England</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a:bodyPr>
          <a:lstStyle/>
          <a:p>
            <a:r>
              <a:rPr lang="en-US" sz="1050" dirty="0">
                <a:latin typeface="Avenir Book" panose="02000503020000020003" pitchFamily="2" charset="0"/>
              </a:rPr>
              <a:t>Dr. Anna David is a Professor and Consultant in Obstetrics and subspecialty trained in Maternal Fetal Medicine, working 60% research at UCL and 40% clinical at UCLH. As Director of the EGA Institute for Women's Health she leads an 80 strong team of researchers taking a life-course approach to women's health. Clinically she </a:t>
            </a:r>
            <a:r>
              <a:rPr lang="en-US" sz="1050" dirty="0" err="1">
                <a:latin typeface="Avenir Book" panose="02000503020000020003" pitchFamily="2" charset="0"/>
              </a:rPr>
              <a:t>specialises</a:t>
            </a:r>
            <a:r>
              <a:rPr lang="en-US" sz="1050" dirty="0">
                <a:latin typeface="Avenir Book" panose="02000503020000020003" pitchFamily="2" charset="0"/>
              </a:rPr>
              <a:t> in fetal medicine, severe congenital disease, fetal growth restriction and prevention of preterm birth. Her research team is developing novel prenatal therapies using stem cells and gene therapy including exploring the ethics and legality of such approaches and phase 1 trials. They are studying manipulating VEGF expression to increase maternal uteroplacental blood flow as a treatment for early onset fetal growth restriction. Dr. David secured orphan disease designation for fetal growth restriction in Europe. She also researches MR imaging of the placenta to increase our knowledge of its function. She led development of the first standardized Maternal and Fetal Adverse Event Terminology: MFAET version 1.0, for use in clinical trials of pregnancy interventions.</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rotWithShape="1">
          <a:blip r:embed="rId2"/>
          <a:srcRect t="14526" b="32717"/>
          <a:stretch/>
        </p:blipFill>
        <p:spPr>
          <a:xfrm>
            <a:off x="8145393" y="272654"/>
            <a:ext cx="3778666" cy="2990371"/>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9" y="3954061"/>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1277273"/>
          </a:xfrm>
          <a:prstGeom prst="rect">
            <a:avLst/>
          </a:prstGeom>
          <a:noFill/>
        </p:spPr>
        <p:txBody>
          <a:bodyPr wrap="square" rtlCol="0">
            <a:spAutoFit/>
          </a:bodyPr>
          <a:lstStyle/>
          <a:p>
            <a:r>
              <a:rPr lang="en-US" sz="1100" dirty="0">
                <a:solidFill>
                  <a:schemeClr val="bg1"/>
                </a:solidFill>
                <a:latin typeface="Avenir Book" panose="02000503020000020003" pitchFamily="2" charset="0"/>
              </a:rPr>
              <a:t>Fetal growth restriction | Placental structure/function | Preterm birth</a:t>
            </a:r>
          </a:p>
          <a:p>
            <a:r>
              <a:rPr lang="en-US" sz="1100" dirty="0">
                <a:solidFill>
                  <a:schemeClr val="bg1"/>
                </a:solidFill>
                <a:latin typeface="Avenir Book" panose="02000503020000020003" pitchFamily="2" charset="0"/>
              </a:rPr>
              <a:t> </a:t>
            </a:r>
          </a:p>
          <a:p>
            <a:endParaRPr lang="en-US" sz="1100" dirty="0">
              <a:solidFill>
                <a:schemeClr val="bg1"/>
              </a:solidFill>
              <a:latin typeface="Avenir Book" panose="02000503020000020003" pitchFamily="2" charset="0"/>
            </a:endParaRPr>
          </a:p>
          <a:p>
            <a:r>
              <a:rPr lang="en-US" sz="1100" dirty="0">
                <a:solidFill>
                  <a:schemeClr val="bg1"/>
                </a:solidFill>
                <a:latin typeface="Avenir Book" panose="02000503020000020003" pitchFamily="2" charset="0"/>
              </a:rPr>
              <a:t>Additional publications: </a:t>
            </a:r>
            <a:r>
              <a:rPr lang="en-US" sz="1100" dirty="0">
                <a:solidFill>
                  <a:schemeClr val="bg1"/>
                </a:solidFill>
                <a:latin typeface="Avenir Book" panose="02000503020000020003" pitchFamily="2" charset="0"/>
                <a:hlinkClick r:id="rId3"/>
              </a:rPr>
              <a:t>https://scholar.google.com/citations?hl=en&amp;user=9LWYm0wAAAAJ</a:t>
            </a: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414" y="3883529"/>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050" dirty="0">
                <a:latin typeface="Avenir Book" panose="02000503020000020003" pitchFamily="2" charset="0"/>
              </a:rPr>
              <a:t>▸Swanson AM, Rossi, CA, </a:t>
            </a:r>
            <a:r>
              <a:rPr lang="en-US" sz="1050" dirty="0" err="1">
                <a:latin typeface="Avenir Book" panose="02000503020000020003" pitchFamily="2" charset="0"/>
              </a:rPr>
              <a:t>Ofir</a:t>
            </a:r>
            <a:r>
              <a:rPr lang="en-US" sz="1050" dirty="0">
                <a:latin typeface="Avenir Book" panose="02000503020000020003" pitchFamily="2" charset="0"/>
              </a:rPr>
              <a:t> K, Mehta V, Boyd M, Barker H, </a:t>
            </a:r>
            <a:r>
              <a:rPr lang="en-US" sz="1050" dirty="0" err="1">
                <a:latin typeface="Avenir Book" panose="02000503020000020003" pitchFamily="2" charset="0"/>
              </a:rPr>
              <a:t>Ledwozyw</a:t>
            </a:r>
            <a:r>
              <a:rPr lang="en-US" sz="1050" dirty="0">
                <a:latin typeface="Avenir Book" panose="02000503020000020003" pitchFamily="2" charset="0"/>
              </a:rPr>
              <a:t> A, Vaughan O, Martin J, Zachary I, </a:t>
            </a:r>
            <a:r>
              <a:rPr lang="en-US" sz="1050" dirty="0" err="1">
                <a:latin typeface="Avenir Book" panose="02000503020000020003" pitchFamily="2" charset="0"/>
              </a:rPr>
              <a:t>Sebire</a:t>
            </a:r>
            <a:r>
              <a:rPr lang="en-US" sz="1050" dirty="0">
                <a:latin typeface="Avenir Book" panose="02000503020000020003" pitchFamily="2" charset="0"/>
              </a:rPr>
              <a:t> N, Peebles DM, David AL. Maternal therapy with Ad.VEGF-A165 increases fetal weight at term in a guinea pig model of fetal growth restriction. Human Gene Therapy 2016 Dec;27(12):997-1007. </a:t>
            </a:r>
            <a:r>
              <a:rPr lang="en-US" sz="1050" dirty="0" err="1">
                <a:latin typeface="Avenir Book" panose="02000503020000020003" pitchFamily="2" charset="0"/>
              </a:rPr>
              <a:t>doi</a:t>
            </a:r>
            <a:r>
              <a:rPr lang="en-US" sz="1050" dirty="0">
                <a:latin typeface="Avenir Book" panose="02000503020000020003" pitchFamily="2" charset="0"/>
              </a:rPr>
              <a:t>: 10.1089/hum.2016.046.</a:t>
            </a:r>
          </a:p>
          <a:p>
            <a:pPr>
              <a:lnSpc>
                <a:spcPct val="100000"/>
              </a:lnSpc>
              <a:spcBef>
                <a:spcPts val="0"/>
              </a:spcBef>
            </a:pPr>
            <a:r>
              <a:rPr lang="en-US" sz="1050" dirty="0">
                <a:latin typeface="Avenir Book" panose="02000503020000020003" pitchFamily="2" charset="0"/>
              </a:rPr>
              <a:t>▸Spencer RN, </a:t>
            </a:r>
            <a:r>
              <a:rPr lang="en-US" sz="1050" dirty="0" err="1">
                <a:latin typeface="Avenir Book" panose="02000503020000020003" pitchFamily="2" charset="0"/>
              </a:rPr>
              <a:t>Hecher</a:t>
            </a:r>
            <a:r>
              <a:rPr lang="en-US" sz="1050" dirty="0">
                <a:latin typeface="Avenir Book" panose="02000503020000020003" pitchFamily="2" charset="0"/>
              </a:rPr>
              <a:t> K, Norman G, Marsal K, </a:t>
            </a:r>
            <a:r>
              <a:rPr lang="en-US" sz="1050" dirty="0" err="1">
                <a:latin typeface="Avenir Book" panose="02000503020000020003" pitchFamily="2" charset="0"/>
              </a:rPr>
              <a:t>Deprest</a:t>
            </a:r>
            <a:r>
              <a:rPr lang="en-US" sz="1050" dirty="0">
                <a:latin typeface="Avenir Book" panose="02000503020000020003" pitchFamily="2" charset="0"/>
              </a:rPr>
              <a:t> J, Flake A, </a:t>
            </a:r>
            <a:r>
              <a:rPr lang="en-US" sz="1050" dirty="0" err="1">
                <a:latin typeface="Avenir Book" panose="02000503020000020003" pitchFamily="2" charset="0"/>
              </a:rPr>
              <a:t>Figueras</a:t>
            </a:r>
            <a:r>
              <a:rPr lang="en-US" sz="1050" dirty="0">
                <a:latin typeface="Avenir Book" panose="02000503020000020003" pitchFamily="2" charset="0"/>
              </a:rPr>
              <a:t> F, Lees C, Thornton S, Beach K, Powell M, Crispi F, </a:t>
            </a:r>
            <a:r>
              <a:rPr lang="en-US" sz="1050" dirty="0" err="1">
                <a:latin typeface="Avenir Book" panose="02000503020000020003" pitchFamily="2" charset="0"/>
              </a:rPr>
              <a:t>Diemert</a:t>
            </a:r>
            <a:r>
              <a:rPr lang="en-US" sz="1050" dirty="0">
                <a:latin typeface="Avenir Book" panose="02000503020000020003" pitchFamily="2" charset="0"/>
              </a:rPr>
              <a:t> A, Marlow N, Peebles DM, </a:t>
            </a:r>
            <a:r>
              <a:rPr lang="en-US" sz="1050" dirty="0" err="1">
                <a:latin typeface="Avenir Book" panose="02000503020000020003" pitchFamily="2" charset="0"/>
              </a:rPr>
              <a:t>Westgren</a:t>
            </a:r>
            <a:r>
              <a:rPr lang="en-US" sz="1050" dirty="0">
                <a:latin typeface="Avenir Book" panose="02000503020000020003" pitchFamily="2" charset="0"/>
              </a:rPr>
              <a:t> M, Gardiner H, </a:t>
            </a:r>
            <a:r>
              <a:rPr lang="en-US" sz="1050" dirty="0" err="1">
                <a:latin typeface="Avenir Book" panose="02000503020000020003" pitchFamily="2" charset="0"/>
              </a:rPr>
              <a:t>Gratacos</a:t>
            </a:r>
            <a:r>
              <a:rPr lang="en-US" sz="1050" dirty="0">
                <a:latin typeface="Avenir Book" panose="02000503020000020003" pitchFamily="2" charset="0"/>
              </a:rPr>
              <a:t> E, </a:t>
            </a:r>
            <a:r>
              <a:rPr lang="en-US" sz="1050" dirty="0" err="1">
                <a:latin typeface="Avenir Book" panose="02000503020000020003" pitchFamily="2" charset="0"/>
              </a:rPr>
              <a:t>Brodszki</a:t>
            </a:r>
            <a:r>
              <a:rPr lang="en-US" sz="1050" dirty="0">
                <a:latin typeface="Avenir Book" panose="02000503020000020003" pitchFamily="2" charset="0"/>
              </a:rPr>
              <a:t> J, Batista A, </a:t>
            </a:r>
            <a:r>
              <a:rPr lang="en-US" sz="1050" dirty="0" err="1">
                <a:latin typeface="Avenir Book" panose="02000503020000020003" pitchFamily="2" charset="0"/>
              </a:rPr>
              <a:t>Turier</a:t>
            </a:r>
            <a:r>
              <a:rPr lang="en-US" sz="1050" dirty="0">
                <a:latin typeface="Avenir Book" panose="02000503020000020003" pitchFamily="2" charset="0"/>
              </a:rPr>
              <a:t> H, Patel M, Power B, Power J, </a:t>
            </a:r>
            <a:r>
              <a:rPr lang="en-US" sz="1050" dirty="0" err="1">
                <a:latin typeface="Avenir Book" panose="02000503020000020003" pitchFamily="2" charset="0"/>
              </a:rPr>
              <a:t>Yaz</a:t>
            </a:r>
            <a:r>
              <a:rPr lang="en-US" sz="1050" dirty="0">
                <a:latin typeface="Avenir Book" panose="02000503020000020003" pitchFamily="2" charset="0"/>
              </a:rPr>
              <a:t> G, David AL. Development of standard definitions and grading for Maternal and Fetal Adverse Event Terminology. Prenatal Diagnosis 2021 Sep 22. </a:t>
            </a:r>
            <a:r>
              <a:rPr lang="en-US" sz="1050" dirty="0" err="1">
                <a:latin typeface="Avenir Book" panose="02000503020000020003" pitchFamily="2" charset="0"/>
              </a:rPr>
              <a:t>doi</a:t>
            </a:r>
            <a:r>
              <a:rPr lang="en-US" sz="1050" dirty="0">
                <a:latin typeface="Avenir Book" panose="02000503020000020003" pitchFamily="2" charset="0"/>
              </a:rPr>
              <a:t>: 10.1002/pd.6047.</a:t>
            </a:r>
          </a:p>
          <a:p>
            <a:pPr>
              <a:lnSpc>
                <a:spcPct val="100000"/>
              </a:lnSpc>
              <a:spcBef>
                <a:spcPts val="0"/>
              </a:spcBef>
            </a:pPr>
            <a:r>
              <a:rPr lang="en-US" sz="1050" dirty="0">
                <a:latin typeface="Avenir Book" panose="02000503020000020003" pitchFamily="2" charset="0"/>
                <a:hlinkClick r:id="rId4"/>
              </a:rPr>
              <a:t>https://www.ucl.ac.uk/womens-health/research/maternal-and-fetal-medicine/prenatal-therapy/current-projects-professor-anna-david-0</a:t>
            </a:r>
            <a:endParaRPr lang="en-US" sz="1050" dirty="0">
              <a:latin typeface="Avenir Book" panose="02000503020000020003" pitchFamily="2" charset="0"/>
            </a:endParaRPr>
          </a:p>
          <a:p>
            <a:pPr>
              <a:lnSpc>
                <a:spcPct val="100000"/>
              </a:lnSpc>
              <a:spcBef>
                <a:spcPts val="0"/>
              </a:spcBef>
            </a:pPr>
            <a:r>
              <a:rPr lang="en-US" sz="1050" dirty="0">
                <a:latin typeface="Avenir Book" panose="02000503020000020003" pitchFamily="2" charset="0"/>
              </a:rPr>
              <a:t>▸Sheppard M, Spencer RN, Ashcroft R, EVERREST consortium, David AL. Ethics and social acceptability of a proposed clinical trial using maternal gene therapy to treat severe early onset fetal growth restriction. Ultrasound in Obstetrics and Gynecology 2016;47:484-491 </a:t>
            </a:r>
            <a:r>
              <a:rPr lang="en-US" sz="1050" dirty="0" err="1">
                <a:latin typeface="Avenir Book" panose="02000503020000020003" pitchFamily="2" charset="0"/>
              </a:rPr>
              <a:t>doi</a:t>
            </a:r>
            <a:r>
              <a:rPr lang="en-US" sz="1050" dirty="0">
                <a:latin typeface="Avenir Book" panose="02000503020000020003" pitchFamily="2" charset="0"/>
              </a:rPr>
              <a:t>: 10.1002/uog.15880.</a:t>
            </a:r>
          </a:p>
          <a:p>
            <a:pPr>
              <a:lnSpc>
                <a:spcPct val="100000"/>
              </a:lnSpc>
              <a:spcBef>
                <a:spcPts val="0"/>
              </a:spcBef>
            </a:pPr>
            <a:r>
              <a:rPr lang="en-US" sz="1050" dirty="0">
                <a:latin typeface="Avenir Book" panose="02000503020000020003" pitchFamily="2" charset="0"/>
              </a:rPr>
              <a:t>▸</a:t>
            </a:r>
            <a:r>
              <a:rPr lang="en-US" sz="1050" dirty="0" err="1">
                <a:latin typeface="Avenir Book" panose="02000503020000020003" pitchFamily="2" charset="0"/>
              </a:rPr>
              <a:t>Desforges</a:t>
            </a:r>
            <a:r>
              <a:rPr lang="en-US" sz="1050" dirty="0">
                <a:latin typeface="Avenir Book" panose="02000503020000020003" pitchFamily="2" charset="0"/>
              </a:rPr>
              <a:t> M, Rogue AR, Pearson N, Rossi C, </a:t>
            </a:r>
            <a:r>
              <a:rPr lang="en-US" sz="1050" dirty="0" err="1">
                <a:latin typeface="Avenir Book" panose="02000503020000020003" pitchFamily="2" charset="0"/>
              </a:rPr>
              <a:t>Olearo</a:t>
            </a:r>
            <a:r>
              <a:rPr lang="en-US" sz="1050" dirty="0">
                <a:latin typeface="Avenir Book" panose="02000503020000020003" pitchFamily="2" charset="0"/>
              </a:rPr>
              <a:t> E, Forster R, Lees M, </a:t>
            </a:r>
            <a:r>
              <a:rPr lang="en-US" sz="1050" dirty="0" err="1">
                <a:latin typeface="Avenir Book" panose="02000503020000020003" pitchFamily="2" charset="0"/>
              </a:rPr>
              <a:t>Sebire</a:t>
            </a:r>
            <a:r>
              <a:rPr lang="en-US" sz="1050" dirty="0">
                <a:latin typeface="Avenir Book" panose="02000503020000020003" pitchFamily="2" charset="0"/>
              </a:rPr>
              <a:t> N, Greenwood S, Sibley C, David AL*, </a:t>
            </a:r>
            <a:r>
              <a:rPr lang="en-US" sz="1050" dirty="0" err="1">
                <a:latin typeface="Avenir Book" panose="02000503020000020003" pitchFamily="2" charset="0"/>
              </a:rPr>
              <a:t>Brownbill</a:t>
            </a:r>
            <a:r>
              <a:rPr lang="en-US" sz="1050" dirty="0">
                <a:latin typeface="Avenir Book" panose="02000503020000020003" pitchFamily="2" charset="0"/>
              </a:rPr>
              <a:t> P*. In vitro human placental studies to support an adenovirus-mediated VEGF-D</a:t>
            </a:r>
            <a:r>
              <a:rPr lang="el-GR" sz="1050" dirty="0">
                <a:latin typeface="Avenir Book" panose="02000503020000020003" pitchFamily="2" charset="0"/>
              </a:rPr>
              <a:t>Δ</a:t>
            </a:r>
            <a:r>
              <a:rPr lang="en-US" sz="1050" dirty="0">
                <a:latin typeface="Avenir Book" panose="02000503020000020003" pitchFamily="2" charset="0"/>
              </a:rPr>
              <a:t>N</a:t>
            </a:r>
            <a:r>
              <a:rPr lang="el-GR" sz="1050" dirty="0">
                <a:latin typeface="Avenir Book" panose="02000503020000020003" pitchFamily="2" charset="0"/>
              </a:rPr>
              <a:t>Δ</a:t>
            </a:r>
            <a:r>
              <a:rPr lang="en-US" sz="1050" dirty="0">
                <a:latin typeface="Avenir Book" panose="02000503020000020003" pitchFamily="2" charset="0"/>
              </a:rPr>
              <a:t>C maternal gene therapy for the treatment of severe early-onset fetal growth restriction. Human Gene Therapy Clinical Development. 2017 Dec 11. </a:t>
            </a:r>
            <a:r>
              <a:rPr lang="en-US" sz="1050" dirty="0" err="1">
                <a:latin typeface="Avenir Book" panose="02000503020000020003" pitchFamily="2" charset="0"/>
              </a:rPr>
              <a:t>doi</a:t>
            </a:r>
            <a:r>
              <a:rPr lang="en-US" sz="1050" dirty="0">
                <a:latin typeface="Avenir Book" panose="02000503020000020003" pitchFamily="2" charset="0"/>
              </a:rPr>
              <a:t>: 10.1089/humc.2017.090. PMID: 29228803</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5"/>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Anna David, PhD, FRCOG</a:t>
            </a:r>
            <a:endParaRPr lang="en-US" dirty="0">
              <a:latin typeface="Avenir Book" panose="02000503020000020003" pitchFamily="2" charset="0"/>
            </a:endParaRPr>
          </a:p>
        </p:txBody>
      </p:sp>
    </p:spTree>
    <p:extLst>
      <p:ext uri="{BB962C8B-B14F-4D97-AF65-F5344CB8AC3E}">
        <p14:creationId xmlns:p14="http://schemas.microsoft.com/office/powerpoint/2010/main" val="2935681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Professor &amp; Governor's Chair	</a:t>
            </a:r>
            <a:br>
              <a:rPr lang="en-US" sz="1400" dirty="0">
                <a:latin typeface="Avenir Book" panose="02000503020000020003" pitchFamily="2" charset="0"/>
              </a:rPr>
            </a:br>
            <a:r>
              <a:rPr lang="en-US" sz="1400" dirty="0">
                <a:latin typeface="Avenir Book" panose="02000503020000020003" pitchFamily="2" charset="0"/>
              </a:rPr>
              <a:t>University of Tennessee Health Sciences Center</a:t>
            </a:r>
            <a:br>
              <a:rPr lang="en-US" sz="1400" dirty="0">
                <a:latin typeface="Avenir Book" panose="02000503020000020003" pitchFamily="2" charset="0"/>
              </a:rPr>
            </a:br>
            <a:r>
              <a:rPr lang="en-US" sz="1400" dirty="0">
                <a:latin typeface="Avenir Book" panose="02000503020000020003" pitchFamily="2" charset="0"/>
              </a:rPr>
              <a:t>United States of America</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a:bodyPr>
          <a:lstStyle/>
          <a:p>
            <a:r>
              <a:rPr lang="en-US" sz="1100" dirty="0">
                <a:latin typeface="Avenir Book" panose="02000503020000020003" pitchFamily="2" charset="0"/>
              </a:rPr>
              <a:t>Dr. Robert Davis is trained in epidemiology and pediatrics, and currently is the head of a center of biomedical informatics doing machine learning and prediction of preeclampsia. He is also a co-PI of a study assessing APOL1 and risk for preeclampsia in Ghana.</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rotWithShape="1">
          <a:blip r:embed="rId2"/>
          <a:srcRect l="1" t="5214" r="-8224" b="37607"/>
          <a:stretch/>
        </p:blipFill>
        <p:spPr>
          <a:xfrm>
            <a:off x="8145393" y="272654"/>
            <a:ext cx="3778666" cy="2990371"/>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9" y="3157671"/>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769441"/>
          </a:xfrm>
          <a:prstGeom prst="rect">
            <a:avLst/>
          </a:prstGeom>
          <a:noFill/>
        </p:spPr>
        <p:txBody>
          <a:bodyPr wrap="square" rtlCol="0">
            <a:spAutoFit/>
          </a:bodyPr>
          <a:lstStyle/>
          <a:p>
            <a:r>
              <a:rPr lang="en-US" sz="1100" dirty="0">
                <a:solidFill>
                  <a:schemeClr val="bg1"/>
                </a:solidFill>
                <a:latin typeface="Avenir Book" panose="02000503020000020003" pitchFamily="2" charset="0"/>
              </a:rPr>
              <a:t>Developmental Origins of Health and Disease (</a:t>
            </a:r>
            <a:r>
              <a:rPr lang="en-US" sz="1100" dirty="0" err="1">
                <a:solidFill>
                  <a:schemeClr val="bg1"/>
                </a:solidFill>
                <a:latin typeface="Avenir Book" panose="02000503020000020003" pitchFamily="2" charset="0"/>
              </a:rPr>
              <a:t>DOHaD</a:t>
            </a:r>
            <a:r>
              <a:rPr lang="en-US" sz="1100" dirty="0">
                <a:solidFill>
                  <a:schemeClr val="bg1"/>
                </a:solidFill>
                <a:latin typeface="Avenir Book" panose="02000503020000020003" pitchFamily="2" charset="0"/>
              </a:rPr>
              <a:t>) | Preeclampsia/hypertensive disorders of pregnancy | Preterm birth</a:t>
            </a: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414" y="3087139"/>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100" dirty="0">
                <a:latin typeface="Avenir Book" panose="02000503020000020003" pitchFamily="2" charset="0"/>
              </a:rPr>
              <a:t>▸ Reidy K, </a:t>
            </a:r>
            <a:r>
              <a:rPr lang="en-US" sz="1100" dirty="0" err="1">
                <a:latin typeface="Avenir Book" panose="02000503020000020003" pitchFamily="2" charset="0"/>
              </a:rPr>
              <a:t>Hjorten</a:t>
            </a:r>
            <a:r>
              <a:rPr lang="en-US" sz="1100" dirty="0">
                <a:latin typeface="Avenir Book" panose="02000503020000020003" pitchFamily="2" charset="0"/>
              </a:rPr>
              <a:t> R, Simpson CL, Rosenberg AZ, Rosenblum SD, </a:t>
            </a:r>
            <a:r>
              <a:rPr lang="en-US" sz="1100" dirty="0" err="1">
                <a:latin typeface="Avenir Book" panose="02000503020000020003" pitchFamily="2" charset="0"/>
              </a:rPr>
              <a:t>Kovesdy</a:t>
            </a:r>
            <a:r>
              <a:rPr lang="en-US" sz="1100" dirty="0">
                <a:latin typeface="Avenir Book" panose="02000503020000020003" pitchFamily="2" charset="0"/>
              </a:rPr>
              <a:t> CP, </a:t>
            </a:r>
            <a:r>
              <a:rPr lang="en-US" sz="1100" dirty="0" err="1">
                <a:latin typeface="Avenir Book" panose="02000503020000020003" pitchFamily="2" charset="0"/>
              </a:rPr>
              <a:t>Tylavsky</a:t>
            </a:r>
            <a:r>
              <a:rPr lang="en-US" sz="1100" dirty="0">
                <a:latin typeface="Avenir Book" panose="02000503020000020003" pitchFamily="2" charset="0"/>
              </a:rPr>
              <a:t> FA, </a:t>
            </a:r>
            <a:r>
              <a:rPr lang="en-US" sz="1100" dirty="0" err="1">
                <a:latin typeface="Avenir Book" panose="02000503020000020003" pitchFamily="2" charset="0"/>
              </a:rPr>
              <a:t>Myrie</a:t>
            </a:r>
            <a:r>
              <a:rPr lang="en-US" sz="1100" dirty="0">
                <a:latin typeface="Avenir Book" panose="02000503020000020003" pitchFamily="2" charset="0"/>
              </a:rPr>
              <a:t> J, Ruiz BL, </a:t>
            </a:r>
            <a:r>
              <a:rPr lang="en-US" sz="1100" dirty="0" err="1">
                <a:latin typeface="Avenir Book" panose="02000503020000020003" pitchFamily="2" charset="0"/>
              </a:rPr>
              <a:t>Mozhui</a:t>
            </a:r>
            <a:r>
              <a:rPr lang="en-US" sz="1100" dirty="0">
                <a:latin typeface="Avenir Book" panose="02000503020000020003" pitchFamily="2" charset="0"/>
              </a:rPr>
              <a:t> K, Haque S, Suzuki M, Jacob J, Reznik SE, </a:t>
            </a:r>
            <a:r>
              <a:rPr lang="en-US" sz="1100" dirty="0" err="1">
                <a:latin typeface="Avenir Book" panose="02000503020000020003" pitchFamily="2" charset="0"/>
              </a:rPr>
              <a:t>Kaskel</a:t>
            </a:r>
            <a:r>
              <a:rPr lang="en-US" sz="1100" dirty="0">
                <a:latin typeface="Avenir Book" panose="02000503020000020003" pitchFamily="2" charset="0"/>
              </a:rPr>
              <a:t> FJ, Kopp JB, Winkler CA, Davis RL. Fetal and Maternal APOL1 Genotype in Preeclampsia. Am J Hum Genet, 2018;103(3):367-76.</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3"/>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Robert Davis, MD, MPH</a:t>
            </a:r>
            <a:endParaRPr lang="en-US" dirty="0">
              <a:latin typeface="Avenir Book" panose="02000503020000020003" pitchFamily="2" charset="0"/>
            </a:endParaRPr>
          </a:p>
        </p:txBody>
      </p:sp>
    </p:spTree>
    <p:extLst>
      <p:ext uri="{BB962C8B-B14F-4D97-AF65-F5344CB8AC3E}">
        <p14:creationId xmlns:p14="http://schemas.microsoft.com/office/powerpoint/2010/main" val="1832980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Associate Professor</a:t>
            </a:r>
            <a:br>
              <a:rPr lang="en-US" sz="1400" dirty="0">
                <a:latin typeface="Avenir Book" panose="02000503020000020003" pitchFamily="2" charset="0"/>
              </a:rPr>
            </a:br>
            <a:r>
              <a:rPr lang="en-US" sz="1400" dirty="0" err="1">
                <a:latin typeface="Avenir Book" panose="02000503020000020003" pitchFamily="2" charset="0"/>
              </a:rPr>
              <a:t>Botucatu</a:t>
            </a:r>
            <a:r>
              <a:rPr lang="en-US" sz="1400" dirty="0">
                <a:latin typeface="Avenir Book" panose="02000503020000020003" pitchFamily="2" charset="0"/>
              </a:rPr>
              <a:t> Medical School</a:t>
            </a:r>
            <a:br>
              <a:rPr lang="en-US" sz="1400" dirty="0">
                <a:latin typeface="Avenir Book" panose="02000503020000020003" pitchFamily="2" charset="0"/>
              </a:rPr>
            </a:br>
            <a:r>
              <a:rPr lang="en-US" sz="1400" dirty="0">
                <a:latin typeface="Avenir Book" panose="02000503020000020003" pitchFamily="2" charset="0"/>
              </a:rPr>
              <a:t>São Paulo State University, UNESP</a:t>
            </a:r>
            <a:br>
              <a:rPr lang="en-US" sz="1400" dirty="0">
                <a:latin typeface="Avenir Book" panose="02000503020000020003" pitchFamily="2" charset="0"/>
              </a:rPr>
            </a:br>
            <a:r>
              <a:rPr lang="en-US" sz="1400" dirty="0">
                <a:latin typeface="Avenir Book" panose="02000503020000020003" pitchFamily="2" charset="0"/>
              </a:rPr>
              <a:t>Brazil</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a:bodyPr>
          <a:lstStyle/>
          <a:p>
            <a:r>
              <a:rPr lang="en-US" sz="1050" dirty="0">
                <a:latin typeface="Avenir Book" panose="02000503020000020003" pitchFamily="2" charset="0"/>
              </a:rPr>
              <a:t>Dr. Leandro Gustavo de Oliveira is an obstetrician by training with a specialization in high-risk pregnancy and fetal medicine. Dr. De Oliveira is based in Brazil and his work is comprised of clinical assistance and basic science, both involving graduate students, residents and post-graduate students. His main interest is preeclampsia and includes the clinical approach, pathophysiology and epidemiological studies. Dr. De Oliveira is an active member of the Global Pregnancy Collaboration (CoLab) and conducted two studies in collaboration with CoLab: PREPARE - Prematurity Reduction by Preeclampsia Care and AWARE - Angiogenic Factors will Add in Risk Evaluation. In terms of clinical practice, Dr. De Oliveira is currently involved in a project to reduce maternal mortality related to preeclampsia in Brazil. This is a national approach to empower women for self-monitoring and to provide a knowledge transfer to healthcare professionals. The project considers a realistic approach for poor areas in Brazil. In terms of science, Dr. De Oliveira is currently interested in the concept of recognition of subtypes of preeclampsia. This idea may amplify the process of recognition of preeclampsia and reduce time between the diagnosis and management, with a focus on low- and middle-income settings.</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rotWithShape="1">
          <a:blip r:embed="rId2"/>
          <a:srcRect t="7646" b="18286"/>
          <a:stretch/>
        </p:blipFill>
        <p:spPr>
          <a:xfrm>
            <a:off x="8145393" y="272654"/>
            <a:ext cx="3778666" cy="2990371"/>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9" y="435598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1785104"/>
          </a:xfrm>
          <a:prstGeom prst="rect">
            <a:avLst/>
          </a:prstGeom>
          <a:noFill/>
        </p:spPr>
        <p:txBody>
          <a:bodyPr wrap="square" rtlCol="0">
            <a:spAutoFit/>
          </a:bodyPr>
          <a:lstStyle/>
          <a:p>
            <a:r>
              <a:rPr lang="en-US" sz="1100" dirty="0">
                <a:solidFill>
                  <a:schemeClr val="bg1"/>
                </a:solidFill>
                <a:latin typeface="Avenir Book" panose="02000503020000020003" pitchFamily="2" charset="0"/>
              </a:rPr>
              <a:t>Fetal growth restriction | Maternal cardiovascular and metabolic disease | Placental structure/function | Preeclampsia/hypertensive disorders of pregnancy </a:t>
            </a:r>
          </a:p>
          <a:p>
            <a:endParaRPr lang="en-US" sz="1100" dirty="0">
              <a:solidFill>
                <a:schemeClr val="bg1"/>
              </a:solidFill>
              <a:latin typeface="Avenir Book" panose="02000503020000020003" pitchFamily="2" charset="0"/>
            </a:endParaRPr>
          </a:p>
          <a:p>
            <a:r>
              <a:rPr lang="en-US" sz="1100" dirty="0">
                <a:solidFill>
                  <a:schemeClr val="bg1"/>
                </a:solidFill>
                <a:latin typeface="Avenir Book" panose="02000503020000020003" pitchFamily="2" charset="0"/>
              </a:rPr>
              <a:t>Additional publications: </a:t>
            </a:r>
            <a:r>
              <a:rPr lang="en-US" sz="1100" dirty="0">
                <a:solidFill>
                  <a:schemeClr val="bg1"/>
                </a:solidFill>
                <a:latin typeface="Avenir Book" panose="02000503020000020003" pitchFamily="2" charset="0"/>
                <a:hlinkClick r:id="rId3"/>
              </a:rPr>
              <a:t>https://drive.google.com/open?id=1_lMkZb8lNirudqDgAWSI7O931NEhtqka</a:t>
            </a: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414" y="4285448"/>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050" dirty="0">
                <a:latin typeface="Avenir Book" panose="02000503020000020003" pitchFamily="2" charset="0"/>
              </a:rPr>
              <a:t>▸Nunes PR, </a:t>
            </a:r>
            <a:r>
              <a:rPr lang="en-US" sz="1050" dirty="0" err="1">
                <a:latin typeface="Avenir Book" panose="02000503020000020003" pitchFamily="2" charset="0"/>
              </a:rPr>
              <a:t>Peracoli</a:t>
            </a:r>
            <a:r>
              <a:rPr lang="en-US" sz="1050" dirty="0">
                <a:latin typeface="Avenir Book" panose="02000503020000020003" pitchFamily="2" charset="0"/>
              </a:rPr>
              <a:t> MTS, </a:t>
            </a:r>
            <a:r>
              <a:rPr lang="en-US" sz="1050" dirty="0" err="1">
                <a:latin typeface="Avenir Book" panose="02000503020000020003" pitchFamily="2" charset="0"/>
              </a:rPr>
              <a:t>Romao-Veiga</a:t>
            </a:r>
            <a:r>
              <a:rPr lang="en-US" sz="1050" dirty="0">
                <a:latin typeface="Avenir Book" panose="02000503020000020003" pitchFamily="2" charset="0"/>
              </a:rPr>
              <a:t> M, Matias ML, Ribeiro VR, Da Costa Fernandes CJ, </a:t>
            </a:r>
            <a:r>
              <a:rPr lang="en-US" sz="1050" dirty="0" err="1">
                <a:latin typeface="Avenir Book" panose="02000503020000020003" pitchFamily="2" charset="0"/>
              </a:rPr>
              <a:t>Peracoli</a:t>
            </a:r>
            <a:r>
              <a:rPr lang="en-US" sz="1050" dirty="0">
                <a:latin typeface="Avenir Book" panose="02000503020000020003" pitchFamily="2" charset="0"/>
              </a:rPr>
              <a:t> JC, Rodrigues JR, De Oliveira L. Hydrogen peroxide-mediated oxidative stress induces inflammasome activation in term human placental explants. Pregnancy </a:t>
            </a:r>
            <a:r>
              <a:rPr lang="en-US" sz="1050" dirty="0" err="1">
                <a:latin typeface="Avenir Book" panose="02000503020000020003" pitchFamily="2" charset="0"/>
              </a:rPr>
              <a:t>Hypertens</a:t>
            </a:r>
            <a:r>
              <a:rPr lang="en-US" sz="1050" dirty="0">
                <a:latin typeface="Avenir Book" panose="02000503020000020003" pitchFamily="2" charset="0"/>
              </a:rPr>
              <a:t>. 2018 Oct;14:29-36. </a:t>
            </a:r>
            <a:r>
              <a:rPr lang="en-US" sz="1050" dirty="0" err="1">
                <a:latin typeface="Avenir Book" panose="02000503020000020003" pitchFamily="2" charset="0"/>
              </a:rPr>
              <a:t>doi</a:t>
            </a:r>
            <a:r>
              <a:rPr lang="en-US" sz="1050" dirty="0">
                <a:latin typeface="Avenir Book" panose="02000503020000020003" pitchFamily="2" charset="0"/>
              </a:rPr>
              <a:t>: 10.1016/j.preghy.2018.07.006. </a:t>
            </a:r>
            <a:r>
              <a:rPr lang="en-US" sz="1050" dirty="0" err="1">
                <a:latin typeface="Avenir Book" panose="02000503020000020003" pitchFamily="2" charset="0"/>
              </a:rPr>
              <a:t>Epub</a:t>
            </a:r>
            <a:r>
              <a:rPr lang="en-US" sz="1050" dirty="0">
                <a:latin typeface="Avenir Book" panose="02000503020000020003" pitchFamily="2" charset="0"/>
              </a:rPr>
              <a:t> 2018 Jul 27. PMID: 30527115.</a:t>
            </a:r>
          </a:p>
          <a:p>
            <a:pPr>
              <a:lnSpc>
                <a:spcPct val="100000"/>
              </a:lnSpc>
              <a:spcBef>
                <a:spcPts val="0"/>
              </a:spcBef>
            </a:pPr>
            <a:r>
              <a:rPr lang="en-US" sz="1050" dirty="0">
                <a:latin typeface="Avenir Book" panose="02000503020000020003" pitchFamily="2" charset="0"/>
              </a:rPr>
              <a:t>▸Korkes HA, Sass N, Moron AF, </a:t>
            </a:r>
            <a:r>
              <a:rPr lang="en-US" sz="1050" dirty="0" err="1">
                <a:latin typeface="Avenir Book" panose="02000503020000020003" pitchFamily="2" charset="0"/>
              </a:rPr>
              <a:t>Câmara</a:t>
            </a:r>
            <a:r>
              <a:rPr lang="en-US" sz="1050" dirty="0">
                <a:latin typeface="Avenir Book" panose="02000503020000020003" pitchFamily="2" charset="0"/>
              </a:rPr>
              <a:t> NO, Bonetti T, </a:t>
            </a:r>
            <a:r>
              <a:rPr lang="en-US" sz="1050" dirty="0" err="1">
                <a:latin typeface="Avenir Book" panose="02000503020000020003" pitchFamily="2" charset="0"/>
              </a:rPr>
              <a:t>Cerdeira</a:t>
            </a:r>
            <a:r>
              <a:rPr lang="en-US" sz="1050" dirty="0">
                <a:latin typeface="Avenir Book" panose="02000503020000020003" pitchFamily="2" charset="0"/>
              </a:rPr>
              <a:t> AS, Da Silva ID, De Oliveira L. Lipidomic assessment of plasma and placenta of women with early-onset preeclampsia. </a:t>
            </a:r>
            <a:r>
              <a:rPr lang="en-US" sz="1050" dirty="0" err="1">
                <a:latin typeface="Avenir Book" panose="02000503020000020003" pitchFamily="2" charset="0"/>
              </a:rPr>
              <a:t>PLoS</a:t>
            </a:r>
            <a:r>
              <a:rPr lang="en-US" sz="1050" dirty="0">
                <a:latin typeface="Avenir Book" panose="02000503020000020003" pitchFamily="2" charset="0"/>
              </a:rPr>
              <a:t> One. 2014 Oct 17;9(10):e110747. </a:t>
            </a:r>
            <a:r>
              <a:rPr lang="en-US" sz="1050" dirty="0" err="1">
                <a:latin typeface="Avenir Book" panose="02000503020000020003" pitchFamily="2" charset="0"/>
              </a:rPr>
              <a:t>doi</a:t>
            </a:r>
            <a:r>
              <a:rPr lang="en-US" sz="1050" dirty="0">
                <a:latin typeface="Avenir Book" panose="02000503020000020003" pitchFamily="2" charset="0"/>
              </a:rPr>
              <a:t>: 10.1371/journal.pone.0110747. PMID: 25329382; PMCID: PMC4201564.</a:t>
            </a:r>
          </a:p>
          <a:p>
            <a:pPr>
              <a:lnSpc>
                <a:spcPct val="100000"/>
              </a:lnSpc>
              <a:spcBef>
                <a:spcPts val="0"/>
              </a:spcBef>
            </a:pPr>
            <a:r>
              <a:rPr lang="en-US" sz="1050" dirty="0">
                <a:latin typeface="Avenir Book" panose="02000503020000020003" pitchFamily="2" charset="0"/>
              </a:rPr>
              <a:t>▸De Oliveira L, </a:t>
            </a:r>
            <a:r>
              <a:rPr lang="en-US" sz="1050" dirty="0" err="1">
                <a:latin typeface="Avenir Book" panose="02000503020000020003" pitchFamily="2" charset="0"/>
              </a:rPr>
              <a:t>Peraçoli</a:t>
            </a:r>
            <a:r>
              <a:rPr lang="en-US" sz="1050" dirty="0">
                <a:latin typeface="Avenir Book" panose="02000503020000020003" pitchFamily="2" charset="0"/>
              </a:rPr>
              <a:t> JC, </a:t>
            </a:r>
            <a:r>
              <a:rPr lang="en-US" sz="1050" dirty="0" err="1">
                <a:latin typeface="Avenir Book" panose="02000503020000020003" pitchFamily="2" charset="0"/>
              </a:rPr>
              <a:t>Peraçoli</a:t>
            </a:r>
            <a:r>
              <a:rPr lang="en-US" sz="1050" dirty="0">
                <a:latin typeface="Avenir Book" panose="02000503020000020003" pitchFamily="2" charset="0"/>
              </a:rPr>
              <a:t> MT, Korkes H, </a:t>
            </a:r>
            <a:r>
              <a:rPr lang="en-US" sz="1050" dirty="0" err="1">
                <a:latin typeface="Avenir Book" panose="02000503020000020003" pitchFamily="2" charset="0"/>
              </a:rPr>
              <a:t>Zampieri</a:t>
            </a:r>
            <a:r>
              <a:rPr lang="en-US" sz="1050" dirty="0">
                <a:latin typeface="Avenir Book" panose="02000503020000020003" pitchFamily="2" charset="0"/>
              </a:rPr>
              <a:t> G, Moron AF, Sass N. sFlt-1/PlGF ratio as a prognostic marker of adverse outcomes in women with early-onset preeclampsia. Pregnancy </a:t>
            </a:r>
            <a:r>
              <a:rPr lang="en-US" sz="1050" dirty="0" err="1">
                <a:latin typeface="Avenir Book" panose="02000503020000020003" pitchFamily="2" charset="0"/>
              </a:rPr>
              <a:t>Hypertens</a:t>
            </a:r>
            <a:r>
              <a:rPr lang="en-US" sz="1050" dirty="0">
                <a:latin typeface="Avenir Book" panose="02000503020000020003" pitchFamily="2" charset="0"/>
              </a:rPr>
              <a:t>. 2013 Jul;3(3):191-5. </a:t>
            </a:r>
            <a:r>
              <a:rPr lang="en-US" sz="1050" dirty="0" err="1">
                <a:latin typeface="Avenir Book" panose="02000503020000020003" pitchFamily="2" charset="0"/>
              </a:rPr>
              <a:t>doi</a:t>
            </a:r>
            <a:r>
              <a:rPr lang="en-US" sz="1050" dirty="0">
                <a:latin typeface="Avenir Book" panose="02000503020000020003" pitchFamily="2" charset="0"/>
              </a:rPr>
              <a:t>: 10.1016/j.preghy.2013.02.003. </a:t>
            </a:r>
            <a:r>
              <a:rPr lang="en-US" sz="1050" dirty="0" err="1">
                <a:latin typeface="Avenir Book" panose="02000503020000020003" pitchFamily="2" charset="0"/>
              </a:rPr>
              <a:t>Epub</a:t>
            </a:r>
            <a:r>
              <a:rPr lang="en-US" sz="1050" dirty="0">
                <a:latin typeface="Avenir Book" panose="02000503020000020003" pitchFamily="2" charset="0"/>
              </a:rPr>
              <a:t> 2013 Apr 23. PMID: 26106033.</a:t>
            </a:r>
          </a:p>
          <a:p>
            <a:pPr>
              <a:lnSpc>
                <a:spcPct val="100000"/>
              </a:lnSpc>
              <a:spcBef>
                <a:spcPts val="0"/>
              </a:spcBef>
            </a:pPr>
            <a:r>
              <a:rPr lang="en-US" sz="1050" dirty="0">
                <a:latin typeface="Avenir Book" panose="02000503020000020003" pitchFamily="2" charset="0"/>
              </a:rPr>
              <a:t>▸De Oliveira LG, Lash GE, Murray-Dunning C, Bulmer JN, Innes BA, Searle RF, Sass N, Robson SC. Role of interleukin 8 in uterine natural killer cell regulation of </a:t>
            </a:r>
            <a:r>
              <a:rPr lang="en-US" sz="1050" dirty="0" err="1">
                <a:latin typeface="Avenir Book" panose="02000503020000020003" pitchFamily="2" charset="0"/>
              </a:rPr>
              <a:t>extravillous</a:t>
            </a:r>
            <a:r>
              <a:rPr lang="en-US" sz="1050" dirty="0">
                <a:latin typeface="Avenir Book" panose="02000503020000020003" pitchFamily="2" charset="0"/>
              </a:rPr>
              <a:t> trophoblast cell invasion. Placenta. 2010 Jul;31(7):595-601. </a:t>
            </a:r>
            <a:r>
              <a:rPr lang="en-US" sz="1050" dirty="0" err="1">
                <a:latin typeface="Avenir Book" panose="02000503020000020003" pitchFamily="2" charset="0"/>
              </a:rPr>
              <a:t>doi</a:t>
            </a:r>
            <a:r>
              <a:rPr lang="en-US" sz="1050" dirty="0">
                <a:latin typeface="Avenir Book" panose="02000503020000020003" pitchFamily="2" charset="0"/>
              </a:rPr>
              <a:t>: 10.1016/j.placenta.2010.04.012. </a:t>
            </a:r>
            <a:r>
              <a:rPr lang="en-US" sz="1050" dirty="0" err="1">
                <a:latin typeface="Avenir Book" panose="02000503020000020003" pitchFamily="2" charset="0"/>
              </a:rPr>
              <a:t>Epub</a:t>
            </a:r>
            <a:r>
              <a:rPr lang="en-US" sz="1050" dirty="0">
                <a:latin typeface="Avenir Book" panose="02000503020000020003" pitchFamily="2" charset="0"/>
              </a:rPr>
              <a:t> 2010 May 18. PMID: 20483454.</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4"/>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Leandro Gustavo de Oliveira, MD, PhD </a:t>
            </a:r>
            <a:endParaRPr lang="en-US" dirty="0">
              <a:latin typeface="Avenir Book" panose="02000503020000020003" pitchFamily="2" charset="0"/>
            </a:endParaRPr>
          </a:p>
        </p:txBody>
      </p:sp>
    </p:spTree>
    <p:extLst>
      <p:ext uri="{BB962C8B-B14F-4D97-AF65-F5344CB8AC3E}">
        <p14:creationId xmlns:p14="http://schemas.microsoft.com/office/powerpoint/2010/main" val="1292980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39" y="931926"/>
            <a:ext cx="5963524" cy="768715"/>
          </a:xfrm>
        </p:spPr>
        <p:txBody>
          <a:bodyPr vert="horz" lIns="91440" tIns="45720" rIns="91440" bIns="45720" rtlCol="0" anchor="ctr">
            <a:noAutofit/>
          </a:bodyPr>
          <a:lstStyle/>
          <a:p>
            <a:r>
              <a:rPr lang="en-US" sz="1400" dirty="0">
                <a:latin typeface="Avenir Book" panose="02000503020000020003" pitchFamily="2" charset="0"/>
              </a:rPr>
              <a:t>Full Professor</a:t>
            </a:r>
            <a:br>
              <a:rPr lang="en-US" sz="1400" dirty="0">
                <a:latin typeface="Avenir Book" panose="02000503020000020003" pitchFamily="2" charset="0"/>
              </a:rPr>
            </a:br>
            <a:r>
              <a:rPr lang="en-US" sz="1400" dirty="0">
                <a:latin typeface="Avenir Book" panose="02000503020000020003" pitchFamily="2" charset="0"/>
              </a:rPr>
              <a:t>Universidad del Bio Bio</a:t>
            </a:r>
            <a:br>
              <a:rPr lang="en-US" sz="1400" dirty="0">
                <a:latin typeface="Avenir Book" panose="02000503020000020003" pitchFamily="2" charset="0"/>
              </a:rPr>
            </a:br>
            <a:r>
              <a:rPr lang="en-US" sz="1400" dirty="0">
                <a:latin typeface="Avenir Book" panose="02000503020000020003" pitchFamily="2" charset="0"/>
              </a:rPr>
              <a:t>Chile</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a:bodyPr>
          <a:lstStyle/>
          <a:p>
            <a:r>
              <a:rPr lang="en-US" sz="1100" dirty="0">
                <a:latin typeface="Avenir Book" panose="02000503020000020003" pitchFamily="2" charset="0"/>
              </a:rPr>
              <a:t>Dr. Carlos Escudero is studying what would be the implications of fetoplacental endothelium dysfunction present in preeclamptic pregnancies (PE) for the future cardiovascular and cerebrovascular health in the mother and the offspring. Of interest to CoLab, and thanks to national and international collaboration, we have been able to demonstrate that circulating molecules present in plasma of women with PE, including VEGF and extracellular vesicles can disrupt the blood-brain barrier. We are interested in understanding the underling mechanisms, as well as the potential long-lasting consequences of this disruption.</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a:blip r:embed="rId2"/>
          <a:srcRect t="7994" b="7994"/>
          <a:stretch/>
        </p:blipFill>
        <p:spPr>
          <a:xfrm>
            <a:off x="8145393" y="272654"/>
            <a:ext cx="3778666" cy="2990371"/>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9" y="3679916"/>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1446550"/>
          </a:xfrm>
          <a:prstGeom prst="rect">
            <a:avLst/>
          </a:prstGeom>
          <a:noFill/>
        </p:spPr>
        <p:txBody>
          <a:bodyPr wrap="square" rtlCol="0">
            <a:spAutoFit/>
          </a:bodyPr>
          <a:lstStyle/>
          <a:p>
            <a:r>
              <a:rPr lang="en-US" sz="1100" dirty="0">
                <a:solidFill>
                  <a:schemeClr val="bg1"/>
                </a:solidFill>
                <a:latin typeface="Avenir Book" panose="02000503020000020003" pitchFamily="2" charset="0"/>
              </a:rPr>
              <a:t>Fetal/neonatal brain development | Preeclampsia/hypertensive disorders of pregnancy | Blood brain barrier alterations in preeclampsia</a:t>
            </a:r>
          </a:p>
          <a:p>
            <a:endParaRPr lang="en-US" sz="1100" dirty="0">
              <a:solidFill>
                <a:schemeClr val="bg1"/>
              </a:solidFill>
              <a:latin typeface="Avenir Book" panose="02000503020000020003" pitchFamily="2" charset="0"/>
            </a:endParaRPr>
          </a:p>
          <a:p>
            <a:r>
              <a:rPr lang="en-US" sz="1100" dirty="0">
                <a:solidFill>
                  <a:schemeClr val="bg1"/>
                </a:solidFill>
                <a:latin typeface="Avenir Book" panose="02000503020000020003" pitchFamily="2" charset="0"/>
              </a:rPr>
              <a:t>Additional publications: </a:t>
            </a:r>
            <a:r>
              <a:rPr lang="en-US" sz="1100" dirty="0">
                <a:solidFill>
                  <a:schemeClr val="bg1"/>
                </a:solidFill>
                <a:latin typeface="Avenir Book" panose="02000503020000020003" pitchFamily="2" charset="0"/>
                <a:hlinkClick r:id="rId3"/>
              </a:rPr>
              <a:t>https://orcid.org/0000-0001-7688-4621</a:t>
            </a: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414" y="3609384"/>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100" dirty="0">
                <a:latin typeface="Avenir Book" panose="02000503020000020003" pitchFamily="2" charset="0"/>
              </a:rPr>
              <a:t>▸Leon J; </a:t>
            </a:r>
            <a:r>
              <a:rPr lang="en-US" sz="1100" dirty="0" err="1">
                <a:latin typeface="Avenir Book" panose="02000503020000020003" pitchFamily="2" charset="0"/>
              </a:rPr>
              <a:t>Acurio</a:t>
            </a:r>
            <a:r>
              <a:rPr lang="en-US" sz="1100" dirty="0">
                <a:latin typeface="Avenir Book" panose="02000503020000020003" pitchFamily="2" charset="0"/>
              </a:rPr>
              <a:t> J; Bergman L; Lopez J; Wikström AK; Torres-Vergara P; </a:t>
            </a:r>
            <a:r>
              <a:rPr lang="en-US" sz="1100" dirty="0" err="1">
                <a:latin typeface="Avenir Book" panose="02000503020000020003" pitchFamily="2" charset="0"/>
              </a:rPr>
              <a:t>Troncoso</a:t>
            </a:r>
            <a:r>
              <a:rPr lang="en-US" sz="1100" dirty="0">
                <a:latin typeface="Avenir Book" panose="02000503020000020003" pitchFamily="2" charset="0"/>
              </a:rPr>
              <a:t> F; Castro FO; </a:t>
            </a:r>
            <a:r>
              <a:rPr lang="en-US" sz="1100" dirty="0" err="1">
                <a:latin typeface="Avenir Book" panose="02000503020000020003" pitchFamily="2" charset="0"/>
              </a:rPr>
              <a:t>Vatish</a:t>
            </a:r>
            <a:r>
              <a:rPr lang="en-US" sz="1100" dirty="0">
                <a:latin typeface="Avenir Book" panose="02000503020000020003" pitchFamily="2" charset="0"/>
              </a:rPr>
              <a:t> M; Escudero C*. Disruption of the Blood-Brain-Barrier by extracellular vesicles from preeclampsia plasma and hypoxic placentae: attenuation by magnesium sulfate. Hypertension. 2021 Nov;78(5):1423-1433. </a:t>
            </a:r>
            <a:r>
              <a:rPr lang="en-US" sz="1100" dirty="0" err="1">
                <a:latin typeface="Avenir Book" panose="02000503020000020003" pitchFamily="2" charset="0"/>
              </a:rPr>
              <a:t>doi</a:t>
            </a:r>
            <a:r>
              <a:rPr lang="en-US" sz="1100" dirty="0">
                <a:latin typeface="Avenir Book" panose="02000503020000020003" pitchFamily="2" charset="0"/>
              </a:rPr>
              <a:t>: 10.1161/HYPERTENSIONAHA.121.17744. </a:t>
            </a:r>
            <a:r>
              <a:rPr lang="en-US" sz="1100" dirty="0" err="1">
                <a:latin typeface="Avenir Book" panose="02000503020000020003" pitchFamily="2" charset="0"/>
              </a:rPr>
              <a:t>Epub</a:t>
            </a:r>
            <a:r>
              <a:rPr lang="en-US" sz="1100" dirty="0">
                <a:latin typeface="Avenir Book" panose="02000503020000020003" pitchFamily="2" charset="0"/>
              </a:rPr>
              <a:t> 2021 Oct 4.</a:t>
            </a:r>
          </a:p>
          <a:p>
            <a:pPr>
              <a:lnSpc>
                <a:spcPct val="100000"/>
              </a:lnSpc>
              <a:spcBef>
                <a:spcPts val="0"/>
              </a:spcBef>
            </a:pPr>
            <a:r>
              <a:rPr lang="en-US" sz="1100" dirty="0">
                <a:latin typeface="Avenir Book" panose="02000503020000020003" pitchFamily="2" charset="0"/>
              </a:rPr>
              <a:t>▸Bergman L; </a:t>
            </a:r>
            <a:r>
              <a:rPr lang="en-US" sz="1100" dirty="0" err="1">
                <a:latin typeface="Avenir Book" panose="02000503020000020003" pitchFamily="2" charset="0"/>
              </a:rPr>
              <a:t>Acurio</a:t>
            </a:r>
            <a:r>
              <a:rPr lang="en-US" sz="1100" dirty="0">
                <a:latin typeface="Avenir Book" panose="02000503020000020003" pitchFamily="2" charset="0"/>
              </a:rPr>
              <a:t> J; Leon J; </a:t>
            </a:r>
            <a:r>
              <a:rPr lang="en-US" sz="1100" dirty="0" err="1">
                <a:latin typeface="Avenir Book" panose="02000503020000020003" pitchFamily="2" charset="0"/>
              </a:rPr>
              <a:t>Gatu</a:t>
            </a:r>
            <a:r>
              <a:rPr lang="en-US" sz="1100" dirty="0">
                <a:latin typeface="Avenir Book" panose="02000503020000020003" pitchFamily="2" charset="0"/>
              </a:rPr>
              <a:t> E; </a:t>
            </a:r>
            <a:r>
              <a:rPr lang="en-US" sz="1100" dirty="0" err="1">
                <a:latin typeface="Avenir Book" panose="02000503020000020003" pitchFamily="2" charset="0"/>
              </a:rPr>
              <a:t>Friis</a:t>
            </a:r>
            <a:r>
              <a:rPr lang="en-US" sz="1100" dirty="0">
                <a:latin typeface="Avenir Book" panose="02000503020000020003" pitchFamily="2" charset="0"/>
              </a:rPr>
              <a:t> T; </a:t>
            </a:r>
            <a:r>
              <a:rPr lang="en-US" sz="1100" dirty="0" err="1">
                <a:latin typeface="Avenir Book" panose="02000503020000020003" pitchFamily="2" charset="0"/>
              </a:rPr>
              <a:t>Nelander</a:t>
            </a:r>
            <a:r>
              <a:rPr lang="en-US" sz="1100" dirty="0">
                <a:latin typeface="Avenir Book" panose="02000503020000020003" pitchFamily="2" charset="0"/>
              </a:rPr>
              <a:t> M; Wikström J; Larsson A; Lara E; Aguayo C; Torres-Vergara P; Wikström AK; Escudero C*. Preeclampsia and increased permeability over the blood brain barrier –a role of vascular endothelial growth factor receptor 2. Am J </a:t>
            </a:r>
            <a:r>
              <a:rPr lang="en-US" sz="1100" dirty="0" err="1">
                <a:latin typeface="Avenir Book" panose="02000503020000020003" pitchFamily="2" charset="0"/>
              </a:rPr>
              <a:t>Hypertens</a:t>
            </a:r>
            <a:r>
              <a:rPr lang="en-US" sz="1100" dirty="0">
                <a:latin typeface="Avenir Book" panose="02000503020000020003" pitchFamily="2" charset="0"/>
              </a:rPr>
              <a:t>. 2021 Feb 18;34(1):73-81. </a:t>
            </a:r>
            <a:r>
              <a:rPr lang="en-US" sz="1100" dirty="0" err="1">
                <a:latin typeface="Avenir Book" panose="02000503020000020003" pitchFamily="2" charset="0"/>
              </a:rPr>
              <a:t>doi</a:t>
            </a:r>
            <a:r>
              <a:rPr lang="en-US" sz="1100" dirty="0">
                <a:latin typeface="Avenir Book" panose="02000503020000020003" pitchFamily="2" charset="0"/>
              </a:rPr>
              <a:t>: 10.1093/</a:t>
            </a:r>
            <a:r>
              <a:rPr lang="en-US" sz="1100" dirty="0" err="1">
                <a:latin typeface="Avenir Book" panose="02000503020000020003" pitchFamily="2" charset="0"/>
              </a:rPr>
              <a:t>ajh</a:t>
            </a:r>
            <a:r>
              <a:rPr lang="en-US" sz="1100" dirty="0">
                <a:latin typeface="Avenir Book" panose="02000503020000020003" pitchFamily="2" charset="0"/>
              </a:rPr>
              <a:t>/hpaa142.</a:t>
            </a:r>
          </a:p>
          <a:p>
            <a:pPr>
              <a:lnSpc>
                <a:spcPct val="100000"/>
              </a:lnSpc>
              <a:spcBef>
                <a:spcPts val="0"/>
              </a:spcBef>
            </a:pPr>
            <a:r>
              <a:rPr lang="en-US" sz="1100" dirty="0">
                <a:latin typeface="Avenir Book" panose="02000503020000020003" pitchFamily="2" charset="0"/>
              </a:rPr>
              <a:t>▸Lara E, </a:t>
            </a:r>
            <a:r>
              <a:rPr lang="en-US" sz="1100" dirty="0" err="1">
                <a:latin typeface="Avenir Book" panose="02000503020000020003" pitchFamily="2" charset="0"/>
              </a:rPr>
              <a:t>Acurio</a:t>
            </a:r>
            <a:r>
              <a:rPr lang="en-US" sz="1100" dirty="0">
                <a:latin typeface="Avenir Book" panose="02000503020000020003" pitchFamily="2" charset="0"/>
              </a:rPr>
              <a:t> J, Leon J, Torres-Vergara P, Penny J, Escudero C*. Are the cognitive alterations present in children born from preeclamptic pregnancies the result of impaired angiogenesis?: Focus on the potential role of the VEGF family. Front Physiol. 2018 Nov 14;9:1591. </a:t>
            </a:r>
            <a:r>
              <a:rPr lang="en-US" sz="1100" dirty="0" err="1">
                <a:latin typeface="Avenir Book" panose="02000503020000020003" pitchFamily="2" charset="0"/>
              </a:rPr>
              <a:t>doi</a:t>
            </a:r>
            <a:r>
              <a:rPr lang="en-US" sz="1100" dirty="0">
                <a:latin typeface="Avenir Book" panose="02000503020000020003" pitchFamily="2" charset="0"/>
              </a:rPr>
              <a:t>: 10.3389/fphys.2018.01591. </a:t>
            </a:r>
            <a:r>
              <a:rPr lang="en-US" sz="1100" dirty="0" err="1">
                <a:latin typeface="Avenir Book" panose="02000503020000020003" pitchFamily="2" charset="0"/>
              </a:rPr>
              <a:t>eCollection</a:t>
            </a:r>
            <a:r>
              <a:rPr lang="en-US" sz="1100" dirty="0">
                <a:latin typeface="Avenir Book" panose="02000503020000020003" pitchFamily="2" charset="0"/>
              </a:rPr>
              <a:t> 2018.</a:t>
            </a:r>
          </a:p>
          <a:p>
            <a:pPr>
              <a:lnSpc>
                <a:spcPct val="100000"/>
              </a:lnSpc>
              <a:spcBef>
                <a:spcPts val="0"/>
              </a:spcBef>
            </a:pPr>
            <a:r>
              <a:rPr lang="en-US" sz="1100" dirty="0">
                <a:latin typeface="Avenir Book" panose="02000503020000020003" pitchFamily="2" charset="0"/>
              </a:rPr>
              <a:t>▸Escudero C*, </a:t>
            </a:r>
            <a:r>
              <a:rPr lang="en-US" sz="1100" dirty="0" err="1">
                <a:latin typeface="Avenir Book" panose="02000503020000020003" pitchFamily="2" charset="0"/>
              </a:rPr>
              <a:t>Celis</a:t>
            </a:r>
            <a:r>
              <a:rPr lang="en-US" sz="1100" dirty="0">
                <a:latin typeface="Avenir Book" panose="02000503020000020003" pitchFamily="2" charset="0"/>
              </a:rPr>
              <a:t> C, </a:t>
            </a:r>
            <a:r>
              <a:rPr lang="en-US" sz="1100" dirty="0" err="1">
                <a:latin typeface="Avenir Book" panose="02000503020000020003" pitchFamily="2" charset="0"/>
              </a:rPr>
              <a:t>Saez</a:t>
            </a:r>
            <a:r>
              <a:rPr lang="en-US" sz="1100" dirty="0">
                <a:latin typeface="Avenir Book" panose="02000503020000020003" pitchFamily="2" charset="0"/>
              </a:rPr>
              <a:t> T, San Martin S, Valenzuela FJ, Aguayo C, </a:t>
            </a:r>
            <a:r>
              <a:rPr lang="en-US" sz="1100" dirty="0" err="1">
                <a:latin typeface="Avenir Book" panose="02000503020000020003" pitchFamily="2" charset="0"/>
              </a:rPr>
              <a:t>Bertoglia</a:t>
            </a:r>
            <a:r>
              <a:rPr lang="en-US" sz="1100" dirty="0">
                <a:latin typeface="Avenir Book" panose="02000503020000020003" pitchFamily="2" charset="0"/>
              </a:rPr>
              <a:t> P, Roberts JM, </a:t>
            </a:r>
            <a:r>
              <a:rPr lang="en-US" sz="1100" dirty="0" err="1">
                <a:latin typeface="Avenir Book" panose="02000503020000020003" pitchFamily="2" charset="0"/>
              </a:rPr>
              <a:t>Acurio</a:t>
            </a:r>
            <a:r>
              <a:rPr lang="en-US" sz="1100" dirty="0">
                <a:latin typeface="Avenir Book" panose="02000503020000020003" pitchFamily="2" charset="0"/>
              </a:rPr>
              <a:t> J. Increased placental angiogenesis in late and early onset pre-eclampsia is associated with differential activation of vascular endothelial growth factor receptor 2. Placenta. 2014 Mar;35(3):207-15. </a:t>
            </a:r>
            <a:r>
              <a:rPr lang="en-US" sz="1100" dirty="0" err="1">
                <a:latin typeface="Avenir Book" panose="02000503020000020003" pitchFamily="2" charset="0"/>
              </a:rPr>
              <a:t>doi</a:t>
            </a:r>
            <a:r>
              <a:rPr lang="en-US" sz="1100" dirty="0">
                <a:latin typeface="Avenir Book" panose="02000503020000020003" pitchFamily="2" charset="0"/>
              </a:rPr>
              <a:t>: 10.1016/j.placenta.2014.01.007. </a:t>
            </a:r>
            <a:r>
              <a:rPr lang="en-US" sz="1100" dirty="0" err="1">
                <a:latin typeface="Avenir Book" panose="02000503020000020003" pitchFamily="2" charset="0"/>
              </a:rPr>
              <a:t>Epub</a:t>
            </a:r>
            <a:r>
              <a:rPr lang="en-US" sz="1100" dirty="0">
                <a:latin typeface="Avenir Book" panose="02000503020000020003" pitchFamily="2" charset="0"/>
              </a:rPr>
              <a:t> 2014 Jan 29.</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4"/>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Carlos Escudero, MD, PhD </a:t>
            </a:r>
            <a:endParaRPr lang="en-US" dirty="0">
              <a:latin typeface="Avenir Book" panose="02000503020000020003" pitchFamily="2" charset="0"/>
            </a:endParaRPr>
          </a:p>
        </p:txBody>
      </p:sp>
    </p:spTree>
    <p:extLst>
      <p:ext uri="{BB962C8B-B14F-4D97-AF65-F5344CB8AC3E}">
        <p14:creationId xmlns:p14="http://schemas.microsoft.com/office/powerpoint/2010/main" val="1047893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39" y="931926"/>
            <a:ext cx="5963524" cy="857059"/>
          </a:xfrm>
        </p:spPr>
        <p:txBody>
          <a:bodyPr vert="horz" lIns="91440" tIns="45720" rIns="91440" bIns="45720" rtlCol="0" anchor="ctr">
            <a:noAutofit/>
          </a:bodyPr>
          <a:lstStyle/>
          <a:p>
            <a:r>
              <a:rPr lang="en-US" sz="1400" dirty="0">
                <a:latin typeface="Avenir Book" panose="02000503020000020003" pitchFamily="2" charset="0"/>
              </a:rPr>
              <a:t>Chief Physician</a:t>
            </a:r>
            <a:br>
              <a:rPr lang="en-US" sz="1400" dirty="0">
                <a:latin typeface="Avenir Book" panose="02000503020000020003" pitchFamily="2" charset="0"/>
              </a:rPr>
            </a:br>
            <a:r>
              <a:rPr lang="en-US" sz="1400" dirty="0">
                <a:latin typeface="Avenir Book" panose="02000503020000020003" pitchFamily="2" charset="0"/>
              </a:rPr>
              <a:t>University Hospital Odense of Southern Demark</a:t>
            </a:r>
            <a:br>
              <a:rPr lang="en-US" sz="1400" dirty="0"/>
            </a:br>
            <a:endParaRPr lang="en-US" sz="1400" dirty="0">
              <a:latin typeface="Avenir Book" panose="02000503020000020003" pitchFamily="2" charset="0"/>
            </a:endParaRP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80879" y="4082264"/>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3"/>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341618"/>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Anne Catherine M </a:t>
            </a:r>
            <a:r>
              <a:rPr lang="en-US" b="1" dirty="0" err="1">
                <a:latin typeface="Avenir Book" panose="02000503020000020003" pitchFamily="2" charset="0"/>
              </a:rPr>
              <a:t>Godtfredson</a:t>
            </a:r>
            <a:r>
              <a:rPr lang="en-US" b="1" dirty="0">
                <a:latin typeface="Avenir Book" panose="02000503020000020003" pitchFamily="2" charset="0"/>
              </a:rPr>
              <a:t>, </a:t>
            </a:r>
            <a:r>
              <a:rPr lang="en-US" b="1" dirty="0" err="1">
                <a:latin typeface="Avenir Book" panose="02000503020000020003" pitchFamily="2" charset="0"/>
              </a:rPr>
              <a:t>MD,PhD</a:t>
            </a:r>
            <a:endParaRPr lang="en-US" dirty="0">
              <a:latin typeface="Avenir Book" panose="02000503020000020003" pitchFamily="2" charset="0"/>
            </a:endParaRPr>
          </a:p>
        </p:txBody>
      </p:sp>
      <p:sp>
        <p:nvSpPr>
          <p:cNvPr id="3" name="TextBox 2">
            <a:extLst>
              <a:ext uri="{FF2B5EF4-FFF2-40B4-BE49-F238E27FC236}">
                <a16:creationId xmlns:a16="http://schemas.microsoft.com/office/drawing/2014/main" id="{BCFAD8BB-DFBA-A526-E902-ED313FB04BD3}"/>
              </a:ext>
            </a:extLst>
          </p:cNvPr>
          <p:cNvSpPr txBox="1"/>
          <p:nvPr/>
        </p:nvSpPr>
        <p:spPr>
          <a:xfrm>
            <a:off x="3537857" y="1959429"/>
            <a:ext cx="184731" cy="369332"/>
          </a:xfrm>
          <a:prstGeom prst="rect">
            <a:avLst/>
          </a:prstGeom>
          <a:noFill/>
        </p:spPr>
        <p:txBody>
          <a:bodyPr wrap="none" rtlCol="0">
            <a:spAutoFit/>
          </a:bodyPr>
          <a:lstStyle/>
          <a:p>
            <a:endParaRPr lang="en-US" dirty="0"/>
          </a:p>
        </p:txBody>
      </p:sp>
      <p:sp>
        <p:nvSpPr>
          <p:cNvPr id="6" name="Text Placeholder 5">
            <a:extLst>
              <a:ext uri="{FF2B5EF4-FFF2-40B4-BE49-F238E27FC236}">
                <a16:creationId xmlns:a16="http://schemas.microsoft.com/office/drawing/2014/main" id="{D3791A7F-0A38-7314-23A3-6370B9E2A0C5}"/>
              </a:ext>
            </a:extLst>
          </p:cNvPr>
          <p:cNvSpPr>
            <a:spLocks noGrp="1"/>
          </p:cNvSpPr>
          <p:nvPr>
            <p:ph type="body" sz="half" idx="2"/>
          </p:nvPr>
        </p:nvSpPr>
        <p:spPr>
          <a:xfrm>
            <a:off x="1305316" y="2144095"/>
            <a:ext cx="3932237" cy="1885117"/>
          </a:xfrm>
        </p:spPr>
        <p:txBody>
          <a:bodyPr>
            <a:normAutofit/>
          </a:bodyPr>
          <a:lstStyle/>
          <a:p>
            <a:r>
              <a:rPr lang="en-US" sz="1000" dirty="0">
                <a:effectLst/>
                <a:latin typeface="Avenir Book" panose="02000503020000020003" pitchFamily="2" charset="0"/>
                <a:ea typeface="Calibri" panose="020F0502020204030204" pitchFamily="34" charset="0"/>
                <a:cs typeface="Times New Roman" panose="02020603050405020304" pitchFamily="18" charset="0"/>
              </a:rPr>
              <a:t>Anne </a:t>
            </a:r>
            <a:r>
              <a:rPr lang="en-US" sz="1000" dirty="0" err="1">
                <a:effectLst/>
                <a:latin typeface="Avenir Book" panose="02000503020000020003" pitchFamily="2" charset="0"/>
                <a:ea typeface="Calibri" panose="020F0502020204030204" pitchFamily="34" charset="0"/>
                <a:cs typeface="Times New Roman" panose="02020603050405020304" pitchFamily="18" charset="0"/>
              </a:rPr>
              <a:t>Cathrine</a:t>
            </a:r>
            <a:r>
              <a:rPr lang="en-US" sz="1000" dirty="0">
                <a:effectLst/>
                <a:latin typeface="Avenir Book" panose="02000503020000020003" pitchFamily="2" charset="0"/>
                <a:ea typeface="Calibri" panose="020F0502020204030204" pitchFamily="34" charset="0"/>
                <a:cs typeface="Times New Roman" panose="02020603050405020304" pitchFamily="18" charset="0"/>
              </a:rPr>
              <a:t> </a:t>
            </a:r>
            <a:r>
              <a:rPr lang="en-US" sz="1000" dirty="0" err="1">
                <a:effectLst/>
                <a:latin typeface="Avenir Book" panose="02000503020000020003" pitchFamily="2" charset="0"/>
                <a:ea typeface="Calibri" panose="020F0502020204030204" pitchFamily="34" charset="0"/>
                <a:cs typeface="Times New Roman" panose="02020603050405020304" pitchFamily="18" charset="0"/>
              </a:rPr>
              <a:t>Godtfredsen</a:t>
            </a:r>
            <a:r>
              <a:rPr lang="en-US" sz="1000" dirty="0">
                <a:effectLst/>
                <a:latin typeface="Avenir Book" panose="02000503020000020003" pitchFamily="2" charset="0"/>
                <a:ea typeface="Calibri" panose="020F0502020204030204" pitchFamily="34" charset="0"/>
                <a:cs typeface="Times New Roman" panose="02020603050405020304" pitchFamily="18" charset="0"/>
              </a:rPr>
              <a:t> is a Chief Physician at the University Hospital Odense of Southern Denmark. Alongside the clinical work with high-risk pregnancies, her research focus on the contact system and how it is affected, in pregnant women with and without preeclampsia. This is in adjacent collaboration with the Unit of Thrombosis Research, Department of Regional Health Research, University of Southern Denmark. Additionally, investigation of the late implications of preeclampsia and its impact on the contact system, such as cardio-vascular disease, is a top priority. To investigate this, she has established a regional clinic for women with prior pregnancies complicated by hypertensive disorders with the purpose of preventing and treat cardio-vascular disease later in life.</a:t>
            </a:r>
          </a:p>
          <a:p>
            <a:endParaRPr lang="en-US" sz="1000" dirty="0"/>
          </a:p>
        </p:txBody>
      </p:sp>
      <p:pic>
        <p:nvPicPr>
          <p:cNvPr id="34" name="Billede 1">
            <a:extLst>
              <a:ext uri="{FF2B5EF4-FFF2-40B4-BE49-F238E27FC236}">
                <a16:creationId xmlns:a16="http://schemas.microsoft.com/office/drawing/2014/main" id="{E217FD91-CA09-C754-E09F-DF7A0F6065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371" b="20439"/>
          <a:stretch/>
        </p:blipFill>
        <p:spPr bwMode="auto">
          <a:xfrm>
            <a:off x="8486529" y="349688"/>
            <a:ext cx="3147857" cy="2942594"/>
          </a:xfrm>
          <a:prstGeom prst="rect">
            <a:avLst/>
          </a:prstGeom>
          <a:noFill/>
          <a:ln>
            <a:noFill/>
          </a:ln>
          <a:extLst>
            <a:ext uri="{53640926-AAD7-44D8-BBD7-CCE9431645EC}">
              <a14:shadowObscured xmlns:a14="http://schemas.microsoft.com/office/drawing/2010/main"/>
            </a:ext>
          </a:extLst>
        </p:spPr>
      </p:pic>
      <p:sp>
        <p:nvSpPr>
          <p:cNvPr id="37" name="TextBox 36">
            <a:extLst>
              <a:ext uri="{FF2B5EF4-FFF2-40B4-BE49-F238E27FC236}">
                <a16:creationId xmlns:a16="http://schemas.microsoft.com/office/drawing/2014/main" id="{8F1B00FF-4519-3D33-B63F-9F2A46D28063}"/>
              </a:ext>
            </a:extLst>
          </p:cNvPr>
          <p:cNvSpPr txBox="1"/>
          <p:nvPr/>
        </p:nvSpPr>
        <p:spPr>
          <a:xfrm>
            <a:off x="1254581" y="4031988"/>
            <a:ext cx="6499263" cy="2800767"/>
          </a:xfrm>
          <a:prstGeom prst="rect">
            <a:avLst/>
          </a:prstGeom>
          <a:noFill/>
        </p:spPr>
        <p:txBody>
          <a:bodyPr wrap="square" rtlCol="0">
            <a:spAutoFit/>
          </a:bodyPr>
          <a:lstStyle/>
          <a:p>
            <a:pPr algn="l"/>
            <a:r>
              <a:rPr lang="en-US" sz="800" b="0" i="0" dirty="0">
                <a:solidFill>
                  <a:srgbClr val="000000"/>
                </a:solidFill>
                <a:effectLst/>
                <a:latin typeface="Avenir Book" panose="02000503020000020003" pitchFamily="2" charset="0"/>
              </a:rPr>
              <a:t>· </a:t>
            </a:r>
            <a:r>
              <a:rPr lang="en-US" sz="800" b="0" i="0" dirty="0" err="1">
                <a:solidFill>
                  <a:srgbClr val="000000"/>
                </a:solidFill>
                <a:effectLst/>
                <a:latin typeface="Avenir Book" panose="02000503020000020003" pitchFamily="2" charset="0"/>
              </a:rPr>
              <a:t>Godtfredsen</a:t>
            </a:r>
            <a:r>
              <a:rPr lang="en-US" sz="800" b="0" i="0" dirty="0">
                <a:solidFill>
                  <a:srgbClr val="000000"/>
                </a:solidFill>
                <a:effectLst/>
                <a:latin typeface="Avenir Book" panose="02000503020000020003" pitchFamily="2" charset="0"/>
              </a:rPr>
              <a:t> AC, </a:t>
            </a:r>
            <a:r>
              <a:rPr lang="en-US" sz="800" b="0" i="0" dirty="0" err="1">
                <a:solidFill>
                  <a:srgbClr val="000000"/>
                </a:solidFill>
                <a:effectLst/>
                <a:latin typeface="Avenir Book" panose="02000503020000020003" pitchFamily="2" charset="0"/>
              </a:rPr>
              <a:t>Sidelmann</a:t>
            </a:r>
            <a:r>
              <a:rPr lang="en-US" sz="800" b="0" i="0" dirty="0">
                <a:solidFill>
                  <a:srgbClr val="000000"/>
                </a:solidFill>
                <a:effectLst/>
                <a:latin typeface="Avenir Book" panose="02000503020000020003" pitchFamily="2" charset="0"/>
              </a:rPr>
              <a:t> JJ, </a:t>
            </a:r>
            <a:r>
              <a:rPr lang="en-US" sz="800" b="0" i="0" dirty="0" err="1">
                <a:solidFill>
                  <a:srgbClr val="000000"/>
                </a:solidFill>
                <a:effectLst/>
                <a:latin typeface="Avenir Book" panose="02000503020000020003" pitchFamily="2" charset="0"/>
              </a:rPr>
              <a:t>Dolleris</a:t>
            </a:r>
            <a:r>
              <a:rPr lang="en-US" sz="800" b="0" i="0" dirty="0">
                <a:solidFill>
                  <a:srgbClr val="000000"/>
                </a:solidFill>
                <a:effectLst/>
                <a:latin typeface="Avenir Book" panose="02000503020000020003" pitchFamily="2" charset="0"/>
              </a:rPr>
              <a:t> BB, </a:t>
            </a:r>
            <a:r>
              <a:rPr lang="en-US" sz="800" b="0" i="0" dirty="0" err="1">
                <a:solidFill>
                  <a:srgbClr val="000000"/>
                </a:solidFill>
                <a:effectLst/>
                <a:latin typeface="Avenir Book" panose="02000503020000020003" pitchFamily="2" charset="0"/>
              </a:rPr>
              <a:t>Jørgensen</a:t>
            </a:r>
            <a:r>
              <a:rPr lang="en-US" sz="800" b="0" i="0" dirty="0">
                <a:solidFill>
                  <a:srgbClr val="000000"/>
                </a:solidFill>
                <a:effectLst/>
                <a:latin typeface="Avenir Book" panose="02000503020000020003" pitchFamily="2" charset="0"/>
              </a:rPr>
              <a:t> JS, Johansen EKJ, Pedersen MFB, </a:t>
            </a:r>
            <a:r>
              <a:rPr lang="en-US" sz="800" b="0" i="0" dirty="0" err="1">
                <a:solidFill>
                  <a:srgbClr val="000000"/>
                </a:solidFill>
                <a:effectLst/>
                <a:latin typeface="Avenir Book" panose="02000503020000020003" pitchFamily="2" charset="0"/>
              </a:rPr>
              <a:t>Palarasah</a:t>
            </a:r>
            <a:r>
              <a:rPr lang="en-US" sz="800" b="0" i="0" dirty="0">
                <a:solidFill>
                  <a:srgbClr val="000000"/>
                </a:solidFill>
                <a:effectLst/>
                <a:latin typeface="Avenir Book" panose="02000503020000020003" pitchFamily="2" charset="0"/>
              </a:rPr>
              <a:t> Y, Gram JB. Fibrinolytic Changes in Women with Preeclampsia. Clin Appl </a:t>
            </a:r>
            <a:r>
              <a:rPr lang="en-US" sz="800" b="0" i="0" dirty="0" err="1">
                <a:solidFill>
                  <a:srgbClr val="000000"/>
                </a:solidFill>
                <a:effectLst/>
                <a:latin typeface="Avenir Book" panose="02000503020000020003" pitchFamily="2" charset="0"/>
              </a:rPr>
              <a:t>Thromb</a:t>
            </a:r>
            <a:r>
              <a:rPr lang="en-US" sz="800" b="0" i="0" dirty="0">
                <a:solidFill>
                  <a:srgbClr val="000000"/>
                </a:solidFill>
                <a:effectLst/>
                <a:latin typeface="Avenir Book" panose="02000503020000020003" pitchFamily="2" charset="0"/>
              </a:rPr>
              <a:t> </a:t>
            </a:r>
            <a:r>
              <a:rPr lang="en-US" sz="800" b="0" i="0" dirty="0" err="1">
                <a:solidFill>
                  <a:srgbClr val="000000"/>
                </a:solidFill>
                <a:effectLst/>
                <a:latin typeface="Avenir Book" panose="02000503020000020003" pitchFamily="2" charset="0"/>
              </a:rPr>
              <a:t>Hemost</a:t>
            </a:r>
            <a:r>
              <a:rPr lang="en-US" sz="800" b="0" i="0" dirty="0">
                <a:solidFill>
                  <a:srgbClr val="000000"/>
                </a:solidFill>
                <a:effectLst/>
                <a:latin typeface="Avenir Book" panose="02000503020000020003" pitchFamily="2" charset="0"/>
              </a:rPr>
              <a:t>. 2022 Jan-Dec;28.</a:t>
            </a:r>
          </a:p>
          <a:p>
            <a:pPr algn="l"/>
            <a:r>
              <a:rPr lang="en-US" sz="800" b="0" i="0" dirty="0">
                <a:solidFill>
                  <a:srgbClr val="000000"/>
                </a:solidFill>
                <a:effectLst/>
                <a:latin typeface="Avenir Book" panose="02000503020000020003" pitchFamily="2" charset="0"/>
              </a:rPr>
              <a:t>· </a:t>
            </a:r>
            <a:r>
              <a:rPr lang="en-US" sz="800" b="0" i="0" dirty="0" err="1">
                <a:solidFill>
                  <a:srgbClr val="000000"/>
                </a:solidFill>
                <a:effectLst/>
                <a:latin typeface="Avenir Book" panose="02000503020000020003" pitchFamily="2" charset="0"/>
              </a:rPr>
              <a:t>Godtfredsen</a:t>
            </a:r>
            <a:r>
              <a:rPr lang="en-US" sz="800" b="0" i="0" dirty="0">
                <a:solidFill>
                  <a:srgbClr val="000000"/>
                </a:solidFill>
                <a:effectLst/>
                <a:latin typeface="Avenir Book" panose="02000503020000020003" pitchFamily="2" charset="0"/>
              </a:rPr>
              <a:t> AC, Gram JB, Pham STD, </a:t>
            </a:r>
            <a:r>
              <a:rPr lang="en-US" sz="800" b="0" i="0" dirty="0" err="1">
                <a:solidFill>
                  <a:srgbClr val="000000"/>
                </a:solidFill>
                <a:effectLst/>
                <a:latin typeface="Avenir Book" panose="02000503020000020003" pitchFamily="2" charset="0"/>
              </a:rPr>
              <a:t>Dolleris</a:t>
            </a:r>
            <a:r>
              <a:rPr lang="en-US" sz="800" b="0" i="0" dirty="0">
                <a:solidFill>
                  <a:srgbClr val="000000"/>
                </a:solidFill>
                <a:effectLst/>
                <a:latin typeface="Avenir Book" panose="02000503020000020003" pitchFamily="2" charset="0"/>
              </a:rPr>
              <a:t> BB, </a:t>
            </a:r>
            <a:r>
              <a:rPr lang="en-US" sz="800" b="0" i="0" dirty="0" err="1">
                <a:solidFill>
                  <a:srgbClr val="000000"/>
                </a:solidFill>
                <a:effectLst/>
                <a:latin typeface="Avenir Book" panose="02000503020000020003" pitchFamily="2" charset="0"/>
              </a:rPr>
              <a:t>Jørgensen</a:t>
            </a:r>
            <a:r>
              <a:rPr lang="en-US" sz="800" b="0" i="0" dirty="0">
                <a:solidFill>
                  <a:srgbClr val="000000"/>
                </a:solidFill>
                <a:effectLst/>
                <a:latin typeface="Avenir Book" panose="02000503020000020003" pitchFamily="2" charset="0"/>
              </a:rPr>
              <a:t> JS, </a:t>
            </a:r>
            <a:r>
              <a:rPr lang="en-US" sz="800" b="0" i="0" dirty="0" err="1">
                <a:solidFill>
                  <a:srgbClr val="000000"/>
                </a:solidFill>
                <a:effectLst/>
                <a:latin typeface="Avenir Book" panose="02000503020000020003" pitchFamily="2" charset="0"/>
              </a:rPr>
              <a:t>Sidelmann</a:t>
            </a:r>
            <a:r>
              <a:rPr lang="en-US" sz="800" b="0" i="0" dirty="0">
                <a:solidFill>
                  <a:srgbClr val="000000"/>
                </a:solidFill>
                <a:effectLst/>
                <a:latin typeface="Avenir Book" panose="02000503020000020003" pitchFamily="2" charset="0"/>
              </a:rPr>
              <a:t> JJ, </a:t>
            </a:r>
            <a:r>
              <a:rPr lang="en-US" sz="800" b="0" i="0" dirty="0" err="1">
                <a:solidFill>
                  <a:srgbClr val="000000"/>
                </a:solidFill>
                <a:effectLst/>
                <a:latin typeface="Avenir Book" panose="02000503020000020003" pitchFamily="2" charset="0"/>
              </a:rPr>
              <a:t>Palarasah</a:t>
            </a:r>
            <a:r>
              <a:rPr lang="en-US" sz="800" b="0" i="0" dirty="0">
                <a:solidFill>
                  <a:srgbClr val="000000"/>
                </a:solidFill>
                <a:effectLst/>
                <a:latin typeface="Avenir Book" panose="02000503020000020003" pitchFamily="2" charset="0"/>
              </a:rPr>
              <a:t> Y. Depressed Kallikrein Generation in Women With Preeclampsia: A Matched Cross-Sectional Study. Front Med (Lausanne). 2022 Jun 6;9:896811.</a:t>
            </a:r>
          </a:p>
          <a:p>
            <a:pPr algn="l"/>
            <a:r>
              <a:rPr lang="en-US" sz="800" b="0" i="0" dirty="0">
                <a:solidFill>
                  <a:srgbClr val="000000"/>
                </a:solidFill>
                <a:effectLst/>
                <a:latin typeface="Avenir Book" panose="02000503020000020003" pitchFamily="2" charset="0"/>
              </a:rPr>
              <a:t>· </a:t>
            </a:r>
            <a:r>
              <a:rPr lang="en-US" sz="800" b="0" i="0" dirty="0" err="1">
                <a:solidFill>
                  <a:srgbClr val="000000"/>
                </a:solidFill>
                <a:effectLst/>
                <a:latin typeface="Avenir Book" panose="02000503020000020003" pitchFamily="2" charset="0"/>
              </a:rPr>
              <a:t>Godtfredsen</a:t>
            </a:r>
            <a:r>
              <a:rPr lang="en-US" sz="800" b="0" i="0" dirty="0">
                <a:solidFill>
                  <a:srgbClr val="000000"/>
                </a:solidFill>
                <a:effectLst/>
                <a:latin typeface="Avenir Book" panose="02000503020000020003" pitchFamily="2" charset="0"/>
              </a:rPr>
              <a:t> AC, </a:t>
            </a:r>
            <a:r>
              <a:rPr lang="en-US" sz="800" b="0" i="0" dirty="0" err="1">
                <a:solidFill>
                  <a:srgbClr val="000000"/>
                </a:solidFill>
                <a:effectLst/>
                <a:latin typeface="Avenir Book" panose="02000503020000020003" pitchFamily="2" charset="0"/>
              </a:rPr>
              <a:t>Palarasah</a:t>
            </a:r>
            <a:r>
              <a:rPr lang="en-US" sz="800" b="0" i="0" dirty="0">
                <a:solidFill>
                  <a:srgbClr val="000000"/>
                </a:solidFill>
                <a:effectLst/>
                <a:latin typeface="Avenir Book" panose="02000503020000020003" pitchFamily="2" charset="0"/>
              </a:rPr>
              <a:t> Y, </a:t>
            </a:r>
            <a:r>
              <a:rPr lang="en-US" sz="800" b="0" i="0" dirty="0" err="1">
                <a:solidFill>
                  <a:srgbClr val="000000"/>
                </a:solidFill>
                <a:effectLst/>
                <a:latin typeface="Avenir Book" panose="02000503020000020003" pitchFamily="2" charset="0"/>
              </a:rPr>
              <a:t>Dolleris</a:t>
            </a:r>
            <a:r>
              <a:rPr lang="en-US" sz="800" b="0" i="0" dirty="0">
                <a:solidFill>
                  <a:srgbClr val="000000"/>
                </a:solidFill>
                <a:effectLst/>
                <a:latin typeface="Avenir Book" panose="02000503020000020003" pitchFamily="2" charset="0"/>
              </a:rPr>
              <a:t> BB, </a:t>
            </a:r>
            <a:r>
              <a:rPr lang="en-US" sz="800" b="0" i="0" dirty="0" err="1">
                <a:solidFill>
                  <a:srgbClr val="000000"/>
                </a:solidFill>
                <a:effectLst/>
                <a:latin typeface="Avenir Book" panose="02000503020000020003" pitchFamily="2" charset="0"/>
              </a:rPr>
              <a:t>Jørgensen</a:t>
            </a:r>
            <a:r>
              <a:rPr lang="en-US" sz="800" b="0" i="0" dirty="0">
                <a:solidFill>
                  <a:srgbClr val="000000"/>
                </a:solidFill>
                <a:effectLst/>
                <a:latin typeface="Avenir Book" panose="02000503020000020003" pitchFamily="2" charset="0"/>
              </a:rPr>
              <a:t> JS, </a:t>
            </a:r>
            <a:r>
              <a:rPr lang="en-US" sz="800" b="0" i="0" dirty="0" err="1">
                <a:solidFill>
                  <a:srgbClr val="000000"/>
                </a:solidFill>
                <a:effectLst/>
                <a:latin typeface="Avenir Book" panose="02000503020000020003" pitchFamily="2" charset="0"/>
              </a:rPr>
              <a:t>Sidelmann</a:t>
            </a:r>
            <a:r>
              <a:rPr lang="en-US" sz="800" b="0" i="0" dirty="0">
                <a:solidFill>
                  <a:srgbClr val="000000"/>
                </a:solidFill>
                <a:effectLst/>
                <a:latin typeface="Avenir Book" panose="02000503020000020003" pitchFamily="2" charset="0"/>
              </a:rPr>
              <a:t> JJ, Gram JB. Increased contact activated endogenous thrombin potential in pregnant women with preeclampsia. Blood </a:t>
            </a:r>
            <a:r>
              <a:rPr lang="en-US" sz="800" b="0" i="0" dirty="0" err="1">
                <a:solidFill>
                  <a:srgbClr val="000000"/>
                </a:solidFill>
                <a:effectLst/>
                <a:latin typeface="Avenir Book" panose="02000503020000020003" pitchFamily="2" charset="0"/>
              </a:rPr>
              <a:t>Coagul</a:t>
            </a:r>
            <a:r>
              <a:rPr lang="en-US" sz="800" b="0" i="0" dirty="0">
                <a:solidFill>
                  <a:srgbClr val="000000"/>
                </a:solidFill>
                <a:effectLst/>
                <a:latin typeface="Avenir Book" panose="02000503020000020003" pitchFamily="2" charset="0"/>
              </a:rPr>
              <a:t> Fibrinolysis. 2024 Jan 1;35(1):1-7.</a:t>
            </a:r>
          </a:p>
          <a:p>
            <a:pPr algn="l"/>
            <a:r>
              <a:rPr lang="en-US" sz="800" b="0" i="0" dirty="0">
                <a:solidFill>
                  <a:srgbClr val="000000"/>
                </a:solidFill>
                <a:effectLst/>
                <a:latin typeface="Avenir Book" panose="02000503020000020003" pitchFamily="2" charset="0"/>
              </a:rPr>
              <a:t>· </a:t>
            </a:r>
            <a:r>
              <a:rPr lang="en-US" sz="800" b="0" i="0" dirty="0" err="1">
                <a:solidFill>
                  <a:srgbClr val="000000"/>
                </a:solidFill>
                <a:effectLst/>
                <a:latin typeface="Avenir Book" panose="02000503020000020003" pitchFamily="2" charset="0"/>
              </a:rPr>
              <a:t>Godtfredsen</a:t>
            </a:r>
            <a:r>
              <a:rPr lang="en-US" sz="800" b="0" i="0" dirty="0">
                <a:solidFill>
                  <a:srgbClr val="000000"/>
                </a:solidFill>
                <a:effectLst/>
                <a:latin typeface="Avenir Book" panose="02000503020000020003" pitchFamily="2" charset="0"/>
              </a:rPr>
              <a:t> AC. Preeclampsia and the contact system - Propagation of inflammatory, coagulation and fibrinolytic pathways. The </a:t>
            </a:r>
            <a:r>
              <a:rPr lang="en-US" sz="800" b="0" i="0" dirty="0" err="1">
                <a:solidFill>
                  <a:srgbClr val="000000"/>
                </a:solidFill>
                <a:effectLst/>
                <a:latin typeface="Avenir Book" panose="02000503020000020003" pitchFamily="2" charset="0"/>
              </a:rPr>
              <a:t>PreCAS</a:t>
            </a:r>
            <a:r>
              <a:rPr lang="en-US" sz="800" b="0" i="0" dirty="0">
                <a:solidFill>
                  <a:srgbClr val="000000"/>
                </a:solidFill>
                <a:effectLst/>
                <a:latin typeface="Avenir Book" panose="02000503020000020003" pitchFamily="2" charset="0"/>
              </a:rPr>
              <a:t> Study[PhD-thesis]. University of Southern Denmark Press 2023.</a:t>
            </a:r>
          </a:p>
          <a:p>
            <a:pPr algn="l"/>
            <a:r>
              <a:rPr lang="en-US" sz="800" b="0" i="0" dirty="0">
                <a:solidFill>
                  <a:srgbClr val="000000"/>
                </a:solidFill>
                <a:effectLst/>
                <a:latin typeface="Avenir Book" panose="02000503020000020003" pitchFamily="2" charset="0"/>
              </a:rPr>
              <a:t>· Johannes J </a:t>
            </a:r>
            <a:r>
              <a:rPr lang="en-US" sz="800" b="0" i="0" dirty="0" err="1">
                <a:solidFill>
                  <a:srgbClr val="000000"/>
                </a:solidFill>
                <a:effectLst/>
                <a:latin typeface="Avenir Book" panose="02000503020000020003" pitchFamily="2" charset="0"/>
              </a:rPr>
              <a:t>Sidelmann</a:t>
            </a:r>
            <a:r>
              <a:rPr lang="en-US" sz="800" b="0" i="0" dirty="0">
                <a:solidFill>
                  <a:srgbClr val="000000"/>
                </a:solidFill>
                <a:effectLst/>
                <a:latin typeface="Avenir Book" panose="02000503020000020003" pitchFamily="2" charset="0"/>
              </a:rPr>
              <a:t> , </a:t>
            </a:r>
            <a:r>
              <a:rPr lang="en-US" sz="800" b="0" i="0" dirty="0" err="1">
                <a:solidFill>
                  <a:srgbClr val="000000"/>
                </a:solidFill>
                <a:effectLst/>
                <a:latin typeface="Avenir Book" panose="02000503020000020003" pitchFamily="2" charset="0"/>
              </a:rPr>
              <a:t>Jørgen</a:t>
            </a:r>
            <a:r>
              <a:rPr lang="en-US" sz="800" b="0" i="0" dirty="0">
                <a:solidFill>
                  <a:srgbClr val="000000"/>
                </a:solidFill>
                <a:effectLst/>
                <a:latin typeface="Avenir Book" panose="02000503020000020003" pitchFamily="2" charset="0"/>
              </a:rPr>
              <a:t> B Gram , Anne C M </a:t>
            </a:r>
            <a:r>
              <a:rPr lang="en-US" sz="800" b="0" i="0" dirty="0" err="1">
                <a:solidFill>
                  <a:srgbClr val="000000"/>
                </a:solidFill>
                <a:effectLst/>
                <a:latin typeface="Avenir Book" panose="02000503020000020003" pitchFamily="2" charset="0"/>
              </a:rPr>
              <a:t>Godtfredsen</a:t>
            </a:r>
            <a:r>
              <a:rPr lang="en-US" sz="800" b="0" i="0" dirty="0">
                <a:solidFill>
                  <a:srgbClr val="000000"/>
                </a:solidFill>
                <a:effectLst/>
                <a:latin typeface="Avenir Book" panose="02000503020000020003" pitchFamily="2" charset="0"/>
              </a:rPr>
              <a:t> , Jens J Thorn , </a:t>
            </a:r>
            <a:r>
              <a:rPr lang="en-US" sz="800" b="0" i="0" dirty="0" err="1">
                <a:solidFill>
                  <a:srgbClr val="000000"/>
                </a:solidFill>
                <a:effectLst/>
                <a:latin typeface="Avenir Book" panose="02000503020000020003" pitchFamily="2" charset="0"/>
              </a:rPr>
              <a:t>Janne</a:t>
            </a:r>
            <a:r>
              <a:rPr lang="en-US" sz="800" b="0" i="0" dirty="0">
                <a:solidFill>
                  <a:srgbClr val="000000"/>
                </a:solidFill>
                <a:effectLst/>
                <a:latin typeface="Avenir Book" panose="02000503020000020003" pitchFamily="2" charset="0"/>
              </a:rPr>
              <a:t> </a:t>
            </a:r>
            <a:r>
              <a:rPr lang="en-US" sz="800" b="0" i="0" dirty="0" err="1">
                <a:solidFill>
                  <a:srgbClr val="000000"/>
                </a:solidFill>
                <a:effectLst/>
                <a:latin typeface="Avenir Book" panose="02000503020000020003" pitchFamily="2" charset="0"/>
              </a:rPr>
              <a:t>Ingerslev</a:t>
            </a:r>
            <a:r>
              <a:rPr lang="en-US" sz="800" b="0" i="0" dirty="0">
                <a:solidFill>
                  <a:srgbClr val="000000"/>
                </a:solidFill>
                <a:effectLst/>
                <a:latin typeface="Avenir Book" panose="02000503020000020003" pitchFamily="2" charset="0"/>
              </a:rPr>
              <a:t> , Else M </a:t>
            </a:r>
            <a:r>
              <a:rPr lang="en-US" sz="800" b="0" i="0" dirty="0" err="1">
                <a:solidFill>
                  <a:srgbClr val="000000"/>
                </a:solidFill>
                <a:effectLst/>
                <a:latin typeface="Avenir Book" panose="02000503020000020003" pitchFamily="2" charset="0"/>
              </a:rPr>
              <a:t>Pinholt</a:t>
            </a:r>
            <a:r>
              <a:rPr lang="en-US" sz="800" b="0" i="0" dirty="0">
                <a:solidFill>
                  <a:srgbClr val="000000"/>
                </a:solidFill>
                <a:effectLst/>
                <a:latin typeface="Avenir Book" panose="02000503020000020003" pitchFamily="2" charset="0"/>
              </a:rPr>
              <a:t>. Orthognathic Surgery-Induced Fibrinolytic Shutdown Is Amplified by Tranexamic Acid. J Oral </a:t>
            </a:r>
            <a:r>
              <a:rPr lang="en-US" sz="800" b="0" i="0" dirty="0" err="1">
                <a:solidFill>
                  <a:srgbClr val="000000"/>
                </a:solidFill>
                <a:effectLst/>
                <a:latin typeface="Avenir Book" panose="02000503020000020003" pitchFamily="2" charset="0"/>
              </a:rPr>
              <a:t>Maxillofac</a:t>
            </a:r>
            <a:r>
              <a:rPr lang="en-US" sz="800" b="0" i="0" dirty="0">
                <a:solidFill>
                  <a:srgbClr val="000000"/>
                </a:solidFill>
                <a:effectLst/>
                <a:latin typeface="Avenir Book" panose="02000503020000020003" pitchFamily="2" charset="0"/>
              </a:rPr>
              <a:t> Surg 2020 Jul;78(7):1183-1189</a:t>
            </a:r>
          </a:p>
          <a:p>
            <a:pPr algn="l"/>
            <a:r>
              <a:rPr lang="en-US" sz="800" b="0" i="0" dirty="0">
                <a:solidFill>
                  <a:srgbClr val="000000"/>
                </a:solidFill>
                <a:effectLst/>
                <a:latin typeface="Avenir Book" panose="02000503020000020003" pitchFamily="2" charset="0"/>
              </a:rPr>
              <a:t>· </a:t>
            </a:r>
            <a:r>
              <a:rPr lang="en-US" sz="800" b="0" i="0" dirty="0" err="1">
                <a:solidFill>
                  <a:srgbClr val="000000"/>
                </a:solidFill>
                <a:effectLst/>
                <a:latin typeface="Avenir Book" panose="02000503020000020003" pitchFamily="2" charset="0"/>
              </a:rPr>
              <a:t>Godtfredsen</a:t>
            </a:r>
            <a:r>
              <a:rPr lang="en-US" sz="800" b="0" i="0" dirty="0">
                <a:solidFill>
                  <a:srgbClr val="000000"/>
                </a:solidFill>
                <a:effectLst/>
                <a:latin typeface="Avenir Book" panose="02000503020000020003" pitchFamily="2" charset="0"/>
              </a:rPr>
              <a:t> ACM, </a:t>
            </a:r>
            <a:r>
              <a:rPr lang="en-US" sz="800" b="0" i="0" dirty="0" err="1">
                <a:solidFill>
                  <a:srgbClr val="000000"/>
                </a:solidFill>
                <a:effectLst/>
                <a:latin typeface="Avenir Book" panose="02000503020000020003" pitchFamily="2" charset="0"/>
              </a:rPr>
              <a:t>Sidelmann</a:t>
            </a:r>
            <a:r>
              <a:rPr lang="en-US" sz="800" b="0" i="0" dirty="0">
                <a:solidFill>
                  <a:srgbClr val="000000"/>
                </a:solidFill>
                <a:effectLst/>
                <a:latin typeface="Avenir Book" panose="02000503020000020003" pitchFamily="2" charset="0"/>
              </a:rPr>
              <a:t> JJ, Gram JB, Andersen M, </a:t>
            </a:r>
            <a:r>
              <a:rPr lang="en-US" sz="800" b="0" i="0" dirty="0" err="1">
                <a:solidFill>
                  <a:srgbClr val="000000"/>
                </a:solidFill>
                <a:effectLst/>
                <a:latin typeface="Avenir Book" panose="02000503020000020003" pitchFamily="2" charset="0"/>
              </a:rPr>
              <a:t>Glintborg</a:t>
            </a:r>
            <a:r>
              <a:rPr lang="en-US" sz="800" b="0" i="0" dirty="0">
                <a:solidFill>
                  <a:srgbClr val="000000"/>
                </a:solidFill>
                <a:effectLst/>
                <a:latin typeface="Avenir Book" panose="02000503020000020003" pitchFamily="2" charset="0"/>
              </a:rPr>
              <a:t> D. Fibrin </a:t>
            </a:r>
            <a:r>
              <a:rPr lang="en-US" sz="800" b="0" i="0" dirty="0" err="1">
                <a:solidFill>
                  <a:srgbClr val="000000"/>
                </a:solidFill>
                <a:effectLst/>
                <a:latin typeface="Avenir Book" panose="02000503020000020003" pitchFamily="2" charset="0"/>
              </a:rPr>
              <a:t>lysability</a:t>
            </a:r>
            <a:r>
              <a:rPr lang="en-US" sz="800" b="0" i="0" dirty="0">
                <a:solidFill>
                  <a:srgbClr val="000000"/>
                </a:solidFill>
                <a:effectLst/>
                <a:latin typeface="Avenir Book" panose="02000503020000020003" pitchFamily="2" charset="0"/>
              </a:rPr>
              <a:t> is associated with central obesity and inflammation in women with polycystic ovary syndrome. Acta </a:t>
            </a:r>
            <a:r>
              <a:rPr lang="en-US" sz="800" b="0" i="0" dirty="0" err="1">
                <a:solidFill>
                  <a:srgbClr val="000000"/>
                </a:solidFill>
                <a:effectLst/>
                <a:latin typeface="Avenir Book" panose="02000503020000020003" pitchFamily="2" charset="0"/>
              </a:rPr>
              <a:t>Obstet</a:t>
            </a:r>
            <a:r>
              <a:rPr lang="en-US" sz="800" b="0" i="0" dirty="0">
                <a:solidFill>
                  <a:srgbClr val="000000"/>
                </a:solidFill>
                <a:effectLst/>
                <a:latin typeface="Avenir Book" panose="02000503020000020003" pitchFamily="2" charset="0"/>
              </a:rPr>
              <a:t> </a:t>
            </a:r>
            <a:r>
              <a:rPr lang="en-US" sz="800" b="0" i="0" dirty="0" err="1">
                <a:solidFill>
                  <a:srgbClr val="000000"/>
                </a:solidFill>
                <a:effectLst/>
                <a:latin typeface="Avenir Book" panose="02000503020000020003" pitchFamily="2" charset="0"/>
              </a:rPr>
              <a:t>Gynecol</a:t>
            </a:r>
            <a:r>
              <a:rPr lang="en-US" sz="800" b="0" i="0" dirty="0">
                <a:solidFill>
                  <a:srgbClr val="000000"/>
                </a:solidFill>
                <a:effectLst/>
                <a:latin typeface="Avenir Book" panose="02000503020000020003" pitchFamily="2" charset="0"/>
              </a:rPr>
              <a:t> Scand. 2020 Aug;99(8):1078-1084.</a:t>
            </a:r>
          </a:p>
          <a:p>
            <a:pPr algn="l"/>
            <a:r>
              <a:rPr lang="en-US" sz="800" b="0" i="0" dirty="0">
                <a:solidFill>
                  <a:srgbClr val="000000"/>
                </a:solidFill>
                <a:effectLst/>
                <a:latin typeface="Avenir Book" panose="02000503020000020003" pitchFamily="2" charset="0"/>
              </a:rPr>
              <a:t>· Line </a:t>
            </a:r>
            <a:r>
              <a:rPr lang="en-US" sz="800" b="0" i="0" dirty="0" err="1">
                <a:solidFill>
                  <a:srgbClr val="000000"/>
                </a:solidFill>
                <a:effectLst/>
                <a:latin typeface="Avenir Book" panose="02000503020000020003" pitchFamily="2" charset="0"/>
              </a:rPr>
              <a:t>Fich</a:t>
            </a:r>
            <a:r>
              <a:rPr lang="en-US" sz="800" b="0" i="0" dirty="0">
                <a:solidFill>
                  <a:srgbClr val="000000"/>
                </a:solidFill>
                <a:effectLst/>
                <a:latin typeface="Avenir Book" panose="02000503020000020003" pitchFamily="2" charset="0"/>
              </a:rPr>
              <a:t>, Ann-Marie </a:t>
            </a:r>
            <a:r>
              <a:rPr lang="en-US" sz="800" b="0" i="0" dirty="0" err="1">
                <a:solidFill>
                  <a:srgbClr val="000000"/>
                </a:solidFill>
                <a:effectLst/>
                <a:latin typeface="Avenir Book" panose="02000503020000020003" pitchFamily="2" charset="0"/>
              </a:rPr>
              <a:t>Hellerung</a:t>
            </a:r>
            <a:r>
              <a:rPr lang="en-US" sz="800" b="0" i="0" dirty="0">
                <a:solidFill>
                  <a:srgbClr val="000000"/>
                </a:solidFill>
                <a:effectLst/>
                <a:latin typeface="Avenir Book" panose="02000503020000020003" pitchFamily="2" charset="0"/>
              </a:rPr>
              <a:t> Christiansen, Kathrine </a:t>
            </a:r>
            <a:r>
              <a:rPr lang="en-US" sz="800" b="0" i="0" dirty="0" err="1">
                <a:solidFill>
                  <a:srgbClr val="000000"/>
                </a:solidFill>
                <a:effectLst/>
                <a:latin typeface="Avenir Book" panose="02000503020000020003" pitchFamily="2" charset="0"/>
              </a:rPr>
              <a:t>Vauvert</a:t>
            </a:r>
            <a:r>
              <a:rPr lang="en-US" sz="800" b="0" i="0" dirty="0">
                <a:solidFill>
                  <a:srgbClr val="000000"/>
                </a:solidFill>
                <a:effectLst/>
                <a:latin typeface="Avenir Book" panose="02000503020000020003" pitchFamily="2" charset="0"/>
              </a:rPr>
              <a:t> R. </a:t>
            </a:r>
            <a:r>
              <a:rPr lang="en-US" sz="800" b="0" i="0" dirty="0" err="1">
                <a:solidFill>
                  <a:srgbClr val="000000"/>
                </a:solidFill>
                <a:effectLst/>
                <a:latin typeface="Avenir Book" panose="02000503020000020003" pitchFamily="2" charset="0"/>
              </a:rPr>
              <a:t>Hviid</a:t>
            </a:r>
            <a:r>
              <a:rPr lang="en-US" sz="800" b="0" i="0" dirty="0">
                <a:solidFill>
                  <a:srgbClr val="000000"/>
                </a:solidFill>
                <a:effectLst/>
                <a:latin typeface="Avenir Book" panose="02000503020000020003" pitchFamily="2" charset="0"/>
              </a:rPr>
              <a:t>, Anna J. M. </a:t>
            </a:r>
            <a:r>
              <a:rPr lang="en-US" sz="800" b="0" i="0" dirty="0" err="1">
                <a:solidFill>
                  <a:srgbClr val="000000"/>
                </a:solidFill>
                <a:effectLst/>
                <a:latin typeface="Avenir Book" panose="02000503020000020003" pitchFamily="2" charset="0"/>
              </a:rPr>
              <a:t>Aabakke</a:t>
            </a:r>
            <a:r>
              <a:rPr lang="en-US" sz="800" b="0" i="0" dirty="0">
                <a:solidFill>
                  <a:srgbClr val="000000"/>
                </a:solidFill>
                <a:effectLst/>
                <a:latin typeface="Avenir Book" panose="02000503020000020003" pitchFamily="2" charset="0"/>
              </a:rPr>
              <a:t>, Eva Hoffmann, Andreas Ingham, Joaquim </a:t>
            </a:r>
            <a:r>
              <a:rPr lang="en-US" sz="800" b="0" i="0" dirty="0" err="1">
                <a:solidFill>
                  <a:srgbClr val="000000"/>
                </a:solidFill>
                <a:effectLst/>
                <a:latin typeface="Avenir Book" panose="02000503020000020003" pitchFamily="2" charset="0"/>
              </a:rPr>
              <a:t>Ollé</a:t>
            </a:r>
            <a:r>
              <a:rPr lang="en-US" sz="800" b="0" i="0" dirty="0">
                <a:solidFill>
                  <a:srgbClr val="000000"/>
                </a:solidFill>
                <a:effectLst/>
                <a:latin typeface="Avenir Book" panose="02000503020000020003" pitchFamily="2" charset="0"/>
              </a:rPr>
              <a:t>-López, Judith Bello-Rodríguez, </a:t>
            </a:r>
            <a:r>
              <a:rPr lang="en-US" sz="800" b="0" i="0" dirty="0" err="1">
                <a:solidFill>
                  <a:srgbClr val="000000"/>
                </a:solidFill>
                <a:effectLst/>
                <a:latin typeface="Avenir Book" panose="02000503020000020003" pitchFamily="2" charset="0"/>
              </a:rPr>
              <a:t>Helle</a:t>
            </a:r>
            <a:r>
              <a:rPr lang="en-US" sz="800" b="0" i="0" dirty="0">
                <a:solidFill>
                  <a:srgbClr val="000000"/>
                </a:solidFill>
                <a:effectLst/>
                <a:latin typeface="Avenir Book" panose="02000503020000020003" pitchFamily="2" charset="0"/>
              </a:rPr>
              <a:t> </a:t>
            </a:r>
            <a:r>
              <a:rPr lang="en-US" sz="800" b="0" i="0" dirty="0" err="1">
                <a:solidFill>
                  <a:srgbClr val="000000"/>
                </a:solidFill>
                <a:effectLst/>
                <a:latin typeface="Avenir Book" panose="02000503020000020003" pitchFamily="2" charset="0"/>
              </a:rPr>
              <a:t>Gybel</a:t>
            </a:r>
            <a:r>
              <a:rPr lang="en-US" sz="800" b="0" i="0" dirty="0">
                <a:solidFill>
                  <a:srgbClr val="000000"/>
                </a:solidFill>
                <a:effectLst/>
                <a:latin typeface="Avenir Book" panose="02000503020000020003" pitchFamily="2" charset="0"/>
              </a:rPr>
              <a:t> Juul-Larsen, Louise </a:t>
            </a:r>
            <a:r>
              <a:rPr lang="en-US" sz="800" b="0" i="0" dirty="0" err="1">
                <a:solidFill>
                  <a:srgbClr val="000000"/>
                </a:solidFill>
                <a:effectLst/>
                <a:latin typeface="Avenir Book" panose="02000503020000020003" pitchFamily="2" charset="0"/>
              </a:rPr>
              <a:t>Kelstrup</a:t>
            </a:r>
            <a:r>
              <a:rPr lang="en-US" sz="800" b="0" i="0" dirty="0">
                <a:solidFill>
                  <a:srgbClr val="000000"/>
                </a:solidFill>
                <a:effectLst/>
                <a:latin typeface="Avenir Book" panose="02000503020000020003" pitchFamily="2" charset="0"/>
              </a:rPr>
              <a:t>, Kathrine </a:t>
            </a:r>
            <a:r>
              <a:rPr lang="en-US" sz="800" b="0" i="0" dirty="0" err="1">
                <a:solidFill>
                  <a:srgbClr val="000000"/>
                </a:solidFill>
                <a:effectLst/>
                <a:latin typeface="Avenir Book" panose="02000503020000020003" pitchFamily="2" charset="0"/>
              </a:rPr>
              <a:t>Perslev</a:t>
            </a:r>
            <a:r>
              <a:rPr lang="en-US" sz="800" b="0" i="0" dirty="0">
                <a:solidFill>
                  <a:srgbClr val="000000"/>
                </a:solidFill>
                <a:effectLst/>
                <a:latin typeface="Avenir Book" panose="02000503020000020003" pitchFamily="2" charset="0"/>
              </a:rPr>
              <a:t>, Tine Dalsgaard Clausen, Line Rode, Christina </a:t>
            </a:r>
            <a:r>
              <a:rPr lang="en-US" sz="800" b="0" i="0" dirty="0" err="1">
                <a:solidFill>
                  <a:srgbClr val="000000"/>
                </a:solidFill>
                <a:effectLst/>
                <a:latin typeface="Avenir Book" panose="02000503020000020003" pitchFamily="2" charset="0"/>
              </a:rPr>
              <a:t>Vinter</a:t>
            </a:r>
            <a:r>
              <a:rPr lang="en-US" sz="800" b="0" i="0" dirty="0">
                <a:solidFill>
                  <a:srgbClr val="000000"/>
                </a:solidFill>
                <a:effectLst/>
                <a:latin typeface="Avenir Book" panose="02000503020000020003" pitchFamily="2" charset="0"/>
              </a:rPr>
              <a:t>, Gitte </a:t>
            </a:r>
            <a:r>
              <a:rPr lang="en-US" sz="800" b="0" i="0" dirty="0" err="1">
                <a:solidFill>
                  <a:srgbClr val="000000"/>
                </a:solidFill>
                <a:effectLst/>
                <a:latin typeface="Avenir Book" panose="02000503020000020003" pitchFamily="2" charset="0"/>
              </a:rPr>
              <a:t>Hedermann</a:t>
            </a:r>
            <a:r>
              <a:rPr lang="en-US" sz="800" b="0" i="0" dirty="0">
                <a:solidFill>
                  <a:srgbClr val="000000"/>
                </a:solidFill>
                <a:effectLst/>
                <a:latin typeface="Avenir Book" panose="02000503020000020003" pitchFamily="2" charset="0"/>
              </a:rPr>
              <a:t>, Marianne </a:t>
            </a:r>
            <a:r>
              <a:rPr lang="en-US" sz="800" b="0" i="0" dirty="0" err="1">
                <a:solidFill>
                  <a:srgbClr val="000000"/>
                </a:solidFill>
                <a:effectLst/>
                <a:latin typeface="Avenir Book" panose="02000503020000020003" pitchFamily="2" charset="0"/>
              </a:rPr>
              <a:t>Jenlev</a:t>
            </a:r>
            <a:r>
              <a:rPr lang="en-US" sz="800" b="0" i="0" dirty="0">
                <a:solidFill>
                  <a:srgbClr val="000000"/>
                </a:solidFill>
                <a:effectLst/>
                <a:latin typeface="Avenir Book" panose="02000503020000020003" pitchFamily="2" charset="0"/>
              </a:rPr>
              <a:t> </a:t>
            </a:r>
            <a:r>
              <a:rPr lang="en-US" sz="800" b="0" i="0" dirty="0" err="1">
                <a:solidFill>
                  <a:srgbClr val="000000"/>
                </a:solidFill>
                <a:effectLst/>
                <a:latin typeface="Avenir Book" panose="02000503020000020003" pitchFamily="2" charset="0"/>
              </a:rPr>
              <a:t>Vestgaard</a:t>
            </a:r>
            <a:r>
              <a:rPr lang="en-US" sz="800" b="0" i="0" dirty="0">
                <a:solidFill>
                  <a:srgbClr val="000000"/>
                </a:solidFill>
                <a:effectLst/>
                <a:latin typeface="Avenir Book" panose="02000503020000020003" pitchFamily="2" charset="0"/>
              </a:rPr>
              <a:t>, Richard </a:t>
            </a:r>
            <a:r>
              <a:rPr lang="en-US" sz="800" b="0" i="0" dirty="0" err="1">
                <a:solidFill>
                  <a:srgbClr val="000000"/>
                </a:solidFill>
                <a:effectLst/>
                <a:latin typeface="Avenir Book" panose="02000503020000020003" pitchFamily="2" charset="0"/>
              </a:rPr>
              <a:t>Farlie</a:t>
            </a:r>
            <a:r>
              <a:rPr lang="en-US" sz="800" b="0" i="0" dirty="0">
                <a:solidFill>
                  <a:srgbClr val="000000"/>
                </a:solidFill>
                <a:effectLst/>
                <a:latin typeface="Avenir Book" panose="02000503020000020003" pitchFamily="2" charset="0"/>
              </a:rPr>
              <a:t>, Anne </a:t>
            </a:r>
            <a:r>
              <a:rPr lang="en-US" sz="800" b="0" i="0" dirty="0" err="1">
                <a:solidFill>
                  <a:srgbClr val="000000"/>
                </a:solidFill>
                <a:effectLst/>
                <a:latin typeface="Avenir Book" panose="02000503020000020003" pitchFamily="2" charset="0"/>
              </a:rPr>
              <a:t>Sørensen</a:t>
            </a:r>
            <a:r>
              <a:rPr lang="en-US" sz="800" b="0" i="0" dirty="0">
                <a:solidFill>
                  <a:srgbClr val="000000"/>
                </a:solidFill>
                <a:effectLst/>
                <a:latin typeface="Avenir Book" panose="02000503020000020003" pitchFamily="2" charset="0"/>
              </a:rPr>
              <a:t>, </a:t>
            </a:r>
            <a:r>
              <a:rPr lang="en-US" sz="800" b="0" i="0" dirty="0" err="1">
                <a:solidFill>
                  <a:srgbClr val="000000"/>
                </a:solidFill>
                <a:effectLst/>
                <a:latin typeface="Avenir Book" panose="02000503020000020003" pitchFamily="2" charset="0"/>
              </a:rPr>
              <a:t>Iben</a:t>
            </a:r>
            <a:r>
              <a:rPr lang="en-US" sz="800" b="0" i="0" dirty="0">
                <a:solidFill>
                  <a:srgbClr val="000000"/>
                </a:solidFill>
                <a:effectLst/>
                <a:latin typeface="Avenir Book" panose="02000503020000020003" pitchFamily="2" charset="0"/>
              </a:rPr>
              <a:t> </a:t>
            </a:r>
            <a:r>
              <a:rPr lang="en-US" sz="800" b="0" i="0" dirty="0" err="1">
                <a:solidFill>
                  <a:srgbClr val="000000"/>
                </a:solidFill>
                <a:effectLst/>
                <a:latin typeface="Avenir Book" panose="02000503020000020003" pitchFamily="2" charset="0"/>
              </a:rPr>
              <a:t>Sundtoft</a:t>
            </a:r>
            <a:r>
              <a:rPr lang="en-US" sz="800" b="0" i="0" dirty="0">
                <a:solidFill>
                  <a:srgbClr val="000000"/>
                </a:solidFill>
                <a:effectLst/>
                <a:latin typeface="Avenir Book" panose="02000503020000020003" pitchFamily="2" charset="0"/>
              </a:rPr>
              <a:t>, Anne </a:t>
            </a:r>
            <a:r>
              <a:rPr lang="en-US" sz="800" b="0" i="0" dirty="0" err="1">
                <a:solidFill>
                  <a:srgbClr val="000000"/>
                </a:solidFill>
                <a:effectLst/>
                <a:latin typeface="Avenir Book" panose="02000503020000020003" pitchFamily="2" charset="0"/>
              </a:rPr>
              <a:t>Cathrine</a:t>
            </a:r>
            <a:r>
              <a:rPr lang="en-US" sz="800" b="0" i="0" dirty="0">
                <a:solidFill>
                  <a:srgbClr val="000000"/>
                </a:solidFill>
                <a:effectLst/>
                <a:latin typeface="Avenir Book" panose="02000503020000020003" pitchFamily="2" charset="0"/>
              </a:rPr>
              <a:t> </a:t>
            </a:r>
            <a:r>
              <a:rPr lang="en-US" sz="800" b="0" i="0" dirty="0" err="1">
                <a:solidFill>
                  <a:srgbClr val="000000"/>
                </a:solidFill>
                <a:effectLst/>
                <a:latin typeface="Avenir Book" panose="02000503020000020003" pitchFamily="2" charset="0"/>
              </a:rPr>
              <a:t>Godtfredsen</a:t>
            </a:r>
            <a:r>
              <a:rPr lang="en-US" sz="800" b="0" i="0" dirty="0">
                <a:solidFill>
                  <a:srgbClr val="000000"/>
                </a:solidFill>
                <a:effectLst/>
                <a:latin typeface="Avenir Book" panose="02000503020000020003" pitchFamily="2" charset="0"/>
              </a:rPr>
              <a:t>, Lars Winter </a:t>
            </a:r>
            <a:r>
              <a:rPr lang="en-US" sz="800" b="0" i="0" dirty="0" err="1">
                <a:solidFill>
                  <a:srgbClr val="000000"/>
                </a:solidFill>
                <a:effectLst/>
                <a:latin typeface="Avenir Book" panose="02000503020000020003" pitchFamily="2" charset="0"/>
              </a:rPr>
              <a:t>Burmester</a:t>
            </a:r>
            <a:r>
              <a:rPr lang="en-US" sz="800" b="0" i="0" dirty="0">
                <a:solidFill>
                  <a:srgbClr val="000000"/>
                </a:solidFill>
                <a:effectLst/>
                <a:latin typeface="Avenir Book" panose="02000503020000020003" pitchFamily="2" charset="0"/>
              </a:rPr>
              <a:t>, Johanna </a:t>
            </a:r>
            <a:r>
              <a:rPr lang="en-US" sz="800" b="0" i="0" dirty="0" err="1">
                <a:solidFill>
                  <a:srgbClr val="000000"/>
                </a:solidFill>
                <a:effectLst/>
                <a:latin typeface="Avenir Book" panose="02000503020000020003" pitchFamily="2" charset="0"/>
              </a:rPr>
              <a:t>Lindman</a:t>
            </a:r>
            <a:r>
              <a:rPr lang="en-US" sz="800" b="0" i="0" dirty="0">
                <a:solidFill>
                  <a:srgbClr val="000000"/>
                </a:solidFill>
                <a:effectLst/>
                <a:latin typeface="Avenir Book" panose="02000503020000020003" pitchFamily="2" charset="0"/>
              </a:rPr>
              <a:t>, Elin </a:t>
            </a:r>
            <a:r>
              <a:rPr lang="en-US" sz="800" b="0" i="0" dirty="0" err="1">
                <a:solidFill>
                  <a:srgbClr val="000000"/>
                </a:solidFill>
                <a:effectLst/>
                <a:latin typeface="Avenir Book" panose="02000503020000020003" pitchFamily="2" charset="0"/>
              </a:rPr>
              <a:t>Rosenbek</a:t>
            </a:r>
            <a:r>
              <a:rPr lang="en-US" sz="800" b="0" i="0" dirty="0">
                <a:solidFill>
                  <a:srgbClr val="000000"/>
                </a:solidFill>
                <a:effectLst/>
                <a:latin typeface="Avenir Book" panose="02000503020000020003" pitchFamily="2" charset="0"/>
              </a:rPr>
              <a:t> Severinsen, Caroline Elisabeth </a:t>
            </a:r>
            <a:r>
              <a:rPr lang="en-US" sz="800" b="0" i="0" dirty="0" err="1">
                <a:solidFill>
                  <a:srgbClr val="000000"/>
                </a:solidFill>
                <a:effectLst/>
                <a:latin typeface="Avenir Book" panose="02000503020000020003" pitchFamily="2" charset="0"/>
              </a:rPr>
              <a:t>Kann</a:t>
            </a:r>
            <a:r>
              <a:rPr lang="en-US" sz="800" b="0" i="0" dirty="0">
                <a:solidFill>
                  <a:srgbClr val="000000"/>
                </a:solidFill>
                <a:effectLst/>
                <a:latin typeface="Avenir Book" panose="02000503020000020003" pitchFamily="2" charset="0"/>
              </a:rPr>
              <a:t>, Christine Bo Hansen, Mette Marie </a:t>
            </a:r>
            <a:r>
              <a:rPr lang="en-US" sz="800" b="0" i="0" dirty="0" err="1">
                <a:solidFill>
                  <a:srgbClr val="000000"/>
                </a:solidFill>
                <a:effectLst/>
                <a:latin typeface="Avenir Book" panose="02000503020000020003" pitchFamily="2" charset="0"/>
              </a:rPr>
              <a:t>Babiel</a:t>
            </a:r>
            <a:r>
              <a:rPr lang="en-US" sz="800" b="0" i="0" dirty="0">
                <a:solidFill>
                  <a:srgbClr val="000000"/>
                </a:solidFill>
                <a:effectLst/>
                <a:latin typeface="Avenir Book" panose="02000503020000020003" pitchFamily="2" charset="0"/>
              </a:rPr>
              <a:t> Schmidt Petersen, Pia </a:t>
            </a:r>
            <a:r>
              <a:rPr lang="en-US" sz="800" b="0" i="0" dirty="0" err="1">
                <a:solidFill>
                  <a:srgbClr val="000000"/>
                </a:solidFill>
                <a:effectLst/>
                <a:latin typeface="Avenir Book" panose="02000503020000020003" pitchFamily="2" charset="0"/>
              </a:rPr>
              <a:t>Egerup</a:t>
            </a:r>
            <a:r>
              <a:rPr lang="en-US" sz="800" b="0" i="0" dirty="0">
                <a:solidFill>
                  <a:srgbClr val="000000"/>
                </a:solidFill>
                <a:effectLst/>
                <a:latin typeface="Avenir Book" panose="02000503020000020003" pitchFamily="2" charset="0"/>
              </a:rPr>
              <a:t>, Anne </a:t>
            </a:r>
            <a:r>
              <a:rPr lang="en-US" sz="800" b="0" i="0" dirty="0" err="1">
                <a:solidFill>
                  <a:srgbClr val="000000"/>
                </a:solidFill>
                <a:effectLst/>
                <a:latin typeface="Avenir Book" panose="02000503020000020003" pitchFamily="2" charset="0"/>
              </a:rPr>
              <a:t>Zedeler</a:t>
            </a:r>
            <a:r>
              <a:rPr lang="en-US" sz="800" b="0" i="0" dirty="0">
                <a:solidFill>
                  <a:srgbClr val="000000"/>
                </a:solidFill>
                <a:effectLst/>
                <a:latin typeface="Avenir Book" panose="02000503020000020003" pitchFamily="2" charset="0"/>
              </a:rPr>
              <a:t>, Amalie </a:t>
            </a:r>
            <a:r>
              <a:rPr lang="en-US" sz="800" b="0" i="0" dirty="0" err="1">
                <a:solidFill>
                  <a:srgbClr val="000000"/>
                </a:solidFill>
                <a:effectLst/>
                <a:latin typeface="Avenir Book" panose="02000503020000020003" pitchFamily="2" charset="0"/>
              </a:rPr>
              <a:t>Dyhrberg</a:t>
            </a:r>
            <a:r>
              <a:rPr lang="en-US" sz="800" b="0" i="0" dirty="0">
                <a:solidFill>
                  <a:srgbClr val="000000"/>
                </a:solidFill>
                <a:effectLst/>
                <a:latin typeface="Avenir Book" panose="02000503020000020003" pitchFamily="2" charset="0"/>
              </a:rPr>
              <a:t> </a:t>
            </a:r>
            <a:r>
              <a:rPr lang="en-US" sz="800" b="0" i="0" dirty="0" err="1">
                <a:solidFill>
                  <a:srgbClr val="000000"/>
                </a:solidFill>
                <a:effectLst/>
                <a:latin typeface="Avenir Book" panose="02000503020000020003" pitchFamily="2" charset="0"/>
              </a:rPr>
              <a:t>Boje</a:t>
            </a:r>
            <a:r>
              <a:rPr lang="en-US" sz="800" b="0" i="0" dirty="0">
                <a:solidFill>
                  <a:srgbClr val="000000"/>
                </a:solidFill>
                <a:effectLst/>
                <a:latin typeface="Avenir Book" panose="02000503020000020003" pitchFamily="2" charset="0"/>
              </a:rPr>
              <a:t>, Marie-Louise Mathilde </a:t>
            </a:r>
            <a:r>
              <a:rPr lang="en-US" sz="800" b="0" i="0" dirty="0" err="1">
                <a:solidFill>
                  <a:srgbClr val="000000"/>
                </a:solidFill>
                <a:effectLst/>
                <a:latin typeface="Avenir Book" panose="02000503020000020003" pitchFamily="2" charset="0"/>
              </a:rPr>
              <a:t>Friis</a:t>
            </a:r>
            <a:r>
              <a:rPr lang="en-US" sz="800" b="0" i="0" dirty="0">
                <a:solidFill>
                  <a:srgbClr val="000000"/>
                </a:solidFill>
                <a:effectLst/>
                <a:latin typeface="Avenir Book" panose="02000503020000020003" pitchFamily="2" charset="0"/>
              </a:rPr>
              <a:t> </a:t>
            </a:r>
            <a:r>
              <a:rPr lang="en-US" sz="800" b="0" i="0" dirty="0" err="1">
                <a:solidFill>
                  <a:srgbClr val="000000"/>
                </a:solidFill>
                <a:effectLst/>
                <a:latin typeface="Avenir Book" panose="02000503020000020003" pitchFamily="2" charset="0"/>
              </a:rPr>
              <a:t>Bertelsen</a:t>
            </a:r>
            <a:r>
              <a:rPr lang="en-US" sz="800" b="0" i="0" dirty="0">
                <a:solidFill>
                  <a:srgbClr val="000000"/>
                </a:solidFill>
                <a:effectLst/>
                <a:latin typeface="Avenir Book" panose="02000503020000020003" pitchFamily="2" charset="0"/>
              </a:rPr>
              <a:t>, Lisbeth </a:t>
            </a:r>
            <a:r>
              <a:rPr lang="en-US" sz="800" b="0" i="0" dirty="0" err="1">
                <a:solidFill>
                  <a:srgbClr val="000000"/>
                </a:solidFill>
                <a:effectLst/>
                <a:latin typeface="Avenir Book" panose="02000503020000020003" pitchFamily="2" charset="0"/>
              </a:rPr>
              <a:t>Prætorius</a:t>
            </a:r>
            <a:r>
              <a:rPr lang="en-US" sz="800" b="0" i="0" dirty="0">
                <a:solidFill>
                  <a:srgbClr val="000000"/>
                </a:solidFill>
                <a:effectLst/>
                <a:latin typeface="Avenir Book" panose="02000503020000020003" pitchFamily="2" charset="0"/>
              </a:rPr>
              <a:t>, Aidan </a:t>
            </a:r>
            <a:r>
              <a:rPr lang="en-US" sz="800" b="0" i="0" dirty="0" err="1">
                <a:solidFill>
                  <a:srgbClr val="000000"/>
                </a:solidFill>
                <a:effectLst/>
                <a:latin typeface="Avenir Book" panose="02000503020000020003" pitchFamily="2" charset="0"/>
              </a:rPr>
              <a:t>Grundtvig</a:t>
            </a:r>
            <a:r>
              <a:rPr lang="en-US" sz="800" b="0" i="0" dirty="0">
                <a:solidFill>
                  <a:srgbClr val="000000"/>
                </a:solidFill>
                <a:effectLst/>
                <a:latin typeface="Avenir Book" panose="02000503020000020003" pitchFamily="2" charset="0"/>
              </a:rPr>
              <a:t> Kristensen, Finn </a:t>
            </a:r>
            <a:r>
              <a:rPr lang="en-US" sz="800" b="0" i="0" dirty="0" err="1">
                <a:solidFill>
                  <a:srgbClr val="000000"/>
                </a:solidFill>
                <a:effectLst/>
                <a:latin typeface="Avenir Book" panose="02000503020000020003" pitchFamily="2" charset="0"/>
              </a:rPr>
              <a:t>Stener</a:t>
            </a:r>
            <a:r>
              <a:rPr lang="en-US" sz="800" b="0" i="0" dirty="0">
                <a:solidFill>
                  <a:srgbClr val="000000"/>
                </a:solidFill>
                <a:effectLst/>
                <a:latin typeface="Avenir Book" panose="02000503020000020003" pitchFamily="2" charset="0"/>
              </a:rPr>
              <a:t> </a:t>
            </a:r>
            <a:r>
              <a:rPr lang="en-US" sz="800" b="0" i="0" dirty="0" err="1">
                <a:solidFill>
                  <a:srgbClr val="000000"/>
                </a:solidFill>
                <a:effectLst/>
                <a:latin typeface="Avenir Book" panose="02000503020000020003" pitchFamily="2" charset="0"/>
              </a:rPr>
              <a:t>Jørgensen</a:t>
            </a:r>
            <a:r>
              <a:rPr lang="en-US" sz="800" b="0" i="0" dirty="0">
                <a:solidFill>
                  <a:srgbClr val="000000"/>
                </a:solidFill>
                <a:effectLst/>
                <a:latin typeface="Avenir Book" panose="02000503020000020003" pitchFamily="2" charset="0"/>
              </a:rPr>
              <a:t>, Henrik </a:t>
            </a:r>
            <a:r>
              <a:rPr lang="en-US" sz="800" b="0" i="0" dirty="0" err="1">
                <a:solidFill>
                  <a:srgbClr val="000000"/>
                </a:solidFill>
                <a:effectLst/>
                <a:latin typeface="Avenir Book" panose="02000503020000020003" pitchFamily="2" charset="0"/>
              </a:rPr>
              <a:t>Westh</a:t>
            </a:r>
            <a:r>
              <a:rPr lang="en-US" sz="800" b="0" i="0" dirty="0">
                <a:solidFill>
                  <a:srgbClr val="000000"/>
                </a:solidFill>
                <a:effectLst/>
                <a:latin typeface="Avenir Book" panose="02000503020000020003" pitchFamily="2" charset="0"/>
              </a:rPr>
              <a:t>, Henrik L. </a:t>
            </a:r>
            <a:r>
              <a:rPr lang="en-US" sz="800" b="0" i="0" dirty="0" err="1">
                <a:solidFill>
                  <a:srgbClr val="000000"/>
                </a:solidFill>
                <a:effectLst/>
                <a:latin typeface="Avenir Book" panose="02000503020000020003" pitchFamily="2" charset="0"/>
              </a:rPr>
              <a:t>Jørgensen</a:t>
            </a:r>
            <a:r>
              <a:rPr lang="en-US" sz="800" b="0" i="0" dirty="0">
                <a:solidFill>
                  <a:srgbClr val="000000"/>
                </a:solidFill>
                <a:effectLst/>
                <a:latin typeface="Avenir Book" panose="02000503020000020003" pitchFamily="2" charset="0"/>
              </a:rPr>
              <a:t>, Nina la </a:t>
            </a:r>
            <a:r>
              <a:rPr lang="en-US" sz="800" b="0" i="0" dirty="0" err="1">
                <a:solidFill>
                  <a:srgbClr val="000000"/>
                </a:solidFill>
                <a:effectLst/>
                <a:latin typeface="Avenir Book" panose="02000503020000020003" pitchFamily="2" charset="0"/>
              </a:rPr>
              <a:t>Cour</a:t>
            </a:r>
            <a:r>
              <a:rPr lang="en-US" sz="800" b="0" i="0" dirty="0">
                <a:solidFill>
                  <a:srgbClr val="000000"/>
                </a:solidFill>
                <a:effectLst/>
                <a:latin typeface="Avenir Book" panose="02000503020000020003" pitchFamily="2" charset="0"/>
              </a:rPr>
              <a:t> </a:t>
            </a:r>
            <a:r>
              <a:rPr lang="en-US" sz="800" b="0" i="0" dirty="0" err="1">
                <a:solidFill>
                  <a:srgbClr val="000000"/>
                </a:solidFill>
                <a:effectLst/>
                <a:latin typeface="Avenir Book" panose="02000503020000020003" pitchFamily="2" charset="0"/>
              </a:rPr>
              <a:t>Freiesleben</a:t>
            </a:r>
            <a:r>
              <a:rPr lang="en-US" sz="800" b="0" i="0" dirty="0">
                <a:solidFill>
                  <a:srgbClr val="000000"/>
                </a:solidFill>
                <a:effectLst/>
                <a:latin typeface="Avenir Book" panose="02000503020000020003" pitchFamily="2" charset="0"/>
              </a:rPr>
              <a:t> and Henriette </a:t>
            </a:r>
            <a:r>
              <a:rPr lang="en-US" sz="800" b="0" i="0" dirty="0" err="1">
                <a:solidFill>
                  <a:srgbClr val="000000"/>
                </a:solidFill>
                <a:effectLst/>
                <a:latin typeface="Avenir Book" panose="02000503020000020003" pitchFamily="2" charset="0"/>
              </a:rPr>
              <a:t>Svarre</a:t>
            </a:r>
            <a:r>
              <a:rPr lang="en-US" sz="800" b="0" i="0" dirty="0">
                <a:solidFill>
                  <a:srgbClr val="000000"/>
                </a:solidFill>
                <a:effectLst/>
                <a:latin typeface="Avenir Book" panose="02000503020000020003" pitchFamily="2" charset="0"/>
              </a:rPr>
              <a:t> Nielsen. Maternal-Fetal Outcomes and Antibody Transfer, Depending on the Trimester of SARS-CoV-2 Infection in Non-Vaccinated Women—A Danish Nationwide Prospective Cohort Study. Int. J. Mol. Sci. 2025, 26, 2533</a:t>
            </a:r>
          </a:p>
          <a:p>
            <a:pPr algn="l"/>
            <a:r>
              <a:rPr lang="en-US" sz="800" b="0" i="0" dirty="0">
                <a:solidFill>
                  <a:srgbClr val="000000"/>
                </a:solidFill>
                <a:effectLst/>
                <a:latin typeface="Avenir Book" panose="02000503020000020003" pitchFamily="2" charset="0"/>
              </a:rPr>
              <a:t>· Mette </a:t>
            </a:r>
            <a:r>
              <a:rPr lang="en-US" sz="800" b="0" i="0" dirty="0" err="1">
                <a:solidFill>
                  <a:srgbClr val="000000"/>
                </a:solidFill>
                <a:effectLst/>
                <a:latin typeface="Avenir Book" panose="02000503020000020003" pitchFamily="2" charset="0"/>
              </a:rPr>
              <a:t>Hykkelbjerg</a:t>
            </a:r>
            <a:r>
              <a:rPr lang="en-US" sz="800" b="0" i="0" dirty="0">
                <a:solidFill>
                  <a:srgbClr val="000000"/>
                </a:solidFill>
                <a:effectLst/>
                <a:latin typeface="Avenir Book" panose="02000503020000020003" pitchFamily="2" charset="0"/>
              </a:rPr>
              <a:t> Christensen, Anne </a:t>
            </a:r>
            <a:r>
              <a:rPr lang="en-US" sz="800" b="0" i="0" dirty="0" err="1">
                <a:solidFill>
                  <a:srgbClr val="000000"/>
                </a:solidFill>
                <a:effectLst/>
                <a:latin typeface="Avenir Book" panose="02000503020000020003" pitchFamily="2" charset="0"/>
              </a:rPr>
              <a:t>Cathrine</a:t>
            </a:r>
            <a:r>
              <a:rPr lang="en-US" sz="800" b="0" i="0" dirty="0">
                <a:solidFill>
                  <a:srgbClr val="000000"/>
                </a:solidFill>
                <a:effectLst/>
                <a:latin typeface="Avenir Book" panose="02000503020000020003" pitchFamily="2" charset="0"/>
              </a:rPr>
              <a:t> </a:t>
            </a:r>
            <a:r>
              <a:rPr lang="en-US" sz="800" b="0" i="0" dirty="0" err="1">
                <a:solidFill>
                  <a:srgbClr val="000000"/>
                </a:solidFill>
                <a:effectLst/>
                <a:latin typeface="Avenir Book" panose="02000503020000020003" pitchFamily="2" charset="0"/>
              </a:rPr>
              <a:t>Godtfredsen</a:t>
            </a:r>
            <a:r>
              <a:rPr lang="en-US" sz="800" b="0" i="0" dirty="0">
                <a:solidFill>
                  <a:srgbClr val="000000"/>
                </a:solidFill>
                <a:effectLst/>
                <a:latin typeface="Avenir Book" panose="02000503020000020003" pitchFamily="2" charset="0"/>
              </a:rPr>
              <a:t>, </a:t>
            </a:r>
            <a:r>
              <a:rPr lang="en-US" sz="800" b="0" i="0" dirty="0" err="1">
                <a:solidFill>
                  <a:srgbClr val="000000"/>
                </a:solidFill>
                <a:effectLst/>
                <a:latin typeface="Avenir Book" panose="02000503020000020003" pitchFamily="2" charset="0"/>
              </a:rPr>
              <a:t>Fariha</a:t>
            </a:r>
            <a:r>
              <a:rPr lang="en-US" sz="800" b="0" i="0" dirty="0">
                <a:solidFill>
                  <a:srgbClr val="000000"/>
                </a:solidFill>
                <a:effectLst/>
                <a:latin typeface="Avenir Book" panose="02000503020000020003" pitchFamily="2" charset="0"/>
              </a:rPr>
              <a:t> </a:t>
            </a:r>
            <a:r>
              <a:rPr lang="en-US" sz="800" b="0" i="0" dirty="0" err="1">
                <a:solidFill>
                  <a:srgbClr val="000000"/>
                </a:solidFill>
                <a:effectLst/>
                <a:latin typeface="Avenir Book" panose="02000503020000020003" pitchFamily="2" charset="0"/>
              </a:rPr>
              <a:t>Olawi</a:t>
            </a:r>
            <a:r>
              <a:rPr lang="en-US" sz="800" b="0" i="0" dirty="0">
                <a:solidFill>
                  <a:srgbClr val="000000"/>
                </a:solidFill>
                <a:effectLst/>
                <a:latin typeface="Avenir Book" panose="02000503020000020003" pitchFamily="2" charset="0"/>
              </a:rPr>
              <a:t>, Lisa Grange Persson, Kasper Pihl, Gitte </a:t>
            </a:r>
            <a:r>
              <a:rPr lang="en-US" sz="800" b="0" i="0" dirty="0" err="1">
                <a:solidFill>
                  <a:srgbClr val="000000"/>
                </a:solidFill>
                <a:effectLst/>
                <a:latin typeface="Avenir Book" panose="02000503020000020003" pitchFamily="2" charset="0"/>
              </a:rPr>
              <a:t>Skajaa</a:t>
            </a:r>
            <a:r>
              <a:rPr lang="en-US" sz="800" b="0" i="0" dirty="0">
                <a:solidFill>
                  <a:srgbClr val="000000"/>
                </a:solidFill>
                <a:effectLst/>
                <a:latin typeface="Avenir Book" panose="02000503020000020003" pitchFamily="2" charset="0"/>
              </a:rPr>
              <a:t>, Jannie Dalby </a:t>
            </a:r>
            <a:r>
              <a:rPr lang="en-US" sz="800" b="0" i="0" dirty="0" err="1">
                <a:solidFill>
                  <a:srgbClr val="000000"/>
                </a:solidFill>
                <a:effectLst/>
                <a:latin typeface="Avenir Book" panose="02000503020000020003" pitchFamily="2" charset="0"/>
              </a:rPr>
              <a:t>Salvig</a:t>
            </a:r>
            <a:r>
              <a:rPr lang="en-US" sz="800" b="0" i="0" dirty="0">
                <a:solidFill>
                  <a:srgbClr val="000000"/>
                </a:solidFill>
                <a:effectLst/>
                <a:latin typeface="Avenir Book" panose="02000503020000020003" pitchFamily="2" charset="0"/>
              </a:rPr>
              <a:t> and Marianne </a:t>
            </a:r>
            <a:r>
              <a:rPr lang="en-US" sz="800" b="0" i="0" dirty="0" err="1">
                <a:solidFill>
                  <a:srgbClr val="000000"/>
                </a:solidFill>
                <a:effectLst/>
                <a:latin typeface="Avenir Book" panose="02000503020000020003" pitchFamily="2" charset="0"/>
              </a:rPr>
              <a:t>Jenlev</a:t>
            </a:r>
            <a:r>
              <a:rPr lang="en-US" sz="800" b="0" i="0" dirty="0">
                <a:solidFill>
                  <a:srgbClr val="000000"/>
                </a:solidFill>
                <a:effectLst/>
                <a:latin typeface="Avenir Book" panose="02000503020000020003" pitchFamily="2" charset="0"/>
              </a:rPr>
              <a:t> </a:t>
            </a:r>
            <a:r>
              <a:rPr lang="en-US" sz="800" b="0" i="0" dirty="0" err="1">
                <a:solidFill>
                  <a:srgbClr val="000000"/>
                </a:solidFill>
                <a:effectLst/>
                <a:latin typeface="Avenir Book" panose="02000503020000020003" pitchFamily="2" charset="0"/>
              </a:rPr>
              <a:t>Vestgaard</a:t>
            </a:r>
            <a:r>
              <a:rPr lang="en-US" sz="800" b="0" i="0" dirty="0">
                <a:solidFill>
                  <a:srgbClr val="000000"/>
                </a:solidFill>
                <a:effectLst/>
                <a:latin typeface="Avenir Book" panose="02000503020000020003" pitchFamily="2" charset="0"/>
              </a:rPr>
              <a:t>. DSOG Guideline Bulletin: Preeclampsia and hypertension. DJOG, 3(1), 42-54</a:t>
            </a:r>
          </a:p>
        </p:txBody>
      </p:sp>
      <p:sp>
        <p:nvSpPr>
          <p:cNvPr id="39" name="TextBox 38">
            <a:extLst>
              <a:ext uri="{FF2B5EF4-FFF2-40B4-BE49-F238E27FC236}">
                <a16:creationId xmlns:a16="http://schemas.microsoft.com/office/drawing/2014/main" id="{F8FC2C11-E6FE-6AAF-C68A-C196C48E1659}"/>
              </a:ext>
            </a:extLst>
          </p:cNvPr>
          <p:cNvSpPr txBox="1"/>
          <p:nvPr/>
        </p:nvSpPr>
        <p:spPr>
          <a:xfrm>
            <a:off x="9314352" y="3615277"/>
            <a:ext cx="2087178" cy="933974"/>
          </a:xfrm>
          <a:prstGeom prst="rect">
            <a:avLst/>
          </a:prstGeom>
          <a:noFill/>
        </p:spPr>
        <p:txBody>
          <a:bodyPr wrap="square">
            <a:spAutoFit/>
          </a:bodyPr>
          <a:lstStyle/>
          <a:p>
            <a:pPr marL="0" marR="0">
              <a:lnSpc>
                <a:spcPct val="115000"/>
              </a:lnSpc>
              <a:spcBef>
                <a:spcPts val="0"/>
              </a:spcBef>
              <a:spcAft>
                <a:spcPts val="1000"/>
              </a:spcAft>
            </a:pPr>
            <a:r>
              <a:rPr lang="en-US" sz="1200" dirty="0">
                <a:solidFill>
                  <a:schemeClr val="bg1"/>
                </a:solidFill>
                <a:effectLst/>
                <a:latin typeface="Avenir Book" panose="02000503020000020003" pitchFamily="2" charset="0"/>
                <a:ea typeface="Calibri" panose="020F0502020204030204" pitchFamily="34" charset="0"/>
                <a:cs typeface="Times New Roman" panose="02020603050405020304" pitchFamily="18" charset="0"/>
              </a:rPr>
              <a:t>Preeclampsia and the contact system - propagation of pathways and implications for therapy</a:t>
            </a:r>
          </a:p>
        </p:txBody>
      </p:sp>
    </p:spTree>
    <p:extLst>
      <p:ext uri="{BB962C8B-B14F-4D97-AF65-F5344CB8AC3E}">
        <p14:creationId xmlns:p14="http://schemas.microsoft.com/office/powerpoint/2010/main" val="1098993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Associate Professor</a:t>
            </a:r>
            <a:br>
              <a:rPr lang="en-US" sz="1400" dirty="0">
                <a:latin typeface="Avenir Book" panose="02000503020000020003" pitchFamily="2" charset="0"/>
              </a:rPr>
            </a:br>
            <a:r>
              <a:rPr lang="en-US" sz="1400" dirty="0">
                <a:latin typeface="Avenir Book" panose="02000503020000020003" pitchFamily="2" charset="0"/>
              </a:rPr>
              <a:t>University of Washington School of Medicine</a:t>
            </a:r>
            <a:br>
              <a:rPr lang="en-US" sz="1400" dirty="0">
                <a:latin typeface="Avenir Book" panose="02000503020000020003" pitchFamily="2" charset="0"/>
              </a:rPr>
            </a:br>
            <a:r>
              <a:rPr lang="en-US" sz="1400" dirty="0">
                <a:latin typeface="Avenir Book" panose="02000503020000020003" pitchFamily="2" charset="0"/>
              </a:rPr>
              <a:t>United States of America</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fontScale="92500"/>
          </a:bodyPr>
          <a:lstStyle/>
          <a:p>
            <a:pPr marL="0" marR="0" algn="just">
              <a:spcBef>
                <a:spcPts val="0"/>
              </a:spcBef>
              <a:spcAft>
                <a:spcPts val="0"/>
              </a:spcAft>
            </a:pPr>
            <a:r>
              <a:rPr lang="en-US" sz="1100" b="0" i="0" u="none" strike="noStrike" dirty="0">
                <a:solidFill>
                  <a:srgbClr val="212121"/>
                </a:solidFill>
                <a:effectLst/>
                <a:latin typeface="Avenir Book" panose="02000503020000020003" pitchFamily="2" charset="0"/>
              </a:rPr>
              <a:t>Dr. Kathryn Gray is a physician-scientist with training in Ob/Gyn, Maternal-Fetal Medicine, and Clinical Genetics. She is an Associate Professor and the Director of Research in Maternal-Fetal Medicine at the University of Washington. She leads a research group at the University of Washington focused on using genetics and other translational research tools to understand the mechanisms underlying adverse pregnancy outcomes and to advance prenatal screening and diagnosis. To further understanding of preeclampsia genetics, she led the creation of the NIH-NHLBI funded </a:t>
            </a:r>
            <a:r>
              <a:rPr lang="en-US" sz="1100" b="0" i="0" u="none" strike="noStrike" dirty="0" err="1">
                <a:solidFill>
                  <a:srgbClr val="212121"/>
                </a:solidFill>
                <a:effectLst/>
                <a:latin typeface="Avenir Book" panose="02000503020000020003" pitchFamily="2" charset="0"/>
              </a:rPr>
              <a:t>TOPMed</a:t>
            </a:r>
            <a:r>
              <a:rPr lang="en-US" sz="1100" b="0" i="0" u="none" strike="noStrike" dirty="0">
                <a:solidFill>
                  <a:srgbClr val="212121"/>
                </a:solidFill>
                <a:effectLst/>
                <a:latin typeface="Avenir Book" panose="02000503020000020003" pitchFamily="2" charset="0"/>
              </a:rPr>
              <a:t> Boston-Colombia Collaborative for Adverse Outcomes (BCC-PREG) cohort, with whole genome sequencing on 14,615 maternal-offspring samples and other </a:t>
            </a:r>
            <a:r>
              <a:rPr lang="en-US" sz="1100" b="0" i="0" u="none" strike="noStrike" dirty="0" err="1">
                <a:solidFill>
                  <a:srgbClr val="212121"/>
                </a:solidFill>
                <a:effectLst/>
                <a:latin typeface="Avenir Book" panose="02000503020000020003" pitchFamily="2" charset="0"/>
              </a:rPr>
              <a:t>omic</a:t>
            </a:r>
            <a:r>
              <a:rPr lang="en-US" sz="1100" b="0" i="0" u="none" strike="noStrike" dirty="0">
                <a:solidFill>
                  <a:srgbClr val="212121"/>
                </a:solidFill>
                <a:effectLst/>
                <a:latin typeface="Avenir Book" panose="02000503020000020003" pitchFamily="2" charset="0"/>
              </a:rPr>
              <a:t> profiling on maternal samples in pregnancy prior to the development of preeclampsia. BCC-PREG is the largest pregnancy cohort sequenced to date with detailed phenotyping and molecular characterization, which will enable a precision medicine approach to preeclampsia. She is also part of an international fetal genomics consortium (FGC; </a:t>
            </a:r>
            <a:r>
              <a:rPr lang="en-US" sz="1100" b="0" i="0" u="sng" strike="noStrike" dirty="0">
                <a:solidFill>
                  <a:srgbClr val="0078D7"/>
                </a:solidFill>
                <a:effectLst/>
                <a:latin typeface="Avenir Book" panose="02000503020000020003" pitchFamily="2" charset="0"/>
                <a:hlinkClick r:id="rId2" tooltip="https://urldefense.com/v3/__http://fetalgenomics.org__;!!NHLzug!JUPWPIOy1ExDE85_weNiiObnjuDijWQp_ELjUH0PnE_a9hPHAgocu1FKjzFmr4hGXvFp4HFpjMyXzDBF71w$"/>
              </a:rPr>
              <a:t>fetalgenomics.org</a:t>
            </a:r>
            <a:r>
              <a:rPr lang="en-US" sz="1100" b="0" i="0" u="none" strike="noStrike" dirty="0">
                <a:solidFill>
                  <a:srgbClr val="212121"/>
                </a:solidFill>
                <a:effectLst/>
                <a:latin typeface="Avenir Book" panose="02000503020000020003" pitchFamily="2" charset="0"/>
              </a:rPr>
              <a:t>) that prospectively recruits trio DNA samples from patients with fetal loss &gt;14 weeks gestation for whole genome sequencing to understand the genetic changes that contribute to pregnancy loss. Her team is also assessing social determinants of health (SDOH) that impact risk of fetal demise. Finally, she is interested in advancing tools for prenatal genetic screening, including information available from cell-free DNA present in the maternal circulation. Overall, her research group aims to use translational approaches to advance pregnancy biology and diagnostic tools.</a:t>
            </a:r>
          </a:p>
          <a:p>
            <a:pPr marL="0" marR="0" algn="l">
              <a:spcBef>
                <a:spcPts val="0"/>
              </a:spcBef>
              <a:spcAft>
                <a:spcPts val="0"/>
              </a:spcAft>
            </a:pPr>
            <a:r>
              <a:rPr lang="en-US" sz="1200" b="0" i="0" u="none" strike="noStrike" dirty="0">
                <a:solidFill>
                  <a:srgbClr val="212121"/>
                </a:solidFill>
                <a:effectLst/>
                <a:latin typeface="Avenir Book" panose="02000503020000020003" pitchFamily="2" charset="0"/>
              </a:rPr>
              <a:t> </a:t>
            </a:r>
          </a:p>
          <a:p>
            <a:endParaRPr lang="en-US" sz="1100" dirty="0">
              <a:latin typeface="Avenir Book" panose="02000503020000020003" pitchFamily="2" charset="0"/>
            </a:endParaRP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33562" y="4488353"/>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2400657"/>
          </a:xfrm>
          <a:prstGeom prst="rect">
            <a:avLst/>
          </a:prstGeom>
          <a:noFill/>
        </p:spPr>
        <p:txBody>
          <a:bodyPr wrap="square" rtlCol="0">
            <a:spAutoFit/>
          </a:bodyPr>
          <a:lstStyle/>
          <a:p>
            <a:pPr marL="0" marR="0" algn="l">
              <a:spcBef>
                <a:spcPts val="0"/>
              </a:spcBef>
              <a:spcAft>
                <a:spcPts val="0"/>
              </a:spcAft>
            </a:pPr>
            <a:r>
              <a:rPr lang="en-US" sz="1100" b="0" i="0" u="none" strike="noStrike" dirty="0">
                <a:solidFill>
                  <a:schemeClr val="bg1"/>
                </a:solidFill>
                <a:effectLst/>
                <a:latin typeface="Avenir Book" panose="02000503020000020003" pitchFamily="2" charset="0"/>
              </a:rPr>
              <a:t>Genetics and other omics of adverse pregnancy outcomes, including preeclampsia, stillbirth, and fetal anomalies; prenatal diagnosis and screening</a:t>
            </a:r>
          </a:p>
          <a:p>
            <a:pPr marL="0" marR="0" algn="l">
              <a:spcBef>
                <a:spcPts val="0"/>
              </a:spcBef>
              <a:spcAft>
                <a:spcPts val="0"/>
              </a:spcAft>
            </a:pPr>
            <a:r>
              <a:rPr lang="en-US" sz="1100" b="0" i="0" u="none" strike="noStrike" dirty="0">
                <a:solidFill>
                  <a:schemeClr val="bg1"/>
                </a:solidFill>
                <a:effectLst/>
                <a:latin typeface="Calibri" panose="020F0502020204030204" pitchFamily="34" charset="0"/>
              </a:rPr>
              <a:t> </a:t>
            </a:r>
          </a:p>
          <a:p>
            <a:endParaRPr lang="en-US" sz="1100" dirty="0">
              <a:solidFill>
                <a:schemeClr val="bg1"/>
              </a:solidFill>
              <a:latin typeface="Avenir Book" panose="02000503020000020003" pitchFamily="2" charset="0"/>
            </a:endParaRPr>
          </a:p>
          <a:p>
            <a:r>
              <a:rPr lang="en-US" sz="1100" dirty="0">
                <a:solidFill>
                  <a:schemeClr val="bg1"/>
                </a:solidFill>
                <a:latin typeface="Avenir Book" panose="02000503020000020003" pitchFamily="2" charset="0"/>
              </a:rPr>
              <a:t>Additional publications:</a:t>
            </a:r>
          </a:p>
          <a:p>
            <a:pPr marL="0" marR="0" algn="just">
              <a:spcBef>
                <a:spcPts val="0"/>
              </a:spcBef>
              <a:spcAft>
                <a:spcPts val="0"/>
              </a:spcAft>
            </a:pPr>
            <a:r>
              <a:rPr lang="en-US" sz="1100" b="0" i="0" u="sng" strike="noStrike" dirty="0">
                <a:solidFill>
                  <a:srgbClr val="0078D7"/>
                </a:solidFill>
                <a:effectLst/>
                <a:latin typeface="Avenir Book" panose="02000503020000020003" pitchFamily="2" charset="0"/>
                <a:hlinkClick r:id="rId3" tooltip="https://urldefense.com/v3/__https://www.ncbi.nlm.nih.gov/sites/myncbi/1L1o-kbia8jQN/bibliography/public/__;!!NHLzug!JUPWPIOy1ExDE85_weNiiObnjuDijWQp_ELjUH0PnE_a9hPHAgocu1FKjzFmr4hGXvFp4HFpjMyXQ8GgLlE$"/>
              </a:rPr>
              <a:t>https://www.ncbi.nlm.nih.gov/sites/myncbi/1L1o-kbia8jQN/bibliography/public/</a:t>
            </a:r>
            <a:endParaRPr lang="en-US" sz="1100" b="0" i="0" u="none" strike="noStrike" dirty="0">
              <a:solidFill>
                <a:srgbClr val="212121"/>
              </a:solidFill>
              <a:effectLst/>
              <a:latin typeface="Avenir Book" panose="02000503020000020003" pitchFamily="2" charset="0"/>
            </a:endParaRPr>
          </a:p>
          <a:p>
            <a:pPr marL="0" marR="0" algn="l">
              <a:spcBef>
                <a:spcPts val="0"/>
              </a:spcBef>
              <a:spcAft>
                <a:spcPts val="0"/>
              </a:spcAft>
            </a:pPr>
            <a:r>
              <a:rPr lang="en-US" sz="1800" b="0" i="0" u="none" strike="noStrike" dirty="0">
                <a:solidFill>
                  <a:srgbClr val="212121"/>
                </a:solidFill>
                <a:effectLst/>
                <a:latin typeface="Calibri" panose="020F0502020204030204" pitchFamily="34" charset="0"/>
              </a:rPr>
              <a:t> </a:t>
            </a:r>
            <a:endParaRPr lang="en-US" sz="1100" b="0" i="0" u="none" strike="noStrike" dirty="0">
              <a:solidFill>
                <a:srgbClr val="212121"/>
              </a:solidFill>
              <a:effectLst/>
              <a:latin typeface="Calibri" panose="020F0502020204030204" pitchFamily="34" charset="0"/>
            </a:endParaRPr>
          </a:p>
          <a:p>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928751" y="4488353"/>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74955" marR="0" indent="-274955">
              <a:spcBef>
                <a:spcPts val="0"/>
              </a:spcBef>
              <a:spcAft>
                <a:spcPts val="0"/>
              </a:spcAft>
            </a:pPr>
            <a:r>
              <a:rPr lang="en-US" sz="1100" dirty="0">
                <a:latin typeface="Avenir Book" panose="02000503020000020003" pitchFamily="2" charset="0"/>
              </a:rPr>
              <a:t>      </a:t>
            </a:r>
            <a:r>
              <a:rPr lang="en-US" sz="1000" dirty="0">
                <a:latin typeface="Avenir Book" panose="02000503020000020003" pitchFamily="2" charset="0"/>
              </a:rPr>
              <a:t>▸</a:t>
            </a:r>
            <a:r>
              <a:rPr lang="en-US" sz="1000" b="1" i="0" u="none" strike="noStrike" dirty="0">
                <a:solidFill>
                  <a:srgbClr val="212121"/>
                </a:solidFill>
                <a:effectLst/>
                <a:latin typeface="Avenir Book" panose="02000503020000020003" pitchFamily="2" charset="0"/>
              </a:rPr>
              <a:t>Gray KJ</a:t>
            </a:r>
            <a:r>
              <a:rPr lang="en-US" sz="1000" b="0" i="0" u="none" strike="noStrike" dirty="0">
                <a:solidFill>
                  <a:srgbClr val="212121"/>
                </a:solidFill>
                <a:effectLst/>
                <a:latin typeface="Avenir Book" panose="02000503020000020003" pitchFamily="2" charset="0"/>
              </a:rPr>
              <a:t>, </a:t>
            </a:r>
            <a:r>
              <a:rPr lang="en-US" sz="1000" b="0" i="0" u="none" strike="noStrike" dirty="0" err="1">
                <a:solidFill>
                  <a:srgbClr val="212121"/>
                </a:solidFill>
                <a:effectLst/>
                <a:latin typeface="Avenir Book" panose="02000503020000020003" pitchFamily="2" charset="0"/>
              </a:rPr>
              <a:t>Kovacheva</a:t>
            </a:r>
            <a:r>
              <a:rPr lang="en-US" sz="1000" b="0" i="0" u="none" strike="noStrike" dirty="0">
                <a:solidFill>
                  <a:srgbClr val="212121"/>
                </a:solidFill>
                <a:effectLst/>
                <a:latin typeface="Avenir Book" panose="02000503020000020003" pitchFamily="2" charset="0"/>
              </a:rPr>
              <a:t> VP, Mirzakhani H, </a:t>
            </a:r>
            <a:r>
              <a:rPr lang="en-US" sz="1000" b="0" i="0" u="none" strike="noStrike" dirty="0" err="1">
                <a:solidFill>
                  <a:srgbClr val="212121"/>
                </a:solidFill>
                <a:effectLst/>
                <a:latin typeface="Avenir Book" panose="02000503020000020003" pitchFamily="2" charset="0"/>
              </a:rPr>
              <a:t>Bjonnes</a:t>
            </a:r>
            <a:r>
              <a:rPr lang="en-US" sz="1000" b="0" i="0" u="none" strike="noStrike" dirty="0">
                <a:solidFill>
                  <a:srgbClr val="212121"/>
                </a:solidFill>
                <a:effectLst/>
                <a:latin typeface="Avenir Book" panose="02000503020000020003" pitchFamily="2" charset="0"/>
              </a:rPr>
              <a:t> AC, </a:t>
            </a:r>
            <a:r>
              <a:rPr lang="en-US" sz="1000" b="0" i="0" u="none" strike="noStrike" dirty="0" err="1">
                <a:solidFill>
                  <a:srgbClr val="212121"/>
                </a:solidFill>
                <a:effectLst/>
                <a:latin typeface="Avenir Book" panose="02000503020000020003" pitchFamily="2" charset="0"/>
              </a:rPr>
              <a:t>Almoguera</a:t>
            </a:r>
            <a:r>
              <a:rPr lang="en-US" sz="1000" b="0" i="0" u="none" strike="noStrike" dirty="0">
                <a:solidFill>
                  <a:srgbClr val="212121"/>
                </a:solidFill>
                <a:effectLst/>
                <a:latin typeface="Avenir Book" panose="02000503020000020003" pitchFamily="2" charset="0"/>
              </a:rPr>
              <a:t> B, Wilson ML, Ingles SA, Lockwood CJ, </a:t>
            </a:r>
            <a:r>
              <a:rPr lang="en-US" sz="1000" b="0" i="0" u="none" strike="noStrike" dirty="0" err="1">
                <a:solidFill>
                  <a:srgbClr val="212121"/>
                </a:solidFill>
                <a:effectLst/>
                <a:latin typeface="Avenir Book" panose="02000503020000020003" pitchFamily="2" charset="0"/>
              </a:rPr>
              <a:t>Hakonarson</a:t>
            </a:r>
            <a:r>
              <a:rPr lang="en-US" sz="1000" b="0" i="0" u="none" strike="noStrike" dirty="0">
                <a:solidFill>
                  <a:srgbClr val="212121"/>
                </a:solidFill>
                <a:effectLst/>
                <a:latin typeface="Avenir Book" panose="02000503020000020003" pitchFamily="2" charset="0"/>
              </a:rPr>
              <a:t> H, McElrath TF, Murray JC, </a:t>
            </a:r>
            <a:r>
              <a:rPr lang="en-US" sz="1000" b="0" i="0" u="none" strike="noStrike" dirty="0" err="1">
                <a:solidFill>
                  <a:srgbClr val="212121"/>
                </a:solidFill>
                <a:effectLst/>
                <a:latin typeface="Avenir Book" panose="02000503020000020003" pitchFamily="2" charset="0"/>
              </a:rPr>
              <a:t>Norwitz</a:t>
            </a:r>
            <a:r>
              <a:rPr lang="en-US" sz="1000" b="0" i="0" u="none" strike="noStrike" dirty="0">
                <a:solidFill>
                  <a:srgbClr val="212121"/>
                </a:solidFill>
                <a:effectLst/>
                <a:latin typeface="Avenir Book" panose="02000503020000020003" pitchFamily="2" charset="0"/>
              </a:rPr>
              <a:t> ER, </a:t>
            </a:r>
            <a:r>
              <a:rPr lang="en-US" sz="1000" b="0" i="0" u="none" strike="noStrike" dirty="0" err="1">
                <a:solidFill>
                  <a:srgbClr val="212121"/>
                </a:solidFill>
                <a:effectLst/>
                <a:latin typeface="Avenir Book" panose="02000503020000020003" pitchFamily="2" charset="0"/>
              </a:rPr>
              <a:t>Karumanchi</a:t>
            </a:r>
            <a:r>
              <a:rPr lang="en-US" sz="1000" b="0" i="0" u="none" strike="noStrike" dirty="0">
                <a:solidFill>
                  <a:srgbClr val="212121"/>
                </a:solidFill>
                <a:effectLst/>
                <a:latin typeface="Avenir Book" panose="02000503020000020003" pitchFamily="2" charset="0"/>
              </a:rPr>
              <a:t> SA, Bateman BT, Keating BJ, Saxena R. Risk of preeclampsia in patients with maternal genetic predisposition to common medical conditions: a case-control study. BJOG, 2021 Jan;128(1):55-65. </a:t>
            </a:r>
            <a:r>
              <a:rPr lang="en-US" sz="1000" b="0" i="0" u="none" strike="noStrike" dirty="0" err="1">
                <a:solidFill>
                  <a:srgbClr val="212121"/>
                </a:solidFill>
                <a:effectLst/>
                <a:latin typeface="Avenir Book" panose="02000503020000020003" pitchFamily="2" charset="0"/>
              </a:rPr>
              <a:t>doi</a:t>
            </a:r>
            <a:r>
              <a:rPr lang="en-US" sz="1000" b="0" i="0" u="none" strike="noStrike" dirty="0">
                <a:solidFill>
                  <a:srgbClr val="212121"/>
                </a:solidFill>
                <a:effectLst/>
                <a:latin typeface="Avenir Book" panose="02000503020000020003" pitchFamily="2" charset="0"/>
              </a:rPr>
              <a:t>: 10.1111/1471-0528.16441. </a:t>
            </a:r>
          </a:p>
          <a:p>
            <a:pPr marL="274955" marR="0" indent="-274955">
              <a:spcBef>
                <a:spcPts val="0"/>
              </a:spcBef>
              <a:spcAft>
                <a:spcPts val="0"/>
              </a:spcAft>
            </a:pPr>
            <a:r>
              <a:rPr lang="en-US" sz="1000" dirty="0">
                <a:latin typeface="Avenir Book" panose="02000503020000020003" pitchFamily="2" charset="0"/>
              </a:rPr>
              <a:t>       ▸ </a:t>
            </a:r>
            <a:r>
              <a:rPr lang="en-US" sz="1000" b="0" i="0" u="none" strike="noStrike" dirty="0">
                <a:solidFill>
                  <a:srgbClr val="212121"/>
                </a:solidFill>
                <a:effectLst/>
                <a:latin typeface="Avenir Book" panose="02000503020000020003" pitchFamily="2" charset="0"/>
              </a:rPr>
              <a:t>Adams S, </a:t>
            </a:r>
            <a:r>
              <a:rPr lang="en-US" sz="1000" b="0" i="0" u="none" strike="noStrike" dirty="0" err="1">
                <a:solidFill>
                  <a:srgbClr val="212121"/>
                </a:solidFill>
                <a:effectLst/>
                <a:latin typeface="Avenir Book" panose="02000503020000020003" pitchFamily="2" charset="0"/>
              </a:rPr>
              <a:t>Llorin</a:t>
            </a:r>
            <a:r>
              <a:rPr lang="en-US" sz="1000" b="0" i="0" u="none" strike="noStrike" dirty="0">
                <a:solidFill>
                  <a:srgbClr val="212121"/>
                </a:solidFill>
                <a:effectLst/>
                <a:latin typeface="Avenir Book" panose="02000503020000020003" pitchFamily="2" charset="0"/>
              </a:rPr>
              <a:t> H, Maher O, Dean M, Dobson LJ, </a:t>
            </a:r>
            <a:r>
              <a:rPr lang="en-US" sz="1000" b="0" i="0" u="none" strike="noStrike" dirty="0" err="1">
                <a:solidFill>
                  <a:srgbClr val="212121"/>
                </a:solidFill>
                <a:effectLst/>
                <a:latin typeface="Avenir Book" panose="02000503020000020003" pitchFamily="2" charset="0"/>
              </a:rPr>
              <a:t>Gbur</a:t>
            </a:r>
            <a:r>
              <a:rPr lang="en-US" sz="1000" b="0" i="0" u="none" strike="noStrike" dirty="0">
                <a:solidFill>
                  <a:srgbClr val="212121"/>
                </a:solidFill>
                <a:effectLst/>
                <a:latin typeface="Avenir Book" panose="02000503020000020003" pitchFamily="2" charset="0"/>
              </a:rPr>
              <a:t> S, Foster J, </a:t>
            </a:r>
            <a:r>
              <a:rPr lang="en-US" sz="1000" b="0" i="0" u="none" strike="noStrike" dirty="0" err="1">
                <a:solidFill>
                  <a:srgbClr val="212121"/>
                </a:solidFill>
                <a:effectLst/>
                <a:latin typeface="Avenir Book" panose="02000503020000020003" pitchFamily="2" charset="0"/>
              </a:rPr>
              <a:t>McElhinney</a:t>
            </a:r>
            <a:r>
              <a:rPr lang="en-US" sz="1000" b="0" i="0" u="none" strike="noStrike" dirty="0">
                <a:solidFill>
                  <a:srgbClr val="212121"/>
                </a:solidFill>
                <a:effectLst/>
                <a:latin typeface="Avenir Book" panose="02000503020000020003" pitchFamily="2" charset="0"/>
              </a:rPr>
              <a:t> S, Evans C, Kelly H, Wilkins-</a:t>
            </a:r>
            <a:r>
              <a:rPr lang="en-US" sz="1000" b="0" i="0" u="none" strike="noStrike" dirty="0" err="1">
                <a:solidFill>
                  <a:srgbClr val="212121"/>
                </a:solidFill>
                <a:effectLst/>
                <a:latin typeface="Avenir Book" panose="02000503020000020003" pitchFamily="2" charset="0"/>
              </a:rPr>
              <a:t>Haug</a:t>
            </a:r>
            <a:r>
              <a:rPr lang="en-US" sz="1000" b="0" i="0" u="none" strike="noStrike" dirty="0">
                <a:solidFill>
                  <a:srgbClr val="212121"/>
                </a:solidFill>
                <a:effectLst/>
                <a:latin typeface="Avenir Book" panose="02000503020000020003" pitchFamily="2" charset="0"/>
              </a:rPr>
              <a:t> L, </a:t>
            </a:r>
            <a:r>
              <a:rPr lang="en-US" sz="1000" b="0" i="0" u="none" strike="noStrike" dirty="0" err="1">
                <a:solidFill>
                  <a:srgbClr val="212121"/>
                </a:solidFill>
                <a:effectLst/>
                <a:latin typeface="Avenir Book" panose="02000503020000020003" pitchFamily="2" charset="0"/>
              </a:rPr>
              <a:t>Guseh</a:t>
            </a:r>
            <a:r>
              <a:rPr lang="en-US" sz="1000" b="0" i="0" u="none" strike="noStrike" dirty="0">
                <a:solidFill>
                  <a:srgbClr val="212121"/>
                </a:solidFill>
                <a:effectLst/>
                <a:latin typeface="Avenir Book" panose="02000503020000020003" pitchFamily="2" charset="0"/>
              </a:rPr>
              <a:t> S, </a:t>
            </a:r>
            <a:r>
              <a:rPr lang="en-US" sz="1000" b="1" i="0" u="none" strike="noStrike" dirty="0">
                <a:solidFill>
                  <a:srgbClr val="212121"/>
                </a:solidFill>
                <a:effectLst/>
                <a:latin typeface="Avenir Book" panose="02000503020000020003" pitchFamily="2" charset="0"/>
              </a:rPr>
              <a:t>Gray KJ</a:t>
            </a:r>
            <a:r>
              <a:rPr lang="en-US" sz="1000" b="0" i="0" u="none" strike="noStrike" dirty="0">
                <a:solidFill>
                  <a:srgbClr val="212121"/>
                </a:solidFill>
                <a:effectLst/>
                <a:latin typeface="Avenir Book" panose="02000503020000020003" pitchFamily="2" charset="0"/>
              </a:rPr>
              <a:t>. Single Gene Non-invasive Prenatal Screening (NIPS-SGD) for Autosomal Dominant Conditions in a High-risk Cohort. </a:t>
            </a:r>
            <a:r>
              <a:rPr lang="en-US" sz="1000" b="0" i="0" u="none" strike="noStrike" dirty="0" err="1">
                <a:solidFill>
                  <a:srgbClr val="000000"/>
                </a:solidFill>
                <a:effectLst/>
                <a:latin typeface="Avenir Book" panose="02000503020000020003" pitchFamily="2" charset="0"/>
              </a:rPr>
              <a:t>Prenat</a:t>
            </a:r>
            <a:r>
              <a:rPr lang="en-US" sz="1000" b="0" i="0" u="none" strike="noStrike" dirty="0">
                <a:solidFill>
                  <a:srgbClr val="000000"/>
                </a:solidFill>
                <a:effectLst/>
                <a:latin typeface="Avenir Book" panose="02000503020000020003" pitchFamily="2" charset="0"/>
              </a:rPr>
              <a:t> </a:t>
            </a:r>
            <a:r>
              <a:rPr lang="en-US" sz="1000" b="0" i="0" u="none" strike="noStrike" dirty="0" err="1">
                <a:solidFill>
                  <a:srgbClr val="000000"/>
                </a:solidFill>
                <a:effectLst/>
                <a:latin typeface="Avenir Book" panose="02000503020000020003" pitchFamily="2" charset="0"/>
              </a:rPr>
              <a:t>Diagn</a:t>
            </a:r>
            <a:r>
              <a:rPr lang="en-US" sz="1000" b="0" i="0" u="none" strike="noStrike" dirty="0">
                <a:solidFill>
                  <a:srgbClr val="212121"/>
                </a:solidFill>
                <a:effectLst/>
                <a:latin typeface="Avenir Book" panose="02000503020000020003" pitchFamily="2" charset="0"/>
              </a:rPr>
              <a:t>. 2023 Apr 5. </a:t>
            </a:r>
            <a:r>
              <a:rPr lang="en-US" sz="1000" b="0" i="0" u="none" strike="noStrike" dirty="0" err="1">
                <a:solidFill>
                  <a:srgbClr val="212121"/>
                </a:solidFill>
                <a:effectLst/>
                <a:latin typeface="Avenir Book" panose="02000503020000020003" pitchFamily="2" charset="0"/>
              </a:rPr>
              <a:t>doi</a:t>
            </a:r>
            <a:r>
              <a:rPr lang="en-US" sz="1000" b="0" i="0" u="none" strike="noStrike" dirty="0">
                <a:solidFill>
                  <a:srgbClr val="212121"/>
                </a:solidFill>
                <a:effectLst/>
                <a:latin typeface="Avenir Book" panose="02000503020000020003" pitchFamily="2" charset="0"/>
              </a:rPr>
              <a:t>: 10.1002/pd.6351.</a:t>
            </a:r>
          </a:p>
          <a:p>
            <a:pPr marL="274955" marR="0" indent="-274955">
              <a:spcBef>
                <a:spcPts val="0"/>
              </a:spcBef>
              <a:spcAft>
                <a:spcPts val="0"/>
              </a:spcAft>
            </a:pPr>
            <a:r>
              <a:rPr lang="en-US" sz="1000" dirty="0">
                <a:latin typeface="Avenir Book" panose="02000503020000020003" pitchFamily="2" charset="0"/>
              </a:rPr>
              <a:t>       ▸ </a:t>
            </a:r>
            <a:r>
              <a:rPr lang="en-US" sz="1000" b="0" i="0" u="none" strike="noStrike" dirty="0">
                <a:solidFill>
                  <a:srgbClr val="212121"/>
                </a:solidFill>
                <a:effectLst/>
                <a:latin typeface="Avenir Book" panose="02000503020000020003" pitchFamily="2" charset="0"/>
              </a:rPr>
              <a:t> Brand H, Whelan CW, </a:t>
            </a:r>
            <a:r>
              <a:rPr lang="en-US" sz="1000" b="0" i="0" u="none" strike="noStrike" dirty="0" err="1">
                <a:solidFill>
                  <a:srgbClr val="212121"/>
                </a:solidFill>
                <a:effectLst/>
                <a:latin typeface="Avenir Book" panose="02000503020000020003" pitchFamily="2" charset="0"/>
              </a:rPr>
              <a:t>Duyzend</a:t>
            </a:r>
            <a:r>
              <a:rPr lang="en-US" sz="1000" b="0" i="0" u="none" strike="noStrike" dirty="0">
                <a:solidFill>
                  <a:srgbClr val="212121"/>
                </a:solidFill>
                <a:effectLst/>
                <a:latin typeface="Avenir Book" panose="02000503020000020003" pitchFamily="2" charset="0"/>
              </a:rPr>
              <a:t> M, </a:t>
            </a:r>
            <a:r>
              <a:rPr lang="en-US" sz="1000" b="0" i="0" u="none" strike="noStrike" dirty="0" err="1">
                <a:solidFill>
                  <a:srgbClr val="212121"/>
                </a:solidFill>
                <a:effectLst/>
                <a:latin typeface="Avenir Book" panose="02000503020000020003" pitchFamily="2" charset="0"/>
              </a:rPr>
              <a:t>Lemanski</a:t>
            </a:r>
            <a:r>
              <a:rPr lang="en-US" sz="1000" b="0" i="0" u="none" strike="noStrike" dirty="0">
                <a:solidFill>
                  <a:srgbClr val="212121"/>
                </a:solidFill>
                <a:effectLst/>
                <a:latin typeface="Avenir Book" panose="02000503020000020003" pitchFamily="2" charset="0"/>
              </a:rPr>
              <a:t> J, </a:t>
            </a:r>
            <a:r>
              <a:rPr lang="en-US" sz="1000" b="0" i="0" u="none" strike="noStrike" dirty="0" err="1">
                <a:solidFill>
                  <a:srgbClr val="212121"/>
                </a:solidFill>
                <a:effectLst/>
                <a:latin typeface="Avenir Book" panose="02000503020000020003" pitchFamily="2" charset="0"/>
              </a:rPr>
              <a:t>Salani</a:t>
            </a:r>
            <a:r>
              <a:rPr lang="en-US" sz="1000" b="0" i="0" u="none" strike="noStrike" dirty="0">
                <a:solidFill>
                  <a:srgbClr val="212121"/>
                </a:solidFill>
                <a:effectLst/>
                <a:latin typeface="Avenir Book" panose="02000503020000020003" pitchFamily="2" charset="0"/>
              </a:rPr>
              <a:t> M, Hao SP, Wong I, Valkanas E, Cusick C, </a:t>
            </a:r>
            <a:r>
              <a:rPr lang="en-US" sz="1000" b="0" i="0" u="none" strike="noStrike" dirty="0" err="1">
                <a:solidFill>
                  <a:srgbClr val="212121"/>
                </a:solidFill>
                <a:effectLst/>
                <a:latin typeface="Avenir Book" panose="02000503020000020003" pitchFamily="2" charset="0"/>
              </a:rPr>
              <a:t>Genetti</a:t>
            </a:r>
            <a:r>
              <a:rPr lang="en-US" sz="1000" b="0" i="0" u="none" strike="noStrike" dirty="0">
                <a:solidFill>
                  <a:srgbClr val="212121"/>
                </a:solidFill>
                <a:effectLst/>
                <a:latin typeface="Avenir Book" panose="02000503020000020003" pitchFamily="2" charset="0"/>
              </a:rPr>
              <a:t> C, Dobson L, </a:t>
            </a:r>
            <a:r>
              <a:rPr lang="en-US" sz="1000" b="0" i="0" u="none" strike="noStrike" dirty="0" err="1">
                <a:solidFill>
                  <a:srgbClr val="212121"/>
                </a:solidFill>
                <a:effectLst/>
                <a:latin typeface="Avenir Book" panose="02000503020000020003" pitchFamily="2" charset="0"/>
              </a:rPr>
              <a:t>Studwell</a:t>
            </a:r>
            <a:r>
              <a:rPr lang="en-US" sz="1000" b="0" i="0" u="none" strike="noStrike" dirty="0">
                <a:solidFill>
                  <a:srgbClr val="212121"/>
                </a:solidFill>
                <a:effectLst/>
                <a:latin typeface="Avenir Book" panose="02000503020000020003" pitchFamily="2" charset="0"/>
              </a:rPr>
              <a:t> C, </a:t>
            </a:r>
            <a:r>
              <a:rPr lang="en-US" sz="1000" b="0" i="0" u="none" strike="noStrike" dirty="0" err="1">
                <a:solidFill>
                  <a:srgbClr val="212121"/>
                </a:solidFill>
                <a:effectLst/>
                <a:latin typeface="Avenir Book" panose="02000503020000020003" pitchFamily="2" charset="0"/>
              </a:rPr>
              <a:t>Gianforcaro</a:t>
            </a:r>
            <a:r>
              <a:rPr lang="en-US" sz="1000" b="0" i="0" u="none" strike="noStrike" dirty="0">
                <a:solidFill>
                  <a:srgbClr val="212121"/>
                </a:solidFill>
                <a:effectLst/>
                <a:latin typeface="Avenir Book" panose="02000503020000020003" pitchFamily="2" charset="0"/>
              </a:rPr>
              <a:t> K, Wilkins-</a:t>
            </a:r>
            <a:r>
              <a:rPr lang="en-US" sz="1000" b="0" i="0" u="none" strike="noStrike" dirty="0" err="1">
                <a:solidFill>
                  <a:srgbClr val="212121"/>
                </a:solidFill>
                <a:effectLst/>
                <a:latin typeface="Avenir Book" panose="02000503020000020003" pitchFamily="2" charset="0"/>
              </a:rPr>
              <a:t>Haug</a:t>
            </a:r>
            <a:r>
              <a:rPr lang="en-US" sz="1000" b="0" i="0" u="none" strike="noStrike" dirty="0">
                <a:solidFill>
                  <a:srgbClr val="212121"/>
                </a:solidFill>
                <a:effectLst/>
                <a:latin typeface="Avenir Book" panose="02000503020000020003" pitchFamily="2" charset="0"/>
              </a:rPr>
              <a:t> L, </a:t>
            </a:r>
            <a:r>
              <a:rPr lang="en-US" sz="1000" b="0" i="0" u="none" strike="noStrike" dirty="0" err="1">
                <a:solidFill>
                  <a:srgbClr val="212121"/>
                </a:solidFill>
                <a:effectLst/>
                <a:latin typeface="Avenir Book" panose="02000503020000020003" pitchFamily="2" charset="0"/>
              </a:rPr>
              <a:t>Guseh</a:t>
            </a:r>
            <a:r>
              <a:rPr lang="en-US" sz="1000" b="0" i="0" u="none" strike="noStrike" dirty="0">
                <a:solidFill>
                  <a:srgbClr val="212121"/>
                </a:solidFill>
                <a:effectLst/>
                <a:latin typeface="Avenir Book" panose="02000503020000020003" pitchFamily="2" charset="0"/>
              </a:rPr>
              <a:t> S, Currall B, </a:t>
            </a:r>
            <a:r>
              <a:rPr lang="en-US" sz="1000" b="1" i="0" u="none" strike="noStrike" dirty="0">
                <a:solidFill>
                  <a:srgbClr val="212121"/>
                </a:solidFill>
                <a:effectLst/>
                <a:latin typeface="Avenir Book" panose="02000503020000020003" pitchFamily="2" charset="0"/>
              </a:rPr>
              <a:t>Gray KJ*</a:t>
            </a:r>
            <a:r>
              <a:rPr lang="en-US" sz="1000" b="0" i="0" u="none" strike="noStrike" dirty="0">
                <a:solidFill>
                  <a:srgbClr val="212121"/>
                </a:solidFill>
                <a:effectLst/>
                <a:latin typeface="Avenir Book" panose="02000503020000020003" pitchFamily="2" charset="0"/>
              </a:rPr>
              <a:t>, </a:t>
            </a:r>
            <a:r>
              <a:rPr lang="en-US" sz="1000" b="0" i="0" u="none" strike="noStrike" dirty="0" err="1">
                <a:solidFill>
                  <a:srgbClr val="212121"/>
                </a:solidFill>
                <a:effectLst/>
                <a:latin typeface="Avenir Book" panose="02000503020000020003" pitchFamily="2" charset="0"/>
              </a:rPr>
              <a:t>Talkowski</a:t>
            </a:r>
            <a:r>
              <a:rPr lang="en-US" sz="1000" b="0" i="0" u="none" strike="noStrike" dirty="0">
                <a:solidFill>
                  <a:srgbClr val="212121"/>
                </a:solidFill>
                <a:effectLst/>
                <a:latin typeface="Avenir Book" panose="02000503020000020003" pitchFamily="2" charset="0"/>
              </a:rPr>
              <a:t>* ME. High-Resolution and Non-Invasive Fetal Exome Screening. NEJM, 2023, Nov 23;389(21):2014-2016. </a:t>
            </a:r>
            <a:r>
              <a:rPr lang="en-US" sz="1000" b="0" i="0" u="none" strike="noStrike" dirty="0" err="1">
                <a:solidFill>
                  <a:srgbClr val="212121"/>
                </a:solidFill>
                <a:effectLst/>
                <a:latin typeface="Avenir Book" panose="02000503020000020003" pitchFamily="2" charset="0"/>
              </a:rPr>
              <a:t>doi</a:t>
            </a:r>
            <a:r>
              <a:rPr lang="en-US" sz="1000" b="0" i="0" u="none" strike="noStrike" dirty="0">
                <a:solidFill>
                  <a:srgbClr val="212121"/>
                </a:solidFill>
                <a:effectLst/>
                <a:latin typeface="Avenir Book" panose="02000503020000020003" pitchFamily="2" charset="0"/>
              </a:rPr>
              <a:t>: 10.1056/NEJMc2216144.</a:t>
            </a:r>
          </a:p>
          <a:p>
            <a:pPr marL="274955" marR="0" indent="-274955">
              <a:spcBef>
                <a:spcPts val="0"/>
              </a:spcBef>
              <a:spcAft>
                <a:spcPts val="0"/>
              </a:spcAft>
            </a:pPr>
            <a:r>
              <a:rPr lang="en-US" sz="1000" b="0" i="0" u="none" strike="noStrike" dirty="0">
                <a:solidFill>
                  <a:srgbClr val="212121"/>
                </a:solidFill>
                <a:effectLst/>
                <a:latin typeface="Avenir Book" panose="02000503020000020003" pitchFamily="2" charset="0"/>
              </a:rPr>
              <a:t>        </a:t>
            </a:r>
            <a:r>
              <a:rPr lang="en-US" sz="1000" b="0" i="0" u="none" strike="noStrike" dirty="0" err="1">
                <a:solidFill>
                  <a:srgbClr val="212121"/>
                </a:solidFill>
                <a:effectLst/>
                <a:latin typeface="Avenir Book" panose="02000503020000020003" pitchFamily="2" charset="0"/>
              </a:rPr>
              <a:t>Kovacheva</a:t>
            </a:r>
            <a:r>
              <a:rPr lang="en-US" sz="1000" b="0" i="0" u="none" strike="noStrike" dirty="0">
                <a:solidFill>
                  <a:srgbClr val="212121"/>
                </a:solidFill>
                <a:effectLst/>
                <a:latin typeface="Avenir Book" panose="02000503020000020003" pitchFamily="2" charset="0"/>
              </a:rPr>
              <a:t> VP, Eberhard BW, Cohen RY, Maher M, Saxena R, </a:t>
            </a:r>
            <a:r>
              <a:rPr lang="en-US" sz="1000" b="1" i="0" u="none" strike="noStrike" dirty="0">
                <a:solidFill>
                  <a:srgbClr val="212121"/>
                </a:solidFill>
                <a:effectLst/>
                <a:latin typeface="Avenir Book" panose="02000503020000020003" pitchFamily="2" charset="0"/>
              </a:rPr>
              <a:t>Gray KJ</a:t>
            </a:r>
            <a:r>
              <a:rPr lang="en-US" sz="1000" b="0" i="0" u="none" strike="noStrike" dirty="0">
                <a:solidFill>
                  <a:srgbClr val="212121"/>
                </a:solidFill>
                <a:effectLst/>
                <a:latin typeface="Avenir Book" panose="02000503020000020003" pitchFamily="2" charset="0"/>
              </a:rPr>
              <a:t>. Preeclampsia Prediction Using Machine Learning and Polygenic Risk Scores From Clinical and Genetic Risk Factors in Early and Late Pregnancies</a:t>
            </a:r>
            <a:r>
              <a:rPr lang="en-US" sz="1000" b="0" i="0" u="none" strike="noStrike" dirty="0">
                <a:solidFill>
                  <a:srgbClr val="212121"/>
                </a:solidFill>
                <a:effectLst/>
                <a:latin typeface="Times New Roman" panose="02020603050405020304" pitchFamily="18" charset="0"/>
              </a:rPr>
              <a:t>. </a:t>
            </a:r>
            <a:r>
              <a:rPr lang="en-US" sz="1000" b="0" i="0" u="none" strike="noStrike" dirty="0">
                <a:solidFill>
                  <a:srgbClr val="212121"/>
                </a:solidFill>
                <a:effectLst/>
                <a:latin typeface="Avenir Book" panose="02000503020000020003" pitchFamily="2" charset="0"/>
              </a:rPr>
              <a:t>Hypertension. 2023 Oct 30. </a:t>
            </a:r>
            <a:r>
              <a:rPr lang="en-US" sz="1000" b="0" i="0" u="none" strike="noStrike" dirty="0" err="1">
                <a:solidFill>
                  <a:srgbClr val="212121"/>
                </a:solidFill>
                <a:effectLst/>
                <a:latin typeface="Avenir Book" panose="02000503020000020003" pitchFamily="2" charset="0"/>
              </a:rPr>
              <a:t>doi</a:t>
            </a:r>
            <a:r>
              <a:rPr lang="en-US" sz="1000" b="0" i="0" u="none" strike="noStrike" dirty="0">
                <a:solidFill>
                  <a:srgbClr val="212121"/>
                </a:solidFill>
                <a:effectLst/>
                <a:latin typeface="Avenir Book" panose="02000503020000020003" pitchFamily="2" charset="0"/>
              </a:rPr>
              <a:t>: 10.1161/HYPERTENSIONAHA.123.21053.</a:t>
            </a:r>
          </a:p>
          <a:p>
            <a:pPr>
              <a:lnSpc>
                <a:spcPct val="100000"/>
              </a:lnSpc>
              <a:spcBef>
                <a:spcPts val="0"/>
              </a:spcBef>
            </a:pPr>
            <a:endParaRPr lang="en-US" sz="1100" dirty="0">
              <a:latin typeface="Avenir Book" panose="02000503020000020003" pitchFamily="2" charset="0"/>
            </a:endParaRP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4"/>
          <a:stretch>
            <a:fillRect/>
          </a:stretch>
        </p:blipFill>
        <p:spPr>
          <a:xfrm>
            <a:off x="8817316" y="4956650"/>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Kathryn Gray, MD PhD</a:t>
            </a:r>
            <a:endParaRPr lang="en-US" dirty="0">
              <a:latin typeface="Avenir Book" panose="02000503020000020003" pitchFamily="2" charset="0"/>
            </a:endParaRPr>
          </a:p>
        </p:txBody>
      </p:sp>
      <p:pic>
        <p:nvPicPr>
          <p:cNvPr id="7" name="Picture 6" descr="A person wearing a black jacket and earrings&#10;&#10;Description automatically generated">
            <a:extLst>
              <a:ext uri="{FF2B5EF4-FFF2-40B4-BE49-F238E27FC236}">
                <a16:creationId xmlns:a16="http://schemas.microsoft.com/office/drawing/2014/main" id="{CF35CB41-CC96-CE7C-1F58-383B653E410A}"/>
              </a:ext>
            </a:extLst>
          </p:cNvPr>
          <p:cNvPicPr>
            <a:picLocks noChangeAspect="1"/>
          </p:cNvPicPr>
          <p:nvPr/>
        </p:nvPicPr>
        <p:blipFill>
          <a:blip r:embed="rId5"/>
          <a:stretch>
            <a:fillRect/>
          </a:stretch>
        </p:blipFill>
        <p:spPr>
          <a:xfrm>
            <a:off x="8778966" y="112824"/>
            <a:ext cx="2464314" cy="2868555"/>
          </a:xfrm>
          <a:prstGeom prst="rect">
            <a:avLst/>
          </a:prstGeom>
        </p:spPr>
      </p:pic>
    </p:spTree>
    <p:extLst>
      <p:ext uri="{BB962C8B-B14F-4D97-AF65-F5344CB8AC3E}">
        <p14:creationId xmlns:p14="http://schemas.microsoft.com/office/powerpoint/2010/main" val="3710604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A4E92B-C038-9841-A9A3-73305627E1AF}"/>
              </a:ext>
            </a:extLst>
          </p:cNvPr>
          <p:cNvSpPr>
            <a:spLocks noGrp="1"/>
          </p:cNvSpPr>
          <p:nvPr>
            <p:ph type="title"/>
          </p:nvPr>
        </p:nvSpPr>
        <p:spPr>
          <a:xfrm>
            <a:off x="640080" y="2074363"/>
            <a:ext cx="2752354" cy="2709275"/>
          </a:xfrm>
          <a:prstGeom prst="ellipse">
            <a:avLst/>
          </a:prstGeom>
          <a:solidFill>
            <a:schemeClr val="tx2">
              <a:lumMod val="50000"/>
            </a:schemeClr>
          </a:solidFill>
          <a:ln w="174625" cmpd="thinThick">
            <a:solidFill>
              <a:schemeClr val="tx2"/>
            </a:solidFill>
          </a:ln>
        </p:spPr>
        <p:txBody>
          <a:bodyPr vert="horz" lIns="91440" tIns="45720" rIns="91440" bIns="45720" rtlCol="0" anchor="ctr">
            <a:normAutofit/>
          </a:bodyPr>
          <a:lstStyle/>
          <a:p>
            <a:pPr lvl="0" algn="ctr"/>
            <a:r>
              <a:rPr lang="en-US" sz="2600" b="1" kern="1200" dirty="0">
                <a:solidFill>
                  <a:srgbClr val="FFFFFF"/>
                </a:solidFill>
                <a:latin typeface="+mj-lt"/>
                <a:ea typeface="+mj-ea"/>
                <a:cs typeface="+mj-cs"/>
              </a:rPr>
              <a:t>CoLab Membership Areas of Expertise</a:t>
            </a:r>
            <a:endParaRPr lang="en-US" sz="2600" kern="1200" dirty="0">
              <a:solidFill>
                <a:srgbClr val="FFFFFF"/>
              </a:solidFill>
              <a:latin typeface="+mj-lt"/>
              <a:ea typeface="+mj-ea"/>
              <a:cs typeface="+mj-cs"/>
            </a:endParaRPr>
          </a:p>
        </p:txBody>
      </p:sp>
      <p:pic>
        <p:nvPicPr>
          <p:cNvPr id="1025" name="Picture 1">
            <a:extLst>
              <a:ext uri="{FF2B5EF4-FFF2-40B4-BE49-F238E27FC236}">
                <a16:creationId xmlns:a16="http://schemas.microsoft.com/office/drawing/2014/main" id="{716981B0-5AD9-D045-84A5-A1EC59916045}"/>
              </a:ext>
            </a:extLst>
          </p:cNvPr>
          <p:cNvPicPr>
            <a:picLocks noChangeAspect="1" noChangeArrowheads="1"/>
          </p:cNvPicPr>
          <p:nvPr/>
        </p:nvPicPr>
        <p:blipFill>
          <a:blip r:embed="rId2"/>
          <a:srcRect t="11154" b="11154"/>
          <a:stretch/>
        </p:blipFill>
        <p:spPr bwMode="auto">
          <a:xfrm>
            <a:off x="4038600" y="1028751"/>
            <a:ext cx="7188199" cy="4797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524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112" y="1003075"/>
            <a:ext cx="5963651" cy="805268"/>
          </a:xfrm>
        </p:spPr>
        <p:txBody>
          <a:bodyPr vert="horz" lIns="91440" tIns="45720" rIns="91440" bIns="45720" rtlCol="0" anchor="t" anchorCtr="0">
            <a:noAutofit/>
          </a:bodyPr>
          <a:lstStyle/>
          <a:p>
            <a:r>
              <a:rPr lang="en-US" sz="1400" dirty="0">
                <a:latin typeface="Avenir Book" panose="02000503020000020003" pitchFamily="2" charset="0"/>
              </a:rPr>
              <a:t>Professor</a:t>
            </a:r>
            <a:br>
              <a:rPr lang="en-US" sz="1400" dirty="0">
                <a:latin typeface="Avenir Book" panose="02000503020000020003" pitchFamily="2" charset="0"/>
              </a:rPr>
            </a:br>
            <a:r>
              <a:rPr lang="en-US" sz="1400" dirty="0">
                <a:latin typeface="Avenir Book" panose="02000503020000020003" pitchFamily="2" charset="0"/>
              </a:rPr>
              <a:t>University of Washington</a:t>
            </a:r>
            <a:br>
              <a:rPr lang="en-US" sz="1400" dirty="0">
                <a:latin typeface="Avenir Book" panose="02000503020000020003" pitchFamily="2" charset="0"/>
              </a:rPr>
            </a:br>
            <a:r>
              <a:rPr lang="en-US" sz="1400" dirty="0">
                <a:latin typeface="Avenir Book" panose="02000503020000020003" pitchFamily="2" charset="0"/>
              </a:rPr>
              <a:t>United States of America</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a:bodyPr>
          <a:lstStyle/>
          <a:p>
            <a:r>
              <a:rPr lang="en-US" sz="1100" dirty="0">
                <a:latin typeface="Avenir Book" panose="02000503020000020003" pitchFamily="2" charset="0"/>
              </a:rPr>
              <a:t>Dr. Michael </a:t>
            </a:r>
            <a:r>
              <a:rPr lang="en-US" sz="1100" dirty="0" err="1">
                <a:latin typeface="Avenir Book" panose="02000503020000020003" pitchFamily="2" charset="0"/>
              </a:rPr>
              <a:t>Gravett</a:t>
            </a:r>
            <a:r>
              <a:rPr lang="en-US" sz="1100" dirty="0">
                <a:latin typeface="Avenir Book" panose="02000503020000020003" pitchFamily="2" charset="0"/>
              </a:rPr>
              <a:t> is Director of MFM Research at the </a:t>
            </a:r>
            <a:r>
              <a:rPr lang="en-US" sz="1100" dirty="0" err="1">
                <a:latin typeface="Avenir Book" panose="02000503020000020003" pitchFamily="2" charset="0"/>
              </a:rPr>
              <a:t>Univeristy</a:t>
            </a:r>
            <a:r>
              <a:rPr lang="en-US" sz="1100" dirty="0">
                <a:latin typeface="Avenir Book" panose="02000503020000020003" pitchFamily="2" charset="0"/>
              </a:rPr>
              <a:t> of Washington with a background in proteomics, point of care testing for preeclampsia for LMIC and global health.</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a:blip r:embed="rId2"/>
          <a:srcRect t="14848" b="14848"/>
          <a:stretch/>
        </p:blipFill>
        <p:spPr>
          <a:xfrm>
            <a:off x="8145393" y="272654"/>
            <a:ext cx="3778666" cy="2990371"/>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112" y="2240226"/>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25265" y="3316583"/>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1785104"/>
          </a:xfrm>
          <a:prstGeom prst="rect">
            <a:avLst/>
          </a:prstGeom>
          <a:noFill/>
        </p:spPr>
        <p:txBody>
          <a:bodyPr wrap="square" rtlCol="0">
            <a:spAutoFit/>
          </a:bodyPr>
          <a:lstStyle/>
          <a:p>
            <a:r>
              <a:rPr lang="en-US" sz="1100" dirty="0">
                <a:solidFill>
                  <a:schemeClr val="bg1"/>
                </a:solidFill>
                <a:latin typeface="Avenir Book" panose="02000503020000020003" pitchFamily="2" charset="0"/>
              </a:rPr>
              <a:t>Infectious disease | Preeclampsia/hypertensive disorders of pregnancy | Preterm birth | Global health</a:t>
            </a:r>
          </a:p>
          <a:p>
            <a:endParaRPr lang="en-US" sz="1100" dirty="0">
              <a:solidFill>
                <a:schemeClr val="bg1"/>
              </a:solidFill>
              <a:latin typeface="Avenir Book" panose="02000503020000020003" pitchFamily="2" charset="0"/>
            </a:endParaRPr>
          </a:p>
          <a:p>
            <a:r>
              <a:rPr lang="en-US" sz="1100" dirty="0">
                <a:solidFill>
                  <a:schemeClr val="bg1"/>
                </a:solidFill>
                <a:latin typeface="Avenir Book" panose="02000503020000020003" pitchFamily="2" charset="0"/>
              </a:rPr>
              <a:t>Additional publications: </a:t>
            </a:r>
            <a:r>
              <a:rPr lang="en-US" sz="1100" dirty="0">
                <a:solidFill>
                  <a:schemeClr val="bg1"/>
                </a:solidFill>
                <a:latin typeface="Avenir Book" panose="02000503020000020003" pitchFamily="2" charset="0"/>
                <a:hlinkClick r:id="rId3"/>
              </a:rPr>
              <a:t>https://www.ncbi.nlm.nih.gov/sites/myncbi/14qWclt-8o7ki/bibliography/47937209/public/?sort=date&amp;direction=descending</a:t>
            </a: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287" y="3285399"/>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100" dirty="0">
                <a:latin typeface="Avenir Book" panose="02000503020000020003" pitchFamily="2" charset="0"/>
              </a:rPr>
              <a:t>▸Maternal serum glycosylated fibronectin as a point-of-care biomarker for assessment of preeclampsia. </a:t>
            </a:r>
            <a:r>
              <a:rPr lang="en-US" sz="1100" dirty="0" err="1">
                <a:latin typeface="Avenir Book" panose="02000503020000020003" pitchFamily="2" charset="0"/>
              </a:rPr>
              <a:t>Rasanen</a:t>
            </a:r>
            <a:r>
              <a:rPr lang="en-US" sz="1100" dirty="0">
                <a:latin typeface="Avenir Book" panose="02000503020000020003" pitchFamily="2" charset="0"/>
              </a:rPr>
              <a:t> J, Quinn MJ, Laurie A, Bean E, Roberts CT Jr, </a:t>
            </a:r>
            <a:r>
              <a:rPr lang="en-US" sz="1100" dirty="0" err="1">
                <a:latin typeface="Avenir Book" panose="02000503020000020003" pitchFamily="2" charset="0"/>
              </a:rPr>
              <a:t>Nagalla</a:t>
            </a:r>
            <a:r>
              <a:rPr lang="en-US" sz="1100" dirty="0">
                <a:latin typeface="Avenir Book" panose="02000503020000020003" pitchFamily="2" charset="0"/>
              </a:rPr>
              <a:t> SR, </a:t>
            </a:r>
            <a:r>
              <a:rPr lang="en-US" sz="1100" dirty="0" err="1">
                <a:latin typeface="Avenir Book" panose="02000503020000020003" pitchFamily="2" charset="0"/>
              </a:rPr>
              <a:t>Gravett</a:t>
            </a:r>
            <a:r>
              <a:rPr lang="en-US" sz="1100" dirty="0">
                <a:latin typeface="Avenir Book" panose="02000503020000020003" pitchFamily="2" charset="0"/>
              </a:rPr>
              <a:t> MG.</a:t>
            </a:r>
          </a:p>
          <a:p>
            <a:pPr>
              <a:lnSpc>
                <a:spcPct val="100000"/>
              </a:lnSpc>
              <a:spcBef>
                <a:spcPts val="0"/>
              </a:spcBef>
            </a:pPr>
            <a:r>
              <a:rPr lang="en-US" sz="1100" dirty="0">
                <a:latin typeface="Avenir Book" panose="02000503020000020003" pitchFamily="2" charset="0"/>
              </a:rPr>
              <a:t>Am J </a:t>
            </a:r>
            <a:r>
              <a:rPr lang="en-US" sz="1100" dirty="0" err="1">
                <a:latin typeface="Avenir Book" panose="02000503020000020003" pitchFamily="2" charset="0"/>
              </a:rPr>
              <a:t>Obstet</a:t>
            </a:r>
            <a:r>
              <a:rPr lang="en-US" sz="1100" dirty="0">
                <a:latin typeface="Avenir Book" panose="02000503020000020003" pitchFamily="2" charset="0"/>
              </a:rPr>
              <a:t> Gynecol. 2015 Jan;212(1):82.e1-9. </a:t>
            </a:r>
            <a:r>
              <a:rPr lang="en-US" sz="1100" dirty="0" err="1">
                <a:latin typeface="Avenir Book" panose="02000503020000020003" pitchFamily="2" charset="0"/>
              </a:rPr>
              <a:t>doi</a:t>
            </a:r>
            <a:r>
              <a:rPr lang="en-US" sz="1100" dirty="0">
                <a:latin typeface="Avenir Book" panose="02000503020000020003" pitchFamily="2" charset="0"/>
              </a:rPr>
              <a:t>: 10.1016/j.ajog.2014.07.052. </a:t>
            </a:r>
            <a:r>
              <a:rPr lang="en-US" sz="1100" dirty="0" err="1">
                <a:latin typeface="Avenir Book" panose="02000503020000020003" pitchFamily="2" charset="0"/>
              </a:rPr>
              <a:t>Epub</a:t>
            </a:r>
            <a:r>
              <a:rPr lang="en-US" sz="1100" dirty="0">
                <a:latin typeface="Avenir Book" panose="02000503020000020003" pitchFamily="2" charset="0"/>
              </a:rPr>
              <a:t> 2014 Jul 31.</a:t>
            </a:r>
          </a:p>
          <a:p>
            <a:pPr>
              <a:lnSpc>
                <a:spcPct val="100000"/>
              </a:lnSpc>
              <a:spcBef>
                <a:spcPts val="0"/>
              </a:spcBef>
            </a:pPr>
            <a:r>
              <a:rPr lang="en-US" sz="1100" dirty="0">
                <a:latin typeface="Avenir Book" panose="02000503020000020003" pitchFamily="2" charset="0"/>
              </a:rPr>
              <a:t>PMID: 25086276</a:t>
            </a:r>
          </a:p>
          <a:p>
            <a:pPr>
              <a:lnSpc>
                <a:spcPct val="100000"/>
              </a:lnSpc>
              <a:spcBef>
                <a:spcPts val="0"/>
              </a:spcBef>
            </a:pPr>
            <a:r>
              <a:rPr lang="en-US" sz="1100" dirty="0">
                <a:latin typeface="Avenir Book" panose="02000503020000020003" pitchFamily="2" charset="0"/>
              </a:rPr>
              <a:t>▸Glycosylated fibronectin point-of-care test for diagnosis of pre-eclampsia in a low-resource setting: a prospective Southeast Asian population study. </a:t>
            </a:r>
            <a:r>
              <a:rPr lang="en-US" sz="1100" dirty="0" err="1">
                <a:latin typeface="Avenir Book" panose="02000503020000020003" pitchFamily="2" charset="0"/>
              </a:rPr>
              <a:t>Nagalla</a:t>
            </a:r>
            <a:r>
              <a:rPr lang="en-US" sz="1100" dirty="0">
                <a:latin typeface="Avenir Book" panose="02000503020000020003" pitchFamily="2" charset="0"/>
              </a:rPr>
              <a:t> SR, Janaki V, Vijayalakshmi AR, </a:t>
            </a:r>
            <a:r>
              <a:rPr lang="en-US" sz="1100" dirty="0" err="1">
                <a:latin typeface="Avenir Book" panose="02000503020000020003" pitchFamily="2" charset="0"/>
              </a:rPr>
              <a:t>Chayadevi</a:t>
            </a:r>
            <a:r>
              <a:rPr lang="en-US" sz="1100" dirty="0">
                <a:latin typeface="Avenir Book" panose="02000503020000020003" pitchFamily="2" charset="0"/>
              </a:rPr>
              <a:t> K, Pratibha D, Rao PV, Sage KM, Nair-</a:t>
            </a:r>
            <a:r>
              <a:rPr lang="en-US" sz="1100" dirty="0" err="1">
                <a:latin typeface="Avenir Book" panose="02000503020000020003" pitchFamily="2" charset="0"/>
              </a:rPr>
              <a:t>Schaef</a:t>
            </a:r>
            <a:r>
              <a:rPr lang="en-US" sz="1100" dirty="0">
                <a:latin typeface="Avenir Book" panose="02000503020000020003" pitchFamily="2" charset="0"/>
              </a:rPr>
              <a:t> D, Bean E, Roberts CT Jr, </a:t>
            </a:r>
            <a:r>
              <a:rPr lang="en-US" sz="1100" dirty="0" err="1">
                <a:latin typeface="Avenir Book" panose="02000503020000020003" pitchFamily="2" charset="0"/>
              </a:rPr>
              <a:t>Gravett</a:t>
            </a:r>
            <a:r>
              <a:rPr lang="en-US" sz="1100" dirty="0">
                <a:latin typeface="Avenir Book" panose="02000503020000020003" pitchFamily="2" charset="0"/>
              </a:rPr>
              <a:t> MG.</a:t>
            </a:r>
          </a:p>
          <a:p>
            <a:pPr>
              <a:lnSpc>
                <a:spcPct val="100000"/>
              </a:lnSpc>
              <a:spcBef>
                <a:spcPts val="0"/>
              </a:spcBef>
            </a:pPr>
            <a:r>
              <a:rPr lang="en-US" sz="1100" dirty="0">
                <a:latin typeface="Avenir Book" panose="02000503020000020003" pitchFamily="2" charset="0"/>
              </a:rPr>
              <a:t>BJOG. 2020 Dec;127(13):1687-1694. </a:t>
            </a:r>
            <a:r>
              <a:rPr lang="en-US" sz="1100" dirty="0" err="1">
                <a:latin typeface="Avenir Book" panose="02000503020000020003" pitchFamily="2" charset="0"/>
              </a:rPr>
              <a:t>doi</a:t>
            </a:r>
            <a:r>
              <a:rPr lang="en-US" sz="1100" dirty="0">
                <a:latin typeface="Avenir Book" panose="02000503020000020003" pitchFamily="2" charset="0"/>
              </a:rPr>
              <a:t>: 10.1111/1471-0528.16323. </a:t>
            </a:r>
            <a:r>
              <a:rPr lang="en-US" sz="1100" dirty="0" err="1">
                <a:latin typeface="Avenir Book" panose="02000503020000020003" pitchFamily="2" charset="0"/>
              </a:rPr>
              <a:t>Epub</a:t>
            </a:r>
            <a:r>
              <a:rPr lang="en-US" sz="1100" dirty="0">
                <a:latin typeface="Avenir Book" panose="02000503020000020003" pitchFamily="2" charset="0"/>
              </a:rPr>
              <a:t> 2020 Jun 16.</a:t>
            </a:r>
          </a:p>
          <a:p>
            <a:pPr>
              <a:lnSpc>
                <a:spcPct val="100000"/>
              </a:lnSpc>
              <a:spcBef>
                <a:spcPts val="0"/>
              </a:spcBef>
            </a:pPr>
            <a:r>
              <a:rPr lang="en-US" sz="1100" dirty="0">
                <a:latin typeface="Avenir Book" panose="02000503020000020003" pitchFamily="2" charset="0"/>
              </a:rPr>
              <a:t>PMID: 32426899</a:t>
            </a:r>
          </a:p>
          <a:p>
            <a:pPr>
              <a:lnSpc>
                <a:spcPct val="100000"/>
              </a:lnSpc>
              <a:spcBef>
                <a:spcPts val="0"/>
              </a:spcBef>
            </a:pPr>
            <a:r>
              <a:rPr lang="en-US" sz="1100" dirty="0">
                <a:latin typeface="Avenir Book" panose="02000503020000020003" pitchFamily="2" charset="0"/>
              </a:rPr>
              <a:t>▸The INTERGROWTH-21st fetal growth standards: toward the global integration of pregnancy and pediatric care. </a:t>
            </a:r>
            <a:r>
              <a:rPr lang="en-US" sz="1100" dirty="0" err="1">
                <a:latin typeface="Avenir Book" panose="02000503020000020003" pitchFamily="2" charset="0"/>
              </a:rPr>
              <a:t>Papageorghiou</a:t>
            </a:r>
            <a:r>
              <a:rPr lang="en-US" sz="1100" dirty="0">
                <a:latin typeface="Avenir Book" panose="02000503020000020003" pitchFamily="2" charset="0"/>
              </a:rPr>
              <a:t> AT, Kennedy SH, Salomon LJ, Altman DG, </a:t>
            </a:r>
            <a:r>
              <a:rPr lang="en-US" sz="1100" dirty="0" err="1">
                <a:latin typeface="Avenir Book" panose="02000503020000020003" pitchFamily="2" charset="0"/>
              </a:rPr>
              <a:t>Ohuma</a:t>
            </a:r>
            <a:r>
              <a:rPr lang="en-US" sz="1100" dirty="0">
                <a:latin typeface="Avenir Book" panose="02000503020000020003" pitchFamily="2" charset="0"/>
              </a:rPr>
              <a:t> EO, Stones W, </a:t>
            </a:r>
            <a:r>
              <a:rPr lang="en-US" sz="1100" dirty="0" err="1">
                <a:latin typeface="Avenir Book" panose="02000503020000020003" pitchFamily="2" charset="0"/>
              </a:rPr>
              <a:t>Gravett</a:t>
            </a:r>
            <a:r>
              <a:rPr lang="en-US" sz="1100" dirty="0">
                <a:latin typeface="Avenir Book" panose="02000503020000020003" pitchFamily="2" charset="0"/>
              </a:rPr>
              <a:t> MG, Barros FC, </a:t>
            </a:r>
            <a:r>
              <a:rPr lang="en-US" sz="1100" dirty="0" err="1">
                <a:latin typeface="Avenir Book" panose="02000503020000020003" pitchFamily="2" charset="0"/>
              </a:rPr>
              <a:t>Victora</a:t>
            </a:r>
            <a:r>
              <a:rPr lang="en-US" sz="1100" dirty="0">
                <a:latin typeface="Avenir Book" panose="02000503020000020003" pitchFamily="2" charset="0"/>
              </a:rPr>
              <a:t> C, </a:t>
            </a:r>
            <a:r>
              <a:rPr lang="en-US" sz="1100" dirty="0" err="1">
                <a:latin typeface="Avenir Book" panose="02000503020000020003" pitchFamily="2" charset="0"/>
              </a:rPr>
              <a:t>Purwar</a:t>
            </a:r>
            <a:r>
              <a:rPr lang="en-US" sz="1100" dirty="0">
                <a:latin typeface="Avenir Book" panose="02000503020000020003" pitchFamily="2" charset="0"/>
              </a:rPr>
              <a:t> M, Jaffer Y, Noble JA, </a:t>
            </a:r>
            <a:r>
              <a:rPr lang="en-US" sz="1100" dirty="0" err="1">
                <a:latin typeface="Avenir Book" panose="02000503020000020003" pitchFamily="2" charset="0"/>
              </a:rPr>
              <a:t>Bertino</a:t>
            </a:r>
            <a:r>
              <a:rPr lang="en-US" sz="1100" dirty="0">
                <a:latin typeface="Avenir Book" panose="02000503020000020003" pitchFamily="2" charset="0"/>
              </a:rPr>
              <a:t> E, Pang R, Cheikh Ismail L, Lambert A, </a:t>
            </a:r>
            <a:r>
              <a:rPr lang="en-US" sz="1100" dirty="0" err="1">
                <a:latin typeface="Avenir Book" panose="02000503020000020003" pitchFamily="2" charset="0"/>
              </a:rPr>
              <a:t>Bhutta</a:t>
            </a:r>
            <a:r>
              <a:rPr lang="en-US" sz="1100" dirty="0">
                <a:latin typeface="Avenir Book" panose="02000503020000020003" pitchFamily="2" charset="0"/>
              </a:rPr>
              <a:t> ZA, Villar J; International Fetal and Newborn Growth Consortium for the 21(</a:t>
            </a:r>
            <a:r>
              <a:rPr lang="en-US" sz="1100" dirty="0" err="1">
                <a:latin typeface="Avenir Book" panose="02000503020000020003" pitchFamily="2" charset="0"/>
              </a:rPr>
              <a:t>st</a:t>
            </a:r>
            <a:r>
              <a:rPr lang="en-US" sz="1100" dirty="0">
                <a:latin typeface="Avenir Book" panose="02000503020000020003" pitchFamily="2" charset="0"/>
              </a:rPr>
              <a:t>) Century (INTERGROWTH-21(</a:t>
            </a:r>
            <a:r>
              <a:rPr lang="en-US" sz="1100" dirty="0" err="1">
                <a:latin typeface="Avenir Book" panose="02000503020000020003" pitchFamily="2" charset="0"/>
              </a:rPr>
              <a:t>st</a:t>
            </a:r>
            <a:r>
              <a:rPr lang="en-US" sz="1100" dirty="0">
                <a:latin typeface="Avenir Book" panose="02000503020000020003" pitchFamily="2" charset="0"/>
              </a:rPr>
              <a:t>)). Am J </a:t>
            </a:r>
            <a:r>
              <a:rPr lang="en-US" sz="1100" dirty="0" err="1">
                <a:latin typeface="Avenir Book" panose="02000503020000020003" pitchFamily="2" charset="0"/>
              </a:rPr>
              <a:t>Obstet</a:t>
            </a:r>
            <a:r>
              <a:rPr lang="en-US" sz="1100" dirty="0">
                <a:latin typeface="Avenir Book" panose="02000503020000020003" pitchFamily="2" charset="0"/>
              </a:rPr>
              <a:t> Gynecol. 2018 Feb;218(2S):S630-S640. </a:t>
            </a:r>
            <a:r>
              <a:rPr lang="en-US" sz="1100" dirty="0" err="1">
                <a:latin typeface="Avenir Book" panose="02000503020000020003" pitchFamily="2" charset="0"/>
              </a:rPr>
              <a:t>doi</a:t>
            </a:r>
            <a:r>
              <a:rPr lang="en-US" sz="1100" dirty="0">
                <a:latin typeface="Avenir Book" panose="02000503020000020003" pitchFamily="2" charset="0"/>
              </a:rPr>
              <a:t>: 10.1016/j.ajog.2018.01.011. MID: 29422205 Review.</a:t>
            </a:r>
          </a:p>
          <a:p>
            <a:pPr>
              <a:lnSpc>
                <a:spcPct val="100000"/>
              </a:lnSpc>
              <a:spcBef>
                <a:spcPts val="0"/>
              </a:spcBef>
            </a:pPr>
            <a:r>
              <a:rPr lang="en-US" sz="1100" dirty="0">
                <a:latin typeface="Avenir Book" panose="02000503020000020003" pitchFamily="2" charset="0"/>
              </a:rPr>
              <a:t>▸Prevention of preterm birth: harnessing science to address the global epidemic.</a:t>
            </a:r>
          </a:p>
          <a:p>
            <a:pPr>
              <a:lnSpc>
                <a:spcPct val="100000"/>
              </a:lnSpc>
              <a:spcBef>
                <a:spcPts val="0"/>
              </a:spcBef>
            </a:pPr>
            <a:r>
              <a:rPr lang="en-US" sz="1100" dirty="0">
                <a:latin typeface="Avenir Book" panose="02000503020000020003" pitchFamily="2" charset="0"/>
              </a:rPr>
              <a:t>Rubens CE, Sadovsky Y, Muglia L, </a:t>
            </a:r>
            <a:r>
              <a:rPr lang="en-US" sz="1100" dirty="0" err="1">
                <a:latin typeface="Avenir Book" panose="02000503020000020003" pitchFamily="2" charset="0"/>
              </a:rPr>
              <a:t>Gravett</a:t>
            </a:r>
            <a:r>
              <a:rPr lang="en-US" sz="1100" dirty="0">
                <a:latin typeface="Avenir Book" panose="02000503020000020003" pitchFamily="2" charset="0"/>
              </a:rPr>
              <a:t> MG, Lackritz E, </a:t>
            </a:r>
            <a:r>
              <a:rPr lang="en-US" sz="1100" dirty="0" err="1">
                <a:latin typeface="Avenir Book" panose="02000503020000020003" pitchFamily="2" charset="0"/>
              </a:rPr>
              <a:t>Gravett</a:t>
            </a:r>
            <a:r>
              <a:rPr lang="en-US" sz="1100" dirty="0">
                <a:latin typeface="Avenir Book" panose="02000503020000020003" pitchFamily="2" charset="0"/>
              </a:rPr>
              <a:t> C.</a:t>
            </a:r>
          </a:p>
          <a:p>
            <a:pPr>
              <a:lnSpc>
                <a:spcPct val="100000"/>
              </a:lnSpc>
              <a:spcBef>
                <a:spcPts val="0"/>
              </a:spcBef>
            </a:pPr>
            <a:r>
              <a:rPr lang="en-US" sz="1100" dirty="0">
                <a:latin typeface="Avenir Book" panose="02000503020000020003" pitchFamily="2" charset="0"/>
              </a:rPr>
              <a:t>Sci </a:t>
            </a:r>
            <a:r>
              <a:rPr lang="en-US" sz="1100" dirty="0" err="1">
                <a:latin typeface="Avenir Book" panose="02000503020000020003" pitchFamily="2" charset="0"/>
              </a:rPr>
              <a:t>Transl</a:t>
            </a:r>
            <a:r>
              <a:rPr lang="en-US" sz="1100" dirty="0">
                <a:latin typeface="Avenir Book" panose="02000503020000020003" pitchFamily="2" charset="0"/>
              </a:rPr>
              <a:t> Med. 2014 Nov 12;6(262):262sr5. </a:t>
            </a:r>
            <a:r>
              <a:rPr lang="en-US" sz="1100" dirty="0" err="1">
                <a:latin typeface="Avenir Book" panose="02000503020000020003" pitchFamily="2" charset="0"/>
              </a:rPr>
              <a:t>doi</a:t>
            </a:r>
            <a:r>
              <a:rPr lang="en-US" sz="1100" dirty="0">
                <a:latin typeface="Avenir Book" panose="02000503020000020003" pitchFamily="2" charset="0"/>
              </a:rPr>
              <a:t>: 10.1126/scitranslmed.3009871.</a:t>
            </a:r>
          </a:p>
          <a:p>
            <a:pPr>
              <a:lnSpc>
                <a:spcPct val="100000"/>
              </a:lnSpc>
              <a:spcBef>
                <a:spcPts val="0"/>
              </a:spcBef>
            </a:pPr>
            <a:r>
              <a:rPr lang="en-US" sz="1100" dirty="0">
                <a:latin typeface="Avenir Book" panose="02000503020000020003" pitchFamily="2" charset="0"/>
              </a:rPr>
              <a:t>PMID: 25391484 Review.</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4"/>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112" y="268810"/>
            <a:ext cx="7457440"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Michael </a:t>
            </a:r>
            <a:r>
              <a:rPr lang="en-US" b="1" dirty="0" err="1">
                <a:latin typeface="Avenir Book" panose="02000503020000020003" pitchFamily="2" charset="0"/>
              </a:rPr>
              <a:t>Gravett</a:t>
            </a:r>
            <a:r>
              <a:rPr lang="en-US" b="1" dirty="0">
                <a:latin typeface="Avenir Book" panose="02000503020000020003" pitchFamily="2" charset="0"/>
              </a:rPr>
              <a:t>, MD</a:t>
            </a:r>
          </a:p>
        </p:txBody>
      </p:sp>
    </p:spTree>
    <p:extLst>
      <p:ext uri="{BB962C8B-B14F-4D97-AF65-F5344CB8AC3E}">
        <p14:creationId xmlns:p14="http://schemas.microsoft.com/office/powerpoint/2010/main" val="3716084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Professor, Senior Consultant</a:t>
            </a:r>
            <a:br>
              <a:rPr lang="en-US" sz="1400" dirty="0">
                <a:latin typeface="Avenir Book" panose="02000503020000020003" pitchFamily="2" charset="0"/>
              </a:rPr>
            </a:br>
            <a:r>
              <a:rPr lang="en-US" sz="1400" dirty="0">
                <a:latin typeface="Avenir Book" panose="02000503020000020003" pitchFamily="2" charset="0"/>
              </a:rPr>
              <a:t>Obstetrics &amp; Gynecology</a:t>
            </a:r>
            <a:br>
              <a:rPr lang="en-US" sz="1400" dirty="0">
                <a:latin typeface="Avenir Book" panose="02000503020000020003" pitchFamily="2" charset="0"/>
              </a:rPr>
            </a:br>
            <a:r>
              <a:rPr lang="en-US" sz="1400" dirty="0">
                <a:latin typeface="Avenir Book" panose="02000503020000020003" pitchFamily="2" charset="0"/>
              </a:rPr>
              <a:t>Institute Clinical Sciences Lund, Lund University</a:t>
            </a:r>
            <a:br>
              <a:rPr lang="en-US" sz="1400" dirty="0">
                <a:latin typeface="Avenir Book" panose="02000503020000020003" pitchFamily="2" charset="0"/>
              </a:rPr>
            </a:br>
            <a:r>
              <a:rPr lang="en-US" sz="1400" dirty="0">
                <a:latin typeface="Avenir Book" panose="02000503020000020003" pitchFamily="2" charset="0"/>
              </a:rPr>
              <a:t>Sweden </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fontScale="92500"/>
          </a:bodyPr>
          <a:lstStyle/>
          <a:p>
            <a:r>
              <a:rPr lang="en-US" sz="1100" dirty="0">
                <a:latin typeface="Avenir Book" panose="02000503020000020003" pitchFamily="2" charset="0"/>
              </a:rPr>
              <a:t>Dr. Stefan Hansson received his medical degree from the Faculty of Medicine at Lund University in 1994. He became a licensed physician in 1999 and became specialized in Obstetrics and Gynecology 2004. Parallel to his studies, he began his scientific career in the first year at medical school. With his background as a chemist, it was natural to specialize in molecular biology. He did a three-year postdoctoral program at National Institutes of Health, US, and received his PhD in neurobiology 1998. In conjunction with that, he began his residency training in Obstetrics and Gynecology in 1999 and began his current area of research. He became associate professor in this subject in 2004 and an adjunct professor 2010. Since June 2014 he is tenured professor of medical research, specializing in Obstetrics and Gynecology and holds a combined position, which allows him to serve 33% as a senior consultant at Lund/Malmö University Hospitals. Dr. Hansson has served 6 years as vice dean for research education at the medical faculty and is currently the prefect for research at his institute. Dr. Hansson has during the last 24 years been engaged in a focused and innovative clinical translational research on preeclampsia (PE). Based on findings from his and a colleague’s research group he co- founded the drug company Guard Therapeutics (formerly A1M Pharma). In addition, his research has focused on I) new disease mechanism for PE II) new PE biomarkers III) cardiovascular function post PE. IV) genetic predisposition for PE in Ethiopian women and V) the role of air pollution as a risk factor for PE.</a:t>
            </a:r>
          </a:p>
          <a:p>
            <a:r>
              <a:rPr lang="en-US" sz="1100" dirty="0">
                <a:latin typeface="Avenir Book" panose="02000503020000020003" pitchFamily="2" charset="0"/>
              </a:rPr>
              <a:t> </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a:blip r:embed="rId2"/>
          <a:srcRect l="8066" r="8066"/>
          <a:stretch/>
        </p:blipFill>
        <p:spPr>
          <a:xfrm>
            <a:off x="8145393" y="272654"/>
            <a:ext cx="3778666" cy="2990371"/>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9" y="4482282"/>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2123658"/>
          </a:xfrm>
          <a:prstGeom prst="rect">
            <a:avLst/>
          </a:prstGeom>
          <a:noFill/>
        </p:spPr>
        <p:txBody>
          <a:bodyPr wrap="square" rtlCol="0">
            <a:spAutoFit/>
          </a:bodyPr>
          <a:lstStyle/>
          <a:p>
            <a:r>
              <a:rPr lang="en-US" sz="1100" dirty="0">
                <a:solidFill>
                  <a:schemeClr val="bg1"/>
                </a:solidFill>
                <a:latin typeface="Avenir Book" panose="02000503020000020003" pitchFamily="2" charset="0"/>
              </a:rPr>
              <a:t>Fetal growth restriction | Fetal/ neonatal brain development | Maternal cardiovascular and metabolic disease | Placental structure/function | Preeclampsia/ hypertensive disorders of pregnancy</a:t>
            </a:r>
          </a:p>
          <a:p>
            <a:endParaRPr lang="en-US" sz="1100" dirty="0">
              <a:solidFill>
                <a:schemeClr val="bg1"/>
              </a:solidFill>
              <a:latin typeface="Avenir Book" panose="02000503020000020003" pitchFamily="2" charset="0"/>
            </a:endParaRPr>
          </a:p>
          <a:p>
            <a:r>
              <a:rPr lang="en-US" sz="1100" dirty="0">
                <a:solidFill>
                  <a:schemeClr val="bg1"/>
                </a:solidFill>
                <a:latin typeface="Avenir Book" panose="02000503020000020003" pitchFamily="2" charset="0"/>
              </a:rPr>
              <a:t>Additional publications: </a:t>
            </a:r>
            <a:r>
              <a:rPr lang="en-US" sz="1100" dirty="0">
                <a:solidFill>
                  <a:schemeClr val="bg1"/>
                </a:solidFill>
                <a:latin typeface="Avenir Book" panose="02000503020000020003" pitchFamily="2" charset="0"/>
                <a:hlinkClick r:id="rId3"/>
              </a:rPr>
              <a:t>https://portal.research.lu.se/portal/en/persons/stefan-hansson(d1a60df3-5f3f-4a57-9f0f-9108ff7c89c6)/publications.html</a:t>
            </a: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414" y="4411750"/>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100" dirty="0">
                <a:latin typeface="Avenir Book" panose="02000503020000020003" pitchFamily="2" charset="0"/>
              </a:rPr>
              <a:t>▸</a:t>
            </a:r>
            <a:r>
              <a:rPr lang="en-US" sz="1100" dirty="0" err="1">
                <a:latin typeface="Avenir Book" panose="02000503020000020003" pitchFamily="2" charset="0"/>
              </a:rPr>
              <a:t>Engström</a:t>
            </a:r>
            <a:r>
              <a:rPr lang="en-US" sz="1100" dirty="0">
                <a:latin typeface="Avenir Book" panose="02000503020000020003" pitchFamily="2" charset="0"/>
              </a:rPr>
              <a:t>, K., </a:t>
            </a:r>
            <a:r>
              <a:rPr lang="en-US" sz="1100" dirty="0" err="1">
                <a:latin typeface="Avenir Book" panose="02000503020000020003" pitchFamily="2" charset="0"/>
              </a:rPr>
              <a:t>Mandakh</a:t>
            </a:r>
            <a:r>
              <a:rPr lang="en-US" sz="1100" dirty="0">
                <a:latin typeface="Avenir Book" panose="02000503020000020003" pitchFamily="2" charset="0"/>
              </a:rPr>
              <a:t>, Y., </a:t>
            </a:r>
            <a:r>
              <a:rPr lang="en-US" sz="1100" dirty="0" err="1">
                <a:latin typeface="Avenir Book" panose="02000503020000020003" pitchFamily="2" charset="0"/>
              </a:rPr>
              <a:t>Garmire</a:t>
            </a:r>
            <a:r>
              <a:rPr lang="en-US" sz="1100" dirty="0">
                <a:latin typeface="Avenir Book" panose="02000503020000020003" pitchFamily="2" charset="0"/>
              </a:rPr>
              <a:t>, L., </a:t>
            </a:r>
            <a:r>
              <a:rPr lang="en-US" sz="1100" dirty="0" err="1">
                <a:latin typeface="Avenir Book" panose="02000503020000020003" pitchFamily="2" charset="0"/>
              </a:rPr>
              <a:t>Masoumi</a:t>
            </a:r>
            <a:r>
              <a:rPr lang="en-US" sz="1100" dirty="0">
                <a:latin typeface="Avenir Book" panose="02000503020000020003" pitchFamily="2" charset="0"/>
              </a:rPr>
              <a:t>, Z., </a:t>
            </a:r>
            <a:r>
              <a:rPr lang="en-US" sz="1100" dirty="0" err="1">
                <a:latin typeface="Avenir Book" panose="02000503020000020003" pitchFamily="2" charset="0"/>
              </a:rPr>
              <a:t>Isaxon</a:t>
            </a:r>
            <a:r>
              <a:rPr lang="en-US" sz="1100" dirty="0">
                <a:latin typeface="Avenir Book" panose="02000503020000020003" pitchFamily="2" charset="0"/>
              </a:rPr>
              <a:t>, C., </a:t>
            </a:r>
            <a:r>
              <a:rPr lang="en-US" sz="1100" dirty="0" err="1">
                <a:latin typeface="Avenir Book" panose="02000503020000020003" pitchFamily="2" charset="0"/>
              </a:rPr>
              <a:t>Malmqvist</a:t>
            </a:r>
            <a:r>
              <a:rPr lang="en-US" sz="1100" dirty="0">
                <a:latin typeface="Avenir Book" panose="02000503020000020003" pitchFamily="2" charset="0"/>
              </a:rPr>
              <a:t>, E., </a:t>
            </a:r>
            <a:r>
              <a:rPr lang="en-US" sz="1100" dirty="0" err="1">
                <a:latin typeface="Avenir Book" panose="02000503020000020003" pitchFamily="2" charset="0"/>
              </a:rPr>
              <a:t>Erlandsson</a:t>
            </a:r>
            <a:r>
              <a:rPr lang="en-US" sz="1100" dirty="0">
                <a:latin typeface="Avenir Book" panose="02000503020000020003" pitchFamily="2" charset="0"/>
              </a:rPr>
              <a:t>, L. &amp; Hansson S. R Early Pregnancy Exposure to Ambient Air Pollution among Late-Onset Preeclamptic Cases Is Associated with Placental DNA Hypomethylation of Specific Genes and Slower Placental Maturation. 2021, Toxics. 9, 12, s. 1-23 338.	</a:t>
            </a:r>
          </a:p>
          <a:p>
            <a:pPr>
              <a:lnSpc>
                <a:spcPct val="100000"/>
              </a:lnSpc>
              <a:spcBef>
                <a:spcPts val="0"/>
              </a:spcBef>
            </a:pPr>
            <a:r>
              <a:rPr lang="en-US" sz="1100" dirty="0">
                <a:latin typeface="Avenir Book" panose="02000503020000020003" pitchFamily="2" charset="0"/>
              </a:rPr>
              <a:t>▸</a:t>
            </a:r>
            <a:r>
              <a:rPr lang="en-US" sz="1100" dirty="0" err="1">
                <a:latin typeface="Avenir Book" panose="02000503020000020003" pitchFamily="2" charset="0"/>
              </a:rPr>
              <a:t>Erlandsson</a:t>
            </a:r>
            <a:r>
              <a:rPr lang="en-US" sz="1100" dirty="0">
                <a:latin typeface="Avenir Book" panose="02000503020000020003" pitchFamily="2" charset="0"/>
              </a:rPr>
              <a:t> L, Ducat A, Castille J, Zia I, </a:t>
            </a:r>
            <a:r>
              <a:rPr lang="en-US" sz="1100" dirty="0" err="1">
                <a:latin typeface="Avenir Book" panose="02000503020000020003" pitchFamily="2" charset="0"/>
              </a:rPr>
              <a:t>Kalapotharakos</a:t>
            </a:r>
            <a:r>
              <a:rPr lang="en-US" sz="1100" dirty="0">
                <a:latin typeface="Avenir Book" panose="02000503020000020003" pitchFamily="2" charset="0"/>
              </a:rPr>
              <a:t> G, </a:t>
            </a:r>
            <a:r>
              <a:rPr lang="en-US" sz="1100" dirty="0" err="1">
                <a:latin typeface="Avenir Book" panose="02000503020000020003" pitchFamily="2" charset="0"/>
              </a:rPr>
              <a:t>Hedström</a:t>
            </a:r>
            <a:r>
              <a:rPr lang="en-US" sz="1100" dirty="0">
                <a:latin typeface="Avenir Book" panose="02000503020000020003" pitchFamily="2" charset="0"/>
              </a:rPr>
              <a:t> E, </a:t>
            </a:r>
            <a:r>
              <a:rPr lang="en-US" sz="1100" dirty="0" err="1">
                <a:latin typeface="Avenir Book" panose="02000503020000020003" pitchFamily="2" charset="0"/>
              </a:rPr>
              <a:t>Vilotte</a:t>
            </a:r>
            <a:r>
              <a:rPr lang="en-US" sz="1100" dirty="0">
                <a:latin typeface="Avenir Book" panose="02000503020000020003" pitchFamily="2" charset="0"/>
              </a:rPr>
              <a:t> JL, </a:t>
            </a:r>
            <a:r>
              <a:rPr lang="en-US" sz="1100" dirty="0" err="1">
                <a:latin typeface="Avenir Book" panose="02000503020000020003" pitchFamily="2" charset="0"/>
              </a:rPr>
              <a:t>Vaiman</a:t>
            </a:r>
            <a:r>
              <a:rPr lang="en-US" sz="1100" dirty="0">
                <a:latin typeface="Avenir Book" panose="02000503020000020003" pitchFamily="2" charset="0"/>
              </a:rPr>
              <a:t> D, Hansson SR. Alpha-1 </a:t>
            </a:r>
            <a:r>
              <a:rPr lang="en-US" sz="1100" dirty="0" err="1">
                <a:latin typeface="Avenir Book" panose="02000503020000020003" pitchFamily="2" charset="0"/>
              </a:rPr>
              <a:t>microglobulin</a:t>
            </a:r>
            <a:r>
              <a:rPr lang="en-US" sz="1100" dirty="0">
                <a:latin typeface="Avenir Book" panose="02000503020000020003" pitchFamily="2" charset="0"/>
              </a:rPr>
              <a:t> as a potential therapeutic candidate for treatment of hypertension and oxidative stress in the STOX1 preeclampsia mouse model. Sci Rep. 2019 Jun 12;9(1):8561</a:t>
            </a:r>
          </a:p>
          <a:p>
            <a:pPr>
              <a:lnSpc>
                <a:spcPct val="100000"/>
              </a:lnSpc>
              <a:spcBef>
                <a:spcPts val="0"/>
              </a:spcBef>
            </a:pPr>
            <a:r>
              <a:rPr lang="en-US" sz="1100" dirty="0">
                <a:latin typeface="Avenir Book" panose="02000503020000020003" pitchFamily="2" charset="0"/>
              </a:rPr>
              <a:t>▸</a:t>
            </a:r>
            <a:r>
              <a:rPr lang="en-US" sz="1100" dirty="0" err="1">
                <a:latin typeface="Avenir Book" panose="02000503020000020003" pitchFamily="2" charset="0"/>
              </a:rPr>
              <a:t>Erlandsson</a:t>
            </a:r>
            <a:r>
              <a:rPr lang="en-US" sz="1100" dirty="0">
                <a:latin typeface="Avenir Book" panose="02000503020000020003" pitchFamily="2" charset="0"/>
              </a:rPr>
              <a:t>, L., </a:t>
            </a:r>
            <a:r>
              <a:rPr lang="en-US" sz="1100" dirty="0" err="1">
                <a:latin typeface="Avenir Book" panose="02000503020000020003" pitchFamily="2" charset="0"/>
              </a:rPr>
              <a:t>Masoumi</a:t>
            </a:r>
            <a:r>
              <a:rPr lang="en-US" sz="1100" dirty="0">
                <a:latin typeface="Avenir Book" panose="02000503020000020003" pitchFamily="2" charset="0"/>
              </a:rPr>
              <a:t>, Z., Hansson, L. R. &amp; Hansson S. R. The roles of free iron, heme, </a:t>
            </a:r>
            <a:r>
              <a:rPr lang="en-US" sz="1100" dirty="0" err="1">
                <a:latin typeface="Avenir Book" panose="02000503020000020003" pitchFamily="2" charset="0"/>
              </a:rPr>
              <a:t>haemoglobin</a:t>
            </a:r>
            <a:r>
              <a:rPr lang="en-US" sz="1100" dirty="0">
                <a:latin typeface="Avenir Book" panose="02000503020000020003" pitchFamily="2" charset="0"/>
              </a:rPr>
              <a:t>, and the scavenger proteins </a:t>
            </a:r>
            <a:r>
              <a:rPr lang="en-US" sz="1100" dirty="0" err="1">
                <a:latin typeface="Avenir Book" panose="02000503020000020003" pitchFamily="2" charset="0"/>
              </a:rPr>
              <a:t>haemopexin</a:t>
            </a:r>
            <a:r>
              <a:rPr lang="en-US" sz="1100" dirty="0">
                <a:latin typeface="Avenir Book" panose="02000503020000020003" pitchFamily="2" charset="0"/>
              </a:rPr>
              <a:t> and alpha-1-microglobulin in preeclampsia and fetal growth restriction. Journal of Internal Medicine. 2021, 290, 5, s. 952-968</a:t>
            </a:r>
          </a:p>
          <a:p>
            <a:pPr>
              <a:lnSpc>
                <a:spcPct val="100000"/>
              </a:lnSpc>
              <a:spcBef>
                <a:spcPts val="0"/>
              </a:spcBef>
            </a:pPr>
            <a:r>
              <a:rPr lang="en-US" sz="1100" dirty="0">
                <a:latin typeface="Avenir Book" panose="02000503020000020003" pitchFamily="2" charset="0"/>
              </a:rPr>
              <a:t>▸</a:t>
            </a:r>
            <a:r>
              <a:rPr lang="en-US" sz="1100" dirty="0" err="1">
                <a:latin typeface="Avenir Book" panose="02000503020000020003" pitchFamily="2" charset="0"/>
              </a:rPr>
              <a:t>Masoumi</a:t>
            </a:r>
            <a:r>
              <a:rPr lang="en-US" sz="1100" dirty="0">
                <a:latin typeface="Avenir Book" panose="02000503020000020003" pitchFamily="2" charset="0"/>
              </a:rPr>
              <a:t>, Z, </a:t>
            </a:r>
            <a:r>
              <a:rPr lang="en-US" sz="1100" dirty="0" err="1">
                <a:latin typeface="Avenir Book" panose="02000503020000020003" pitchFamily="2" charset="0"/>
              </a:rPr>
              <a:t>Erlandsson</a:t>
            </a:r>
            <a:r>
              <a:rPr lang="en-US" sz="1100" dirty="0">
                <a:latin typeface="Avenir Book" panose="02000503020000020003" pitchFamily="2" charset="0"/>
              </a:rPr>
              <a:t> L, Hansson E, Magnusson M, </a:t>
            </a:r>
            <a:r>
              <a:rPr lang="en-US" sz="1100" dirty="0" err="1">
                <a:latin typeface="Avenir Book" panose="02000503020000020003" pitchFamily="2" charset="0"/>
              </a:rPr>
              <a:t>Mezey</a:t>
            </a:r>
            <a:r>
              <a:rPr lang="en-US" sz="1100" dirty="0">
                <a:latin typeface="Avenir Book" panose="02000503020000020003" pitchFamily="2" charset="0"/>
              </a:rPr>
              <a:t> E, Hansson SR.  Hypoxia-induced alpha-globin expression in </a:t>
            </a:r>
            <a:r>
              <a:rPr lang="en-US" sz="1100" dirty="0" err="1">
                <a:latin typeface="Avenir Book" panose="02000503020000020003" pitchFamily="2" charset="0"/>
              </a:rPr>
              <a:t>syncythiotrophoblasts</a:t>
            </a:r>
            <a:r>
              <a:rPr lang="en-US" sz="1100" dirty="0">
                <a:latin typeface="Avenir Book" panose="02000503020000020003" pitchFamily="2" charset="0"/>
              </a:rPr>
              <a:t> mimics the pattern observed in preeclamptic placentas. International Journal of Molecular Sciences. 2021, 22, 7, 3357</a:t>
            </a:r>
          </a:p>
          <a:p>
            <a:pPr>
              <a:lnSpc>
                <a:spcPct val="100000"/>
              </a:lnSpc>
              <a:spcBef>
                <a:spcPts val="0"/>
              </a:spcBef>
            </a:pPr>
            <a:endParaRPr lang="en-US" sz="1100" dirty="0">
              <a:latin typeface="Avenir Book" panose="02000503020000020003" pitchFamily="2" charset="0"/>
            </a:endParaRP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4"/>
          <a:stretch>
            <a:fillRect/>
          </a:stretch>
        </p:blipFill>
        <p:spPr>
          <a:xfrm>
            <a:off x="8891750" y="5143446"/>
            <a:ext cx="2288149" cy="1768115"/>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Stefan Hansson MD, PhD </a:t>
            </a:r>
            <a:endParaRPr lang="en-US" dirty="0">
              <a:latin typeface="Avenir Book" panose="02000503020000020003" pitchFamily="2" charset="0"/>
            </a:endParaRPr>
          </a:p>
        </p:txBody>
      </p:sp>
    </p:spTree>
    <p:extLst>
      <p:ext uri="{BB962C8B-B14F-4D97-AF65-F5344CB8AC3E}">
        <p14:creationId xmlns:p14="http://schemas.microsoft.com/office/powerpoint/2010/main" val="3053798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Assistant Professor</a:t>
            </a:r>
            <a:br>
              <a:rPr lang="en-US" sz="1400" dirty="0">
                <a:latin typeface="Avenir Book" panose="02000503020000020003" pitchFamily="2" charset="0"/>
              </a:rPr>
            </a:br>
            <a:r>
              <a:rPr lang="en-US" sz="1400" dirty="0">
                <a:latin typeface="Avenir Book" panose="02000503020000020003" pitchFamily="2" charset="0"/>
              </a:rPr>
              <a:t>Ohio State University, College of Nursing, Martha S. Pitzer Center for Women, Children , and Youth</a:t>
            </a:r>
            <a:br>
              <a:rPr lang="en-US" sz="1400" dirty="0">
                <a:latin typeface="Avenir Book" panose="02000503020000020003" pitchFamily="2" charset="0"/>
              </a:rPr>
            </a:br>
            <a:r>
              <a:rPr lang="en-US" sz="1400" dirty="0">
                <a:latin typeface="Avenir Book" panose="02000503020000020003" pitchFamily="2" charset="0"/>
              </a:rPr>
              <a:t>United States of America</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9" y="4482282"/>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2"/>
          <a:stretch>
            <a:fillRect/>
          </a:stretch>
        </p:blipFill>
        <p:spPr>
          <a:xfrm>
            <a:off x="8891750" y="5143446"/>
            <a:ext cx="2288149" cy="1768115"/>
          </a:xfrm>
          <a:prstGeom prst="rect">
            <a:avLst/>
          </a:prstGeom>
        </p:spPr>
      </p:pic>
      <p:sp>
        <p:nvSpPr>
          <p:cNvPr id="3" name="Pentagon 2">
            <a:extLst>
              <a:ext uri="{FF2B5EF4-FFF2-40B4-BE49-F238E27FC236}">
                <a16:creationId xmlns:a16="http://schemas.microsoft.com/office/drawing/2014/main" id="{15B30A20-8D91-50D8-0FE7-36D9157BD14F}"/>
              </a:ext>
            </a:extLst>
          </p:cNvPr>
          <p:cNvSpPr/>
          <p:nvPr/>
        </p:nvSpPr>
        <p:spPr>
          <a:xfrm>
            <a:off x="149239" y="221106"/>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McKenzie </a:t>
            </a:r>
            <a:r>
              <a:rPr lang="en-US" b="1" dirty="0" err="1">
                <a:latin typeface="Avenir Book" panose="02000503020000020003" pitchFamily="2" charset="0"/>
              </a:rPr>
              <a:t>Jancsura</a:t>
            </a:r>
            <a:r>
              <a:rPr lang="en-US" b="1" dirty="0">
                <a:latin typeface="Avenir Book" panose="02000503020000020003" pitchFamily="2" charset="0"/>
              </a:rPr>
              <a:t>, PhD, RN</a:t>
            </a:r>
          </a:p>
        </p:txBody>
      </p:sp>
      <p:sp>
        <p:nvSpPr>
          <p:cNvPr id="9" name="TextBox 8">
            <a:extLst>
              <a:ext uri="{FF2B5EF4-FFF2-40B4-BE49-F238E27FC236}">
                <a16:creationId xmlns:a16="http://schemas.microsoft.com/office/drawing/2014/main" id="{6CE57499-F14B-9220-423E-9F2D807508CC}"/>
              </a:ext>
            </a:extLst>
          </p:cNvPr>
          <p:cNvSpPr txBox="1"/>
          <p:nvPr/>
        </p:nvSpPr>
        <p:spPr>
          <a:xfrm>
            <a:off x="1317886" y="2259193"/>
            <a:ext cx="6101442" cy="1631216"/>
          </a:xfrm>
          <a:prstGeom prst="rect">
            <a:avLst/>
          </a:prstGeom>
          <a:noFill/>
        </p:spPr>
        <p:txBody>
          <a:bodyPr wrap="square">
            <a:spAutoFit/>
          </a:bodyPr>
          <a:lstStyle/>
          <a:p>
            <a:r>
              <a:rPr lang="en-US" sz="1000" dirty="0">
                <a:effectLst/>
                <a:latin typeface="Avenir Book" panose="02000503020000020003" pitchFamily="2" charset="0"/>
                <a:ea typeface="Calibri" panose="020F0502020204030204" pitchFamily="34" charset="0"/>
                <a:cs typeface="Times New Roman" panose="02020603050405020304" pitchFamily="18" charset="0"/>
              </a:rPr>
              <a:t>Dr. McKenzie </a:t>
            </a:r>
            <a:r>
              <a:rPr lang="en-US" sz="1000" dirty="0" err="1">
                <a:effectLst/>
                <a:latin typeface="Avenir Book" panose="02000503020000020003" pitchFamily="2" charset="0"/>
                <a:ea typeface="Calibri" panose="020F0502020204030204" pitchFamily="34" charset="0"/>
                <a:cs typeface="Times New Roman" panose="02020603050405020304" pitchFamily="18" charset="0"/>
              </a:rPr>
              <a:t>Jancsura</a:t>
            </a:r>
            <a:r>
              <a:rPr lang="en-US" sz="1000" dirty="0">
                <a:effectLst/>
                <a:latin typeface="Avenir Book" panose="02000503020000020003" pitchFamily="2" charset="0"/>
                <a:ea typeface="Calibri" panose="020F0502020204030204" pitchFamily="34" charset="0"/>
                <a:cs typeface="Times New Roman" panose="02020603050405020304" pitchFamily="18" charset="0"/>
              </a:rPr>
              <a:t> is an Assistant Professor at the Ohio State University, College of Nursing, Martha S. Pitzer Center for Women, Children, and Youth</a:t>
            </a:r>
            <a:r>
              <a:rPr lang="en-US" sz="1000" dirty="0">
                <a:solidFill>
                  <a:srgbClr val="212529"/>
                </a:solidFill>
                <a:effectLst/>
                <a:latin typeface="Avenir Book" panose="02000503020000020003" pitchFamily="2" charset="0"/>
                <a:ea typeface="Calibri" panose="020F0502020204030204" pitchFamily="34" charset="0"/>
                <a:cs typeface="Times New Roman" panose="02020603050405020304" pitchFamily="18" charset="0"/>
              </a:rPr>
              <a:t> </a:t>
            </a:r>
            <a:r>
              <a:rPr lang="en-US" sz="1000" dirty="0">
                <a:effectLst/>
                <a:latin typeface="Avenir Book" panose="02000503020000020003" pitchFamily="2" charset="0"/>
                <a:ea typeface="Calibri" panose="020F0502020204030204" pitchFamily="34" charset="0"/>
                <a:cs typeface="Times New Roman" panose="02020603050405020304" pitchFamily="18" charset="0"/>
              </a:rPr>
              <a:t>Her research investigates immunological pathways associated with preeclampsia and other pregnancy complications and leverages behavioral and social interventions to modulate the immune response in pregnancy. Her research has investigated cytokines and DNA methylation across pregnancy to identify prediction tools for preeclampsia. She also explores how factors like diet, physical activity and stress impact the immune milieu in pregnancy as possible intervention targets to prevent pregnancy complications and to prevent the development of cardiometabolic disease for women who have experienced an adverse pregnancy outcome. Her clinical experiences include labor and delivery, postpartum, well-women care and primary care in community health settings.</a:t>
            </a:r>
          </a:p>
        </p:txBody>
      </p:sp>
      <p:sp>
        <p:nvSpPr>
          <p:cNvPr id="10" name="Text Placeholder 3">
            <a:extLst>
              <a:ext uri="{FF2B5EF4-FFF2-40B4-BE49-F238E27FC236}">
                <a16:creationId xmlns:a16="http://schemas.microsoft.com/office/drawing/2014/main" id="{EE9DC2FF-AD95-7304-2F58-6F72A0739C7E}"/>
              </a:ext>
            </a:extLst>
          </p:cNvPr>
          <p:cNvSpPr txBox="1">
            <a:spLocks/>
          </p:cNvSpPr>
          <p:nvPr/>
        </p:nvSpPr>
        <p:spPr>
          <a:xfrm>
            <a:off x="1092258" y="4538578"/>
            <a:ext cx="6546922" cy="2319422"/>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R="0" lvl="0">
              <a:spcBef>
                <a:spcPts val="0"/>
              </a:spcBef>
              <a:spcAft>
                <a:spcPts val="0"/>
              </a:spcAft>
            </a:pPr>
            <a:r>
              <a:rPr lang="en-US" sz="1100" dirty="0">
                <a:latin typeface="Avenir Book" panose="02000503020000020003" pitchFamily="2" charset="0"/>
              </a:rPr>
              <a:t>▸</a:t>
            </a:r>
            <a:r>
              <a:rPr lang="en-US" sz="1800" b="1" i="1" dirty="0">
                <a:effectLst/>
                <a:latin typeface="Calibri Light" panose="020F0302020204030204" pitchFamily="34" charset="0"/>
                <a:ea typeface="Times New Roman" panose="02020603050405020304" pitchFamily="18" charset="0"/>
                <a:cs typeface="Times New Roman" panose="02020603050405020304" pitchFamily="18" charset="0"/>
              </a:rPr>
              <a:t> </a:t>
            </a:r>
            <a:r>
              <a:rPr lang="en-US" sz="1100" b="1" i="1" dirty="0" err="1">
                <a:effectLst/>
                <a:latin typeface="Avenir Book" panose="02000503020000020003" pitchFamily="2" charset="0"/>
                <a:ea typeface="Times New Roman" panose="02020603050405020304" pitchFamily="18" charset="0"/>
                <a:cs typeface="Times New Roman" panose="02020603050405020304" pitchFamily="18" charset="0"/>
              </a:rPr>
              <a:t>Jancsura</a:t>
            </a:r>
            <a:r>
              <a:rPr lang="en-US" sz="1100" b="1" i="1" dirty="0">
                <a:effectLst/>
                <a:latin typeface="Avenir Book" panose="02000503020000020003" pitchFamily="2" charset="0"/>
                <a:ea typeface="Times New Roman" panose="02020603050405020304" pitchFamily="18" charset="0"/>
                <a:cs typeface="Times New Roman" panose="02020603050405020304" pitchFamily="18" charset="0"/>
              </a:rPr>
              <a:t>, M. K.,</a:t>
            </a:r>
            <a:r>
              <a:rPr lang="en-US" sz="1100" dirty="0">
                <a:effectLst/>
                <a:latin typeface="Avenir Book" panose="02000503020000020003" pitchFamily="2" charset="0"/>
                <a:ea typeface="Times New Roman" panose="02020603050405020304" pitchFamily="18" charset="0"/>
                <a:cs typeface="Times New Roman" panose="02020603050405020304" pitchFamily="18" charset="0"/>
              </a:rPr>
              <a:t> </a:t>
            </a:r>
            <a:r>
              <a:rPr lang="en-US" sz="1100" dirty="0" err="1">
                <a:effectLst/>
                <a:latin typeface="Avenir Book" panose="02000503020000020003" pitchFamily="2" charset="0"/>
                <a:ea typeface="Times New Roman" panose="02020603050405020304" pitchFamily="18" charset="0"/>
                <a:cs typeface="Times New Roman" panose="02020603050405020304" pitchFamily="18" charset="0"/>
              </a:rPr>
              <a:t>Schmella</a:t>
            </a:r>
            <a:r>
              <a:rPr lang="en-US" sz="1100" dirty="0">
                <a:effectLst/>
                <a:latin typeface="Avenir Book" panose="02000503020000020003" pitchFamily="2" charset="0"/>
                <a:ea typeface="Times New Roman" panose="02020603050405020304" pitchFamily="18" charset="0"/>
                <a:cs typeface="Times New Roman" panose="02020603050405020304" pitchFamily="18" charset="0"/>
              </a:rPr>
              <a:t>, M. J., Helsabeck, N., Gillespie, S. L., Roberts, J. M., Conley, Y. P., &amp; Hubel, C. A. (2023). Inflammatory markers are elevated in early pregnancy, but not late pregnancy, in women with overweight and obesity that later develop preeclampsia. </a:t>
            </a:r>
            <a:r>
              <a:rPr lang="en-US" sz="1100" i="1" dirty="0">
                <a:effectLst/>
                <a:latin typeface="Avenir Book" panose="02000503020000020003" pitchFamily="2" charset="0"/>
                <a:ea typeface="Times New Roman" panose="02020603050405020304" pitchFamily="18" charset="0"/>
                <a:cs typeface="Times New Roman" panose="02020603050405020304" pitchFamily="18" charset="0"/>
              </a:rPr>
              <a:t>American Journal of Reproductive Immunology</a:t>
            </a:r>
            <a:r>
              <a:rPr lang="en-US" sz="1100" dirty="0">
                <a:effectLst/>
                <a:latin typeface="Avenir Book" panose="02000503020000020003" pitchFamily="2" charset="0"/>
                <a:ea typeface="Times New Roman" panose="02020603050405020304" pitchFamily="18" charset="0"/>
                <a:cs typeface="Times New Roman" panose="02020603050405020304" pitchFamily="18" charset="0"/>
              </a:rPr>
              <a:t>,</a:t>
            </a:r>
            <a:r>
              <a:rPr lang="en-US" sz="1100" i="1" dirty="0">
                <a:effectLst/>
                <a:latin typeface="Avenir Book" panose="02000503020000020003" pitchFamily="2" charset="0"/>
                <a:ea typeface="Times New Roman" panose="02020603050405020304" pitchFamily="18" charset="0"/>
                <a:cs typeface="Times New Roman" panose="02020603050405020304" pitchFamily="18" charset="0"/>
              </a:rPr>
              <a:t> 90</a:t>
            </a:r>
            <a:r>
              <a:rPr lang="en-US" sz="1100" dirty="0">
                <a:effectLst/>
                <a:latin typeface="Avenir Book" panose="02000503020000020003" pitchFamily="2" charset="0"/>
                <a:ea typeface="Times New Roman" panose="02020603050405020304" pitchFamily="18" charset="0"/>
                <a:cs typeface="Times New Roman" panose="02020603050405020304" pitchFamily="18" charset="0"/>
              </a:rPr>
              <a:t>(3), e13763. https://</a:t>
            </a:r>
            <a:r>
              <a:rPr lang="en-US" sz="1100" dirty="0" err="1">
                <a:effectLst/>
                <a:latin typeface="Avenir Book" panose="02000503020000020003" pitchFamily="2" charset="0"/>
                <a:ea typeface="Times New Roman" panose="02020603050405020304" pitchFamily="18" charset="0"/>
                <a:cs typeface="Times New Roman" panose="02020603050405020304" pitchFamily="18" charset="0"/>
              </a:rPr>
              <a:t>doi.org</a:t>
            </a:r>
            <a:r>
              <a:rPr lang="en-US" sz="1100" dirty="0">
                <a:effectLst/>
                <a:latin typeface="Avenir Book" panose="02000503020000020003" pitchFamily="2" charset="0"/>
                <a:ea typeface="Times New Roman" panose="02020603050405020304" pitchFamily="18" charset="0"/>
                <a:cs typeface="Times New Roman" panose="02020603050405020304" pitchFamily="18" charset="0"/>
              </a:rPr>
              <a:t>/https://</a:t>
            </a:r>
            <a:r>
              <a:rPr lang="en-US" sz="1100" dirty="0" err="1">
                <a:effectLst/>
                <a:latin typeface="Avenir Book" panose="02000503020000020003" pitchFamily="2" charset="0"/>
                <a:ea typeface="Times New Roman" panose="02020603050405020304" pitchFamily="18" charset="0"/>
                <a:cs typeface="Times New Roman" panose="02020603050405020304" pitchFamily="18" charset="0"/>
              </a:rPr>
              <a:t>doi.org</a:t>
            </a:r>
            <a:r>
              <a:rPr lang="en-US" sz="1100" dirty="0">
                <a:effectLst/>
                <a:latin typeface="Avenir Book" panose="02000503020000020003" pitchFamily="2" charset="0"/>
                <a:ea typeface="Times New Roman" panose="02020603050405020304" pitchFamily="18" charset="0"/>
                <a:cs typeface="Times New Roman" panose="02020603050405020304" pitchFamily="18" charset="0"/>
              </a:rPr>
              <a:t>/10.1111/aji.13763</a:t>
            </a:r>
          </a:p>
          <a:p>
            <a:pPr marR="0" lvl="0">
              <a:spcBef>
                <a:spcPts val="0"/>
              </a:spcBef>
              <a:spcAft>
                <a:spcPts val="0"/>
              </a:spcAft>
            </a:pPr>
            <a:r>
              <a:rPr lang="en-US" sz="1100" dirty="0">
                <a:latin typeface="Avenir Book" panose="02000503020000020003" pitchFamily="2" charset="0"/>
              </a:rPr>
              <a:t>▸ </a:t>
            </a:r>
            <a:r>
              <a:rPr lang="en-US" sz="1100" dirty="0">
                <a:effectLst/>
                <a:latin typeface="Avenir Book" panose="02000503020000020003" pitchFamily="2" charset="0"/>
                <a:ea typeface="Times New Roman" panose="02020603050405020304" pitchFamily="18" charset="0"/>
                <a:cs typeface="Times New Roman" panose="02020603050405020304" pitchFamily="18" charset="0"/>
              </a:rPr>
              <a:t>*Magnus, M.C., *</a:t>
            </a:r>
            <a:r>
              <a:rPr lang="en-US" sz="1100" b="1" i="1" dirty="0">
                <a:effectLst/>
                <a:latin typeface="Avenir Book" panose="02000503020000020003" pitchFamily="2" charset="0"/>
                <a:ea typeface="Times New Roman" panose="02020603050405020304" pitchFamily="18" charset="0"/>
                <a:cs typeface="Times New Roman" panose="02020603050405020304" pitchFamily="18" charset="0"/>
              </a:rPr>
              <a:t>Wallace, M.K., </a:t>
            </a:r>
            <a:r>
              <a:rPr lang="en-US" sz="1100" dirty="0" err="1">
                <a:effectLst/>
                <a:latin typeface="Avenir Book" panose="02000503020000020003" pitchFamily="2" charset="0"/>
                <a:ea typeface="Times New Roman" panose="02020603050405020304" pitchFamily="18" charset="0"/>
                <a:cs typeface="Times New Roman" panose="02020603050405020304" pitchFamily="18" charset="0"/>
              </a:rPr>
              <a:t>Demirci</a:t>
            </a:r>
            <a:r>
              <a:rPr lang="en-US" sz="1100" dirty="0">
                <a:effectLst/>
                <a:latin typeface="Avenir Book" panose="02000503020000020003" pitchFamily="2" charset="0"/>
                <a:ea typeface="Times New Roman" panose="02020603050405020304" pitchFamily="18" charset="0"/>
                <a:cs typeface="Times New Roman" panose="02020603050405020304" pitchFamily="18" charset="0"/>
              </a:rPr>
              <a:t>, J.R., </a:t>
            </a:r>
            <a:r>
              <a:rPr lang="en-US" sz="1100" dirty="0" err="1">
                <a:effectLst/>
                <a:latin typeface="Avenir Book" panose="02000503020000020003" pitchFamily="2" charset="0"/>
                <a:ea typeface="Times New Roman" panose="02020603050405020304" pitchFamily="18" charset="0"/>
                <a:cs typeface="Times New Roman" panose="02020603050405020304" pitchFamily="18" charset="0"/>
              </a:rPr>
              <a:t>Catov</a:t>
            </a:r>
            <a:r>
              <a:rPr lang="en-US" sz="1100" dirty="0">
                <a:effectLst/>
                <a:latin typeface="Avenir Book" panose="02000503020000020003" pitchFamily="2" charset="0"/>
                <a:ea typeface="Times New Roman" panose="02020603050405020304" pitchFamily="18" charset="0"/>
                <a:cs typeface="Times New Roman" panose="02020603050405020304" pitchFamily="18" charset="0"/>
              </a:rPr>
              <a:t>, J., </a:t>
            </a:r>
            <a:r>
              <a:rPr lang="en-US" sz="1100" dirty="0" err="1">
                <a:effectLst/>
                <a:latin typeface="Avenir Book" panose="02000503020000020003" pitchFamily="2" charset="0"/>
                <a:ea typeface="Times New Roman" panose="02020603050405020304" pitchFamily="18" charset="0"/>
                <a:cs typeface="Times New Roman" panose="02020603050405020304" pitchFamily="18" charset="0"/>
              </a:rPr>
              <a:t>Schmella</a:t>
            </a:r>
            <a:r>
              <a:rPr lang="en-US" sz="1100" dirty="0">
                <a:effectLst/>
                <a:latin typeface="Avenir Book" panose="02000503020000020003" pitchFamily="2" charset="0"/>
                <a:ea typeface="Times New Roman" panose="02020603050405020304" pitchFamily="18" charset="0"/>
                <a:cs typeface="Times New Roman" panose="02020603050405020304" pitchFamily="18" charset="0"/>
              </a:rPr>
              <a:t>, M.J., Fraser, A (2023). Breastfeeding and later-life cardiometabolic health in women with and without hypertensive disorders of pregnancy. </a:t>
            </a:r>
            <a:r>
              <a:rPr lang="en-US" sz="1100" i="1" dirty="0">
                <a:effectLst/>
                <a:latin typeface="Avenir Book" panose="02000503020000020003" pitchFamily="2" charset="0"/>
                <a:ea typeface="Times New Roman" panose="02020603050405020304" pitchFamily="18" charset="0"/>
                <a:cs typeface="Times New Roman" panose="02020603050405020304" pitchFamily="18" charset="0"/>
              </a:rPr>
              <a:t>Journal of the American Heart Association. </a:t>
            </a:r>
            <a:r>
              <a:rPr lang="en-US" sz="1100" u="sng" dirty="0">
                <a:solidFill>
                  <a:srgbClr val="0563C1"/>
                </a:solidFill>
                <a:effectLst/>
                <a:latin typeface="Avenir Book" panose="02000503020000020003" pitchFamily="2" charset="0"/>
                <a:ea typeface="Times New Roman" panose="02020603050405020304" pitchFamily="18" charset="0"/>
                <a:cs typeface="Times New Roman" panose="02020603050405020304" pitchFamily="18" charset="0"/>
                <a:hlinkClick r:id="rId3"/>
              </a:rPr>
              <a:t>https://doi.org/10.1161/jaha.122.026696</a:t>
            </a:r>
            <a:endParaRPr lang="en-US" sz="1100" dirty="0">
              <a:effectLst/>
              <a:latin typeface="Avenir Book" panose="02000503020000020003" pitchFamily="2" charset="0"/>
              <a:ea typeface="Times New Roman" panose="02020603050405020304" pitchFamily="18" charset="0"/>
              <a:cs typeface="Times New Roman" panose="02020603050405020304" pitchFamily="18" charset="0"/>
            </a:endParaRPr>
          </a:p>
          <a:p>
            <a:r>
              <a:rPr lang="en-US" sz="1100" dirty="0">
                <a:latin typeface="Avenir Book" panose="02000503020000020003" pitchFamily="2" charset="0"/>
              </a:rPr>
              <a:t>▸ </a:t>
            </a:r>
            <a:r>
              <a:rPr lang="en-US" sz="1100" b="1" i="1" dirty="0">
                <a:solidFill>
                  <a:srgbClr val="000000"/>
                </a:solidFill>
                <a:effectLst/>
                <a:latin typeface="Avenir Book" panose="02000503020000020003" pitchFamily="2" charset="0"/>
                <a:ea typeface="Calibri" panose="020F0502020204030204" pitchFamily="34" charset="0"/>
              </a:rPr>
              <a:t>Wallace, M. K.,</a:t>
            </a:r>
            <a:r>
              <a:rPr lang="en-US" sz="1100" dirty="0">
                <a:solidFill>
                  <a:srgbClr val="000000"/>
                </a:solidFill>
                <a:effectLst/>
                <a:latin typeface="Avenir Book" panose="02000503020000020003" pitchFamily="2" charset="0"/>
                <a:ea typeface="Calibri" panose="020F0502020204030204" pitchFamily="34" charset="0"/>
              </a:rPr>
              <a:t> </a:t>
            </a:r>
            <a:r>
              <a:rPr lang="en-US" sz="1100" dirty="0" err="1">
                <a:solidFill>
                  <a:srgbClr val="000000"/>
                </a:solidFill>
                <a:effectLst/>
                <a:latin typeface="Avenir Book" panose="02000503020000020003" pitchFamily="2" charset="0"/>
                <a:ea typeface="Calibri" panose="020F0502020204030204" pitchFamily="34" charset="0"/>
              </a:rPr>
              <a:t>Shivappa</a:t>
            </a:r>
            <a:r>
              <a:rPr lang="en-US" sz="1100" dirty="0">
                <a:solidFill>
                  <a:srgbClr val="000000"/>
                </a:solidFill>
                <a:effectLst/>
                <a:latin typeface="Avenir Book" panose="02000503020000020003" pitchFamily="2" charset="0"/>
                <a:ea typeface="Calibri" panose="020F0502020204030204" pitchFamily="34" charset="0"/>
              </a:rPr>
              <a:t>, N., Wirth, M. D., Hebert, J. R., Huston-</a:t>
            </a:r>
            <a:r>
              <a:rPr lang="en-US" sz="1100" dirty="0" err="1">
                <a:solidFill>
                  <a:srgbClr val="000000"/>
                </a:solidFill>
                <a:effectLst/>
                <a:latin typeface="Avenir Book" panose="02000503020000020003" pitchFamily="2" charset="0"/>
                <a:ea typeface="Calibri" panose="020F0502020204030204" pitchFamily="34" charset="0"/>
              </a:rPr>
              <a:t>Gordesky</a:t>
            </a:r>
            <a:r>
              <a:rPr lang="en-US" sz="1100" dirty="0">
                <a:solidFill>
                  <a:srgbClr val="000000"/>
                </a:solidFill>
                <a:effectLst/>
                <a:latin typeface="Avenir Book" panose="02000503020000020003" pitchFamily="2" charset="0"/>
                <a:ea typeface="Calibri" panose="020F0502020204030204" pitchFamily="34" charset="0"/>
              </a:rPr>
              <a:t>, L., Alvarado, F., </a:t>
            </a:r>
            <a:r>
              <a:rPr lang="en-US" sz="1100" dirty="0" err="1">
                <a:solidFill>
                  <a:srgbClr val="000000"/>
                </a:solidFill>
                <a:effectLst/>
                <a:latin typeface="Avenir Book" panose="02000503020000020003" pitchFamily="2" charset="0"/>
                <a:ea typeface="Calibri" panose="020F0502020204030204" pitchFamily="34" charset="0"/>
              </a:rPr>
              <a:t>Mouzon</a:t>
            </a:r>
            <a:r>
              <a:rPr lang="en-US" sz="1100" dirty="0">
                <a:solidFill>
                  <a:srgbClr val="000000"/>
                </a:solidFill>
                <a:effectLst/>
                <a:latin typeface="Avenir Book" panose="02000503020000020003" pitchFamily="2" charset="0"/>
                <a:ea typeface="Calibri" panose="020F0502020204030204" pitchFamily="34" charset="0"/>
              </a:rPr>
              <a:t>, S. H., &amp; Catalano, P. M. (2021). Longitudinal Assessment of Relationships Between Health Behaviors and IL-6 in Overweight and Obese Pregnancy. </a:t>
            </a:r>
            <a:r>
              <a:rPr lang="en-US" sz="1100" i="1" dirty="0">
                <a:solidFill>
                  <a:srgbClr val="000000"/>
                </a:solidFill>
                <a:effectLst/>
                <a:latin typeface="Avenir Book" panose="02000503020000020003" pitchFamily="2" charset="0"/>
                <a:ea typeface="Calibri" panose="020F0502020204030204" pitchFamily="34" charset="0"/>
              </a:rPr>
              <a:t>Biological Research for Nursing, 23</a:t>
            </a:r>
            <a:r>
              <a:rPr lang="en-US" sz="1100" dirty="0">
                <a:solidFill>
                  <a:srgbClr val="000000"/>
                </a:solidFill>
                <a:effectLst/>
                <a:latin typeface="Avenir Book" panose="02000503020000020003" pitchFamily="2" charset="0"/>
                <a:ea typeface="Calibri" panose="020F0502020204030204" pitchFamily="34" charset="0"/>
              </a:rPr>
              <a:t>(3), 481-487. </a:t>
            </a:r>
            <a:r>
              <a:rPr lang="en-US" sz="1100" u="none" strike="noStrike" dirty="0">
                <a:solidFill>
                  <a:srgbClr val="000000"/>
                </a:solidFill>
                <a:effectLst/>
                <a:latin typeface="Avenir Book" panose="02000503020000020003" pitchFamily="2" charset="0"/>
                <a:ea typeface="Calibri" panose="020F0502020204030204" pitchFamily="34" charset="0"/>
                <a:cs typeface="Times New Roman" panose="02020603050405020304" pitchFamily="18" charset="0"/>
                <a:hlinkClick r:id="rId4"/>
              </a:rPr>
              <a:t>https://doi.org/10.1177/1099800420985615</a:t>
            </a:r>
            <a:r>
              <a:rPr lang="en-US" sz="1100" dirty="0">
                <a:solidFill>
                  <a:srgbClr val="000000"/>
                </a:solidFill>
                <a:effectLst/>
                <a:latin typeface="Avenir Book" panose="02000503020000020003" pitchFamily="2" charset="0"/>
                <a:ea typeface="Calibri" panose="020F0502020204030204" pitchFamily="34" charset="0"/>
              </a:rPr>
              <a:t> </a:t>
            </a:r>
            <a:endParaRPr lang="en-US" sz="1100" dirty="0">
              <a:latin typeface="Avenir Book" panose="02000503020000020003" pitchFamily="2" charset="0"/>
            </a:endParaRPr>
          </a:p>
        </p:txBody>
      </p:sp>
      <p:pic>
        <p:nvPicPr>
          <p:cNvPr id="14" name="Picture 13" descr="A person smiling at camera&#10;&#10;Description automatically generated">
            <a:extLst>
              <a:ext uri="{FF2B5EF4-FFF2-40B4-BE49-F238E27FC236}">
                <a16:creationId xmlns:a16="http://schemas.microsoft.com/office/drawing/2014/main" id="{6B2C6E85-15CD-A50C-EBD8-D81BBA03EAAD}"/>
              </a:ext>
            </a:extLst>
          </p:cNvPr>
          <p:cNvPicPr>
            <a:picLocks noChangeAspect="1"/>
          </p:cNvPicPr>
          <p:nvPr/>
        </p:nvPicPr>
        <p:blipFill>
          <a:blip r:embed="rId5"/>
          <a:stretch>
            <a:fillRect/>
          </a:stretch>
        </p:blipFill>
        <p:spPr>
          <a:xfrm>
            <a:off x="9324264" y="224498"/>
            <a:ext cx="2063546" cy="3073051"/>
          </a:xfrm>
          <a:prstGeom prst="rect">
            <a:avLst/>
          </a:prstGeom>
        </p:spPr>
      </p:pic>
      <p:sp>
        <p:nvSpPr>
          <p:cNvPr id="18" name="TextBox 17">
            <a:extLst>
              <a:ext uri="{FF2B5EF4-FFF2-40B4-BE49-F238E27FC236}">
                <a16:creationId xmlns:a16="http://schemas.microsoft.com/office/drawing/2014/main" id="{8CA775D3-4839-FA2A-4086-6E45C9DCD8B5}"/>
              </a:ext>
            </a:extLst>
          </p:cNvPr>
          <p:cNvSpPr txBox="1"/>
          <p:nvPr/>
        </p:nvSpPr>
        <p:spPr>
          <a:xfrm>
            <a:off x="9216136" y="3428999"/>
            <a:ext cx="2520699" cy="1277273"/>
          </a:xfrm>
          <a:prstGeom prst="rect">
            <a:avLst/>
          </a:prstGeom>
          <a:noFill/>
        </p:spPr>
        <p:txBody>
          <a:bodyPr wrap="square" rtlCol="0">
            <a:spAutoFit/>
          </a:bodyPr>
          <a:lstStyle/>
          <a:p>
            <a:r>
              <a:rPr lang="en-US" sz="1100" dirty="0">
                <a:solidFill>
                  <a:schemeClr val="bg1"/>
                </a:solidFill>
                <a:effectLst/>
                <a:latin typeface="Avenir Book" panose="02000503020000020003" pitchFamily="2" charset="0"/>
                <a:ea typeface="Calibri" panose="020F0502020204030204" pitchFamily="34" charset="0"/>
                <a:cs typeface="Times New Roman" panose="02020603050405020304" pitchFamily="18" charset="0"/>
              </a:rPr>
              <a:t>Investigations of immunological pathways associated with preeclampsia and other pregnancy complications and leverages behavioral and social interventions to modulate  the immune response in pregnancy.</a:t>
            </a:r>
            <a:endParaRPr lang="en-US" sz="110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3297886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7457312" cy="768715"/>
          </a:xfrm>
        </p:spPr>
        <p:txBody>
          <a:bodyPr vert="horz" lIns="91440" tIns="45720" rIns="91440" bIns="45720" rtlCol="0" anchor="ctr">
            <a:noAutofit/>
          </a:bodyPr>
          <a:lstStyle/>
          <a:p>
            <a:r>
              <a:rPr lang="en-US" sz="1400" dirty="0">
                <a:latin typeface="Avenir Book" panose="02000503020000020003" pitchFamily="2" charset="0"/>
              </a:rPr>
              <a:t>Associate Professor, Department of Obstetrics, Gynecology, and Reproductive Sciences</a:t>
            </a:r>
            <a:br>
              <a:rPr lang="en-US" sz="1400" dirty="0">
                <a:latin typeface="Avenir Book" panose="02000503020000020003" pitchFamily="2" charset="0"/>
              </a:rPr>
            </a:br>
            <a:r>
              <a:rPr lang="en-US" sz="1400" dirty="0">
                <a:latin typeface="Avenir Book" panose="02000503020000020003" pitchFamily="2" charset="0"/>
              </a:rPr>
              <a:t>University of Pittsburgh School of Medicine and University of Pittsburgh Clinical and Translational Sciences Institute, UPMC Magee-Womens Hospital, Magee-Womens Research Institute and Foundation</a:t>
            </a:r>
            <a:br>
              <a:rPr lang="en-US" sz="1400" dirty="0">
                <a:latin typeface="Avenir Book" panose="02000503020000020003" pitchFamily="2" charset="0"/>
              </a:rPr>
            </a:br>
            <a:r>
              <a:rPr lang="en-US" sz="1400" dirty="0">
                <a:latin typeface="Avenir Book" panose="02000503020000020003" pitchFamily="2" charset="0"/>
              </a:rPr>
              <a:t>United States of America</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a:bodyPr>
          <a:lstStyle/>
          <a:p>
            <a:r>
              <a:rPr lang="en-US" sz="1100" dirty="0">
                <a:latin typeface="Avenir Book" panose="02000503020000020003" pitchFamily="2" charset="0"/>
              </a:rPr>
              <a:t>Dr. Arun Jeyabalan is a Maternal-Fetal Medicine specialist with approximately 20 years of research in the field of vascular disorders in pregnancy including preeclampsia, chronic hypertension, renal disease, and other placental disorders. She has been involved in clinical, laboratory, and translational research projects in the area of placental contribution to the risk stratification of hypertensive disorders using biomarkers, postpartum preeclampsia, pathogenesis of preeclampsia, mechanisms of vascular adaptation to pregnancy, and management of hypertensive disorders of pregnancy. She was a selected member of the American College of Obstetricians and Gynecologists’ Task Force on Hypertension in Pregnancy. She is the site PI of the Global Pregnancy Collaboration. In addition, she is an active clinician serving as the Division Director of the Maternal-Fetal Medicine as well as the Medical Director of the Obstetric Specimen Procurement Unit and Clinical and Translational Research Center at Magee-Womens Hospital.</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rotWithShape="1">
          <a:blip r:embed="rId2"/>
          <a:srcRect t="13798" b="22892"/>
          <a:stretch/>
        </p:blipFill>
        <p:spPr>
          <a:xfrm>
            <a:off x="8145393" y="272654"/>
            <a:ext cx="3778666" cy="2990371"/>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9" y="435598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1954381"/>
          </a:xfrm>
          <a:prstGeom prst="rect">
            <a:avLst/>
          </a:prstGeom>
          <a:noFill/>
        </p:spPr>
        <p:txBody>
          <a:bodyPr wrap="square" rtlCol="0">
            <a:spAutoFit/>
          </a:bodyPr>
          <a:lstStyle/>
          <a:p>
            <a:r>
              <a:rPr lang="en-US" sz="1100" dirty="0">
                <a:solidFill>
                  <a:schemeClr val="bg1"/>
                </a:solidFill>
                <a:latin typeface="Avenir Book" panose="02000503020000020003" pitchFamily="2" charset="0"/>
              </a:rPr>
              <a:t>Maternal cardiovascular and metabolic disease | Preeclampsia/hypertensive disorders of pregnancy</a:t>
            </a:r>
          </a:p>
          <a:p>
            <a:endParaRPr lang="en-US" sz="1100" dirty="0">
              <a:solidFill>
                <a:schemeClr val="bg1"/>
              </a:solidFill>
              <a:latin typeface="Avenir Book" panose="02000503020000020003" pitchFamily="2" charset="0"/>
            </a:endParaRPr>
          </a:p>
          <a:p>
            <a:r>
              <a:rPr lang="en-US" sz="1100" dirty="0">
                <a:solidFill>
                  <a:schemeClr val="bg1"/>
                </a:solidFill>
                <a:latin typeface="Avenir Book" panose="02000503020000020003" pitchFamily="2" charset="0"/>
              </a:rPr>
              <a:t>Additional publications: </a:t>
            </a:r>
            <a:r>
              <a:rPr lang="en-US" sz="1100" dirty="0">
                <a:solidFill>
                  <a:schemeClr val="bg1"/>
                </a:solidFill>
                <a:latin typeface="Avenir Book" panose="02000503020000020003" pitchFamily="2" charset="0"/>
                <a:hlinkClick r:id="rId3"/>
              </a:rPr>
              <a:t>https://pubmed.ncbi.nlm.nih.gov/?term=jeyabalan+arun</a:t>
            </a:r>
            <a:endParaRPr lang="en-US" sz="1100" dirty="0">
              <a:solidFill>
                <a:schemeClr val="bg1"/>
              </a:solidFill>
              <a:latin typeface="Avenir Book" panose="02000503020000020003" pitchFamily="2" charset="0"/>
            </a:endParaRPr>
          </a:p>
          <a:p>
            <a:endParaRPr lang="en-US" sz="1100" dirty="0">
              <a:solidFill>
                <a:schemeClr val="bg1"/>
              </a:solidFill>
              <a:latin typeface="Avenir Book" panose="02000503020000020003" pitchFamily="2" charset="0"/>
            </a:endParaRPr>
          </a:p>
          <a:p>
            <a:r>
              <a:rPr lang="en-US" sz="1100" dirty="0">
                <a:solidFill>
                  <a:schemeClr val="bg1"/>
                </a:solidFill>
                <a:latin typeface="Avenir Book" panose="02000503020000020003" pitchFamily="2" charset="0"/>
                <a:hlinkClick r:id="rId4"/>
              </a:rPr>
              <a:t>https://pubmed.ncbi.nlm.nih.gov/?term=jeyabalan+arundhathi</a:t>
            </a: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414" y="4285448"/>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100" dirty="0">
                <a:latin typeface="Avenir Book" panose="02000503020000020003" pitchFamily="2" charset="0"/>
              </a:rPr>
              <a:t>▸Redman EK, </a:t>
            </a:r>
            <a:r>
              <a:rPr lang="en-US" sz="1100" dirty="0" err="1">
                <a:latin typeface="Avenir Book" panose="02000503020000020003" pitchFamily="2" charset="0"/>
              </a:rPr>
              <a:t>Hauspurg</a:t>
            </a:r>
            <a:r>
              <a:rPr lang="en-US" sz="1100" dirty="0">
                <a:latin typeface="Avenir Book" panose="02000503020000020003" pitchFamily="2" charset="0"/>
              </a:rPr>
              <a:t> A, Hubel CA, Roberts JM, Jeyabalan A. Clinical course, associated factors, and blood pressure profile of delayed-onset postpartum preeclampsia. Obstetrics and Gynecology 2019; 134(5):995-1001. PMID: 31599846.</a:t>
            </a:r>
          </a:p>
          <a:p>
            <a:pPr>
              <a:lnSpc>
                <a:spcPct val="100000"/>
              </a:lnSpc>
              <a:spcBef>
                <a:spcPts val="0"/>
              </a:spcBef>
            </a:pPr>
            <a:r>
              <a:rPr lang="en-US" sz="1100" dirty="0">
                <a:latin typeface="Avenir Book" panose="02000503020000020003" pitchFamily="2" charset="0"/>
              </a:rPr>
              <a:t>▸De Oliveira L, Dias MA, Jeyabalan A, Payne B, Redman CW, Magee L, Poston L, Chappell L, Seed P, von </a:t>
            </a:r>
            <a:r>
              <a:rPr lang="en-US" sz="1100" dirty="0" err="1">
                <a:latin typeface="Avenir Book" panose="02000503020000020003" pitchFamily="2" charset="0"/>
              </a:rPr>
              <a:t>Dadelszen</a:t>
            </a:r>
            <a:r>
              <a:rPr lang="en-US" sz="1100" dirty="0">
                <a:latin typeface="Avenir Book" panose="02000503020000020003" pitchFamily="2" charset="0"/>
              </a:rPr>
              <a:t> P, Roberts JM. Creating biobanks in low and middle-income countries to improve knowledge – The PREPARE initiative. Pregnancy Hypertension 2018; 13:62-64. PMID: 30177073.</a:t>
            </a:r>
          </a:p>
          <a:p>
            <a:pPr>
              <a:lnSpc>
                <a:spcPct val="100000"/>
              </a:lnSpc>
              <a:spcBef>
                <a:spcPts val="0"/>
              </a:spcBef>
            </a:pPr>
            <a:r>
              <a:rPr lang="en-US" sz="1100" dirty="0">
                <a:latin typeface="Avenir Book" panose="02000503020000020003" pitchFamily="2" charset="0"/>
              </a:rPr>
              <a:t>▸Samuel A, Lin C, </a:t>
            </a:r>
            <a:r>
              <a:rPr lang="en-US" sz="1100" dirty="0" err="1">
                <a:latin typeface="Avenir Book" panose="02000503020000020003" pitchFamily="2" charset="0"/>
              </a:rPr>
              <a:t>Parviainen</a:t>
            </a:r>
            <a:r>
              <a:rPr lang="en-US" sz="1100" dirty="0">
                <a:latin typeface="Avenir Book" panose="02000503020000020003" pitchFamily="2" charset="0"/>
              </a:rPr>
              <a:t> K, Jeyabalan A. Expectant management of preeclampsia superimposed on chronic hypertension.  Journal of Maternal-Fetal and Neonatal Medicine 2011; 24(7):907-911. PMID: 21142774.</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5"/>
          <a:stretch>
            <a:fillRect/>
          </a:stretch>
        </p:blipFill>
        <p:spPr>
          <a:xfrm>
            <a:off x="8731437" y="5009800"/>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Arun Jeyabalan, MD, MS</a:t>
            </a:r>
          </a:p>
        </p:txBody>
      </p:sp>
    </p:spTree>
    <p:extLst>
      <p:ext uri="{BB962C8B-B14F-4D97-AF65-F5344CB8AC3E}">
        <p14:creationId xmlns:p14="http://schemas.microsoft.com/office/powerpoint/2010/main" val="777929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112" y="1003075"/>
            <a:ext cx="5963651" cy="805268"/>
          </a:xfrm>
        </p:spPr>
        <p:txBody>
          <a:bodyPr vert="horz" lIns="91440" tIns="45720" rIns="91440" bIns="45720" rtlCol="0" anchor="t" anchorCtr="0">
            <a:noAutofit/>
          </a:bodyPr>
          <a:lstStyle/>
          <a:p>
            <a:r>
              <a:rPr lang="en-US" sz="1400" dirty="0">
                <a:latin typeface="Avenir Book" panose="02000503020000020003" pitchFamily="2" charset="0"/>
              </a:rPr>
              <a:t>Associate Professor</a:t>
            </a:r>
            <a:br>
              <a:rPr lang="en-US" sz="1400" dirty="0">
                <a:latin typeface="Avenir Book" panose="02000503020000020003" pitchFamily="2" charset="0"/>
              </a:rPr>
            </a:br>
            <a:r>
              <a:rPr lang="en-US" sz="1400" dirty="0">
                <a:latin typeface="Avenir Book" panose="02000503020000020003" pitchFamily="2" charset="0"/>
              </a:rPr>
              <a:t>Wayne State University School of Medicine</a:t>
            </a:r>
            <a:br>
              <a:rPr lang="en-US" sz="1400" dirty="0">
                <a:latin typeface="Avenir Book" panose="02000503020000020003" pitchFamily="2" charset="0"/>
              </a:rPr>
            </a:br>
            <a:r>
              <a:rPr lang="en-US" sz="1400" dirty="0">
                <a:latin typeface="Avenir Book" panose="02000503020000020003" pitchFamily="2" charset="0"/>
              </a:rPr>
              <a:t>United States of America</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4" name="Pentagon 23">
            <a:extLst>
              <a:ext uri="{FF2B5EF4-FFF2-40B4-BE49-F238E27FC236}">
                <a16:creationId xmlns:a16="http://schemas.microsoft.com/office/drawing/2014/main" id="{A17EF8FF-ABBB-FC40-B8C9-93BD83E8B0A1}"/>
              </a:ext>
            </a:extLst>
          </p:cNvPr>
          <p:cNvSpPr/>
          <p:nvPr/>
        </p:nvSpPr>
        <p:spPr>
          <a:xfrm>
            <a:off x="149112" y="2240226"/>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0" y="4436697"/>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2"/>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112" y="268810"/>
            <a:ext cx="7457440"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Steven J. </a:t>
            </a:r>
            <a:r>
              <a:rPr lang="en-US" b="1" dirty="0" err="1">
                <a:latin typeface="Avenir Book" panose="02000503020000020003" pitchFamily="2" charset="0"/>
              </a:rPr>
              <a:t>Korzeniewski</a:t>
            </a:r>
            <a:r>
              <a:rPr lang="en-US" b="1" dirty="0">
                <a:latin typeface="Avenir Book" panose="02000503020000020003" pitchFamily="2" charset="0"/>
              </a:rPr>
              <a:t>, PhD, MS, MA</a:t>
            </a:r>
          </a:p>
        </p:txBody>
      </p:sp>
      <p:sp>
        <p:nvSpPr>
          <p:cNvPr id="18" name="TextBox 17">
            <a:extLst>
              <a:ext uri="{FF2B5EF4-FFF2-40B4-BE49-F238E27FC236}">
                <a16:creationId xmlns:a16="http://schemas.microsoft.com/office/drawing/2014/main" id="{5D918BA9-CD6A-7993-A59F-63CC8099F73D}"/>
              </a:ext>
            </a:extLst>
          </p:cNvPr>
          <p:cNvSpPr txBox="1"/>
          <p:nvPr/>
        </p:nvSpPr>
        <p:spPr>
          <a:xfrm>
            <a:off x="1368967" y="1919739"/>
            <a:ext cx="6106886" cy="2092881"/>
          </a:xfrm>
          <a:prstGeom prst="rect">
            <a:avLst/>
          </a:prstGeom>
          <a:noFill/>
        </p:spPr>
        <p:txBody>
          <a:bodyPr wrap="square">
            <a:spAutoFit/>
          </a:bodyPr>
          <a:lstStyle/>
          <a:p>
            <a:endParaRPr lang="en-US" sz="1000" dirty="0">
              <a:latin typeface="Avenir Book" panose="02000503020000020003" pitchFamily="2" charset="0"/>
            </a:endParaRPr>
          </a:p>
          <a:p>
            <a:r>
              <a:rPr lang="en-US" sz="1000" dirty="0">
                <a:latin typeface="Avenir Book" panose="02000503020000020003" pitchFamily="2" charset="0"/>
              </a:rPr>
              <a:t>Dr. Steven </a:t>
            </a:r>
            <a:r>
              <a:rPr lang="en-US" sz="1000" dirty="0" err="1">
                <a:latin typeface="Avenir Book" panose="02000503020000020003" pitchFamily="2" charset="0"/>
              </a:rPr>
              <a:t>Korzeniewski</a:t>
            </a:r>
            <a:r>
              <a:rPr lang="en-US" sz="1000" dirty="0">
                <a:latin typeface="Avenir Book" panose="02000503020000020003" pitchFamily="2" charset="0"/>
              </a:rPr>
              <a:t> is an epidemiologist whose research focuses broadly on the antecedents, correlates and consequences of early-onset hypertension, with major interests in pregnancy and potentially related neurodevelopmental disorders in offspring. His pre-and post-doctoral training focused on perinatal epidemiology132HD046477-01A1;L40HDO/7654KZ),andfrom2011to2017,he conducted research as an Associate Investigator in the NICHD Intramural Program in Perinatal Research and Obstetrics (NIH contract no.HHSNZ75201300006C. Dr. </a:t>
            </a:r>
            <a:r>
              <a:rPr lang="en-US" sz="1000" dirty="0" err="1">
                <a:latin typeface="Avenir Book" panose="02000503020000020003" pitchFamily="2" charset="0"/>
              </a:rPr>
              <a:t>Korzeniewski</a:t>
            </a:r>
            <a:r>
              <a:rPr lang="en-US" sz="1000" dirty="0">
                <a:latin typeface="Avenir Book" panose="02000503020000020003" pitchFamily="2" charset="0"/>
              </a:rPr>
              <a:t> then shifted focus to translational research and reproductive health at the C.S. Mott Center for Human Growth and Development, where he is currently the Director of Translational Epidemiology and Biostatistics. His ongoing research is supported by the NIMHD P50MD017351(), NIEHS (P30 ES036084), and multiple other sources. He is also the principal investigator who architected and oversees Wayne State University's award-winning PHOENIX Virtual Data Warehouse (IRB-22-UZ-4397 and its interactive visualization platform hosted in Google cloud (phoenix-</a:t>
            </a:r>
            <a:r>
              <a:rPr lang="en-US" sz="1000" dirty="0" err="1">
                <a:latin typeface="Avenir Book" panose="02000503020000020003" pitchFamily="2" charset="0"/>
              </a:rPr>
              <a:t>data.wayne.edu</a:t>
            </a:r>
            <a:r>
              <a:rPr lang="en-US" sz="1000" dirty="0">
                <a:latin typeface="Avenir Book" panose="02000503020000020003" pitchFamily="2" charset="0"/>
              </a:rPr>
              <a:t>)</a:t>
            </a:r>
          </a:p>
        </p:txBody>
      </p:sp>
      <p:sp>
        <p:nvSpPr>
          <p:cNvPr id="19" name="TextBox 18">
            <a:extLst>
              <a:ext uri="{FF2B5EF4-FFF2-40B4-BE49-F238E27FC236}">
                <a16:creationId xmlns:a16="http://schemas.microsoft.com/office/drawing/2014/main" id="{E77822E4-F461-D8B9-379F-10F72604944D}"/>
              </a:ext>
            </a:extLst>
          </p:cNvPr>
          <p:cNvSpPr txBox="1"/>
          <p:nvPr/>
        </p:nvSpPr>
        <p:spPr>
          <a:xfrm>
            <a:off x="1262994" y="4029212"/>
            <a:ext cx="6677046" cy="2400657"/>
          </a:xfrm>
          <a:prstGeom prst="rect">
            <a:avLst/>
          </a:prstGeom>
          <a:noFill/>
        </p:spPr>
        <p:txBody>
          <a:bodyPr wrap="square" rtlCol="0">
            <a:spAutoFit/>
          </a:bodyPr>
          <a:lstStyle/>
          <a:p>
            <a:r>
              <a:rPr lang="en-US" sz="1000" dirty="0">
                <a:latin typeface="Avenir Book" panose="02000503020000020003" pitchFamily="2" charset="0"/>
              </a:rPr>
              <a:t>• </a:t>
            </a:r>
            <a:r>
              <a:rPr lang="en-US" sz="1000" dirty="0" err="1">
                <a:latin typeface="Avenir Book" panose="02000503020000020003" pitchFamily="2" charset="0"/>
              </a:rPr>
              <a:t>Korzeniewski</a:t>
            </a:r>
            <a:r>
              <a:rPr lang="en-US" sz="1000" dirty="0">
                <a:latin typeface="Avenir Book" panose="02000503020000020003" pitchFamily="2" charset="0"/>
              </a:rPr>
              <a:t> SJ. Early Blood Pressures Warrant Attention in Modern Clinical Data Infrastructure Hypertension. 2025:82(5):772_3. </a:t>
            </a:r>
          </a:p>
          <a:p>
            <a:r>
              <a:rPr lang="en-US" sz="1000" dirty="0">
                <a:latin typeface="Avenir Book" panose="02000503020000020003" pitchFamily="2" charset="0"/>
              </a:rPr>
              <a:t>• Prasad Van </a:t>
            </a:r>
            <a:r>
              <a:rPr lang="en-US" sz="1000" dirty="0" err="1">
                <a:latin typeface="Avenir Book" panose="02000503020000020003" pitchFamily="2" charset="0"/>
              </a:rPr>
              <a:t>Steenwincke</a:t>
            </a:r>
            <a:r>
              <a:rPr lang="en-US" sz="1000" dirty="0">
                <a:latin typeface="Avenir Book" panose="02000503020000020003" pitchFamily="2" charset="0"/>
              </a:rPr>
              <a:t>, Gunn A.J, Bennet L, </a:t>
            </a:r>
            <a:r>
              <a:rPr lang="en-US" sz="1000" dirty="0" err="1">
                <a:latin typeface="Avenir Book" panose="02000503020000020003" pitchFamily="2" charset="0"/>
              </a:rPr>
              <a:t>Korzeniewski</a:t>
            </a:r>
            <a:r>
              <a:rPr lang="en-US" sz="1000" dirty="0">
                <a:latin typeface="Avenir Book" panose="02000503020000020003" pitchFamily="2" charset="0"/>
              </a:rPr>
              <a:t> S, </a:t>
            </a:r>
            <a:r>
              <a:rPr lang="en-US" sz="1000" dirty="0" err="1">
                <a:latin typeface="Avenir Book" panose="02000503020000020003" pitchFamily="2" charset="0"/>
              </a:rPr>
              <a:t>Gressens</a:t>
            </a:r>
            <a:r>
              <a:rPr lang="en-US" sz="1000" dirty="0">
                <a:latin typeface="Avenir Book" panose="02000503020000020003" pitchFamily="2" charset="0"/>
              </a:rPr>
              <a:t> P, Dean JM. Chronic Inflammation Offers Hints About Viable Therapeutic Targets for Preeclampsia and Potential Related Offspring </a:t>
            </a:r>
            <a:r>
              <a:rPr lang="en-US" sz="1000" dirty="0" err="1">
                <a:latin typeface="Avenir Book" panose="02000503020000020003" pitchFamily="2" charset="0"/>
              </a:rPr>
              <a:t>Sequelea</a:t>
            </a:r>
            <a:r>
              <a:rPr lang="en-US" sz="1000" dirty="0">
                <a:latin typeface="Avenir Book" panose="02000503020000020003" pitchFamily="2" charset="0"/>
              </a:rPr>
              <a:t>.  International journal of molecular sciences. 2024;25(23).</a:t>
            </a:r>
          </a:p>
          <a:p>
            <a:r>
              <a:rPr lang="en-US" sz="1000" dirty="0">
                <a:latin typeface="Avenir Book" panose="02000503020000020003" pitchFamily="2" charset="0"/>
              </a:rPr>
              <a:t>• </a:t>
            </a:r>
            <a:r>
              <a:rPr lang="en-US" sz="1000" dirty="0" err="1">
                <a:latin typeface="Avenir Book" panose="02000503020000020003" pitchFamily="2" charset="0"/>
              </a:rPr>
              <a:t>Korzeniewski</a:t>
            </a:r>
            <a:r>
              <a:rPr lang="en-US" sz="1000" dirty="0">
                <a:latin typeface="Avenir Book" panose="02000503020000020003" pitchFamily="2" charset="0"/>
              </a:rPr>
              <a:t> SJ, Sutton E, Escudero C, Roberts MJ. The Global Pregnancy Collaboration (</a:t>
            </a:r>
            <a:r>
              <a:rPr lang="en-US" sz="1000" dirty="0" err="1">
                <a:latin typeface="Avenir Book" panose="02000503020000020003" pitchFamily="2" charset="0"/>
              </a:rPr>
              <a:t>CoLab</a:t>
            </a:r>
            <a:r>
              <a:rPr lang="en-US" sz="1000" dirty="0">
                <a:latin typeface="Avenir Book" panose="02000503020000020003" pitchFamily="2" charset="0"/>
              </a:rPr>
              <a:t>) symposium on short- and long-term outcomes in offspring whose mothers had preeclampsia: A scoping review of clinical evidence. Frontiers in medicine. 20229:984291.</a:t>
            </a:r>
          </a:p>
          <a:p>
            <a:r>
              <a:rPr lang="en-US" sz="1000" dirty="0">
                <a:latin typeface="Avenir Book" panose="02000503020000020003" pitchFamily="2" charset="0"/>
              </a:rPr>
              <a:t>• </a:t>
            </a:r>
            <a:r>
              <a:rPr lang="en-US" sz="1000" dirty="0" err="1">
                <a:latin typeface="Avenir Book" panose="02000503020000020003" pitchFamily="2" charset="0"/>
              </a:rPr>
              <a:t>Korzeniewski</a:t>
            </a:r>
            <a:r>
              <a:rPr lang="en-US" sz="1000" dirty="0">
                <a:latin typeface="Avenir Book" panose="02000503020000020003" pitchFamily="2" charset="0"/>
              </a:rPr>
              <a:t> SJ. Allred EN. O'Shea TM. Leviton A. Kuban KCK. Elevated protein concentrations in newborn</a:t>
            </a:r>
          </a:p>
          <a:p>
            <a:r>
              <a:rPr lang="en-US" sz="1000" dirty="0">
                <a:latin typeface="Avenir Book" panose="02000503020000020003" pitchFamily="2" charset="0"/>
              </a:rPr>
              <a:t>blood and the risks of autism spectrum disorder, and of social impairment, at age 10 years among infants born</a:t>
            </a:r>
          </a:p>
          <a:p>
            <a:r>
              <a:rPr lang="en-US" sz="1000" dirty="0">
                <a:latin typeface="Avenir Book" panose="02000503020000020003" pitchFamily="2" charset="0"/>
              </a:rPr>
              <a:t>Before the 28th week of gestation. Transschiatry.2018:8(1):115.</a:t>
            </a:r>
          </a:p>
          <a:p>
            <a:r>
              <a:rPr lang="en-US" sz="1000" dirty="0">
                <a:latin typeface="Avenir Book" panose="02000503020000020003" pitchFamily="2" charset="0"/>
              </a:rPr>
              <a:t>• </a:t>
            </a:r>
            <a:r>
              <a:rPr lang="en-US" sz="1000" dirty="0" err="1">
                <a:latin typeface="Avenir Book" panose="02000503020000020003" pitchFamily="2" charset="0"/>
              </a:rPr>
              <a:t>Korzeniewski</a:t>
            </a:r>
            <a:r>
              <a:rPr lang="en-US" sz="1000" dirty="0">
                <a:latin typeface="Avenir Book" panose="02000503020000020003" pitchFamily="2" charset="0"/>
              </a:rPr>
              <a:t> SJ, Romero R, </a:t>
            </a:r>
            <a:r>
              <a:rPr lang="en-US" sz="1000" dirty="0" err="1">
                <a:latin typeface="Avenir Book" panose="02000503020000020003" pitchFamily="2" charset="0"/>
              </a:rPr>
              <a:t>Chaiworapongsa</a:t>
            </a:r>
            <a:r>
              <a:rPr lang="en-US" sz="1000" dirty="0">
                <a:latin typeface="Avenir Book" panose="02000503020000020003" pitchFamily="2" charset="0"/>
              </a:rPr>
              <a:t> T, </a:t>
            </a:r>
            <a:r>
              <a:rPr lang="en-US" sz="1000" dirty="0" err="1">
                <a:latin typeface="Avenir Book" panose="02000503020000020003" pitchFamily="2" charset="0"/>
              </a:rPr>
              <a:t>Chaemsaithong</a:t>
            </a:r>
            <a:r>
              <a:rPr lang="en-US" sz="1000" dirty="0">
                <a:latin typeface="Avenir Book" panose="02000503020000020003" pitchFamily="2" charset="0"/>
              </a:rPr>
              <a:t> P, </a:t>
            </a:r>
            <a:r>
              <a:rPr lang="en-US" sz="1000" dirty="0" err="1">
                <a:latin typeface="Avenir Book" panose="02000503020000020003" pitchFamily="2" charset="0"/>
              </a:rPr>
              <a:t>Kmi</a:t>
            </a:r>
            <a:r>
              <a:rPr lang="en-US" sz="1000" dirty="0">
                <a:latin typeface="Avenir Book" panose="02000503020000020003" pitchFamily="2" charset="0"/>
              </a:rPr>
              <a:t> CJ, Kim YM, et al. Maternal plasma</a:t>
            </a:r>
          </a:p>
          <a:p>
            <a:r>
              <a:rPr lang="en-US" sz="1000" dirty="0">
                <a:latin typeface="Avenir Book" panose="02000503020000020003" pitchFamily="2" charset="0"/>
              </a:rPr>
              <a:t>angiogenic index-1 (placental growth factor/soluble vascular endothelial growth factor receptor-1) is a biomarker for the burden of placental lesions consistent with uteroplacental </a:t>
            </a:r>
            <a:r>
              <a:rPr lang="en-US" sz="1000" dirty="0" err="1">
                <a:latin typeface="Avenir Book" panose="02000503020000020003" pitchFamily="2" charset="0"/>
              </a:rPr>
              <a:t>underperfusion</a:t>
            </a:r>
            <a:r>
              <a:rPr lang="en-US" sz="1000" dirty="0">
                <a:latin typeface="Avenir Book" panose="02000503020000020003" pitchFamily="2" charset="0"/>
              </a:rPr>
              <a:t>: a longitudinal case-cohort</a:t>
            </a:r>
          </a:p>
          <a:p>
            <a:r>
              <a:rPr lang="en-US" sz="1000" dirty="0">
                <a:latin typeface="Avenir Book" panose="02000503020000020003" pitchFamily="2" charset="0"/>
              </a:rPr>
              <a:t>study. Am J </a:t>
            </a:r>
            <a:r>
              <a:rPr lang="en-US" sz="1000" dirty="0" err="1">
                <a:latin typeface="Avenir Book" panose="02000503020000020003" pitchFamily="2" charset="0"/>
              </a:rPr>
              <a:t>Obstet</a:t>
            </a:r>
            <a:r>
              <a:rPr lang="en-US" sz="1000" dirty="0">
                <a:latin typeface="Avenir Book" panose="02000503020000020003" pitchFamily="2" charset="0"/>
              </a:rPr>
              <a:t> Gynecol. 2016;214(5):629 e1- e17</a:t>
            </a:r>
          </a:p>
        </p:txBody>
      </p:sp>
      <p:pic>
        <p:nvPicPr>
          <p:cNvPr id="21" name="Picture 20" descr="A person wearing glasses and a white shirt&#10;&#10;Description automatically generated">
            <a:extLst>
              <a:ext uri="{FF2B5EF4-FFF2-40B4-BE49-F238E27FC236}">
                <a16:creationId xmlns:a16="http://schemas.microsoft.com/office/drawing/2014/main" id="{7FDF62EF-83EF-2F46-D6A5-10D9C26ABBB2}"/>
              </a:ext>
            </a:extLst>
          </p:cNvPr>
          <p:cNvPicPr>
            <a:picLocks noChangeAspect="1"/>
          </p:cNvPicPr>
          <p:nvPr/>
        </p:nvPicPr>
        <p:blipFill>
          <a:blip r:embed="rId3"/>
          <a:stretch>
            <a:fillRect/>
          </a:stretch>
        </p:blipFill>
        <p:spPr>
          <a:xfrm>
            <a:off x="8441736" y="264994"/>
            <a:ext cx="3248567" cy="3071501"/>
          </a:xfrm>
          <a:prstGeom prst="rect">
            <a:avLst/>
          </a:prstGeom>
        </p:spPr>
      </p:pic>
      <p:sp>
        <p:nvSpPr>
          <p:cNvPr id="26" name="TextBox 25">
            <a:extLst>
              <a:ext uri="{FF2B5EF4-FFF2-40B4-BE49-F238E27FC236}">
                <a16:creationId xmlns:a16="http://schemas.microsoft.com/office/drawing/2014/main" id="{372F47A8-CD5D-49E9-0A46-766381373CF9}"/>
              </a:ext>
            </a:extLst>
          </p:cNvPr>
          <p:cNvSpPr txBox="1"/>
          <p:nvPr/>
        </p:nvSpPr>
        <p:spPr>
          <a:xfrm>
            <a:off x="8680764" y="3701927"/>
            <a:ext cx="3248567" cy="1277273"/>
          </a:xfrm>
          <a:prstGeom prst="rect">
            <a:avLst/>
          </a:prstGeom>
          <a:noFill/>
        </p:spPr>
        <p:txBody>
          <a:bodyPr wrap="square">
            <a:spAutoFit/>
          </a:bodyPr>
          <a:lstStyle/>
          <a:p>
            <a:r>
              <a:rPr lang="en-US" sz="1100" dirty="0" err="1">
                <a:solidFill>
                  <a:schemeClr val="bg1"/>
                </a:solidFill>
                <a:latin typeface="Avenir Book" panose="02000503020000020003" pitchFamily="2" charset="0"/>
              </a:rPr>
              <a:t>Epidemiology&amp;Biostatistics</a:t>
            </a:r>
            <a:r>
              <a:rPr lang="en-US" sz="1100" dirty="0">
                <a:solidFill>
                  <a:schemeClr val="bg1"/>
                </a:solidFill>
                <a:latin typeface="Avenir Book" panose="02000503020000020003" pitchFamily="2" charset="0"/>
              </a:rPr>
              <a:t>| Virtual </a:t>
            </a:r>
            <a:r>
              <a:rPr lang="en-US" sz="1100" dirty="0" err="1">
                <a:solidFill>
                  <a:schemeClr val="bg1"/>
                </a:solidFill>
                <a:latin typeface="Avenir Book" panose="02000503020000020003" pitchFamily="2" charset="0"/>
              </a:rPr>
              <a:t>DataWarehousingandVisualization</a:t>
            </a:r>
            <a:r>
              <a:rPr lang="en-US" sz="1100" dirty="0">
                <a:solidFill>
                  <a:schemeClr val="bg1"/>
                </a:solidFill>
                <a:latin typeface="Avenir Book" panose="02000503020000020003" pitchFamily="2" charset="0"/>
              </a:rPr>
              <a:t>| </a:t>
            </a:r>
            <a:r>
              <a:rPr lang="en-US" sz="1100" dirty="0" err="1">
                <a:solidFill>
                  <a:schemeClr val="bg1"/>
                </a:solidFill>
                <a:latin typeface="Avenir Book" panose="02000503020000020003" pitchFamily="2" charset="0"/>
              </a:rPr>
              <a:t>HypertensiveDisorderso</a:t>
            </a:r>
            <a:r>
              <a:rPr lang="en-US" sz="1100" dirty="0">
                <a:solidFill>
                  <a:schemeClr val="bg1"/>
                </a:solidFill>
                <a:latin typeface="Avenir Book" panose="02000503020000020003" pitchFamily="2" charset="0"/>
              </a:rPr>
              <a:t> </a:t>
            </a:r>
            <a:r>
              <a:rPr lang="en-US" sz="1100" dirty="0" err="1">
                <a:solidFill>
                  <a:schemeClr val="bg1"/>
                </a:solidFill>
                <a:latin typeface="Avenir Book" panose="02000503020000020003" pitchFamily="2" charset="0"/>
              </a:rPr>
              <a:t>fPregnancyI</a:t>
            </a:r>
            <a:endParaRPr lang="en-US" sz="1100" dirty="0">
              <a:solidFill>
                <a:schemeClr val="bg1"/>
              </a:solidFill>
              <a:latin typeface="Avenir Book" panose="02000503020000020003" pitchFamily="2" charset="0"/>
            </a:endParaRPr>
          </a:p>
          <a:p>
            <a:r>
              <a:rPr lang="en-US" sz="1100" dirty="0" err="1">
                <a:solidFill>
                  <a:schemeClr val="bg1"/>
                </a:solidFill>
                <a:latin typeface="Avenir Book" panose="02000503020000020003" pitchFamily="2" charset="0"/>
              </a:rPr>
              <a:t>NeurodevelopmentalDisorders</a:t>
            </a:r>
            <a:r>
              <a:rPr lang="en-US" sz="1100" dirty="0">
                <a:solidFill>
                  <a:schemeClr val="bg1"/>
                </a:solidFill>
                <a:latin typeface="Avenir Book" panose="02000503020000020003" pitchFamily="2" charset="0"/>
              </a:rPr>
              <a:t>|</a:t>
            </a:r>
          </a:p>
          <a:p>
            <a:r>
              <a:rPr lang="en-US" sz="1100" dirty="0" err="1">
                <a:solidFill>
                  <a:schemeClr val="bg1"/>
                </a:solidFill>
                <a:latin typeface="Avenir Book" panose="02000503020000020003" pitchFamily="2" charset="0"/>
              </a:rPr>
              <a:t>Additionalpublications</a:t>
            </a:r>
            <a:r>
              <a:rPr lang="en-US" sz="1100" dirty="0">
                <a:solidFill>
                  <a:schemeClr val="bg1"/>
                </a:solidFill>
                <a:latin typeface="Avenir Book" panose="02000503020000020003" pitchFamily="2" charset="0"/>
              </a:rPr>
              <a:t>:</a:t>
            </a:r>
          </a:p>
          <a:p>
            <a:r>
              <a:rPr lang="en-US" sz="1100" b="1" u="sng" dirty="0" err="1">
                <a:solidFill>
                  <a:schemeClr val="bg2">
                    <a:lumMod val="75000"/>
                  </a:schemeClr>
                </a:solidFill>
                <a:latin typeface="Avenir Book" panose="02000503020000020003" pitchFamily="2" charset="0"/>
              </a:rPr>
              <a:t>PubMedBibliography</a:t>
            </a:r>
            <a:r>
              <a:rPr lang="en-US" sz="1100" b="1" u="sng" dirty="0">
                <a:solidFill>
                  <a:schemeClr val="bg2">
                    <a:lumMod val="75000"/>
                  </a:schemeClr>
                </a:solidFill>
                <a:latin typeface="Avenir Book" panose="02000503020000020003" pitchFamily="2" charset="0"/>
              </a:rPr>
              <a:t> ORCIDID:0000-0002-8895-6052</a:t>
            </a:r>
          </a:p>
        </p:txBody>
      </p:sp>
    </p:spTree>
    <p:extLst>
      <p:ext uri="{BB962C8B-B14F-4D97-AF65-F5344CB8AC3E}">
        <p14:creationId xmlns:p14="http://schemas.microsoft.com/office/powerpoint/2010/main" val="430382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112" y="1003075"/>
            <a:ext cx="7457440" cy="805268"/>
          </a:xfrm>
        </p:spPr>
        <p:txBody>
          <a:bodyPr vert="horz" lIns="91440" tIns="45720" rIns="91440" bIns="45720" rtlCol="0" anchor="t" anchorCtr="0">
            <a:noAutofit/>
          </a:bodyPr>
          <a:lstStyle/>
          <a:p>
            <a:r>
              <a:rPr lang="en-US" sz="1400" dirty="0">
                <a:latin typeface="Avenir Book" panose="02000503020000020003" pitchFamily="2" charset="0"/>
              </a:rPr>
              <a:t>Faculty Member, Obstetrics and Gynecology Division</a:t>
            </a:r>
            <a:br>
              <a:rPr lang="en-US" sz="1400" dirty="0">
                <a:latin typeface="Avenir Book" panose="02000503020000020003" pitchFamily="2" charset="0"/>
              </a:rPr>
            </a:br>
            <a:r>
              <a:rPr lang="en-US" sz="1400" dirty="0">
                <a:latin typeface="Avenir Book" panose="02000503020000020003" pitchFamily="2" charset="0"/>
              </a:rPr>
              <a:t>Hadassah Hebrew-University Medical Center</a:t>
            </a:r>
            <a:br>
              <a:rPr lang="en-US" sz="1400" dirty="0">
                <a:latin typeface="Avenir Book" panose="02000503020000020003" pitchFamily="2" charset="0"/>
              </a:rPr>
            </a:br>
            <a:r>
              <a:rPr lang="en-US" sz="1400" dirty="0">
                <a:latin typeface="Avenir Book" panose="02000503020000020003" pitchFamily="2" charset="0"/>
              </a:rPr>
              <a:t>Henrietta Szold Hadassah Hebrew University School of Nursing in the Faculty of Medicine</a:t>
            </a:r>
            <a:br>
              <a:rPr lang="en-US" sz="1400" dirty="0">
                <a:latin typeface="Avenir Book" panose="02000503020000020003" pitchFamily="2" charset="0"/>
              </a:rPr>
            </a:br>
            <a:r>
              <a:rPr lang="en-US" sz="1400" dirty="0">
                <a:latin typeface="Avenir Book" panose="02000503020000020003" pitchFamily="2" charset="0"/>
              </a:rPr>
              <a:t>Jerusalem, Israel</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a:bodyPr>
          <a:lstStyle/>
          <a:p>
            <a:r>
              <a:rPr lang="en-US" sz="900" dirty="0">
                <a:latin typeface="Avenir Book" panose="02000503020000020003" pitchFamily="2" charset="0"/>
              </a:rPr>
              <a:t>The goal of Dr. Michal </a:t>
            </a:r>
            <a:r>
              <a:rPr lang="en-US" sz="900" dirty="0" err="1">
                <a:latin typeface="Avenir Book" panose="02000503020000020003" pitchFamily="2" charset="0"/>
              </a:rPr>
              <a:t>Lipschuetz’s</a:t>
            </a:r>
            <a:r>
              <a:rPr lang="en-US" sz="900" dirty="0">
                <a:latin typeface="Avenir Book" panose="02000503020000020003" pitchFamily="2" charset="0"/>
              </a:rPr>
              <a:t> research team is to develop and expand artificial intelligence and machine learning methods alongside traditional epidemiological investigations and analyses, to examine the relationships between different exposure factors and outcomes during pregnancy, in order to enable more individualized birth management to reduce complications for the mother and newborn using traditional statistical analysis and machine learning methods for various research topics. Because most complications are rare, large populations are needed to provide reliable analyzes of risk factors for many possible outcomes. Using machine learning methods, they are able to analyze multiple prediction and outcome parameters to identify individual risk factors and high risk groups, in order to personalize patient risk assessment and optimize provision of care. Electronic medical records contain extensive data on births and obstetric complications, which constitute a valuable resource for big data analysis. Dr. </a:t>
            </a:r>
            <a:r>
              <a:rPr lang="en-US" sz="900" dirty="0" err="1">
                <a:latin typeface="Avenir Book" panose="02000503020000020003" pitchFamily="2" charset="0"/>
              </a:rPr>
              <a:t>Lipschuetz’s</a:t>
            </a:r>
            <a:r>
              <a:rPr lang="en-US" sz="900" dirty="0">
                <a:latin typeface="Avenir Book" panose="02000503020000020003" pitchFamily="2" charset="0"/>
              </a:rPr>
              <a:t> research addresses challenges that obstetric caregivers contend with on a daily basis; their results potentially provide real-time solutions for labor management to improve the well-being of mothers and their babies. For example, they developed a machine learning algorithm that assigns a personalized risk score for a successful vaginal birth after cesarean delivery, which may help in clinical decision making and contribute to a reduction in cesarean delivery rates. In other projects, Dr. </a:t>
            </a:r>
            <a:r>
              <a:rPr lang="en-US" sz="900" dirty="0" err="1">
                <a:latin typeface="Avenir Book" panose="02000503020000020003" pitchFamily="2" charset="0"/>
              </a:rPr>
              <a:t>Lipschuetz’s</a:t>
            </a:r>
            <a:r>
              <a:rPr lang="en-US" sz="900" dirty="0">
                <a:latin typeface="Avenir Book" panose="02000503020000020003" pitchFamily="2" charset="0"/>
              </a:rPr>
              <a:t> research team examined the effect of fetal head size on delivery outcomes. These studies have already made an impact. Today, in addition to the estimated fetal weight assessment, many places in Israel and around the world incorporate evaluation of the fetus’s head size. They investigated the timing of epidural analgesia vis </a:t>
            </a:r>
            <a:r>
              <a:rPr lang="en-US" sz="900" dirty="0" err="1">
                <a:latin typeface="Avenir Book" panose="02000503020000020003" pitchFamily="2" charset="0"/>
              </a:rPr>
              <a:t>à</a:t>
            </a:r>
            <a:r>
              <a:rPr lang="en-US" sz="900" dirty="0">
                <a:latin typeface="Avenir Book" panose="02000503020000020003" pitchFamily="2" charset="0"/>
              </a:rPr>
              <a:t> vis cervical dilation, and whether timing is associated with a modulation of its effects on the duration of the labor, ultimately showing that the timing did not impact duration of the labor stages or increase the risk of interventional delivery, and further, that early administration of EA is not associated with increased risk for complications. It is safe to offer EA early in the first stage of labor at parturient request.</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rotWithShape="1">
          <a:blip r:embed="rId2"/>
          <a:srcRect t="18427" b="28539"/>
          <a:stretch/>
        </p:blipFill>
        <p:spPr>
          <a:xfrm>
            <a:off x="8145393" y="272654"/>
            <a:ext cx="3778666" cy="2990371"/>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112" y="2240226"/>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112" y="475983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1446550"/>
          </a:xfrm>
          <a:prstGeom prst="rect">
            <a:avLst/>
          </a:prstGeom>
          <a:noFill/>
        </p:spPr>
        <p:txBody>
          <a:bodyPr wrap="square" rtlCol="0">
            <a:spAutoFit/>
          </a:bodyPr>
          <a:lstStyle/>
          <a:p>
            <a:r>
              <a:rPr lang="en-US" sz="1100" dirty="0">
                <a:solidFill>
                  <a:schemeClr val="bg1"/>
                </a:solidFill>
                <a:latin typeface="Avenir Book" panose="02000503020000020003" pitchFamily="2" charset="0"/>
              </a:rPr>
              <a:t>AI in predictive models in OB/GYN | Epidemiology in OB/GYN</a:t>
            </a:r>
          </a:p>
          <a:p>
            <a:endParaRPr lang="en-US" sz="1100" dirty="0">
              <a:solidFill>
                <a:schemeClr val="bg1"/>
              </a:solidFill>
              <a:latin typeface="Avenir Book" panose="02000503020000020003" pitchFamily="2" charset="0"/>
            </a:endParaRPr>
          </a:p>
          <a:p>
            <a:r>
              <a:rPr lang="en-US" sz="1100" dirty="0">
                <a:solidFill>
                  <a:schemeClr val="bg1"/>
                </a:solidFill>
                <a:latin typeface="Avenir Book" panose="02000503020000020003" pitchFamily="2" charset="0"/>
              </a:rPr>
              <a:t>Additional publications: </a:t>
            </a:r>
            <a:r>
              <a:rPr lang="en-US" sz="1100" dirty="0">
                <a:solidFill>
                  <a:schemeClr val="bg1"/>
                </a:solidFill>
                <a:latin typeface="Avenir Book" panose="02000503020000020003" pitchFamily="2" charset="0"/>
                <a:hlinkClick r:id="rId3"/>
              </a:rPr>
              <a:t>https://pubmed.ncbi.nlm.nih.gov/?term=lipschuetz+M%5Bauthor%5D&amp;sort=date&amp;size=100&amp;show_snippets=off</a:t>
            </a: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96134" y="4728646"/>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900" dirty="0">
                <a:latin typeface="Avenir Book" panose="02000503020000020003" pitchFamily="2" charset="0"/>
              </a:rPr>
              <a:t>▸</a:t>
            </a:r>
            <a:r>
              <a:rPr lang="en-US" sz="900" dirty="0" err="1">
                <a:latin typeface="Avenir Book" panose="02000503020000020003" pitchFamily="2" charset="0"/>
              </a:rPr>
              <a:t>Guedalia</a:t>
            </a:r>
            <a:r>
              <a:rPr lang="en-US" sz="900" dirty="0">
                <a:latin typeface="Avenir Book" panose="02000503020000020003" pitchFamily="2" charset="0"/>
              </a:rPr>
              <a:t>, J., </a:t>
            </a:r>
            <a:r>
              <a:rPr lang="en-US" sz="900" dirty="0" err="1">
                <a:latin typeface="Avenir Book" panose="02000503020000020003" pitchFamily="2" charset="0"/>
              </a:rPr>
              <a:t>Lipschuetz</a:t>
            </a:r>
            <a:r>
              <a:rPr lang="en-US" sz="900" dirty="0">
                <a:latin typeface="Avenir Book" panose="02000503020000020003" pitchFamily="2" charset="0"/>
              </a:rPr>
              <a:t>, M., Cohen, S. M., </a:t>
            </a:r>
            <a:r>
              <a:rPr lang="en-US" sz="900" dirty="0" err="1">
                <a:latin typeface="Avenir Book" panose="02000503020000020003" pitchFamily="2" charset="0"/>
              </a:rPr>
              <a:t>Sompolinsky</a:t>
            </a:r>
            <a:r>
              <a:rPr lang="en-US" sz="900" dirty="0">
                <a:latin typeface="Avenir Book" panose="02000503020000020003" pitchFamily="2" charset="0"/>
              </a:rPr>
              <a:t>, Y., </a:t>
            </a:r>
            <a:r>
              <a:rPr lang="en-US" sz="900" dirty="0" err="1">
                <a:latin typeface="Avenir Book" panose="02000503020000020003" pitchFamily="2" charset="0"/>
              </a:rPr>
              <a:t>Walfisch</a:t>
            </a:r>
            <a:r>
              <a:rPr lang="en-US" sz="900" dirty="0">
                <a:latin typeface="Avenir Book" panose="02000503020000020003" pitchFamily="2" charset="0"/>
              </a:rPr>
              <a:t>, A., </a:t>
            </a:r>
            <a:r>
              <a:rPr lang="en-US" sz="900" dirty="0" err="1">
                <a:latin typeface="Avenir Book" panose="02000503020000020003" pitchFamily="2" charset="0"/>
              </a:rPr>
              <a:t>Sheiner</a:t>
            </a:r>
            <a:r>
              <a:rPr lang="en-US" sz="900" dirty="0">
                <a:latin typeface="Avenir Book" panose="02000503020000020003" pitchFamily="2" charset="0"/>
              </a:rPr>
              <a:t>, E., </a:t>
            </a:r>
            <a:r>
              <a:rPr lang="en-US" sz="900" dirty="0" err="1">
                <a:latin typeface="Avenir Book" panose="02000503020000020003" pitchFamily="2" charset="0"/>
              </a:rPr>
              <a:t>Sergienko</a:t>
            </a:r>
            <a:r>
              <a:rPr lang="en-US" sz="900" dirty="0">
                <a:latin typeface="Avenir Book" panose="02000503020000020003" pitchFamily="2" charset="0"/>
              </a:rPr>
              <a:t>, R., Rosenbloom, J., Unger, R., </a:t>
            </a:r>
            <a:r>
              <a:rPr lang="en-US" sz="900" dirty="0" err="1">
                <a:latin typeface="Avenir Book" panose="02000503020000020003" pitchFamily="2" charset="0"/>
              </a:rPr>
              <a:t>Yagel</a:t>
            </a:r>
            <a:r>
              <a:rPr lang="en-US" sz="900" dirty="0">
                <a:latin typeface="Avenir Book" panose="02000503020000020003" pitchFamily="2" charset="0"/>
              </a:rPr>
              <a:t>, S., &amp; </a:t>
            </a:r>
            <a:r>
              <a:rPr lang="en-US" sz="900" dirty="0" err="1">
                <a:latin typeface="Avenir Book" panose="02000503020000020003" pitchFamily="2" charset="0"/>
              </a:rPr>
              <a:t>Hochler</a:t>
            </a:r>
            <a:r>
              <a:rPr lang="en-US" sz="900" dirty="0">
                <a:latin typeface="Avenir Book" panose="02000503020000020003" pitchFamily="2" charset="0"/>
              </a:rPr>
              <a:t>, H. (2021). Transporting an Artificial Intelligence Model to Predict Emergency Cesarean Delivery: Overcoming Challenges Posed by Interfacility Variation. Journal of medical Internet research, 23(12), e28120. PMID: 34890352</a:t>
            </a:r>
          </a:p>
          <a:p>
            <a:pPr>
              <a:lnSpc>
                <a:spcPct val="100000"/>
              </a:lnSpc>
              <a:spcBef>
                <a:spcPts val="0"/>
              </a:spcBef>
            </a:pPr>
            <a:r>
              <a:rPr lang="en-US" sz="900" dirty="0">
                <a:latin typeface="Avenir Book" panose="02000503020000020003" pitchFamily="2" charset="0"/>
              </a:rPr>
              <a:t>▸</a:t>
            </a:r>
            <a:r>
              <a:rPr lang="en-US" sz="900" dirty="0" err="1">
                <a:latin typeface="Avenir Book" panose="02000503020000020003" pitchFamily="2" charset="0"/>
              </a:rPr>
              <a:t>Guedalia</a:t>
            </a:r>
            <a:r>
              <a:rPr lang="en-US" sz="900" dirty="0">
                <a:latin typeface="Avenir Book" panose="02000503020000020003" pitchFamily="2" charset="0"/>
              </a:rPr>
              <a:t>, J., </a:t>
            </a:r>
            <a:r>
              <a:rPr lang="en-US" sz="900" dirty="0" err="1">
                <a:latin typeface="Avenir Book" panose="02000503020000020003" pitchFamily="2" charset="0"/>
              </a:rPr>
              <a:t>Sompolinsky</a:t>
            </a:r>
            <a:r>
              <a:rPr lang="en-US" sz="900" dirty="0">
                <a:latin typeface="Avenir Book" panose="02000503020000020003" pitchFamily="2" charset="0"/>
              </a:rPr>
              <a:t>, Y., </a:t>
            </a:r>
            <a:r>
              <a:rPr lang="en-US" sz="900" dirty="0" err="1">
                <a:latin typeface="Avenir Book" panose="02000503020000020003" pitchFamily="2" charset="0"/>
              </a:rPr>
              <a:t>Novoselsky</a:t>
            </a:r>
            <a:r>
              <a:rPr lang="en-US" sz="900" dirty="0">
                <a:latin typeface="Avenir Book" panose="02000503020000020003" pitchFamily="2" charset="0"/>
              </a:rPr>
              <a:t> </a:t>
            </a:r>
            <a:r>
              <a:rPr lang="en-US" sz="900" dirty="0" err="1">
                <a:latin typeface="Avenir Book" panose="02000503020000020003" pitchFamily="2" charset="0"/>
              </a:rPr>
              <a:t>Persky</a:t>
            </a:r>
            <a:r>
              <a:rPr lang="en-US" sz="900" dirty="0">
                <a:latin typeface="Avenir Book" panose="02000503020000020003" pitchFamily="2" charset="0"/>
              </a:rPr>
              <a:t>, M., Cohen, S. M., </a:t>
            </a:r>
            <a:r>
              <a:rPr lang="en-US" sz="900" dirty="0" err="1">
                <a:latin typeface="Avenir Book" panose="02000503020000020003" pitchFamily="2" charset="0"/>
              </a:rPr>
              <a:t>Kabiri</a:t>
            </a:r>
            <a:r>
              <a:rPr lang="en-US" sz="900" dirty="0">
                <a:latin typeface="Avenir Book" panose="02000503020000020003" pitchFamily="2" charset="0"/>
              </a:rPr>
              <a:t>, D., </a:t>
            </a:r>
            <a:r>
              <a:rPr lang="en-US" sz="900" dirty="0" err="1">
                <a:latin typeface="Avenir Book" panose="02000503020000020003" pitchFamily="2" charset="0"/>
              </a:rPr>
              <a:t>Yagel</a:t>
            </a:r>
            <a:r>
              <a:rPr lang="en-US" sz="900" dirty="0">
                <a:latin typeface="Avenir Book" panose="02000503020000020003" pitchFamily="2" charset="0"/>
              </a:rPr>
              <a:t>, S., Unger, R., &amp; </a:t>
            </a:r>
            <a:r>
              <a:rPr lang="en-US" sz="900" dirty="0" err="1">
                <a:latin typeface="Avenir Book" panose="02000503020000020003" pitchFamily="2" charset="0"/>
              </a:rPr>
              <a:t>Lipschuetz</a:t>
            </a:r>
            <a:r>
              <a:rPr lang="en-US" sz="900" dirty="0">
                <a:latin typeface="Avenir Book" panose="02000503020000020003" pitchFamily="2" charset="0"/>
              </a:rPr>
              <a:t>, M. (2021). Prediction of severe adverse neonatal outcomes at the second stage of </a:t>
            </a:r>
            <a:r>
              <a:rPr lang="en-US" sz="900" dirty="0" err="1">
                <a:latin typeface="Avenir Book" panose="02000503020000020003" pitchFamily="2" charset="0"/>
              </a:rPr>
              <a:t>labour</a:t>
            </a:r>
            <a:r>
              <a:rPr lang="en-US" sz="900" dirty="0">
                <a:latin typeface="Avenir Book" panose="02000503020000020003" pitchFamily="2" charset="0"/>
              </a:rPr>
              <a:t> using machine learning: a retrospective cohort study. BJOG : an international journal of obstetrics and </a:t>
            </a:r>
            <a:r>
              <a:rPr lang="en-US" sz="900" dirty="0" err="1">
                <a:latin typeface="Avenir Book" panose="02000503020000020003" pitchFamily="2" charset="0"/>
              </a:rPr>
              <a:t>gynaecology</a:t>
            </a:r>
            <a:r>
              <a:rPr lang="en-US" sz="900" dirty="0">
                <a:latin typeface="Avenir Book" panose="02000503020000020003" pitchFamily="2" charset="0"/>
              </a:rPr>
              <a:t>, 128(11), 1824–1832.  PMID: 33713380</a:t>
            </a:r>
          </a:p>
          <a:p>
            <a:pPr>
              <a:lnSpc>
                <a:spcPct val="100000"/>
              </a:lnSpc>
              <a:spcBef>
                <a:spcPts val="0"/>
              </a:spcBef>
            </a:pPr>
            <a:r>
              <a:rPr lang="en-US" sz="900" dirty="0">
                <a:latin typeface="Avenir Book" panose="02000503020000020003" pitchFamily="2" charset="0"/>
              </a:rPr>
              <a:t>▸</a:t>
            </a:r>
            <a:r>
              <a:rPr lang="en-US" sz="900" dirty="0" err="1">
                <a:latin typeface="Avenir Book" panose="02000503020000020003" pitchFamily="2" charset="0"/>
              </a:rPr>
              <a:t>Lipschuetz</a:t>
            </a:r>
            <a:r>
              <a:rPr lang="en-US" sz="900" dirty="0">
                <a:latin typeface="Avenir Book" panose="02000503020000020003" pitchFamily="2" charset="0"/>
              </a:rPr>
              <a:t>, M., </a:t>
            </a:r>
            <a:r>
              <a:rPr lang="en-US" sz="900" dirty="0" err="1">
                <a:latin typeface="Avenir Book" panose="02000503020000020003" pitchFamily="2" charset="0"/>
              </a:rPr>
              <a:t>Guedalia</a:t>
            </a:r>
            <a:r>
              <a:rPr lang="en-US" sz="900" dirty="0">
                <a:latin typeface="Avenir Book" panose="02000503020000020003" pitchFamily="2" charset="0"/>
              </a:rPr>
              <a:t>, J., </a:t>
            </a:r>
            <a:r>
              <a:rPr lang="en-US" sz="900" dirty="0" err="1">
                <a:latin typeface="Avenir Book" panose="02000503020000020003" pitchFamily="2" charset="0"/>
              </a:rPr>
              <a:t>Rottenstreich</a:t>
            </a:r>
            <a:r>
              <a:rPr lang="en-US" sz="900" dirty="0">
                <a:latin typeface="Avenir Book" panose="02000503020000020003" pitchFamily="2" charset="0"/>
              </a:rPr>
              <a:t>, A., </a:t>
            </a:r>
            <a:r>
              <a:rPr lang="en-US" sz="900" dirty="0" err="1">
                <a:latin typeface="Avenir Book" panose="02000503020000020003" pitchFamily="2" charset="0"/>
              </a:rPr>
              <a:t>Novoselsky</a:t>
            </a:r>
            <a:r>
              <a:rPr lang="en-US" sz="900" dirty="0">
                <a:latin typeface="Avenir Book" panose="02000503020000020003" pitchFamily="2" charset="0"/>
              </a:rPr>
              <a:t> </a:t>
            </a:r>
            <a:r>
              <a:rPr lang="en-US" sz="900" dirty="0" err="1">
                <a:latin typeface="Avenir Book" panose="02000503020000020003" pitchFamily="2" charset="0"/>
              </a:rPr>
              <a:t>Persky</a:t>
            </a:r>
            <a:r>
              <a:rPr lang="en-US" sz="900" dirty="0">
                <a:latin typeface="Avenir Book" panose="02000503020000020003" pitchFamily="2" charset="0"/>
              </a:rPr>
              <a:t>, M., Cohen, S. M., </a:t>
            </a:r>
            <a:r>
              <a:rPr lang="en-US" sz="900" dirty="0" err="1">
                <a:latin typeface="Avenir Book" panose="02000503020000020003" pitchFamily="2" charset="0"/>
              </a:rPr>
              <a:t>Kabiri</a:t>
            </a:r>
            <a:r>
              <a:rPr lang="en-US" sz="900" dirty="0">
                <a:latin typeface="Avenir Book" panose="02000503020000020003" pitchFamily="2" charset="0"/>
              </a:rPr>
              <a:t>, D., Levin, G., </a:t>
            </a:r>
            <a:r>
              <a:rPr lang="en-US" sz="900" dirty="0" err="1">
                <a:latin typeface="Avenir Book" panose="02000503020000020003" pitchFamily="2" charset="0"/>
              </a:rPr>
              <a:t>Yagel</a:t>
            </a:r>
            <a:r>
              <a:rPr lang="en-US" sz="900" dirty="0">
                <a:latin typeface="Avenir Book" panose="02000503020000020003" pitchFamily="2" charset="0"/>
              </a:rPr>
              <a:t>, S., Unger, R., &amp; </a:t>
            </a:r>
            <a:r>
              <a:rPr lang="en-US" sz="900" dirty="0" err="1">
                <a:latin typeface="Avenir Book" panose="02000503020000020003" pitchFamily="2" charset="0"/>
              </a:rPr>
              <a:t>Sompolinsky</a:t>
            </a:r>
            <a:r>
              <a:rPr lang="en-US" sz="900" dirty="0">
                <a:latin typeface="Avenir Book" panose="02000503020000020003" pitchFamily="2" charset="0"/>
              </a:rPr>
              <a:t>, Y. (2020). Prediction of vaginal birth after cesarean deliveries using machine learning. American journal of obstetrics and gynecology, 222(6), 613.e1–613.e12.  PMID: 32007491</a:t>
            </a:r>
          </a:p>
          <a:p>
            <a:pPr>
              <a:lnSpc>
                <a:spcPct val="100000"/>
              </a:lnSpc>
              <a:spcBef>
                <a:spcPts val="0"/>
              </a:spcBef>
            </a:pPr>
            <a:r>
              <a:rPr lang="en-US" sz="900" dirty="0">
                <a:latin typeface="Avenir Book" panose="02000503020000020003" pitchFamily="2" charset="0"/>
              </a:rPr>
              <a:t>▸</a:t>
            </a:r>
            <a:r>
              <a:rPr lang="en-US" sz="900" dirty="0" err="1">
                <a:latin typeface="Avenir Book" panose="02000503020000020003" pitchFamily="2" charset="0"/>
              </a:rPr>
              <a:t>Lipschuetz</a:t>
            </a:r>
            <a:r>
              <a:rPr lang="en-US" sz="900" dirty="0">
                <a:latin typeface="Avenir Book" panose="02000503020000020003" pitchFamily="2" charset="0"/>
              </a:rPr>
              <a:t>, M., Cohen, S. M., Israel, A., Baron, J., </a:t>
            </a:r>
            <a:r>
              <a:rPr lang="en-US" sz="900" dirty="0" err="1">
                <a:latin typeface="Avenir Book" panose="02000503020000020003" pitchFamily="2" charset="0"/>
              </a:rPr>
              <a:t>Porat</a:t>
            </a:r>
            <a:r>
              <a:rPr lang="en-US" sz="900" dirty="0">
                <a:latin typeface="Avenir Book" panose="02000503020000020003" pitchFamily="2" charset="0"/>
              </a:rPr>
              <a:t>, S., </a:t>
            </a:r>
            <a:r>
              <a:rPr lang="en-US" sz="900" dirty="0" err="1">
                <a:latin typeface="Avenir Book" panose="02000503020000020003" pitchFamily="2" charset="0"/>
              </a:rPr>
              <a:t>Valsky</a:t>
            </a:r>
            <a:r>
              <a:rPr lang="en-US" sz="900" dirty="0">
                <a:latin typeface="Avenir Book" panose="02000503020000020003" pitchFamily="2" charset="0"/>
              </a:rPr>
              <a:t>, D. V., </a:t>
            </a:r>
            <a:r>
              <a:rPr lang="en-US" sz="900" dirty="0" err="1">
                <a:latin typeface="Avenir Book" panose="02000503020000020003" pitchFamily="2" charset="0"/>
              </a:rPr>
              <a:t>Yagel</a:t>
            </a:r>
            <a:r>
              <a:rPr lang="en-US" sz="900" dirty="0">
                <a:latin typeface="Avenir Book" panose="02000503020000020003" pitchFamily="2" charset="0"/>
              </a:rPr>
              <a:t>, O., Amsalem, H., </a:t>
            </a:r>
            <a:r>
              <a:rPr lang="en-US" sz="900" dirty="0" err="1">
                <a:latin typeface="Avenir Book" panose="02000503020000020003" pitchFamily="2" charset="0"/>
              </a:rPr>
              <a:t>Kabiri</a:t>
            </a:r>
            <a:r>
              <a:rPr lang="en-US" sz="900" dirty="0">
                <a:latin typeface="Avenir Book" panose="02000503020000020003" pitchFamily="2" charset="0"/>
              </a:rPr>
              <a:t>, D., Gilboa, Y., Sivan, E., Unger, R., Schiff, E., Hershkovitz, R., &amp; </a:t>
            </a:r>
            <a:r>
              <a:rPr lang="en-US" sz="900" dirty="0" err="1">
                <a:latin typeface="Avenir Book" panose="02000503020000020003" pitchFamily="2" charset="0"/>
              </a:rPr>
              <a:t>Yagel</a:t>
            </a:r>
            <a:r>
              <a:rPr lang="en-US" sz="900" dirty="0">
                <a:latin typeface="Avenir Book" panose="02000503020000020003" pitchFamily="2" charset="0"/>
              </a:rPr>
              <a:t>, S. (2018). Sonographic large fetal head circumference and risk of cesarean delivery. American journal of obstetrics and gynecology, 218(3), 339.e1–339.e7. PMID: 29305249</a:t>
            </a:r>
          </a:p>
          <a:p>
            <a:pPr>
              <a:lnSpc>
                <a:spcPct val="100000"/>
              </a:lnSpc>
              <a:spcBef>
                <a:spcPts val="0"/>
              </a:spcBef>
            </a:pPr>
            <a:endParaRPr lang="en-US" sz="900" dirty="0">
              <a:latin typeface="Avenir Book" panose="02000503020000020003" pitchFamily="2" charset="0"/>
            </a:endParaRP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4"/>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112" y="268810"/>
            <a:ext cx="7457440"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Michal </a:t>
            </a:r>
            <a:r>
              <a:rPr lang="en-US" b="1" dirty="0" err="1">
                <a:latin typeface="Avenir Book" panose="02000503020000020003" pitchFamily="2" charset="0"/>
              </a:rPr>
              <a:t>Lipschuetz</a:t>
            </a:r>
            <a:r>
              <a:rPr lang="en-US" b="1" dirty="0">
                <a:latin typeface="Avenir Book" panose="02000503020000020003" pitchFamily="2" charset="0"/>
              </a:rPr>
              <a:t>, RN, PhD</a:t>
            </a:r>
          </a:p>
        </p:txBody>
      </p:sp>
    </p:spTree>
    <p:extLst>
      <p:ext uri="{BB962C8B-B14F-4D97-AF65-F5344CB8AC3E}">
        <p14:creationId xmlns:p14="http://schemas.microsoft.com/office/powerpoint/2010/main" val="2398325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Professor</a:t>
            </a:r>
            <a:br>
              <a:rPr lang="en-US" sz="1400" dirty="0">
                <a:latin typeface="Avenir Book" panose="02000503020000020003" pitchFamily="2" charset="0"/>
              </a:rPr>
            </a:br>
            <a:r>
              <a:rPr lang="en-US" sz="1400" dirty="0">
                <a:latin typeface="Avenir Book" panose="02000503020000020003" pitchFamily="2" charset="0"/>
              </a:rPr>
              <a:t>The National University of Malaysia (UKM)</a:t>
            </a:r>
            <a:br>
              <a:rPr lang="en-US" sz="1400" dirty="0">
                <a:latin typeface="Avenir Book" panose="02000503020000020003" pitchFamily="2" charset="0"/>
              </a:rPr>
            </a:br>
            <a:r>
              <a:rPr lang="en-US" sz="1400" dirty="0">
                <a:latin typeface="Avenir Book" panose="02000503020000020003" pitchFamily="2" charset="0"/>
              </a:rPr>
              <a:t>Malaysia</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Autofit/>
          </a:bodyPr>
          <a:lstStyle/>
          <a:p>
            <a:r>
              <a:rPr lang="en-US" sz="900" dirty="0">
                <a:latin typeface="Avenir Book" panose="02000503020000020003" pitchFamily="2" charset="0"/>
              </a:rPr>
              <a:t>Dr. </a:t>
            </a:r>
            <a:r>
              <a:rPr lang="en-US" sz="900" dirty="0" err="1">
                <a:latin typeface="Avenir Book" panose="02000503020000020003" pitchFamily="2" charset="0"/>
              </a:rPr>
              <a:t>Zaleha</a:t>
            </a:r>
            <a:r>
              <a:rPr lang="en-US" sz="900" dirty="0">
                <a:latin typeface="Avenir Book" panose="02000503020000020003" pitchFamily="2" charset="0"/>
              </a:rPr>
              <a:t> Abdullah </a:t>
            </a:r>
            <a:r>
              <a:rPr lang="en-US" sz="900" dirty="0" err="1">
                <a:latin typeface="Avenir Book" panose="02000503020000020003" pitchFamily="2" charset="0"/>
              </a:rPr>
              <a:t>Mahdy</a:t>
            </a:r>
            <a:r>
              <a:rPr lang="en-US" sz="900" dirty="0">
                <a:latin typeface="Avenir Book" panose="02000503020000020003" pitchFamily="2" charset="0"/>
              </a:rPr>
              <a:t> graduated with a basic medical degree from UKM in 1989. Between 1992 and 1998, she trained and obtained membership of the Royal College of Obstetricians and </a:t>
            </a:r>
            <a:r>
              <a:rPr lang="en-US" sz="900" dirty="0" err="1">
                <a:latin typeface="Avenir Book" panose="02000503020000020003" pitchFamily="2" charset="0"/>
              </a:rPr>
              <a:t>Gynaecologists</a:t>
            </a:r>
            <a:r>
              <a:rPr lang="en-US" sz="900" dirty="0">
                <a:latin typeface="Avenir Book" panose="02000503020000020003" pitchFamily="2" charset="0"/>
              </a:rPr>
              <a:t> (RCOG) in London, Masters in Ob-Gyn (UKM), and a Doctorate in Medicine (Newcastle University, United Kingdom). Her Ob-Gyn special interest area is maternal fetal medicine, specifically in preeclampsia research. She is currently Professor and Senior Consultant Obstetrician and </a:t>
            </a:r>
            <a:r>
              <a:rPr lang="en-US" sz="900" dirty="0" err="1">
                <a:latin typeface="Avenir Book" panose="02000503020000020003" pitchFamily="2" charset="0"/>
              </a:rPr>
              <a:t>Gynaecologist</a:t>
            </a:r>
            <a:r>
              <a:rPr lang="en-US" sz="900" dirty="0">
                <a:latin typeface="Avenir Book" panose="02000503020000020003" pitchFamily="2" charset="0"/>
              </a:rPr>
              <a:t> at UKM Medical Centre in Kuala Lumpur, having finished her three-year term as Dean of the UKM Faculty of Medicine in February 2019. Between February 2016 and November 2017, she was also the Director of UKM’s teaching hospital. Until the end of 2020, she was an appointed council member of the Malaysian Medical Council (MMC) for three terms. In 2018, she was appointed as a co-opted committee member of the Malaysian International Representative Committee (IRC) of the RCOG for one term. Currently she chairs the MMC Education Specialty Sub-Committee for Obstetrics and </a:t>
            </a:r>
            <a:r>
              <a:rPr lang="en-US" sz="900" dirty="0" err="1">
                <a:latin typeface="Avenir Book" panose="02000503020000020003" pitchFamily="2" charset="0"/>
              </a:rPr>
              <a:t>Gynaecology</a:t>
            </a:r>
            <a:r>
              <a:rPr lang="en-US" sz="900" dirty="0">
                <a:latin typeface="Avenir Book" panose="02000503020000020003" pitchFamily="2" charset="0"/>
              </a:rPr>
              <a:t> training. Dr. </a:t>
            </a:r>
            <a:r>
              <a:rPr lang="en-US" sz="900" dirty="0" err="1">
                <a:latin typeface="Avenir Book" panose="02000503020000020003" pitchFamily="2" charset="0"/>
              </a:rPr>
              <a:t>Mahdy</a:t>
            </a:r>
            <a:r>
              <a:rPr lang="en-US" sz="900" dirty="0">
                <a:latin typeface="Avenir Book" panose="02000503020000020003" pitchFamily="2" charset="0"/>
              </a:rPr>
              <a:t> has published 107 articles in journals, several books and chapters in books, and more than 150 abstracts and proceedings. She is an Associate Editor in the Editorial Board of three international journals – Frontiers in Medicine, Frontiers in Surgery, and BMC Pregnancy and Childbirth. Currently she heads the Health Technology Innovation Lab in UKM (HTIL@UKM) and her current research interests include medical virtual reality (m-VR), 3D animation for medical and health education, medical drone development, and mobile app design for antenatal care. She is the Vice Chairperson of the Malaysian Society for Simulation in Healthcare (</a:t>
            </a:r>
            <a:r>
              <a:rPr lang="en-US" sz="900" dirty="0" err="1">
                <a:latin typeface="Avenir Book" panose="02000503020000020003" pitchFamily="2" charset="0"/>
              </a:rPr>
              <a:t>MaSSH</a:t>
            </a:r>
            <a:r>
              <a:rPr lang="en-US" sz="900" dirty="0">
                <a:latin typeface="Avenir Book" panose="02000503020000020003" pitchFamily="2" charset="0"/>
              </a:rPr>
              <a:t>), Immediate Past President of the Perinatal Society of Malaysia, a trainer in </a:t>
            </a:r>
            <a:r>
              <a:rPr lang="en-US" sz="900" dirty="0" err="1">
                <a:latin typeface="Avenir Book" panose="02000503020000020003" pitchFamily="2" charset="0"/>
              </a:rPr>
              <a:t>iCOE</a:t>
            </a:r>
            <a:r>
              <a:rPr lang="en-US" sz="900" dirty="0">
                <a:latin typeface="Avenir Book" panose="02000503020000020003" pitchFamily="2" charset="0"/>
              </a:rPr>
              <a:t> (Intensive Course in Obstetric Emergencies) under the Obstetrical and </a:t>
            </a:r>
            <a:r>
              <a:rPr lang="en-US" sz="900" dirty="0" err="1">
                <a:latin typeface="Avenir Book" panose="02000503020000020003" pitchFamily="2" charset="0"/>
              </a:rPr>
              <a:t>Gynaecological</a:t>
            </a:r>
            <a:r>
              <a:rPr lang="en-US" sz="900" dirty="0">
                <a:latin typeface="Avenir Book" panose="02000503020000020003" pitchFamily="2" charset="0"/>
              </a:rPr>
              <a:t> Society of Malaysia (OGSM), and a member of the Society for Simulation in Healthcare (SSH).</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rotWithShape="1">
          <a:blip r:embed="rId2"/>
          <a:srcRect t="3054" b="17808"/>
          <a:stretch/>
        </p:blipFill>
        <p:spPr>
          <a:xfrm>
            <a:off x="8145393" y="272654"/>
            <a:ext cx="3778666" cy="2990371"/>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9" y="4771733"/>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1615827"/>
          </a:xfrm>
          <a:prstGeom prst="rect">
            <a:avLst/>
          </a:prstGeom>
          <a:noFill/>
        </p:spPr>
        <p:txBody>
          <a:bodyPr wrap="square" rtlCol="0">
            <a:spAutoFit/>
          </a:bodyPr>
          <a:lstStyle/>
          <a:p>
            <a:r>
              <a:rPr lang="en-US" sz="1100" dirty="0">
                <a:solidFill>
                  <a:schemeClr val="bg1"/>
                </a:solidFill>
                <a:latin typeface="Avenir Book" panose="02000503020000020003" pitchFamily="2" charset="0"/>
              </a:rPr>
              <a:t>Diabetes/gestational diabetes | Fetal growth restriction | Preeclampsia/hypertensive disorders of pregnancy | Preterm birth | Stillbirth</a:t>
            </a:r>
          </a:p>
          <a:p>
            <a:endParaRPr lang="en-US" sz="1100" dirty="0">
              <a:solidFill>
                <a:schemeClr val="bg1"/>
              </a:solidFill>
              <a:latin typeface="Avenir Book" panose="02000503020000020003" pitchFamily="2" charset="0"/>
            </a:endParaRPr>
          </a:p>
          <a:p>
            <a:r>
              <a:rPr lang="en-US" sz="1100" dirty="0">
                <a:solidFill>
                  <a:schemeClr val="bg1"/>
                </a:solidFill>
                <a:latin typeface="Avenir Book" panose="02000503020000020003" pitchFamily="2" charset="0"/>
              </a:rPr>
              <a:t>Additional publications: </a:t>
            </a:r>
            <a:r>
              <a:rPr lang="en-US" sz="1100" dirty="0">
                <a:solidFill>
                  <a:schemeClr val="bg1"/>
                </a:solidFill>
                <a:latin typeface="Avenir Book" panose="02000503020000020003" pitchFamily="2" charset="0"/>
                <a:hlinkClick r:id="rId3"/>
              </a:rPr>
              <a:t>https://pubmed.ncbi.nlm.nih.gov/?term=zaleha%20abdullah%20mahdy</a:t>
            </a: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414" y="4701201"/>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900" dirty="0">
                <a:latin typeface="Avenir Book" panose="02000503020000020003" pitchFamily="2" charset="0"/>
              </a:rPr>
              <a:t>▸</a:t>
            </a:r>
            <a:r>
              <a:rPr lang="en-US" sz="900" dirty="0" err="1">
                <a:latin typeface="Avenir Book" panose="02000503020000020003" pitchFamily="2" charset="0"/>
              </a:rPr>
              <a:t>Aminuddin</a:t>
            </a:r>
            <a:r>
              <a:rPr lang="en-US" sz="900" dirty="0">
                <a:latin typeface="Avenir Book" panose="02000503020000020003" pitchFamily="2" charset="0"/>
              </a:rPr>
              <a:t> NA, </a:t>
            </a:r>
            <a:r>
              <a:rPr lang="en-US" sz="900" dirty="0" err="1">
                <a:latin typeface="Avenir Book" panose="02000503020000020003" pitchFamily="2" charset="0"/>
              </a:rPr>
              <a:t>Sutan</a:t>
            </a:r>
            <a:r>
              <a:rPr lang="en-US" sz="900" dirty="0">
                <a:latin typeface="Avenir Book" panose="02000503020000020003" pitchFamily="2" charset="0"/>
              </a:rPr>
              <a:t> R, </a:t>
            </a:r>
            <a:r>
              <a:rPr lang="en-US" sz="900" dirty="0" err="1">
                <a:latin typeface="Avenir Book" panose="02000503020000020003" pitchFamily="2" charset="0"/>
              </a:rPr>
              <a:t>Mahdy</a:t>
            </a:r>
            <a:r>
              <a:rPr lang="en-US" sz="900" dirty="0">
                <a:latin typeface="Avenir Book" panose="02000503020000020003" pitchFamily="2" charset="0"/>
              </a:rPr>
              <a:t> ZA. Role of Palm Oil Vitamin E in Preventing Pre-eclampsia: A Secondary Analysis of a Randomized Clinical Trial Following ISSHP Reclassification. Front Med (Lausanne). 2021 Jan 21;7:596405. </a:t>
            </a:r>
            <a:r>
              <a:rPr lang="en-US" sz="900" dirty="0" err="1">
                <a:latin typeface="Avenir Book" panose="02000503020000020003" pitchFamily="2" charset="0"/>
              </a:rPr>
              <a:t>doi</a:t>
            </a:r>
            <a:r>
              <a:rPr lang="en-US" sz="900" dirty="0">
                <a:latin typeface="Avenir Book" panose="02000503020000020003" pitchFamily="2" charset="0"/>
              </a:rPr>
              <a:t>: 10.3389/fmed.2020.596405. PMID: 33553199; PMCID: PMC7859347.</a:t>
            </a:r>
          </a:p>
          <a:p>
            <a:pPr>
              <a:lnSpc>
                <a:spcPct val="100000"/>
              </a:lnSpc>
              <a:spcBef>
                <a:spcPts val="0"/>
              </a:spcBef>
            </a:pPr>
            <a:r>
              <a:rPr lang="en-US" sz="900" dirty="0">
                <a:latin typeface="Avenir Book" panose="02000503020000020003" pitchFamily="2" charset="0"/>
              </a:rPr>
              <a:t>▸</a:t>
            </a:r>
            <a:r>
              <a:rPr lang="en-US" sz="900" dirty="0" err="1">
                <a:latin typeface="Avenir Book" panose="02000503020000020003" pitchFamily="2" charset="0"/>
              </a:rPr>
              <a:t>Za'im</a:t>
            </a:r>
            <a:r>
              <a:rPr lang="en-US" sz="900" dirty="0">
                <a:latin typeface="Avenir Book" panose="02000503020000020003" pitchFamily="2" charset="0"/>
              </a:rPr>
              <a:t> Sahul Hameed M, </a:t>
            </a:r>
            <a:r>
              <a:rPr lang="en-US" sz="900" dirty="0" err="1">
                <a:latin typeface="Avenir Book" panose="02000503020000020003" pitchFamily="2" charset="0"/>
              </a:rPr>
              <a:t>Sutan</a:t>
            </a:r>
            <a:r>
              <a:rPr lang="en-US" sz="900" dirty="0">
                <a:latin typeface="Avenir Book" panose="02000503020000020003" pitchFamily="2" charset="0"/>
              </a:rPr>
              <a:t> R, </a:t>
            </a:r>
            <a:r>
              <a:rPr lang="en-US" sz="900" dirty="0" err="1">
                <a:latin typeface="Avenir Book" panose="02000503020000020003" pitchFamily="2" charset="0"/>
              </a:rPr>
              <a:t>Mahdy</a:t>
            </a:r>
            <a:r>
              <a:rPr lang="en-US" sz="900" dirty="0">
                <a:latin typeface="Avenir Book" panose="02000503020000020003" pitchFamily="2" charset="0"/>
              </a:rPr>
              <a:t> ZA, Tamil AM, </a:t>
            </a:r>
            <a:r>
              <a:rPr lang="en-US" sz="900" dirty="0" err="1">
                <a:latin typeface="Avenir Book" panose="02000503020000020003" pitchFamily="2" charset="0"/>
              </a:rPr>
              <a:t>Sulong</a:t>
            </a:r>
            <a:r>
              <a:rPr lang="en-US" sz="900" dirty="0">
                <a:latin typeface="Avenir Book" panose="02000503020000020003" pitchFamily="2" charset="0"/>
              </a:rPr>
              <a:t> S. Maternal Variables as Determinant of Fetal Growth: Study Protocol on Customized Fetal Growth Charts in Malaysia (GROW-My). Front Med (Lausanne). 2021 May 25;8:592462. </a:t>
            </a:r>
            <a:r>
              <a:rPr lang="en-US" sz="900" dirty="0" err="1">
                <a:latin typeface="Avenir Book" panose="02000503020000020003" pitchFamily="2" charset="0"/>
              </a:rPr>
              <a:t>doi</a:t>
            </a:r>
            <a:r>
              <a:rPr lang="en-US" sz="900" dirty="0">
                <a:latin typeface="Avenir Book" panose="02000503020000020003" pitchFamily="2" charset="0"/>
              </a:rPr>
              <a:t>: 10.3389/fmed.2021.592462. PMID: 34113624; PMCID: PMC8185033.</a:t>
            </a:r>
          </a:p>
          <a:p>
            <a:pPr>
              <a:lnSpc>
                <a:spcPct val="100000"/>
              </a:lnSpc>
              <a:spcBef>
                <a:spcPts val="0"/>
              </a:spcBef>
            </a:pPr>
            <a:r>
              <a:rPr lang="en-US" sz="900" dirty="0">
                <a:latin typeface="Avenir Book" panose="02000503020000020003" pitchFamily="2" charset="0"/>
              </a:rPr>
              <a:t>▸</a:t>
            </a:r>
            <a:r>
              <a:rPr lang="en-US" sz="900" dirty="0" err="1">
                <a:latin typeface="Avenir Book" panose="02000503020000020003" pitchFamily="2" charset="0"/>
              </a:rPr>
              <a:t>Nordin</a:t>
            </a:r>
            <a:r>
              <a:rPr lang="en-US" sz="900" dirty="0">
                <a:latin typeface="Avenir Book" panose="02000503020000020003" pitchFamily="2" charset="0"/>
              </a:rPr>
              <a:t> F, Idris MRM, </a:t>
            </a:r>
            <a:r>
              <a:rPr lang="en-US" sz="900" dirty="0" err="1">
                <a:latin typeface="Avenir Book" panose="02000503020000020003" pitchFamily="2" charset="0"/>
              </a:rPr>
              <a:t>Mahdy</a:t>
            </a:r>
            <a:r>
              <a:rPr lang="en-US" sz="900" dirty="0">
                <a:latin typeface="Avenir Book" panose="02000503020000020003" pitchFamily="2" charset="0"/>
              </a:rPr>
              <a:t> ZA, Wahid SFA. Preeclampsia in pregnancy affecting the stemness and differentiation potency of </a:t>
            </a:r>
            <a:r>
              <a:rPr lang="en-US" sz="900" dirty="0" err="1">
                <a:latin typeface="Avenir Book" panose="02000503020000020003" pitchFamily="2" charset="0"/>
              </a:rPr>
              <a:t>haematopoietic</a:t>
            </a:r>
            <a:r>
              <a:rPr lang="en-US" sz="900" dirty="0">
                <a:latin typeface="Avenir Book" panose="02000503020000020003" pitchFamily="2" charset="0"/>
              </a:rPr>
              <a:t> stem cell of the umbilical cord blood. BMC Pregnancy Childbirth. 2020 Jul 10;20(1):399. </a:t>
            </a:r>
            <a:r>
              <a:rPr lang="en-US" sz="900" dirty="0" err="1">
                <a:latin typeface="Avenir Book" panose="02000503020000020003" pitchFamily="2" charset="0"/>
              </a:rPr>
              <a:t>doi</a:t>
            </a:r>
            <a:r>
              <a:rPr lang="en-US" sz="900" dirty="0">
                <a:latin typeface="Avenir Book" panose="02000503020000020003" pitchFamily="2" charset="0"/>
              </a:rPr>
              <a:t>: 10.1186/s12884-020-03084-7. PMID: 32650736; PMCID: PMC7350629.</a:t>
            </a:r>
          </a:p>
          <a:p>
            <a:pPr>
              <a:lnSpc>
                <a:spcPct val="100000"/>
              </a:lnSpc>
              <a:spcBef>
                <a:spcPts val="0"/>
              </a:spcBef>
            </a:pPr>
            <a:r>
              <a:rPr lang="en-US" sz="900" dirty="0">
                <a:latin typeface="Avenir Book" panose="02000503020000020003" pitchFamily="2" charset="0"/>
              </a:rPr>
              <a:t>▸</a:t>
            </a:r>
            <a:r>
              <a:rPr lang="en-US" sz="900" dirty="0" err="1">
                <a:latin typeface="Avenir Book" panose="02000503020000020003" pitchFamily="2" charset="0"/>
              </a:rPr>
              <a:t>Mohd</a:t>
            </a:r>
            <a:r>
              <a:rPr lang="en-US" sz="900" dirty="0">
                <a:latin typeface="Avenir Book" panose="02000503020000020003" pitchFamily="2" charset="0"/>
              </a:rPr>
              <a:t> Idris MR, </a:t>
            </a:r>
            <a:r>
              <a:rPr lang="en-US" sz="900" dirty="0" err="1">
                <a:latin typeface="Avenir Book" panose="02000503020000020003" pitchFamily="2" charset="0"/>
              </a:rPr>
              <a:t>Nordin</a:t>
            </a:r>
            <a:r>
              <a:rPr lang="en-US" sz="900" dirty="0">
                <a:latin typeface="Avenir Book" panose="02000503020000020003" pitchFamily="2" charset="0"/>
              </a:rPr>
              <a:t> F, </a:t>
            </a:r>
            <a:r>
              <a:rPr lang="en-US" sz="900" dirty="0" err="1">
                <a:latin typeface="Avenir Book" panose="02000503020000020003" pitchFamily="2" charset="0"/>
              </a:rPr>
              <a:t>Mahdy</a:t>
            </a:r>
            <a:r>
              <a:rPr lang="en-US" sz="900" dirty="0">
                <a:latin typeface="Avenir Book" panose="02000503020000020003" pitchFamily="2" charset="0"/>
              </a:rPr>
              <a:t> ZA, Abd Wahid SF. Gestational Diabetes Mellitus in Pregnancy Increased Erythropoietin Level Affecting Differentiation Potency of </a:t>
            </a:r>
            <a:r>
              <a:rPr lang="en-US" sz="900" dirty="0" err="1">
                <a:latin typeface="Avenir Book" panose="02000503020000020003" pitchFamily="2" charset="0"/>
              </a:rPr>
              <a:t>Haematopoietic</a:t>
            </a:r>
            <a:r>
              <a:rPr lang="en-US" sz="900" dirty="0">
                <a:latin typeface="Avenir Book" panose="02000503020000020003" pitchFamily="2" charset="0"/>
              </a:rPr>
              <a:t> Stem Cell of Umbilical Cord Blood. Front Med (Lausanne). 2021 Aug 19;8:727179. </a:t>
            </a:r>
            <a:r>
              <a:rPr lang="en-US" sz="900" dirty="0" err="1">
                <a:latin typeface="Avenir Book" panose="02000503020000020003" pitchFamily="2" charset="0"/>
              </a:rPr>
              <a:t>doi</a:t>
            </a:r>
            <a:r>
              <a:rPr lang="en-US" sz="900" dirty="0">
                <a:latin typeface="Avenir Book" panose="02000503020000020003" pitchFamily="2" charset="0"/>
              </a:rPr>
              <a:t>: 10.3389/fmed.2021.727179. PMID: 34490314; PMCID: PMC8416672.</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4"/>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a:t>
            </a:r>
            <a:r>
              <a:rPr lang="en-US" b="1" dirty="0" err="1">
                <a:latin typeface="Avenir Book" panose="02000503020000020003" pitchFamily="2" charset="0"/>
              </a:rPr>
              <a:t>Zaleha</a:t>
            </a:r>
            <a:r>
              <a:rPr lang="en-US" b="1" dirty="0">
                <a:latin typeface="Avenir Book" panose="02000503020000020003" pitchFamily="2" charset="0"/>
              </a:rPr>
              <a:t> Abdullah </a:t>
            </a:r>
            <a:r>
              <a:rPr lang="en-US" b="1" dirty="0" err="1">
                <a:latin typeface="Avenir Book" panose="02000503020000020003" pitchFamily="2" charset="0"/>
              </a:rPr>
              <a:t>Mahdy</a:t>
            </a:r>
            <a:r>
              <a:rPr lang="en-US" b="1" dirty="0">
                <a:latin typeface="Avenir Book" panose="02000503020000020003" pitchFamily="2" charset="0"/>
              </a:rPr>
              <a:t>, MD, FRCOG</a:t>
            </a:r>
          </a:p>
        </p:txBody>
      </p:sp>
    </p:spTree>
    <p:extLst>
      <p:ext uri="{BB962C8B-B14F-4D97-AF65-F5344CB8AC3E}">
        <p14:creationId xmlns:p14="http://schemas.microsoft.com/office/powerpoint/2010/main" val="259302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Assistant Professor</a:t>
            </a:r>
            <a:br>
              <a:rPr lang="en-US" sz="1400" dirty="0">
                <a:latin typeface="Avenir Book" panose="02000503020000020003" pitchFamily="2" charset="0"/>
              </a:rPr>
            </a:br>
            <a:r>
              <a:rPr lang="en-US" sz="1400" dirty="0">
                <a:latin typeface="Avenir Book" panose="02000503020000020003" pitchFamily="2" charset="0"/>
              </a:rPr>
              <a:t>Division of Gynecologic Specialties, Department of </a:t>
            </a:r>
            <a:r>
              <a:rPr lang="en-US" sz="1400" dirty="0" err="1">
                <a:latin typeface="Avenir Book" panose="02000503020000020003" pitchFamily="2" charset="0"/>
              </a:rPr>
              <a:t>Obesterics</a:t>
            </a:r>
            <a:r>
              <a:rPr lang="en-US" sz="1400" dirty="0">
                <a:latin typeface="Avenir Book" panose="02000503020000020003" pitchFamily="2" charset="0"/>
              </a:rPr>
              <a:t>, Gynecology and Reproductive Sciences</a:t>
            </a:r>
            <a:br>
              <a:rPr lang="en-US" sz="1400" dirty="0">
                <a:latin typeface="Avenir Book" panose="02000503020000020003" pitchFamily="2" charset="0"/>
              </a:rPr>
            </a:br>
            <a:r>
              <a:rPr lang="en-US" sz="1400" dirty="0">
                <a:latin typeface="Avenir Book" panose="02000503020000020003" pitchFamily="2" charset="0"/>
              </a:rPr>
              <a:t>UPMC Magee-Womens Hospital</a:t>
            </a:r>
            <a:br>
              <a:rPr lang="en-US" sz="1400" dirty="0">
                <a:latin typeface="Avenir Book" panose="02000503020000020003" pitchFamily="2" charset="0"/>
              </a:rPr>
            </a:br>
            <a:r>
              <a:rPr lang="en-US" sz="1400" dirty="0">
                <a:latin typeface="Avenir Book" panose="02000503020000020003" pitchFamily="2" charset="0"/>
              </a:rPr>
              <a:t>United States of America</a:t>
            </a:r>
            <a:endParaRPr lang="en-US" sz="1400" kern="1200" dirty="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a:bodyPr>
          <a:lstStyle/>
          <a:p>
            <a:r>
              <a:rPr lang="en-US" sz="1100" dirty="0">
                <a:latin typeface="Avenir Book" panose="02000503020000020003" pitchFamily="2" charset="0"/>
              </a:rPr>
              <a:t>Dr. Jennifer Makin is an Obstetrician and Gynecologist and she completed a Global Health fellowship. She currently manages an international elective for OB/GYN residents in Kisumu, Kenya. She is a co-investigator on an NIH Grant Pathways for Innovation in Blood Transfusion Systems in Kenya currently UG3 phase. Her role is in design, execution and analysis of the qualitative assessment. She has a strong interest in innovations for low-resource settings, and is working to develop a low cost, re-useable instrument for treatment of the pre-invasive changes for cervical cancer.</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rotWithShape="1">
          <a:blip r:embed="rId2"/>
          <a:srcRect t="5772" b="30918"/>
          <a:stretch/>
        </p:blipFill>
        <p:spPr>
          <a:xfrm>
            <a:off x="8145393" y="272654"/>
            <a:ext cx="3778666" cy="2990371"/>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9" y="3553092"/>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430887"/>
          </a:xfrm>
          <a:prstGeom prst="rect">
            <a:avLst/>
          </a:prstGeom>
          <a:noFill/>
        </p:spPr>
        <p:txBody>
          <a:bodyPr wrap="square" rtlCol="0">
            <a:spAutoFit/>
          </a:bodyPr>
          <a:lstStyle/>
          <a:p>
            <a:r>
              <a:rPr lang="en-US" sz="1100" dirty="0">
                <a:solidFill>
                  <a:schemeClr val="bg1"/>
                </a:solidFill>
                <a:latin typeface="Avenir Book" panose="02000503020000020003" pitchFamily="2" charset="0"/>
              </a:rPr>
              <a:t>Postpartum hemorrhage | Cervical dysplasia</a:t>
            </a: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414" y="3482560"/>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100" dirty="0">
                <a:latin typeface="Avenir Book" panose="02000503020000020003" pitchFamily="2" charset="0"/>
              </a:rPr>
              <a:t>▸Makin, Jennifer, Kasey Blount, Leslie Myatt, and James M. Roberts. The Global Pregnancy Collaboration (CoLab) Biobank of rare placentas. Placenta 114 (2021): 50-51.</a:t>
            </a:r>
          </a:p>
          <a:p>
            <a:pPr>
              <a:lnSpc>
                <a:spcPct val="100000"/>
              </a:lnSpc>
              <a:spcBef>
                <a:spcPts val="0"/>
              </a:spcBef>
            </a:pPr>
            <a:r>
              <a:rPr lang="en-US" sz="1100" dirty="0">
                <a:latin typeface="Avenir Book" panose="02000503020000020003" pitchFamily="2" charset="0"/>
              </a:rPr>
              <a:t>▸</a:t>
            </a:r>
            <a:r>
              <a:rPr lang="en-US" sz="1100" dirty="0" err="1">
                <a:latin typeface="Avenir Book" panose="02000503020000020003" pitchFamily="2" charset="0"/>
              </a:rPr>
              <a:t>Raykar</a:t>
            </a:r>
            <a:r>
              <a:rPr lang="en-US" sz="1100" dirty="0">
                <a:latin typeface="Avenir Book" panose="02000503020000020003" pitchFamily="2" charset="0"/>
              </a:rPr>
              <a:t>, Nakul P., Jennifer Makin, Monty </a:t>
            </a:r>
            <a:r>
              <a:rPr lang="en-US" sz="1100" dirty="0" err="1">
                <a:latin typeface="Avenir Book" panose="02000503020000020003" pitchFamily="2" charset="0"/>
              </a:rPr>
              <a:t>Khajanchi</a:t>
            </a:r>
            <a:r>
              <a:rPr lang="en-US" sz="1100" dirty="0">
                <a:latin typeface="Avenir Book" panose="02000503020000020003" pitchFamily="2" charset="0"/>
              </a:rPr>
              <a:t>, Bernard </a:t>
            </a:r>
            <a:r>
              <a:rPr lang="en-US" sz="1100" dirty="0" err="1">
                <a:latin typeface="Avenir Book" panose="02000503020000020003" pitchFamily="2" charset="0"/>
              </a:rPr>
              <a:t>Olayo</a:t>
            </a:r>
            <a:r>
              <a:rPr lang="en-US" sz="1100" dirty="0">
                <a:latin typeface="Avenir Book" panose="02000503020000020003" pitchFamily="2" charset="0"/>
              </a:rPr>
              <a:t>, Alejandro Munoz Valencia, </a:t>
            </a:r>
            <a:r>
              <a:rPr lang="en-US" sz="1100" dirty="0" err="1">
                <a:latin typeface="Avenir Book" panose="02000503020000020003" pitchFamily="2" charset="0"/>
              </a:rPr>
              <a:t>Nobhojit</a:t>
            </a:r>
            <a:r>
              <a:rPr lang="en-US" sz="1100" dirty="0">
                <a:latin typeface="Avenir Book" panose="02000503020000020003" pitchFamily="2" charset="0"/>
              </a:rPr>
              <a:t> Roy, Pablo </a:t>
            </a:r>
            <a:r>
              <a:rPr lang="en-US" sz="1100" dirty="0" err="1">
                <a:latin typeface="Avenir Book" panose="02000503020000020003" pitchFamily="2" charset="0"/>
              </a:rPr>
              <a:t>Ottolino</a:t>
            </a:r>
            <a:r>
              <a:rPr lang="en-US" sz="1100" dirty="0">
                <a:latin typeface="Avenir Book" panose="02000503020000020003" pitchFamily="2" charset="0"/>
              </a:rPr>
              <a:t> et al. Assessing the global burden of hemorrhage: The global blood supply, deficits, and potential solutions." SAGE Open Medicine 9 (2021): 20503121211054995.</a:t>
            </a:r>
          </a:p>
          <a:p>
            <a:pPr>
              <a:lnSpc>
                <a:spcPct val="100000"/>
              </a:lnSpc>
              <a:spcBef>
                <a:spcPts val="0"/>
              </a:spcBef>
            </a:pPr>
            <a:r>
              <a:rPr lang="en-US" sz="1100" dirty="0">
                <a:latin typeface="Avenir Book" panose="02000503020000020003" pitchFamily="2" charset="0"/>
              </a:rPr>
              <a:t>▸Makin, Jennifer, Daniela Suarez-</a:t>
            </a:r>
            <a:r>
              <a:rPr lang="en-US" sz="1100" dirty="0" err="1">
                <a:latin typeface="Avenir Book" panose="02000503020000020003" pitchFamily="2" charset="0"/>
              </a:rPr>
              <a:t>Rebling</a:t>
            </a:r>
            <a:r>
              <a:rPr lang="en-US" sz="1100" dirty="0">
                <a:latin typeface="Avenir Book" panose="02000503020000020003" pitchFamily="2" charset="0"/>
              </a:rPr>
              <a:t>, Sebastian Suarez, Anna Leone, and Thomas F. Burke. Operations supported by ketamine anesthesia in resource-limited settings: Surgeons’ perceptions and recommendations–Qualitative Study. International Journal of Surgery Open 29 (2021): 1-8.</a:t>
            </a:r>
          </a:p>
          <a:p>
            <a:pPr>
              <a:lnSpc>
                <a:spcPct val="100000"/>
              </a:lnSpc>
              <a:spcBef>
                <a:spcPts val="0"/>
              </a:spcBef>
            </a:pPr>
            <a:r>
              <a:rPr lang="en-US" sz="1100" dirty="0">
                <a:latin typeface="Avenir Book" panose="02000503020000020003" pitchFamily="2" charset="0"/>
              </a:rPr>
              <a:t>▸Masaki, Charles O., Jennifer Makin, Sebastian Suarez, Gabriella </a:t>
            </a:r>
            <a:r>
              <a:rPr lang="en-US" sz="1100" dirty="0" err="1">
                <a:latin typeface="Avenir Book" panose="02000503020000020003" pitchFamily="2" charset="0"/>
              </a:rPr>
              <a:t>Wuyke</a:t>
            </a:r>
            <a:r>
              <a:rPr lang="en-US" sz="1100" dirty="0">
                <a:latin typeface="Avenir Book" panose="02000503020000020003" pitchFamily="2" charset="0"/>
              </a:rPr>
              <a:t>, Ayla N. </a:t>
            </a:r>
            <a:r>
              <a:rPr lang="en-US" sz="1100" dirty="0" err="1">
                <a:latin typeface="Avenir Book" panose="02000503020000020003" pitchFamily="2" charset="0"/>
              </a:rPr>
              <a:t>Senay</a:t>
            </a:r>
            <a:r>
              <a:rPr lang="en-US" sz="1100" dirty="0">
                <a:latin typeface="Avenir Book" panose="02000503020000020003" pitchFamily="2" charset="0"/>
              </a:rPr>
              <a:t>, Daniela Suarez-</a:t>
            </a:r>
            <a:r>
              <a:rPr lang="en-US" sz="1100" dirty="0" err="1">
                <a:latin typeface="Avenir Book" panose="02000503020000020003" pitchFamily="2" charset="0"/>
              </a:rPr>
              <a:t>Rebling</a:t>
            </a:r>
            <a:r>
              <a:rPr lang="en-US" sz="1100" dirty="0">
                <a:latin typeface="Avenir Book" panose="02000503020000020003" pitchFamily="2" charset="0"/>
              </a:rPr>
              <a:t>, Javan </a:t>
            </a:r>
            <a:r>
              <a:rPr lang="en-US" sz="1100" dirty="0" err="1">
                <a:latin typeface="Avenir Book" panose="02000503020000020003" pitchFamily="2" charset="0"/>
              </a:rPr>
              <a:t>Imbamba</a:t>
            </a:r>
            <a:r>
              <a:rPr lang="en-US" sz="1100" dirty="0">
                <a:latin typeface="Avenir Book" panose="02000503020000020003" pitchFamily="2" charset="0"/>
              </a:rPr>
              <a:t>, </a:t>
            </a:r>
            <a:r>
              <a:rPr lang="en-US" sz="1100" dirty="0" err="1">
                <a:latin typeface="Avenir Book" panose="02000503020000020003" pitchFamily="2" charset="0"/>
              </a:rPr>
              <a:t>Jackton</a:t>
            </a:r>
            <a:r>
              <a:rPr lang="en-US" sz="1100" dirty="0">
                <a:latin typeface="Avenir Book" panose="02000503020000020003" pitchFamily="2" charset="0"/>
              </a:rPr>
              <a:t> </a:t>
            </a:r>
            <a:r>
              <a:rPr lang="en-US" sz="1100" dirty="0" err="1">
                <a:latin typeface="Avenir Book" panose="02000503020000020003" pitchFamily="2" charset="0"/>
              </a:rPr>
              <a:t>Juma</a:t>
            </a:r>
            <a:r>
              <a:rPr lang="en-US" sz="1100" dirty="0">
                <a:latin typeface="Avenir Book" panose="02000503020000020003" pitchFamily="2" charset="0"/>
              </a:rPr>
              <a:t>, </a:t>
            </a:r>
            <a:r>
              <a:rPr lang="en-US" sz="1100" dirty="0" err="1">
                <a:latin typeface="Avenir Book" panose="02000503020000020003" pitchFamily="2" charset="0"/>
              </a:rPr>
              <a:t>Moytrayee</a:t>
            </a:r>
            <a:r>
              <a:rPr lang="en-US" sz="1100" dirty="0">
                <a:latin typeface="Avenir Book" panose="02000503020000020003" pitchFamily="2" charset="0"/>
              </a:rPr>
              <a:t> Guha, and Thomas F. Burke. Feasibility of a ketamine anesthesia package in support of obstetric and gynecologic procedures in Kenya when no anesthetist is available." African journal of reproductive health 23, no. 1 (2019): 37-45.</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3"/>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Jennifer Carol Makin, MD </a:t>
            </a:r>
            <a:endParaRPr lang="en-US" dirty="0">
              <a:latin typeface="Avenir Book" panose="02000503020000020003" pitchFamily="2" charset="0"/>
            </a:endParaRPr>
          </a:p>
        </p:txBody>
      </p:sp>
    </p:spTree>
    <p:extLst>
      <p:ext uri="{BB962C8B-B14F-4D97-AF65-F5344CB8AC3E}">
        <p14:creationId xmlns:p14="http://schemas.microsoft.com/office/powerpoint/2010/main" val="4242128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112" y="1003075"/>
            <a:ext cx="5963651" cy="805268"/>
          </a:xfrm>
        </p:spPr>
        <p:txBody>
          <a:bodyPr vert="horz" lIns="91440" tIns="45720" rIns="91440" bIns="45720" rtlCol="0" anchor="t" anchorCtr="0">
            <a:noAutofit/>
          </a:bodyPr>
          <a:lstStyle/>
          <a:p>
            <a:r>
              <a:rPr lang="en-US" sz="1400" dirty="0">
                <a:latin typeface="Avenir Book" panose="02000503020000020003" pitchFamily="2" charset="0"/>
              </a:rPr>
              <a:t>Doctor</a:t>
            </a:r>
            <a:br>
              <a:rPr lang="en-US" sz="1400" dirty="0">
                <a:latin typeface="Avenir Book" panose="02000503020000020003" pitchFamily="2" charset="0"/>
              </a:rPr>
            </a:br>
            <a:r>
              <a:rPr lang="en-US" sz="1400" dirty="0">
                <a:latin typeface="Avenir Book" panose="02000503020000020003" pitchFamily="2" charset="0"/>
              </a:rPr>
              <a:t>UTH Women and Newborn Hospital</a:t>
            </a:r>
            <a:br>
              <a:rPr lang="en-US" sz="1400" dirty="0">
                <a:latin typeface="Avenir Book" panose="02000503020000020003" pitchFamily="2" charset="0"/>
              </a:rPr>
            </a:br>
            <a:r>
              <a:rPr lang="en-US" sz="1400" dirty="0">
                <a:latin typeface="Avenir Book" panose="02000503020000020003" pitchFamily="2" charset="0"/>
              </a:rPr>
              <a:t>Zambia</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a:bodyPr>
          <a:lstStyle/>
          <a:p>
            <a:r>
              <a:rPr lang="en-US" sz="1100" dirty="0">
                <a:latin typeface="Avenir Book" panose="02000503020000020003" pitchFamily="2" charset="0"/>
              </a:rPr>
              <a:t>Dr. </a:t>
            </a:r>
            <a:r>
              <a:rPr lang="en-US" sz="1100" dirty="0" err="1">
                <a:latin typeface="Avenir Book" panose="02000503020000020003" pitchFamily="2" charset="0"/>
              </a:rPr>
              <a:t>Chileshe</a:t>
            </a:r>
            <a:r>
              <a:rPr lang="en-US" sz="1100" dirty="0">
                <a:latin typeface="Avenir Book" panose="02000503020000020003" pitchFamily="2" charset="0"/>
              </a:rPr>
              <a:t> </a:t>
            </a:r>
            <a:r>
              <a:rPr lang="en-US" sz="1100" dirty="0" err="1">
                <a:latin typeface="Avenir Book" panose="02000503020000020003" pitchFamily="2" charset="0"/>
              </a:rPr>
              <a:t>Mabula</a:t>
            </a:r>
            <a:r>
              <a:rPr lang="en-US" sz="1100" dirty="0">
                <a:latin typeface="Avenir Book" panose="02000503020000020003" pitchFamily="2" charset="0"/>
              </a:rPr>
              <a:t>-Bwalya has undertaken medical training, clinical work and academic research in urban and rural settings in Zambia. She completed a year-long NIH-funded research fellowship on prevention of adverse obstetric outcomes (with a focus on preterm birth and IUGR), attached to the University of North Carolina at Chapel Hill's Zambia field office. She completed the </a:t>
            </a:r>
            <a:r>
              <a:rPr lang="en-US" sz="1100" dirty="0" err="1">
                <a:latin typeface="Avenir Book" panose="02000503020000020003" pitchFamily="2" charset="0"/>
              </a:rPr>
              <a:t>Msc</a:t>
            </a:r>
            <a:r>
              <a:rPr lang="en-US" sz="1100" dirty="0">
                <a:latin typeface="Avenir Book" panose="02000503020000020003" pitchFamily="2" charset="0"/>
              </a:rPr>
              <a:t> Tropical Medicine and International Health at the London School of Hygiene and Tropical Medicine (dissertation: rates of stillbirth in advanced maternal age </a:t>
            </a:r>
            <a:r>
              <a:rPr lang="en-US" sz="1100" dirty="0" err="1">
                <a:latin typeface="Avenir Book" panose="02000503020000020003" pitchFamily="2" charset="0"/>
              </a:rPr>
              <a:t>pregnancie</a:t>
            </a:r>
            <a:r>
              <a:rPr lang="en-US" sz="1100" dirty="0">
                <a:latin typeface="Avenir Book" panose="02000503020000020003" pitchFamily="2" charset="0"/>
              </a:rPr>
              <a:t>). She is currently affiliated with the Clinical Research Unit at UTH Women and Newborn Hospital Zambia's. Her interests include adverse obstetric outcomes, pre-eclampsia/hypertensive disorders of pregnancy, infectious disease in pregnancy, placenta and obstetric care in LMICs.</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a:blip r:embed="rId2"/>
          <a:srcRect t="9124" b="9124"/>
          <a:stretch/>
        </p:blipFill>
        <p:spPr>
          <a:xfrm>
            <a:off x="8145393" y="272654"/>
            <a:ext cx="3778666" cy="2990371"/>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112" y="2240226"/>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112" y="3883529"/>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938719"/>
          </a:xfrm>
          <a:prstGeom prst="rect">
            <a:avLst/>
          </a:prstGeom>
          <a:noFill/>
        </p:spPr>
        <p:txBody>
          <a:bodyPr wrap="square" rtlCol="0">
            <a:spAutoFit/>
          </a:bodyPr>
          <a:lstStyle/>
          <a:p>
            <a:r>
              <a:rPr lang="en-US" sz="1100" dirty="0">
                <a:solidFill>
                  <a:schemeClr val="bg1"/>
                </a:solidFill>
                <a:latin typeface="Avenir Book" panose="02000503020000020003" pitchFamily="2" charset="0"/>
              </a:rPr>
              <a:t>Fetal growth restriction | Placental structure/function | Preeclampsia/hypertensive disorders of pregnancy | Preterm birth | Stillbirth</a:t>
            </a: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96134" y="3852345"/>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100" dirty="0">
                <a:latin typeface="Avenir Book" panose="02000503020000020003" pitchFamily="2" charset="0"/>
              </a:rPr>
              <a:t>▸Association of mid-trimester maternal angiogenic biomarkers with small-for-gestational-age infants in an urban Zambian cohort: a nested case-control study. </a:t>
            </a:r>
            <a:r>
              <a:rPr lang="en-US" sz="1100" dirty="0" err="1">
                <a:latin typeface="Avenir Book" panose="02000503020000020003" pitchFamily="2" charset="0"/>
              </a:rPr>
              <a:t>Mabula</a:t>
            </a:r>
            <a:r>
              <a:rPr lang="en-US" sz="1100" dirty="0">
                <a:latin typeface="Avenir Book" panose="02000503020000020003" pitchFamily="2" charset="0"/>
              </a:rPr>
              <a:t>-Bwalya CM, </a:t>
            </a:r>
            <a:r>
              <a:rPr lang="en-US" sz="1100" dirty="0" err="1">
                <a:latin typeface="Avenir Book" panose="02000503020000020003" pitchFamily="2" charset="0"/>
              </a:rPr>
              <a:t>Smithmyer</a:t>
            </a:r>
            <a:r>
              <a:rPr lang="en-US" sz="1100" dirty="0">
                <a:latin typeface="Avenir Book" panose="02000503020000020003" pitchFamily="2" charset="0"/>
              </a:rPr>
              <a:t> ME, Mwape H, Chipili G, Conner M, </a:t>
            </a:r>
            <a:r>
              <a:rPr lang="en-US" sz="1100" dirty="0" err="1">
                <a:latin typeface="Avenir Book" panose="02000503020000020003" pitchFamily="2" charset="0"/>
              </a:rPr>
              <a:t>Vwalika</a:t>
            </a:r>
            <a:r>
              <a:rPr lang="en-US" sz="1100" dirty="0">
                <a:latin typeface="Avenir Book" panose="02000503020000020003" pitchFamily="2" charset="0"/>
              </a:rPr>
              <a:t> B, De Paris K, Stringer JSA, Price JT. Int J </a:t>
            </a:r>
            <a:r>
              <a:rPr lang="en-US" sz="1100" dirty="0" err="1">
                <a:latin typeface="Avenir Book" panose="02000503020000020003" pitchFamily="2" charset="0"/>
              </a:rPr>
              <a:t>Gynaecol</a:t>
            </a:r>
            <a:r>
              <a:rPr lang="en-US" sz="1100" dirty="0">
                <a:latin typeface="Avenir Book" panose="02000503020000020003" pitchFamily="2" charset="0"/>
              </a:rPr>
              <a:t> Obstet. 2021 Aug 6. </a:t>
            </a:r>
            <a:r>
              <a:rPr lang="en-US" sz="1100" dirty="0" err="1">
                <a:latin typeface="Avenir Book" panose="02000503020000020003" pitchFamily="2" charset="0"/>
              </a:rPr>
              <a:t>doi</a:t>
            </a:r>
            <a:r>
              <a:rPr lang="en-US" sz="1100" dirty="0">
                <a:latin typeface="Avenir Book" panose="02000503020000020003" pitchFamily="2" charset="0"/>
              </a:rPr>
              <a:t>: 10.1002/ijgo.13860. Online ahead of print. PMID: 34358336</a:t>
            </a:r>
          </a:p>
          <a:p>
            <a:pPr>
              <a:lnSpc>
                <a:spcPct val="100000"/>
              </a:lnSpc>
              <a:spcBef>
                <a:spcPts val="0"/>
              </a:spcBef>
            </a:pPr>
            <a:r>
              <a:rPr lang="en-US" sz="1100" dirty="0">
                <a:latin typeface="Avenir Book" panose="02000503020000020003" pitchFamily="2" charset="0"/>
              </a:rPr>
              <a:t>▸Circulating angiogenic factors and HIV among pregnant women in Zambia: a nested case-control study. </a:t>
            </a:r>
            <a:r>
              <a:rPr lang="en-US" sz="1100" dirty="0" err="1">
                <a:latin typeface="Avenir Book" panose="02000503020000020003" pitchFamily="2" charset="0"/>
              </a:rPr>
              <a:t>Smithmyer</a:t>
            </a:r>
            <a:r>
              <a:rPr lang="en-US" sz="1100" dirty="0">
                <a:latin typeface="Avenir Book" panose="02000503020000020003" pitchFamily="2" charset="0"/>
              </a:rPr>
              <a:t> ME, </a:t>
            </a:r>
            <a:r>
              <a:rPr lang="en-US" sz="1100" dirty="0" err="1">
                <a:latin typeface="Avenir Book" panose="02000503020000020003" pitchFamily="2" charset="0"/>
              </a:rPr>
              <a:t>Mabula</a:t>
            </a:r>
            <a:r>
              <a:rPr lang="en-US" sz="1100" dirty="0">
                <a:latin typeface="Avenir Book" panose="02000503020000020003" pitchFamily="2" charset="0"/>
              </a:rPr>
              <a:t>-Bwalya CM, Mwape H, Chipili G, </a:t>
            </a:r>
            <a:r>
              <a:rPr lang="en-US" sz="1100" dirty="0" err="1">
                <a:latin typeface="Avenir Book" panose="02000503020000020003" pitchFamily="2" charset="0"/>
              </a:rPr>
              <a:t>Spelke</a:t>
            </a:r>
            <a:r>
              <a:rPr lang="en-US" sz="1100" dirty="0">
                <a:latin typeface="Avenir Book" panose="02000503020000020003" pitchFamily="2" charset="0"/>
              </a:rPr>
              <a:t> BM, </a:t>
            </a:r>
            <a:r>
              <a:rPr lang="en-US" sz="1100" dirty="0" err="1">
                <a:latin typeface="Avenir Book" panose="02000503020000020003" pitchFamily="2" charset="0"/>
              </a:rPr>
              <a:t>Kasaro</a:t>
            </a:r>
            <a:r>
              <a:rPr lang="en-US" sz="1100" dirty="0">
                <a:latin typeface="Avenir Book" panose="02000503020000020003" pitchFamily="2" charset="0"/>
              </a:rPr>
              <a:t> MP, De Paris K, </a:t>
            </a:r>
            <a:r>
              <a:rPr lang="en-US" sz="1100" dirty="0" err="1">
                <a:latin typeface="Avenir Book" panose="02000503020000020003" pitchFamily="2" charset="0"/>
              </a:rPr>
              <a:t>Vwalika</a:t>
            </a:r>
            <a:r>
              <a:rPr lang="en-US" sz="1100" dirty="0">
                <a:latin typeface="Avenir Book" panose="02000503020000020003" pitchFamily="2" charset="0"/>
              </a:rPr>
              <a:t> B, </a:t>
            </a:r>
            <a:r>
              <a:rPr lang="en-US" sz="1100" dirty="0" err="1">
                <a:latin typeface="Avenir Book" panose="02000503020000020003" pitchFamily="2" charset="0"/>
              </a:rPr>
              <a:t>Sebastião</a:t>
            </a:r>
            <a:r>
              <a:rPr lang="en-US" sz="1100" dirty="0">
                <a:latin typeface="Avenir Book" panose="02000503020000020003" pitchFamily="2" charset="0"/>
              </a:rPr>
              <a:t> YV, Stringer JSA, Price JT. BMC Pregnancy Childbirth. 2021 Jul 28;21(1):534. </a:t>
            </a:r>
            <a:r>
              <a:rPr lang="en-US" sz="1100" dirty="0" err="1">
                <a:latin typeface="Avenir Book" panose="02000503020000020003" pitchFamily="2" charset="0"/>
              </a:rPr>
              <a:t>doi</a:t>
            </a:r>
            <a:r>
              <a:rPr lang="en-US" sz="1100" dirty="0">
                <a:latin typeface="Avenir Book" panose="02000503020000020003" pitchFamily="2" charset="0"/>
              </a:rPr>
              <a:t>: 10.1186/s12884-021-03965-5. PMID: 34320947</a:t>
            </a:r>
          </a:p>
          <a:p>
            <a:pPr>
              <a:lnSpc>
                <a:spcPct val="100000"/>
              </a:lnSpc>
              <a:spcBef>
                <a:spcPts val="0"/>
              </a:spcBef>
            </a:pPr>
            <a:r>
              <a:rPr lang="en-US" sz="1100" dirty="0">
                <a:latin typeface="Avenir Book" panose="02000503020000020003" pitchFamily="2" charset="0"/>
              </a:rPr>
              <a:t>▸Acceptability of a trial of vaginal progesterone for the prevention of preterm birth among HIV-infected women in Lusaka, Zambia: A mixed methods study. Price JT, </a:t>
            </a:r>
            <a:r>
              <a:rPr lang="en-US" sz="1100" dirty="0" err="1">
                <a:latin typeface="Avenir Book" panose="02000503020000020003" pitchFamily="2" charset="0"/>
              </a:rPr>
              <a:t>Mabula</a:t>
            </a:r>
            <a:r>
              <a:rPr lang="en-US" sz="1100" dirty="0">
                <a:latin typeface="Avenir Book" panose="02000503020000020003" pitchFamily="2" charset="0"/>
              </a:rPr>
              <a:t>-Bwalya CM, Freeman BL, </a:t>
            </a:r>
            <a:r>
              <a:rPr lang="en-US" sz="1100" dirty="0" err="1">
                <a:latin typeface="Avenir Book" panose="02000503020000020003" pitchFamily="2" charset="0"/>
              </a:rPr>
              <a:t>Carda-Auten</a:t>
            </a:r>
            <a:r>
              <a:rPr lang="en-US" sz="1100" dirty="0">
                <a:latin typeface="Avenir Book" panose="02000503020000020003" pitchFamily="2" charset="0"/>
              </a:rPr>
              <a:t> J, Phiri WM, </a:t>
            </a:r>
            <a:r>
              <a:rPr lang="en-US" sz="1100" dirty="0" err="1">
                <a:latin typeface="Avenir Book" panose="02000503020000020003" pitchFamily="2" charset="0"/>
              </a:rPr>
              <a:t>Chibwe</a:t>
            </a:r>
            <a:r>
              <a:rPr lang="en-US" sz="1100" dirty="0">
                <a:latin typeface="Avenir Book" panose="02000503020000020003" pitchFamily="2" charset="0"/>
              </a:rPr>
              <a:t> K, </a:t>
            </a:r>
            <a:r>
              <a:rPr lang="en-US" sz="1100" dirty="0" err="1">
                <a:latin typeface="Avenir Book" panose="02000503020000020003" pitchFamily="2" charset="0"/>
              </a:rPr>
              <a:t>Kantumoya</a:t>
            </a:r>
            <a:r>
              <a:rPr lang="en-US" sz="1100" dirty="0">
                <a:latin typeface="Avenir Book" panose="02000503020000020003" pitchFamily="2" charset="0"/>
              </a:rPr>
              <a:t> P, </a:t>
            </a:r>
            <a:r>
              <a:rPr lang="en-US" sz="1100" dirty="0" err="1">
                <a:latin typeface="Avenir Book" panose="02000503020000020003" pitchFamily="2" charset="0"/>
              </a:rPr>
              <a:t>Vwalika</a:t>
            </a:r>
            <a:r>
              <a:rPr lang="en-US" sz="1100" dirty="0">
                <a:latin typeface="Avenir Book" panose="02000503020000020003" pitchFamily="2" charset="0"/>
              </a:rPr>
              <a:t> B, Stringer JSA, </a:t>
            </a:r>
            <a:r>
              <a:rPr lang="en-US" sz="1100" dirty="0" err="1">
                <a:latin typeface="Avenir Book" panose="02000503020000020003" pitchFamily="2" charset="0"/>
              </a:rPr>
              <a:t>Golin</a:t>
            </a:r>
            <a:r>
              <a:rPr lang="en-US" sz="1100" dirty="0">
                <a:latin typeface="Avenir Book" panose="02000503020000020003" pitchFamily="2" charset="0"/>
              </a:rPr>
              <a:t> CE. </a:t>
            </a:r>
            <a:r>
              <a:rPr lang="en-US" sz="1100" dirty="0" err="1">
                <a:latin typeface="Avenir Book" panose="02000503020000020003" pitchFamily="2" charset="0"/>
              </a:rPr>
              <a:t>PLoS</a:t>
            </a:r>
            <a:r>
              <a:rPr lang="en-US" sz="1100" dirty="0">
                <a:latin typeface="Avenir Book" panose="02000503020000020003" pitchFamily="2" charset="0"/>
              </a:rPr>
              <a:t> One. 2020 Sep 24;15(9):e0238748. </a:t>
            </a:r>
            <a:r>
              <a:rPr lang="en-US" sz="1100" dirty="0" err="1">
                <a:latin typeface="Avenir Book" panose="02000503020000020003" pitchFamily="2" charset="0"/>
              </a:rPr>
              <a:t>doi</a:t>
            </a:r>
            <a:r>
              <a:rPr lang="en-US" sz="1100" dirty="0">
                <a:latin typeface="Avenir Book" panose="02000503020000020003" pitchFamily="2" charset="0"/>
              </a:rPr>
              <a:t>: 10.1371/journal.pone.0238748. </a:t>
            </a:r>
            <a:r>
              <a:rPr lang="en-US" sz="1100" dirty="0" err="1">
                <a:latin typeface="Avenir Book" panose="02000503020000020003" pitchFamily="2" charset="0"/>
              </a:rPr>
              <a:t>eCollection</a:t>
            </a:r>
            <a:r>
              <a:rPr lang="en-US" sz="1100" dirty="0">
                <a:latin typeface="Avenir Book" panose="02000503020000020003" pitchFamily="2" charset="0"/>
              </a:rPr>
              <a:t> 2020. PMID: 32970697</a:t>
            </a:r>
          </a:p>
          <a:p>
            <a:pPr>
              <a:lnSpc>
                <a:spcPct val="100000"/>
              </a:lnSpc>
              <a:spcBef>
                <a:spcPts val="0"/>
              </a:spcBef>
            </a:pPr>
            <a:r>
              <a:rPr lang="en-US" sz="1100" dirty="0">
                <a:latin typeface="Avenir Book" panose="02000503020000020003" pitchFamily="2" charset="0"/>
              </a:rPr>
              <a:t>▸Vaginal progesterone to prevent preterm delivery among HIV-infected pregnant women in Zambia: A feasibility study. Price JT, Phiri WM, Freeman BL, </a:t>
            </a:r>
            <a:r>
              <a:rPr lang="en-US" sz="1100" dirty="0" err="1">
                <a:latin typeface="Avenir Book" panose="02000503020000020003" pitchFamily="2" charset="0"/>
              </a:rPr>
              <a:t>Vwalika</a:t>
            </a:r>
            <a:r>
              <a:rPr lang="en-US" sz="1100" dirty="0">
                <a:latin typeface="Avenir Book" panose="02000503020000020003" pitchFamily="2" charset="0"/>
              </a:rPr>
              <a:t> B, Winston J, </a:t>
            </a:r>
            <a:r>
              <a:rPr lang="en-US" sz="1100" dirty="0" err="1">
                <a:latin typeface="Avenir Book" panose="02000503020000020003" pitchFamily="2" charset="0"/>
              </a:rPr>
              <a:t>Mabula</a:t>
            </a:r>
            <a:r>
              <a:rPr lang="en-US" sz="1100" dirty="0">
                <a:latin typeface="Avenir Book" panose="02000503020000020003" pitchFamily="2" charset="0"/>
              </a:rPr>
              <a:t>-Bwalya CM, Mulenga HB, Stringer JSA. </a:t>
            </a:r>
            <a:r>
              <a:rPr lang="en-US" sz="1100" dirty="0" err="1">
                <a:latin typeface="Avenir Book" panose="02000503020000020003" pitchFamily="2" charset="0"/>
              </a:rPr>
              <a:t>PLoS</a:t>
            </a:r>
            <a:r>
              <a:rPr lang="en-US" sz="1100" dirty="0">
                <a:latin typeface="Avenir Book" panose="02000503020000020003" pitchFamily="2" charset="0"/>
              </a:rPr>
              <a:t> One. 2020 Jan 29;15(1):e0224874. </a:t>
            </a:r>
            <a:r>
              <a:rPr lang="en-US" sz="1100" dirty="0" err="1">
                <a:latin typeface="Avenir Book" panose="02000503020000020003" pitchFamily="2" charset="0"/>
              </a:rPr>
              <a:t>doi</a:t>
            </a:r>
            <a:r>
              <a:rPr lang="en-US" sz="1100" dirty="0">
                <a:latin typeface="Avenir Book" panose="02000503020000020003" pitchFamily="2" charset="0"/>
              </a:rPr>
              <a:t>: 10.1371/journal.pone.0224874. </a:t>
            </a:r>
            <a:r>
              <a:rPr lang="en-US" sz="1100" dirty="0" err="1">
                <a:latin typeface="Avenir Book" panose="02000503020000020003" pitchFamily="2" charset="0"/>
              </a:rPr>
              <a:t>eCollection</a:t>
            </a:r>
            <a:r>
              <a:rPr lang="en-US" sz="1100" dirty="0">
                <a:latin typeface="Avenir Book" panose="02000503020000020003" pitchFamily="2" charset="0"/>
              </a:rPr>
              <a:t> 2020. PMID: 31995557</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3"/>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112" y="268810"/>
            <a:ext cx="7457440"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a:t>
            </a:r>
            <a:r>
              <a:rPr lang="en-US" b="1" dirty="0" err="1">
                <a:latin typeface="Avenir Book" panose="02000503020000020003" pitchFamily="2" charset="0"/>
              </a:rPr>
              <a:t>Chileshe</a:t>
            </a:r>
            <a:r>
              <a:rPr lang="en-US" b="1" dirty="0">
                <a:latin typeface="Avenir Book" panose="02000503020000020003" pitchFamily="2" charset="0"/>
              </a:rPr>
              <a:t> </a:t>
            </a:r>
            <a:r>
              <a:rPr lang="en-US" b="1" dirty="0" err="1">
                <a:latin typeface="Avenir Book" panose="02000503020000020003" pitchFamily="2" charset="0"/>
              </a:rPr>
              <a:t>Mabula</a:t>
            </a:r>
            <a:r>
              <a:rPr lang="en-US" b="1" dirty="0">
                <a:latin typeface="Avenir Book" panose="02000503020000020003" pitchFamily="2" charset="0"/>
              </a:rPr>
              <a:t>-Bwalya, MBChB, MSc, DTM&amp;H</a:t>
            </a:r>
          </a:p>
        </p:txBody>
      </p:sp>
    </p:spTree>
    <p:extLst>
      <p:ext uri="{BB962C8B-B14F-4D97-AF65-F5344CB8AC3E}">
        <p14:creationId xmlns:p14="http://schemas.microsoft.com/office/powerpoint/2010/main" val="2232245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Professor</a:t>
            </a:r>
            <a:br>
              <a:rPr lang="en-US" sz="1400" dirty="0">
                <a:latin typeface="Avenir Book" panose="02000503020000020003" pitchFamily="2" charset="0"/>
              </a:rPr>
            </a:br>
            <a:r>
              <a:rPr lang="en-US" sz="1400" dirty="0">
                <a:latin typeface="Avenir Book" panose="02000503020000020003" pitchFamily="2" charset="0"/>
              </a:rPr>
              <a:t>Harvard Medical School</a:t>
            </a:r>
            <a:br>
              <a:rPr lang="en-US" sz="1400" dirty="0">
                <a:latin typeface="Avenir Book" panose="02000503020000020003" pitchFamily="2" charset="0"/>
              </a:rPr>
            </a:br>
            <a:r>
              <a:rPr lang="en-US" sz="1400" dirty="0">
                <a:latin typeface="Avenir Book" panose="02000503020000020003" pitchFamily="2" charset="0"/>
              </a:rPr>
              <a:t>United States of America</a:t>
            </a:r>
            <a:endParaRPr lang="en-US" sz="1400" kern="1200" dirty="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a:bodyPr>
          <a:lstStyle/>
          <a:p>
            <a:pPr>
              <a:lnSpc>
                <a:spcPct val="100000"/>
              </a:lnSpc>
              <a:spcBef>
                <a:spcPts val="0"/>
              </a:spcBef>
            </a:pPr>
            <a:r>
              <a:rPr lang="en-US" sz="1100" dirty="0">
                <a:latin typeface="Avenir Book" panose="02000503020000020003" pitchFamily="2" charset="0"/>
              </a:rPr>
              <a:t>Dr. Thomas McElrath is a specialist in maternal fetal medicine with a background in epidemiology and biostatistics. He has been PI of the LIFECODES birth cohort for 20 years. His areas of interest are twofold: </a:t>
            </a:r>
          </a:p>
          <a:p>
            <a:pPr>
              <a:lnSpc>
                <a:spcPct val="100000"/>
              </a:lnSpc>
              <a:spcBef>
                <a:spcPts val="0"/>
              </a:spcBef>
            </a:pPr>
            <a:r>
              <a:rPr lang="en-US" sz="1100" dirty="0">
                <a:latin typeface="Avenir Book" panose="02000503020000020003" pitchFamily="2" charset="0"/>
              </a:rPr>
              <a:t>1) The effects of environmental exposure to endocrine disruptors on pregnancy outcome</a:t>
            </a:r>
          </a:p>
          <a:p>
            <a:pPr>
              <a:lnSpc>
                <a:spcPct val="100000"/>
              </a:lnSpc>
              <a:spcBef>
                <a:spcPts val="0"/>
              </a:spcBef>
            </a:pPr>
            <a:r>
              <a:rPr lang="en-US" sz="1100" dirty="0">
                <a:latin typeface="Avenir Book" panose="02000503020000020003" pitchFamily="2" charset="0"/>
              </a:rPr>
              <a:t>2) The molecular epidemiology of biomarkers for adverse pregnancy outcome including preeclampsia, spontaneous preterm birth and placenta </a:t>
            </a:r>
            <a:r>
              <a:rPr lang="en-US" sz="1100" dirty="0" err="1">
                <a:latin typeface="Avenir Book" panose="02000503020000020003" pitchFamily="2" charset="0"/>
              </a:rPr>
              <a:t>accreta</a:t>
            </a:r>
            <a:r>
              <a:rPr lang="en-US" sz="1100" dirty="0">
                <a:latin typeface="Avenir Book" panose="02000503020000020003" pitchFamily="2" charset="0"/>
              </a:rPr>
              <a:t> spectrum.</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rotWithShape="1">
          <a:blip r:embed="rId2"/>
          <a:srcRect t="5154" b="38318"/>
          <a:stretch/>
        </p:blipFill>
        <p:spPr>
          <a:xfrm>
            <a:off x="8145393" y="272654"/>
            <a:ext cx="3778666" cy="2990371"/>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9" y="3678528"/>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1615827"/>
          </a:xfrm>
          <a:prstGeom prst="rect">
            <a:avLst/>
          </a:prstGeom>
          <a:noFill/>
        </p:spPr>
        <p:txBody>
          <a:bodyPr wrap="square" rtlCol="0">
            <a:spAutoFit/>
          </a:bodyPr>
          <a:lstStyle/>
          <a:p>
            <a:r>
              <a:rPr lang="en-US" sz="1100" dirty="0">
                <a:solidFill>
                  <a:schemeClr val="bg1"/>
                </a:solidFill>
                <a:latin typeface="Avenir Book" panose="02000503020000020003" pitchFamily="2" charset="0"/>
              </a:rPr>
              <a:t>Preeclampsia/hypertensive disorders of pregnancy | Preterm birth | Bioinformatics and biomarker epidemiology</a:t>
            </a:r>
          </a:p>
          <a:p>
            <a:endParaRPr lang="en-US" sz="1100" dirty="0">
              <a:solidFill>
                <a:schemeClr val="bg1"/>
              </a:solidFill>
              <a:latin typeface="Avenir Book" panose="02000503020000020003" pitchFamily="2" charset="0"/>
            </a:endParaRPr>
          </a:p>
          <a:p>
            <a:r>
              <a:rPr lang="en-US" sz="1100" dirty="0">
                <a:solidFill>
                  <a:schemeClr val="bg1"/>
                </a:solidFill>
                <a:latin typeface="Avenir Book" panose="02000503020000020003" pitchFamily="2" charset="0"/>
              </a:rPr>
              <a:t>Additional publications: </a:t>
            </a:r>
            <a:r>
              <a:rPr lang="en-US" sz="1100" dirty="0">
                <a:solidFill>
                  <a:schemeClr val="bg1"/>
                </a:solidFill>
                <a:latin typeface="Avenir Book" panose="02000503020000020003" pitchFamily="2" charset="0"/>
                <a:hlinkClick r:id="rId3"/>
              </a:rPr>
              <a:t>https://www.ncbi.nlm.nih.gov/myncbi/thomas.mcelrath.2/bibliography/public/</a:t>
            </a: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414" y="3607996"/>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100" dirty="0">
                <a:latin typeface="Avenir Book" panose="02000503020000020003" pitchFamily="2" charset="0"/>
              </a:rPr>
              <a:t>▸Rasmussen M, Reddy M, Nolan R, </a:t>
            </a:r>
            <a:r>
              <a:rPr lang="en-US" sz="1100" dirty="0" err="1">
                <a:latin typeface="Avenir Book" panose="02000503020000020003" pitchFamily="2" charset="0"/>
              </a:rPr>
              <a:t>Camunas</a:t>
            </a:r>
            <a:r>
              <a:rPr lang="en-US" sz="1100" dirty="0">
                <a:latin typeface="Avenir Book" panose="02000503020000020003" pitchFamily="2" charset="0"/>
              </a:rPr>
              <a:t>-Soler J, </a:t>
            </a:r>
            <a:r>
              <a:rPr lang="en-US" sz="1100" dirty="0" err="1">
                <a:latin typeface="Avenir Book" panose="02000503020000020003" pitchFamily="2" charset="0"/>
              </a:rPr>
              <a:t>Khodursky</a:t>
            </a:r>
            <a:r>
              <a:rPr lang="en-US" sz="1100" dirty="0">
                <a:latin typeface="Avenir Book" panose="02000503020000020003" pitchFamily="2" charset="0"/>
              </a:rPr>
              <a:t> A,  </a:t>
            </a:r>
            <a:r>
              <a:rPr lang="en-US" sz="1100" dirty="0" err="1">
                <a:latin typeface="Avenir Book" panose="02000503020000020003" pitchFamily="2" charset="0"/>
              </a:rPr>
              <a:t>Scheller</a:t>
            </a:r>
            <a:r>
              <a:rPr lang="en-US" sz="1100" dirty="0">
                <a:latin typeface="Avenir Book" panose="02000503020000020003" pitchFamily="2" charset="0"/>
              </a:rPr>
              <a:t> NM, </a:t>
            </a:r>
            <a:r>
              <a:rPr lang="en-US" sz="1100" dirty="0" err="1">
                <a:latin typeface="Avenir Book" panose="02000503020000020003" pitchFamily="2" charset="0"/>
              </a:rPr>
              <a:t>Cantonwine</a:t>
            </a:r>
            <a:r>
              <a:rPr lang="en-US" sz="1100" dirty="0">
                <a:latin typeface="Avenir Book" panose="02000503020000020003" pitchFamily="2" charset="0"/>
              </a:rPr>
              <a:t> DE,  </a:t>
            </a:r>
            <a:r>
              <a:rPr lang="en-US" sz="1100" dirty="0" err="1">
                <a:latin typeface="Avenir Book" panose="02000503020000020003" pitchFamily="2" charset="0"/>
              </a:rPr>
              <a:t>Engelbrechtsen</a:t>
            </a:r>
            <a:r>
              <a:rPr lang="en-US" sz="1100" dirty="0">
                <a:latin typeface="Avenir Book" panose="02000503020000020003" pitchFamily="2" charset="0"/>
              </a:rPr>
              <a:t> L, Mi J, Dutta A, Brundage T, Siddiqui1 F, Thao1 M, Gee EPS, La J, Baruch-</a:t>
            </a:r>
            <a:r>
              <a:rPr lang="en-US" sz="1100" dirty="0" err="1">
                <a:latin typeface="Avenir Book" panose="02000503020000020003" pitchFamily="2" charset="0"/>
              </a:rPr>
              <a:t>Gravett</a:t>
            </a:r>
            <a:r>
              <a:rPr lang="en-US" sz="1100" dirty="0">
                <a:latin typeface="Avenir Book" panose="02000503020000020003" pitchFamily="2" charset="0"/>
              </a:rPr>
              <a:t> C,  Santillan MK, Deb S, </a:t>
            </a:r>
            <a:r>
              <a:rPr lang="en-US" sz="1100" dirty="0" err="1">
                <a:latin typeface="Avenir Book" panose="02000503020000020003" pitchFamily="2" charset="0"/>
              </a:rPr>
              <a:t>Ame</a:t>
            </a:r>
            <a:r>
              <a:rPr lang="en-US" sz="1100" dirty="0">
                <a:latin typeface="Avenir Book" panose="02000503020000020003" pitchFamily="2" charset="0"/>
              </a:rPr>
              <a:t> SM, Ali SM, Adkins M, </a:t>
            </a:r>
            <a:r>
              <a:rPr lang="en-US" sz="1100" dirty="0" err="1">
                <a:latin typeface="Avenir Book" panose="02000503020000020003" pitchFamily="2" charset="0"/>
              </a:rPr>
              <a:t>DePristo</a:t>
            </a:r>
            <a:r>
              <a:rPr lang="en-US" sz="1100" dirty="0">
                <a:latin typeface="Avenir Book" panose="02000503020000020003" pitchFamily="2" charset="0"/>
              </a:rPr>
              <a:t> MA, Lee M, </a:t>
            </a:r>
            <a:r>
              <a:rPr lang="en-US" sz="1100" dirty="0" err="1">
                <a:latin typeface="Avenir Book" panose="02000503020000020003" pitchFamily="2" charset="0"/>
              </a:rPr>
              <a:t>Namsaraev</a:t>
            </a:r>
            <a:r>
              <a:rPr lang="en-US" sz="1100" dirty="0">
                <a:latin typeface="Avenir Book" panose="02000503020000020003" pitchFamily="2" charset="0"/>
              </a:rPr>
              <a:t> E, </a:t>
            </a:r>
            <a:r>
              <a:rPr lang="en-US" sz="1100" dirty="0" err="1">
                <a:latin typeface="Avenir Book" panose="02000503020000020003" pitchFamily="2" charset="0"/>
              </a:rPr>
              <a:t>Gybel-Brask</a:t>
            </a:r>
            <a:r>
              <a:rPr lang="en-US" sz="1100" dirty="0">
                <a:latin typeface="Avenir Book" panose="02000503020000020003" pitchFamily="2" charset="0"/>
              </a:rPr>
              <a:t> DJ, </a:t>
            </a:r>
            <a:r>
              <a:rPr lang="en-US" sz="1100" dirty="0" err="1">
                <a:latin typeface="Avenir Book" panose="02000503020000020003" pitchFamily="2" charset="0"/>
              </a:rPr>
              <a:t>Skibsted</a:t>
            </a:r>
            <a:r>
              <a:rPr lang="en-US" sz="1100" dirty="0">
                <a:latin typeface="Avenir Book" panose="02000503020000020003" pitchFamily="2" charset="0"/>
              </a:rPr>
              <a:t> L, </a:t>
            </a:r>
            <a:r>
              <a:rPr lang="en-US" sz="1100" dirty="0" err="1">
                <a:latin typeface="Avenir Book" panose="02000503020000020003" pitchFamily="2" charset="0"/>
              </a:rPr>
              <a:t>Litch</a:t>
            </a:r>
            <a:r>
              <a:rPr lang="en-US" sz="1100" dirty="0">
                <a:latin typeface="Avenir Book" panose="02000503020000020003" pitchFamily="2" charset="0"/>
              </a:rPr>
              <a:t> JA, Santillan DA, </a:t>
            </a:r>
            <a:r>
              <a:rPr lang="en-US" sz="1100" dirty="0" err="1">
                <a:latin typeface="Avenir Book" panose="02000503020000020003" pitchFamily="2" charset="0"/>
              </a:rPr>
              <a:t>Sazawal</a:t>
            </a:r>
            <a:r>
              <a:rPr lang="en-US" sz="1100" dirty="0">
                <a:latin typeface="Avenir Book" panose="02000503020000020003" pitchFamily="2" charset="0"/>
              </a:rPr>
              <a:t> S, Tribe RM, Roberts JM, Jain M, </a:t>
            </a:r>
            <a:r>
              <a:rPr lang="en-US" sz="1100" dirty="0" err="1">
                <a:latin typeface="Avenir Book" panose="02000503020000020003" pitchFamily="2" charset="0"/>
              </a:rPr>
              <a:t>Høgdall</a:t>
            </a:r>
            <a:r>
              <a:rPr lang="en-US" sz="1100" dirty="0">
                <a:latin typeface="Avenir Book" panose="02000503020000020003" pitchFamily="2" charset="0"/>
              </a:rPr>
              <a:t> E, Holzman C, Quake SR, </a:t>
            </a:r>
            <a:r>
              <a:rPr lang="en-US" sz="1100" dirty="0" err="1">
                <a:latin typeface="Avenir Book" panose="02000503020000020003" pitchFamily="2" charset="0"/>
              </a:rPr>
              <a:t>Elovitz</a:t>
            </a:r>
            <a:r>
              <a:rPr lang="en-US" sz="1100" dirty="0">
                <a:latin typeface="Avenir Book" panose="02000503020000020003" pitchFamily="2" charset="0"/>
              </a:rPr>
              <a:t> MA, McElrath TF. RNA profiles reveal signatures of pregnancy’s future health and disease. Nature. 2021 (in press).</a:t>
            </a:r>
          </a:p>
          <a:p>
            <a:pPr>
              <a:lnSpc>
                <a:spcPct val="100000"/>
              </a:lnSpc>
              <a:spcBef>
                <a:spcPts val="0"/>
              </a:spcBef>
            </a:pPr>
            <a:r>
              <a:rPr lang="en-US" sz="1100" dirty="0">
                <a:latin typeface="Avenir Book" panose="02000503020000020003" pitchFamily="2" charset="0"/>
              </a:rPr>
              <a:t>▸McElrath TF, </a:t>
            </a:r>
            <a:r>
              <a:rPr lang="en-US" sz="1100" dirty="0" err="1">
                <a:latin typeface="Avenir Book" panose="02000503020000020003" pitchFamily="2" charset="0"/>
              </a:rPr>
              <a:t>Cantonwine</a:t>
            </a:r>
            <a:r>
              <a:rPr lang="en-US" sz="1100" dirty="0">
                <a:latin typeface="Avenir Book" panose="02000503020000020003" pitchFamily="2" charset="0"/>
              </a:rPr>
              <a:t> DE, Gray KJ, Mirzakhani H, Doss RC, Khaja N, Khalid M, Page G, </a:t>
            </a:r>
            <a:r>
              <a:rPr lang="en-US" sz="1100" dirty="0" err="1">
                <a:latin typeface="Avenir Book" panose="02000503020000020003" pitchFamily="2" charset="0"/>
              </a:rPr>
              <a:t>Brohman</a:t>
            </a:r>
            <a:r>
              <a:rPr lang="en-US" sz="1100" dirty="0">
                <a:latin typeface="Avenir Book" panose="02000503020000020003" pitchFamily="2" charset="0"/>
              </a:rPr>
              <a:t> B, Zhang Z, </a:t>
            </a:r>
            <a:r>
              <a:rPr lang="en-US" sz="1100" dirty="0" err="1">
                <a:latin typeface="Avenir Book" panose="02000503020000020003" pitchFamily="2" charset="0"/>
              </a:rPr>
              <a:t>Sarracino</a:t>
            </a:r>
            <a:r>
              <a:rPr lang="en-US" sz="1100" dirty="0">
                <a:latin typeface="Avenir Book" panose="02000503020000020003" pitchFamily="2" charset="0"/>
              </a:rPr>
              <a:t> D, Rosenblatt KP. Late first trimester circulating microparticle proteins predict the risk of preeclampsia &lt; 35 weeks and suggest phenotypic differences among affected cases. Sci Rep. 2020;10(1):17353. PMID: 33087742; PMCID: PMC7578826.</a:t>
            </a:r>
          </a:p>
          <a:p>
            <a:pPr>
              <a:lnSpc>
                <a:spcPct val="100000"/>
              </a:lnSpc>
              <a:spcBef>
                <a:spcPts val="0"/>
              </a:spcBef>
            </a:pPr>
            <a:r>
              <a:rPr lang="en-US" sz="1100" dirty="0">
                <a:latin typeface="Avenir Book" panose="02000503020000020003" pitchFamily="2" charset="0"/>
              </a:rPr>
              <a:t>▸Ferguson KK, Meeker JD, </a:t>
            </a:r>
            <a:r>
              <a:rPr lang="en-US" sz="1100" dirty="0" err="1">
                <a:latin typeface="Avenir Book" panose="02000503020000020003" pitchFamily="2" charset="0"/>
              </a:rPr>
              <a:t>Cantonwine</a:t>
            </a:r>
            <a:r>
              <a:rPr lang="en-US" sz="1100" dirty="0">
                <a:latin typeface="Avenir Book" panose="02000503020000020003" pitchFamily="2" charset="0"/>
              </a:rPr>
              <a:t> DE, Mukherjee B, Pace GG, Weller D, McElrath TF. Environmental phenol associations with ultrasound and delivery measures of fetal growth. Environ Int. 2018 Mar;112:243-250. PMID: 29294443; PMCID: PMC5899051.</a:t>
            </a:r>
          </a:p>
          <a:p>
            <a:pPr>
              <a:lnSpc>
                <a:spcPct val="100000"/>
              </a:lnSpc>
              <a:spcBef>
                <a:spcPts val="0"/>
              </a:spcBef>
            </a:pPr>
            <a:r>
              <a:rPr lang="en-US" sz="1100" dirty="0">
                <a:latin typeface="Avenir Book" panose="02000503020000020003" pitchFamily="2" charset="0"/>
              </a:rPr>
              <a:t>▸Ferguson KK, McElrath TF, Meeker JD. Environmental phthalate exposure and preterm birth. JAMA </a:t>
            </a:r>
            <a:r>
              <a:rPr lang="en-US" sz="1100" dirty="0" err="1">
                <a:latin typeface="Avenir Book" panose="02000503020000020003" pitchFamily="2" charset="0"/>
              </a:rPr>
              <a:t>Pediatr</a:t>
            </a:r>
            <a:r>
              <a:rPr lang="en-US" sz="1100" dirty="0">
                <a:latin typeface="Avenir Book" panose="02000503020000020003" pitchFamily="2" charset="0"/>
              </a:rPr>
              <a:t>. 2014 Jan;168(1):61-7. PMID: 24247736; PMCID: PMC4005250.</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4"/>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Thomas F. McElrath, MD, PhD</a:t>
            </a:r>
          </a:p>
        </p:txBody>
      </p:sp>
    </p:spTree>
    <p:extLst>
      <p:ext uri="{BB962C8B-B14F-4D97-AF65-F5344CB8AC3E}">
        <p14:creationId xmlns:p14="http://schemas.microsoft.com/office/powerpoint/2010/main" val="3029111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Assistant Professor</a:t>
            </a:r>
            <a:br>
              <a:rPr lang="en-US" sz="1400" dirty="0">
                <a:latin typeface="Avenir Book" panose="02000503020000020003" pitchFamily="2" charset="0"/>
              </a:rPr>
            </a:br>
            <a:r>
              <a:rPr lang="en-US" sz="1400" dirty="0">
                <a:latin typeface="Avenir Book" panose="02000503020000020003" pitchFamily="2" charset="0"/>
              </a:rPr>
              <a:t>University of Pennsylvania</a:t>
            </a:r>
            <a:br>
              <a:rPr lang="en-US" sz="1400" dirty="0">
                <a:latin typeface="Avenir Book" panose="02000503020000020003" pitchFamily="2" charset="0"/>
              </a:rPr>
            </a:br>
            <a:r>
              <a:rPr lang="en-US" sz="1400" dirty="0">
                <a:latin typeface="Avenir Book" panose="02000503020000020003" pitchFamily="2" charset="0"/>
              </a:rPr>
              <a:t>Children's Hospital of Philadelphia</a:t>
            </a:r>
            <a:br>
              <a:rPr lang="en-US" sz="1400" dirty="0">
                <a:latin typeface="Avenir Book" panose="02000503020000020003" pitchFamily="2" charset="0"/>
              </a:rPr>
            </a:br>
            <a:r>
              <a:rPr lang="en-US" sz="1400" dirty="0">
                <a:latin typeface="Avenir Book" panose="02000503020000020003" pitchFamily="2" charset="0"/>
              </a:rPr>
              <a:t>United States of America</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fontScale="92500" lnSpcReduction="20000"/>
          </a:bodyPr>
          <a:lstStyle/>
          <a:p>
            <a:r>
              <a:rPr lang="en-US" sz="1100" dirty="0">
                <a:latin typeface="Avenir Book" panose="02000503020000020003" pitchFamily="2" charset="0"/>
              </a:rPr>
              <a:t>Dr. Sonika Agarwal’s experience of several years in clinical and academic medicine in the field of maternal-fetal medicine, combined with pediatric neurology as well as fetal and neonatal neurology are a unique blend. Her areas of expertise include fetal and neonatal consultations with a focus on prenatal counseling, acute N/IICU management, neurocritical care and neurodevelopmental follow up across the lifespan in neonates with perinatal brain injury, HIE, stroke, seizures, structural brain abnormalities and other high-risk perinatal events. As a culminating project in the AAN leadership program, she successfully launched an innovative Fetal Neurology Consortium and Registry Workgroup with collaborations across the United States with leaders of well-established fetal-neonatal neurology programs. The aim of this consortium will be to develop applicable educational curricula to apply to multicenter research projects, educational partnerships and family resources for both professional and non-professional stakeholders. Her dual experiences with maternal -fetal medicine and pediatric neurology has been a great asset given the importance of the first-thousand days for diagnosis, therapeutic interventions and prognosis. These experiences have guided her to serve on the Board of Directors for the Child Neurology Foundation, a non-profit organization committed to advocating for children and families who are challenged by a neurologic condition. As an Adjunct Member of the CoLab, Dr. Agarwal hopes to expand the educational and research footprint to maternal disorders and adverse conditions confronted by the maternal/placental/fetal triad that may impact long term neurodevelopmental outcomes. Her on-going focused efforts with fetal-neonatal neurology within pediatric neurology will strive to enhance her institution’s national and global commitments to improved maternal, pediatric and family health through service, education and research collaborations. Her commitment to interdisciplinary collaboration of healthcare teams and collaborative initiatives will leverage maternal and early-life pediatric health care to mitigate later life health consequences and serve to advocate for life-course brain health worldwide.</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9" y="475983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1107996"/>
          </a:xfrm>
          <a:prstGeom prst="rect">
            <a:avLst/>
          </a:prstGeom>
          <a:noFill/>
        </p:spPr>
        <p:txBody>
          <a:bodyPr wrap="square" rtlCol="0">
            <a:spAutoFit/>
          </a:bodyPr>
          <a:lstStyle/>
          <a:p>
            <a:r>
              <a:rPr lang="en-US" sz="1100" dirty="0">
                <a:solidFill>
                  <a:schemeClr val="bg1"/>
                </a:solidFill>
                <a:latin typeface="Avenir Book" panose="02000503020000020003" pitchFamily="2" charset="0"/>
              </a:rPr>
              <a:t>Fetal/neonatal brain development | Prenatal diagnosis and counseling for brain disorders | Fetal neonatal neurology | Long term follow up of infants with prenatally and neonatally diagnosed brain disorders</a:t>
            </a: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414" y="4689298"/>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000" dirty="0">
                <a:latin typeface="Avenir Book" panose="02000503020000020003" pitchFamily="2" charset="0"/>
              </a:rPr>
              <a:t>▸Agarwal S, </a:t>
            </a:r>
            <a:r>
              <a:rPr lang="en-US" sz="1000" dirty="0" err="1">
                <a:latin typeface="Avenir Book" panose="02000503020000020003" pitchFamily="2" charset="0"/>
              </a:rPr>
              <a:t>Scher</a:t>
            </a:r>
            <a:r>
              <a:rPr lang="en-US" sz="1000" dirty="0">
                <a:latin typeface="Avenir Book" panose="02000503020000020003" pitchFamily="2" charset="0"/>
              </a:rPr>
              <a:t> MS. Fetal-neonatal neurology program development: Continuum of care during the first 1000 days. J </a:t>
            </a:r>
            <a:r>
              <a:rPr lang="en-US" sz="1000" dirty="0" err="1">
                <a:latin typeface="Avenir Book" panose="02000503020000020003" pitchFamily="2" charset="0"/>
              </a:rPr>
              <a:t>Perinatol</a:t>
            </a:r>
            <a:r>
              <a:rPr lang="en-US" sz="1000" dirty="0">
                <a:latin typeface="Avenir Book" panose="02000503020000020003" pitchFamily="2" charset="0"/>
              </a:rPr>
              <a:t>. 2021 Nov 30. </a:t>
            </a:r>
            <a:r>
              <a:rPr lang="en-US" sz="1000" dirty="0" err="1">
                <a:latin typeface="Avenir Book" panose="02000503020000020003" pitchFamily="2" charset="0"/>
              </a:rPr>
              <a:t>doi</a:t>
            </a:r>
            <a:r>
              <a:rPr lang="en-US" sz="1000" dirty="0">
                <a:latin typeface="Avenir Book" panose="02000503020000020003" pitchFamily="2" charset="0"/>
              </a:rPr>
              <a:t>: 10.1038/s41372-021-01282-5. </a:t>
            </a:r>
            <a:r>
              <a:rPr lang="en-US" sz="1000" dirty="0" err="1">
                <a:latin typeface="Avenir Book" panose="02000503020000020003" pitchFamily="2" charset="0"/>
              </a:rPr>
              <a:t>Epub</a:t>
            </a:r>
            <a:r>
              <a:rPr lang="en-US" sz="1000" dirty="0">
                <a:latin typeface="Avenir Book" panose="02000503020000020003" pitchFamily="2" charset="0"/>
              </a:rPr>
              <a:t> ahead of print. PMID: 34848849.</a:t>
            </a:r>
          </a:p>
          <a:p>
            <a:pPr>
              <a:lnSpc>
                <a:spcPct val="100000"/>
              </a:lnSpc>
              <a:spcBef>
                <a:spcPts val="0"/>
              </a:spcBef>
            </a:pPr>
            <a:r>
              <a:rPr lang="en-US" sz="1000" dirty="0">
                <a:latin typeface="Avenir Book" panose="02000503020000020003" pitchFamily="2" charset="0"/>
              </a:rPr>
              <a:t>▸Agarwal S, </a:t>
            </a:r>
            <a:r>
              <a:rPr lang="en-US" sz="1000" dirty="0" err="1">
                <a:latin typeface="Avenir Book" panose="02000503020000020003" pitchFamily="2" charset="0"/>
              </a:rPr>
              <a:t>Scher</a:t>
            </a:r>
            <a:r>
              <a:rPr lang="en-US" sz="1000" dirty="0">
                <a:latin typeface="Avenir Book" panose="02000503020000020003" pitchFamily="2" charset="0"/>
              </a:rPr>
              <a:t> MS, Tilton A. Cerebral Palsy and Rehabilitative Care: The Role of Home-Based Care and Family-Centered Approach. Indian </a:t>
            </a:r>
            <a:r>
              <a:rPr lang="en-US" sz="1000" dirty="0" err="1">
                <a:latin typeface="Avenir Book" panose="02000503020000020003" pitchFamily="2" charset="0"/>
              </a:rPr>
              <a:t>Pediatr</a:t>
            </a:r>
            <a:r>
              <a:rPr lang="en-US" sz="1000" dirty="0">
                <a:latin typeface="Avenir Book" panose="02000503020000020003" pitchFamily="2" charset="0"/>
              </a:rPr>
              <a:t>. 2021 Sep 15;58(9):813-814. </a:t>
            </a:r>
            <a:r>
              <a:rPr lang="en-US" sz="1000" dirty="0" err="1">
                <a:latin typeface="Avenir Book" panose="02000503020000020003" pitchFamily="2" charset="0"/>
              </a:rPr>
              <a:t>doi</a:t>
            </a:r>
            <a:r>
              <a:rPr lang="en-US" sz="1000" dirty="0">
                <a:latin typeface="Avenir Book" panose="02000503020000020003" pitchFamily="2" charset="0"/>
              </a:rPr>
              <a:t>: 10.1007/s13312-021-2298-z. PMID: 34508333; PMCID: PMC8464190.</a:t>
            </a:r>
          </a:p>
          <a:p>
            <a:pPr>
              <a:lnSpc>
                <a:spcPct val="100000"/>
              </a:lnSpc>
              <a:spcBef>
                <a:spcPts val="0"/>
              </a:spcBef>
            </a:pPr>
            <a:r>
              <a:rPr lang="en-US" sz="1000" dirty="0">
                <a:latin typeface="Avenir Book" panose="02000503020000020003" pitchFamily="2" charset="0"/>
              </a:rPr>
              <a:t>▸Agarwal S, Keller JR, </a:t>
            </a:r>
            <a:r>
              <a:rPr lang="en-US" sz="1000" dirty="0" err="1">
                <a:latin typeface="Avenir Book" panose="02000503020000020003" pitchFamily="2" charset="0"/>
              </a:rPr>
              <a:t>Nunneley</a:t>
            </a:r>
            <a:r>
              <a:rPr lang="en-US" sz="1000" dirty="0">
                <a:latin typeface="Avenir Book" panose="02000503020000020003" pitchFamily="2" charset="0"/>
              </a:rPr>
              <a:t> CE, </a:t>
            </a:r>
            <a:r>
              <a:rPr lang="en-US" sz="1000" dirty="0" err="1">
                <a:latin typeface="Avenir Book" panose="02000503020000020003" pitchFamily="2" charset="0"/>
              </a:rPr>
              <a:t>Muscal</a:t>
            </a:r>
            <a:r>
              <a:rPr lang="en-US" sz="1000" dirty="0">
                <a:latin typeface="Avenir Book" panose="02000503020000020003" pitchFamily="2" charset="0"/>
              </a:rPr>
              <a:t> E, Braun MC, </a:t>
            </a:r>
            <a:r>
              <a:rPr lang="en-US" sz="1000" dirty="0" err="1">
                <a:latin typeface="Avenir Book" panose="02000503020000020003" pitchFamily="2" charset="0"/>
              </a:rPr>
              <a:t>Srivaths</a:t>
            </a:r>
            <a:r>
              <a:rPr lang="en-US" sz="1000" dirty="0">
                <a:latin typeface="Avenir Book" panose="02000503020000020003" pitchFamily="2" charset="0"/>
              </a:rPr>
              <a:t> P, </a:t>
            </a:r>
            <a:r>
              <a:rPr lang="en-US" sz="1000" dirty="0" err="1">
                <a:latin typeface="Avenir Book" panose="02000503020000020003" pitchFamily="2" charset="0"/>
              </a:rPr>
              <a:t>Lotze</a:t>
            </a:r>
            <a:r>
              <a:rPr lang="en-US" sz="1000" dirty="0">
                <a:latin typeface="Avenir Book" panose="02000503020000020003" pitchFamily="2" charset="0"/>
              </a:rPr>
              <a:t> TE. Therapeutic Plasma Exchange Use in Pediatric Neurologic Disorders at a Tertiary Care Center: A 10-Year Review. J Child Neurol. 2018 Feb;33(2):140-145. </a:t>
            </a:r>
            <a:r>
              <a:rPr lang="en-US" sz="1000" dirty="0" err="1">
                <a:latin typeface="Avenir Book" panose="02000503020000020003" pitchFamily="2" charset="0"/>
              </a:rPr>
              <a:t>doi</a:t>
            </a:r>
            <a:r>
              <a:rPr lang="en-US" sz="1000" dirty="0">
                <a:latin typeface="Avenir Book" panose="02000503020000020003" pitchFamily="2" charset="0"/>
              </a:rPr>
              <a:t>: 10.1177/0883073817749368. PMID: 29334853.</a:t>
            </a:r>
          </a:p>
          <a:p>
            <a:pPr>
              <a:lnSpc>
                <a:spcPct val="100000"/>
              </a:lnSpc>
              <a:spcBef>
                <a:spcPts val="0"/>
              </a:spcBef>
            </a:pPr>
            <a:r>
              <a:rPr lang="en-US" sz="1000" dirty="0">
                <a:latin typeface="Avenir Book" panose="02000503020000020003" pitchFamily="2" charset="0"/>
              </a:rPr>
              <a:t>▸Agarwal S, Agarwal A, Bansal AK, Agarwal DK, Agarwal KN. Birth weight patterns in rural undernourished pregnant women. Indian </a:t>
            </a:r>
            <a:r>
              <a:rPr lang="en-US" sz="1000" dirty="0" err="1">
                <a:latin typeface="Avenir Book" panose="02000503020000020003" pitchFamily="2" charset="0"/>
              </a:rPr>
              <a:t>Pediatr</a:t>
            </a:r>
            <a:r>
              <a:rPr lang="en-US" sz="1000" dirty="0">
                <a:latin typeface="Avenir Book" panose="02000503020000020003" pitchFamily="2" charset="0"/>
              </a:rPr>
              <a:t>. 2002 Mar;39(3):244-53. PMID: 11910133.</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2"/>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Sonika Agarwal, MBBS, MD</a:t>
            </a:r>
          </a:p>
        </p:txBody>
      </p:sp>
      <p:pic>
        <p:nvPicPr>
          <p:cNvPr id="20" name="Picture Placeholder 7">
            <a:extLst>
              <a:ext uri="{FF2B5EF4-FFF2-40B4-BE49-F238E27FC236}">
                <a16:creationId xmlns:a16="http://schemas.microsoft.com/office/drawing/2014/main" id="{257AD57B-E129-0F47-8E69-676D1E5959E9}"/>
              </a:ext>
            </a:extLst>
          </p:cNvPr>
          <p:cNvPicPr>
            <a:picLocks noGrp="1" noChangeAspect="1"/>
          </p:cNvPicPr>
          <p:nvPr>
            <p:ph type="pic" idx="1"/>
          </p:nvPr>
        </p:nvPicPr>
        <p:blipFill rotWithShape="1">
          <a:blip r:embed="rId3"/>
          <a:srcRect l="-833" t="8591" r="833" b="34880"/>
          <a:stretch/>
        </p:blipFill>
        <p:spPr>
          <a:xfrm>
            <a:off x="8145393" y="272654"/>
            <a:ext cx="3778308" cy="2990088"/>
          </a:xfrm>
          <a:prstGeom prst="rect">
            <a:avLst/>
          </a:prstGeom>
        </p:spPr>
      </p:pic>
    </p:spTree>
    <p:extLst>
      <p:ext uri="{BB962C8B-B14F-4D97-AF65-F5344CB8AC3E}">
        <p14:creationId xmlns:p14="http://schemas.microsoft.com/office/powerpoint/2010/main" val="1405312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Associate Professor</a:t>
            </a:r>
            <a:br>
              <a:rPr lang="en-US" sz="1400" dirty="0">
                <a:latin typeface="Avenir Book" panose="02000503020000020003" pitchFamily="2" charset="0"/>
              </a:rPr>
            </a:br>
            <a:r>
              <a:rPr lang="en-US" sz="1400" dirty="0">
                <a:latin typeface="Avenir Book" panose="02000503020000020003" pitchFamily="2" charset="0"/>
              </a:rPr>
              <a:t>College of Medical Sciences, Gombe State University</a:t>
            </a:r>
            <a:br>
              <a:rPr lang="en-US" sz="1400" dirty="0">
                <a:latin typeface="Avenir Book" panose="02000503020000020003" pitchFamily="2" charset="0"/>
              </a:rPr>
            </a:br>
            <a:r>
              <a:rPr lang="en-US" sz="1400" dirty="0">
                <a:latin typeface="Avenir Book" panose="02000503020000020003" pitchFamily="2" charset="0"/>
              </a:rPr>
              <a:t>Federal Teaching Hospital, Gombe - Nigeria</a:t>
            </a:r>
            <a:endParaRPr lang="en-US" sz="1400" kern="1200" dirty="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219982" y="2260136"/>
            <a:ext cx="6546922" cy="2571164"/>
          </a:xfrm>
        </p:spPr>
        <p:txBody>
          <a:bodyPr vert="horz" lIns="91440" tIns="45720" rIns="91440" bIns="45720" rtlCol="0" anchor="t" anchorCtr="0">
            <a:normAutofit fontScale="47500" lnSpcReduction="20000"/>
          </a:bodyPr>
          <a:lstStyle/>
          <a:p>
            <a:pPr marL="0" marR="0" algn="just">
              <a:lnSpc>
                <a:spcPct val="115000"/>
              </a:lnSpc>
              <a:spcBef>
                <a:spcPts val="0"/>
              </a:spcBef>
              <a:spcAft>
                <a:spcPts val="0"/>
              </a:spcAft>
            </a:pPr>
            <a:r>
              <a:rPr lang="en-US" sz="2000" dirty="0">
                <a:effectLst/>
                <a:latin typeface="Avenir Book" panose="02000503020000020003" pitchFamily="2" charset="0"/>
                <a:ea typeface="Calibri" panose="020F0502020204030204" pitchFamily="34" charset="0"/>
                <a:cs typeface="Times New Roman" panose="02020603050405020304" pitchFamily="18" charset="0"/>
              </a:rPr>
              <a:t>Dr. Abdullahi Mohammed is an Associate Professor of Chemical Pathology and Metabolic Medicine at the Gombe State University and also Honorary Consultant at the Federal Teaching Hospital, Gombe, Nigeria.</a:t>
            </a:r>
            <a:endParaRPr lang="en-US" sz="2000" dirty="0">
              <a:effectLst/>
              <a:latin typeface="Avenir Book" panose="02000503020000020003" pitchFamily="2" charset="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sz="2000" dirty="0">
                <a:effectLst/>
                <a:latin typeface="Avenir Book" panose="02000503020000020003" pitchFamily="2" charset="0"/>
                <a:ea typeface="Calibri" panose="020F0502020204030204" pitchFamily="34" charset="0"/>
                <a:cs typeface="Times New Roman" panose="02020603050405020304" pitchFamily="18" charset="0"/>
              </a:rPr>
              <a:t>My Clinical Research interest focuses on studying maternal and fetal complications that occur due to metabolic dysfunctions in pregnancy. </a:t>
            </a:r>
            <a:endParaRPr lang="en-US" sz="2000" dirty="0">
              <a:effectLst/>
              <a:latin typeface="Avenir Book" panose="02000503020000020003" pitchFamily="2" charset="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sz="2000" dirty="0">
                <a:effectLst/>
                <a:latin typeface="Avenir Book" panose="02000503020000020003" pitchFamily="2" charset="0"/>
                <a:ea typeface="Times New Roman" panose="02020603050405020304" pitchFamily="18" charset="0"/>
                <a:cs typeface="Times New Roman" panose="02020603050405020304" pitchFamily="18" charset="0"/>
              </a:rPr>
              <a:t>As the Principal Investigator, our ongoing research grant project, funded by the National Research Fund - Nigeria has focused on characterizing the effect of diet-derived advanced glycation end products (AGEs) accumulation in the placenta on the expression profile of the pro-inflammatory RAGE andTLR4 receptors in the placenta; as well as its impact on the risk of preterm delivery and fetal complications</a:t>
            </a:r>
            <a:r>
              <a:rPr lang="en-US" sz="2000" dirty="0">
                <a:effectLst/>
                <a:latin typeface="Avenir Book" panose="02000503020000020003" pitchFamily="2" charset="0"/>
                <a:ea typeface="MinionPro-Regular"/>
                <a:cs typeface="Times New Roman" panose="02020603050405020304" pitchFamily="18" charset="0"/>
              </a:rPr>
              <a:t>.</a:t>
            </a:r>
            <a:endParaRPr lang="en-US" sz="2000" dirty="0">
              <a:effectLst/>
              <a:latin typeface="Avenir Book" panose="02000503020000020003" pitchFamily="2" charset="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1200"/>
              </a:spcAft>
            </a:pPr>
            <a:r>
              <a:rPr lang="en-US" sz="2000" dirty="0">
                <a:effectLst/>
                <a:latin typeface="Avenir Book" panose="02000503020000020003" pitchFamily="2" charset="0"/>
                <a:ea typeface="Calibri" panose="020F0502020204030204" pitchFamily="34" charset="0"/>
                <a:cs typeface="Times New Roman" panose="02020603050405020304" pitchFamily="18" charset="0"/>
              </a:rPr>
              <a:t>As an Adjunct Member of the </a:t>
            </a:r>
            <a:r>
              <a:rPr lang="en-US" sz="2000" dirty="0" err="1">
                <a:effectLst/>
                <a:latin typeface="Avenir Book" panose="02000503020000020003" pitchFamily="2" charset="0"/>
                <a:ea typeface="Calibri" panose="020F0502020204030204" pitchFamily="34" charset="0"/>
                <a:cs typeface="Times New Roman" panose="02020603050405020304" pitchFamily="18" charset="0"/>
              </a:rPr>
              <a:t>CoLab</a:t>
            </a:r>
            <a:r>
              <a:rPr lang="en-US" sz="2000" dirty="0">
                <a:effectLst/>
                <a:latin typeface="Avenir Book" panose="02000503020000020003" pitchFamily="2" charset="0"/>
                <a:ea typeface="Calibri" panose="020F0502020204030204" pitchFamily="34" charset="0"/>
                <a:cs typeface="Times New Roman" panose="02020603050405020304" pitchFamily="18" charset="0"/>
              </a:rPr>
              <a:t>, and a</a:t>
            </a:r>
            <a:r>
              <a:rPr lang="en-US" sz="2000" dirty="0">
                <a:effectLst/>
                <a:latin typeface="Avenir Book" panose="02000503020000020003" pitchFamily="2" charset="0"/>
                <a:ea typeface="Times New Roman" panose="02020603050405020304" pitchFamily="18" charset="0"/>
                <a:cs typeface="Times New Roman" panose="02020603050405020304" pitchFamily="18" charset="0"/>
              </a:rPr>
              <a:t>lso, being from a low-resource setting with high prevalence of preterm births, we hope to work and collaborate with international experts in the field and gain additional mentoring especially in the area of intervention researches aimed at testing novel and effective strategies for early prediction and more targeted preventive and therapeutic interventions of preterm births and the associated fetal complications and thereby improving maternal and newborn health in our local population and worldwide.</a:t>
            </a:r>
          </a:p>
          <a:p>
            <a:pPr>
              <a:lnSpc>
                <a:spcPct val="100000"/>
              </a:lnSpc>
              <a:spcBef>
                <a:spcPts val="0"/>
              </a:spcBef>
            </a:pPr>
            <a:endParaRPr lang="en-US" sz="1100" dirty="0">
              <a:latin typeface="Avenir Book" panose="02000503020000020003" pitchFamily="2" charset="0"/>
            </a:endParaRP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89625" y="4606182"/>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90686"/>
            <a:ext cx="2520699" cy="600164"/>
          </a:xfrm>
          <a:prstGeom prst="rect">
            <a:avLst/>
          </a:prstGeom>
          <a:noFill/>
        </p:spPr>
        <p:txBody>
          <a:bodyPr wrap="square" rtlCol="0">
            <a:spAutoFit/>
          </a:bodyPr>
          <a:lstStyle/>
          <a:p>
            <a:r>
              <a:rPr lang="en-US" sz="1100" dirty="0">
                <a:solidFill>
                  <a:schemeClr val="bg1"/>
                </a:solidFill>
                <a:effectLst/>
                <a:latin typeface="Avenir Book" panose="02000503020000020003" pitchFamily="2" charset="0"/>
                <a:ea typeface="Times New Roman" panose="02020603050405020304" pitchFamily="18" charset="0"/>
                <a:cs typeface="Times New Roman" panose="02020603050405020304" pitchFamily="18" charset="0"/>
              </a:rPr>
              <a:t>Metabolic Dysfunctions in Pregnancy/Preterm Birth</a:t>
            </a:r>
          </a:p>
          <a:p>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545718"/>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249992" y="4569336"/>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R="0" lvl="0" algn="just">
              <a:spcBef>
                <a:spcPts val="0"/>
              </a:spcBef>
              <a:spcAft>
                <a:spcPts val="0"/>
              </a:spcAft>
            </a:pPr>
            <a:r>
              <a:rPr lang="en-US" sz="1100" dirty="0">
                <a:latin typeface="Avenir Book" panose="02000503020000020003" pitchFamily="2" charset="0"/>
              </a:rPr>
              <a:t>▸</a:t>
            </a:r>
            <a:r>
              <a:rPr lang="en-US" sz="1100" b="1" dirty="0">
                <a:effectLst/>
                <a:latin typeface="Avenir Book" panose="02000503020000020003" pitchFamily="2" charset="0"/>
                <a:ea typeface="Times New Roman" panose="02020603050405020304" pitchFamily="18" charset="0"/>
                <a:cs typeface="Times New Roman" panose="02020603050405020304" pitchFamily="18" charset="0"/>
              </a:rPr>
              <a:t> Abdullahi M,</a:t>
            </a:r>
            <a:r>
              <a:rPr lang="en-US" sz="1100" dirty="0">
                <a:effectLst/>
                <a:latin typeface="Avenir Book" panose="02000503020000020003" pitchFamily="2" charset="0"/>
                <a:ea typeface="Times New Roman" panose="02020603050405020304" pitchFamily="18" charset="0"/>
                <a:cs typeface="Times New Roman" panose="02020603050405020304" pitchFamily="18" charset="0"/>
              </a:rPr>
              <a:t> Aliyu IS, Manu M. Lower Serum level of Adiponectin is associated with increased Insulin Resistance in Nigerian women with Gestational Diabetes Mellitus. </a:t>
            </a:r>
            <a:r>
              <a:rPr lang="en-US" sz="1100" i="1" dirty="0">
                <a:solidFill>
                  <a:srgbClr val="000000"/>
                </a:solidFill>
                <a:effectLst/>
                <a:latin typeface="Avenir Book" panose="02000503020000020003" pitchFamily="2" charset="0"/>
                <a:ea typeface="Times New Roman" panose="02020603050405020304" pitchFamily="18" charset="0"/>
                <a:cs typeface="Times New Roman" panose="02020603050405020304" pitchFamily="18" charset="0"/>
              </a:rPr>
              <a:t>Ann. Trop. </a:t>
            </a:r>
            <a:r>
              <a:rPr lang="en-US" sz="1100" i="1" dirty="0" err="1">
                <a:solidFill>
                  <a:srgbClr val="000000"/>
                </a:solidFill>
                <a:effectLst/>
                <a:latin typeface="Avenir Book" panose="02000503020000020003" pitchFamily="2" charset="0"/>
                <a:ea typeface="Times New Roman" panose="02020603050405020304" pitchFamily="18" charset="0"/>
                <a:cs typeface="Times New Roman" panose="02020603050405020304" pitchFamily="18" charset="0"/>
              </a:rPr>
              <a:t>Pathol</a:t>
            </a:r>
            <a:r>
              <a:rPr lang="en-US" sz="1100" dirty="0">
                <a:solidFill>
                  <a:srgbClr val="000000"/>
                </a:solidFill>
                <a:effectLst/>
                <a:latin typeface="Avenir Book" panose="02000503020000020003" pitchFamily="2" charset="0"/>
                <a:ea typeface="Times New Roman" panose="02020603050405020304" pitchFamily="18" charset="0"/>
                <a:cs typeface="Times New Roman" panose="02020603050405020304" pitchFamily="18" charset="0"/>
              </a:rPr>
              <a:t>.</a:t>
            </a:r>
            <a:r>
              <a:rPr lang="en-US" sz="1100" dirty="0">
                <a:effectLst/>
                <a:latin typeface="Avenir Book" panose="02000503020000020003" pitchFamily="2" charset="0"/>
                <a:ea typeface="Times New Roman" panose="02020603050405020304" pitchFamily="18" charset="0"/>
                <a:cs typeface="Times New Roman" panose="02020603050405020304" pitchFamily="18" charset="0"/>
              </a:rPr>
              <a:t> 2016; 7(2): 91 – 95. </a:t>
            </a:r>
          </a:p>
          <a:p>
            <a:pPr marR="0" lvl="0">
              <a:spcBef>
                <a:spcPts val="0"/>
              </a:spcBef>
              <a:spcAft>
                <a:spcPts val="0"/>
              </a:spcAft>
            </a:pPr>
            <a:r>
              <a:rPr lang="en-US" sz="1100" dirty="0">
                <a:latin typeface="Avenir Book" panose="02000503020000020003" pitchFamily="2" charset="0"/>
              </a:rPr>
              <a:t>▸ </a:t>
            </a:r>
            <a:r>
              <a:rPr lang="en-US" sz="1100" b="1" dirty="0">
                <a:solidFill>
                  <a:srgbClr val="000000"/>
                </a:solidFill>
                <a:effectLst/>
                <a:latin typeface="Avenir Book" panose="02000503020000020003" pitchFamily="2" charset="0"/>
                <a:ea typeface="Times New Roman" panose="02020603050405020304" pitchFamily="18" charset="0"/>
                <a:cs typeface="Times New Roman" panose="02020603050405020304" pitchFamily="18" charset="0"/>
              </a:rPr>
              <a:t>Abdullahi M,</a:t>
            </a:r>
            <a:r>
              <a:rPr lang="en-US" sz="1100" dirty="0">
                <a:solidFill>
                  <a:srgbClr val="000000"/>
                </a:solidFill>
                <a:effectLst/>
                <a:latin typeface="Avenir Book" panose="02000503020000020003" pitchFamily="2" charset="0"/>
                <a:ea typeface="Times New Roman" panose="02020603050405020304" pitchFamily="18" charset="0"/>
                <a:cs typeface="Times New Roman" panose="02020603050405020304" pitchFamily="18" charset="0"/>
              </a:rPr>
              <a:t> Aliyu IS, Manu M. Correlation between Circulating Level of Tumor Necrosis Factor-α and Insulin Resistance in Nigerian Women with Gestational Diabetes Mellitus. </a:t>
            </a:r>
            <a:r>
              <a:rPr lang="en-US" sz="1100" i="1" dirty="0">
                <a:solidFill>
                  <a:srgbClr val="000000"/>
                </a:solidFill>
                <a:effectLst/>
                <a:latin typeface="Avenir Book" panose="02000503020000020003" pitchFamily="2" charset="0"/>
                <a:ea typeface="Times New Roman" panose="02020603050405020304" pitchFamily="18" charset="0"/>
                <a:cs typeface="Times New Roman" panose="02020603050405020304" pitchFamily="18" charset="0"/>
              </a:rPr>
              <a:t>Ann. Afr. Med.</a:t>
            </a:r>
            <a:r>
              <a:rPr lang="en-US" sz="1100" dirty="0">
                <a:solidFill>
                  <a:srgbClr val="000000"/>
                </a:solidFill>
                <a:effectLst/>
                <a:latin typeface="Avenir Book" panose="02000503020000020003" pitchFamily="2" charset="0"/>
                <a:ea typeface="Times New Roman" panose="02020603050405020304" pitchFamily="18" charset="0"/>
                <a:cs typeface="Times New Roman" panose="02020603050405020304" pitchFamily="18" charset="0"/>
              </a:rPr>
              <a:t> 2018; 17(4):168 – 171. </a:t>
            </a:r>
            <a:r>
              <a:rPr lang="en-US" sz="1100" dirty="0" err="1">
                <a:solidFill>
                  <a:srgbClr val="000000"/>
                </a:solidFill>
                <a:effectLst/>
                <a:latin typeface="Avenir Book" panose="02000503020000020003" pitchFamily="2" charset="0"/>
                <a:ea typeface="Times New Roman" panose="02020603050405020304" pitchFamily="18" charset="0"/>
                <a:cs typeface="Times New Roman" panose="02020603050405020304" pitchFamily="18" charset="0"/>
              </a:rPr>
              <a:t>doi</a:t>
            </a:r>
            <a:r>
              <a:rPr lang="en-US" sz="1100" dirty="0">
                <a:solidFill>
                  <a:srgbClr val="000000"/>
                </a:solidFill>
                <a:effectLst/>
                <a:latin typeface="Avenir Book" panose="02000503020000020003" pitchFamily="2" charset="0"/>
                <a:ea typeface="Times New Roman" panose="02020603050405020304" pitchFamily="18" charset="0"/>
                <a:cs typeface="Times New Roman" panose="02020603050405020304" pitchFamily="18" charset="0"/>
              </a:rPr>
              <a:t>: </a:t>
            </a:r>
            <a:r>
              <a:rPr lang="en-US" sz="1100" u="none" strike="noStrike" dirty="0">
                <a:solidFill>
                  <a:srgbClr val="000000"/>
                </a:solidFill>
                <a:effectLst/>
                <a:latin typeface="Avenir Book" panose="02000503020000020003" pitchFamily="2" charset="0"/>
                <a:ea typeface="Times New Roman" panose="02020603050405020304" pitchFamily="18" charset="0"/>
                <a:cs typeface="Times New Roman" panose="02020603050405020304" pitchFamily="18" charset="0"/>
                <a:hlinkClick r:id="rId2"/>
              </a:rPr>
              <a:t>10.4103/aam.aam_53_16</a:t>
            </a:r>
            <a:r>
              <a:rPr lang="en-US" sz="1100" dirty="0">
                <a:solidFill>
                  <a:srgbClr val="000000"/>
                </a:solidFill>
                <a:effectLst/>
                <a:latin typeface="Avenir Book" panose="02000503020000020003" pitchFamily="2" charset="0"/>
                <a:ea typeface="Times New Roman" panose="02020603050405020304" pitchFamily="18" charset="0"/>
                <a:cs typeface="Times New Roman" panose="02020603050405020304" pitchFamily="18" charset="0"/>
              </a:rPr>
              <a:t>, PMCID: PMC6330778, PMID: </a:t>
            </a:r>
            <a:r>
              <a:rPr lang="en-US" sz="1100" u="none" strike="noStrike" dirty="0">
                <a:solidFill>
                  <a:srgbClr val="000000"/>
                </a:solidFill>
                <a:effectLst/>
                <a:latin typeface="Avenir Book" panose="02000503020000020003" pitchFamily="2" charset="0"/>
                <a:ea typeface="Times New Roman" panose="02020603050405020304" pitchFamily="18" charset="0"/>
                <a:cs typeface="Times New Roman" panose="02020603050405020304" pitchFamily="18" charset="0"/>
                <a:hlinkClick r:id="rId3"/>
              </a:rPr>
              <a:t>30588928</a:t>
            </a:r>
            <a:endParaRPr lang="en-US" sz="1100" dirty="0">
              <a:effectLst/>
              <a:latin typeface="Avenir Book" panose="02000503020000020003" pitchFamily="2" charset="0"/>
              <a:ea typeface="Times New Roman" panose="02020603050405020304" pitchFamily="18" charset="0"/>
              <a:cs typeface="Times New Roman" panose="02020603050405020304" pitchFamily="18" charset="0"/>
            </a:endParaRPr>
          </a:p>
          <a:p>
            <a:pPr marR="0" lvl="0">
              <a:spcBef>
                <a:spcPts val="0"/>
              </a:spcBef>
              <a:spcAft>
                <a:spcPts val="0"/>
              </a:spcAft>
            </a:pPr>
            <a:r>
              <a:rPr lang="en-US" sz="1100" dirty="0">
                <a:latin typeface="Avenir Book" panose="02000503020000020003" pitchFamily="2" charset="0"/>
              </a:rPr>
              <a:t>▸ </a:t>
            </a:r>
            <a:r>
              <a:rPr lang="en-US" sz="1100" b="1" dirty="0">
                <a:effectLst/>
                <a:latin typeface="Avenir Book" panose="02000503020000020003" pitchFamily="2" charset="0"/>
                <a:ea typeface="Times New Roman" panose="02020603050405020304" pitchFamily="18" charset="0"/>
                <a:cs typeface="Times New Roman" panose="02020603050405020304" pitchFamily="18" charset="0"/>
              </a:rPr>
              <a:t>Abdullahi M,</a:t>
            </a:r>
            <a:r>
              <a:rPr lang="en-US" sz="1100" dirty="0">
                <a:effectLst/>
                <a:latin typeface="Avenir Book" panose="02000503020000020003" pitchFamily="2" charset="0"/>
                <a:ea typeface="Times New Roman" panose="02020603050405020304" pitchFamily="18" charset="0"/>
                <a:cs typeface="Times New Roman" panose="02020603050405020304" pitchFamily="18" charset="0"/>
              </a:rPr>
              <a:t> Ibrahim MB. Impact of magnesium deficiency on pancreatic β-cell function in type 2 diabetic Nigerians. </a:t>
            </a:r>
            <a:r>
              <a:rPr lang="en-US" sz="1100" i="1" dirty="0">
                <a:solidFill>
                  <a:srgbClr val="000000"/>
                </a:solidFill>
                <a:effectLst/>
                <a:latin typeface="Avenir Book" panose="02000503020000020003" pitchFamily="2" charset="0"/>
                <a:ea typeface="Times New Roman" panose="02020603050405020304" pitchFamily="18" charset="0"/>
                <a:cs typeface="Times New Roman" panose="02020603050405020304" pitchFamily="18" charset="0"/>
              </a:rPr>
              <a:t>Iran. j. diabetes </a:t>
            </a:r>
            <a:r>
              <a:rPr lang="en-US" sz="1100" i="1" dirty="0" err="1">
                <a:solidFill>
                  <a:srgbClr val="000000"/>
                </a:solidFill>
                <a:effectLst/>
                <a:latin typeface="Avenir Book" panose="02000503020000020003" pitchFamily="2" charset="0"/>
                <a:ea typeface="Times New Roman" panose="02020603050405020304" pitchFamily="18" charset="0"/>
                <a:cs typeface="Times New Roman" panose="02020603050405020304" pitchFamily="18" charset="0"/>
              </a:rPr>
              <a:t>obes</a:t>
            </a:r>
            <a:r>
              <a:rPr lang="en-US" sz="1100" i="1" dirty="0">
                <a:solidFill>
                  <a:srgbClr val="000000"/>
                </a:solidFill>
                <a:effectLst/>
                <a:latin typeface="Avenir Book" panose="02000503020000020003" pitchFamily="2" charset="0"/>
                <a:ea typeface="Times New Roman" panose="02020603050405020304" pitchFamily="18" charset="0"/>
                <a:cs typeface="Times New Roman" panose="02020603050405020304" pitchFamily="18" charset="0"/>
              </a:rPr>
              <a:t>.</a:t>
            </a:r>
            <a:r>
              <a:rPr lang="en-US" sz="1100" dirty="0">
                <a:effectLst/>
                <a:latin typeface="Avenir Book" panose="02000503020000020003" pitchFamily="2" charset="0"/>
                <a:ea typeface="Times New Roman" panose="02020603050405020304" pitchFamily="18" charset="0"/>
                <a:cs typeface="Times New Roman" panose="02020603050405020304" pitchFamily="18" charset="0"/>
              </a:rPr>
              <a:t> 2019; 11(2): 87 – 92. DOI: </a:t>
            </a:r>
            <a:r>
              <a:rPr lang="en-US" sz="1100" u="none" strike="noStrike" dirty="0">
                <a:solidFill>
                  <a:srgbClr val="0000FF"/>
                </a:solidFill>
                <a:effectLst/>
                <a:latin typeface="Avenir Book" panose="02000503020000020003" pitchFamily="2" charset="0"/>
                <a:ea typeface="Times New Roman" panose="02020603050405020304" pitchFamily="18" charset="0"/>
                <a:cs typeface="Times New Roman" panose="02020603050405020304" pitchFamily="18" charset="0"/>
                <a:hlinkClick r:id="rId4"/>
              </a:rPr>
              <a:t>https://doi.org/10.18502/ijdo.v11i2.2653</a:t>
            </a:r>
            <a:endParaRPr lang="en-US" sz="1100" dirty="0">
              <a:effectLst/>
              <a:latin typeface="Avenir Book" panose="02000503020000020003" pitchFamily="2" charset="0"/>
              <a:ea typeface="Times New Roman" panose="02020603050405020304" pitchFamily="18" charset="0"/>
              <a:cs typeface="Times New Roman" panose="02020603050405020304" pitchFamily="18" charset="0"/>
            </a:endParaRPr>
          </a:p>
          <a:p>
            <a:pPr marR="0" lvl="0">
              <a:spcBef>
                <a:spcPts val="0"/>
              </a:spcBef>
              <a:spcAft>
                <a:spcPts val="0"/>
              </a:spcAft>
            </a:pPr>
            <a:r>
              <a:rPr lang="en-US" sz="1100" dirty="0">
                <a:latin typeface="Avenir Book" panose="02000503020000020003" pitchFamily="2" charset="0"/>
              </a:rPr>
              <a:t>▸ </a:t>
            </a:r>
            <a:r>
              <a:rPr lang="en-US" sz="1100" b="1" dirty="0">
                <a:effectLst/>
                <a:latin typeface="Avenir Book" panose="02000503020000020003" pitchFamily="2" charset="0"/>
                <a:ea typeface="Times New Roman" panose="02020603050405020304" pitchFamily="18" charset="0"/>
                <a:cs typeface="Times New Roman" panose="02020603050405020304" pitchFamily="18" charset="0"/>
              </a:rPr>
              <a:t>Abdullahi M,</a:t>
            </a:r>
            <a:r>
              <a:rPr lang="en-US" sz="1100" dirty="0">
                <a:effectLst/>
                <a:latin typeface="Avenir Book" panose="02000503020000020003" pitchFamily="2" charset="0"/>
                <a:ea typeface="Times New Roman" panose="02020603050405020304" pitchFamily="18" charset="0"/>
                <a:cs typeface="Times New Roman" panose="02020603050405020304" pitchFamily="18" charset="0"/>
              </a:rPr>
              <a:t> Bello IM, Hassan A. Magnesium Deficiency in Hospitalized Patients with Hypokalemia. </a:t>
            </a:r>
            <a:r>
              <a:rPr lang="en-US" sz="1100" i="1" dirty="0">
                <a:effectLst/>
                <a:latin typeface="Avenir Book" panose="02000503020000020003" pitchFamily="2" charset="0"/>
                <a:ea typeface="Times New Roman" panose="02020603050405020304" pitchFamily="18" charset="0"/>
                <a:cs typeface="Times New Roman" panose="02020603050405020304" pitchFamily="18" charset="0"/>
              </a:rPr>
              <a:t>Niger J Gen </a:t>
            </a:r>
            <a:r>
              <a:rPr lang="en-US" sz="1100" i="1" dirty="0" err="1">
                <a:effectLst/>
                <a:latin typeface="Avenir Book" panose="02000503020000020003" pitchFamily="2" charset="0"/>
                <a:ea typeface="Times New Roman" panose="02020603050405020304" pitchFamily="18" charset="0"/>
                <a:cs typeface="Times New Roman" panose="02020603050405020304" pitchFamily="18" charset="0"/>
              </a:rPr>
              <a:t>Pract</a:t>
            </a:r>
            <a:r>
              <a:rPr lang="en-US" sz="1100" i="1" dirty="0">
                <a:effectLst/>
                <a:latin typeface="Avenir Book" panose="02000503020000020003" pitchFamily="2" charset="0"/>
                <a:ea typeface="Times New Roman" panose="02020603050405020304" pitchFamily="18" charset="0"/>
                <a:cs typeface="Times New Roman" panose="02020603050405020304" pitchFamily="18" charset="0"/>
              </a:rPr>
              <a:t>. </a:t>
            </a:r>
            <a:r>
              <a:rPr lang="en-US" sz="1100" dirty="0">
                <a:effectLst/>
                <a:latin typeface="Avenir Book" panose="02000503020000020003" pitchFamily="2" charset="0"/>
                <a:ea typeface="Times New Roman" panose="02020603050405020304" pitchFamily="18" charset="0"/>
                <a:cs typeface="Times New Roman" panose="02020603050405020304" pitchFamily="18" charset="0"/>
              </a:rPr>
              <a:t>2019; 17: 8 – 11. DOI: 10.4103/NJGP.NJGP_12_18</a:t>
            </a:r>
          </a:p>
          <a:p>
            <a:pPr marR="0" lvl="0" algn="just">
              <a:spcBef>
                <a:spcPts val="0"/>
              </a:spcBef>
              <a:spcAft>
                <a:spcPts val="0"/>
              </a:spcAft>
            </a:pPr>
            <a:r>
              <a:rPr lang="en-US" sz="1100" dirty="0">
                <a:latin typeface="Avenir Book" panose="02000503020000020003" pitchFamily="2" charset="0"/>
              </a:rPr>
              <a:t>▸ </a:t>
            </a:r>
            <a:r>
              <a:rPr lang="en-US" sz="1100" dirty="0">
                <a:effectLst/>
                <a:latin typeface="Avenir Book" panose="02000503020000020003" pitchFamily="2" charset="0"/>
                <a:ea typeface="Times New Roman" panose="02020603050405020304" pitchFamily="18" charset="0"/>
                <a:cs typeface="Times New Roman" panose="02020603050405020304" pitchFamily="18" charset="0"/>
              </a:rPr>
              <a:t>Abdullahi M, Aliyu GG, Adamu H. Dietary Acid Intake and the Risk of Microalbuminuria in Apparently Healthy Adult Nigerians. </a:t>
            </a:r>
            <a:r>
              <a:rPr lang="en-US" sz="1100" i="1" dirty="0">
                <a:effectLst/>
                <a:latin typeface="Avenir Book" panose="02000503020000020003" pitchFamily="2" charset="0"/>
                <a:ea typeface="Times New Roman" panose="02020603050405020304" pitchFamily="18" charset="0"/>
                <a:cs typeface="Times New Roman" panose="02020603050405020304" pitchFamily="18" charset="0"/>
              </a:rPr>
              <a:t>J.</a:t>
            </a:r>
            <a:r>
              <a:rPr lang="en-US" sz="1100" i="1" dirty="0">
                <a:solidFill>
                  <a:srgbClr val="000000"/>
                </a:solidFill>
                <a:effectLst/>
                <a:latin typeface="Avenir Book" panose="02000503020000020003" pitchFamily="2" charset="0"/>
                <a:ea typeface="Times New Roman" panose="02020603050405020304" pitchFamily="18" charset="0"/>
                <a:cs typeface="Times New Roman" panose="02020603050405020304" pitchFamily="18" charset="0"/>
              </a:rPr>
              <a:t> </a:t>
            </a:r>
            <a:r>
              <a:rPr lang="en-US" sz="1100" i="1" dirty="0">
                <a:effectLst/>
                <a:latin typeface="Avenir Book" panose="02000503020000020003" pitchFamily="2" charset="0"/>
                <a:ea typeface="Times New Roman" panose="02020603050405020304" pitchFamily="18" charset="0"/>
                <a:cs typeface="Times New Roman" panose="02020603050405020304" pitchFamily="18" charset="0"/>
              </a:rPr>
              <a:t>Exp.</a:t>
            </a:r>
            <a:r>
              <a:rPr lang="en-US" sz="1100" i="1" dirty="0">
                <a:solidFill>
                  <a:srgbClr val="000000"/>
                </a:solidFill>
                <a:effectLst/>
                <a:latin typeface="Avenir Book" panose="02000503020000020003" pitchFamily="2" charset="0"/>
                <a:ea typeface="Times New Roman" panose="02020603050405020304" pitchFamily="18" charset="0"/>
                <a:cs typeface="Times New Roman" panose="02020603050405020304" pitchFamily="18" charset="0"/>
              </a:rPr>
              <a:t> </a:t>
            </a:r>
            <a:r>
              <a:rPr lang="en-US" sz="1100" i="1" dirty="0">
                <a:effectLst/>
                <a:latin typeface="Avenir Book" panose="02000503020000020003" pitchFamily="2" charset="0"/>
                <a:ea typeface="Times New Roman" panose="02020603050405020304" pitchFamily="18" charset="0"/>
                <a:cs typeface="Times New Roman" panose="02020603050405020304" pitchFamily="18" charset="0"/>
              </a:rPr>
              <a:t>Res. </a:t>
            </a:r>
            <a:r>
              <a:rPr lang="en-US" sz="1100" dirty="0">
                <a:effectLst/>
                <a:latin typeface="Avenir Book" panose="02000503020000020003" pitchFamily="2" charset="0"/>
                <a:ea typeface="Times New Roman" panose="02020603050405020304" pitchFamily="18" charset="0"/>
                <a:cs typeface="Times New Roman" panose="02020603050405020304" pitchFamily="18" charset="0"/>
              </a:rPr>
              <a:t>2021; 9(4):1 – 7. </a:t>
            </a:r>
          </a:p>
          <a:p>
            <a:pPr>
              <a:lnSpc>
                <a:spcPct val="100000"/>
              </a:lnSpc>
              <a:spcBef>
                <a:spcPts val="0"/>
              </a:spcBef>
            </a:pPr>
            <a:endParaRPr lang="en-US" sz="1100" dirty="0">
              <a:latin typeface="Avenir Book" panose="02000503020000020003" pitchFamily="2" charset="0"/>
            </a:endParaRP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5"/>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Abdullahi Mohammed, MBBS, </a:t>
            </a:r>
            <a:r>
              <a:rPr lang="en-US" b="1" dirty="0" err="1">
                <a:latin typeface="Avenir Book" panose="02000503020000020003" pitchFamily="2" charset="0"/>
              </a:rPr>
              <a:t>MD,FMCPath</a:t>
            </a:r>
            <a:endParaRPr lang="en-US" b="1" dirty="0">
              <a:latin typeface="Avenir Book" panose="02000503020000020003" pitchFamily="2" charset="0"/>
            </a:endParaRPr>
          </a:p>
        </p:txBody>
      </p:sp>
      <p:pic>
        <p:nvPicPr>
          <p:cNvPr id="7" name="Picture 6" descr="A person in a blue shirt&#10;&#10;Description automatically generated">
            <a:extLst>
              <a:ext uri="{FF2B5EF4-FFF2-40B4-BE49-F238E27FC236}">
                <a16:creationId xmlns:a16="http://schemas.microsoft.com/office/drawing/2014/main" id="{DE5733CF-0A02-A123-09D5-77C60CAF8078}"/>
              </a:ext>
            </a:extLst>
          </p:cNvPr>
          <p:cNvPicPr>
            <a:picLocks noChangeAspect="1"/>
          </p:cNvPicPr>
          <p:nvPr/>
        </p:nvPicPr>
        <p:blipFill>
          <a:blip r:embed="rId6"/>
          <a:stretch>
            <a:fillRect/>
          </a:stretch>
        </p:blipFill>
        <p:spPr>
          <a:xfrm>
            <a:off x="8963215" y="131338"/>
            <a:ext cx="2240620" cy="3192662"/>
          </a:xfrm>
          <a:prstGeom prst="rect">
            <a:avLst/>
          </a:prstGeom>
        </p:spPr>
      </p:pic>
      <p:sp>
        <p:nvSpPr>
          <p:cNvPr id="9" name="TextBox 8">
            <a:extLst>
              <a:ext uri="{FF2B5EF4-FFF2-40B4-BE49-F238E27FC236}">
                <a16:creationId xmlns:a16="http://schemas.microsoft.com/office/drawing/2014/main" id="{B57639D5-48AB-CE33-7D79-BF2964471CC8}"/>
              </a:ext>
            </a:extLst>
          </p:cNvPr>
          <p:cNvSpPr txBox="1"/>
          <p:nvPr/>
        </p:nvSpPr>
        <p:spPr>
          <a:xfrm>
            <a:off x="3976914" y="532674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76126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Professor of Obstetrics and Gynecology</a:t>
            </a:r>
            <a:br>
              <a:rPr lang="en-US" sz="1400" dirty="0">
                <a:latin typeface="Avenir Book" panose="02000503020000020003" pitchFamily="2" charset="0"/>
              </a:rPr>
            </a:br>
            <a:r>
              <a:rPr lang="en-US" sz="1400" dirty="0">
                <a:latin typeface="Avenir Book" panose="02000503020000020003" pitchFamily="2" charset="0"/>
              </a:rPr>
              <a:t>Oregon Health &amp; Science University</a:t>
            </a:r>
            <a:br>
              <a:rPr lang="en-US" sz="1400" dirty="0">
                <a:latin typeface="Avenir Book" panose="02000503020000020003" pitchFamily="2" charset="0"/>
              </a:rPr>
            </a:br>
            <a:r>
              <a:rPr lang="en-US" sz="1400" dirty="0">
                <a:latin typeface="Avenir Book" panose="02000503020000020003" pitchFamily="2" charset="0"/>
              </a:rPr>
              <a:t>United States of America</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Autofit/>
          </a:bodyPr>
          <a:lstStyle/>
          <a:p>
            <a:r>
              <a:rPr lang="en-US" sz="1000" dirty="0">
                <a:latin typeface="Avenir Book" panose="02000503020000020003" pitchFamily="2" charset="0"/>
              </a:rPr>
              <a:t>Dr. Leslie Myatt is Professor of Obstetrics and Gynecology, and has been continuously funded by NIH since 1987 with over 300 publications in several areas of perinatology examining the paracrine regulation of human parturition including regulation of prostaglandin synthesis and action in intrauterine tissues, the regulation of placental blood flows and the role of oxidative and nitrative stress, mitochondrial dysfunction, sexual dimorphism in placental function, and biomarkers to predict preeclampsia and other adverse outcomes. He is currently the PI of the Global Pregnancy Collaboration (CoLab). Together with Dr. James Roberts he was co-PI of the NIH-funded CAPPS study that aimed to define predictors of preeclampsia in low-risk nulliparous women. He has broad expertise in molecular biology, proteomic and epigenetic techniques, placental perfusion and trophoblast cell culture, with many local, national and international collaborators. Dr. Myatt has directed several NIH-training grants including a MD/PhD program, has trained many graduate students and basic and clinical postdoctoral fellows in his laboratory and has held leadership positions in several scientific societies. He maintains an active placental research program currently studying mitochondrial respiration and glycolysis in trophoblast and has shown a sexual dimorphism in generation of oxidative stress and responses to inflammatory stimuli in these settings together with changes in substrate utilization for placental energy generation with obesity and GDM, which may relate to differences in pregnancy outcomes with a male vs a female fetus.  He also has major interests in prediction of adverse pregnancy outcomes and in assessment of placental function or “health” in adverse intrauterine environments. He plans to continue his studies to elucidate therapeutic approaches in this work and bring this expertise to CoLab. </a:t>
            </a:r>
          </a:p>
          <a:p>
            <a:endParaRPr lang="en-US" sz="1000" dirty="0">
              <a:latin typeface="Avenir Book" panose="02000503020000020003" pitchFamily="2" charset="0"/>
            </a:endParaRP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rotWithShape="1">
          <a:blip r:embed="rId2"/>
          <a:srcRect t="6519" b="21985"/>
          <a:stretch/>
        </p:blipFill>
        <p:spPr>
          <a:xfrm>
            <a:off x="8145393" y="272654"/>
            <a:ext cx="3778666" cy="2990371"/>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9" y="4942778"/>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1446550"/>
          </a:xfrm>
          <a:prstGeom prst="rect">
            <a:avLst/>
          </a:prstGeom>
          <a:noFill/>
        </p:spPr>
        <p:txBody>
          <a:bodyPr wrap="square" rtlCol="0">
            <a:spAutoFit/>
          </a:bodyPr>
          <a:lstStyle/>
          <a:p>
            <a:r>
              <a:rPr lang="en-US" sz="1100" dirty="0">
                <a:solidFill>
                  <a:schemeClr val="bg1"/>
                </a:solidFill>
                <a:latin typeface="Avenir Book" panose="02000503020000020003" pitchFamily="2" charset="0"/>
              </a:rPr>
              <a:t>Developmental Origins of Health and Disease (</a:t>
            </a:r>
            <a:r>
              <a:rPr lang="en-US" sz="1100" dirty="0" err="1">
                <a:solidFill>
                  <a:schemeClr val="bg1"/>
                </a:solidFill>
                <a:latin typeface="Avenir Book" panose="02000503020000020003" pitchFamily="2" charset="0"/>
              </a:rPr>
              <a:t>DOHaD</a:t>
            </a:r>
            <a:r>
              <a:rPr lang="en-US" sz="1100" dirty="0">
                <a:solidFill>
                  <a:schemeClr val="bg1"/>
                </a:solidFill>
                <a:latin typeface="Avenir Book" panose="02000503020000020003" pitchFamily="2" charset="0"/>
              </a:rPr>
              <a:t>) | Diabetes/gestational diabetes | Fetal growth restriction | Infectious disease | Obesity | Placental structure/function | Preeclampsia/hypertensive disorders of pregnancy | Preterm birth</a:t>
            </a: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414" y="4872246"/>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000" dirty="0">
                <a:latin typeface="Avenir Book" panose="02000503020000020003" pitchFamily="2" charset="0"/>
              </a:rPr>
              <a:t>▸Myatt L. Redman </a:t>
            </a:r>
            <a:r>
              <a:rPr lang="en-US" sz="1000" dirty="0" err="1">
                <a:latin typeface="Avenir Book" panose="02000503020000020003" pitchFamily="2" charset="0"/>
              </a:rPr>
              <a:t>CW,Staff</a:t>
            </a:r>
            <a:r>
              <a:rPr lang="en-US" sz="1000" dirty="0">
                <a:latin typeface="Avenir Book" panose="02000503020000020003" pitchFamily="2" charset="0"/>
              </a:rPr>
              <a:t> AC, Hansson S, Wilson ML, </a:t>
            </a:r>
            <a:r>
              <a:rPr lang="en-US" sz="1000" dirty="0" err="1">
                <a:latin typeface="Avenir Book" panose="02000503020000020003" pitchFamily="2" charset="0"/>
              </a:rPr>
              <a:t>Laivuori</a:t>
            </a:r>
            <a:r>
              <a:rPr lang="en-US" sz="1000" dirty="0">
                <a:latin typeface="Avenir Book" panose="02000503020000020003" pitchFamily="2" charset="0"/>
              </a:rPr>
              <a:t> H, Poston L and Roberts JM for the Global Pregnancy </a:t>
            </a:r>
            <a:r>
              <a:rPr lang="en-US" sz="1000" dirty="0" err="1">
                <a:latin typeface="Avenir Book" panose="02000503020000020003" pitchFamily="2" charset="0"/>
              </a:rPr>
              <a:t>CoLaboratory</a:t>
            </a:r>
            <a:r>
              <a:rPr lang="en-US" sz="1000" dirty="0">
                <a:latin typeface="Avenir Book" panose="02000503020000020003" pitchFamily="2" charset="0"/>
              </a:rPr>
              <a:t> (COLAB). A Strategy for Standardization of Preeclampsia Research Study Design. Hypertension 63(6):1293-1301, 2014: PMID24688121</a:t>
            </a:r>
          </a:p>
          <a:p>
            <a:pPr>
              <a:lnSpc>
                <a:spcPct val="100000"/>
              </a:lnSpc>
              <a:spcBef>
                <a:spcPts val="0"/>
              </a:spcBef>
            </a:pPr>
            <a:r>
              <a:rPr lang="en-US" sz="1000" dirty="0">
                <a:latin typeface="Avenir Book" panose="02000503020000020003" pitchFamily="2" charset="0"/>
              </a:rPr>
              <a:t> ▸Myatt L, Roberts JM, Redman CWG; Global Pregnancy Collaboration (CoLab) Availability of COLLECT, a database for pregnancy and placental research studies worldwide. Placenta. 2017 57:223-224. PMID: 28864015</a:t>
            </a:r>
          </a:p>
          <a:p>
            <a:pPr>
              <a:lnSpc>
                <a:spcPct val="100000"/>
              </a:lnSpc>
              <a:spcBef>
                <a:spcPts val="0"/>
              </a:spcBef>
            </a:pPr>
            <a:r>
              <a:rPr lang="en-US" sz="1000" dirty="0">
                <a:latin typeface="Avenir Book" panose="02000503020000020003" pitchFamily="2" charset="0"/>
              </a:rPr>
              <a:t> ▸Wang Y, Bucher M, Myatt L. Use of Glucose, Glutamine and Fatty Acids for Trophoblast       Respiration in Lean, Obese and Gestational Diabetic Women. J Clin Endocrinol </a:t>
            </a:r>
            <a:r>
              <a:rPr lang="en-US" sz="1000" dirty="0" err="1">
                <a:latin typeface="Avenir Book" panose="02000503020000020003" pitchFamily="2" charset="0"/>
              </a:rPr>
              <a:t>Metab</a:t>
            </a:r>
            <a:r>
              <a:rPr lang="en-US" sz="1000" dirty="0">
                <a:latin typeface="Avenir Book" panose="02000503020000020003" pitchFamily="2" charset="0"/>
              </a:rPr>
              <a:t>. 2019; 104(9): 4178-4187 PMID:31116396</a:t>
            </a:r>
          </a:p>
          <a:p>
            <a:pPr>
              <a:lnSpc>
                <a:spcPct val="100000"/>
              </a:lnSpc>
              <a:spcBef>
                <a:spcPts val="0"/>
              </a:spcBef>
            </a:pPr>
            <a:r>
              <a:rPr lang="en-US" sz="1000" dirty="0">
                <a:latin typeface="Avenir Book" panose="02000503020000020003" pitchFamily="2" charset="0"/>
              </a:rPr>
              <a:t> ▸Myatt L. The prediction of preeclampsia: the way forward. Am J </a:t>
            </a:r>
            <a:r>
              <a:rPr lang="en-US" sz="1000" dirty="0" err="1">
                <a:latin typeface="Avenir Book" panose="02000503020000020003" pitchFamily="2" charset="0"/>
              </a:rPr>
              <a:t>Obstet</a:t>
            </a:r>
            <a:r>
              <a:rPr lang="en-US" sz="1000" dirty="0">
                <a:latin typeface="Avenir Book" panose="02000503020000020003" pitchFamily="2" charset="0"/>
              </a:rPr>
              <a:t> Gynecol. 2022, 226(2): S1102-S1107. PMID: 33785181</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3"/>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Leslie Myatt, PhD, FRCOG</a:t>
            </a:r>
          </a:p>
        </p:txBody>
      </p:sp>
    </p:spTree>
    <p:extLst>
      <p:ext uri="{BB962C8B-B14F-4D97-AF65-F5344CB8AC3E}">
        <p14:creationId xmlns:p14="http://schemas.microsoft.com/office/powerpoint/2010/main" val="2106979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Clinical Professor</a:t>
            </a:r>
            <a:br>
              <a:rPr lang="en-US" sz="1400" dirty="0">
                <a:latin typeface="Avenir Book" panose="02000503020000020003" pitchFamily="2" charset="0"/>
              </a:rPr>
            </a:br>
            <a:r>
              <a:rPr lang="en-US" sz="1400" dirty="0">
                <a:latin typeface="Avenir Book" panose="02000503020000020003" pitchFamily="2" charset="0"/>
              </a:rPr>
              <a:t>University of Manchester</a:t>
            </a:r>
            <a:br>
              <a:rPr lang="en-US" sz="1400" dirty="0">
                <a:latin typeface="Avenir Book" panose="02000503020000020003" pitchFamily="2" charset="0"/>
              </a:rPr>
            </a:br>
            <a:r>
              <a:rPr lang="en-US" sz="1400" dirty="0">
                <a:latin typeface="Avenir Book" panose="02000503020000020003" pitchFamily="2" charset="0"/>
              </a:rPr>
              <a:t>England</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a:bodyPr>
          <a:lstStyle/>
          <a:p>
            <a:r>
              <a:rPr lang="en-US" sz="1100" dirty="0">
                <a:latin typeface="Avenir Book" panose="02000503020000020003" pitchFamily="2" charset="0"/>
              </a:rPr>
              <a:t>Dr. Jenny Myers has the following academic experience: PI SCOPE study in Manchester - led several biomarker studies; PI PELICAN, PARROT studies - development and implementation of placental growth factor for the diagnosis of pre-eclampsia. She has expertise with delivery of observational cohort studies (</a:t>
            </a:r>
            <a:r>
              <a:rPr lang="en-US" sz="1100" dirty="0" err="1">
                <a:latin typeface="Avenir Book" panose="02000503020000020003" pitchFamily="2" charset="0"/>
              </a:rPr>
              <a:t>MAViS</a:t>
            </a:r>
            <a:r>
              <a:rPr lang="en-US" sz="1100" dirty="0">
                <a:latin typeface="Avenir Book" panose="02000503020000020003" pitchFamily="2" charset="0"/>
              </a:rPr>
              <a:t>, SCOPE, VELOCITY) and RCTs in pregnancy (e.g. Giant PANDA, MIMICH, Beetroot, PICK-UP); Portfolio of ongoing translational research focused on hypertension and diabetes in pregnancy (e.g. placental phenotyping, vascular biology, preclinical models); Biobanks: SCOPE, </a:t>
            </a:r>
            <a:r>
              <a:rPr lang="en-US" sz="1100" dirty="0" err="1">
                <a:latin typeface="Avenir Book" panose="02000503020000020003" pitchFamily="2" charset="0"/>
              </a:rPr>
              <a:t>MAViS</a:t>
            </a:r>
            <a:r>
              <a:rPr lang="en-US" sz="1100" dirty="0">
                <a:latin typeface="Avenir Book" panose="02000503020000020003" pitchFamily="2" charset="0"/>
              </a:rPr>
              <a:t>, VELOCITY and PICK-UP. Additionally, Dr. Myers has clinical experience as the Consultant Obstetrician &amp; Maternal Medicine lead in tertiary </a:t>
            </a:r>
            <a:r>
              <a:rPr lang="en-US" sz="1100" dirty="0" err="1">
                <a:latin typeface="Avenir Book" panose="02000503020000020003" pitchFamily="2" charset="0"/>
              </a:rPr>
              <a:t>centre</a:t>
            </a:r>
            <a:r>
              <a:rPr lang="en-US" sz="1100" dirty="0">
                <a:latin typeface="Avenir Book" panose="02000503020000020003" pitchFamily="2" charset="0"/>
              </a:rPr>
              <a:t> with 18000 births per annum. She is the regional lead for Hypertensive and renal disease in Pregnancy North West England, a specialist committee member for NICE, Hospital Chief Clinical Informatics Officer and Implementation of </a:t>
            </a:r>
            <a:r>
              <a:rPr lang="en-US" sz="1100" dirty="0" err="1">
                <a:latin typeface="Avenir Book" panose="02000503020000020003" pitchFamily="2" charset="0"/>
              </a:rPr>
              <a:t>MyMatCare</a:t>
            </a:r>
            <a:r>
              <a:rPr lang="en-US" sz="1100" dirty="0">
                <a:latin typeface="Avenir Book" panose="02000503020000020003" pitchFamily="2" charset="0"/>
              </a:rPr>
              <a:t>, an app for BP and blood glucose monitoring during pregnancy.</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rotWithShape="1">
          <a:blip r:embed="rId2"/>
          <a:srcRect t="9814" b="13781"/>
          <a:stretch/>
        </p:blipFill>
        <p:spPr>
          <a:xfrm>
            <a:off x="8621375" y="272654"/>
            <a:ext cx="3061170" cy="3373689"/>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9" y="4440546"/>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161846" y="3738771"/>
            <a:ext cx="2520699" cy="1615827"/>
          </a:xfrm>
          <a:prstGeom prst="rect">
            <a:avLst/>
          </a:prstGeom>
          <a:noFill/>
        </p:spPr>
        <p:txBody>
          <a:bodyPr wrap="square" rtlCol="0">
            <a:spAutoFit/>
          </a:bodyPr>
          <a:lstStyle/>
          <a:p>
            <a:r>
              <a:rPr lang="en-US" sz="1100" dirty="0">
                <a:solidFill>
                  <a:schemeClr val="bg1"/>
                </a:solidFill>
                <a:latin typeface="Avenir Book" panose="02000503020000020003" pitchFamily="2" charset="0"/>
              </a:rPr>
              <a:t>Diabetes/gestational diabetes | Fetal growth restriction | Placental structure/function | Preeclampsia /hypertensive disorders of pregnancy</a:t>
            </a:r>
          </a:p>
          <a:p>
            <a:endParaRPr lang="en-US" sz="1100" dirty="0">
              <a:solidFill>
                <a:schemeClr val="bg1"/>
              </a:solidFill>
              <a:latin typeface="Avenir Book" panose="02000503020000020003" pitchFamily="2" charset="0"/>
            </a:endParaRPr>
          </a:p>
          <a:p>
            <a:r>
              <a:rPr lang="en-US" sz="1100" dirty="0">
                <a:solidFill>
                  <a:schemeClr val="bg1"/>
                </a:solidFill>
                <a:latin typeface="Avenir Book" panose="02000503020000020003" pitchFamily="2" charset="0"/>
              </a:rPr>
              <a:t>Additional publications: </a:t>
            </a:r>
            <a:r>
              <a:rPr lang="en-US" sz="1100" dirty="0">
                <a:solidFill>
                  <a:schemeClr val="bg1"/>
                </a:solidFill>
                <a:latin typeface="Avenir Book" panose="02000503020000020003" pitchFamily="2" charset="0"/>
                <a:hlinkClick r:id="rId3"/>
              </a:rPr>
              <a:t>https://drive.google.com/open?id=1PTnd_5WIl8fZU8U33au2Kd8YYqfS8TyI</a:t>
            </a: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091103" y="3792332"/>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414" y="4370014"/>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100" dirty="0">
                <a:latin typeface="Avenir Book" panose="02000503020000020003" pitchFamily="2" charset="0"/>
              </a:rPr>
              <a:t>▸10.1161/HYPERTENSIONAHA.120.15875</a:t>
            </a:r>
          </a:p>
          <a:p>
            <a:pPr>
              <a:lnSpc>
                <a:spcPct val="100000"/>
              </a:lnSpc>
              <a:spcBef>
                <a:spcPts val="0"/>
              </a:spcBef>
            </a:pPr>
            <a:r>
              <a:rPr lang="en-US" sz="1100" dirty="0">
                <a:latin typeface="Avenir Book" panose="02000503020000020003" pitchFamily="2" charset="0"/>
              </a:rPr>
              <a:t>▸10.1161/CIRCRESAHA.120.317612</a:t>
            </a:r>
          </a:p>
          <a:p>
            <a:pPr>
              <a:lnSpc>
                <a:spcPct val="100000"/>
              </a:lnSpc>
              <a:spcBef>
                <a:spcPts val="0"/>
              </a:spcBef>
            </a:pPr>
            <a:r>
              <a:rPr lang="en-US" sz="1100" dirty="0">
                <a:latin typeface="Avenir Book" panose="02000503020000020003" pitchFamily="2" charset="0"/>
              </a:rPr>
              <a:t>▸</a:t>
            </a:r>
            <a:r>
              <a:rPr lang="en-US" sz="1100" dirty="0">
                <a:latin typeface="Avenir Book" panose="02000503020000020003" pitchFamily="2" charset="0"/>
                <a:hlinkClick r:id="rId4"/>
              </a:rPr>
              <a:t>https://</a:t>
            </a:r>
            <a:r>
              <a:rPr lang="en-US" sz="1100" dirty="0" err="1">
                <a:latin typeface="Avenir Book" panose="02000503020000020003" pitchFamily="2" charset="0"/>
                <a:hlinkClick r:id="rId4"/>
              </a:rPr>
              <a:t>doi.org</a:t>
            </a:r>
            <a:r>
              <a:rPr lang="en-US" sz="1100" dirty="0">
                <a:latin typeface="Avenir Book" panose="02000503020000020003" pitchFamily="2" charset="0"/>
                <a:hlinkClick r:id="rId4"/>
              </a:rPr>
              <a:t>/10.1016/S0140-6736(18)33212-4</a:t>
            </a:r>
            <a:endParaRPr lang="en-US" sz="1100" dirty="0">
              <a:latin typeface="Avenir Book" panose="02000503020000020003" pitchFamily="2" charset="0"/>
            </a:endParaRPr>
          </a:p>
          <a:p>
            <a:pPr>
              <a:lnSpc>
                <a:spcPct val="100000"/>
              </a:lnSpc>
              <a:spcBef>
                <a:spcPts val="0"/>
              </a:spcBef>
            </a:pPr>
            <a:r>
              <a:rPr lang="en-US" sz="1100" dirty="0">
                <a:latin typeface="Avenir Book" panose="02000503020000020003" pitchFamily="2" charset="0"/>
              </a:rPr>
              <a:t>▸</a:t>
            </a:r>
            <a:r>
              <a:rPr lang="en-US" sz="1100" dirty="0">
                <a:latin typeface="Avenir Book" panose="02000503020000020003" pitchFamily="2" charset="0"/>
                <a:hlinkClick r:id="rId5"/>
              </a:rPr>
              <a:t>https://doi.org/10.1161/HYPERTENSIONAHA.114.03578</a:t>
            </a:r>
            <a:endParaRPr lang="en-US" sz="1100" dirty="0">
              <a:latin typeface="Avenir Book" panose="02000503020000020003" pitchFamily="2" charset="0"/>
            </a:endParaRP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6"/>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Jenny Myers, PhD, MRCOG</a:t>
            </a:r>
            <a:endParaRPr lang="en-US" dirty="0">
              <a:latin typeface="Avenir Book" panose="02000503020000020003" pitchFamily="2" charset="0"/>
            </a:endParaRPr>
          </a:p>
        </p:txBody>
      </p:sp>
    </p:spTree>
    <p:extLst>
      <p:ext uri="{BB962C8B-B14F-4D97-AF65-F5344CB8AC3E}">
        <p14:creationId xmlns:p14="http://schemas.microsoft.com/office/powerpoint/2010/main" val="89240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6280" y="865604"/>
            <a:ext cx="5963524" cy="768715"/>
          </a:xfrm>
        </p:spPr>
        <p:txBody>
          <a:bodyPr vert="horz" lIns="91440" tIns="45720" rIns="91440" bIns="45720" rtlCol="0" anchor="ctr">
            <a:noAutofit/>
          </a:bodyPr>
          <a:lstStyle/>
          <a:p>
            <a:r>
              <a:rPr lang="en-US" sz="1400" b="0" i="0" dirty="0">
                <a:solidFill>
                  <a:srgbClr val="000000"/>
                </a:solidFill>
                <a:effectLst/>
                <a:latin typeface="Avenir Book" panose="02000503020000020003" pitchFamily="2" charset="0"/>
              </a:rPr>
              <a:t>Founder &amp; CEO of Maiden Solution LTD</a:t>
            </a:r>
            <a:endParaRPr lang="en-US" sz="1400" dirty="0">
              <a:latin typeface="Avenir Book" panose="02000503020000020003" pitchFamily="2" charset="0"/>
            </a:endParaRP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8" y="4527041"/>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30" name="Pentagon 29">
            <a:extLst>
              <a:ext uri="{FF2B5EF4-FFF2-40B4-BE49-F238E27FC236}">
                <a16:creationId xmlns:a16="http://schemas.microsoft.com/office/drawing/2014/main" id="{A5FCF464-00A2-1144-83CC-EC0AAEA81AF5}"/>
              </a:ext>
            </a:extLst>
          </p:cNvPr>
          <p:cNvSpPr/>
          <p:nvPr/>
        </p:nvSpPr>
        <p:spPr>
          <a:xfrm>
            <a:off x="8091103" y="3792332"/>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2"/>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Avenir Book" panose="02000503020000020003" pitchFamily="2" charset="0"/>
              </a:rPr>
              <a:t> </a:t>
            </a:r>
            <a:r>
              <a:rPr lang="en-US" b="0" i="0" dirty="0" err="1">
                <a:solidFill>
                  <a:schemeClr val="bg1"/>
                </a:solidFill>
                <a:effectLst/>
                <a:latin typeface="Avenir Book" panose="02000503020000020003" pitchFamily="2" charset="0"/>
              </a:rPr>
              <a:t>Abidan</a:t>
            </a:r>
            <a:r>
              <a:rPr lang="en-US" b="0" i="0" dirty="0">
                <a:solidFill>
                  <a:schemeClr val="bg1"/>
                </a:solidFill>
                <a:effectLst/>
                <a:latin typeface="Avenir Book" panose="02000503020000020003" pitchFamily="2" charset="0"/>
              </a:rPr>
              <a:t> </a:t>
            </a:r>
            <a:r>
              <a:rPr lang="en-US" b="0" i="0" dirty="0" err="1">
                <a:solidFill>
                  <a:schemeClr val="bg1"/>
                </a:solidFill>
                <a:effectLst/>
                <a:latin typeface="Avenir Book" panose="02000503020000020003" pitchFamily="2" charset="0"/>
              </a:rPr>
              <a:t>Nambajimana</a:t>
            </a:r>
            <a:r>
              <a:rPr lang="en-US" b="0" i="0" dirty="0">
                <a:solidFill>
                  <a:schemeClr val="bg1"/>
                </a:solidFill>
                <a:effectLst/>
                <a:latin typeface="Avenir Book" panose="02000503020000020003" pitchFamily="2" charset="0"/>
              </a:rPr>
              <a:t>, </a:t>
            </a:r>
            <a:r>
              <a:rPr lang="en-US" b="0" i="0" dirty="0" err="1">
                <a:solidFill>
                  <a:schemeClr val="bg1"/>
                </a:solidFill>
                <a:effectLst/>
                <a:latin typeface="Avenir Book" panose="02000503020000020003" pitchFamily="2" charset="0"/>
              </a:rPr>
              <a:t>Bsc</a:t>
            </a:r>
            <a:r>
              <a:rPr lang="en-US" b="0" i="0" dirty="0">
                <a:solidFill>
                  <a:schemeClr val="bg1"/>
                </a:solidFill>
                <a:effectLst/>
                <a:latin typeface="Avenir Book" panose="02000503020000020003" pitchFamily="2" charset="0"/>
              </a:rPr>
              <a:t>, </a:t>
            </a:r>
            <a:r>
              <a:rPr lang="en-US" b="0" i="0" dirty="0" err="1">
                <a:solidFill>
                  <a:schemeClr val="bg1"/>
                </a:solidFill>
                <a:effectLst/>
                <a:latin typeface="Avenir Book" panose="02000503020000020003" pitchFamily="2" charset="0"/>
              </a:rPr>
              <a:t>MScm</a:t>
            </a:r>
            <a:r>
              <a:rPr lang="en-US" b="0" i="0" dirty="0">
                <a:solidFill>
                  <a:schemeClr val="bg1"/>
                </a:solidFill>
                <a:effectLst/>
                <a:latin typeface="Avenir Book" panose="02000503020000020003" pitchFamily="2" charset="0"/>
              </a:rPr>
              <a:t>, Sr CRA</a:t>
            </a:r>
            <a:endParaRPr lang="en-US" dirty="0">
              <a:solidFill>
                <a:schemeClr val="bg1"/>
              </a:solidFill>
              <a:latin typeface="Avenir Book" panose="02000503020000020003" pitchFamily="2" charset="0"/>
            </a:endParaRPr>
          </a:p>
        </p:txBody>
      </p:sp>
      <p:sp>
        <p:nvSpPr>
          <p:cNvPr id="7" name="TextBox 6">
            <a:extLst>
              <a:ext uri="{FF2B5EF4-FFF2-40B4-BE49-F238E27FC236}">
                <a16:creationId xmlns:a16="http://schemas.microsoft.com/office/drawing/2014/main" id="{FDEFF80D-052A-6527-9E0F-44C454C59963}"/>
              </a:ext>
            </a:extLst>
          </p:cNvPr>
          <p:cNvSpPr txBox="1"/>
          <p:nvPr/>
        </p:nvSpPr>
        <p:spPr>
          <a:xfrm>
            <a:off x="9048490" y="4041249"/>
            <a:ext cx="2871367" cy="1015663"/>
          </a:xfrm>
          <a:prstGeom prst="rect">
            <a:avLst/>
          </a:prstGeom>
          <a:noFill/>
        </p:spPr>
        <p:txBody>
          <a:bodyPr wrap="square">
            <a:spAutoFit/>
          </a:bodyPr>
          <a:lstStyle/>
          <a:p>
            <a:r>
              <a:rPr lang="en-US" sz="1200" b="0" i="0" dirty="0">
                <a:solidFill>
                  <a:schemeClr val="bg1"/>
                </a:solidFill>
                <a:effectLst/>
                <a:latin typeface="Avenir Book" panose="02000503020000020003" pitchFamily="2" charset="0"/>
              </a:rPr>
              <a:t>Developmental Origins of Health and Disease (</a:t>
            </a:r>
            <a:r>
              <a:rPr lang="en-US" sz="1200" b="0" i="0" dirty="0" err="1">
                <a:solidFill>
                  <a:schemeClr val="bg1"/>
                </a:solidFill>
                <a:effectLst/>
                <a:latin typeface="Avenir Book" panose="02000503020000020003" pitchFamily="2" charset="0"/>
              </a:rPr>
              <a:t>DOHaD</a:t>
            </a:r>
            <a:r>
              <a:rPr lang="en-US" sz="1200" b="0" i="0" dirty="0">
                <a:solidFill>
                  <a:schemeClr val="bg1"/>
                </a:solidFill>
                <a:effectLst/>
                <a:latin typeface="Avenir Book" panose="02000503020000020003" pitchFamily="2" charset="0"/>
              </a:rPr>
              <a:t>) | Diabetes/ gestational diabetes | Fetal growth restriction | Obesity | Placental structure/function</a:t>
            </a:r>
            <a:endParaRPr lang="en-US" sz="1200" dirty="0">
              <a:solidFill>
                <a:schemeClr val="bg1"/>
              </a:solidFill>
              <a:latin typeface="Avenir Book" panose="02000503020000020003" pitchFamily="2" charset="0"/>
            </a:endParaRPr>
          </a:p>
        </p:txBody>
      </p:sp>
      <p:pic>
        <p:nvPicPr>
          <p:cNvPr id="18" name="Picture 17" descr="A person wearing glasses and a striped shirt&#10;&#10;Description automatically generated">
            <a:extLst>
              <a:ext uri="{FF2B5EF4-FFF2-40B4-BE49-F238E27FC236}">
                <a16:creationId xmlns:a16="http://schemas.microsoft.com/office/drawing/2014/main" id="{34E89E2B-0C7B-8AAC-3EB9-E22C3DF682A8}"/>
              </a:ext>
            </a:extLst>
          </p:cNvPr>
          <p:cNvPicPr>
            <a:picLocks noChangeAspect="1"/>
          </p:cNvPicPr>
          <p:nvPr/>
        </p:nvPicPr>
        <p:blipFill>
          <a:blip r:embed="rId3"/>
          <a:stretch>
            <a:fillRect/>
          </a:stretch>
        </p:blipFill>
        <p:spPr>
          <a:xfrm>
            <a:off x="8633324" y="194820"/>
            <a:ext cx="2871367" cy="3402693"/>
          </a:xfrm>
          <a:prstGeom prst="rect">
            <a:avLst/>
          </a:prstGeom>
        </p:spPr>
      </p:pic>
      <p:sp>
        <p:nvSpPr>
          <p:cNvPr id="20" name="TextBox 19">
            <a:extLst>
              <a:ext uri="{FF2B5EF4-FFF2-40B4-BE49-F238E27FC236}">
                <a16:creationId xmlns:a16="http://schemas.microsoft.com/office/drawing/2014/main" id="{C04B3A07-BE1A-9DE3-83CE-C7BA141619FB}"/>
              </a:ext>
            </a:extLst>
          </p:cNvPr>
          <p:cNvSpPr txBox="1"/>
          <p:nvPr/>
        </p:nvSpPr>
        <p:spPr>
          <a:xfrm>
            <a:off x="1266787" y="2185482"/>
            <a:ext cx="6101442" cy="2354491"/>
          </a:xfrm>
          <a:prstGeom prst="rect">
            <a:avLst/>
          </a:prstGeom>
          <a:noFill/>
        </p:spPr>
        <p:txBody>
          <a:bodyPr wrap="square">
            <a:spAutoFit/>
          </a:bodyPr>
          <a:lstStyle/>
          <a:p>
            <a:r>
              <a:rPr lang="en-US" sz="1050" b="0" i="0" dirty="0" err="1">
                <a:solidFill>
                  <a:srgbClr val="000000"/>
                </a:solidFill>
                <a:effectLst/>
                <a:latin typeface="Avenir Book" panose="02000503020000020003" pitchFamily="2" charset="0"/>
              </a:rPr>
              <a:t>Abidan</a:t>
            </a:r>
            <a:r>
              <a:rPr lang="en-US" sz="1050" b="0" i="0" dirty="0">
                <a:solidFill>
                  <a:srgbClr val="000000"/>
                </a:solidFill>
                <a:effectLst/>
                <a:latin typeface="Avenir Book" panose="02000503020000020003" pitchFamily="2" charset="0"/>
              </a:rPr>
              <a:t> </a:t>
            </a:r>
            <a:r>
              <a:rPr lang="en-US" sz="1050" b="0" i="0" dirty="0" err="1">
                <a:solidFill>
                  <a:srgbClr val="000000"/>
                </a:solidFill>
                <a:effectLst/>
                <a:latin typeface="Avenir Book" panose="02000503020000020003" pitchFamily="2" charset="0"/>
              </a:rPr>
              <a:t>Nambajimana</a:t>
            </a:r>
            <a:r>
              <a:rPr lang="en-US" sz="1050" b="0" i="0" dirty="0">
                <a:solidFill>
                  <a:srgbClr val="000000"/>
                </a:solidFill>
                <a:effectLst/>
                <a:latin typeface="Avenir Book" panose="02000503020000020003" pitchFamily="2" charset="0"/>
              </a:rPr>
              <a:t> is a Clinical Research Associate and Project Manager with over 13 years of experience in clinical trials and public health research across East Africa. He holds a Master of Science in Hospital Administration (Public Health branch) and has extensive expertise in clinical trial monitoring, protocol development, research coordination, and capacity </a:t>
            </a:r>
            <a:r>
              <a:rPr lang="en-US" sz="1050" b="0" i="0" dirty="0" err="1">
                <a:solidFill>
                  <a:srgbClr val="000000"/>
                </a:solidFill>
                <a:effectLst/>
                <a:latin typeface="Avenir Book" panose="02000503020000020003" pitchFamily="2" charset="0"/>
              </a:rPr>
              <a:t>building.He</a:t>
            </a:r>
            <a:r>
              <a:rPr lang="en-US" sz="1050" b="0" i="0" dirty="0">
                <a:solidFill>
                  <a:srgbClr val="000000"/>
                </a:solidFill>
                <a:effectLst/>
                <a:latin typeface="Avenir Book" panose="02000503020000020003" pitchFamily="2" charset="0"/>
              </a:rPr>
              <a:t> is the Founder &amp; CEO of Maiden Solution LTD, a Rwanda-based research and consultancy company dedicated to advancing maternal and child health research, with a focus on preeclampsia and adverse pregnancy outcomes. Through partnerships, including with Wayne State University, he leads efforts to strengthen predictive research, surveillance systems, and innovative interventions for maternal health in East Africa. He has also led technical and evaluation consultancies for organizations such as SOS Children’s Villages Rwanda, Rwanda Biomedical Centre (RBC), and the Norwegian Refugee Council. As an Adjunct Member of </a:t>
            </a:r>
            <a:r>
              <a:rPr lang="en-US" sz="1050" b="0" i="0" dirty="0" err="1">
                <a:solidFill>
                  <a:srgbClr val="000000"/>
                </a:solidFill>
                <a:effectLst/>
                <a:latin typeface="Avenir Book" panose="02000503020000020003" pitchFamily="2" charset="0"/>
              </a:rPr>
              <a:t>CoLab</a:t>
            </a:r>
            <a:r>
              <a:rPr lang="en-US" sz="1050" b="0" i="0" dirty="0">
                <a:solidFill>
                  <a:srgbClr val="000000"/>
                </a:solidFill>
                <a:effectLst/>
                <a:latin typeface="Avenir Book" panose="02000503020000020003" pitchFamily="2" charset="0"/>
              </a:rPr>
              <a:t>, </a:t>
            </a:r>
            <a:r>
              <a:rPr lang="en-US" sz="1050" b="0" i="0" dirty="0" err="1">
                <a:solidFill>
                  <a:srgbClr val="000000"/>
                </a:solidFill>
                <a:effectLst/>
                <a:latin typeface="Avenir Book" panose="02000503020000020003" pitchFamily="2" charset="0"/>
              </a:rPr>
              <a:t>Abidan</a:t>
            </a:r>
            <a:r>
              <a:rPr lang="en-US" sz="1050" b="0" i="0" dirty="0">
                <a:solidFill>
                  <a:srgbClr val="000000"/>
                </a:solidFill>
                <a:effectLst/>
                <a:latin typeface="Avenir Book" panose="02000503020000020003" pitchFamily="2" charset="0"/>
              </a:rPr>
              <a:t> brings expertise in clinical trial operations, maternal health research in LMICs, and collaborative partnerships. His mandate is to leverage innovation and cross-border collaborations to reduce the burden of preeclampsia and improve pregnancy outcomes in Sub-Saharan Africa.</a:t>
            </a:r>
            <a:endParaRPr lang="en-US" sz="1050" dirty="0">
              <a:latin typeface="Avenir Book" panose="02000503020000020003" pitchFamily="2" charset="0"/>
            </a:endParaRPr>
          </a:p>
        </p:txBody>
      </p:sp>
      <p:sp>
        <p:nvSpPr>
          <p:cNvPr id="22" name="TextBox 21">
            <a:extLst>
              <a:ext uri="{FF2B5EF4-FFF2-40B4-BE49-F238E27FC236}">
                <a16:creationId xmlns:a16="http://schemas.microsoft.com/office/drawing/2014/main" id="{8BAF5B90-CC1E-2D87-8991-7850E0C12B1D}"/>
              </a:ext>
            </a:extLst>
          </p:cNvPr>
          <p:cNvSpPr txBox="1"/>
          <p:nvPr/>
        </p:nvSpPr>
        <p:spPr>
          <a:xfrm>
            <a:off x="1219982" y="4531929"/>
            <a:ext cx="6101442" cy="2354491"/>
          </a:xfrm>
          <a:prstGeom prst="rect">
            <a:avLst/>
          </a:prstGeom>
          <a:noFill/>
        </p:spPr>
        <p:txBody>
          <a:bodyPr wrap="square">
            <a:spAutoFit/>
          </a:bodyPr>
          <a:lstStyle/>
          <a:p>
            <a:pPr algn="l"/>
            <a:r>
              <a:rPr lang="en-US" sz="1050" b="0" i="0" dirty="0">
                <a:solidFill>
                  <a:srgbClr val="000000"/>
                </a:solidFill>
                <a:effectLst/>
                <a:latin typeface="Avenir Book" panose="02000503020000020003" pitchFamily="2" charset="0"/>
              </a:rPr>
              <a:t>▸ The effectiveness of nutrition supplements to improve sputum conversion, treatment completion and weight gain among TB patients: A systematic review”</a:t>
            </a:r>
          </a:p>
          <a:p>
            <a:pPr algn="l"/>
            <a:r>
              <a:rPr lang="en-US" sz="1050" b="0" i="0" dirty="0">
                <a:solidFill>
                  <a:srgbClr val="000000"/>
                </a:solidFill>
                <a:effectLst/>
                <a:latin typeface="Avenir Book" panose="02000503020000020003" pitchFamily="2" charset="0"/>
              </a:rPr>
              <a:t>Compensating control participants when the intervention is of significant value: experience in</a:t>
            </a:r>
          </a:p>
          <a:p>
            <a:pPr algn="l"/>
            <a:r>
              <a:rPr lang="en-US" sz="1050" b="0" i="0" dirty="0">
                <a:solidFill>
                  <a:srgbClr val="000000"/>
                </a:solidFill>
                <a:effectLst/>
                <a:latin typeface="Avenir Book" panose="02000503020000020003" pitchFamily="2" charset="0"/>
              </a:rPr>
              <a:t>Guatemala, India, Peru and Rwanda</a:t>
            </a:r>
          </a:p>
          <a:p>
            <a:pPr algn="l"/>
            <a:r>
              <a:rPr lang="en-US" sz="1050" b="0" i="0" dirty="0">
                <a:solidFill>
                  <a:srgbClr val="000000"/>
                </a:solidFill>
                <a:effectLst/>
                <a:latin typeface="Avenir Book" panose="02000503020000020003" pitchFamily="2" charset="0"/>
              </a:rPr>
              <a:t>Comparison of next-generation portable pollution monitors to measure exposure to PM2.5 from household air pollution in Puno, Peru.</a:t>
            </a:r>
          </a:p>
          <a:p>
            <a:pPr algn="l"/>
            <a:r>
              <a:rPr lang="en-US" sz="1050" b="0" i="0" dirty="0">
                <a:solidFill>
                  <a:srgbClr val="000000"/>
                </a:solidFill>
                <a:effectLst/>
                <a:latin typeface="Avenir Book" panose="02000503020000020003" pitchFamily="2" charset="0"/>
              </a:rPr>
              <a:t>Design and conduct of facility-based surveillance for severe childhood pneumonia in the</a:t>
            </a:r>
          </a:p>
          <a:p>
            <a:pPr algn="l"/>
            <a:r>
              <a:rPr lang="en-US" sz="1050" b="0" i="0" dirty="0">
                <a:solidFill>
                  <a:srgbClr val="000000"/>
                </a:solidFill>
                <a:effectLst/>
                <a:latin typeface="Avenir Book" panose="02000503020000020003" pitchFamily="2" charset="0"/>
              </a:rPr>
              <a:t>Household Air Pollution Intervention Network (HAPIN) trial</a:t>
            </a:r>
          </a:p>
          <a:p>
            <a:pPr algn="l"/>
            <a:r>
              <a:rPr lang="en-US" sz="1050" b="0" i="0" dirty="0">
                <a:solidFill>
                  <a:srgbClr val="000000"/>
                </a:solidFill>
                <a:effectLst/>
                <a:latin typeface="Avenir Book" panose="02000503020000020003" pitchFamily="2" charset="0"/>
              </a:rPr>
              <a:t>This study, featured in the Journal of Chromatography B, focuses on the cross-validation of biomonitoring methods for polycyclic aromatic hydrocarbon metabolites in human urine. The findings contribute to the development of reliable biomarkers for assessing exposure to household air pollution. HAPIN </a:t>
            </a:r>
            <a:r>
              <a:rPr lang="en-US" sz="1050" b="0" i="0" dirty="0" err="1">
                <a:solidFill>
                  <a:srgbClr val="000000"/>
                </a:solidFill>
                <a:effectLst/>
                <a:latin typeface="Avenir Book" panose="02000503020000020003" pitchFamily="2" charset="0"/>
              </a:rPr>
              <a:t>TrialThe</a:t>
            </a:r>
            <a:r>
              <a:rPr lang="en-US" sz="1050" b="0" i="0" dirty="0">
                <a:solidFill>
                  <a:srgbClr val="000000"/>
                </a:solidFill>
                <a:effectLst/>
                <a:latin typeface="Avenir Book" panose="02000503020000020003" pitchFamily="2" charset="0"/>
              </a:rPr>
              <a:t> Lancet+8Rollins School of Public Health+8HAPIN</a:t>
            </a:r>
          </a:p>
          <a:p>
            <a:pPr algn="l"/>
            <a:r>
              <a:rPr lang="en-US" sz="1050" b="0" i="0" dirty="0">
                <a:solidFill>
                  <a:srgbClr val="000000"/>
                </a:solidFill>
                <a:effectLst/>
                <a:latin typeface="Avenir Book" panose="02000503020000020003" pitchFamily="2" charset="0"/>
              </a:rPr>
              <a:t>Also published in Ultrasound in Medicine &amp; Biology, this paper describes the establishment of an ultrasound core laboratory for the HAPIN trial.</a:t>
            </a:r>
          </a:p>
        </p:txBody>
      </p:sp>
    </p:spTree>
    <p:extLst>
      <p:ext uri="{BB962C8B-B14F-4D97-AF65-F5344CB8AC3E}">
        <p14:creationId xmlns:p14="http://schemas.microsoft.com/office/powerpoint/2010/main" val="1034189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112" y="1003075"/>
            <a:ext cx="5963651" cy="805268"/>
          </a:xfrm>
        </p:spPr>
        <p:txBody>
          <a:bodyPr vert="horz" lIns="91440" tIns="45720" rIns="91440" bIns="45720" rtlCol="0" anchor="t" anchorCtr="0">
            <a:noAutofit/>
          </a:bodyPr>
          <a:lstStyle/>
          <a:p>
            <a:r>
              <a:rPr lang="en-US" sz="1400" dirty="0">
                <a:latin typeface="Avenir Book" panose="02000503020000020003" pitchFamily="2" charset="0"/>
              </a:rPr>
              <a:t>Research Fellow, Department of Immunology</a:t>
            </a:r>
            <a:br>
              <a:rPr lang="en-US" sz="1400" dirty="0">
                <a:latin typeface="Avenir Book" panose="02000503020000020003" pitchFamily="2" charset="0"/>
              </a:rPr>
            </a:br>
            <a:r>
              <a:rPr lang="en-US" sz="1400" dirty="0">
                <a:latin typeface="Avenir Book" panose="02000503020000020003" pitchFamily="2" charset="0"/>
              </a:rPr>
              <a:t>Noguchi Memorial Institute for Medical Research</a:t>
            </a:r>
            <a:br>
              <a:rPr lang="en-US" sz="1400" dirty="0">
                <a:latin typeface="Avenir Book" panose="02000503020000020003" pitchFamily="2" charset="0"/>
              </a:rPr>
            </a:br>
            <a:r>
              <a:rPr lang="en-US" sz="1400" dirty="0">
                <a:latin typeface="Avenir Book" panose="02000503020000020003" pitchFamily="2" charset="0"/>
              </a:rPr>
              <a:t>University of Ghana</a:t>
            </a:r>
            <a:br>
              <a:rPr lang="en-US" sz="1400" dirty="0">
                <a:latin typeface="Avenir Book" panose="02000503020000020003" pitchFamily="2" charset="0"/>
              </a:rPr>
            </a:br>
            <a:r>
              <a:rPr lang="en-US" sz="1400" dirty="0">
                <a:latin typeface="Avenir Book" panose="02000503020000020003" pitchFamily="2" charset="0"/>
              </a:rPr>
              <a:t>Ghana</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6"/>
            <a:ext cx="6546922" cy="3151599"/>
          </a:xfrm>
        </p:spPr>
        <p:txBody>
          <a:bodyPr vert="horz" lIns="91440" tIns="45720" rIns="91440" bIns="45720" rtlCol="0" anchor="t" anchorCtr="0">
            <a:normAutofit/>
          </a:bodyPr>
          <a:lstStyle/>
          <a:p>
            <a:r>
              <a:rPr lang="en-US" sz="1100" dirty="0">
                <a:latin typeface="Avenir Book" panose="02000503020000020003" pitchFamily="2" charset="0"/>
              </a:rPr>
              <a:t>Dr. </a:t>
            </a:r>
            <a:r>
              <a:rPr lang="en-US" sz="1100" dirty="0" err="1">
                <a:latin typeface="Avenir Book" panose="02000503020000020003" pitchFamily="2" charset="0"/>
              </a:rPr>
              <a:t>Dorotheah</a:t>
            </a:r>
            <a:r>
              <a:rPr lang="en-US" sz="1100" dirty="0">
                <a:latin typeface="Avenir Book" panose="02000503020000020003" pitchFamily="2" charset="0"/>
              </a:rPr>
              <a:t> </a:t>
            </a:r>
            <a:r>
              <a:rPr lang="en-US" sz="1100" dirty="0" err="1">
                <a:latin typeface="Avenir Book" panose="02000503020000020003" pitchFamily="2" charset="0"/>
              </a:rPr>
              <a:t>Obiri</a:t>
            </a:r>
            <a:r>
              <a:rPr lang="en-US" sz="1100" dirty="0">
                <a:latin typeface="Avenir Book" panose="02000503020000020003" pitchFamily="2" charset="0"/>
              </a:rPr>
              <a:t> is a Research Fellow at the Department of Immunology, Noguchi Memorial Institute for Medical Research, University of Ghana. She obtained her PhD in Molecular and Cell Biology of Infectious Diseases at the West African Centre for Cell Biology of Infectious Pathogens, University of Ghana (2019), with the sponsorship from the World Bank’s African </a:t>
            </a:r>
            <a:r>
              <a:rPr lang="en-US" sz="1100" dirty="0" err="1">
                <a:latin typeface="Avenir Book" panose="02000503020000020003" pitchFamily="2" charset="0"/>
              </a:rPr>
              <a:t>Centres</a:t>
            </a:r>
            <a:r>
              <a:rPr lang="en-US" sz="1100" dirty="0">
                <a:latin typeface="Avenir Book" panose="02000503020000020003" pitchFamily="2" charset="0"/>
              </a:rPr>
              <a:t> of Excellence grant. She received the VECD Fogarty Global Health Fellowship for her postdoctoral work. Dr. </a:t>
            </a:r>
            <a:r>
              <a:rPr lang="en-US" sz="1100" dirty="0" err="1">
                <a:latin typeface="Avenir Book" panose="02000503020000020003" pitchFamily="2" charset="0"/>
              </a:rPr>
              <a:t>Obiri</a:t>
            </a:r>
            <a:r>
              <a:rPr lang="en-US" sz="1100" dirty="0">
                <a:latin typeface="Avenir Book" panose="02000503020000020003" pitchFamily="2" charset="0"/>
              </a:rPr>
              <a:t> envisions a world where maternal and fetal mortality is eliminated and a key aspect of her research is channeled into investigating pregnancy complications associated with the placenta. She has strong interest in improving maternal and fetal health in resource-limited settings with focus on infectious and non-infectious disease interactions during pregnancy. Currently her research seeks to understand placental biology and associated immune interactions in pregnancy complications - especially in cases of comorbidity. Conditions of interest which she is actively investigating include preeclampsia, placental malaria, sickle cell disease and COVID-19. The overarching goal is to identify novel targets and interventions through basic and translational research to provide further insights into preventive management, diagnosis and treatment for these conditions during pregnancy. Dr. </a:t>
            </a:r>
            <a:r>
              <a:rPr lang="en-US" sz="1100" dirty="0" err="1">
                <a:latin typeface="Avenir Book" panose="02000503020000020003" pitchFamily="2" charset="0"/>
              </a:rPr>
              <a:t>Obiri</a:t>
            </a:r>
            <a:r>
              <a:rPr lang="en-US" sz="1100" dirty="0">
                <a:latin typeface="Avenir Book" panose="02000503020000020003" pitchFamily="2" charset="0"/>
              </a:rPr>
              <a:t> is a member of several </a:t>
            </a:r>
            <a:r>
              <a:rPr lang="en-US" sz="1100" dirty="0" err="1">
                <a:latin typeface="Avenir Book" panose="02000503020000020003" pitchFamily="2" charset="0"/>
              </a:rPr>
              <a:t>organisations</a:t>
            </a:r>
            <a:r>
              <a:rPr lang="en-US" sz="1100" dirty="0">
                <a:latin typeface="Avenir Book" panose="02000503020000020003" pitchFamily="2" charset="0"/>
              </a:rPr>
              <a:t> such as the American Society for Tropical Medicine and Hygiene (ASTMH) and the ASTMH Subcommittee on Global Health, the Immunological Society of Ghana, the Federation of Clinical Immunology Societies, and the </a:t>
            </a:r>
            <a:r>
              <a:rPr lang="en-US" sz="1100" dirty="0" err="1">
                <a:latin typeface="Avenir Book" panose="02000503020000020003" pitchFamily="2" charset="0"/>
              </a:rPr>
              <a:t>Organisation</a:t>
            </a:r>
            <a:r>
              <a:rPr lang="en-US" sz="1100" dirty="0">
                <a:latin typeface="Avenir Book" panose="02000503020000020003" pitchFamily="2" charset="0"/>
              </a:rPr>
              <a:t> of Women in Science for the Developing World. She has interests in advocacy and serve as the National Campaign Coordinator, Research Committee Member and co-chair of the Newsletter Editorial Board of the Action on Preeclampsia Ghana – the sole preeclampsia working advocacy group in Ghana.</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rotWithShape="1">
          <a:blip r:embed="rId3"/>
          <a:srcRect t="5003" b="18643"/>
          <a:stretch/>
        </p:blipFill>
        <p:spPr>
          <a:xfrm>
            <a:off x="8145393" y="272654"/>
            <a:ext cx="3778666" cy="2990371"/>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112" y="2240226"/>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112" y="5423009"/>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1785104"/>
          </a:xfrm>
          <a:prstGeom prst="rect">
            <a:avLst/>
          </a:prstGeom>
          <a:noFill/>
        </p:spPr>
        <p:txBody>
          <a:bodyPr wrap="square" rtlCol="0">
            <a:spAutoFit/>
          </a:bodyPr>
          <a:lstStyle/>
          <a:p>
            <a:r>
              <a:rPr lang="en-US" sz="1100" dirty="0">
                <a:solidFill>
                  <a:schemeClr val="bg1"/>
                </a:solidFill>
                <a:latin typeface="Avenir Book" panose="02000503020000020003" pitchFamily="2" charset="0"/>
              </a:rPr>
              <a:t>Fetal growth restriction | Infectious disease | Placental structure/function | Preeclampsia/hypertensive disorders of pregnancy | Preterm birth | Sickle cell disease</a:t>
            </a:r>
          </a:p>
          <a:p>
            <a:endParaRPr lang="en-US" sz="1100" dirty="0">
              <a:solidFill>
                <a:schemeClr val="bg1"/>
              </a:solidFill>
              <a:latin typeface="Avenir Book" panose="02000503020000020003" pitchFamily="2" charset="0"/>
            </a:endParaRPr>
          </a:p>
          <a:p>
            <a:r>
              <a:rPr lang="en-US" sz="1100" dirty="0">
                <a:solidFill>
                  <a:schemeClr val="bg1"/>
                </a:solidFill>
                <a:latin typeface="Avenir Book" panose="02000503020000020003" pitchFamily="2" charset="0"/>
              </a:rPr>
              <a:t>Additional publications: </a:t>
            </a:r>
            <a:r>
              <a:rPr lang="en-US" sz="1100" dirty="0">
                <a:solidFill>
                  <a:schemeClr val="bg1"/>
                </a:solidFill>
                <a:latin typeface="Avenir Book" panose="02000503020000020003" pitchFamily="2" charset="0"/>
                <a:hlinkClick r:id="rId4"/>
              </a:rPr>
              <a:t>https://www.ncbi.nlm.nih.gov/myncbi/dorotheah.obiri.1/bibliography/public/</a:t>
            </a: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96134" y="5391825"/>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100" dirty="0">
                <a:latin typeface="Avenir Book" panose="02000503020000020003" pitchFamily="2" charset="0"/>
              </a:rPr>
              <a:t>▸</a:t>
            </a:r>
            <a:r>
              <a:rPr lang="en-US" sz="1100" dirty="0" err="1">
                <a:latin typeface="Avenir Book" panose="02000503020000020003" pitchFamily="2" charset="0"/>
              </a:rPr>
              <a:t>Obiri</a:t>
            </a:r>
            <a:r>
              <a:rPr lang="en-US" sz="1100" dirty="0">
                <a:latin typeface="Avenir Book" panose="02000503020000020003" pitchFamily="2" charset="0"/>
              </a:rPr>
              <a:t>, D., I.J. Erskine, D. Oduro, K.A. </a:t>
            </a:r>
            <a:r>
              <a:rPr lang="en-US" sz="1100" dirty="0" err="1">
                <a:latin typeface="Avenir Book" panose="02000503020000020003" pitchFamily="2" charset="0"/>
              </a:rPr>
              <a:t>Kusi</a:t>
            </a:r>
            <a:r>
              <a:rPr lang="en-US" sz="1100" dirty="0">
                <a:latin typeface="Avenir Book" panose="02000503020000020003" pitchFamily="2" charset="0"/>
              </a:rPr>
              <a:t>, J. </a:t>
            </a:r>
            <a:r>
              <a:rPr lang="en-US" sz="1100" dirty="0" err="1">
                <a:latin typeface="Avenir Book" panose="02000503020000020003" pitchFamily="2" charset="0"/>
              </a:rPr>
              <a:t>Amponsah</a:t>
            </a:r>
            <a:r>
              <a:rPr lang="en-US" sz="1100" dirty="0">
                <a:latin typeface="Avenir Book" panose="02000503020000020003" pitchFamily="2" charset="0"/>
              </a:rPr>
              <a:t>, B.A. Gyan, K. </a:t>
            </a:r>
            <a:r>
              <a:rPr lang="en-US" sz="1100" dirty="0" err="1">
                <a:latin typeface="Avenir Book" panose="02000503020000020003" pitchFamily="2" charset="0"/>
              </a:rPr>
              <a:t>Adu-Bonsaffoh</a:t>
            </a:r>
            <a:r>
              <a:rPr lang="en-US" sz="1100" dirty="0">
                <a:latin typeface="Avenir Book" panose="02000503020000020003" pitchFamily="2" charset="0"/>
              </a:rPr>
              <a:t>, and M.F. Ofori, Histopathological lesions and exposure to Plasmodium falciparum infections in the placenta increases the risk of preeclampsia among pregnant women. Sci Rep. 2020;10(1), 8280. PubMed PMID: 32427864</a:t>
            </a:r>
          </a:p>
          <a:p>
            <a:pPr>
              <a:lnSpc>
                <a:spcPct val="100000"/>
              </a:lnSpc>
              <a:spcBef>
                <a:spcPts val="0"/>
              </a:spcBef>
            </a:pPr>
            <a:r>
              <a:rPr lang="en-US" sz="1100" dirty="0">
                <a:latin typeface="Avenir Book" panose="02000503020000020003" pitchFamily="2" charset="0"/>
              </a:rPr>
              <a:t>▸Frimpong, A., J. </a:t>
            </a:r>
            <a:r>
              <a:rPr lang="en-US" sz="1100" dirty="0" err="1">
                <a:latin typeface="Avenir Book" panose="02000503020000020003" pitchFamily="2" charset="0"/>
              </a:rPr>
              <a:t>Amponsah</a:t>
            </a:r>
            <a:r>
              <a:rPr lang="en-US" sz="1100" dirty="0">
                <a:latin typeface="Avenir Book" panose="02000503020000020003" pitchFamily="2" charset="0"/>
              </a:rPr>
              <a:t>, D. Agyemang, A. </a:t>
            </a:r>
            <a:r>
              <a:rPr lang="en-US" sz="1100" dirty="0" err="1">
                <a:latin typeface="Avenir Book" panose="02000503020000020003" pitchFamily="2" charset="0"/>
              </a:rPr>
              <a:t>Sena</a:t>
            </a:r>
            <a:r>
              <a:rPr lang="en-US" sz="1100" dirty="0">
                <a:latin typeface="Avenir Book" panose="02000503020000020003" pitchFamily="2" charset="0"/>
              </a:rPr>
              <a:t> </a:t>
            </a:r>
            <a:r>
              <a:rPr lang="en-US" sz="1100" dirty="0" err="1">
                <a:latin typeface="Avenir Book" panose="02000503020000020003" pitchFamily="2" charset="0"/>
              </a:rPr>
              <a:t>Adjokatseh</a:t>
            </a:r>
            <a:r>
              <a:rPr lang="en-US" sz="1100" dirty="0">
                <a:latin typeface="Avenir Book" panose="02000503020000020003" pitchFamily="2" charset="0"/>
              </a:rPr>
              <a:t>, S. </a:t>
            </a:r>
            <a:r>
              <a:rPr lang="en-US" sz="1100" dirty="0" err="1">
                <a:latin typeface="Avenir Book" panose="02000503020000020003" pitchFamily="2" charset="0"/>
              </a:rPr>
              <a:t>Eyiah-Ampah</a:t>
            </a:r>
            <a:r>
              <a:rPr lang="en-US" sz="1100" dirty="0">
                <a:latin typeface="Avenir Book" panose="02000503020000020003" pitchFamily="2" charset="0"/>
              </a:rPr>
              <a:t>, N. Aba </a:t>
            </a:r>
            <a:r>
              <a:rPr lang="en-US" sz="1100" dirty="0" err="1">
                <a:latin typeface="Avenir Book" panose="02000503020000020003" pitchFamily="2" charset="0"/>
              </a:rPr>
              <a:t>Ennuson</a:t>
            </a:r>
            <a:r>
              <a:rPr lang="en-US" sz="1100" dirty="0">
                <a:latin typeface="Avenir Book" panose="02000503020000020003" pitchFamily="2" charset="0"/>
              </a:rPr>
              <a:t>, </a:t>
            </a:r>
            <a:r>
              <a:rPr lang="en-US" sz="1100" dirty="0" err="1">
                <a:latin typeface="Avenir Book" panose="02000503020000020003" pitchFamily="2" charset="0"/>
              </a:rPr>
              <a:t>D.Obiri</a:t>
            </a:r>
            <a:r>
              <a:rPr lang="en-US" sz="1100" dirty="0">
                <a:latin typeface="Avenir Book" panose="02000503020000020003" pitchFamily="2" charset="0"/>
              </a:rPr>
              <a:t>, L. Eva Amoah, and K. Asamoah </a:t>
            </a:r>
            <a:r>
              <a:rPr lang="en-US" sz="1100" dirty="0" err="1">
                <a:latin typeface="Avenir Book" panose="02000503020000020003" pitchFamily="2" charset="0"/>
              </a:rPr>
              <a:t>Kusi</a:t>
            </a:r>
            <a:r>
              <a:rPr lang="en-US" sz="1100" dirty="0">
                <a:latin typeface="Avenir Book" panose="02000503020000020003" pitchFamily="2" charset="0"/>
              </a:rPr>
              <a:t>, Elevated levels of endothelial molecules ICAM-1, VEGFA and VEGFR2 in microscopic asymptomatic malaria. Open Forum Infectious Diseases, 2021. </a:t>
            </a:r>
            <a:r>
              <a:rPr lang="en-US" sz="1100" dirty="0" err="1">
                <a:latin typeface="Avenir Book" panose="02000503020000020003" pitchFamily="2" charset="0"/>
              </a:rPr>
              <a:t>Pubmed</a:t>
            </a:r>
            <a:r>
              <a:rPr lang="en-US" sz="1100" dirty="0">
                <a:latin typeface="Avenir Book" panose="02000503020000020003" pitchFamily="2" charset="0"/>
              </a:rPr>
              <a:t> PMID: 34277886		</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5"/>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112" y="268810"/>
            <a:ext cx="7457440"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a:t>
            </a:r>
            <a:r>
              <a:rPr lang="en-US" b="1" dirty="0" err="1">
                <a:latin typeface="Avenir Book" panose="02000503020000020003" pitchFamily="2" charset="0"/>
              </a:rPr>
              <a:t>Dorotheah</a:t>
            </a:r>
            <a:r>
              <a:rPr lang="en-US" b="1" dirty="0">
                <a:latin typeface="Avenir Book" panose="02000503020000020003" pitchFamily="2" charset="0"/>
              </a:rPr>
              <a:t> </a:t>
            </a:r>
            <a:r>
              <a:rPr lang="en-US" b="1" dirty="0" err="1">
                <a:latin typeface="Avenir Book" panose="02000503020000020003" pitchFamily="2" charset="0"/>
              </a:rPr>
              <a:t>Obiri</a:t>
            </a:r>
            <a:r>
              <a:rPr lang="en-US" b="1" dirty="0">
                <a:latin typeface="Avenir Book" panose="02000503020000020003" pitchFamily="2" charset="0"/>
              </a:rPr>
              <a:t>, PhD</a:t>
            </a:r>
          </a:p>
        </p:txBody>
      </p:sp>
    </p:spTree>
    <p:extLst>
      <p:ext uri="{BB962C8B-B14F-4D97-AF65-F5344CB8AC3E}">
        <p14:creationId xmlns:p14="http://schemas.microsoft.com/office/powerpoint/2010/main" val="4224639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Professor of OB/GYN and Reproductive Sciences, Epidemiology and Clinical and Translational Research</a:t>
            </a:r>
            <a:br>
              <a:rPr lang="en-US" sz="1400" dirty="0">
                <a:latin typeface="Avenir Book" panose="02000503020000020003" pitchFamily="2" charset="0"/>
              </a:rPr>
            </a:br>
            <a:r>
              <a:rPr lang="en-US" sz="1400" dirty="0">
                <a:latin typeface="Avenir Book" panose="02000503020000020003" pitchFamily="2" charset="0"/>
              </a:rPr>
              <a:t>University of Pittsburgh; Magee-Womens Research Institute</a:t>
            </a:r>
            <a:br>
              <a:rPr lang="en-US" sz="1400" dirty="0">
                <a:latin typeface="Avenir Book" panose="02000503020000020003" pitchFamily="2" charset="0"/>
              </a:rPr>
            </a:br>
            <a:r>
              <a:rPr lang="en-US" sz="1400" dirty="0">
                <a:latin typeface="Avenir Book" panose="02000503020000020003" pitchFamily="2" charset="0"/>
              </a:rPr>
              <a:t>United States of America</a:t>
            </a:r>
            <a:endParaRPr lang="en-US" sz="1400" kern="1200" dirty="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Autofit/>
          </a:bodyPr>
          <a:lstStyle/>
          <a:p>
            <a:r>
              <a:rPr lang="en-US" sz="1000" dirty="0">
                <a:latin typeface="Avenir Book" panose="02000503020000020003" pitchFamily="2" charset="0"/>
              </a:rPr>
              <a:t>Dr. Jim Roberts has had extensive experience in the study of adverse pregnancy outcomes and specifically the study of preeclampsia at several levels: mechanistic, clinical, epidemiological and behavioral. His current research efforts include fundamental, clinical and health services approaches to the understanding and management of this disorder in this country and abroad. He served as Chair of the NICHD Maternal Fetal Medicine Network for clinical trials for 9 years. After stepping down as Chair, he accepted the position of Protocol Subcommittee Chair for the CAPPS antioxidant trial to prevent preeclampsia that randomized 10,000 women to the use of Vitamins C and E or placebo. He has previously chaired the NHLBI Working Group on Research in Hypertension in Pregnancy as well as the NHLBI/ NICHD Workshop on Preeclampsia Research. He also chaired the ACOG Task Force for Hypertension in Pregnancy. Dr. Roberts is currently co-investigator of the Global Pregnancy Collaboration (CoLab), a program to bring together international cohorts with patient data and biological samples to pool resources to study preeclampsia and other adverse pregnancy outcomes. CoLab currently has more than 40 groups from around the world with data and </a:t>
            </a:r>
            <a:r>
              <a:rPr lang="en-US" sz="1000" dirty="0" err="1">
                <a:latin typeface="Avenir Book" panose="02000503020000020003" pitchFamily="2" charset="0"/>
              </a:rPr>
              <a:t>biosamples</a:t>
            </a:r>
            <a:r>
              <a:rPr lang="en-US" sz="1000" dirty="0">
                <a:latin typeface="Avenir Book" panose="02000503020000020003" pitchFamily="2" charset="0"/>
              </a:rPr>
              <a:t> from over 300,000 pregnancies (about 4,000 </a:t>
            </a:r>
            <a:r>
              <a:rPr lang="en-US" sz="1000" dirty="0" err="1">
                <a:latin typeface="Avenir Book" panose="02000503020000020003" pitchFamily="2" charset="0"/>
              </a:rPr>
              <a:t>preeclamptics</a:t>
            </a:r>
            <a:r>
              <a:rPr lang="en-US" sz="1000" dirty="0">
                <a:latin typeface="Avenir Book" panose="02000503020000020003" pitchFamily="2" charset="0"/>
              </a:rPr>
              <a:t>). He continues with clinical/translational research on preeclampsia. Other current activities include efforts to facilitate collaboration and data sharing worldwide through CoLab and emphasizing and supporting preeclampsia as more than one disorder. He is member of the National Academy of Medicine, is an ad eundem member of the Royal College of Obstetrics and Gynecology (UK). He has been honored by lifetime achievement awards by the American Journal of Obstetrics and Gynecology, The Society for Reproduction Investigation and the Preeclampsia Foundation. His passion is mentoring and has headed three training grants and personally trained more than 60 pre and postdoctoral trainees.</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descr="A person with a white beard and glasses&#10;&#10;Description automatically generated with low confidence">
            <a:extLst>
              <a:ext uri="{FF2B5EF4-FFF2-40B4-BE49-F238E27FC236}">
                <a16:creationId xmlns:a16="http://schemas.microsoft.com/office/drawing/2014/main" id="{948AED7A-1858-9244-AF5A-6506D32F2750}"/>
              </a:ext>
            </a:extLst>
          </p:cNvPr>
          <p:cNvPicPr>
            <a:picLocks noGrp="1" noChangeAspect="1"/>
          </p:cNvPicPr>
          <p:nvPr>
            <p:ph type="pic" idx="1"/>
          </p:nvPr>
        </p:nvPicPr>
        <p:blipFill>
          <a:blip r:embed="rId2"/>
          <a:srcRect l="7827" r="7827"/>
          <a:stretch>
            <a:fillRect/>
          </a:stretch>
        </p:blipFill>
        <p:spPr>
          <a:xfrm>
            <a:off x="8145393" y="272654"/>
            <a:ext cx="3778666" cy="2990371"/>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9" y="5005008"/>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1785104"/>
          </a:xfrm>
          <a:prstGeom prst="rect">
            <a:avLst/>
          </a:prstGeom>
          <a:noFill/>
        </p:spPr>
        <p:txBody>
          <a:bodyPr wrap="square" rtlCol="0">
            <a:spAutoFit/>
          </a:bodyPr>
          <a:lstStyle/>
          <a:p>
            <a:r>
              <a:rPr lang="en-US" sz="1100" dirty="0">
                <a:solidFill>
                  <a:schemeClr val="bg1"/>
                </a:solidFill>
                <a:latin typeface="Avenir Book" panose="02000503020000020003" pitchFamily="2" charset="0"/>
              </a:rPr>
              <a:t>Fetal growth restriction |  Maternal cardiovascular and metabolic disease | Obesity | Preeclampsia/ hypertensive disorders of pregnancy | Preterm birth | Identification of preeclampsia subtypes</a:t>
            </a:r>
          </a:p>
          <a:p>
            <a:endParaRPr lang="en-US" sz="1100" dirty="0">
              <a:solidFill>
                <a:schemeClr val="bg1"/>
              </a:solidFill>
              <a:latin typeface="Avenir Book" panose="02000503020000020003" pitchFamily="2" charset="0"/>
            </a:endParaRPr>
          </a:p>
          <a:p>
            <a:r>
              <a:rPr lang="en-US" sz="1100" dirty="0">
                <a:solidFill>
                  <a:schemeClr val="bg1"/>
                </a:solidFill>
                <a:latin typeface="Avenir Book" panose="02000503020000020003" pitchFamily="2" charset="0"/>
              </a:rPr>
              <a:t>Additional publications: </a:t>
            </a:r>
            <a:r>
              <a:rPr lang="en-US" sz="1100" dirty="0">
                <a:solidFill>
                  <a:schemeClr val="bg1"/>
                </a:solidFill>
                <a:latin typeface="Avenir Book" panose="02000503020000020003" pitchFamily="2" charset="0"/>
                <a:hlinkClick r:id="rId3"/>
              </a:rPr>
              <a:t>https://pubmed.ncbi.nlm.nih.gov/collections/48319783/?sort=pubdate</a:t>
            </a: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414" y="4934476"/>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000" dirty="0">
                <a:latin typeface="Avenir Book" panose="02000503020000020003" pitchFamily="2" charset="0"/>
              </a:rPr>
              <a:t>▸Roberts JM, Rich-Edwards JW, McElrath TF, </a:t>
            </a:r>
            <a:r>
              <a:rPr lang="en-US" sz="1000" dirty="0" err="1">
                <a:latin typeface="Avenir Book" panose="02000503020000020003" pitchFamily="2" charset="0"/>
              </a:rPr>
              <a:t>Garmire</a:t>
            </a:r>
            <a:r>
              <a:rPr lang="en-US" sz="1000" dirty="0">
                <a:latin typeface="Avenir Book" panose="02000503020000020003" pitchFamily="2" charset="0"/>
              </a:rPr>
              <a:t> L, Leslie M, for the Global Pregnancy C: Subtypes of Preeclampsia: Recognition and Determining Clinical Usefulness. Hypertension. 2021:HYPERTENSIONAHA12014781. PubMed PMID: 33775113</a:t>
            </a:r>
          </a:p>
          <a:p>
            <a:pPr>
              <a:lnSpc>
                <a:spcPct val="100000"/>
              </a:lnSpc>
              <a:spcBef>
                <a:spcPts val="0"/>
              </a:spcBef>
            </a:pPr>
            <a:r>
              <a:rPr lang="en-US" sz="1000" dirty="0">
                <a:latin typeface="Avenir Book" panose="02000503020000020003" pitchFamily="2" charset="0"/>
              </a:rPr>
              <a:t>▸Redman CWG, Staff AC, Roberts JM: </a:t>
            </a:r>
            <a:r>
              <a:rPr lang="en-US" sz="1000" dirty="0" err="1">
                <a:latin typeface="Avenir Book" panose="02000503020000020003" pitchFamily="2" charset="0"/>
              </a:rPr>
              <a:t>Syncytiotrophoblast</a:t>
            </a:r>
            <a:r>
              <a:rPr lang="en-US" sz="1000" dirty="0">
                <a:latin typeface="Avenir Book" panose="02000503020000020003" pitchFamily="2" charset="0"/>
              </a:rPr>
              <a:t> stress in preeclampsia: the convergence point for multiple pathways. Am J </a:t>
            </a:r>
            <a:r>
              <a:rPr lang="en-US" sz="1000" dirty="0" err="1">
                <a:latin typeface="Avenir Book" panose="02000503020000020003" pitchFamily="2" charset="0"/>
              </a:rPr>
              <a:t>Obstet</a:t>
            </a:r>
            <a:r>
              <a:rPr lang="en-US" sz="1000" dirty="0">
                <a:latin typeface="Avenir Book" panose="02000503020000020003" pitchFamily="2" charset="0"/>
              </a:rPr>
              <a:t> Gynecol. 2020;08:08. PubMed PMID: 33546842.</a:t>
            </a:r>
          </a:p>
          <a:p>
            <a:pPr>
              <a:lnSpc>
                <a:spcPct val="100000"/>
              </a:lnSpc>
              <a:spcBef>
                <a:spcPts val="0"/>
              </a:spcBef>
            </a:pPr>
            <a:r>
              <a:rPr lang="en-US" sz="1000" dirty="0">
                <a:latin typeface="Avenir Book" panose="02000503020000020003" pitchFamily="2" charset="0"/>
              </a:rPr>
              <a:t>▸Myatt L, Roberts JM. Preeclampsia: Syndrome or Disease? (Review) </a:t>
            </a:r>
            <a:r>
              <a:rPr lang="en-US" sz="1000" dirty="0" err="1">
                <a:latin typeface="Avenir Book" panose="02000503020000020003" pitchFamily="2" charset="0"/>
              </a:rPr>
              <a:t>Curr</a:t>
            </a:r>
            <a:r>
              <a:rPr lang="en-US" sz="1000" dirty="0">
                <a:latin typeface="Avenir Book" panose="02000503020000020003" pitchFamily="2" charset="0"/>
              </a:rPr>
              <a:t> </a:t>
            </a:r>
            <a:r>
              <a:rPr lang="en-US" sz="1000" dirty="0" err="1">
                <a:latin typeface="Avenir Book" panose="02000503020000020003" pitchFamily="2" charset="0"/>
              </a:rPr>
              <a:t>Hypertens</a:t>
            </a:r>
            <a:r>
              <a:rPr lang="en-US" sz="1000" dirty="0">
                <a:latin typeface="Avenir Book" panose="02000503020000020003" pitchFamily="2" charset="0"/>
              </a:rPr>
              <a:t> Rep. 2015 Nov;17(11):83. PMID: 26362531.</a:t>
            </a:r>
          </a:p>
          <a:p>
            <a:pPr>
              <a:lnSpc>
                <a:spcPct val="100000"/>
              </a:lnSpc>
              <a:spcBef>
                <a:spcPts val="0"/>
              </a:spcBef>
            </a:pPr>
            <a:r>
              <a:rPr lang="en-US" sz="1000" dirty="0">
                <a:latin typeface="Avenir Book" panose="02000503020000020003" pitchFamily="2" charset="0"/>
              </a:rPr>
              <a:t>▸Roberts JM, Taylor RN, </a:t>
            </a:r>
            <a:r>
              <a:rPr lang="en-US" sz="1000" dirty="0" err="1">
                <a:latin typeface="Avenir Book" panose="02000503020000020003" pitchFamily="2" charset="0"/>
              </a:rPr>
              <a:t>Musci</a:t>
            </a:r>
            <a:r>
              <a:rPr lang="en-US" sz="1000" dirty="0">
                <a:latin typeface="Avenir Book" panose="02000503020000020003" pitchFamily="2" charset="0"/>
              </a:rPr>
              <a:t> TJ, Rodgers GM, Hubel CA, McLaughlin MK: Preeclampsia: An endothelial cell disorder? Am J </a:t>
            </a:r>
            <a:r>
              <a:rPr lang="en-US" sz="1000" dirty="0" err="1">
                <a:latin typeface="Avenir Book" panose="02000503020000020003" pitchFamily="2" charset="0"/>
              </a:rPr>
              <a:t>Obstet</a:t>
            </a:r>
            <a:r>
              <a:rPr lang="en-US" sz="1000" dirty="0">
                <a:latin typeface="Avenir Book" panose="02000503020000020003" pitchFamily="2" charset="0"/>
              </a:rPr>
              <a:t> Gynecol. 161(5):1200-1204, 1989. Comments in Am J </a:t>
            </a:r>
            <a:r>
              <a:rPr lang="en-US" sz="1000" dirty="0" err="1">
                <a:latin typeface="Avenir Book" panose="02000503020000020003" pitchFamily="2" charset="0"/>
              </a:rPr>
              <a:t>Obstet</a:t>
            </a:r>
            <a:r>
              <a:rPr lang="en-US" sz="1000" dirty="0">
                <a:latin typeface="Avenir Book" panose="02000503020000020003" pitchFamily="2" charset="0"/>
              </a:rPr>
              <a:t> Gynecol. Oct. 163(1).</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4"/>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James M. Roberts, MD </a:t>
            </a:r>
            <a:endParaRPr lang="en-US" dirty="0">
              <a:latin typeface="Avenir Book" panose="02000503020000020003" pitchFamily="2" charset="0"/>
            </a:endParaRPr>
          </a:p>
        </p:txBody>
      </p:sp>
    </p:spTree>
    <p:extLst>
      <p:ext uri="{BB962C8B-B14F-4D97-AF65-F5344CB8AC3E}">
        <p14:creationId xmlns:p14="http://schemas.microsoft.com/office/powerpoint/2010/main" val="4285703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Emeritus Scholar Tenured Professor</a:t>
            </a:r>
            <a:br>
              <a:rPr lang="en-US" sz="1400" dirty="0">
                <a:latin typeface="Avenir Book" panose="02000503020000020003" pitchFamily="2" charset="0"/>
              </a:rPr>
            </a:br>
            <a:r>
              <a:rPr lang="en-US" sz="1400" dirty="0">
                <a:latin typeface="Avenir Book" panose="02000503020000020003" pitchFamily="2" charset="0"/>
              </a:rPr>
              <a:t>Pediatrics and Neurology</a:t>
            </a:r>
            <a:br>
              <a:rPr lang="en-US" sz="1400" dirty="0">
                <a:latin typeface="Avenir Book" panose="02000503020000020003" pitchFamily="2" charset="0"/>
              </a:rPr>
            </a:br>
            <a:r>
              <a:rPr lang="en-US" sz="1400" dirty="0">
                <a:latin typeface="Avenir Book" panose="02000503020000020003" pitchFamily="2" charset="0"/>
              </a:rPr>
              <a:t>Case Western Reserve University</a:t>
            </a:r>
            <a:br>
              <a:rPr lang="en-US" sz="1400" dirty="0">
                <a:latin typeface="Avenir Book" panose="02000503020000020003" pitchFamily="2" charset="0"/>
              </a:rPr>
            </a:br>
            <a:r>
              <a:rPr lang="en-US" sz="1400" dirty="0">
                <a:latin typeface="Avenir Book" panose="02000503020000020003" pitchFamily="2" charset="0"/>
              </a:rPr>
              <a:t>United States of America</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a:bodyPr>
          <a:lstStyle/>
          <a:p>
            <a:r>
              <a:rPr lang="en-US" sz="1100" dirty="0">
                <a:latin typeface="Avenir Book" panose="02000503020000020003" pitchFamily="2" charset="0"/>
              </a:rPr>
              <a:t>Fetal/neonatal neurology has been integrated into Dr. Mark </a:t>
            </a:r>
            <a:r>
              <a:rPr lang="en-US" sz="1100" dirty="0" err="1">
                <a:latin typeface="Avenir Book" panose="02000503020000020003" pitchFamily="2" charset="0"/>
              </a:rPr>
              <a:t>Scher’s</a:t>
            </a:r>
            <a:r>
              <a:rPr lang="en-US" sz="1100" dirty="0">
                <a:latin typeface="Avenir Book" panose="02000503020000020003" pitchFamily="2" charset="0"/>
              </a:rPr>
              <a:t> pediatric neurology practice at two academic institutions where he served children and families into adulthood. Clinical service was embedded into interdisciplinary teaching programs including neurology, pediatrics, OBGYN, psychiatry and other healthcare specialties. Fetal neurology followed by neonatal neurocritical care consultations underscored his approach to the neurologic care of children  relative to maternal and family health equity and/or disparities. His research applied neonatal EEG/Sleep analyses to assess neonatal encephalopathy, seizures, perinatal stroke, prematurity, and developmental care interventions. He considered trimester-specific factors affecting the maternal/placental/fetal triad when assessing neonatal and childhood EEG/Sleep patterns to treat disorders and predict outcome. These interdisciplinary clinical, educational and research experiences provide Dr. </a:t>
            </a:r>
            <a:r>
              <a:rPr lang="en-US" sz="1100" dirty="0" err="1">
                <a:latin typeface="Avenir Book" panose="02000503020000020003" pitchFamily="2" charset="0"/>
              </a:rPr>
              <a:t>Scher</a:t>
            </a:r>
            <a:r>
              <a:rPr lang="en-US" sz="1100" dirty="0">
                <a:latin typeface="Avenir Book" panose="02000503020000020003" pitchFamily="2" charset="0"/>
              </a:rPr>
              <a:t> an opportunity to participate in CoLab activities, applying perspectives of developmental origins of brain health and life-course science.</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rotWithShape="1">
          <a:blip r:embed="rId2"/>
          <a:srcRect l="12447" t="-13283" r="11089" b="-13283"/>
          <a:stretch/>
        </p:blipFill>
        <p:spPr>
          <a:xfrm rot="5400000">
            <a:off x="8539540" y="-121493"/>
            <a:ext cx="2990371" cy="3778666"/>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9" y="4465541"/>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769441"/>
          </a:xfrm>
          <a:prstGeom prst="rect">
            <a:avLst/>
          </a:prstGeom>
          <a:noFill/>
        </p:spPr>
        <p:txBody>
          <a:bodyPr wrap="square" rtlCol="0">
            <a:spAutoFit/>
          </a:bodyPr>
          <a:lstStyle/>
          <a:p>
            <a:r>
              <a:rPr lang="en-US" sz="1100" dirty="0">
                <a:solidFill>
                  <a:schemeClr val="bg1"/>
                </a:solidFill>
                <a:latin typeface="Avenir Book" panose="02000503020000020003" pitchFamily="2" charset="0"/>
              </a:rPr>
              <a:t>Developmental Origins of Health and Disease (</a:t>
            </a:r>
            <a:r>
              <a:rPr lang="en-US" sz="1100" dirty="0" err="1">
                <a:solidFill>
                  <a:schemeClr val="bg1"/>
                </a:solidFill>
                <a:latin typeface="Avenir Book" panose="02000503020000020003" pitchFamily="2" charset="0"/>
              </a:rPr>
              <a:t>DOHaD</a:t>
            </a:r>
            <a:r>
              <a:rPr lang="en-US" sz="1100" dirty="0">
                <a:solidFill>
                  <a:schemeClr val="bg1"/>
                </a:solidFill>
                <a:latin typeface="Avenir Book" panose="02000503020000020003" pitchFamily="2" charset="0"/>
              </a:rPr>
              <a:t>) | Fetal/neonatal brain development | Life-course science</a:t>
            </a: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414" y="4395009"/>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100" dirty="0">
                <a:latin typeface="Avenir Book" panose="02000503020000020003" pitchFamily="2" charset="0"/>
              </a:rPr>
              <a:t>▸</a:t>
            </a:r>
            <a:r>
              <a:rPr lang="en-US" sz="1100" dirty="0" err="1">
                <a:latin typeface="Avenir Book" panose="02000503020000020003" pitchFamily="2" charset="0"/>
              </a:rPr>
              <a:t>Scher</a:t>
            </a:r>
            <a:r>
              <a:rPr lang="en-US" sz="1100" dirty="0">
                <a:latin typeface="Avenir Book" panose="02000503020000020003" pitchFamily="2" charset="0"/>
              </a:rPr>
              <a:t> MS (2021) “The First Thousand Days” Define a Fetal/Neonatal Neurology Program. Front. </a:t>
            </a:r>
            <a:r>
              <a:rPr lang="en-US" sz="1100" dirty="0" err="1">
                <a:latin typeface="Avenir Book" panose="02000503020000020003" pitchFamily="2" charset="0"/>
              </a:rPr>
              <a:t>Pediatr</a:t>
            </a:r>
            <a:r>
              <a:rPr lang="en-US" sz="1100" dirty="0">
                <a:latin typeface="Avenir Book" panose="02000503020000020003" pitchFamily="2" charset="0"/>
              </a:rPr>
              <a:t>. 9:683138.doi: 10.3389/fped.2021.683138</a:t>
            </a:r>
          </a:p>
          <a:p>
            <a:pPr>
              <a:lnSpc>
                <a:spcPct val="100000"/>
              </a:lnSpc>
              <a:spcBef>
                <a:spcPts val="0"/>
              </a:spcBef>
            </a:pPr>
            <a:r>
              <a:rPr lang="en-US" sz="1100" dirty="0">
                <a:latin typeface="Avenir Book" panose="02000503020000020003" pitchFamily="2" charset="0"/>
              </a:rPr>
              <a:t>▸</a:t>
            </a:r>
            <a:r>
              <a:rPr lang="en-US" sz="1100" dirty="0" err="1">
                <a:latin typeface="Avenir Book" panose="02000503020000020003" pitchFamily="2" charset="0"/>
              </a:rPr>
              <a:t>Scher</a:t>
            </a:r>
            <a:r>
              <a:rPr lang="en-US" sz="1100" dirty="0">
                <a:latin typeface="Avenir Book" panose="02000503020000020003" pitchFamily="2" charset="0"/>
              </a:rPr>
              <a:t> MS. Fetal neurology: Principles and practice with a life-course perspective. </a:t>
            </a:r>
            <a:r>
              <a:rPr lang="en-US" sz="1100" dirty="0" err="1">
                <a:latin typeface="Avenir Book" panose="02000503020000020003" pitchFamily="2" charset="0"/>
              </a:rPr>
              <a:t>Handb</a:t>
            </a:r>
            <a:r>
              <a:rPr lang="en-US" sz="1100" dirty="0">
                <a:latin typeface="Avenir Book" panose="02000503020000020003" pitchFamily="2" charset="0"/>
              </a:rPr>
              <a:t> Clin Neurol. 2019;162:1-29. </a:t>
            </a:r>
            <a:r>
              <a:rPr lang="en-US" sz="1100" dirty="0" err="1">
                <a:latin typeface="Avenir Book" panose="02000503020000020003" pitchFamily="2" charset="0"/>
              </a:rPr>
              <a:t>doi</a:t>
            </a:r>
            <a:r>
              <a:rPr lang="en-US" sz="1100" dirty="0">
                <a:latin typeface="Avenir Book" panose="02000503020000020003" pitchFamily="2" charset="0"/>
              </a:rPr>
              <a:t>: 10.1016/B978-0-444-64029-1.00001-1. PMID: 31324306</a:t>
            </a:r>
          </a:p>
          <a:p>
            <a:pPr>
              <a:lnSpc>
                <a:spcPct val="100000"/>
              </a:lnSpc>
              <a:spcBef>
                <a:spcPts val="0"/>
              </a:spcBef>
            </a:pPr>
            <a:r>
              <a:rPr lang="en-US" sz="1100" dirty="0">
                <a:latin typeface="Avenir Book" panose="02000503020000020003" pitchFamily="2" charset="0"/>
              </a:rPr>
              <a:t>▸</a:t>
            </a:r>
            <a:r>
              <a:rPr lang="en-US" sz="1100" dirty="0" err="1">
                <a:latin typeface="Avenir Book" panose="02000503020000020003" pitchFamily="2" charset="0"/>
              </a:rPr>
              <a:t>Scher</a:t>
            </a:r>
            <a:r>
              <a:rPr lang="en-US" sz="1100" dirty="0">
                <a:latin typeface="Avenir Book" panose="02000503020000020003" pitchFamily="2" charset="0"/>
              </a:rPr>
              <a:t> MS. Neurologic Sequelae Associated with Hypertensive Disorders of Pregnancy. Children (Basel). 2021;8(11):945. Published 2021 Oct 20. doi:10.3390/children8110945</a:t>
            </a:r>
          </a:p>
          <a:p>
            <a:pPr>
              <a:lnSpc>
                <a:spcPct val="100000"/>
              </a:lnSpc>
              <a:spcBef>
                <a:spcPts val="0"/>
              </a:spcBef>
            </a:pPr>
            <a:r>
              <a:rPr lang="en-US" sz="1100" dirty="0">
                <a:latin typeface="Avenir Book" panose="02000503020000020003" pitchFamily="2" charset="0"/>
              </a:rPr>
              <a:t>▸</a:t>
            </a:r>
            <a:r>
              <a:rPr lang="en-US" sz="1100" dirty="0" err="1">
                <a:latin typeface="Avenir Book" panose="02000503020000020003" pitchFamily="2" charset="0"/>
              </a:rPr>
              <a:t>Scher</a:t>
            </a:r>
            <a:r>
              <a:rPr lang="en-US" sz="1100" dirty="0">
                <a:latin typeface="Avenir Book" panose="02000503020000020003" pitchFamily="2" charset="0"/>
              </a:rPr>
              <a:t> MS, </a:t>
            </a:r>
            <a:r>
              <a:rPr lang="en-US" sz="1100" dirty="0" err="1">
                <a:latin typeface="Avenir Book" panose="02000503020000020003" pitchFamily="2" charset="0"/>
              </a:rPr>
              <a:t>Loparo</a:t>
            </a:r>
            <a:r>
              <a:rPr lang="en-US" sz="1100" dirty="0">
                <a:latin typeface="Avenir Book" panose="02000503020000020003" pitchFamily="2" charset="0"/>
              </a:rPr>
              <a:t> KA. Neonatal EEG/sleep state analyses: a complex phenotype of developmental neural plasticity. Dev </a:t>
            </a:r>
            <a:r>
              <a:rPr lang="en-US" sz="1100" dirty="0" err="1">
                <a:latin typeface="Avenir Book" panose="02000503020000020003" pitchFamily="2" charset="0"/>
              </a:rPr>
              <a:t>Neurosci</a:t>
            </a:r>
            <a:r>
              <a:rPr lang="en-US" sz="1100" dirty="0">
                <a:latin typeface="Avenir Book" panose="02000503020000020003" pitchFamily="2" charset="0"/>
              </a:rPr>
              <a:t>. 2009;31(4):259-75. </a:t>
            </a:r>
            <a:r>
              <a:rPr lang="en-US" sz="1100" dirty="0" err="1">
                <a:latin typeface="Avenir Book" panose="02000503020000020003" pitchFamily="2" charset="0"/>
              </a:rPr>
              <a:t>doi</a:t>
            </a:r>
            <a:r>
              <a:rPr lang="en-US" sz="1100" dirty="0">
                <a:latin typeface="Avenir Book" panose="02000503020000020003" pitchFamily="2" charset="0"/>
              </a:rPr>
              <a:t>: 10.1159/000216537. </a:t>
            </a:r>
            <a:r>
              <a:rPr lang="en-US" sz="1100" dirty="0" err="1">
                <a:latin typeface="Avenir Book" panose="02000503020000020003" pitchFamily="2" charset="0"/>
              </a:rPr>
              <a:t>Epub</a:t>
            </a:r>
            <a:r>
              <a:rPr lang="en-US" sz="1100" dirty="0">
                <a:latin typeface="Avenir Book" panose="02000503020000020003" pitchFamily="2" charset="0"/>
              </a:rPr>
              <a:t> 2009 Jan 2. PMID: 19546563</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3"/>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Mark S. </a:t>
            </a:r>
            <a:r>
              <a:rPr lang="en-US" b="1" dirty="0" err="1">
                <a:latin typeface="Avenir Book" panose="02000503020000020003" pitchFamily="2" charset="0"/>
              </a:rPr>
              <a:t>Scher</a:t>
            </a:r>
            <a:r>
              <a:rPr lang="en-US" b="1" dirty="0">
                <a:latin typeface="Avenir Book" panose="02000503020000020003" pitchFamily="2" charset="0"/>
              </a:rPr>
              <a:t>, MD</a:t>
            </a:r>
          </a:p>
        </p:txBody>
      </p:sp>
    </p:spTree>
    <p:extLst>
      <p:ext uri="{BB962C8B-B14F-4D97-AF65-F5344CB8AC3E}">
        <p14:creationId xmlns:p14="http://schemas.microsoft.com/office/powerpoint/2010/main" val="2652398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Professor</a:t>
            </a:r>
            <a:br>
              <a:rPr lang="en-US" sz="1400" dirty="0">
                <a:latin typeface="Avenir Book" panose="02000503020000020003" pitchFamily="2" charset="0"/>
              </a:rPr>
            </a:br>
            <a:r>
              <a:rPr lang="en-US" sz="1400" dirty="0">
                <a:latin typeface="Avenir Book" panose="02000503020000020003" pitchFamily="2" charset="0"/>
              </a:rPr>
              <a:t>University of Cambridge</a:t>
            </a:r>
            <a:br>
              <a:rPr lang="en-US" sz="1400" dirty="0">
                <a:latin typeface="Avenir Book" panose="02000503020000020003" pitchFamily="2" charset="0"/>
              </a:rPr>
            </a:br>
            <a:r>
              <a:rPr lang="en-US" sz="1400" dirty="0">
                <a:latin typeface="Avenir Book" panose="02000503020000020003" pitchFamily="2" charset="0"/>
              </a:rPr>
              <a:t>England</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a:bodyPr>
          <a:lstStyle/>
          <a:p>
            <a:r>
              <a:rPr lang="en-US" sz="1100" dirty="0">
                <a:latin typeface="Avenir Book" panose="02000503020000020003" pitchFamily="2" charset="0"/>
              </a:rPr>
              <a:t>Dr. Gordon Smith’s research is focused on clinical epidemiology and translational research. He is the PI of cohort studies collecting blood and placental samples on large numbers of women having first pregnancies. Their broad aims are to identify mechanisms and predictors of placentally related complications of human pregnancy.</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a:blip r:embed="rId2"/>
          <a:srcRect t="3148" b="3148"/>
          <a:stretch/>
        </p:blipFill>
        <p:spPr>
          <a:xfrm>
            <a:off x="8769585" y="115854"/>
            <a:ext cx="2530282" cy="3197292"/>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9" y="3428999"/>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1107996"/>
          </a:xfrm>
          <a:prstGeom prst="rect">
            <a:avLst/>
          </a:prstGeom>
          <a:noFill/>
        </p:spPr>
        <p:txBody>
          <a:bodyPr wrap="square" rtlCol="0">
            <a:spAutoFit/>
          </a:bodyPr>
          <a:lstStyle/>
          <a:p>
            <a:r>
              <a:rPr lang="en-US" sz="1100" dirty="0">
                <a:solidFill>
                  <a:schemeClr val="bg1"/>
                </a:solidFill>
                <a:latin typeface="Avenir Book" panose="02000503020000020003" pitchFamily="2" charset="0"/>
              </a:rPr>
              <a:t>Diabetes/gestational diabetes | Fetal growth restriction | Infectious disease | Placental structure/function | Preeclampsia/hypertensive disorders of pregnancy | Stillbirth</a:t>
            </a:r>
          </a:p>
          <a:p>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414" y="3358467"/>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100" dirty="0">
                <a:latin typeface="Avenir Book" panose="02000503020000020003" pitchFamily="2" charset="0"/>
              </a:rPr>
              <a:t>▸</a:t>
            </a:r>
            <a:r>
              <a:rPr lang="en-US" sz="1100" dirty="0" err="1">
                <a:latin typeface="Avenir Book" panose="02000503020000020003" pitchFamily="2" charset="0"/>
              </a:rPr>
              <a:t>Coorens</a:t>
            </a:r>
            <a:r>
              <a:rPr lang="en-US" sz="1100" dirty="0">
                <a:latin typeface="Avenir Book" panose="02000503020000020003" pitchFamily="2" charset="0"/>
              </a:rPr>
              <a:t> THH, Oliver TRW, Sanghvi R, </a:t>
            </a:r>
            <a:r>
              <a:rPr lang="en-US" sz="1100" dirty="0" err="1">
                <a:latin typeface="Avenir Book" panose="02000503020000020003" pitchFamily="2" charset="0"/>
              </a:rPr>
              <a:t>Sovio</a:t>
            </a:r>
            <a:r>
              <a:rPr lang="en-US" sz="1100" dirty="0">
                <a:latin typeface="Avenir Book" panose="02000503020000020003" pitchFamily="2" charset="0"/>
              </a:rPr>
              <a:t> U, Cook E, Vento-</a:t>
            </a:r>
            <a:r>
              <a:rPr lang="en-US" sz="1100" dirty="0" err="1">
                <a:latin typeface="Avenir Book" panose="02000503020000020003" pitchFamily="2" charset="0"/>
              </a:rPr>
              <a:t>Tormo</a:t>
            </a:r>
            <a:r>
              <a:rPr lang="en-US" sz="1100" dirty="0">
                <a:latin typeface="Avenir Book" panose="02000503020000020003" pitchFamily="2" charset="0"/>
              </a:rPr>
              <a:t> R, </a:t>
            </a:r>
            <a:r>
              <a:rPr lang="en-US" sz="1100" dirty="0" err="1">
                <a:latin typeface="Avenir Book" panose="02000503020000020003" pitchFamily="2" charset="0"/>
              </a:rPr>
              <a:t>Haniffa</a:t>
            </a:r>
            <a:r>
              <a:rPr lang="en-US" sz="1100" dirty="0">
                <a:latin typeface="Avenir Book" panose="02000503020000020003" pitchFamily="2" charset="0"/>
              </a:rPr>
              <a:t> M, Young MD, </a:t>
            </a:r>
            <a:r>
              <a:rPr lang="en-US" sz="1100" dirty="0" err="1">
                <a:latin typeface="Avenir Book" panose="02000503020000020003" pitchFamily="2" charset="0"/>
              </a:rPr>
              <a:t>Rahbari</a:t>
            </a:r>
            <a:r>
              <a:rPr lang="en-US" sz="1100" dirty="0">
                <a:latin typeface="Avenir Book" panose="02000503020000020003" pitchFamily="2" charset="0"/>
              </a:rPr>
              <a:t> R, </a:t>
            </a:r>
            <a:r>
              <a:rPr lang="en-US" sz="1100" dirty="0" err="1">
                <a:latin typeface="Avenir Book" panose="02000503020000020003" pitchFamily="2" charset="0"/>
              </a:rPr>
              <a:t>Sebire</a:t>
            </a:r>
            <a:r>
              <a:rPr lang="en-US" sz="1100" dirty="0">
                <a:latin typeface="Avenir Book" panose="02000503020000020003" pitchFamily="2" charset="0"/>
              </a:rPr>
              <a:t> N, Campbell PJ, Charnock-Jones DS*, Smith GCS*, </a:t>
            </a:r>
            <a:r>
              <a:rPr lang="en-US" sz="1100" dirty="0" err="1">
                <a:latin typeface="Avenir Book" panose="02000503020000020003" pitchFamily="2" charset="0"/>
              </a:rPr>
              <a:t>Behjati</a:t>
            </a:r>
            <a:r>
              <a:rPr lang="en-US" sz="1100" dirty="0">
                <a:latin typeface="Avenir Book" panose="02000503020000020003" pitchFamily="2" charset="0"/>
              </a:rPr>
              <a:t> S* [*corresponding]. Somatic mutations reveal universal mosaicism and extensive cancer-like mutagenesis in human placentas. Nature 2021;592:80-85.</a:t>
            </a:r>
          </a:p>
          <a:p>
            <a:pPr>
              <a:lnSpc>
                <a:spcPct val="100000"/>
              </a:lnSpc>
              <a:spcBef>
                <a:spcPts val="0"/>
              </a:spcBef>
            </a:pPr>
            <a:r>
              <a:rPr lang="en-US" sz="1100" dirty="0">
                <a:latin typeface="Avenir Book" panose="02000503020000020003" pitchFamily="2" charset="0"/>
              </a:rPr>
              <a:t>▸</a:t>
            </a:r>
            <a:r>
              <a:rPr lang="en-US" sz="1100" dirty="0" err="1">
                <a:latin typeface="Avenir Book" panose="02000503020000020003" pitchFamily="2" charset="0"/>
              </a:rPr>
              <a:t>Sovio</a:t>
            </a:r>
            <a:r>
              <a:rPr lang="en-US" sz="1100" dirty="0">
                <a:latin typeface="Avenir Book" panose="02000503020000020003" pitchFamily="2" charset="0"/>
              </a:rPr>
              <a:t> U, Goulding N, McBride N, Cook E, </a:t>
            </a:r>
            <a:r>
              <a:rPr lang="en-US" sz="1100" dirty="0" err="1">
                <a:latin typeface="Avenir Book" panose="02000503020000020003" pitchFamily="2" charset="0"/>
              </a:rPr>
              <a:t>Gaccioli</a:t>
            </a:r>
            <a:r>
              <a:rPr lang="en-US" sz="1100" dirty="0">
                <a:latin typeface="Avenir Book" panose="02000503020000020003" pitchFamily="2" charset="0"/>
              </a:rPr>
              <a:t> F, Charnock-Jones DS, Lawlor DA,  Smith GCS. A maternal serum metabolite ratio predicts term fetal growth restriction. Nature Medicine 2020;26:348-353.</a:t>
            </a:r>
          </a:p>
          <a:p>
            <a:pPr>
              <a:lnSpc>
                <a:spcPct val="100000"/>
              </a:lnSpc>
              <a:spcBef>
                <a:spcPts val="0"/>
              </a:spcBef>
            </a:pPr>
            <a:r>
              <a:rPr lang="en-US" sz="1100" dirty="0">
                <a:latin typeface="Avenir Book" panose="02000503020000020003" pitchFamily="2" charset="0"/>
              </a:rPr>
              <a:t>▸de </a:t>
            </a:r>
            <a:r>
              <a:rPr lang="en-US" sz="1100" dirty="0" err="1">
                <a:latin typeface="Avenir Book" panose="02000503020000020003" pitchFamily="2" charset="0"/>
              </a:rPr>
              <a:t>Goffau</a:t>
            </a:r>
            <a:r>
              <a:rPr lang="en-US" sz="1100" dirty="0">
                <a:latin typeface="Avenir Book" panose="02000503020000020003" pitchFamily="2" charset="0"/>
              </a:rPr>
              <a:t> MC, Lager SM, </a:t>
            </a:r>
            <a:r>
              <a:rPr lang="en-US" sz="1100" dirty="0" err="1">
                <a:latin typeface="Avenir Book" panose="02000503020000020003" pitchFamily="2" charset="0"/>
              </a:rPr>
              <a:t>Sovio</a:t>
            </a:r>
            <a:r>
              <a:rPr lang="en-US" sz="1100" dirty="0">
                <a:latin typeface="Avenir Book" panose="02000503020000020003" pitchFamily="2" charset="0"/>
              </a:rPr>
              <a:t> U, </a:t>
            </a:r>
            <a:r>
              <a:rPr lang="en-US" sz="1100" dirty="0" err="1">
                <a:latin typeface="Avenir Book" panose="02000503020000020003" pitchFamily="2" charset="0"/>
              </a:rPr>
              <a:t>Gaccioli</a:t>
            </a:r>
            <a:r>
              <a:rPr lang="en-US" sz="1100" dirty="0">
                <a:latin typeface="Avenir Book" panose="02000503020000020003" pitchFamily="2" charset="0"/>
              </a:rPr>
              <a:t> F, Cook E, Peacock SJ, Parkhill J, Charnock-Jones DS, Smith GCS. Article: Human placenta has no microbiome but can contain potential pathogens. Nature 2019;572:329-334.</a:t>
            </a:r>
          </a:p>
          <a:p>
            <a:pPr>
              <a:lnSpc>
                <a:spcPct val="100000"/>
              </a:lnSpc>
              <a:spcBef>
                <a:spcPts val="0"/>
              </a:spcBef>
            </a:pPr>
            <a:r>
              <a:rPr lang="en-US" sz="1100" dirty="0">
                <a:latin typeface="Avenir Book" panose="02000503020000020003" pitchFamily="2" charset="0"/>
              </a:rPr>
              <a:t>▸</a:t>
            </a:r>
            <a:r>
              <a:rPr lang="en-US" sz="1100" dirty="0" err="1">
                <a:latin typeface="Avenir Book" panose="02000503020000020003" pitchFamily="2" charset="0"/>
              </a:rPr>
              <a:t>Sovio</a:t>
            </a:r>
            <a:r>
              <a:rPr lang="en-US" sz="1100" dirty="0">
                <a:latin typeface="Avenir Book" panose="02000503020000020003" pitchFamily="2" charset="0"/>
              </a:rPr>
              <a:t> U, White IR, Dacey A, </a:t>
            </a:r>
            <a:r>
              <a:rPr lang="en-US" sz="1100" dirty="0" err="1">
                <a:latin typeface="Avenir Book" panose="02000503020000020003" pitchFamily="2" charset="0"/>
              </a:rPr>
              <a:t>Pasupathy</a:t>
            </a:r>
            <a:r>
              <a:rPr lang="en-US" sz="1100" dirty="0">
                <a:latin typeface="Avenir Book" panose="02000503020000020003" pitchFamily="2" charset="0"/>
              </a:rPr>
              <a:t> D, Smith GCS. Screening for fetal growth restriction with universal third trimester ultrasonography in nulliparous women in the Pregnancy Outcome Prediction (POP) study: a prospective cohort study. Lancet 2015;386:2089-97.</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3"/>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Gordon C. S. Smith, MD, PhD</a:t>
            </a:r>
          </a:p>
        </p:txBody>
      </p:sp>
    </p:spTree>
    <p:extLst>
      <p:ext uri="{BB962C8B-B14F-4D97-AF65-F5344CB8AC3E}">
        <p14:creationId xmlns:p14="http://schemas.microsoft.com/office/powerpoint/2010/main" val="921281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Clinical Lecturer</a:t>
            </a:r>
            <a:br>
              <a:rPr lang="en-US" sz="1400" dirty="0">
                <a:latin typeface="Avenir Book" panose="02000503020000020003" pitchFamily="2" charset="0"/>
              </a:rPr>
            </a:br>
            <a:r>
              <a:rPr lang="en-US" sz="1400" dirty="0">
                <a:latin typeface="Avenir Book" panose="02000503020000020003" pitchFamily="2" charset="0"/>
              </a:rPr>
              <a:t>University of Leeds</a:t>
            </a:r>
            <a:br>
              <a:rPr lang="en-US" sz="1400" dirty="0">
                <a:latin typeface="Avenir Book" panose="02000503020000020003" pitchFamily="2" charset="0"/>
              </a:rPr>
            </a:br>
            <a:r>
              <a:rPr lang="en-US" sz="1400" dirty="0">
                <a:latin typeface="Avenir Book" panose="02000503020000020003" pitchFamily="2" charset="0"/>
              </a:rPr>
              <a:t>England</a:t>
            </a:r>
            <a:endParaRPr lang="en-US" sz="1400" kern="1200" dirty="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a:bodyPr>
          <a:lstStyle/>
          <a:p>
            <a:r>
              <a:rPr lang="en-US" sz="1100" dirty="0">
                <a:latin typeface="Avenir Book" panose="02000503020000020003" pitchFamily="2" charset="0"/>
              </a:rPr>
              <a:t>Dr. Rebecca Spencer is an NIHR Clinical Lecturer in Obstetrics and </a:t>
            </a:r>
            <a:r>
              <a:rPr lang="en-US" sz="1100" dirty="0" err="1">
                <a:latin typeface="Avenir Book" panose="02000503020000020003" pitchFamily="2" charset="0"/>
              </a:rPr>
              <a:t>Gynaecology</a:t>
            </a:r>
            <a:r>
              <a:rPr lang="en-US" sz="1100" dirty="0">
                <a:latin typeface="Avenir Book" panose="02000503020000020003" pitchFamily="2" charset="0"/>
              </a:rPr>
              <a:t> and a subspecialty trainee in Maternal Fetal Medicine in the UK. From a disease perspective her research focuses on early-onset fetal growth restriction and placental insufficiency. This includes the discovery and validation of maternal serum proteins as predictive markers of pregnancy outcome, the validation of maternal circulating mRNAs as diagnostic markers of FGR and the evaluation of placental extracellular vesicles as non-invasive placental biopsies. However, she also has a wider interest in translational obstetrics. Dr. Spencer has experience of designing a phase I/</a:t>
            </a:r>
            <a:r>
              <a:rPr lang="en-US" sz="1100" dirty="0" err="1">
                <a:latin typeface="Avenir Book" panose="02000503020000020003" pitchFamily="2" charset="0"/>
              </a:rPr>
              <a:t>IIa</a:t>
            </a:r>
            <a:r>
              <a:rPr lang="en-US" sz="1100" dirty="0">
                <a:latin typeface="Avenir Book" panose="02000503020000020003" pitchFamily="2" charset="0"/>
              </a:rPr>
              <a:t> clinical trial of a maternal VEGF gene therapy for early-onset FGR, working with a small-medium enterprise company to submit a successful application for European Medicines Agency orphan designation, developing standard severity grading criteria for maternal and fetal adverse events and liaising with the Medical Dictionary for Regulatory Activities (MedDRA) to expand their fetal adverse event terms. She has a diploma in epidemiology, including training on advanced statistical methods, and has completed the Eureka Institute for Translational Medicine International Certificate Course.</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rotWithShape="1">
          <a:blip r:embed="rId2"/>
          <a:srcRect t="11394" b="35899"/>
          <a:stretch/>
        </p:blipFill>
        <p:spPr>
          <a:xfrm>
            <a:off x="8145393" y="272654"/>
            <a:ext cx="3778666" cy="2990371"/>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6280" y="4433624"/>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430887"/>
          </a:xfrm>
          <a:prstGeom prst="rect">
            <a:avLst/>
          </a:prstGeom>
          <a:noFill/>
        </p:spPr>
        <p:txBody>
          <a:bodyPr wrap="square" rtlCol="0">
            <a:spAutoFit/>
          </a:bodyPr>
          <a:lstStyle/>
          <a:p>
            <a:r>
              <a:rPr lang="en-US" sz="1100" dirty="0">
                <a:solidFill>
                  <a:schemeClr val="bg1"/>
                </a:solidFill>
                <a:latin typeface="Avenir Book" panose="02000503020000020003" pitchFamily="2" charset="0"/>
              </a:rPr>
              <a:t>Fetal growth restriction | Translational obstetrics</a:t>
            </a: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69455" y="4363092"/>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100" dirty="0">
                <a:latin typeface="Avenir Book" panose="02000503020000020003" pitchFamily="2" charset="0"/>
              </a:rPr>
              <a:t>▸Spencer R, </a:t>
            </a:r>
            <a:r>
              <a:rPr lang="en-US" sz="1100" dirty="0" err="1">
                <a:latin typeface="Avenir Book" panose="02000503020000020003" pitchFamily="2" charset="0"/>
              </a:rPr>
              <a:t>Hecher</a:t>
            </a:r>
            <a:r>
              <a:rPr lang="en-US" sz="1100" dirty="0">
                <a:latin typeface="Avenir Book" panose="02000503020000020003" pitchFamily="2" charset="0"/>
              </a:rPr>
              <a:t> K, Norman G, Marsal K, Flake A, </a:t>
            </a:r>
            <a:r>
              <a:rPr lang="en-US" sz="1100" dirty="0" err="1">
                <a:latin typeface="Avenir Book" panose="02000503020000020003" pitchFamily="2" charset="0"/>
              </a:rPr>
              <a:t>Figueras</a:t>
            </a:r>
            <a:r>
              <a:rPr lang="en-US" sz="1100" dirty="0">
                <a:latin typeface="Avenir Book" panose="02000503020000020003" pitchFamily="2" charset="0"/>
              </a:rPr>
              <a:t> F, Lees C, Beach K, Powell M, Crispi F, </a:t>
            </a:r>
            <a:r>
              <a:rPr lang="en-US" sz="1100" dirty="0" err="1">
                <a:latin typeface="Avenir Book" panose="02000503020000020003" pitchFamily="2" charset="0"/>
              </a:rPr>
              <a:t>Diemert</a:t>
            </a:r>
            <a:r>
              <a:rPr lang="en-US" sz="1100" dirty="0">
                <a:latin typeface="Avenir Book" panose="02000503020000020003" pitchFamily="2" charset="0"/>
              </a:rPr>
              <a:t> A, Marlow N, Peebles D, </a:t>
            </a:r>
            <a:r>
              <a:rPr lang="en-US" sz="1100" dirty="0" err="1">
                <a:latin typeface="Avenir Book" panose="02000503020000020003" pitchFamily="2" charset="0"/>
              </a:rPr>
              <a:t>Westgren</a:t>
            </a:r>
            <a:r>
              <a:rPr lang="en-US" sz="1100" dirty="0">
                <a:latin typeface="Avenir Book" panose="02000503020000020003" pitchFamily="2" charset="0"/>
              </a:rPr>
              <a:t> M, Gardiner H, </a:t>
            </a:r>
            <a:r>
              <a:rPr lang="en-US" sz="1100" dirty="0" err="1">
                <a:latin typeface="Avenir Book" panose="02000503020000020003" pitchFamily="2" charset="0"/>
              </a:rPr>
              <a:t>Gratacos</a:t>
            </a:r>
            <a:r>
              <a:rPr lang="en-US" sz="1100" dirty="0">
                <a:latin typeface="Avenir Book" panose="02000503020000020003" pitchFamily="2" charset="0"/>
              </a:rPr>
              <a:t> E, </a:t>
            </a:r>
            <a:r>
              <a:rPr lang="en-US" sz="1100" dirty="0" err="1">
                <a:latin typeface="Avenir Book" panose="02000503020000020003" pitchFamily="2" charset="0"/>
              </a:rPr>
              <a:t>Brodski</a:t>
            </a:r>
            <a:r>
              <a:rPr lang="en-US" sz="1100" dirty="0">
                <a:latin typeface="Avenir Book" panose="02000503020000020003" pitchFamily="2" charset="0"/>
              </a:rPr>
              <a:t> J, Batista A, </a:t>
            </a:r>
            <a:r>
              <a:rPr lang="en-US" sz="1100" dirty="0" err="1">
                <a:latin typeface="Avenir Book" panose="02000503020000020003" pitchFamily="2" charset="0"/>
              </a:rPr>
              <a:t>Turier</a:t>
            </a:r>
            <a:r>
              <a:rPr lang="en-US" sz="1100" dirty="0">
                <a:latin typeface="Avenir Book" panose="02000503020000020003" pitchFamily="2" charset="0"/>
              </a:rPr>
              <a:t> H, Patel M, Power B, Power J, </a:t>
            </a:r>
            <a:r>
              <a:rPr lang="en-US" sz="1100" dirty="0" err="1">
                <a:latin typeface="Avenir Book" panose="02000503020000020003" pitchFamily="2" charset="0"/>
              </a:rPr>
              <a:t>Yaz</a:t>
            </a:r>
            <a:r>
              <a:rPr lang="en-US" sz="1100" dirty="0">
                <a:latin typeface="Avenir Book" panose="02000503020000020003" pitchFamily="2" charset="0"/>
              </a:rPr>
              <a:t> G, David AL. Development of standard definitions and grading for Maternal and Fetal Adverse Event Terminology. Prenatal Diagnosis 2021 </a:t>
            </a:r>
            <a:r>
              <a:rPr lang="en-US" sz="1100" dirty="0" err="1">
                <a:latin typeface="Avenir Book" panose="02000503020000020003" pitchFamily="2" charset="0"/>
              </a:rPr>
              <a:t>doi</a:t>
            </a:r>
            <a:r>
              <a:rPr lang="en-US" sz="1100" dirty="0">
                <a:latin typeface="Avenir Book" panose="02000503020000020003" pitchFamily="2" charset="0"/>
              </a:rPr>
              <a:t> 10.1002/pd.6047</a:t>
            </a:r>
          </a:p>
          <a:p>
            <a:pPr>
              <a:lnSpc>
                <a:spcPct val="100000"/>
              </a:lnSpc>
              <a:spcBef>
                <a:spcPts val="0"/>
              </a:spcBef>
            </a:pPr>
            <a:r>
              <a:rPr lang="en-US" sz="1100" dirty="0">
                <a:latin typeface="Avenir Book" panose="02000503020000020003" pitchFamily="2" charset="0"/>
              </a:rPr>
              <a:t>▸Spencer R, Rossi C, Lees M, Peebles D, Brocklehurst P, Martin J, Hansson S, </a:t>
            </a:r>
            <a:r>
              <a:rPr lang="en-US" sz="1100" dirty="0" err="1">
                <a:latin typeface="Avenir Book" panose="02000503020000020003" pitchFamily="2" charset="0"/>
              </a:rPr>
              <a:t>Hecher</a:t>
            </a:r>
            <a:r>
              <a:rPr lang="en-US" sz="1100" dirty="0">
                <a:latin typeface="Avenir Book" panose="02000503020000020003" pitchFamily="2" charset="0"/>
              </a:rPr>
              <a:t> K, Marsal K, </a:t>
            </a:r>
            <a:r>
              <a:rPr lang="en-US" sz="1100" dirty="0" err="1">
                <a:latin typeface="Avenir Book" panose="02000503020000020003" pitchFamily="2" charset="0"/>
              </a:rPr>
              <a:t>Figueras</a:t>
            </a:r>
            <a:r>
              <a:rPr lang="en-US" sz="1100" dirty="0">
                <a:latin typeface="Avenir Book" panose="02000503020000020003" pitchFamily="2" charset="0"/>
              </a:rPr>
              <a:t> F, </a:t>
            </a:r>
            <a:r>
              <a:rPr lang="en-US" sz="1100" dirty="0" err="1">
                <a:latin typeface="Avenir Book" panose="02000503020000020003" pitchFamily="2" charset="0"/>
              </a:rPr>
              <a:t>Gratacos</a:t>
            </a:r>
            <a:r>
              <a:rPr lang="en-US" sz="1100" dirty="0">
                <a:latin typeface="Avenir Book" panose="02000503020000020003" pitchFamily="2" charset="0"/>
              </a:rPr>
              <a:t> E, David AL. Achieving orphan designation for placental insufficiency: annual incidence estimations in Europe. BJOG 2018, </a:t>
            </a:r>
            <a:r>
              <a:rPr lang="en-US" sz="1100" dirty="0" err="1">
                <a:latin typeface="Avenir Book" panose="02000503020000020003" pitchFamily="2" charset="0"/>
              </a:rPr>
              <a:t>doi</a:t>
            </a:r>
            <a:r>
              <a:rPr lang="en-US" sz="1100" dirty="0">
                <a:latin typeface="Avenir Book" panose="02000503020000020003" pitchFamily="2" charset="0"/>
              </a:rPr>
              <a:t> 10.111/1471-0528.15590</a:t>
            </a:r>
          </a:p>
          <a:p>
            <a:pPr>
              <a:lnSpc>
                <a:spcPct val="100000"/>
              </a:lnSpc>
              <a:spcBef>
                <a:spcPts val="0"/>
              </a:spcBef>
            </a:pPr>
            <a:r>
              <a:rPr lang="en-US" sz="1100" dirty="0">
                <a:latin typeface="Avenir Book" panose="02000503020000020003" pitchFamily="2" charset="0"/>
              </a:rPr>
              <a:t>▸Hannan N, Stock O, Spencer R, Whitehead C, David AL, Groom K, Petersen S, Henry A, Said JM, </a:t>
            </a:r>
            <a:r>
              <a:rPr lang="en-US" sz="1100" dirty="0" err="1">
                <a:latin typeface="Avenir Book" panose="02000503020000020003" pitchFamily="2" charset="0"/>
              </a:rPr>
              <a:t>Seeho</a:t>
            </a:r>
            <a:r>
              <a:rPr lang="en-US" sz="1100" dirty="0">
                <a:latin typeface="Avenir Book" panose="02000503020000020003" pitchFamily="2" charset="0"/>
              </a:rPr>
              <a:t> S, Kane S, Gordon L, Beard S, </a:t>
            </a:r>
            <a:r>
              <a:rPr lang="en-US" sz="1100" dirty="0" err="1">
                <a:latin typeface="Avenir Book" panose="02000503020000020003" pitchFamily="2" charset="0"/>
              </a:rPr>
              <a:t>Chindera</a:t>
            </a:r>
            <a:r>
              <a:rPr lang="en-US" sz="1100" dirty="0">
                <a:latin typeface="Avenir Book" panose="02000503020000020003" pitchFamily="2" charset="0"/>
              </a:rPr>
              <a:t> K, </a:t>
            </a:r>
            <a:r>
              <a:rPr lang="en-US" sz="1100" dirty="0" err="1">
                <a:latin typeface="Avenir Book" panose="02000503020000020003" pitchFamily="2" charset="0"/>
              </a:rPr>
              <a:t>Karegodar</a:t>
            </a:r>
            <a:r>
              <a:rPr lang="en-US" sz="1100" dirty="0">
                <a:latin typeface="Avenir Book" panose="02000503020000020003" pitchFamily="2" charset="0"/>
              </a:rPr>
              <a:t> S, Hiscock R, Pritchard N, </a:t>
            </a:r>
            <a:r>
              <a:rPr lang="en-US" sz="1100" dirty="0" err="1">
                <a:latin typeface="Avenir Book" panose="02000503020000020003" pitchFamily="2" charset="0"/>
              </a:rPr>
              <a:t>Kaitu'u</a:t>
            </a:r>
            <a:r>
              <a:rPr lang="en-US" sz="1100" dirty="0">
                <a:latin typeface="Avenir Book" panose="02000503020000020003" pitchFamily="2" charset="0"/>
              </a:rPr>
              <a:t>-Lino TJ, Walker SP, Tong S. Circulating mRNAs are differentially expressed in pregnancies with severe placental insufficiency and at high risk of stillbirth. BMC Medicine 2020;18(1): 145.</a:t>
            </a:r>
          </a:p>
          <a:p>
            <a:pPr>
              <a:lnSpc>
                <a:spcPct val="100000"/>
              </a:lnSpc>
              <a:spcBef>
                <a:spcPts val="0"/>
              </a:spcBef>
            </a:pPr>
            <a:r>
              <a:rPr lang="en-US" sz="1100" dirty="0">
                <a:latin typeface="Avenir Book" panose="02000503020000020003" pitchFamily="2" charset="0"/>
              </a:rPr>
              <a:t>▸Sheppard M*, Spencer R*, Ashcroft R, David A. Ethics and social acceptability of a proposed clinical trial using maternal gene therapy to treat severe early onset fetal growth restriction. Ultrasound in Obstetrics and </a:t>
            </a:r>
            <a:r>
              <a:rPr lang="en-US" sz="1100" dirty="0" err="1">
                <a:latin typeface="Avenir Book" panose="02000503020000020003" pitchFamily="2" charset="0"/>
              </a:rPr>
              <a:t>Gynaecology</a:t>
            </a:r>
            <a:r>
              <a:rPr lang="en-US" sz="1100" dirty="0">
                <a:latin typeface="Avenir Book" panose="02000503020000020003" pitchFamily="2" charset="0"/>
              </a:rPr>
              <a:t> 2016;47(4):484-91</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3"/>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Rebecca Spencer, MBChB, PhD</a:t>
            </a:r>
            <a:endParaRPr lang="en-US" dirty="0">
              <a:latin typeface="Avenir Book" panose="02000503020000020003" pitchFamily="2" charset="0"/>
            </a:endParaRPr>
          </a:p>
        </p:txBody>
      </p:sp>
    </p:spTree>
    <p:extLst>
      <p:ext uri="{BB962C8B-B14F-4D97-AF65-F5344CB8AC3E}">
        <p14:creationId xmlns:p14="http://schemas.microsoft.com/office/powerpoint/2010/main" val="3841890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Professor of Women's Health, Institute for Clinical Medicine</a:t>
            </a:r>
            <a:br>
              <a:rPr lang="en-US" sz="1400" dirty="0">
                <a:latin typeface="Avenir Book" panose="02000503020000020003" pitchFamily="2" charset="0"/>
              </a:rPr>
            </a:br>
            <a:r>
              <a:rPr lang="en-US" sz="1400" dirty="0">
                <a:latin typeface="Avenir Book" panose="02000503020000020003" pitchFamily="2" charset="0"/>
              </a:rPr>
              <a:t>Faculty of Medicine, University of Oslo</a:t>
            </a:r>
            <a:br>
              <a:rPr lang="en-US" sz="1400" dirty="0">
                <a:latin typeface="Avenir Book" panose="02000503020000020003" pitchFamily="2" charset="0"/>
              </a:rPr>
            </a:br>
            <a:r>
              <a:rPr lang="en-US" sz="1400" dirty="0">
                <a:latin typeface="Avenir Book" panose="02000503020000020003" pitchFamily="2" charset="0"/>
              </a:rPr>
              <a:t>Head of Research, Division of OB/GYN, Oslo University Hospital</a:t>
            </a:r>
            <a:br>
              <a:rPr lang="en-US" sz="1400" dirty="0">
                <a:latin typeface="Avenir Book" panose="02000503020000020003" pitchFamily="2" charset="0"/>
              </a:rPr>
            </a:br>
            <a:r>
              <a:rPr lang="en-US" sz="1400" dirty="0">
                <a:latin typeface="Avenir Book" panose="02000503020000020003" pitchFamily="2" charset="0"/>
              </a:rPr>
              <a:t>Norway</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a:bodyPr>
          <a:lstStyle/>
          <a:p>
            <a:r>
              <a:rPr lang="en-US" sz="900" dirty="0">
                <a:latin typeface="Avenir Book" panose="02000503020000020003" pitchFamily="2" charset="0"/>
              </a:rPr>
              <a:t>Dr. Annetine Staff is a specialist in Gynecology and Obstetrics. She is at present full-time Professor at the Faculty of Medicine, University of Oslo, Norway. She is also Head of Research at the Oslo University Hospital, Division of Obstetrics and </a:t>
            </a:r>
            <a:r>
              <a:rPr lang="en-US" sz="900" dirty="0" err="1">
                <a:latin typeface="Avenir Book" panose="02000503020000020003" pitchFamily="2" charset="0"/>
              </a:rPr>
              <a:t>Gynaecology</a:t>
            </a:r>
            <a:r>
              <a:rPr lang="en-US" sz="900" dirty="0">
                <a:latin typeface="Avenir Book" panose="02000503020000020003" pitchFamily="2" charset="0"/>
              </a:rPr>
              <a:t>. Dr. Staff was the EPG (European Placenta Group) Spokesperson 2011-17, Vice-President of the ISSHP (International Society for the Study of Hypertension in Pregnancy) 2012-16, and currently an ISSHP (International Society for the Study of Hypertension in Pregnancy) Executive Committee member. She is a Steering and Executive Committee member of CoLab (Global Pregnancy </a:t>
            </a:r>
            <a:r>
              <a:rPr lang="en-US" sz="900" dirty="0" err="1">
                <a:latin typeface="Avenir Book" panose="02000503020000020003" pitchFamily="2" charset="0"/>
              </a:rPr>
              <a:t>CoLaboratory</a:t>
            </a:r>
            <a:r>
              <a:rPr lang="en-US" sz="900" dirty="0">
                <a:latin typeface="Avenir Book" panose="02000503020000020003" pitchFamily="2" charset="0"/>
              </a:rPr>
              <a:t>) since 2011. She is Associate Editor of Pregnancy Hypertension, An International Journal of Women's Cardiovascular Health, since 2021. Dr. Staff heads the Research Center for Obstetrics and </a:t>
            </a:r>
            <a:r>
              <a:rPr lang="en-US" sz="900" dirty="0" err="1">
                <a:latin typeface="Avenir Book" panose="02000503020000020003" pitchFamily="2" charset="0"/>
              </a:rPr>
              <a:t>Gynaecology</a:t>
            </a:r>
            <a:r>
              <a:rPr lang="en-US" sz="900" dirty="0">
                <a:latin typeface="Avenir Book" panose="02000503020000020003" pitchFamily="2" charset="0"/>
              </a:rPr>
              <a:t> in Oslo. She established in 1997 a new vacuum suction method for investigating uteroplacental tissue (decidua basalis), that is crucial for placentation and uteroplacental blood flow. Many of her studies relates to this maternal-fetal tissue interface, including an arterial lesion named acute </a:t>
            </a:r>
            <a:r>
              <a:rPr lang="en-US" sz="900" dirty="0" err="1">
                <a:latin typeface="Avenir Book" panose="02000503020000020003" pitchFamily="2" charset="0"/>
              </a:rPr>
              <a:t>atherosis</a:t>
            </a:r>
            <a:r>
              <a:rPr lang="en-US" sz="900" dirty="0">
                <a:latin typeface="Avenir Book" panose="02000503020000020003" pitchFamily="2" charset="0"/>
              </a:rPr>
              <a:t>. Her current main research effort is within translational understanding of pregnancy complications, placental dysfunction, biomarkers and future maternal cardiovascular health.  An important clinical task linked to this research area is identifying preventive measures for premature female cardiovascular disease. She has built a comprehensive biobank with multiple </a:t>
            </a:r>
            <a:r>
              <a:rPr lang="en-US" sz="900" dirty="0" err="1">
                <a:latin typeface="Avenir Book" panose="02000503020000020003" pitchFamily="2" charset="0"/>
              </a:rPr>
              <a:t>biosamples</a:t>
            </a:r>
            <a:r>
              <a:rPr lang="en-US" sz="900" dirty="0">
                <a:latin typeface="Avenir Book" panose="02000503020000020003" pitchFamily="2" charset="0"/>
              </a:rPr>
              <a:t> from pregnancy and postpartum, which is correlated to extensive clinical phenotyping and data. The ensuing translational research projects have demonstrated a large range of maternal and offspring dysfunctional biomarkers related to placental dysfunction and hypertensive disorders of pregnancy, in particular preeclampsia. Dr Staff has a long mentoring and supervision track record of PhD students, postdocs and senior researchers. She has contributed to national and international clinical guidelines and research text books (</a:t>
            </a:r>
            <a:r>
              <a:rPr lang="en-US" sz="900" dirty="0" err="1">
                <a:latin typeface="Avenir Book" panose="02000503020000020003" pitchFamily="2" charset="0"/>
              </a:rPr>
              <a:t>eg.</a:t>
            </a:r>
            <a:r>
              <a:rPr lang="en-US" sz="900" dirty="0">
                <a:latin typeface="Avenir Book" panose="02000503020000020003" pitchFamily="2" charset="0"/>
              </a:rPr>
              <a:t> Chesley’s Hypertensive Disorders in Pregnancy) related to preeclampsia.</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a:blip r:embed="rId2"/>
          <a:srcRect t="11196" b="11196"/>
          <a:stretch/>
        </p:blipFill>
        <p:spPr>
          <a:xfrm>
            <a:off x="8145393" y="272654"/>
            <a:ext cx="3778666" cy="2990371"/>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9" y="4811391"/>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1785104"/>
          </a:xfrm>
          <a:prstGeom prst="rect">
            <a:avLst/>
          </a:prstGeom>
          <a:noFill/>
        </p:spPr>
        <p:txBody>
          <a:bodyPr wrap="square" rtlCol="0">
            <a:spAutoFit/>
          </a:bodyPr>
          <a:lstStyle/>
          <a:p>
            <a:r>
              <a:rPr lang="en-US" sz="1100" dirty="0">
                <a:solidFill>
                  <a:schemeClr val="bg1"/>
                </a:solidFill>
                <a:latin typeface="Avenir Book" panose="02000503020000020003" pitchFamily="2" charset="0"/>
              </a:rPr>
              <a:t>Maternal cardiovascular and metabolic disease | Placental structure/function | Preeclampsia/hypertensive disorders of pregnancy</a:t>
            </a:r>
          </a:p>
          <a:p>
            <a:r>
              <a:rPr lang="en-US" sz="1100" dirty="0">
                <a:solidFill>
                  <a:schemeClr val="bg1"/>
                </a:solidFill>
                <a:latin typeface="Avenir Book" panose="02000503020000020003" pitchFamily="2" charset="0"/>
              </a:rPr>
              <a:t> </a:t>
            </a:r>
          </a:p>
          <a:p>
            <a:r>
              <a:rPr lang="en-US" sz="1100" dirty="0">
                <a:solidFill>
                  <a:schemeClr val="bg1"/>
                </a:solidFill>
                <a:latin typeface="Avenir Book" panose="02000503020000020003" pitchFamily="2" charset="0"/>
              </a:rPr>
              <a:t>Additional publications: </a:t>
            </a:r>
            <a:r>
              <a:rPr lang="en-US" sz="1100" dirty="0">
                <a:solidFill>
                  <a:schemeClr val="bg1"/>
                </a:solidFill>
                <a:latin typeface="Avenir Book" panose="02000503020000020003" pitchFamily="2" charset="0"/>
                <a:hlinkClick r:id="rId3"/>
              </a:rPr>
              <a:t>https://pubmed.ncbi.nlm.nih.gov/?term=staff%20a%20c&amp;sort=date&amp;page=25</a:t>
            </a: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414" y="4740859"/>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900" dirty="0">
                <a:latin typeface="Avenir Book" panose="02000503020000020003" pitchFamily="2" charset="0"/>
              </a:rPr>
              <a:t>▸Staff AC, Redman CW, Williams D, Leeson P, Moe K, </a:t>
            </a:r>
            <a:r>
              <a:rPr lang="en-US" sz="900" dirty="0" err="1">
                <a:latin typeface="Avenir Book" panose="02000503020000020003" pitchFamily="2" charset="0"/>
              </a:rPr>
              <a:t>Thilaganathan</a:t>
            </a:r>
            <a:r>
              <a:rPr lang="en-US" sz="900" dirty="0">
                <a:latin typeface="Avenir Book" panose="02000503020000020003" pitchFamily="2" charset="0"/>
              </a:rPr>
              <a:t> B, Magnus P, </a:t>
            </a:r>
            <a:r>
              <a:rPr lang="en-US" sz="900" dirty="0" err="1">
                <a:latin typeface="Avenir Book" panose="02000503020000020003" pitchFamily="2" charset="0"/>
              </a:rPr>
              <a:t>Steegers</a:t>
            </a:r>
            <a:r>
              <a:rPr lang="en-US" sz="900" dirty="0">
                <a:latin typeface="Avenir Book" panose="02000503020000020003" pitchFamily="2" charset="0"/>
              </a:rPr>
              <a:t> EA, </a:t>
            </a:r>
            <a:r>
              <a:rPr lang="en-US" sz="900" dirty="0" err="1">
                <a:latin typeface="Avenir Book" panose="02000503020000020003" pitchFamily="2" charset="0"/>
              </a:rPr>
              <a:t>Tsigas</a:t>
            </a:r>
            <a:r>
              <a:rPr lang="en-US" sz="900" dirty="0">
                <a:latin typeface="Avenir Book" panose="02000503020000020003" pitchFamily="2" charset="0"/>
              </a:rPr>
              <a:t> EZ, Ness RB, Myatt L, Poston L, Roberts JM; Global Pregnancy Collaboration (CoLab). Pregnancy and Long-Term Maternal Cardiovascular Health: Progress Through Harmonization of Research Cohorts and Biobanks. Hypertension. 2016 Feb;67(2):251-60. PMID: 26667417</a:t>
            </a:r>
          </a:p>
          <a:p>
            <a:pPr>
              <a:lnSpc>
                <a:spcPct val="100000"/>
              </a:lnSpc>
              <a:spcBef>
                <a:spcPts val="0"/>
              </a:spcBef>
            </a:pPr>
            <a:r>
              <a:rPr lang="en-US" sz="900" dirty="0">
                <a:latin typeface="Avenir Book" panose="02000503020000020003" pitchFamily="2" charset="0"/>
              </a:rPr>
              <a:t>▸Staff AC, </a:t>
            </a:r>
            <a:r>
              <a:rPr lang="en-US" sz="900" dirty="0" err="1">
                <a:latin typeface="Avenir Book" panose="02000503020000020003" pitchFamily="2" charset="0"/>
              </a:rPr>
              <a:t>Fjeldstad</a:t>
            </a:r>
            <a:r>
              <a:rPr lang="en-US" sz="900" dirty="0">
                <a:latin typeface="Avenir Book" panose="02000503020000020003" pitchFamily="2" charset="0"/>
              </a:rPr>
              <a:t> HE, </a:t>
            </a:r>
            <a:r>
              <a:rPr lang="en-US" sz="900" dirty="0" err="1">
                <a:latin typeface="Avenir Book" panose="02000503020000020003" pitchFamily="2" charset="0"/>
              </a:rPr>
              <a:t>Fosheim</a:t>
            </a:r>
            <a:r>
              <a:rPr lang="en-US" sz="900" dirty="0">
                <a:latin typeface="Avenir Book" panose="02000503020000020003" pitchFamily="2" charset="0"/>
              </a:rPr>
              <a:t> IK, Moe K, </a:t>
            </a:r>
            <a:r>
              <a:rPr lang="en-US" sz="900" dirty="0" err="1">
                <a:latin typeface="Avenir Book" panose="02000503020000020003" pitchFamily="2" charset="0"/>
              </a:rPr>
              <a:t>Turowski</a:t>
            </a:r>
            <a:r>
              <a:rPr lang="en-US" sz="900" dirty="0">
                <a:latin typeface="Avenir Book" panose="02000503020000020003" pitchFamily="2" charset="0"/>
              </a:rPr>
              <a:t> G, Johnsen GM, </a:t>
            </a:r>
            <a:r>
              <a:rPr lang="en-US" sz="900" dirty="0" err="1">
                <a:latin typeface="Avenir Book" panose="02000503020000020003" pitchFamily="2" charset="0"/>
              </a:rPr>
              <a:t>Alnaes-Katjavivi</a:t>
            </a:r>
            <a:r>
              <a:rPr lang="en-US" sz="900" dirty="0">
                <a:latin typeface="Avenir Book" panose="02000503020000020003" pitchFamily="2" charset="0"/>
              </a:rPr>
              <a:t> P, </a:t>
            </a:r>
            <a:r>
              <a:rPr lang="en-US" sz="900" dirty="0" err="1">
                <a:latin typeface="Avenir Book" panose="02000503020000020003" pitchFamily="2" charset="0"/>
              </a:rPr>
              <a:t>Sugulle</a:t>
            </a:r>
            <a:r>
              <a:rPr lang="en-US" sz="900" dirty="0">
                <a:latin typeface="Avenir Book" panose="02000503020000020003" pitchFamily="2" charset="0"/>
              </a:rPr>
              <a:t> M. Failure of physiological transformation and spiral artery </a:t>
            </a:r>
            <a:r>
              <a:rPr lang="en-US" sz="900" dirty="0" err="1">
                <a:latin typeface="Avenir Book" panose="02000503020000020003" pitchFamily="2" charset="0"/>
              </a:rPr>
              <a:t>atherosis</a:t>
            </a:r>
            <a:r>
              <a:rPr lang="en-US" sz="900" dirty="0">
                <a:latin typeface="Avenir Book" panose="02000503020000020003" pitchFamily="2" charset="0"/>
              </a:rPr>
              <a:t>: their roles in preeclampsia. Am J </a:t>
            </a:r>
            <a:r>
              <a:rPr lang="en-US" sz="900" dirty="0" err="1">
                <a:latin typeface="Avenir Book" panose="02000503020000020003" pitchFamily="2" charset="0"/>
              </a:rPr>
              <a:t>Obstet</a:t>
            </a:r>
            <a:r>
              <a:rPr lang="en-US" sz="900" dirty="0">
                <a:latin typeface="Avenir Book" panose="02000503020000020003" pitchFamily="2" charset="0"/>
              </a:rPr>
              <a:t> Gynecol. 2022 Feb;226(2S):S895-S906. PMID: 32971013</a:t>
            </a:r>
          </a:p>
          <a:p>
            <a:pPr>
              <a:lnSpc>
                <a:spcPct val="100000"/>
              </a:lnSpc>
              <a:spcBef>
                <a:spcPts val="0"/>
              </a:spcBef>
            </a:pPr>
            <a:r>
              <a:rPr lang="en-US" sz="900" dirty="0">
                <a:latin typeface="Avenir Book" panose="02000503020000020003" pitchFamily="2" charset="0"/>
              </a:rPr>
              <a:t>▸Redman CWG, Staff AC, Roberts JM. </a:t>
            </a:r>
            <a:r>
              <a:rPr lang="en-US" sz="900" dirty="0" err="1">
                <a:latin typeface="Avenir Book" panose="02000503020000020003" pitchFamily="2" charset="0"/>
              </a:rPr>
              <a:t>Syncytiotrophoblast</a:t>
            </a:r>
            <a:r>
              <a:rPr lang="en-US" sz="900" dirty="0">
                <a:latin typeface="Avenir Book" panose="02000503020000020003" pitchFamily="2" charset="0"/>
              </a:rPr>
              <a:t> stress in preeclampsia: the convergence point for multiple pathways. Am J </a:t>
            </a:r>
            <a:r>
              <a:rPr lang="en-US" sz="900" dirty="0" err="1">
                <a:latin typeface="Avenir Book" panose="02000503020000020003" pitchFamily="2" charset="0"/>
              </a:rPr>
              <a:t>Obstet</a:t>
            </a:r>
            <a:r>
              <a:rPr lang="en-US" sz="900" dirty="0">
                <a:latin typeface="Avenir Book" panose="02000503020000020003" pitchFamily="2" charset="0"/>
              </a:rPr>
              <a:t> Gynecol. 2022 Feb;226(2S):S907-S927. PMID: 33546842 </a:t>
            </a:r>
          </a:p>
          <a:p>
            <a:pPr>
              <a:lnSpc>
                <a:spcPct val="100000"/>
              </a:lnSpc>
              <a:spcBef>
                <a:spcPts val="0"/>
              </a:spcBef>
            </a:pPr>
            <a:r>
              <a:rPr lang="en-US" sz="900" dirty="0">
                <a:latin typeface="Avenir Book" panose="02000503020000020003" pitchFamily="2" charset="0"/>
              </a:rPr>
              <a:t>▸Staff AC, Burke </a:t>
            </a:r>
            <a:r>
              <a:rPr lang="en-US" sz="900" dirty="0" err="1">
                <a:latin typeface="Avenir Book" panose="02000503020000020003" pitchFamily="2" charset="0"/>
              </a:rPr>
              <a:t>Ó</a:t>
            </a:r>
            <a:r>
              <a:rPr lang="en-US" sz="900" dirty="0">
                <a:latin typeface="Avenir Book" panose="02000503020000020003" pitchFamily="2" charset="0"/>
              </a:rPr>
              <a:t>, Benton S, von </a:t>
            </a:r>
            <a:r>
              <a:rPr lang="en-US" sz="900" dirty="0" err="1">
                <a:latin typeface="Avenir Book" panose="02000503020000020003" pitchFamily="2" charset="0"/>
              </a:rPr>
              <a:t>Dadelszen</a:t>
            </a:r>
            <a:r>
              <a:rPr lang="en-US" sz="900" dirty="0">
                <a:latin typeface="Avenir Book" panose="02000503020000020003" pitchFamily="2" charset="0"/>
              </a:rPr>
              <a:t> P, </a:t>
            </a:r>
            <a:r>
              <a:rPr lang="en-US" sz="900" dirty="0" err="1">
                <a:latin typeface="Avenir Book" panose="02000503020000020003" pitchFamily="2" charset="0"/>
              </a:rPr>
              <a:t>Szafranski</a:t>
            </a:r>
            <a:r>
              <a:rPr lang="en-US" sz="900" dirty="0">
                <a:latin typeface="Avenir Book" panose="02000503020000020003" pitchFamily="2" charset="0"/>
              </a:rPr>
              <a:t> P, Zhang C, </a:t>
            </a:r>
            <a:r>
              <a:rPr lang="en-US" sz="900" dirty="0" err="1">
                <a:latin typeface="Avenir Book" panose="02000503020000020003" pitchFamily="2" charset="0"/>
              </a:rPr>
              <a:t>Buhimschi</a:t>
            </a:r>
            <a:r>
              <a:rPr lang="en-US" sz="900" dirty="0">
                <a:latin typeface="Avenir Book" panose="02000503020000020003" pitchFamily="2" charset="0"/>
              </a:rPr>
              <a:t> C, Cetin I, </a:t>
            </a:r>
            <a:r>
              <a:rPr lang="en-US" sz="900" dirty="0" err="1">
                <a:latin typeface="Avenir Book" panose="02000503020000020003" pitchFamily="2" charset="0"/>
              </a:rPr>
              <a:t>Figueras</a:t>
            </a:r>
            <a:r>
              <a:rPr lang="en-US" sz="900" dirty="0">
                <a:latin typeface="Avenir Book" panose="02000503020000020003" pitchFamily="2" charset="0"/>
              </a:rPr>
              <a:t> F, Holzman C, Hubel C, </a:t>
            </a:r>
            <a:r>
              <a:rPr lang="en-US" sz="900" dirty="0" err="1">
                <a:latin typeface="Avenir Book" panose="02000503020000020003" pitchFamily="2" charset="0"/>
              </a:rPr>
              <a:t>Laivuori</a:t>
            </a:r>
            <a:r>
              <a:rPr lang="en-US" sz="900" dirty="0">
                <a:latin typeface="Avenir Book" panose="02000503020000020003" pitchFamily="2" charset="0"/>
              </a:rPr>
              <a:t> H, McElrath T, Myers, Ness R, Poston L, </a:t>
            </a:r>
            <a:r>
              <a:rPr lang="en-US" sz="900" dirty="0" err="1">
                <a:latin typeface="Avenir Book" panose="02000503020000020003" pitchFamily="2" charset="0"/>
              </a:rPr>
              <a:t>Ris-Stalpers</a:t>
            </a:r>
            <a:r>
              <a:rPr lang="en-US" sz="900" dirty="0">
                <a:latin typeface="Avenir Book" panose="02000503020000020003" pitchFamily="2" charset="0"/>
              </a:rPr>
              <a:t> C, Roberts J, </a:t>
            </a:r>
            <a:r>
              <a:rPr lang="en-US" sz="900" dirty="0" err="1">
                <a:latin typeface="Avenir Book" panose="02000503020000020003" pitchFamily="2" charset="0"/>
              </a:rPr>
              <a:t>Schistermann</a:t>
            </a:r>
            <a:r>
              <a:rPr lang="en-US" sz="900" dirty="0">
                <a:latin typeface="Avenir Book" panose="02000503020000020003" pitchFamily="2" charset="0"/>
              </a:rPr>
              <a:t> E, </a:t>
            </a:r>
            <a:r>
              <a:rPr lang="en-US" sz="900" dirty="0" err="1">
                <a:latin typeface="Avenir Book" panose="02000503020000020003" pitchFamily="2" charset="0"/>
              </a:rPr>
              <a:t>Steegers</a:t>
            </a:r>
            <a:r>
              <a:rPr lang="en-US" sz="900" dirty="0">
                <a:latin typeface="Avenir Book" panose="02000503020000020003" pitchFamily="2" charset="0"/>
              </a:rPr>
              <a:t> E, Timmermans S, van der Post JA, Villa PM, Williams D, Redman C. Maternal circulating PlGF concentrations and placenta-related pregnancy complications: First results from the CoLab </a:t>
            </a:r>
            <a:r>
              <a:rPr lang="en-US" sz="900" dirty="0" err="1">
                <a:latin typeface="Avenir Book" panose="02000503020000020003" pitchFamily="2" charset="0"/>
              </a:rPr>
              <a:t>AngF</a:t>
            </a:r>
            <a:r>
              <a:rPr lang="en-US" sz="900" dirty="0">
                <a:latin typeface="Avenir Book" panose="02000503020000020003" pitchFamily="2" charset="0"/>
              </a:rPr>
              <a:t> Study. Pregnancy </a:t>
            </a:r>
            <a:r>
              <a:rPr lang="en-US" sz="900" dirty="0" err="1">
                <a:latin typeface="Avenir Book" panose="02000503020000020003" pitchFamily="2" charset="0"/>
              </a:rPr>
              <a:t>Hypertens</a:t>
            </a:r>
            <a:r>
              <a:rPr lang="en-US" sz="900" dirty="0">
                <a:latin typeface="Avenir Book" panose="02000503020000020003" pitchFamily="2" charset="0"/>
              </a:rPr>
              <a:t>. 2013 Apr;3(2):59. PMID: 26105843</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4"/>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Anne </a:t>
            </a:r>
            <a:r>
              <a:rPr lang="en-US" b="1" dirty="0" err="1">
                <a:latin typeface="Avenir Book" panose="02000503020000020003" pitchFamily="2" charset="0"/>
              </a:rPr>
              <a:t>Cathrine</a:t>
            </a:r>
            <a:r>
              <a:rPr lang="en-US" b="1" dirty="0">
                <a:latin typeface="Avenir Book" panose="02000503020000020003" pitchFamily="2" charset="0"/>
              </a:rPr>
              <a:t> (Annetine) Staff, MD, PhD</a:t>
            </a:r>
          </a:p>
        </p:txBody>
      </p:sp>
    </p:spTree>
    <p:extLst>
      <p:ext uri="{BB962C8B-B14F-4D97-AF65-F5344CB8AC3E}">
        <p14:creationId xmlns:p14="http://schemas.microsoft.com/office/powerpoint/2010/main" val="3391529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pPr rtl="0"/>
            <a:r>
              <a:rPr lang="en-US" sz="1400" b="0" i="0" u="none" strike="noStrike" dirty="0">
                <a:solidFill>
                  <a:srgbClr val="000000"/>
                </a:solidFill>
                <a:effectLst/>
                <a:latin typeface="Avenir Book" panose="02000503020000020003" pitchFamily="2" charset="0"/>
              </a:rPr>
              <a:t>Research &amp; Registry Manager</a:t>
            </a:r>
            <a:br>
              <a:rPr lang="en-US" sz="1400" b="0" i="0" u="none" strike="noStrike" dirty="0">
                <a:solidFill>
                  <a:srgbClr val="000000"/>
                </a:solidFill>
                <a:effectLst/>
                <a:latin typeface="Avenir Book" panose="02000503020000020003" pitchFamily="2" charset="0"/>
              </a:rPr>
            </a:br>
            <a:r>
              <a:rPr lang="en-US" sz="1400" b="0" i="0" u="none" strike="noStrike" dirty="0">
                <a:solidFill>
                  <a:srgbClr val="000000"/>
                </a:solidFill>
                <a:effectLst/>
                <a:latin typeface="Avenir Book" panose="02000503020000020003" pitchFamily="2" charset="0"/>
              </a:rPr>
              <a:t>Preeclampsia Foundation</a:t>
            </a:r>
            <a:br>
              <a:rPr lang="en-US" sz="1400" b="0" i="0" u="none" strike="noStrike" dirty="0">
                <a:solidFill>
                  <a:srgbClr val="000000"/>
                </a:solidFill>
                <a:effectLst/>
                <a:latin typeface="Avenir Book" panose="02000503020000020003" pitchFamily="2" charset="0"/>
              </a:rPr>
            </a:br>
            <a:r>
              <a:rPr lang="en-US" sz="1400" dirty="0">
                <a:solidFill>
                  <a:srgbClr val="000000"/>
                </a:solidFill>
                <a:latin typeface="Avenir Book" panose="02000503020000020003" pitchFamily="2" charset="0"/>
              </a:rPr>
              <a:t>United States of America</a:t>
            </a:r>
            <a:br>
              <a:rPr lang="en-US" sz="1400" b="0" i="0" u="none" strike="noStrike" dirty="0">
                <a:solidFill>
                  <a:srgbClr val="000000"/>
                </a:solidFill>
                <a:effectLst/>
                <a:latin typeface="Avenir Book" panose="02000503020000020003" pitchFamily="2" charset="0"/>
              </a:rPr>
            </a:br>
            <a:br>
              <a:rPr lang="en-US" sz="1400" b="0" i="0" u="none" strike="noStrike" dirty="0">
                <a:solidFill>
                  <a:srgbClr val="000000"/>
                </a:solidFill>
                <a:effectLst/>
                <a:latin typeface="Avenir Book" panose="02000503020000020003" pitchFamily="2" charset="0"/>
              </a:rPr>
            </a:br>
            <a:endParaRPr lang="en-US" sz="1400" dirty="0">
              <a:latin typeface="Avenir Book" panose="02000503020000020003" pitchFamily="2" charset="0"/>
            </a:endParaRP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39964" y="3949715"/>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196091" y="3593688"/>
            <a:ext cx="2520699" cy="938719"/>
          </a:xfrm>
          <a:prstGeom prst="rect">
            <a:avLst/>
          </a:prstGeom>
          <a:noFill/>
        </p:spPr>
        <p:txBody>
          <a:bodyPr wrap="square" rtlCol="0">
            <a:spAutoFit/>
          </a:bodyPr>
          <a:lstStyle/>
          <a:p>
            <a:r>
              <a:rPr lang="en-US" sz="1100" b="0" i="0" u="none" strike="noStrike" dirty="0" err="1">
                <a:solidFill>
                  <a:schemeClr val="bg1"/>
                </a:solidFill>
                <a:effectLst/>
                <a:latin typeface="Avenir Book" panose="02000503020000020003" pitchFamily="2" charset="0"/>
              </a:rPr>
              <a:t>VeeAnn</a:t>
            </a:r>
            <a:r>
              <a:rPr lang="en-US" sz="1100" b="0" i="0" u="none" strike="noStrike" dirty="0">
                <a:solidFill>
                  <a:schemeClr val="bg1"/>
                </a:solidFill>
                <a:effectLst/>
                <a:latin typeface="Avenir Book" panose="02000503020000020003" pitchFamily="2" charset="0"/>
              </a:rPr>
              <a:t> brings over 20 years' experience in the genetic research industry working in various capacities on women’s reproductive disorders, birth defects, and spinal disorders</a:t>
            </a:r>
            <a:r>
              <a:rPr lang="en-US" sz="1100" b="0" i="0" u="none" strike="noStrike" dirty="0">
                <a:solidFill>
                  <a:schemeClr val="bg1"/>
                </a:solidFill>
                <a:effectLst/>
                <a:latin typeface="Georgia" panose="02040502050405020303" pitchFamily="18" charset="0"/>
              </a:rPr>
              <a:t>. </a:t>
            </a: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27074" y="3593688"/>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2"/>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a:t>
            </a:r>
            <a:r>
              <a:rPr lang="en-US" b="1" dirty="0" err="1">
                <a:latin typeface="Avenir Book" panose="02000503020000020003" pitchFamily="2" charset="0"/>
              </a:rPr>
              <a:t>VeeAnn</a:t>
            </a:r>
            <a:r>
              <a:rPr lang="en-US" b="1" dirty="0">
                <a:latin typeface="Avenir Book" panose="02000503020000020003" pitchFamily="2" charset="0"/>
              </a:rPr>
              <a:t> Argyle </a:t>
            </a:r>
          </a:p>
        </p:txBody>
      </p:sp>
      <p:sp>
        <p:nvSpPr>
          <p:cNvPr id="5" name="Text Placeholder 4">
            <a:extLst>
              <a:ext uri="{FF2B5EF4-FFF2-40B4-BE49-F238E27FC236}">
                <a16:creationId xmlns:a16="http://schemas.microsoft.com/office/drawing/2014/main" id="{B66ECD3B-4A41-7AAE-CA06-D2D7A3E26530}"/>
              </a:ext>
            </a:extLst>
          </p:cNvPr>
          <p:cNvSpPr>
            <a:spLocks noGrp="1"/>
          </p:cNvSpPr>
          <p:nvPr>
            <p:ph type="body" sz="half" idx="2"/>
          </p:nvPr>
        </p:nvSpPr>
        <p:spPr>
          <a:xfrm>
            <a:off x="1209844" y="2162860"/>
            <a:ext cx="6177761" cy="1820137"/>
          </a:xfrm>
        </p:spPr>
        <p:txBody>
          <a:bodyPr>
            <a:normAutofit/>
          </a:bodyPr>
          <a:lstStyle/>
          <a:p>
            <a:pPr algn="l"/>
            <a:r>
              <a:rPr lang="en-US" sz="1000" b="0" i="0" u="none" strike="noStrike" dirty="0" err="1">
                <a:solidFill>
                  <a:srgbClr val="000000"/>
                </a:solidFill>
                <a:effectLst/>
                <a:latin typeface="Avenir Book" panose="02000503020000020003" pitchFamily="2" charset="0"/>
              </a:rPr>
              <a:t>VeeAnn</a:t>
            </a:r>
            <a:r>
              <a:rPr lang="en-US" sz="1000" b="0" i="0" u="none" strike="noStrike" dirty="0">
                <a:solidFill>
                  <a:srgbClr val="000000"/>
                </a:solidFill>
                <a:effectLst/>
                <a:latin typeface="Avenir Book" panose="02000503020000020003" pitchFamily="2" charset="0"/>
              </a:rPr>
              <a:t> Argyle is the Preeclampsia Foundation Research &amp; Registry Manager, managing a variety of patient-centric research initiatives. Her work brings together preeclampsia survivors and researchers to engage in the common purpose of advancing knowledge and treatment of preeclampsia. </a:t>
            </a:r>
            <a:r>
              <a:rPr lang="en-US" sz="1000" b="0" i="0" u="none" strike="noStrike" dirty="0" err="1">
                <a:solidFill>
                  <a:srgbClr val="000000"/>
                </a:solidFill>
                <a:effectLst/>
                <a:latin typeface="Avenir Book" panose="02000503020000020003" pitchFamily="2" charset="0"/>
              </a:rPr>
              <a:t>VeeAnn</a:t>
            </a:r>
            <a:r>
              <a:rPr lang="en-US" sz="1000" b="0" i="0" u="none" strike="noStrike" dirty="0">
                <a:solidFill>
                  <a:srgbClr val="000000"/>
                </a:solidFill>
                <a:effectLst/>
                <a:latin typeface="Avenir Book" panose="02000503020000020003" pitchFamily="2" charset="0"/>
              </a:rPr>
              <a:t> executes new and ongoing research projects utilizing data from the </a:t>
            </a:r>
            <a:r>
              <a:rPr lang="en-US" sz="1000" b="1" i="0" u="none" strike="noStrike" dirty="0">
                <a:solidFill>
                  <a:srgbClr val="002B5A"/>
                </a:solidFill>
                <a:effectLst/>
                <a:latin typeface="Avenir Book" panose="02000503020000020003" pitchFamily="2" charset="0"/>
                <a:hlinkClick r:id="rId3"/>
              </a:rPr>
              <a:t>Preeclampsia Registry</a:t>
            </a:r>
            <a:r>
              <a:rPr lang="en-US" sz="1000" b="0" i="0" u="none" strike="noStrike" dirty="0">
                <a:solidFill>
                  <a:srgbClr val="000000"/>
                </a:solidFill>
                <a:effectLst/>
                <a:latin typeface="Avenir Book" panose="02000503020000020003" pitchFamily="2" charset="0"/>
              </a:rPr>
              <a:t>, conducts data analysis and visualization, and manages Registry data for quality assurance.</a:t>
            </a:r>
          </a:p>
          <a:p>
            <a:pPr algn="l"/>
            <a:r>
              <a:rPr lang="en-US" sz="1000" b="0" i="0" u="none" strike="noStrike" dirty="0" err="1">
                <a:solidFill>
                  <a:srgbClr val="000000"/>
                </a:solidFill>
                <a:effectLst/>
                <a:latin typeface="Avenir Book" panose="02000503020000020003" pitchFamily="2" charset="0"/>
              </a:rPr>
              <a:t>VeeAnn</a:t>
            </a:r>
            <a:r>
              <a:rPr lang="en-US" sz="1000" b="0" i="0" u="none" strike="noStrike" dirty="0">
                <a:solidFill>
                  <a:srgbClr val="000000"/>
                </a:solidFill>
                <a:effectLst/>
                <a:latin typeface="Avenir Book" panose="02000503020000020003" pitchFamily="2" charset="0"/>
              </a:rPr>
              <a:t> brings over 20 years' experience in the genetic research industry working in various capacities on women’s reproductive disorders, birth defects, and spinal disorders. She is an author and contributor to numerous scientific publications, journals, poster presentations, and abstracts. Several have received several peer-recognition awards at scientific meetings. She has a passion for giving individuals and families hope for a better future through research.</a:t>
            </a:r>
          </a:p>
          <a:p>
            <a:endParaRPr lang="en-US" dirty="0"/>
          </a:p>
        </p:txBody>
      </p:sp>
      <p:sp>
        <p:nvSpPr>
          <p:cNvPr id="10" name="TextBox 9">
            <a:extLst>
              <a:ext uri="{FF2B5EF4-FFF2-40B4-BE49-F238E27FC236}">
                <a16:creationId xmlns:a16="http://schemas.microsoft.com/office/drawing/2014/main" id="{7D1C6282-AF26-3CA2-A343-A60A1BF9CA54}"/>
              </a:ext>
            </a:extLst>
          </p:cNvPr>
          <p:cNvSpPr txBox="1"/>
          <p:nvPr/>
        </p:nvSpPr>
        <p:spPr>
          <a:xfrm>
            <a:off x="1219982" y="3895774"/>
            <a:ext cx="6018384" cy="2740430"/>
          </a:xfrm>
          <a:prstGeom prst="rect">
            <a:avLst/>
          </a:prstGeom>
          <a:noFill/>
        </p:spPr>
        <p:txBody>
          <a:bodyPr wrap="square" rtlCol="0">
            <a:spAutoFit/>
          </a:bodyPr>
          <a:lstStyle/>
          <a:p>
            <a:pPr marL="0" marR="0">
              <a:lnSpc>
                <a:spcPct val="115000"/>
              </a:lnSpc>
              <a:spcBef>
                <a:spcPts val="0"/>
              </a:spcBef>
              <a:spcAft>
                <a:spcPts val="0"/>
              </a:spcAft>
            </a:pPr>
            <a:r>
              <a:rPr lang="en-US" sz="1000" kern="100" dirty="0">
                <a:effectLst/>
                <a:latin typeface="Avenir Book" panose="02000503020000020003" pitchFamily="2" charset="0"/>
                <a:ea typeface="Aptos" panose="020B0004020202020204" pitchFamily="34" charset="0"/>
                <a:cs typeface="Times New Roman" panose="02020603050405020304" pitchFamily="18" charset="0"/>
              </a:rPr>
              <a:t>Ward K, </a:t>
            </a:r>
            <a:r>
              <a:rPr lang="en-US" sz="1000" kern="100" dirty="0" err="1">
                <a:effectLst/>
                <a:latin typeface="Avenir Book" panose="02000503020000020003" pitchFamily="2" charset="0"/>
                <a:ea typeface="Aptos" panose="020B0004020202020204" pitchFamily="34" charset="0"/>
                <a:cs typeface="Times New Roman" panose="02020603050405020304" pitchFamily="18" charset="0"/>
              </a:rPr>
              <a:t>Chettier</a:t>
            </a:r>
            <a:r>
              <a:rPr lang="en-US" sz="1000" kern="100" dirty="0">
                <a:effectLst/>
                <a:latin typeface="Avenir Book" panose="02000503020000020003" pitchFamily="2" charset="0"/>
                <a:ea typeface="Aptos" panose="020B0004020202020204" pitchFamily="34" charset="0"/>
                <a:cs typeface="Times New Roman" panose="02020603050405020304" pitchFamily="18" charset="0"/>
              </a:rPr>
              <a:t> RN, Argyle V. Whole exome sequencing of 137 endometriosis</a:t>
            </a:r>
          </a:p>
          <a:p>
            <a:pPr marL="0" marR="0">
              <a:lnSpc>
                <a:spcPct val="115000"/>
              </a:lnSpc>
              <a:spcBef>
                <a:spcPts val="0"/>
              </a:spcBef>
              <a:spcAft>
                <a:spcPts val="0"/>
              </a:spcAft>
            </a:pPr>
            <a:r>
              <a:rPr lang="en-US" sz="1000" kern="100" dirty="0">
                <a:effectLst/>
                <a:latin typeface="Avenir Book" panose="02000503020000020003" pitchFamily="2" charset="0"/>
                <a:ea typeface="Aptos" panose="020B0004020202020204" pitchFamily="34" charset="0"/>
                <a:cs typeface="Times New Roman" panose="02020603050405020304" pitchFamily="18" charset="0"/>
              </a:rPr>
              <a:t>patients with a common ancestor in Shakespeare’s England. Fertility and Sterility.</a:t>
            </a:r>
          </a:p>
          <a:p>
            <a:pPr marL="0" marR="0">
              <a:lnSpc>
                <a:spcPct val="115000"/>
              </a:lnSpc>
              <a:spcBef>
                <a:spcPts val="0"/>
              </a:spcBef>
              <a:spcAft>
                <a:spcPts val="0"/>
              </a:spcAft>
            </a:pPr>
            <a:r>
              <a:rPr lang="en-US" sz="1000" kern="100" dirty="0">
                <a:effectLst/>
                <a:latin typeface="Avenir Book" panose="02000503020000020003" pitchFamily="2" charset="0"/>
                <a:ea typeface="Aptos" panose="020B0004020202020204" pitchFamily="34" charset="0"/>
                <a:cs typeface="Times New Roman" panose="02020603050405020304" pitchFamily="18" charset="0"/>
              </a:rPr>
              <a:t>2018;110(4), e395.</a:t>
            </a:r>
          </a:p>
          <a:p>
            <a:pPr marL="0" marR="0">
              <a:lnSpc>
                <a:spcPct val="115000"/>
              </a:lnSpc>
              <a:spcBef>
                <a:spcPts val="0"/>
              </a:spcBef>
              <a:spcAft>
                <a:spcPts val="0"/>
              </a:spcAft>
            </a:pPr>
            <a:r>
              <a:rPr lang="en-US" sz="1000" kern="100" dirty="0">
                <a:effectLst/>
                <a:latin typeface="Avenir Book" panose="02000503020000020003" pitchFamily="2" charset="0"/>
                <a:ea typeface="Aptos" panose="020B0004020202020204" pitchFamily="34" charset="0"/>
                <a:cs typeface="Times New Roman" panose="02020603050405020304" pitchFamily="18" charset="0"/>
              </a:rPr>
              <a:t>Ward K, Argyle V, Cederholm P, </a:t>
            </a:r>
            <a:r>
              <a:rPr lang="en-US" sz="1000" kern="100" dirty="0" err="1">
                <a:effectLst/>
                <a:latin typeface="Avenir Book" panose="02000503020000020003" pitchFamily="2" charset="0"/>
                <a:ea typeface="Aptos" panose="020B0004020202020204" pitchFamily="34" charset="0"/>
                <a:cs typeface="Times New Roman" panose="02020603050405020304" pitchFamily="18" charset="0"/>
              </a:rPr>
              <a:t>Chettier</a:t>
            </a:r>
            <a:r>
              <a:rPr lang="en-US" sz="1000" kern="100" dirty="0">
                <a:effectLst/>
                <a:latin typeface="Avenir Book" panose="02000503020000020003" pitchFamily="2" charset="0"/>
                <a:ea typeface="Aptos" panose="020B0004020202020204" pitchFamily="34" charset="0"/>
                <a:cs typeface="Times New Roman" panose="02020603050405020304" pitchFamily="18" charset="0"/>
              </a:rPr>
              <a:t> RN. Can genetic markers of endometriosis</a:t>
            </a:r>
          </a:p>
          <a:p>
            <a:pPr marL="0" marR="0">
              <a:lnSpc>
                <a:spcPct val="115000"/>
              </a:lnSpc>
              <a:spcBef>
                <a:spcPts val="0"/>
              </a:spcBef>
              <a:spcAft>
                <a:spcPts val="0"/>
              </a:spcAft>
            </a:pPr>
            <a:r>
              <a:rPr lang="en-US" sz="1000" kern="100" dirty="0">
                <a:effectLst/>
                <a:latin typeface="Avenir Book" panose="02000503020000020003" pitchFamily="2" charset="0"/>
                <a:ea typeface="Aptos" panose="020B0004020202020204" pitchFamily="34" charset="0"/>
                <a:cs typeface="Times New Roman" panose="02020603050405020304" pitchFamily="18" charset="0"/>
              </a:rPr>
              <a:t>predict a patient’s responsiveness to leuprolide acetate. American Society for</a:t>
            </a:r>
          </a:p>
          <a:p>
            <a:pPr marL="0" marR="0">
              <a:lnSpc>
                <a:spcPct val="115000"/>
              </a:lnSpc>
              <a:spcBef>
                <a:spcPts val="0"/>
              </a:spcBef>
              <a:spcAft>
                <a:spcPts val="0"/>
              </a:spcAft>
            </a:pPr>
            <a:r>
              <a:rPr lang="en-US" sz="1000" kern="100" dirty="0">
                <a:effectLst/>
                <a:latin typeface="Avenir Book" panose="02000503020000020003" pitchFamily="2" charset="0"/>
                <a:ea typeface="Aptos" panose="020B0004020202020204" pitchFamily="34" charset="0"/>
                <a:cs typeface="Times New Roman" panose="02020603050405020304" pitchFamily="18" charset="0"/>
              </a:rPr>
              <a:t>Reproductive Medicine, 2018.</a:t>
            </a:r>
          </a:p>
          <a:p>
            <a:pPr marL="0" marR="0">
              <a:lnSpc>
                <a:spcPct val="115000"/>
              </a:lnSpc>
              <a:spcBef>
                <a:spcPts val="0"/>
              </a:spcBef>
              <a:spcAft>
                <a:spcPts val="0"/>
              </a:spcAft>
            </a:pPr>
            <a:r>
              <a:rPr lang="en-US" sz="1000" kern="100" dirty="0">
                <a:effectLst/>
                <a:latin typeface="Avenir Book" panose="02000503020000020003" pitchFamily="2" charset="0"/>
                <a:ea typeface="Aptos" panose="020B0004020202020204" pitchFamily="34" charset="0"/>
                <a:cs typeface="Times New Roman" panose="02020603050405020304" pitchFamily="18" charset="0"/>
              </a:rPr>
              <a:t>Ward K, Argyle V, Cederholm P, </a:t>
            </a:r>
            <a:r>
              <a:rPr lang="en-US" sz="1000" kern="100" dirty="0" err="1">
                <a:effectLst/>
                <a:latin typeface="Avenir Book" panose="02000503020000020003" pitchFamily="2" charset="0"/>
                <a:ea typeface="Aptos" panose="020B0004020202020204" pitchFamily="34" charset="0"/>
                <a:cs typeface="Times New Roman" panose="02020603050405020304" pitchFamily="18" charset="0"/>
              </a:rPr>
              <a:t>Chettier</a:t>
            </a:r>
            <a:r>
              <a:rPr lang="en-US" sz="1000" kern="100" dirty="0">
                <a:effectLst/>
                <a:latin typeface="Avenir Book" panose="02000503020000020003" pitchFamily="2" charset="0"/>
                <a:ea typeface="Aptos" panose="020B0004020202020204" pitchFamily="34" charset="0"/>
                <a:cs typeface="Times New Roman" panose="02020603050405020304" pitchFamily="18" charset="0"/>
              </a:rPr>
              <a:t> RN. Can genetic markers of endometriosis</a:t>
            </a:r>
          </a:p>
          <a:p>
            <a:pPr marL="0" marR="0">
              <a:lnSpc>
                <a:spcPct val="115000"/>
              </a:lnSpc>
              <a:spcBef>
                <a:spcPts val="0"/>
              </a:spcBef>
              <a:spcAft>
                <a:spcPts val="0"/>
              </a:spcAft>
            </a:pPr>
            <a:r>
              <a:rPr lang="en-US" sz="1000" kern="100" dirty="0">
                <a:effectLst/>
                <a:latin typeface="Avenir Book" panose="02000503020000020003" pitchFamily="2" charset="0"/>
                <a:ea typeface="Aptos" panose="020B0004020202020204" pitchFamily="34" charset="0"/>
                <a:cs typeface="Times New Roman" panose="02020603050405020304" pitchFamily="18" charset="0"/>
              </a:rPr>
              <a:t>predict a patient’s responsiveness to leuprolide acetate. Fertility and Sterility.</a:t>
            </a:r>
          </a:p>
          <a:p>
            <a:pPr marL="0" marR="0">
              <a:lnSpc>
                <a:spcPct val="115000"/>
              </a:lnSpc>
              <a:spcBef>
                <a:spcPts val="0"/>
              </a:spcBef>
              <a:spcAft>
                <a:spcPts val="0"/>
              </a:spcAft>
            </a:pPr>
            <a:r>
              <a:rPr lang="en-US" sz="1000" kern="100" dirty="0">
                <a:effectLst/>
                <a:latin typeface="Avenir Book" panose="02000503020000020003" pitchFamily="2" charset="0"/>
                <a:ea typeface="Aptos" panose="020B0004020202020204" pitchFamily="34" charset="0"/>
                <a:cs typeface="Times New Roman" panose="02020603050405020304" pitchFamily="18" charset="0"/>
              </a:rPr>
              <a:t>2018;110(4), e14.</a:t>
            </a:r>
          </a:p>
          <a:p>
            <a:pPr marL="0" marR="0">
              <a:lnSpc>
                <a:spcPct val="115000"/>
              </a:lnSpc>
              <a:spcBef>
                <a:spcPts val="0"/>
              </a:spcBef>
              <a:spcAft>
                <a:spcPts val="0"/>
              </a:spcAft>
            </a:pPr>
            <a:r>
              <a:rPr lang="en-US" sz="1000" kern="100" dirty="0">
                <a:effectLst/>
                <a:latin typeface="Avenir Book" panose="02000503020000020003" pitchFamily="2" charset="0"/>
                <a:ea typeface="Aptos" panose="020B0004020202020204" pitchFamily="34" charset="0"/>
                <a:cs typeface="Times New Roman" panose="02020603050405020304" pitchFamily="18" charset="0"/>
              </a:rPr>
              <a:t>Ward K, Argyle V. Segregation analyses of 123 families: dominant genes commonly</a:t>
            </a:r>
          </a:p>
          <a:p>
            <a:pPr marL="0" marR="0">
              <a:lnSpc>
                <a:spcPct val="115000"/>
              </a:lnSpc>
              <a:spcBef>
                <a:spcPts val="0"/>
              </a:spcBef>
              <a:spcAft>
                <a:spcPts val="0"/>
              </a:spcAft>
            </a:pPr>
            <a:r>
              <a:rPr lang="en-US" sz="1000" kern="100" dirty="0">
                <a:effectLst/>
                <a:latin typeface="Avenir Book" panose="02000503020000020003" pitchFamily="2" charset="0"/>
                <a:ea typeface="Aptos" panose="020B0004020202020204" pitchFamily="34" charset="0"/>
                <a:cs typeface="Times New Roman" panose="02020603050405020304" pitchFamily="18" charset="0"/>
              </a:rPr>
              <a:t>contribute to pathogenesis of endometriosis. American Society for Reproductive</a:t>
            </a:r>
          </a:p>
          <a:p>
            <a:pPr marL="0" marR="0">
              <a:lnSpc>
                <a:spcPct val="115000"/>
              </a:lnSpc>
              <a:spcBef>
                <a:spcPts val="0"/>
              </a:spcBef>
              <a:spcAft>
                <a:spcPts val="0"/>
              </a:spcAft>
            </a:pPr>
            <a:r>
              <a:rPr lang="en-US" sz="1000" kern="100" dirty="0">
                <a:effectLst/>
                <a:latin typeface="Avenir Book" panose="02000503020000020003" pitchFamily="2" charset="0"/>
                <a:ea typeface="Aptos" panose="020B0004020202020204" pitchFamily="34" charset="0"/>
                <a:cs typeface="Times New Roman" panose="02020603050405020304" pitchFamily="18" charset="0"/>
              </a:rPr>
              <a:t>Medicine, 2018.</a:t>
            </a:r>
          </a:p>
          <a:p>
            <a:pPr marL="0" marR="0">
              <a:lnSpc>
                <a:spcPct val="115000"/>
              </a:lnSpc>
              <a:spcBef>
                <a:spcPts val="0"/>
              </a:spcBef>
              <a:spcAft>
                <a:spcPts val="0"/>
              </a:spcAft>
            </a:pPr>
            <a:r>
              <a:rPr lang="en-US" sz="1000" kern="100" dirty="0">
                <a:effectLst/>
                <a:latin typeface="Avenir Book" panose="02000503020000020003" pitchFamily="2" charset="0"/>
                <a:ea typeface="Aptos" panose="020B0004020202020204" pitchFamily="34" charset="0"/>
                <a:cs typeface="Times New Roman" panose="02020603050405020304" pitchFamily="18" charset="0"/>
              </a:rPr>
              <a:t>Ward K, Argyle V. Segregation analyses of 123 families: dominant genes commonly</a:t>
            </a:r>
          </a:p>
          <a:p>
            <a:pPr marL="0" marR="0">
              <a:lnSpc>
                <a:spcPct val="115000"/>
              </a:lnSpc>
              <a:spcBef>
                <a:spcPts val="0"/>
              </a:spcBef>
              <a:spcAft>
                <a:spcPts val="0"/>
              </a:spcAft>
            </a:pPr>
            <a:r>
              <a:rPr lang="en-US" sz="1000" kern="100" dirty="0">
                <a:effectLst/>
                <a:latin typeface="Avenir Book" panose="02000503020000020003" pitchFamily="2" charset="0"/>
                <a:ea typeface="Aptos" panose="020B0004020202020204" pitchFamily="34" charset="0"/>
                <a:cs typeface="Times New Roman" panose="02020603050405020304" pitchFamily="18" charset="0"/>
              </a:rPr>
              <a:t>contribute to pathogenesis of endometriosis. Fertility and Sterility. 2018;110(4),</a:t>
            </a:r>
          </a:p>
          <a:p>
            <a:pPr marL="0" marR="0">
              <a:lnSpc>
                <a:spcPct val="115000"/>
              </a:lnSpc>
              <a:spcBef>
                <a:spcPts val="0"/>
              </a:spcBef>
              <a:spcAft>
                <a:spcPts val="0"/>
              </a:spcAft>
            </a:pPr>
            <a:r>
              <a:rPr lang="en-US" sz="1000" kern="100" dirty="0">
                <a:effectLst/>
                <a:latin typeface="Avenir Book" panose="02000503020000020003" pitchFamily="2" charset="0"/>
                <a:ea typeface="Aptos" panose="020B0004020202020204" pitchFamily="34" charset="0"/>
                <a:cs typeface="Times New Roman" panose="02020603050405020304" pitchFamily="18" charset="0"/>
              </a:rPr>
              <a:t>E396.</a:t>
            </a:r>
          </a:p>
        </p:txBody>
      </p:sp>
      <p:pic>
        <p:nvPicPr>
          <p:cNvPr id="12" name="Picture 11" descr="A person with short brown hair smiling&#10;&#10;Description automatically generated">
            <a:extLst>
              <a:ext uri="{FF2B5EF4-FFF2-40B4-BE49-F238E27FC236}">
                <a16:creationId xmlns:a16="http://schemas.microsoft.com/office/drawing/2014/main" id="{2931DC1E-4DE5-537F-8D4D-3317319B741A}"/>
              </a:ext>
            </a:extLst>
          </p:cNvPr>
          <p:cNvPicPr>
            <a:picLocks noChangeAspect="1"/>
          </p:cNvPicPr>
          <p:nvPr/>
        </p:nvPicPr>
        <p:blipFill>
          <a:blip r:embed="rId4"/>
          <a:stretch>
            <a:fillRect/>
          </a:stretch>
        </p:blipFill>
        <p:spPr>
          <a:xfrm>
            <a:off x="9000645" y="83930"/>
            <a:ext cx="2413000" cy="3314700"/>
          </a:xfrm>
          <a:prstGeom prst="rect">
            <a:avLst/>
          </a:prstGeom>
        </p:spPr>
      </p:pic>
    </p:spTree>
    <p:extLst>
      <p:ext uri="{BB962C8B-B14F-4D97-AF65-F5344CB8AC3E}">
        <p14:creationId xmlns:p14="http://schemas.microsoft.com/office/powerpoint/2010/main" val="225359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Professor</a:t>
            </a:r>
            <a:br>
              <a:rPr lang="en-US" sz="1400" dirty="0">
                <a:latin typeface="Avenir Book" panose="02000503020000020003" pitchFamily="2" charset="0"/>
              </a:rPr>
            </a:br>
            <a:r>
              <a:rPr lang="en-US" sz="1400" dirty="0">
                <a:latin typeface="Avenir Book" panose="02000503020000020003" pitchFamily="2" charset="0"/>
              </a:rPr>
              <a:t>Knight Cardiovascular Institute, Department of Medicine</a:t>
            </a:r>
            <a:br>
              <a:rPr lang="en-US" sz="1400" dirty="0">
                <a:latin typeface="Avenir Book" panose="02000503020000020003" pitchFamily="2" charset="0"/>
              </a:rPr>
            </a:br>
            <a:r>
              <a:rPr lang="en-US" sz="1400" dirty="0">
                <a:latin typeface="Avenir Book" panose="02000503020000020003" pitchFamily="2" charset="0"/>
              </a:rPr>
              <a:t>United States of America</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a:bodyPr>
          <a:lstStyle/>
          <a:p>
            <a:r>
              <a:rPr lang="en-US" sz="1100" dirty="0">
                <a:latin typeface="Avenir Book" panose="02000503020000020003" pitchFamily="2" charset="0"/>
              </a:rPr>
              <a:t>Dr. Kent Thornburg is a cardiovascular physiologist who studies the physiology of pregnancy, placental physiology and fetal development. These studies led him to gain expertise in the developmental origins of health and disease using epidemiological methods. Thus, his laboratory uses animal studies, clinical studies and epidemiological investigations to address question regarding stresses during pregnancy and offspring outcomes.</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a:blip r:embed="rId2"/>
          <a:srcRect t="11455" b="11455"/>
          <a:stretch/>
        </p:blipFill>
        <p:spPr>
          <a:xfrm>
            <a:off x="8145393" y="272654"/>
            <a:ext cx="3778666" cy="2990371"/>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9" y="3679916"/>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2462213"/>
          </a:xfrm>
          <a:prstGeom prst="rect">
            <a:avLst/>
          </a:prstGeom>
          <a:noFill/>
        </p:spPr>
        <p:txBody>
          <a:bodyPr wrap="square" rtlCol="0">
            <a:spAutoFit/>
          </a:bodyPr>
          <a:lstStyle/>
          <a:p>
            <a:r>
              <a:rPr lang="en-US" sz="1100" dirty="0">
                <a:solidFill>
                  <a:schemeClr val="bg1"/>
                </a:solidFill>
                <a:latin typeface="Avenir Book" panose="02000503020000020003" pitchFamily="2" charset="0"/>
              </a:rPr>
              <a:t>Developmental Origins of Health and Disease (</a:t>
            </a:r>
            <a:r>
              <a:rPr lang="en-US" sz="1100" dirty="0" err="1">
                <a:solidFill>
                  <a:schemeClr val="bg1"/>
                </a:solidFill>
                <a:latin typeface="Avenir Book" panose="02000503020000020003" pitchFamily="2" charset="0"/>
              </a:rPr>
              <a:t>DOHaD</a:t>
            </a:r>
            <a:r>
              <a:rPr lang="en-US" sz="1100" dirty="0">
                <a:solidFill>
                  <a:schemeClr val="bg1"/>
                </a:solidFill>
                <a:latin typeface="Avenir Book" panose="02000503020000020003" pitchFamily="2" charset="0"/>
              </a:rPr>
              <a:t>) | Diabetes/gestational diabetes | Fetal growth restriction | Maternal cardiovascular and metabolic disease | Placental structure/function | Preeclampsia/hypertensive disorders of pregnancy</a:t>
            </a:r>
          </a:p>
          <a:p>
            <a:endParaRPr lang="en-US" sz="1100" dirty="0">
              <a:solidFill>
                <a:schemeClr val="bg1"/>
              </a:solidFill>
              <a:latin typeface="Avenir Book" panose="02000503020000020003" pitchFamily="2" charset="0"/>
            </a:endParaRPr>
          </a:p>
          <a:p>
            <a:r>
              <a:rPr lang="en-US" sz="1100" dirty="0">
                <a:solidFill>
                  <a:schemeClr val="bg1"/>
                </a:solidFill>
                <a:latin typeface="Avenir Book" panose="02000503020000020003" pitchFamily="2" charset="0"/>
              </a:rPr>
              <a:t>Additional publications: </a:t>
            </a:r>
            <a:r>
              <a:rPr lang="en-US" sz="1100" dirty="0">
                <a:solidFill>
                  <a:schemeClr val="bg1"/>
                </a:solidFill>
                <a:latin typeface="Avenir Book" panose="02000503020000020003" pitchFamily="2" charset="0"/>
                <a:hlinkClick r:id="rId3"/>
              </a:rPr>
              <a:t>http://www.ncbi.nlm.nih.gov/sites/myncbi/kent.thornburg.1/bibliography/41487019/public/?sort=date&amp;direction=ascending</a:t>
            </a: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414" y="3609384"/>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100" dirty="0">
                <a:latin typeface="Avenir Book" panose="02000503020000020003" pitchFamily="2" charset="0"/>
              </a:rPr>
              <a:t>▸</a:t>
            </a:r>
            <a:r>
              <a:rPr lang="en-US" sz="1100" dirty="0" err="1">
                <a:latin typeface="Avenir Book" panose="02000503020000020003" pitchFamily="2" charset="0"/>
              </a:rPr>
              <a:t>Gluckman</a:t>
            </a:r>
            <a:r>
              <a:rPr lang="en-US" sz="1100" dirty="0">
                <a:latin typeface="Avenir Book" panose="02000503020000020003" pitchFamily="2" charset="0"/>
              </a:rPr>
              <a:t> PD, Hanson MA, Cooper C, Thornburg KL. Effect of in utero and early-life conditions on adult health and disease. N </a:t>
            </a:r>
            <a:r>
              <a:rPr lang="en-US" sz="1100" dirty="0" err="1">
                <a:latin typeface="Avenir Book" panose="02000503020000020003" pitchFamily="2" charset="0"/>
              </a:rPr>
              <a:t>Engl</a:t>
            </a:r>
            <a:r>
              <a:rPr lang="en-US" sz="1100" dirty="0">
                <a:latin typeface="Avenir Book" panose="02000503020000020003" pitchFamily="2" charset="0"/>
              </a:rPr>
              <a:t> J Med. 2008 Jul 3;359(1):61-73. PMCID: PMC3923653.</a:t>
            </a:r>
          </a:p>
          <a:p>
            <a:pPr>
              <a:lnSpc>
                <a:spcPct val="100000"/>
              </a:lnSpc>
              <a:spcBef>
                <a:spcPts val="0"/>
              </a:spcBef>
            </a:pPr>
            <a:r>
              <a:rPr lang="en-US" sz="1100" dirty="0">
                <a:latin typeface="Avenir Book" panose="02000503020000020003" pitchFamily="2" charset="0"/>
              </a:rPr>
              <a:t>▸Burton GJ, </a:t>
            </a:r>
            <a:r>
              <a:rPr lang="en-US" sz="1100" dirty="0" err="1">
                <a:latin typeface="Avenir Book" panose="02000503020000020003" pitchFamily="2" charset="0"/>
              </a:rPr>
              <a:t>Fowden</a:t>
            </a:r>
            <a:r>
              <a:rPr lang="en-US" sz="1100" dirty="0">
                <a:latin typeface="Avenir Book" panose="02000503020000020003" pitchFamily="2" charset="0"/>
              </a:rPr>
              <a:t> AL, Thornburg KL. Placental Origins of Chronic Disease. </a:t>
            </a:r>
            <a:r>
              <a:rPr lang="en-US" sz="1100" dirty="0" err="1">
                <a:latin typeface="Avenir Book" panose="02000503020000020003" pitchFamily="2" charset="0"/>
              </a:rPr>
              <a:t>Physiol</a:t>
            </a:r>
            <a:r>
              <a:rPr lang="en-US" sz="1100" dirty="0">
                <a:latin typeface="Avenir Book" panose="02000503020000020003" pitchFamily="2" charset="0"/>
              </a:rPr>
              <a:t> Rev. 2016 Oct;96(4):1509-65. PMC5504455.</a:t>
            </a:r>
          </a:p>
          <a:p>
            <a:pPr>
              <a:lnSpc>
                <a:spcPct val="100000"/>
              </a:lnSpc>
              <a:spcBef>
                <a:spcPts val="0"/>
              </a:spcBef>
            </a:pPr>
            <a:r>
              <a:rPr lang="en-US" sz="1100" dirty="0">
                <a:latin typeface="Avenir Book" panose="02000503020000020003" pitchFamily="2" charset="0"/>
              </a:rPr>
              <a:t>▸Lindgren IM, Drake RR, </a:t>
            </a:r>
            <a:r>
              <a:rPr lang="en-US" sz="1100" dirty="0" err="1">
                <a:latin typeface="Avenir Book" panose="02000503020000020003" pitchFamily="2" charset="0"/>
              </a:rPr>
              <a:t>Chattergoon</a:t>
            </a:r>
            <a:r>
              <a:rPr lang="en-US" sz="1100" dirty="0">
                <a:latin typeface="Avenir Book" panose="02000503020000020003" pitchFamily="2" charset="0"/>
              </a:rPr>
              <a:t> NN, Thornburg KL. Down-regulation of MEIS1 promotes the maturation of oxidative phosphorylation in perinatal cardiomyocytes. FASEB J. 2019 Jun;33(6):7417-7426. PMCID: PMC6529342.</a:t>
            </a:r>
          </a:p>
          <a:p>
            <a:pPr>
              <a:lnSpc>
                <a:spcPct val="100000"/>
              </a:lnSpc>
              <a:spcBef>
                <a:spcPts val="0"/>
              </a:spcBef>
            </a:pPr>
            <a:r>
              <a:rPr lang="en-US" sz="1100" dirty="0">
                <a:latin typeface="Avenir Book" panose="02000503020000020003" pitchFamily="2" charset="0"/>
              </a:rPr>
              <a:t>▸</a:t>
            </a:r>
            <a:r>
              <a:rPr lang="en-US" sz="1100" dirty="0" err="1">
                <a:latin typeface="Avenir Book" panose="02000503020000020003" pitchFamily="2" charset="0"/>
              </a:rPr>
              <a:t>Kolahi</a:t>
            </a:r>
            <a:r>
              <a:rPr lang="en-US" sz="1100" dirty="0">
                <a:latin typeface="Avenir Book" panose="02000503020000020003" pitchFamily="2" charset="0"/>
              </a:rPr>
              <a:t> K. </a:t>
            </a:r>
            <a:r>
              <a:rPr lang="en-US" sz="1100" dirty="0" err="1">
                <a:latin typeface="Avenir Book" panose="02000503020000020003" pitchFamily="2" charset="0"/>
              </a:rPr>
              <a:t>Louey</a:t>
            </a:r>
            <a:r>
              <a:rPr lang="en-US" sz="1100" dirty="0">
                <a:latin typeface="Avenir Book" panose="02000503020000020003" pitchFamily="2" charset="0"/>
              </a:rPr>
              <a:t> S. Varlamov O. Thornburg K. Real-Time Tracking of BODIPY-C12 Long-Chain Fatty Acid in Human Term Placenta Reveals Unique Lipid Dynamics in Cytotrophoblast Cells. </a:t>
            </a:r>
            <a:r>
              <a:rPr lang="en-US" sz="1100" dirty="0" err="1">
                <a:latin typeface="Avenir Book" panose="02000503020000020003" pitchFamily="2" charset="0"/>
              </a:rPr>
              <a:t>PLoS</a:t>
            </a:r>
            <a:r>
              <a:rPr lang="en-US" sz="1100" dirty="0">
                <a:latin typeface="Avenir Book" panose="02000503020000020003" pitchFamily="2" charset="0"/>
              </a:rPr>
              <a:t> One 28;11(4):e0153522, 2016. PMCID: PMC4849650.</a:t>
            </a:r>
          </a:p>
          <a:p>
            <a:pPr>
              <a:lnSpc>
                <a:spcPct val="100000"/>
              </a:lnSpc>
              <a:spcBef>
                <a:spcPts val="0"/>
              </a:spcBef>
            </a:pPr>
            <a:endParaRPr lang="en-US" sz="1100" dirty="0">
              <a:latin typeface="Avenir Book" panose="02000503020000020003" pitchFamily="2" charset="0"/>
            </a:endParaRP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4"/>
          <a:stretch>
            <a:fillRect/>
          </a:stretch>
        </p:blipFill>
        <p:spPr>
          <a:xfrm>
            <a:off x="9009893" y="5493703"/>
            <a:ext cx="2049665" cy="1583832"/>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Kent L. Thornburg, MS, PhD, FAPS</a:t>
            </a:r>
          </a:p>
        </p:txBody>
      </p:sp>
    </p:spTree>
    <p:extLst>
      <p:ext uri="{BB962C8B-B14F-4D97-AF65-F5344CB8AC3E}">
        <p14:creationId xmlns:p14="http://schemas.microsoft.com/office/powerpoint/2010/main" val="41393295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Chief Executive Officer</a:t>
            </a:r>
            <a:br>
              <a:rPr lang="en-US" sz="1400" dirty="0">
                <a:latin typeface="Avenir Book" panose="02000503020000020003" pitchFamily="2" charset="0"/>
              </a:rPr>
            </a:br>
            <a:r>
              <a:rPr lang="en-US" sz="1400" dirty="0">
                <a:latin typeface="Avenir Book" panose="02000503020000020003" pitchFamily="2" charset="0"/>
              </a:rPr>
              <a:t>Preeclampsia Foundation</a:t>
            </a:r>
            <a:br>
              <a:rPr lang="en-US" sz="1400" dirty="0">
                <a:latin typeface="Avenir Book" panose="02000503020000020003" pitchFamily="2" charset="0"/>
              </a:rPr>
            </a:br>
            <a:r>
              <a:rPr lang="en-US" sz="1400" dirty="0">
                <a:latin typeface="Avenir Book" panose="02000503020000020003" pitchFamily="2" charset="0"/>
              </a:rPr>
              <a:t>United States of America</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fontScale="92500"/>
          </a:bodyPr>
          <a:lstStyle/>
          <a:p>
            <a:r>
              <a:rPr lang="en-US" sz="1200" b="0" i="0" u="none" strike="noStrike" dirty="0">
                <a:solidFill>
                  <a:srgbClr val="212121"/>
                </a:solidFill>
                <a:effectLst/>
                <a:latin typeface="Avenir Book" panose="02000503020000020003" pitchFamily="2" charset="0"/>
              </a:rPr>
              <a:t>Eleni Z. </a:t>
            </a:r>
            <a:r>
              <a:rPr lang="en-US" sz="1200" b="0" i="0" u="none" strike="noStrike" dirty="0" err="1">
                <a:solidFill>
                  <a:srgbClr val="212121"/>
                </a:solidFill>
                <a:effectLst/>
                <a:latin typeface="Avenir Book" panose="02000503020000020003" pitchFamily="2" charset="0"/>
              </a:rPr>
              <a:t>Tsigas</a:t>
            </a:r>
            <a:r>
              <a:rPr lang="en-US" sz="1200" b="0" i="0" u="none" strike="noStrike" dirty="0">
                <a:solidFill>
                  <a:srgbClr val="212121"/>
                </a:solidFill>
                <a:effectLst/>
                <a:latin typeface="Avenir Book" panose="02000503020000020003" pitchFamily="2" charset="0"/>
              </a:rPr>
              <a:t> has been the Chief Executive Officer of the Preeclampsia Foundation since 2009, the North American patient advocacy organization for hypertensive disorders of pregnancy. As a preeclampsia survivor, she has served as a relentless champion for patient education and engagement, innovating healthcare practices, catalyzing science, and for accelerating progress by building partnerships to improve pregnancy outcomes. She is frequently engaged to give keynote addresses and training talks on preeclampsia at international, national and regional meetings. She has served as a Technical Advisor for the World Health Organization (WHO), numerous global research consortia including </a:t>
            </a:r>
            <a:r>
              <a:rPr lang="en-US" sz="1200" b="0" i="0" u="none" strike="noStrike" dirty="0" err="1">
                <a:solidFill>
                  <a:srgbClr val="212121"/>
                </a:solidFill>
                <a:effectLst/>
                <a:latin typeface="Avenir Book" panose="02000503020000020003" pitchFamily="2" charset="0"/>
              </a:rPr>
              <a:t>CoLab</a:t>
            </a:r>
            <a:r>
              <a:rPr lang="en-US" sz="1200" b="0" i="0" u="none" strike="noStrike" dirty="0">
                <a:solidFill>
                  <a:srgbClr val="212121"/>
                </a:solidFill>
                <a:effectLst/>
                <a:latin typeface="Avenir Book" panose="02000503020000020003" pitchFamily="2" charset="0"/>
              </a:rPr>
              <a:t>, the Hypertension in Pregnancy and the Pregnancy and Heart Disease Task Forces for the American College of Obstetricians and Gynecologists (ACOG), as well as several statewide preeclampsia task forces such as the current </a:t>
            </a:r>
            <a:r>
              <a:rPr lang="en-US" sz="1200" b="0" i="0" u="none" strike="noStrike" dirty="0" err="1">
                <a:solidFill>
                  <a:srgbClr val="212121"/>
                </a:solidFill>
                <a:effectLst/>
                <a:latin typeface="Avenir Book" panose="02000503020000020003" pitchFamily="2" charset="0"/>
              </a:rPr>
              <a:t>TexasAIM</a:t>
            </a:r>
            <a:r>
              <a:rPr lang="en-US" sz="1200" b="0" i="0" u="none" strike="noStrike" dirty="0">
                <a:solidFill>
                  <a:srgbClr val="212121"/>
                </a:solidFill>
                <a:effectLst/>
                <a:latin typeface="Avenir Book" panose="02000503020000020003" pitchFamily="2" charset="0"/>
              </a:rPr>
              <a:t> hypertension bundle deployment.  She currently serves as a member of the National Institute of Child Health and Human Development (NICHD) Task Force on Research Specific to Pregnant Women and Lactating Women (PRGLAC) Implementation Working Group, and as a patient ambassador for the Foundation for the National Institutes of Health (NIH). Eleni has collaborated on numerous research studies, authored chapters and papers in peer-reviewed journals, and is the Principal Investigator for the Preeclampsia Registry.</a:t>
            </a:r>
            <a:endParaRPr lang="en-US" sz="1100" dirty="0">
              <a:latin typeface="Avenir Book" panose="02000503020000020003" pitchFamily="2" charset="0"/>
            </a:endParaRP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09396" y="4892592"/>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2800767"/>
          </a:xfrm>
          <a:prstGeom prst="rect">
            <a:avLst/>
          </a:prstGeom>
          <a:noFill/>
        </p:spPr>
        <p:txBody>
          <a:bodyPr wrap="square" rtlCol="0">
            <a:spAutoFit/>
          </a:bodyPr>
          <a:lstStyle/>
          <a:p>
            <a:r>
              <a:rPr lang="en-US" sz="1100" dirty="0">
                <a:solidFill>
                  <a:schemeClr val="bg1"/>
                </a:solidFill>
                <a:latin typeface="tahoma" panose="020B0604030504040204" pitchFamily="34" charset="0"/>
              </a:rPr>
              <a:t>P</a:t>
            </a:r>
            <a:r>
              <a:rPr lang="en-US" sz="1100" b="0" i="0" u="none" strike="noStrike" dirty="0">
                <a:solidFill>
                  <a:schemeClr val="bg1"/>
                </a:solidFill>
                <a:effectLst/>
                <a:latin typeface="tahoma" panose="020B0604030504040204" pitchFamily="34" charset="0"/>
              </a:rPr>
              <a:t>reeclampsia/hypertensive disorders of pregnancy, patient advocacy, speaking engagements, lived experience integration in research and clinical care improvement initiatives, preeclampsia patient education, self-measured blood pressure (SMBP), early interventions for cardiovascular disease prevention, maternal mental health after a severe maternal event, media engageme</a:t>
            </a:r>
            <a:r>
              <a:rPr lang="en-US" sz="1100" b="0" i="0" u="none" strike="noStrike" dirty="0">
                <a:solidFill>
                  <a:srgbClr val="212121"/>
                </a:solidFill>
                <a:effectLst/>
                <a:latin typeface="tahoma" panose="020B0604030504040204" pitchFamily="34" charset="0"/>
              </a:rPr>
              <a:t>nt</a:t>
            </a:r>
            <a:endParaRPr lang="en-US" sz="1100" dirty="0">
              <a:solidFill>
                <a:schemeClr val="bg1"/>
              </a:solidFill>
              <a:latin typeface="tahoma" panose="020B0604030504040204" pitchFamily="34" charset="0"/>
            </a:endParaRPr>
          </a:p>
          <a:p>
            <a:r>
              <a:rPr lang="en-US" sz="1100" dirty="0">
                <a:solidFill>
                  <a:schemeClr val="bg1"/>
                </a:solidFill>
                <a:effectLst/>
                <a:latin typeface="tahoma" panose="020B0604030504040204" pitchFamily="34" charset="0"/>
              </a:rPr>
              <a:t>Additional publications at:</a:t>
            </a:r>
          </a:p>
          <a:p>
            <a:r>
              <a:rPr lang="en-US" sz="1100" b="0" i="0" dirty="0">
                <a:solidFill>
                  <a:srgbClr val="0078D7"/>
                </a:solidFill>
                <a:effectLst/>
                <a:latin typeface="tahoma" panose="020B0604030504040204" pitchFamily="34" charset="0"/>
                <a:hlinkClick r:id="rId2" tooltip="https://urldefense.com/v3/__https://pubmed.ncbi.nlm.nih.gov/?term=Eleni*Z.*Tsigas__;Kys!!NHLzug!L1WN_aQ4F2lBvflxkxGdw8Dp1TcvNO7bSjRX5DeILNHz9-lMZyuZ-u3tUZY7PM6JSeiP1KFOaZ4ggT1a6ODIXFKCLSpqig$"/>
              </a:rPr>
              <a:t>https://pubmed.ncbi.nlm.nih.gov/?term=Eleni+Z.+Tsigas</a:t>
            </a:r>
            <a:endParaRPr lang="en-US" sz="1100" dirty="0">
              <a:solidFill>
                <a:schemeClr val="accent5">
                  <a:lumMod val="75000"/>
                </a:schemeClr>
              </a:solidFill>
              <a:effectLst/>
              <a:latin typeface="tahoma" panose="020B0604030504040204" pitchFamily="34" charset="0"/>
            </a:endParaRPr>
          </a:p>
          <a:p>
            <a:br>
              <a:rPr lang="en-US" sz="1100" dirty="0"/>
            </a:b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414" y="4811391"/>
            <a:ext cx="6546922" cy="2046609"/>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100" dirty="0">
                <a:latin typeface="Avenir Book" panose="02000503020000020003" pitchFamily="2" charset="0"/>
              </a:rPr>
              <a:t>▸ </a:t>
            </a:r>
            <a:r>
              <a:rPr lang="en-US" sz="1100" b="0" i="0" u="none" strike="noStrike" dirty="0" err="1">
                <a:solidFill>
                  <a:srgbClr val="212121"/>
                </a:solidFill>
                <a:effectLst/>
                <a:latin typeface="Avenir Book" panose="02000503020000020003" pitchFamily="2" charset="0"/>
              </a:rPr>
              <a:t>Kinshella</a:t>
            </a:r>
            <a:r>
              <a:rPr lang="en-US" sz="1100" b="0" i="0" u="none" strike="noStrike" dirty="0">
                <a:solidFill>
                  <a:srgbClr val="212121"/>
                </a:solidFill>
                <a:effectLst/>
                <a:latin typeface="Avenir Book" panose="02000503020000020003" pitchFamily="2" charset="0"/>
              </a:rPr>
              <a:t> M-LW, </a:t>
            </a:r>
            <a:r>
              <a:rPr lang="en-US" sz="1100" b="0" i="0" u="none" strike="noStrike" dirty="0" err="1">
                <a:solidFill>
                  <a:srgbClr val="212121"/>
                </a:solidFill>
                <a:effectLst/>
                <a:latin typeface="Avenir Book" panose="02000503020000020003" pitchFamily="2" charset="0"/>
              </a:rPr>
              <a:t>Pickerill</a:t>
            </a:r>
            <a:r>
              <a:rPr lang="en-US" sz="1100" b="0" i="0" u="none" strike="noStrike" dirty="0">
                <a:solidFill>
                  <a:srgbClr val="212121"/>
                </a:solidFill>
                <a:effectLst/>
                <a:latin typeface="Avenir Book" panose="02000503020000020003" pitchFamily="2" charset="0"/>
              </a:rPr>
              <a:t> K, Bone JN, Prasad S, Campbell O, Vidler M, Craik R, </a:t>
            </a:r>
            <a:r>
              <a:rPr lang="en-US" sz="1100" b="0" i="0" u="none" strike="noStrike" dirty="0" err="1">
                <a:solidFill>
                  <a:srgbClr val="212121"/>
                </a:solidFill>
                <a:effectLst/>
                <a:latin typeface="Avenir Book" panose="02000503020000020003" pitchFamily="2" charset="0"/>
              </a:rPr>
              <a:t>Volvert</a:t>
            </a:r>
            <a:r>
              <a:rPr lang="en-US" sz="1100" b="0" i="0" u="none" strike="noStrike" dirty="0">
                <a:solidFill>
                  <a:srgbClr val="212121"/>
                </a:solidFill>
                <a:effectLst/>
                <a:latin typeface="Avenir Book" panose="02000503020000020003" pitchFamily="2" charset="0"/>
              </a:rPr>
              <a:t> M-L, Mistry H, </a:t>
            </a:r>
            <a:r>
              <a:rPr lang="en-US" sz="1100" b="1" i="0" u="none" strike="noStrike" dirty="0" err="1">
                <a:solidFill>
                  <a:srgbClr val="212121"/>
                </a:solidFill>
                <a:effectLst/>
                <a:latin typeface="Avenir Book" panose="02000503020000020003" pitchFamily="2" charset="0"/>
              </a:rPr>
              <a:t>Tsigas</a:t>
            </a:r>
            <a:r>
              <a:rPr lang="en-US" sz="1100" b="1" i="0" u="none" strike="noStrike" dirty="0">
                <a:solidFill>
                  <a:srgbClr val="212121"/>
                </a:solidFill>
                <a:effectLst/>
                <a:latin typeface="Avenir Book" panose="02000503020000020003" pitchFamily="2" charset="0"/>
              </a:rPr>
              <a:t> EZ</a:t>
            </a:r>
            <a:r>
              <a:rPr lang="en-US" sz="1100" b="0" i="0" u="none" strike="noStrike" dirty="0">
                <a:solidFill>
                  <a:srgbClr val="212121"/>
                </a:solidFill>
                <a:effectLst/>
                <a:latin typeface="Avenir Book" panose="02000503020000020003" pitchFamily="2" charset="0"/>
              </a:rPr>
              <a:t>, Magee LA, von </a:t>
            </a:r>
            <a:r>
              <a:rPr lang="en-US" sz="1100" b="0" i="0" u="none" strike="noStrike" dirty="0" err="1">
                <a:solidFill>
                  <a:srgbClr val="212121"/>
                </a:solidFill>
                <a:effectLst/>
                <a:latin typeface="Avenir Book" panose="02000503020000020003" pitchFamily="2" charset="0"/>
              </a:rPr>
              <a:t>Dadelszen</a:t>
            </a:r>
            <a:r>
              <a:rPr lang="en-US" sz="1100" b="0" i="0" u="none" strike="noStrike" dirty="0">
                <a:solidFill>
                  <a:srgbClr val="212121"/>
                </a:solidFill>
                <a:effectLst/>
                <a:latin typeface="Avenir Book" panose="02000503020000020003" pitchFamily="2" charset="0"/>
              </a:rPr>
              <a:t> P, Moore S, </a:t>
            </a:r>
            <a:r>
              <a:rPr lang="en-US" sz="1100" b="0" i="0" u="none" strike="noStrike" dirty="0" err="1">
                <a:solidFill>
                  <a:srgbClr val="212121"/>
                </a:solidFill>
                <a:effectLst/>
                <a:latin typeface="Avenir Book" panose="02000503020000020003" pitchFamily="2" charset="0"/>
              </a:rPr>
              <a:t>Elango</a:t>
            </a:r>
            <a:r>
              <a:rPr lang="en-US" sz="1100" b="0" i="0" u="none" strike="noStrike" dirty="0">
                <a:solidFill>
                  <a:srgbClr val="212121"/>
                </a:solidFill>
                <a:effectLst/>
                <a:latin typeface="Avenir Book" panose="02000503020000020003" pitchFamily="2" charset="0"/>
              </a:rPr>
              <a:t> R. An evidence review and nutritional conceptual framework for pre-eclampsia prevention. British Journal of Nutrition. 2023;130(6):1065-1076. doi:10.1017/S0007114522003889</a:t>
            </a:r>
            <a:br>
              <a:rPr lang="en-US" sz="1100" dirty="0">
                <a:latin typeface="Avenir Book" panose="02000503020000020003" pitchFamily="2" charset="0"/>
              </a:rPr>
            </a:br>
            <a:r>
              <a:rPr lang="en-US" sz="1100" dirty="0">
                <a:latin typeface="Avenir Book" panose="02000503020000020003" pitchFamily="2" charset="0"/>
              </a:rPr>
              <a:t>▸ </a:t>
            </a:r>
            <a:r>
              <a:rPr lang="en-US" sz="1100" b="0" i="0" u="none" strike="noStrike" dirty="0">
                <a:solidFill>
                  <a:srgbClr val="212121"/>
                </a:solidFill>
                <a:effectLst/>
                <a:latin typeface="Avenir Book" panose="02000503020000020003" pitchFamily="2" charset="0"/>
              </a:rPr>
              <a:t>Bijl RC, </a:t>
            </a:r>
            <a:r>
              <a:rPr lang="en-US" sz="1100" b="0" i="0" u="none" strike="noStrike" dirty="0" err="1">
                <a:solidFill>
                  <a:srgbClr val="212121"/>
                </a:solidFill>
                <a:effectLst/>
                <a:latin typeface="Avenir Book" panose="02000503020000020003" pitchFamily="2" charset="0"/>
              </a:rPr>
              <a:t>Bangert</a:t>
            </a:r>
            <a:r>
              <a:rPr lang="en-US" sz="1100" b="0" i="0" u="none" strike="noStrike" dirty="0">
                <a:solidFill>
                  <a:srgbClr val="212121"/>
                </a:solidFill>
                <a:effectLst/>
                <a:latin typeface="Avenir Book" panose="02000503020000020003" pitchFamily="2" charset="0"/>
              </a:rPr>
              <a:t> SE, Shree R, Brewer AN, </a:t>
            </a:r>
            <a:r>
              <a:rPr lang="en-US" sz="1100" b="0" i="0" u="none" strike="noStrike" dirty="0" err="1">
                <a:solidFill>
                  <a:srgbClr val="212121"/>
                </a:solidFill>
                <a:effectLst/>
                <a:latin typeface="Avenir Book" panose="02000503020000020003" pitchFamily="2" charset="0"/>
              </a:rPr>
              <a:t>Abrenica</a:t>
            </a:r>
            <a:r>
              <a:rPr lang="en-US" sz="1100" b="0" i="0" u="none" strike="noStrike" dirty="0">
                <a:solidFill>
                  <a:srgbClr val="212121"/>
                </a:solidFill>
                <a:effectLst/>
                <a:latin typeface="Avenir Book" panose="02000503020000020003" pitchFamily="2" charset="0"/>
              </a:rPr>
              <a:t>-Keffer N, </a:t>
            </a:r>
            <a:r>
              <a:rPr lang="en-US" sz="1100" b="1" i="0" u="none" strike="noStrike" dirty="0" err="1">
                <a:solidFill>
                  <a:srgbClr val="212121"/>
                </a:solidFill>
                <a:effectLst/>
                <a:latin typeface="Avenir Book" panose="02000503020000020003" pitchFamily="2" charset="0"/>
              </a:rPr>
              <a:t>Tsigas</a:t>
            </a:r>
            <a:r>
              <a:rPr lang="en-US" sz="1100" b="1" i="0" u="none" strike="noStrike" dirty="0">
                <a:solidFill>
                  <a:srgbClr val="212121"/>
                </a:solidFill>
                <a:effectLst/>
                <a:latin typeface="Avenir Book" panose="02000503020000020003" pitchFamily="2" charset="0"/>
              </a:rPr>
              <a:t> EZ</a:t>
            </a:r>
            <a:r>
              <a:rPr lang="en-US" sz="1100" b="0" i="0" u="none" strike="noStrike" dirty="0">
                <a:solidFill>
                  <a:srgbClr val="212121"/>
                </a:solidFill>
                <a:effectLst/>
                <a:latin typeface="Avenir Book" panose="02000503020000020003" pitchFamily="2" charset="0"/>
              </a:rPr>
              <a:t>, </a:t>
            </a:r>
            <a:r>
              <a:rPr lang="en-US" sz="1100" b="0" i="0" u="none" strike="noStrike" dirty="0" err="1">
                <a:solidFill>
                  <a:srgbClr val="212121"/>
                </a:solidFill>
                <a:effectLst/>
                <a:latin typeface="Avenir Book" panose="02000503020000020003" pitchFamily="2" charset="0"/>
              </a:rPr>
              <a:t>Koster</a:t>
            </a:r>
            <a:r>
              <a:rPr lang="en-US" sz="1100" b="0" i="0" u="none" strike="noStrike" dirty="0">
                <a:solidFill>
                  <a:srgbClr val="212121"/>
                </a:solidFill>
                <a:effectLst/>
                <a:latin typeface="Avenir Book" panose="02000503020000020003" pitchFamily="2" charset="0"/>
              </a:rPr>
              <a:t> MPH, Seely EW. Patient journey during and after a pre-eclampsia-complicated pregnancy: a cross-sectional patient registry study. BMJ Open. 2022 Mar 3;12(3):e057795. </a:t>
            </a:r>
            <a:r>
              <a:rPr lang="en-US" sz="1100" b="0" i="0" u="none" strike="noStrike" dirty="0" err="1">
                <a:solidFill>
                  <a:srgbClr val="212121"/>
                </a:solidFill>
                <a:effectLst/>
                <a:latin typeface="Avenir Book" panose="02000503020000020003" pitchFamily="2" charset="0"/>
              </a:rPr>
              <a:t>doi</a:t>
            </a:r>
            <a:r>
              <a:rPr lang="en-US" sz="1100" b="0" i="0" u="none" strike="noStrike" dirty="0">
                <a:solidFill>
                  <a:srgbClr val="212121"/>
                </a:solidFill>
                <a:effectLst/>
                <a:latin typeface="Avenir Book" panose="02000503020000020003" pitchFamily="2" charset="0"/>
              </a:rPr>
              <a:t>: 10.1136/bmjopen-2021-057795. PMID: 35241475; PMCID: PMC8896051. </a:t>
            </a:r>
          </a:p>
          <a:p>
            <a:pPr>
              <a:lnSpc>
                <a:spcPct val="100000"/>
              </a:lnSpc>
              <a:spcBef>
                <a:spcPts val="0"/>
              </a:spcBef>
            </a:pPr>
            <a:r>
              <a:rPr lang="en-US" sz="1100" dirty="0">
                <a:latin typeface="Avenir Book" panose="02000503020000020003" pitchFamily="2" charset="0"/>
              </a:rPr>
              <a:t>▸</a:t>
            </a:r>
            <a:r>
              <a:rPr lang="en-US" sz="1100" b="1" i="0" u="none" strike="noStrike" dirty="0" err="1">
                <a:solidFill>
                  <a:srgbClr val="212121"/>
                </a:solidFill>
                <a:effectLst/>
                <a:latin typeface="Avenir Book" panose="02000503020000020003" pitchFamily="2" charset="0"/>
              </a:rPr>
              <a:t>Tsigas</a:t>
            </a:r>
            <a:r>
              <a:rPr lang="en-US" sz="1100" b="1" i="0" u="none" strike="noStrike" dirty="0">
                <a:solidFill>
                  <a:srgbClr val="212121"/>
                </a:solidFill>
                <a:effectLst/>
                <a:latin typeface="Avenir Book" panose="02000503020000020003" pitchFamily="2" charset="0"/>
              </a:rPr>
              <a:t> EZ</a:t>
            </a:r>
            <a:r>
              <a:rPr lang="en-US" sz="1100" b="0" i="0" u="none" strike="noStrike" dirty="0">
                <a:solidFill>
                  <a:srgbClr val="212121"/>
                </a:solidFill>
                <a:effectLst/>
                <a:latin typeface="Avenir Book" panose="02000503020000020003" pitchFamily="2" charset="0"/>
              </a:rPr>
              <a:t>, The Preeclampsia Foundation-the voice and views of the patient and her family. Am J </a:t>
            </a:r>
            <a:r>
              <a:rPr lang="en-US" sz="1100" b="0" i="0" u="none" strike="noStrike" dirty="0" err="1">
                <a:solidFill>
                  <a:srgbClr val="212121"/>
                </a:solidFill>
                <a:effectLst/>
                <a:latin typeface="Avenir Book" panose="02000503020000020003" pitchFamily="2" charset="0"/>
              </a:rPr>
              <a:t>Obstet</a:t>
            </a:r>
            <a:r>
              <a:rPr lang="en-US" sz="1100" b="0" i="0" u="none" strike="noStrike" dirty="0">
                <a:solidFill>
                  <a:srgbClr val="212121"/>
                </a:solidFill>
                <a:effectLst/>
                <a:latin typeface="Avenir Book" panose="02000503020000020003" pitchFamily="2" charset="0"/>
              </a:rPr>
              <a:t> Gynecol. 2021 Aug 23:S0002-9378(20)31289-8. </a:t>
            </a:r>
            <a:r>
              <a:rPr lang="en-US" sz="1100" b="0" i="0" u="none" strike="noStrike" dirty="0" err="1">
                <a:solidFill>
                  <a:srgbClr val="212121"/>
                </a:solidFill>
                <a:effectLst/>
                <a:latin typeface="Avenir Book" panose="02000503020000020003" pitchFamily="2" charset="0"/>
              </a:rPr>
              <a:t>doi</a:t>
            </a:r>
            <a:r>
              <a:rPr lang="en-US" sz="1100" b="0" i="0" u="none" strike="noStrike" dirty="0">
                <a:solidFill>
                  <a:srgbClr val="212121"/>
                </a:solidFill>
                <a:effectLst/>
                <a:latin typeface="Avenir Book" panose="02000503020000020003" pitchFamily="2" charset="0"/>
              </a:rPr>
              <a:t>: 10.1016/j.ajog.2020.10.053. </a:t>
            </a:r>
            <a:r>
              <a:rPr lang="en-US" sz="1100" b="0" i="0" u="none" strike="noStrike" dirty="0" err="1">
                <a:solidFill>
                  <a:srgbClr val="212121"/>
                </a:solidFill>
                <a:effectLst/>
                <a:latin typeface="Avenir Book" panose="02000503020000020003" pitchFamily="2" charset="0"/>
              </a:rPr>
              <a:t>Epub</a:t>
            </a:r>
            <a:r>
              <a:rPr lang="en-US" sz="1100" b="0" i="0" u="none" strike="noStrike" dirty="0">
                <a:solidFill>
                  <a:srgbClr val="212121"/>
                </a:solidFill>
                <a:effectLst/>
                <a:latin typeface="Avenir Book" panose="02000503020000020003" pitchFamily="2" charset="0"/>
              </a:rPr>
              <a:t> ahead of print. PMID: 34479720</a:t>
            </a:r>
            <a:br>
              <a:rPr lang="en-US" sz="1100" b="0" i="0" u="none" strike="noStrike" dirty="0">
                <a:solidFill>
                  <a:srgbClr val="212121"/>
                </a:solidFill>
                <a:effectLst/>
                <a:latin typeface="Avenir Book" panose="02000503020000020003" pitchFamily="2" charset="0"/>
              </a:rPr>
            </a:br>
            <a:endParaRPr lang="en-US" sz="1100" dirty="0">
              <a:latin typeface="Avenir Book" panose="02000503020000020003" pitchFamily="2" charset="0"/>
            </a:endParaRP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3"/>
          <a:stretch>
            <a:fillRect/>
          </a:stretch>
        </p:blipFill>
        <p:spPr>
          <a:xfrm>
            <a:off x="9009893" y="5546822"/>
            <a:ext cx="2049665" cy="1583832"/>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Eleni Z. </a:t>
            </a:r>
            <a:r>
              <a:rPr lang="en-US" b="1" dirty="0" err="1">
                <a:latin typeface="Avenir Book" panose="02000503020000020003" pitchFamily="2" charset="0"/>
              </a:rPr>
              <a:t>Tsigas</a:t>
            </a:r>
            <a:endParaRPr lang="en-US" b="1" dirty="0">
              <a:latin typeface="Avenir Book" panose="02000503020000020003" pitchFamily="2" charset="0"/>
            </a:endParaRPr>
          </a:p>
        </p:txBody>
      </p:sp>
      <p:pic>
        <p:nvPicPr>
          <p:cNvPr id="12" name="Picture 11" descr="A close-up of a person smiling&#10;&#10;Description automatically generated">
            <a:extLst>
              <a:ext uri="{FF2B5EF4-FFF2-40B4-BE49-F238E27FC236}">
                <a16:creationId xmlns:a16="http://schemas.microsoft.com/office/drawing/2014/main" id="{B7E476B1-F8C3-AF86-5D5F-5BA9DC73964E}"/>
              </a:ext>
            </a:extLst>
          </p:cNvPr>
          <p:cNvPicPr>
            <a:picLocks noChangeAspect="1"/>
          </p:cNvPicPr>
          <p:nvPr/>
        </p:nvPicPr>
        <p:blipFill>
          <a:blip r:embed="rId4"/>
          <a:stretch>
            <a:fillRect/>
          </a:stretch>
        </p:blipFill>
        <p:spPr>
          <a:xfrm>
            <a:off x="9009893" y="66282"/>
            <a:ext cx="2340278" cy="3245150"/>
          </a:xfrm>
          <a:prstGeom prst="rect">
            <a:avLst/>
          </a:prstGeom>
        </p:spPr>
      </p:pic>
    </p:spTree>
    <p:extLst>
      <p:ext uri="{BB962C8B-B14F-4D97-AF65-F5344CB8AC3E}">
        <p14:creationId xmlns:p14="http://schemas.microsoft.com/office/powerpoint/2010/main" val="196291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Full Professor</a:t>
            </a:r>
            <a:br>
              <a:rPr lang="en-US" sz="1400" dirty="0">
                <a:latin typeface="Avenir Book" panose="02000503020000020003" pitchFamily="2" charset="0"/>
              </a:rPr>
            </a:br>
            <a:r>
              <a:rPr lang="en-US" sz="1400" dirty="0" err="1">
                <a:latin typeface="Avenir Book" panose="02000503020000020003" pitchFamily="2" charset="0"/>
              </a:rPr>
              <a:t>Charité</a:t>
            </a:r>
            <a:r>
              <a:rPr lang="en-US" sz="1400" dirty="0">
                <a:latin typeface="Avenir Book" panose="02000503020000020003" pitchFamily="2" charset="0"/>
              </a:rPr>
              <a:t> – </a:t>
            </a:r>
            <a:r>
              <a:rPr lang="en-US" sz="1400" dirty="0" err="1">
                <a:latin typeface="Avenir Book" panose="02000503020000020003" pitchFamily="2" charset="0"/>
              </a:rPr>
              <a:t>Universitätsmedizin</a:t>
            </a:r>
            <a:r>
              <a:rPr lang="en-US" sz="1400" dirty="0">
                <a:latin typeface="Avenir Book" panose="02000503020000020003" pitchFamily="2" charset="0"/>
              </a:rPr>
              <a:t> Berlin</a:t>
            </a:r>
            <a:br>
              <a:rPr lang="en-US" sz="1400" dirty="0">
                <a:latin typeface="Avenir Book" panose="02000503020000020003" pitchFamily="2" charset="0"/>
              </a:rPr>
            </a:br>
            <a:r>
              <a:rPr lang="en-US" sz="1400" dirty="0">
                <a:latin typeface="Avenir Book" panose="02000503020000020003" pitchFamily="2" charset="0"/>
              </a:rPr>
              <a:t>Germany</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a:bodyPr>
          <a:lstStyle/>
          <a:p>
            <a:r>
              <a:rPr lang="en-US" sz="1100" dirty="0">
                <a:latin typeface="Avenir Book" panose="02000503020000020003" pitchFamily="2" charset="0"/>
              </a:rPr>
              <a:t>Dr. Stefan </a:t>
            </a:r>
            <a:r>
              <a:rPr lang="en-US" sz="1100" dirty="0" err="1">
                <a:latin typeface="Avenir Book" panose="02000503020000020003" pitchFamily="2" charset="0"/>
              </a:rPr>
              <a:t>Verlohren’s</a:t>
            </a:r>
            <a:r>
              <a:rPr lang="en-US" sz="1100" dirty="0">
                <a:latin typeface="Avenir Book" panose="02000503020000020003" pitchFamily="2" charset="0"/>
              </a:rPr>
              <a:t> work involves basic and clinical research in preeclampsia, recently focusing on data driven-solutions employing machine-learning and digital health.</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rotWithShape="1">
          <a:blip r:embed="rId2"/>
          <a:srcRect t="15323" b="31919"/>
          <a:stretch/>
        </p:blipFill>
        <p:spPr>
          <a:xfrm>
            <a:off x="8145393" y="272654"/>
            <a:ext cx="3778666" cy="2990371"/>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9" y="3189625"/>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1277273"/>
          </a:xfrm>
          <a:prstGeom prst="rect">
            <a:avLst/>
          </a:prstGeom>
          <a:noFill/>
        </p:spPr>
        <p:txBody>
          <a:bodyPr wrap="square" rtlCol="0">
            <a:spAutoFit/>
          </a:bodyPr>
          <a:lstStyle/>
          <a:p>
            <a:r>
              <a:rPr lang="en-US" sz="1100" dirty="0">
                <a:solidFill>
                  <a:schemeClr val="bg1"/>
                </a:solidFill>
                <a:latin typeface="Avenir Book" panose="02000503020000020003" pitchFamily="2" charset="0"/>
              </a:rPr>
              <a:t>Fetal growth restriction | Preeclampsia/hypertensive disorders of pregnancy</a:t>
            </a:r>
          </a:p>
          <a:p>
            <a:endParaRPr lang="en-US" sz="1100" dirty="0">
              <a:solidFill>
                <a:schemeClr val="bg1"/>
              </a:solidFill>
              <a:latin typeface="Avenir Book" panose="02000503020000020003" pitchFamily="2" charset="0"/>
            </a:endParaRPr>
          </a:p>
          <a:p>
            <a:r>
              <a:rPr lang="en-US" sz="1100" dirty="0">
                <a:solidFill>
                  <a:schemeClr val="bg1"/>
                </a:solidFill>
                <a:latin typeface="Avenir Book" panose="02000503020000020003" pitchFamily="2" charset="0"/>
              </a:rPr>
              <a:t>Additional publications: </a:t>
            </a:r>
            <a:r>
              <a:rPr lang="en-US" sz="1100" dirty="0">
                <a:solidFill>
                  <a:schemeClr val="bg1"/>
                </a:solidFill>
                <a:latin typeface="Avenir Book" panose="02000503020000020003" pitchFamily="2" charset="0"/>
                <a:hlinkClick r:id="rId3"/>
              </a:rPr>
              <a:t>https://pubmed.ncbi.nlm.nih.gov/?term=verlohren-s</a:t>
            </a: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414" y="3119093"/>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100" dirty="0">
                <a:latin typeface="Avenir Book" panose="02000503020000020003" pitchFamily="2" charset="0"/>
              </a:rPr>
              <a:t>▸</a:t>
            </a:r>
            <a:r>
              <a:rPr lang="en-US" sz="1100" dirty="0" err="1">
                <a:latin typeface="Avenir Book" panose="02000503020000020003" pitchFamily="2" charset="0"/>
              </a:rPr>
              <a:t>Zeisler</a:t>
            </a:r>
            <a:r>
              <a:rPr lang="en-US" sz="1100" dirty="0">
                <a:latin typeface="Avenir Book" panose="02000503020000020003" pitchFamily="2" charset="0"/>
              </a:rPr>
              <a:t> H, </a:t>
            </a:r>
            <a:r>
              <a:rPr lang="en-US" sz="1100" dirty="0" err="1">
                <a:latin typeface="Avenir Book" panose="02000503020000020003" pitchFamily="2" charset="0"/>
              </a:rPr>
              <a:t>Llurba</a:t>
            </a:r>
            <a:r>
              <a:rPr lang="en-US" sz="1100" dirty="0">
                <a:latin typeface="Avenir Book" panose="02000503020000020003" pitchFamily="2" charset="0"/>
              </a:rPr>
              <a:t> E, </a:t>
            </a:r>
            <a:r>
              <a:rPr lang="en-US" sz="1100" dirty="0" err="1">
                <a:latin typeface="Avenir Book" panose="02000503020000020003" pitchFamily="2" charset="0"/>
              </a:rPr>
              <a:t>Chantraine</a:t>
            </a:r>
            <a:r>
              <a:rPr lang="en-US" sz="1100" dirty="0">
                <a:latin typeface="Avenir Book" panose="02000503020000020003" pitchFamily="2" charset="0"/>
              </a:rPr>
              <a:t> F, </a:t>
            </a:r>
            <a:r>
              <a:rPr lang="en-US" sz="1100" dirty="0" err="1">
                <a:latin typeface="Avenir Book" panose="02000503020000020003" pitchFamily="2" charset="0"/>
              </a:rPr>
              <a:t>Vatish</a:t>
            </a:r>
            <a:r>
              <a:rPr lang="en-US" sz="1100" dirty="0">
                <a:latin typeface="Avenir Book" panose="02000503020000020003" pitchFamily="2" charset="0"/>
              </a:rPr>
              <a:t>, M, Staff AC, </a:t>
            </a:r>
            <a:r>
              <a:rPr lang="en-US" sz="1100" dirty="0" err="1">
                <a:latin typeface="Avenir Book" panose="02000503020000020003" pitchFamily="2" charset="0"/>
              </a:rPr>
              <a:t>Sennström</a:t>
            </a:r>
            <a:r>
              <a:rPr lang="en-US" sz="1100" dirty="0">
                <a:latin typeface="Avenir Book" panose="02000503020000020003" pitchFamily="2" charset="0"/>
              </a:rPr>
              <a:t> M, </a:t>
            </a:r>
            <a:r>
              <a:rPr lang="en-US" sz="1100" dirty="0" err="1">
                <a:latin typeface="Avenir Book" panose="02000503020000020003" pitchFamily="2" charset="0"/>
              </a:rPr>
              <a:t>Olovsson</a:t>
            </a:r>
            <a:r>
              <a:rPr lang="en-US" sz="1100" dirty="0">
                <a:latin typeface="Avenir Book" panose="02000503020000020003" pitchFamily="2" charset="0"/>
              </a:rPr>
              <a:t> M, </a:t>
            </a:r>
            <a:r>
              <a:rPr lang="en-US" sz="1100" dirty="0" err="1">
                <a:latin typeface="Avenir Book" panose="02000503020000020003" pitchFamily="2" charset="0"/>
              </a:rPr>
              <a:t>Brennecke</a:t>
            </a:r>
            <a:r>
              <a:rPr lang="en-US" sz="1100" dirty="0">
                <a:latin typeface="Avenir Book" panose="02000503020000020003" pitchFamily="2" charset="0"/>
              </a:rPr>
              <a:t> SP, Stepan H, </a:t>
            </a:r>
            <a:r>
              <a:rPr lang="en-US" sz="1100" dirty="0" err="1">
                <a:latin typeface="Avenir Book" panose="02000503020000020003" pitchFamily="2" charset="0"/>
              </a:rPr>
              <a:t>Allegranza</a:t>
            </a:r>
            <a:r>
              <a:rPr lang="en-US" sz="1100" dirty="0">
                <a:latin typeface="Avenir Book" panose="02000503020000020003" pitchFamily="2" charset="0"/>
              </a:rPr>
              <a:t> D, </a:t>
            </a:r>
            <a:r>
              <a:rPr lang="en-US" sz="1100" dirty="0" err="1">
                <a:latin typeface="Avenir Book" panose="02000503020000020003" pitchFamily="2" charset="0"/>
              </a:rPr>
              <a:t>Dilba</a:t>
            </a:r>
            <a:r>
              <a:rPr lang="en-US" sz="1100" dirty="0">
                <a:latin typeface="Avenir Book" panose="02000503020000020003" pitchFamily="2" charset="0"/>
              </a:rPr>
              <a:t> P, </a:t>
            </a:r>
            <a:r>
              <a:rPr lang="en-US" sz="1100" dirty="0" err="1">
                <a:latin typeface="Avenir Book" panose="02000503020000020003" pitchFamily="2" charset="0"/>
              </a:rPr>
              <a:t>Schoedl</a:t>
            </a:r>
            <a:r>
              <a:rPr lang="en-US" sz="1100" dirty="0">
                <a:latin typeface="Avenir Book" panose="02000503020000020003" pitchFamily="2" charset="0"/>
              </a:rPr>
              <a:t> M, Hund M, </a:t>
            </a:r>
            <a:r>
              <a:rPr lang="en-US" sz="1100" dirty="0" err="1">
                <a:latin typeface="Avenir Book" panose="02000503020000020003" pitchFamily="2" charset="0"/>
              </a:rPr>
              <a:t>Verlohren</a:t>
            </a:r>
            <a:r>
              <a:rPr lang="en-US" sz="1100" dirty="0">
                <a:latin typeface="Avenir Book" panose="02000503020000020003" pitchFamily="2" charset="0"/>
              </a:rPr>
              <a:t> S. Predictive Value of the sFlt-1:PlGF Ratio in Women with Suspected Preeclampsia. N </a:t>
            </a:r>
            <a:r>
              <a:rPr lang="en-US" sz="1100" dirty="0" err="1">
                <a:latin typeface="Avenir Book" panose="02000503020000020003" pitchFamily="2" charset="0"/>
              </a:rPr>
              <a:t>Engl</a:t>
            </a:r>
            <a:r>
              <a:rPr lang="en-US" sz="1100" dirty="0">
                <a:latin typeface="Avenir Book" panose="02000503020000020003" pitchFamily="2" charset="0"/>
              </a:rPr>
              <a:t> J Med 2016; 374(1):13-22.</a:t>
            </a:r>
          </a:p>
          <a:p>
            <a:pPr>
              <a:lnSpc>
                <a:spcPct val="100000"/>
              </a:lnSpc>
              <a:spcBef>
                <a:spcPts val="0"/>
              </a:spcBef>
            </a:pPr>
            <a:r>
              <a:rPr lang="en-US" sz="1100" dirty="0">
                <a:latin typeface="Avenir Book" panose="02000503020000020003" pitchFamily="2" charset="0"/>
              </a:rPr>
              <a:t>▸</a:t>
            </a:r>
            <a:r>
              <a:rPr lang="en-US" sz="1100" dirty="0" err="1">
                <a:latin typeface="Avenir Book" panose="02000503020000020003" pitchFamily="2" charset="0"/>
              </a:rPr>
              <a:t>Dröge</a:t>
            </a:r>
            <a:r>
              <a:rPr lang="en-US" sz="1100" dirty="0">
                <a:latin typeface="Avenir Book" panose="02000503020000020003" pitchFamily="2" charset="0"/>
              </a:rPr>
              <a:t> LA, </a:t>
            </a:r>
            <a:r>
              <a:rPr lang="en-US" sz="1100" dirty="0" err="1">
                <a:latin typeface="Avenir Book" panose="02000503020000020003" pitchFamily="2" charset="0"/>
              </a:rPr>
              <a:t>Perschel</a:t>
            </a:r>
            <a:r>
              <a:rPr lang="en-US" sz="1100" dirty="0">
                <a:latin typeface="Avenir Book" panose="02000503020000020003" pitchFamily="2" charset="0"/>
              </a:rPr>
              <a:t> FH, </a:t>
            </a:r>
            <a:r>
              <a:rPr lang="en-US" sz="1100" dirty="0" err="1">
                <a:latin typeface="Avenir Book" panose="02000503020000020003" pitchFamily="2" charset="0"/>
              </a:rPr>
              <a:t>Stütz</a:t>
            </a:r>
            <a:r>
              <a:rPr lang="en-US" sz="1100" dirty="0">
                <a:latin typeface="Avenir Book" panose="02000503020000020003" pitchFamily="2" charset="0"/>
              </a:rPr>
              <a:t> N, </a:t>
            </a:r>
            <a:r>
              <a:rPr lang="en-US" sz="1100" dirty="0" err="1">
                <a:latin typeface="Avenir Book" panose="02000503020000020003" pitchFamily="2" charset="0"/>
              </a:rPr>
              <a:t>Gafron</a:t>
            </a:r>
            <a:r>
              <a:rPr lang="en-US" sz="1100" dirty="0">
                <a:latin typeface="Avenir Book" panose="02000503020000020003" pitchFamily="2" charset="0"/>
              </a:rPr>
              <a:t> A, Frank L, </a:t>
            </a:r>
            <a:r>
              <a:rPr lang="en-US" sz="1100" dirty="0" err="1">
                <a:latin typeface="Avenir Book" panose="02000503020000020003" pitchFamily="2" charset="0"/>
              </a:rPr>
              <a:t>Busjahn</a:t>
            </a:r>
            <a:r>
              <a:rPr lang="en-US" sz="1100" dirty="0">
                <a:latin typeface="Avenir Book" panose="02000503020000020003" pitchFamily="2" charset="0"/>
              </a:rPr>
              <a:t> A, Henrich W, </a:t>
            </a:r>
            <a:r>
              <a:rPr lang="en-US" sz="1100" dirty="0" err="1">
                <a:latin typeface="Avenir Book" panose="02000503020000020003" pitchFamily="2" charset="0"/>
              </a:rPr>
              <a:t>Verlohren</a:t>
            </a:r>
            <a:r>
              <a:rPr lang="en-US" sz="1100" dirty="0">
                <a:latin typeface="Avenir Book" panose="02000503020000020003" pitchFamily="2" charset="0"/>
              </a:rPr>
              <a:t> S.  Prediction of preeclampsia-related adverse outcomes with the sFlt-1/PlGF-ratio in the clinical routine - a real-world study. Hypertension 2020 (in press).</a:t>
            </a:r>
          </a:p>
          <a:p>
            <a:pPr>
              <a:lnSpc>
                <a:spcPct val="100000"/>
              </a:lnSpc>
              <a:spcBef>
                <a:spcPts val="0"/>
              </a:spcBef>
            </a:pPr>
            <a:r>
              <a:rPr lang="en-US" sz="1100" dirty="0">
                <a:latin typeface="Avenir Book" panose="02000503020000020003" pitchFamily="2" charset="0"/>
              </a:rPr>
              <a:t>▸</a:t>
            </a:r>
            <a:r>
              <a:rPr lang="en-US" sz="1100" dirty="0" err="1">
                <a:latin typeface="Avenir Book" panose="02000503020000020003" pitchFamily="2" charset="0"/>
              </a:rPr>
              <a:t>Verlohren</a:t>
            </a:r>
            <a:r>
              <a:rPr lang="en-US" sz="1100" dirty="0">
                <a:latin typeface="Avenir Book" panose="02000503020000020003" pitchFamily="2" charset="0"/>
              </a:rPr>
              <a:t> S*, </a:t>
            </a:r>
            <a:r>
              <a:rPr lang="en-US" sz="1100" dirty="0" err="1">
                <a:latin typeface="Avenir Book" panose="02000503020000020003" pitchFamily="2" charset="0"/>
              </a:rPr>
              <a:t>Niehoff</a:t>
            </a:r>
            <a:r>
              <a:rPr lang="en-US" sz="1100" dirty="0">
                <a:latin typeface="Avenir Book" panose="02000503020000020003" pitchFamily="2" charset="0"/>
              </a:rPr>
              <a:t> M*, </a:t>
            </a:r>
            <a:r>
              <a:rPr lang="en-US" sz="1100" dirty="0" err="1">
                <a:latin typeface="Avenir Book" panose="02000503020000020003" pitchFamily="2" charset="0"/>
              </a:rPr>
              <a:t>Hering</a:t>
            </a:r>
            <a:r>
              <a:rPr lang="en-US" sz="1100" dirty="0">
                <a:latin typeface="Avenir Book" panose="02000503020000020003" pitchFamily="2" charset="0"/>
              </a:rPr>
              <a:t> L*, </a:t>
            </a:r>
            <a:r>
              <a:rPr lang="en-US" sz="1100" dirty="0" err="1">
                <a:latin typeface="Avenir Book" panose="02000503020000020003" pitchFamily="2" charset="0"/>
              </a:rPr>
              <a:t>Geusens</a:t>
            </a:r>
            <a:r>
              <a:rPr lang="en-US" sz="1100" dirty="0">
                <a:latin typeface="Avenir Book" panose="02000503020000020003" pitchFamily="2" charset="0"/>
              </a:rPr>
              <a:t> N, Herse F, </a:t>
            </a:r>
            <a:r>
              <a:rPr lang="en-US" sz="1100" dirty="0" err="1">
                <a:latin typeface="Avenir Book" panose="02000503020000020003" pitchFamily="2" charset="0"/>
              </a:rPr>
              <a:t>Tintu</a:t>
            </a:r>
            <a:r>
              <a:rPr lang="en-US" sz="1100" dirty="0">
                <a:latin typeface="Avenir Book" panose="02000503020000020003" pitchFamily="2" charset="0"/>
              </a:rPr>
              <a:t> AN, </a:t>
            </a:r>
            <a:r>
              <a:rPr lang="en-US" sz="1100" dirty="0" err="1">
                <a:latin typeface="Avenir Book" panose="02000503020000020003" pitchFamily="2" charset="0"/>
              </a:rPr>
              <a:t>Plagemann</a:t>
            </a:r>
            <a:r>
              <a:rPr lang="en-US" sz="1100" dirty="0">
                <a:latin typeface="Avenir Book" panose="02000503020000020003" pitchFamily="2" charset="0"/>
              </a:rPr>
              <a:t> A, </a:t>
            </a:r>
            <a:r>
              <a:rPr lang="en-US" sz="1100" dirty="0" err="1">
                <a:latin typeface="Avenir Book" panose="02000503020000020003" pitchFamily="2" charset="0"/>
              </a:rPr>
              <a:t>LeNoble</a:t>
            </a:r>
            <a:r>
              <a:rPr lang="en-US" sz="1100" dirty="0">
                <a:latin typeface="Avenir Book" panose="02000503020000020003" pitchFamily="2" charset="0"/>
              </a:rPr>
              <a:t> F, </a:t>
            </a:r>
            <a:r>
              <a:rPr lang="en-US" sz="1100" dirty="0" err="1">
                <a:latin typeface="Avenir Book" panose="02000503020000020003" pitchFamily="2" charset="0"/>
              </a:rPr>
              <a:t>Pijnenborg</a:t>
            </a:r>
            <a:r>
              <a:rPr lang="en-US" sz="1100" dirty="0">
                <a:latin typeface="Avenir Book" panose="02000503020000020003" pitchFamily="2" charset="0"/>
              </a:rPr>
              <a:t> R, Muller DN, </a:t>
            </a:r>
            <a:r>
              <a:rPr lang="en-US" sz="1100" dirty="0" err="1">
                <a:latin typeface="Avenir Book" panose="02000503020000020003" pitchFamily="2" charset="0"/>
              </a:rPr>
              <a:t>Luft</a:t>
            </a:r>
            <a:r>
              <a:rPr lang="en-US" sz="1100" dirty="0">
                <a:latin typeface="Avenir Book" panose="02000503020000020003" pitchFamily="2" charset="0"/>
              </a:rPr>
              <a:t> FC, </a:t>
            </a:r>
            <a:r>
              <a:rPr lang="en-US" sz="1100" dirty="0" err="1">
                <a:latin typeface="Avenir Book" panose="02000503020000020003" pitchFamily="2" charset="0"/>
              </a:rPr>
              <a:t>Dudenhausen</a:t>
            </a:r>
            <a:r>
              <a:rPr lang="en-US" sz="1100" dirty="0">
                <a:latin typeface="Avenir Book" panose="02000503020000020003" pitchFamily="2" charset="0"/>
              </a:rPr>
              <a:t> JW, </a:t>
            </a:r>
            <a:r>
              <a:rPr lang="en-US" sz="1100" dirty="0" err="1">
                <a:latin typeface="Avenir Book" panose="02000503020000020003" pitchFamily="2" charset="0"/>
              </a:rPr>
              <a:t>Gollasch</a:t>
            </a:r>
            <a:r>
              <a:rPr lang="en-US" sz="1100" dirty="0">
                <a:latin typeface="Avenir Book" panose="02000503020000020003" pitchFamily="2" charset="0"/>
              </a:rPr>
              <a:t> M, </a:t>
            </a:r>
            <a:r>
              <a:rPr lang="en-US" sz="1100" dirty="0" err="1">
                <a:latin typeface="Avenir Book" panose="02000503020000020003" pitchFamily="2" charset="0"/>
              </a:rPr>
              <a:t>Dechend</a:t>
            </a:r>
            <a:r>
              <a:rPr lang="en-US" sz="1100" dirty="0">
                <a:latin typeface="Avenir Book" panose="02000503020000020003" pitchFamily="2" charset="0"/>
              </a:rPr>
              <a:t> R. Uterine vascular function in a transgenic preeclampsia rat model. </a:t>
            </a:r>
          </a:p>
          <a:p>
            <a:pPr>
              <a:lnSpc>
                <a:spcPct val="100000"/>
              </a:lnSpc>
              <a:spcBef>
                <a:spcPts val="0"/>
              </a:spcBef>
            </a:pPr>
            <a:r>
              <a:rPr lang="en-US" sz="1100" dirty="0">
                <a:latin typeface="Avenir Book" panose="02000503020000020003" pitchFamily="2" charset="0"/>
              </a:rPr>
              <a:t>▸</a:t>
            </a:r>
            <a:r>
              <a:rPr lang="en-US" sz="1100" dirty="0" err="1">
                <a:latin typeface="Avenir Book" panose="02000503020000020003" pitchFamily="2" charset="0"/>
              </a:rPr>
              <a:t>Verlohren</a:t>
            </a:r>
            <a:r>
              <a:rPr lang="en-US" sz="1100" dirty="0">
                <a:latin typeface="Avenir Book" panose="02000503020000020003" pitchFamily="2" charset="0"/>
              </a:rPr>
              <a:t> S, </a:t>
            </a:r>
            <a:r>
              <a:rPr lang="en-US" sz="1100" dirty="0" err="1">
                <a:latin typeface="Avenir Book" panose="02000503020000020003" pitchFamily="2" charset="0"/>
              </a:rPr>
              <a:t>Geusens</a:t>
            </a:r>
            <a:r>
              <a:rPr lang="en-US" sz="1100" dirty="0">
                <a:latin typeface="Avenir Book" panose="02000503020000020003" pitchFamily="2" charset="0"/>
              </a:rPr>
              <a:t> N, Morton J, Verhaegen I, </a:t>
            </a:r>
            <a:r>
              <a:rPr lang="en-US" sz="1100" dirty="0" err="1">
                <a:latin typeface="Avenir Book" panose="02000503020000020003" pitchFamily="2" charset="0"/>
              </a:rPr>
              <a:t>Hering</a:t>
            </a:r>
            <a:r>
              <a:rPr lang="en-US" sz="1100" dirty="0">
                <a:latin typeface="Avenir Book" panose="02000503020000020003" pitchFamily="2" charset="0"/>
              </a:rPr>
              <a:t> L, Herse F, </a:t>
            </a:r>
            <a:r>
              <a:rPr lang="en-US" sz="1100" dirty="0" err="1">
                <a:latin typeface="Avenir Book" panose="02000503020000020003" pitchFamily="2" charset="0"/>
              </a:rPr>
              <a:t>Dudenhausen</a:t>
            </a:r>
            <a:r>
              <a:rPr lang="en-US" sz="1100" dirty="0">
                <a:latin typeface="Avenir Book" panose="02000503020000020003" pitchFamily="2" charset="0"/>
              </a:rPr>
              <a:t> JW, Muller DN, </a:t>
            </a:r>
            <a:r>
              <a:rPr lang="en-US" sz="1100" dirty="0" err="1">
                <a:latin typeface="Avenir Book" panose="02000503020000020003" pitchFamily="2" charset="0"/>
              </a:rPr>
              <a:t>Luft</a:t>
            </a:r>
            <a:r>
              <a:rPr lang="en-US" sz="1100" dirty="0">
                <a:latin typeface="Avenir Book" panose="02000503020000020003" pitchFamily="2" charset="0"/>
              </a:rPr>
              <a:t> FC, Cartwright JE, </a:t>
            </a:r>
            <a:r>
              <a:rPr lang="en-US" sz="1100" dirty="0" err="1">
                <a:latin typeface="Avenir Book" panose="02000503020000020003" pitchFamily="2" charset="0"/>
              </a:rPr>
              <a:t>Davidge</a:t>
            </a:r>
            <a:r>
              <a:rPr lang="en-US" sz="1100" dirty="0">
                <a:latin typeface="Avenir Book" panose="02000503020000020003" pitchFamily="2" charset="0"/>
              </a:rPr>
              <a:t> ST, </a:t>
            </a:r>
            <a:r>
              <a:rPr lang="en-US" sz="1100" dirty="0" err="1">
                <a:latin typeface="Avenir Book" panose="02000503020000020003" pitchFamily="2" charset="0"/>
              </a:rPr>
              <a:t>Pijnenborg</a:t>
            </a:r>
            <a:r>
              <a:rPr lang="en-US" sz="1100" dirty="0">
                <a:latin typeface="Avenir Book" panose="02000503020000020003" pitchFamily="2" charset="0"/>
              </a:rPr>
              <a:t> R, </a:t>
            </a:r>
            <a:r>
              <a:rPr lang="en-US" sz="1100" dirty="0" err="1">
                <a:latin typeface="Avenir Book" panose="02000503020000020003" pitchFamily="2" charset="0"/>
              </a:rPr>
              <a:t>Dechend</a:t>
            </a:r>
            <a:r>
              <a:rPr lang="en-US" sz="1100" dirty="0">
                <a:latin typeface="Avenir Book" panose="02000503020000020003" pitchFamily="2" charset="0"/>
              </a:rPr>
              <a:t>, R. Inhibition of Trophoblast-Induced Spiral Artery Remodeling Reduces Placental Perfusion in Rat Pregnancy. Hypertension 2010; 56(2):304-10.</a:t>
            </a:r>
          </a:p>
          <a:p>
            <a:pPr>
              <a:lnSpc>
                <a:spcPct val="100000"/>
              </a:lnSpc>
              <a:spcBef>
                <a:spcPts val="0"/>
              </a:spcBef>
            </a:pPr>
            <a:endParaRPr lang="en-US" sz="1100" dirty="0">
              <a:latin typeface="Avenir Book" panose="02000503020000020003" pitchFamily="2" charset="0"/>
            </a:endParaRP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4"/>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Stefan </a:t>
            </a:r>
            <a:r>
              <a:rPr lang="en-US" b="1" dirty="0" err="1">
                <a:latin typeface="Avenir Book" panose="02000503020000020003" pitchFamily="2" charset="0"/>
              </a:rPr>
              <a:t>Verlohren</a:t>
            </a:r>
            <a:r>
              <a:rPr lang="en-US" b="1" dirty="0">
                <a:latin typeface="Avenir Book" panose="02000503020000020003" pitchFamily="2" charset="0"/>
              </a:rPr>
              <a:t>, MD, PhD</a:t>
            </a:r>
          </a:p>
        </p:txBody>
      </p:sp>
    </p:spTree>
    <p:extLst>
      <p:ext uri="{BB962C8B-B14F-4D97-AF65-F5344CB8AC3E}">
        <p14:creationId xmlns:p14="http://schemas.microsoft.com/office/powerpoint/2010/main" val="1640430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112" y="1003075"/>
            <a:ext cx="5963651" cy="805268"/>
          </a:xfrm>
        </p:spPr>
        <p:txBody>
          <a:bodyPr vert="horz" lIns="91440" tIns="45720" rIns="91440" bIns="45720" rtlCol="0" anchor="t" anchorCtr="0">
            <a:noAutofit/>
          </a:bodyPr>
          <a:lstStyle/>
          <a:p>
            <a:r>
              <a:rPr lang="en-US" sz="1400" dirty="0">
                <a:latin typeface="Avenir Book" panose="02000503020000020003" pitchFamily="2" charset="0"/>
              </a:rPr>
              <a:t>Associate Professor</a:t>
            </a:r>
            <a:br>
              <a:rPr lang="en-US" sz="1400" dirty="0">
                <a:latin typeface="Avenir Book" panose="02000503020000020003" pitchFamily="2" charset="0"/>
              </a:rPr>
            </a:br>
            <a:r>
              <a:rPr lang="en-US" sz="1400" dirty="0">
                <a:latin typeface="Avenir Book" panose="02000503020000020003" pitchFamily="2" charset="0"/>
              </a:rPr>
              <a:t>University of Southern California</a:t>
            </a:r>
            <a:br>
              <a:rPr lang="en-US" sz="1400" dirty="0">
                <a:latin typeface="Avenir Book" panose="02000503020000020003" pitchFamily="2" charset="0"/>
              </a:rPr>
            </a:br>
            <a:r>
              <a:rPr lang="en-US" sz="1400" dirty="0">
                <a:latin typeface="Avenir Book" panose="02000503020000020003" pitchFamily="2" charset="0"/>
              </a:rPr>
              <a:t>United States of America</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a:bodyPr>
          <a:lstStyle/>
          <a:p>
            <a:r>
              <a:rPr lang="en-US" sz="1100" dirty="0">
                <a:latin typeface="Avenir Book" panose="02000503020000020003" pitchFamily="2" charset="0"/>
              </a:rPr>
              <a:t>Dr. Melissa Wilson’s background is in molecular epidemiology and biostatistics. Her research focuses on fetal and maternal genetic contributions to severe preeclampsia. She has also done some work on hyperemesis and gestational trophoblastic disease. She is also interested in long term maternal and infant outcomes after PE and HG. In addition to her own research, she is partly funded through her CTSI to analyze investigator data from a range of disciplines and assist in study design and data management. She has experience using and analyzing data collected via social media (Facebook, Twitter, Instagram, etc.) and has recruited using these methods for her research.</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a:blip r:embed="rId2"/>
          <a:srcRect t="20323" b="20323"/>
          <a:stretch/>
        </p:blipFill>
        <p:spPr>
          <a:xfrm>
            <a:off x="8145393" y="272654"/>
            <a:ext cx="3778666" cy="2990371"/>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112" y="2240226"/>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6509" y="3658697"/>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707923" cy="2123658"/>
          </a:xfrm>
          <a:prstGeom prst="rect">
            <a:avLst/>
          </a:prstGeom>
          <a:noFill/>
        </p:spPr>
        <p:txBody>
          <a:bodyPr wrap="square" rtlCol="0">
            <a:spAutoFit/>
          </a:bodyPr>
          <a:lstStyle/>
          <a:p>
            <a:r>
              <a:rPr lang="en-US" sz="1100" dirty="0">
                <a:solidFill>
                  <a:schemeClr val="bg1"/>
                </a:solidFill>
                <a:latin typeface="Avenir Book" panose="02000503020000020003" pitchFamily="2" charset="0"/>
              </a:rPr>
              <a:t>Developmental Origins of Health and Disease (</a:t>
            </a:r>
            <a:r>
              <a:rPr lang="en-US" sz="1100" dirty="0" err="1">
                <a:solidFill>
                  <a:schemeClr val="bg1"/>
                </a:solidFill>
                <a:latin typeface="Avenir Book" panose="02000503020000020003" pitchFamily="2" charset="0"/>
              </a:rPr>
              <a:t>DOHaD</a:t>
            </a:r>
            <a:r>
              <a:rPr lang="en-US" sz="1100" dirty="0">
                <a:solidFill>
                  <a:schemeClr val="bg1"/>
                </a:solidFill>
                <a:latin typeface="Avenir Book" panose="02000503020000020003" pitchFamily="2" charset="0"/>
              </a:rPr>
              <a:t>) | Fetal/neonatal brain development | Placental structure/function | Preeclampsia/hypertensive disorders of pregnancy | Hyperemesis | Gestational trophoblastic disease | Research using social media</a:t>
            </a:r>
          </a:p>
          <a:p>
            <a:endParaRPr lang="en-US" sz="1100" dirty="0">
              <a:solidFill>
                <a:schemeClr val="bg1"/>
              </a:solidFill>
              <a:latin typeface="Avenir Book" panose="02000503020000020003" pitchFamily="2" charset="0"/>
            </a:endParaRPr>
          </a:p>
          <a:p>
            <a:r>
              <a:rPr lang="en-US" sz="1100" dirty="0">
                <a:solidFill>
                  <a:schemeClr val="bg1"/>
                </a:solidFill>
                <a:latin typeface="Avenir Book" panose="02000503020000020003" pitchFamily="2" charset="0"/>
              </a:rPr>
              <a:t>Additional publications: </a:t>
            </a:r>
            <a:r>
              <a:rPr lang="en-US" sz="1100" dirty="0">
                <a:solidFill>
                  <a:schemeClr val="bg1"/>
                </a:solidFill>
                <a:latin typeface="Avenir Book" panose="02000503020000020003" pitchFamily="2" charset="0"/>
                <a:hlinkClick r:id="rId3"/>
              </a:rPr>
              <a:t>https://www.ncbi.nlm.nih.gov/myncbi/melissa.wilson.1/bibliography/public/</a:t>
            </a: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93531" y="3627513"/>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100" dirty="0">
                <a:latin typeface="Avenir Book" panose="02000503020000020003" pitchFamily="2" charset="0"/>
              </a:rPr>
              <a:t>▸</a:t>
            </a:r>
            <a:r>
              <a:rPr lang="en-US" sz="1100" dirty="0" err="1">
                <a:latin typeface="Avenir Book" panose="02000503020000020003" pitchFamily="2" charset="0"/>
              </a:rPr>
              <a:t>Szabolcsi</a:t>
            </a:r>
            <a:r>
              <a:rPr lang="en-US" sz="1100" dirty="0">
                <a:latin typeface="Avenir Book" panose="02000503020000020003" pitchFamily="2" charset="0"/>
              </a:rPr>
              <a:t> Z, Demeter A, </a:t>
            </a:r>
            <a:r>
              <a:rPr lang="en-US" sz="1100" dirty="0" err="1">
                <a:latin typeface="Avenir Book" panose="02000503020000020003" pitchFamily="2" charset="0"/>
              </a:rPr>
              <a:t>Kiraly</a:t>
            </a:r>
            <a:r>
              <a:rPr lang="en-US" sz="1100" dirty="0">
                <a:latin typeface="Avenir Book" panose="02000503020000020003" pitchFamily="2" charset="0"/>
              </a:rPr>
              <a:t> P, Balogh A, Wilson ML, King JR, </a:t>
            </a:r>
            <a:r>
              <a:rPr lang="en-US" sz="1100" dirty="0" err="1">
                <a:latin typeface="Avenir Book" panose="02000503020000020003" pitchFamily="2" charset="0"/>
              </a:rPr>
              <a:t>Hetey</a:t>
            </a:r>
            <a:r>
              <a:rPr lang="en-US" sz="1100" dirty="0">
                <a:latin typeface="Avenir Book" panose="02000503020000020003" pitchFamily="2" charset="0"/>
              </a:rPr>
              <a:t> S, </a:t>
            </a:r>
            <a:r>
              <a:rPr lang="en-US" sz="1100" dirty="0" err="1">
                <a:latin typeface="Avenir Book" panose="02000503020000020003" pitchFamily="2" charset="0"/>
              </a:rPr>
              <a:t>Gelencser</a:t>
            </a:r>
            <a:r>
              <a:rPr lang="en-US" sz="1100" dirty="0">
                <a:latin typeface="Avenir Book" panose="02000503020000020003" pitchFamily="2" charset="0"/>
              </a:rPr>
              <a:t> Z, Matsuo K, </a:t>
            </a:r>
            <a:r>
              <a:rPr lang="en-US" sz="1100" dirty="0" err="1">
                <a:latin typeface="Avenir Book" panose="02000503020000020003" pitchFamily="2" charset="0"/>
              </a:rPr>
              <a:t>Hargitai</a:t>
            </a:r>
            <a:r>
              <a:rPr lang="en-US" sz="1100" dirty="0">
                <a:latin typeface="Avenir Book" panose="02000503020000020003" pitchFamily="2" charset="0"/>
              </a:rPr>
              <a:t> B, </a:t>
            </a:r>
            <a:r>
              <a:rPr lang="en-US" sz="1100" dirty="0" err="1">
                <a:latin typeface="Avenir Book" panose="02000503020000020003" pitchFamily="2" charset="0"/>
              </a:rPr>
              <a:t>Mhawech-Fauceglia</a:t>
            </a:r>
            <a:r>
              <a:rPr lang="en-US" sz="1100" dirty="0">
                <a:latin typeface="Avenir Book" panose="02000503020000020003" pitchFamily="2" charset="0"/>
              </a:rPr>
              <a:t> P, </a:t>
            </a:r>
            <a:r>
              <a:rPr lang="en-US" sz="1100" dirty="0" err="1">
                <a:latin typeface="Avenir Book" panose="02000503020000020003" pitchFamily="2" charset="0"/>
              </a:rPr>
              <a:t>Hupuczi</a:t>
            </a:r>
            <a:r>
              <a:rPr lang="en-US" sz="1100" dirty="0">
                <a:latin typeface="Avenir Book" panose="02000503020000020003" pitchFamily="2" charset="0"/>
              </a:rPr>
              <a:t> P, </a:t>
            </a:r>
            <a:r>
              <a:rPr lang="en-US" sz="1100" dirty="0" err="1">
                <a:latin typeface="Avenir Book" panose="02000503020000020003" pitchFamily="2" charset="0"/>
              </a:rPr>
              <a:t>Szilagyi</a:t>
            </a:r>
            <a:r>
              <a:rPr lang="en-US" sz="1100" dirty="0">
                <a:latin typeface="Avenir Book" panose="02000503020000020003" pitchFamily="2" charset="0"/>
              </a:rPr>
              <a:t> A, Papp Z, Roman LD, </a:t>
            </a:r>
            <a:r>
              <a:rPr lang="en-US" sz="1100" dirty="0" err="1">
                <a:latin typeface="Avenir Book" panose="02000503020000020003" pitchFamily="2" charset="0"/>
              </a:rPr>
              <a:t>Cortessis</a:t>
            </a:r>
            <a:r>
              <a:rPr lang="en-US" sz="1100" dirty="0">
                <a:latin typeface="Avenir Book" panose="02000503020000020003" pitchFamily="2" charset="0"/>
              </a:rPr>
              <a:t> VK, Than NG. Epigenetic dysregulation of trophoblastic gene expression in gestational trophoblastic disease. Biomedicines. 2021 Dec 17; 9(12):1935. PMID: 34944751. PMCID:PMC8698431.</a:t>
            </a:r>
          </a:p>
          <a:p>
            <a:pPr>
              <a:lnSpc>
                <a:spcPct val="100000"/>
              </a:lnSpc>
              <a:spcBef>
                <a:spcPts val="0"/>
              </a:spcBef>
            </a:pPr>
            <a:r>
              <a:rPr lang="en-US" sz="1100" dirty="0">
                <a:latin typeface="Avenir Book" panose="02000503020000020003" pitchFamily="2" charset="0"/>
              </a:rPr>
              <a:t>▸Reuter K*, Wilson ML*, Moran M, Le N, </a:t>
            </a:r>
            <a:r>
              <a:rPr lang="en-US" sz="1100" dirty="0" err="1">
                <a:latin typeface="Avenir Book" panose="02000503020000020003" pitchFamily="2" charset="0"/>
              </a:rPr>
              <a:t>Angyan</a:t>
            </a:r>
            <a:r>
              <a:rPr lang="en-US" sz="1100" dirty="0">
                <a:latin typeface="Avenir Book" panose="02000503020000020003" pitchFamily="2" charset="0"/>
              </a:rPr>
              <a:t> P, </a:t>
            </a:r>
            <a:r>
              <a:rPr lang="en-US" sz="1100" dirty="0" err="1">
                <a:latin typeface="Avenir Book" panose="02000503020000020003" pitchFamily="2" charset="0"/>
              </a:rPr>
              <a:t>Majmundar</a:t>
            </a:r>
            <a:r>
              <a:rPr lang="en-US" sz="1100" dirty="0">
                <a:latin typeface="Avenir Book" panose="02000503020000020003" pitchFamily="2" charset="0"/>
              </a:rPr>
              <a:t> A, Kaiser EM, Unger J. General audience engagement with public health messages across multiple social media sites: Comparative Analysis. JMIR Public Health and Surveillance 2021;7(2):e24429. PMID: 33605890.</a:t>
            </a:r>
          </a:p>
          <a:p>
            <a:pPr>
              <a:lnSpc>
                <a:spcPct val="100000"/>
              </a:lnSpc>
              <a:spcBef>
                <a:spcPts val="0"/>
              </a:spcBef>
            </a:pPr>
            <a:r>
              <a:rPr lang="en-US" sz="1100" dirty="0">
                <a:latin typeface="Avenir Book" panose="02000503020000020003" pitchFamily="2" charset="0"/>
              </a:rPr>
              <a:t>▸Gray K, </a:t>
            </a:r>
            <a:r>
              <a:rPr lang="en-US" sz="1100" dirty="0" err="1">
                <a:latin typeface="Avenir Book" panose="02000503020000020003" pitchFamily="2" charset="0"/>
              </a:rPr>
              <a:t>Kovacheva</a:t>
            </a:r>
            <a:r>
              <a:rPr lang="en-US" sz="1100" dirty="0">
                <a:latin typeface="Avenir Book" panose="02000503020000020003" pitchFamily="2" charset="0"/>
              </a:rPr>
              <a:t> VP, Mirzakhani H, </a:t>
            </a:r>
            <a:r>
              <a:rPr lang="en-US" sz="1100" dirty="0" err="1">
                <a:latin typeface="Avenir Book" panose="02000503020000020003" pitchFamily="2" charset="0"/>
              </a:rPr>
              <a:t>Bjonnes</a:t>
            </a:r>
            <a:r>
              <a:rPr lang="en-US" sz="1100" dirty="0">
                <a:latin typeface="Avenir Book" panose="02000503020000020003" pitchFamily="2" charset="0"/>
              </a:rPr>
              <a:t> AC, </a:t>
            </a:r>
            <a:r>
              <a:rPr lang="en-US" sz="1100" dirty="0" err="1">
                <a:latin typeface="Avenir Book" panose="02000503020000020003" pitchFamily="2" charset="0"/>
              </a:rPr>
              <a:t>Almoguera</a:t>
            </a:r>
            <a:r>
              <a:rPr lang="en-US" sz="1100" dirty="0">
                <a:latin typeface="Avenir Book" panose="02000503020000020003" pitchFamily="2" charset="0"/>
              </a:rPr>
              <a:t> B, Wilson M, Ingle SA, Lockwood CJ, </a:t>
            </a:r>
            <a:r>
              <a:rPr lang="en-US" sz="1100" dirty="0" err="1">
                <a:latin typeface="Avenir Book" panose="02000503020000020003" pitchFamily="2" charset="0"/>
              </a:rPr>
              <a:t>Hakonarson</a:t>
            </a:r>
            <a:r>
              <a:rPr lang="en-US" sz="1100" dirty="0">
                <a:latin typeface="Avenir Book" panose="02000503020000020003" pitchFamily="2" charset="0"/>
              </a:rPr>
              <a:t> H, McElrath TF, Murray JC, </a:t>
            </a:r>
            <a:r>
              <a:rPr lang="en-US" sz="1100" dirty="0" err="1">
                <a:latin typeface="Avenir Book" panose="02000503020000020003" pitchFamily="2" charset="0"/>
              </a:rPr>
              <a:t>Norwitz</a:t>
            </a:r>
            <a:r>
              <a:rPr lang="en-US" sz="1100" dirty="0">
                <a:latin typeface="Avenir Book" panose="02000503020000020003" pitchFamily="2" charset="0"/>
              </a:rPr>
              <a:t> ER, </a:t>
            </a:r>
            <a:r>
              <a:rPr lang="en-US" sz="1100" dirty="0" err="1">
                <a:latin typeface="Avenir Book" panose="02000503020000020003" pitchFamily="2" charset="0"/>
              </a:rPr>
              <a:t>Karumanchi</a:t>
            </a:r>
            <a:r>
              <a:rPr lang="en-US" sz="1100" dirty="0">
                <a:latin typeface="Avenir Book" panose="02000503020000020003" pitchFamily="2" charset="0"/>
              </a:rPr>
              <a:t> SA, Bateman BT, Keating BJ, Saxena R.  Risk of preeclampsia in patients with maternal genetic predisposition to common medical conditions: a case-control study. BJOG 2020 Aug 2 (online ahead of print). PMID: 32741103</a:t>
            </a:r>
          </a:p>
          <a:p>
            <a:pPr>
              <a:lnSpc>
                <a:spcPct val="100000"/>
              </a:lnSpc>
              <a:spcBef>
                <a:spcPts val="0"/>
              </a:spcBef>
            </a:pPr>
            <a:r>
              <a:rPr lang="en-US" sz="1100" dirty="0">
                <a:latin typeface="Avenir Book" panose="02000503020000020003" pitchFamily="2" charset="0"/>
              </a:rPr>
              <a:t>▸Ding L, Blitz M, Wing D, Epstein A, </a:t>
            </a:r>
            <a:r>
              <a:rPr lang="en-US" sz="1100" dirty="0" err="1">
                <a:latin typeface="Avenir Book" panose="02000503020000020003" pitchFamily="2" charset="0"/>
              </a:rPr>
              <a:t>Gjessing</a:t>
            </a:r>
            <a:r>
              <a:rPr lang="en-US" sz="1100" dirty="0">
                <a:latin typeface="Avenir Book" panose="02000503020000020003" pitchFamily="2" charset="0"/>
              </a:rPr>
              <a:t> H, Wilson ML. PHLDA2 gene polymorphisms and risk of HELLP syndrome and severe preeclampsia.  Pregnancy Hypertension. 2020 Jan;19:190-194. PMID: 32062476.</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4"/>
          <a:stretch>
            <a:fillRect/>
          </a:stretch>
        </p:blipFill>
        <p:spPr>
          <a:xfrm>
            <a:off x="8731437" y="5116480"/>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112" y="268810"/>
            <a:ext cx="7457440"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Melissa Lee Wilson, PhD, MPH</a:t>
            </a:r>
          </a:p>
        </p:txBody>
      </p:sp>
    </p:spTree>
    <p:extLst>
      <p:ext uri="{BB962C8B-B14F-4D97-AF65-F5344CB8AC3E}">
        <p14:creationId xmlns:p14="http://schemas.microsoft.com/office/powerpoint/2010/main" val="34031950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Reader in </a:t>
            </a:r>
            <a:r>
              <a:rPr lang="en-US" sz="1400" dirty="0" err="1">
                <a:latin typeface="Avenir Book" panose="02000503020000020003" pitchFamily="2" charset="0"/>
              </a:rPr>
              <a:t>Paediatrics</a:t>
            </a:r>
            <a:br>
              <a:rPr lang="en-US" sz="1400" dirty="0">
                <a:latin typeface="Avenir Book" panose="02000503020000020003" pitchFamily="2" charset="0"/>
              </a:rPr>
            </a:br>
            <a:r>
              <a:rPr lang="en-US" sz="1400" dirty="0">
                <a:latin typeface="Avenir Book" panose="02000503020000020003" pitchFamily="2" charset="0"/>
              </a:rPr>
              <a:t>University of Jos</a:t>
            </a:r>
            <a:br>
              <a:rPr lang="en-US" sz="1400" dirty="0">
                <a:latin typeface="Avenir Book" panose="02000503020000020003" pitchFamily="2" charset="0"/>
              </a:rPr>
            </a:br>
            <a:r>
              <a:rPr lang="en-US" sz="1400" dirty="0">
                <a:latin typeface="Avenir Book" panose="02000503020000020003" pitchFamily="2" charset="0"/>
              </a:rPr>
              <a:t>Nigeria</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a:bodyPr>
          <a:lstStyle/>
          <a:p>
            <a:r>
              <a:rPr lang="en-US" sz="1100" dirty="0">
                <a:latin typeface="Avenir Book" panose="02000503020000020003" pitchFamily="2" charset="0"/>
              </a:rPr>
              <a:t>Dr. Christopher </a:t>
            </a:r>
            <a:r>
              <a:rPr lang="en-US" sz="1100" dirty="0" err="1">
                <a:latin typeface="Avenir Book" panose="02000503020000020003" pitchFamily="2" charset="0"/>
              </a:rPr>
              <a:t>Yilgwan’s</a:t>
            </a:r>
            <a:r>
              <a:rPr lang="en-US" sz="1100" dirty="0">
                <a:latin typeface="Avenir Book" panose="02000503020000020003" pitchFamily="2" charset="0"/>
              </a:rPr>
              <a:t> main research interest is in maternal and child health. He is interested in how events in pregnancy affects the unborn child, infant and older child. He is particularly interested in how placental disorders of pregnancy especially preeclampsia impact on the growing fetus as well as the development of the fetus in utero. Dr. Yilgwan is also particularly interested on how the environment and other emerging infectious diseases interact to impact on the mother, fetus and her offspring.</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a:blip r:embed="rId2"/>
          <a:srcRect t="8273" b="8273"/>
          <a:stretch/>
        </p:blipFill>
        <p:spPr>
          <a:xfrm>
            <a:off x="8145393" y="272654"/>
            <a:ext cx="3778666" cy="2990371"/>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9" y="3679916"/>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1785104"/>
          </a:xfrm>
          <a:prstGeom prst="rect">
            <a:avLst/>
          </a:prstGeom>
          <a:noFill/>
        </p:spPr>
        <p:txBody>
          <a:bodyPr wrap="square" rtlCol="0">
            <a:spAutoFit/>
          </a:bodyPr>
          <a:lstStyle/>
          <a:p>
            <a:r>
              <a:rPr lang="en-US" sz="1100" dirty="0">
                <a:solidFill>
                  <a:schemeClr val="bg1"/>
                </a:solidFill>
                <a:latin typeface="Avenir Book" panose="02000503020000020003" pitchFamily="2" charset="0"/>
              </a:rPr>
              <a:t>Developmental Origins of Health and Disease (</a:t>
            </a:r>
            <a:r>
              <a:rPr lang="en-US" sz="1100" dirty="0" err="1">
                <a:solidFill>
                  <a:schemeClr val="bg1"/>
                </a:solidFill>
                <a:latin typeface="Avenir Book" panose="02000503020000020003" pitchFamily="2" charset="0"/>
              </a:rPr>
              <a:t>DOHaD</a:t>
            </a:r>
            <a:r>
              <a:rPr lang="en-US" sz="1100" dirty="0">
                <a:solidFill>
                  <a:schemeClr val="bg1"/>
                </a:solidFill>
                <a:latin typeface="Avenir Book" panose="02000503020000020003" pitchFamily="2" charset="0"/>
              </a:rPr>
              <a:t>) | Infectious disease | Preeclampsia/hypertensive disorders of pregnancy | Preterm birth</a:t>
            </a:r>
          </a:p>
          <a:p>
            <a:endParaRPr lang="en-US" sz="1100" dirty="0">
              <a:solidFill>
                <a:schemeClr val="bg1"/>
              </a:solidFill>
              <a:latin typeface="Avenir Book" panose="02000503020000020003" pitchFamily="2" charset="0"/>
            </a:endParaRPr>
          </a:p>
          <a:p>
            <a:r>
              <a:rPr lang="en-US" sz="1100" dirty="0">
                <a:solidFill>
                  <a:schemeClr val="bg1"/>
                </a:solidFill>
                <a:latin typeface="Avenir Book" panose="02000503020000020003" pitchFamily="2" charset="0"/>
              </a:rPr>
              <a:t>Additional publications: </a:t>
            </a:r>
            <a:r>
              <a:rPr lang="en-US" sz="1100" dirty="0">
                <a:solidFill>
                  <a:schemeClr val="bg1"/>
                </a:solidFill>
                <a:latin typeface="Avenir Book" panose="02000503020000020003" pitchFamily="2" charset="0"/>
                <a:hlinkClick r:id="rId3"/>
              </a:rPr>
              <a:t>https://www.ncbi.nlm.nih.gov/myncbi/christopher.yilgwan.1/bibliography/public/</a:t>
            </a: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414" y="3609384"/>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100" dirty="0">
                <a:latin typeface="Avenir Book" panose="02000503020000020003" pitchFamily="2" charset="0"/>
              </a:rPr>
              <a:t>▸Yilgwan, C. S., Pam, V. C., Ige, O. O., </a:t>
            </a:r>
            <a:r>
              <a:rPr lang="en-US" sz="1100" dirty="0" err="1">
                <a:latin typeface="Avenir Book" panose="02000503020000020003" pitchFamily="2" charset="0"/>
              </a:rPr>
              <a:t>Golit</a:t>
            </a:r>
            <a:r>
              <a:rPr lang="en-US" sz="1100" dirty="0">
                <a:latin typeface="Avenir Book" panose="02000503020000020003" pitchFamily="2" charset="0"/>
              </a:rPr>
              <a:t>, W. N., </a:t>
            </a:r>
            <a:r>
              <a:rPr lang="en-US" sz="1100" dirty="0" err="1">
                <a:latin typeface="Avenir Book" panose="02000503020000020003" pitchFamily="2" charset="0"/>
              </a:rPr>
              <a:t>Anzaku</a:t>
            </a:r>
            <a:r>
              <a:rPr lang="en-US" sz="1100" dirty="0">
                <a:latin typeface="Avenir Book" panose="02000503020000020003" pitchFamily="2" charset="0"/>
              </a:rPr>
              <a:t>, S., </a:t>
            </a:r>
            <a:r>
              <a:rPr lang="en-US" sz="1100" dirty="0" err="1">
                <a:latin typeface="Avenir Book" panose="02000503020000020003" pitchFamily="2" charset="0"/>
              </a:rPr>
              <a:t>Imade</a:t>
            </a:r>
            <a:r>
              <a:rPr lang="en-US" sz="1100" dirty="0">
                <a:latin typeface="Avenir Book" panose="02000503020000020003" pitchFamily="2" charset="0"/>
              </a:rPr>
              <a:t>, G. E., ... &amp; Simon, M. A. (2020). Profile of congenital heart disease in infants born following exposure to preeclampsia. </a:t>
            </a:r>
            <a:r>
              <a:rPr lang="en-US" sz="1100" dirty="0" err="1">
                <a:latin typeface="Avenir Book" panose="02000503020000020003" pitchFamily="2" charset="0"/>
              </a:rPr>
              <a:t>PloS</a:t>
            </a:r>
            <a:r>
              <a:rPr lang="en-US" sz="1100" dirty="0">
                <a:latin typeface="Avenir Book" panose="02000503020000020003" pitchFamily="2" charset="0"/>
              </a:rPr>
              <a:t> one, 15(3), e0229987.</a:t>
            </a:r>
          </a:p>
          <a:p>
            <a:pPr>
              <a:lnSpc>
                <a:spcPct val="100000"/>
              </a:lnSpc>
              <a:spcBef>
                <a:spcPts val="0"/>
              </a:spcBef>
            </a:pPr>
            <a:r>
              <a:rPr lang="en-US" sz="1100" dirty="0">
                <a:latin typeface="Avenir Book" panose="02000503020000020003" pitchFamily="2" charset="0"/>
              </a:rPr>
              <a:t>▸Ige, O. O., </a:t>
            </a:r>
            <a:r>
              <a:rPr lang="en-US" sz="1100" dirty="0" err="1">
                <a:latin typeface="Avenir Book" panose="02000503020000020003" pitchFamily="2" charset="0"/>
              </a:rPr>
              <a:t>Afolanranmi</a:t>
            </a:r>
            <a:r>
              <a:rPr lang="en-US" sz="1100" dirty="0">
                <a:latin typeface="Avenir Book" panose="02000503020000020003" pitchFamily="2" charset="0"/>
              </a:rPr>
              <a:t>, T. O., Yilgwan, C. S., </a:t>
            </a:r>
            <a:r>
              <a:rPr lang="en-US" sz="1100" dirty="0" err="1">
                <a:latin typeface="Avenir Book" panose="02000503020000020003" pitchFamily="2" charset="0"/>
              </a:rPr>
              <a:t>Ayatse</a:t>
            </a:r>
            <a:r>
              <a:rPr lang="en-US" sz="1100" dirty="0">
                <a:latin typeface="Avenir Book" panose="02000503020000020003" pitchFamily="2" charset="0"/>
              </a:rPr>
              <a:t>, F., </a:t>
            </a:r>
            <a:r>
              <a:rPr lang="en-US" sz="1100" dirty="0" err="1">
                <a:latin typeface="Avenir Book" panose="02000503020000020003" pitchFamily="2" charset="0"/>
              </a:rPr>
              <a:t>Nkereuwem</a:t>
            </a:r>
            <a:r>
              <a:rPr lang="en-US" sz="1100" dirty="0">
                <a:latin typeface="Avenir Book" panose="02000503020000020003" pitchFamily="2" charset="0"/>
              </a:rPr>
              <a:t>, E., </a:t>
            </a:r>
            <a:r>
              <a:rPr lang="en-US" sz="1100" dirty="0" err="1">
                <a:latin typeface="Avenir Book" panose="02000503020000020003" pitchFamily="2" charset="0"/>
              </a:rPr>
              <a:t>Sagay</a:t>
            </a:r>
            <a:r>
              <a:rPr lang="en-US" sz="1100" dirty="0">
                <a:latin typeface="Avenir Book" panose="02000503020000020003" pitchFamily="2" charset="0"/>
              </a:rPr>
              <a:t>, A. S., ... &amp; Bode-Thomas, F. (2021). Study of congenital heart defects among neonates in Jos, Nigeria: prevalence and spectrum. Cardiovascular Journal of Africa, 32(1), 21-27.</a:t>
            </a:r>
          </a:p>
          <a:p>
            <a:pPr>
              <a:lnSpc>
                <a:spcPct val="100000"/>
              </a:lnSpc>
              <a:spcBef>
                <a:spcPts val="0"/>
              </a:spcBef>
            </a:pPr>
            <a:r>
              <a:rPr lang="en-US" sz="1100" dirty="0">
                <a:latin typeface="Avenir Book" panose="02000503020000020003" pitchFamily="2" charset="0"/>
              </a:rPr>
              <a:t>▸Yilgwan, C. S., Pam, V. C., Ige, O. O., </a:t>
            </a:r>
            <a:r>
              <a:rPr lang="en-US" sz="1100" dirty="0" err="1">
                <a:latin typeface="Avenir Book" panose="02000503020000020003" pitchFamily="2" charset="0"/>
              </a:rPr>
              <a:t>Golit</a:t>
            </a:r>
            <a:r>
              <a:rPr lang="en-US" sz="1100" dirty="0">
                <a:latin typeface="Avenir Book" panose="02000503020000020003" pitchFamily="2" charset="0"/>
              </a:rPr>
              <a:t>, W. N., </a:t>
            </a:r>
            <a:r>
              <a:rPr lang="en-US" sz="1100" dirty="0" err="1">
                <a:latin typeface="Avenir Book" panose="02000503020000020003" pitchFamily="2" charset="0"/>
              </a:rPr>
              <a:t>Anzaku</a:t>
            </a:r>
            <a:r>
              <a:rPr lang="en-US" sz="1100" dirty="0">
                <a:latin typeface="Avenir Book" panose="02000503020000020003" pitchFamily="2" charset="0"/>
              </a:rPr>
              <a:t>, S., </a:t>
            </a:r>
            <a:r>
              <a:rPr lang="en-US" sz="1100" dirty="0" err="1">
                <a:latin typeface="Avenir Book" panose="02000503020000020003" pitchFamily="2" charset="0"/>
              </a:rPr>
              <a:t>Imade</a:t>
            </a:r>
            <a:r>
              <a:rPr lang="en-US" sz="1100" dirty="0">
                <a:latin typeface="Avenir Book" panose="02000503020000020003" pitchFamily="2" charset="0"/>
              </a:rPr>
              <a:t>, G. E., ... &amp; Bode-Thomas, F. (2020). Neonatal Blood Pressure and Anthropometric Indices in Newborns of Pre-Eclamptic and Normal Mothers in Jos, Nigeria. West African Journal of Medicine, 37(4), 423-427.</a:t>
            </a:r>
          </a:p>
          <a:p>
            <a:pPr>
              <a:lnSpc>
                <a:spcPct val="100000"/>
              </a:lnSpc>
              <a:spcBef>
                <a:spcPts val="0"/>
              </a:spcBef>
            </a:pPr>
            <a:r>
              <a:rPr lang="en-US" sz="1100" dirty="0">
                <a:latin typeface="Avenir Book" panose="02000503020000020003" pitchFamily="2" charset="0"/>
              </a:rPr>
              <a:t>▸Yilgwan, C. S., Pam, V. C., Yilgwan, G., Ige, O. O., </a:t>
            </a:r>
            <a:r>
              <a:rPr lang="en-US" sz="1100" dirty="0" err="1">
                <a:latin typeface="Avenir Book" panose="02000503020000020003" pitchFamily="2" charset="0"/>
              </a:rPr>
              <a:t>Golit</a:t>
            </a:r>
            <a:r>
              <a:rPr lang="en-US" sz="1100" dirty="0">
                <a:latin typeface="Avenir Book" panose="02000503020000020003" pitchFamily="2" charset="0"/>
              </a:rPr>
              <a:t>, W. N., </a:t>
            </a:r>
            <a:r>
              <a:rPr lang="en-US" sz="1100" dirty="0" err="1">
                <a:latin typeface="Avenir Book" panose="02000503020000020003" pitchFamily="2" charset="0"/>
              </a:rPr>
              <a:t>Anzaku</a:t>
            </a:r>
            <a:r>
              <a:rPr lang="en-US" sz="1100" dirty="0">
                <a:latin typeface="Avenir Book" panose="02000503020000020003" pitchFamily="2" charset="0"/>
              </a:rPr>
              <a:t>, S., ... &amp; </a:t>
            </a:r>
            <a:r>
              <a:rPr lang="en-US" sz="1100" dirty="0" err="1">
                <a:latin typeface="Avenir Book" panose="02000503020000020003" pitchFamily="2" charset="0"/>
              </a:rPr>
              <a:t>Zoakah</a:t>
            </a:r>
            <a:r>
              <a:rPr lang="en-US" sz="1100" dirty="0">
                <a:latin typeface="Avenir Book" panose="02000503020000020003" pitchFamily="2" charset="0"/>
              </a:rPr>
              <a:t>, A. (2020). Comparing neonatal outcomes in women with preeclampsia and those with normal pregnancy. Nigerian Journal of </a:t>
            </a:r>
            <a:r>
              <a:rPr lang="en-US" sz="1100" dirty="0" err="1">
                <a:latin typeface="Avenir Book" panose="02000503020000020003" pitchFamily="2" charset="0"/>
              </a:rPr>
              <a:t>Paediatrics</a:t>
            </a:r>
            <a:r>
              <a:rPr lang="en-US" sz="1100" dirty="0">
                <a:latin typeface="Avenir Book" panose="02000503020000020003" pitchFamily="2" charset="0"/>
              </a:rPr>
              <a:t>, 47(3), 258-263.</a:t>
            </a:r>
          </a:p>
          <a:p>
            <a:pPr>
              <a:lnSpc>
                <a:spcPct val="100000"/>
              </a:lnSpc>
              <a:spcBef>
                <a:spcPts val="0"/>
              </a:spcBef>
            </a:pPr>
            <a:endParaRPr lang="en-US" sz="1100" dirty="0">
              <a:latin typeface="Avenir Book" panose="02000503020000020003" pitchFamily="2" charset="0"/>
            </a:endParaRP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4"/>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Christopher Yilgwan, FWACP, PhD </a:t>
            </a:r>
            <a:endParaRPr lang="en-US" dirty="0">
              <a:latin typeface="Avenir Book" panose="02000503020000020003" pitchFamily="2" charset="0"/>
            </a:endParaRPr>
          </a:p>
        </p:txBody>
      </p:sp>
    </p:spTree>
    <p:extLst>
      <p:ext uri="{BB962C8B-B14F-4D97-AF65-F5344CB8AC3E}">
        <p14:creationId xmlns:p14="http://schemas.microsoft.com/office/powerpoint/2010/main" val="2167648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Professor</a:t>
            </a:r>
            <a:br>
              <a:rPr lang="en-US" sz="1400" dirty="0">
                <a:latin typeface="Avenir Book" panose="02000503020000020003" pitchFamily="2" charset="0"/>
              </a:rPr>
            </a:br>
            <a:r>
              <a:rPr lang="en-US" sz="1400" dirty="0">
                <a:latin typeface="Avenir Book" panose="02000503020000020003" pitchFamily="2" charset="0"/>
              </a:rPr>
              <a:t>National University of Singapore, School of Medicine</a:t>
            </a:r>
            <a:br>
              <a:rPr lang="en-US" sz="1400" dirty="0">
                <a:latin typeface="Avenir Book" panose="02000503020000020003" pitchFamily="2" charset="0"/>
              </a:rPr>
            </a:br>
            <a:r>
              <a:rPr lang="en-US" sz="1400" dirty="0">
                <a:latin typeface="Avenir Book" panose="02000503020000020003" pitchFamily="2" charset="0"/>
              </a:rPr>
              <a:t>Singapore</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a:bodyPr>
          <a:lstStyle/>
          <a:p>
            <a:r>
              <a:rPr lang="en-US" sz="1000" dirty="0">
                <a:latin typeface="Avenir Book" panose="02000503020000020003" pitchFamily="2" charset="0"/>
              </a:rPr>
              <a:t>Dr. Zhang is a physician scientist and clinical epidemiologist. Before joining National University of Singapore as a Professor in Medicine and Women's health at the Yong Loo Lin School of Medicine in 2022, Dr. Zhang had been with the Division of Intramural Population Health Research, NICHD, National Institutes of Health (2007-2021) as a Senior Investigator and the interim Branch Chief. Dr. Zhang's research program is designed within a life course health paradigm so that the etiology and prevention of complex diseases may be investigated during multiple critical time windows over life plan and across generations.  These time windows range from intrauterine and pre- and peri-conception period through infancy, childhood, and adulthood.  Her recent research focuses on nutrition and lifestyle, metabolic and genetic determinants, and health consequences of obesity, gestational diabetes (GDM) and type 2 diabetes, and developmental origins of cardio-metabolic diseases. Dr. Zhang has initiated and led five large cohort studies supported by the National Institutes of Health, USA (total funding &gt;US $50 Million as Principal Investigator): the Diabetes &amp; Women’s Health Study, the Longitudinal Pathogenesis Study of Impaired Glucose Tolerance in Pregnancy, the NICHD Fetal Growth Studies, the Collaborative Perinatal Project Mortality Linkage Study, and the Intergenerational Health Study.</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a:blip r:embed="rId2"/>
          <a:srcRect t="19202" b="19202"/>
          <a:stretch/>
        </p:blipFill>
        <p:spPr>
          <a:xfrm>
            <a:off x="8145393" y="272654"/>
            <a:ext cx="3778308" cy="2990088"/>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9" y="4465541"/>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1954381"/>
          </a:xfrm>
          <a:prstGeom prst="rect">
            <a:avLst/>
          </a:prstGeom>
          <a:noFill/>
        </p:spPr>
        <p:txBody>
          <a:bodyPr wrap="square" rtlCol="0">
            <a:spAutoFit/>
          </a:bodyPr>
          <a:lstStyle/>
          <a:p>
            <a:r>
              <a:rPr lang="en-US" sz="1100" dirty="0">
                <a:solidFill>
                  <a:schemeClr val="bg1"/>
                </a:solidFill>
                <a:latin typeface="Avenir Book" panose="02000503020000020003" pitchFamily="2" charset="0"/>
              </a:rPr>
              <a:t>Developmental Origins of Health and Disease (</a:t>
            </a:r>
            <a:r>
              <a:rPr lang="en-US" sz="1100" dirty="0" err="1">
                <a:solidFill>
                  <a:schemeClr val="bg1"/>
                </a:solidFill>
                <a:latin typeface="Avenir Book" panose="02000503020000020003" pitchFamily="2" charset="0"/>
              </a:rPr>
              <a:t>DOHaD</a:t>
            </a:r>
            <a:r>
              <a:rPr lang="en-US" sz="1100" dirty="0">
                <a:solidFill>
                  <a:schemeClr val="bg1"/>
                </a:solidFill>
                <a:latin typeface="Avenir Book" panose="02000503020000020003" pitchFamily="2" charset="0"/>
              </a:rPr>
              <a:t>) | Diabetes/gestational diabetes | Maternal cardiovascular and metabolic disease | Obesity | Nutrition and cardiometabolic health over lifespan</a:t>
            </a:r>
          </a:p>
          <a:p>
            <a:endParaRPr lang="en-US" sz="1100" dirty="0">
              <a:solidFill>
                <a:schemeClr val="bg1"/>
              </a:solidFill>
              <a:latin typeface="Avenir Book" panose="02000503020000020003" pitchFamily="2" charset="0"/>
            </a:endParaRPr>
          </a:p>
          <a:p>
            <a:r>
              <a:rPr lang="en-US" sz="1100" dirty="0">
                <a:solidFill>
                  <a:schemeClr val="bg1"/>
                </a:solidFill>
                <a:latin typeface="Avenir Book" panose="02000503020000020003" pitchFamily="2" charset="0"/>
              </a:rPr>
              <a:t>Additional publications: </a:t>
            </a:r>
            <a:r>
              <a:rPr lang="en-US" sz="1100" dirty="0">
                <a:solidFill>
                  <a:schemeClr val="bg1"/>
                </a:solidFill>
                <a:latin typeface="Avenir Book" panose="02000503020000020003" pitchFamily="2" charset="0"/>
                <a:hlinkClick r:id="rId3"/>
              </a:rPr>
              <a:t>https://pubmed.ncbi.nlm.nih.gov/?term=Cuilin+Zhang</a:t>
            </a: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414" y="4395009"/>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000" dirty="0">
                <a:latin typeface="Avenir Book" panose="02000503020000020003" pitchFamily="2" charset="0"/>
              </a:rPr>
              <a:t>▸Li M, Grewal J, Hinkle SN, </a:t>
            </a:r>
            <a:r>
              <a:rPr lang="en-US" sz="1000" dirty="0" err="1">
                <a:latin typeface="Avenir Book" panose="02000503020000020003" pitchFamily="2" charset="0"/>
              </a:rPr>
              <a:t>Yisahak</a:t>
            </a:r>
            <a:r>
              <a:rPr lang="en-US" sz="1000" dirty="0">
                <a:latin typeface="Avenir Book" panose="02000503020000020003" pitchFamily="2" charset="0"/>
              </a:rPr>
              <a:t> SF, </a:t>
            </a:r>
            <a:r>
              <a:rPr lang="en-US" sz="1000" dirty="0" err="1">
                <a:latin typeface="Avenir Book" panose="02000503020000020003" pitchFamily="2" charset="0"/>
              </a:rPr>
              <a:t>Grobman</a:t>
            </a:r>
            <a:r>
              <a:rPr lang="en-US" sz="1000" dirty="0">
                <a:latin typeface="Avenir Book" panose="02000503020000020003" pitchFamily="2" charset="0"/>
              </a:rPr>
              <a:t> WA, Newman RB, </a:t>
            </a:r>
            <a:r>
              <a:rPr lang="en-US" sz="1000" dirty="0" err="1">
                <a:latin typeface="Avenir Book" panose="02000503020000020003" pitchFamily="2" charset="0"/>
              </a:rPr>
              <a:t>Skupski</a:t>
            </a:r>
            <a:r>
              <a:rPr lang="en-US" sz="1000" dirty="0">
                <a:latin typeface="Avenir Book" panose="02000503020000020003" pitchFamily="2" charset="0"/>
              </a:rPr>
              <a:t> DW, </a:t>
            </a:r>
            <a:r>
              <a:rPr lang="en-US" sz="1000" dirty="0" err="1">
                <a:latin typeface="Avenir Book" panose="02000503020000020003" pitchFamily="2" charset="0"/>
              </a:rPr>
              <a:t>Chien</a:t>
            </a:r>
            <a:r>
              <a:rPr lang="en-US" sz="1000" dirty="0">
                <a:latin typeface="Avenir Book" panose="02000503020000020003" pitchFamily="2" charset="0"/>
              </a:rPr>
              <a:t> EK, Wing DA, </a:t>
            </a:r>
            <a:r>
              <a:rPr lang="en-US" sz="1000" dirty="0" err="1">
                <a:latin typeface="Avenir Book" panose="02000503020000020003" pitchFamily="2" charset="0"/>
              </a:rPr>
              <a:t>Grantz</a:t>
            </a:r>
            <a:r>
              <a:rPr lang="en-US" sz="1000" dirty="0">
                <a:latin typeface="Avenir Book" panose="02000503020000020003" pitchFamily="2" charset="0"/>
              </a:rPr>
              <a:t> KL, Zhang C. Healthy dietary patterns and common pregnancy complications: a prospective and longitudinal study. Am J Clin </a:t>
            </a:r>
            <a:r>
              <a:rPr lang="en-US" sz="1000" dirty="0" err="1">
                <a:latin typeface="Avenir Book" panose="02000503020000020003" pitchFamily="2" charset="0"/>
              </a:rPr>
              <a:t>Nutr</a:t>
            </a:r>
            <a:r>
              <a:rPr lang="en-US" sz="1000" dirty="0">
                <a:latin typeface="Avenir Book" panose="02000503020000020003" pitchFamily="2" charset="0"/>
              </a:rPr>
              <a:t>. 2021 Sep 1;114(3):1229-1237. </a:t>
            </a:r>
            <a:r>
              <a:rPr lang="en-US" sz="1000" dirty="0" err="1">
                <a:latin typeface="Avenir Book" panose="02000503020000020003" pitchFamily="2" charset="0"/>
              </a:rPr>
              <a:t>doi</a:t>
            </a:r>
            <a:r>
              <a:rPr lang="en-US" sz="1000" dirty="0">
                <a:latin typeface="Avenir Book" panose="02000503020000020003" pitchFamily="2" charset="0"/>
              </a:rPr>
              <a:t>: 10.1093/</a:t>
            </a:r>
            <a:r>
              <a:rPr lang="en-US" sz="1000" dirty="0" err="1">
                <a:latin typeface="Avenir Book" panose="02000503020000020003" pitchFamily="2" charset="0"/>
              </a:rPr>
              <a:t>ajcn</a:t>
            </a:r>
            <a:r>
              <a:rPr lang="en-US" sz="1000" dirty="0">
                <a:latin typeface="Avenir Book" panose="02000503020000020003" pitchFamily="2" charset="0"/>
              </a:rPr>
              <a:t>/nqab145. PMID: 34075392; PMCID: PMC8408886.</a:t>
            </a:r>
          </a:p>
          <a:p>
            <a:pPr>
              <a:lnSpc>
                <a:spcPct val="100000"/>
              </a:lnSpc>
              <a:spcBef>
                <a:spcPts val="0"/>
              </a:spcBef>
            </a:pPr>
            <a:r>
              <a:rPr lang="en-US" sz="1000" dirty="0">
                <a:latin typeface="Avenir Book" panose="02000503020000020003" pitchFamily="2" charset="0"/>
              </a:rPr>
              <a:t>▸Zhang C, Catalano P. Screening for Gestational Diabetes. JAMA. 2021 Aug 10;326(6):487-489. </a:t>
            </a:r>
            <a:r>
              <a:rPr lang="en-US" sz="1000" dirty="0" err="1">
                <a:latin typeface="Avenir Book" panose="02000503020000020003" pitchFamily="2" charset="0"/>
              </a:rPr>
              <a:t>doi</a:t>
            </a:r>
            <a:r>
              <a:rPr lang="en-US" sz="1000" dirty="0">
                <a:latin typeface="Avenir Book" panose="02000503020000020003" pitchFamily="2" charset="0"/>
              </a:rPr>
              <a:t>: 10.1001/jama.2021.12190. PMID: 34374733.</a:t>
            </a:r>
          </a:p>
          <a:p>
            <a:pPr>
              <a:lnSpc>
                <a:spcPct val="100000"/>
              </a:lnSpc>
              <a:spcBef>
                <a:spcPts val="0"/>
              </a:spcBef>
            </a:pPr>
            <a:r>
              <a:rPr lang="en-US" sz="1000" dirty="0">
                <a:latin typeface="Avenir Book" panose="02000503020000020003" pitchFamily="2" charset="0"/>
              </a:rPr>
              <a:t>▸Li M, Hinkle SN, </a:t>
            </a:r>
            <a:r>
              <a:rPr lang="en-US" sz="1000" dirty="0" err="1">
                <a:latin typeface="Avenir Book" panose="02000503020000020003" pitchFamily="2" charset="0"/>
              </a:rPr>
              <a:t>Grantz</a:t>
            </a:r>
            <a:r>
              <a:rPr lang="en-US" sz="1000" dirty="0">
                <a:latin typeface="Avenir Book" panose="02000503020000020003" pitchFamily="2" charset="0"/>
              </a:rPr>
              <a:t> KL, Kim S, Grewal J, </a:t>
            </a:r>
            <a:r>
              <a:rPr lang="en-US" sz="1000" dirty="0" err="1">
                <a:latin typeface="Avenir Book" panose="02000503020000020003" pitchFamily="2" charset="0"/>
              </a:rPr>
              <a:t>Grobman</a:t>
            </a:r>
            <a:r>
              <a:rPr lang="en-US" sz="1000" dirty="0">
                <a:latin typeface="Avenir Book" panose="02000503020000020003" pitchFamily="2" charset="0"/>
              </a:rPr>
              <a:t> WA, </a:t>
            </a:r>
            <a:r>
              <a:rPr lang="en-US" sz="1000" dirty="0" err="1">
                <a:latin typeface="Avenir Book" panose="02000503020000020003" pitchFamily="2" charset="0"/>
              </a:rPr>
              <a:t>Skupski</a:t>
            </a:r>
            <a:r>
              <a:rPr lang="en-US" sz="1000" dirty="0">
                <a:latin typeface="Avenir Book" panose="02000503020000020003" pitchFamily="2" charset="0"/>
              </a:rPr>
              <a:t> DW, Newman RB, </a:t>
            </a:r>
            <a:r>
              <a:rPr lang="en-US" sz="1000" dirty="0" err="1">
                <a:latin typeface="Avenir Book" panose="02000503020000020003" pitchFamily="2" charset="0"/>
              </a:rPr>
              <a:t>Chien</a:t>
            </a:r>
            <a:r>
              <a:rPr lang="en-US" sz="1000" dirty="0">
                <a:latin typeface="Avenir Book" panose="02000503020000020003" pitchFamily="2" charset="0"/>
              </a:rPr>
              <a:t> EK, </a:t>
            </a:r>
            <a:r>
              <a:rPr lang="en-US" sz="1000" dirty="0" err="1">
                <a:latin typeface="Avenir Book" panose="02000503020000020003" pitchFamily="2" charset="0"/>
              </a:rPr>
              <a:t>Sciscione</a:t>
            </a:r>
            <a:r>
              <a:rPr lang="en-US" sz="1000" dirty="0">
                <a:latin typeface="Avenir Book" panose="02000503020000020003" pitchFamily="2" charset="0"/>
              </a:rPr>
              <a:t> A, </a:t>
            </a:r>
            <a:r>
              <a:rPr lang="en-US" sz="1000" dirty="0" err="1">
                <a:latin typeface="Avenir Book" panose="02000503020000020003" pitchFamily="2" charset="0"/>
              </a:rPr>
              <a:t>Zork</a:t>
            </a:r>
            <a:r>
              <a:rPr lang="en-US" sz="1000" dirty="0">
                <a:latin typeface="Avenir Book" panose="02000503020000020003" pitchFamily="2" charset="0"/>
              </a:rPr>
              <a:t> N, Wing DA, </a:t>
            </a:r>
            <a:r>
              <a:rPr lang="en-US" sz="1000" dirty="0" err="1">
                <a:latin typeface="Avenir Book" panose="02000503020000020003" pitchFamily="2" charset="0"/>
              </a:rPr>
              <a:t>Nageotte</a:t>
            </a:r>
            <a:r>
              <a:rPr lang="en-US" sz="1000" dirty="0">
                <a:latin typeface="Avenir Book" panose="02000503020000020003" pitchFamily="2" charset="0"/>
              </a:rPr>
              <a:t> M, </a:t>
            </a:r>
            <a:r>
              <a:rPr lang="en-US" sz="1000" dirty="0" err="1">
                <a:latin typeface="Avenir Book" panose="02000503020000020003" pitchFamily="2" charset="0"/>
              </a:rPr>
              <a:t>Tekola-Ayele</a:t>
            </a:r>
            <a:r>
              <a:rPr lang="en-US" sz="1000" dirty="0">
                <a:latin typeface="Avenir Book" panose="02000503020000020003" pitchFamily="2" charset="0"/>
              </a:rPr>
              <a:t> F, Louis GMB, Albert PS, Zhang C  </a:t>
            </a:r>
            <a:r>
              <a:rPr lang="en-US" sz="1000" dirty="0" err="1">
                <a:latin typeface="Avenir Book" panose="02000503020000020003" pitchFamily="2" charset="0"/>
              </a:rPr>
              <a:t>Glycaemic</a:t>
            </a:r>
            <a:r>
              <a:rPr lang="en-US" sz="1000" dirty="0">
                <a:latin typeface="Avenir Book" panose="02000503020000020003" pitchFamily="2" charset="0"/>
              </a:rPr>
              <a:t> status during pregnancy and longitudinal measures of fetal growth in a multi-racial US population: a prospective cohort study. Lancet Diabetes Endocrinol. 2020 Apr;8(4):292-300.</a:t>
            </a:r>
          </a:p>
          <a:p>
            <a:pPr>
              <a:lnSpc>
                <a:spcPct val="100000"/>
              </a:lnSpc>
              <a:spcBef>
                <a:spcPts val="0"/>
              </a:spcBef>
            </a:pPr>
            <a:r>
              <a:rPr lang="en-US" sz="1000" dirty="0">
                <a:latin typeface="Avenir Book" panose="02000503020000020003" pitchFamily="2" charset="0"/>
              </a:rPr>
              <a:t>▸Rawal S, Olsen SF, </a:t>
            </a:r>
            <a:r>
              <a:rPr lang="en-US" sz="1000" dirty="0" err="1">
                <a:latin typeface="Avenir Book" panose="02000503020000020003" pitchFamily="2" charset="0"/>
              </a:rPr>
              <a:t>Grunnet</a:t>
            </a:r>
            <a:r>
              <a:rPr lang="en-US" sz="1000" dirty="0">
                <a:latin typeface="Avenir Book" panose="02000503020000020003" pitchFamily="2" charset="0"/>
              </a:rPr>
              <a:t> LG, Ma RC, Hinkle SN, </a:t>
            </a:r>
            <a:r>
              <a:rPr lang="en-US" sz="1000" dirty="0" err="1">
                <a:latin typeface="Avenir Book" panose="02000503020000020003" pitchFamily="2" charset="0"/>
              </a:rPr>
              <a:t>Granström</a:t>
            </a:r>
            <a:r>
              <a:rPr lang="en-US" sz="1000" dirty="0">
                <a:latin typeface="Avenir Book" panose="02000503020000020003" pitchFamily="2" charset="0"/>
              </a:rPr>
              <a:t> C, Wu J, Yeung E, Mills JL, Zhu Y, Bao W, Ley SH, Hu FB, </a:t>
            </a:r>
            <a:r>
              <a:rPr lang="en-US" sz="1000" dirty="0" err="1">
                <a:latin typeface="Avenir Book" panose="02000503020000020003" pitchFamily="2" charset="0"/>
              </a:rPr>
              <a:t>Damm</a:t>
            </a:r>
            <a:r>
              <a:rPr lang="en-US" sz="1000" dirty="0">
                <a:latin typeface="Avenir Book" panose="02000503020000020003" pitchFamily="2" charset="0"/>
              </a:rPr>
              <a:t> P, </a:t>
            </a:r>
            <a:r>
              <a:rPr lang="en-US" sz="1000" dirty="0" err="1">
                <a:latin typeface="Avenir Book" panose="02000503020000020003" pitchFamily="2" charset="0"/>
              </a:rPr>
              <a:t>Vaag</a:t>
            </a:r>
            <a:r>
              <a:rPr lang="en-US" sz="1000" dirty="0">
                <a:latin typeface="Avenir Book" panose="02000503020000020003" pitchFamily="2" charset="0"/>
              </a:rPr>
              <a:t> A, Tsai MY, Zhang C. Gestational Diabetes Mellitus and Renal Function: A Prospective Study With 9- to 16-Year Follow-up After Pregnancy. Diabetes Care. 2018 Jul;41(7):1378-1384. </a:t>
            </a:r>
            <a:r>
              <a:rPr lang="en-US" sz="1000" dirty="0" err="1">
                <a:latin typeface="Avenir Book" panose="02000503020000020003" pitchFamily="2" charset="0"/>
              </a:rPr>
              <a:t>doi</a:t>
            </a:r>
            <a:r>
              <a:rPr lang="en-US" sz="1000" dirty="0">
                <a:latin typeface="Avenir Book" panose="02000503020000020003" pitchFamily="2" charset="0"/>
              </a:rPr>
              <a:t>: 10.2337/dc17-2629. </a:t>
            </a:r>
            <a:r>
              <a:rPr lang="en-US" sz="1000" dirty="0" err="1">
                <a:latin typeface="Avenir Book" panose="02000503020000020003" pitchFamily="2" charset="0"/>
              </a:rPr>
              <a:t>Epub</a:t>
            </a:r>
            <a:r>
              <a:rPr lang="en-US" sz="1000" dirty="0">
                <a:latin typeface="Avenir Book" panose="02000503020000020003" pitchFamily="2" charset="0"/>
              </a:rPr>
              <a:t> 2018 May 4. PMID: 29728364; PMCID: PMC6014536.</a:t>
            </a:r>
          </a:p>
          <a:p>
            <a:pPr>
              <a:lnSpc>
                <a:spcPct val="100000"/>
              </a:lnSpc>
              <a:spcBef>
                <a:spcPts val="0"/>
              </a:spcBef>
            </a:pPr>
            <a:endParaRPr lang="en-US" sz="1000" dirty="0">
              <a:latin typeface="Avenir Book" panose="02000503020000020003" pitchFamily="2" charset="0"/>
            </a:endParaRP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4"/>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a:t>
            </a:r>
            <a:r>
              <a:rPr lang="en-US" b="1" dirty="0" err="1">
                <a:latin typeface="Avenir Book" panose="02000503020000020003" pitchFamily="2" charset="0"/>
              </a:rPr>
              <a:t>Cuilin</a:t>
            </a:r>
            <a:r>
              <a:rPr lang="en-US" b="1" dirty="0">
                <a:latin typeface="Avenir Book" panose="02000503020000020003" pitchFamily="2" charset="0"/>
              </a:rPr>
              <a:t> Zhang MD, PhD, MPH</a:t>
            </a:r>
            <a:endParaRPr lang="en-US" dirty="0">
              <a:latin typeface="Avenir Book" panose="02000503020000020003" pitchFamily="2" charset="0"/>
            </a:endParaRPr>
          </a:p>
        </p:txBody>
      </p:sp>
    </p:spTree>
    <p:extLst>
      <p:ext uri="{BB962C8B-B14F-4D97-AF65-F5344CB8AC3E}">
        <p14:creationId xmlns:p14="http://schemas.microsoft.com/office/powerpoint/2010/main" val="2635535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112" y="1003075"/>
            <a:ext cx="5963651" cy="805268"/>
          </a:xfrm>
        </p:spPr>
        <p:txBody>
          <a:bodyPr vert="horz" lIns="91440" tIns="45720" rIns="91440" bIns="45720" rtlCol="0" anchor="t" anchorCtr="0">
            <a:noAutofit/>
          </a:bodyPr>
          <a:lstStyle/>
          <a:p>
            <a:r>
              <a:rPr lang="en-US" sz="1400" dirty="0">
                <a:latin typeface="Avenir Book" panose="02000503020000020003" pitchFamily="2" charset="0"/>
              </a:rPr>
              <a:t>Senior Research Scientist</a:t>
            </a:r>
            <a:br>
              <a:rPr lang="en-US" sz="1400" dirty="0">
                <a:latin typeface="Avenir Book" panose="02000503020000020003" pitchFamily="2" charset="0"/>
              </a:rPr>
            </a:br>
            <a:r>
              <a:rPr lang="en-US" sz="1400" dirty="0">
                <a:latin typeface="Avenir Book" panose="02000503020000020003" pitchFamily="2" charset="0"/>
              </a:rPr>
              <a:t>New York State Institute for Basic Research in Developmental Disabilities</a:t>
            </a:r>
            <a:br>
              <a:rPr lang="en-US" sz="1400" dirty="0">
                <a:latin typeface="Avenir Book" panose="02000503020000020003" pitchFamily="2" charset="0"/>
              </a:rPr>
            </a:br>
            <a:r>
              <a:rPr lang="en-US" sz="1400" dirty="0">
                <a:latin typeface="Avenir Book" panose="02000503020000020003" pitchFamily="2" charset="0"/>
              </a:rPr>
              <a:t>United States of America</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a:bodyPr>
          <a:lstStyle/>
          <a:p>
            <a:r>
              <a:rPr lang="en-US" sz="1050" dirty="0">
                <a:latin typeface="Avenir Book" panose="02000503020000020003" pitchFamily="2" charset="0"/>
              </a:rPr>
              <a:t>As a medical and developmental geneticist who has spent the last three decades immersed in the study of human developmental disabilities, Dr. </a:t>
            </a:r>
            <a:r>
              <a:rPr lang="en-US" sz="1050" dirty="0" err="1">
                <a:latin typeface="Avenir Book" panose="02000503020000020003" pitchFamily="2" charset="0"/>
              </a:rPr>
              <a:t>Nanbert</a:t>
            </a:r>
            <a:r>
              <a:rPr lang="en-US" sz="1050" dirty="0">
                <a:latin typeface="Avenir Book" panose="02000503020000020003" pitchFamily="2" charset="0"/>
              </a:rPr>
              <a:t> Zhong is passionate about identifying ways to better understand maternal and children’s health. He has broad research interests on the maternal fetal medicine and perinatal health. He has been focusing on molecular pathophysiology for pregnancies. In the recent decade, Dr. Zhong has been particularly interested in the </a:t>
            </a:r>
            <a:r>
              <a:rPr lang="en-US" sz="1050" dirty="0" err="1">
                <a:latin typeface="Avenir Book" panose="02000503020000020003" pitchFamily="2" charset="0"/>
              </a:rPr>
              <a:t>physiopathogenesis</a:t>
            </a:r>
            <a:r>
              <a:rPr lang="en-US" sz="1050" dirty="0">
                <a:latin typeface="Avenir Book" panose="02000503020000020003" pitchFamily="2" charset="0"/>
              </a:rPr>
              <a:t> of placental development and placenta-associated Great Obstetrical Syndromes, including miscarriage, still birth, intrauterine fetal growth retardation, preeclampsia, and preterm birth. He has participated in Human Placenta Project that was initiated by NIH/NICHD and played a key role as the leader in initiating China Human Placenta Project and promoted placental research in India. He has been playing a leadership in the Preterm Birth International Collaborative (PREBIC, </a:t>
            </a:r>
            <a:r>
              <a:rPr lang="en-US" sz="1050" dirty="0" err="1">
                <a:latin typeface="Avenir Book" panose="02000503020000020003" pitchFamily="2" charset="0"/>
              </a:rPr>
              <a:t>www.prebicglobal.org</a:t>
            </a:r>
            <a:r>
              <a:rPr lang="en-US" sz="1050" dirty="0">
                <a:latin typeface="Avenir Book" panose="02000503020000020003" pitchFamily="2" charset="0"/>
              </a:rPr>
              <a:t>). He served as the Secretary General (2014-2017), President (2017-2019), and the Counsel member (2019-) for PREBIC. He was one of the 16 International Expert Review Panelists for WHO global report “Born Too Soon.” Dr. Zhong’s research studies have been founded by NIH, March of Dimes Foundation, Batten Disease Support and Research Association, New York State Research Foundation for Mental Hygiene. He has 170 research articles published in peer reviewed journals including Nature Genetics and Lancet.</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rotWithShape="1">
          <a:blip r:embed="rId2"/>
          <a:srcRect t="3054" b="17808"/>
          <a:stretch/>
        </p:blipFill>
        <p:spPr>
          <a:xfrm>
            <a:off x="8145393" y="272654"/>
            <a:ext cx="3778666" cy="2990371"/>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112" y="2240226"/>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112" y="4586559"/>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707923" cy="2292935"/>
          </a:xfrm>
          <a:prstGeom prst="rect">
            <a:avLst/>
          </a:prstGeom>
          <a:noFill/>
        </p:spPr>
        <p:txBody>
          <a:bodyPr wrap="square" rtlCol="0">
            <a:spAutoFit/>
          </a:bodyPr>
          <a:lstStyle/>
          <a:p>
            <a:r>
              <a:rPr lang="en-US" sz="1100" dirty="0">
                <a:solidFill>
                  <a:schemeClr val="bg1"/>
                </a:solidFill>
                <a:latin typeface="Avenir Book" panose="02000503020000020003" pitchFamily="2" charset="0"/>
              </a:rPr>
              <a:t>Developmental Origins of Health and Disease (</a:t>
            </a:r>
            <a:r>
              <a:rPr lang="en-US" sz="1100" dirty="0" err="1">
                <a:solidFill>
                  <a:schemeClr val="bg1"/>
                </a:solidFill>
                <a:latin typeface="Avenir Book" panose="02000503020000020003" pitchFamily="2" charset="0"/>
              </a:rPr>
              <a:t>DOHaD</a:t>
            </a:r>
            <a:r>
              <a:rPr lang="en-US" sz="1100" dirty="0">
                <a:solidFill>
                  <a:schemeClr val="bg1"/>
                </a:solidFill>
                <a:latin typeface="Avenir Book" panose="02000503020000020003" pitchFamily="2" charset="0"/>
              </a:rPr>
              <a:t>) | Diabetes/gestational diabetes | Fetal growth restriction | Fetal/neonatal brain development | Infectious disease | Placental structure/function | Preeclampsia/hypertensive disorders of pregnancy | Preterm birth |  Recurrent pregnancy loss | Stillbirth</a:t>
            </a:r>
          </a:p>
          <a:p>
            <a:endParaRPr lang="en-US" sz="1100" dirty="0">
              <a:solidFill>
                <a:schemeClr val="bg1"/>
              </a:solidFill>
              <a:latin typeface="Avenir Book" panose="02000503020000020003" pitchFamily="2" charset="0"/>
            </a:endParaRPr>
          </a:p>
          <a:p>
            <a:r>
              <a:rPr lang="en-US" sz="1100" dirty="0">
                <a:solidFill>
                  <a:schemeClr val="bg1"/>
                </a:solidFill>
                <a:latin typeface="Avenir Book" panose="02000503020000020003" pitchFamily="2" charset="0"/>
              </a:rPr>
              <a:t>Additional publications: </a:t>
            </a:r>
            <a:r>
              <a:rPr lang="en-US" sz="1100" dirty="0">
                <a:solidFill>
                  <a:schemeClr val="bg1"/>
                </a:solidFill>
                <a:latin typeface="Avenir Book" panose="02000503020000020003" pitchFamily="2" charset="0"/>
                <a:hlinkClick r:id="rId3"/>
              </a:rPr>
              <a:t>https://scholar.google.com/citations?user=3WZHjwMAAAAJ</a:t>
            </a: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96134" y="4555375"/>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050" dirty="0">
                <a:latin typeface="Avenir Book" panose="02000503020000020003" pitchFamily="2" charset="0"/>
              </a:rPr>
              <a:t>▸Fang Y, Wan C, Wen Y, Wu Z, Pan J, Zhong M, Zhong N. Autism-associated synaptic vesicle transcripts are differentially expressed in maternal plasma exosomes of </a:t>
            </a:r>
            <a:r>
              <a:rPr lang="en-US" sz="1050" dirty="0" err="1">
                <a:latin typeface="Avenir Book" panose="02000503020000020003" pitchFamily="2" charset="0"/>
              </a:rPr>
              <a:t>physiopathologic</a:t>
            </a:r>
            <a:r>
              <a:rPr lang="en-US" sz="1050" dirty="0">
                <a:latin typeface="Avenir Book" panose="02000503020000020003" pitchFamily="2" charset="0"/>
              </a:rPr>
              <a:t> pregnancies. J </a:t>
            </a:r>
            <a:r>
              <a:rPr lang="en-US" sz="1050" dirty="0" err="1">
                <a:latin typeface="Avenir Book" panose="02000503020000020003" pitchFamily="2" charset="0"/>
              </a:rPr>
              <a:t>Transl</a:t>
            </a:r>
            <a:r>
              <a:rPr lang="en-US" sz="1050" dirty="0">
                <a:latin typeface="Avenir Book" panose="02000503020000020003" pitchFamily="2" charset="0"/>
              </a:rPr>
              <a:t> Med. 2021 Apr 15;19(1):154. </a:t>
            </a:r>
            <a:r>
              <a:rPr lang="en-US" sz="1050" dirty="0" err="1">
                <a:latin typeface="Avenir Book" panose="02000503020000020003" pitchFamily="2" charset="0"/>
              </a:rPr>
              <a:t>doi</a:t>
            </a:r>
            <a:r>
              <a:rPr lang="en-US" sz="1050" dirty="0">
                <a:latin typeface="Avenir Book" panose="02000503020000020003" pitchFamily="2" charset="0"/>
              </a:rPr>
              <a:t>: 10.1186/s12967-021-02821-6. PMID: 33858444; PMCID: PMC8051067.</a:t>
            </a:r>
          </a:p>
          <a:p>
            <a:pPr>
              <a:lnSpc>
                <a:spcPct val="100000"/>
              </a:lnSpc>
              <a:spcBef>
                <a:spcPts val="0"/>
              </a:spcBef>
            </a:pPr>
            <a:r>
              <a:rPr lang="en-US" sz="1050" dirty="0">
                <a:latin typeface="Avenir Book" panose="02000503020000020003" pitchFamily="2" charset="0"/>
              </a:rPr>
              <a:t>▸Wang H, Cao Q, Ge J, Liu C, Ma Y, Meng Y, Wang Y, Zhao X, Liu R, Li C, Wang Y, Zhong J, Ju W, Jenkins EC, Brown WT, Zhong N. LncRNA-regulated infection and inflammation pathways associated with pregnancy loss: genome wide differential expression of </a:t>
            </a:r>
            <a:r>
              <a:rPr lang="en-US" sz="1050" dirty="0" err="1">
                <a:latin typeface="Avenir Book" panose="02000503020000020003" pitchFamily="2" charset="0"/>
              </a:rPr>
              <a:t>lncRNAs</a:t>
            </a:r>
            <a:r>
              <a:rPr lang="en-US" sz="1050" dirty="0">
                <a:latin typeface="Avenir Book" panose="02000503020000020003" pitchFamily="2" charset="0"/>
              </a:rPr>
              <a:t> in early spontaneous abortion. Am J </a:t>
            </a:r>
            <a:r>
              <a:rPr lang="en-US" sz="1050" dirty="0" err="1">
                <a:latin typeface="Avenir Book" panose="02000503020000020003" pitchFamily="2" charset="0"/>
              </a:rPr>
              <a:t>Reprod</a:t>
            </a:r>
            <a:r>
              <a:rPr lang="en-US" sz="1050" dirty="0">
                <a:latin typeface="Avenir Book" panose="02000503020000020003" pitchFamily="2" charset="0"/>
              </a:rPr>
              <a:t> Immunol. 2014 Oct;72(4):359-75. </a:t>
            </a:r>
            <a:r>
              <a:rPr lang="en-US" sz="1050" dirty="0" err="1">
                <a:latin typeface="Avenir Book" panose="02000503020000020003" pitchFamily="2" charset="0"/>
              </a:rPr>
              <a:t>doi</a:t>
            </a:r>
            <a:r>
              <a:rPr lang="en-US" sz="1050" dirty="0">
                <a:latin typeface="Avenir Book" panose="02000503020000020003" pitchFamily="2" charset="0"/>
              </a:rPr>
              <a:t>: 10.1111/aji.12275. </a:t>
            </a:r>
            <a:r>
              <a:rPr lang="en-US" sz="1050" dirty="0" err="1">
                <a:latin typeface="Avenir Book" panose="02000503020000020003" pitchFamily="2" charset="0"/>
              </a:rPr>
              <a:t>Epub</a:t>
            </a:r>
            <a:r>
              <a:rPr lang="en-US" sz="1050" dirty="0">
                <a:latin typeface="Avenir Book" panose="02000503020000020003" pitchFamily="2" charset="0"/>
              </a:rPr>
              <a:t> 2014 Jun 11. PMID: 24916667.</a:t>
            </a:r>
          </a:p>
          <a:p>
            <a:pPr>
              <a:lnSpc>
                <a:spcPct val="100000"/>
              </a:lnSpc>
              <a:spcBef>
                <a:spcPts val="0"/>
              </a:spcBef>
            </a:pPr>
            <a:r>
              <a:rPr lang="en-US" sz="1050" dirty="0">
                <a:latin typeface="Avenir Book" panose="02000503020000020003" pitchFamily="2" charset="0"/>
              </a:rPr>
              <a:t>▸Zhong N, Zhong M. China Human Placenta Project: A global effort to promote placenta medicine. Placenta. 2016 Aug;44:112-3. </a:t>
            </a:r>
            <a:r>
              <a:rPr lang="en-US" sz="1050" dirty="0" err="1">
                <a:latin typeface="Avenir Book" panose="02000503020000020003" pitchFamily="2" charset="0"/>
              </a:rPr>
              <a:t>doi</a:t>
            </a:r>
            <a:r>
              <a:rPr lang="en-US" sz="1050" dirty="0">
                <a:latin typeface="Avenir Book" panose="02000503020000020003" pitchFamily="2" charset="0"/>
              </a:rPr>
              <a:t>: 10.1016/j.placenta.2016.05.004. </a:t>
            </a:r>
            <a:r>
              <a:rPr lang="en-US" sz="1050" dirty="0" err="1">
                <a:latin typeface="Avenir Book" panose="02000503020000020003" pitchFamily="2" charset="0"/>
              </a:rPr>
              <a:t>Epub</a:t>
            </a:r>
            <a:r>
              <a:rPr lang="en-US" sz="1050" dirty="0">
                <a:latin typeface="Avenir Book" panose="02000503020000020003" pitchFamily="2" charset="0"/>
              </a:rPr>
              <a:t> 2016 May 12. PMID: 27207829.</a:t>
            </a:r>
          </a:p>
          <a:p>
            <a:pPr>
              <a:lnSpc>
                <a:spcPct val="100000"/>
              </a:lnSpc>
              <a:spcBef>
                <a:spcPts val="0"/>
              </a:spcBef>
            </a:pPr>
            <a:r>
              <a:rPr lang="en-US" sz="1050" dirty="0">
                <a:latin typeface="Avenir Book" panose="02000503020000020003" pitchFamily="2" charset="0"/>
              </a:rPr>
              <a:t>▸Wang J, Luo X, Pan J, Dong X, Tian X, Tu Z, Ju W, Zhang M, Zhong M, De Chen C, Flory M, Wang Y, Ted Brown W, Zhong N. (Epi)genetic variants of the sarcomere-desmosome are associated with premature utero-contraction in spontaneous preterm labor. Environ Int. 2021 Mar;148:106382. </a:t>
            </a:r>
            <a:r>
              <a:rPr lang="en-US" sz="1050" dirty="0" err="1">
                <a:latin typeface="Avenir Book" panose="02000503020000020003" pitchFamily="2" charset="0"/>
              </a:rPr>
              <a:t>doi</a:t>
            </a:r>
            <a:r>
              <a:rPr lang="en-US" sz="1050" dirty="0">
                <a:latin typeface="Avenir Book" panose="02000503020000020003" pitchFamily="2" charset="0"/>
              </a:rPr>
              <a:t>: 10.1016/j.envint.2021.106382. </a:t>
            </a:r>
            <a:r>
              <a:rPr lang="en-US" sz="1050" dirty="0" err="1">
                <a:latin typeface="Avenir Book" panose="02000503020000020003" pitchFamily="2" charset="0"/>
              </a:rPr>
              <a:t>Epub</a:t>
            </a:r>
            <a:r>
              <a:rPr lang="en-US" sz="1050" dirty="0">
                <a:latin typeface="Avenir Book" panose="02000503020000020003" pitchFamily="2" charset="0"/>
              </a:rPr>
              <a:t> 2021 Jan 17. PMID: 33472089.</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4"/>
          <a:stretch>
            <a:fillRect/>
          </a:stretch>
        </p:blipFill>
        <p:spPr>
          <a:xfrm>
            <a:off x="8731437" y="5282880"/>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112" y="268810"/>
            <a:ext cx="7457440"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a:t>
            </a:r>
            <a:r>
              <a:rPr lang="en-US" b="1" dirty="0" err="1">
                <a:latin typeface="Avenir Book" panose="02000503020000020003" pitchFamily="2" charset="0"/>
              </a:rPr>
              <a:t>Nanbert</a:t>
            </a:r>
            <a:r>
              <a:rPr lang="en-US" b="1" dirty="0">
                <a:latin typeface="Avenir Book" panose="02000503020000020003" pitchFamily="2" charset="0"/>
              </a:rPr>
              <a:t> Zhong, MD, PhD</a:t>
            </a:r>
          </a:p>
        </p:txBody>
      </p:sp>
    </p:spTree>
    <p:extLst>
      <p:ext uri="{BB962C8B-B14F-4D97-AF65-F5344CB8AC3E}">
        <p14:creationId xmlns:p14="http://schemas.microsoft.com/office/powerpoint/2010/main" val="4215799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9" y="475983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30" name="Pentagon 29">
            <a:extLst>
              <a:ext uri="{FF2B5EF4-FFF2-40B4-BE49-F238E27FC236}">
                <a16:creationId xmlns:a16="http://schemas.microsoft.com/office/drawing/2014/main" id="{A5FCF464-00A2-1144-83CC-EC0AAEA81AF5}"/>
              </a:ext>
            </a:extLst>
          </p:cNvPr>
          <p:cNvSpPr/>
          <p:nvPr/>
        </p:nvSpPr>
        <p:spPr>
          <a:xfrm>
            <a:off x="8145393" y="3204167"/>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2"/>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Gabriela Laura Barrientos, PhD</a:t>
            </a:r>
          </a:p>
        </p:txBody>
      </p:sp>
      <p:sp>
        <p:nvSpPr>
          <p:cNvPr id="14" name="Text Placeholder 13">
            <a:extLst>
              <a:ext uri="{FF2B5EF4-FFF2-40B4-BE49-F238E27FC236}">
                <a16:creationId xmlns:a16="http://schemas.microsoft.com/office/drawing/2014/main" id="{029D867E-3787-7371-B1C8-0D2B751F4358}"/>
              </a:ext>
            </a:extLst>
          </p:cNvPr>
          <p:cNvSpPr>
            <a:spLocks noGrp="1"/>
          </p:cNvSpPr>
          <p:nvPr>
            <p:ph type="body" sz="half" idx="2"/>
          </p:nvPr>
        </p:nvSpPr>
        <p:spPr>
          <a:xfrm>
            <a:off x="1269833" y="2155796"/>
            <a:ext cx="5320020" cy="2451138"/>
          </a:xfrm>
        </p:spPr>
        <p:txBody>
          <a:bodyPr>
            <a:normAutofit/>
          </a:bodyPr>
          <a:lstStyle/>
          <a:p>
            <a:r>
              <a:rPr lang="en-US" sz="1100" dirty="0">
                <a:latin typeface="Avenir Book" panose="02000503020000020003" pitchFamily="2" charset="0"/>
              </a:rPr>
              <a:t>Dr. Gabriela Laura Barrientos is a biologist from Buenos Aires, Argentina. She holds a PhD in Biochemistry from the Universidad de Buenos Aires, specializing in reproductive immunology and placental molecular physiology. She is a member of the National Scientific and Technical Research Council (CONICET) working at Hospital </a:t>
            </a:r>
            <a:r>
              <a:rPr lang="en-US" sz="1100" dirty="0" err="1">
                <a:latin typeface="Avenir Book" panose="02000503020000020003" pitchFamily="2" charset="0"/>
              </a:rPr>
              <a:t>Alemán</a:t>
            </a:r>
            <a:r>
              <a:rPr lang="en-US" sz="1100" dirty="0">
                <a:latin typeface="Avenir Book" panose="02000503020000020003" pitchFamily="2" charset="0"/>
              </a:rPr>
              <a:t>, where she leads the Physiopathology of Pregnancy research group. Dr Barrientos’ research focuses on the immunological and molecular mechanisms underlying preeclampsia and fetal growth restriction. Her lab pioneered the characterization of pregnancy in the Stroke-prone Spontaneously Hypertensive Rat as a preclinical model of preeclampsia. Additionally, she has made significant contributions to the study of the physiological role of galectins in maternal-fetal immune tolerance and placental function. She has authored more than 50 journal articles, and her work has been recognized among others by the Alexander von Humboldt Foundation and the American Heart Association. Her contributions continue to provide valuable insights into improving maternal and infant health.</a:t>
            </a:r>
          </a:p>
        </p:txBody>
      </p:sp>
      <p:sp>
        <p:nvSpPr>
          <p:cNvPr id="22" name="TextBox 21">
            <a:extLst>
              <a:ext uri="{FF2B5EF4-FFF2-40B4-BE49-F238E27FC236}">
                <a16:creationId xmlns:a16="http://schemas.microsoft.com/office/drawing/2014/main" id="{E4C6BE44-9EEB-258D-F49E-E55280B6A588}"/>
              </a:ext>
            </a:extLst>
          </p:cNvPr>
          <p:cNvSpPr txBox="1"/>
          <p:nvPr/>
        </p:nvSpPr>
        <p:spPr>
          <a:xfrm>
            <a:off x="1289553" y="4606934"/>
            <a:ext cx="6101442" cy="2031325"/>
          </a:xfrm>
          <a:prstGeom prst="rect">
            <a:avLst/>
          </a:prstGeom>
          <a:noFill/>
        </p:spPr>
        <p:txBody>
          <a:bodyPr wrap="square">
            <a:spAutoFit/>
          </a:bodyPr>
          <a:lstStyle/>
          <a:p>
            <a:r>
              <a:rPr lang="en-US" sz="900" dirty="0" err="1">
                <a:latin typeface="Avenir Book" panose="02000503020000020003" pitchFamily="2" charset="0"/>
              </a:rPr>
              <a:t>Alhasan</a:t>
            </a:r>
            <a:r>
              <a:rPr lang="en-US" sz="900" dirty="0">
                <a:latin typeface="Avenir Book" panose="02000503020000020003" pitchFamily="2" charset="0"/>
              </a:rPr>
              <a:t> MM, </a:t>
            </a:r>
            <a:r>
              <a:rPr lang="en-US" sz="900" dirty="0" err="1">
                <a:latin typeface="Avenir Book" panose="02000503020000020003" pitchFamily="2" charset="0"/>
              </a:rPr>
              <a:t>Landa</a:t>
            </a:r>
            <a:r>
              <a:rPr lang="en-US" sz="900" dirty="0">
                <a:latin typeface="Avenir Book" panose="02000503020000020003" pitchFamily="2" charset="0"/>
              </a:rPr>
              <a:t> MS, García SI, Gerlach RG, </a:t>
            </a:r>
            <a:r>
              <a:rPr lang="en-US" sz="900" dirty="0" err="1">
                <a:latin typeface="Avenir Book" panose="02000503020000020003" pitchFamily="2" charset="0"/>
              </a:rPr>
              <a:t>Harb</a:t>
            </a:r>
            <a:r>
              <a:rPr lang="en-US" sz="900" dirty="0">
                <a:latin typeface="Avenir Book" panose="02000503020000020003" pitchFamily="2" charset="0"/>
              </a:rPr>
              <a:t> H, </a:t>
            </a:r>
            <a:r>
              <a:rPr lang="en-US" sz="900" dirty="0" err="1">
                <a:latin typeface="Avenir Book" panose="02000503020000020003" pitchFamily="2" charset="0"/>
              </a:rPr>
              <a:t>Fahlbusch</a:t>
            </a:r>
            <a:r>
              <a:rPr lang="en-US" sz="900" dirty="0">
                <a:latin typeface="Avenir Book" panose="02000503020000020003" pitchFamily="2" charset="0"/>
              </a:rPr>
              <a:t> FB, Conrad ML, Barrientos G. Distinct gut microbial signature and altered short chain fatty acid metabolism at disease onset in a rat preclinical model of superimposed preeclampsia. Sci Rep. 2024 Dec 30;14(1):32137. </a:t>
            </a:r>
            <a:r>
              <a:rPr lang="en-US" sz="900" dirty="0" err="1">
                <a:latin typeface="Avenir Book" panose="02000503020000020003" pitchFamily="2" charset="0"/>
              </a:rPr>
              <a:t>doi</a:t>
            </a:r>
            <a:r>
              <a:rPr lang="en-US" sz="900" dirty="0">
                <a:latin typeface="Avenir Book" panose="02000503020000020003" pitchFamily="2" charset="0"/>
              </a:rPr>
              <a:t>: 10.1038/s41598-024-83981-5. </a:t>
            </a:r>
          </a:p>
          <a:p>
            <a:r>
              <a:rPr lang="en-US" sz="900" dirty="0">
                <a:latin typeface="Avenir Book" panose="02000503020000020003" pitchFamily="2" charset="0"/>
              </a:rPr>
              <a:t>Barrientos G, Schuman ML, </a:t>
            </a:r>
            <a:r>
              <a:rPr lang="en-US" sz="900" dirty="0" err="1">
                <a:latin typeface="Avenir Book" panose="02000503020000020003" pitchFamily="2" charset="0"/>
              </a:rPr>
              <a:t>Landa</a:t>
            </a:r>
            <a:r>
              <a:rPr lang="en-US" sz="900" dirty="0">
                <a:latin typeface="Avenir Book" panose="02000503020000020003" pitchFamily="2" charset="0"/>
              </a:rPr>
              <a:t> MS, </a:t>
            </a:r>
            <a:r>
              <a:rPr lang="en-US" sz="900" dirty="0" err="1">
                <a:latin typeface="Avenir Book" panose="02000503020000020003" pitchFamily="2" charset="0"/>
              </a:rPr>
              <a:t>Robello</a:t>
            </a:r>
            <a:r>
              <a:rPr lang="en-US" sz="900" dirty="0">
                <a:latin typeface="Avenir Book" panose="02000503020000020003" pitchFamily="2" charset="0"/>
              </a:rPr>
              <a:t> E, </a:t>
            </a:r>
            <a:r>
              <a:rPr lang="en-US" sz="900" dirty="0" err="1">
                <a:latin typeface="Avenir Book" panose="02000503020000020003" pitchFamily="2" charset="0"/>
              </a:rPr>
              <a:t>Incardona</a:t>
            </a:r>
            <a:r>
              <a:rPr lang="en-US" sz="900" dirty="0">
                <a:latin typeface="Avenir Book" panose="02000503020000020003" pitchFamily="2" charset="0"/>
              </a:rPr>
              <a:t> C, Conrad ML, </a:t>
            </a:r>
            <a:r>
              <a:rPr lang="en-US" sz="900" dirty="0" err="1">
                <a:latin typeface="Avenir Book" panose="02000503020000020003" pitchFamily="2" charset="0"/>
              </a:rPr>
              <a:t>Galleano</a:t>
            </a:r>
            <a:r>
              <a:rPr lang="en-US" sz="900" dirty="0">
                <a:latin typeface="Avenir Book" panose="02000503020000020003" pitchFamily="2" charset="0"/>
              </a:rPr>
              <a:t> M, García </a:t>
            </a:r>
            <a:r>
              <a:rPr lang="en-US" sz="900" dirty="0" err="1">
                <a:latin typeface="Avenir Book" panose="02000503020000020003" pitchFamily="2" charset="0"/>
              </a:rPr>
              <a:t>SI.Therapeutic</a:t>
            </a:r>
            <a:r>
              <a:rPr lang="en-US" sz="900" dirty="0">
                <a:latin typeface="Avenir Book" panose="02000503020000020003" pitchFamily="2" charset="0"/>
              </a:rPr>
              <a:t> Effect of Alpha Lipoic Acid in a Rat Preclinical Model of Preeclampsia: Focus on Maternal Signs, Fetal Growth and Placental Function. Antioxidants (Basel). 2024 Jun 16;13(6):730. </a:t>
            </a:r>
            <a:r>
              <a:rPr lang="en-US" sz="900" dirty="0" err="1">
                <a:latin typeface="Avenir Book" panose="02000503020000020003" pitchFamily="2" charset="0"/>
              </a:rPr>
              <a:t>doi</a:t>
            </a:r>
            <a:r>
              <a:rPr lang="en-US" sz="900" dirty="0">
                <a:latin typeface="Avenir Book" panose="02000503020000020003" pitchFamily="2" charset="0"/>
              </a:rPr>
              <a:t>: 10.3390/anƟox13060730.</a:t>
            </a:r>
          </a:p>
          <a:p>
            <a:r>
              <a:rPr lang="en-US" sz="900" dirty="0">
                <a:latin typeface="Avenir Book" panose="02000503020000020003" pitchFamily="2" charset="0"/>
              </a:rPr>
              <a:t>Barrientos G, Ronchi F, Conrad ML. Nutrition during pregnancy: Influence on the gut microbiome and fetal development. Am J </a:t>
            </a:r>
            <a:r>
              <a:rPr lang="en-US" sz="900" dirty="0" err="1">
                <a:latin typeface="Avenir Book" panose="02000503020000020003" pitchFamily="2" charset="0"/>
              </a:rPr>
              <a:t>Reprod</a:t>
            </a:r>
            <a:r>
              <a:rPr lang="en-US" sz="900" dirty="0">
                <a:latin typeface="Avenir Book" panose="02000503020000020003" pitchFamily="2" charset="0"/>
              </a:rPr>
              <a:t> Immunol. 2024 Jan;91(1):e13802. </a:t>
            </a:r>
            <a:r>
              <a:rPr lang="en-US" sz="900" dirty="0" err="1">
                <a:latin typeface="Avenir Book" panose="02000503020000020003" pitchFamily="2" charset="0"/>
              </a:rPr>
              <a:t>doi</a:t>
            </a:r>
            <a:r>
              <a:rPr lang="en-US" sz="900" dirty="0">
                <a:latin typeface="Avenir Book" panose="02000503020000020003" pitchFamily="2" charset="0"/>
              </a:rPr>
              <a:t>: 10.1111/aji.13802. </a:t>
            </a:r>
          </a:p>
          <a:p>
            <a:r>
              <a:rPr lang="en-US" sz="900" dirty="0">
                <a:latin typeface="Avenir Book" panose="02000503020000020003" pitchFamily="2" charset="0"/>
              </a:rPr>
              <a:t>Blois SM, Prince PD, Borowski S, </a:t>
            </a:r>
            <a:r>
              <a:rPr lang="en-US" sz="900" dirty="0" err="1">
                <a:latin typeface="Avenir Book" panose="02000503020000020003" pitchFamily="2" charset="0"/>
              </a:rPr>
              <a:t>Galleano</a:t>
            </a:r>
            <a:r>
              <a:rPr lang="en-US" sz="900" dirty="0">
                <a:latin typeface="Avenir Book" panose="02000503020000020003" pitchFamily="2" charset="0"/>
              </a:rPr>
              <a:t> M, Barrientos G. Placental </a:t>
            </a:r>
            <a:r>
              <a:rPr lang="en-US" sz="900" dirty="0" err="1">
                <a:latin typeface="Avenir Book" panose="02000503020000020003" pitchFamily="2" charset="0"/>
              </a:rPr>
              <a:t>Glycoredox</a:t>
            </a:r>
            <a:r>
              <a:rPr lang="en-US" sz="900" dirty="0">
                <a:latin typeface="Avenir Book" panose="02000503020000020003" pitchFamily="2" charset="0"/>
              </a:rPr>
              <a:t> Dysregulation Associated with Disease Progression in an Animal Model of Superimposed Preeclampsia. Cells. 2021 Apr 3;10(4):800. </a:t>
            </a:r>
            <a:r>
              <a:rPr lang="en-US" sz="900" dirty="0" err="1">
                <a:latin typeface="Avenir Book" panose="02000503020000020003" pitchFamily="2" charset="0"/>
              </a:rPr>
              <a:t>doi</a:t>
            </a:r>
            <a:r>
              <a:rPr lang="en-US" sz="900" dirty="0">
                <a:latin typeface="Avenir Book" panose="02000503020000020003" pitchFamily="2" charset="0"/>
              </a:rPr>
              <a:t>: 10.3390/cells10040800. </a:t>
            </a:r>
          </a:p>
          <a:p>
            <a:r>
              <a:rPr lang="en-US" sz="900" dirty="0">
                <a:latin typeface="Avenir Book" panose="02000503020000020003" pitchFamily="2" charset="0"/>
              </a:rPr>
              <a:t>Barrientos G, </a:t>
            </a:r>
            <a:r>
              <a:rPr lang="en-US" sz="900" dirty="0" err="1">
                <a:latin typeface="Avenir Book" panose="02000503020000020003" pitchFamily="2" charset="0"/>
              </a:rPr>
              <a:t>Pussetto</a:t>
            </a:r>
            <a:r>
              <a:rPr lang="en-US" sz="900" dirty="0">
                <a:latin typeface="Avenir Book" panose="02000503020000020003" pitchFamily="2" charset="0"/>
              </a:rPr>
              <a:t> M, Rose M, Staff AC, Blois SM, </a:t>
            </a:r>
            <a:r>
              <a:rPr lang="en-US" sz="900" dirty="0" err="1">
                <a:latin typeface="Avenir Book" panose="02000503020000020003" pitchFamily="2" charset="0"/>
              </a:rPr>
              <a:t>Toblli</a:t>
            </a:r>
            <a:r>
              <a:rPr lang="en-US" sz="900" dirty="0">
                <a:latin typeface="Avenir Book" panose="02000503020000020003" pitchFamily="2" charset="0"/>
              </a:rPr>
              <a:t> JE. Defective trophoblast invasion underlies fetal growth restriction and preeclampsia-like symptoms in the stroke-prone spontaneously hypertensive rat. Mol Hum </a:t>
            </a:r>
            <a:r>
              <a:rPr lang="en-US" sz="900" dirty="0" err="1">
                <a:latin typeface="Avenir Book" panose="02000503020000020003" pitchFamily="2" charset="0"/>
              </a:rPr>
              <a:t>Reprod</a:t>
            </a:r>
            <a:r>
              <a:rPr lang="en-US" sz="900" dirty="0">
                <a:latin typeface="Avenir Book" panose="02000503020000020003" pitchFamily="2" charset="0"/>
              </a:rPr>
              <a:t>. 2017 Jul 1;23(7):509-519. </a:t>
            </a:r>
            <a:r>
              <a:rPr lang="en-US" sz="900" dirty="0" err="1">
                <a:latin typeface="Avenir Book" panose="02000503020000020003" pitchFamily="2" charset="0"/>
              </a:rPr>
              <a:t>doi</a:t>
            </a:r>
            <a:r>
              <a:rPr lang="en-US" sz="900" dirty="0">
                <a:latin typeface="Avenir Book" panose="02000503020000020003" pitchFamily="2" charset="0"/>
              </a:rPr>
              <a:t>: 10.1093/</a:t>
            </a:r>
            <a:r>
              <a:rPr lang="en-US" sz="900" dirty="0" err="1">
                <a:latin typeface="Avenir Book" panose="02000503020000020003" pitchFamily="2" charset="0"/>
              </a:rPr>
              <a:t>molehr</a:t>
            </a:r>
            <a:r>
              <a:rPr lang="en-US" sz="900" dirty="0">
                <a:latin typeface="Avenir Book" panose="02000503020000020003" pitchFamily="2" charset="0"/>
              </a:rPr>
              <a:t>/gax024. </a:t>
            </a:r>
          </a:p>
        </p:txBody>
      </p:sp>
      <p:sp>
        <p:nvSpPr>
          <p:cNvPr id="23" name="TextBox 22">
            <a:extLst>
              <a:ext uri="{FF2B5EF4-FFF2-40B4-BE49-F238E27FC236}">
                <a16:creationId xmlns:a16="http://schemas.microsoft.com/office/drawing/2014/main" id="{212558C2-4154-A89F-C58C-90C3892E3A83}"/>
              </a:ext>
            </a:extLst>
          </p:cNvPr>
          <p:cNvSpPr txBox="1"/>
          <p:nvPr/>
        </p:nvSpPr>
        <p:spPr>
          <a:xfrm>
            <a:off x="9216136" y="3211903"/>
            <a:ext cx="2774763" cy="1200329"/>
          </a:xfrm>
          <a:prstGeom prst="rect">
            <a:avLst/>
          </a:prstGeom>
          <a:noFill/>
        </p:spPr>
        <p:txBody>
          <a:bodyPr wrap="square">
            <a:spAutoFit/>
          </a:bodyPr>
          <a:lstStyle/>
          <a:p>
            <a:r>
              <a:rPr lang="en-US" sz="1200" dirty="0">
                <a:solidFill>
                  <a:schemeClr val="bg1"/>
                </a:solidFill>
                <a:latin typeface="Avenir Book" panose="02000503020000020003" pitchFamily="2" charset="0"/>
              </a:rPr>
              <a:t>Preeclampsia/Hypertensive Disorders of Pregnancy, Maternal Cardiovascular Health, Placental development/function, Fetal Growth Restriction, Developmental Origins of Health and Disease (</a:t>
            </a:r>
            <a:r>
              <a:rPr lang="en-US" sz="1200" dirty="0" err="1">
                <a:solidFill>
                  <a:schemeClr val="bg1"/>
                </a:solidFill>
                <a:latin typeface="Avenir Book" panose="02000503020000020003" pitchFamily="2" charset="0"/>
              </a:rPr>
              <a:t>DOHaD</a:t>
            </a:r>
            <a:r>
              <a:rPr lang="en-US" sz="1200" dirty="0">
                <a:solidFill>
                  <a:schemeClr val="bg1"/>
                </a:solidFill>
                <a:latin typeface="Avenir Book" panose="02000503020000020003" pitchFamily="2" charset="0"/>
              </a:rPr>
              <a:t>) </a:t>
            </a:r>
          </a:p>
        </p:txBody>
      </p:sp>
      <p:sp>
        <p:nvSpPr>
          <p:cNvPr id="26" name="TextBox 25">
            <a:extLst>
              <a:ext uri="{FF2B5EF4-FFF2-40B4-BE49-F238E27FC236}">
                <a16:creationId xmlns:a16="http://schemas.microsoft.com/office/drawing/2014/main" id="{7374A5F8-8C7C-F3D0-35B5-A6CD57BC9011}"/>
              </a:ext>
            </a:extLst>
          </p:cNvPr>
          <p:cNvSpPr txBox="1"/>
          <p:nvPr/>
        </p:nvSpPr>
        <p:spPr>
          <a:xfrm>
            <a:off x="9216135" y="4519834"/>
            <a:ext cx="2774763" cy="461665"/>
          </a:xfrm>
          <a:prstGeom prst="rect">
            <a:avLst/>
          </a:prstGeom>
          <a:noFill/>
        </p:spPr>
        <p:txBody>
          <a:bodyPr wrap="square">
            <a:spAutoFit/>
          </a:bodyPr>
          <a:lstStyle/>
          <a:p>
            <a:r>
              <a:rPr lang="en-US" sz="1200" dirty="0">
                <a:solidFill>
                  <a:schemeClr val="bg1"/>
                </a:solidFill>
              </a:rPr>
              <a:t>Additional Publications: </a:t>
            </a:r>
          </a:p>
          <a:p>
            <a:r>
              <a:rPr lang="en-US" sz="1200" dirty="0">
                <a:solidFill>
                  <a:schemeClr val="bg2">
                    <a:lumMod val="90000"/>
                  </a:schemeClr>
                </a:solidFill>
              </a:rPr>
              <a:t>https://</a:t>
            </a:r>
            <a:r>
              <a:rPr lang="en-US" sz="1200" dirty="0" err="1">
                <a:solidFill>
                  <a:schemeClr val="bg2">
                    <a:lumMod val="90000"/>
                  </a:schemeClr>
                </a:solidFill>
              </a:rPr>
              <a:t>orcid.org</a:t>
            </a:r>
            <a:r>
              <a:rPr lang="en-US" sz="1200" dirty="0">
                <a:solidFill>
                  <a:schemeClr val="bg2">
                    <a:lumMod val="90000"/>
                  </a:schemeClr>
                </a:solidFill>
              </a:rPr>
              <a:t>/0000-0002-5613-023X</a:t>
            </a:r>
          </a:p>
        </p:txBody>
      </p:sp>
      <p:pic>
        <p:nvPicPr>
          <p:cNvPr id="39" name="Picture 38" descr="A person wearing glasses and a scarf&#10;&#10;Description automatically generated">
            <a:extLst>
              <a:ext uri="{FF2B5EF4-FFF2-40B4-BE49-F238E27FC236}">
                <a16:creationId xmlns:a16="http://schemas.microsoft.com/office/drawing/2014/main" id="{2B88712F-EDE7-C119-0376-19AAD8A6CAAF}"/>
              </a:ext>
            </a:extLst>
          </p:cNvPr>
          <p:cNvPicPr>
            <a:picLocks noChangeAspect="1"/>
          </p:cNvPicPr>
          <p:nvPr/>
        </p:nvPicPr>
        <p:blipFill>
          <a:blip r:embed="rId3"/>
          <a:stretch>
            <a:fillRect/>
          </a:stretch>
        </p:blipFill>
        <p:spPr>
          <a:xfrm>
            <a:off x="9151817" y="172764"/>
            <a:ext cx="1976040" cy="2801396"/>
          </a:xfrm>
          <a:prstGeom prst="rect">
            <a:avLst/>
          </a:prstGeom>
        </p:spPr>
      </p:pic>
      <p:sp>
        <p:nvSpPr>
          <p:cNvPr id="43" name="TextBox 42">
            <a:extLst>
              <a:ext uri="{FF2B5EF4-FFF2-40B4-BE49-F238E27FC236}">
                <a16:creationId xmlns:a16="http://schemas.microsoft.com/office/drawing/2014/main" id="{C4CF0C8C-C985-E6E6-05ED-5ECE87F6846A}"/>
              </a:ext>
            </a:extLst>
          </p:cNvPr>
          <p:cNvSpPr txBox="1"/>
          <p:nvPr/>
        </p:nvSpPr>
        <p:spPr>
          <a:xfrm>
            <a:off x="58056" y="1054512"/>
            <a:ext cx="3249608" cy="1169551"/>
          </a:xfrm>
          <a:prstGeom prst="rect">
            <a:avLst/>
          </a:prstGeom>
          <a:noFill/>
        </p:spPr>
        <p:txBody>
          <a:bodyPr wrap="none" rtlCol="0">
            <a:spAutoFit/>
          </a:bodyPr>
          <a:lstStyle/>
          <a:p>
            <a:pPr algn="l" fontAlgn="base"/>
            <a:r>
              <a:rPr lang="en-US" sz="1400" b="0" i="0" dirty="0" err="1">
                <a:solidFill>
                  <a:srgbClr val="000000"/>
                </a:solidFill>
                <a:effectLst/>
                <a:latin typeface="Avenir Book" panose="02000503020000020003" pitchFamily="2" charset="0"/>
              </a:rPr>
              <a:t>Laboratorio</a:t>
            </a:r>
            <a:r>
              <a:rPr lang="en-US" sz="1400" b="0" i="0" dirty="0">
                <a:solidFill>
                  <a:srgbClr val="000000"/>
                </a:solidFill>
                <a:effectLst/>
                <a:latin typeface="Avenir Book" panose="02000503020000020003" pitchFamily="2" charset="0"/>
              </a:rPr>
              <a:t> de </a:t>
            </a:r>
            <a:r>
              <a:rPr lang="en-US" sz="1400" b="0" i="0" dirty="0" err="1">
                <a:solidFill>
                  <a:srgbClr val="000000"/>
                </a:solidFill>
                <a:effectLst/>
                <a:latin typeface="Avenir Book" panose="02000503020000020003" pitchFamily="2" charset="0"/>
              </a:rPr>
              <a:t>Medicina</a:t>
            </a:r>
            <a:r>
              <a:rPr lang="en-US" sz="1400" b="0" i="0" dirty="0">
                <a:solidFill>
                  <a:srgbClr val="000000"/>
                </a:solidFill>
                <a:effectLst/>
                <a:latin typeface="Avenir Book" panose="02000503020000020003" pitchFamily="2" charset="0"/>
              </a:rPr>
              <a:t> Experimental</a:t>
            </a:r>
          </a:p>
          <a:p>
            <a:pPr algn="l" fontAlgn="base"/>
            <a:r>
              <a:rPr lang="en-US" sz="1400" b="0" i="0" dirty="0">
                <a:solidFill>
                  <a:srgbClr val="000000"/>
                </a:solidFill>
                <a:effectLst/>
                <a:latin typeface="Avenir Book" panose="02000503020000020003" pitchFamily="2" charset="0"/>
              </a:rPr>
              <a:t>Hospital </a:t>
            </a:r>
            <a:r>
              <a:rPr lang="en-US" sz="1400" b="0" i="0" dirty="0" err="1">
                <a:solidFill>
                  <a:srgbClr val="000000"/>
                </a:solidFill>
                <a:effectLst/>
                <a:latin typeface="Avenir Book" panose="02000503020000020003" pitchFamily="2" charset="0"/>
              </a:rPr>
              <a:t>Alemán</a:t>
            </a:r>
            <a:br>
              <a:rPr lang="en-US" sz="1400" b="0" i="0" dirty="0">
                <a:solidFill>
                  <a:srgbClr val="000000"/>
                </a:solidFill>
                <a:effectLst/>
                <a:latin typeface="Avenir Book" panose="02000503020000020003" pitchFamily="2" charset="0"/>
              </a:rPr>
            </a:br>
            <a:endParaRPr lang="en-US" sz="1400" b="0" i="0" dirty="0">
              <a:solidFill>
                <a:srgbClr val="000000"/>
              </a:solidFill>
              <a:effectLst/>
              <a:latin typeface="Avenir Book" panose="02000503020000020003" pitchFamily="2" charset="0"/>
            </a:endParaRPr>
          </a:p>
          <a:p>
            <a:br>
              <a:rPr lang="en-US" sz="1400" dirty="0">
                <a:latin typeface="Avenir Book" panose="02000503020000020003" pitchFamily="2" charset="0"/>
              </a:rPr>
            </a:br>
            <a:endParaRPr lang="en-US" sz="1400" dirty="0">
              <a:latin typeface="Avenir Book" panose="02000503020000020003" pitchFamily="2" charset="0"/>
            </a:endParaRPr>
          </a:p>
        </p:txBody>
      </p:sp>
    </p:spTree>
    <p:extLst>
      <p:ext uri="{BB962C8B-B14F-4D97-AF65-F5344CB8AC3E}">
        <p14:creationId xmlns:p14="http://schemas.microsoft.com/office/powerpoint/2010/main" val="40698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Massachusetts General Hospital</a:t>
            </a:r>
            <a:br>
              <a:rPr lang="en-US" sz="1400" dirty="0">
                <a:latin typeface="Avenir Book" panose="02000503020000020003" pitchFamily="2" charset="0"/>
              </a:rPr>
            </a:br>
            <a:r>
              <a:rPr lang="en-US" sz="1400" dirty="0">
                <a:latin typeface="Avenir Book" panose="02000503020000020003" pitchFamily="2" charset="0"/>
              </a:rPr>
              <a:t>Infectious Disease Division, GRJ-504</a:t>
            </a:r>
            <a:br>
              <a:rPr lang="en-US" sz="1400" dirty="0">
                <a:latin typeface="Avenir Book" panose="02000503020000020003" pitchFamily="2" charset="0"/>
              </a:rPr>
            </a:br>
            <a:r>
              <a:rPr lang="en-US" sz="1400" dirty="0">
                <a:latin typeface="Avenir Book" panose="02000503020000020003" pitchFamily="2" charset="0"/>
              </a:rPr>
              <a:t>United States of America</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1884145"/>
          </a:xfrm>
        </p:spPr>
        <p:txBody>
          <a:bodyPr vert="horz" lIns="91440" tIns="45720" rIns="91440" bIns="45720" rtlCol="0" anchor="t" anchorCtr="0">
            <a:normAutofit/>
          </a:bodyPr>
          <a:lstStyle/>
          <a:p>
            <a:r>
              <a:rPr lang="en-US" sz="1100" b="0" i="0" u="none" strike="noStrike" dirty="0">
                <a:solidFill>
                  <a:srgbClr val="212121"/>
                </a:solidFill>
                <a:effectLst/>
                <a:latin typeface="Avenir Book" panose="02000503020000020003" pitchFamily="2" charset="0"/>
              </a:rPr>
              <a:t>Lisa </a:t>
            </a:r>
            <a:r>
              <a:rPr lang="en-US" sz="1100" b="0" i="0" u="none" strike="noStrike" dirty="0" err="1">
                <a:solidFill>
                  <a:srgbClr val="212121"/>
                </a:solidFill>
                <a:effectLst/>
                <a:latin typeface="Avenir Book" panose="02000503020000020003" pitchFamily="2" charset="0"/>
              </a:rPr>
              <a:t>Bebell</a:t>
            </a:r>
            <a:r>
              <a:rPr lang="en-US" sz="1100" b="0" i="0" u="none" strike="noStrike" dirty="0">
                <a:solidFill>
                  <a:srgbClr val="212121"/>
                </a:solidFill>
                <a:effectLst/>
                <a:latin typeface="Avenir Book" panose="02000503020000020003" pitchFamily="2" charset="0"/>
              </a:rPr>
              <a:t> is a cross-disciplinary clinical and translational researcher trained in infectious diseases and critical care medicine. My current research focuses on pregnancy-related infections and their effects on child health outcomes. Currently, she is studying differences in placental structure, function, and transplacental antibody transfer by maternal HIV serostatus; microbiology of maternal and neonatal sepsis; and associations between antibiotic use and antimicrobial resistance in resource-limited settings. In her research work, she partners with obstetricians, pediatricians, immunologists, computational biologists, and biostatisticians to carry out multidisciplinary research on these topics in Uganda and South Africa. Broadly, she is interested in understanding how maternal infections affect health outcomes in their offspring in resource-limited settings. She also practices clinical infectious diseases and critical care medicine in the inpatient setting.</a:t>
            </a:r>
            <a:endParaRPr lang="en-US" sz="1100" dirty="0">
              <a:latin typeface="Avenir Book" panose="02000503020000020003" pitchFamily="2" charset="0"/>
            </a:endParaRP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36158" y="38460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430887"/>
          </a:xfrm>
          <a:prstGeom prst="rect">
            <a:avLst/>
          </a:prstGeom>
          <a:noFill/>
        </p:spPr>
        <p:txBody>
          <a:bodyPr wrap="square" rtlCol="0">
            <a:spAutoFit/>
          </a:bodyPr>
          <a:lstStyle/>
          <a:p>
            <a:r>
              <a:rPr lang="en-US" sz="1100" b="0" i="0" u="none" strike="noStrike" dirty="0">
                <a:solidFill>
                  <a:schemeClr val="bg1"/>
                </a:solidFill>
                <a:effectLst/>
                <a:latin typeface="Calibri" panose="020F0502020204030204" pitchFamily="34" charset="0"/>
              </a:rPr>
              <a:t>infectious diseases and critical care medicine</a:t>
            </a: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93601" y="3764421"/>
            <a:ext cx="6546922" cy="3121999"/>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algn="l">
              <a:spcBef>
                <a:spcPts val="0"/>
              </a:spcBef>
              <a:spcAft>
                <a:spcPts val="0"/>
              </a:spcAft>
            </a:pPr>
            <a:r>
              <a:rPr lang="en-US" sz="1000" dirty="0">
                <a:latin typeface="Avenir Book" panose="02000503020000020003" pitchFamily="2" charset="0"/>
              </a:rPr>
              <a:t>▸</a:t>
            </a:r>
            <a:r>
              <a:rPr lang="en-US" sz="1800" b="0" i="0" u="none" strike="noStrike" dirty="0">
                <a:solidFill>
                  <a:srgbClr val="212121"/>
                </a:solidFill>
                <a:effectLst/>
                <a:latin typeface="Calibri" panose="020F0502020204030204" pitchFamily="34" charset="0"/>
              </a:rPr>
              <a:t> </a:t>
            </a:r>
            <a:r>
              <a:rPr lang="en-US" sz="1100" b="0" i="0" u="none" strike="noStrike" dirty="0" err="1">
                <a:solidFill>
                  <a:srgbClr val="212121"/>
                </a:solidFill>
                <a:effectLst/>
                <a:latin typeface="Avenir Book" panose="02000503020000020003" pitchFamily="2" charset="0"/>
              </a:rPr>
              <a:t>Bebell</a:t>
            </a:r>
            <a:r>
              <a:rPr lang="en-US" sz="1100" b="0" i="0" u="none" strike="noStrike" dirty="0">
                <a:solidFill>
                  <a:srgbClr val="212121"/>
                </a:solidFill>
                <a:effectLst/>
                <a:latin typeface="Avenir Book" panose="02000503020000020003" pitchFamily="2" charset="0"/>
              </a:rPr>
              <a:t> LM, </a:t>
            </a:r>
            <a:r>
              <a:rPr lang="en-US" sz="1100" b="0" i="0" u="none" strike="noStrike" dirty="0" err="1">
                <a:solidFill>
                  <a:srgbClr val="212121"/>
                </a:solidFill>
                <a:effectLst/>
                <a:latin typeface="Avenir Book" panose="02000503020000020003" pitchFamily="2" charset="0"/>
              </a:rPr>
              <a:t>Ngonzi</a:t>
            </a:r>
            <a:r>
              <a:rPr lang="en-US" sz="1100" b="0" i="0" u="none" strike="noStrike" dirty="0">
                <a:solidFill>
                  <a:srgbClr val="212121"/>
                </a:solidFill>
                <a:effectLst/>
                <a:latin typeface="Avenir Book" panose="02000503020000020003" pitchFamily="2" charset="0"/>
              </a:rPr>
              <a:t> J, </a:t>
            </a:r>
            <a:r>
              <a:rPr lang="en-US" sz="1100" b="0" i="0" u="none" strike="noStrike" dirty="0" err="1">
                <a:solidFill>
                  <a:srgbClr val="212121"/>
                </a:solidFill>
                <a:effectLst/>
                <a:latin typeface="Avenir Book" panose="02000503020000020003" pitchFamily="2" charset="0"/>
              </a:rPr>
              <a:t>Bazira</a:t>
            </a:r>
            <a:r>
              <a:rPr lang="en-US" sz="1100" b="0" i="0" u="none" strike="noStrike" dirty="0">
                <a:solidFill>
                  <a:srgbClr val="212121"/>
                </a:solidFill>
                <a:effectLst/>
                <a:latin typeface="Avenir Book" panose="02000503020000020003" pitchFamily="2" charset="0"/>
              </a:rPr>
              <a:t> J, Fajardo Y, </a:t>
            </a:r>
            <a:r>
              <a:rPr lang="en-US" sz="1100" b="0" i="0" u="none" strike="noStrike" dirty="0" err="1">
                <a:solidFill>
                  <a:srgbClr val="212121"/>
                </a:solidFill>
                <a:effectLst/>
                <a:latin typeface="Avenir Book" panose="02000503020000020003" pitchFamily="2" charset="0"/>
              </a:rPr>
              <a:t>Boatin</a:t>
            </a:r>
            <a:r>
              <a:rPr lang="en-US" sz="1100" b="0" i="0" u="none" strike="noStrike" dirty="0">
                <a:solidFill>
                  <a:srgbClr val="212121"/>
                </a:solidFill>
                <a:effectLst/>
                <a:latin typeface="Avenir Book" panose="02000503020000020003" pitchFamily="2" charset="0"/>
              </a:rPr>
              <a:t> AA, </a:t>
            </a:r>
            <a:r>
              <a:rPr lang="en-US" sz="1100" b="0" i="0" u="none" strike="noStrike" dirty="0" err="1">
                <a:solidFill>
                  <a:srgbClr val="212121"/>
                </a:solidFill>
                <a:effectLst/>
                <a:latin typeface="Avenir Book" panose="02000503020000020003" pitchFamily="2" charset="0"/>
              </a:rPr>
              <a:t>Siedner</a:t>
            </a:r>
            <a:r>
              <a:rPr lang="en-US" sz="1100" b="0" i="0" u="none" strike="noStrike" dirty="0">
                <a:solidFill>
                  <a:srgbClr val="212121"/>
                </a:solidFill>
                <a:effectLst/>
                <a:latin typeface="Avenir Book" panose="02000503020000020003" pitchFamily="2" charset="0"/>
              </a:rPr>
              <a:t> MJ, Bassett IV, </a:t>
            </a:r>
            <a:r>
              <a:rPr lang="en-US" sz="1100" b="0" i="0" u="none" strike="noStrike" dirty="0" err="1">
                <a:solidFill>
                  <a:srgbClr val="212121"/>
                </a:solidFill>
                <a:effectLst/>
                <a:latin typeface="Avenir Book" panose="02000503020000020003" pitchFamily="2" charset="0"/>
              </a:rPr>
              <a:t>Nyehangane</a:t>
            </a:r>
            <a:r>
              <a:rPr lang="en-US" sz="1100" b="0" i="0" u="none" strike="noStrike" dirty="0">
                <a:solidFill>
                  <a:srgbClr val="212121"/>
                </a:solidFill>
                <a:effectLst/>
                <a:latin typeface="Avenir Book" panose="02000503020000020003" pitchFamily="2" charset="0"/>
              </a:rPr>
              <a:t> D, </a:t>
            </a:r>
            <a:r>
              <a:rPr lang="en-US" sz="1100" b="0" i="0" u="none" strike="noStrike" dirty="0" err="1">
                <a:solidFill>
                  <a:srgbClr val="212121"/>
                </a:solidFill>
                <a:effectLst/>
                <a:latin typeface="Avenir Book" panose="02000503020000020003" pitchFamily="2" charset="0"/>
              </a:rPr>
              <a:t>Nanjebe</a:t>
            </a:r>
            <a:r>
              <a:rPr lang="en-US" sz="1100" b="0" i="0" u="none" strike="noStrike" dirty="0">
                <a:solidFill>
                  <a:srgbClr val="212121"/>
                </a:solidFill>
                <a:effectLst/>
                <a:latin typeface="Avenir Book" panose="02000503020000020003" pitchFamily="2" charset="0"/>
              </a:rPr>
              <a:t> D, </a:t>
            </a:r>
            <a:r>
              <a:rPr lang="en-US" sz="1100" b="0" i="0" u="none" strike="noStrike" dirty="0" err="1">
                <a:solidFill>
                  <a:srgbClr val="212121"/>
                </a:solidFill>
                <a:effectLst/>
                <a:latin typeface="Avenir Book" panose="02000503020000020003" pitchFamily="2" charset="0"/>
              </a:rPr>
              <a:t>Jacquemyn</a:t>
            </a:r>
            <a:r>
              <a:rPr lang="en-US" sz="1100" b="0" i="0" u="none" strike="noStrike" dirty="0">
                <a:solidFill>
                  <a:srgbClr val="212121"/>
                </a:solidFill>
                <a:effectLst/>
                <a:latin typeface="Avenir Book" panose="02000503020000020003" pitchFamily="2" charset="0"/>
              </a:rPr>
              <a:t> Y, van </a:t>
            </a:r>
            <a:r>
              <a:rPr lang="en-US" sz="1100" b="0" i="0" u="none" strike="noStrike" dirty="0" err="1">
                <a:solidFill>
                  <a:srgbClr val="212121"/>
                </a:solidFill>
                <a:effectLst/>
                <a:latin typeface="Avenir Book" panose="02000503020000020003" pitchFamily="2" charset="0"/>
              </a:rPr>
              <a:t>Geertruyden</a:t>
            </a:r>
            <a:r>
              <a:rPr lang="en-US" sz="1100" b="0" i="0" u="none" strike="noStrike" dirty="0">
                <a:solidFill>
                  <a:srgbClr val="212121"/>
                </a:solidFill>
                <a:effectLst/>
                <a:latin typeface="Avenir Book" panose="02000503020000020003" pitchFamily="2" charset="0"/>
              </a:rPr>
              <a:t> JP, Mwanga-</a:t>
            </a:r>
            <a:r>
              <a:rPr lang="en-US" sz="1100" b="0" i="0" u="none" strike="noStrike" dirty="0" err="1">
                <a:solidFill>
                  <a:srgbClr val="212121"/>
                </a:solidFill>
                <a:effectLst/>
                <a:latin typeface="Avenir Book" panose="02000503020000020003" pitchFamily="2" charset="0"/>
              </a:rPr>
              <a:t>Amumpaire</a:t>
            </a:r>
            <a:r>
              <a:rPr lang="en-US" sz="1100" b="0" i="0" u="none" strike="noStrike" dirty="0">
                <a:solidFill>
                  <a:srgbClr val="212121"/>
                </a:solidFill>
                <a:effectLst/>
                <a:latin typeface="Avenir Book" panose="02000503020000020003" pitchFamily="2" charset="0"/>
              </a:rPr>
              <a:t> J, </a:t>
            </a:r>
            <a:r>
              <a:rPr lang="en-US" sz="1100" b="0" i="0" u="none" strike="noStrike" dirty="0" err="1">
                <a:solidFill>
                  <a:srgbClr val="212121"/>
                </a:solidFill>
                <a:effectLst/>
                <a:latin typeface="Avenir Book" panose="02000503020000020003" pitchFamily="2" charset="0"/>
              </a:rPr>
              <a:t>Bangsberg</a:t>
            </a:r>
            <a:r>
              <a:rPr lang="en-US" sz="1100" b="0" i="0" u="none" strike="noStrike" dirty="0">
                <a:solidFill>
                  <a:srgbClr val="212121"/>
                </a:solidFill>
                <a:effectLst/>
                <a:latin typeface="Avenir Book" panose="02000503020000020003" pitchFamily="2" charset="0"/>
              </a:rPr>
              <a:t> DR, Riley LE, </a:t>
            </a:r>
            <a:r>
              <a:rPr lang="en-US" sz="1100" b="0" i="0" u="none" strike="noStrike" dirty="0" err="1">
                <a:solidFill>
                  <a:srgbClr val="212121"/>
                </a:solidFill>
                <a:effectLst/>
                <a:latin typeface="Avenir Book" panose="02000503020000020003" pitchFamily="2" charset="0"/>
              </a:rPr>
              <a:t>Boum</a:t>
            </a:r>
            <a:r>
              <a:rPr lang="en-US" sz="1100" b="0" i="0" u="none" strike="noStrike" dirty="0">
                <a:solidFill>
                  <a:srgbClr val="212121"/>
                </a:solidFill>
                <a:effectLst/>
                <a:latin typeface="Avenir Book" panose="02000503020000020003" pitchFamily="2" charset="0"/>
              </a:rPr>
              <a:t> Y 2nd. Antimicrobial-resistant infections among postpartum women at a Ugandan referral hospital. </a:t>
            </a:r>
            <a:r>
              <a:rPr lang="en-US" sz="1100" b="0" i="0" u="none" strike="noStrike" dirty="0" err="1">
                <a:solidFill>
                  <a:srgbClr val="212121"/>
                </a:solidFill>
                <a:effectLst/>
                <a:latin typeface="Avenir Book" panose="02000503020000020003" pitchFamily="2" charset="0"/>
              </a:rPr>
              <a:t>PLoS</a:t>
            </a:r>
            <a:r>
              <a:rPr lang="en-US" sz="1100" b="0" i="0" u="none" strike="noStrike" dirty="0">
                <a:solidFill>
                  <a:srgbClr val="212121"/>
                </a:solidFill>
                <a:effectLst/>
                <a:latin typeface="Avenir Book" panose="02000503020000020003" pitchFamily="2" charset="0"/>
              </a:rPr>
              <a:t> One. 20170413th ed. 2017;12(4):e0175456. </a:t>
            </a:r>
          </a:p>
          <a:p>
            <a:pPr marL="0" marR="0" algn="l">
              <a:spcBef>
                <a:spcPts val="0"/>
              </a:spcBef>
              <a:spcAft>
                <a:spcPts val="0"/>
              </a:spcAft>
            </a:pPr>
            <a:r>
              <a:rPr lang="en-US" sz="1100" dirty="0">
                <a:latin typeface="Avenir Book" panose="02000503020000020003" pitchFamily="2" charset="0"/>
              </a:rPr>
              <a:t>▸ </a:t>
            </a:r>
            <a:r>
              <a:rPr lang="en-US" sz="1100" b="0" i="0" u="none" strike="noStrike" dirty="0" err="1">
                <a:solidFill>
                  <a:srgbClr val="212121"/>
                </a:solidFill>
                <a:effectLst/>
                <a:latin typeface="Avenir Book" panose="02000503020000020003" pitchFamily="2" charset="0"/>
              </a:rPr>
              <a:t>Ngonzi</a:t>
            </a:r>
            <a:r>
              <a:rPr lang="en-US" sz="1100" b="0" i="0" u="none" strike="noStrike" dirty="0">
                <a:solidFill>
                  <a:srgbClr val="212121"/>
                </a:solidFill>
                <a:effectLst/>
                <a:latin typeface="Avenir Book" panose="02000503020000020003" pitchFamily="2" charset="0"/>
              </a:rPr>
              <a:t> J, </a:t>
            </a:r>
            <a:r>
              <a:rPr lang="en-US" sz="1100" b="0" i="0" u="none" strike="noStrike" dirty="0" err="1">
                <a:solidFill>
                  <a:srgbClr val="212121"/>
                </a:solidFill>
                <a:effectLst/>
                <a:latin typeface="Avenir Book" panose="02000503020000020003" pitchFamily="2" charset="0"/>
              </a:rPr>
              <a:t>Tibaijuka</a:t>
            </a:r>
            <a:r>
              <a:rPr lang="en-US" sz="1100" b="0" i="0" u="none" strike="noStrike" dirty="0">
                <a:solidFill>
                  <a:srgbClr val="212121"/>
                </a:solidFill>
                <a:effectLst/>
                <a:latin typeface="Avenir Book" panose="02000503020000020003" pitchFamily="2" charset="0"/>
              </a:rPr>
              <a:t> L, </a:t>
            </a:r>
            <a:r>
              <a:rPr lang="en-US" sz="1100" b="0" i="0" u="none" strike="noStrike" dirty="0" err="1">
                <a:solidFill>
                  <a:srgbClr val="212121"/>
                </a:solidFill>
                <a:effectLst/>
                <a:latin typeface="Avenir Book" panose="02000503020000020003" pitchFamily="2" charset="0"/>
              </a:rPr>
              <a:t>Kintu</a:t>
            </a:r>
            <a:r>
              <a:rPr lang="en-US" sz="1100" b="0" i="0" u="none" strike="noStrike" dirty="0">
                <a:solidFill>
                  <a:srgbClr val="212121"/>
                </a:solidFill>
                <a:effectLst/>
                <a:latin typeface="Avenir Book" panose="02000503020000020003" pitchFamily="2" charset="0"/>
              </a:rPr>
              <a:t> TM, </a:t>
            </a:r>
            <a:r>
              <a:rPr lang="en-US" sz="1100" b="0" i="0" u="none" strike="noStrike" dirty="0" err="1">
                <a:solidFill>
                  <a:srgbClr val="212121"/>
                </a:solidFill>
                <a:effectLst/>
                <a:latin typeface="Avenir Book" panose="02000503020000020003" pitchFamily="2" charset="0"/>
              </a:rPr>
              <a:t>Kihumuro</a:t>
            </a:r>
            <a:r>
              <a:rPr lang="en-US" sz="1100" b="0" i="0" u="none" strike="noStrike" dirty="0">
                <a:solidFill>
                  <a:srgbClr val="212121"/>
                </a:solidFill>
                <a:effectLst/>
                <a:latin typeface="Avenir Book" panose="02000503020000020003" pitchFamily="2" charset="0"/>
              </a:rPr>
              <a:t> RB, </a:t>
            </a:r>
            <a:r>
              <a:rPr lang="en-US" sz="1100" b="0" i="0" u="none" strike="noStrike" dirty="0" err="1">
                <a:solidFill>
                  <a:srgbClr val="212121"/>
                </a:solidFill>
                <a:effectLst/>
                <a:latin typeface="Avenir Book" panose="02000503020000020003" pitchFamily="2" charset="0"/>
              </a:rPr>
              <a:t>Onesmus</a:t>
            </a:r>
            <a:r>
              <a:rPr lang="en-US" sz="1100" b="0" i="0" u="none" strike="noStrike" dirty="0">
                <a:solidFill>
                  <a:srgbClr val="212121"/>
                </a:solidFill>
                <a:effectLst/>
                <a:latin typeface="Avenir Book" panose="02000503020000020003" pitchFamily="2" charset="0"/>
              </a:rPr>
              <a:t> A, </a:t>
            </a:r>
            <a:r>
              <a:rPr lang="en-US" sz="1100" b="0" i="0" u="none" strike="noStrike" dirty="0" err="1">
                <a:solidFill>
                  <a:srgbClr val="212121"/>
                </a:solidFill>
                <a:effectLst/>
                <a:latin typeface="Avenir Book" panose="02000503020000020003" pitchFamily="2" charset="0"/>
              </a:rPr>
              <a:t>Onesmus</a:t>
            </a:r>
            <a:r>
              <a:rPr lang="en-US" sz="1100" b="0" i="0" u="none" strike="noStrike" dirty="0">
                <a:solidFill>
                  <a:srgbClr val="212121"/>
                </a:solidFill>
                <a:effectLst/>
                <a:latin typeface="Avenir Book" panose="02000503020000020003" pitchFamily="2" charset="0"/>
              </a:rPr>
              <a:t> B, </a:t>
            </a:r>
            <a:r>
              <a:rPr lang="en-US" sz="1100" b="0" i="0" u="none" strike="noStrike" dirty="0" err="1">
                <a:solidFill>
                  <a:srgbClr val="212121"/>
                </a:solidFill>
                <a:effectLst/>
                <a:latin typeface="Avenir Book" panose="02000503020000020003" pitchFamily="2" charset="0"/>
              </a:rPr>
              <a:t>Adong</a:t>
            </a:r>
            <a:r>
              <a:rPr lang="en-US" sz="1100" b="0" i="0" u="none" strike="noStrike" dirty="0">
                <a:solidFill>
                  <a:srgbClr val="212121"/>
                </a:solidFill>
                <a:effectLst/>
                <a:latin typeface="Avenir Book" panose="02000503020000020003" pitchFamily="2" charset="0"/>
              </a:rPr>
              <a:t> J, </a:t>
            </a:r>
            <a:r>
              <a:rPr lang="en-US" sz="1100" b="0" i="0" u="none" strike="noStrike" dirty="0" err="1">
                <a:solidFill>
                  <a:srgbClr val="212121"/>
                </a:solidFill>
                <a:effectLst/>
                <a:latin typeface="Avenir Book" panose="02000503020000020003" pitchFamily="2" charset="0"/>
              </a:rPr>
              <a:t>Salongo</a:t>
            </a:r>
            <a:r>
              <a:rPr lang="en-US" sz="1100" b="0" i="0" u="none" strike="noStrike" dirty="0">
                <a:solidFill>
                  <a:srgbClr val="212121"/>
                </a:solidFill>
                <a:effectLst/>
                <a:latin typeface="Avenir Book" panose="02000503020000020003" pitchFamily="2" charset="0"/>
              </a:rPr>
              <a:t> W, </a:t>
            </a:r>
            <a:r>
              <a:rPr lang="en-US" sz="1100" b="0" i="0" u="none" strike="noStrike" dirty="0" err="1">
                <a:solidFill>
                  <a:srgbClr val="212121"/>
                </a:solidFill>
                <a:effectLst/>
                <a:latin typeface="Avenir Book" panose="02000503020000020003" pitchFamily="2" charset="0"/>
              </a:rPr>
              <a:t>Boatin</a:t>
            </a:r>
            <a:r>
              <a:rPr lang="en-US" sz="1100" b="0" i="0" u="none" strike="noStrike" dirty="0">
                <a:solidFill>
                  <a:srgbClr val="212121"/>
                </a:solidFill>
                <a:effectLst/>
                <a:latin typeface="Avenir Book" panose="02000503020000020003" pitchFamily="2" charset="0"/>
              </a:rPr>
              <a:t> AA, </a:t>
            </a:r>
            <a:r>
              <a:rPr lang="en-US" sz="1100" b="0" i="0" u="none" strike="noStrike" dirty="0" err="1">
                <a:solidFill>
                  <a:srgbClr val="212121"/>
                </a:solidFill>
                <a:effectLst/>
                <a:latin typeface="Avenir Book" panose="02000503020000020003" pitchFamily="2" charset="0"/>
              </a:rPr>
              <a:t>Bebell</a:t>
            </a:r>
            <a:r>
              <a:rPr lang="en-US" sz="1100" b="0" i="0" u="none" strike="noStrike" dirty="0">
                <a:solidFill>
                  <a:srgbClr val="212121"/>
                </a:solidFill>
                <a:effectLst/>
                <a:latin typeface="Avenir Book" panose="02000503020000020003" pitchFamily="2" charset="0"/>
              </a:rPr>
              <a:t> LM. Prevalence and risk factors for newborn anemia in southwestern Uganda: a prospective cohort study. Res Sq. 2023 Jun 26;rs.3.rs-3054549. PMCID: PMC10350226</a:t>
            </a:r>
          </a:p>
          <a:p>
            <a:pPr marL="0" marR="0" algn="l">
              <a:spcBef>
                <a:spcPts val="0"/>
              </a:spcBef>
              <a:spcAft>
                <a:spcPts val="0"/>
              </a:spcAft>
            </a:pPr>
            <a:r>
              <a:rPr lang="en-US" sz="1100" dirty="0">
                <a:latin typeface="Avenir Book" panose="02000503020000020003" pitchFamily="2" charset="0"/>
              </a:rPr>
              <a:t>▸</a:t>
            </a:r>
            <a:r>
              <a:rPr lang="en-US" sz="1100" b="0" i="0" u="none" strike="noStrike" dirty="0">
                <a:solidFill>
                  <a:srgbClr val="212121"/>
                </a:solidFill>
                <a:effectLst/>
                <a:latin typeface="Avenir Book" panose="02000503020000020003" pitchFamily="2" charset="0"/>
              </a:rPr>
              <a:t> </a:t>
            </a:r>
            <a:r>
              <a:rPr lang="en-US" sz="1100" b="0" i="0" u="none" strike="noStrike" dirty="0" err="1">
                <a:solidFill>
                  <a:srgbClr val="212121"/>
                </a:solidFill>
                <a:effectLst/>
                <a:latin typeface="Avenir Book" panose="02000503020000020003" pitchFamily="2" charset="0"/>
              </a:rPr>
              <a:t>Ngonzi</a:t>
            </a:r>
            <a:r>
              <a:rPr lang="en-US" sz="1100" b="0" i="0" u="none" strike="noStrike" dirty="0">
                <a:solidFill>
                  <a:srgbClr val="212121"/>
                </a:solidFill>
                <a:effectLst/>
                <a:latin typeface="Avenir Book" panose="02000503020000020003" pitchFamily="2" charset="0"/>
              </a:rPr>
              <a:t> J*, </a:t>
            </a:r>
            <a:r>
              <a:rPr lang="en-US" sz="1100" b="0" i="0" u="none" strike="noStrike" dirty="0" err="1">
                <a:solidFill>
                  <a:srgbClr val="212121"/>
                </a:solidFill>
                <a:effectLst/>
                <a:latin typeface="Avenir Book" panose="02000503020000020003" pitchFamily="2" charset="0"/>
              </a:rPr>
              <a:t>Bebell</a:t>
            </a:r>
            <a:r>
              <a:rPr lang="en-US" sz="1100" b="0" i="0" u="none" strike="noStrike" dirty="0">
                <a:solidFill>
                  <a:srgbClr val="212121"/>
                </a:solidFill>
                <a:effectLst/>
                <a:latin typeface="Avenir Book" panose="02000503020000020003" pitchFamily="2" charset="0"/>
              </a:rPr>
              <a:t> LM*, Fajardo Y, </a:t>
            </a:r>
            <a:r>
              <a:rPr lang="en-US" sz="1100" b="0" i="0" u="none" strike="noStrike" dirty="0" err="1">
                <a:solidFill>
                  <a:srgbClr val="212121"/>
                </a:solidFill>
                <a:effectLst/>
                <a:latin typeface="Avenir Book" panose="02000503020000020003" pitchFamily="2" charset="0"/>
              </a:rPr>
              <a:t>Boatin</a:t>
            </a:r>
            <a:r>
              <a:rPr lang="en-US" sz="1100" b="0" i="0" u="none" strike="noStrike" dirty="0">
                <a:solidFill>
                  <a:srgbClr val="212121"/>
                </a:solidFill>
                <a:effectLst/>
                <a:latin typeface="Avenir Book" panose="02000503020000020003" pitchFamily="2" charset="0"/>
              </a:rPr>
              <a:t> AA, </a:t>
            </a:r>
            <a:r>
              <a:rPr lang="en-US" sz="1100" b="0" i="0" u="none" strike="noStrike" dirty="0" err="1">
                <a:solidFill>
                  <a:srgbClr val="212121"/>
                </a:solidFill>
                <a:effectLst/>
                <a:latin typeface="Avenir Book" panose="02000503020000020003" pitchFamily="2" charset="0"/>
              </a:rPr>
              <a:t>Siedner</a:t>
            </a:r>
            <a:r>
              <a:rPr lang="en-US" sz="1100" b="0" i="0" u="none" strike="noStrike" dirty="0">
                <a:solidFill>
                  <a:srgbClr val="212121"/>
                </a:solidFill>
                <a:effectLst/>
                <a:latin typeface="Avenir Book" panose="02000503020000020003" pitchFamily="2" charset="0"/>
              </a:rPr>
              <a:t> MJ, Bassett IV, </a:t>
            </a:r>
            <a:r>
              <a:rPr lang="en-US" sz="1100" b="0" i="0" u="none" strike="noStrike" dirty="0" err="1">
                <a:solidFill>
                  <a:srgbClr val="212121"/>
                </a:solidFill>
                <a:effectLst/>
                <a:latin typeface="Avenir Book" panose="02000503020000020003" pitchFamily="2" charset="0"/>
              </a:rPr>
              <a:t>Jacquemyn</a:t>
            </a:r>
            <a:r>
              <a:rPr lang="en-US" sz="1100" b="0" i="0" u="none" strike="noStrike" dirty="0">
                <a:solidFill>
                  <a:srgbClr val="212121"/>
                </a:solidFill>
                <a:effectLst/>
                <a:latin typeface="Avenir Book" panose="02000503020000020003" pitchFamily="2" charset="0"/>
              </a:rPr>
              <a:t> Y, Van </a:t>
            </a:r>
            <a:r>
              <a:rPr lang="en-US" sz="1100" b="0" i="0" u="none" strike="noStrike" dirty="0" err="1">
                <a:solidFill>
                  <a:srgbClr val="212121"/>
                </a:solidFill>
                <a:effectLst/>
                <a:latin typeface="Avenir Book" panose="02000503020000020003" pitchFamily="2" charset="0"/>
              </a:rPr>
              <a:t>Geertruyden</a:t>
            </a:r>
            <a:r>
              <a:rPr lang="en-US" sz="1100" b="0" i="0" u="none" strike="noStrike" dirty="0">
                <a:solidFill>
                  <a:srgbClr val="212121"/>
                </a:solidFill>
                <a:effectLst/>
                <a:latin typeface="Avenir Book" panose="02000503020000020003" pitchFamily="2" charset="0"/>
              </a:rPr>
              <a:t> JP, </a:t>
            </a:r>
            <a:r>
              <a:rPr lang="en-US" sz="1100" b="0" i="0" u="none" strike="noStrike" dirty="0" err="1">
                <a:solidFill>
                  <a:srgbClr val="212121"/>
                </a:solidFill>
                <a:effectLst/>
                <a:latin typeface="Avenir Book" panose="02000503020000020003" pitchFamily="2" charset="0"/>
              </a:rPr>
              <a:t>Kabakyenga</a:t>
            </a:r>
            <a:r>
              <a:rPr lang="en-US" sz="1100" b="0" i="0" u="none" strike="noStrike" dirty="0">
                <a:solidFill>
                  <a:srgbClr val="212121"/>
                </a:solidFill>
                <a:effectLst/>
                <a:latin typeface="Avenir Book" panose="02000503020000020003" pitchFamily="2" charset="0"/>
              </a:rPr>
              <a:t> J, Wylie BJ, </a:t>
            </a:r>
            <a:r>
              <a:rPr lang="en-US" sz="1100" b="0" i="0" u="none" strike="noStrike" dirty="0" err="1">
                <a:solidFill>
                  <a:srgbClr val="212121"/>
                </a:solidFill>
                <a:effectLst/>
                <a:latin typeface="Avenir Book" panose="02000503020000020003" pitchFamily="2" charset="0"/>
              </a:rPr>
              <a:t>Bangsberg</a:t>
            </a:r>
            <a:r>
              <a:rPr lang="en-US" sz="1100" b="0" i="0" u="none" strike="noStrike" dirty="0">
                <a:solidFill>
                  <a:srgbClr val="212121"/>
                </a:solidFill>
                <a:effectLst/>
                <a:latin typeface="Avenir Book" panose="02000503020000020003" pitchFamily="2" charset="0"/>
              </a:rPr>
              <a:t> DR, Riley LE. Incidence of postpartum infection, outcomes and associated risk factors at Mbarara regional referral hospital in Uganda. BMC pregnancy and childbirth. 2018/06/30 ed. 2018 Jun 28;18(1):270.</a:t>
            </a:r>
          </a:p>
          <a:p>
            <a:pPr marL="0" marR="0" algn="l">
              <a:spcBef>
                <a:spcPts val="0"/>
              </a:spcBef>
              <a:spcAft>
                <a:spcPts val="0"/>
              </a:spcAft>
            </a:pPr>
            <a:r>
              <a:rPr lang="en-US" sz="1100" dirty="0">
                <a:latin typeface="Avenir Book" panose="02000503020000020003" pitchFamily="2" charset="0"/>
              </a:rPr>
              <a:t>▸</a:t>
            </a:r>
            <a:r>
              <a:rPr lang="en-US" sz="1800" b="0" i="0" u="none" strike="noStrike" dirty="0">
                <a:solidFill>
                  <a:srgbClr val="212121"/>
                </a:solidFill>
                <a:effectLst/>
                <a:latin typeface="Calibri" panose="020F0502020204030204" pitchFamily="34" charset="0"/>
              </a:rPr>
              <a:t> </a:t>
            </a:r>
            <a:r>
              <a:rPr lang="en-US" sz="1100" b="0" i="0" u="none" strike="noStrike" dirty="0" err="1">
                <a:solidFill>
                  <a:srgbClr val="212121"/>
                </a:solidFill>
                <a:effectLst/>
                <a:latin typeface="Avenir Book" panose="02000503020000020003" pitchFamily="2" charset="0"/>
              </a:rPr>
              <a:t>McDiehl</a:t>
            </a:r>
            <a:r>
              <a:rPr lang="en-US" sz="1100" b="0" i="0" u="none" strike="noStrike" dirty="0">
                <a:solidFill>
                  <a:srgbClr val="212121"/>
                </a:solidFill>
                <a:effectLst/>
                <a:latin typeface="Avenir Book" panose="02000503020000020003" pitchFamily="2" charset="0"/>
              </a:rPr>
              <a:t> RP, </a:t>
            </a:r>
            <a:r>
              <a:rPr lang="en-US" sz="1100" b="0" i="0" u="none" strike="noStrike" dirty="0" err="1">
                <a:solidFill>
                  <a:srgbClr val="212121"/>
                </a:solidFill>
                <a:effectLst/>
                <a:latin typeface="Avenir Book" panose="02000503020000020003" pitchFamily="2" charset="0"/>
              </a:rPr>
              <a:t>Boatin</a:t>
            </a:r>
            <a:r>
              <a:rPr lang="en-US" sz="1100" b="0" i="0" u="none" strike="noStrike" dirty="0">
                <a:solidFill>
                  <a:srgbClr val="212121"/>
                </a:solidFill>
                <a:effectLst/>
                <a:latin typeface="Avenir Book" panose="02000503020000020003" pitchFamily="2" charset="0"/>
              </a:rPr>
              <a:t> AA, </a:t>
            </a:r>
            <a:r>
              <a:rPr lang="en-US" sz="1100" b="0" i="0" u="none" strike="noStrike" dirty="0" err="1">
                <a:solidFill>
                  <a:srgbClr val="212121"/>
                </a:solidFill>
                <a:effectLst/>
                <a:latin typeface="Avenir Book" panose="02000503020000020003" pitchFamily="2" charset="0"/>
              </a:rPr>
              <a:t>Mugyenyi</a:t>
            </a:r>
            <a:r>
              <a:rPr lang="en-US" sz="1100" b="0" i="0" u="none" strike="noStrike" dirty="0">
                <a:solidFill>
                  <a:srgbClr val="212121"/>
                </a:solidFill>
                <a:effectLst/>
                <a:latin typeface="Avenir Book" panose="02000503020000020003" pitchFamily="2" charset="0"/>
              </a:rPr>
              <a:t> GR, </a:t>
            </a:r>
            <a:r>
              <a:rPr lang="en-US" sz="1100" b="0" i="0" u="none" strike="noStrike" dirty="0" err="1">
                <a:solidFill>
                  <a:srgbClr val="212121"/>
                </a:solidFill>
                <a:effectLst/>
                <a:latin typeface="Avenir Book" panose="02000503020000020003" pitchFamily="2" charset="0"/>
              </a:rPr>
              <a:t>Siedner</a:t>
            </a:r>
            <a:r>
              <a:rPr lang="en-US" sz="1100" b="0" i="0" u="none" strike="noStrike" dirty="0">
                <a:solidFill>
                  <a:srgbClr val="212121"/>
                </a:solidFill>
                <a:effectLst/>
                <a:latin typeface="Avenir Book" panose="02000503020000020003" pitchFamily="2" charset="0"/>
              </a:rPr>
              <a:t> MJ, Riley LE, </a:t>
            </a:r>
            <a:r>
              <a:rPr lang="en-US" sz="1100" b="0" i="0" u="none" strike="noStrike" dirty="0" err="1">
                <a:solidFill>
                  <a:srgbClr val="212121"/>
                </a:solidFill>
                <a:effectLst/>
                <a:latin typeface="Avenir Book" panose="02000503020000020003" pitchFamily="2" charset="0"/>
              </a:rPr>
              <a:t>Ngonzi</a:t>
            </a:r>
            <a:r>
              <a:rPr lang="en-US" sz="1100" b="0" i="0" u="none" strike="noStrike" dirty="0">
                <a:solidFill>
                  <a:srgbClr val="212121"/>
                </a:solidFill>
                <a:effectLst/>
                <a:latin typeface="Avenir Book" panose="02000503020000020003" pitchFamily="2" charset="0"/>
              </a:rPr>
              <a:t> J, </a:t>
            </a:r>
            <a:r>
              <a:rPr lang="en-US" sz="1100" b="0" i="0" u="none" strike="noStrike" dirty="0" err="1">
                <a:solidFill>
                  <a:srgbClr val="212121"/>
                </a:solidFill>
                <a:effectLst/>
                <a:latin typeface="Avenir Book" panose="02000503020000020003" pitchFamily="2" charset="0"/>
              </a:rPr>
              <a:t>Bebell</a:t>
            </a:r>
            <a:r>
              <a:rPr lang="en-US" sz="1100" b="0" i="0" u="none" strike="noStrike" dirty="0">
                <a:solidFill>
                  <a:srgbClr val="212121"/>
                </a:solidFill>
                <a:effectLst/>
                <a:latin typeface="Avenir Book" panose="02000503020000020003" pitchFamily="2" charset="0"/>
              </a:rPr>
              <a:t> LM. Antenatal Care Visit Attendance Frequency and Birth Outcomes in Rural Uganda: A Prospective Cohort Study. </a:t>
            </a:r>
            <a:r>
              <a:rPr lang="en-US" sz="1100" b="0" i="0" u="none" strike="noStrike" dirty="0" err="1">
                <a:solidFill>
                  <a:srgbClr val="212121"/>
                </a:solidFill>
                <a:effectLst/>
                <a:latin typeface="Avenir Book" panose="02000503020000020003" pitchFamily="2" charset="0"/>
              </a:rPr>
              <a:t>Matern</a:t>
            </a:r>
            <a:r>
              <a:rPr lang="en-US" sz="1100" b="0" i="0" u="none" strike="noStrike" dirty="0">
                <a:solidFill>
                  <a:srgbClr val="212121"/>
                </a:solidFill>
                <a:effectLst/>
                <a:latin typeface="Avenir Book" panose="02000503020000020003" pitchFamily="2" charset="0"/>
              </a:rPr>
              <a:t> Child Health J. 2020/11/18 ed. 2020 Nov 17; </a:t>
            </a:r>
          </a:p>
          <a:p>
            <a:pPr marL="0" marR="0" algn="l">
              <a:spcBef>
                <a:spcPts val="0"/>
              </a:spcBef>
              <a:spcAft>
                <a:spcPts val="0"/>
              </a:spcAft>
            </a:pPr>
            <a:r>
              <a:rPr lang="en-US" sz="1100" dirty="0">
                <a:latin typeface="Avenir Book" panose="02000503020000020003" pitchFamily="2" charset="0"/>
              </a:rPr>
              <a:t>▸ </a:t>
            </a:r>
            <a:r>
              <a:rPr lang="en-US" sz="1100" b="0" i="0" u="none" strike="noStrike" dirty="0" err="1">
                <a:solidFill>
                  <a:srgbClr val="212121"/>
                </a:solidFill>
                <a:effectLst/>
                <a:latin typeface="Avenir Book" panose="02000503020000020003" pitchFamily="2" charset="0"/>
              </a:rPr>
              <a:t>Dolatshahi</a:t>
            </a:r>
            <a:r>
              <a:rPr lang="en-US" sz="1100" b="0" i="0" u="none" strike="noStrike" dirty="0">
                <a:solidFill>
                  <a:srgbClr val="212121"/>
                </a:solidFill>
                <a:effectLst/>
                <a:latin typeface="Avenir Book" panose="02000503020000020003" pitchFamily="2" charset="0"/>
              </a:rPr>
              <a:t> S, Butler AL, </a:t>
            </a:r>
            <a:r>
              <a:rPr lang="en-US" sz="1100" b="0" i="0" u="none" strike="noStrike" dirty="0" err="1">
                <a:solidFill>
                  <a:srgbClr val="212121"/>
                </a:solidFill>
                <a:effectLst/>
                <a:latin typeface="Avenir Book" panose="02000503020000020003" pitchFamily="2" charset="0"/>
              </a:rPr>
              <a:t>Siedner</a:t>
            </a:r>
            <a:r>
              <a:rPr lang="en-US" sz="1100" b="0" i="0" u="none" strike="noStrike" dirty="0">
                <a:solidFill>
                  <a:srgbClr val="212121"/>
                </a:solidFill>
                <a:effectLst/>
                <a:latin typeface="Avenir Book" panose="02000503020000020003" pitchFamily="2" charset="0"/>
              </a:rPr>
              <a:t> MJ, </a:t>
            </a:r>
            <a:r>
              <a:rPr lang="en-US" sz="1100" b="0" i="0" u="none" strike="noStrike" dirty="0" err="1">
                <a:solidFill>
                  <a:srgbClr val="212121"/>
                </a:solidFill>
                <a:effectLst/>
                <a:latin typeface="Avenir Book" panose="02000503020000020003" pitchFamily="2" charset="0"/>
              </a:rPr>
              <a:t>Ngonzi</a:t>
            </a:r>
            <a:r>
              <a:rPr lang="en-US" sz="1100" b="0" i="0" u="none" strike="noStrike" dirty="0">
                <a:solidFill>
                  <a:srgbClr val="212121"/>
                </a:solidFill>
                <a:effectLst/>
                <a:latin typeface="Avenir Book" panose="02000503020000020003" pitchFamily="2" charset="0"/>
              </a:rPr>
              <a:t> J, </a:t>
            </a:r>
            <a:r>
              <a:rPr lang="en-US" sz="1100" b="0" i="0" u="none" strike="noStrike" dirty="0" err="1">
                <a:solidFill>
                  <a:srgbClr val="212121"/>
                </a:solidFill>
                <a:effectLst/>
                <a:latin typeface="Avenir Book" panose="02000503020000020003" pitchFamily="2" charset="0"/>
              </a:rPr>
              <a:t>Edlow</a:t>
            </a:r>
            <a:r>
              <a:rPr lang="en-US" sz="1100" b="0" i="0" u="none" strike="noStrike" dirty="0">
                <a:solidFill>
                  <a:srgbClr val="212121"/>
                </a:solidFill>
                <a:effectLst/>
                <a:latin typeface="Avenir Book" panose="02000503020000020003" pitchFamily="2" charset="0"/>
              </a:rPr>
              <a:t> AG, </a:t>
            </a:r>
            <a:r>
              <a:rPr lang="en-US" sz="1100" b="0" i="0" u="none" strike="noStrike" dirty="0" err="1">
                <a:solidFill>
                  <a:srgbClr val="212121"/>
                </a:solidFill>
                <a:effectLst/>
                <a:latin typeface="Avenir Book" panose="02000503020000020003" pitchFamily="2" charset="0"/>
              </a:rPr>
              <a:t>Adong</a:t>
            </a:r>
            <a:r>
              <a:rPr lang="en-US" sz="1100" b="0" i="0" u="none" strike="noStrike" dirty="0">
                <a:solidFill>
                  <a:srgbClr val="212121"/>
                </a:solidFill>
                <a:effectLst/>
                <a:latin typeface="Avenir Book" panose="02000503020000020003" pitchFamily="2" charset="0"/>
              </a:rPr>
              <a:t> J, </a:t>
            </a:r>
            <a:r>
              <a:rPr lang="en-US" sz="1100" b="0" i="0" u="none" strike="noStrike" dirty="0" err="1">
                <a:solidFill>
                  <a:srgbClr val="212121"/>
                </a:solidFill>
                <a:effectLst/>
                <a:latin typeface="Avenir Book" panose="02000503020000020003" pitchFamily="2" charset="0"/>
              </a:rPr>
              <a:t>Jennewein</a:t>
            </a:r>
            <a:r>
              <a:rPr lang="en-US" sz="1100" b="0" i="0" u="none" strike="noStrike" dirty="0">
                <a:solidFill>
                  <a:srgbClr val="212121"/>
                </a:solidFill>
                <a:effectLst/>
                <a:latin typeface="Avenir Book" panose="02000503020000020003" pitchFamily="2" charset="0"/>
              </a:rPr>
              <a:t> MF, </a:t>
            </a:r>
            <a:r>
              <a:rPr lang="en-US" sz="1100" b="0" i="0" u="none" strike="noStrike" dirty="0" err="1">
                <a:solidFill>
                  <a:srgbClr val="212121"/>
                </a:solidFill>
                <a:effectLst/>
                <a:latin typeface="Avenir Book" panose="02000503020000020003" pitchFamily="2" charset="0"/>
              </a:rPr>
              <a:t>Atyeo</a:t>
            </a:r>
            <a:r>
              <a:rPr lang="en-US" sz="1100" b="0" i="0" u="none" strike="noStrike" dirty="0">
                <a:solidFill>
                  <a:srgbClr val="212121"/>
                </a:solidFill>
                <a:effectLst/>
                <a:latin typeface="Avenir Book" panose="02000503020000020003" pitchFamily="2" charset="0"/>
              </a:rPr>
              <a:t> C, Bassett IV, Roberts DJ, </a:t>
            </a:r>
            <a:r>
              <a:rPr lang="en-US" sz="1100" b="0" i="0" u="none" strike="noStrike" dirty="0" err="1">
                <a:solidFill>
                  <a:srgbClr val="212121"/>
                </a:solidFill>
                <a:effectLst/>
                <a:latin typeface="Avenir Book" panose="02000503020000020003" pitchFamily="2" charset="0"/>
              </a:rPr>
              <a:t>Lauffenburger</a:t>
            </a:r>
            <a:r>
              <a:rPr lang="en-US" sz="1100" b="0" i="0" u="none" strike="noStrike" dirty="0">
                <a:solidFill>
                  <a:srgbClr val="212121"/>
                </a:solidFill>
                <a:effectLst/>
                <a:latin typeface="Avenir Book" panose="02000503020000020003" pitchFamily="2" charset="0"/>
              </a:rPr>
              <a:t> DA, Alter G, </a:t>
            </a:r>
            <a:r>
              <a:rPr lang="en-US" sz="1100" b="0" i="0" u="none" strike="noStrike" dirty="0" err="1">
                <a:solidFill>
                  <a:srgbClr val="212121"/>
                </a:solidFill>
                <a:effectLst/>
                <a:latin typeface="Avenir Book" panose="02000503020000020003" pitchFamily="2" charset="0"/>
              </a:rPr>
              <a:t>Bebell</a:t>
            </a:r>
            <a:r>
              <a:rPr lang="en-US" sz="1100" b="0" i="0" u="none" strike="noStrike" dirty="0">
                <a:solidFill>
                  <a:srgbClr val="212121"/>
                </a:solidFill>
                <a:effectLst/>
                <a:latin typeface="Avenir Book" panose="02000503020000020003" pitchFamily="2" charset="0"/>
              </a:rPr>
              <a:t> LM. Altered maternal antibody profiles in women with HIV drive changes in transplacental antibody transfer. Clin Infect Dis. United States; 2022 Mar 4;ciac156. PMID: 35245365</a:t>
            </a:r>
          </a:p>
          <a:p>
            <a:pPr marL="0" marR="0" algn="l">
              <a:spcBef>
                <a:spcPts val="0"/>
              </a:spcBef>
              <a:spcAft>
                <a:spcPts val="0"/>
              </a:spcAft>
            </a:pPr>
            <a:endParaRPr lang="en-US" sz="1100" b="0" i="0" u="none" strike="noStrike" dirty="0">
              <a:solidFill>
                <a:srgbClr val="212121"/>
              </a:solidFill>
              <a:effectLst/>
              <a:latin typeface="Avenir Book" panose="02000503020000020003" pitchFamily="2" charset="0"/>
            </a:endParaRPr>
          </a:p>
          <a:p>
            <a:pPr>
              <a:lnSpc>
                <a:spcPct val="100000"/>
              </a:lnSpc>
              <a:spcBef>
                <a:spcPts val="0"/>
              </a:spcBef>
            </a:pPr>
            <a:endParaRPr lang="en-US" sz="1000" dirty="0">
              <a:latin typeface="Avenir Book" panose="02000503020000020003" pitchFamily="2" charset="0"/>
            </a:endParaRP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2"/>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Lisa </a:t>
            </a:r>
            <a:r>
              <a:rPr lang="en-US" b="1" dirty="0" err="1">
                <a:latin typeface="Avenir Book" panose="02000503020000020003" pitchFamily="2" charset="0"/>
              </a:rPr>
              <a:t>Bebell</a:t>
            </a:r>
            <a:r>
              <a:rPr lang="en-US" b="1" dirty="0">
                <a:latin typeface="Avenir Book" panose="02000503020000020003" pitchFamily="2" charset="0"/>
              </a:rPr>
              <a:t>, MD, MSC</a:t>
            </a:r>
          </a:p>
        </p:txBody>
      </p:sp>
      <p:pic>
        <p:nvPicPr>
          <p:cNvPr id="11" name="Picture 10" descr="A person smiling at camera&#10;&#10;Description automatically generated">
            <a:extLst>
              <a:ext uri="{FF2B5EF4-FFF2-40B4-BE49-F238E27FC236}">
                <a16:creationId xmlns:a16="http://schemas.microsoft.com/office/drawing/2014/main" id="{DF67A40B-4E63-1575-2237-1EC42904C3EA}"/>
              </a:ext>
            </a:extLst>
          </p:cNvPr>
          <p:cNvPicPr>
            <a:picLocks noChangeAspect="1"/>
          </p:cNvPicPr>
          <p:nvPr/>
        </p:nvPicPr>
        <p:blipFill>
          <a:blip r:embed="rId3"/>
          <a:stretch>
            <a:fillRect/>
          </a:stretch>
        </p:blipFill>
        <p:spPr>
          <a:xfrm>
            <a:off x="8516505" y="116639"/>
            <a:ext cx="3080409" cy="3186484"/>
          </a:xfrm>
          <a:prstGeom prst="rect">
            <a:avLst/>
          </a:prstGeom>
        </p:spPr>
      </p:pic>
    </p:spTree>
    <p:extLst>
      <p:ext uri="{BB962C8B-B14F-4D97-AF65-F5344CB8AC3E}">
        <p14:creationId xmlns:p14="http://schemas.microsoft.com/office/powerpoint/2010/main" val="175400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r>
              <a:rPr lang="en-US" sz="1400" dirty="0">
                <a:latin typeface="Avenir Book" panose="02000503020000020003" pitchFamily="2" charset="0"/>
              </a:rPr>
              <a:t>Associate Professor</a:t>
            </a:r>
            <a:br>
              <a:rPr lang="en-US" sz="1400" dirty="0">
                <a:latin typeface="Avenir Book" panose="02000503020000020003" pitchFamily="2" charset="0"/>
              </a:rPr>
            </a:br>
            <a:r>
              <a:rPr lang="en-US" sz="1400" dirty="0">
                <a:latin typeface="Avenir Book" panose="02000503020000020003" pitchFamily="2" charset="0"/>
              </a:rPr>
              <a:t>Gothenburg University</a:t>
            </a:r>
            <a:br>
              <a:rPr lang="en-US" sz="1400" dirty="0">
                <a:latin typeface="Avenir Book" panose="02000503020000020003" pitchFamily="2" charset="0"/>
              </a:rPr>
            </a:br>
            <a:r>
              <a:rPr lang="en-US" sz="1400" dirty="0">
                <a:latin typeface="Avenir Book" panose="02000503020000020003" pitchFamily="2" charset="0"/>
              </a:rPr>
              <a:t>Sweden</a:t>
            </a:r>
            <a:endParaRPr lang="en-US" sz="1400" kern="1200" dirty="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a:bodyPr>
          <a:lstStyle/>
          <a:p>
            <a:r>
              <a:rPr lang="en-US" sz="1050" dirty="0">
                <a:latin typeface="Avenir Book" panose="02000503020000020003" pitchFamily="2" charset="0"/>
              </a:rPr>
              <a:t>Dr. Lina Bergman is an obstetrician working 50% in the clinic and 50% in research. She is Associate Professor at Gothenburg University and also affiliated senior researcher at Stellenbosch University, South Africa and Uppsala University, Sweden. She leads a research group in Gothenburg, Sweden and in Cape Town, South Africa where they investigate maternal complications to preeclampsia through biobanks connected to special investigations with focus on the maternal brain. The biobank comprises of blood samples, cerebrospinal fluid samples, urine samples and placental samples. Special investigations include MRI brain, MRI heart, cerebral auto regulation, cognitive function tests, echocardiography and coagulation tests (ROTEM and Multiple). Dr. Bergman also leads a pre-clinical model of preeclampsia together with researchers at Gothenburg University and also collaborates with Dr. Carlos Escudero in Chile around a human in vitro blood-brain barrier model in preeclampsia. In addition, she collaborates around epidemiological studies of women with adverse events in pregnancy and long-term complications. More information about ongoing studies, collaborators and publications can be found at </a:t>
            </a:r>
            <a:r>
              <a:rPr lang="en-US" sz="1050" dirty="0">
                <a:latin typeface="Avenir Book" panose="02000503020000020003" pitchFamily="2" charset="0"/>
                <a:hlinkClick r:id="rId2"/>
              </a:rPr>
              <a:t>www.preeclampsiaresearch.com</a:t>
            </a:r>
            <a:r>
              <a:rPr lang="en-US" sz="1050" dirty="0">
                <a:latin typeface="Avenir Book" panose="02000503020000020003" pitchFamily="2" charset="0"/>
              </a:rPr>
              <a:t>.</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rotWithShape="1">
          <a:blip r:embed="rId3"/>
          <a:srcRect l="-833" t="8335" r="833" b="32311"/>
          <a:stretch/>
        </p:blipFill>
        <p:spPr>
          <a:xfrm>
            <a:off x="8145393" y="272654"/>
            <a:ext cx="3778308" cy="2990088"/>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9" y="4312163"/>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1107996"/>
          </a:xfrm>
          <a:prstGeom prst="rect">
            <a:avLst/>
          </a:prstGeom>
          <a:noFill/>
        </p:spPr>
        <p:txBody>
          <a:bodyPr wrap="square" rtlCol="0">
            <a:spAutoFit/>
          </a:bodyPr>
          <a:lstStyle/>
          <a:p>
            <a:r>
              <a:rPr lang="en-US" sz="1100" dirty="0">
                <a:solidFill>
                  <a:schemeClr val="bg1"/>
                </a:solidFill>
                <a:latin typeface="Avenir Book" panose="02000503020000020003" pitchFamily="2" charset="0"/>
              </a:rPr>
              <a:t>Preeclampsia/hypertensive disorders of pregnancy | Preterm birth</a:t>
            </a:r>
          </a:p>
          <a:p>
            <a:endParaRPr lang="en-US" sz="1100" dirty="0">
              <a:solidFill>
                <a:schemeClr val="bg1"/>
              </a:solidFill>
              <a:latin typeface="Avenir Book" panose="02000503020000020003" pitchFamily="2" charset="0"/>
            </a:endParaRPr>
          </a:p>
          <a:p>
            <a:r>
              <a:rPr lang="en-US" sz="1100" dirty="0">
                <a:solidFill>
                  <a:schemeClr val="bg1"/>
                </a:solidFill>
                <a:latin typeface="Avenir Book" panose="02000503020000020003" pitchFamily="2" charset="0"/>
              </a:rPr>
              <a:t>Additional publications: </a:t>
            </a:r>
            <a:r>
              <a:rPr lang="en-US" sz="1100" dirty="0">
                <a:solidFill>
                  <a:schemeClr val="bg1"/>
                </a:solidFill>
                <a:latin typeface="Avenir Book" panose="02000503020000020003" pitchFamily="2" charset="0"/>
                <a:hlinkClick r:id="rId4"/>
              </a:rPr>
              <a:t>https://orcid.org/0000-0001-5202-9428</a:t>
            </a: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414" y="4241631"/>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050" dirty="0">
                <a:latin typeface="Avenir Book" panose="02000503020000020003" pitchFamily="2" charset="0"/>
              </a:rPr>
              <a:t>▸Lina Bergman, Roxanne Hastie, Henrik Zetterberg, </a:t>
            </a:r>
            <a:r>
              <a:rPr lang="en-US" sz="1050" dirty="0" err="1">
                <a:latin typeface="Avenir Book" panose="02000503020000020003" pitchFamily="2" charset="0"/>
              </a:rPr>
              <a:t>Kaj</a:t>
            </a:r>
            <a:r>
              <a:rPr lang="en-US" sz="1050" dirty="0">
                <a:latin typeface="Avenir Book" panose="02000503020000020003" pitchFamily="2" charset="0"/>
              </a:rPr>
              <a:t> </a:t>
            </a:r>
            <a:r>
              <a:rPr lang="en-US" sz="1050" dirty="0" err="1">
                <a:latin typeface="Avenir Book" panose="02000503020000020003" pitchFamily="2" charset="0"/>
              </a:rPr>
              <a:t>Blennow</a:t>
            </a:r>
            <a:r>
              <a:rPr lang="en-US" sz="1050" dirty="0">
                <a:latin typeface="Avenir Book" panose="02000503020000020003" pitchFamily="2" charset="0"/>
              </a:rPr>
              <a:t>, Sonja Schell, Eduard </a:t>
            </a:r>
            <a:r>
              <a:rPr lang="en-US" sz="1050" dirty="0" err="1">
                <a:latin typeface="Avenir Book" panose="02000503020000020003" pitchFamily="2" charset="0"/>
              </a:rPr>
              <a:t>Langenegger</a:t>
            </a:r>
            <a:r>
              <a:rPr lang="en-US" sz="1050" dirty="0">
                <a:latin typeface="Avenir Book" panose="02000503020000020003" pitchFamily="2" charset="0"/>
              </a:rPr>
              <a:t>, Ashley Moodley, Susan Walker, Stephen Tong, Catherine </a:t>
            </a:r>
            <a:r>
              <a:rPr lang="en-US" sz="1050" dirty="0" err="1">
                <a:latin typeface="Avenir Book" panose="02000503020000020003" pitchFamily="2" charset="0"/>
              </a:rPr>
              <a:t>Cluver</a:t>
            </a:r>
            <a:r>
              <a:rPr lang="en-US" sz="1050" dirty="0">
                <a:latin typeface="Avenir Book" panose="02000503020000020003" pitchFamily="2" charset="0"/>
              </a:rPr>
              <a:t>, Evidence of neuroinflammation and blood-brain barrier disruption in women with preeclampsia and eclampsia, Cells November 2021, </a:t>
            </a:r>
            <a:r>
              <a:rPr lang="en-US" sz="1050" dirty="0" err="1">
                <a:latin typeface="Avenir Book" panose="02000503020000020003" pitchFamily="2" charset="0"/>
              </a:rPr>
              <a:t>DOI:https</a:t>
            </a:r>
            <a:r>
              <a:rPr lang="en-US" sz="1050" dirty="0">
                <a:latin typeface="Avenir Book" panose="02000503020000020003" pitchFamily="2" charset="0"/>
              </a:rPr>
              <a:t>://</a:t>
            </a:r>
            <a:r>
              <a:rPr lang="en-US" sz="1050" dirty="0" err="1">
                <a:latin typeface="Avenir Book" panose="02000503020000020003" pitchFamily="2" charset="0"/>
              </a:rPr>
              <a:t>doi.org</a:t>
            </a:r>
            <a:r>
              <a:rPr lang="en-US" sz="1050" dirty="0">
                <a:latin typeface="Avenir Book" panose="02000503020000020003" pitchFamily="2" charset="0"/>
              </a:rPr>
              <a:t>/10.3390/cells10113045</a:t>
            </a:r>
          </a:p>
          <a:p>
            <a:pPr>
              <a:lnSpc>
                <a:spcPct val="100000"/>
              </a:lnSpc>
              <a:spcBef>
                <a:spcPts val="0"/>
              </a:spcBef>
            </a:pPr>
            <a:r>
              <a:rPr lang="en-US" sz="1050" dirty="0">
                <a:latin typeface="Avenir Book" panose="02000503020000020003" pitchFamily="2" charset="0"/>
              </a:rPr>
              <a:t>▸Jose Leon, Jesenia </a:t>
            </a:r>
            <a:r>
              <a:rPr lang="en-US" sz="1050" dirty="0" err="1">
                <a:latin typeface="Avenir Book" panose="02000503020000020003" pitchFamily="2" charset="0"/>
              </a:rPr>
              <a:t>Acurio</a:t>
            </a:r>
            <a:r>
              <a:rPr lang="en-US" sz="1050" dirty="0">
                <a:latin typeface="Avenir Book" panose="02000503020000020003" pitchFamily="2" charset="0"/>
              </a:rPr>
              <a:t>, Lina Bergman, Juan Lopez, Anna Karin Wikström, Pablo Torres-Vergara, Felipe </a:t>
            </a:r>
            <a:r>
              <a:rPr lang="en-US" sz="1050" dirty="0" err="1">
                <a:latin typeface="Avenir Book" panose="02000503020000020003" pitchFamily="2" charset="0"/>
              </a:rPr>
              <a:t>Troncoso</a:t>
            </a:r>
            <a:r>
              <a:rPr lang="en-US" sz="1050" dirty="0">
                <a:latin typeface="Avenir Book" panose="02000503020000020003" pitchFamily="2" charset="0"/>
              </a:rPr>
              <a:t>, Fidel </a:t>
            </a:r>
            <a:r>
              <a:rPr lang="en-US" sz="1050" dirty="0" err="1">
                <a:latin typeface="Avenir Book" panose="02000503020000020003" pitchFamily="2" charset="0"/>
              </a:rPr>
              <a:t>Ovidio</a:t>
            </a:r>
            <a:r>
              <a:rPr lang="en-US" sz="1050" dirty="0">
                <a:latin typeface="Avenir Book" panose="02000503020000020003" pitchFamily="2" charset="0"/>
              </a:rPr>
              <a:t> Castro, Manu </a:t>
            </a:r>
            <a:r>
              <a:rPr lang="en-US" sz="1050" dirty="0" err="1">
                <a:latin typeface="Avenir Book" panose="02000503020000020003" pitchFamily="2" charset="0"/>
              </a:rPr>
              <a:t>Vatish</a:t>
            </a:r>
            <a:r>
              <a:rPr lang="en-US" sz="1050" dirty="0">
                <a:latin typeface="Avenir Book" panose="02000503020000020003" pitchFamily="2" charset="0"/>
              </a:rPr>
              <a:t>, Carlos Escudero, Disruption of the blood-brain barrier by extracellular vesicles from preeclampsia plasma and hypoxic placentae- attenuation by magnesium sulphate, Hypertension October 2021;78:00-00. DOI: 10.1161/HYPERTENSIONAHA.121.17744</a:t>
            </a:r>
          </a:p>
          <a:p>
            <a:pPr>
              <a:lnSpc>
                <a:spcPct val="100000"/>
              </a:lnSpc>
              <a:spcBef>
                <a:spcPts val="0"/>
              </a:spcBef>
            </a:pPr>
            <a:r>
              <a:rPr lang="en-US" sz="1050" dirty="0">
                <a:latin typeface="Avenir Book" panose="02000503020000020003" pitchFamily="2" charset="0"/>
              </a:rPr>
              <a:t>▸Bergman L, Bergman K, </a:t>
            </a:r>
            <a:r>
              <a:rPr lang="en-US" sz="1050" dirty="0" err="1">
                <a:latin typeface="Avenir Book" panose="02000503020000020003" pitchFamily="2" charset="0"/>
              </a:rPr>
              <a:t>Langenegger</a:t>
            </a:r>
            <a:r>
              <a:rPr lang="en-US" sz="1050" dirty="0">
                <a:latin typeface="Avenir Book" panose="02000503020000020003" pitchFamily="2" charset="0"/>
              </a:rPr>
              <a:t> E, Moodley, A, Griffiths-Richards, S, Wikström, J, Hall, D, Joubert, L, Herbst, P, Schell, S, van Veen, T, Belfort, M, Tong, S, Walker, S, Hastie, R, </a:t>
            </a:r>
            <a:r>
              <a:rPr lang="en-US" sz="1050" dirty="0" err="1">
                <a:latin typeface="Avenir Book" panose="02000503020000020003" pitchFamily="2" charset="0"/>
              </a:rPr>
              <a:t>Cluver</a:t>
            </a:r>
            <a:r>
              <a:rPr lang="en-US" sz="1050" dirty="0">
                <a:latin typeface="Avenir Book" panose="02000503020000020003" pitchFamily="2" charset="0"/>
              </a:rPr>
              <a:t>, C, PROVE – Preeclampsia Obstetric Adverse Events: </a:t>
            </a:r>
            <a:r>
              <a:rPr lang="en-US" sz="1050" dirty="0" err="1">
                <a:latin typeface="Avenir Book" panose="02000503020000020003" pitchFamily="2" charset="0"/>
              </a:rPr>
              <a:t>Etablishment</a:t>
            </a:r>
            <a:r>
              <a:rPr lang="en-US" sz="1050" dirty="0">
                <a:latin typeface="Avenir Book" panose="02000503020000020003" pitchFamily="2" charset="0"/>
              </a:rPr>
              <a:t> of a Biobank and Database for Preeclampsia, Cells, 2021, Apr 20;10(4):959.doi:10:3390/cells10010959</a:t>
            </a:r>
          </a:p>
          <a:p>
            <a:pPr>
              <a:lnSpc>
                <a:spcPct val="100000"/>
              </a:lnSpc>
              <a:spcBef>
                <a:spcPts val="0"/>
              </a:spcBef>
            </a:pPr>
            <a:r>
              <a:rPr lang="en-US" sz="1050" dirty="0">
                <a:latin typeface="Avenir Book" panose="02000503020000020003" pitchFamily="2" charset="0"/>
              </a:rPr>
              <a:t>▸Bergman, L, </a:t>
            </a:r>
            <a:r>
              <a:rPr lang="en-US" sz="1050" dirty="0" err="1">
                <a:latin typeface="Avenir Book" panose="02000503020000020003" pitchFamily="2" charset="0"/>
              </a:rPr>
              <a:t>Cluver</a:t>
            </a:r>
            <a:r>
              <a:rPr lang="en-US" sz="1050" dirty="0">
                <a:latin typeface="Avenir Book" panose="02000503020000020003" pitchFamily="2" charset="0"/>
              </a:rPr>
              <a:t>, C, Carlberg, N, Belfort, M, </a:t>
            </a:r>
            <a:r>
              <a:rPr lang="en-US" sz="1050" dirty="0" err="1">
                <a:latin typeface="Avenir Book" panose="02000503020000020003" pitchFamily="2" charset="0"/>
              </a:rPr>
              <a:t>Tolcher</a:t>
            </a:r>
            <a:r>
              <a:rPr lang="en-US" sz="1050" dirty="0">
                <a:latin typeface="Avenir Book" panose="02000503020000020003" pitchFamily="2" charset="0"/>
              </a:rPr>
              <a:t>, M, </a:t>
            </a:r>
            <a:r>
              <a:rPr lang="en-US" sz="1050" dirty="0" err="1">
                <a:latin typeface="Avenir Book" panose="02000503020000020003" pitchFamily="2" charset="0"/>
              </a:rPr>
              <a:t>Panerai</a:t>
            </a:r>
            <a:r>
              <a:rPr lang="en-US" sz="1050" dirty="0">
                <a:latin typeface="Avenir Book" panose="02000503020000020003" pitchFamily="2" charset="0"/>
              </a:rPr>
              <a:t>, R, Van Veen, T, Cerebral perfusion pressure and autoregulation in eclampsia – a case control study. Am J </a:t>
            </a:r>
            <a:r>
              <a:rPr lang="en-US" sz="1050" dirty="0" err="1">
                <a:latin typeface="Avenir Book" panose="02000503020000020003" pitchFamily="2" charset="0"/>
              </a:rPr>
              <a:t>Obstet</a:t>
            </a:r>
            <a:r>
              <a:rPr lang="en-US" sz="1050" dirty="0">
                <a:latin typeface="Avenir Book" panose="02000503020000020003" pitchFamily="2" charset="0"/>
              </a:rPr>
              <a:t> Gynecol. 2021 Mar 17;S0002-9378(21)00169-1 DOI https://</a:t>
            </a:r>
            <a:r>
              <a:rPr lang="en-US" sz="1050" dirty="0" err="1">
                <a:latin typeface="Avenir Book" panose="02000503020000020003" pitchFamily="2" charset="0"/>
              </a:rPr>
              <a:t>doi.org</a:t>
            </a:r>
            <a:r>
              <a:rPr lang="en-US" sz="1050" dirty="0">
                <a:latin typeface="Avenir Book" panose="02000503020000020003" pitchFamily="2" charset="0"/>
              </a:rPr>
              <a:t>/10.1016/j.ajog.2021.03.017</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5"/>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Lina Bergman, MD, PhD</a:t>
            </a:r>
            <a:endParaRPr lang="en-US" dirty="0">
              <a:latin typeface="Avenir Book" panose="02000503020000020003" pitchFamily="2" charset="0"/>
            </a:endParaRPr>
          </a:p>
        </p:txBody>
      </p:sp>
    </p:spTree>
    <p:extLst>
      <p:ext uri="{BB962C8B-B14F-4D97-AF65-F5344CB8AC3E}">
        <p14:creationId xmlns:p14="http://schemas.microsoft.com/office/powerpoint/2010/main" val="1559960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240" y="1039627"/>
            <a:ext cx="5963524" cy="768715"/>
          </a:xfrm>
        </p:spPr>
        <p:txBody>
          <a:bodyPr vert="horz" lIns="91440" tIns="45720" rIns="91440" bIns="45720" rtlCol="0" anchor="ctr">
            <a:noAutofit/>
          </a:bodyPr>
          <a:lstStyle/>
          <a:p>
            <a:pPr>
              <a:spcBef>
                <a:spcPts val="0"/>
              </a:spcBef>
              <a:spcAft>
                <a:spcPts val="200"/>
              </a:spcAft>
            </a:pPr>
            <a:r>
              <a:rPr lang="en-US" sz="1000" b="0" i="0" u="none" strike="noStrike" dirty="0">
                <a:solidFill>
                  <a:srgbClr val="000000"/>
                </a:solidFill>
                <a:effectLst/>
                <a:latin typeface="Avenir Book" panose="02000503020000020003" pitchFamily="2" charset="0"/>
              </a:rPr>
              <a:t>Founder &amp; CEO</a:t>
            </a:r>
            <a:br>
              <a:rPr lang="en-US" sz="1000" b="0" i="0" u="none" strike="noStrike" dirty="0">
                <a:solidFill>
                  <a:srgbClr val="000000"/>
                </a:solidFill>
                <a:effectLst/>
                <a:latin typeface="Avenir Book" panose="02000503020000020003" pitchFamily="2" charset="0"/>
              </a:rPr>
            </a:br>
            <a:r>
              <a:rPr lang="en-US" sz="1000" b="0" i="0" u="none" strike="noStrike" dirty="0">
                <a:solidFill>
                  <a:srgbClr val="000000"/>
                </a:solidFill>
                <a:effectLst/>
                <a:latin typeface="Avenir Book" panose="02000503020000020003" pitchFamily="2" charset="0"/>
              </a:rPr>
              <a:t>Organization: </a:t>
            </a:r>
            <a:r>
              <a:rPr lang="en-US" sz="1000" b="0" i="0" u="none" strike="noStrike" dirty="0">
                <a:solidFill>
                  <a:srgbClr val="000000"/>
                </a:solidFill>
                <a:effectLst/>
                <a:latin typeface="Avenir Book" panose="02000503020000020003" pitchFamily="2" charset="0"/>
                <a:hlinkClick r:id="rId2"/>
              </a:rPr>
              <a:t>EndPreeclampsia.org</a:t>
            </a:r>
            <a:endParaRPr lang="en-US" sz="1400" kern="1200" dirty="0">
              <a:solidFill>
                <a:schemeClr val="tx1"/>
              </a:solidFill>
              <a:latin typeface="Avenir Book" panose="02000503020000020003" pitchFamily="2" charset="0"/>
            </a:endParaRP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4" name="Pentagon 23">
            <a:extLst>
              <a:ext uri="{FF2B5EF4-FFF2-40B4-BE49-F238E27FC236}">
                <a16:creationId xmlns:a16="http://schemas.microsoft.com/office/drawing/2014/main" id="{A17EF8FF-ABBB-FC40-B8C9-93BD83E8B0A1}"/>
              </a:ext>
            </a:extLst>
          </p:cNvPr>
          <p:cNvSpPr/>
          <p:nvPr/>
        </p:nvSpPr>
        <p:spPr>
          <a:xfrm>
            <a:off x="149239" y="22381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49239" y="4312163"/>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3"/>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239" y="272654"/>
            <a:ext cx="7457313"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Kara </a:t>
            </a:r>
            <a:r>
              <a:rPr lang="en-US" b="1" dirty="0" err="1">
                <a:latin typeface="Avenir Book" panose="02000503020000020003" pitchFamily="2" charset="0"/>
              </a:rPr>
              <a:t>Boeldt</a:t>
            </a:r>
            <a:r>
              <a:rPr lang="en-US" b="1" dirty="0">
                <a:latin typeface="Avenir Book" panose="02000503020000020003" pitchFamily="2" charset="0"/>
              </a:rPr>
              <a:t>, BA, TIP</a:t>
            </a:r>
            <a:endParaRPr lang="en-US" dirty="0">
              <a:latin typeface="Avenir Book" panose="02000503020000020003" pitchFamily="2" charset="0"/>
            </a:endParaRPr>
          </a:p>
        </p:txBody>
      </p:sp>
      <p:sp>
        <p:nvSpPr>
          <p:cNvPr id="10" name="TextBox 9">
            <a:extLst>
              <a:ext uri="{FF2B5EF4-FFF2-40B4-BE49-F238E27FC236}">
                <a16:creationId xmlns:a16="http://schemas.microsoft.com/office/drawing/2014/main" id="{A423CA30-24B5-34D4-E193-6FC3F76A75F8}"/>
              </a:ext>
            </a:extLst>
          </p:cNvPr>
          <p:cNvSpPr txBox="1"/>
          <p:nvPr/>
        </p:nvSpPr>
        <p:spPr>
          <a:xfrm>
            <a:off x="1219982" y="2403796"/>
            <a:ext cx="6101442" cy="1169551"/>
          </a:xfrm>
          <a:prstGeom prst="rect">
            <a:avLst/>
          </a:prstGeom>
          <a:noFill/>
        </p:spPr>
        <p:txBody>
          <a:bodyPr wrap="square">
            <a:spAutoFit/>
          </a:bodyPr>
          <a:lstStyle/>
          <a:p>
            <a:r>
              <a:rPr lang="en-US" sz="1000" b="0" i="0" u="none" strike="noStrike" dirty="0">
                <a:solidFill>
                  <a:srgbClr val="222222"/>
                </a:solidFill>
                <a:effectLst/>
                <a:latin typeface="Avenir Book" panose="02000503020000020003" pitchFamily="2" charset="0"/>
              </a:rPr>
              <a:t>Kara </a:t>
            </a:r>
            <a:r>
              <a:rPr lang="en-US" sz="1000" b="0" i="0" u="none" strike="noStrike" dirty="0" err="1">
                <a:solidFill>
                  <a:srgbClr val="222222"/>
                </a:solidFill>
                <a:effectLst/>
                <a:latin typeface="Avenir Book" panose="02000503020000020003" pitchFamily="2" charset="0"/>
              </a:rPr>
              <a:t>Boeldt</a:t>
            </a:r>
            <a:r>
              <a:rPr lang="en-US" sz="1000" b="0" i="0" u="none" strike="noStrike" dirty="0">
                <a:solidFill>
                  <a:srgbClr val="222222"/>
                </a:solidFill>
                <a:effectLst/>
                <a:latin typeface="Avenir Book" panose="02000503020000020003" pitchFamily="2" charset="0"/>
              </a:rPr>
              <a:t> is an internationally recognized patient advocate and peer educator, a certified trauma-informed professional, and the founder of </a:t>
            </a:r>
            <a:r>
              <a:rPr lang="en-US" sz="1000" b="0" i="0" dirty="0">
                <a:effectLst/>
                <a:latin typeface="Avenir Book" panose="02000503020000020003" pitchFamily="2" charset="0"/>
                <a:hlinkClick r:id="rId4"/>
              </a:rPr>
              <a:t>EndPreeclampsia.org</a:t>
            </a:r>
            <a:r>
              <a:rPr lang="en-US" sz="1000" b="0" i="0" u="none" strike="noStrike" dirty="0">
                <a:solidFill>
                  <a:srgbClr val="222222"/>
                </a:solidFill>
                <a:effectLst/>
                <a:latin typeface="Avenir Book" panose="02000503020000020003" pitchFamily="2" charset="0"/>
              </a:rPr>
              <a:t>, a 60,000+ patient member charitable maternal health organization focused on hypertensive disorders of pregnancy. Fueled by her own severe preeclampsia experience, Kara embarked on a mission to provide patients and their families with support, advocacy, and evidence-based health education to empower them and improve outcomes. Kara is a patient advisor and patient engagement consultant for organizations, institutions, and industry. </a:t>
            </a:r>
            <a:r>
              <a:rPr lang="en-US" sz="1000" b="0" i="0" u="none" strike="noStrike" dirty="0" err="1">
                <a:solidFill>
                  <a:srgbClr val="222222"/>
                </a:solidFill>
                <a:effectLst/>
                <a:latin typeface="Avenir Book" panose="02000503020000020003" pitchFamily="2" charset="0"/>
              </a:rPr>
              <a:t>EndPreeclampsia</a:t>
            </a:r>
            <a:r>
              <a:rPr lang="en-US" sz="1000" b="0" i="0" u="none" strike="noStrike" dirty="0">
                <a:solidFill>
                  <a:srgbClr val="222222"/>
                </a:solidFill>
                <a:effectLst/>
                <a:latin typeface="Avenir Book" panose="02000503020000020003" pitchFamily="2" charset="0"/>
              </a:rPr>
              <a:t> is a national sponsor of several maternal health legislation initiatives.</a:t>
            </a:r>
            <a:endParaRPr lang="en-US" sz="1000" dirty="0">
              <a:latin typeface="Avenir Book" panose="02000503020000020003" pitchFamily="2" charset="0"/>
            </a:endParaRPr>
          </a:p>
        </p:txBody>
      </p:sp>
      <p:sp>
        <p:nvSpPr>
          <p:cNvPr id="12" name="TextBox 11">
            <a:extLst>
              <a:ext uri="{FF2B5EF4-FFF2-40B4-BE49-F238E27FC236}">
                <a16:creationId xmlns:a16="http://schemas.microsoft.com/office/drawing/2014/main" id="{527B491C-F820-3431-9565-8B44265C4605}"/>
              </a:ext>
            </a:extLst>
          </p:cNvPr>
          <p:cNvSpPr txBox="1"/>
          <p:nvPr/>
        </p:nvSpPr>
        <p:spPr>
          <a:xfrm>
            <a:off x="1310914" y="4210526"/>
            <a:ext cx="6101442" cy="1323439"/>
          </a:xfrm>
          <a:prstGeom prst="rect">
            <a:avLst/>
          </a:prstGeom>
          <a:noFill/>
        </p:spPr>
        <p:txBody>
          <a:bodyPr wrap="square">
            <a:spAutoFit/>
          </a:bodyPr>
          <a:lstStyle/>
          <a:p>
            <a:pPr algn="l"/>
            <a:r>
              <a:rPr lang="en-US" sz="1000" b="0" i="0" u="none" strike="noStrike" dirty="0">
                <a:solidFill>
                  <a:srgbClr val="222222"/>
                </a:solidFill>
                <a:effectLst/>
                <a:latin typeface="Avenir Book" panose="02000503020000020003" pitchFamily="2" charset="0"/>
                <a:hlinkClick r:id="rId5"/>
              </a:rPr>
              <a:t>https://www.pcori.org/research-results/2023/aspire-build-pcor-cer-capacity-hypertensive-disorders-pregnancy</a:t>
            </a:r>
            <a:endParaRPr lang="en-US" sz="1000" b="0" i="0" u="none" strike="noStrike" dirty="0">
              <a:solidFill>
                <a:srgbClr val="222222"/>
              </a:solidFill>
              <a:effectLst/>
              <a:latin typeface="Avenir Book" panose="02000503020000020003" pitchFamily="2" charset="0"/>
            </a:endParaRPr>
          </a:p>
          <a:p>
            <a:pPr algn="l"/>
            <a:endParaRPr lang="en-US" sz="1000" b="0" i="0" u="none" strike="noStrike" dirty="0">
              <a:solidFill>
                <a:srgbClr val="222222"/>
              </a:solidFill>
              <a:effectLst/>
              <a:latin typeface="Avenir Book" panose="02000503020000020003" pitchFamily="2" charset="0"/>
            </a:endParaRPr>
          </a:p>
          <a:p>
            <a:pPr algn="l"/>
            <a:r>
              <a:rPr lang="en-US" sz="1000" b="0" i="0" u="none" strike="noStrike" dirty="0">
                <a:solidFill>
                  <a:srgbClr val="222222"/>
                </a:solidFill>
                <a:effectLst/>
                <a:latin typeface="Avenir Book" panose="02000503020000020003" pitchFamily="2" charset="0"/>
                <a:hlinkClick r:id="rId6"/>
              </a:rPr>
              <a:t>https://pubmed.ncbi.nlm.nih.gov/39669112/</a:t>
            </a:r>
            <a:endParaRPr lang="en-US" sz="1000" b="0" i="0" u="none" strike="noStrike" dirty="0">
              <a:solidFill>
                <a:srgbClr val="222222"/>
              </a:solidFill>
              <a:effectLst/>
              <a:latin typeface="Avenir Book" panose="02000503020000020003" pitchFamily="2" charset="0"/>
            </a:endParaRPr>
          </a:p>
          <a:p>
            <a:pPr algn="l"/>
            <a:endParaRPr lang="en-US" sz="1000" b="0" i="0" u="none" strike="noStrike" dirty="0">
              <a:solidFill>
                <a:srgbClr val="222222"/>
              </a:solidFill>
              <a:effectLst/>
              <a:latin typeface="Avenir Book" panose="02000503020000020003" pitchFamily="2" charset="0"/>
            </a:endParaRPr>
          </a:p>
          <a:p>
            <a:pPr algn="l"/>
            <a:r>
              <a:rPr lang="en-US" sz="1000" b="0" i="0" u="none" strike="noStrike" dirty="0">
                <a:solidFill>
                  <a:srgbClr val="222222"/>
                </a:solidFill>
                <a:effectLst/>
                <a:latin typeface="Avenir Book" panose="02000503020000020003" pitchFamily="2" charset="0"/>
                <a:hlinkClick r:id="rId7"/>
              </a:rPr>
              <a:t>https://www.ahajournals.org/doi/abs/10.1161/hyp.81.suppl_1.P402</a:t>
            </a:r>
            <a:br>
              <a:rPr lang="en-US" sz="1000" b="0" i="0" u="none" strike="noStrike" dirty="0">
                <a:solidFill>
                  <a:srgbClr val="222222"/>
                </a:solidFill>
                <a:effectLst/>
                <a:latin typeface="Avenir Book" panose="02000503020000020003" pitchFamily="2" charset="0"/>
              </a:rPr>
            </a:br>
            <a:br>
              <a:rPr lang="en-US" sz="1000" b="0" i="0" u="none" strike="noStrike" dirty="0">
                <a:solidFill>
                  <a:srgbClr val="222222"/>
                </a:solidFill>
                <a:effectLst/>
                <a:latin typeface="Avenir Book" panose="02000503020000020003" pitchFamily="2" charset="0"/>
              </a:rPr>
            </a:br>
            <a:r>
              <a:rPr lang="en-US" sz="1000" b="0" i="0" u="none" strike="noStrike" dirty="0">
                <a:solidFill>
                  <a:srgbClr val="222222"/>
                </a:solidFill>
                <a:effectLst/>
                <a:latin typeface="Avenir Book" panose="02000503020000020003" pitchFamily="2" charset="0"/>
                <a:hlinkClick r:id="rId8"/>
              </a:rPr>
              <a:t>https://faseb</a:t>
            </a:r>
            <a:endParaRPr lang="en-US" sz="1000" b="0" i="0" u="none" strike="noStrike" dirty="0">
              <a:solidFill>
                <a:srgbClr val="222222"/>
              </a:solidFill>
              <a:effectLst/>
              <a:latin typeface="Avenir Book" panose="02000503020000020003" pitchFamily="2" charset="0"/>
            </a:endParaRPr>
          </a:p>
        </p:txBody>
      </p:sp>
      <p:sp>
        <p:nvSpPr>
          <p:cNvPr id="18" name="TextBox 17">
            <a:extLst>
              <a:ext uri="{FF2B5EF4-FFF2-40B4-BE49-F238E27FC236}">
                <a16:creationId xmlns:a16="http://schemas.microsoft.com/office/drawing/2014/main" id="{ACFE9206-50DC-83F0-63A5-ADE6F9D0A41B}"/>
              </a:ext>
            </a:extLst>
          </p:cNvPr>
          <p:cNvSpPr txBox="1"/>
          <p:nvPr/>
        </p:nvSpPr>
        <p:spPr>
          <a:xfrm>
            <a:off x="8723270" y="3824415"/>
            <a:ext cx="2809972" cy="600164"/>
          </a:xfrm>
          <a:prstGeom prst="rect">
            <a:avLst/>
          </a:prstGeom>
          <a:noFill/>
        </p:spPr>
        <p:txBody>
          <a:bodyPr wrap="square">
            <a:spAutoFit/>
          </a:bodyPr>
          <a:lstStyle/>
          <a:p>
            <a:r>
              <a:rPr lang="en-US" sz="1100" dirty="0">
                <a:solidFill>
                  <a:schemeClr val="bg1"/>
                </a:solidFill>
                <a:latin typeface="Avenir Book" panose="02000503020000020003" pitchFamily="2" charset="0"/>
              </a:rPr>
              <a:t>P</a:t>
            </a:r>
            <a:r>
              <a:rPr lang="en-US" sz="1100" b="0" i="0" u="none" strike="noStrike" dirty="0">
                <a:solidFill>
                  <a:schemeClr val="bg1"/>
                </a:solidFill>
                <a:effectLst/>
                <a:latin typeface="Avenir Book" panose="02000503020000020003" pitchFamily="2" charset="0"/>
              </a:rPr>
              <a:t>atient advocate and peer educator, certified trauma-informed professional, and the founder of </a:t>
            </a:r>
            <a:r>
              <a:rPr lang="en-US" sz="1100" b="0" i="0" dirty="0">
                <a:effectLst/>
                <a:latin typeface="Avenir Book" panose="02000503020000020003" pitchFamily="2" charset="0"/>
                <a:hlinkClick r:id="rId4"/>
              </a:rPr>
              <a:t>EndPreeclampsia.org</a:t>
            </a:r>
            <a:endParaRPr lang="en-US" sz="1100" dirty="0">
              <a:latin typeface="Avenir Book" panose="02000503020000020003" pitchFamily="2" charset="0"/>
            </a:endParaRPr>
          </a:p>
        </p:txBody>
      </p:sp>
      <p:pic>
        <p:nvPicPr>
          <p:cNvPr id="20" name="Picture 19" descr="A person with glasses and a floral shirt&#10;&#10;Description automatically generated">
            <a:extLst>
              <a:ext uri="{FF2B5EF4-FFF2-40B4-BE49-F238E27FC236}">
                <a16:creationId xmlns:a16="http://schemas.microsoft.com/office/drawing/2014/main" id="{64534D5D-2A5B-45D4-7FAE-B92165FCE4A8}"/>
              </a:ext>
            </a:extLst>
          </p:cNvPr>
          <p:cNvPicPr>
            <a:picLocks noChangeAspect="1"/>
          </p:cNvPicPr>
          <p:nvPr/>
        </p:nvPicPr>
        <p:blipFill>
          <a:blip r:embed="rId9"/>
          <a:stretch>
            <a:fillRect/>
          </a:stretch>
        </p:blipFill>
        <p:spPr>
          <a:xfrm>
            <a:off x="8677295" y="224115"/>
            <a:ext cx="2732486" cy="3034330"/>
          </a:xfrm>
          <a:prstGeom prst="rect">
            <a:avLst/>
          </a:prstGeom>
        </p:spPr>
      </p:pic>
    </p:spTree>
    <p:extLst>
      <p:ext uri="{BB962C8B-B14F-4D97-AF65-F5344CB8AC3E}">
        <p14:creationId xmlns:p14="http://schemas.microsoft.com/office/powerpoint/2010/main" val="1932937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E90BDA-0D06-4707-A63C-3424A7442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FD8A9E-9247-CA42-A6CD-473533C71D4B}"/>
              </a:ext>
            </a:extLst>
          </p:cNvPr>
          <p:cNvSpPr>
            <a:spLocks noGrp="1"/>
          </p:cNvSpPr>
          <p:nvPr>
            <p:ph type="title"/>
          </p:nvPr>
        </p:nvSpPr>
        <p:spPr>
          <a:xfrm>
            <a:off x="149112" y="1003075"/>
            <a:ext cx="5963651" cy="805268"/>
          </a:xfrm>
        </p:spPr>
        <p:txBody>
          <a:bodyPr vert="horz" lIns="91440" tIns="45720" rIns="91440" bIns="45720" rtlCol="0" anchor="t" anchorCtr="0">
            <a:noAutofit/>
          </a:bodyPr>
          <a:lstStyle/>
          <a:p>
            <a:r>
              <a:rPr lang="en-US" sz="1400" dirty="0">
                <a:latin typeface="Avenir Book" panose="02000503020000020003" pitchFamily="2" charset="0"/>
              </a:rPr>
              <a:t>Assistant Professor</a:t>
            </a:r>
            <a:br>
              <a:rPr lang="en-US" sz="1400" dirty="0">
                <a:latin typeface="Avenir Book" panose="02000503020000020003" pitchFamily="2" charset="0"/>
              </a:rPr>
            </a:br>
            <a:r>
              <a:rPr lang="en-US" sz="1400" dirty="0">
                <a:latin typeface="Avenir Book" panose="02000503020000020003" pitchFamily="2" charset="0"/>
              </a:rPr>
              <a:t>University Medical Center Utrecht</a:t>
            </a:r>
            <a:br>
              <a:rPr lang="en-US" sz="1400" dirty="0">
                <a:latin typeface="Avenir Book" panose="02000503020000020003" pitchFamily="2" charset="0"/>
              </a:rPr>
            </a:br>
            <a:r>
              <a:rPr lang="en-US" sz="1400" dirty="0">
                <a:latin typeface="Avenir Book" panose="02000503020000020003" pitchFamily="2" charset="0"/>
              </a:rPr>
              <a:t>Utrecht University</a:t>
            </a:r>
            <a:br>
              <a:rPr lang="en-US" sz="1400" dirty="0">
                <a:latin typeface="Avenir Book" panose="02000503020000020003" pitchFamily="2" charset="0"/>
              </a:rPr>
            </a:br>
            <a:r>
              <a:rPr lang="en-US" sz="1400" dirty="0">
                <a:latin typeface="Avenir Book" panose="02000503020000020003" pitchFamily="2" charset="0"/>
              </a:rPr>
              <a:t>The Netherlands</a:t>
            </a:r>
          </a:p>
        </p:txBody>
      </p:sp>
      <p:sp>
        <p:nvSpPr>
          <p:cNvPr id="4" name="Text Placeholder 3">
            <a:extLst>
              <a:ext uri="{FF2B5EF4-FFF2-40B4-BE49-F238E27FC236}">
                <a16:creationId xmlns:a16="http://schemas.microsoft.com/office/drawing/2014/main" id="{B250A62A-CD51-524D-BA3C-EEA4BD3DD38B}"/>
              </a:ext>
            </a:extLst>
          </p:cNvPr>
          <p:cNvSpPr>
            <a:spLocks noGrp="1"/>
          </p:cNvSpPr>
          <p:nvPr>
            <p:ph type="body" sz="half" idx="2"/>
          </p:nvPr>
        </p:nvSpPr>
        <p:spPr>
          <a:xfrm>
            <a:off x="1172414" y="2240227"/>
            <a:ext cx="6546922" cy="2571164"/>
          </a:xfrm>
        </p:spPr>
        <p:txBody>
          <a:bodyPr vert="horz" lIns="91440" tIns="45720" rIns="91440" bIns="45720" rtlCol="0" anchor="t" anchorCtr="0">
            <a:normAutofit/>
          </a:bodyPr>
          <a:lstStyle/>
          <a:p>
            <a:r>
              <a:rPr lang="en-US" sz="1100" dirty="0">
                <a:latin typeface="Avenir Book" panose="02000503020000020003" pitchFamily="2" charset="0"/>
              </a:rPr>
              <a:t>Dr. Joyce Browne has an academic background and trained as a medical doctor, social and clinical epidemiologist. Her clinical research expertise focuses on global health, health equity, health care improvement in low- and middle-income countries, community engagement, patient engagement, global health ethics and interdisciplinary collaboration.</a:t>
            </a:r>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74493" y="-2"/>
            <a:ext cx="4320466"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Placeholder 7">
            <a:extLst>
              <a:ext uri="{FF2B5EF4-FFF2-40B4-BE49-F238E27FC236}">
                <a16:creationId xmlns:a16="http://schemas.microsoft.com/office/drawing/2014/main" id="{948AED7A-1858-9244-AF5A-6506D32F2750}"/>
              </a:ext>
            </a:extLst>
          </p:cNvPr>
          <p:cNvPicPr>
            <a:picLocks noGrp="1" noChangeAspect="1"/>
          </p:cNvPicPr>
          <p:nvPr>
            <p:ph type="pic" idx="1"/>
          </p:nvPr>
        </p:nvPicPr>
        <p:blipFill>
          <a:blip r:embed="rId2"/>
          <a:srcRect t="19933" b="19933"/>
          <a:stretch/>
        </p:blipFill>
        <p:spPr>
          <a:xfrm>
            <a:off x="8145393" y="272654"/>
            <a:ext cx="3778666" cy="2990371"/>
          </a:xfrm>
          <a:prstGeom prst="rect">
            <a:avLst/>
          </a:prstGeom>
        </p:spPr>
      </p:pic>
      <p:sp>
        <p:nvSpPr>
          <p:cNvPr id="24" name="Pentagon 23">
            <a:extLst>
              <a:ext uri="{FF2B5EF4-FFF2-40B4-BE49-F238E27FC236}">
                <a16:creationId xmlns:a16="http://schemas.microsoft.com/office/drawing/2014/main" id="{A17EF8FF-ABBB-FC40-B8C9-93BD83E8B0A1}"/>
              </a:ext>
            </a:extLst>
          </p:cNvPr>
          <p:cNvSpPr/>
          <p:nvPr/>
        </p:nvSpPr>
        <p:spPr>
          <a:xfrm>
            <a:off x="149112" y="2240226"/>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Summary</a:t>
            </a:r>
          </a:p>
        </p:txBody>
      </p:sp>
      <p:sp>
        <p:nvSpPr>
          <p:cNvPr id="27" name="Pentagon 26">
            <a:extLst>
              <a:ext uri="{FF2B5EF4-FFF2-40B4-BE49-F238E27FC236}">
                <a16:creationId xmlns:a16="http://schemas.microsoft.com/office/drawing/2014/main" id="{0E8A4F98-84F2-BE45-8DF1-7D3DF06AE076}"/>
              </a:ext>
            </a:extLst>
          </p:cNvPr>
          <p:cNvSpPr/>
          <p:nvPr/>
        </p:nvSpPr>
        <p:spPr>
          <a:xfrm>
            <a:off x="125265" y="3316583"/>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Publications</a:t>
            </a:r>
          </a:p>
        </p:txBody>
      </p:sp>
      <p:sp>
        <p:nvSpPr>
          <p:cNvPr id="29" name="TextBox 28">
            <a:extLst>
              <a:ext uri="{FF2B5EF4-FFF2-40B4-BE49-F238E27FC236}">
                <a16:creationId xmlns:a16="http://schemas.microsoft.com/office/drawing/2014/main" id="{7E43562F-2508-5542-A4BF-A41F9DFA9C97}"/>
              </a:ext>
            </a:extLst>
          </p:cNvPr>
          <p:cNvSpPr txBox="1"/>
          <p:nvPr/>
        </p:nvSpPr>
        <p:spPr>
          <a:xfrm>
            <a:off x="9216136" y="3428999"/>
            <a:ext cx="2520699" cy="1615827"/>
          </a:xfrm>
          <a:prstGeom prst="rect">
            <a:avLst/>
          </a:prstGeom>
          <a:noFill/>
        </p:spPr>
        <p:txBody>
          <a:bodyPr wrap="square" rtlCol="0">
            <a:spAutoFit/>
          </a:bodyPr>
          <a:lstStyle/>
          <a:p>
            <a:r>
              <a:rPr lang="en-US" sz="1100" dirty="0">
                <a:solidFill>
                  <a:schemeClr val="bg1"/>
                </a:solidFill>
                <a:latin typeface="Avenir Book" panose="02000503020000020003" pitchFamily="2" charset="0"/>
              </a:rPr>
              <a:t>Maternal cardiovascular and metabolic disease | Preeclampsia/hypertensive disorders of pregnancy | Preterm birth | Stillbirth | Global health</a:t>
            </a:r>
          </a:p>
          <a:p>
            <a:endParaRPr lang="en-US" sz="1100" dirty="0">
              <a:solidFill>
                <a:schemeClr val="bg1"/>
              </a:solidFill>
              <a:latin typeface="Avenir Book" panose="02000503020000020003" pitchFamily="2" charset="0"/>
            </a:endParaRPr>
          </a:p>
          <a:p>
            <a:r>
              <a:rPr lang="en-US" sz="1100" dirty="0">
                <a:solidFill>
                  <a:schemeClr val="bg1"/>
                </a:solidFill>
                <a:latin typeface="Avenir Book" panose="02000503020000020003" pitchFamily="2" charset="0"/>
              </a:rPr>
              <a:t>Additional publications: </a:t>
            </a:r>
            <a:r>
              <a:rPr lang="en-US" sz="1100" dirty="0">
                <a:solidFill>
                  <a:schemeClr val="bg1"/>
                </a:solidFill>
                <a:latin typeface="Avenir Book" panose="02000503020000020003" pitchFamily="2" charset="0"/>
                <a:hlinkClick r:id="rId3"/>
              </a:rPr>
              <a:t>https://www.researchgate.net/profile/Joyce-Browne</a:t>
            </a:r>
            <a:endParaRPr lang="en-US" sz="1100" dirty="0">
              <a:solidFill>
                <a:schemeClr val="bg1"/>
              </a:solidFill>
              <a:latin typeface="Avenir Book" panose="02000503020000020003" pitchFamily="2" charset="0"/>
            </a:endParaRPr>
          </a:p>
        </p:txBody>
      </p:sp>
      <p:sp>
        <p:nvSpPr>
          <p:cNvPr id="30" name="Pentagon 29">
            <a:extLst>
              <a:ext uri="{FF2B5EF4-FFF2-40B4-BE49-F238E27FC236}">
                <a16:creationId xmlns:a16="http://schemas.microsoft.com/office/drawing/2014/main" id="{A5FCF464-00A2-1144-83CC-EC0AAEA81AF5}"/>
              </a:ext>
            </a:extLst>
          </p:cNvPr>
          <p:cNvSpPr/>
          <p:nvPr/>
        </p:nvSpPr>
        <p:spPr>
          <a:xfrm>
            <a:off x="8145393" y="3482560"/>
            <a:ext cx="1070743" cy="224832"/>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venir Book" panose="02000503020000020003" pitchFamily="2" charset="0"/>
              </a:rPr>
              <a:t>Expertise</a:t>
            </a:r>
          </a:p>
        </p:txBody>
      </p:sp>
      <p:sp>
        <p:nvSpPr>
          <p:cNvPr id="31" name="Text Placeholder 3">
            <a:extLst>
              <a:ext uri="{FF2B5EF4-FFF2-40B4-BE49-F238E27FC236}">
                <a16:creationId xmlns:a16="http://schemas.microsoft.com/office/drawing/2014/main" id="{78BF32DD-A854-2B41-ACBF-74DE5CBE9B29}"/>
              </a:ext>
            </a:extLst>
          </p:cNvPr>
          <p:cNvSpPr txBox="1">
            <a:spLocks/>
          </p:cNvSpPr>
          <p:nvPr/>
        </p:nvSpPr>
        <p:spPr>
          <a:xfrm>
            <a:off x="1172287" y="3285399"/>
            <a:ext cx="6546922" cy="188414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sz="1100" dirty="0">
                <a:latin typeface="Avenir Book" panose="02000503020000020003" pitchFamily="2" charset="0"/>
              </a:rPr>
              <a:t>▸Persistent Hypertension Up to One Year Postpartum among Women with Hypertensive Disorders in Pregnancy in a Low-Resource Setting: A Prospective Cohort Study.</a:t>
            </a:r>
          </a:p>
          <a:p>
            <a:pPr>
              <a:lnSpc>
                <a:spcPct val="100000"/>
              </a:lnSpc>
              <a:spcBef>
                <a:spcPts val="0"/>
              </a:spcBef>
            </a:pPr>
            <a:r>
              <a:rPr lang="en-US" sz="1100" dirty="0" err="1">
                <a:latin typeface="Avenir Book" panose="02000503020000020003" pitchFamily="2" charset="0"/>
              </a:rPr>
              <a:t>Ishaku</a:t>
            </a:r>
            <a:r>
              <a:rPr lang="en-US" sz="1100" dirty="0">
                <a:latin typeface="Avenir Book" panose="02000503020000020003" pitchFamily="2" charset="0"/>
              </a:rPr>
              <a:t> SM, </a:t>
            </a:r>
            <a:r>
              <a:rPr lang="en-US" sz="1100" dirty="0" err="1">
                <a:latin typeface="Avenir Book" panose="02000503020000020003" pitchFamily="2" charset="0"/>
              </a:rPr>
              <a:t>Jamilu</a:t>
            </a:r>
            <a:r>
              <a:rPr lang="en-US" sz="1100" dirty="0">
                <a:latin typeface="Avenir Book" panose="02000503020000020003" pitchFamily="2" charset="0"/>
              </a:rPr>
              <a:t> T, Innocent AP, Gbenga KA, </a:t>
            </a:r>
            <a:r>
              <a:rPr lang="en-US" sz="1100" dirty="0" err="1">
                <a:latin typeface="Avenir Book" panose="02000503020000020003" pitchFamily="2" charset="0"/>
              </a:rPr>
              <a:t>Lamaran</a:t>
            </a:r>
            <a:r>
              <a:rPr lang="en-US" sz="1100" dirty="0">
                <a:latin typeface="Avenir Book" panose="02000503020000020003" pitchFamily="2" charset="0"/>
              </a:rPr>
              <a:t> D, Lawal O, Warren CE, </a:t>
            </a:r>
            <a:r>
              <a:rPr lang="en-US" sz="1100" dirty="0" err="1">
                <a:latin typeface="Avenir Book" panose="02000503020000020003" pitchFamily="2" charset="0"/>
              </a:rPr>
              <a:t>Olorunfemi</a:t>
            </a:r>
            <a:r>
              <a:rPr lang="en-US" sz="1100" dirty="0">
                <a:latin typeface="Avenir Book" panose="02000503020000020003" pitchFamily="2" charset="0"/>
              </a:rPr>
              <a:t> OO, Abubakar HD, Karima T, Patience OO, Musa A, Azubuike OK, </a:t>
            </a:r>
            <a:r>
              <a:rPr lang="en-US" sz="1100" dirty="0" err="1">
                <a:latin typeface="Avenir Book" panose="02000503020000020003" pitchFamily="2" charset="0"/>
              </a:rPr>
              <a:t>Baffah</a:t>
            </a:r>
            <a:r>
              <a:rPr lang="en-US" sz="1100" dirty="0">
                <a:latin typeface="Avenir Book" panose="02000503020000020003" pitchFamily="2" charset="0"/>
              </a:rPr>
              <a:t> AM, </a:t>
            </a:r>
            <a:r>
              <a:rPr lang="en-US" sz="1100" dirty="0" err="1">
                <a:latin typeface="Avenir Book" panose="02000503020000020003" pitchFamily="2" charset="0"/>
              </a:rPr>
              <a:t>Franx</a:t>
            </a:r>
            <a:r>
              <a:rPr lang="en-US" sz="1100" dirty="0">
                <a:latin typeface="Avenir Book" panose="02000503020000020003" pitchFamily="2" charset="0"/>
              </a:rPr>
              <a:t> A, </a:t>
            </a:r>
            <a:r>
              <a:rPr lang="en-US" sz="1100" dirty="0" err="1">
                <a:latin typeface="Avenir Book" panose="02000503020000020003" pitchFamily="2" charset="0"/>
              </a:rPr>
              <a:t>Grobbee</a:t>
            </a:r>
            <a:r>
              <a:rPr lang="en-US" sz="1100" dirty="0">
                <a:latin typeface="Avenir Book" panose="02000503020000020003" pitchFamily="2" charset="0"/>
              </a:rPr>
              <a:t> DE, ▸ ▸ Browne JL. Glob Heart. 2021 Sep 9;16(1):62.</a:t>
            </a:r>
          </a:p>
          <a:p>
            <a:pPr>
              <a:lnSpc>
                <a:spcPct val="100000"/>
              </a:lnSpc>
              <a:spcBef>
                <a:spcPts val="0"/>
              </a:spcBef>
            </a:pPr>
            <a:r>
              <a:rPr lang="en-US" sz="1100" dirty="0">
                <a:latin typeface="Avenir Book" panose="02000503020000020003" pitchFamily="2" charset="0"/>
              </a:rPr>
              <a:t>▸Childbirth outcomes and ethnic disparities in Suriname: a nationwide registry-based study in a middle-income country.</a:t>
            </a:r>
          </a:p>
          <a:p>
            <a:pPr>
              <a:lnSpc>
                <a:spcPct val="100000"/>
              </a:lnSpc>
              <a:spcBef>
                <a:spcPts val="0"/>
              </a:spcBef>
            </a:pPr>
            <a:r>
              <a:rPr lang="en-US" sz="1100" dirty="0" err="1">
                <a:latin typeface="Avenir Book" panose="02000503020000020003" pitchFamily="2" charset="0"/>
              </a:rPr>
              <a:t>Verschueren</a:t>
            </a:r>
            <a:r>
              <a:rPr lang="en-US" sz="1100" dirty="0">
                <a:latin typeface="Avenir Book" panose="02000503020000020003" pitchFamily="2" charset="0"/>
              </a:rPr>
              <a:t> KJC, </a:t>
            </a:r>
            <a:r>
              <a:rPr lang="en-US" sz="1100" dirty="0" err="1">
                <a:latin typeface="Avenir Book" panose="02000503020000020003" pitchFamily="2" charset="0"/>
              </a:rPr>
              <a:t>Prüst</a:t>
            </a:r>
            <a:r>
              <a:rPr lang="en-US" sz="1100" dirty="0">
                <a:latin typeface="Avenir Book" panose="02000503020000020003" pitchFamily="2" charset="0"/>
              </a:rPr>
              <a:t> ZD, </a:t>
            </a:r>
            <a:r>
              <a:rPr lang="en-US" sz="1100" dirty="0" err="1">
                <a:latin typeface="Avenir Book" panose="02000503020000020003" pitchFamily="2" charset="0"/>
              </a:rPr>
              <a:t>Paidin</a:t>
            </a:r>
            <a:r>
              <a:rPr lang="en-US" sz="1100" dirty="0">
                <a:latin typeface="Avenir Book" panose="02000503020000020003" pitchFamily="2" charset="0"/>
              </a:rPr>
              <a:t> RR, </a:t>
            </a:r>
            <a:r>
              <a:rPr lang="en-US" sz="1100" dirty="0" err="1">
                <a:latin typeface="Avenir Book" panose="02000503020000020003" pitchFamily="2" charset="0"/>
              </a:rPr>
              <a:t>Kodan</a:t>
            </a:r>
            <a:r>
              <a:rPr lang="en-US" sz="1100" dirty="0">
                <a:latin typeface="Avenir Book" panose="02000503020000020003" pitchFamily="2" charset="0"/>
              </a:rPr>
              <a:t> LR, </a:t>
            </a:r>
            <a:r>
              <a:rPr lang="en-US" sz="1100" dirty="0" err="1">
                <a:latin typeface="Avenir Book" panose="02000503020000020003" pitchFamily="2" charset="0"/>
              </a:rPr>
              <a:t>Bloemenkamp</a:t>
            </a:r>
            <a:r>
              <a:rPr lang="en-US" sz="1100" dirty="0">
                <a:latin typeface="Avenir Book" panose="02000503020000020003" pitchFamily="2" charset="0"/>
              </a:rPr>
              <a:t> KWM, </a:t>
            </a:r>
            <a:r>
              <a:rPr lang="en-US" sz="1100" dirty="0" err="1">
                <a:latin typeface="Avenir Book" panose="02000503020000020003" pitchFamily="2" charset="0"/>
              </a:rPr>
              <a:t>Rijken</a:t>
            </a:r>
            <a:r>
              <a:rPr lang="en-US" sz="1100" dirty="0">
                <a:latin typeface="Avenir Book" panose="02000503020000020003" pitchFamily="2" charset="0"/>
              </a:rPr>
              <a:t> MJ, Browne JL. </a:t>
            </a:r>
            <a:r>
              <a:rPr lang="en-US" sz="1100" dirty="0" err="1">
                <a:latin typeface="Avenir Book" panose="02000503020000020003" pitchFamily="2" charset="0"/>
              </a:rPr>
              <a:t>Reprod</a:t>
            </a:r>
            <a:r>
              <a:rPr lang="en-US" sz="1100" dirty="0">
                <a:latin typeface="Avenir Book" panose="02000503020000020003" pitchFamily="2" charset="0"/>
              </a:rPr>
              <a:t> Health. 2020 May 7;17(1):62. </a:t>
            </a:r>
          </a:p>
          <a:p>
            <a:pPr>
              <a:lnSpc>
                <a:spcPct val="100000"/>
              </a:lnSpc>
              <a:spcBef>
                <a:spcPts val="0"/>
              </a:spcBef>
            </a:pPr>
            <a:r>
              <a:rPr lang="en-US" sz="1100" dirty="0">
                <a:latin typeface="Avenir Book" panose="02000503020000020003" pitchFamily="2" charset="0"/>
              </a:rPr>
              <a:t>▸Prognostic models for adverse pregnancy outcomes in low-income and middle-income countries: a systematic review. </a:t>
            </a:r>
            <a:r>
              <a:rPr lang="en-US" sz="1100" dirty="0" err="1">
                <a:latin typeface="Avenir Book" panose="02000503020000020003" pitchFamily="2" charset="0"/>
              </a:rPr>
              <a:t>Heestermans</a:t>
            </a:r>
            <a:r>
              <a:rPr lang="en-US" sz="1100" dirty="0">
                <a:latin typeface="Avenir Book" panose="02000503020000020003" pitchFamily="2" charset="0"/>
              </a:rPr>
              <a:t> T, Payne B, Kayode GA, </a:t>
            </a:r>
            <a:r>
              <a:rPr lang="en-US" sz="1100" dirty="0" err="1">
                <a:latin typeface="Avenir Book" panose="02000503020000020003" pitchFamily="2" charset="0"/>
              </a:rPr>
              <a:t>Amoakoh</a:t>
            </a:r>
            <a:r>
              <a:rPr lang="en-US" sz="1100" dirty="0">
                <a:latin typeface="Avenir Book" panose="02000503020000020003" pitchFamily="2" charset="0"/>
              </a:rPr>
              <a:t>-Coleman M, </a:t>
            </a:r>
            <a:r>
              <a:rPr lang="en-US" sz="1100" dirty="0" err="1">
                <a:latin typeface="Avenir Book" panose="02000503020000020003" pitchFamily="2" charset="0"/>
              </a:rPr>
              <a:t>Schuit</a:t>
            </a:r>
            <a:r>
              <a:rPr lang="en-US" sz="1100" dirty="0">
                <a:latin typeface="Avenir Book" panose="02000503020000020003" pitchFamily="2" charset="0"/>
              </a:rPr>
              <a:t> E, </a:t>
            </a:r>
            <a:r>
              <a:rPr lang="en-US" sz="1100" dirty="0" err="1">
                <a:latin typeface="Avenir Book" panose="02000503020000020003" pitchFamily="2" charset="0"/>
              </a:rPr>
              <a:t>Rijken</a:t>
            </a:r>
            <a:r>
              <a:rPr lang="en-US" sz="1100" dirty="0">
                <a:latin typeface="Avenir Book" panose="02000503020000020003" pitchFamily="2" charset="0"/>
              </a:rPr>
              <a:t> MJ, </a:t>
            </a:r>
            <a:r>
              <a:rPr lang="en-US" sz="1100" dirty="0" err="1">
                <a:latin typeface="Avenir Book" panose="02000503020000020003" pitchFamily="2" charset="0"/>
              </a:rPr>
              <a:t>Klipstein-Grobusch</a:t>
            </a:r>
            <a:r>
              <a:rPr lang="en-US" sz="1100" dirty="0">
                <a:latin typeface="Avenir Book" panose="02000503020000020003" pitchFamily="2" charset="0"/>
              </a:rPr>
              <a:t> K, </a:t>
            </a:r>
            <a:r>
              <a:rPr lang="en-US" sz="1100" dirty="0" err="1">
                <a:latin typeface="Avenir Book" panose="02000503020000020003" pitchFamily="2" charset="0"/>
              </a:rPr>
              <a:t>Bloemenkamp</a:t>
            </a:r>
            <a:r>
              <a:rPr lang="en-US" sz="1100" dirty="0">
                <a:latin typeface="Avenir Book" panose="02000503020000020003" pitchFamily="2" charset="0"/>
              </a:rPr>
              <a:t> K, </a:t>
            </a:r>
            <a:r>
              <a:rPr lang="en-US" sz="1100" dirty="0" err="1">
                <a:latin typeface="Avenir Book" panose="02000503020000020003" pitchFamily="2" charset="0"/>
              </a:rPr>
              <a:t>Grobbee</a:t>
            </a:r>
            <a:r>
              <a:rPr lang="en-US" sz="1100" dirty="0">
                <a:latin typeface="Avenir Book" panose="02000503020000020003" pitchFamily="2" charset="0"/>
              </a:rPr>
              <a:t> DE, Browne JL.</a:t>
            </a:r>
          </a:p>
          <a:p>
            <a:pPr>
              <a:lnSpc>
                <a:spcPct val="100000"/>
              </a:lnSpc>
              <a:spcBef>
                <a:spcPts val="0"/>
              </a:spcBef>
            </a:pPr>
            <a:r>
              <a:rPr lang="en-US" sz="1100" dirty="0">
                <a:latin typeface="Avenir Book" panose="02000503020000020003" pitchFamily="2" charset="0"/>
              </a:rPr>
              <a:t>▸Equity in maternal health outcomes in a middle-income urban setting: a cohort study.</a:t>
            </a:r>
          </a:p>
          <a:p>
            <a:pPr>
              <a:lnSpc>
                <a:spcPct val="100000"/>
              </a:lnSpc>
              <a:spcBef>
                <a:spcPts val="0"/>
              </a:spcBef>
            </a:pPr>
            <a:r>
              <a:rPr lang="en-US" sz="1100" dirty="0">
                <a:latin typeface="Avenir Book" panose="02000503020000020003" pitchFamily="2" charset="0"/>
              </a:rPr>
              <a:t>De Groot A, Van de Munt L, Boateng D, Savitri AI, </a:t>
            </a:r>
            <a:r>
              <a:rPr lang="en-US" sz="1100" dirty="0" err="1">
                <a:latin typeface="Avenir Book" panose="02000503020000020003" pitchFamily="2" charset="0"/>
              </a:rPr>
              <a:t>Antwi</a:t>
            </a:r>
            <a:r>
              <a:rPr lang="en-US" sz="1100" dirty="0">
                <a:latin typeface="Avenir Book" panose="02000503020000020003" pitchFamily="2" charset="0"/>
              </a:rPr>
              <a:t> E, </a:t>
            </a:r>
            <a:r>
              <a:rPr lang="en-US" sz="1100" dirty="0" err="1">
                <a:latin typeface="Avenir Book" panose="02000503020000020003" pitchFamily="2" charset="0"/>
              </a:rPr>
              <a:t>Bolten</a:t>
            </a:r>
            <a:r>
              <a:rPr lang="en-US" sz="1100" dirty="0">
                <a:latin typeface="Avenir Book" panose="02000503020000020003" pitchFamily="2" charset="0"/>
              </a:rPr>
              <a:t> N, </a:t>
            </a:r>
            <a:r>
              <a:rPr lang="en-US" sz="1100" dirty="0" err="1">
                <a:latin typeface="Avenir Book" panose="02000503020000020003" pitchFamily="2" charset="0"/>
              </a:rPr>
              <a:t>Klipstein-Grobusch</a:t>
            </a:r>
            <a:r>
              <a:rPr lang="en-US" sz="1100" dirty="0">
                <a:latin typeface="Avenir Book" panose="02000503020000020003" pitchFamily="2" charset="0"/>
              </a:rPr>
              <a:t> K, </a:t>
            </a:r>
            <a:r>
              <a:rPr lang="en-US" sz="1100" dirty="0" err="1">
                <a:latin typeface="Avenir Book" panose="02000503020000020003" pitchFamily="2" charset="0"/>
              </a:rPr>
              <a:t>Uiterwaal</a:t>
            </a:r>
            <a:r>
              <a:rPr lang="en-US" sz="1100" dirty="0">
                <a:latin typeface="Avenir Book" panose="02000503020000020003" pitchFamily="2" charset="0"/>
              </a:rPr>
              <a:t> CSPM, Browne JL. </a:t>
            </a:r>
            <a:r>
              <a:rPr lang="en-US" sz="1100" dirty="0" err="1">
                <a:latin typeface="Avenir Book" panose="02000503020000020003" pitchFamily="2" charset="0"/>
              </a:rPr>
              <a:t>Reprod</a:t>
            </a:r>
            <a:r>
              <a:rPr lang="en-US" sz="1100" dirty="0">
                <a:latin typeface="Avenir Book" panose="02000503020000020003" pitchFamily="2" charset="0"/>
              </a:rPr>
              <a:t> Health. 2019 Jun 18;16(1):84.</a:t>
            </a:r>
          </a:p>
        </p:txBody>
      </p:sp>
      <p:pic>
        <p:nvPicPr>
          <p:cNvPr id="35" name="Picture 34">
            <a:extLst>
              <a:ext uri="{FF2B5EF4-FFF2-40B4-BE49-F238E27FC236}">
                <a16:creationId xmlns:a16="http://schemas.microsoft.com/office/drawing/2014/main" id="{DE3CB217-A126-9A40-8AB3-8AD704FA8F6B}"/>
              </a:ext>
            </a:extLst>
          </p:cNvPr>
          <p:cNvPicPr>
            <a:picLocks noChangeAspect="1"/>
          </p:cNvPicPr>
          <p:nvPr/>
        </p:nvPicPr>
        <p:blipFill>
          <a:blip r:embed="rId4"/>
          <a:stretch>
            <a:fillRect/>
          </a:stretch>
        </p:blipFill>
        <p:spPr>
          <a:xfrm>
            <a:off x="8731437" y="4872246"/>
            <a:ext cx="2606578" cy="2014174"/>
          </a:xfrm>
          <a:prstGeom prst="rect">
            <a:avLst/>
          </a:prstGeom>
        </p:spPr>
      </p:pic>
      <p:sp>
        <p:nvSpPr>
          <p:cNvPr id="16" name="Pentagon 15">
            <a:extLst>
              <a:ext uri="{FF2B5EF4-FFF2-40B4-BE49-F238E27FC236}">
                <a16:creationId xmlns:a16="http://schemas.microsoft.com/office/drawing/2014/main" id="{42FEE12C-E712-014B-8D9B-BD2A13E6AA9A}"/>
              </a:ext>
            </a:extLst>
          </p:cNvPr>
          <p:cNvSpPr/>
          <p:nvPr/>
        </p:nvSpPr>
        <p:spPr>
          <a:xfrm>
            <a:off x="149112" y="268810"/>
            <a:ext cx="7457440" cy="590308"/>
          </a:xfrm>
          <a:prstGeom prst="homePlat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venir Book" panose="02000503020000020003" pitchFamily="2" charset="0"/>
              </a:rPr>
              <a:t> Joyce Browne, MD, PhD</a:t>
            </a:r>
            <a:endParaRPr lang="en-US" dirty="0">
              <a:latin typeface="Avenir Book" panose="02000503020000020003" pitchFamily="2" charset="0"/>
            </a:endParaRPr>
          </a:p>
        </p:txBody>
      </p:sp>
    </p:spTree>
    <p:extLst>
      <p:ext uri="{BB962C8B-B14F-4D97-AF65-F5344CB8AC3E}">
        <p14:creationId xmlns:p14="http://schemas.microsoft.com/office/powerpoint/2010/main" val="3981274954"/>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242852"/>
      </a:dk2>
      <a:lt2>
        <a:srgbClr val="ACCBF9"/>
      </a:lt2>
      <a:accent1>
        <a:srgbClr val="4A66AC"/>
      </a:accent1>
      <a:accent2>
        <a:srgbClr val="629DD1"/>
      </a:accent2>
      <a:accent3>
        <a:srgbClr val="297FD5"/>
      </a:accent3>
      <a:accent4>
        <a:srgbClr val="005668"/>
      </a:accent4>
      <a:accent5>
        <a:srgbClr val="5AA2AE"/>
      </a:accent5>
      <a:accent6>
        <a:srgbClr val="9D90A0"/>
      </a:accent6>
      <a:hlink>
        <a:srgbClr val="79AD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1036</TotalTime>
  <Words>20413</Words>
  <Application>Microsoft Macintosh PowerPoint</Application>
  <PresentationFormat>Widescreen</PresentationFormat>
  <Paragraphs>592</Paragraphs>
  <Slides>46</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Avenir Book</vt:lpstr>
      <vt:lpstr>Calibri</vt:lpstr>
      <vt:lpstr>Calibri Light</vt:lpstr>
      <vt:lpstr>Georgia</vt:lpstr>
      <vt:lpstr>tahoma</vt:lpstr>
      <vt:lpstr>Times New Roman</vt:lpstr>
      <vt:lpstr>Office Theme</vt:lpstr>
      <vt:lpstr>Global Pregnancy Collaboration</vt:lpstr>
      <vt:lpstr>CoLab Membership Areas of Expertise</vt:lpstr>
      <vt:lpstr>Assistant Professor University of Pennsylvania Children's Hospital of Philadelphia United States of America</vt:lpstr>
      <vt:lpstr>Research &amp; Registry Manager Preeclampsia Foundation United States of America  </vt:lpstr>
      <vt:lpstr>PowerPoint Presentation</vt:lpstr>
      <vt:lpstr>Massachusetts General Hospital Infectious Disease Division, GRJ-504 United States of America</vt:lpstr>
      <vt:lpstr>Associate Professor Gothenburg University Sweden</vt:lpstr>
      <vt:lpstr>Founder &amp; CEO Organization: EndPreeclampsia.org</vt:lpstr>
      <vt:lpstr>Assistant Professor University Medical Center Utrecht Utrecht University The Netherlands</vt:lpstr>
      <vt:lpstr>PowerPoint Presentation</vt:lpstr>
      <vt:lpstr>Department of Neonatology; Department of Obstetrics School of Medicine Pontificia Universidad Católica de Chile Chile</vt:lpstr>
      <vt:lpstr>Internal Medicine/Pediatrics Brigham and Women's Hospital   Harvard Medical School, Boston, Massachusetts</vt:lpstr>
      <vt:lpstr>Associate Professor Stellenbosch University Cape Town South Africa</vt:lpstr>
      <vt:lpstr>Professor EGA Institute for Women's Health University College London England</vt:lpstr>
      <vt:lpstr>Professor &amp; Governor's Chair  University of Tennessee Health Sciences Center United States of America</vt:lpstr>
      <vt:lpstr>Associate Professor Botucatu Medical School São Paulo State University, UNESP Brazil</vt:lpstr>
      <vt:lpstr>Full Professor Universidad del Bio Bio Chile</vt:lpstr>
      <vt:lpstr>Chief Physician University Hospital Odense of Southern Demark </vt:lpstr>
      <vt:lpstr>Associate Professor University of Washington School of Medicine United States of America</vt:lpstr>
      <vt:lpstr>Professor University of Washington United States of America</vt:lpstr>
      <vt:lpstr>Professor, Senior Consultant Obstetrics &amp; Gynecology Institute Clinical Sciences Lund, Lund University Sweden </vt:lpstr>
      <vt:lpstr>Assistant Professor Ohio State University, College of Nursing, Martha S. Pitzer Center for Women, Children , and Youth United States of America</vt:lpstr>
      <vt:lpstr>Associate Professor, Department of Obstetrics, Gynecology, and Reproductive Sciences University of Pittsburgh School of Medicine and University of Pittsburgh Clinical and Translational Sciences Institute, UPMC Magee-Womens Hospital, Magee-Womens Research Institute and Foundation United States of America</vt:lpstr>
      <vt:lpstr>Associate Professor Wayne State University School of Medicine United States of America</vt:lpstr>
      <vt:lpstr>Faculty Member, Obstetrics and Gynecology Division Hadassah Hebrew-University Medical Center Henrietta Szold Hadassah Hebrew University School of Nursing in the Faculty of Medicine Jerusalem, Israel</vt:lpstr>
      <vt:lpstr>Professor The National University of Malaysia (UKM) Malaysia</vt:lpstr>
      <vt:lpstr>Assistant Professor Division of Gynecologic Specialties, Department of Obesterics, Gynecology and Reproductive Sciences UPMC Magee-Womens Hospital United States of America</vt:lpstr>
      <vt:lpstr>Doctor UTH Women and Newborn Hospital Zambia</vt:lpstr>
      <vt:lpstr>Professor Harvard Medical School United States of America</vt:lpstr>
      <vt:lpstr>Associate Professor College of Medical Sciences, Gombe State University Federal Teaching Hospital, Gombe - Nigeria</vt:lpstr>
      <vt:lpstr>Professor of Obstetrics and Gynecology Oregon Health &amp; Science University United States of America</vt:lpstr>
      <vt:lpstr>Clinical Professor University of Manchester England</vt:lpstr>
      <vt:lpstr>Founder &amp; CEO of Maiden Solution LTD</vt:lpstr>
      <vt:lpstr>Research Fellow, Department of Immunology Noguchi Memorial Institute for Medical Research University of Ghana Ghana</vt:lpstr>
      <vt:lpstr>Professor of OB/GYN and Reproductive Sciences, Epidemiology and Clinical and Translational Research University of Pittsburgh; Magee-Womens Research Institute United States of America</vt:lpstr>
      <vt:lpstr>Emeritus Scholar Tenured Professor Pediatrics and Neurology Case Western Reserve University United States of America</vt:lpstr>
      <vt:lpstr>Professor University of Cambridge England</vt:lpstr>
      <vt:lpstr>Clinical Lecturer University of Leeds England</vt:lpstr>
      <vt:lpstr>Professor of Women's Health, Institute for Clinical Medicine Faculty of Medicine, University of Oslo Head of Research, Division of OB/GYN, Oslo University Hospital Norway</vt:lpstr>
      <vt:lpstr>Professor Knight Cardiovascular Institute, Department of Medicine United States of America</vt:lpstr>
      <vt:lpstr>Chief Executive Officer Preeclampsia Foundation United States of America</vt:lpstr>
      <vt:lpstr>Full Professor Charité – Universitätsmedizin Berlin Germany</vt:lpstr>
      <vt:lpstr>Associate Professor University of Southern California United States of America</vt:lpstr>
      <vt:lpstr>Reader in Paediatrics University of Jos Nigeria</vt:lpstr>
      <vt:lpstr>Professor National University of Singapore, School of Medicine Singapore</vt:lpstr>
      <vt:lpstr>Senior Research Scientist New York State Institute for Basic Research in Developmental Disabilities United States of America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Blount, Kasey (Dickenson)</dc:creator>
  <cp:lastModifiedBy>Armstrong, Margaret J</cp:lastModifiedBy>
  <cp:revision>277</cp:revision>
  <cp:lastPrinted>2021-11-17T02:53:42Z</cp:lastPrinted>
  <dcterms:created xsi:type="dcterms:W3CDTF">2021-11-17T02:09:18Z</dcterms:created>
  <dcterms:modified xsi:type="dcterms:W3CDTF">2025-08-28T02:52:03Z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e4b1be8-281e-475d-98b0-21c3457e5a46_Enabled">
    <vt:lpwstr>true</vt:lpwstr>
  </property>
  <property fmtid="{D5CDD505-2E9C-101B-9397-08002B2CF9AE}" pid="3" name="MSIP_Label_5e4b1be8-281e-475d-98b0-21c3457e5a46_SetDate">
    <vt:lpwstr>2024-01-22T18:24:42Z</vt:lpwstr>
  </property>
  <property fmtid="{D5CDD505-2E9C-101B-9397-08002B2CF9AE}" pid="4" name="MSIP_Label_5e4b1be8-281e-475d-98b0-21c3457e5a46_Method">
    <vt:lpwstr>Standard</vt:lpwstr>
  </property>
  <property fmtid="{D5CDD505-2E9C-101B-9397-08002B2CF9AE}" pid="5" name="MSIP_Label_5e4b1be8-281e-475d-98b0-21c3457e5a46_Name">
    <vt:lpwstr>Public</vt:lpwstr>
  </property>
  <property fmtid="{D5CDD505-2E9C-101B-9397-08002B2CF9AE}" pid="6" name="MSIP_Label_5e4b1be8-281e-475d-98b0-21c3457e5a46_SiteId">
    <vt:lpwstr>8b3dd73e-4e72-4679-b191-56da1588712b</vt:lpwstr>
  </property>
  <property fmtid="{D5CDD505-2E9C-101B-9397-08002B2CF9AE}" pid="7" name="MSIP_Label_5e4b1be8-281e-475d-98b0-21c3457e5a46_ActionId">
    <vt:lpwstr>519b0509-c222-4e8f-8f8e-7548ceeb8c5e</vt:lpwstr>
  </property>
  <property fmtid="{D5CDD505-2E9C-101B-9397-08002B2CF9AE}" pid="8" name="MSIP_Label_5e4b1be8-281e-475d-98b0-21c3457e5a46_ContentBits">
    <vt:lpwstr>0</vt:lpwstr>
  </property>
</Properties>
</file>