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9" r:id="rId4"/>
    <p:sldId id="270" r:id="rId5"/>
    <p:sldId id="291" r:id="rId6"/>
    <p:sldId id="271" r:id="rId7"/>
    <p:sldId id="286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5" r:id="rId20"/>
    <p:sldId id="289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Noto Sans" panose="020B0502040504020204" pitchFamily="34" charset="0"/>
      <p:regular r:id="rId27"/>
      <p:bold r:id="rId28"/>
      <p:italic r:id="rId29"/>
      <p:boldItalic r:id="rId30"/>
    </p:embeddedFont>
    <p:embeddedFont>
      <p:font typeface="Noto Sans SemiBold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hrKK6E2CYzDomNO8nabKzeKabQ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You can use this slide when teaching and presenting at TGHN LAC events</a:t>
            </a:r>
            <a:endParaRPr/>
          </a:p>
        </p:txBody>
      </p:sp>
      <p:sp>
        <p:nvSpPr>
          <p:cNvPr id="172" name="Google Shape;17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err="1"/>
              <a:t>Icebreaker</a:t>
            </a:r>
            <a:r>
              <a:rPr lang="es-CO" dirty="0"/>
              <a:t>: </a:t>
            </a:r>
            <a:r>
              <a:rPr lang="es-CO" dirty="0" err="1"/>
              <a:t>Most</a:t>
            </a:r>
            <a:r>
              <a:rPr lang="es-CO" dirty="0"/>
              <a:t> </a:t>
            </a:r>
            <a:r>
              <a:rPr lang="es-CO" dirty="0" err="1"/>
              <a:t>unique</a:t>
            </a:r>
            <a:r>
              <a:rPr lang="es-CO" dirty="0"/>
              <a:t> </a:t>
            </a:r>
            <a:r>
              <a:rPr lang="en-US" b="0" i="0" dirty="0">
                <a:solidFill>
                  <a:srgbClr val="2D2D2D"/>
                </a:solidFill>
                <a:effectLst/>
                <a:latin typeface="Indeed Sans"/>
              </a:rPr>
              <a:t>Go around the room, and ask each participant to share something about themselves that they believe makes them different from everyone else in the room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s-E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8559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altLang="es-CO"/>
              <a:t>Aparece de la mirada critica que el investigador hace de la realidad (actitud esceptica)</a:t>
            </a:r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80695B9-22F4-4EC1-A2A8-6A32629E38FD}" type="slidenum">
              <a:rPr lang="es-ES" altLang="es-CO">
                <a:latin typeface="Calibri" panose="020F0502020204030204" pitchFamily="34" charset="0"/>
              </a:rPr>
              <a:pPr eaLnBrk="1" hangingPunct="1"/>
              <a:t>8</a:t>
            </a:fld>
            <a:endParaRPr lang="es-ES" altLang="es-CO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988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altLang="es-CO"/>
              <a:t>FINER:Feasible, interesting, novel, ethical and relevant</a:t>
            </a:r>
          </a:p>
        </p:txBody>
      </p:sp>
      <p:sp>
        <p:nvSpPr>
          <p:cNvPr id="133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748A5AF-ED7F-405B-81A8-03AEA22CDF95}" type="slidenum">
              <a:rPr lang="es-ES" altLang="es-CO">
                <a:latin typeface="Calibri" panose="020F0502020204030204" pitchFamily="34" charset="0"/>
              </a:rPr>
              <a:pPr eaLnBrk="1" hangingPunct="1"/>
              <a:t>9</a:t>
            </a:fld>
            <a:endParaRPr lang="es-ES" altLang="es-CO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489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Main Title Slide">
  <p:cSld name="4_Main 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32" y="126195"/>
            <a:ext cx="3288953" cy="164447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5"/>
          <p:cNvSpPr/>
          <p:nvPr/>
        </p:nvSpPr>
        <p:spPr>
          <a:xfrm>
            <a:off x="9832" y="1884834"/>
            <a:ext cx="12192000" cy="4973166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15"/>
          <p:cNvPicPr preferRelativeResize="0"/>
          <p:nvPr/>
        </p:nvPicPr>
        <p:blipFill rotWithShape="1">
          <a:blip r:embed="rId3">
            <a:alphaModFix amt="10000"/>
          </a:blip>
          <a:srcRect t="10864" r="4297" b="45730"/>
          <a:stretch/>
        </p:blipFill>
        <p:spPr>
          <a:xfrm>
            <a:off x="9833" y="1868792"/>
            <a:ext cx="12192000" cy="498920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6" name="Google Shape;16;p15"/>
          <p:cNvSpPr txBox="1">
            <a:spLocks noGrp="1"/>
          </p:cNvSpPr>
          <p:nvPr>
            <p:ph type="ctrTitle"/>
          </p:nvPr>
        </p:nvSpPr>
        <p:spPr>
          <a:xfrm>
            <a:off x="206188" y="2494210"/>
            <a:ext cx="9429425" cy="194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Noto Sans"/>
              <a:buNone/>
              <a:defRPr sz="6000" b="1" i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ubTitle" idx="1"/>
          </p:nvPr>
        </p:nvSpPr>
        <p:spPr>
          <a:xfrm>
            <a:off x="206188" y="4676105"/>
            <a:ext cx="9429425" cy="1458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 i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 list acknowledgement">
  <p:cSld name="Four column list acknowledgemen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24" descr="A map of the world&#10;&#10;Description automatically generated"/>
          <p:cNvPicPr preferRelativeResize="0"/>
          <p:nvPr/>
        </p:nvPicPr>
        <p:blipFill rotWithShape="1">
          <a:blip r:embed="rId2">
            <a:alphaModFix amt="10000"/>
          </a:blip>
          <a:srcRect t="14912" r="21635" b="31073"/>
          <a:stretch/>
        </p:blipFill>
        <p:spPr>
          <a:xfrm>
            <a:off x="1980961" y="0"/>
            <a:ext cx="10220871" cy="635635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24"/>
          <p:cNvSpPr txBox="1">
            <a:spLocks noGrp="1"/>
          </p:cNvSpPr>
          <p:nvPr>
            <p:ph type="title"/>
          </p:nvPr>
        </p:nvSpPr>
        <p:spPr>
          <a:xfrm>
            <a:off x="127000" y="365125"/>
            <a:ext cx="1193799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4"/>
          <p:cNvSpPr txBox="1">
            <a:spLocks noGrp="1"/>
          </p:cNvSpPr>
          <p:nvPr>
            <p:ph type="body" idx="1"/>
          </p:nvPr>
        </p:nvSpPr>
        <p:spPr>
          <a:xfrm>
            <a:off x="127000" y="1885443"/>
            <a:ext cx="11937999" cy="405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4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4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4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Page">
  <p:cSld name="Logo Pag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5" descr="A map of the world&#10;&#10;Description automatically generated"/>
          <p:cNvPicPr preferRelativeResize="0"/>
          <p:nvPr/>
        </p:nvPicPr>
        <p:blipFill rotWithShape="1">
          <a:blip r:embed="rId2">
            <a:alphaModFix amt="10000"/>
          </a:blip>
          <a:srcRect t="14912" r="21635" b="31073"/>
          <a:stretch/>
        </p:blipFill>
        <p:spPr>
          <a:xfrm>
            <a:off x="1980961" y="0"/>
            <a:ext cx="10220871" cy="635635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5"/>
          <p:cNvSpPr txBox="1">
            <a:spLocks noGrp="1"/>
          </p:cNvSpPr>
          <p:nvPr>
            <p:ph type="title"/>
          </p:nvPr>
        </p:nvSpPr>
        <p:spPr>
          <a:xfrm>
            <a:off x="127000" y="365125"/>
            <a:ext cx="11938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5"/>
          <p:cNvSpPr>
            <a:spLocks noGrp="1"/>
          </p:cNvSpPr>
          <p:nvPr>
            <p:ph type="pic" idx="2"/>
          </p:nvPr>
        </p:nvSpPr>
        <p:spPr>
          <a:xfrm>
            <a:off x="868107" y="4127918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93" name="Google Shape;93;p25"/>
          <p:cNvSpPr>
            <a:spLocks noGrp="1"/>
          </p:cNvSpPr>
          <p:nvPr>
            <p:ph type="pic" idx="3"/>
          </p:nvPr>
        </p:nvSpPr>
        <p:spPr>
          <a:xfrm>
            <a:off x="2423242" y="4127918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25"/>
          <p:cNvSpPr>
            <a:spLocks noGrp="1"/>
          </p:cNvSpPr>
          <p:nvPr>
            <p:ph type="pic" idx="4"/>
          </p:nvPr>
        </p:nvSpPr>
        <p:spPr>
          <a:xfrm>
            <a:off x="3978377" y="4127918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25"/>
          <p:cNvSpPr>
            <a:spLocks noGrp="1"/>
          </p:cNvSpPr>
          <p:nvPr>
            <p:ph type="pic" idx="5"/>
          </p:nvPr>
        </p:nvSpPr>
        <p:spPr>
          <a:xfrm>
            <a:off x="5533512" y="4127918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5"/>
          <p:cNvSpPr>
            <a:spLocks noGrp="1"/>
          </p:cNvSpPr>
          <p:nvPr>
            <p:ph type="pic" idx="6"/>
          </p:nvPr>
        </p:nvSpPr>
        <p:spPr>
          <a:xfrm>
            <a:off x="7088646" y="4127918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5"/>
          <p:cNvSpPr>
            <a:spLocks noGrp="1"/>
          </p:cNvSpPr>
          <p:nvPr>
            <p:ph type="pic" idx="7"/>
          </p:nvPr>
        </p:nvSpPr>
        <p:spPr>
          <a:xfrm>
            <a:off x="8643780" y="4127918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5"/>
          <p:cNvSpPr>
            <a:spLocks noGrp="1"/>
          </p:cNvSpPr>
          <p:nvPr>
            <p:ph type="pic" idx="8"/>
          </p:nvPr>
        </p:nvSpPr>
        <p:spPr>
          <a:xfrm>
            <a:off x="10198914" y="4127918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25"/>
          <p:cNvSpPr txBox="1">
            <a:spLocks noGrp="1"/>
          </p:cNvSpPr>
          <p:nvPr>
            <p:ph type="body" idx="1"/>
          </p:nvPr>
        </p:nvSpPr>
        <p:spPr>
          <a:xfrm>
            <a:off x="127000" y="5201714"/>
            <a:ext cx="11938000" cy="71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5"/>
          <p:cNvSpPr>
            <a:spLocks noGrp="1"/>
          </p:cNvSpPr>
          <p:nvPr>
            <p:ph type="pic" idx="9"/>
          </p:nvPr>
        </p:nvSpPr>
        <p:spPr>
          <a:xfrm>
            <a:off x="877939" y="3067233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Google Shape;101;p25"/>
          <p:cNvSpPr>
            <a:spLocks noGrp="1"/>
          </p:cNvSpPr>
          <p:nvPr>
            <p:ph type="pic" idx="13"/>
          </p:nvPr>
        </p:nvSpPr>
        <p:spPr>
          <a:xfrm>
            <a:off x="2433074" y="3067233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25"/>
          <p:cNvSpPr>
            <a:spLocks noGrp="1"/>
          </p:cNvSpPr>
          <p:nvPr>
            <p:ph type="pic" idx="14"/>
          </p:nvPr>
        </p:nvSpPr>
        <p:spPr>
          <a:xfrm>
            <a:off x="3988209" y="3067233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25"/>
          <p:cNvSpPr>
            <a:spLocks noGrp="1"/>
          </p:cNvSpPr>
          <p:nvPr>
            <p:ph type="pic" idx="15"/>
          </p:nvPr>
        </p:nvSpPr>
        <p:spPr>
          <a:xfrm>
            <a:off x="5543344" y="3067233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25"/>
          <p:cNvSpPr>
            <a:spLocks noGrp="1"/>
          </p:cNvSpPr>
          <p:nvPr>
            <p:ph type="pic" idx="16"/>
          </p:nvPr>
        </p:nvSpPr>
        <p:spPr>
          <a:xfrm>
            <a:off x="7098478" y="3067233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25"/>
          <p:cNvSpPr>
            <a:spLocks noGrp="1"/>
          </p:cNvSpPr>
          <p:nvPr>
            <p:ph type="pic" idx="17"/>
          </p:nvPr>
        </p:nvSpPr>
        <p:spPr>
          <a:xfrm>
            <a:off x="8653612" y="3067233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25"/>
          <p:cNvSpPr>
            <a:spLocks noGrp="1"/>
          </p:cNvSpPr>
          <p:nvPr>
            <p:ph type="pic" idx="18"/>
          </p:nvPr>
        </p:nvSpPr>
        <p:spPr>
          <a:xfrm>
            <a:off x="10208746" y="3067233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Google Shape;107;p25"/>
          <p:cNvSpPr>
            <a:spLocks noGrp="1"/>
          </p:cNvSpPr>
          <p:nvPr>
            <p:ph type="pic" idx="19"/>
          </p:nvPr>
        </p:nvSpPr>
        <p:spPr>
          <a:xfrm>
            <a:off x="877939" y="1920186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25"/>
          <p:cNvSpPr>
            <a:spLocks noGrp="1"/>
          </p:cNvSpPr>
          <p:nvPr>
            <p:ph type="pic" idx="20"/>
          </p:nvPr>
        </p:nvSpPr>
        <p:spPr>
          <a:xfrm>
            <a:off x="2433074" y="1920186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5"/>
          <p:cNvSpPr>
            <a:spLocks noGrp="1"/>
          </p:cNvSpPr>
          <p:nvPr>
            <p:ph type="pic" idx="21"/>
          </p:nvPr>
        </p:nvSpPr>
        <p:spPr>
          <a:xfrm>
            <a:off x="3988209" y="1920186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25"/>
          <p:cNvSpPr>
            <a:spLocks noGrp="1"/>
          </p:cNvSpPr>
          <p:nvPr>
            <p:ph type="pic" idx="22"/>
          </p:nvPr>
        </p:nvSpPr>
        <p:spPr>
          <a:xfrm>
            <a:off x="5543344" y="1920186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11" name="Google Shape;111;p25"/>
          <p:cNvSpPr>
            <a:spLocks noGrp="1"/>
          </p:cNvSpPr>
          <p:nvPr>
            <p:ph type="pic" idx="23"/>
          </p:nvPr>
        </p:nvSpPr>
        <p:spPr>
          <a:xfrm>
            <a:off x="7098478" y="1920186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p25"/>
          <p:cNvSpPr>
            <a:spLocks noGrp="1"/>
          </p:cNvSpPr>
          <p:nvPr>
            <p:ph type="pic" idx="24"/>
          </p:nvPr>
        </p:nvSpPr>
        <p:spPr>
          <a:xfrm>
            <a:off x="8653612" y="1920186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p25"/>
          <p:cNvSpPr>
            <a:spLocks noGrp="1"/>
          </p:cNvSpPr>
          <p:nvPr>
            <p:ph type="pic" idx="25"/>
          </p:nvPr>
        </p:nvSpPr>
        <p:spPr>
          <a:xfrm>
            <a:off x="10208746" y="1920186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25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5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5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wo Content">
  <p:cSld name="4_Two Conten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6" descr="A map of the world&#10;&#10;Description automatically generated"/>
          <p:cNvPicPr preferRelativeResize="0"/>
          <p:nvPr/>
        </p:nvPicPr>
        <p:blipFill rotWithShape="1">
          <a:blip r:embed="rId2">
            <a:alphaModFix amt="10000"/>
          </a:blip>
          <a:srcRect t="14913" r="21635" b="26811"/>
          <a:stretch/>
        </p:blipFill>
        <p:spPr>
          <a:xfrm>
            <a:off x="1980961" y="0"/>
            <a:ext cx="1022087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6"/>
          <p:cNvSpPr txBox="1">
            <a:spLocks noGrp="1"/>
          </p:cNvSpPr>
          <p:nvPr>
            <p:ph type="title"/>
          </p:nvPr>
        </p:nvSpPr>
        <p:spPr>
          <a:xfrm>
            <a:off x="838200" y="126348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emiBold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6"/>
          <p:cNvSpPr txBox="1">
            <a:spLocks noGrp="1"/>
          </p:cNvSpPr>
          <p:nvPr>
            <p:ph type="body" idx="1"/>
          </p:nvPr>
        </p:nvSpPr>
        <p:spPr>
          <a:xfrm>
            <a:off x="838199" y="3026131"/>
            <a:ext cx="10405599" cy="279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6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6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6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7"/>
          <p:cNvSpPr txBox="1">
            <a:spLocks noGrp="1"/>
          </p:cNvSpPr>
          <p:nvPr>
            <p:ph type="title"/>
          </p:nvPr>
        </p:nvSpPr>
        <p:spPr>
          <a:xfrm>
            <a:off x="127000" y="365125"/>
            <a:ext cx="11938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7"/>
          <p:cNvSpPr txBox="1">
            <a:spLocks noGrp="1"/>
          </p:cNvSpPr>
          <p:nvPr>
            <p:ph type="body" idx="1"/>
          </p:nvPr>
        </p:nvSpPr>
        <p:spPr>
          <a:xfrm>
            <a:off x="460740" y="1690688"/>
            <a:ext cx="500671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7" name="Google Shape;127;p27"/>
          <p:cNvSpPr txBox="1">
            <a:spLocks noGrp="1"/>
          </p:cNvSpPr>
          <p:nvPr>
            <p:ph type="body" idx="2"/>
          </p:nvPr>
        </p:nvSpPr>
        <p:spPr>
          <a:xfrm>
            <a:off x="460740" y="2505075"/>
            <a:ext cx="5006714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27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7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7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7"/>
          <p:cNvSpPr txBox="1">
            <a:spLocks noGrp="1"/>
          </p:cNvSpPr>
          <p:nvPr>
            <p:ph type="body" idx="3"/>
          </p:nvPr>
        </p:nvSpPr>
        <p:spPr>
          <a:xfrm>
            <a:off x="6262870" y="1690688"/>
            <a:ext cx="500671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2" name="Google Shape;132;p27"/>
          <p:cNvSpPr txBox="1">
            <a:spLocks noGrp="1"/>
          </p:cNvSpPr>
          <p:nvPr>
            <p:ph type="body" idx="4"/>
          </p:nvPr>
        </p:nvSpPr>
        <p:spPr>
          <a:xfrm>
            <a:off x="6262870" y="2505075"/>
            <a:ext cx="5006714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8"/>
          <p:cNvSpPr txBox="1">
            <a:spLocks noGrp="1"/>
          </p:cNvSpPr>
          <p:nvPr>
            <p:ph type="title"/>
          </p:nvPr>
        </p:nvSpPr>
        <p:spPr>
          <a:xfrm>
            <a:off x="127000" y="457200"/>
            <a:ext cx="464502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emiBol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5504799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8"/>
          <p:cNvSpPr txBox="1">
            <a:spLocks noGrp="1"/>
          </p:cNvSpPr>
          <p:nvPr>
            <p:ph type="body" idx="2"/>
          </p:nvPr>
        </p:nvSpPr>
        <p:spPr>
          <a:xfrm>
            <a:off x="779489" y="2057400"/>
            <a:ext cx="3992536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8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8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8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9"/>
          <p:cNvSpPr txBox="1">
            <a:spLocks noGrp="1"/>
          </p:cNvSpPr>
          <p:nvPr>
            <p:ph type="title"/>
          </p:nvPr>
        </p:nvSpPr>
        <p:spPr>
          <a:xfrm>
            <a:off x="127000" y="457200"/>
            <a:ext cx="464502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emiBol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259304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9"/>
          <p:cNvSpPr txBox="1">
            <a:spLocks noGrp="1"/>
          </p:cNvSpPr>
          <p:nvPr>
            <p:ph type="body" idx="1"/>
          </p:nvPr>
        </p:nvSpPr>
        <p:spPr>
          <a:xfrm>
            <a:off x="749508" y="2057400"/>
            <a:ext cx="402251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9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9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9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1226800" cy="1387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0"/>
          <p:cNvSpPr txBox="1">
            <a:spLocks noGrp="1"/>
          </p:cNvSpPr>
          <p:nvPr>
            <p:ph type="body" idx="1"/>
          </p:nvPr>
        </p:nvSpPr>
        <p:spPr>
          <a:xfrm rot="5400000">
            <a:off x="4698805" y="-1189232"/>
            <a:ext cx="4691063" cy="10041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30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30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30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1"/>
          <p:cNvSpPr txBox="1">
            <a:spLocks noGrp="1"/>
          </p:cNvSpPr>
          <p:nvPr>
            <p:ph type="title"/>
          </p:nvPr>
        </p:nvSpPr>
        <p:spPr>
          <a:xfrm rot="5400000">
            <a:off x="7489031" y="1600994"/>
            <a:ext cx="5811838" cy="33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1"/>
          <p:cNvSpPr txBox="1">
            <a:spLocks noGrp="1"/>
          </p:cNvSpPr>
          <p:nvPr>
            <p:ph type="body" idx="1"/>
          </p:nvPr>
        </p:nvSpPr>
        <p:spPr>
          <a:xfrm rot="5400000">
            <a:off x="1443831" y="-951706"/>
            <a:ext cx="5811838" cy="8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31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31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31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Four column list acknowledgement">
  <p:cSld name="1_Four column list acknowledgemen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32" descr="A map of the world&#10;&#10;Description automatically generated"/>
          <p:cNvPicPr preferRelativeResize="0"/>
          <p:nvPr/>
        </p:nvPicPr>
        <p:blipFill rotWithShape="1">
          <a:blip r:embed="rId2">
            <a:alphaModFix amt="10000"/>
          </a:blip>
          <a:srcRect t="14912" r="21635" b="31073"/>
          <a:stretch/>
        </p:blipFill>
        <p:spPr>
          <a:xfrm>
            <a:off x="1980961" y="0"/>
            <a:ext cx="10220871" cy="635635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2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32"/>
          <p:cNvSpPr txBox="1">
            <a:spLocks noGrp="1"/>
          </p:cNvSpPr>
          <p:nvPr>
            <p:ph type="sldNum" idx="12"/>
          </p:nvPr>
        </p:nvSpPr>
        <p:spPr>
          <a:xfrm>
            <a:off x="8610599" y="6393638"/>
            <a:ext cx="33752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163" name="Google Shape;163;p32"/>
          <p:cNvSpPr txBox="1"/>
          <p:nvPr/>
        </p:nvSpPr>
        <p:spPr>
          <a:xfrm>
            <a:off x="206188" y="6389431"/>
            <a:ext cx="525042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www.theglobalhealthnetwork.org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32"/>
          <p:cNvSpPr txBox="1">
            <a:spLocks noGrp="1"/>
          </p:cNvSpPr>
          <p:nvPr>
            <p:ph type="title"/>
          </p:nvPr>
        </p:nvSpPr>
        <p:spPr>
          <a:xfrm>
            <a:off x="206188" y="365125"/>
            <a:ext cx="1177962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2"/>
          <p:cNvSpPr txBox="1">
            <a:spLocks noGrp="1"/>
          </p:cNvSpPr>
          <p:nvPr>
            <p:ph type="body" idx="1"/>
          </p:nvPr>
        </p:nvSpPr>
        <p:spPr>
          <a:xfrm>
            <a:off x="206188" y="1885443"/>
            <a:ext cx="11779623" cy="405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32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32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32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6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6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6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6"/>
          <p:cNvSpPr txBox="1">
            <a:spLocks noGrp="1"/>
          </p:cNvSpPr>
          <p:nvPr>
            <p:ph type="title"/>
          </p:nvPr>
        </p:nvSpPr>
        <p:spPr>
          <a:xfrm>
            <a:off x="127000" y="365125"/>
            <a:ext cx="1193799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7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7"/>
          <p:cNvSpPr txBox="1"/>
          <p:nvPr/>
        </p:nvSpPr>
        <p:spPr>
          <a:xfrm>
            <a:off x="8816787" y="4382770"/>
            <a:ext cx="33752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7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Title Slide">
  <p:cSld name="Main Title Slid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8"/>
          <p:cNvSpPr/>
          <p:nvPr/>
        </p:nvSpPr>
        <p:spPr>
          <a:xfrm>
            <a:off x="9832" y="1884834"/>
            <a:ext cx="12192000" cy="4973166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" name="Google Shape;30;p18"/>
          <p:cNvPicPr preferRelativeResize="0"/>
          <p:nvPr/>
        </p:nvPicPr>
        <p:blipFill rotWithShape="1">
          <a:blip r:embed="rId2">
            <a:alphaModFix amt="10000"/>
          </a:blip>
          <a:srcRect t="10864" r="4297" b="45730"/>
          <a:stretch/>
        </p:blipFill>
        <p:spPr>
          <a:xfrm>
            <a:off x="-9832" y="1876813"/>
            <a:ext cx="12192000" cy="4989208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8"/>
          <p:cNvSpPr txBox="1">
            <a:spLocks noGrp="1"/>
          </p:cNvSpPr>
          <p:nvPr>
            <p:ph type="ctrTitle"/>
          </p:nvPr>
        </p:nvSpPr>
        <p:spPr>
          <a:xfrm>
            <a:off x="206188" y="2494210"/>
            <a:ext cx="9429425" cy="194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Noto Sans SemiBold"/>
              <a:buNone/>
              <a:defRPr sz="6000" b="1" i="0">
                <a:solidFill>
                  <a:schemeClr val="lt1"/>
                </a:solidFill>
                <a:latin typeface="Noto Sans SemiBold"/>
                <a:ea typeface="Noto Sans SemiBold"/>
                <a:cs typeface="Noto Sans SemiBold"/>
                <a:sym typeface="Noto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subTitle" idx="1"/>
          </p:nvPr>
        </p:nvSpPr>
        <p:spPr>
          <a:xfrm>
            <a:off x="206188" y="4676105"/>
            <a:ext cx="9429425" cy="1458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 i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33" name="Google Shape;33;p18" descr="A close-up of a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187" y="326507"/>
            <a:ext cx="2819569" cy="1320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Knowledge Hub Title Slide with collaborator logos and funding acknowledgement">
  <p:cSld name="2_Knowledge Hub Title Slide with collaborator logos and funding acknowledgem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9"/>
          <p:cNvSpPr txBox="1">
            <a:spLocks noGrp="1"/>
          </p:cNvSpPr>
          <p:nvPr>
            <p:ph type="ctrTitle"/>
          </p:nvPr>
        </p:nvSpPr>
        <p:spPr>
          <a:xfrm>
            <a:off x="1524000" y="2514598"/>
            <a:ext cx="9144000" cy="1091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emiBold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subTitle" idx="1"/>
          </p:nvPr>
        </p:nvSpPr>
        <p:spPr>
          <a:xfrm>
            <a:off x="1524000" y="4015170"/>
            <a:ext cx="9144000" cy="449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7" name="Google Shape;37;p19"/>
          <p:cNvSpPr>
            <a:spLocks noGrp="1"/>
          </p:cNvSpPr>
          <p:nvPr>
            <p:ph type="pic" idx="2"/>
          </p:nvPr>
        </p:nvSpPr>
        <p:spPr>
          <a:xfrm>
            <a:off x="3425573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9"/>
          <p:cNvSpPr>
            <a:spLocks noGrp="1"/>
          </p:cNvSpPr>
          <p:nvPr>
            <p:ph type="pic" idx="3"/>
          </p:nvPr>
        </p:nvSpPr>
        <p:spPr>
          <a:xfrm>
            <a:off x="4828952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19"/>
          <p:cNvSpPr>
            <a:spLocks noGrp="1"/>
          </p:cNvSpPr>
          <p:nvPr>
            <p:ph type="pic" idx="4"/>
          </p:nvPr>
        </p:nvSpPr>
        <p:spPr>
          <a:xfrm>
            <a:off x="6232331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19"/>
          <p:cNvSpPr>
            <a:spLocks noGrp="1"/>
          </p:cNvSpPr>
          <p:nvPr>
            <p:ph type="pic" idx="5"/>
          </p:nvPr>
        </p:nvSpPr>
        <p:spPr>
          <a:xfrm>
            <a:off x="7635710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19"/>
          <p:cNvSpPr>
            <a:spLocks noGrp="1"/>
          </p:cNvSpPr>
          <p:nvPr>
            <p:ph type="pic" idx="6"/>
          </p:nvPr>
        </p:nvSpPr>
        <p:spPr>
          <a:xfrm>
            <a:off x="9039089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19"/>
          <p:cNvSpPr>
            <a:spLocks noGrp="1"/>
          </p:cNvSpPr>
          <p:nvPr>
            <p:ph type="pic" idx="7"/>
          </p:nvPr>
        </p:nvSpPr>
        <p:spPr>
          <a:xfrm>
            <a:off x="10442465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19"/>
          <p:cNvSpPr txBox="1">
            <a:spLocks noGrp="1"/>
          </p:cNvSpPr>
          <p:nvPr>
            <p:ph type="body" idx="8"/>
          </p:nvPr>
        </p:nvSpPr>
        <p:spPr>
          <a:xfrm>
            <a:off x="771833" y="5935025"/>
            <a:ext cx="10235992" cy="71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>
            <a:spLocks noGrp="1"/>
          </p:cNvSpPr>
          <p:nvPr>
            <p:ph type="pic" idx="9"/>
          </p:nvPr>
        </p:nvSpPr>
        <p:spPr>
          <a:xfrm>
            <a:off x="618815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19"/>
          <p:cNvSpPr>
            <a:spLocks noGrp="1"/>
          </p:cNvSpPr>
          <p:nvPr>
            <p:ph type="pic" idx="13"/>
          </p:nvPr>
        </p:nvSpPr>
        <p:spPr>
          <a:xfrm>
            <a:off x="2022194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19"/>
          <p:cNvSpPr>
            <a:spLocks noGrp="1"/>
          </p:cNvSpPr>
          <p:nvPr>
            <p:ph type="pic" idx="14"/>
          </p:nvPr>
        </p:nvSpPr>
        <p:spPr>
          <a:xfrm>
            <a:off x="9039089" y="331107"/>
            <a:ext cx="2819400" cy="1319213"/>
          </a:xfrm>
          <a:prstGeom prst="rect">
            <a:avLst/>
          </a:prstGeom>
          <a:noFill/>
          <a:ln>
            <a:noFill/>
          </a:ln>
        </p:spPr>
      </p:sp>
      <p:pic>
        <p:nvPicPr>
          <p:cNvPr id="47" name="Google Shape;47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2291"/>
            <a:ext cx="3556100" cy="177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Knowledge Hub Title Slide with collaborator logos and funding acknowledgement">
  <p:cSld name="3_Knowledge Hub Title Slide with collaborator logos and funding acknowledgeme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 txBox="1">
            <a:spLocks noGrp="1"/>
          </p:cNvSpPr>
          <p:nvPr>
            <p:ph type="ctrTitle"/>
          </p:nvPr>
        </p:nvSpPr>
        <p:spPr>
          <a:xfrm>
            <a:off x="1524000" y="2514598"/>
            <a:ext cx="9144000" cy="1091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emiBold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subTitle" idx="1"/>
          </p:nvPr>
        </p:nvSpPr>
        <p:spPr>
          <a:xfrm>
            <a:off x="1524000" y="4015170"/>
            <a:ext cx="9144000" cy="449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1" name="Google Shape;51;p20"/>
          <p:cNvSpPr>
            <a:spLocks noGrp="1"/>
          </p:cNvSpPr>
          <p:nvPr>
            <p:ph type="pic" idx="2"/>
          </p:nvPr>
        </p:nvSpPr>
        <p:spPr>
          <a:xfrm>
            <a:off x="3425573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20"/>
          <p:cNvSpPr>
            <a:spLocks noGrp="1"/>
          </p:cNvSpPr>
          <p:nvPr>
            <p:ph type="pic" idx="3"/>
          </p:nvPr>
        </p:nvSpPr>
        <p:spPr>
          <a:xfrm>
            <a:off x="4828952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20"/>
          <p:cNvSpPr>
            <a:spLocks noGrp="1"/>
          </p:cNvSpPr>
          <p:nvPr>
            <p:ph type="pic" idx="4"/>
          </p:nvPr>
        </p:nvSpPr>
        <p:spPr>
          <a:xfrm>
            <a:off x="6232331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20"/>
          <p:cNvSpPr>
            <a:spLocks noGrp="1"/>
          </p:cNvSpPr>
          <p:nvPr>
            <p:ph type="pic" idx="5"/>
          </p:nvPr>
        </p:nvSpPr>
        <p:spPr>
          <a:xfrm>
            <a:off x="7635710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20"/>
          <p:cNvSpPr>
            <a:spLocks noGrp="1"/>
          </p:cNvSpPr>
          <p:nvPr>
            <p:ph type="pic" idx="6"/>
          </p:nvPr>
        </p:nvSpPr>
        <p:spPr>
          <a:xfrm>
            <a:off x="9039089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20"/>
          <p:cNvSpPr>
            <a:spLocks noGrp="1"/>
          </p:cNvSpPr>
          <p:nvPr>
            <p:ph type="pic" idx="7"/>
          </p:nvPr>
        </p:nvSpPr>
        <p:spPr>
          <a:xfrm>
            <a:off x="10442465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20"/>
          <p:cNvSpPr txBox="1">
            <a:spLocks noGrp="1"/>
          </p:cNvSpPr>
          <p:nvPr>
            <p:ph type="body" idx="8"/>
          </p:nvPr>
        </p:nvSpPr>
        <p:spPr>
          <a:xfrm>
            <a:off x="771833" y="5935025"/>
            <a:ext cx="10235992" cy="71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0"/>
          <p:cNvSpPr>
            <a:spLocks noGrp="1"/>
          </p:cNvSpPr>
          <p:nvPr>
            <p:ph type="pic" idx="9"/>
          </p:nvPr>
        </p:nvSpPr>
        <p:spPr>
          <a:xfrm>
            <a:off x="618815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20"/>
          <p:cNvSpPr>
            <a:spLocks noGrp="1"/>
          </p:cNvSpPr>
          <p:nvPr>
            <p:ph type="pic" idx="13"/>
          </p:nvPr>
        </p:nvSpPr>
        <p:spPr>
          <a:xfrm>
            <a:off x="2022194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pic>
        <p:nvPicPr>
          <p:cNvPr id="60" name="Google Shape;6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20154" y="143136"/>
            <a:ext cx="4339350" cy="216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127000" y="992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body" idx="1"/>
          </p:nvPr>
        </p:nvSpPr>
        <p:spPr>
          <a:xfrm>
            <a:off x="127000" y="1485900"/>
            <a:ext cx="11226800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/>
          <p:nvPr/>
        </p:nvSpPr>
        <p:spPr>
          <a:xfrm>
            <a:off x="8816787" y="4382770"/>
            <a:ext cx="33752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1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1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1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127000" y="365125"/>
            <a:ext cx="11938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>
            <a:off x="614596" y="1825625"/>
            <a:ext cx="496174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body" idx="2"/>
          </p:nvPr>
        </p:nvSpPr>
        <p:spPr>
          <a:xfrm>
            <a:off x="6615661" y="1825625"/>
            <a:ext cx="496174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2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2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3"/>
          <p:cNvSpPr txBox="1">
            <a:spLocks noGrp="1"/>
          </p:cNvSpPr>
          <p:nvPr>
            <p:ph type="title"/>
          </p:nvPr>
        </p:nvSpPr>
        <p:spPr>
          <a:xfrm>
            <a:off x="831850" y="2466753"/>
            <a:ext cx="10515600" cy="2095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oto Sans SemiBol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23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3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3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2500" y="255182"/>
            <a:ext cx="3556100" cy="177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body" idx="1"/>
          </p:nvPr>
        </p:nvSpPr>
        <p:spPr>
          <a:xfrm>
            <a:off x="127000" y="1485900"/>
            <a:ext cx="11226800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title"/>
          </p:nvPr>
        </p:nvSpPr>
        <p:spPr>
          <a:xfrm>
            <a:off x="127000" y="217365"/>
            <a:ext cx="11226800" cy="112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emiBold"/>
              <a:buNone/>
              <a:defRPr sz="4000" b="1" i="0" u="none" strike="noStrike" cap="none">
                <a:solidFill>
                  <a:schemeClr val="dk1"/>
                </a:solidFill>
                <a:latin typeface="Noto Sans SemiBold"/>
                <a:ea typeface="Noto Sans SemiBold"/>
                <a:cs typeface="Noto Sans SemiBold"/>
                <a:sym typeface="Noto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"/>
          <p:cNvSpPr txBox="1">
            <a:spLocks noGrp="1"/>
          </p:cNvSpPr>
          <p:nvPr>
            <p:ph type="ctrTitle"/>
          </p:nvPr>
        </p:nvSpPr>
        <p:spPr>
          <a:xfrm>
            <a:off x="206188" y="2332161"/>
            <a:ext cx="11611564" cy="194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Noto Sans"/>
              <a:buNone/>
            </a:pPr>
            <a:r>
              <a:rPr lang="es-ES" dirty="0">
                <a:latin typeface="+mj-lt"/>
              </a:rPr>
              <a:t>Taller: La pregunta de investigación</a:t>
            </a:r>
            <a:endParaRPr sz="4600" dirty="0">
              <a:latin typeface="+mj-lt"/>
            </a:endParaRPr>
          </a:p>
        </p:txBody>
      </p:sp>
      <p:sp>
        <p:nvSpPr>
          <p:cNvPr id="175" name="Google Shape;175;p1"/>
          <p:cNvSpPr txBox="1">
            <a:spLocks noGrp="1"/>
          </p:cNvSpPr>
          <p:nvPr>
            <p:ph type="subTitle" idx="1"/>
          </p:nvPr>
        </p:nvSpPr>
        <p:spPr>
          <a:xfrm>
            <a:off x="206188" y="4676105"/>
            <a:ext cx="9429425" cy="1458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s-CO" dirty="0" err="1">
                <a:latin typeface="+mj-lt"/>
              </a:rPr>
              <a:t>Lyda</a:t>
            </a:r>
            <a:r>
              <a:rPr lang="es-CO" dirty="0">
                <a:latin typeface="+mj-lt"/>
              </a:rPr>
              <a:t> Osorio y Maria Alicia Del Castillo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s-CO" dirty="0">
                <a:latin typeface="+mj-lt"/>
              </a:rPr>
              <a:t>Escuela de Salud Pública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s-CO" dirty="0">
                <a:latin typeface="+mj-lt"/>
              </a:rPr>
              <a:t>Universidad del Valle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s-CO" dirty="0">
                <a:latin typeface="+mj-lt"/>
              </a:rPr>
              <a:t>14 de agosto de  2025</a:t>
            </a:r>
            <a:endParaRPr dirty="0">
              <a:latin typeface="+mj-lt"/>
            </a:endParaRPr>
          </a:p>
          <a:p>
            <a:pPr marL="3429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dirty="0"/>
          </a:p>
        </p:txBody>
      </p: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C2FC257E-8979-D391-DE1F-D4427BD5A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817" y="274320"/>
            <a:ext cx="979685" cy="13962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7F77DC-C6EB-4A4F-B287-0AA0196E0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157" y="3334711"/>
            <a:ext cx="10353761" cy="1326321"/>
          </a:xfrm>
        </p:spPr>
        <p:txBody>
          <a:bodyPr>
            <a:normAutofit fontScale="90000"/>
          </a:bodyPr>
          <a:lstStyle/>
          <a:p>
            <a:pPr algn="l"/>
            <a:r>
              <a:rPr lang="es-CO" dirty="0">
                <a:solidFill>
                  <a:srgbClr val="FF0000"/>
                </a:solidFill>
              </a:rPr>
              <a:t>F</a:t>
            </a:r>
            <a:r>
              <a:rPr lang="es-CO" dirty="0"/>
              <a:t>ACTIBLE</a:t>
            </a:r>
            <a:br>
              <a:rPr lang="es-CO" dirty="0"/>
            </a:br>
            <a:br>
              <a:rPr lang="es-CO" dirty="0"/>
            </a:br>
            <a:r>
              <a:rPr lang="es-CO" dirty="0">
                <a:solidFill>
                  <a:srgbClr val="FF0000"/>
                </a:solidFill>
              </a:rPr>
              <a:t>I</a:t>
            </a:r>
            <a:r>
              <a:rPr lang="es-CO" dirty="0"/>
              <a:t>NTERESANTE</a:t>
            </a:r>
            <a:br>
              <a:rPr lang="es-CO" dirty="0"/>
            </a:br>
            <a:br>
              <a:rPr lang="es-CO" dirty="0"/>
            </a:br>
            <a:r>
              <a:rPr lang="es-CO" dirty="0">
                <a:solidFill>
                  <a:srgbClr val="FF0000"/>
                </a:solidFill>
              </a:rPr>
              <a:t>N</a:t>
            </a:r>
            <a:r>
              <a:rPr lang="es-CO" dirty="0"/>
              <a:t>OVEDOSA</a:t>
            </a:r>
            <a:br>
              <a:rPr lang="es-CO" dirty="0"/>
            </a:br>
            <a:br>
              <a:rPr lang="es-CO" dirty="0"/>
            </a:br>
            <a:r>
              <a:rPr lang="es-CO" dirty="0">
                <a:solidFill>
                  <a:srgbClr val="FF0000"/>
                </a:solidFill>
              </a:rPr>
              <a:t>E</a:t>
            </a:r>
            <a:r>
              <a:rPr lang="es-CO" dirty="0"/>
              <a:t>TICA</a:t>
            </a:r>
            <a:br>
              <a:rPr lang="es-CO" dirty="0"/>
            </a:br>
            <a:br>
              <a:rPr lang="es-CO" dirty="0"/>
            </a:br>
            <a:r>
              <a:rPr lang="es-CO" dirty="0">
                <a:solidFill>
                  <a:srgbClr val="FF0000"/>
                </a:solidFill>
              </a:rPr>
              <a:t>R</a:t>
            </a:r>
            <a:r>
              <a:rPr lang="es-CO" dirty="0"/>
              <a:t>ELEVANTE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7F1B088-5A46-4A6E-BFF2-7C6365EFE053}"/>
              </a:ext>
            </a:extLst>
          </p:cNvPr>
          <p:cNvSpPr txBox="1"/>
          <p:nvPr/>
        </p:nvSpPr>
        <p:spPr>
          <a:xfrm>
            <a:off x="7259379" y="6317399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Can J </a:t>
            </a:r>
            <a:r>
              <a:rPr lang="en-US" dirty="0" err="1"/>
              <a:t>Anesth</a:t>
            </a:r>
            <a:r>
              <a:rPr lang="en-US" dirty="0"/>
              <a:t>/J Can </a:t>
            </a:r>
            <a:r>
              <a:rPr lang="en-US" dirty="0" err="1"/>
              <a:t>Anesth</a:t>
            </a:r>
            <a:r>
              <a:rPr lang="en-US" dirty="0"/>
              <a:t> (2009) 56:71–79</a:t>
            </a:r>
            <a:endParaRPr lang="es-CO" dirty="0"/>
          </a:p>
        </p:txBody>
      </p:sp>
      <p:sp>
        <p:nvSpPr>
          <p:cNvPr id="3" name="1 Título">
            <a:extLst>
              <a:ext uri="{FF2B5EF4-FFF2-40B4-BE49-F238E27FC236}">
                <a16:creationId xmlns:a16="http://schemas.microsoft.com/office/drawing/2014/main" id="{1216C41E-801B-87D3-FD24-1A550FBF2F90}"/>
              </a:ext>
            </a:extLst>
          </p:cNvPr>
          <p:cNvSpPr txBox="1">
            <a:spLocks/>
          </p:cNvSpPr>
          <p:nvPr/>
        </p:nvSpPr>
        <p:spPr>
          <a:xfrm>
            <a:off x="760858" y="171269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emiBold"/>
              <a:buNone/>
              <a:defRPr sz="4000" b="1" i="0" u="none" strike="noStrike" cap="none">
                <a:solidFill>
                  <a:schemeClr val="dk1"/>
                </a:solidFill>
                <a:latin typeface="Noto Sans SemiBold"/>
                <a:ea typeface="Noto Sans SemiBold"/>
                <a:cs typeface="Noto Sans SemiBold"/>
                <a:sym typeface="Noto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s-ES" dirty="0">
                <a:solidFill>
                  <a:schemeClr val="tx1"/>
                </a:solidFill>
              </a:rPr>
              <a:t>Características de una buena pregunta de investigación</a:t>
            </a:r>
          </a:p>
        </p:txBody>
      </p:sp>
    </p:spTree>
    <p:extLst>
      <p:ext uri="{BB962C8B-B14F-4D97-AF65-F5344CB8AC3E}">
        <p14:creationId xmlns:p14="http://schemas.microsoft.com/office/powerpoint/2010/main" val="1557316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7F77DC-C6EB-4A4F-B287-0AA0196E0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245" y="3084816"/>
            <a:ext cx="10353761" cy="1326321"/>
          </a:xfrm>
        </p:spPr>
        <p:txBody>
          <a:bodyPr>
            <a:normAutofit fontScale="90000"/>
          </a:bodyPr>
          <a:lstStyle/>
          <a:p>
            <a:pPr algn="l"/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r>
              <a:rPr lang="es-CO" dirty="0">
                <a:solidFill>
                  <a:schemeClr val="bg1"/>
                </a:solidFill>
              </a:rPr>
              <a:t>INTERESANTE</a:t>
            </a: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r>
              <a:rPr lang="es-CO" dirty="0">
                <a:solidFill>
                  <a:schemeClr val="bg1"/>
                </a:solidFill>
              </a:rPr>
              <a:t>NOVEDOSA</a:t>
            </a: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r>
              <a:rPr lang="es-CO" dirty="0">
                <a:solidFill>
                  <a:schemeClr val="bg1"/>
                </a:solidFill>
              </a:rPr>
              <a:t>ETICA</a:t>
            </a: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r>
              <a:rPr lang="es-CO" dirty="0">
                <a:solidFill>
                  <a:schemeClr val="bg1"/>
                </a:solidFill>
              </a:rPr>
              <a:t>RELEVANTE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18986B-9BE5-48D9-83FC-1C64F0428B6D}"/>
              </a:ext>
            </a:extLst>
          </p:cNvPr>
          <p:cNvSpPr txBox="1"/>
          <p:nvPr/>
        </p:nvSpPr>
        <p:spPr>
          <a:xfrm>
            <a:off x="669245" y="1846869"/>
            <a:ext cx="2239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/>
              <a:t>¿Es factible?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F0E6A16-3115-4C4B-8028-08BBFF7790A5}"/>
              </a:ext>
            </a:extLst>
          </p:cNvPr>
          <p:cNvSpPr/>
          <p:nvPr/>
        </p:nvSpPr>
        <p:spPr>
          <a:xfrm>
            <a:off x="4699590" y="1846869"/>
            <a:ext cx="5839644" cy="33917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u="sng" dirty="0"/>
              <a:t>Estrategias para el éxito</a:t>
            </a:r>
            <a:r>
              <a:rPr lang="es-CO" sz="24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Realizar un estudio piloto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Modificar la población de estudio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Buscar colaboraciones, entrenamiento y expertos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Utilizar diseños alternativos</a:t>
            </a:r>
          </a:p>
          <a:p>
            <a:pPr algn="ctr"/>
            <a:endParaRPr lang="es-CO" sz="2400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63991C6B-56E3-4C85-F46A-C69A23B78FC2}"/>
              </a:ext>
            </a:extLst>
          </p:cNvPr>
          <p:cNvSpPr txBox="1">
            <a:spLocks/>
          </p:cNvSpPr>
          <p:nvPr/>
        </p:nvSpPr>
        <p:spPr>
          <a:xfrm>
            <a:off x="875158" y="352023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emiBold"/>
              <a:buNone/>
              <a:defRPr sz="4000" b="1" i="0" u="none" strike="noStrike" cap="none">
                <a:solidFill>
                  <a:schemeClr val="dk1"/>
                </a:solidFill>
                <a:latin typeface="Noto Sans SemiBold"/>
                <a:ea typeface="Noto Sans SemiBold"/>
                <a:cs typeface="Noto Sans SemiBold"/>
                <a:sym typeface="Noto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s-ES">
                <a:solidFill>
                  <a:schemeClr val="tx1"/>
                </a:solidFill>
              </a:rPr>
              <a:t>Características de una buena pregunta de investigación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176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7F77DC-C6EB-4A4F-B287-0AA0196E0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245" y="3084816"/>
            <a:ext cx="10353761" cy="1326321"/>
          </a:xfrm>
        </p:spPr>
        <p:txBody>
          <a:bodyPr>
            <a:normAutofit fontScale="90000"/>
          </a:bodyPr>
          <a:lstStyle/>
          <a:p>
            <a:pPr algn="l"/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r>
              <a:rPr lang="es-CO" dirty="0">
                <a:solidFill>
                  <a:schemeClr val="bg1"/>
                </a:solidFill>
              </a:rPr>
              <a:t>NOVEDOSA</a:t>
            </a: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r>
              <a:rPr lang="es-CO" dirty="0">
                <a:solidFill>
                  <a:schemeClr val="bg1"/>
                </a:solidFill>
              </a:rPr>
              <a:t>ETICA</a:t>
            </a: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r>
              <a:rPr lang="es-CO" dirty="0">
                <a:solidFill>
                  <a:schemeClr val="bg1"/>
                </a:solidFill>
              </a:rPr>
              <a:t>RELEVANTE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18986B-9BE5-48D9-83FC-1C64F0428B6D}"/>
              </a:ext>
            </a:extLst>
          </p:cNvPr>
          <p:cNvSpPr txBox="1"/>
          <p:nvPr/>
        </p:nvSpPr>
        <p:spPr>
          <a:xfrm>
            <a:off x="669245" y="1846869"/>
            <a:ext cx="2239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</a:rPr>
              <a:t>¿Es factible?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F0E6A16-3115-4C4B-8028-08BBFF7790A5}"/>
              </a:ext>
            </a:extLst>
          </p:cNvPr>
          <p:cNvSpPr/>
          <p:nvPr/>
        </p:nvSpPr>
        <p:spPr>
          <a:xfrm>
            <a:off x="4795516" y="1678344"/>
            <a:ext cx="6227490" cy="44369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u="sng" dirty="0"/>
              <a:t>Estrategias para el éxito</a:t>
            </a:r>
            <a:r>
              <a:rPr lang="es-CO" sz="24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Responde a sus intereses personales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Responde a los intereses de sus colaboradores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Responde a los intereses de tomadores de decisiones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Responde a los intereses de la comunidad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Responde a los intereses de otros actores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3F5585B-E737-4D73-A34D-CBB42DB66BD5}"/>
              </a:ext>
            </a:extLst>
          </p:cNvPr>
          <p:cNvSpPr txBox="1"/>
          <p:nvPr/>
        </p:nvSpPr>
        <p:spPr>
          <a:xfrm>
            <a:off x="669245" y="2629027"/>
            <a:ext cx="2835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/>
              <a:t>¿Es interesante?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C2E59173-FC4D-A06D-D194-0E7DA7072C83}"/>
              </a:ext>
            </a:extLst>
          </p:cNvPr>
          <p:cNvSpPr txBox="1">
            <a:spLocks/>
          </p:cNvSpPr>
          <p:nvPr/>
        </p:nvSpPr>
        <p:spPr>
          <a:xfrm>
            <a:off x="875158" y="352023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emiBold"/>
              <a:buNone/>
              <a:defRPr sz="4000" b="1" i="0" u="none" strike="noStrike" cap="none">
                <a:solidFill>
                  <a:schemeClr val="dk1"/>
                </a:solidFill>
                <a:latin typeface="Noto Sans SemiBold"/>
                <a:ea typeface="Noto Sans SemiBold"/>
                <a:cs typeface="Noto Sans SemiBold"/>
                <a:sym typeface="Noto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s-ES">
                <a:solidFill>
                  <a:schemeClr val="tx1"/>
                </a:solidFill>
              </a:rPr>
              <a:t>Características de una buena pregunta de investigación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636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7F77DC-C6EB-4A4F-B287-0AA0196E0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245" y="3084816"/>
            <a:ext cx="10353761" cy="1326321"/>
          </a:xfrm>
        </p:spPr>
        <p:txBody>
          <a:bodyPr>
            <a:normAutofit fontScale="90000"/>
          </a:bodyPr>
          <a:lstStyle/>
          <a:p>
            <a:pPr algn="l"/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r>
              <a:rPr lang="es-CO" dirty="0">
                <a:solidFill>
                  <a:schemeClr val="bg1"/>
                </a:solidFill>
              </a:rPr>
              <a:t>ETICA</a:t>
            </a: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r>
              <a:rPr lang="es-CO" dirty="0">
                <a:solidFill>
                  <a:schemeClr val="bg1"/>
                </a:solidFill>
              </a:rPr>
              <a:t>RELEVANTE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18986B-9BE5-48D9-83FC-1C64F0428B6D}"/>
              </a:ext>
            </a:extLst>
          </p:cNvPr>
          <p:cNvSpPr txBox="1"/>
          <p:nvPr/>
        </p:nvSpPr>
        <p:spPr>
          <a:xfrm>
            <a:off x="669245" y="1846869"/>
            <a:ext cx="2239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</a:rPr>
              <a:t>¿Es factible?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F0E6A16-3115-4C4B-8028-08BBFF7790A5}"/>
              </a:ext>
            </a:extLst>
          </p:cNvPr>
          <p:cNvSpPr/>
          <p:nvPr/>
        </p:nvSpPr>
        <p:spPr>
          <a:xfrm>
            <a:off x="4848180" y="2247186"/>
            <a:ext cx="5839644" cy="300157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u="sng" dirty="0"/>
              <a:t>Estrategias para el éxito</a:t>
            </a:r>
            <a:r>
              <a:rPr lang="es-CO" sz="24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Estar familiarizados con la literatura científica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Busque consejos de los investigadores en el tema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Consiga un mentor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3F5585B-E737-4D73-A34D-CBB42DB66BD5}"/>
              </a:ext>
            </a:extLst>
          </p:cNvPr>
          <p:cNvSpPr txBox="1"/>
          <p:nvPr/>
        </p:nvSpPr>
        <p:spPr>
          <a:xfrm>
            <a:off x="669245" y="2629027"/>
            <a:ext cx="2835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</a:rPr>
              <a:t>¿Es interesante?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AD0769D-6702-48EC-A2C2-A559701ABE01}"/>
              </a:ext>
            </a:extLst>
          </p:cNvPr>
          <p:cNvSpPr txBox="1"/>
          <p:nvPr/>
        </p:nvSpPr>
        <p:spPr>
          <a:xfrm>
            <a:off x="587729" y="3411185"/>
            <a:ext cx="2572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/>
              <a:t>¿Es novedosa?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E2F47C14-8C97-4D8F-5B4D-024090559F81}"/>
              </a:ext>
            </a:extLst>
          </p:cNvPr>
          <p:cNvSpPr txBox="1">
            <a:spLocks/>
          </p:cNvSpPr>
          <p:nvPr/>
        </p:nvSpPr>
        <p:spPr>
          <a:xfrm>
            <a:off x="875158" y="352023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emiBold"/>
              <a:buNone/>
              <a:defRPr sz="4000" b="1" i="0" u="none" strike="noStrike" cap="none">
                <a:solidFill>
                  <a:schemeClr val="dk1"/>
                </a:solidFill>
                <a:latin typeface="Noto Sans SemiBold"/>
                <a:ea typeface="Noto Sans SemiBold"/>
                <a:cs typeface="Noto Sans SemiBold"/>
                <a:sym typeface="Noto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s-ES">
                <a:solidFill>
                  <a:schemeClr val="tx1"/>
                </a:solidFill>
              </a:rPr>
              <a:t>Características de una buena pregunta de investigación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230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7F77DC-C6EB-4A4F-B287-0AA0196E0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245" y="3084816"/>
            <a:ext cx="10353761" cy="1326321"/>
          </a:xfrm>
        </p:spPr>
        <p:txBody>
          <a:bodyPr>
            <a:normAutofit fontScale="90000"/>
          </a:bodyPr>
          <a:lstStyle/>
          <a:p>
            <a:pPr algn="l"/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r>
              <a:rPr lang="es-CO" dirty="0">
                <a:solidFill>
                  <a:schemeClr val="bg1"/>
                </a:solidFill>
              </a:rPr>
              <a:t>RELEVANTE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18986B-9BE5-48D9-83FC-1C64F0428B6D}"/>
              </a:ext>
            </a:extLst>
          </p:cNvPr>
          <p:cNvSpPr txBox="1"/>
          <p:nvPr/>
        </p:nvSpPr>
        <p:spPr>
          <a:xfrm>
            <a:off x="669245" y="1846869"/>
            <a:ext cx="2239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</a:rPr>
              <a:t>¿Es factible?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F0E6A16-3115-4C4B-8028-08BBFF7790A5}"/>
              </a:ext>
            </a:extLst>
          </p:cNvPr>
          <p:cNvSpPr/>
          <p:nvPr/>
        </p:nvSpPr>
        <p:spPr>
          <a:xfrm>
            <a:off x="4962480" y="2172005"/>
            <a:ext cx="5839644" cy="300157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u="sng" dirty="0"/>
              <a:t>Estrategias para el éxito</a:t>
            </a:r>
            <a:r>
              <a:rPr lang="es-CO" sz="24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Estar familiarizados con las guías y normas de ética de investigación en seres humanos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Consulte con el comité de ética de investigaciones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3F5585B-E737-4D73-A34D-CBB42DB66BD5}"/>
              </a:ext>
            </a:extLst>
          </p:cNvPr>
          <p:cNvSpPr txBox="1"/>
          <p:nvPr/>
        </p:nvSpPr>
        <p:spPr>
          <a:xfrm>
            <a:off x="669245" y="2629027"/>
            <a:ext cx="2835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</a:rPr>
              <a:t>¿Es interesante?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AD0769D-6702-48EC-A2C2-A559701ABE01}"/>
              </a:ext>
            </a:extLst>
          </p:cNvPr>
          <p:cNvSpPr txBox="1"/>
          <p:nvPr/>
        </p:nvSpPr>
        <p:spPr>
          <a:xfrm>
            <a:off x="587729" y="3411185"/>
            <a:ext cx="2572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</a:rPr>
              <a:t>¿Es novedosa?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4BAB6F5-916E-48EA-9B35-EBA24E46D843}"/>
              </a:ext>
            </a:extLst>
          </p:cNvPr>
          <p:cNvSpPr txBox="1"/>
          <p:nvPr/>
        </p:nvSpPr>
        <p:spPr>
          <a:xfrm>
            <a:off x="587729" y="4325227"/>
            <a:ext cx="1797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/>
              <a:t>¿Es ética?</a:t>
            </a: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D80ACEA-ADB4-8B28-42AF-AD66B99AC81F}"/>
              </a:ext>
            </a:extLst>
          </p:cNvPr>
          <p:cNvSpPr txBox="1">
            <a:spLocks/>
          </p:cNvSpPr>
          <p:nvPr/>
        </p:nvSpPr>
        <p:spPr>
          <a:xfrm>
            <a:off x="875158" y="352023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emiBold"/>
              <a:buNone/>
              <a:defRPr sz="4000" b="1" i="0" u="none" strike="noStrike" cap="none">
                <a:solidFill>
                  <a:schemeClr val="dk1"/>
                </a:solidFill>
                <a:latin typeface="Noto Sans SemiBold"/>
                <a:ea typeface="Noto Sans SemiBold"/>
                <a:cs typeface="Noto Sans SemiBold"/>
                <a:sym typeface="Noto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s-ES">
                <a:solidFill>
                  <a:schemeClr val="tx1"/>
                </a:solidFill>
              </a:rPr>
              <a:t>Características de una buena pregunta de investigación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756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7F77DC-C6EB-4A4F-B287-0AA0196E0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245" y="3084816"/>
            <a:ext cx="10353761" cy="1326321"/>
          </a:xfrm>
        </p:spPr>
        <p:txBody>
          <a:bodyPr>
            <a:normAutofit fontScale="90000"/>
          </a:bodyPr>
          <a:lstStyle/>
          <a:p>
            <a:pPr algn="l"/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18986B-9BE5-48D9-83FC-1C64F0428B6D}"/>
              </a:ext>
            </a:extLst>
          </p:cNvPr>
          <p:cNvSpPr txBox="1"/>
          <p:nvPr/>
        </p:nvSpPr>
        <p:spPr>
          <a:xfrm>
            <a:off x="669245" y="1846869"/>
            <a:ext cx="2239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</a:rPr>
              <a:t>¿Es factible?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F0E6A16-3115-4C4B-8028-08BBFF7790A5}"/>
              </a:ext>
            </a:extLst>
          </p:cNvPr>
          <p:cNvSpPr/>
          <p:nvPr/>
        </p:nvSpPr>
        <p:spPr>
          <a:xfrm>
            <a:off x="4688958" y="1857502"/>
            <a:ext cx="5839644" cy="32683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u="sng" dirty="0"/>
              <a:t>Estrategias para el éxito</a:t>
            </a:r>
            <a:r>
              <a:rPr lang="es-CO" sz="24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Estar familiarizados con la literatura científica (relevancia científica)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Estar familiarizados con los debates de política (relevancia política)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Consulte expertos y mentor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Consulte la carga de enfermedad (global, nacional, local)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3F5585B-E737-4D73-A34D-CBB42DB66BD5}"/>
              </a:ext>
            </a:extLst>
          </p:cNvPr>
          <p:cNvSpPr txBox="1"/>
          <p:nvPr/>
        </p:nvSpPr>
        <p:spPr>
          <a:xfrm>
            <a:off x="669245" y="2629027"/>
            <a:ext cx="2835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</a:rPr>
              <a:t>¿Es interesante?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AD0769D-6702-48EC-A2C2-A559701ABE01}"/>
              </a:ext>
            </a:extLst>
          </p:cNvPr>
          <p:cNvSpPr txBox="1"/>
          <p:nvPr/>
        </p:nvSpPr>
        <p:spPr>
          <a:xfrm>
            <a:off x="587729" y="3411185"/>
            <a:ext cx="2572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</a:rPr>
              <a:t>¿Es novedosa?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4BAB6F5-916E-48EA-9B35-EBA24E46D843}"/>
              </a:ext>
            </a:extLst>
          </p:cNvPr>
          <p:cNvSpPr txBox="1"/>
          <p:nvPr/>
        </p:nvSpPr>
        <p:spPr>
          <a:xfrm>
            <a:off x="587729" y="4325227"/>
            <a:ext cx="1797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</a:rPr>
              <a:t>¿Es ética?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FC0B91E-97A9-4AB9-918B-29CD308F6DED}"/>
              </a:ext>
            </a:extLst>
          </p:cNvPr>
          <p:cNvSpPr txBox="1"/>
          <p:nvPr/>
        </p:nvSpPr>
        <p:spPr>
          <a:xfrm>
            <a:off x="587728" y="5125865"/>
            <a:ext cx="2532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/>
              <a:t>¿Es relevante?</a:t>
            </a:r>
          </a:p>
        </p:txBody>
      </p:sp>
      <p:sp>
        <p:nvSpPr>
          <p:cNvPr id="10" name="1 Título">
            <a:extLst>
              <a:ext uri="{FF2B5EF4-FFF2-40B4-BE49-F238E27FC236}">
                <a16:creationId xmlns:a16="http://schemas.microsoft.com/office/drawing/2014/main" id="{41F8E369-26A2-2915-FAA5-1F037A4587C7}"/>
              </a:ext>
            </a:extLst>
          </p:cNvPr>
          <p:cNvSpPr txBox="1">
            <a:spLocks/>
          </p:cNvSpPr>
          <p:nvPr/>
        </p:nvSpPr>
        <p:spPr>
          <a:xfrm>
            <a:off x="875158" y="352023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emiBold"/>
              <a:buNone/>
              <a:defRPr sz="4000" b="1" i="0" u="none" strike="noStrike" cap="none">
                <a:solidFill>
                  <a:schemeClr val="dk1"/>
                </a:solidFill>
                <a:latin typeface="Noto Sans SemiBold"/>
                <a:ea typeface="Noto Sans SemiBold"/>
                <a:cs typeface="Noto Sans SemiBold"/>
                <a:sym typeface="Noto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s-ES">
                <a:solidFill>
                  <a:schemeClr val="tx1"/>
                </a:solidFill>
              </a:rPr>
              <a:t>Características de una buena pregunta de investigación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161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s-ES" b="1" dirty="0">
                <a:solidFill>
                  <a:schemeClr val="tx1"/>
                </a:solidFill>
              </a:rPr>
              <a:t>Como llegar a tener una buena pregunta de investigación?</a:t>
            </a:r>
          </a:p>
        </p:txBody>
      </p:sp>
      <p:sp>
        <p:nvSpPr>
          <p:cNvPr id="6147" name="2 Marcador de contenido"/>
          <p:cNvSpPr>
            <a:spLocks noGrp="1"/>
          </p:cNvSpPr>
          <p:nvPr>
            <p:ph idx="1"/>
          </p:nvPr>
        </p:nvSpPr>
        <p:spPr>
          <a:xfrm>
            <a:off x="581630" y="1935921"/>
            <a:ext cx="10983598" cy="4525962"/>
          </a:xfrm>
        </p:spPr>
        <p:txBody>
          <a:bodyPr>
            <a:normAutofit/>
          </a:bodyPr>
          <a:lstStyle/>
          <a:p>
            <a:pPr eaLnBrk="1" hangingPunct="1"/>
            <a:r>
              <a:rPr lang="es-ES" altLang="es-CO" sz="2800" dirty="0">
                <a:latin typeface="+mj-lt"/>
              </a:rPr>
              <a:t>Resultados de investigaciones previas (propias o de otros investigadores)</a:t>
            </a:r>
          </a:p>
          <a:p>
            <a:pPr eaLnBrk="1" hangingPunct="1"/>
            <a:r>
              <a:rPr lang="es-ES" altLang="es-CO" sz="2800" dirty="0">
                <a:latin typeface="+mj-lt"/>
              </a:rPr>
              <a:t>Estar alerta a nuevas tendencias y técnicas</a:t>
            </a:r>
          </a:p>
          <a:p>
            <a:pPr eaLnBrk="1" hangingPunct="1"/>
            <a:r>
              <a:rPr lang="es-ES" altLang="es-CO" sz="2800" dirty="0">
                <a:latin typeface="+mj-lt"/>
              </a:rPr>
              <a:t>Nutrir la imaginación (creatividad y tenacidad)</a:t>
            </a:r>
          </a:p>
          <a:p>
            <a:pPr eaLnBrk="1" hangingPunct="1"/>
            <a:r>
              <a:rPr lang="es-ES" altLang="es-CO" sz="2800" dirty="0">
                <a:latin typeface="+mj-lt"/>
              </a:rPr>
              <a:t>Conseguir un tutor o mentor</a:t>
            </a:r>
          </a:p>
          <a:p>
            <a:pPr eaLnBrk="1" hangingPunct="1"/>
            <a:r>
              <a:rPr lang="es-ES" altLang="es-CO" sz="2800" i="1" dirty="0" err="1">
                <a:latin typeface="+mj-lt"/>
              </a:rPr>
              <a:t>Brainstorming</a:t>
            </a:r>
            <a:r>
              <a:rPr lang="es-ES" altLang="es-CO" sz="2800" dirty="0">
                <a:latin typeface="+mj-lt"/>
              </a:rPr>
              <a:t> (dialogo consigo mismo y con otros)</a:t>
            </a:r>
          </a:p>
          <a:p>
            <a:pPr eaLnBrk="1" hangingPunct="1"/>
            <a:endParaRPr lang="es-ES" altLang="es-CO" sz="2800" dirty="0"/>
          </a:p>
        </p:txBody>
      </p:sp>
    </p:spTree>
    <p:extLst>
      <p:ext uri="{BB962C8B-B14F-4D97-AF65-F5344CB8AC3E}">
        <p14:creationId xmlns:p14="http://schemas.microsoft.com/office/powerpoint/2010/main" val="3585811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0544" y="184598"/>
            <a:ext cx="10353761" cy="1326321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s-ES" b="1" dirty="0">
                <a:solidFill>
                  <a:schemeClr val="tx1"/>
                </a:solidFill>
              </a:rPr>
              <a:t>Ejemplo de evolución de una pregunta de investigación</a:t>
            </a:r>
          </a:p>
        </p:txBody>
      </p:sp>
      <p:sp>
        <p:nvSpPr>
          <p:cNvPr id="7171" name="2 Marcador de contenido"/>
          <p:cNvSpPr>
            <a:spLocks noGrp="1"/>
          </p:cNvSpPr>
          <p:nvPr>
            <p:ph idx="1"/>
          </p:nvPr>
        </p:nvSpPr>
        <p:spPr>
          <a:xfrm>
            <a:off x="381402" y="1871528"/>
            <a:ext cx="11170947" cy="4525962"/>
          </a:xfrm>
        </p:spPr>
        <p:txBody>
          <a:bodyPr>
            <a:noAutofit/>
          </a:bodyPr>
          <a:lstStyle/>
          <a:p>
            <a:pPr eaLnBrk="1" hangingPunct="1"/>
            <a:r>
              <a:rPr lang="es-ES" altLang="es-CO" sz="2800" dirty="0">
                <a:latin typeface="+mj-lt"/>
              </a:rPr>
              <a:t>¿Deben las personas hacer siesta al medio día?</a:t>
            </a:r>
          </a:p>
          <a:p>
            <a:pPr lvl="1" eaLnBrk="1" hangingPunct="1"/>
            <a:r>
              <a:rPr lang="es-ES" altLang="es-CO" sz="2800" dirty="0">
                <a:latin typeface="+mj-lt"/>
              </a:rPr>
              <a:t>Con qué frecuencia hacen las personas siesta</a:t>
            </a:r>
          </a:p>
          <a:p>
            <a:pPr lvl="1" eaLnBrk="1" hangingPunct="1"/>
            <a:r>
              <a:rPr lang="es-ES" altLang="es-CO" sz="2800" dirty="0">
                <a:latin typeface="+mj-lt"/>
              </a:rPr>
              <a:t>Qué efectos benéficos tiene la siesta en la salud</a:t>
            </a:r>
          </a:p>
          <a:p>
            <a:pPr lvl="1" eaLnBrk="1" hangingPunct="1"/>
            <a:r>
              <a:rPr lang="es-ES" altLang="es-CO" sz="2800" dirty="0">
                <a:latin typeface="+mj-lt"/>
              </a:rPr>
              <a:t>Qué efectos negativos tiene la siesta en la salud u otros aspectos de la vida</a:t>
            </a:r>
          </a:p>
          <a:p>
            <a:pPr lvl="1" eaLnBrk="1" hangingPunct="1"/>
            <a:r>
              <a:rPr lang="es-ES" altLang="es-CO" sz="2800" dirty="0">
                <a:latin typeface="+mj-lt"/>
              </a:rPr>
              <a:t>Cuánto tiempo se considera una siesta</a:t>
            </a:r>
          </a:p>
          <a:p>
            <a:pPr lvl="1" eaLnBrk="1" hangingPunct="1"/>
            <a:r>
              <a:rPr lang="es-ES" altLang="es-CO" sz="2800" dirty="0">
                <a:latin typeface="+mj-lt"/>
              </a:rPr>
              <a:t>A qué hora hacen las siestas</a:t>
            </a:r>
          </a:p>
          <a:p>
            <a:pPr eaLnBrk="1" hangingPunct="1"/>
            <a:endParaRPr lang="es-ES" altLang="es-CO" sz="2800" dirty="0"/>
          </a:p>
          <a:p>
            <a:pPr eaLnBrk="1" hangingPunct="1"/>
            <a:endParaRPr lang="es-ES" altLang="es-CO" sz="2800" dirty="0"/>
          </a:p>
        </p:txBody>
      </p:sp>
    </p:spTree>
    <p:extLst>
      <p:ext uri="{BB962C8B-B14F-4D97-AF65-F5344CB8AC3E}">
        <p14:creationId xmlns:p14="http://schemas.microsoft.com/office/powerpoint/2010/main" val="34038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s-ES" b="1" dirty="0">
                <a:solidFill>
                  <a:schemeClr val="tx1"/>
                </a:solidFill>
              </a:rPr>
              <a:t>Ejemplo de evolución de una pregunta de investigación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8195" name="2 Marcador de contenido"/>
          <p:cNvSpPr>
            <a:spLocks noGrp="1"/>
          </p:cNvSpPr>
          <p:nvPr>
            <p:ph idx="1"/>
          </p:nvPr>
        </p:nvSpPr>
        <p:spPr>
          <a:xfrm>
            <a:off x="461534" y="1935921"/>
            <a:ext cx="11258282" cy="4525962"/>
          </a:xfrm>
        </p:spPr>
        <p:txBody>
          <a:bodyPr>
            <a:normAutofit/>
          </a:bodyPr>
          <a:lstStyle/>
          <a:p>
            <a:pPr eaLnBrk="1" hangingPunct="1"/>
            <a:r>
              <a:rPr lang="es-ES" altLang="es-CO" sz="2800" dirty="0">
                <a:latin typeface="+mj-lt"/>
              </a:rPr>
              <a:t>¿Cuál es la frecuencia y horario de la siesta en Cali?</a:t>
            </a:r>
          </a:p>
          <a:p>
            <a:pPr eaLnBrk="1" hangingPunct="1"/>
            <a:r>
              <a:rPr lang="es-ES" altLang="es-CO" sz="2800" dirty="0">
                <a:latin typeface="+mj-lt"/>
              </a:rPr>
              <a:t>¿Cuál es la frecuencia y horario de la siesta en los empleados de Comfenalco, Cali en mayo de 2025?</a:t>
            </a:r>
          </a:p>
          <a:p>
            <a:pPr eaLnBrk="1" hangingPunct="1"/>
            <a:r>
              <a:rPr lang="es-ES" altLang="es-CO" sz="2800" dirty="0">
                <a:latin typeface="+mj-lt"/>
              </a:rPr>
              <a:t>¿Es la frecuencia de trastornos de ansiedad diferente entre adultos que hacen siesta y en quienes no lo hacen que están empleados en una empresa de la ciudad de Cali en 2025 ?</a:t>
            </a:r>
          </a:p>
          <a:p>
            <a:pPr eaLnBrk="1" hangingPunct="1"/>
            <a:endParaRPr lang="es-ES" altLang="es-CO" sz="2800" dirty="0"/>
          </a:p>
        </p:txBody>
      </p:sp>
    </p:spTree>
    <p:extLst>
      <p:ext uri="{BB962C8B-B14F-4D97-AF65-F5344CB8AC3E}">
        <p14:creationId xmlns:p14="http://schemas.microsoft.com/office/powerpoint/2010/main" val="1868561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>
          <a:xfrm>
            <a:off x="1375410" y="353231"/>
            <a:ext cx="8229600" cy="1143000"/>
          </a:xfrm>
        </p:spPr>
        <p:txBody>
          <a:bodyPr/>
          <a:lstStyle/>
          <a:p>
            <a:r>
              <a:rPr lang="es-CO" altLang="es-CO" dirty="0">
                <a:solidFill>
                  <a:schemeClr val="tx1"/>
                </a:solidFill>
                <a:latin typeface="+mj-lt"/>
              </a:rPr>
              <a:t>Reflexión</a:t>
            </a:r>
          </a:p>
        </p:txBody>
      </p:sp>
      <p:sp>
        <p:nvSpPr>
          <p:cNvPr id="9219" name="2 Marcador de contenido"/>
          <p:cNvSpPr>
            <a:spLocks noGrp="1"/>
          </p:cNvSpPr>
          <p:nvPr>
            <p:ph idx="1"/>
          </p:nvPr>
        </p:nvSpPr>
        <p:spPr>
          <a:xfrm>
            <a:off x="685956" y="1496231"/>
            <a:ext cx="10789119" cy="4525963"/>
          </a:xfrm>
        </p:spPr>
        <p:txBody>
          <a:bodyPr>
            <a:normAutofit/>
          </a:bodyPr>
          <a:lstStyle/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s-CO" altLang="es-CO" sz="2800" dirty="0">
                <a:latin typeface="+mj-lt"/>
              </a:rPr>
              <a:t>¿Qué retos encuentra para formular la pregunta de investigación?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s-CO" altLang="es-CO" sz="2800" dirty="0">
                <a:latin typeface="+mj-lt"/>
              </a:rPr>
              <a:t>¿Qué le facilita la formulación de su pregunta de investigación?</a:t>
            </a:r>
          </a:p>
          <a:p>
            <a:pPr marL="0" indent="0">
              <a:buNone/>
            </a:pPr>
            <a:endParaRPr lang="es-CO" altLang="es-CO" sz="2800" dirty="0"/>
          </a:p>
        </p:txBody>
      </p:sp>
    </p:spTree>
    <p:extLst>
      <p:ext uri="{BB962C8B-B14F-4D97-AF65-F5344CB8AC3E}">
        <p14:creationId xmlns:p14="http://schemas.microsoft.com/office/powerpoint/2010/main" val="302314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3E7739-F48A-7BF3-ABE4-6ED71F8A4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latin typeface="+mj-lt"/>
              </a:rPr>
              <a:t>Agenda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CA5A2E-72D2-6526-6D41-8EFD3D5A3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000" y="1900683"/>
            <a:ext cx="11937999" cy="4054111"/>
          </a:xfrm>
        </p:spPr>
        <p:txBody>
          <a:bodyPr>
            <a:normAutofit/>
          </a:bodyPr>
          <a:lstStyle/>
          <a:p>
            <a:r>
              <a:rPr lang="es-CO" sz="2400" dirty="0">
                <a:latin typeface="+mn-lt"/>
              </a:rPr>
              <a:t>2:00 Bienvenida e introducción</a:t>
            </a:r>
          </a:p>
          <a:p>
            <a:r>
              <a:rPr lang="es-CO" sz="2400" dirty="0">
                <a:latin typeface="+mn-lt"/>
              </a:rPr>
              <a:t>2:15 </a:t>
            </a:r>
            <a:r>
              <a:rPr lang="es-HN" sz="2400" dirty="0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</a:rPr>
              <a:t>Elaboración de las preguntas de investigación por parte de los asistentes</a:t>
            </a:r>
            <a:endParaRPr lang="es-HN" sz="2400" dirty="0">
              <a:solidFill>
                <a:srgbClr val="000000"/>
              </a:solidFill>
              <a:latin typeface="+mn-lt"/>
            </a:endParaRPr>
          </a:p>
          <a:p>
            <a:r>
              <a:rPr lang="es-HN" sz="2400" dirty="0">
                <a:solidFill>
                  <a:srgbClr val="000000"/>
                </a:solidFill>
                <a:latin typeface="+mn-lt"/>
              </a:rPr>
              <a:t>2:35 </a:t>
            </a:r>
            <a:r>
              <a:rPr lang="es-HN" sz="2400" dirty="0">
                <a:effectLst/>
                <a:latin typeface="+mn-lt"/>
                <a:ea typeface="Times New Roman" panose="02020603050405020304" pitchFamily="18" charset="0"/>
              </a:rPr>
              <a:t>Características de una buena pregunta de investigación </a:t>
            </a:r>
            <a:endParaRPr lang="es-HN" sz="24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r>
              <a:rPr lang="es-HN" sz="2400" dirty="0">
                <a:solidFill>
                  <a:srgbClr val="000000"/>
                </a:solidFill>
                <a:latin typeface="+mn-lt"/>
              </a:rPr>
              <a:t>3:10  </a:t>
            </a:r>
            <a:r>
              <a:rPr lang="es-HN" sz="2400" dirty="0">
                <a:effectLst/>
                <a:latin typeface="+mn-lt"/>
                <a:ea typeface="Times New Roman" panose="02020603050405020304" pitchFamily="18" charset="0"/>
              </a:rPr>
              <a:t>Crítica constructiva a las preguntas de investigación</a:t>
            </a:r>
            <a:endParaRPr lang="es-HN" sz="2400" dirty="0">
              <a:solidFill>
                <a:srgbClr val="000000"/>
              </a:solidFill>
              <a:latin typeface="+mn-lt"/>
              <a:ea typeface="Times New Roman" panose="02020603050405020304" pitchFamily="18" charset="0"/>
            </a:endParaRPr>
          </a:p>
          <a:p>
            <a:r>
              <a:rPr lang="es-HN" sz="2400" dirty="0">
                <a:solidFill>
                  <a:srgbClr val="000000"/>
                </a:solidFill>
                <a:latin typeface="+mn-lt"/>
              </a:rPr>
              <a:t>4:00 </a:t>
            </a:r>
            <a:r>
              <a:rPr lang="es-HN" sz="2400" dirty="0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</a:rPr>
              <a:t>Revisión de las preguntas de investigación</a:t>
            </a:r>
          </a:p>
          <a:p>
            <a:r>
              <a:rPr lang="es-HN" sz="2400" dirty="0">
                <a:solidFill>
                  <a:srgbClr val="000000"/>
                </a:solidFill>
                <a:latin typeface="+mn-lt"/>
              </a:rPr>
              <a:t>4:20 </a:t>
            </a:r>
            <a:r>
              <a:rPr lang="es-HN" sz="2400" dirty="0">
                <a:effectLst/>
                <a:latin typeface="+mn-lt"/>
                <a:ea typeface="Arial" panose="020B0604020202020204" pitchFamily="34" charset="0"/>
              </a:rPr>
              <a:t>Diligenciamiento de la encuesta de satisfacción</a:t>
            </a:r>
            <a:endParaRPr lang="es-CO" sz="2400" dirty="0"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Código generado del enlace anteriormente enviado">
            <a:extLst>
              <a:ext uri="{FF2B5EF4-FFF2-40B4-BE49-F238E27FC236}">
                <a16:creationId xmlns:a16="http://schemas.microsoft.com/office/drawing/2014/main" id="{23D0291D-D94C-4133-A1F8-FD79E653A5E4}"/>
              </a:ext>
            </a:extLst>
          </p:cNvPr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925320" y="175418"/>
            <a:ext cx="11937998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O" dirty="0"/>
              <a:t>Encuesta de satisfacción taller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BEE744C-6D44-47E2-90A8-A373985AC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96340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13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48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D96AFF-B2C0-E97A-6A19-3AB6A7F6B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latin typeface="+mj-lt"/>
              </a:rPr>
              <a:t>Objetivos de aprendizaje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4076E6-2880-9E72-BD77-155213FBCB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342900">
              <a:buFont typeface="+mj-lt"/>
              <a:buAutoNum type="arabicPeriod"/>
            </a:pPr>
            <a:r>
              <a:rPr lang="es-MX" sz="2800" dirty="0">
                <a:latin typeface="+mn-lt"/>
              </a:rPr>
              <a:t>Listar las características de una buena pregunta de investigación</a:t>
            </a:r>
          </a:p>
          <a:p>
            <a:pPr marL="571500" indent="-342900">
              <a:buFont typeface="+mj-lt"/>
              <a:buAutoNum type="arabicPeriod"/>
            </a:pPr>
            <a:r>
              <a:rPr lang="es-MX" sz="2800" dirty="0">
                <a:latin typeface="+mn-lt"/>
              </a:rPr>
              <a:t>Evaluar las características de una buena pregunta de investigación</a:t>
            </a:r>
          </a:p>
          <a:p>
            <a:pPr marL="571500" indent="-342900">
              <a:buFont typeface="+mj-lt"/>
              <a:buAutoNum type="arabicPeriod"/>
            </a:pPr>
            <a:r>
              <a:rPr lang="es-MX" sz="2800" dirty="0">
                <a:latin typeface="+mn-lt"/>
              </a:rPr>
              <a:t>Revisar sus propias preguntas de investigación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80681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C64347-BDF4-4848-8043-585234D11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480" y="395605"/>
            <a:ext cx="11937998" cy="1325563"/>
          </a:xfrm>
        </p:spPr>
        <p:txBody>
          <a:bodyPr/>
          <a:lstStyle/>
          <a:p>
            <a:r>
              <a:rPr lang="es-CO" dirty="0"/>
              <a:t>Asistencia y consentimiento informado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8DFDAAC-31CF-4ACD-BA90-E5CEEEF62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001" y="1432561"/>
            <a:ext cx="11937998" cy="4506994"/>
          </a:xfrm>
        </p:spPr>
        <p:txBody>
          <a:bodyPr/>
          <a:lstStyle/>
          <a:p>
            <a:endParaRPr lang="es-CO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998EDD3-6EDD-4FD9-973C-9815E31A9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880" y="1804414"/>
            <a:ext cx="4267199" cy="426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47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6419" y="0"/>
            <a:ext cx="10353761" cy="1326321"/>
          </a:xfrm>
        </p:spPr>
        <p:txBody>
          <a:bodyPr/>
          <a:lstStyle/>
          <a:p>
            <a:r>
              <a:rPr lang="es-CO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Actividad: es una buena pregunta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6409" y="962245"/>
            <a:ext cx="10999162" cy="369513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Se solicitará a cada participante escribir sus preguntas de investigación (15 min) </a:t>
            </a:r>
          </a:p>
          <a:p>
            <a:pPr lvl="1" indent="-457200"/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Recurso: TGHN curso la pregunta de investigación</a:t>
            </a: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Presentación: una buena pregunta de investigación (10 min)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Una vez finalice la presentación cada estudiante revisa sus propias preguntas de investigación si es necesario (5 minutos)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Cada estudiante escribe su mejor pregunta de investigación (revisada si es necesario) y la pega en la pared (</a:t>
            </a:r>
            <a:r>
              <a:rPr lang="es-CO" sz="2400">
                <a:latin typeface="Arial" panose="020B0604020202020204" pitchFamily="34" charset="0"/>
                <a:cs typeface="Arial" panose="020B0604020202020204" pitchFamily="34" charset="0"/>
              </a:rPr>
              <a:t>10 minutos)</a:t>
            </a: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Se asignarán participantes para evaluar las características de las preguntas de </a:t>
            </a:r>
            <a:r>
              <a:rPr lang="es-CO" sz="2400" dirty="0" err="1">
                <a:latin typeface="Arial" panose="020B0604020202020204" pitchFamily="34" charset="0"/>
                <a:cs typeface="Arial" panose="020B0604020202020204" pitchFamily="34" charset="0"/>
              </a:rPr>
              <a:t>l@s</a:t>
            </a: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400" dirty="0" err="1">
                <a:latin typeface="Arial" panose="020B0604020202020204" pitchFamily="34" charset="0"/>
                <a:cs typeface="Arial" panose="020B0604020202020204" pitchFamily="34" charset="0"/>
              </a:rPr>
              <a:t>compañer@s</a:t>
            </a: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 hasta que todas las preguntas queden evaluadas  (30 minutos)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Revisión de las preguntas de investigación si es necesario (20 minutos)</a:t>
            </a:r>
          </a:p>
        </p:txBody>
      </p:sp>
    </p:spTree>
    <p:extLst>
      <p:ext uri="{BB962C8B-B14F-4D97-AF65-F5344CB8AC3E}">
        <p14:creationId xmlns:p14="http://schemas.microsoft.com/office/powerpoint/2010/main" val="4236623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CFE531-F5DF-7227-63D7-E02F21A03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54D356-1578-F15D-6B3B-A6E29715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864" y="2553154"/>
            <a:ext cx="8055098" cy="1325563"/>
          </a:xfrm>
        </p:spPr>
        <p:txBody>
          <a:bodyPr/>
          <a:lstStyle/>
          <a:p>
            <a:pPr algn="ctr"/>
            <a:r>
              <a:rPr lang="es-CO" dirty="0"/>
              <a:t>La pregunta de investigación</a:t>
            </a:r>
            <a:br>
              <a:rPr lang="es-CO" dirty="0"/>
            </a:br>
            <a:r>
              <a:rPr lang="es-CO" dirty="0">
                <a:solidFill>
                  <a:srgbClr val="FF0000"/>
                </a:solidFill>
              </a:rPr>
              <a:t>Algo de teoría y experiencia</a:t>
            </a:r>
          </a:p>
        </p:txBody>
      </p:sp>
    </p:spTree>
    <p:extLst>
      <p:ext uri="{BB962C8B-B14F-4D97-AF65-F5344CB8AC3E}">
        <p14:creationId xmlns:p14="http://schemas.microsoft.com/office/powerpoint/2010/main" val="1116602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3034" y="287628"/>
            <a:ext cx="10353761" cy="1326321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s-ES" b="1" dirty="0">
                <a:solidFill>
                  <a:schemeClr val="tx1"/>
                </a:solidFill>
              </a:rPr>
              <a:t>¿Cuál es el problema al que se quiere dar respuesta?</a:t>
            </a:r>
          </a:p>
        </p:txBody>
      </p:sp>
      <p:pic>
        <p:nvPicPr>
          <p:cNvPr id="30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203" y="1854452"/>
            <a:ext cx="2853916" cy="3744338"/>
          </a:xfrm>
        </p:spPr>
      </p:pic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id="{6D3FAF01-E96B-4998-BC34-03F40EF2DC53}"/>
              </a:ext>
            </a:extLst>
          </p:cNvPr>
          <p:cNvSpPr txBox="1">
            <a:spLocks/>
          </p:cNvSpPr>
          <p:nvPr/>
        </p:nvSpPr>
        <p:spPr>
          <a:xfrm>
            <a:off x="5959954" y="1240596"/>
            <a:ext cx="4985607" cy="4972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2400" dirty="0"/>
              <a:t>Factores de riesgo</a:t>
            </a:r>
          </a:p>
          <a:p>
            <a:pPr>
              <a:defRPr/>
            </a:pPr>
            <a:r>
              <a:rPr lang="es-ES" sz="2400" dirty="0"/>
              <a:t>Diagnóstico</a:t>
            </a:r>
          </a:p>
          <a:p>
            <a:pPr>
              <a:defRPr/>
            </a:pPr>
            <a:r>
              <a:rPr lang="es-ES" sz="2400" dirty="0"/>
              <a:t>Historia natural</a:t>
            </a:r>
          </a:p>
          <a:p>
            <a:pPr>
              <a:defRPr/>
            </a:pPr>
            <a:r>
              <a:rPr lang="es-ES" sz="2400" dirty="0"/>
              <a:t>Eficacia</a:t>
            </a:r>
          </a:p>
          <a:p>
            <a:pPr>
              <a:defRPr/>
            </a:pPr>
            <a:r>
              <a:rPr lang="es-ES" sz="2400" dirty="0"/>
              <a:t>Efectividad</a:t>
            </a:r>
          </a:p>
          <a:p>
            <a:pPr>
              <a:defRPr/>
            </a:pPr>
            <a:r>
              <a:rPr lang="es-ES" sz="2400" dirty="0"/>
              <a:t>Eficiencia</a:t>
            </a:r>
          </a:p>
          <a:p>
            <a:pPr>
              <a:defRPr/>
            </a:pPr>
            <a:r>
              <a:rPr lang="es-ES" sz="2400" dirty="0"/>
              <a:t>Consecuencias económicas</a:t>
            </a:r>
          </a:p>
          <a:p>
            <a:pPr>
              <a:defRPr/>
            </a:pPr>
            <a:r>
              <a:rPr lang="es-ES" sz="2400" dirty="0"/>
              <a:t>Funcionalidad</a:t>
            </a:r>
          </a:p>
          <a:p>
            <a:pPr>
              <a:defRPr/>
            </a:pPr>
            <a:r>
              <a:rPr lang="es-ES" sz="2400" dirty="0"/>
              <a:t>Calidad de vida</a:t>
            </a:r>
          </a:p>
        </p:txBody>
      </p:sp>
    </p:spTree>
    <p:extLst>
      <p:ext uri="{BB962C8B-B14F-4D97-AF65-F5344CB8AC3E}">
        <p14:creationId xmlns:p14="http://schemas.microsoft.com/office/powerpoint/2010/main" val="1565405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75158" y="352023"/>
            <a:ext cx="10353761" cy="1326321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s-ES" b="1" dirty="0">
                <a:solidFill>
                  <a:schemeClr val="tx1"/>
                </a:solidFill>
              </a:rPr>
              <a:t>Características de una buena pregunta de investigación</a:t>
            </a:r>
          </a:p>
        </p:txBody>
      </p:sp>
      <p:sp>
        <p:nvSpPr>
          <p:cNvPr id="5123" name="2 Marcador de contenido"/>
          <p:cNvSpPr>
            <a:spLocks noGrp="1"/>
          </p:cNvSpPr>
          <p:nvPr>
            <p:ph idx="1"/>
          </p:nvPr>
        </p:nvSpPr>
        <p:spPr>
          <a:xfrm>
            <a:off x="471555" y="1844497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s-ES" altLang="es-CO" sz="2800" dirty="0"/>
              <a:t>Está formulada en forma de pregunta</a:t>
            </a:r>
          </a:p>
          <a:p>
            <a:pPr eaLnBrk="1" hangingPunct="1"/>
            <a:r>
              <a:rPr lang="es-ES" altLang="es-CO" sz="2800" dirty="0"/>
              <a:t>Expresa una relación entre variables</a:t>
            </a:r>
          </a:p>
          <a:p>
            <a:pPr eaLnBrk="1" hangingPunct="1"/>
            <a:r>
              <a:rPr lang="es-ES" altLang="es-CO" sz="2800" dirty="0"/>
              <a:t>Las variables son susceptibles de ser medidas</a:t>
            </a:r>
          </a:p>
          <a:p>
            <a:pPr eaLnBrk="1" hangingPunct="1"/>
            <a:r>
              <a:rPr lang="es-ES" altLang="es-CO" sz="2800" dirty="0"/>
              <a:t>Se define en tiempo, lugar y persona</a:t>
            </a:r>
          </a:p>
          <a:p>
            <a:pPr eaLnBrk="1" hangingPunct="1"/>
            <a:r>
              <a:rPr lang="es-ES" altLang="es-CO" sz="2800" dirty="0"/>
              <a:t>Es pertinente </a:t>
            </a:r>
          </a:p>
          <a:p>
            <a:pPr eaLnBrk="1" hangingPunct="1"/>
            <a:r>
              <a:rPr lang="es-ES" altLang="es-CO" sz="2800" dirty="0"/>
              <a:t>Es factible de ser respondida</a:t>
            </a:r>
          </a:p>
          <a:p>
            <a:pPr eaLnBrk="1" hangingPunct="1"/>
            <a:r>
              <a:rPr lang="es-ES" altLang="es-CO" sz="2800" dirty="0"/>
              <a:t>Es ética</a:t>
            </a:r>
          </a:p>
          <a:p>
            <a:pPr eaLnBrk="1" hangingPunct="1"/>
            <a:endParaRPr lang="es-ES" altLang="es-CO" sz="2800" dirty="0"/>
          </a:p>
        </p:txBody>
      </p:sp>
    </p:spTree>
    <p:extLst>
      <p:ext uri="{BB962C8B-B14F-4D97-AF65-F5344CB8AC3E}">
        <p14:creationId xmlns:p14="http://schemas.microsoft.com/office/powerpoint/2010/main" val="1586600325"/>
      </p:ext>
    </p:extLst>
  </p:cSld>
  <p:clrMapOvr>
    <a:masterClrMapping/>
  </p:clrMapOvr>
</p:sld>
</file>

<file path=ppt/theme/theme1.xml><?xml version="1.0" encoding="utf-8"?>
<a:theme xmlns:a="http://schemas.openxmlformats.org/drawingml/2006/main" name="TGHN Regional Programme">
  <a:themeElements>
    <a:clrScheme name="TGHN Theme 1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0071BC"/>
      </a:accent1>
      <a:accent2>
        <a:srgbClr val="771213"/>
      </a:accent2>
      <a:accent3>
        <a:srgbClr val="80AF40"/>
      </a:accent3>
      <a:accent4>
        <a:srgbClr val="79CBC6"/>
      </a:accent4>
      <a:accent5>
        <a:srgbClr val="F06EA9"/>
      </a:accent5>
      <a:accent6>
        <a:srgbClr val="CBDFF3"/>
      </a:accent6>
      <a:hlink>
        <a:srgbClr val="E97132"/>
      </a:hlink>
      <a:folHlink>
        <a:srgbClr val="E9713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925</Words>
  <Application>Microsoft Office PowerPoint</Application>
  <PresentationFormat>Panorámica</PresentationFormat>
  <Paragraphs>124</Paragraphs>
  <Slides>20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Arial</vt:lpstr>
      <vt:lpstr>Noto Sans</vt:lpstr>
      <vt:lpstr>Calibri</vt:lpstr>
      <vt:lpstr>Noto Sans SemiBold</vt:lpstr>
      <vt:lpstr>Indeed Sans</vt:lpstr>
      <vt:lpstr>TGHN Regional Programme</vt:lpstr>
      <vt:lpstr>Taller: La pregunta de investigación</vt:lpstr>
      <vt:lpstr>Agenda</vt:lpstr>
      <vt:lpstr>Presentación de PowerPoint</vt:lpstr>
      <vt:lpstr>Objetivos de aprendizaje</vt:lpstr>
      <vt:lpstr>Asistencia y consentimiento informado</vt:lpstr>
      <vt:lpstr>Actividad: es una buena pregunta</vt:lpstr>
      <vt:lpstr>La pregunta de investigación Algo de teoría y experiencia</vt:lpstr>
      <vt:lpstr>¿Cuál es el problema al que se quiere dar respuesta?</vt:lpstr>
      <vt:lpstr>Características de una buena pregunta de investigación</vt:lpstr>
      <vt:lpstr>FACTIBLE  INTERESANTE  NOVEDOSA  ETICA  RELEVANTE</vt:lpstr>
      <vt:lpstr>  INTERESANTE  NOVEDOSA  ETICA  RELEVANTE</vt:lpstr>
      <vt:lpstr>    NOVEDOSA  ETICA  RELEVANTE</vt:lpstr>
      <vt:lpstr>      ETICA  RELEVANTE</vt:lpstr>
      <vt:lpstr>        RELEVANTE</vt:lpstr>
      <vt:lpstr>        </vt:lpstr>
      <vt:lpstr>Como llegar a tener una buena pregunta de investigación?</vt:lpstr>
      <vt:lpstr>Ejemplo de evolución de una pregunta de investigación</vt:lpstr>
      <vt:lpstr>Ejemplo de evolución de una pregunta de investigación</vt:lpstr>
      <vt:lpstr>Reflexión</vt:lpstr>
      <vt:lpstr>Encuesta de satisfacción taller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Taller: La pregunta de investigación</dc:title>
  <dc:creator>Zainab Al-Rawni (Student)</dc:creator>
  <cp:lastModifiedBy>maria alicia del castillo dorado</cp:lastModifiedBy>
  <cp:revision>15</cp:revision>
  <dcterms:created xsi:type="dcterms:W3CDTF">2024-05-28T13:11:50Z</dcterms:created>
  <dcterms:modified xsi:type="dcterms:W3CDTF">2025-08-05T19:31:48Z</dcterms:modified>
</cp:coreProperties>
</file>