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9" r:id="rId4"/>
    <p:sldId id="270" r:id="rId5"/>
    <p:sldId id="298" r:id="rId6"/>
    <p:sldId id="299" r:id="rId7"/>
    <p:sldId id="271" r:id="rId8"/>
    <p:sldId id="289" r:id="rId9"/>
    <p:sldId id="291" r:id="rId10"/>
    <p:sldId id="288" r:id="rId11"/>
    <p:sldId id="292" r:id="rId12"/>
    <p:sldId id="293" r:id="rId13"/>
    <p:sldId id="274" r:id="rId14"/>
    <p:sldId id="294" r:id="rId15"/>
    <p:sldId id="295" r:id="rId16"/>
    <p:sldId id="296" r:id="rId17"/>
    <p:sldId id="297" r:id="rId18"/>
    <p:sldId id="290" r:id="rId19"/>
    <p:sldId id="285" r:id="rId20"/>
    <p:sldId id="300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oto Sans" panose="020B0502040504020204" pitchFamily="34" charset="0"/>
      <p:regular r:id="rId27"/>
      <p:bold r:id="rId28"/>
      <p:italic r:id="rId29"/>
      <p:boldItalic r:id="rId30"/>
    </p:embeddedFont>
    <p:embeddedFont>
      <p:font typeface="Noto Sans SemiBold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rKK6E2CYzDomNO8nabKzeKabQ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26" autoAdjust="0"/>
  </p:normalViewPr>
  <p:slideViewPr>
    <p:cSldViewPr snapToGrid="0">
      <p:cViewPr varScale="1">
        <p:scale>
          <a:sx n="52" d="100"/>
          <a:sy n="52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You</a:t>
            </a:r>
            <a:r>
              <a:rPr lang="es-ES" dirty="0"/>
              <a:t> can use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teaching</a:t>
            </a:r>
            <a:r>
              <a:rPr lang="es-ES" dirty="0"/>
              <a:t> and </a:t>
            </a:r>
            <a:r>
              <a:rPr lang="es-ES" dirty="0" err="1"/>
              <a:t>presenting</a:t>
            </a:r>
            <a:r>
              <a:rPr lang="es-ES" dirty="0"/>
              <a:t> at TGHN LAC </a:t>
            </a:r>
            <a:r>
              <a:rPr lang="es-ES" dirty="0" err="1"/>
              <a:t>events</a:t>
            </a:r>
            <a:endParaRPr dirty="0"/>
          </a:p>
        </p:txBody>
      </p:sp>
      <p:sp>
        <p:nvSpPr>
          <p:cNvPr id="172" name="Google Shape;1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Un dado para conocernos</a:t>
            </a:r>
            <a:endParaRPr lang="en-US" b="0" i="0" dirty="0">
              <a:solidFill>
                <a:srgbClr val="2D2D2D"/>
              </a:solidFill>
              <a:effectLst/>
              <a:latin typeface="Indeed San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s-E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55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s-E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08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48A5AF-ED7F-405B-81A8-03AEA22CDF95}" type="slidenum">
              <a:rPr lang="es-ES" altLang="es-CO">
                <a:latin typeface="Calibri" panose="020F0502020204030204" pitchFamily="34" charset="0"/>
              </a:rPr>
              <a:pPr eaLnBrk="1" hangingPunct="1"/>
              <a:t>13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89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A136-D267-478D-4051-2869AFC00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>
            <a:extLst>
              <a:ext uri="{FF2B5EF4-FFF2-40B4-BE49-F238E27FC236}">
                <a16:creationId xmlns:a16="http://schemas.microsoft.com/office/drawing/2014/main" id="{8EA2355C-D0E3-944A-2A6F-B61220250F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>
            <a:extLst>
              <a:ext uri="{FF2B5EF4-FFF2-40B4-BE49-F238E27FC236}">
                <a16:creationId xmlns:a16="http://schemas.microsoft.com/office/drawing/2014/main" id="{7DB842DC-70CF-0469-F9B7-883BD1E23B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13316" name="3 Marcador de número de diapositiva">
            <a:extLst>
              <a:ext uri="{FF2B5EF4-FFF2-40B4-BE49-F238E27FC236}">
                <a16:creationId xmlns:a16="http://schemas.microsoft.com/office/drawing/2014/main" id="{B3281E34-45DB-66D8-8F1B-497A7D794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48A5AF-ED7F-405B-81A8-03AEA22CDF95}" type="slidenum">
              <a:rPr lang="es-ES" altLang="es-CO">
                <a:latin typeface="Calibri" panose="020F0502020204030204" pitchFamily="34" charset="0"/>
              </a:rPr>
              <a:pPr eaLnBrk="1" hangingPunct="1"/>
              <a:t>14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2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5186D-7493-AD89-1FA0-A93DA7E7F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>
            <a:extLst>
              <a:ext uri="{FF2B5EF4-FFF2-40B4-BE49-F238E27FC236}">
                <a16:creationId xmlns:a16="http://schemas.microsoft.com/office/drawing/2014/main" id="{FAFE9883-DBD7-D644-772D-B6B9E568F2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>
            <a:extLst>
              <a:ext uri="{FF2B5EF4-FFF2-40B4-BE49-F238E27FC236}">
                <a16:creationId xmlns:a16="http://schemas.microsoft.com/office/drawing/2014/main" id="{A822BBA2-F37F-DAB8-E2F9-79985FB0C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sz="1050" b="0" dirty="0"/>
              <a:t>Posibles sesgos de selección: quienes asisten solo en ciertas franjas (mañana/tarde) podrían diferir en depresión.</a:t>
            </a:r>
          </a:p>
          <a:p>
            <a:r>
              <a:rPr lang="es-MX" sz="1050" b="0" dirty="0"/>
              <a:t>Exclusión de deterioro cognitivo severo: podría subestimar la prevalencia si depresión y deterioro </a:t>
            </a:r>
            <a:r>
              <a:rPr lang="es-MX" sz="1050" b="0" dirty="0" err="1"/>
              <a:t>co-ocurren</a:t>
            </a:r>
            <a:r>
              <a:rPr lang="es-MX" sz="1050" b="0" dirty="0"/>
              <a:t>.</a:t>
            </a:r>
          </a:p>
          <a:p>
            <a:r>
              <a:rPr lang="es-MX" sz="1050" b="0" dirty="0"/>
              <a:t>Centros no habilitados o sin agenda ambulatoria el día de la visita: podrían excluir subpoblaciones.</a:t>
            </a:r>
          </a:p>
          <a:p>
            <a:pPr eaLnBrk="1" hangingPunct="1"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13316" name="3 Marcador de número de diapositiva">
            <a:extLst>
              <a:ext uri="{FF2B5EF4-FFF2-40B4-BE49-F238E27FC236}">
                <a16:creationId xmlns:a16="http://schemas.microsoft.com/office/drawing/2014/main" id="{16DAD8D4-6D04-3932-535F-53CC835B9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48A5AF-ED7F-405B-81A8-03AEA22CDF95}" type="slidenum">
              <a:rPr lang="es-ES" altLang="es-CO">
                <a:latin typeface="Calibri" panose="020F0502020204030204" pitchFamily="34" charset="0"/>
              </a:rPr>
              <a:pPr eaLnBrk="1" hangingPunct="1"/>
              <a:t>15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99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6100B-227A-F520-74AF-F04691F9B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>
            <a:extLst>
              <a:ext uri="{FF2B5EF4-FFF2-40B4-BE49-F238E27FC236}">
                <a16:creationId xmlns:a16="http://schemas.microsoft.com/office/drawing/2014/main" id="{43FBDABC-724A-BDD0-6873-117DA360F6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>
            <a:extLst>
              <a:ext uri="{FF2B5EF4-FFF2-40B4-BE49-F238E27FC236}">
                <a16:creationId xmlns:a16="http://schemas.microsoft.com/office/drawing/2014/main" id="{BF88CC42-56DB-F131-B7EB-BD00DC4C05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13316" name="3 Marcador de número de diapositiva">
            <a:extLst>
              <a:ext uri="{FF2B5EF4-FFF2-40B4-BE49-F238E27FC236}">
                <a16:creationId xmlns:a16="http://schemas.microsoft.com/office/drawing/2014/main" id="{ED3B55B7-A9CD-556C-DDF4-ED0843209A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48A5AF-ED7F-405B-81A8-03AEA22CDF95}" type="slidenum">
              <a:rPr lang="es-ES" altLang="es-CO">
                <a:latin typeface="Calibri" panose="020F0502020204030204" pitchFamily="34" charset="0"/>
              </a:rPr>
              <a:pPr eaLnBrk="1" hangingPunct="1"/>
              <a:t>16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48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E3429-3A23-40B4-348C-39683530C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>
            <a:extLst>
              <a:ext uri="{FF2B5EF4-FFF2-40B4-BE49-F238E27FC236}">
                <a16:creationId xmlns:a16="http://schemas.microsoft.com/office/drawing/2014/main" id="{2730CCF0-22A2-8835-FE6A-1941DD82CE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>
            <a:extLst>
              <a:ext uri="{FF2B5EF4-FFF2-40B4-BE49-F238E27FC236}">
                <a16:creationId xmlns:a16="http://schemas.microsoft.com/office/drawing/2014/main" id="{E85BB7B6-8748-BE3B-E67A-D21BC9FAA9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13316" name="3 Marcador de número de diapositiva">
            <a:extLst>
              <a:ext uri="{FF2B5EF4-FFF2-40B4-BE49-F238E27FC236}">
                <a16:creationId xmlns:a16="http://schemas.microsoft.com/office/drawing/2014/main" id="{F2C14123-3D17-5783-6C62-7C2F8010D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48A5AF-ED7F-405B-81A8-03AEA22CDF95}" type="slidenum">
              <a:rPr lang="es-ES" altLang="es-CO">
                <a:latin typeface="Calibri" panose="020F0502020204030204" pitchFamily="34" charset="0"/>
              </a:rPr>
              <a:pPr eaLnBrk="1" hangingPunct="1"/>
              <a:t>17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3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Title Slide">
  <p:cSld name="4_Main 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2" y="126195"/>
            <a:ext cx="3288953" cy="164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3">
            <a:alphaModFix amt="10000"/>
          </a:blip>
          <a:srcRect t="10864" r="4297" b="45730"/>
          <a:stretch/>
        </p:blipFill>
        <p:spPr>
          <a:xfrm>
            <a:off x="9833" y="1868792"/>
            <a:ext cx="12192000" cy="498920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  <a:defRPr sz="6000" b="1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age">
  <p:cSld name="Logo Pag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5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>
            <a:spLocks noGrp="1"/>
          </p:cNvSpPr>
          <p:nvPr>
            <p:ph type="pic" idx="2"/>
          </p:nvPr>
        </p:nvSpPr>
        <p:spPr>
          <a:xfrm>
            <a:off x="86810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5"/>
          <p:cNvSpPr>
            <a:spLocks noGrp="1"/>
          </p:cNvSpPr>
          <p:nvPr>
            <p:ph type="pic" idx="3"/>
          </p:nvPr>
        </p:nvSpPr>
        <p:spPr>
          <a:xfrm>
            <a:off x="242324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5"/>
          <p:cNvSpPr>
            <a:spLocks noGrp="1"/>
          </p:cNvSpPr>
          <p:nvPr>
            <p:ph type="pic" idx="4"/>
          </p:nvPr>
        </p:nvSpPr>
        <p:spPr>
          <a:xfrm>
            <a:off x="397837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5"/>
          <p:cNvSpPr>
            <a:spLocks noGrp="1"/>
          </p:cNvSpPr>
          <p:nvPr>
            <p:ph type="pic" idx="5"/>
          </p:nvPr>
        </p:nvSpPr>
        <p:spPr>
          <a:xfrm>
            <a:off x="553351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5"/>
          <p:cNvSpPr>
            <a:spLocks noGrp="1"/>
          </p:cNvSpPr>
          <p:nvPr>
            <p:ph type="pic" idx="6"/>
          </p:nvPr>
        </p:nvSpPr>
        <p:spPr>
          <a:xfrm>
            <a:off x="7088646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5"/>
          <p:cNvSpPr>
            <a:spLocks noGrp="1"/>
          </p:cNvSpPr>
          <p:nvPr>
            <p:ph type="pic" idx="7"/>
          </p:nvPr>
        </p:nvSpPr>
        <p:spPr>
          <a:xfrm>
            <a:off x="8643780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5"/>
          <p:cNvSpPr>
            <a:spLocks noGrp="1"/>
          </p:cNvSpPr>
          <p:nvPr>
            <p:ph type="pic" idx="8"/>
          </p:nvPr>
        </p:nvSpPr>
        <p:spPr>
          <a:xfrm>
            <a:off x="10198914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127000" y="5201714"/>
            <a:ext cx="119380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>
            <a:spLocks noGrp="1"/>
          </p:cNvSpPr>
          <p:nvPr>
            <p:ph type="pic" idx="9"/>
          </p:nvPr>
        </p:nvSpPr>
        <p:spPr>
          <a:xfrm>
            <a:off x="87793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5"/>
          <p:cNvSpPr>
            <a:spLocks noGrp="1"/>
          </p:cNvSpPr>
          <p:nvPr>
            <p:ph type="pic" idx="13"/>
          </p:nvPr>
        </p:nvSpPr>
        <p:spPr>
          <a:xfrm>
            <a:off x="243307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5"/>
          <p:cNvSpPr>
            <a:spLocks noGrp="1"/>
          </p:cNvSpPr>
          <p:nvPr>
            <p:ph type="pic" idx="14"/>
          </p:nvPr>
        </p:nvSpPr>
        <p:spPr>
          <a:xfrm>
            <a:off x="398820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5"/>
          <p:cNvSpPr>
            <a:spLocks noGrp="1"/>
          </p:cNvSpPr>
          <p:nvPr>
            <p:ph type="pic" idx="15"/>
          </p:nvPr>
        </p:nvSpPr>
        <p:spPr>
          <a:xfrm>
            <a:off x="554334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5"/>
          <p:cNvSpPr>
            <a:spLocks noGrp="1"/>
          </p:cNvSpPr>
          <p:nvPr>
            <p:ph type="pic" idx="16"/>
          </p:nvPr>
        </p:nvSpPr>
        <p:spPr>
          <a:xfrm>
            <a:off x="7098478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5"/>
          <p:cNvSpPr>
            <a:spLocks noGrp="1"/>
          </p:cNvSpPr>
          <p:nvPr>
            <p:ph type="pic" idx="17"/>
          </p:nvPr>
        </p:nvSpPr>
        <p:spPr>
          <a:xfrm>
            <a:off x="8653612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5"/>
          <p:cNvSpPr>
            <a:spLocks noGrp="1"/>
          </p:cNvSpPr>
          <p:nvPr>
            <p:ph type="pic" idx="18"/>
          </p:nvPr>
        </p:nvSpPr>
        <p:spPr>
          <a:xfrm>
            <a:off x="10208746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5"/>
          <p:cNvSpPr>
            <a:spLocks noGrp="1"/>
          </p:cNvSpPr>
          <p:nvPr>
            <p:ph type="pic" idx="19"/>
          </p:nvPr>
        </p:nvSpPr>
        <p:spPr>
          <a:xfrm>
            <a:off x="87793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5"/>
          <p:cNvSpPr>
            <a:spLocks noGrp="1"/>
          </p:cNvSpPr>
          <p:nvPr>
            <p:ph type="pic" idx="20"/>
          </p:nvPr>
        </p:nvSpPr>
        <p:spPr>
          <a:xfrm>
            <a:off x="243307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5"/>
          <p:cNvSpPr>
            <a:spLocks noGrp="1"/>
          </p:cNvSpPr>
          <p:nvPr>
            <p:ph type="pic" idx="21"/>
          </p:nvPr>
        </p:nvSpPr>
        <p:spPr>
          <a:xfrm>
            <a:off x="398820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5"/>
          <p:cNvSpPr>
            <a:spLocks noGrp="1"/>
          </p:cNvSpPr>
          <p:nvPr>
            <p:ph type="pic" idx="22"/>
          </p:nvPr>
        </p:nvSpPr>
        <p:spPr>
          <a:xfrm>
            <a:off x="554334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5"/>
          <p:cNvSpPr>
            <a:spLocks noGrp="1"/>
          </p:cNvSpPr>
          <p:nvPr>
            <p:ph type="pic" idx="23"/>
          </p:nvPr>
        </p:nvSpPr>
        <p:spPr>
          <a:xfrm>
            <a:off x="7098478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5"/>
          <p:cNvSpPr>
            <a:spLocks noGrp="1"/>
          </p:cNvSpPr>
          <p:nvPr>
            <p:ph type="pic" idx="24"/>
          </p:nvPr>
        </p:nvSpPr>
        <p:spPr>
          <a:xfrm>
            <a:off x="8653612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5"/>
          <p:cNvSpPr>
            <a:spLocks noGrp="1"/>
          </p:cNvSpPr>
          <p:nvPr>
            <p:ph type="pic" idx="25"/>
          </p:nvPr>
        </p:nvSpPr>
        <p:spPr>
          <a:xfrm>
            <a:off x="10208746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5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3" r="21635" b="26811"/>
          <a:stretch/>
        </p:blipFill>
        <p:spPr>
          <a:xfrm>
            <a:off x="1980961" y="0"/>
            <a:ext cx="102208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838200" y="12634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838199" y="3026131"/>
            <a:ext cx="10405599" cy="279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46074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2"/>
          </p:nvPr>
        </p:nvSpPr>
        <p:spPr>
          <a:xfrm>
            <a:off x="46074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3"/>
          </p:nvPr>
        </p:nvSpPr>
        <p:spPr>
          <a:xfrm>
            <a:off x="626287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4"/>
          </p:nvPr>
        </p:nvSpPr>
        <p:spPr>
          <a:xfrm>
            <a:off x="626287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5504799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2"/>
          </p:nvPr>
        </p:nvSpPr>
        <p:spPr>
          <a:xfrm>
            <a:off x="779489" y="2057400"/>
            <a:ext cx="39925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8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25930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749508" y="2057400"/>
            <a:ext cx="402251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9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26800" cy="138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 rot="5400000">
            <a:off x="4698805" y="-1189232"/>
            <a:ext cx="4691063" cy="1004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 rot="5400000">
            <a:off x="7489031" y="1600994"/>
            <a:ext cx="5811838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 rot="5400000">
            <a:off x="1443831" y="-951706"/>
            <a:ext cx="5811838" cy="8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ur column list acknowledgement">
  <p:cSld name="1_Four column list acknowledgem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2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2"/>
          <p:cNvSpPr txBox="1">
            <a:spLocks noGrp="1"/>
          </p:cNvSpPr>
          <p:nvPr>
            <p:ph type="sldNum" idx="12"/>
          </p:nvPr>
        </p:nvSpPr>
        <p:spPr>
          <a:xfrm>
            <a:off x="8610599" y="6393638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63" name="Google Shape;163;p32"/>
          <p:cNvSpPr txBox="1"/>
          <p:nvPr/>
        </p:nvSpPr>
        <p:spPr>
          <a:xfrm>
            <a:off x="206188" y="6389431"/>
            <a:ext cx="52504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www.theglobalhealthnetwork.org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206188" y="365125"/>
            <a:ext cx="117796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1"/>
          </p:nvPr>
        </p:nvSpPr>
        <p:spPr>
          <a:xfrm>
            <a:off x="206188" y="1885443"/>
            <a:ext cx="11779623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">
  <p:cSld name="Main 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 amt="10000"/>
          </a:blip>
          <a:srcRect t="10864" r="4297" b="45730"/>
          <a:stretch/>
        </p:blipFill>
        <p:spPr>
          <a:xfrm>
            <a:off x="-9832" y="1876813"/>
            <a:ext cx="12192000" cy="498920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 SemiBold"/>
              <a:buNone/>
              <a:defRPr sz="6000" b="1" i="0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3" name="Google Shape;33;p18" descr="A close-up of a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187" y="326507"/>
            <a:ext cx="2819569" cy="132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nowledge Hub Title Slide with collaborator logos and funding acknowledgement">
  <p:cSld name="2_Knowledge Hub Title Slide with collaborator logos and funding acknowledgem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19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9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9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9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9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9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9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9"/>
          <p:cNvSpPr>
            <a:spLocks noGrp="1"/>
          </p:cNvSpPr>
          <p:nvPr>
            <p:ph type="pic" idx="14"/>
          </p:nvPr>
        </p:nvSpPr>
        <p:spPr>
          <a:xfrm>
            <a:off x="9039089" y="331107"/>
            <a:ext cx="2819400" cy="1319213"/>
          </a:xfrm>
          <a:prstGeom prst="rect">
            <a:avLst/>
          </a:prstGeom>
          <a:noFill/>
          <a:ln>
            <a:noFill/>
          </a:ln>
        </p:spPr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2291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Knowledge Hub Title Slide with collaborator logos and funding acknowledgement">
  <p:cSld name="3_Knowledge Hub Title Slide with collaborator logos and funding acknowledgem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20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0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0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0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0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0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0154" y="143136"/>
            <a:ext cx="4339350" cy="2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27000" y="99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614596" y="1825625"/>
            <a:ext cx="49617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2"/>
          </p:nvPr>
        </p:nvSpPr>
        <p:spPr>
          <a:xfrm>
            <a:off x="6615661" y="1825625"/>
            <a:ext cx="49617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31850" y="2466753"/>
            <a:ext cx="10515600" cy="209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500" y="255182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 list acknowledgement">
  <p:cSld name="Four column list acknowledgem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4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127000" y="1885443"/>
            <a:ext cx="11937999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4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127000" y="217365"/>
            <a:ext cx="11226800" cy="112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ac.tghn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>
            <a:spLocks noGrp="1"/>
          </p:cNvSpPr>
          <p:nvPr>
            <p:ph type="ctrTitle"/>
          </p:nvPr>
        </p:nvSpPr>
        <p:spPr>
          <a:xfrm>
            <a:off x="206188" y="2332161"/>
            <a:ext cx="11611564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</a:pPr>
            <a:r>
              <a:rPr lang="es-ES" dirty="0">
                <a:latin typeface="+mj-lt"/>
              </a:rPr>
              <a:t>Taller: Muestreo de la teoría a la práctica</a:t>
            </a:r>
            <a:endParaRPr sz="4600" dirty="0">
              <a:latin typeface="+mj-lt"/>
            </a:endParaRPr>
          </a:p>
        </p:txBody>
      </p:sp>
      <p:sp>
        <p:nvSpPr>
          <p:cNvPr id="175" name="Google Shape;175;p1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 err="1">
                <a:latin typeface="+mj-lt"/>
              </a:rPr>
              <a:t>Lyda</a:t>
            </a:r>
            <a:r>
              <a:rPr lang="es-CO" dirty="0">
                <a:latin typeface="+mj-lt"/>
              </a:rPr>
              <a:t> Osorio y Maria Alicia Del Castillo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Escuela de Salud Pública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Universidad del Valle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25 agosto 2025</a:t>
            </a:r>
            <a:endParaRPr dirty="0">
              <a:latin typeface="+mj-lt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C2FC257E-8979-D391-DE1F-D4427BD5A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17" y="274320"/>
            <a:ext cx="979685" cy="1396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A6174-B835-08AE-531E-DC52D82A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1" y="117990"/>
            <a:ext cx="11937998" cy="1325563"/>
          </a:xfrm>
        </p:spPr>
        <p:txBody>
          <a:bodyPr wrap="square" anchor="ctr">
            <a:normAutofit/>
          </a:bodyPr>
          <a:lstStyle/>
          <a:p>
            <a:r>
              <a:rPr lang="es-CO" dirty="0"/>
              <a:t>¿Qué es una muestra?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8D109C-1D95-F7D4-68D0-22BA9A410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75" y="1672153"/>
            <a:ext cx="5301107" cy="38575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EE5B619-91D2-6BDC-A319-EE16843DE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583" y="2017806"/>
            <a:ext cx="5162942" cy="318480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5529D03-A215-9A5F-9768-4F615B07257C}"/>
              </a:ext>
            </a:extLst>
          </p:cNvPr>
          <p:cNvSpPr txBox="1"/>
          <p:nvPr/>
        </p:nvSpPr>
        <p:spPr>
          <a:xfrm>
            <a:off x="7966364" y="3051948"/>
            <a:ext cx="2244436" cy="33855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600" b="1" dirty="0"/>
              <a:t>Muestra</a:t>
            </a:r>
            <a:endParaRPr lang="es-CO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325E3B-B1AA-FDA9-DCB5-DF7FDB109C99}"/>
              </a:ext>
            </a:extLst>
          </p:cNvPr>
          <p:cNvSpPr txBox="1"/>
          <p:nvPr/>
        </p:nvSpPr>
        <p:spPr>
          <a:xfrm>
            <a:off x="8603673" y="2609400"/>
            <a:ext cx="1454727" cy="33855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600" b="1" dirty="0"/>
              <a:t>de estudio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17887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FD960-BAD0-87EA-E27E-9309F43D3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49DED-3B4B-CD94-6821-7B3D0644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7" y="76989"/>
            <a:ext cx="10515600" cy="1213792"/>
          </a:xfrm>
        </p:spPr>
        <p:txBody>
          <a:bodyPr/>
          <a:lstStyle/>
          <a:p>
            <a:r>
              <a:rPr lang="es-CO" dirty="0"/>
              <a:t>Representatividad de la muestra</a:t>
            </a:r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1E9DB2C0-7BEB-386F-90C2-D4AACC62CDE0}"/>
              </a:ext>
            </a:extLst>
          </p:cNvPr>
          <p:cNvSpPr txBox="1">
            <a:spLocks/>
          </p:cNvSpPr>
          <p:nvPr/>
        </p:nvSpPr>
        <p:spPr>
          <a:xfrm>
            <a:off x="2162432" y="1132703"/>
            <a:ext cx="4762872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dirty="0"/>
              <a:t>¿Qué características tienen las personas que participaron en la investigación?</a:t>
            </a:r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¿Difieren las características de los participantes de las personas a quienes queremos extrapolar los resultados de la investigación?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4A3C01D-BB8B-0731-99D8-7D95BE895EB5}"/>
              </a:ext>
            </a:extLst>
          </p:cNvPr>
          <p:cNvSpPr/>
          <p:nvPr/>
        </p:nvSpPr>
        <p:spPr>
          <a:xfrm>
            <a:off x="2162432" y="1182263"/>
            <a:ext cx="8229600" cy="1656184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141E999-B168-045D-952B-904B5381C13B}"/>
              </a:ext>
            </a:extLst>
          </p:cNvPr>
          <p:cNvSpPr/>
          <p:nvPr/>
        </p:nvSpPr>
        <p:spPr>
          <a:xfrm>
            <a:off x="2172776" y="2888007"/>
            <a:ext cx="8229600" cy="302433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Flecha curvada hacia abajo 10">
            <a:extLst>
              <a:ext uri="{FF2B5EF4-FFF2-40B4-BE49-F238E27FC236}">
                <a16:creationId xmlns:a16="http://schemas.microsoft.com/office/drawing/2014/main" id="{5D3E49BB-B6AF-B1CD-235A-92B9F67ED07E}"/>
              </a:ext>
            </a:extLst>
          </p:cNvPr>
          <p:cNvSpPr/>
          <p:nvPr/>
        </p:nvSpPr>
        <p:spPr>
          <a:xfrm rot="5190195">
            <a:off x="6305640" y="2590478"/>
            <a:ext cx="2878200" cy="1212172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DACF45F-36B0-65C5-21CA-7B5DFD6058EB}"/>
              </a:ext>
            </a:extLst>
          </p:cNvPr>
          <p:cNvSpPr txBox="1"/>
          <p:nvPr/>
        </p:nvSpPr>
        <p:spPr>
          <a:xfrm>
            <a:off x="8598798" y="187994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Muestra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A9A1A23-9F38-C657-38BE-DF23426F78B4}"/>
              </a:ext>
            </a:extLst>
          </p:cNvPr>
          <p:cNvSpPr txBox="1"/>
          <p:nvPr/>
        </p:nvSpPr>
        <p:spPr>
          <a:xfrm>
            <a:off x="8396580" y="4030843"/>
            <a:ext cx="19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Población blanco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4AFD217-422B-7CF8-E9E3-0402A40B8A3E}"/>
              </a:ext>
            </a:extLst>
          </p:cNvPr>
          <p:cNvSpPr txBox="1"/>
          <p:nvPr/>
        </p:nvSpPr>
        <p:spPr>
          <a:xfrm>
            <a:off x="207872" y="3620065"/>
            <a:ext cx="2001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Variabilidad de la población</a:t>
            </a:r>
          </a:p>
          <a:p>
            <a:endParaRPr lang="es-CO" sz="2000" dirty="0"/>
          </a:p>
          <a:p>
            <a:r>
              <a:rPr lang="es-CO" sz="2000" dirty="0"/>
              <a:t>Sesgo de selección</a:t>
            </a:r>
          </a:p>
        </p:txBody>
      </p:sp>
    </p:spTree>
    <p:extLst>
      <p:ext uri="{BB962C8B-B14F-4D97-AF65-F5344CB8AC3E}">
        <p14:creationId xmlns:p14="http://schemas.microsoft.com/office/powerpoint/2010/main" val="356732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89CBA-5E9A-2EA7-3CA7-E066901C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2334E-D744-2E21-E123-8F272723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7" y="76989"/>
            <a:ext cx="10515600" cy="1213792"/>
          </a:xfrm>
        </p:spPr>
        <p:txBody>
          <a:bodyPr/>
          <a:lstStyle/>
          <a:p>
            <a:r>
              <a:rPr lang="es-CO" dirty="0"/>
              <a:t>Tipos de muestreo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828F4-FAD2-333A-8121-AA265E7D1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1900" y="1290781"/>
            <a:ext cx="4040188" cy="6858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s-CO" dirty="0">
                <a:solidFill>
                  <a:srgbClr val="C00000"/>
                </a:solidFill>
                <a:latin typeface="+mj-lt"/>
              </a:rPr>
              <a:t>Probabilístico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1B7DBA-C036-97C3-DEB7-9E677D5A0333}"/>
              </a:ext>
            </a:extLst>
          </p:cNvPr>
          <p:cNvSpPr txBox="1">
            <a:spLocks/>
          </p:cNvSpPr>
          <p:nvPr/>
        </p:nvSpPr>
        <p:spPr>
          <a:xfrm>
            <a:off x="6364631" y="1366981"/>
            <a:ext cx="4041775" cy="685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2800" dirty="0">
                <a:solidFill>
                  <a:srgbClr val="C00000"/>
                </a:solidFill>
                <a:latin typeface="+mj-lt"/>
              </a:rPr>
              <a:t>No probabilístico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435211F-DBC8-F29D-EAEC-D659D198132F}"/>
              </a:ext>
            </a:extLst>
          </p:cNvPr>
          <p:cNvSpPr txBox="1">
            <a:spLocks/>
          </p:cNvSpPr>
          <p:nvPr/>
        </p:nvSpPr>
        <p:spPr>
          <a:xfrm>
            <a:off x="746683" y="2052781"/>
            <a:ext cx="4650474" cy="4038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800" dirty="0">
                <a:latin typeface="+mj-lt"/>
              </a:rPr>
              <a:t>Muestreo aleatorio simple (MAS) con reemplazo y sin reemplazo</a:t>
            </a:r>
          </a:p>
          <a:p>
            <a:r>
              <a:rPr lang="es-CO" sz="2800" dirty="0">
                <a:latin typeface="+mj-lt"/>
              </a:rPr>
              <a:t>Aleatorio sistemático</a:t>
            </a:r>
          </a:p>
          <a:p>
            <a:r>
              <a:rPr lang="es-CO" sz="2800" dirty="0">
                <a:latin typeface="+mj-lt"/>
              </a:rPr>
              <a:t>Aleatorio estratificado</a:t>
            </a:r>
          </a:p>
          <a:p>
            <a:r>
              <a:rPr lang="es-CO" sz="2800" dirty="0">
                <a:latin typeface="+mj-lt"/>
              </a:rPr>
              <a:t>Aleatorio </a:t>
            </a:r>
            <a:r>
              <a:rPr lang="es-CO" sz="2800" dirty="0" err="1">
                <a:latin typeface="+mj-lt"/>
              </a:rPr>
              <a:t>multietápico</a:t>
            </a:r>
            <a:endParaRPr lang="es-CO" sz="2800" dirty="0">
              <a:latin typeface="+mj-lt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0DB80A-213A-7878-858B-07C8D5A63095}"/>
              </a:ext>
            </a:extLst>
          </p:cNvPr>
          <p:cNvSpPr txBox="1">
            <a:spLocks/>
          </p:cNvSpPr>
          <p:nvPr/>
        </p:nvSpPr>
        <p:spPr>
          <a:xfrm>
            <a:off x="6433966" y="2128981"/>
            <a:ext cx="4038600" cy="4038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800" dirty="0">
                <a:latin typeface="+mj-lt"/>
              </a:rPr>
              <a:t>Exhaustivo</a:t>
            </a:r>
          </a:p>
          <a:p>
            <a:r>
              <a:rPr lang="es-CO" sz="2800" dirty="0">
                <a:latin typeface="+mj-lt"/>
              </a:rPr>
              <a:t>Consecutivo</a:t>
            </a:r>
          </a:p>
          <a:p>
            <a:r>
              <a:rPr lang="es-CO" sz="2800" dirty="0">
                <a:latin typeface="+mj-lt"/>
              </a:rPr>
              <a:t>Por conveniencia</a:t>
            </a:r>
          </a:p>
          <a:p>
            <a:r>
              <a:rPr lang="es-CO" sz="2800" dirty="0">
                <a:latin typeface="+mj-lt"/>
              </a:rPr>
              <a:t>Bola de nieve</a:t>
            </a:r>
          </a:p>
          <a:p>
            <a:endParaRPr lang="es-CO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8433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5158" y="352023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Características de un buen muestreo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471554" y="1844497"/>
            <a:ext cx="10126491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s-ES" altLang="es-CO" sz="2800" dirty="0">
                <a:latin typeface="+mj-lt"/>
              </a:rPr>
              <a:t>Criterios de inclusión y exclusión bien definidos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s-ES" altLang="es-CO" dirty="0">
                <a:latin typeface="+mj-lt"/>
              </a:rPr>
              <a:t>Un método de muestreo apropiado para la pregunta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s-ES" altLang="es-CO" sz="2800" dirty="0">
                <a:latin typeface="+mj-lt"/>
              </a:rPr>
              <a:t>Estrategia para manejar la variabilidad y el sesgo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s-ES" altLang="es-CO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660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3EEC7-E97B-C232-3E5B-8251F96DD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8157236-CF71-0842-FCE7-EDD93F62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58" y="352023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Plan de muestreo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BACE8FC-84AD-226B-D694-402A2B438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54" y="1844497"/>
            <a:ext cx="11316791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/>
              <a:t>Definir población blanco</a:t>
            </a:r>
          </a:p>
          <a:p>
            <a:pPr eaLnBrk="1" hangingPunct="1"/>
            <a:r>
              <a:rPr lang="es-ES" altLang="es-CO" dirty="0"/>
              <a:t>Definir población de estudio con base en criterios de inclusión y exclusión</a:t>
            </a:r>
          </a:p>
          <a:p>
            <a:pPr eaLnBrk="1" hangingPunct="1"/>
            <a:r>
              <a:rPr lang="es-ES" altLang="es-CO" sz="2800" dirty="0"/>
              <a:t>Definir la unidad de muestreo: individuos, casas, etc.</a:t>
            </a:r>
          </a:p>
          <a:p>
            <a:pPr eaLnBrk="1" hangingPunct="1"/>
            <a:r>
              <a:rPr lang="es-ES" altLang="es-CO" dirty="0"/>
              <a:t>Definir el método de muestreo más apropiado</a:t>
            </a:r>
          </a:p>
          <a:p>
            <a:pPr eaLnBrk="1" hangingPunct="1"/>
            <a:r>
              <a:rPr lang="es-ES" altLang="es-CO" sz="2800" dirty="0"/>
              <a:t>Definir tamaño de muestra</a:t>
            </a:r>
          </a:p>
          <a:p>
            <a:pPr eaLnBrk="1" hangingPunct="1"/>
            <a:r>
              <a:rPr lang="es-ES" altLang="es-CO" dirty="0"/>
              <a:t>Definir procedimientos para garantizar representatividad</a:t>
            </a:r>
            <a:endParaRPr lang="es-ES" altLang="es-CO" sz="2800" dirty="0"/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261514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FEC4F-5D53-9B1B-2565-F2E77A91D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8D1F3BA-7AEC-D608-A5A9-3807D1E41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4" y="157706"/>
            <a:ext cx="10789620" cy="132632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tx1"/>
                </a:solidFill>
              </a:rPr>
              <a:t>Plan de muestreo: </a:t>
            </a:r>
            <a:br>
              <a:rPr lang="es-MX" sz="2400" dirty="0"/>
            </a:br>
            <a:r>
              <a:rPr lang="es-MX" sz="2400" dirty="0"/>
              <a:t>prevalencia de depresión en personas de 65 años o más que asisten a consultas ambulatorias en centros de salud de Bogotá en 2025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827BA5F9-AC10-4319-06AA-66E3347D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14" y="1484027"/>
            <a:ext cx="11503532" cy="4886434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s-ES" altLang="es-CO" sz="1800" dirty="0">
                <a:latin typeface="+mj-lt"/>
              </a:rPr>
              <a:t>Definir población blanco: </a:t>
            </a:r>
            <a:r>
              <a:rPr lang="es-MX" sz="1800" dirty="0">
                <a:latin typeface="+mj-lt"/>
              </a:rPr>
              <a:t>Todas las personas ≥65 años que residen en Bogotá y usan servicios ambulatorios de salud (públicos y privados), independientemente del tipo de aseguramiento o localidad</a:t>
            </a:r>
            <a:endParaRPr lang="es-ES" altLang="es-CO" sz="1800" dirty="0">
              <a:latin typeface="+mj-lt"/>
            </a:endParaRPr>
          </a:p>
          <a:p>
            <a:r>
              <a:rPr lang="es-ES" altLang="es-CO" sz="1800" dirty="0">
                <a:latin typeface="+mj-lt"/>
              </a:rPr>
              <a:t>Definir población de estudio con base en criterios de inclusión y exclusión: </a:t>
            </a:r>
            <a:r>
              <a:rPr lang="es-MX" sz="1800" dirty="0">
                <a:latin typeface="+mj-lt"/>
              </a:rPr>
              <a:t>Personas ≥65 años </a:t>
            </a:r>
            <a:r>
              <a:rPr lang="es-MX" sz="1800" b="1" dirty="0">
                <a:latin typeface="+mj-lt"/>
              </a:rPr>
              <a:t>que acuden a consulta ambulatoria</a:t>
            </a:r>
            <a:r>
              <a:rPr lang="es-MX" sz="1800" dirty="0">
                <a:latin typeface="+mj-lt"/>
              </a:rPr>
              <a:t> (medicina general, control de crónicos o geriatría) en </a:t>
            </a:r>
            <a:r>
              <a:rPr lang="es-MX" sz="1800" b="1" dirty="0">
                <a:latin typeface="+mj-lt"/>
              </a:rPr>
              <a:t>centros de salud habilitados</a:t>
            </a:r>
            <a:r>
              <a:rPr lang="es-MX" sz="1800" dirty="0">
                <a:latin typeface="+mj-lt"/>
              </a:rPr>
              <a:t> en Bogotá </a:t>
            </a:r>
            <a:r>
              <a:rPr lang="es-MX" sz="1800" b="1" dirty="0">
                <a:latin typeface="+mj-lt"/>
              </a:rPr>
              <a:t>durante el periodo de estudio</a:t>
            </a:r>
            <a:r>
              <a:rPr lang="es-MX" sz="1800" dirty="0">
                <a:latin typeface="+mj-lt"/>
              </a:rPr>
              <a:t>.</a:t>
            </a:r>
          </a:p>
          <a:p>
            <a:r>
              <a:rPr lang="es-MX" sz="1800" b="1" dirty="0">
                <a:latin typeface="+mj-lt"/>
              </a:rPr>
              <a:t>Criterios de inclusión:</a:t>
            </a:r>
            <a:endParaRPr lang="es-MX" sz="1800" dirty="0">
              <a:latin typeface="+mj-lt"/>
            </a:endParaRPr>
          </a:p>
          <a:p>
            <a:pPr lvl="1"/>
            <a:r>
              <a:rPr lang="es-MX" sz="1800" dirty="0">
                <a:latin typeface="+mj-lt"/>
              </a:rPr>
              <a:t>Edad ≥65 años (verificada en documento).</a:t>
            </a:r>
          </a:p>
          <a:p>
            <a:pPr lvl="1"/>
            <a:r>
              <a:rPr lang="es-MX" sz="1800" dirty="0">
                <a:latin typeface="+mj-lt"/>
              </a:rPr>
              <a:t>Asistencia a consulta ambulatoria el día de la visita del estudio.</a:t>
            </a:r>
          </a:p>
          <a:p>
            <a:pPr lvl="1"/>
            <a:r>
              <a:rPr lang="es-MX" sz="1800" dirty="0">
                <a:latin typeface="+mj-lt"/>
              </a:rPr>
              <a:t>Capacidad para responder el cuestionario (directamente o con apoyo de lectura).</a:t>
            </a:r>
          </a:p>
          <a:p>
            <a:pPr lvl="1"/>
            <a:r>
              <a:rPr lang="es-MX" sz="1800" dirty="0">
                <a:latin typeface="+mj-lt"/>
              </a:rPr>
              <a:t>Consentimiento informado.</a:t>
            </a:r>
          </a:p>
          <a:p>
            <a:r>
              <a:rPr lang="es-MX" sz="1800" b="1" dirty="0">
                <a:latin typeface="+mj-lt"/>
              </a:rPr>
              <a:t>Criterios de exclusión:</a:t>
            </a:r>
            <a:endParaRPr lang="es-MX" sz="1800" dirty="0">
              <a:latin typeface="+mj-lt"/>
            </a:endParaRPr>
          </a:p>
          <a:p>
            <a:pPr lvl="1"/>
            <a:r>
              <a:rPr lang="es-MX" sz="1800" dirty="0">
                <a:latin typeface="+mj-lt"/>
              </a:rPr>
              <a:t>Deterioro cognitivo severo y sin acompañante que pueda facilitar la entrevista.</a:t>
            </a:r>
          </a:p>
          <a:p>
            <a:pPr lvl="1"/>
            <a:r>
              <a:rPr lang="es-MX" sz="1800" dirty="0">
                <a:latin typeface="+mj-lt"/>
              </a:rPr>
              <a:t>Inestabilidad clínica que impida responder.</a:t>
            </a:r>
          </a:p>
          <a:p>
            <a:pPr lvl="1"/>
            <a:r>
              <a:rPr lang="es-MX" sz="1800" dirty="0">
                <a:latin typeface="+mj-lt"/>
              </a:rPr>
              <a:t>Visitas exclusivamente administrativas (p. ej., reclamar medicamentos).</a:t>
            </a:r>
          </a:p>
          <a:p>
            <a:pPr eaLnBrk="1" hangingPunct="1"/>
            <a:endParaRPr lang="es-ES" altLang="es-CO" sz="1800" dirty="0">
              <a:latin typeface="+mj-lt"/>
            </a:endParaRPr>
          </a:p>
          <a:p>
            <a:pPr eaLnBrk="1" hangingPunct="1"/>
            <a:endParaRPr lang="es-ES" altLang="es-CO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8929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81D8A-BFBF-D5DA-8678-93CD740A5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754C269-80C9-EAE1-12E0-953D8FCD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54" y="247092"/>
            <a:ext cx="10789620" cy="132632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tx1"/>
                </a:solidFill>
              </a:rPr>
              <a:t>Plan de muestreo: </a:t>
            </a:r>
            <a:br>
              <a:rPr lang="es-MX" sz="2400" dirty="0"/>
            </a:br>
            <a:r>
              <a:rPr lang="es-MX" sz="2400" dirty="0"/>
              <a:t>prevalencia de depresión en personas de 65 años o más que asisten a consultas ambulatorias en centros de salud de Bogotá en 2025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B8C5AC78-75A0-6AB9-2CBE-B9A130C45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54" y="1844497"/>
            <a:ext cx="11316791" cy="4525963"/>
          </a:xfrm>
        </p:spPr>
        <p:txBody>
          <a:bodyPr>
            <a:normAutofit/>
          </a:bodyPr>
          <a:lstStyle/>
          <a:p>
            <a:r>
              <a:rPr lang="es-ES" altLang="es-CO" sz="2800" dirty="0">
                <a:latin typeface="+mj-lt"/>
              </a:rPr>
              <a:t>Definir la unidad de muestreo: </a:t>
            </a:r>
            <a:endParaRPr lang="es-MX" dirty="0">
              <a:latin typeface="+mj-lt"/>
            </a:endParaRPr>
          </a:p>
          <a:p>
            <a:pPr marL="114300" indent="0">
              <a:buNone/>
            </a:pPr>
            <a:r>
              <a:rPr lang="es-MX" b="1" dirty="0">
                <a:latin typeface="+mj-lt"/>
              </a:rPr>
              <a:t>Primaria (UPM):</a:t>
            </a:r>
            <a:r>
              <a:rPr lang="es-MX" dirty="0">
                <a:latin typeface="+mj-lt"/>
              </a:rPr>
              <a:t> Centro de salud (IPS ambulatoria).</a:t>
            </a:r>
          </a:p>
          <a:p>
            <a:pPr marL="114300" indent="0">
              <a:buNone/>
            </a:pPr>
            <a:r>
              <a:rPr lang="es-MX" b="1" dirty="0">
                <a:latin typeface="+mj-lt"/>
              </a:rPr>
              <a:t>Secundaria:</a:t>
            </a:r>
            <a:r>
              <a:rPr lang="es-MX" dirty="0">
                <a:latin typeface="+mj-lt"/>
              </a:rPr>
              <a:t> Individuo elegible (paciente ≥65 años que asiste a consulta ese día).</a:t>
            </a:r>
          </a:p>
          <a:p>
            <a:r>
              <a:rPr lang="es-MX" b="1" dirty="0">
                <a:latin typeface="+mj-lt"/>
              </a:rPr>
              <a:t>Marco muestral</a:t>
            </a:r>
            <a:endParaRPr lang="es-MX" dirty="0">
              <a:latin typeface="+mj-lt"/>
            </a:endParaRPr>
          </a:p>
          <a:p>
            <a:pPr marL="114300" indent="0">
              <a:buNone/>
            </a:pPr>
            <a:r>
              <a:rPr lang="es-MX" dirty="0">
                <a:latin typeface="+mj-lt"/>
              </a:rPr>
              <a:t>Listado actualizado de </a:t>
            </a:r>
            <a:r>
              <a:rPr lang="es-MX" b="1" dirty="0">
                <a:latin typeface="+mj-lt"/>
              </a:rPr>
              <a:t>IPS ambulatorias habilitadas en Bogotá</a:t>
            </a:r>
            <a:r>
              <a:rPr lang="es-MX" dirty="0">
                <a:latin typeface="+mj-lt"/>
              </a:rPr>
              <a:t>, con información de: localidad, naturaleza (público/privado), volumen promedio mensual de consultas ≥65 años. </a:t>
            </a:r>
          </a:p>
          <a:p>
            <a:pPr eaLnBrk="1" hangingPunct="1"/>
            <a:endParaRPr lang="es-ES" altLang="es-CO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8141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6F3A2-1D2F-7FD6-C05B-E2F7DFD23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57CB8F5-0E74-E5C0-ACA2-8796C23D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04" y="217112"/>
            <a:ext cx="10789620" cy="132632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tx1"/>
                </a:solidFill>
              </a:rPr>
              <a:t>Plan de muestreo: </a:t>
            </a:r>
            <a:br>
              <a:rPr lang="es-MX" sz="2400" dirty="0"/>
            </a:br>
            <a:r>
              <a:rPr lang="es-MX" sz="2400" dirty="0"/>
              <a:t>prevalencia de depresión en personas de 65 años o más que asisten a consultas ambulatorias en centros de salud de Bogotá en 2025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8AFCFF4-97CD-D586-274C-7E2F1B80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04" y="1678344"/>
            <a:ext cx="11316791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ES" altLang="es-CO" dirty="0"/>
              <a:t>Definir el método de muestreo más apropiado</a:t>
            </a:r>
          </a:p>
          <a:p>
            <a:pPr marL="114300" indent="0">
              <a:buNone/>
            </a:pPr>
            <a:r>
              <a:rPr lang="es-MX" b="1" dirty="0"/>
              <a:t>Muestreo probabilístico, estratificado por tipo de institución y localidad.</a:t>
            </a:r>
            <a:endParaRPr lang="es-MX" dirty="0"/>
          </a:p>
          <a:p>
            <a:r>
              <a:rPr lang="es-MX" b="1" dirty="0"/>
              <a:t>Estratificación</a:t>
            </a:r>
            <a:r>
              <a:rPr lang="es-MX" dirty="0"/>
              <a:t>:</a:t>
            </a:r>
          </a:p>
          <a:p>
            <a:pPr lvl="1"/>
            <a:r>
              <a:rPr lang="es-MX" dirty="0"/>
              <a:t>Estrato A: público; Estrato B: privado.</a:t>
            </a:r>
          </a:p>
          <a:p>
            <a:pPr lvl="1"/>
            <a:r>
              <a:rPr lang="es-MX" dirty="0"/>
              <a:t>Dentro de cada estrato, </a:t>
            </a:r>
            <a:r>
              <a:rPr lang="es-MX" dirty="0" err="1"/>
              <a:t>subestratos</a:t>
            </a:r>
            <a:r>
              <a:rPr lang="es-MX" dirty="0"/>
              <a:t> por </a:t>
            </a:r>
            <a:r>
              <a:rPr lang="es-MX" b="1" dirty="0"/>
              <a:t>localidad</a:t>
            </a:r>
            <a:r>
              <a:rPr lang="es-MX" dirty="0"/>
              <a:t> (agrupadas en 4 regiones para tamaño muestral operativo: Norte, Centro, Occidente, Sur).</a:t>
            </a:r>
          </a:p>
          <a:p>
            <a:r>
              <a:rPr lang="es-MX" b="1" dirty="0"/>
              <a:t>Selección de UPM (centros)</a:t>
            </a:r>
            <a:r>
              <a:rPr lang="es-MX" dirty="0"/>
              <a:t>: </a:t>
            </a:r>
            <a:r>
              <a:rPr lang="es-MX" b="1" dirty="0"/>
              <a:t>probabilidad proporcional al tamaño (PPT)</a:t>
            </a:r>
            <a:r>
              <a:rPr lang="es-MX" dirty="0"/>
              <a:t> usando el volumen anual de consultas de ≥65 años.</a:t>
            </a:r>
          </a:p>
          <a:p>
            <a:r>
              <a:rPr lang="es-MX" b="1" dirty="0"/>
              <a:t>Selección de individuos</a:t>
            </a:r>
            <a:r>
              <a:rPr lang="es-MX" dirty="0"/>
              <a:t>: en cada centro seleccionado y día de campo, </a:t>
            </a:r>
            <a:r>
              <a:rPr lang="es-MX" b="1" dirty="0"/>
              <a:t>muestreo sistemático</a:t>
            </a:r>
            <a:r>
              <a:rPr lang="es-MX" dirty="0"/>
              <a:t> de pacientes elegibles (k = aforo/“n” requerido por centro), con arranque aleatorio.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990261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A823D-F443-5B99-E4CE-0FAE64625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5E523-8CBC-021A-ADC2-DA40A79C0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19" y="0"/>
            <a:ext cx="10353761" cy="1326321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Actividad: 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estimando la prevalencia de …</a:t>
            </a:r>
            <a:endParaRPr lang="es-CO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F14B05-6DFF-2006-91CD-72ED164D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09" y="962245"/>
            <a:ext cx="10999162" cy="36951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Una vez finalice la presentación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 participantes revisan las respuestas y proponen un plan de muestreo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Quienes no están presentando califican si se cumplen los criterios de un buen muestreo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evaluadores presentan los resultados de su calificación</a:t>
            </a:r>
          </a:p>
        </p:txBody>
      </p:sp>
    </p:spTree>
    <p:extLst>
      <p:ext uri="{BB962C8B-B14F-4D97-AF65-F5344CB8AC3E}">
        <p14:creationId xmlns:p14="http://schemas.microsoft.com/office/powerpoint/2010/main" val="217166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1375410" y="353231"/>
            <a:ext cx="8229600" cy="1143000"/>
          </a:xfrm>
        </p:spPr>
        <p:txBody>
          <a:bodyPr/>
          <a:lstStyle/>
          <a:p>
            <a:r>
              <a:rPr lang="es-CO" altLang="es-CO" dirty="0">
                <a:solidFill>
                  <a:schemeClr val="tx1"/>
                </a:solidFill>
                <a:latin typeface="+mj-lt"/>
              </a:rPr>
              <a:t>Reflexión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685956" y="1496231"/>
            <a:ext cx="10789119" cy="4525963"/>
          </a:xfrm>
        </p:spPr>
        <p:txBody>
          <a:bodyPr>
            <a:normAutofit/>
          </a:bodyPr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s-CO" altLang="es-CO" sz="2800" dirty="0">
                <a:latin typeface="+mj-lt"/>
              </a:rPr>
              <a:t>¿Qué retos encuentra para elaborar un plan de muestreo en una investigación?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s-CO" altLang="es-CO" sz="2800" dirty="0">
                <a:latin typeface="+mj-lt"/>
              </a:rPr>
              <a:t>¿Qué le facilita el muestreo en una investigación?</a:t>
            </a:r>
          </a:p>
          <a:p>
            <a:pPr marL="0" indent="0">
              <a:buNone/>
            </a:pPr>
            <a:endParaRPr lang="es-CO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0231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E7739-F48A-7BF3-ABE4-6ED71F8A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Agenda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CA5A2E-72D2-6526-6D41-8EFD3D5A3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sz="2400" dirty="0">
                <a:latin typeface="+mn-lt"/>
              </a:rPr>
              <a:t>4:30 Bienvenida</a:t>
            </a:r>
          </a:p>
          <a:p>
            <a:r>
              <a:rPr lang="es-CO" sz="2400" dirty="0">
                <a:latin typeface="+mn-lt"/>
              </a:rPr>
              <a:t>4:40 </a:t>
            </a:r>
            <a:r>
              <a:rPr lang="es-HN" sz="2400" dirty="0">
                <a:solidFill>
                  <a:srgbClr val="000000"/>
                </a:solidFill>
                <a:latin typeface="+mn-lt"/>
              </a:rPr>
              <a:t>Asistencia y registro en TGHN</a:t>
            </a:r>
            <a:endParaRPr lang="es-HN" sz="2400" dirty="0">
              <a:solidFill>
                <a:srgbClr val="000000"/>
              </a:solidFill>
              <a:effectLst/>
              <a:latin typeface="+mn-lt"/>
              <a:ea typeface="Arial" panose="020B0604020202020204" pitchFamily="34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4:50 Presentación plan de muestreo</a:t>
            </a: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5:00 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Ejercicio práctico</a:t>
            </a:r>
            <a:endParaRPr lang="es-HN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5:20 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Presentaciones de participantes</a:t>
            </a:r>
            <a:endParaRPr lang="es-HN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5:50 </a:t>
            </a:r>
            <a:r>
              <a:rPr lang="es-HN" sz="24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Evaluación del taller</a:t>
            </a: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6:00 Cierre</a:t>
            </a:r>
            <a:endParaRPr lang="es-CO" sz="2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C89CD-89DA-45F9-A204-851E536D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319" y="160337"/>
            <a:ext cx="10515600" cy="1325563"/>
          </a:xfrm>
        </p:spPr>
        <p:txBody>
          <a:bodyPr/>
          <a:lstStyle/>
          <a:p>
            <a:r>
              <a:rPr lang="es-CO" dirty="0"/>
              <a:t>Encuesta de satisfacción taller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20098D-DD74-412E-903C-417175DF1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EE744C-6D44-47E2-90A8-A373985AC1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06890" y="1698171"/>
            <a:ext cx="4329404" cy="39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4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737CF3-9657-21A3-CBA6-11CF4FD7AD52}"/>
              </a:ext>
            </a:extLst>
          </p:cNvPr>
          <p:cNvSpPr txBox="1"/>
          <p:nvPr/>
        </p:nvSpPr>
        <p:spPr>
          <a:xfrm>
            <a:off x="1149927" y="458826"/>
            <a:ext cx="102939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/>
              <a:t>Vamos a presentarnos usando un dado. Cada persona que lance dirá su nombre y responderá según el número que salga.</a:t>
            </a:r>
            <a:endParaRPr lang="es-CO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A04AC6-891F-37DB-2B5C-1D97AD9A6D4F}"/>
              </a:ext>
            </a:extLst>
          </p:cNvPr>
          <p:cNvSpPr txBox="1"/>
          <p:nvPr/>
        </p:nvSpPr>
        <p:spPr>
          <a:xfrm>
            <a:off x="1039091" y="2175164"/>
            <a:ext cx="90885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2800" b="1" dirty="0"/>
              <a:t>1 o 4:</a:t>
            </a:r>
            <a:r>
              <a:rPr lang="es-MX" sz="2800" dirty="0"/>
              <a:t> Tu comida favorita 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b="1" dirty="0"/>
              <a:t>2 o 5:</a:t>
            </a:r>
            <a:r>
              <a:rPr lang="es-MX" sz="2800" dirty="0"/>
              <a:t> Una ciudad que quieras visitar 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b="1" dirty="0"/>
              <a:t>3 o 6:</a:t>
            </a:r>
            <a:r>
              <a:rPr lang="es-MX" sz="2800" dirty="0"/>
              <a:t> Algo que disfrutes hacer en tu tiempo libre 🎶</a:t>
            </a:r>
          </a:p>
        </p:txBody>
      </p:sp>
    </p:spTree>
    <p:extLst>
      <p:ext uri="{BB962C8B-B14F-4D97-AF65-F5344CB8AC3E}">
        <p14:creationId xmlns:p14="http://schemas.microsoft.com/office/powerpoint/2010/main" val="306148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96AFF-B2C0-E97A-6A19-3AB6A7F6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4076E6-2880-9E72-BD77-155213FBC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es-MX" sz="2800" dirty="0">
                <a:latin typeface="+mn-lt"/>
              </a:rPr>
              <a:t>Al final del taller los participantes deben estar en capacidad de:</a:t>
            </a:r>
          </a:p>
          <a:p>
            <a:pPr marL="742950" indent="-514350">
              <a:buAutoNum type="arabicPeriod"/>
            </a:pPr>
            <a:r>
              <a:rPr lang="es-MX" sz="2800" dirty="0">
                <a:latin typeface="+mn-lt"/>
              </a:rPr>
              <a:t>Describir los elementos clave de un plan de muestreo para una investigación epidemiológica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068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980BE-1885-4295-A94F-49D8061A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55" y="255664"/>
            <a:ext cx="11937998" cy="1325563"/>
          </a:xfrm>
        </p:spPr>
        <p:txBody>
          <a:bodyPr/>
          <a:lstStyle/>
          <a:p>
            <a:r>
              <a:rPr lang="es-CO" dirty="0"/>
              <a:t>Asistencia y consentimiento informado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4B6C5F-DEA1-422D-8060-1D691012B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915E42-9F00-4DCA-AAB2-E43D1AA24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776" y="1885443"/>
            <a:ext cx="4121796" cy="41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7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CBC09-1FDE-4185-A75E-5ACD6914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81" y="559880"/>
            <a:ext cx="11937998" cy="1325563"/>
          </a:xfrm>
        </p:spPr>
        <p:txBody>
          <a:bodyPr/>
          <a:lstStyle/>
          <a:p>
            <a:r>
              <a:rPr lang="es-CO" dirty="0"/>
              <a:t>Plataforma </a:t>
            </a:r>
            <a:r>
              <a:rPr lang="es-CO" dirty="0" err="1"/>
              <a:t>The</a:t>
            </a:r>
            <a:r>
              <a:rPr lang="es-CO" dirty="0"/>
              <a:t> Global </a:t>
            </a:r>
            <a:r>
              <a:rPr lang="es-CO" dirty="0" err="1"/>
              <a:t>Health</a:t>
            </a:r>
            <a:r>
              <a:rPr lang="es-CO" dirty="0"/>
              <a:t> Network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01D98C-D44D-4B77-97F6-79F7499CC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1" y="1481009"/>
            <a:ext cx="11937998" cy="4458545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6FB659-234D-4EF6-81AE-63B387B08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790" y="1625666"/>
            <a:ext cx="4169229" cy="41692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9F91E58-8429-44DD-9B0C-31D096FDD847}"/>
              </a:ext>
            </a:extLst>
          </p:cNvPr>
          <p:cNvSpPr txBox="1"/>
          <p:nvPr/>
        </p:nvSpPr>
        <p:spPr>
          <a:xfrm>
            <a:off x="7245221" y="5962641"/>
            <a:ext cx="6354146" cy="64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https://lac.tghn.org/</a:t>
            </a:r>
            <a:endParaRPr lang="es-CO" sz="1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71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419" y="0"/>
            <a:ext cx="10353761" cy="1326321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Actividad: 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estimando la prevalencia de …</a:t>
            </a:r>
            <a:endParaRPr lang="es-CO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409" y="962245"/>
            <a:ext cx="10999162" cy="36951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solicitará responder a dos preguntas (5min)  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Cada persona anota los elementos clave de las respuestas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Presentación: el plan de muestreo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Una vez finalice la presentación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 participantes revisan las respuestas y proponen un plan de muestreo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Quienes no están presentando califican si se cumplen los criterios de un buen plan de muestreo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evaluadores presentan los resultados de su calificación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4C5B1B-B987-A99B-138D-F1EC1089D840}"/>
              </a:ext>
            </a:extLst>
          </p:cNvPr>
          <p:cNvSpPr txBox="1"/>
          <p:nvPr/>
        </p:nvSpPr>
        <p:spPr>
          <a:xfrm>
            <a:off x="596419" y="5569527"/>
            <a:ext cx="6058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srgbClr val="002060"/>
                </a:solidFill>
              </a:rPr>
              <a:t>Recurso: capítulo 17 del libro de referencia</a:t>
            </a:r>
          </a:p>
        </p:txBody>
      </p:sp>
    </p:spTree>
    <p:extLst>
      <p:ext uri="{BB962C8B-B14F-4D97-AF65-F5344CB8AC3E}">
        <p14:creationId xmlns:p14="http://schemas.microsoft.com/office/powerpoint/2010/main" val="423662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203B0-A307-063A-5200-DC9096788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DC270-ED84-6FCE-7D6E-69ABB28F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19" y="0"/>
            <a:ext cx="10353761" cy="1326321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Actividad: 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estimando la prevalencia de …</a:t>
            </a:r>
            <a:endParaRPr lang="es-CO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99A9F-6042-B77A-7023-C3D2D60BB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09" y="962245"/>
            <a:ext cx="10999162" cy="36951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Responda a estas dos preguntas (5 min)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¿Cómo estimamos la prevalencia de osteopenia-osteoporosis en personas ≥ 65 años en Cali?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¿Qué debemos tener en cuenta para que los resultados de este estudio de prevalencia </a:t>
            </a:r>
            <a:r>
              <a:rPr lang="es-CO" sz="2400">
                <a:latin typeface="Arial" panose="020B0604020202020204" pitchFamily="34" charset="0"/>
                <a:cs typeface="Arial" panose="020B0604020202020204" pitchFamily="34" charset="0"/>
              </a:rPr>
              <a:t>de osteopenia-osteoporosis 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en personas ≥ 65 años en Cali sean válidos?</a:t>
            </a:r>
          </a:p>
        </p:txBody>
      </p:sp>
    </p:spTree>
    <p:extLst>
      <p:ext uri="{BB962C8B-B14F-4D97-AF65-F5344CB8AC3E}">
        <p14:creationId xmlns:p14="http://schemas.microsoft.com/office/powerpoint/2010/main" val="335671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C5756-2BBF-F123-2069-519748F5F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2EB79-3E6E-EBF8-4AAF-4F4CDCD7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19" y="0"/>
            <a:ext cx="10353761" cy="1326321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Actividad: 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estimando la prevalencia de …</a:t>
            </a:r>
            <a:endParaRPr lang="es-CO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F41EA2-A47C-3B88-FCB9-FA2409ED1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09" y="962245"/>
            <a:ext cx="10999162" cy="36951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Cada persona anota los elementos clave de las respuestas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Presentación: plan de muestreo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Una vez finalice la presentación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 participantes revisan las respuestas y proponen un plan de muestreo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Quienes no están presentando califican si se cumplen los criterios de un buen muestreo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evaluadores presentan los resultados de su calificación</a:t>
            </a:r>
          </a:p>
        </p:txBody>
      </p:sp>
    </p:spTree>
    <p:extLst>
      <p:ext uri="{BB962C8B-B14F-4D97-AF65-F5344CB8AC3E}">
        <p14:creationId xmlns:p14="http://schemas.microsoft.com/office/powerpoint/2010/main" val="1164135576"/>
      </p:ext>
    </p:extLst>
  </p:cSld>
  <p:clrMapOvr>
    <a:masterClrMapping/>
  </p:clrMapOvr>
</p:sld>
</file>

<file path=ppt/theme/theme1.xml><?xml version="1.0" encoding="utf-8"?>
<a:theme xmlns:a="http://schemas.openxmlformats.org/drawingml/2006/main" name="TGHN Regional Programme">
  <a:themeElements>
    <a:clrScheme name="TGHN Theme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71BC"/>
      </a:accent1>
      <a:accent2>
        <a:srgbClr val="771213"/>
      </a:accent2>
      <a:accent3>
        <a:srgbClr val="80AF40"/>
      </a:accent3>
      <a:accent4>
        <a:srgbClr val="79CBC6"/>
      </a:accent4>
      <a:accent5>
        <a:srgbClr val="F06EA9"/>
      </a:accent5>
      <a:accent6>
        <a:srgbClr val="CBDFF3"/>
      </a:accent6>
      <a:hlink>
        <a:srgbClr val="E97132"/>
      </a:hlink>
      <a:folHlink>
        <a:srgbClr val="E971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1088</Words>
  <Application>Microsoft Office PowerPoint</Application>
  <PresentationFormat>Panorámica</PresentationFormat>
  <Paragraphs>127</Paragraphs>
  <Slides>20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Noto Sans SemiBold</vt:lpstr>
      <vt:lpstr>Noto Sans</vt:lpstr>
      <vt:lpstr>Calibri</vt:lpstr>
      <vt:lpstr>Wingdings</vt:lpstr>
      <vt:lpstr>Indeed Sans</vt:lpstr>
      <vt:lpstr>TGHN Regional Programme</vt:lpstr>
      <vt:lpstr>Taller: Muestreo de la teoría a la práctica</vt:lpstr>
      <vt:lpstr>Agenda</vt:lpstr>
      <vt:lpstr>Presentación de PowerPoint</vt:lpstr>
      <vt:lpstr>Objetivos de aprendizaje</vt:lpstr>
      <vt:lpstr>Asistencia y consentimiento informado</vt:lpstr>
      <vt:lpstr>Plataforma The Global Health Network</vt:lpstr>
      <vt:lpstr>Actividad: estimando la prevalencia de …</vt:lpstr>
      <vt:lpstr>Actividad: estimando la prevalencia de …</vt:lpstr>
      <vt:lpstr>Actividad: estimando la prevalencia de …</vt:lpstr>
      <vt:lpstr>¿Qué es una muestra?</vt:lpstr>
      <vt:lpstr>Representatividad de la muestra</vt:lpstr>
      <vt:lpstr>Tipos de muestreo</vt:lpstr>
      <vt:lpstr>Características de un buen muestreo</vt:lpstr>
      <vt:lpstr>Plan de muestreo</vt:lpstr>
      <vt:lpstr>Plan de muestreo:  prevalencia de depresión en personas de 65 años o más que asisten a consultas ambulatorias en centros de salud de Bogotá en 2025</vt:lpstr>
      <vt:lpstr>Plan de muestreo:  prevalencia de depresión en personas de 65 años o más que asisten a consultas ambulatorias en centros de salud de Bogotá en 2025</vt:lpstr>
      <vt:lpstr>Plan de muestreo:  prevalencia de depresión en personas de 65 años o más que asisten a consultas ambulatorias en centros de salud de Bogotá en 2025</vt:lpstr>
      <vt:lpstr>Actividad: estimando la prevalencia de …</vt:lpstr>
      <vt:lpstr>Reflexión</vt:lpstr>
      <vt:lpstr>Encuesta de satisfacción taller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Taller: Muestreo de la teoría a la práctica</dc:title>
  <dc:creator>Zainab Al-Rawni (Student)</dc:creator>
  <cp:lastModifiedBy>maria alicia del castillo dorado</cp:lastModifiedBy>
  <cp:revision>17</cp:revision>
  <dcterms:created xsi:type="dcterms:W3CDTF">2024-05-28T13:11:50Z</dcterms:created>
  <dcterms:modified xsi:type="dcterms:W3CDTF">2025-08-25T22:04:31Z</dcterms:modified>
</cp:coreProperties>
</file>