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Lst>
  <p:sldSz cx="18288000" cy="10287000"/>
  <p:notesSz cx="6858000" cy="9144000"/>
  <p:embeddedFontLst>
    <p:embeddedFont>
      <p:font typeface="Public Sans Bold" charset="1" panose="00000000000000000000"/>
      <p:regular r:id="rId42"/>
    </p:embeddedFont>
    <p:embeddedFont>
      <p:font typeface="Roboto Bold" charset="1" panose="02000000000000000000"/>
      <p:regular r:id="rId43"/>
    </p:embeddedFont>
    <p:embeddedFont>
      <p:font typeface="Roboto" charset="1" panose="02000000000000000000"/>
      <p:regular r:id="rId44"/>
    </p:embeddedFont>
    <p:embeddedFont>
      <p:font typeface="Roboto Italics" charset="1" panose="02000000000000000000"/>
      <p:regular r:id="rId45"/>
    </p:embeddedFont>
    <p:embeddedFont>
      <p:font typeface="Roboto Bold Italics" charset="1" panose="02000000000000000000"/>
      <p:regular r:id="rId46"/>
    </p:embeddedFont>
    <p:embeddedFont>
      <p:font typeface="Public Sans" charset="1" panose="00000000000000000000"/>
      <p:regular r:id="rId47"/>
    </p:embeddedFont>
    <p:embeddedFont>
      <p:font typeface="Public Sans Italics" charset="1" panose="0000000000000000000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slides/slide25.xml" Type="http://schemas.openxmlformats.org/officeDocument/2006/relationships/slide"/><Relationship Id="rId31" Target="slides/slide26.xml" Type="http://schemas.openxmlformats.org/officeDocument/2006/relationships/slide"/><Relationship Id="rId32" Target="slides/slide27.xml" Type="http://schemas.openxmlformats.org/officeDocument/2006/relationships/slide"/><Relationship Id="rId33" Target="slides/slide28.xml" Type="http://schemas.openxmlformats.org/officeDocument/2006/relationships/slide"/><Relationship Id="rId34" Target="slides/slide29.xml" Type="http://schemas.openxmlformats.org/officeDocument/2006/relationships/slide"/><Relationship Id="rId35" Target="slides/slide30.xml" Type="http://schemas.openxmlformats.org/officeDocument/2006/relationships/slide"/><Relationship Id="rId36" Target="slides/slide31.xml" Type="http://schemas.openxmlformats.org/officeDocument/2006/relationships/slide"/><Relationship Id="rId37" Target="slides/slide32.xml" Type="http://schemas.openxmlformats.org/officeDocument/2006/relationships/slide"/><Relationship Id="rId38" Target="slides/slide33.xml" Type="http://schemas.openxmlformats.org/officeDocument/2006/relationships/slide"/><Relationship Id="rId39" Target="slides/slide34.xml" Type="http://schemas.openxmlformats.org/officeDocument/2006/relationships/slide"/><Relationship Id="rId4" Target="theme/theme1.xml" Type="http://schemas.openxmlformats.org/officeDocument/2006/relationships/theme"/><Relationship Id="rId40" Target="slides/slide35.xml" Type="http://schemas.openxmlformats.org/officeDocument/2006/relationships/slide"/><Relationship Id="rId41" Target="slides/slide36.xml" Type="http://schemas.openxmlformats.org/officeDocument/2006/relationships/slide"/><Relationship Id="rId42" Target="fonts/font42.fntdata" Type="http://schemas.openxmlformats.org/officeDocument/2006/relationships/font"/><Relationship Id="rId43" Target="fonts/font43.fntdata" Type="http://schemas.openxmlformats.org/officeDocument/2006/relationships/font"/><Relationship Id="rId44" Target="fonts/font44.fntdata" Type="http://schemas.openxmlformats.org/officeDocument/2006/relationships/font"/><Relationship Id="rId45" Target="fonts/font45.fntdata" Type="http://schemas.openxmlformats.org/officeDocument/2006/relationships/font"/><Relationship Id="rId46" Target="fonts/font46.fntdata" Type="http://schemas.openxmlformats.org/officeDocument/2006/relationships/font"/><Relationship Id="rId47" Target="fonts/font47.fntdata" Type="http://schemas.openxmlformats.org/officeDocument/2006/relationships/font"/><Relationship Id="rId48" Target="fonts/font48.fntdata" Type="http://schemas.openxmlformats.org/officeDocument/2006/relationships/font"/><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17.png" Type="http://schemas.openxmlformats.org/officeDocument/2006/relationships/image"/><Relationship Id="rId5" Target="../media/image18.png" Type="http://schemas.openxmlformats.org/officeDocument/2006/relationships/image"/><Relationship Id="rId6" Target="../media/image19.pn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0.png" Type="http://schemas.openxmlformats.org/officeDocument/2006/relationships/image"/><Relationship Id="rId5" Target="../media/image21.png" Type="http://schemas.openxmlformats.org/officeDocument/2006/relationships/image"/><Relationship Id="rId6" Target="../media/image22.png" Type="http://schemas.openxmlformats.org/officeDocument/2006/relationships/image"/><Relationship Id="rId7" Target="../media/image2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4.png" Type="http://schemas.openxmlformats.org/officeDocument/2006/relationships/image"/><Relationship Id="rId5" Target="../media/image25.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26.png" Type="http://schemas.openxmlformats.org/officeDocument/2006/relationships/image"/><Relationship Id="rId5" Target="../media/image27.png" Type="http://schemas.openxmlformats.org/officeDocument/2006/relationships/image"/><Relationship Id="rId6" Target="../media/image28.png" Type="http://schemas.openxmlformats.org/officeDocument/2006/relationships/image"/><Relationship Id="rId7" Target="../media/image29.pn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31.pn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 Id="rId3" Target="../media/image33.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4.pn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 Id="rId6" Target="../media/image37.png" Type="http://schemas.openxmlformats.org/officeDocument/2006/relationships/image"/></Relationships>
</file>

<file path=ppt/slides/_rels/slide2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2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https://sachthuatngu.anhvanyds.com" TargetMode="External" Type="http://schemas.openxmlformats.org/officeDocument/2006/relationships/hyperlink"/></Relationships>
</file>

<file path=ppt/slides/_rels/slide2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38.png" Type="http://schemas.openxmlformats.org/officeDocument/2006/relationships/image"/></Relationships>
</file>

<file path=ppt/slides/_rels/slide2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6.png" Type="http://schemas.openxmlformats.org/officeDocument/2006/relationships/image"/></Relationships>
</file>

<file path=ppt/slides/_rels/slide3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3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3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39.png" Type="http://schemas.openxmlformats.org/officeDocument/2006/relationships/image"/></Relationships>
</file>

<file path=ppt/slides/_rels/slide33.xml.rels><?xml version="1.0" encoding="UTF-8" standalone="yes"?><Relationships xmlns="http://schemas.openxmlformats.org/package/2006/relationships"><Relationship Id="rId1" Target="../slideLayouts/slideLayout7.xml" Type="http://schemas.openxmlformats.org/officeDocument/2006/relationships/slideLayout"/><Relationship Id="rId2" Target="https://drprem.com/guide/the-five-key-competencies-of-healthcare-professionals" TargetMode="External" Type="http://schemas.openxmlformats.org/officeDocument/2006/relationships/hyperlink"/><Relationship Id="rId3" Target="https://youtu.be/L7XUTYvkNh0?si=pn9iONwT7EGs-EVF" TargetMode="External" Type="http://schemas.openxmlformats.org/officeDocument/2006/relationships/hyperlink"/><Relationship Id="rId4" Target="https://www.youtube.com/watch?v=H97bByIg4Tc" TargetMode="External" Type="http://schemas.openxmlformats.org/officeDocument/2006/relationships/hyperlink"/><Relationship Id="rId5" Target="https://docs.google.com/document/d/1L6yOLyMJMzdoJj9NjieDNIJ0d_dkoXt8/edit#heading=h.ogr95ps17t5" TargetMode="External" Type="http://schemas.openxmlformats.org/officeDocument/2006/relationships/hyperlink"/><Relationship Id="rId6" Target="https://drive.google.com/file/d/1BO6NubzJ2rB9AO1gYU7aKVv56AJx6zwA/view" TargetMode="External" Type="http://schemas.openxmlformats.org/officeDocument/2006/relationships/hyperlink"/><Relationship Id="rId7" Target="../media/image3.png" Type="http://schemas.openxmlformats.org/officeDocument/2006/relationships/image"/><Relationship Id="rId8" Target="../media/image4.png" Type="http://schemas.openxmlformats.org/officeDocument/2006/relationships/image"/></Relationships>
</file>

<file path=ppt/slides/_rels/slide3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0.png" Type="http://schemas.openxmlformats.org/officeDocument/2006/relationships/image"/><Relationship Id="rId3" Target="https://connect.tghn.org/boi-canh-Viet-Nam/" TargetMode="External" Type="http://schemas.openxmlformats.org/officeDocument/2006/relationships/hyperlink"/><Relationship Id="rId4" Target="../media/image41.png" Type="http://schemas.openxmlformats.org/officeDocument/2006/relationships/image"/></Relationships>
</file>

<file path=ppt/slides/_rels/slide3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5.png" Type="http://schemas.openxmlformats.org/officeDocument/2006/relationships/image"/><Relationship Id="rId3" Target="../media/image36.sv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3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42.png" Type="http://schemas.openxmlformats.org/officeDocument/2006/relationships/image"/></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7.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media/image11.png" Type="http://schemas.openxmlformats.org/officeDocument/2006/relationships/image"/><Relationship Id="rId4" Target="../media/image3.png" Type="http://schemas.openxmlformats.org/officeDocument/2006/relationships/image"/><Relationship Id="rId5" Target="../media/image4.pn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2.png" Type="http://schemas.openxmlformats.org/officeDocument/2006/relationships/image"/><Relationship Id="rId3" Target="../media/image3.png" Type="http://schemas.openxmlformats.org/officeDocument/2006/relationships/image"/><Relationship Id="rId4" Target="../media/image4.pn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png" Type="http://schemas.openxmlformats.org/officeDocument/2006/relationships/image"/><Relationship Id="rId3" Target="../media/image4.png" Type="http://schemas.openxmlformats.org/officeDocument/2006/relationships/image"/><Relationship Id="rId4" Target="../media/image13.png" Type="http://schemas.openxmlformats.org/officeDocument/2006/relationships/image"/><Relationship Id="rId5" Target="../media/image14.png" Type="http://schemas.openxmlformats.org/officeDocument/2006/relationships/image"/><Relationship Id="rId6" Target="../media/image15.png" Type="http://schemas.openxmlformats.org/officeDocument/2006/relationships/image"/><Relationship Id="rId7" Target="../media/image16.pn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03096" y="302221"/>
            <a:ext cx="8208205" cy="9682557"/>
            <a:chOff x="0" y="0"/>
            <a:chExt cx="2161832" cy="2550139"/>
          </a:xfrm>
        </p:grpSpPr>
        <p:sp>
          <p:nvSpPr>
            <p:cNvPr name="Freeform 3" id="3"/>
            <p:cNvSpPr/>
            <p:nvPr/>
          </p:nvSpPr>
          <p:spPr>
            <a:xfrm flipH="false" flipV="false" rot="0">
              <a:off x="0" y="0"/>
              <a:ext cx="2161832" cy="2550139"/>
            </a:xfrm>
            <a:custGeom>
              <a:avLst/>
              <a:gdLst/>
              <a:ahLst/>
              <a:cxnLst/>
              <a:rect r="r" b="b" t="t" l="l"/>
              <a:pathLst>
                <a:path h="2550139" w="2161832">
                  <a:moveTo>
                    <a:pt x="0" y="0"/>
                  </a:moveTo>
                  <a:lnTo>
                    <a:pt x="2161832" y="0"/>
                  </a:lnTo>
                  <a:lnTo>
                    <a:pt x="2161832" y="2550139"/>
                  </a:lnTo>
                  <a:lnTo>
                    <a:pt x="0" y="2550139"/>
                  </a:lnTo>
                  <a:close/>
                </a:path>
              </a:pathLst>
            </a:custGeom>
            <a:solidFill>
              <a:srgbClr val="FBF6F1"/>
            </a:solidFill>
          </p:spPr>
        </p:sp>
        <p:sp>
          <p:nvSpPr>
            <p:cNvPr name="TextBox 4" id="4"/>
            <p:cNvSpPr txBox="true"/>
            <p:nvPr/>
          </p:nvSpPr>
          <p:spPr>
            <a:xfrm>
              <a:off x="0" y="-28575"/>
              <a:ext cx="2161832" cy="2578714"/>
            </a:xfrm>
            <a:prstGeom prst="rect">
              <a:avLst/>
            </a:prstGeom>
          </p:spPr>
          <p:txBody>
            <a:bodyPr anchor="ctr" rtlCol="false" tIns="50800" lIns="50800" bIns="50800" rIns="50800"/>
            <a:lstStyle/>
            <a:p>
              <a:pPr algn="ctr">
                <a:lnSpc>
                  <a:spcPts val="1960"/>
                </a:lnSpc>
              </a:pPr>
            </a:p>
          </p:txBody>
        </p:sp>
      </p:grpSp>
      <p:sp>
        <p:nvSpPr>
          <p:cNvPr name="Freeform 5" id="5"/>
          <p:cNvSpPr/>
          <p:nvPr/>
        </p:nvSpPr>
        <p:spPr>
          <a:xfrm flipH="false" flipV="false" rot="0">
            <a:off x="10159783" y="2041700"/>
            <a:ext cx="6810338" cy="6203599"/>
          </a:xfrm>
          <a:custGeom>
            <a:avLst/>
            <a:gdLst/>
            <a:ahLst/>
            <a:cxnLst/>
            <a:rect r="r" b="b" t="t" l="l"/>
            <a:pathLst>
              <a:path h="6203599" w="6810338">
                <a:moveTo>
                  <a:pt x="0" y="0"/>
                </a:moveTo>
                <a:lnTo>
                  <a:pt x="6810338" y="0"/>
                </a:lnTo>
                <a:lnTo>
                  <a:pt x="6810338" y="6203600"/>
                </a:lnTo>
                <a:lnTo>
                  <a:pt x="0" y="62036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622223" y="2824221"/>
            <a:ext cx="8053983" cy="1274792"/>
            <a:chOff x="0" y="0"/>
            <a:chExt cx="2121214" cy="335748"/>
          </a:xfrm>
        </p:grpSpPr>
        <p:sp>
          <p:nvSpPr>
            <p:cNvPr name="Freeform 7" id="7"/>
            <p:cNvSpPr/>
            <p:nvPr/>
          </p:nvSpPr>
          <p:spPr>
            <a:xfrm flipH="false" flipV="false" rot="0">
              <a:off x="0" y="0"/>
              <a:ext cx="2121214" cy="335748"/>
            </a:xfrm>
            <a:custGeom>
              <a:avLst/>
              <a:gdLst/>
              <a:ahLst/>
              <a:cxnLst/>
              <a:rect r="r" b="b" t="t" l="l"/>
              <a:pathLst>
                <a:path h="335748" w="2121214">
                  <a:moveTo>
                    <a:pt x="28838" y="0"/>
                  </a:moveTo>
                  <a:lnTo>
                    <a:pt x="2092376" y="0"/>
                  </a:lnTo>
                  <a:cubicBezTo>
                    <a:pt x="2100024" y="0"/>
                    <a:pt x="2107359" y="3038"/>
                    <a:pt x="2112767" y="8446"/>
                  </a:cubicBezTo>
                  <a:cubicBezTo>
                    <a:pt x="2118175" y="13854"/>
                    <a:pt x="2121214" y="21189"/>
                    <a:pt x="2121214" y="28838"/>
                  </a:cubicBezTo>
                  <a:lnTo>
                    <a:pt x="2121214" y="306910"/>
                  </a:lnTo>
                  <a:cubicBezTo>
                    <a:pt x="2121214" y="314558"/>
                    <a:pt x="2118175" y="321893"/>
                    <a:pt x="2112767" y="327301"/>
                  </a:cubicBezTo>
                  <a:cubicBezTo>
                    <a:pt x="2107359" y="332709"/>
                    <a:pt x="2100024" y="335748"/>
                    <a:pt x="2092376" y="335748"/>
                  </a:cubicBezTo>
                  <a:lnTo>
                    <a:pt x="28838" y="335748"/>
                  </a:lnTo>
                  <a:cubicBezTo>
                    <a:pt x="21189" y="335748"/>
                    <a:pt x="13854" y="332709"/>
                    <a:pt x="8446" y="327301"/>
                  </a:cubicBezTo>
                  <a:cubicBezTo>
                    <a:pt x="3038" y="321893"/>
                    <a:pt x="0" y="314558"/>
                    <a:pt x="0" y="306910"/>
                  </a:cubicBezTo>
                  <a:lnTo>
                    <a:pt x="0" y="28838"/>
                  </a:lnTo>
                  <a:cubicBezTo>
                    <a:pt x="0" y="21189"/>
                    <a:pt x="3038" y="13854"/>
                    <a:pt x="8446" y="8446"/>
                  </a:cubicBezTo>
                  <a:cubicBezTo>
                    <a:pt x="13854" y="3038"/>
                    <a:pt x="21189" y="0"/>
                    <a:pt x="28838" y="0"/>
                  </a:cubicBezTo>
                  <a:close/>
                </a:path>
              </a:pathLst>
            </a:custGeom>
            <a:solidFill>
              <a:srgbClr val="13538A"/>
            </a:solidFill>
          </p:spPr>
        </p:sp>
        <p:sp>
          <p:nvSpPr>
            <p:cNvPr name="TextBox 8" id="8"/>
            <p:cNvSpPr txBox="true"/>
            <p:nvPr/>
          </p:nvSpPr>
          <p:spPr>
            <a:xfrm>
              <a:off x="0" y="-28575"/>
              <a:ext cx="2121214" cy="364323"/>
            </a:xfrm>
            <a:prstGeom prst="rect">
              <a:avLst/>
            </a:prstGeom>
          </p:spPr>
          <p:txBody>
            <a:bodyPr anchor="ctr" rtlCol="false" tIns="50800" lIns="50800" bIns="50800" rIns="50800"/>
            <a:lstStyle/>
            <a:p>
              <a:pPr algn="ctr">
                <a:lnSpc>
                  <a:spcPts val="1960"/>
                </a:lnSpc>
              </a:pPr>
            </a:p>
          </p:txBody>
        </p:sp>
      </p:grpSp>
      <p:sp>
        <p:nvSpPr>
          <p:cNvPr name="TextBox 9" id="9"/>
          <p:cNvSpPr txBox="true"/>
          <p:nvPr/>
        </p:nvSpPr>
        <p:spPr>
          <a:xfrm rot="0">
            <a:off x="829339" y="2867975"/>
            <a:ext cx="8314661" cy="2180891"/>
          </a:xfrm>
          <a:prstGeom prst="rect">
            <a:avLst/>
          </a:prstGeom>
        </p:spPr>
        <p:txBody>
          <a:bodyPr anchor="t" rtlCol="false" tIns="0" lIns="0" bIns="0" rIns="0">
            <a:spAutoFit/>
          </a:bodyPr>
          <a:lstStyle/>
          <a:p>
            <a:pPr algn="l">
              <a:lnSpc>
                <a:spcPts val="8797"/>
              </a:lnSpc>
            </a:pPr>
            <a:r>
              <a:rPr lang="en-US" sz="6067" spc="-121" b="true">
                <a:solidFill>
                  <a:srgbClr val="FFFFFF"/>
                </a:solidFill>
                <a:latin typeface="Public Sans Bold"/>
                <a:ea typeface="Public Sans Bold"/>
                <a:cs typeface="Public Sans Bold"/>
                <a:sym typeface="Public Sans Bold"/>
              </a:rPr>
              <a:t>NĂNG LỰC CƠ BẢN</a:t>
            </a:r>
            <a:r>
              <a:rPr lang="en-US" sz="6067" spc="-121" b="true">
                <a:solidFill>
                  <a:srgbClr val="156669"/>
                </a:solidFill>
                <a:latin typeface="Public Sans Bold"/>
                <a:ea typeface="Public Sans Bold"/>
                <a:cs typeface="Public Sans Bold"/>
                <a:sym typeface="Public Sans Bold"/>
              </a:rPr>
              <a:t> </a:t>
            </a:r>
          </a:p>
          <a:p>
            <a:pPr algn="l" marL="0" indent="0" lvl="0">
              <a:lnSpc>
                <a:spcPts val="8797"/>
              </a:lnSpc>
            </a:pPr>
            <a:r>
              <a:rPr lang="en-US" b="true" sz="6067" spc="-121">
                <a:solidFill>
                  <a:srgbClr val="156669"/>
                </a:solidFill>
                <a:latin typeface="Public Sans Bold"/>
                <a:ea typeface="Public Sans Bold"/>
                <a:cs typeface="Public Sans Bold"/>
                <a:sym typeface="Public Sans Bold"/>
              </a:rPr>
              <a:t>CỦA CHUYÊN GIA Y TẾ </a:t>
            </a:r>
          </a:p>
        </p:txBody>
      </p:sp>
      <p:grpSp>
        <p:nvGrpSpPr>
          <p:cNvPr name="Group 10" id="10"/>
          <p:cNvGrpSpPr/>
          <p:nvPr/>
        </p:nvGrpSpPr>
        <p:grpSpPr>
          <a:xfrm rot="0">
            <a:off x="442798" y="302221"/>
            <a:ext cx="4806328" cy="1527149"/>
            <a:chOff x="0" y="0"/>
            <a:chExt cx="6408437" cy="2036199"/>
          </a:xfrm>
        </p:grpSpPr>
        <p:grpSp>
          <p:nvGrpSpPr>
            <p:cNvPr name="Group 11" id="11"/>
            <p:cNvGrpSpPr/>
            <p:nvPr/>
          </p:nvGrpSpPr>
          <p:grpSpPr>
            <a:xfrm rot="0">
              <a:off x="1489734" y="0"/>
              <a:ext cx="3044049" cy="1653428"/>
              <a:chOff x="0" y="0"/>
              <a:chExt cx="748204" cy="406400"/>
            </a:xfrm>
          </p:grpSpPr>
          <p:sp>
            <p:nvSpPr>
              <p:cNvPr name="Freeform 12" id="12"/>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13" id="13"/>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4" id="14"/>
            <p:cNvGrpSpPr/>
            <p:nvPr/>
          </p:nvGrpSpPr>
          <p:grpSpPr>
            <a:xfrm rot="0">
              <a:off x="0" y="86650"/>
              <a:ext cx="2378234" cy="1653428"/>
              <a:chOff x="0" y="0"/>
              <a:chExt cx="584552" cy="406400"/>
            </a:xfrm>
          </p:grpSpPr>
          <p:sp>
            <p:nvSpPr>
              <p:cNvPr name="Freeform 15" id="15"/>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BF6F1"/>
              </a:solidFill>
            </p:spPr>
          </p:sp>
          <p:sp>
            <p:nvSpPr>
              <p:cNvPr name="TextBox 16" id="16"/>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7" id="17"/>
            <p:cNvGrpSpPr/>
            <p:nvPr/>
          </p:nvGrpSpPr>
          <p:grpSpPr>
            <a:xfrm rot="0">
              <a:off x="377282" y="405639"/>
              <a:ext cx="6031155" cy="1512854"/>
              <a:chOff x="0" y="0"/>
              <a:chExt cx="1482412" cy="371848"/>
            </a:xfrm>
          </p:grpSpPr>
          <p:sp>
            <p:nvSpPr>
              <p:cNvPr name="Freeform 18" id="18"/>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9" id="19"/>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20" id="20"/>
            <p:cNvSpPr/>
            <p:nvPr/>
          </p:nvSpPr>
          <p:spPr>
            <a:xfrm flipH="false" flipV="false" rot="0">
              <a:off x="692994" y="287933"/>
              <a:ext cx="1857533" cy="1748266"/>
            </a:xfrm>
            <a:custGeom>
              <a:avLst/>
              <a:gdLst/>
              <a:ahLst/>
              <a:cxnLst/>
              <a:rect r="r" b="b" t="t" l="l"/>
              <a:pathLst>
                <a:path h="1748266" w="1857533">
                  <a:moveTo>
                    <a:pt x="0" y="0"/>
                  </a:moveTo>
                  <a:lnTo>
                    <a:pt x="1857533" y="0"/>
                  </a:lnTo>
                  <a:lnTo>
                    <a:pt x="1857533" y="1748266"/>
                  </a:lnTo>
                  <a:lnTo>
                    <a:pt x="0" y="1748266"/>
                  </a:lnTo>
                  <a:lnTo>
                    <a:pt x="0" y="0"/>
                  </a:lnTo>
                  <a:close/>
                </a:path>
              </a:pathLst>
            </a:custGeom>
            <a:blipFill>
              <a:blip r:embed="rId4"/>
              <a:stretch>
                <a:fillRect l="0" t="0" r="0" b="0"/>
              </a:stretch>
            </a:blipFill>
          </p:spPr>
        </p:sp>
        <p:sp>
          <p:nvSpPr>
            <p:cNvPr name="Freeform 21" id="21"/>
            <p:cNvSpPr/>
            <p:nvPr/>
          </p:nvSpPr>
          <p:spPr>
            <a:xfrm flipH="false" flipV="false" rot="0">
              <a:off x="2550527" y="585584"/>
              <a:ext cx="3744389" cy="1067844"/>
            </a:xfrm>
            <a:custGeom>
              <a:avLst/>
              <a:gdLst/>
              <a:ahLst/>
              <a:cxnLst/>
              <a:rect r="r" b="b" t="t" l="l"/>
              <a:pathLst>
                <a:path h="1067844" w="3744389">
                  <a:moveTo>
                    <a:pt x="0" y="0"/>
                  </a:moveTo>
                  <a:lnTo>
                    <a:pt x="3744388" y="0"/>
                  </a:lnTo>
                  <a:lnTo>
                    <a:pt x="3744388" y="1067844"/>
                  </a:lnTo>
                  <a:lnTo>
                    <a:pt x="0" y="1067844"/>
                  </a:lnTo>
                  <a:lnTo>
                    <a:pt x="0" y="0"/>
                  </a:lnTo>
                  <a:close/>
                </a:path>
              </a:pathLst>
            </a:custGeom>
            <a:blipFill>
              <a:blip r:embed="rId5"/>
              <a:stretch>
                <a:fillRect l="0" t="0" r="0" b="0"/>
              </a:stretch>
            </a:blipFill>
          </p:spPr>
        </p:sp>
      </p:grpSp>
      <p:grpSp>
        <p:nvGrpSpPr>
          <p:cNvPr name="Group 22" id="22"/>
          <p:cNvGrpSpPr/>
          <p:nvPr/>
        </p:nvGrpSpPr>
        <p:grpSpPr>
          <a:xfrm rot="0">
            <a:off x="829339" y="8945735"/>
            <a:ext cx="4937812" cy="1039044"/>
            <a:chOff x="0" y="0"/>
            <a:chExt cx="6583749" cy="1385391"/>
          </a:xfrm>
        </p:grpSpPr>
        <p:sp>
          <p:nvSpPr>
            <p:cNvPr name="Freeform 23" id="23"/>
            <p:cNvSpPr/>
            <p:nvPr/>
          </p:nvSpPr>
          <p:spPr>
            <a:xfrm flipH="false" flipV="false" rot="0">
              <a:off x="0" y="0"/>
              <a:ext cx="6583749" cy="1385392"/>
            </a:xfrm>
            <a:custGeom>
              <a:avLst/>
              <a:gdLst/>
              <a:ahLst/>
              <a:cxnLst/>
              <a:rect r="r" b="b" t="t" l="l"/>
              <a:pathLst>
                <a:path h="1385392" w="6583749">
                  <a:moveTo>
                    <a:pt x="0" y="0"/>
                  </a:moveTo>
                  <a:lnTo>
                    <a:pt x="6583749" y="0"/>
                  </a:lnTo>
                  <a:lnTo>
                    <a:pt x="6583749" y="1385392"/>
                  </a:lnTo>
                  <a:lnTo>
                    <a:pt x="0" y="1385392"/>
                  </a:lnTo>
                  <a:close/>
                </a:path>
              </a:pathLst>
            </a:custGeom>
            <a:solidFill>
              <a:srgbClr val="000000">
                <a:alpha val="0"/>
              </a:srgbClr>
            </a:solidFill>
          </p:spPr>
        </p:sp>
        <p:sp>
          <p:nvSpPr>
            <p:cNvPr name="TextBox 24" id="24"/>
            <p:cNvSpPr txBox="true"/>
            <p:nvPr/>
          </p:nvSpPr>
          <p:spPr>
            <a:xfrm>
              <a:off x="0" y="-19050"/>
              <a:ext cx="6583749" cy="1404441"/>
            </a:xfrm>
            <a:prstGeom prst="rect">
              <a:avLst/>
            </a:prstGeom>
          </p:spPr>
          <p:txBody>
            <a:bodyPr anchor="t" rtlCol="false" tIns="0" lIns="0" bIns="0" rIns="0"/>
            <a:lstStyle/>
            <a:p>
              <a:pPr algn="l">
                <a:lnSpc>
                  <a:spcPts val="3600"/>
                </a:lnSpc>
              </a:pPr>
              <a:r>
                <a:rPr lang="en-US" sz="3000" b="true">
                  <a:solidFill>
                    <a:srgbClr val="103950"/>
                  </a:solidFill>
                  <a:latin typeface="Roboto Bold"/>
                  <a:ea typeface="Roboto Bold"/>
                  <a:cs typeface="Roboto Bold"/>
                  <a:sym typeface="Roboto Bold"/>
                </a:rPr>
                <a:t>BS. Phạm Ngọc Thanh</a:t>
              </a:r>
            </a:p>
            <a:p>
              <a:pPr algn="l">
                <a:lnSpc>
                  <a:spcPts val="3600"/>
                </a:lnSpc>
              </a:pPr>
              <a:r>
                <a:rPr lang="en-US" sz="3000" b="true">
                  <a:solidFill>
                    <a:srgbClr val="103950"/>
                  </a:solidFill>
                  <a:latin typeface="Roboto Bold"/>
                  <a:ea typeface="Roboto Bold"/>
                  <a:cs typeface="Roboto Bold"/>
                  <a:sym typeface="Roboto Bold"/>
                </a:rPr>
                <a:t>ThS. Nguyễn Quốc Giang</a:t>
              </a:r>
            </a:p>
          </p:txBody>
        </p:sp>
      </p:gr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sp>
        <p:nvSpPr>
          <p:cNvPr name="TextBox 2" id="2"/>
          <p:cNvSpPr txBox="true"/>
          <p:nvPr/>
        </p:nvSpPr>
        <p:spPr>
          <a:xfrm rot="0">
            <a:off x="1801254" y="3607190"/>
            <a:ext cx="15713604" cy="3606800"/>
          </a:xfrm>
          <a:prstGeom prst="rect">
            <a:avLst/>
          </a:prstGeom>
        </p:spPr>
        <p:txBody>
          <a:bodyPr anchor="t" rtlCol="false" tIns="0" lIns="0" bIns="0" rIns="0">
            <a:spAutoFit/>
          </a:bodyPr>
          <a:lstStyle/>
          <a:p>
            <a:pPr algn="just">
              <a:lnSpc>
                <a:spcPts val="7149"/>
              </a:lnSpc>
            </a:pPr>
            <a:r>
              <a:rPr lang="en-US" sz="5499" spc="-109">
                <a:solidFill>
                  <a:srgbClr val="156669"/>
                </a:solidFill>
                <a:latin typeface="Roboto"/>
                <a:ea typeface="Roboto"/>
                <a:cs typeface="Roboto"/>
                <a:sym typeface="Roboto"/>
              </a:rPr>
              <a:t>Bạn đã được tập huấn về </a:t>
            </a:r>
          </a:p>
          <a:p>
            <a:pPr algn="just">
              <a:lnSpc>
                <a:spcPts val="7149"/>
              </a:lnSpc>
            </a:pPr>
            <a:r>
              <a:rPr lang="en-US" sz="5499" spc="-109">
                <a:solidFill>
                  <a:srgbClr val="156669"/>
                </a:solidFill>
                <a:latin typeface="Roboto"/>
                <a:ea typeface="Roboto"/>
                <a:cs typeface="Roboto"/>
                <a:sym typeface="Roboto"/>
              </a:rPr>
              <a:t>“</a:t>
            </a:r>
            <a:r>
              <a:rPr lang="en-US" b="true" sz="5499" i="true" spc="-109">
                <a:solidFill>
                  <a:srgbClr val="156669"/>
                </a:solidFill>
                <a:latin typeface="Roboto Bold Italics"/>
                <a:ea typeface="Roboto Bold Italics"/>
                <a:cs typeface="Roboto Bold Italics"/>
                <a:sym typeface="Roboto Bold Italics"/>
              </a:rPr>
              <a:t>chăm sóc lấy người bệnh là trung tâm</a:t>
            </a:r>
            <a:r>
              <a:rPr lang="en-US" sz="5499" spc="-109">
                <a:solidFill>
                  <a:srgbClr val="156669"/>
                </a:solidFill>
                <a:latin typeface="Roboto"/>
                <a:ea typeface="Roboto"/>
                <a:cs typeface="Roboto"/>
                <a:sym typeface="Roboto"/>
              </a:rPr>
              <a:t>” chưa?</a:t>
            </a:r>
          </a:p>
          <a:p>
            <a:pPr algn="just">
              <a:lnSpc>
                <a:spcPts val="7149"/>
              </a:lnSpc>
            </a:pPr>
            <a:r>
              <a:rPr lang="en-US" sz="5499" spc="-109">
                <a:solidFill>
                  <a:srgbClr val="156669"/>
                </a:solidFill>
                <a:latin typeface="Roboto"/>
                <a:ea typeface="Roboto"/>
                <a:cs typeface="Roboto"/>
                <a:sym typeface="Roboto"/>
              </a:rPr>
              <a:t> - Bạn hãy gõ </a:t>
            </a:r>
            <a:r>
              <a:rPr lang="en-US" b="true" sz="5499" spc="-109">
                <a:solidFill>
                  <a:srgbClr val="E18100"/>
                </a:solidFill>
                <a:latin typeface="Roboto Bold"/>
                <a:ea typeface="Roboto Bold"/>
                <a:cs typeface="Roboto Bold"/>
                <a:sym typeface="Roboto Bold"/>
              </a:rPr>
              <a:t>Số 1: Có</a:t>
            </a:r>
          </a:p>
          <a:p>
            <a:pPr algn="just" marL="0" indent="0" lvl="0">
              <a:lnSpc>
                <a:spcPts val="7149"/>
              </a:lnSpc>
              <a:spcBef>
                <a:spcPct val="0"/>
              </a:spcBef>
            </a:pPr>
            <a:r>
              <a:rPr lang="en-US" sz="5499" spc="-109">
                <a:solidFill>
                  <a:srgbClr val="156669"/>
                </a:solidFill>
                <a:latin typeface="Roboto"/>
                <a:ea typeface="Roboto"/>
                <a:cs typeface="Roboto"/>
                <a:sym typeface="Roboto"/>
              </a:rPr>
              <a:t> - Bạn hãy gõ </a:t>
            </a:r>
            <a:r>
              <a:rPr lang="en-US" b="true" sz="5499" spc="-109">
                <a:solidFill>
                  <a:srgbClr val="001C43"/>
                </a:solidFill>
                <a:latin typeface="Roboto Bold"/>
                <a:ea typeface="Roboto Bold"/>
                <a:cs typeface="Roboto Bold"/>
                <a:sym typeface="Roboto Bold"/>
              </a:rPr>
              <a:t>Số 0: Không</a:t>
            </a:r>
          </a:p>
        </p:txBody>
      </p:sp>
      <p:grpSp>
        <p:nvGrpSpPr>
          <p:cNvPr name="Group 3" id="3"/>
          <p:cNvGrpSpPr/>
          <p:nvPr/>
        </p:nvGrpSpPr>
        <p:grpSpPr>
          <a:xfrm rot="0">
            <a:off x="9525" y="26342"/>
            <a:ext cx="3583458" cy="1138598"/>
            <a:chOff x="0" y="0"/>
            <a:chExt cx="4777944" cy="1518131"/>
          </a:xfrm>
        </p:grpSpPr>
        <p:grpSp>
          <p:nvGrpSpPr>
            <p:cNvPr name="Group 4" id="4"/>
            <p:cNvGrpSpPr/>
            <p:nvPr/>
          </p:nvGrpSpPr>
          <p:grpSpPr>
            <a:xfrm rot="0">
              <a:off x="1110702" y="0"/>
              <a:ext cx="2269554" cy="1232748"/>
              <a:chOff x="0" y="0"/>
              <a:chExt cx="748204" cy="406400"/>
            </a:xfrm>
          </p:grpSpPr>
          <p:sp>
            <p:nvSpPr>
              <p:cNvPr name="Freeform 5" id="5"/>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6" id="6"/>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7" id="7"/>
            <p:cNvGrpSpPr/>
            <p:nvPr/>
          </p:nvGrpSpPr>
          <p:grpSpPr>
            <a:xfrm rot="0">
              <a:off x="0" y="64603"/>
              <a:ext cx="1773142" cy="1232748"/>
              <a:chOff x="0" y="0"/>
              <a:chExt cx="584552" cy="406400"/>
            </a:xfrm>
          </p:grpSpPr>
          <p:sp>
            <p:nvSpPr>
              <p:cNvPr name="Freeform 8" id="8"/>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9" id="9"/>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281290" y="302433"/>
              <a:ext cx="4496654" cy="1127940"/>
              <a:chOff x="0" y="0"/>
              <a:chExt cx="1482412" cy="371848"/>
            </a:xfrm>
          </p:grpSpPr>
          <p:sp>
            <p:nvSpPr>
              <p:cNvPr name="Freeform 11" id="11"/>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2" id="12"/>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3" id="13"/>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4" id="14"/>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5" id="15"/>
          <p:cNvSpPr txBox="true"/>
          <p:nvPr/>
        </p:nvSpPr>
        <p:spPr>
          <a:xfrm rot="0">
            <a:off x="4579334" y="2046769"/>
            <a:ext cx="9129331" cy="657229"/>
          </a:xfrm>
          <a:prstGeom prst="rect">
            <a:avLst/>
          </a:prstGeom>
        </p:spPr>
        <p:txBody>
          <a:bodyPr anchor="t" rtlCol="false" tIns="0" lIns="0" bIns="0" rIns="0">
            <a:spAutoFit/>
          </a:bodyPr>
          <a:lstStyle/>
          <a:p>
            <a:pPr algn="ctr" marL="0" indent="0" lvl="0">
              <a:lnSpc>
                <a:spcPts val="4800"/>
              </a:lnSpc>
            </a:pPr>
            <a:r>
              <a:rPr lang="en-US" b="true" sz="5000" spc="-100">
                <a:solidFill>
                  <a:srgbClr val="156669"/>
                </a:solidFill>
                <a:latin typeface="Public Sans Bold"/>
                <a:ea typeface="Public Sans Bold"/>
                <a:cs typeface="Public Sans Bold"/>
                <a:sym typeface="Public Sans Bold"/>
              </a:rPr>
              <a:t>TƯƠNG TÁC TRONG Ô CHAT</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sp>
        <p:nvSpPr>
          <p:cNvPr name="TextBox 2" id="2"/>
          <p:cNvSpPr txBox="true"/>
          <p:nvPr/>
        </p:nvSpPr>
        <p:spPr>
          <a:xfrm rot="0">
            <a:off x="1801254" y="3311525"/>
            <a:ext cx="15206644" cy="3606800"/>
          </a:xfrm>
          <a:prstGeom prst="rect">
            <a:avLst/>
          </a:prstGeom>
        </p:spPr>
        <p:txBody>
          <a:bodyPr anchor="t" rtlCol="false" tIns="0" lIns="0" bIns="0" rIns="0">
            <a:spAutoFit/>
          </a:bodyPr>
          <a:lstStyle/>
          <a:p>
            <a:pPr algn="just">
              <a:lnSpc>
                <a:spcPts val="7149"/>
              </a:lnSpc>
            </a:pPr>
            <a:r>
              <a:rPr lang="en-US" sz="5499" spc="-109">
                <a:solidFill>
                  <a:srgbClr val="156669"/>
                </a:solidFill>
                <a:latin typeface="Roboto"/>
                <a:ea typeface="Roboto"/>
                <a:cs typeface="Roboto"/>
                <a:sym typeface="Roboto"/>
              </a:rPr>
              <a:t>Bạn đã tham gia vào nhóm đa ngành để chăm sóc người bệnh chưa?</a:t>
            </a:r>
          </a:p>
          <a:p>
            <a:pPr algn="just">
              <a:lnSpc>
                <a:spcPts val="7149"/>
              </a:lnSpc>
            </a:pPr>
            <a:r>
              <a:rPr lang="en-US" sz="5499" spc="-109">
                <a:solidFill>
                  <a:srgbClr val="156669"/>
                </a:solidFill>
                <a:latin typeface="Roboto"/>
                <a:ea typeface="Roboto"/>
                <a:cs typeface="Roboto"/>
                <a:sym typeface="Roboto"/>
              </a:rPr>
              <a:t> - Bạn hãy gõ </a:t>
            </a:r>
            <a:r>
              <a:rPr lang="en-US" b="true" sz="5499" spc="-109">
                <a:solidFill>
                  <a:srgbClr val="E18100"/>
                </a:solidFill>
                <a:latin typeface="Roboto Bold"/>
                <a:ea typeface="Roboto Bold"/>
                <a:cs typeface="Roboto Bold"/>
                <a:sym typeface="Roboto Bold"/>
              </a:rPr>
              <a:t>Số 1: có</a:t>
            </a:r>
          </a:p>
          <a:p>
            <a:pPr algn="just" marL="0" indent="0" lvl="0">
              <a:lnSpc>
                <a:spcPts val="7149"/>
              </a:lnSpc>
              <a:spcBef>
                <a:spcPct val="0"/>
              </a:spcBef>
            </a:pPr>
            <a:r>
              <a:rPr lang="en-US" sz="5499" spc="-109">
                <a:solidFill>
                  <a:srgbClr val="156669"/>
                </a:solidFill>
                <a:latin typeface="Roboto"/>
                <a:ea typeface="Roboto"/>
                <a:cs typeface="Roboto"/>
                <a:sym typeface="Roboto"/>
              </a:rPr>
              <a:t> - Bạn hãy gõ </a:t>
            </a:r>
            <a:r>
              <a:rPr lang="en-US" b="true" sz="5499" spc="-109">
                <a:solidFill>
                  <a:srgbClr val="001C43"/>
                </a:solidFill>
                <a:latin typeface="Roboto Bold"/>
                <a:ea typeface="Roboto Bold"/>
                <a:cs typeface="Roboto Bold"/>
                <a:sym typeface="Roboto Bold"/>
              </a:rPr>
              <a:t>Số 0 : chưa</a:t>
            </a:r>
          </a:p>
        </p:txBody>
      </p:sp>
      <p:grpSp>
        <p:nvGrpSpPr>
          <p:cNvPr name="Group 3" id="3"/>
          <p:cNvGrpSpPr/>
          <p:nvPr/>
        </p:nvGrpSpPr>
        <p:grpSpPr>
          <a:xfrm rot="0">
            <a:off x="9525" y="26342"/>
            <a:ext cx="3583458" cy="1138598"/>
            <a:chOff x="0" y="0"/>
            <a:chExt cx="4777944" cy="1518131"/>
          </a:xfrm>
        </p:grpSpPr>
        <p:grpSp>
          <p:nvGrpSpPr>
            <p:cNvPr name="Group 4" id="4"/>
            <p:cNvGrpSpPr/>
            <p:nvPr/>
          </p:nvGrpSpPr>
          <p:grpSpPr>
            <a:xfrm rot="0">
              <a:off x="1110702" y="0"/>
              <a:ext cx="2269554" cy="1232748"/>
              <a:chOff x="0" y="0"/>
              <a:chExt cx="748204" cy="406400"/>
            </a:xfrm>
          </p:grpSpPr>
          <p:sp>
            <p:nvSpPr>
              <p:cNvPr name="Freeform 5" id="5"/>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6" id="6"/>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7" id="7"/>
            <p:cNvGrpSpPr/>
            <p:nvPr/>
          </p:nvGrpSpPr>
          <p:grpSpPr>
            <a:xfrm rot="0">
              <a:off x="0" y="64603"/>
              <a:ext cx="1773142" cy="1232748"/>
              <a:chOff x="0" y="0"/>
              <a:chExt cx="584552" cy="406400"/>
            </a:xfrm>
          </p:grpSpPr>
          <p:sp>
            <p:nvSpPr>
              <p:cNvPr name="Freeform 8" id="8"/>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9" id="9"/>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281290" y="302433"/>
              <a:ext cx="4496654" cy="1127940"/>
              <a:chOff x="0" y="0"/>
              <a:chExt cx="1482412" cy="371848"/>
            </a:xfrm>
          </p:grpSpPr>
          <p:sp>
            <p:nvSpPr>
              <p:cNvPr name="Freeform 11" id="11"/>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2" id="12"/>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3" id="13"/>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4" id="14"/>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5" id="15"/>
          <p:cNvSpPr txBox="true"/>
          <p:nvPr/>
        </p:nvSpPr>
        <p:spPr>
          <a:xfrm rot="0">
            <a:off x="4438568" y="1920029"/>
            <a:ext cx="9932017" cy="657229"/>
          </a:xfrm>
          <a:prstGeom prst="rect">
            <a:avLst/>
          </a:prstGeom>
        </p:spPr>
        <p:txBody>
          <a:bodyPr anchor="t" rtlCol="false" tIns="0" lIns="0" bIns="0" rIns="0">
            <a:spAutoFit/>
          </a:bodyPr>
          <a:lstStyle/>
          <a:p>
            <a:pPr algn="ctr" marL="0" indent="0" lvl="0">
              <a:lnSpc>
                <a:spcPts val="4800"/>
              </a:lnSpc>
            </a:pPr>
            <a:r>
              <a:rPr lang="en-US" b="true" sz="5000" spc="-100">
                <a:solidFill>
                  <a:srgbClr val="156669"/>
                </a:solidFill>
                <a:latin typeface="Public Sans Bold"/>
                <a:ea typeface="Public Sans Bold"/>
                <a:cs typeface="Public Sans Bold"/>
                <a:sym typeface="Public Sans Bold"/>
              </a:rPr>
              <a:t>TƯƠNG TÁC TRONG Ô CHAT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3583458" cy="1138598"/>
            <a:chOff x="0" y="0"/>
            <a:chExt cx="4777944" cy="1518131"/>
          </a:xfrm>
        </p:grpSpPr>
        <p:grpSp>
          <p:nvGrpSpPr>
            <p:cNvPr name="Group 3" id="3"/>
            <p:cNvGrpSpPr/>
            <p:nvPr/>
          </p:nvGrpSpPr>
          <p:grpSpPr>
            <a:xfrm rot="0">
              <a:off x="1110702" y="0"/>
              <a:ext cx="2269554" cy="1232748"/>
              <a:chOff x="0" y="0"/>
              <a:chExt cx="748204" cy="406400"/>
            </a:xfrm>
          </p:grpSpPr>
          <p:sp>
            <p:nvSpPr>
              <p:cNvPr name="Freeform 4" id="4"/>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5" id="5"/>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6" id="6"/>
            <p:cNvGrpSpPr/>
            <p:nvPr/>
          </p:nvGrpSpPr>
          <p:grpSpPr>
            <a:xfrm rot="0">
              <a:off x="0" y="64603"/>
              <a:ext cx="1773142" cy="1232748"/>
              <a:chOff x="0" y="0"/>
              <a:chExt cx="584552" cy="406400"/>
            </a:xfrm>
          </p:grpSpPr>
          <p:sp>
            <p:nvSpPr>
              <p:cNvPr name="Freeform 7" id="7"/>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8" id="8"/>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281290" y="302433"/>
              <a:ext cx="4496654" cy="1127940"/>
              <a:chOff x="0" y="0"/>
              <a:chExt cx="1482412" cy="371848"/>
            </a:xfrm>
          </p:grpSpPr>
          <p:sp>
            <p:nvSpPr>
              <p:cNvPr name="Freeform 10" id="10"/>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1" id="11"/>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2" id="12"/>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3" id="13"/>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4" id="14"/>
          <p:cNvSpPr txBox="true"/>
          <p:nvPr/>
        </p:nvSpPr>
        <p:spPr>
          <a:xfrm rot="0">
            <a:off x="3570682" y="1288765"/>
            <a:ext cx="11428333" cy="782955"/>
          </a:xfrm>
          <a:prstGeom prst="rect">
            <a:avLst/>
          </a:prstGeom>
        </p:spPr>
        <p:txBody>
          <a:bodyPr anchor="t" rtlCol="false" tIns="0" lIns="0" bIns="0" rIns="0">
            <a:spAutoFit/>
          </a:bodyPr>
          <a:lstStyle/>
          <a:p>
            <a:pPr algn="ctr" marL="0" indent="0" lvl="0">
              <a:lnSpc>
                <a:spcPts val="5759"/>
              </a:lnSpc>
            </a:pPr>
            <a:r>
              <a:rPr lang="en-US" sz="6000" spc="-120">
                <a:solidFill>
                  <a:srgbClr val="156669"/>
                </a:solidFill>
                <a:latin typeface="Public Sans"/>
                <a:ea typeface="Public Sans"/>
                <a:cs typeface="Public Sans"/>
                <a:sym typeface="Public Sans"/>
              </a:rPr>
              <a:t>Phối hợp liên ngành</a:t>
            </a:r>
          </a:p>
        </p:txBody>
      </p:sp>
      <p:sp>
        <p:nvSpPr>
          <p:cNvPr name="Freeform 15" id="15"/>
          <p:cNvSpPr/>
          <p:nvPr/>
        </p:nvSpPr>
        <p:spPr>
          <a:xfrm flipH="false" flipV="false" rot="0">
            <a:off x="705838" y="2918070"/>
            <a:ext cx="5697164" cy="3354205"/>
          </a:xfrm>
          <a:custGeom>
            <a:avLst/>
            <a:gdLst/>
            <a:ahLst/>
            <a:cxnLst/>
            <a:rect r="r" b="b" t="t" l="l"/>
            <a:pathLst>
              <a:path h="3354205" w="5697164">
                <a:moveTo>
                  <a:pt x="0" y="0"/>
                </a:moveTo>
                <a:lnTo>
                  <a:pt x="5697164" y="0"/>
                </a:lnTo>
                <a:lnTo>
                  <a:pt x="5697164" y="3354206"/>
                </a:lnTo>
                <a:lnTo>
                  <a:pt x="0" y="3354206"/>
                </a:lnTo>
                <a:lnTo>
                  <a:pt x="0" y="0"/>
                </a:lnTo>
                <a:close/>
              </a:path>
            </a:pathLst>
          </a:custGeom>
          <a:blipFill>
            <a:blip r:embed="rId4"/>
            <a:stretch>
              <a:fillRect l="0" t="0" r="0" b="0"/>
            </a:stretch>
          </a:blipFill>
        </p:spPr>
      </p:sp>
      <p:grpSp>
        <p:nvGrpSpPr>
          <p:cNvPr name="Group 16" id="16"/>
          <p:cNvGrpSpPr/>
          <p:nvPr/>
        </p:nvGrpSpPr>
        <p:grpSpPr>
          <a:xfrm rot="-5400000">
            <a:off x="4841598" y="4756457"/>
            <a:ext cx="2606717" cy="1453620"/>
            <a:chOff x="0" y="0"/>
            <a:chExt cx="1099004" cy="612853"/>
          </a:xfrm>
        </p:grpSpPr>
        <p:sp>
          <p:nvSpPr>
            <p:cNvPr name="Freeform 17" id="17"/>
            <p:cNvSpPr/>
            <p:nvPr/>
          </p:nvSpPr>
          <p:spPr>
            <a:xfrm flipH="false" flipV="false" rot="0">
              <a:off x="0" y="0"/>
              <a:ext cx="1099004" cy="612853"/>
            </a:xfrm>
            <a:custGeom>
              <a:avLst/>
              <a:gdLst/>
              <a:ahLst/>
              <a:cxnLst/>
              <a:rect r="r" b="b" t="t" l="l"/>
              <a:pathLst>
                <a:path h="612853" w="1099004">
                  <a:moveTo>
                    <a:pt x="0" y="0"/>
                  </a:moveTo>
                  <a:lnTo>
                    <a:pt x="1099004" y="0"/>
                  </a:lnTo>
                  <a:lnTo>
                    <a:pt x="1099004" y="612853"/>
                  </a:lnTo>
                  <a:lnTo>
                    <a:pt x="0" y="612853"/>
                  </a:lnTo>
                  <a:close/>
                </a:path>
              </a:pathLst>
            </a:custGeom>
            <a:solidFill>
              <a:srgbClr val="FBF6F1"/>
            </a:solidFill>
          </p:spPr>
        </p:sp>
      </p:grpSp>
      <p:sp>
        <p:nvSpPr>
          <p:cNvPr name="Freeform 18" id="18"/>
          <p:cNvSpPr/>
          <p:nvPr/>
        </p:nvSpPr>
        <p:spPr>
          <a:xfrm flipH="false" flipV="false" rot="0">
            <a:off x="10840041" y="2918070"/>
            <a:ext cx="6742121" cy="3354205"/>
          </a:xfrm>
          <a:custGeom>
            <a:avLst/>
            <a:gdLst/>
            <a:ahLst/>
            <a:cxnLst/>
            <a:rect r="r" b="b" t="t" l="l"/>
            <a:pathLst>
              <a:path h="3354205" w="6742121">
                <a:moveTo>
                  <a:pt x="0" y="0"/>
                </a:moveTo>
                <a:lnTo>
                  <a:pt x="6742121" y="0"/>
                </a:lnTo>
                <a:lnTo>
                  <a:pt x="6742121" y="3354206"/>
                </a:lnTo>
                <a:lnTo>
                  <a:pt x="0" y="3354206"/>
                </a:lnTo>
                <a:lnTo>
                  <a:pt x="0" y="0"/>
                </a:lnTo>
                <a:close/>
              </a:path>
            </a:pathLst>
          </a:custGeom>
          <a:blipFill>
            <a:blip r:embed="rId5"/>
            <a:stretch>
              <a:fillRect l="0" t="0" r="0" b="0"/>
            </a:stretch>
          </a:blipFill>
        </p:spPr>
      </p:sp>
      <p:grpSp>
        <p:nvGrpSpPr>
          <p:cNvPr name="Group 19" id="19"/>
          <p:cNvGrpSpPr/>
          <p:nvPr/>
        </p:nvGrpSpPr>
        <p:grpSpPr>
          <a:xfrm rot="-5400000">
            <a:off x="10434400" y="4384172"/>
            <a:ext cx="2284378" cy="1875850"/>
            <a:chOff x="0" y="0"/>
            <a:chExt cx="963104" cy="790867"/>
          </a:xfrm>
        </p:grpSpPr>
        <p:sp>
          <p:nvSpPr>
            <p:cNvPr name="Freeform 20" id="20"/>
            <p:cNvSpPr/>
            <p:nvPr/>
          </p:nvSpPr>
          <p:spPr>
            <a:xfrm flipH="false" flipV="false" rot="0">
              <a:off x="0" y="0"/>
              <a:ext cx="963104" cy="790867"/>
            </a:xfrm>
            <a:custGeom>
              <a:avLst/>
              <a:gdLst/>
              <a:ahLst/>
              <a:cxnLst/>
              <a:rect r="r" b="b" t="t" l="l"/>
              <a:pathLst>
                <a:path h="790867" w="963104">
                  <a:moveTo>
                    <a:pt x="0" y="0"/>
                  </a:moveTo>
                  <a:lnTo>
                    <a:pt x="963104" y="0"/>
                  </a:lnTo>
                  <a:lnTo>
                    <a:pt x="963104" y="790867"/>
                  </a:lnTo>
                  <a:lnTo>
                    <a:pt x="0" y="790867"/>
                  </a:lnTo>
                  <a:close/>
                </a:path>
              </a:pathLst>
            </a:custGeom>
            <a:solidFill>
              <a:srgbClr val="FBF6F1"/>
            </a:solidFill>
          </p:spPr>
        </p:sp>
      </p:grpSp>
      <p:sp>
        <p:nvSpPr>
          <p:cNvPr name="Freeform 21" id="21"/>
          <p:cNvSpPr/>
          <p:nvPr/>
        </p:nvSpPr>
        <p:spPr>
          <a:xfrm flipH="false" flipV="false" rot="0">
            <a:off x="5606032" y="4329741"/>
            <a:ext cx="6711908" cy="3657990"/>
          </a:xfrm>
          <a:custGeom>
            <a:avLst/>
            <a:gdLst/>
            <a:ahLst/>
            <a:cxnLst/>
            <a:rect r="r" b="b" t="t" l="l"/>
            <a:pathLst>
              <a:path h="3657990" w="6711908">
                <a:moveTo>
                  <a:pt x="0" y="0"/>
                </a:moveTo>
                <a:lnTo>
                  <a:pt x="6711907" y="0"/>
                </a:lnTo>
                <a:lnTo>
                  <a:pt x="6711907" y="3657990"/>
                </a:lnTo>
                <a:lnTo>
                  <a:pt x="0" y="3657990"/>
                </a:lnTo>
                <a:lnTo>
                  <a:pt x="0" y="0"/>
                </a:lnTo>
                <a:close/>
              </a:path>
            </a:pathLst>
          </a:custGeom>
          <a:blipFill>
            <a:blip r:embed="rId6"/>
            <a:stretch>
              <a:fillRect l="0" t="0" r="0" b="0"/>
            </a:stretch>
          </a:blipFill>
        </p:spPr>
      </p:sp>
      <p:sp>
        <p:nvSpPr>
          <p:cNvPr name="TextBox 22" id="22"/>
          <p:cNvSpPr txBox="true"/>
          <p:nvPr/>
        </p:nvSpPr>
        <p:spPr>
          <a:xfrm rot="0">
            <a:off x="1161542" y="6445236"/>
            <a:ext cx="4127640" cy="933450"/>
          </a:xfrm>
          <a:prstGeom prst="rect">
            <a:avLst/>
          </a:prstGeom>
        </p:spPr>
        <p:txBody>
          <a:bodyPr anchor="t" rtlCol="false" tIns="0" lIns="0" bIns="0" rIns="0">
            <a:spAutoFit/>
          </a:bodyPr>
          <a:lstStyle/>
          <a:p>
            <a:pPr algn="ctr">
              <a:lnSpc>
                <a:spcPts val="3600"/>
              </a:lnSpc>
            </a:pPr>
            <a:r>
              <a:rPr lang="en-US" sz="3000">
                <a:solidFill>
                  <a:srgbClr val="000000"/>
                </a:solidFill>
                <a:latin typeface="Roboto"/>
                <a:ea typeface="Roboto"/>
                <a:cs typeface="Roboto"/>
                <a:sym typeface="Roboto"/>
              </a:rPr>
              <a:t>Kỹ năng giao tiếp tốt như thấu cảm, linh hoạt</a:t>
            </a:r>
          </a:p>
        </p:txBody>
      </p:sp>
      <p:sp>
        <p:nvSpPr>
          <p:cNvPr name="TextBox 23" id="23"/>
          <p:cNvSpPr txBox="true"/>
          <p:nvPr/>
        </p:nvSpPr>
        <p:spPr>
          <a:xfrm rot="0">
            <a:off x="13031487" y="6445236"/>
            <a:ext cx="4402812" cy="933450"/>
          </a:xfrm>
          <a:prstGeom prst="rect">
            <a:avLst/>
          </a:prstGeom>
        </p:spPr>
        <p:txBody>
          <a:bodyPr anchor="t" rtlCol="false" tIns="0" lIns="0" bIns="0" rIns="0">
            <a:spAutoFit/>
          </a:bodyPr>
          <a:lstStyle/>
          <a:p>
            <a:pPr algn="ctr">
              <a:lnSpc>
                <a:spcPts val="3600"/>
              </a:lnSpc>
            </a:pPr>
            <a:r>
              <a:rPr lang="en-US" sz="3000">
                <a:solidFill>
                  <a:srgbClr val="000000"/>
                </a:solidFill>
                <a:latin typeface="Roboto"/>
                <a:ea typeface="Roboto"/>
                <a:cs typeface="Roboto"/>
                <a:sym typeface="Roboto"/>
              </a:rPr>
              <a:t>Lắng nghe tích cực </a:t>
            </a:r>
          </a:p>
          <a:p>
            <a:pPr algn="ctr">
              <a:lnSpc>
                <a:spcPts val="3600"/>
              </a:lnSpc>
            </a:pPr>
            <a:r>
              <a:rPr lang="en-US" sz="3000">
                <a:solidFill>
                  <a:srgbClr val="000000"/>
                </a:solidFill>
                <a:latin typeface="Roboto"/>
                <a:ea typeface="Roboto"/>
                <a:cs typeface="Roboto"/>
                <a:sym typeface="Roboto"/>
              </a:rPr>
              <a:t>tầm nhìn của người khác</a:t>
            </a:r>
          </a:p>
        </p:txBody>
      </p:sp>
      <p:sp>
        <p:nvSpPr>
          <p:cNvPr name="TextBox 24" id="24"/>
          <p:cNvSpPr txBox="true"/>
          <p:nvPr/>
        </p:nvSpPr>
        <p:spPr>
          <a:xfrm rot="0">
            <a:off x="4295498" y="8138716"/>
            <a:ext cx="9076831" cy="533425"/>
          </a:xfrm>
          <a:prstGeom prst="rect">
            <a:avLst/>
          </a:prstGeom>
        </p:spPr>
        <p:txBody>
          <a:bodyPr anchor="t" rtlCol="false" tIns="0" lIns="0" bIns="0" rIns="0">
            <a:spAutoFit/>
          </a:bodyPr>
          <a:lstStyle/>
          <a:p>
            <a:pPr algn="ctr">
              <a:lnSpc>
                <a:spcPts val="4200"/>
              </a:lnSpc>
              <a:spcBef>
                <a:spcPct val="0"/>
              </a:spcBef>
            </a:pPr>
            <a:r>
              <a:rPr lang="en-US" sz="3000">
                <a:solidFill>
                  <a:srgbClr val="000000"/>
                </a:solidFill>
                <a:latin typeface="Roboto"/>
                <a:ea typeface="Roboto"/>
                <a:cs typeface="Roboto"/>
                <a:sym typeface="Roboto"/>
              </a:rPr>
              <a:t>Lồng ghép</a:t>
            </a:r>
            <a:r>
              <a:rPr lang="en-US" sz="3000">
                <a:solidFill>
                  <a:srgbClr val="000000"/>
                </a:solidFill>
                <a:latin typeface="Roboto"/>
                <a:ea typeface="Roboto"/>
                <a:cs typeface="Roboto"/>
                <a:sym typeface="Roboto"/>
              </a:rPr>
              <a:t> chăm sóc giữa các chuyên khoa</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3583458" cy="1138598"/>
            <a:chOff x="0" y="0"/>
            <a:chExt cx="4777944" cy="1518131"/>
          </a:xfrm>
        </p:grpSpPr>
        <p:grpSp>
          <p:nvGrpSpPr>
            <p:cNvPr name="Group 3" id="3"/>
            <p:cNvGrpSpPr/>
            <p:nvPr/>
          </p:nvGrpSpPr>
          <p:grpSpPr>
            <a:xfrm rot="0">
              <a:off x="1110702" y="0"/>
              <a:ext cx="2269554" cy="1232748"/>
              <a:chOff x="0" y="0"/>
              <a:chExt cx="748204" cy="406400"/>
            </a:xfrm>
          </p:grpSpPr>
          <p:sp>
            <p:nvSpPr>
              <p:cNvPr name="Freeform 4" id="4"/>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5" id="5"/>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6" id="6"/>
            <p:cNvGrpSpPr/>
            <p:nvPr/>
          </p:nvGrpSpPr>
          <p:grpSpPr>
            <a:xfrm rot="0">
              <a:off x="0" y="64603"/>
              <a:ext cx="1773142" cy="1232748"/>
              <a:chOff x="0" y="0"/>
              <a:chExt cx="584552" cy="406400"/>
            </a:xfrm>
          </p:grpSpPr>
          <p:sp>
            <p:nvSpPr>
              <p:cNvPr name="Freeform 7" id="7"/>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8" id="8"/>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281290" y="302433"/>
              <a:ext cx="4496654" cy="1127940"/>
              <a:chOff x="0" y="0"/>
              <a:chExt cx="1482412" cy="371848"/>
            </a:xfrm>
          </p:grpSpPr>
          <p:sp>
            <p:nvSpPr>
              <p:cNvPr name="Freeform 10" id="10"/>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1" id="11"/>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2" id="12"/>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3" id="13"/>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4" id="14"/>
          <p:cNvGrpSpPr/>
          <p:nvPr/>
        </p:nvGrpSpPr>
        <p:grpSpPr>
          <a:xfrm rot="0">
            <a:off x="8378695" y="2705909"/>
            <a:ext cx="390488" cy="39048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name="TextBox 16" id="16"/>
            <p:cNvSpPr txBox="true"/>
            <p:nvPr/>
          </p:nvSpPr>
          <p:spPr>
            <a:xfrm>
              <a:off x="190500" y="152400"/>
              <a:ext cx="431800" cy="4699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4113373" y="2705909"/>
            <a:ext cx="390488" cy="390488"/>
            <a:chOff x="0" y="0"/>
            <a:chExt cx="812800" cy="812800"/>
          </a:xfrm>
        </p:grpSpPr>
        <p:sp>
          <p:nvSpPr>
            <p:cNvPr name="Freeform 18" id="18"/>
            <p:cNvSpPr/>
            <p:nvPr/>
          </p:nvSpPr>
          <p:spPr>
            <a:xfrm flipH="false" flipV="false" rot="0">
              <a:off x="0" y="0"/>
              <a:ext cx="812800" cy="812800"/>
            </a:xfrm>
            <a:custGeom>
              <a:avLst/>
              <a:gdLst/>
              <a:ahLst/>
              <a:cxnLst/>
              <a:rect r="r" b="b" t="t" l="l"/>
              <a:pathLst>
                <a:path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name="TextBox 19" id="19"/>
            <p:cNvSpPr txBox="true"/>
            <p:nvPr/>
          </p:nvSpPr>
          <p:spPr>
            <a:xfrm>
              <a:off x="190500" y="152400"/>
              <a:ext cx="431800" cy="469900"/>
            </a:xfrm>
            <a:prstGeom prst="rect">
              <a:avLst/>
            </a:prstGeom>
          </p:spPr>
          <p:txBody>
            <a:bodyPr anchor="ctr" rtlCol="false" tIns="50800" lIns="50800" bIns="50800" rIns="50800"/>
            <a:lstStyle/>
            <a:p>
              <a:pPr algn="ctr">
                <a:lnSpc>
                  <a:spcPts val="2659"/>
                </a:lnSpc>
              </a:pPr>
            </a:p>
          </p:txBody>
        </p:sp>
      </p:grpSp>
      <p:grpSp>
        <p:nvGrpSpPr>
          <p:cNvPr name="Group 20" id="20"/>
          <p:cNvGrpSpPr/>
          <p:nvPr/>
        </p:nvGrpSpPr>
        <p:grpSpPr>
          <a:xfrm rot="0">
            <a:off x="11768185" y="2729703"/>
            <a:ext cx="390488" cy="390488"/>
            <a:chOff x="0" y="0"/>
            <a:chExt cx="812800" cy="812800"/>
          </a:xfrm>
        </p:grpSpPr>
        <p:sp>
          <p:nvSpPr>
            <p:cNvPr name="Freeform 21" id="21"/>
            <p:cNvSpPr/>
            <p:nvPr/>
          </p:nvSpPr>
          <p:spPr>
            <a:xfrm flipH="false" flipV="false" rot="0">
              <a:off x="0" y="0"/>
              <a:ext cx="812800" cy="812800"/>
            </a:xfrm>
            <a:custGeom>
              <a:avLst/>
              <a:gdLst/>
              <a:ahLst/>
              <a:cxnLst/>
              <a:rect r="r" b="b" t="t" l="l"/>
              <a:pathLst>
                <a:path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name="TextBox 22" id="22"/>
            <p:cNvSpPr txBox="true"/>
            <p:nvPr/>
          </p:nvSpPr>
          <p:spPr>
            <a:xfrm>
              <a:off x="190500" y="152400"/>
              <a:ext cx="431800" cy="469900"/>
            </a:xfrm>
            <a:prstGeom prst="rect">
              <a:avLst/>
            </a:prstGeom>
          </p:spPr>
          <p:txBody>
            <a:bodyPr anchor="ctr" rtlCol="false" tIns="50800" lIns="50800" bIns="50800" rIns="50800"/>
            <a:lstStyle/>
            <a:p>
              <a:pPr algn="ctr">
                <a:lnSpc>
                  <a:spcPts val="2659"/>
                </a:lnSpc>
              </a:pPr>
            </a:p>
          </p:txBody>
        </p:sp>
      </p:grpSp>
      <p:grpSp>
        <p:nvGrpSpPr>
          <p:cNvPr name="Group 23" id="23"/>
          <p:cNvGrpSpPr/>
          <p:nvPr/>
        </p:nvGrpSpPr>
        <p:grpSpPr>
          <a:xfrm rot="0">
            <a:off x="17458956" y="2705909"/>
            <a:ext cx="390488" cy="390488"/>
            <a:chOff x="0" y="0"/>
            <a:chExt cx="812800" cy="812800"/>
          </a:xfrm>
        </p:grpSpPr>
        <p:sp>
          <p:nvSpPr>
            <p:cNvPr name="Freeform 24" id="24"/>
            <p:cNvSpPr/>
            <p:nvPr/>
          </p:nvSpPr>
          <p:spPr>
            <a:xfrm flipH="false" flipV="false" rot="0">
              <a:off x="0" y="0"/>
              <a:ext cx="812800" cy="812800"/>
            </a:xfrm>
            <a:custGeom>
              <a:avLst/>
              <a:gdLst/>
              <a:ahLst/>
              <a:cxnLst/>
              <a:rect r="r" b="b" t="t" l="l"/>
              <a:pathLst>
                <a:path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name="TextBox 25" id="25"/>
            <p:cNvSpPr txBox="true"/>
            <p:nvPr/>
          </p:nvSpPr>
          <p:spPr>
            <a:xfrm>
              <a:off x="190500" y="152400"/>
              <a:ext cx="431800" cy="469900"/>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2687923" y="2729703"/>
            <a:ext cx="390488" cy="390488"/>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name="TextBox 28" id="28"/>
            <p:cNvSpPr txBox="true"/>
            <p:nvPr/>
          </p:nvSpPr>
          <p:spPr>
            <a:xfrm>
              <a:off x="190500" y="152400"/>
              <a:ext cx="431800" cy="469900"/>
            </a:xfrm>
            <a:prstGeom prst="rect">
              <a:avLst/>
            </a:prstGeom>
          </p:spPr>
          <p:txBody>
            <a:bodyPr anchor="ctr" rtlCol="false" tIns="50800" lIns="50800" bIns="50800" rIns="50800"/>
            <a:lstStyle/>
            <a:p>
              <a:pPr algn="ctr">
                <a:lnSpc>
                  <a:spcPts val="2659"/>
                </a:lnSpc>
              </a:pPr>
            </a:p>
          </p:txBody>
        </p:sp>
      </p:grpSp>
      <p:grpSp>
        <p:nvGrpSpPr>
          <p:cNvPr name="Group 29" id="29"/>
          <p:cNvGrpSpPr/>
          <p:nvPr/>
        </p:nvGrpSpPr>
        <p:grpSpPr>
          <a:xfrm rot="0">
            <a:off x="226601" y="2334056"/>
            <a:ext cx="4242971" cy="6576716"/>
            <a:chOff x="0" y="0"/>
            <a:chExt cx="1117490" cy="1732139"/>
          </a:xfrm>
        </p:grpSpPr>
        <p:sp>
          <p:nvSpPr>
            <p:cNvPr name="Freeform 30" id="30"/>
            <p:cNvSpPr/>
            <p:nvPr/>
          </p:nvSpPr>
          <p:spPr>
            <a:xfrm flipH="false" flipV="false" rot="0">
              <a:off x="0" y="0"/>
              <a:ext cx="1117490" cy="1732139"/>
            </a:xfrm>
            <a:custGeom>
              <a:avLst/>
              <a:gdLst/>
              <a:ahLst/>
              <a:cxnLst/>
              <a:rect r="r" b="b" t="t" l="l"/>
              <a:pathLst>
                <a:path h="1732139" w="1117490">
                  <a:moveTo>
                    <a:pt x="93057" y="0"/>
                  </a:moveTo>
                  <a:lnTo>
                    <a:pt x="1024433" y="0"/>
                  </a:lnTo>
                  <a:cubicBezTo>
                    <a:pt x="1075827" y="0"/>
                    <a:pt x="1117490" y="41663"/>
                    <a:pt x="1117490" y="93057"/>
                  </a:cubicBezTo>
                  <a:lnTo>
                    <a:pt x="1117490" y="1639082"/>
                  </a:lnTo>
                  <a:cubicBezTo>
                    <a:pt x="1117490" y="1663762"/>
                    <a:pt x="1107686" y="1687432"/>
                    <a:pt x="1090235" y="1704883"/>
                  </a:cubicBezTo>
                  <a:cubicBezTo>
                    <a:pt x="1072783" y="1722335"/>
                    <a:pt x="1049114" y="1732139"/>
                    <a:pt x="1024433" y="1732139"/>
                  </a:cubicBezTo>
                  <a:lnTo>
                    <a:pt x="93057" y="1732139"/>
                  </a:lnTo>
                  <a:cubicBezTo>
                    <a:pt x="68377" y="1732139"/>
                    <a:pt x="44707" y="1722335"/>
                    <a:pt x="27256" y="1704883"/>
                  </a:cubicBezTo>
                  <a:cubicBezTo>
                    <a:pt x="9804" y="1687432"/>
                    <a:pt x="0" y="1663762"/>
                    <a:pt x="0" y="1639082"/>
                  </a:cubicBezTo>
                  <a:lnTo>
                    <a:pt x="0" y="93057"/>
                  </a:lnTo>
                  <a:cubicBezTo>
                    <a:pt x="0" y="68377"/>
                    <a:pt x="9804" y="44707"/>
                    <a:pt x="27256" y="27256"/>
                  </a:cubicBezTo>
                  <a:cubicBezTo>
                    <a:pt x="44707" y="9804"/>
                    <a:pt x="68377" y="0"/>
                    <a:pt x="93057" y="0"/>
                  </a:cubicBezTo>
                  <a:close/>
                </a:path>
              </a:pathLst>
            </a:custGeom>
            <a:solidFill>
              <a:srgbClr val="145DA0">
                <a:alpha val="16863"/>
              </a:srgbClr>
            </a:solidFill>
          </p:spPr>
        </p:sp>
        <p:sp>
          <p:nvSpPr>
            <p:cNvPr name="TextBox 31" id="31"/>
            <p:cNvSpPr txBox="true"/>
            <p:nvPr/>
          </p:nvSpPr>
          <p:spPr>
            <a:xfrm>
              <a:off x="0" y="-38100"/>
              <a:ext cx="1117490" cy="1770239"/>
            </a:xfrm>
            <a:prstGeom prst="rect">
              <a:avLst/>
            </a:prstGeom>
          </p:spPr>
          <p:txBody>
            <a:bodyPr anchor="ctr" rtlCol="false" tIns="50800" lIns="50800" bIns="50800" rIns="50800"/>
            <a:lstStyle/>
            <a:p>
              <a:pPr algn="ctr">
                <a:lnSpc>
                  <a:spcPts val="2659"/>
                </a:lnSpc>
                <a:spcBef>
                  <a:spcPct val="0"/>
                </a:spcBef>
              </a:pPr>
            </a:p>
          </p:txBody>
        </p:sp>
      </p:grpSp>
      <p:grpSp>
        <p:nvGrpSpPr>
          <p:cNvPr name="Group 32" id="32"/>
          <p:cNvGrpSpPr/>
          <p:nvPr/>
        </p:nvGrpSpPr>
        <p:grpSpPr>
          <a:xfrm rot="0">
            <a:off x="447002" y="3120191"/>
            <a:ext cx="3762859" cy="1851820"/>
            <a:chOff x="0" y="0"/>
            <a:chExt cx="991041" cy="487722"/>
          </a:xfrm>
        </p:grpSpPr>
        <p:sp>
          <p:nvSpPr>
            <p:cNvPr name="Freeform 33" id="33"/>
            <p:cNvSpPr/>
            <p:nvPr/>
          </p:nvSpPr>
          <p:spPr>
            <a:xfrm flipH="false" flipV="false" rot="0">
              <a:off x="0" y="0"/>
              <a:ext cx="991041" cy="487722"/>
            </a:xfrm>
            <a:custGeom>
              <a:avLst/>
              <a:gdLst/>
              <a:ahLst/>
              <a:cxnLst/>
              <a:rect r="r" b="b" t="t" l="l"/>
              <a:pathLst>
                <a:path h="487722" w="991041">
                  <a:moveTo>
                    <a:pt x="61724" y="0"/>
                  </a:moveTo>
                  <a:lnTo>
                    <a:pt x="929317" y="0"/>
                  </a:lnTo>
                  <a:cubicBezTo>
                    <a:pt x="963406" y="0"/>
                    <a:pt x="991041" y="27635"/>
                    <a:pt x="991041" y="61724"/>
                  </a:cubicBezTo>
                  <a:lnTo>
                    <a:pt x="991041" y="425998"/>
                  </a:lnTo>
                  <a:cubicBezTo>
                    <a:pt x="991041" y="460087"/>
                    <a:pt x="963406" y="487722"/>
                    <a:pt x="929317" y="487722"/>
                  </a:cubicBezTo>
                  <a:lnTo>
                    <a:pt x="61724" y="487722"/>
                  </a:lnTo>
                  <a:cubicBezTo>
                    <a:pt x="27635" y="487722"/>
                    <a:pt x="0" y="460087"/>
                    <a:pt x="0" y="425998"/>
                  </a:cubicBezTo>
                  <a:lnTo>
                    <a:pt x="0" y="61724"/>
                  </a:lnTo>
                  <a:cubicBezTo>
                    <a:pt x="0" y="27635"/>
                    <a:pt x="27635" y="0"/>
                    <a:pt x="61724" y="0"/>
                  </a:cubicBezTo>
                  <a:close/>
                </a:path>
              </a:pathLst>
            </a:custGeom>
            <a:solidFill>
              <a:srgbClr val="0F606B">
                <a:alpha val="56863"/>
              </a:srgbClr>
            </a:solidFill>
          </p:spPr>
        </p:sp>
        <p:sp>
          <p:nvSpPr>
            <p:cNvPr name="TextBox 34" id="34"/>
            <p:cNvSpPr txBox="true"/>
            <p:nvPr/>
          </p:nvSpPr>
          <p:spPr>
            <a:xfrm>
              <a:off x="0" y="-38100"/>
              <a:ext cx="991041" cy="525822"/>
            </a:xfrm>
            <a:prstGeom prst="rect">
              <a:avLst/>
            </a:prstGeom>
          </p:spPr>
          <p:txBody>
            <a:bodyPr anchor="ctr" rtlCol="false" tIns="50800" lIns="50800" bIns="50800" rIns="50800"/>
            <a:lstStyle/>
            <a:p>
              <a:pPr algn="ctr">
                <a:lnSpc>
                  <a:spcPts val="2659"/>
                </a:lnSpc>
                <a:spcBef>
                  <a:spcPct val="0"/>
                </a:spcBef>
              </a:pPr>
            </a:p>
          </p:txBody>
        </p:sp>
      </p:grpSp>
      <p:sp>
        <p:nvSpPr>
          <p:cNvPr name="TextBox 35" id="35"/>
          <p:cNvSpPr txBox="true"/>
          <p:nvPr/>
        </p:nvSpPr>
        <p:spPr>
          <a:xfrm rot="0">
            <a:off x="320127" y="3207864"/>
            <a:ext cx="4016608" cy="1600200"/>
          </a:xfrm>
          <a:prstGeom prst="rect">
            <a:avLst/>
          </a:prstGeom>
        </p:spPr>
        <p:txBody>
          <a:bodyPr anchor="t" rtlCol="false" tIns="0" lIns="0" bIns="0" rIns="0">
            <a:spAutoFit/>
          </a:bodyPr>
          <a:lstStyle/>
          <a:p>
            <a:pPr algn="ctr">
              <a:lnSpc>
                <a:spcPts val="4200"/>
              </a:lnSpc>
            </a:pPr>
            <a:r>
              <a:rPr lang="en-US" sz="3000">
                <a:solidFill>
                  <a:srgbClr val="FFFFFF"/>
                </a:solidFill>
                <a:latin typeface="Roboto"/>
                <a:ea typeface="Roboto"/>
                <a:cs typeface="Roboto"/>
                <a:sym typeface="Roboto"/>
              </a:rPr>
              <a:t>Lồng ghép </a:t>
            </a:r>
          </a:p>
          <a:p>
            <a:pPr algn="ctr">
              <a:lnSpc>
                <a:spcPts val="4200"/>
              </a:lnSpc>
              <a:spcBef>
                <a:spcPct val="0"/>
              </a:spcBef>
            </a:pPr>
            <a:r>
              <a:rPr lang="en-US" sz="3000">
                <a:solidFill>
                  <a:srgbClr val="FFFFFF"/>
                </a:solidFill>
                <a:latin typeface="Roboto"/>
                <a:ea typeface="Roboto"/>
                <a:cs typeface="Roboto"/>
                <a:sym typeface="Roboto"/>
              </a:rPr>
              <a:t>các kết</a:t>
            </a:r>
            <a:r>
              <a:rPr lang="en-US" sz="3000">
                <a:solidFill>
                  <a:srgbClr val="FFFFFF"/>
                </a:solidFill>
                <a:latin typeface="Roboto"/>
                <a:ea typeface="Roboto"/>
                <a:cs typeface="Roboto"/>
                <a:sym typeface="Roboto"/>
              </a:rPr>
              <a:t> quả </a:t>
            </a:r>
          </a:p>
          <a:p>
            <a:pPr algn="ctr">
              <a:lnSpc>
                <a:spcPts val="4200"/>
              </a:lnSpc>
              <a:spcBef>
                <a:spcPct val="0"/>
              </a:spcBef>
            </a:pPr>
            <a:r>
              <a:rPr lang="en-US" sz="3000">
                <a:solidFill>
                  <a:srgbClr val="FFFFFF"/>
                </a:solidFill>
                <a:latin typeface="Roboto"/>
                <a:ea typeface="Roboto"/>
                <a:cs typeface="Roboto"/>
                <a:sym typeface="Roboto"/>
              </a:rPr>
              <a:t>nghiên cứu</a:t>
            </a:r>
          </a:p>
        </p:txBody>
      </p:sp>
      <p:sp>
        <p:nvSpPr>
          <p:cNvPr name="Freeform 36" id="36"/>
          <p:cNvSpPr/>
          <p:nvPr/>
        </p:nvSpPr>
        <p:spPr>
          <a:xfrm flipH="false" flipV="false" rot="0">
            <a:off x="900403" y="4682291"/>
            <a:ext cx="3205067" cy="4810607"/>
          </a:xfrm>
          <a:custGeom>
            <a:avLst/>
            <a:gdLst/>
            <a:ahLst/>
            <a:cxnLst/>
            <a:rect r="r" b="b" t="t" l="l"/>
            <a:pathLst>
              <a:path h="4810607" w="3205067">
                <a:moveTo>
                  <a:pt x="0" y="0"/>
                </a:moveTo>
                <a:lnTo>
                  <a:pt x="3205067" y="0"/>
                </a:lnTo>
                <a:lnTo>
                  <a:pt x="3205067" y="4810607"/>
                </a:lnTo>
                <a:lnTo>
                  <a:pt x="0" y="4810607"/>
                </a:lnTo>
                <a:lnTo>
                  <a:pt x="0" y="0"/>
                </a:lnTo>
                <a:close/>
              </a:path>
            </a:pathLst>
          </a:custGeom>
          <a:blipFill>
            <a:blip r:embed="rId4"/>
            <a:stretch>
              <a:fillRect l="0" t="0" r="0" b="0"/>
            </a:stretch>
          </a:blipFill>
        </p:spPr>
      </p:sp>
      <p:grpSp>
        <p:nvGrpSpPr>
          <p:cNvPr name="Group 37" id="37"/>
          <p:cNvGrpSpPr/>
          <p:nvPr/>
        </p:nvGrpSpPr>
        <p:grpSpPr>
          <a:xfrm rot="0">
            <a:off x="13833653" y="2334056"/>
            <a:ext cx="4242971" cy="6576716"/>
            <a:chOff x="0" y="0"/>
            <a:chExt cx="1117490" cy="1732139"/>
          </a:xfrm>
        </p:grpSpPr>
        <p:sp>
          <p:nvSpPr>
            <p:cNvPr name="Freeform 38" id="38"/>
            <p:cNvSpPr/>
            <p:nvPr/>
          </p:nvSpPr>
          <p:spPr>
            <a:xfrm flipH="false" flipV="false" rot="0">
              <a:off x="0" y="0"/>
              <a:ext cx="1117490" cy="1732139"/>
            </a:xfrm>
            <a:custGeom>
              <a:avLst/>
              <a:gdLst/>
              <a:ahLst/>
              <a:cxnLst/>
              <a:rect r="r" b="b" t="t" l="l"/>
              <a:pathLst>
                <a:path h="1732139" w="1117490">
                  <a:moveTo>
                    <a:pt x="93057" y="0"/>
                  </a:moveTo>
                  <a:lnTo>
                    <a:pt x="1024433" y="0"/>
                  </a:lnTo>
                  <a:cubicBezTo>
                    <a:pt x="1075827" y="0"/>
                    <a:pt x="1117490" y="41663"/>
                    <a:pt x="1117490" y="93057"/>
                  </a:cubicBezTo>
                  <a:lnTo>
                    <a:pt x="1117490" y="1639082"/>
                  </a:lnTo>
                  <a:cubicBezTo>
                    <a:pt x="1117490" y="1663762"/>
                    <a:pt x="1107686" y="1687432"/>
                    <a:pt x="1090235" y="1704883"/>
                  </a:cubicBezTo>
                  <a:cubicBezTo>
                    <a:pt x="1072783" y="1722335"/>
                    <a:pt x="1049114" y="1732139"/>
                    <a:pt x="1024433" y="1732139"/>
                  </a:cubicBezTo>
                  <a:lnTo>
                    <a:pt x="93057" y="1732139"/>
                  </a:lnTo>
                  <a:cubicBezTo>
                    <a:pt x="68377" y="1732139"/>
                    <a:pt x="44707" y="1722335"/>
                    <a:pt x="27256" y="1704883"/>
                  </a:cubicBezTo>
                  <a:cubicBezTo>
                    <a:pt x="9804" y="1687432"/>
                    <a:pt x="0" y="1663762"/>
                    <a:pt x="0" y="1639082"/>
                  </a:cubicBezTo>
                  <a:lnTo>
                    <a:pt x="0" y="93057"/>
                  </a:lnTo>
                  <a:cubicBezTo>
                    <a:pt x="0" y="68377"/>
                    <a:pt x="9804" y="44707"/>
                    <a:pt x="27256" y="27256"/>
                  </a:cubicBezTo>
                  <a:cubicBezTo>
                    <a:pt x="44707" y="9804"/>
                    <a:pt x="68377" y="0"/>
                    <a:pt x="93057" y="0"/>
                  </a:cubicBezTo>
                  <a:close/>
                </a:path>
              </a:pathLst>
            </a:custGeom>
            <a:solidFill>
              <a:srgbClr val="145DA0">
                <a:alpha val="16863"/>
              </a:srgbClr>
            </a:solidFill>
          </p:spPr>
        </p:sp>
        <p:sp>
          <p:nvSpPr>
            <p:cNvPr name="TextBox 39" id="39"/>
            <p:cNvSpPr txBox="true"/>
            <p:nvPr/>
          </p:nvSpPr>
          <p:spPr>
            <a:xfrm>
              <a:off x="0" y="-38100"/>
              <a:ext cx="1117490" cy="1770239"/>
            </a:xfrm>
            <a:prstGeom prst="rect">
              <a:avLst/>
            </a:prstGeom>
          </p:spPr>
          <p:txBody>
            <a:bodyPr anchor="ctr" rtlCol="false" tIns="50800" lIns="50800" bIns="50800" rIns="50800"/>
            <a:lstStyle/>
            <a:p>
              <a:pPr algn="ctr">
                <a:lnSpc>
                  <a:spcPts val="2659"/>
                </a:lnSpc>
                <a:spcBef>
                  <a:spcPct val="0"/>
                </a:spcBef>
              </a:pPr>
            </a:p>
          </p:txBody>
        </p:sp>
      </p:grpSp>
      <p:grpSp>
        <p:nvGrpSpPr>
          <p:cNvPr name="Group 40" id="40"/>
          <p:cNvGrpSpPr/>
          <p:nvPr/>
        </p:nvGrpSpPr>
        <p:grpSpPr>
          <a:xfrm rot="0">
            <a:off x="14080584" y="3096397"/>
            <a:ext cx="3762859" cy="1851820"/>
            <a:chOff x="0" y="0"/>
            <a:chExt cx="991041" cy="487722"/>
          </a:xfrm>
        </p:grpSpPr>
        <p:sp>
          <p:nvSpPr>
            <p:cNvPr name="Freeform 41" id="41"/>
            <p:cNvSpPr/>
            <p:nvPr/>
          </p:nvSpPr>
          <p:spPr>
            <a:xfrm flipH="false" flipV="false" rot="0">
              <a:off x="0" y="0"/>
              <a:ext cx="991041" cy="487722"/>
            </a:xfrm>
            <a:custGeom>
              <a:avLst/>
              <a:gdLst/>
              <a:ahLst/>
              <a:cxnLst/>
              <a:rect r="r" b="b" t="t" l="l"/>
              <a:pathLst>
                <a:path h="487722" w="991041">
                  <a:moveTo>
                    <a:pt x="61724" y="0"/>
                  </a:moveTo>
                  <a:lnTo>
                    <a:pt x="929317" y="0"/>
                  </a:lnTo>
                  <a:cubicBezTo>
                    <a:pt x="963406" y="0"/>
                    <a:pt x="991041" y="27635"/>
                    <a:pt x="991041" y="61724"/>
                  </a:cubicBezTo>
                  <a:lnTo>
                    <a:pt x="991041" y="425998"/>
                  </a:lnTo>
                  <a:cubicBezTo>
                    <a:pt x="991041" y="460087"/>
                    <a:pt x="963406" y="487722"/>
                    <a:pt x="929317" y="487722"/>
                  </a:cubicBezTo>
                  <a:lnTo>
                    <a:pt x="61724" y="487722"/>
                  </a:lnTo>
                  <a:cubicBezTo>
                    <a:pt x="27635" y="487722"/>
                    <a:pt x="0" y="460087"/>
                    <a:pt x="0" y="425998"/>
                  </a:cubicBezTo>
                  <a:lnTo>
                    <a:pt x="0" y="61724"/>
                  </a:lnTo>
                  <a:cubicBezTo>
                    <a:pt x="0" y="27635"/>
                    <a:pt x="27635" y="0"/>
                    <a:pt x="61724" y="0"/>
                  </a:cubicBezTo>
                  <a:close/>
                </a:path>
              </a:pathLst>
            </a:custGeom>
            <a:solidFill>
              <a:srgbClr val="0F606B">
                <a:alpha val="56863"/>
              </a:srgbClr>
            </a:solidFill>
          </p:spPr>
        </p:sp>
        <p:sp>
          <p:nvSpPr>
            <p:cNvPr name="TextBox 42" id="42"/>
            <p:cNvSpPr txBox="true"/>
            <p:nvPr/>
          </p:nvSpPr>
          <p:spPr>
            <a:xfrm>
              <a:off x="0" y="-38100"/>
              <a:ext cx="991041" cy="525822"/>
            </a:xfrm>
            <a:prstGeom prst="rect">
              <a:avLst/>
            </a:prstGeom>
          </p:spPr>
          <p:txBody>
            <a:bodyPr anchor="ctr" rtlCol="false" tIns="50800" lIns="50800" bIns="50800" rIns="50800"/>
            <a:lstStyle/>
            <a:p>
              <a:pPr algn="ctr">
                <a:lnSpc>
                  <a:spcPts val="2659"/>
                </a:lnSpc>
                <a:spcBef>
                  <a:spcPct val="0"/>
                </a:spcBef>
              </a:pPr>
            </a:p>
          </p:txBody>
        </p:sp>
      </p:grpSp>
      <p:sp>
        <p:nvSpPr>
          <p:cNvPr name="TextBox 43" id="43"/>
          <p:cNvSpPr txBox="true"/>
          <p:nvPr/>
        </p:nvSpPr>
        <p:spPr>
          <a:xfrm rot="0">
            <a:off x="13953709" y="3184070"/>
            <a:ext cx="4016608" cy="1600274"/>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Roboto"/>
                <a:ea typeface="Roboto"/>
                <a:cs typeface="Roboto"/>
                <a:sym typeface="Roboto"/>
              </a:rPr>
              <a:t>Giảm sai sót chuyên môn và tăng </a:t>
            </a:r>
            <a:r>
              <a:rPr lang="en-US" sz="3000">
                <a:solidFill>
                  <a:srgbClr val="FFFFFF"/>
                </a:solidFill>
                <a:latin typeface="Roboto"/>
                <a:ea typeface="Roboto"/>
                <a:cs typeface="Roboto"/>
                <a:sym typeface="Roboto"/>
              </a:rPr>
              <a:t>hiệu quả điều trị</a:t>
            </a:r>
          </a:p>
        </p:txBody>
      </p:sp>
      <p:sp>
        <p:nvSpPr>
          <p:cNvPr name="Freeform 44" id="44"/>
          <p:cNvSpPr/>
          <p:nvPr/>
        </p:nvSpPr>
        <p:spPr>
          <a:xfrm flipH="false" flipV="false" rot="0">
            <a:off x="14487109" y="4752809"/>
            <a:ext cx="2879665" cy="4322198"/>
          </a:xfrm>
          <a:custGeom>
            <a:avLst/>
            <a:gdLst/>
            <a:ahLst/>
            <a:cxnLst/>
            <a:rect r="r" b="b" t="t" l="l"/>
            <a:pathLst>
              <a:path h="4322198" w="2879665">
                <a:moveTo>
                  <a:pt x="0" y="0"/>
                </a:moveTo>
                <a:lnTo>
                  <a:pt x="2879665" y="0"/>
                </a:lnTo>
                <a:lnTo>
                  <a:pt x="2879665" y="4322198"/>
                </a:lnTo>
                <a:lnTo>
                  <a:pt x="0" y="4322198"/>
                </a:lnTo>
                <a:lnTo>
                  <a:pt x="0" y="0"/>
                </a:lnTo>
                <a:close/>
              </a:path>
            </a:pathLst>
          </a:custGeom>
          <a:blipFill>
            <a:blip r:embed="rId5"/>
            <a:stretch>
              <a:fillRect l="0" t="0" r="0" b="0"/>
            </a:stretch>
          </a:blipFill>
        </p:spPr>
      </p:sp>
      <p:sp>
        <p:nvSpPr>
          <p:cNvPr name="TextBox 45" id="45"/>
          <p:cNvSpPr txBox="true"/>
          <p:nvPr/>
        </p:nvSpPr>
        <p:spPr>
          <a:xfrm rot="0">
            <a:off x="3807416" y="1152525"/>
            <a:ext cx="11428333" cy="782955"/>
          </a:xfrm>
          <a:prstGeom prst="rect">
            <a:avLst/>
          </a:prstGeom>
        </p:spPr>
        <p:txBody>
          <a:bodyPr anchor="t" rtlCol="false" tIns="0" lIns="0" bIns="0" rIns="0">
            <a:spAutoFit/>
          </a:bodyPr>
          <a:lstStyle/>
          <a:p>
            <a:pPr algn="ctr" marL="0" indent="0" lvl="0">
              <a:lnSpc>
                <a:spcPts val="5759"/>
              </a:lnSpc>
            </a:pPr>
            <a:r>
              <a:rPr lang="en-US" sz="6000" spc="-120">
                <a:solidFill>
                  <a:srgbClr val="156669"/>
                </a:solidFill>
                <a:latin typeface="Public Sans"/>
                <a:ea typeface="Public Sans"/>
                <a:cs typeface="Public Sans"/>
                <a:sym typeface="Public Sans"/>
              </a:rPr>
              <a:t>Thực hành dựa trên chứng cớ</a:t>
            </a:r>
          </a:p>
        </p:txBody>
      </p:sp>
      <p:grpSp>
        <p:nvGrpSpPr>
          <p:cNvPr name="Group 46" id="46"/>
          <p:cNvGrpSpPr/>
          <p:nvPr/>
        </p:nvGrpSpPr>
        <p:grpSpPr>
          <a:xfrm rot="0">
            <a:off x="4753391" y="2334056"/>
            <a:ext cx="4242971" cy="6576716"/>
            <a:chOff x="0" y="0"/>
            <a:chExt cx="1117490" cy="1732139"/>
          </a:xfrm>
        </p:grpSpPr>
        <p:sp>
          <p:nvSpPr>
            <p:cNvPr name="Freeform 47" id="47"/>
            <p:cNvSpPr/>
            <p:nvPr/>
          </p:nvSpPr>
          <p:spPr>
            <a:xfrm flipH="false" flipV="false" rot="0">
              <a:off x="0" y="0"/>
              <a:ext cx="1117490" cy="1732139"/>
            </a:xfrm>
            <a:custGeom>
              <a:avLst/>
              <a:gdLst/>
              <a:ahLst/>
              <a:cxnLst/>
              <a:rect r="r" b="b" t="t" l="l"/>
              <a:pathLst>
                <a:path h="1732139" w="1117490">
                  <a:moveTo>
                    <a:pt x="93057" y="0"/>
                  </a:moveTo>
                  <a:lnTo>
                    <a:pt x="1024433" y="0"/>
                  </a:lnTo>
                  <a:cubicBezTo>
                    <a:pt x="1075827" y="0"/>
                    <a:pt x="1117490" y="41663"/>
                    <a:pt x="1117490" y="93057"/>
                  </a:cubicBezTo>
                  <a:lnTo>
                    <a:pt x="1117490" y="1639082"/>
                  </a:lnTo>
                  <a:cubicBezTo>
                    <a:pt x="1117490" y="1663762"/>
                    <a:pt x="1107686" y="1687432"/>
                    <a:pt x="1090235" y="1704883"/>
                  </a:cubicBezTo>
                  <a:cubicBezTo>
                    <a:pt x="1072783" y="1722335"/>
                    <a:pt x="1049114" y="1732139"/>
                    <a:pt x="1024433" y="1732139"/>
                  </a:cubicBezTo>
                  <a:lnTo>
                    <a:pt x="93057" y="1732139"/>
                  </a:lnTo>
                  <a:cubicBezTo>
                    <a:pt x="68377" y="1732139"/>
                    <a:pt x="44707" y="1722335"/>
                    <a:pt x="27256" y="1704883"/>
                  </a:cubicBezTo>
                  <a:cubicBezTo>
                    <a:pt x="9804" y="1687432"/>
                    <a:pt x="0" y="1663762"/>
                    <a:pt x="0" y="1639082"/>
                  </a:cubicBezTo>
                  <a:lnTo>
                    <a:pt x="0" y="93057"/>
                  </a:lnTo>
                  <a:cubicBezTo>
                    <a:pt x="0" y="68377"/>
                    <a:pt x="9804" y="44707"/>
                    <a:pt x="27256" y="27256"/>
                  </a:cubicBezTo>
                  <a:cubicBezTo>
                    <a:pt x="44707" y="9804"/>
                    <a:pt x="68377" y="0"/>
                    <a:pt x="93057" y="0"/>
                  </a:cubicBezTo>
                  <a:close/>
                </a:path>
              </a:pathLst>
            </a:custGeom>
            <a:solidFill>
              <a:srgbClr val="145DA0">
                <a:alpha val="16863"/>
              </a:srgbClr>
            </a:solidFill>
          </p:spPr>
        </p:sp>
        <p:sp>
          <p:nvSpPr>
            <p:cNvPr name="TextBox 48" id="48"/>
            <p:cNvSpPr txBox="true"/>
            <p:nvPr/>
          </p:nvSpPr>
          <p:spPr>
            <a:xfrm>
              <a:off x="0" y="-38100"/>
              <a:ext cx="1117490" cy="1770239"/>
            </a:xfrm>
            <a:prstGeom prst="rect">
              <a:avLst/>
            </a:prstGeom>
          </p:spPr>
          <p:txBody>
            <a:bodyPr anchor="ctr" rtlCol="false" tIns="50800" lIns="50800" bIns="50800" rIns="50800"/>
            <a:lstStyle/>
            <a:p>
              <a:pPr algn="ctr">
                <a:lnSpc>
                  <a:spcPts val="2659"/>
                </a:lnSpc>
                <a:spcBef>
                  <a:spcPct val="0"/>
                </a:spcBef>
              </a:pPr>
            </a:p>
          </p:txBody>
        </p:sp>
      </p:grpSp>
      <p:grpSp>
        <p:nvGrpSpPr>
          <p:cNvPr name="Group 49" id="49"/>
          <p:cNvGrpSpPr/>
          <p:nvPr/>
        </p:nvGrpSpPr>
        <p:grpSpPr>
          <a:xfrm rot="0">
            <a:off x="4999176" y="3120191"/>
            <a:ext cx="3762859" cy="1851820"/>
            <a:chOff x="0" y="0"/>
            <a:chExt cx="991041" cy="487722"/>
          </a:xfrm>
        </p:grpSpPr>
        <p:sp>
          <p:nvSpPr>
            <p:cNvPr name="Freeform 50" id="50"/>
            <p:cNvSpPr/>
            <p:nvPr/>
          </p:nvSpPr>
          <p:spPr>
            <a:xfrm flipH="false" flipV="false" rot="0">
              <a:off x="0" y="0"/>
              <a:ext cx="991041" cy="487722"/>
            </a:xfrm>
            <a:custGeom>
              <a:avLst/>
              <a:gdLst/>
              <a:ahLst/>
              <a:cxnLst/>
              <a:rect r="r" b="b" t="t" l="l"/>
              <a:pathLst>
                <a:path h="487722" w="991041">
                  <a:moveTo>
                    <a:pt x="61724" y="0"/>
                  </a:moveTo>
                  <a:lnTo>
                    <a:pt x="929317" y="0"/>
                  </a:lnTo>
                  <a:cubicBezTo>
                    <a:pt x="963406" y="0"/>
                    <a:pt x="991041" y="27635"/>
                    <a:pt x="991041" y="61724"/>
                  </a:cubicBezTo>
                  <a:lnTo>
                    <a:pt x="991041" y="425998"/>
                  </a:lnTo>
                  <a:cubicBezTo>
                    <a:pt x="991041" y="460087"/>
                    <a:pt x="963406" y="487722"/>
                    <a:pt x="929317" y="487722"/>
                  </a:cubicBezTo>
                  <a:lnTo>
                    <a:pt x="61724" y="487722"/>
                  </a:lnTo>
                  <a:cubicBezTo>
                    <a:pt x="27635" y="487722"/>
                    <a:pt x="0" y="460087"/>
                    <a:pt x="0" y="425998"/>
                  </a:cubicBezTo>
                  <a:lnTo>
                    <a:pt x="0" y="61724"/>
                  </a:lnTo>
                  <a:cubicBezTo>
                    <a:pt x="0" y="27635"/>
                    <a:pt x="27635" y="0"/>
                    <a:pt x="61724" y="0"/>
                  </a:cubicBezTo>
                  <a:close/>
                </a:path>
              </a:pathLst>
            </a:custGeom>
            <a:solidFill>
              <a:srgbClr val="0F606B">
                <a:alpha val="56863"/>
              </a:srgbClr>
            </a:solidFill>
          </p:spPr>
        </p:sp>
        <p:sp>
          <p:nvSpPr>
            <p:cNvPr name="TextBox 51" id="51"/>
            <p:cNvSpPr txBox="true"/>
            <p:nvPr/>
          </p:nvSpPr>
          <p:spPr>
            <a:xfrm>
              <a:off x="0" y="-38100"/>
              <a:ext cx="991041" cy="525822"/>
            </a:xfrm>
            <a:prstGeom prst="rect">
              <a:avLst/>
            </a:prstGeom>
          </p:spPr>
          <p:txBody>
            <a:bodyPr anchor="ctr" rtlCol="false" tIns="50800" lIns="50800" bIns="50800" rIns="50800"/>
            <a:lstStyle/>
            <a:p>
              <a:pPr algn="ctr">
                <a:lnSpc>
                  <a:spcPts val="2659"/>
                </a:lnSpc>
                <a:spcBef>
                  <a:spcPct val="0"/>
                </a:spcBef>
              </a:pPr>
            </a:p>
          </p:txBody>
        </p:sp>
      </p:grpSp>
      <p:sp>
        <p:nvSpPr>
          <p:cNvPr name="Freeform 52" id="52"/>
          <p:cNvSpPr/>
          <p:nvPr/>
        </p:nvSpPr>
        <p:spPr>
          <a:xfrm flipH="false" flipV="false" rot="0">
            <a:off x="5056314" y="4221508"/>
            <a:ext cx="3587623" cy="5384801"/>
          </a:xfrm>
          <a:custGeom>
            <a:avLst/>
            <a:gdLst/>
            <a:ahLst/>
            <a:cxnLst/>
            <a:rect r="r" b="b" t="t" l="l"/>
            <a:pathLst>
              <a:path h="5384801" w="3587623">
                <a:moveTo>
                  <a:pt x="0" y="0"/>
                </a:moveTo>
                <a:lnTo>
                  <a:pt x="3587624" y="0"/>
                </a:lnTo>
                <a:lnTo>
                  <a:pt x="3587624" y="5384801"/>
                </a:lnTo>
                <a:lnTo>
                  <a:pt x="0" y="5384801"/>
                </a:lnTo>
                <a:lnTo>
                  <a:pt x="0" y="0"/>
                </a:lnTo>
                <a:close/>
              </a:path>
            </a:pathLst>
          </a:custGeom>
          <a:blipFill>
            <a:blip r:embed="rId6"/>
            <a:stretch>
              <a:fillRect l="0" t="0" r="0" b="0"/>
            </a:stretch>
          </a:blipFill>
        </p:spPr>
      </p:sp>
      <p:sp>
        <p:nvSpPr>
          <p:cNvPr name="TextBox 53" id="53"/>
          <p:cNvSpPr txBox="true"/>
          <p:nvPr/>
        </p:nvSpPr>
        <p:spPr>
          <a:xfrm rot="0">
            <a:off x="5137544" y="3207901"/>
            <a:ext cx="3506394" cy="1600200"/>
          </a:xfrm>
          <a:prstGeom prst="rect">
            <a:avLst/>
          </a:prstGeom>
        </p:spPr>
        <p:txBody>
          <a:bodyPr anchor="t" rtlCol="false" tIns="0" lIns="0" bIns="0" rIns="0">
            <a:spAutoFit/>
          </a:bodyPr>
          <a:lstStyle/>
          <a:p>
            <a:pPr algn="ctr">
              <a:lnSpc>
                <a:spcPts val="4200"/>
              </a:lnSpc>
            </a:pPr>
            <a:r>
              <a:rPr lang="en-US" sz="3000">
                <a:solidFill>
                  <a:srgbClr val="FFFFFF"/>
                </a:solidFill>
                <a:latin typeface="Roboto"/>
                <a:ea typeface="Roboto"/>
                <a:cs typeface="Roboto"/>
                <a:sym typeface="Roboto"/>
              </a:rPr>
              <a:t>Tham gia học tập </a:t>
            </a:r>
          </a:p>
          <a:p>
            <a:pPr algn="ctr">
              <a:lnSpc>
                <a:spcPts val="4200"/>
              </a:lnSpc>
            </a:pPr>
            <a:r>
              <a:rPr lang="en-US" sz="3000">
                <a:solidFill>
                  <a:srgbClr val="FFFFFF"/>
                </a:solidFill>
                <a:latin typeface="Roboto"/>
                <a:ea typeface="Roboto"/>
                <a:cs typeface="Roboto"/>
                <a:sym typeface="Roboto"/>
              </a:rPr>
              <a:t>và hoạt động </a:t>
            </a:r>
          </a:p>
          <a:p>
            <a:pPr algn="ctr">
              <a:lnSpc>
                <a:spcPts val="4200"/>
              </a:lnSpc>
              <a:spcBef>
                <a:spcPct val="0"/>
              </a:spcBef>
            </a:pPr>
            <a:r>
              <a:rPr lang="en-US" sz="3000">
                <a:solidFill>
                  <a:srgbClr val="FFFFFF"/>
                </a:solidFill>
                <a:latin typeface="Roboto"/>
                <a:ea typeface="Roboto"/>
                <a:cs typeface="Roboto"/>
                <a:sym typeface="Roboto"/>
              </a:rPr>
              <a:t>ng</a:t>
            </a:r>
            <a:r>
              <a:rPr lang="en-US" sz="3000">
                <a:solidFill>
                  <a:srgbClr val="FFFFFF"/>
                </a:solidFill>
                <a:latin typeface="Roboto"/>
                <a:ea typeface="Roboto"/>
                <a:cs typeface="Roboto"/>
                <a:sym typeface="Roboto"/>
              </a:rPr>
              <a:t>hiên cứu</a:t>
            </a:r>
          </a:p>
        </p:txBody>
      </p:sp>
      <p:grpSp>
        <p:nvGrpSpPr>
          <p:cNvPr name="Group 54" id="54"/>
          <p:cNvGrpSpPr/>
          <p:nvPr/>
        </p:nvGrpSpPr>
        <p:grpSpPr>
          <a:xfrm rot="0">
            <a:off x="9291638" y="2334056"/>
            <a:ext cx="4242971" cy="6576716"/>
            <a:chOff x="0" y="0"/>
            <a:chExt cx="1117490" cy="1732139"/>
          </a:xfrm>
        </p:grpSpPr>
        <p:sp>
          <p:nvSpPr>
            <p:cNvPr name="Freeform 55" id="55"/>
            <p:cNvSpPr/>
            <p:nvPr/>
          </p:nvSpPr>
          <p:spPr>
            <a:xfrm flipH="false" flipV="false" rot="0">
              <a:off x="0" y="0"/>
              <a:ext cx="1117490" cy="1732139"/>
            </a:xfrm>
            <a:custGeom>
              <a:avLst/>
              <a:gdLst/>
              <a:ahLst/>
              <a:cxnLst/>
              <a:rect r="r" b="b" t="t" l="l"/>
              <a:pathLst>
                <a:path h="1732139" w="1117490">
                  <a:moveTo>
                    <a:pt x="93057" y="0"/>
                  </a:moveTo>
                  <a:lnTo>
                    <a:pt x="1024433" y="0"/>
                  </a:lnTo>
                  <a:cubicBezTo>
                    <a:pt x="1075827" y="0"/>
                    <a:pt x="1117490" y="41663"/>
                    <a:pt x="1117490" y="93057"/>
                  </a:cubicBezTo>
                  <a:lnTo>
                    <a:pt x="1117490" y="1639082"/>
                  </a:lnTo>
                  <a:cubicBezTo>
                    <a:pt x="1117490" y="1663762"/>
                    <a:pt x="1107686" y="1687432"/>
                    <a:pt x="1090235" y="1704883"/>
                  </a:cubicBezTo>
                  <a:cubicBezTo>
                    <a:pt x="1072783" y="1722335"/>
                    <a:pt x="1049114" y="1732139"/>
                    <a:pt x="1024433" y="1732139"/>
                  </a:cubicBezTo>
                  <a:lnTo>
                    <a:pt x="93057" y="1732139"/>
                  </a:lnTo>
                  <a:cubicBezTo>
                    <a:pt x="68377" y="1732139"/>
                    <a:pt x="44707" y="1722335"/>
                    <a:pt x="27256" y="1704883"/>
                  </a:cubicBezTo>
                  <a:cubicBezTo>
                    <a:pt x="9804" y="1687432"/>
                    <a:pt x="0" y="1663762"/>
                    <a:pt x="0" y="1639082"/>
                  </a:cubicBezTo>
                  <a:lnTo>
                    <a:pt x="0" y="93057"/>
                  </a:lnTo>
                  <a:cubicBezTo>
                    <a:pt x="0" y="68377"/>
                    <a:pt x="9804" y="44707"/>
                    <a:pt x="27256" y="27256"/>
                  </a:cubicBezTo>
                  <a:cubicBezTo>
                    <a:pt x="44707" y="9804"/>
                    <a:pt x="68377" y="0"/>
                    <a:pt x="93057" y="0"/>
                  </a:cubicBezTo>
                  <a:close/>
                </a:path>
              </a:pathLst>
            </a:custGeom>
            <a:solidFill>
              <a:srgbClr val="145DA0">
                <a:alpha val="16863"/>
              </a:srgbClr>
            </a:solidFill>
          </p:spPr>
        </p:sp>
        <p:sp>
          <p:nvSpPr>
            <p:cNvPr name="TextBox 56" id="56"/>
            <p:cNvSpPr txBox="true"/>
            <p:nvPr/>
          </p:nvSpPr>
          <p:spPr>
            <a:xfrm>
              <a:off x="0" y="-38100"/>
              <a:ext cx="1117490" cy="1770239"/>
            </a:xfrm>
            <a:prstGeom prst="rect">
              <a:avLst/>
            </a:prstGeom>
          </p:spPr>
          <p:txBody>
            <a:bodyPr anchor="ctr" rtlCol="false" tIns="50800" lIns="50800" bIns="50800" rIns="50800"/>
            <a:lstStyle/>
            <a:p>
              <a:pPr algn="ctr">
                <a:lnSpc>
                  <a:spcPts val="2659"/>
                </a:lnSpc>
                <a:spcBef>
                  <a:spcPct val="0"/>
                </a:spcBef>
              </a:pPr>
            </a:p>
          </p:txBody>
        </p:sp>
      </p:grpSp>
      <p:grpSp>
        <p:nvGrpSpPr>
          <p:cNvPr name="Group 57" id="57"/>
          <p:cNvGrpSpPr/>
          <p:nvPr/>
        </p:nvGrpSpPr>
        <p:grpSpPr>
          <a:xfrm rot="0">
            <a:off x="9542337" y="3120191"/>
            <a:ext cx="3762859" cy="1851820"/>
            <a:chOff x="0" y="0"/>
            <a:chExt cx="991041" cy="487722"/>
          </a:xfrm>
        </p:grpSpPr>
        <p:sp>
          <p:nvSpPr>
            <p:cNvPr name="Freeform 58" id="58"/>
            <p:cNvSpPr/>
            <p:nvPr/>
          </p:nvSpPr>
          <p:spPr>
            <a:xfrm flipH="false" flipV="false" rot="0">
              <a:off x="0" y="0"/>
              <a:ext cx="991041" cy="487722"/>
            </a:xfrm>
            <a:custGeom>
              <a:avLst/>
              <a:gdLst/>
              <a:ahLst/>
              <a:cxnLst/>
              <a:rect r="r" b="b" t="t" l="l"/>
              <a:pathLst>
                <a:path h="487722" w="991041">
                  <a:moveTo>
                    <a:pt x="61724" y="0"/>
                  </a:moveTo>
                  <a:lnTo>
                    <a:pt x="929317" y="0"/>
                  </a:lnTo>
                  <a:cubicBezTo>
                    <a:pt x="963406" y="0"/>
                    <a:pt x="991041" y="27635"/>
                    <a:pt x="991041" y="61724"/>
                  </a:cubicBezTo>
                  <a:lnTo>
                    <a:pt x="991041" y="425998"/>
                  </a:lnTo>
                  <a:cubicBezTo>
                    <a:pt x="991041" y="460087"/>
                    <a:pt x="963406" y="487722"/>
                    <a:pt x="929317" y="487722"/>
                  </a:cubicBezTo>
                  <a:lnTo>
                    <a:pt x="61724" y="487722"/>
                  </a:lnTo>
                  <a:cubicBezTo>
                    <a:pt x="27635" y="487722"/>
                    <a:pt x="0" y="460087"/>
                    <a:pt x="0" y="425998"/>
                  </a:cubicBezTo>
                  <a:lnTo>
                    <a:pt x="0" y="61724"/>
                  </a:lnTo>
                  <a:cubicBezTo>
                    <a:pt x="0" y="27635"/>
                    <a:pt x="27635" y="0"/>
                    <a:pt x="61724" y="0"/>
                  </a:cubicBezTo>
                  <a:close/>
                </a:path>
              </a:pathLst>
            </a:custGeom>
            <a:solidFill>
              <a:srgbClr val="0F606B">
                <a:alpha val="56863"/>
              </a:srgbClr>
            </a:solidFill>
          </p:spPr>
        </p:sp>
        <p:sp>
          <p:nvSpPr>
            <p:cNvPr name="TextBox 59" id="59"/>
            <p:cNvSpPr txBox="true"/>
            <p:nvPr/>
          </p:nvSpPr>
          <p:spPr>
            <a:xfrm>
              <a:off x="0" y="-38100"/>
              <a:ext cx="991041" cy="525822"/>
            </a:xfrm>
            <a:prstGeom prst="rect">
              <a:avLst/>
            </a:prstGeom>
          </p:spPr>
          <p:txBody>
            <a:bodyPr anchor="ctr" rtlCol="false" tIns="50800" lIns="50800" bIns="50800" rIns="50800"/>
            <a:lstStyle/>
            <a:p>
              <a:pPr algn="ctr">
                <a:lnSpc>
                  <a:spcPts val="2659"/>
                </a:lnSpc>
                <a:spcBef>
                  <a:spcPct val="0"/>
                </a:spcBef>
              </a:pPr>
            </a:p>
          </p:txBody>
        </p:sp>
      </p:grpSp>
      <p:sp>
        <p:nvSpPr>
          <p:cNvPr name="Freeform 60" id="60"/>
          <p:cNvSpPr/>
          <p:nvPr/>
        </p:nvSpPr>
        <p:spPr>
          <a:xfrm flipH="false" flipV="false" rot="0">
            <a:off x="10122421" y="4688827"/>
            <a:ext cx="2964920" cy="4450162"/>
          </a:xfrm>
          <a:custGeom>
            <a:avLst/>
            <a:gdLst/>
            <a:ahLst/>
            <a:cxnLst/>
            <a:rect r="r" b="b" t="t" l="l"/>
            <a:pathLst>
              <a:path h="4450162" w="2964920">
                <a:moveTo>
                  <a:pt x="0" y="0"/>
                </a:moveTo>
                <a:lnTo>
                  <a:pt x="2964920" y="0"/>
                </a:lnTo>
                <a:lnTo>
                  <a:pt x="2964920" y="4450162"/>
                </a:lnTo>
                <a:lnTo>
                  <a:pt x="0" y="4450162"/>
                </a:lnTo>
                <a:lnTo>
                  <a:pt x="0" y="0"/>
                </a:lnTo>
                <a:close/>
              </a:path>
            </a:pathLst>
          </a:custGeom>
          <a:blipFill>
            <a:blip r:embed="rId7"/>
            <a:stretch>
              <a:fillRect l="0" t="0" r="0" b="0"/>
            </a:stretch>
          </a:blipFill>
        </p:spPr>
      </p:sp>
      <p:sp>
        <p:nvSpPr>
          <p:cNvPr name="TextBox 61" id="61"/>
          <p:cNvSpPr txBox="true"/>
          <p:nvPr/>
        </p:nvSpPr>
        <p:spPr>
          <a:xfrm rot="0">
            <a:off x="9396413" y="3474576"/>
            <a:ext cx="4016608" cy="1066850"/>
          </a:xfrm>
          <a:prstGeom prst="rect">
            <a:avLst/>
          </a:prstGeom>
        </p:spPr>
        <p:txBody>
          <a:bodyPr anchor="t" rtlCol="false" tIns="0" lIns="0" bIns="0" rIns="0">
            <a:spAutoFit/>
          </a:bodyPr>
          <a:lstStyle/>
          <a:p>
            <a:pPr algn="ctr">
              <a:lnSpc>
                <a:spcPts val="4200"/>
              </a:lnSpc>
              <a:spcBef>
                <a:spcPct val="0"/>
              </a:spcBef>
            </a:pPr>
            <a:r>
              <a:rPr lang="en-US" sz="3000">
                <a:solidFill>
                  <a:srgbClr val="FFFFFF"/>
                </a:solidFill>
                <a:latin typeface="Roboto"/>
                <a:ea typeface="Roboto"/>
                <a:cs typeface="Roboto"/>
                <a:sym typeface="Roboto"/>
              </a:rPr>
              <a:t>Quyết địn</a:t>
            </a:r>
            <a:r>
              <a:rPr lang="en-US" sz="3000">
                <a:solidFill>
                  <a:srgbClr val="FFFFFF"/>
                </a:solidFill>
                <a:latin typeface="Roboto"/>
                <a:ea typeface="Roboto"/>
                <a:cs typeface="Roboto"/>
                <a:sym typeface="Roboto"/>
              </a:rPr>
              <a:t>h </a:t>
            </a:r>
          </a:p>
          <a:p>
            <a:pPr algn="ctr">
              <a:lnSpc>
                <a:spcPts val="4200"/>
              </a:lnSpc>
              <a:spcBef>
                <a:spcPct val="0"/>
              </a:spcBef>
            </a:pPr>
            <a:r>
              <a:rPr lang="en-US" sz="3000">
                <a:solidFill>
                  <a:srgbClr val="FFFFFF"/>
                </a:solidFill>
                <a:latin typeface="Roboto"/>
                <a:ea typeface="Roboto"/>
                <a:cs typeface="Roboto"/>
                <a:sym typeface="Roboto"/>
              </a:rPr>
              <a:t>điều trị</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3583458" cy="1138598"/>
            <a:chOff x="0" y="0"/>
            <a:chExt cx="4777944" cy="1518131"/>
          </a:xfrm>
        </p:grpSpPr>
        <p:grpSp>
          <p:nvGrpSpPr>
            <p:cNvPr name="Group 3" id="3"/>
            <p:cNvGrpSpPr/>
            <p:nvPr/>
          </p:nvGrpSpPr>
          <p:grpSpPr>
            <a:xfrm rot="0">
              <a:off x="1110702" y="0"/>
              <a:ext cx="2269554" cy="1232748"/>
              <a:chOff x="0" y="0"/>
              <a:chExt cx="748204" cy="406400"/>
            </a:xfrm>
          </p:grpSpPr>
          <p:sp>
            <p:nvSpPr>
              <p:cNvPr name="Freeform 4" id="4"/>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5" id="5"/>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6" id="6"/>
            <p:cNvGrpSpPr/>
            <p:nvPr/>
          </p:nvGrpSpPr>
          <p:grpSpPr>
            <a:xfrm rot="0">
              <a:off x="0" y="64603"/>
              <a:ext cx="1773142" cy="1232748"/>
              <a:chOff x="0" y="0"/>
              <a:chExt cx="584552" cy="406400"/>
            </a:xfrm>
          </p:grpSpPr>
          <p:sp>
            <p:nvSpPr>
              <p:cNvPr name="Freeform 7" id="7"/>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8" id="8"/>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281290" y="302433"/>
              <a:ext cx="4496654" cy="1127940"/>
              <a:chOff x="0" y="0"/>
              <a:chExt cx="1482412" cy="371848"/>
            </a:xfrm>
          </p:grpSpPr>
          <p:sp>
            <p:nvSpPr>
              <p:cNvPr name="Freeform 10" id="10"/>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1" id="11"/>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2" id="12"/>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3" id="13"/>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4" id="14"/>
          <p:cNvGrpSpPr/>
          <p:nvPr/>
        </p:nvGrpSpPr>
        <p:grpSpPr>
          <a:xfrm rot="0">
            <a:off x="17458956" y="2705909"/>
            <a:ext cx="390488" cy="390488"/>
            <a:chOff x="0" y="0"/>
            <a:chExt cx="812800" cy="812800"/>
          </a:xfrm>
        </p:grpSpPr>
        <p:sp>
          <p:nvSpPr>
            <p:cNvPr name="Freeform 15" id="15"/>
            <p:cNvSpPr/>
            <p:nvPr/>
          </p:nvSpPr>
          <p:spPr>
            <a:xfrm flipH="false" flipV="false" rot="0">
              <a:off x="0" y="0"/>
              <a:ext cx="812800" cy="812800"/>
            </a:xfrm>
            <a:custGeom>
              <a:avLst/>
              <a:gdLst/>
              <a:ahLst/>
              <a:cxnLst/>
              <a:rect r="r" b="b" t="t" l="l"/>
              <a:pathLst>
                <a:path h="812800" w="812800">
                  <a:moveTo>
                    <a:pt x="406400" y="0"/>
                  </a:moveTo>
                  <a:lnTo>
                    <a:pt x="535715" y="277085"/>
                  </a:lnTo>
                  <a:lnTo>
                    <a:pt x="812800" y="406400"/>
                  </a:lnTo>
                  <a:lnTo>
                    <a:pt x="535715" y="535715"/>
                  </a:lnTo>
                  <a:lnTo>
                    <a:pt x="406400" y="812800"/>
                  </a:lnTo>
                  <a:lnTo>
                    <a:pt x="277085" y="535715"/>
                  </a:lnTo>
                  <a:lnTo>
                    <a:pt x="0" y="406400"/>
                  </a:lnTo>
                  <a:lnTo>
                    <a:pt x="277085" y="277085"/>
                  </a:lnTo>
                  <a:lnTo>
                    <a:pt x="406400" y="0"/>
                  </a:lnTo>
                  <a:close/>
                </a:path>
              </a:pathLst>
            </a:custGeom>
            <a:solidFill>
              <a:srgbClr val="FFFFFF"/>
            </a:solidFill>
          </p:spPr>
        </p:sp>
        <p:sp>
          <p:nvSpPr>
            <p:cNvPr name="TextBox 16" id="16"/>
            <p:cNvSpPr txBox="true"/>
            <p:nvPr/>
          </p:nvSpPr>
          <p:spPr>
            <a:xfrm>
              <a:off x="190500" y="152400"/>
              <a:ext cx="431800" cy="469900"/>
            </a:xfrm>
            <a:prstGeom prst="rect">
              <a:avLst/>
            </a:prstGeom>
          </p:spPr>
          <p:txBody>
            <a:bodyPr anchor="ctr" rtlCol="false" tIns="50800" lIns="50800" bIns="50800" rIns="50800"/>
            <a:lstStyle/>
            <a:p>
              <a:pPr algn="ctr">
                <a:lnSpc>
                  <a:spcPts val="2659"/>
                </a:lnSpc>
              </a:pPr>
            </a:p>
          </p:txBody>
        </p:sp>
      </p:grpSp>
      <p:grpSp>
        <p:nvGrpSpPr>
          <p:cNvPr name="Group 17" id="17"/>
          <p:cNvGrpSpPr/>
          <p:nvPr/>
        </p:nvGrpSpPr>
        <p:grpSpPr>
          <a:xfrm rot="0">
            <a:off x="1028700" y="3355465"/>
            <a:ext cx="8115300" cy="1172393"/>
            <a:chOff x="0" y="0"/>
            <a:chExt cx="2137363" cy="308778"/>
          </a:xfrm>
        </p:grpSpPr>
        <p:sp>
          <p:nvSpPr>
            <p:cNvPr name="Freeform 18" id="18"/>
            <p:cNvSpPr/>
            <p:nvPr/>
          </p:nvSpPr>
          <p:spPr>
            <a:xfrm flipH="false" flipV="false" rot="0">
              <a:off x="0" y="0"/>
              <a:ext cx="2137363" cy="308778"/>
            </a:xfrm>
            <a:custGeom>
              <a:avLst/>
              <a:gdLst/>
              <a:ahLst/>
              <a:cxnLst/>
              <a:rect r="r" b="b" t="t" l="l"/>
              <a:pathLst>
                <a:path h="308778" w="2137363">
                  <a:moveTo>
                    <a:pt x="48654" y="0"/>
                  </a:moveTo>
                  <a:lnTo>
                    <a:pt x="2088710" y="0"/>
                  </a:lnTo>
                  <a:cubicBezTo>
                    <a:pt x="2115580" y="0"/>
                    <a:pt x="2137363" y="21783"/>
                    <a:pt x="2137363" y="48654"/>
                  </a:cubicBezTo>
                  <a:lnTo>
                    <a:pt x="2137363" y="260125"/>
                  </a:lnTo>
                  <a:cubicBezTo>
                    <a:pt x="2137363" y="286995"/>
                    <a:pt x="2115580" y="308778"/>
                    <a:pt x="2088710" y="308778"/>
                  </a:cubicBezTo>
                  <a:lnTo>
                    <a:pt x="48654" y="308778"/>
                  </a:lnTo>
                  <a:cubicBezTo>
                    <a:pt x="21783" y="308778"/>
                    <a:pt x="0" y="286995"/>
                    <a:pt x="0" y="260125"/>
                  </a:cubicBezTo>
                  <a:lnTo>
                    <a:pt x="0" y="48654"/>
                  </a:lnTo>
                  <a:cubicBezTo>
                    <a:pt x="0" y="21783"/>
                    <a:pt x="21783" y="0"/>
                    <a:pt x="48654" y="0"/>
                  </a:cubicBezTo>
                  <a:close/>
                </a:path>
              </a:pathLst>
            </a:custGeom>
            <a:solidFill>
              <a:srgbClr val="B8D2E4"/>
            </a:solidFill>
          </p:spPr>
        </p:sp>
        <p:sp>
          <p:nvSpPr>
            <p:cNvPr name="TextBox 19" id="19"/>
            <p:cNvSpPr txBox="true"/>
            <p:nvPr/>
          </p:nvSpPr>
          <p:spPr>
            <a:xfrm>
              <a:off x="0" y="-66675"/>
              <a:ext cx="2137363" cy="375453"/>
            </a:xfrm>
            <a:prstGeom prst="rect">
              <a:avLst/>
            </a:prstGeom>
          </p:spPr>
          <p:txBody>
            <a:bodyPr anchor="ctr" rtlCol="false" tIns="50800" lIns="50800" bIns="50800" rIns="50800"/>
            <a:lstStyle/>
            <a:p>
              <a:pPr algn="ctr">
                <a:lnSpc>
                  <a:spcPts val="4199"/>
                </a:lnSpc>
              </a:pPr>
              <a:r>
                <a:rPr lang="en-US" sz="2999">
                  <a:solidFill>
                    <a:srgbClr val="000000"/>
                  </a:solidFill>
                  <a:latin typeface="Roboto"/>
                  <a:ea typeface="Roboto"/>
                  <a:cs typeface="Roboto"/>
                  <a:sym typeface="Roboto"/>
                </a:rPr>
                <a:t>Đảm bảo sự an toàn cho người bệnh</a:t>
              </a:r>
            </a:p>
          </p:txBody>
        </p:sp>
      </p:grpSp>
      <p:grpSp>
        <p:nvGrpSpPr>
          <p:cNvPr name="Group 20" id="20"/>
          <p:cNvGrpSpPr/>
          <p:nvPr/>
        </p:nvGrpSpPr>
        <p:grpSpPr>
          <a:xfrm rot="0">
            <a:off x="1028700" y="5143500"/>
            <a:ext cx="8115300" cy="1138103"/>
            <a:chOff x="0" y="0"/>
            <a:chExt cx="2137363" cy="299747"/>
          </a:xfrm>
        </p:grpSpPr>
        <p:sp>
          <p:nvSpPr>
            <p:cNvPr name="Freeform 21" id="21"/>
            <p:cNvSpPr/>
            <p:nvPr/>
          </p:nvSpPr>
          <p:spPr>
            <a:xfrm flipH="false" flipV="false" rot="0">
              <a:off x="0" y="0"/>
              <a:ext cx="2137363" cy="299747"/>
            </a:xfrm>
            <a:custGeom>
              <a:avLst/>
              <a:gdLst/>
              <a:ahLst/>
              <a:cxnLst/>
              <a:rect r="r" b="b" t="t" l="l"/>
              <a:pathLst>
                <a:path h="299747" w="2137363">
                  <a:moveTo>
                    <a:pt x="48654" y="0"/>
                  </a:moveTo>
                  <a:lnTo>
                    <a:pt x="2088710" y="0"/>
                  </a:lnTo>
                  <a:cubicBezTo>
                    <a:pt x="2115580" y="0"/>
                    <a:pt x="2137363" y="21783"/>
                    <a:pt x="2137363" y="48654"/>
                  </a:cubicBezTo>
                  <a:lnTo>
                    <a:pt x="2137363" y="251094"/>
                  </a:lnTo>
                  <a:cubicBezTo>
                    <a:pt x="2137363" y="277964"/>
                    <a:pt x="2115580" y="299747"/>
                    <a:pt x="2088710" y="299747"/>
                  </a:cubicBezTo>
                  <a:lnTo>
                    <a:pt x="48654" y="299747"/>
                  </a:lnTo>
                  <a:cubicBezTo>
                    <a:pt x="21783" y="299747"/>
                    <a:pt x="0" y="277964"/>
                    <a:pt x="0" y="251094"/>
                  </a:cubicBezTo>
                  <a:lnTo>
                    <a:pt x="0" y="48654"/>
                  </a:lnTo>
                  <a:cubicBezTo>
                    <a:pt x="0" y="21783"/>
                    <a:pt x="21783" y="0"/>
                    <a:pt x="48654" y="0"/>
                  </a:cubicBezTo>
                  <a:close/>
                </a:path>
              </a:pathLst>
            </a:custGeom>
            <a:solidFill>
              <a:srgbClr val="63A0CB"/>
            </a:solidFill>
          </p:spPr>
        </p:sp>
        <p:sp>
          <p:nvSpPr>
            <p:cNvPr name="TextBox 22" id="22"/>
            <p:cNvSpPr txBox="true"/>
            <p:nvPr/>
          </p:nvSpPr>
          <p:spPr>
            <a:xfrm>
              <a:off x="0" y="-38100"/>
              <a:ext cx="2137363" cy="337847"/>
            </a:xfrm>
            <a:prstGeom prst="rect">
              <a:avLst/>
            </a:prstGeom>
          </p:spPr>
          <p:txBody>
            <a:bodyPr anchor="ctr" rtlCol="false" tIns="50800" lIns="50800" bIns="50800" rIns="50800"/>
            <a:lstStyle/>
            <a:p>
              <a:pPr algn="ctr">
                <a:lnSpc>
                  <a:spcPts val="3869"/>
                </a:lnSpc>
              </a:pPr>
              <a:r>
                <a:rPr lang="en-US" sz="2999">
                  <a:solidFill>
                    <a:srgbClr val="000000"/>
                  </a:solidFill>
                  <a:latin typeface="Roboto"/>
                  <a:ea typeface="Roboto"/>
                  <a:cs typeface="Roboto"/>
                  <a:sym typeface="Roboto"/>
                </a:rPr>
                <a:t>Phòng ngừa các sai sót và rủi ro </a:t>
              </a:r>
            </a:p>
            <a:p>
              <a:pPr algn="ctr">
                <a:lnSpc>
                  <a:spcPts val="3869"/>
                </a:lnSpc>
              </a:pPr>
              <a:r>
                <a:rPr lang="en-US" sz="2999">
                  <a:solidFill>
                    <a:srgbClr val="000000"/>
                  </a:solidFill>
                  <a:latin typeface="Roboto"/>
                  <a:ea typeface="Roboto"/>
                  <a:cs typeface="Roboto"/>
                  <a:sym typeface="Roboto"/>
                </a:rPr>
                <a:t>trong chăm sóc</a:t>
              </a:r>
            </a:p>
          </p:txBody>
        </p:sp>
      </p:grpSp>
      <p:grpSp>
        <p:nvGrpSpPr>
          <p:cNvPr name="Group 23" id="23"/>
          <p:cNvGrpSpPr/>
          <p:nvPr/>
        </p:nvGrpSpPr>
        <p:grpSpPr>
          <a:xfrm rot="0">
            <a:off x="11673725" y="3355465"/>
            <a:ext cx="2622877" cy="4976554"/>
            <a:chOff x="0" y="0"/>
            <a:chExt cx="690799" cy="1310697"/>
          </a:xfrm>
        </p:grpSpPr>
        <p:sp>
          <p:nvSpPr>
            <p:cNvPr name="Freeform 24" id="24"/>
            <p:cNvSpPr/>
            <p:nvPr/>
          </p:nvSpPr>
          <p:spPr>
            <a:xfrm flipH="false" flipV="false" rot="0">
              <a:off x="0" y="0"/>
              <a:ext cx="690799" cy="1310697"/>
            </a:xfrm>
            <a:custGeom>
              <a:avLst/>
              <a:gdLst/>
              <a:ahLst/>
              <a:cxnLst/>
              <a:rect r="r" b="b" t="t" l="l"/>
              <a:pathLst>
                <a:path h="1310697" w="690799">
                  <a:moveTo>
                    <a:pt x="0" y="0"/>
                  </a:moveTo>
                  <a:lnTo>
                    <a:pt x="690799" y="0"/>
                  </a:lnTo>
                  <a:lnTo>
                    <a:pt x="690799" y="1310697"/>
                  </a:lnTo>
                  <a:lnTo>
                    <a:pt x="0" y="1310697"/>
                  </a:lnTo>
                  <a:close/>
                </a:path>
              </a:pathLst>
            </a:custGeom>
            <a:solidFill>
              <a:srgbClr val="FBF6F1"/>
            </a:solidFill>
          </p:spPr>
        </p:sp>
        <p:sp>
          <p:nvSpPr>
            <p:cNvPr name="TextBox 25" id="25"/>
            <p:cNvSpPr txBox="true"/>
            <p:nvPr/>
          </p:nvSpPr>
          <p:spPr>
            <a:xfrm>
              <a:off x="0" y="-38100"/>
              <a:ext cx="690799" cy="1348797"/>
            </a:xfrm>
            <a:prstGeom prst="rect">
              <a:avLst/>
            </a:prstGeom>
          </p:spPr>
          <p:txBody>
            <a:bodyPr anchor="ctr" rtlCol="false" tIns="50800" lIns="50800" bIns="50800" rIns="50800"/>
            <a:lstStyle/>
            <a:p>
              <a:pPr algn="ctr">
                <a:lnSpc>
                  <a:spcPts val="2659"/>
                </a:lnSpc>
              </a:pPr>
            </a:p>
          </p:txBody>
        </p:sp>
      </p:grpSp>
      <p:grpSp>
        <p:nvGrpSpPr>
          <p:cNvPr name="Group 26" id="26"/>
          <p:cNvGrpSpPr/>
          <p:nvPr/>
        </p:nvGrpSpPr>
        <p:grpSpPr>
          <a:xfrm rot="0">
            <a:off x="9565397" y="1720036"/>
            <a:ext cx="8722603" cy="8191521"/>
            <a:chOff x="0" y="0"/>
            <a:chExt cx="11630138" cy="10922029"/>
          </a:xfrm>
        </p:grpSpPr>
        <p:sp>
          <p:nvSpPr>
            <p:cNvPr name="Freeform 27" id="27"/>
            <p:cNvSpPr/>
            <p:nvPr/>
          </p:nvSpPr>
          <p:spPr>
            <a:xfrm flipH="false" flipV="false" rot="0">
              <a:off x="5241685" y="0"/>
              <a:ext cx="6388452" cy="8475944"/>
            </a:xfrm>
            <a:custGeom>
              <a:avLst/>
              <a:gdLst/>
              <a:ahLst/>
              <a:cxnLst/>
              <a:rect r="r" b="b" t="t" l="l"/>
              <a:pathLst>
                <a:path h="8475944" w="6388452">
                  <a:moveTo>
                    <a:pt x="0" y="0"/>
                  </a:moveTo>
                  <a:lnTo>
                    <a:pt x="6388453" y="0"/>
                  </a:lnTo>
                  <a:lnTo>
                    <a:pt x="6388453" y="8475944"/>
                  </a:lnTo>
                  <a:lnTo>
                    <a:pt x="0" y="8475944"/>
                  </a:lnTo>
                  <a:lnTo>
                    <a:pt x="0" y="0"/>
                  </a:lnTo>
                  <a:close/>
                </a:path>
              </a:pathLst>
            </a:custGeom>
            <a:blipFill>
              <a:blip r:embed="rId4"/>
              <a:stretch>
                <a:fillRect l="0" t="-6564" r="0" b="-6564"/>
              </a:stretch>
            </a:blipFill>
          </p:spPr>
        </p:sp>
        <p:sp>
          <p:nvSpPr>
            <p:cNvPr name="Freeform 28" id="28"/>
            <p:cNvSpPr/>
            <p:nvPr/>
          </p:nvSpPr>
          <p:spPr>
            <a:xfrm flipH="false" flipV="false" rot="0">
              <a:off x="0" y="2446084"/>
              <a:ext cx="6032602" cy="8475944"/>
            </a:xfrm>
            <a:custGeom>
              <a:avLst/>
              <a:gdLst/>
              <a:ahLst/>
              <a:cxnLst/>
              <a:rect r="r" b="b" t="t" l="l"/>
              <a:pathLst>
                <a:path h="8475944" w="6032602">
                  <a:moveTo>
                    <a:pt x="0" y="0"/>
                  </a:moveTo>
                  <a:lnTo>
                    <a:pt x="6032602" y="0"/>
                  </a:lnTo>
                  <a:lnTo>
                    <a:pt x="6032602" y="8475945"/>
                  </a:lnTo>
                  <a:lnTo>
                    <a:pt x="0" y="8475945"/>
                  </a:lnTo>
                  <a:lnTo>
                    <a:pt x="0" y="0"/>
                  </a:lnTo>
                  <a:close/>
                </a:path>
              </a:pathLst>
            </a:custGeom>
            <a:blipFill>
              <a:blip r:embed="rId5"/>
              <a:stretch>
                <a:fillRect l="0" t="-3413" r="0" b="-3413"/>
              </a:stretch>
            </a:blipFill>
          </p:spPr>
        </p:sp>
      </p:grpSp>
      <p:sp>
        <p:nvSpPr>
          <p:cNvPr name="TextBox 29" id="29"/>
          <p:cNvSpPr txBox="true"/>
          <p:nvPr/>
        </p:nvSpPr>
        <p:spPr>
          <a:xfrm rot="0">
            <a:off x="1028700" y="1843861"/>
            <a:ext cx="11428333" cy="782955"/>
          </a:xfrm>
          <a:prstGeom prst="rect">
            <a:avLst/>
          </a:prstGeom>
        </p:spPr>
        <p:txBody>
          <a:bodyPr anchor="t" rtlCol="false" tIns="0" lIns="0" bIns="0" rIns="0">
            <a:spAutoFit/>
          </a:bodyPr>
          <a:lstStyle/>
          <a:p>
            <a:pPr algn="ctr" marL="0" indent="0" lvl="0">
              <a:lnSpc>
                <a:spcPts val="5759"/>
              </a:lnSpc>
            </a:pPr>
            <a:r>
              <a:rPr lang="en-US" sz="6000" spc="-120">
                <a:solidFill>
                  <a:srgbClr val="156669"/>
                </a:solidFill>
                <a:latin typeface="Public Sans"/>
                <a:ea typeface="Public Sans"/>
                <a:cs typeface="Public Sans"/>
                <a:sym typeface="Public Sans"/>
              </a:rPr>
              <a:t>Cải thiện chất lượng điều trị </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sp>
        <p:nvSpPr>
          <p:cNvPr name="TextBox 2" id="2"/>
          <p:cNvSpPr txBox="true"/>
          <p:nvPr/>
        </p:nvSpPr>
        <p:spPr>
          <a:xfrm rot="0">
            <a:off x="1801254" y="4206875"/>
            <a:ext cx="15206644" cy="1952625"/>
          </a:xfrm>
          <a:prstGeom prst="rect">
            <a:avLst/>
          </a:prstGeom>
        </p:spPr>
        <p:txBody>
          <a:bodyPr anchor="t" rtlCol="false" tIns="0" lIns="0" bIns="0" rIns="0">
            <a:spAutoFit/>
          </a:bodyPr>
          <a:lstStyle/>
          <a:p>
            <a:pPr algn="ctr">
              <a:lnSpc>
                <a:spcPts val="7799"/>
              </a:lnSpc>
            </a:pPr>
            <a:r>
              <a:rPr lang="en-US" sz="5999" spc="-119">
                <a:solidFill>
                  <a:srgbClr val="156669"/>
                </a:solidFill>
                <a:latin typeface="Roboto"/>
                <a:ea typeface="Roboto"/>
                <a:cs typeface="Roboto"/>
                <a:sym typeface="Roboto"/>
              </a:rPr>
              <a:t>Những </a:t>
            </a:r>
            <a:r>
              <a:rPr lang="en-US" b="true" sz="5999" spc="-119">
                <a:solidFill>
                  <a:srgbClr val="AF4C0F"/>
                </a:solidFill>
                <a:latin typeface="Roboto Bold"/>
                <a:ea typeface="Roboto Bold"/>
                <a:cs typeface="Roboto Bold"/>
                <a:sym typeface="Roboto Bold"/>
              </a:rPr>
              <a:t>sai sót chuyên môn</a:t>
            </a:r>
            <a:r>
              <a:rPr lang="en-US" sz="5999" spc="-119">
                <a:solidFill>
                  <a:srgbClr val="AF4C0F"/>
                </a:solidFill>
                <a:latin typeface="Roboto"/>
                <a:ea typeface="Roboto"/>
                <a:cs typeface="Roboto"/>
                <a:sym typeface="Roboto"/>
              </a:rPr>
              <a:t> </a:t>
            </a:r>
            <a:r>
              <a:rPr lang="en-US" sz="5999" spc="-119">
                <a:solidFill>
                  <a:srgbClr val="156669"/>
                </a:solidFill>
                <a:latin typeface="Roboto"/>
                <a:ea typeface="Roboto"/>
                <a:cs typeface="Roboto"/>
                <a:sym typeface="Roboto"/>
              </a:rPr>
              <a:t>nào được gặp </a:t>
            </a:r>
          </a:p>
          <a:p>
            <a:pPr algn="ctr" marL="0" indent="0" lvl="0">
              <a:lnSpc>
                <a:spcPts val="7799"/>
              </a:lnSpc>
              <a:spcBef>
                <a:spcPct val="0"/>
              </a:spcBef>
            </a:pPr>
            <a:r>
              <a:rPr lang="en-US" sz="5999" spc="-119">
                <a:solidFill>
                  <a:srgbClr val="156669"/>
                </a:solidFill>
                <a:latin typeface="Roboto"/>
                <a:ea typeface="Roboto"/>
                <a:cs typeface="Roboto"/>
                <a:sym typeface="Roboto"/>
              </a:rPr>
              <a:t>và </a:t>
            </a:r>
            <a:r>
              <a:rPr lang="en-US" b="true" sz="5999" spc="-119">
                <a:solidFill>
                  <a:srgbClr val="103950"/>
                </a:solidFill>
                <a:latin typeface="Roboto Bold"/>
                <a:ea typeface="Roboto Bold"/>
                <a:cs typeface="Roboto Bold"/>
                <a:sym typeface="Roboto Bold"/>
              </a:rPr>
              <a:t>cách xử lý</a:t>
            </a:r>
            <a:r>
              <a:rPr lang="en-US" b="true" sz="5999" spc="-119">
                <a:solidFill>
                  <a:srgbClr val="156669"/>
                </a:solidFill>
                <a:latin typeface="Roboto Bold"/>
                <a:ea typeface="Roboto Bold"/>
                <a:cs typeface="Roboto Bold"/>
                <a:sym typeface="Roboto Bold"/>
              </a:rPr>
              <a:t> </a:t>
            </a:r>
            <a:r>
              <a:rPr lang="en-US" sz="5999" spc="-119">
                <a:solidFill>
                  <a:srgbClr val="156669"/>
                </a:solidFill>
                <a:latin typeface="Roboto"/>
                <a:ea typeface="Roboto"/>
                <a:cs typeface="Roboto"/>
                <a:sym typeface="Roboto"/>
              </a:rPr>
              <a:t>c</a:t>
            </a:r>
            <a:r>
              <a:rPr lang="en-US" sz="5999" spc="-119">
                <a:solidFill>
                  <a:srgbClr val="156669"/>
                </a:solidFill>
                <a:latin typeface="Roboto"/>
                <a:ea typeface="Roboto"/>
                <a:cs typeface="Roboto"/>
                <a:sym typeface="Roboto"/>
              </a:rPr>
              <a:t>ác sai sót? </a:t>
            </a:r>
          </a:p>
        </p:txBody>
      </p:sp>
      <p:grpSp>
        <p:nvGrpSpPr>
          <p:cNvPr name="Group 3" id="3"/>
          <p:cNvGrpSpPr/>
          <p:nvPr/>
        </p:nvGrpSpPr>
        <p:grpSpPr>
          <a:xfrm rot="0">
            <a:off x="9525" y="26342"/>
            <a:ext cx="3583458" cy="1138598"/>
            <a:chOff x="0" y="0"/>
            <a:chExt cx="4777944" cy="1518131"/>
          </a:xfrm>
        </p:grpSpPr>
        <p:grpSp>
          <p:nvGrpSpPr>
            <p:cNvPr name="Group 4" id="4"/>
            <p:cNvGrpSpPr/>
            <p:nvPr/>
          </p:nvGrpSpPr>
          <p:grpSpPr>
            <a:xfrm rot="0">
              <a:off x="1110702" y="0"/>
              <a:ext cx="2269554" cy="1232748"/>
              <a:chOff x="0" y="0"/>
              <a:chExt cx="748204" cy="406400"/>
            </a:xfrm>
          </p:grpSpPr>
          <p:sp>
            <p:nvSpPr>
              <p:cNvPr name="Freeform 5" id="5"/>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6" id="6"/>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7" id="7"/>
            <p:cNvGrpSpPr/>
            <p:nvPr/>
          </p:nvGrpSpPr>
          <p:grpSpPr>
            <a:xfrm rot="0">
              <a:off x="0" y="64603"/>
              <a:ext cx="1773142" cy="1232748"/>
              <a:chOff x="0" y="0"/>
              <a:chExt cx="584552" cy="406400"/>
            </a:xfrm>
          </p:grpSpPr>
          <p:sp>
            <p:nvSpPr>
              <p:cNvPr name="Freeform 8" id="8"/>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9" id="9"/>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281290" y="302433"/>
              <a:ext cx="4496654" cy="1127940"/>
              <a:chOff x="0" y="0"/>
              <a:chExt cx="1482412" cy="371848"/>
            </a:xfrm>
          </p:grpSpPr>
          <p:sp>
            <p:nvSpPr>
              <p:cNvPr name="Freeform 11" id="11"/>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2" id="12"/>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3" id="13"/>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4" id="14"/>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5" id="15"/>
          <p:cNvSpPr txBox="true"/>
          <p:nvPr/>
        </p:nvSpPr>
        <p:spPr>
          <a:xfrm rot="0">
            <a:off x="3698284" y="1609183"/>
            <a:ext cx="10891433" cy="1530351"/>
          </a:xfrm>
          <a:prstGeom prst="rect">
            <a:avLst/>
          </a:prstGeom>
        </p:spPr>
        <p:txBody>
          <a:bodyPr anchor="t" rtlCol="false" tIns="0" lIns="0" bIns="0" rIns="0">
            <a:spAutoFit/>
          </a:bodyPr>
          <a:lstStyle/>
          <a:p>
            <a:pPr algn="ctr">
              <a:lnSpc>
                <a:spcPts val="6500"/>
              </a:lnSpc>
            </a:pPr>
            <a:r>
              <a:rPr lang="en-US" b="true" sz="5000" spc="-100">
                <a:solidFill>
                  <a:srgbClr val="156669"/>
                </a:solidFill>
                <a:latin typeface="Public Sans Bold"/>
                <a:ea typeface="Public Sans Bold"/>
                <a:cs typeface="Public Sans Bold"/>
                <a:sym typeface="Public Sans Bold"/>
              </a:rPr>
              <a:t>TRAO ĐỔI TRỰC TIẾP</a:t>
            </a:r>
          </a:p>
          <a:p>
            <a:pPr algn="ctr" marL="0" indent="0" lvl="0">
              <a:lnSpc>
                <a:spcPts val="4800"/>
              </a:lnSpc>
            </a:pPr>
            <a:r>
              <a:rPr lang="en-US" b="true" sz="5000" spc="-100">
                <a:solidFill>
                  <a:srgbClr val="156669"/>
                </a:solidFill>
                <a:latin typeface="Public Sans Bold"/>
                <a:ea typeface="Public Sans Bold"/>
                <a:cs typeface="Public Sans Bold"/>
                <a:sym typeface="Public Sans Bold"/>
              </a:rPr>
              <a:t> với micro hoặc gõ trong ô chat</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3583458" cy="1138598"/>
            <a:chOff x="0" y="0"/>
            <a:chExt cx="4777944" cy="1518131"/>
          </a:xfrm>
        </p:grpSpPr>
        <p:grpSp>
          <p:nvGrpSpPr>
            <p:cNvPr name="Group 3" id="3"/>
            <p:cNvGrpSpPr/>
            <p:nvPr/>
          </p:nvGrpSpPr>
          <p:grpSpPr>
            <a:xfrm rot="0">
              <a:off x="1110702" y="0"/>
              <a:ext cx="2269554" cy="1232748"/>
              <a:chOff x="0" y="0"/>
              <a:chExt cx="748204" cy="406400"/>
            </a:xfrm>
          </p:grpSpPr>
          <p:sp>
            <p:nvSpPr>
              <p:cNvPr name="Freeform 4" id="4"/>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5" id="5"/>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6" id="6"/>
            <p:cNvGrpSpPr/>
            <p:nvPr/>
          </p:nvGrpSpPr>
          <p:grpSpPr>
            <a:xfrm rot="0">
              <a:off x="0" y="64603"/>
              <a:ext cx="1773142" cy="1232748"/>
              <a:chOff x="0" y="0"/>
              <a:chExt cx="584552" cy="406400"/>
            </a:xfrm>
          </p:grpSpPr>
          <p:sp>
            <p:nvSpPr>
              <p:cNvPr name="Freeform 7" id="7"/>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8" id="8"/>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281290" y="302433"/>
              <a:ext cx="4496654" cy="1127940"/>
              <a:chOff x="0" y="0"/>
              <a:chExt cx="1482412" cy="371848"/>
            </a:xfrm>
          </p:grpSpPr>
          <p:sp>
            <p:nvSpPr>
              <p:cNvPr name="Freeform 10" id="10"/>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1" id="11"/>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2" id="12"/>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3" id="13"/>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4" id="14"/>
          <p:cNvGrpSpPr/>
          <p:nvPr/>
        </p:nvGrpSpPr>
        <p:grpSpPr>
          <a:xfrm rot="0">
            <a:off x="293731" y="2584766"/>
            <a:ext cx="4267311" cy="6814978"/>
            <a:chOff x="0" y="0"/>
            <a:chExt cx="5689748" cy="9086637"/>
          </a:xfrm>
        </p:grpSpPr>
        <p:grpSp>
          <p:nvGrpSpPr>
            <p:cNvPr name="Group 15" id="15"/>
            <p:cNvGrpSpPr/>
            <p:nvPr/>
          </p:nvGrpSpPr>
          <p:grpSpPr>
            <a:xfrm rot="0">
              <a:off x="0" y="0"/>
              <a:ext cx="5689748" cy="8376129"/>
              <a:chOff x="0" y="0"/>
              <a:chExt cx="1392580" cy="2050078"/>
            </a:xfrm>
          </p:grpSpPr>
          <p:sp>
            <p:nvSpPr>
              <p:cNvPr name="Freeform 16" id="16"/>
              <p:cNvSpPr/>
              <p:nvPr/>
            </p:nvSpPr>
            <p:spPr>
              <a:xfrm flipH="false" flipV="false" rot="0">
                <a:off x="0" y="0"/>
                <a:ext cx="1392580" cy="2050078"/>
              </a:xfrm>
              <a:custGeom>
                <a:avLst/>
                <a:gdLst/>
                <a:ahLst/>
                <a:cxnLst/>
                <a:rect r="r" b="b" t="t" l="l"/>
                <a:pathLst>
                  <a:path h="2050078" w="1392580">
                    <a:moveTo>
                      <a:pt x="27214" y="0"/>
                    </a:moveTo>
                    <a:lnTo>
                      <a:pt x="1365366" y="0"/>
                    </a:lnTo>
                    <a:cubicBezTo>
                      <a:pt x="1372584" y="0"/>
                      <a:pt x="1379506" y="2867"/>
                      <a:pt x="1384609" y="7971"/>
                    </a:cubicBezTo>
                    <a:cubicBezTo>
                      <a:pt x="1389713" y="13074"/>
                      <a:pt x="1392580" y="19996"/>
                      <a:pt x="1392580" y="27214"/>
                    </a:cubicBezTo>
                    <a:lnTo>
                      <a:pt x="1392580" y="2022865"/>
                    </a:lnTo>
                    <a:cubicBezTo>
                      <a:pt x="1392580" y="2030082"/>
                      <a:pt x="1389713" y="2037004"/>
                      <a:pt x="1384609" y="2042108"/>
                    </a:cubicBezTo>
                    <a:cubicBezTo>
                      <a:pt x="1379506" y="2047211"/>
                      <a:pt x="1372584" y="2050078"/>
                      <a:pt x="1365366" y="2050078"/>
                    </a:cubicBezTo>
                    <a:lnTo>
                      <a:pt x="27214" y="2050078"/>
                    </a:lnTo>
                    <a:cubicBezTo>
                      <a:pt x="19996" y="2050078"/>
                      <a:pt x="13074" y="2047211"/>
                      <a:pt x="7971" y="2042108"/>
                    </a:cubicBezTo>
                    <a:cubicBezTo>
                      <a:pt x="2867" y="2037004"/>
                      <a:pt x="0" y="2030082"/>
                      <a:pt x="0" y="2022865"/>
                    </a:cubicBezTo>
                    <a:lnTo>
                      <a:pt x="0" y="27214"/>
                    </a:lnTo>
                    <a:cubicBezTo>
                      <a:pt x="0" y="19996"/>
                      <a:pt x="2867" y="13074"/>
                      <a:pt x="7971" y="7971"/>
                    </a:cubicBezTo>
                    <a:cubicBezTo>
                      <a:pt x="13074" y="2867"/>
                      <a:pt x="19996" y="0"/>
                      <a:pt x="27214" y="0"/>
                    </a:cubicBezTo>
                    <a:close/>
                  </a:path>
                </a:pathLst>
              </a:custGeom>
              <a:solidFill>
                <a:srgbClr val="B8D2E4"/>
              </a:solidFill>
              <a:ln cap="sq">
                <a:noFill/>
                <a:prstDash val="solid"/>
                <a:miter/>
              </a:ln>
            </p:spPr>
          </p:sp>
          <p:sp>
            <p:nvSpPr>
              <p:cNvPr name="TextBox 17" id="17"/>
              <p:cNvSpPr txBox="true"/>
              <p:nvPr/>
            </p:nvSpPr>
            <p:spPr>
              <a:xfrm>
                <a:off x="0" y="-38100"/>
                <a:ext cx="1392580" cy="2088178"/>
              </a:xfrm>
              <a:prstGeom prst="rect">
                <a:avLst/>
              </a:prstGeom>
            </p:spPr>
            <p:txBody>
              <a:bodyPr anchor="ctr" rtlCol="false" tIns="50800" lIns="50800" bIns="50800" rIns="50800"/>
              <a:lstStyle/>
              <a:p>
                <a:pPr algn="ctr">
                  <a:lnSpc>
                    <a:spcPts val="2659"/>
                  </a:lnSpc>
                  <a:spcBef>
                    <a:spcPct val="0"/>
                  </a:spcBef>
                </a:pPr>
              </a:p>
            </p:txBody>
          </p:sp>
        </p:grpSp>
        <p:sp>
          <p:nvSpPr>
            <p:cNvPr name="Freeform 18" id="18"/>
            <p:cNvSpPr/>
            <p:nvPr/>
          </p:nvSpPr>
          <p:spPr>
            <a:xfrm flipH="false" flipV="false" rot="0">
              <a:off x="1061529" y="3356522"/>
              <a:ext cx="3817690" cy="5730116"/>
            </a:xfrm>
            <a:custGeom>
              <a:avLst/>
              <a:gdLst/>
              <a:ahLst/>
              <a:cxnLst/>
              <a:rect r="r" b="b" t="t" l="l"/>
              <a:pathLst>
                <a:path h="5730116" w="3817690">
                  <a:moveTo>
                    <a:pt x="0" y="0"/>
                  </a:moveTo>
                  <a:lnTo>
                    <a:pt x="3817690" y="0"/>
                  </a:lnTo>
                  <a:lnTo>
                    <a:pt x="3817690" y="5730115"/>
                  </a:lnTo>
                  <a:lnTo>
                    <a:pt x="0" y="5730115"/>
                  </a:lnTo>
                  <a:lnTo>
                    <a:pt x="0" y="0"/>
                  </a:lnTo>
                  <a:close/>
                </a:path>
              </a:pathLst>
            </a:custGeom>
            <a:blipFill>
              <a:blip r:embed="rId4"/>
              <a:stretch>
                <a:fillRect l="0" t="0" r="0" b="0"/>
              </a:stretch>
            </a:blipFill>
          </p:spPr>
        </p:sp>
        <p:sp>
          <p:nvSpPr>
            <p:cNvPr name="TextBox 19" id="19"/>
            <p:cNvSpPr txBox="true"/>
            <p:nvPr/>
          </p:nvSpPr>
          <p:spPr>
            <a:xfrm rot="0">
              <a:off x="2021702" y="654955"/>
              <a:ext cx="1646345" cy="1449071"/>
            </a:xfrm>
            <a:prstGeom prst="rect">
              <a:avLst/>
            </a:prstGeom>
          </p:spPr>
          <p:txBody>
            <a:bodyPr anchor="t" rtlCol="false" tIns="0" lIns="0" bIns="0" rIns="0">
              <a:spAutoFit/>
            </a:bodyPr>
            <a:lstStyle/>
            <a:p>
              <a:pPr algn="ctr" marL="0" indent="0" lvl="0">
                <a:lnSpc>
                  <a:spcPts val="7680"/>
                </a:lnSpc>
                <a:spcBef>
                  <a:spcPct val="0"/>
                </a:spcBef>
              </a:pPr>
              <a:r>
                <a:rPr lang="en-US" sz="8000" spc="-160" strike="noStrike" u="none">
                  <a:solidFill>
                    <a:srgbClr val="156669"/>
                  </a:solidFill>
                  <a:latin typeface="Public Sans"/>
                  <a:ea typeface="Public Sans"/>
                  <a:cs typeface="Public Sans"/>
                  <a:sym typeface="Public Sans"/>
                </a:rPr>
                <a:t>01.</a:t>
              </a:r>
            </a:p>
          </p:txBody>
        </p:sp>
        <p:sp>
          <p:nvSpPr>
            <p:cNvPr name="TextBox 20" id="20"/>
            <p:cNvSpPr txBox="true"/>
            <p:nvPr/>
          </p:nvSpPr>
          <p:spPr>
            <a:xfrm rot="0">
              <a:off x="811988" y="2506892"/>
              <a:ext cx="4065773" cy="740410"/>
            </a:xfrm>
            <a:prstGeom prst="rect">
              <a:avLst/>
            </a:prstGeom>
          </p:spPr>
          <p:txBody>
            <a:bodyPr anchor="t" rtlCol="false" tIns="0" lIns="0" bIns="0" rIns="0">
              <a:spAutoFit/>
            </a:bodyPr>
            <a:lstStyle/>
            <a:p>
              <a:pPr algn="ctr" marL="0" indent="0" lvl="0">
                <a:lnSpc>
                  <a:spcPts val="4890"/>
                </a:lnSpc>
                <a:spcBef>
                  <a:spcPct val="0"/>
                </a:spcBef>
              </a:pPr>
              <a:r>
                <a:rPr lang="en-US" b="true" sz="3000">
                  <a:solidFill>
                    <a:srgbClr val="156669"/>
                  </a:solidFill>
                  <a:latin typeface="Roboto Bold"/>
                  <a:ea typeface="Roboto Bold"/>
                  <a:cs typeface="Roboto Bold"/>
                  <a:sym typeface="Roboto Bold"/>
                </a:rPr>
                <a:t>Bệ</a:t>
              </a:r>
              <a:r>
                <a:rPr lang="en-US" b="true" sz="3000" strike="noStrike" u="none">
                  <a:solidFill>
                    <a:srgbClr val="156669"/>
                  </a:solidFill>
                  <a:latin typeface="Roboto Bold"/>
                  <a:ea typeface="Roboto Bold"/>
                  <a:cs typeface="Roboto Bold"/>
                  <a:sym typeface="Roboto Bold"/>
                </a:rPr>
                <a:t>nh án điện tử</a:t>
              </a:r>
            </a:p>
          </p:txBody>
        </p:sp>
      </p:grpSp>
      <p:grpSp>
        <p:nvGrpSpPr>
          <p:cNvPr name="Group 21" id="21"/>
          <p:cNvGrpSpPr/>
          <p:nvPr/>
        </p:nvGrpSpPr>
        <p:grpSpPr>
          <a:xfrm rot="0">
            <a:off x="4762770" y="2584766"/>
            <a:ext cx="4267311" cy="6282097"/>
            <a:chOff x="0" y="0"/>
            <a:chExt cx="1392580" cy="2050078"/>
          </a:xfrm>
        </p:grpSpPr>
        <p:sp>
          <p:nvSpPr>
            <p:cNvPr name="Freeform 22" id="22"/>
            <p:cNvSpPr/>
            <p:nvPr/>
          </p:nvSpPr>
          <p:spPr>
            <a:xfrm flipH="false" flipV="false" rot="0">
              <a:off x="0" y="0"/>
              <a:ext cx="1392580" cy="2050078"/>
            </a:xfrm>
            <a:custGeom>
              <a:avLst/>
              <a:gdLst/>
              <a:ahLst/>
              <a:cxnLst/>
              <a:rect r="r" b="b" t="t" l="l"/>
              <a:pathLst>
                <a:path h="2050078" w="1392580">
                  <a:moveTo>
                    <a:pt x="27214" y="0"/>
                  </a:moveTo>
                  <a:lnTo>
                    <a:pt x="1365366" y="0"/>
                  </a:lnTo>
                  <a:cubicBezTo>
                    <a:pt x="1372584" y="0"/>
                    <a:pt x="1379506" y="2867"/>
                    <a:pt x="1384609" y="7971"/>
                  </a:cubicBezTo>
                  <a:cubicBezTo>
                    <a:pt x="1389713" y="13074"/>
                    <a:pt x="1392580" y="19996"/>
                    <a:pt x="1392580" y="27214"/>
                  </a:cubicBezTo>
                  <a:lnTo>
                    <a:pt x="1392580" y="2022865"/>
                  </a:lnTo>
                  <a:cubicBezTo>
                    <a:pt x="1392580" y="2030082"/>
                    <a:pt x="1389713" y="2037004"/>
                    <a:pt x="1384609" y="2042108"/>
                  </a:cubicBezTo>
                  <a:cubicBezTo>
                    <a:pt x="1379506" y="2047211"/>
                    <a:pt x="1372584" y="2050078"/>
                    <a:pt x="1365366" y="2050078"/>
                  </a:cubicBezTo>
                  <a:lnTo>
                    <a:pt x="27214" y="2050078"/>
                  </a:lnTo>
                  <a:cubicBezTo>
                    <a:pt x="19996" y="2050078"/>
                    <a:pt x="13074" y="2047211"/>
                    <a:pt x="7971" y="2042108"/>
                  </a:cubicBezTo>
                  <a:cubicBezTo>
                    <a:pt x="2867" y="2037004"/>
                    <a:pt x="0" y="2030082"/>
                    <a:pt x="0" y="2022865"/>
                  </a:cubicBezTo>
                  <a:lnTo>
                    <a:pt x="0" y="27214"/>
                  </a:lnTo>
                  <a:cubicBezTo>
                    <a:pt x="0" y="19996"/>
                    <a:pt x="2867" y="13074"/>
                    <a:pt x="7971" y="7971"/>
                  </a:cubicBezTo>
                  <a:cubicBezTo>
                    <a:pt x="13074" y="2867"/>
                    <a:pt x="19996" y="0"/>
                    <a:pt x="27214" y="0"/>
                  </a:cubicBezTo>
                  <a:close/>
                </a:path>
              </a:pathLst>
            </a:custGeom>
            <a:solidFill>
              <a:srgbClr val="B8D2E4"/>
            </a:solidFill>
            <a:ln cap="sq">
              <a:noFill/>
              <a:prstDash val="solid"/>
              <a:miter/>
            </a:ln>
          </p:spPr>
        </p:sp>
        <p:sp>
          <p:nvSpPr>
            <p:cNvPr name="TextBox 23" id="23"/>
            <p:cNvSpPr txBox="true"/>
            <p:nvPr/>
          </p:nvSpPr>
          <p:spPr>
            <a:xfrm>
              <a:off x="0" y="-38100"/>
              <a:ext cx="1392580" cy="2088178"/>
            </a:xfrm>
            <a:prstGeom prst="rect">
              <a:avLst/>
            </a:prstGeom>
          </p:spPr>
          <p:txBody>
            <a:bodyPr anchor="ctr" rtlCol="false" tIns="50800" lIns="50800" bIns="50800" rIns="50800"/>
            <a:lstStyle/>
            <a:p>
              <a:pPr algn="ctr">
                <a:lnSpc>
                  <a:spcPts val="2659"/>
                </a:lnSpc>
                <a:spcBef>
                  <a:spcPct val="0"/>
                </a:spcBef>
              </a:pPr>
            </a:p>
          </p:txBody>
        </p:sp>
      </p:grpSp>
      <p:sp>
        <p:nvSpPr>
          <p:cNvPr name="Freeform 24" id="24"/>
          <p:cNvSpPr/>
          <p:nvPr/>
        </p:nvSpPr>
        <p:spPr>
          <a:xfrm flipH="false" flipV="false" rot="0">
            <a:off x="5265427" y="4717185"/>
            <a:ext cx="3261997" cy="5421951"/>
          </a:xfrm>
          <a:custGeom>
            <a:avLst/>
            <a:gdLst/>
            <a:ahLst/>
            <a:cxnLst/>
            <a:rect r="r" b="b" t="t" l="l"/>
            <a:pathLst>
              <a:path h="5421951" w="3261997">
                <a:moveTo>
                  <a:pt x="0" y="0"/>
                </a:moveTo>
                <a:lnTo>
                  <a:pt x="3261997" y="0"/>
                </a:lnTo>
                <a:lnTo>
                  <a:pt x="3261997" y="5421952"/>
                </a:lnTo>
                <a:lnTo>
                  <a:pt x="0" y="5421952"/>
                </a:lnTo>
                <a:lnTo>
                  <a:pt x="0" y="0"/>
                </a:lnTo>
                <a:close/>
              </a:path>
            </a:pathLst>
          </a:custGeom>
          <a:blipFill>
            <a:blip r:embed="rId5"/>
            <a:stretch>
              <a:fillRect l="0" t="0" r="-10741" b="0"/>
            </a:stretch>
          </a:blipFill>
        </p:spPr>
      </p:sp>
      <p:sp>
        <p:nvSpPr>
          <p:cNvPr name="TextBox 25" id="25"/>
          <p:cNvSpPr txBox="true"/>
          <p:nvPr/>
        </p:nvSpPr>
        <p:spPr>
          <a:xfrm rot="0">
            <a:off x="6188498" y="3118845"/>
            <a:ext cx="1415854" cy="1043941"/>
          </a:xfrm>
          <a:prstGeom prst="rect">
            <a:avLst/>
          </a:prstGeom>
        </p:spPr>
        <p:txBody>
          <a:bodyPr anchor="t" rtlCol="false" tIns="0" lIns="0" bIns="0" rIns="0">
            <a:spAutoFit/>
          </a:bodyPr>
          <a:lstStyle/>
          <a:p>
            <a:pPr algn="ctr" marL="0" indent="0" lvl="0">
              <a:lnSpc>
                <a:spcPts val="7680"/>
              </a:lnSpc>
              <a:spcBef>
                <a:spcPct val="0"/>
              </a:spcBef>
            </a:pPr>
            <a:r>
              <a:rPr lang="en-US" sz="8000" spc="-160" strike="noStrike" u="none">
                <a:solidFill>
                  <a:srgbClr val="156669"/>
                </a:solidFill>
                <a:latin typeface="Public Sans"/>
                <a:ea typeface="Public Sans"/>
                <a:cs typeface="Public Sans"/>
                <a:sym typeface="Public Sans"/>
              </a:rPr>
              <a:t>02.</a:t>
            </a:r>
          </a:p>
        </p:txBody>
      </p:sp>
      <p:sp>
        <p:nvSpPr>
          <p:cNvPr name="TextBox 26" id="26"/>
          <p:cNvSpPr txBox="true"/>
          <p:nvPr/>
        </p:nvSpPr>
        <p:spPr>
          <a:xfrm rot="0">
            <a:off x="5371761" y="4517322"/>
            <a:ext cx="3049329" cy="1000125"/>
          </a:xfrm>
          <a:prstGeom prst="rect">
            <a:avLst/>
          </a:prstGeom>
        </p:spPr>
        <p:txBody>
          <a:bodyPr anchor="t" rtlCol="false" tIns="0" lIns="0" bIns="0" rIns="0">
            <a:spAutoFit/>
          </a:bodyPr>
          <a:lstStyle/>
          <a:p>
            <a:pPr algn="ctr" marL="0" indent="0" lvl="0">
              <a:lnSpc>
                <a:spcPts val="3900"/>
              </a:lnSpc>
              <a:spcBef>
                <a:spcPct val="0"/>
              </a:spcBef>
            </a:pPr>
            <a:r>
              <a:rPr lang="en-US" b="true" sz="3000" strike="noStrike" u="none">
                <a:solidFill>
                  <a:srgbClr val="156669"/>
                </a:solidFill>
                <a:latin typeface="Roboto Bold"/>
                <a:ea typeface="Roboto Bold"/>
                <a:cs typeface="Roboto Bold"/>
                <a:sym typeface="Roboto Bold"/>
              </a:rPr>
              <a:t>Giao tiếp qua email, điện thoại</a:t>
            </a:r>
          </a:p>
        </p:txBody>
      </p:sp>
      <p:grpSp>
        <p:nvGrpSpPr>
          <p:cNvPr name="Group 27" id="27"/>
          <p:cNvGrpSpPr/>
          <p:nvPr/>
        </p:nvGrpSpPr>
        <p:grpSpPr>
          <a:xfrm rot="0">
            <a:off x="9257919" y="2584766"/>
            <a:ext cx="4267311" cy="6658519"/>
            <a:chOff x="0" y="0"/>
            <a:chExt cx="5689748" cy="8878025"/>
          </a:xfrm>
        </p:grpSpPr>
        <p:grpSp>
          <p:nvGrpSpPr>
            <p:cNvPr name="Group 28" id="28"/>
            <p:cNvGrpSpPr/>
            <p:nvPr/>
          </p:nvGrpSpPr>
          <p:grpSpPr>
            <a:xfrm rot="0">
              <a:off x="0" y="0"/>
              <a:ext cx="5689748" cy="8376129"/>
              <a:chOff x="0" y="0"/>
              <a:chExt cx="1392580" cy="2050078"/>
            </a:xfrm>
          </p:grpSpPr>
          <p:sp>
            <p:nvSpPr>
              <p:cNvPr name="Freeform 29" id="29"/>
              <p:cNvSpPr/>
              <p:nvPr/>
            </p:nvSpPr>
            <p:spPr>
              <a:xfrm flipH="false" flipV="false" rot="0">
                <a:off x="0" y="0"/>
                <a:ext cx="1392580" cy="2050078"/>
              </a:xfrm>
              <a:custGeom>
                <a:avLst/>
                <a:gdLst/>
                <a:ahLst/>
                <a:cxnLst/>
                <a:rect r="r" b="b" t="t" l="l"/>
                <a:pathLst>
                  <a:path h="2050078" w="1392580">
                    <a:moveTo>
                      <a:pt x="27214" y="0"/>
                    </a:moveTo>
                    <a:lnTo>
                      <a:pt x="1365366" y="0"/>
                    </a:lnTo>
                    <a:cubicBezTo>
                      <a:pt x="1372584" y="0"/>
                      <a:pt x="1379506" y="2867"/>
                      <a:pt x="1384609" y="7971"/>
                    </a:cubicBezTo>
                    <a:cubicBezTo>
                      <a:pt x="1389713" y="13074"/>
                      <a:pt x="1392580" y="19996"/>
                      <a:pt x="1392580" y="27214"/>
                    </a:cubicBezTo>
                    <a:lnTo>
                      <a:pt x="1392580" y="2022865"/>
                    </a:lnTo>
                    <a:cubicBezTo>
                      <a:pt x="1392580" y="2030082"/>
                      <a:pt x="1389713" y="2037004"/>
                      <a:pt x="1384609" y="2042108"/>
                    </a:cubicBezTo>
                    <a:cubicBezTo>
                      <a:pt x="1379506" y="2047211"/>
                      <a:pt x="1372584" y="2050078"/>
                      <a:pt x="1365366" y="2050078"/>
                    </a:cubicBezTo>
                    <a:lnTo>
                      <a:pt x="27214" y="2050078"/>
                    </a:lnTo>
                    <a:cubicBezTo>
                      <a:pt x="19996" y="2050078"/>
                      <a:pt x="13074" y="2047211"/>
                      <a:pt x="7971" y="2042108"/>
                    </a:cubicBezTo>
                    <a:cubicBezTo>
                      <a:pt x="2867" y="2037004"/>
                      <a:pt x="0" y="2030082"/>
                      <a:pt x="0" y="2022865"/>
                    </a:cubicBezTo>
                    <a:lnTo>
                      <a:pt x="0" y="27214"/>
                    </a:lnTo>
                    <a:cubicBezTo>
                      <a:pt x="0" y="19996"/>
                      <a:pt x="2867" y="13074"/>
                      <a:pt x="7971" y="7971"/>
                    </a:cubicBezTo>
                    <a:cubicBezTo>
                      <a:pt x="13074" y="2867"/>
                      <a:pt x="19996" y="0"/>
                      <a:pt x="27214" y="0"/>
                    </a:cubicBezTo>
                    <a:close/>
                  </a:path>
                </a:pathLst>
              </a:custGeom>
              <a:solidFill>
                <a:srgbClr val="B8D2E4"/>
              </a:solidFill>
              <a:ln cap="sq">
                <a:noFill/>
                <a:prstDash val="solid"/>
                <a:miter/>
              </a:ln>
            </p:spPr>
          </p:sp>
          <p:sp>
            <p:nvSpPr>
              <p:cNvPr name="TextBox 30" id="30"/>
              <p:cNvSpPr txBox="true"/>
              <p:nvPr/>
            </p:nvSpPr>
            <p:spPr>
              <a:xfrm>
                <a:off x="0" y="-38100"/>
                <a:ext cx="1392580" cy="2088178"/>
              </a:xfrm>
              <a:prstGeom prst="rect">
                <a:avLst/>
              </a:prstGeom>
            </p:spPr>
            <p:txBody>
              <a:bodyPr anchor="ctr" rtlCol="false" tIns="50800" lIns="50800" bIns="50800" rIns="50800"/>
              <a:lstStyle/>
              <a:p>
                <a:pPr algn="ctr">
                  <a:lnSpc>
                    <a:spcPts val="2659"/>
                  </a:lnSpc>
                  <a:spcBef>
                    <a:spcPct val="0"/>
                  </a:spcBef>
                </a:pPr>
              </a:p>
            </p:txBody>
          </p:sp>
        </p:grpSp>
        <p:sp>
          <p:nvSpPr>
            <p:cNvPr name="Freeform 31" id="31"/>
            <p:cNvSpPr/>
            <p:nvPr/>
          </p:nvSpPr>
          <p:spPr>
            <a:xfrm flipH="false" flipV="false" rot="0">
              <a:off x="1062792" y="3356522"/>
              <a:ext cx="3678702" cy="5521504"/>
            </a:xfrm>
            <a:custGeom>
              <a:avLst/>
              <a:gdLst/>
              <a:ahLst/>
              <a:cxnLst/>
              <a:rect r="r" b="b" t="t" l="l"/>
              <a:pathLst>
                <a:path h="5521504" w="3678702">
                  <a:moveTo>
                    <a:pt x="0" y="0"/>
                  </a:moveTo>
                  <a:lnTo>
                    <a:pt x="3678702" y="0"/>
                  </a:lnTo>
                  <a:lnTo>
                    <a:pt x="3678702" y="5521503"/>
                  </a:lnTo>
                  <a:lnTo>
                    <a:pt x="0" y="5521503"/>
                  </a:lnTo>
                  <a:lnTo>
                    <a:pt x="0" y="0"/>
                  </a:lnTo>
                  <a:close/>
                </a:path>
              </a:pathLst>
            </a:custGeom>
            <a:blipFill>
              <a:blip r:embed="rId6"/>
              <a:stretch>
                <a:fillRect l="0" t="0" r="0" b="0"/>
              </a:stretch>
            </a:blipFill>
          </p:spPr>
        </p:sp>
        <p:sp>
          <p:nvSpPr>
            <p:cNvPr name="TextBox 32" id="32"/>
            <p:cNvSpPr txBox="true"/>
            <p:nvPr/>
          </p:nvSpPr>
          <p:spPr>
            <a:xfrm rot="0">
              <a:off x="1900971" y="654955"/>
              <a:ext cx="2002343" cy="1449071"/>
            </a:xfrm>
            <a:prstGeom prst="rect">
              <a:avLst/>
            </a:prstGeom>
          </p:spPr>
          <p:txBody>
            <a:bodyPr anchor="t" rtlCol="false" tIns="0" lIns="0" bIns="0" rIns="0">
              <a:spAutoFit/>
            </a:bodyPr>
            <a:lstStyle/>
            <a:p>
              <a:pPr algn="ctr" marL="0" indent="0" lvl="0">
                <a:lnSpc>
                  <a:spcPts val="7680"/>
                </a:lnSpc>
                <a:spcBef>
                  <a:spcPct val="0"/>
                </a:spcBef>
              </a:pPr>
              <a:r>
                <a:rPr lang="en-US" sz="8000" spc="-160">
                  <a:solidFill>
                    <a:srgbClr val="156669"/>
                  </a:solidFill>
                  <a:latin typeface="Public Sans"/>
                  <a:ea typeface="Public Sans"/>
                  <a:cs typeface="Public Sans"/>
                  <a:sym typeface="Public Sans"/>
                </a:rPr>
                <a:t>03</a:t>
              </a:r>
              <a:r>
                <a:rPr lang="en-US" sz="8000" spc="-160" strike="noStrike" u="none">
                  <a:solidFill>
                    <a:srgbClr val="156669"/>
                  </a:solidFill>
                  <a:latin typeface="Public Sans"/>
                  <a:ea typeface="Public Sans"/>
                  <a:cs typeface="Public Sans"/>
                  <a:sym typeface="Public Sans"/>
                </a:rPr>
                <a:t>.</a:t>
              </a:r>
            </a:p>
          </p:txBody>
        </p:sp>
        <p:sp>
          <p:nvSpPr>
            <p:cNvPr name="TextBox 33" id="33"/>
            <p:cNvSpPr txBox="true"/>
            <p:nvPr/>
          </p:nvSpPr>
          <p:spPr>
            <a:xfrm rot="0">
              <a:off x="636016" y="2506892"/>
              <a:ext cx="4241744" cy="740410"/>
            </a:xfrm>
            <a:prstGeom prst="rect">
              <a:avLst/>
            </a:prstGeom>
          </p:spPr>
          <p:txBody>
            <a:bodyPr anchor="t" rtlCol="false" tIns="0" lIns="0" bIns="0" rIns="0">
              <a:spAutoFit/>
            </a:bodyPr>
            <a:lstStyle/>
            <a:p>
              <a:pPr algn="ctr" marL="0" indent="0" lvl="0">
                <a:lnSpc>
                  <a:spcPts val="4890"/>
                </a:lnSpc>
                <a:spcBef>
                  <a:spcPct val="0"/>
                </a:spcBef>
              </a:pPr>
              <a:r>
                <a:rPr lang="en-US" b="true" sz="3000">
                  <a:solidFill>
                    <a:srgbClr val="156669"/>
                  </a:solidFill>
                  <a:latin typeface="Roboto Bold"/>
                  <a:ea typeface="Roboto Bold"/>
                  <a:cs typeface="Roboto Bold"/>
                  <a:sym typeface="Roboto Bold"/>
                </a:rPr>
                <a:t>Giảm</a:t>
              </a:r>
              <a:r>
                <a:rPr lang="en-US" b="true" sz="3000" strike="noStrike" u="none">
                  <a:solidFill>
                    <a:srgbClr val="156669"/>
                  </a:solidFill>
                  <a:latin typeface="Roboto Bold"/>
                  <a:ea typeface="Roboto Bold"/>
                  <a:cs typeface="Roboto Bold"/>
                  <a:sym typeface="Roboto Bold"/>
                </a:rPr>
                <a:t> thiểu sai sót</a:t>
              </a:r>
            </a:p>
          </p:txBody>
        </p:sp>
      </p:grpSp>
      <p:grpSp>
        <p:nvGrpSpPr>
          <p:cNvPr name="Group 34" id="34"/>
          <p:cNvGrpSpPr/>
          <p:nvPr/>
        </p:nvGrpSpPr>
        <p:grpSpPr>
          <a:xfrm rot="0">
            <a:off x="13726958" y="2584766"/>
            <a:ext cx="4267311" cy="6439015"/>
            <a:chOff x="0" y="0"/>
            <a:chExt cx="5689748" cy="8585354"/>
          </a:xfrm>
        </p:grpSpPr>
        <p:grpSp>
          <p:nvGrpSpPr>
            <p:cNvPr name="Group 35" id="35"/>
            <p:cNvGrpSpPr/>
            <p:nvPr/>
          </p:nvGrpSpPr>
          <p:grpSpPr>
            <a:xfrm rot="0">
              <a:off x="0" y="0"/>
              <a:ext cx="5689748" cy="8376129"/>
              <a:chOff x="0" y="0"/>
              <a:chExt cx="1392580" cy="2050078"/>
            </a:xfrm>
          </p:grpSpPr>
          <p:sp>
            <p:nvSpPr>
              <p:cNvPr name="Freeform 36" id="36"/>
              <p:cNvSpPr/>
              <p:nvPr/>
            </p:nvSpPr>
            <p:spPr>
              <a:xfrm flipH="false" flipV="false" rot="0">
                <a:off x="0" y="0"/>
                <a:ext cx="1392580" cy="2050078"/>
              </a:xfrm>
              <a:custGeom>
                <a:avLst/>
                <a:gdLst/>
                <a:ahLst/>
                <a:cxnLst/>
                <a:rect r="r" b="b" t="t" l="l"/>
                <a:pathLst>
                  <a:path h="2050078" w="1392580">
                    <a:moveTo>
                      <a:pt x="27214" y="0"/>
                    </a:moveTo>
                    <a:lnTo>
                      <a:pt x="1365366" y="0"/>
                    </a:lnTo>
                    <a:cubicBezTo>
                      <a:pt x="1372584" y="0"/>
                      <a:pt x="1379506" y="2867"/>
                      <a:pt x="1384609" y="7971"/>
                    </a:cubicBezTo>
                    <a:cubicBezTo>
                      <a:pt x="1389713" y="13074"/>
                      <a:pt x="1392580" y="19996"/>
                      <a:pt x="1392580" y="27214"/>
                    </a:cubicBezTo>
                    <a:lnTo>
                      <a:pt x="1392580" y="2022865"/>
                    </a:lnTo>
                    <a:cubicBezTo>
                      <a:pt x="1392580" y="2030082"/>
                      <a:pt x="1389713" y="2037004"/>
                      <a:pt x="1384609" y="2042108"/>
                    </a:cubicBezTo>
                    <a:cubicBezTo>
                      <a:pt x="1379506" y="2047211"/>
                      <a:pt x="1372584" y="2050078"/>
                      <a:pt x="1365366" y="2050078"/>
                    </a:cubicBezTo>
                    <a:lnTo>
                      <a:pt x="27214" y="2050078"/>
                    </a:lnTo>
                    <a:cubicBezTo>
                      <a:pt x="19996" y="2050078"/>
                      <a:pt x="13074" y="2047211"/>
                      <a:pt x="7971" y="2042108"/>
                    </a:cubicBezTo>
                    <a:cubicBezTo>
                      <a:pt x="2867" y="2037004"/>
                      <a:pt x="0" y="2030082"/>
                      <a:pt x="0" y="2022865"/>
                    </a:cubicBezTo>
                    <a:lnTo>
                      <a:pt x="0" y="27214"/>
                    </a:lnTo>
                    <a:cubicBezTo>
                      <a:pt x="0" y="19996"/>
                      <a:pt x="2867" y="13074"/>
                      <a:pt x="7971" y="7971"/>
                    </a:cubicBezTo>
                    <a:cubicBezTo>
                      <a:pt x="13074" y="2867"/>
                      <a:pt x="19996" y="0"/>
                      <a:pt x="27214" y="0"/>
                    </a:cubicBezTo>
                    <a:close/>
                  </a:path>
                </a:pathLst>
              </a:custGeom>
              <a:solidFill>
                <a:srgbClr val="B8D2E4"/>
              </a:solidFill>
              <a:ln cap="sq">
                <a:noFill/>
                <a:prstDash val="solid"/>
                <a:miter/>
              </a:ln>
            </p:spPr>
          </p:sp>
          <p:sp>
            <p:nvSpPr>
              <p:cNvPr name="TextBox 37" id="37"/>
              <p:cNvSpPr txBox="true"/>
              <p:nvPr/>
            </p:nvSpPr>
            <p:spPr>
              <a:xfrm>
                <a:off x="0" y="-38100"/>
                <a:ext cx="1392580" cy="2088178"/>
              </a:xfrm>
              <a:prstGeom prst="rect">
                <a:avLst/>
              </a:prstGeom>
            </p:spPr>
            <p:txBody>
              <a:bodyPr anchor="ctr" rtlCol="false" tIns="50800" lIns="50800" bIns="50800" rIns="50800"/>
              <a:lstStyle/>
              <a:p>
                <a:pPr algn="ctr">
                  <a:lnSpc>
                    <a:spcPts val="2659"/>
                  </a:lnSpc>
                  <a:spcBef>
                    <a:spcPct val="0"/>
                  </a:spcBef>
                </a:pPr>
              </a:p>
            </p:txBody>
          </p:sp>
        </p:grpSp>
        <p:sp>
          <p:nvSpPr>
            <p:cNvPr name="Freeform 38" id="38"/>
            <p:cNvSpPr/>
            <p:nvPr/>
          </p:nvSpPr>
          <p:spPr>
            <a:xfrm flipH="false" flipV="false" rot="0">
              <a:off x="1200516" y="3649193"/>
              <a:ext cx="3288717" cy="4936161"/>
            </a:xfrm>
            <a:custGeom>
              <a:avLst/>
              <a:gdLst/>
              <a:ahLst/>
              <a:cxnLst/>
              <a:rect r="r" b="b" t="t" l="l"/>
              <a:pathLst>
                <a:path h="4936161" w="3288717">
                  <a:moveTo>
                    <a:pt x="0" y="0"/>
                  </a:moveTo>
                  <a:lnTo>
                    <a:pt x="3288717" y="0"/>
                  </a:lnTo>
                  <a:lnTo>
                    <a:pt x="3288717" y="4936161"/>
                  </a:lnTo>
                  <a:lnTo>
                    <a:pt x="0" y="4936161"/>
                  </a:lnTo>
                  <a:lnTo>
                    <a:pt x="0" y="0"/>
                  </a:lnTo>
                  <a:close/>
                </a:path>
              </a:pathLst>
            </a:custGeom>
            <a:blipFill>
              <a:blip r:embed="rId7"/>
              <a:stretch>
                <a:fillRect l="0" t="0" r="0" b="0"/>
              </a:stretch>
            </a:blipFill>
          </p:spPr>
        </p:sp>
        <p:sp>
          <p:nvSpPr>
            <p:cNvPr name="TextBox 39" id="39"/>
            <p:cNvSpPr txBox="true"/>
            <p:nvPr/>
          </p:nvSpPr>
          <p:spPr>
            <a:xfrm rot="0">
              <a:off x="1900971" y="654955"/>
              <a:ext cx="2145515" cy="1449071"/>
            </a:xfrm>
            <a:prstGeom prst="rect">
              <a:avLst/>
            </a:prstGeom>
          </p:spPr>
          <p:txBody>
            <a:bodyPr anchor="t" rtlCol="false" tIns="0" lIns="0" bIns="0" rIns="0">
              <a:spAutoFit/>
            </a:bodyPr>
            <a:lstStyle/>
            <a:p>
              <a:pPr algn="ctr" marL="0" indent="0" lvl="0">
                <a:lnSpc>
                  <a:spcPts val="7680"/>
                </a:lnSpc>
                <a:spcBef>
                  <a:spcPct val="0"/>
                </a:spcBef>
              </a:pPr>
              <a:r>
                <a:rPr lang="en-US" sz="8000" spc="-160" strike="noStrike" u="none">
                  <a:solidFill>
                    <a:srgbClr val="156669"/>
                  </a:solidFill>
                  <a:latin typeface="Public Sans"/>
                  <a:ea typeface="Public Sans"/>
                  <a:cs typeface="Public Sans"/>
                  <a:sym typeface="Public Sans"/>
                </a:rPr>
                <a:t>04.</a:t>
              </a:r>
            </a:p>
          </p:txBody>
        </p:sp>
        <p:sp>
          <p:nvSpPr>
            <p:cNvPr name="TextBox 40" id="40"/>
            <p:cNvSpPr txBox="true"/>
            <p:nvPr/>
          </p:nvSpPr>
          <p:spPr>
            <a:xfrm rot="0">
              <a:off x="811988" y="2592617"/>
              <a:ext cx="4375581" cy="1317625"/>
            </a:xfrm>
            <a:prstGeom prst="rect">
              <a:avLst/>
            </a:prstGeom>
          </p:spPr>
          <p:txBody>
            <a:bodyPr anchor="t" rtlCol="false" tIns="0" lIns="0" bIns="0" rIns="0">
              <a:spAutoFit/>
            </a:bodyPr>
            <a:lstStyle/>
            <a:p>
              <a:pPr algn="ctr" marL="0" indent="0" lvl="0">
                <a:lnSpc>
                  <a:spcPts val="3900"/>
                </a:lnSpc>
              </a:pPr>
              <a:r>
                <a:rPr lang="en-US" b="true" sz="3000">
                  <a:solidFill>
                    <a:srgbClr val="156669"/>
                  </a:solidFill>
                  <a:latin typeface="Roboto Bold"/>
                  <a:ea typeface="Roboto Bold"/>
                  <a:cs typeface="Roboto Bold"/>
                  <a:sym typeface="Roboto Bold"/>
                </a:rPr>
                <a:t>Tìm </a:t>
              </a:r>
              <a:r>
                <a:rPr lang="en-US" b="true" sz="3000" strike="noStrike" u="none">
                  <a:solidFill>
                    <a:srgbClr val="156669"/>
                  </a:solidFill>
                  <a:latin typeface="Roboto Bold"/>
                  <a:ea typeface="Roboto Bold"/>
                  <a:cs typeface="Roboto Bold"/>
                  <a:sym typeface="Roboto Bold"/>
                </a:rPr>
                <a:t>hiểu kiến thức trên Internet</a:t>
              </a:r>
            </a:p>
          </p:txBody>
        </p:sp>
      </p:grpSp>
      <p:sp>
        <p:nvSpPr>
          <p:cNvPr name="TextBox 41" id="41"/>
          <p:cNvSpPr txBox="true"/>
          <p:nvPr/>
        </p:nvSpPr>
        <p:spPr>
          <a:xfrm rot="0">
            <a:off x="3807416" y="1152525"/>
            <a:ext cx="11428333" cy="782955"/>
          </a:xfrm>
          <a:prstGeom prst="rect">
            <a:avLst/>
          </a:prstGeom>
        </p:spPr>
        <p:txBody>
          <a:bodyPr anchor="t" rtlCol="false" tIns="0" lIns="0" bIns="0" rIns="0">
            <a:spAutoFit/>
          </a:bodyPr>
          <a:lstStyle/>
          <a:p>
            <a:pPr algn="ctr" marL="0" indent="0" lvl="0">
              <a:lnSpc>
                <a:spcPts val="5759"/>
              </a:lnSpc>
            </a:pPr>
            <a:r>
              <a:rPr lang="en-US" sz="6000" spc="-120">
                <a:solidFill>
                  <a:srgbClr val="156669"/>
                </a:solidFill>
                <a:latin typeface="Public Sans"/>
                <a:ea typeface="Public Sans"/>
                <a:cs typeface="Public Sans"/>
                <a:sym typeface="Public Sans"/>
              </a:rPr>
              <a:t>Sử dụng tin học</a:t>
            </a:r>
          </a:p>
        </p:txBody>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bg>
      <p:bgPr>
        <a:solidFill>
          <a:srgbClr val="7FAAC8"/>
        </a:solidFill>
      </p:bgPr>
    </p:bg>
    <p:spTree>
      <p:nvGrpSpPr>
        <p:cNvPr id="1" name=""/>
        <p:cNvGrpSpPr/>
        <p:nvPr/>
      </p:nvGrpSpPr>
      <p:grpSpPr>
        <a:xfrm>
          <a:off x="0" y="0"/>
          <a:ext cx="0" cy="0"/>
          <a:chOff x="0" y="0"/>
          <a:chExt cx="0" cy="0"/>
        </a:xfrm>
      </p:grpSpPr>
      <p:grpSp>
        <p:nvGrpSpPr>
          <p:cNvPr name="Group 2" id="2"/>
          <p:cNvGrpSpPr/>
          <p:nvPr/>
        </p:nvGrpSpPr>
        <p:grpSpPr>
          <a:xfrm rot="0">
            <a:off x="12043235" y="2215015"/>
            <a:ext cx="7944572" cy="7245630"/>
            <a:chOff x="0" y="0"/>
            <a:chExt cx="6962546" cy="6350000"/>
          </a:xfrm>
        </p:grpSpPr>
        <p:sp>
          <p:nvSpPr>
            <p:cNvPr name="Freeform 3" id="3"/>
            <p:cNvSpPr/>
            <p:nvPr/>
          </p:nvSpPr>
          <p:spPr>
            <a:xfrm flipH="false" flipV="false" rot="0">
              <a:off x="-6883" y="-1308"/>
              <a:ext cx="6984085" cy="6352794"/>
            </a:xfrm>
            <a:custGeom>
              <a:avLst/>
              <a:gdLst/>
              <a:ahLst/>
              <a:cxnLst/>
              <a:rect r="r" b="b" t="t" l="l"/>
              <a:pathLst>
                <a:path h="6352794" w="6984085">
                  <a:moveTo>
                    <a:pt x="5584063" y="4382198"/>
                  </a:moveTo>
                  <a:cubicBezTo>
                    <a:pt x="5976302" y="4290060"/>
                    <a:pt x="6424028" y="4283430"/>
                    <a:pt x="6711556" y="4001173"/>
                  </a:cubicBezTo>
                  <a:cubicBezTo>
                    <a:pt x="6906793" y="3809517"/>
                    <a:pt x="6984085" y="3520630"/>
                    <a:pt x="6967181" y="3247580"/>
                  </a:cubicBezTo>
                  <a:cubicBezTo>
                    <a:pt x="6950265" y="2974518"/>
                    <a:pt x="6848906" y="2713698"/>
                    <a:pt x="6729463" y="2467559"/>
                  </a:cubicBezTo>
                  <a:cubicBezTo>
                    <a:pt x="6472961" y="1938960"/>
                    <a:pt x="6126797" y="1454010"/>
                    <a:pt x="5710212" y="1039685"/>
                  </a:cubicBezTo>
                  <a:cubicBezTo>
                    <a:pt x="5664340" y="994067"/>
                    <a:pt x="5616283" y="948372"/>
                    <a:pt x="5557024" y="922414"/>
                  </a:cubicBezTo>
                  <a:cubicBezTo>
                    <a:pt x="5445950" y="873760"/>
                    <a:pt x="5312994" y="904087"/>
                    <a:pt x="5211229" y="970026"/>
                  </a:cubicBezTo>
                  <a:cubicBezTo>
                    <a:pt x="5109464" y="1035964"/>
                    <a:pt x="5014861" y="1136472"/>
                    <a:pt x="4939881" y="1231760"/>
                  </a:cubicBezTo>
                  <a:cubicBezTo>
                    <a:pt x="4855718" y="951255"/>
                    <a:pt x="4714964" y="687857"/>
                    <a:pt x="4528553" y="462000"/>
                  </a:cubicBezTo>
                  <a:cubicBezTo>
                    <a:pt x="4405732" y="313195"/>
                    <a:pt x="4259885" y="178333"/>
                    <a:pt x="4083532" y="100063"/>
                  </a:cubicBezTo>
                  <a:cubicBezTo>
                    <a:pt x="3869626" y="5131"/>
                    <a:pt x="3628021" y="0"/>
                    <a:pt x="3394011" y="1498"/>
                  </a:cubicBezTo>
                  <a:cubicBezTo>
                    <a:pt x="3174251" y="2908"/>
                    <a:pt x="2951962" y="9144"/>
                    <a:pt x="2739898" y="66840"/>
                  </a:cubicBezTo>
                  <a:cubicBezTo>
                    <a:pt x="2448204" y="146215"/>
                    <a:pt x="2191842" y="318249"/>
                    <a:pt x="1941372" y="487527"/>
                  </a:cubicBezTo>
                  <a:cubicBezTo>
                    <a:pt x="1886089" y="524891"/>
                    <a:pt x="1828914" y="564261"/>
                    <a:pt x="1795780" y="622173"/>
                  </a:cubicBezTo>
                  <a:cubicBezTo>
                    <a:pt x="1758378" y="687552"/>
                    <a:pt x="1757108" y="766750"/>
                    <a:pt x="1757502" y="842073"/>
                  </a:cubicBezTo>
                  <a:cubicBezTo>
                    <a:pt x="1759534" y="1233957"/>
                    <a:pt x="1780057" y="1625740"/>
                    <a:pt x="1818983" y="2015693"/>
                  </a:cubicBezTo>
                  <a:cubicBezTo>
                    <a:pt x="1449006" y="1947278"/>
                    <a:pt x="1014336" y="1957108"/>
                    <a:pt x="640639" y="2000758"/>
                  </a:cubicBezTo>
                  <a:cubicBezTo>
                    <a:pt x="609435" y="2004403"/>
                    <a:pt x="576567" y="2009127"/>
                    <a:pt x="551916" y="2028596"/>
                  </a:cubicBezTo>
                  <a:cubicBezTo>
                    <a:pt x="511403" y="2060588"/>
                    <a:pt x="507238" y="2119198"/>
                    <a:pt x="503631" y="2170684"/>
                  </a:cubicBezTo>
                  <a:cubicBezTo>
                    <a:pt x="469265" y="2660231"/>
                    <a:pt x="188201" y="3097416"/>
                    <a:pt x="81813" y="3576498"/>
                  </a:cubicBezTo>
                  <a:cubicBezTo>
                    <a:pt x="41643" y="3757397"/>
                    <a:pt x="26746" y="3942804"/>
                    <a:pt x="11950" y="4127513"/>
                  </a:cubicBezTo>
                  <a:cubicBezTo>
                    <a:pt x="5753" y="4204868"/>
                    <a:pt x="0" y="4285412"/>
                    <a:pt x="28587" y="4357548"/>
                  </a:cubicBezTo>
                  <a:cubicBezTo>
                    <a:pt x="54622" y="4423270"/>
                    <a:pt x="106756" y="4475226"/>
                    <a:pt x="162382" y="4518863"/>
                  </a:cubicBezTo>
                  <a:cubicBezTo>
                    <a:pt x="388290" y="4696054"/>
                    <a:pt x="682015" y="4761395"/>
                    <a:pt x="967816" y="4788763"/>
                  </a:cubicBezTo>
                  <a:cubicBezTo>
                    <a:pt x="1253617" y="4816132"/>
                    <a:pt x="1543583" y="4810836"/>
                    <a:pt x="1824634" y="4869510"/>
                  </a:cubicBezTo>
                  <a:cubicBezTo>
                    <a:pt x="1839506" y="5155336"/>
                    <a:pt x="1957806" y="5441086"/>
                    <a:pt x="2016290" y="5721248"/>
                  </a:cubicBezTo>
                  <a:cubicBezTo>
                    <a:pt x="2034286" y="5807469"/>
                    <a:pt x="2055012" y="5894984"/>
                    <a:pt x="2100948" y="5970130"/>
                  </a:cubicBezTo>
                  <a:cubicBezTo>
                    <a:pt x="2182761" y="6103963"/>
                    <a:pt x="2332812" y="6180125"/>
                    <a:pt x="2481605" y="6229769"/>
                  </a:cubicBezTo>
                  <a:cubicBezTo>
                    <a:pt x="2850337" y="6352794"/>
                    <a:pt x="3247187" y="6352515"/>
                    <a:pt x="3635896" y="6350991"/>
                  </a:cubicBezTo>
                  <a:cubicBezTo>
                    <a:pt x="4094620" y="6349200"/>
                    <a:pt x="4553343" y="6347397"/>
                    <a:pt x="5012067" y="6345606"/>
                  </a:cubicBezTo>
                  <a:cubicBezTo>
                    <a:pt x="5053482" y="6345441"/>
                    <a:pt x="5097666" y="6344475"/>
                    <a:pt x="5131943" y="6321234"/>
                  </a:cubicBezTo>
                  <a:cubicBezTo>
                    <a:pt x="5169979" y="6295453"/>
                    <a:pt x="5186680" y="6248629"/>
                    <a:pt x="5200802" y="6204890"/>
                  </a:cubicBezTo>
                  <a:cubicBezTo>
                    <a:pt x="5394820" y="5603811"/>
                    <a:pt x="5494134" y="5007407"/>
                    <a:pt x="5584063" y="4382198"/>
                  </a:cubicBezTo>
                  <a:close/>
                </a:path>
              </a:pathLst>
            </a:custGeom>
            <a:blipFill>
              <a:blip r:embed="rId2"/>
              <a:stretch>
                <a:fillRect l="0" t="-32286" r="0" b="-32286"/>
              </a:stretch>
            </a:blipFill>
          </p:spPr>
        </p:sp>
      </p:grpSp>
      <p:sp>
        <p:nvSpPr>
          <p:cNvPr name="TextBox 4" id="4"/>
          <p:cNvSpPr txBox="true"/>
          <p:nvPr/>
        </p:nvSpPr>
        <p:spPr>
          <a:xfrm rot="0">
            <a:off x="5128581" y="490387"/>
            <a:ext cx="8644392" cy="876777"/>
          </a:xfrm>
          <a:prstGeom prst="rect">
            <a:avLst/>
          </a:prstGeom>
        </p:spPr>
        <p:txBody>
          <a:bodyPr anchor="t" rtlCol="false" tIns="0" lIns="0" bIns="0" rIns="0">
            <a:spAutoFit/>
          </a:bodyPr>
          <a:lstStyle/>
          <a:p>
            <a:pPr algn="l" marL="0" indent="0" lvl="0">
              <a:lnSpc>
                <a:spcPts val="6443"/>
              </a:lnSpc>
            </a:pPr>
            <a:r>
              <a:rPr lang="en-US" sz="6711" spc="-134">
                <a:solidFill>
                  <a:srgbClr val="FBF6F1"/>
                </a:solidFill>
                <a:latin typeface="Public Sans"/>
                <a:ea typeface="Public Sans"/>
                <a:cs typeface="Public Sans"/>
                <a:sym typeface="Public Sans"/>
              </a:rPr>
              <a:t>Ứng dụng ca lâm sàng</a:t>
            </a:r>
          </a:p>
        </p:txBody>
      </p:sp>
      <p:grpSp>
        <p:nvGrpSpPr>
          <p:cNvPr name="Group 5" id="5"/>
          <p:cNvGrpSpPr/>
          <p:nvPr/>
        </p:nvGrpSpPr>
        <p:grpSpPr>
          <a:xfrm rot="0">
            <a:off x="470329" y="1914855"/>
            <a:ext cx="11399538" cy="7845950"/>
            <a:chOff x="0" y="0"/>
            <a:chExt cx="3555220" cy="2446948"/>
          </a:xfrm>
        </p:grpSpPr>
        <p:sp>
          <p:nvSpPr>
            <p:cNvPr name="Freeform 6" id="6"/>
            <p:cNvSpPr/>
            <p:nvPr/>
          </p:nvSpPr>
          <p:spPr>
            <a:xfrm flipH="false" flipV="false" rot="0">
              <a:off x="0" y="0"/>
              <a:ext cx="3555220" cy="2446948"/>
            </a:xfrm>
            <a:custGeom>
              <a:avLst/>
              <a:gdLst/>
              <a:ahLst/>
              <a:cxnLst/>
              <a:rect r="r" b="b" t="t" l="l"/>
              <a:pathLst>
                <a:path h="2446948" w="3555220">
                  <a:moveTo>
                    <a:pt x="10187" y="0"/>
                  </a:moveTo>
                  <a:lnTo>
                    <a:pt x="3545033" y="0"/>
                  </a:lnTo>
                  <a:cubicBezTo>
                    <a:pt x="3550659" y="0"/>
                    <a:pt x="3555220" y="4561"/>
                    <a:pt x="3555220" y="10187"/>
                  </a:cubicBezTo>
                  <a:lnTo>
                    <a:pt x="3555220" y="2436761"/>
                  </a:lnTo>
                  <a:cubicBezTo>
                    <a:pt x="3555220" y="2442387"/>
                    <a:pt x="3550659" y="2446948"/>
                    <a:pt x="3545033" y="2446948"/>
                  </a:cubicBezTo>
                  <a:lnTo>
                    <a:pt x="10187" y="2446948"/>
                  </a:lnTo>
                  <a:cubicBezTo>
                    <a:pt x="4561" y="2446948"/>
                    <a:pt x="0" y="2442387"/>
                    <a:pt x="0" y="2436761"/>
                  </a:cubicBezTo>
                  <a:lnTo>
                    <a:pt x="0" y="10187"/>
                  </a:lnTo>
                  <a:cubicBezTo>
                    <a:pt x="0" y="4561"/>
                    <a:pt x="4561" y="0"/>
                    <a:pt x="10187" y="0"/>
                  </a:cubicBezTo>
                  <a:close/>
                </a:path>
              </a:pathLst>
            </a:custGeom>
            <a:solidFill>
              <a:srgbClr val="FBF6F1"/>
            </a:solidFill>
            <a:ln w="9525" cap="sq">
              <a:solidFill>
                <a:srgbClr val="FBF6F1"/>
              </a:solidFill>
              <a:prstDash val="solid"/>
              <a:miter/>
            </a:ln>
          </p:spPr>
        </p:sp>
        <p:sp>
          <p:nvSpPr>
            <p:cNvPr name="TextBox 7" id="7"/>
            <p:cNvSpPr txBox="true"/>
            <p:nvPr/>
          </p:nvSpPr>
          <p:spPr>
            <a:xfrm>
              <a:off x="0" y="-38100"/>
              <a:ext cx="3555220" cy="2485048"/>
            </a:xfrm>
            <a:prstGeom prst="rect">
              <a:avLst/>
            </a:prstGeom>
          </p:spPr>
          <p:txBody>
            <a:bodyPr anchor="ctr" rtlCol="false" tIns="50800" lIns="50800" bIns="50800" rIns="50800"/>
            <a:lstStyle/>
            <a:p>
              <a:pPr algn="ctr">
                <a:lnSpc>
                  <a:spcPts val="2659"/>
                </a:lnSpc>
                <a:spcBef>
                  <a:spcPct val="0"/>
                </a:spcBef>
              </a:pPr>
            </a:p>
          </p:txBody>
        </p:sp>
      </p:grpSp>
      <p:sp>
        <p:nvSpPr>
          <p:cNvPr name="TextBox 8" id="8"/>
          <p:cNvSpPr txBox="true"/>
          <p:nvPr/>
        </p:nvSpPr>
        <p:spPr>
          <a:xfrm rot="0">
            <a:off x="608631" y="2183512"/>
            <a:ext cx="10710397" cy="7175286"/>
          </a:xfrm>
          <a:prstGeom prst="rect">
            <a:avLst/>
          </a:prstGeom>
        </p:spPr>
        <p:txBody>
          <a:bodyPr anchor="t" rtlCol="false" tIns="0" lIns="0" bIns="0" rIns="0">
            <a:spAutoFit/>
          </a:bodyPr>
          <a:lstStyle/>
          <a:p>
            <a:pPr algn="just" marL="626107" indent="-313054" lvl="1">
              <a:lnSpc>
                <a:spcPts val="4726"/>
              </a:lnSpc>
              <a:buFont typeface="Arial"/>
              <a:buChar char="•"/>
            </a:pPr>
            <a:r>
              <a:rPr lang="en-US" sz="2899">
                <a:solidFill>
                  <a:srgbClr val="156669"/>
                </a:solidFill>
                <a:latin typeface="Roboto"/>
                <a:ea typeface="Roboto"/>
                <a:cs typeface="Roboto"/>
                <a:sym typeface="Roboto"/>
              </a:rPr>
              <a:t>Bà T. 40 tuổi có chồng và hai con học tru</a:t>
            </a:r>
            <a:r>
              <a:rPr lang="en-US" sz="2899" strike="noStrike" u="none">
                <a:solidFill>
                  <a:srgbClr val="156669"/>
                </a:solidFill>
                <a:latin typeface="Roboto"/>
                <a:ea typeface="Roboto"/>
                <a:cs typeface="Roboto"/>
                <a:sym typeface="Roboto"/>
              </a:rPr>
              <a:t>ng học phổ thông và bà đang theo học lớp thạc sĩ. Bà đến khám bệnh vì luôn khát nước, tăng cân, cáu gắt và mệt mỏi.</a:t>
            </a:r>
          </a:p>
          <a:p>
            <a:pPr algn="just" marL="626107" indent="-313054" lvl="1">
              <a:lnSpc>
                <a:spcPts val="4726"/>
              </a:lnSpc>
              <a:spcBef>
                <a:spcPct val="0"/>
              </a:spcBef>
              <a:buFont typeface="Arial"/>
              <a:buChar char="•"/>
            </a:pPr>
            <a:r>
              <a:rPr lang="en-US" sz="2899" strike="noStrike" u="none">
                <a:solidFill>
                  <a:srgbClr val="156669"/>
                </a:solidFill>
                <a:latin typeface="Roboto"/>
                <a:ea typeface="Roboto"/>
                <a:cs typeface="Roboto"/>
                <a:sym typeface="Roboto"/>
              </a:rPr>
              <a:t>Sau khi khám bệnh, BS H. nói bà cần làm xét nghiệm vì nghi có vấn đề tuyến giáp, thiếu máu hoặc tiểu đường.</a:t>
            </a:r>
          </a:p>
          <a:p>
            <a:pPr algn="just" marL="626107" indent="-313054" lvl="1">
              <a:lnSpc>
                <a:spcPts val="4726"/>
              </a:lnSpc>
              <a:spcBef>
                <a:spcPct val="0"/>
              </a:spcBef>
              <a:buFont typeface="Arial"/>
              <a:buChar char="•"/>
            </a:pPr>
            <a:r>
              <a:rPr lang="en-US" sz="2899" strike="noStrike" u="none">
                <a:solidFill>
                  <a:srgbClr val="156669"/>
                </a:solidFill>
                <a:latin typeface="Roboto"/>
                <a:ea typeface="Roboto"/>
                <a:cs typeface="Roboto"/>
                <a:sym typeface="Roboto"/>
              </a:rPr>
              <a:t>Kết quả xét nghiệm cho thấy bà bị tiểu đường loại II.</a:t>
            </a:r>
          </a:p>
          <a:p>
            <a:pPr algn="just" marL="626107" indent="-313054" lvl="1">
              <a:lnSpc>
                <a:spcPts val="4726"/>
              </a:lnSpc>
              <a:spcBef>
                <a:spcPct val="0"/>
              </a:spcBef>
              <a:buFont typeface="Arial"/>
              <a:buChar char="•"/>
            </a:pPr>
            <a:r>
              <a:rPr lang="en-US" sz="2899" strike="noStrike" u="none">
                <a:solidFill>
                  <a:srgbClr val="156669"/>
                </a:solidFill>
                <a:latin typeface="Roboto"/>
                <a:ea typeface="Roboto"/>
                <a:cs typeface="Roboto"/>
                <a:sym typeface="Roboto"/>
              </a:rPr>
              <a:t>BS xin lỗi vì đến trễ giờ hẹn 20 phút. BS vội vàng mô tả những biến chứng của tiểu đường loại II, bảo bà T. mua 1 máy thử đường huyết để theo dõi lượng đường khi thay đổi chế độ ăn.</a:t>
            </a:r>
          </a:p>
          <a:p>
            <a:pPr algn="just" marL="626107" indent="-313054" lvl="1">
              <a:lnSpc>
                <a:spcPts val="4726"/>
              </a:lnSpc>
              <a:spcBef>
                <a:spcPct val="0"/>
              </a:spcBef>
              <a:buFont typeface="Arial"/>
              <a:buChar char="•"/>
            </a:pPr>
            <a:r>
              <a:rPr lang="en-US" sz="2899" strike="noStrike" u="none">
                <a:solidFill>
                  <a:srgbClr val="156669"/>
                </a:solidFill>
                <a:latin typeface="Roboto"/>
                <a:ea typeface="Roboto"/>
                <a:cs typeface="Roboto"/>
                <a:sym typeface="Roboto"/>
              </a:rPr>
              <a:t>Bà T. muốn hỏi BS H. nhiều câu liên quan đến cuộc sống của bà như một người vợ, người mẹ và một sinh viên cao học nhưng BS H. chỉ tập trung ở các triệu chứng thể chất.</a:t>
            </a:r>
          </a:p>
        </p:txBody>
      </p:sp>
      <p:grpSp>
        <p:nvGrpSpPr>
          <p:cNvPr name="Group 9" id="9"/>
          <p:cNvGrpSpPr/>
          <p:nvPr/>
        </p:nvGrpSpPr>
        <p:grpSpPr>
          <a:xfrm rot="0">
            <a:off x="9525" y="26342"/>
            <a:ext cx="3583458" cy="1138598"/>
            <a:chOff x="0" y="0"/>
            <a:chExt cx="4777944" cy="1518131"/>
          </a:xfrm>
        </p:grpSpPr>
        <p:grpSp>
          <p:nvGrpSpPr>
            <p:cNvPr name="Group 10" id="10"/>
            <p:cNvGrpSpPr/>
            <p:nvPr/>
          </p:nvGrpSpPr>
          <p:grpSpPr>
            <a:xfrm rot="0">
              <a:off x="1110702" y="0"/>
              <a:ext cx="2269554" cy="1232748"/>
              <a:chOff x="0" y="0"/>
              <a:chExt cx="748204" cy="406400"/>
            </a:xfrm>
          </p:grpSpPr>
          <p:sp>
            <p:nvSpPr>
              <p:cNvPr name="Freeform 11" id="11"/>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12" id="12"/>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0" y="64603"/>
              <a:ext cx="1773142" cy="1232748"/>
              <a:chOff x="0" y="0"/>
              <a:chExt cx="584552" cy="406400"/>
            </a:xfrm>
          </p:grpSpPr>
          <p:sp>
            <p:nvSpPr>
              <p:cNvPr name="Freeform 14" id="14"/>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5" id="15"/>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6" id="16"/>
            <p:cNvGrpSpPr/>
            <p:nvPr/>
          </p:nvGrpSpPr>
          <p:grpSpPr>
            <a:xfrm rot="0">
              <a:off x="281290" y="302433"/>
              <a:ext cx="4496654" cy="1127940"/>
              <a:chOff x="0" y="0"/>
              <a:chExt cx="1482412" cy="371848"/>
            </a:xfrm>
          </p:grpSpPr>
          <p:sp>
            <p:nvSpPr>
              <p:cNvPr name="Freeform 17" id="17"/>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8" id="18"/>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9" id="19"/>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3"/>
              <a:stretch>
                <a:fillRect l="0" t="0" r="0" b="0"/>
              </a:stretch>
            </a:blipFill>
          </p:spPr>
        </p:sp>
        <p:sp>
          <p:nvSpPr>
            <p:cNvPr name="Freeform 20" id="20"/>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4"/>
              <a:stretch>
                <a:fillRect l="0" t="0" r="0" b="0"/>
              </a:stretch>
            </a:blipFill>
          </p:spPr>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bg>
      <p:bgPr>
        <a:solidFill>
          <a:srgbClr val="7FAAC8"/>
        </a:solidFill>
      </p:bgPr>
    </p:bg>
    <p:spTree>
      <p:nvGrpSpPr>
        <p:cNvPr id="1" name=""/>
        <p:cNvGrpSpPr/>
        <p:nvPr/>
      </p:nvGrpSpPr>
      <p:grpSpPr>
        <a:xfrm>
          <a:off x="0" y="0"/>
          <a:ext cx="0" cy="0"/>
          <a:chOff x="0" y="0"/>
          <a:chExt cx="0" cy="0"/>
        </a:xfrm>
      </p:grpSpPr>
      <p:grpSp>
        <p:nvGrpSpPr>
          <p:cNvPr name="Group 2" id="2"/>
          <p:cNvGrpSpPr/>
          <p:nvPr/>
        </p:nvGrpSpPr>
        <p:grpSpPr>
          <a:xfrm rot="0">
            <a:off x="470329" y="1764524"/>
            <a:ext cx="11399538" cy="7996281"/>
            <a:chOff x="0" y="0"/>
            <a:chExt cx="3555220" cy="2493833"/>
          </a:xfrm>
        </p:grpSpPr>
        <p:sp>
          <p:nvSpPr>
            <p:cNvPr name="Freeform 3" id="3"/>
            <p:cNvSpPr/>
            <p:nvPr/>
          </p:nvSpPr>
          <p:spPr>
            <a:xfrm flipH="false" flipV="false" rot="0">
              <a:off x="0" y="0"/>
              <a:ext cx="3555220" cy="2493833"/>
            </a:xfrm>
            <a:custGeom>
              <a:avLst/>
              <a:gdLst/>
              <a:ahLst/>
              <a:cxnLst/>
              <a:rect r="r" b="b" t="t" l="l"/>
              <a:pathLst>
                <a:path h="2493833" w="3555220">
                  <a:moveTo>
                    <a:pt x="10187" y="0"/>
                  </a:moveTo>
                  <a:lnTo>
                    <a:pt x="3545033" y="0"/>
                  </a:lnTo>
                  <a:cubicBezTo>
                    <a:pt x="3550659" y="0"/>
                    <a:pt x="3555220" y="4561"/>
                    <a:pt x="3555220" y="10187"/>
                  </a:cubicBezTo>
                  <a:lnTo>
                    <a:pt x="3555220" y="2483645"/>
                  </a:lnTo>
                  <a:cubicBezTo>
                    <a:pt x="3555220" y="2489272"/>
                    <a:pt x="3550659" y="2493833"/>
                    <a:pt x="3545033" y="2493833"/>
                  </a:cubicBezTo>
                  <a:lnTo>
                    <a:pt x="10187" y="2493833"/>
                  </a:lnTo>
                  <a:cubicBezTo>
                    <a:pt x="4561" y="2493833"/>
                    <a:pt x="0" y="2489272"/>
                    <a:pt x="0" y="2483645"/>
                  </a:cubicBezTo>
                  <a:lnTo>
                    <a:pt x="0" y="10187"/>
                  </a:lnTo>
                  <a:cubicBezTo>
                    <a:pt x="0" y="4561"/>
                    <a:pt x="4561" y="0"/>
                    <a:pt x="10187" y="0"/>
                  </a:cubicBezTo>
                  <a:close/>
                </a:path>
              </a:pathLst>
            </a:custGeom>
            <a:solidFill>
              <a:srgbClr val="FBF6F1"/>
            </a:solidFill>
            <a:ln w="9525" cap="sq">
              <a:solidFill>
                <a:srgbClr val="FBF6F1"/>
              </a:solidFill>
              <a:prstDash val="solid"/>
              <a:miter/>
            </a:ln>
          </p:spPr>
        </p:sp>
        <p:sp>
          <p:nvSpPr>
            <p:cNvPr name="TextBox 4" id="4"/>
            <p:cNvSpPr txBox="true"/>
            <p:nvPr/>
          </p:nvSpPr>
          <p:spPr>
            <a:xfrm>
              <a:off x="0" y="-38100"/>
              <a:ext cx="3555220" cy="2531933"/>
            </a:xfrm>
            <a:prstGeom prst="rect">
              <a:avLst/>
            </a:prstGeom>
          </p:spPr>
          <p:txBody>
            <a:bodyPr anchor="ctr" rtlCol="false" tIns="50800" lIns="50800" bIns="50800" rIns="50800"/>
            <a:lstStyle/>
            <a:p>
              <a:pPr algn="ctr">
                <a:lnSpc>
                  <a:spcPts val="2659"/>
                </a:lnSpc>
                <a:spcBef>
                  <a:spcPct val="0"/>
                </a:spcBef>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7" id="17"/>
          <p:cNvSpPr txBox="true"/>
          <p:nvPr/>
        </p:nvSpPr>
        <p:spPr>
          <a:xfrm rot="0">
            <a:off x="280219" y="1984848"/>
            <a:ext cx="11399538" cy="7775957"/>
          </a:xfrm>
          <a:prstGeom prst="rect">
            <a:avLst/>
          </a:prstGeom>
        </p:spPr>
        <p:txBody>
          <a:bodyPr anchor="t" rtlCol="false" tIns="0" lIns="0" bIns="0" rIns="0">
            <a:spAutoFit/>
          </a:bodyPr>
          <a:lstStyle/>
          <a:p>
            <a:pPr algn="just" marL="626107" indent="-313054" lvl="1">
              <a:lnSpc>
                <a:spcPts val="4726"/>
              </a:lnSpc>
              <a:buFont typeface="Arial"/>
              <a:buChar char="•"/>
            </a:pPr>
            <a:r>
              <a:rPr lang="en-US" sz="2899">
                <a:solidFill>
                  <a:srgbClr val="156669"/>
                </a:solidFill>
                <a:latin typeface="Roboto"/>
                <a:ea typeface="Roboto"/>
                <a:cs typeface="Roboto"/>
                <a:sym typeface="Roboto"/>
              </a:rPr>
              <a:t>Bà gặp một chuyên viên dinh dưỡ</a:t>
            </a:r>
            <a:r>
              <a:rPr lang="en-US" sz="2899" strike="noStrike" u="none">
                <a:solidFill>
                  <a:srgbClr val="156669"/>
                </a:solidFill>
                <a:latin typeface="Roboto"/>
                <a:ea typeface="Roboto"/>
                <a:cs typeface="Roboto"/>
                <a:sym typeface="Roboto"/>
              </a:rPr>
              <a:t>ng để hỏi về chế độ ăn của người bị tiểu đường. Chuyên viên khuyên bà không nên ăn thức ăn nhanh, giải thích dông dài về khái niệm carbohydrat mà bà không hiểu, và khuyên bà nên ăn rau quả giữa các bữa ăn chính.</a:t>
            </a:r>
          </a:p>
          <a:p>
            <a:pPr algn="just" marL="626107" indent="-313054" lvl="1">
              <a:lnSpc>
                <a:spcPts val="4726"/>
              </a:lnSpc>
              <a:spcBef>
                <a:spcPct val="0"/>
              </a:spcBef>
              <a:buFont typeface="Arial"/>
              <a:buChar char="•"/>
            </a:pPr>
            <a:r>
              <a:rPr lang="en-US" sz="2899" strike="noStrike" u="none">
                <a:solidFill>
                  <a:srgbClr val="156669"/>
                </a:solidFill>
                <a:latin typeface="Roboto"/>
                <a:ea typeface="Roboto"/>
                <a:cs typeface="Roboto"/>
                <a:sym typeface="Roboto"/>
              </a:rPr>
              <a:t>Bà T. tự đến nhà thuốc mua một máy đo đường huyết và nhờ hướng dẫn cách đo đường huyết. Dược sĩ L. nói về các biến chứng của tiểu đường về sau này và giải thích những loại thuốc dùng điều trị tiểu đường.</a:t>
            </a:r>
          </a:p>
          <a:p>
            <a:pPr algn="just" marL="626107" indent="-313054" lvl="1">
              <a:lnSpc>
                <a:spcPts val="4726"/>
              </a:lnSpc>
              <a:spcBef>
                <a:spcPct val="0"/>
              </a:spcBef>
              <a:buFont typeface="Arial"/>
              <a:buChar char="•"/>
            </a:pPr>
            <a:r>
              <a:rPr lang="en-US" sz="2899" strike="noStrike" u="none">
                <a:solidFill>
                  <a:srgbClr val="156669"/>
                </a:solidFill>
                <a:latin typeface="Roboto"/>
                <a:ea typeface="Roboto"/>
                <a:cs typeface="Roboto"/>
                <a:sym typeface="Roboto"/>
              </a:rPr>
              <a:t>Khi về nhà bà T. đọc tài liệu về tiểu đường trên mạng và lo lắng về khả năng phải tiêm insulin hằng ngày.  Bà kiêng ăn để kiểm soát tốt đường huyế và tránh biến chứng. Bà khó ngủ và lo âu. Bà tìm một nhà tư vấn trong phòng khám dành cho sinh viên ở trường.    </a:t>
            </a:r>
          </a:p>
          <a:p>
            <a:pPr algn="just" marL="0" indent="0" lvl="0">
              <a:lnSpc>
                <a:spcPts val="4726"/>
              </a:lnSpc>
              <a:spcBef>
                <a:spcPct val="0"/>
              </a:spcBef>
            </a:pPr>
          </a:p>
        </p:txBody>
      </p:sp>
      <p:grpSp>
        <p:nvGrpSpPr>
          <p:cNvPr name="Group 18" id="18"/>
          <p:cNvGrpSpPr/>
          <p:nvPr/>
        </p:nvGrpSpPr>
        <p:grpSpPr>
          <a:xfrm rot="0">
            <a:off x="12010703" y="2166388"/>
            <a:ext cx="6547638" cy="6907838"/>
            <a:chOff x="0" y="0"/>
            <a:chExt cx="2077720" cy="2192020"/>
          </a:xfrm>
        </p:grpSpPr>
        <p:sp>
          <p:nvSpPr>
            <p:cNvPr name="Freeform 19" id="19"/>
            <p:cNvSpPr/>
            <p:nvPr/>
          </p:nvSpPr>
          <p:spPr>
            <a:xfrm flipH="false" flipV="false" rot="0">
              <a:off x="-7620" y="-2540"/>
              <a:ext cx="2085340" cy="2194560"/>
            </a:xfrm>
            <a:custGeom>
              <a:avLst/>
              <a:gdLst/>
              <a:ahLst/>
              <a:cxnLst/>
              <a:rect r="r" b="b" t="t" l="l"/>
              <a:pathLst>
                <a:path h="2194560" w="2085340">
                  <a:moveTo>
                    <a:pt x="2085340" y="394970"/>
                  </a:moveTo>
                  <a:cubicBezTo>
                    <a:pt x="2084070" y="394970"/>
                    <a:pt x="2082800" y="394970"/>
                    <a:pt x="2081530" y="393700"/>
                  </a:cubicBezTo>
                  <a:cubicBezTo>
                    <a:pt x="2075180" y="392430"/>
                    <a:pt x="2067560" y="393700"/>
                    <a:pt x="2063750" y="387350"/>
                  </a:cubicBezTo>
                  <a:cubicBezTo>
                    <a:pt x="2062480" y="384810"/>
                    <a:pt x="2058670" y="382270"/>
                    <a:pt x="2056130" y="381000"/>
                  </a:cubicBezTo>
                  <a:cubicBezTo>
                    <a:pt x="2051050" y="375920"/>
                    <a:pt x="2044700" y="370840"/>
                    <a:pt x="2038350" y="365760"/>
                  </a:cubicBezTo>
                  <a:lnTo>
                    <a:pt x="2026920" y="354330"/>
                  </a:lnTo>
                  <a:cubicBezTo>
                    <a:pt x="2025650" y="353060"/>
                    <a:pt x="2025650" y="351790"/>
                    <a:pt x="2025650" y="350520"/>
                  </a:cubicBezTo>
                  <a:cubicBezTo>
                    <a:pt x="2023110" y="347980"/>
                    <a:pt x="2019300" y="345440"/>
                    <a:pt x="2015490" y="345440"/>
                  </a:cubicBezTo>
                  <a:cubicBezTo>
                    <a:pt x="2009140" y="344170"/>
                    <a:pt x="2002790" y="344170"/>
                    <a:pt x="1996440" y="342900"/>
                  </a:cubicBezTo>
                  <a:lnTo>
                    <a:pt x="1991360" y="342900"/>
                  </a:lnTo>
                  <a:cubicBezTo>
                    <a:pt x="1985010" y="340360"/>
                    <a:pt x="1979930" y="339090"/>
                    <a:pt x="1973580" y="340360"/>
                  </a:cubicBezTo>
                  <a:cubicBezTo>
                    <a:pt x="1971040" y="340360"/>
                    <a:pt x="1968500" y="340360"/>
                    <a:pt x="1967230" y="337820"/>
                  </a:cubicBezTo>
                  <a:cubicBezTo>
                    <a:pt x="1965960" y="335280"/>
                    <a:pt x="1963420" y="334010"/>
                    <a:pt x="1962150" y="332740"/>
                  </a:cubicBezTo>
                  <a:cubicBezTo>
                    <a:pt x="1959610" y="330200"/>
                    <a:pt x="1955800" y="328930"/>
                    <a:pt x="1953260" y="327660"/>
                  </a:cubicBezTo>
                  <a:cubicBezTo>
                    <a:pt x="1948180" y="323850"/>
                    <a:pt x="1944370" y="320040"/>
                    <a:pt x="1938020" y="320040"/>
                  </a:cubicBezTo>
                  <a:cubicBezTo>
                    <a:pt x="1932940" y="320040"/>
                    <a:pt x="1927860" y="318770"/>
                    <a:pt x="1922780" y="317500"/>
                  </a:cubicBezTo>
                  <a:cubicBezTo>
                    <a:pt x="1921510" y="317500"/>
                    <a:pt x="1921510" y="317500"/>
                    <a:pt x="1921510" y="316230"/>
                  </a:cubicBezTo>
                  <a:cubicBezTo>
                    <a:pt x="1917700" y="311150"/>
                    <a:pt x="1911350" y="309880"/>
                    <a:pt x="1905000" y="309880"/>
                  </a:cubicBezTo>
                  <a:cubicBezTo>
                    <a:pt x="1902460" y="309880"/>
                    <a:pt x="1899920" y="308610"/>
                    <a:pt x="1899920" y="307340"/>
                  </a:cubicBezTo>
                  <a:cubicBezTo>
                    <a:pt x="1898650" y="303530"/>
                    <a:pt x="1896110" y="302260"/>
                    <a:pt x="1893570" y="302260"/>
                  </a:cubicBezTo>
                  <a:cubicBezTo>
                    <a:pt x="1889760" y="302260"/>
                    <a:pt x="1885950" y="300990"/>
                    <a:pt x="1883410" y="302260"/>
                  </a:cubicBezTo>
                  <a:cubicBezTo>
                    <a:pt x="1873250" y="306070"/>
                    <a:pt x="1865630" y="298450"/>
                    <a:pt x="1856740" y="297180"/>
                  </a:cubicBezTo>
                  <a:lnTo>
                    <a:pt x="1855470" y="295910"/>
                  </a:lnTo>
                  <a:cubicBezTo>
                    <a:pt x="1852930" y="289560"/>
                    <a:pt x="1846580" y="289560"/>
                    <a:pt x="1840230" y="288290"/>
                  </a:cubicBezTo>
                  <a:cubicBezTo>
                    <a:pt x="1840230" y="287020"/>
                    <a:pt x="1841500" y="287020"/>
                    <a:pt x="1841500" y="285750"/>
                  </a:cubicBezTo>
                  <a:cubicBezTo>
                    <a:pt x="1840230" y="285750"/>
                    <a:pt x="1838960" y="287020"/>
                    <a:pt x="1836420" y="287020"/>
                  </a:cubicBezTo>
                  <a:cubicBezTo>
                    <a:pt x="1835150" y="287020"/>
                    <a:pt x="1832610" y="288290"/>
                    <a:pt x="1831340" y="287020"/>
                  </a:cubicBezTo>
                  <a:cubicBezTo>
                    <a:pt x="1828800" y="283210"/>
                    <a:pt x="1824990" y="279400"/>
                    <a:pt x="1824990" y="275590"/>
                  </a:cubicBezTo>
                  <a:cubicBezTo>
                    <a:pt x="1824990" y="271780"/>
                    <a:pt x="1821180" y="271780"/>
                    <a:pt x="1819910" y="270510"/>
                  </a:cubicBezTo>
                  <a:lnTo>
                    <a:pt x="1817370" y="270510"/>
                  </a:lnTo>
                  <a:cubicBezTo>
                    <a:pt x="1812290" y="265430"/>
                    <a:pt x="1807210" y="264160"/>
                    <a:pt x="1800860" y="267970"/>
                  </a:cubicBezTo>
                  <a:cubicBezTo>
                    <a:pt x="1799590" y="264160"/>
                    <a:pt x="1802130" y="259080"/>
                    <a:pt x="1797050" y="257810"/>
                  </a:cubicBezTo>
                  <a:lnTo>
                    <a:pt x="1797050" y="256540"/>
                  </a:lnTo>
                  <a:cubicBezTo>
                    <a:pt x="1799590" y="250190"/>
                    <a:pt x="1795780" y="246380"/>
                    <a:pt x="1790700" y="243840"/>
                  </a:cubicBezTo>
                  <a:cubicBezTo>
                    <a:pt x="1786890" y="241300"/>
                    <a:pt x="1785620" y="238760"/>
                    <a:pt x="1785620" y="234950"/>
                  </a:cubicBezTo>
                  <a:lnTo>
                    <a:pt x="1785620" y="229870"/>
                  </a:lnTo>
                  <a:cubicBezTo>
                    <a:pt x="1780540" y="228600"/>
                    <a:pt x="1778000" y="223520"/>
                    <a:pt x="1775460" y="219710"/>
                  </a:cubicBezTo>
                  <a:cubicBezTo>
                    <a:pt x="1774190" y="214630"/>
                    <a:pt x="1771650" y="210820"/>
                    <a:pt x="1769110" y="207010"/>
                  </a:cubicBezTo>
                  <a:cubicBezTo>
                    <a:pt x="1766570" y="203200"/>
                    <a:pt x="1761490" y="200660"/>
                    <a:pt x="1761490" y="194310"/>
                  </a:cubicBezTo>
                  <a:cubicBezTo>
                    <a:pt x="1761490" y="190500"/>
                    <a:pt x="1760220" y="186690"/>
                    <a:pt x="1758950" y="182880"/>
                  </a:cubicBezTo>
                  <a:cubicBezTo>
                    <a:pt x="1756410" y="177800"/>
                    <a:pt x="1753870" y="173990"/>
                    <a:pt x="1750060" y="168910"/>
                  </a:cubicBezTo>
                  <a:cubicBezTo>
                    <a:pt x="1752600" y="165100"/>
                    <a:pt x="1755140" y="162560"/>
                    <a:pt x="1751330" y="158750"/>
                  </a:cubicBezTo>
                  <a:lnTo>
                    <a:pt x="1751330" y="156210"/>
                  </a:lnTo>
                  <a:cubicBezTo>
                    <a:pt x="1751330" y="154940"/>
                    <a:pt x="1750060" y="153670"/>
                    <a:pt x="1750060" y="152400"/>
                  </a:cubicBezTo>
                  <a:cubicBezTo>
                    <a:pt x="1748790" y="151130"/>
                    <a:pt x="1746250" y="149860"/>
                    <a:pt x="1744980" y="148590"/>
                  </a:cubicBezTo>
                  <a:cubicBezTo>
                    <a:pt x="1741170" y="144780"/>
                    <a:pt x="1738630" y="139700"/>
                    <a:pt x="1732280" y="142240"/>
                  </a:cubicBezTo>
                  <a:cubicBezTo>
                    <a:pt x="1729740" y="137160"/>
                    <a:pt x="1728470" y="132080"/>
                    <a:pt x="1727200" y="127000"/>
                  </a:cubicBezTo>
                  <a:cubicBezTo>
                    <a:pt x="1725930" y="123190"/>
                    <a:pt x="1724660" y="120650"/>
                    <a:pt x="1723390" y="116840"/>
                  </a:cubicBezTo>
                  <a:lnTo>
                    <a:pt x="1723390" y="115570"/>
                  </a:lnTo>
                  <a:cubicBezTo>
                    <a:pt x="1725930" y="110490"/>
                    <a:pt x="1722120" y="106680"/>
                    <a:pt x="1722120" y="102870"/>
                  </a:cubicBezTo>
                  <a:cubicBezTo>
                    <a:pt x="1722120" y="100330"/>
                    <a:pt x="1719580" y="97790"/>
                    <a:pt x="1718310" y="95250"/>
                  </a:cubicBezTo>
                  <a:cubicBezTo>
                    <a:pt x="1717040" y="91440"/>
                    <a:pt x="1713230" y="88900"/>
                    <a:pt x="1713230" y="85090"/>
                  </a:cubicBezTo>
                  <a:lnTo>
                    <a:pt x="1713230" y="64770"/>
                  </a:lnTo>
                  <a:cubicBezTo>
                    <a:pt x="1711960" y="57150"/>
                    <a:pt x="1709420" y="53340"/>
                    <a:pt x="1700530" y="52070"/>
                  </a:cubicBezTo>
                  <a:cubicBezTo>
                    <a:pt x="1699260" y="52070"/>
                    <a:pt x="1697990" y="52070"/>
                    <a:pt x="1697990" y="50800"/>
                  </a:cubicBezTo>
                  <a:cubicBezTo>
                    <a:pt x="1695450" y="46990"/>
                    <a:pt x="1691640" y="45720"/>
                    <a:pt x="1686560" y="44450"/>
                  </a:cubicBezTo>
                  <a:cubicBezTo>
                    <a:pt x="1682750" y="44450"/>
                    <a:pt x="1680210" y="44450"/>
                    <a:pt x="1677670" y="45720"/>
                  </a:cubicBezTo>
                  <a:cubicBezTo>
                    <a:pt x="1671320" y="49530"/>
                    <a:pt x="1664970" y="53340"/>
                    <a:pt x="1659890" y="58420"/>
                  </a:cubicBezTo>
                  <a:cubicBezTo>
                    <a:pt x="1653540" y="63500"/>
                    <a:pt x="1648460" y="67310"/>
                    <a:pt x="1640840" y="63500"/>
                  </a:cubicBezTo>
                  <a:lnTo>
                    <a:pt x="1638300" y="63500"/>
                  </a:lnTo>
                  <a:cubicBezTo>
                    <a:pt x="1635760" y="62230"/>
                    <a:pt x="1631950" y="60960"/>
                    <a:pt x="1629410" y="59690"/>
                  </a:cubicBezTo>
                  <a:cubicBezTo>
                    <a:pt x="1628140" y="60960"/>
                    <a:pt x="1626870" y="62230"/>
                    <a:pt x="1623060" y="60960"/>
                  </a:cubicBezTo>
                  <a:cubicBezTo>
                    <a:pt x="1615440" y="59690"/>
                    <a:pt x="1609090" y="58420"/>
                    <a:pt x="1602740" y="53340"/>
                  </a:cubicBezTo>
                  <a:cubicBezTo>
                    <a:pt x="1601470" y="52070"/>
                    <a:pt x="1598930" y="52070"/>
                    <a:pt x="1597660" y="52070"/>
                  </a:cubicBezTo>
                  <a:cubicBezTo>
                    <a:pt x="1592580" y="50800"/>
                    <a:pt x="1586230" y="49530"/>
                    <a:pt x="1579880" y="46990"/>
                  </a:cubicBezTo>
                  <a:cubicBezTo>
                    <a:pt x="1584960" y="43180"/>
                    <a:pt x="1583690" y="40640"/>
                    <a:pt x="1581150" y="38100"/>
                  </a:cubicBezTo>
                  <a:cubicBezTo>
                    <a:pt x="1577340" y="33020"/>
                    <a:pt x="1572260" y="33020"/>
                    <a:pt x="1568450" y="35560"/>
                  </a:cubicBezTo>
                  <a:cubicBezTo>
                    <a:pt x="1559560" y="39370"/>
                    <a:pt x="1550670" y="44450"/>
                    <a:pt x="1540510" y="48260"/>
                  </a:cubicBezTo>
                  <a:cubicBezTo>
                    <a:pt x="1536700" y="50800"/>
                    <a:pt x="1531620" y="52070"/>
                    <a:pt x="1526540" y="53340"/>
                  </a:cubicBezTo>
                  <a:cubicBezTo>
                    <a:pt x="1522730" y="54610"/>
                    <a:pt x="1518920" y="53340"/>
                    <a:pt x="1515110" y="54610"/>
                  </a:cubicBezTo>
                  <a:cubicBezTo>
                    <a:pt x="1511300" y="55880"/>
                    <a:pt x="1507490" y="57150"/>
                    <a:pt x="1502410" y="55880"/>
                  </a:cubicBezTo>
                  <a:cubicBezTo>
                    <a:pt x="1501140" y="55880"/>
                    <a:pt x="1498600" y="57150"/>
                    <a:pt x="1497330" y="57150"/>
                  </a:cubicBezTo>
                  <a:cubicBezTo>
                    <a:pt x="1494790" y="58420"/>
                    <a:pt x="1493520" y="59690"/>
                    <a:pt x="1490980" y="58420"/>
                  </a:cubicBezTo>
                  <a:cubicBezTo>
                    <a:pt x="1485900" y="58420"/>
                    <a:pt x="1483360" y="60960"/>
                    <a:pt x="1480820" y="63500"/>
                  </a:cubicBezTo>
                  <a:cubicBezTo>
                    <a:pt x="1478280" y="66040"/>
                    <a:pt x="1475740" y="71120"/>
                    <a:pt x="1473200" y="72390"/>
                  </a:cubicBezTo>
                  <a:cubicBezTo>
                    <a:pt x="1469390" y="73660"/>
                    <a:pt x="1466850" y="76200"/>
                    <a:pt x="1464310" y="78740"/>
                  </a:cubicBezTo>
                  <a:cubicBezTo>
                    <a:pt x="1461770" y="81280"/>
                    <a:pt x="1459230" y="82550"/>
                    <a:pt x="1456690" y="83820"/>
                  </a:cubicBezTo>
                  <a:cubicBezTo>
                    <a:pt x="1452880" y="86360"/>
                    <a:pt x="1449070" y="87630"/>
                    <a:pt x="1445260" y="90170"/>
                  </a:cubicBezTo>
                  <a:cubicBezTo>
                    <a:pt x="1441450" y="93980"/>
                    <a:pt x="1436370" y="96520"/>
                    <a:pt x="1431290" y="96520"/>
                  </a:cubicBezTo>
                  <a:cubicBezTo>
                    <a:pt x="1426210" y="97790"/>
                    <a:pt x="1419860" y="97790"/>
                    <a:pt x="1414780" y="101600"/>
                  </a:cubicBezTo>
                  <a:cubicBezTo>
                    <a:pt x="1414780" y="101600"/>
                    <a:pt x="1413510" y="102870"/>
                    <a:pt x="1412240" y="102870"/>
                  </a:cubicBezTo>
                  <a:cubicBezTo>
                    <a:pt x="1407160" y="102870"/>
                    <a:pt x="1402080" y="101600"/>
                    <a:pt x="1397000" y="101600"/>
                  </a:cubicBezTo>
                  <a:cubicBezTo>
                    <a:pt x="1393190" y="101600"/>
                    <a:pt x="1386840" y="100330"/>
                    <a:pt x="1384300" y="106680"/>
                  </a:cubicBezTo>
                  <a:cubicBezTo>
                    <a:pt x="1384300" y="106680"/>
                    <a:pt x="1383030" y="107950"/>
                    <a:pt x="1381760" y="107950"/>
                  </a:cubicBezTo>
                  <a:cubicBezTo>
                    <a:pt x="1377950" y="109220"/>
                    <a:pt x="1374140" y="111760"/>
                    <a:pt x="1370330" y="113030"/>
                  </a:cubicBezTo>
                  <a:cubicBezTo>
                    <a:pt x="1370330" y="115570"/>
                    <a:pt x="1366520" y="116840"/>
                    <a:pt x="1363980" y="116840"/>
                  </a:cubicBezTo>
                  <a:cubicBezTo>
                    <a:pt x="1352550" y="115570"/>
                    <a:pt x="1342390" y="115570"/>
                    <a:pt x="1330960" y="111760"/>
                  </a:cubicBezTo>
                  <a:cubicBezTo>
                    <a:pt x="1325880" y="110490"/>
                    <a:pt x="1320800" y="107950"/>
                    <a:pt x="1314450" y="105410"/>
                  </a:cubicBezTo>
                  <a:cubicBezTo>
                    <a:pt x="1313180" y="105410"/>
                    <a:pt x="1311910" y="104140"/>
                    <a:pt x="1310640" y="104140"/>
                  </a:cubicBezTo>
                  <a:cubicBezTo>
                    <a:pt x="1301750" y="104140"/>
                    <a:pt x="1292860" y="105410"/>
                    <a:pt x="1282700" y="105410"/>
                  </a:cubicBezTo>
                  <a:lnTo>
                    <a:pt x="1281430" y="105410"/>
                  </a:lnTo>
                  <a:cubicBezTo>
                    <a:pt x="1276350" y="102870"/>
                    <a:pt x="1270000" y="104140"/>
                    <a:pt x="1264920" y="107950"/>
                  </a:cubicBezTo>
                  <a:cubicBezTo>
                    <a:pt x="1263650" y="109220"/>
                    <a:pt x="1261110" y="110490"/>
                    <a:pt x="1259840" y="110490"/>
                  </a:cubicBezTo>
                  <a:cubicBezTo>
                    <a:pt x="1253490" y="109220"/>
                    <a:pt x="1248410" y="107950"/>
                    <a:pt x="1242060" y="106680"/>
                  </a:cubicBezTo>
                  <a:cubicBezTo>
                    <a:pt x="1235710" y="105410"/>
                    <a:pt x="1230630" y="104140"/>
                    <a:pt x="1224280" y="104140"/>
                  </a:cubicBezTo>
                  <a:cubicBezTo>
                    <a:pt x="1219200" y="104140"/>
                    <a:pt x="1214120" y="102870"/>
                    <a:pt x="1209040" y="100330"/>
                  </a:cubicBezTo>
                  <a:cubicBezTo>
                    <a:pt x="1203960" y="97790"/>
                    <a:pt x="1198880" y="96520"/>
                    <a:pt x="1193800" y="93980"/>
                  </a:cubicBezTo>
                  <a:cubicBezTo>
                    <a:pt x="1191260" y="92710"/>
                    <a:pt x="1187450" y="92710"/>
                    <a:pt x="1183640" y="91440"/>
                  </a:cubicBezTo>
                  <a:cubicBezTo>
                    <a:pt x="1183640" y="87630"/>
                    <a:pt x="1184910" y="85090"/>
                    <a:pt x="1184910" y="82550"/>
                  </a:cubicBezTo>
                  <a:cubicBezTo>
                    <a:pt x="1178560" y="85090"/>
                    <a:pt x="1174750" y="83820"/>
                    <a:pt x="1170940" y="81280"/>
                  </a:cubicBezTo>
                  <a:cubicBezTo>
                    <a:pt x="1168400" y="80010"/>
                    <a:pt x="1164590" y="80010"/>
                    <a:pt x="1162050" y="78740"/>
                  </a:cubicBezTo>
                  <a:lnTo>
                    <a:pt x="1158240" y="78740"/>
                  </a:lnTo>
                  <a:cubicBezTo>
                    <a:pt x="1153160" y="76200"/>
                    <a:pt x="1146810" y="76200"/>
                    <a:pt x="1140460" y="76200"/>
                  </a:cubicBezTo>
                  <a:cubicBezTo>
                    <a:pt x="1132840" y="76200"/>
                    <a:pt x="1123950" y="74930"/>
                    <a:pt x="1116330" y="69850"/>
                  </a:cubicBezTo>
                  <a:cubicBezTo>
                    <a:pt x="1109980" y="66040"/>
                    <a:pt x="1102360" y="63500"/>
                    <a:pt x="1094740" y="64770"/>
                  </a:cubicBezTo>
                  <a:cubicBezTo>
                    <a:pt x="1090930" y="66040"/>
                    <a:pt x="1087120" y="68580"/>
                    <a:pt x="1083310" y="69850"/>
                  </a:cubicBezTo>
                  <a:cubicBezTo>
                    <a:pt x="1076960" y="72390"/>
                    <a:pt x="1071880" y="77470"/>
                    <a:pt x="1065530" y="80010"/>
                  </a:cubicBezTo>
                  <a:cubicBezTo>
                    <a:pt x="1059180" y="82550"/>
                    <a:pt x="1051560" y="85090"/>
                    <a:pt x="1043940" y="87630"/>
                  </a:cubicBezTo>
                  <a:cubicBezTo>
                    <a:pt x="1040130" y="88900"/>
                    <a:pt x="1036320" y="91440"/>
                    <a:pt x="1032510" y="92710"/>
                  </a:cubicBezTo>
                  <a:cubicBezTo>
                    <a:pt x="1026160" y="95250"/>
                    <a:pt x="1021080" y="96520"/>
                    <a:pt x="1014730" y="99060"/>
                  </a:cubicBezTo>
                  <a:cubicBezTo>
                    <a:pt x="1010920" y="100330"/>
                    <a:pt x="1005840" y="104140"/>
                    <a:pt x="1002030" y="105410"/>
                  </a:cubicBezTo>
                  <a:cubicBezTo>
                    <a:pt x="994410" y="107950"/>
                    <a:pt x="986790" y="111760"/>
                    <a:pt x="977900" y="113030"/>
                  </a:cubicBezTo>
                  <a:cubicBezTo>
                    <a:pt x="974090" y="114300"/>
                    <a:pt x="972820" y="116840"/>
                    <a:pt x="970280" y="118110"/>
                  </a:cubicBezTo>
                  <a:lnTo>
                    <a:pt x="958850" y="121920"/>
                  </a:lnTo>
                  <a:cubicBezTo>
                    <a:pt x="951230" y="124460"/>
                    <a:pt x="944880" y="127000"/>
                    <a:pt x="937260" y="128270"/>
                  </a:cubicBezTo>
                  <a:cubicBezTo>
                    <a:pt x="933450" y="129540"/>
                    <a:pt x="928370" y="130810"/>
                    <a:pt x="924560" y="132080"/>
                  </a:cubicBezTo>
                  <a:cubicBezTo>
                    <a:pt x="923290" y="132080"/>
                    <a:pt x="923290" y="133350"/>
                    <a:pt x="922020" y="133350"/>
                  </a:cubicBezTo>
                  <a:cubicBezTo>
                    <a:pt x="919480" y="135890"/>
                    <a:pt x="916940" y="138430"/>
                    <a:pt x="913130" y="139700"/>
                  </a:cubicBezTo>
                  <a:cubicBezTo>
                    <a:pt x="906780" y="142240"/>
                    <a:pt x="900430" y="144780"/>
                    <a:pt x="894080" y="146050"/>
                  </a:cubicBezTo>
                  <a:cubicBezTo>
                    <a:pt x="891540" y="147320"/>
                    <a:pt x="887730" y="147320"/>
                    <a:pt x="885190" y="147320"/>
                  </a:cubicBezTo>
                  <a:cubicBezTo>
                    <a:pt x="877570" y="148590"/>
                    <a:pt x="869950" y="152400"/>
                    <a:pt x="862330" y="154940"/>
                  </a:cubicBezTo>
                  <a:cubicBezTo>
                    <a:pt x="855980" y="157480"/>
                    <a:pt x="849630" y="158750"/>
                    <a:pt x="844550" y="161290"/>
                  </a:cubicBezTo>
                  <a:cubicBezTo>
                    <a:pt x="836930" y="163830"/>
                    <a:pt x="829310" y="166370"/>
                    <a:pt x="825500" y="173990"/>
                  </a:cubicBezTo>
                  <a:cubicBezTo>
                    <a:pt x="825500" y="175260"/>
                    <a:pt x="822960" y="175260"/>
                    <a:pt x="822960" y="175260"/>
                  </a:cubicBezTo>
                  <a:cubicBezTo>
                    <a:pt x="819150" y="176530"/>
                    <a:pt x="814070" y="177800"/>
                    <a:pt x="810260" y="179070"/>
                  </a:cubicBezTo>
                  <a:cubicBezTo>
                    <a:pt x="808990" y="180340"/>
                    <a:pt x="807720" y="179070"/>
                    <a:pt x="807720" y="177800"/>
                  </a:cubicBezTo>
                  <a:cubicBezTo>
                    <a:pt x="806450" y="172720"/>
                    <a:pt x="806450" y="166370"/>
                    <a:pt x="798830" y="163830"/>
                  </a:cubicBezTo>
                  <a:lnTo>
                    <a:pt x="797560" y="162560"/>
                  </a:lnTo>
                  <a:cubicBezTo>
                    <a:pt x="797560" y="156210"/>
                    <a:pt x="792480" y="153670"/>
                    <a:pt x="787400" y="151130"/>
                  </a:cubicBezTo>
                  <a:cubicBezTo>
                    <a:pt x="782320" y="148590"/>
                    <a:pt x="778510" y="147320"/>
                    <a:pt x="774700" y="142240"/>
                  </a:cubicBezTo>
                  <a:cubicBezTo>
                    <a:pt x="772160" y="138430"/>
                    <a:pt x="767080" y="135890"/>
                    <a:pt x="763270" y="132080"/>
                  </a:cubicBezTo>
                  <a:cubicBezTo>
                    <a:pt x="759460" y="129540"/>
                    <a:pt x="754380" y="128270"/>
                    <a:pt x="751840" y="123190"/>
                  </a:cubicBezTo>
                  <a:cubicBezTo>
                    <a:pt x="750570" y="120650"/>
                    <a:pt x="748030" y="119380"/>
                    <a:pt x="745490" y="116840"/>
                  </a:cubicBezTo>
                  <a:cubicBezTo>
                    <a:pt x="746760" y="116840"/>
                    <a:pt x="744220" y="116840"/>
                    <a:pt x="742950" y="115570"/>
                  </a:cubicBezTo>
                  <a:cubicBezTo>
                    <a:pt x="741680" y="114300"/>
                    <a:pt x="740410" y="114300"/>
                    <a:pt x="739140" y="113030"/>
                  </a:cubicBezTo>
                  <a:cubicBezTo>
                    <a:pt x="737870" y="110490"/>
                    <a:pt x="736600" y="107950"/>
                    <a:pt x="732790" y="107950"/>
                  </a:cubicBezTo>
                  <a:cubicBezTo>
                    <a:pt x="731520" y="107950"/>
                    <a:pt x="730250" y="106680"/>
                    <a:pt x="728980" y="105410"/>
                  </a:cubicBezTo>
                  <a:cubicBezTo>
                    <a:pt x="727710" y="105410"/>
                    <a:pt x="726440" y="104140"/>
                    <a:pt x="723900" y="104140"/>
                  </a:cubicBezTo>
                  <a:lnTo>
                    <a:pt x="708660" y="96520"/>
                  </a:lnTo>
                  <a:cubicBezTo>
                    <a:pt x="704850" y="93980"/>
                    <a:pt x="701040" y="90170"/>
                    <a:pt x="695960" y="88900"/>
                  </a:cubicBezTo>
                  <a:cubicBezTo>
                    <a:pt x="688340" y="86360"/>
                    <a:pt x="681990" y="82550"/>
                    <a:pt x="676910" y="76200"/>
                  </a:cubicBezTo>
                  <a:cubicBezTo>
                    <a:pt x="671830" y="69850"/>
                    <a:pt x="665480" y="66040"/>
                    <a:pt x="657860" y="62230"/>
                  </a:cubicBezTo>
                  <a:cubicBezTo>
                    <a:pt x="654050" y="59690"/>
                    <a:pt x="650240" y="58420"/>
                    <a:pt x="647700" y="57150"/>
                  </a:cubicBezTo>
                  <a:cubicBezTo>
                    <a:pt x="642620" y="53340"/>
                    <a:pt x="636270" y="50800"/>
                    <a:pt x="629920" y="48260"/>
                  </a:cubicBezTo>
                  <a:cubicBezTo>
                    <a:pt x="632460" y="44450"/>
                    <a:pt x="631190" y="44450"/>
                    <a:pt x="628650" y="43180"/>
                  </a:cubicBezTo>
                  <a:cubicBezTo>
                    <a:pt x="626110" y="41910"/>
                    <a:pt x="623570" y="41910"/>
                    <a:pt x="622300" y="40640"/>
                  </a:cubicBezTo>
                  <a:cubicBezTo>
                    <a:pt x="621030" y="36830"/>
                    <a:pt x="617220" y="36830"/>
                    <a:pt x="614680" y="34290"/>
                  </a:cubicBezTo>
                  <a:cubicBezTo>
                    <a:pt x="610870" y="30480"/>
                    <a:pt x="605790" y="26670"/>
                    <a:pt x="601980" y="22860"/>
                  </a:cubicBezTo>
                  <a:cubicBezTo>
                    <a:pt x="600710" y="21590"/>
                    <a:pt x="599440" y="20320"/>
                    <a:pt x="598170" y="20320"/>
                  </a:cubicBezTo>
                  <a:cubicBezTo>
                    <a:pt x="588010" y="19050"/>
                    <a:pt x="580390" y="12700"/>
                    <a:pt x="571500" y="8890"/>
                  </a:cubicBezTo>
                  <a:cubicBezTo>
                    <a:pt x="570230" y="7620"/>
                    <a:pt x="567690" y="6350"/>
                    <a:pt x="566420" y="6350"/>
                  </a:cubicBezTo>
                  <a:cubicBezTo>
                    <a:pt x="561340" y="6350"/>
                    <a:pt x="556260" y="7620"/>
                    <a:pt x="549910" y="7620"/>
                  </a:cubicBezTo>
                  <a:cubicBezTo>
                    <a:pt x="544830" y="7620"/>
                    <a:pt x="538480" y="6350"/>
                    <a:pt x="533400" y="5080"/>
                  </a:cubicBezTo>
                  <a:cubicBezTo>
                    <a:pt x="528320" y="3810"/>
                    <a:pt x="523240" y="3810"/>
                    <a:pt x="518160" y="1270"/>
                  </a:cubicBezTo>
                  <a:cubicBezTo>
                    <a:pt x="513080" y="0"/>
                    <a:pt x="509270" y="2540"/>
                    <a:pt x="505460" y="1270"/>
                  </a:cubicBezTo>
                  <a:cubicBezTo>
                    <a:pt x="502920" y="2540"/>
                    <a:pt x="496570" y="5080"/>
                    <a:pt x="492760" y="7620"/>
                  </a:cubicBezTo>
                  <a:cubicBezTo>
                    <a:pt x="487680" y="10160"/>
                    <a:pt x="482600" y="13970"/>
                    <a:pt x="477520" y="17780"/>
                  </a:cubicBezTo>
                  <a:cubicBezTo>
                    <a:pt x="471170" y="21590"/>
                    <a:pt x="463550" y="25400"/>
                    <a:pt x="455930" y="29210"/>
                  </a:cubicBezTo>
                  <a:cubicBezTo>
                    <a:pt x="454660" y="30480"/>
                    <a:pt x="452120" y="30480"/>
                    <a:pt x="449580" y="29210"/>
                  </a:cubicBezTo>
                  <a:cubicBezTo>
                    <a:pt x="447040" y="27940"/>
                    <a:pt x="444500" y="29210"/>
                    <a:pt x="441960" y="30480"/>
                  </a:cubicBezTo>
                  <a:cubicBezTo>
                    <a:pt x="438150" y="33020"/>
                    <a:pt x="433070" y="34290"/>
                    <a:pt x="429260" y="36830"/>
                  </a:cubicBezTo>
                  <a:cubicBezTo>
                    <a:pt x="422910" y="41910"/>
                    <a:pt x="416560" y="48260"/>
                    <a:pt x="407670" y="49530"/>
                  </a:cubicBezTo>
                  <a:cubicBezTo>
                    <a:pt x="402590" y="49530"/>
                    <a:pt x="397510" y="53340"/>
                    <a:pt x="392430" y="53340"/>
                  </a:cubicBezTo>
                  <a:cubicBezTo>
                    <a:pt x="388620" y="53340"/>
                    <a:pt x="386080" y="53340"/>
                    <a:pt x="382270" y="54610"/>
                  </a:cubicBezTo>
                  <a:cubicBezTo>
                    <a:pt x="377190" y="55880"/>
                    <a:pt x="372110" y="58420"/>
                    <a:pt x="365760" y="58420"/>
                  </a:cubicBezTo>
                  <a:cubicBezTo>
                    <a:pt x="358140" y="58420"/>
                    <a:pt x="351790" y="62230"/>
                    <a:pt x="344170" y="64770"/>
                  </a:cubicBezTo>
                  <a:cubicBezTo>
                    <a:pt x="336550" y="68580"/>
                    <a:pt x="330200" y="72390"/>
                    <a:pt x="322580" y="76200"/>
                  </a:cubicBezTo>
                  <a:cubicBezTo>
                    <a:pt x="317500" y="78740"/>
                    <a:pt x="312420" y="78740"/>
                    <a:pt x="306070" y="77470"/>
                  </a:cubicBezTo>
                  <a:cubicBezTo>
                    <a:pt x="302260" y="77470"/>
                    <a:pt x="299720" y="76200"/>
                    <a:pt x="297180" y="78740"/>
                  </a:cubicBezTo>
                  <a:lnTo>
                    <a:pt x="285750" y="86360"/>
                  </a:lnTo>
                  <a:cubicBezTo>
                    <a:pt x="280670" y="90170"/>
                    <a:pt x="276860" y="95250"/>
                    <a:pt x="273050" y="99060"/>
                  </a:cubicBezTo>
                  <a:cubicBezTo>
                    <a:pt x="267970" y="105410"/>
                    <a:pt x="265430" y="113030"/>
                    <a:pt x="257810" y="116840"/>
                  </a:cubicBezTo>
                  <a:cubicBezTo>
                    <a:pt x="256540" y="118110"/>
                    <a:pt x="255270" y="120650"/>
                    <a:pt x="254000" y="123190"/>
                  </a:cubicBezTo>
                  <a:cubicBezTo>
                    <a:pt x="252730" y="124460"/>
                    <a:pt x="252730" y="125730"/>
                    <a:pt x="251460" y="127000"/>
                  </a:cubicBezTo>
                  <a:cubicBezTo>
                    <a:pt x="247650" y="130810"/>
                    <a:pt x="243840" y="134620"/>
                    <a:pt x="241300" y="139700"/>
                  </a:cubicBezTo>
                  <a:cubicBezTo>
                    <a:pt x="238760" y="144780"/>
                    <a:pt x="232410" y="146050"/>
                    <a:pt x="229870" y="149860"/>
                  </a:cubicBezTo>
                  <a:cubicBezTo>
                    <a:pt x="226060" y="154940"/>
                    <a:pt x="218440" y="157480"/>
                    <a:pt x="213360" y="160020"/>
                  </a:cubicBezTo>
                  <a:cubicBezTo>
                    <a:pt x="205740" y="163830"/>
                    <a:pt x="199390" y="168910"/>
                    <a:pt x="195580" y="176530"/>
                  </a:cubicBezTo>
                  <a:cubicBezTo>
                    <a:pt x="195580" y="177800"/>
                    <a:pt x="195580" y="177800"/>
                    <a:pt x="194310" y="179070"/>
                  </a:cubicBezTo>
                  <a:cubicBezTo>
                    <a:pt x="185420" y="184150"/>
                    <a:pt x="176530" y="187960"/>
                    <a:pt x="167640" y="193040"/>
                  </a:cubicBezTo>
                  <a:cubicBezTo>
                    <a:pt x="161290" y="196850"/>
                    <a:pt x="153670" y="196850"/>
                    <a:pt x="147320" y="201930"/>
                  </a:cubicBezTo>
                  <a:cubicBezTo>
                    <a:pt x="144780" y="204470"/>
                    <a:pt x="140970" y="205740"/>
                    <a:pt x="137160" y="207010"/>
                  </a:cubicBezTo>
                  <a:cubicBezTo>
                    <a:pt x="129540" y="210820"/>
                    <a:pt x="121920" y="212090"/>
                    <a:pt x="116840" y="218440"/>
                  </a:cubicBezTo>
                  <a:cubicBezTo>
                    <a:pt x="110490" y="226060"/>
                    <a:pt x="101600" y="228600"/>
                    <a:pt x="95250" y="233680"/>
                  </a:cubicBezTo>
                  <a:cubicBezTo>
                    <a:pt x="86360" y="240030"/>
                    <a:pt x="77470" y="246380"/>
                    <a:pt x="68580" y="254000"/>
                  </a:cubicBezTo>
                  <a:cubicBezTo>
                    <a:pt x="63500" y="256540"/>
                    <a:pt x="58420" y="257810"/>
                    <a:pt x="53340" y="255270"/>
                  </a:cubicBezTo>
                  <a:cubicBezTo>
                    <a:pt x="50800" y="254000"/>
                    <a:pt x="48260" y="252730"/>
                    <a:pt x="46990" y="254000"/>
                  </a:cubicBezTo>
                  <a:cubicBezTo>
                    <a:pt x="41910" y="257810"/>
                    <a:pt x="35560" y="259080"/>
                    <a:pt x="29210" y="260350"/>
                  </a:cubicBezTo>
                  <a:cubicBezTo>
                    <a:pt x="27940" y="260350"/>
                    <a:pt x="26670" y="261620"/>
                    <a:pt x="25400" y="261620"/>
                  </a:cubicBezTo>
                  <a:cubicBezTo>
                    <a:pt x="22860" y="407670"/>
                    <a:pt x="16510" y="554990"/>
                    <a:pt x="10160" y="701040"/>
                  </a:cubicBezTo>
                  <a:cubicBezTo>
                    <a:pt x="3810" y="858520"/>
                    <a:pt x="13970" y="995680"/>
                    <a:pt x="12700" y="1153160"/>
                  </a:cubicBezTo>
                  <a:cubicBezTo>
                    <a:pt x="11430" y="1311910"/>
                    <a:pt x="0" y="1487170"/>
                    <a:pt x="13970" y="1644650"/>
                  </a:cubicBezTo>
                  <a:cubicBezTo>
                    <a:pt x="26670" y="1800860"/>
                    <a:pt x="41910" y="1957070"/>
                    <a:pt x="54610" y="2113280"/>
                  </a:cubicBezTo>
                  <a:lnTo>
                    <a:pt x="55880" y="2113280"/>
                  </a:lnTo>
                  <a:cubicBezTo>
                    <a:pt x="60960" y="2112010"/>
                    <a:pt x="66040" y="2112010"/>
                    <a:pt x="72390" y="2112010"/>
                  </a:cubicBezTo>
                  <a:cubicBezTo>
                    <a:pt x="80010" y="2110740"/>
                    <a:pt x="86360" y="2108200"/>
                    <a:pt x="93980" y="2108200"/>
                  </a:cubicBezTo>
                  <a:cubicBezTo>
                    <a:pt x="102870" y="2108200"/>
                    <a:pt x="111760" y="2109470"/>
                    <a:pt x="120650" y="2109470"/>
                  </a:cubicBezTo>
                  <a:cubicBezTo>
                    <a:pt x="129540" y="2109470"/>
                    <a:pt x="138430" y="2110740"/>
                    <a:pt x="146050" y="2112010"/>
                  </a:cubicBezTo>
                  <a:cubicBezTo>
                    <a:pt x="153670" y="2113280"/>
                    <a:pt x="160020" y="2113280"/>
                    <a:pt x="166370" y="2109470"/>
                  </a:cubicBezTo>
                  <a:lnTo>
                    <a:pt x="167640" y="2109470"/>
                  </a:lnTo>
                  <a:cubicBezTo>
                    <a:pt x="175260" y="2108200"/>
                    <a:pt x="182880" y="2106930"/>
                    <a:pt x="191770" y="2105660"/>
                  </a:cubicBezTo>
                  <a:cubicBezTo>
                    <a:pt x="194310" y="2105660"/>
                    <a:pt x="198120" y="2105660"/>
                    <a:pt x="199390" y="2106930"/>
                  </a:cubicBezTo>
                  <a:cubicBezTo>
                    <a:pt x="204470" y="2112010"/>
                    <a:pt x="209550" y="2110740"/>
                    <a:pt x="215900" y="2109470"/>
                  </a:cubicBezTo>
                  <a:cubicBezTo>
                    <a:pt x="222250" y="2108200"/>
                    <a:pt x="226060" y="2109470"/>
                    <a:pt x="231140" y="2112010"/>
                  </a:cubicBezTo>
                  <a:cubicBezTo>
                    <a:pt x="233680" y="2113280"/>
                    <a:pt x="236220" y="2113280"/>
                    <a:pt x="238760" y="2113280"/>
                  </a:cubicBezTo>
                  <a:lnTo>
                    <a:pt x="255270" y="2113280"/>
                  </a:lnTo>
                  <a:cubicBezTo>
                    <a:pt x="259080" y="2113280"/>
                    <a:pt x="262890" y="2115820"/>
                    <a:pt x="266700" y="2115820"/>
                  </a:cubicBezTo>
                  <a:cubicBezTo>
                    <a:pt x="271780" y="2117090"/>
                    <a:pt x="278130" y="2117090"/>
                    <a:pt x="283210" y="2117090"/>
                  </a:cubicBezTo>
                  <a:cubicBezTo>
                    <a:pt x="285750" y="2117090"/>
                    <a:pt x="288290" y="2119630"/>
                    <a:pt x="289560" y="2120900"/>
                  </a:cubicBezTo>
                  <a:cubicBezTo>
                    <a:pt x="300990" y="2124710"/>
                    <a:pt x="311150" y="2122170"/>
                    <a:pt x="322580" y="2122170"/>
                  </a:cubicBezTo>
                  <a:cubicBezTo>
                    <a:pt x="325120" y="2122170"/>
                    <a:pt x="327660" y="2119630"/>
                    <a:pt x="330200" y="2119630"/>
                  </a:cubicBezTo>
                  <a:cubicBezTo>
                    <a:pt x="339090" y="2118360"/>
                    <a:pt x="346710" y="2119630"/>
                    <a:pt x="354330" y="2123440"/>
                  </a:cubicBezTo>
                  <a:cubicBezTo>
                    <a:pt x="358140" y="2124710"/>
                    <a:pt x="363220" y="2124710"/>
                    <a:pt x="368300" y="2124710"/>
                  </a:cubicBezTo>
                  <a:lnTo>
                    <a:pt x="372110" y="2124710"/>
                  </a:lnTo>
                  <a:cubicBezTo>
                    <a:pt x="377190" y="2125980"/>
                    <a:pt x="381000" y="2128520"/>
                    <a:pt x="386080" y="2127250"/>
                  </a:cubicBezTo>
                  <a:cubicBezTo>
                    <a:pt x="392430" y="2125980"/>
                    <a:pt x="398780" y="2125980"/>
                    <a:pt x="406400" y="2124710"/>
                  </a:cubicBezTo>
                  <a:cubicBezTo>
                    <a:pt x="412750" y="2123440"/>
                    <a:pt x="419100" y="2124710"/>
                    <a:pt x="425450" y="2125980"/>
                  </a:cubicBezTo>
                  <a:cubicBezTo>
                    <a:pt x="426720" y="2125980"/>
                    <a:pt x="427990" y="2127250"/>
                    <a:pt x="429260" y="2125980"/>
                  </a:cubicBezTo>
                  <a:cubicBezTo>
                    <a:pt x="435610" y="2124710"/>
                    <a:pt x="440690" y="2122170"/>
                    <a:pt x="447040" y="2123440"/>
                  </a:cubicBezTo>
                  <a:cubicBezTo>
                    <a:pt x="452120" y="2124710"/>
                    <a:pt x="455930" y="2125980"/>
                    <a:pt x="461010" y="2127250"/>
                  </a:cubicBezTo>
                  <a:cubicBezTo>
                    <a:pt x="466090" y="2128520"/>
                    <a:pt x="469900" y="2129790"/>
                    <a:pt x="474980" y="2131060"/>
                  </a:cubicBezTo>
                  <a:cubicBezTo>
                    <a:pt x="481330" y="2132330"/>
                    <a:pt x="487680" y="2132330"/>
                    <a:pt x="492760" y="2133600"/>
                  </a:cubicBezTo>
                  <a:cubicBezTo>
                    <a:pt x="499110" y="2134870"/>
                    <a:pt x="502920" y="2139950"/>
                    <a:pt x="509270" y="2139950"/>
                  </a:cubicBezTo>
                  <a:cubicBezTo>
                    <a:pt x="515620" y="2139950"/>
                    <a:pt x="520700" y="2143760"/>
                    <a:pt x="527050" y="2146300"/>
                  </a:cubicBezTo>
                  <a:cubicBezTo>
                    <a:pt x="529590" y="2147570"/>
                    <a:pt x="532130" y="2147570"/>
                    <a:pt x="535940" y="2148840"/>
                  </a:cubicBezTo>
                  <a:cubicBezTo>
                    <a:pt x="543560" y="2150110"/>
                    <a:pt x="549910" y="2150110"/>
                    <a:pt x="557530" y="2151380"/>
                  </a:cubicBezTo>
                  <a:cubicBezTo>
                    <a:pt x="563880" y="2152650"/>
                    <a:pt x="570230" y="2155190"/>
                    <a:pt x="576580" y="2153920"/>
                  </a:cubicBezTo>
                  <a:cubicBezTo>
                    <a:pt x="586740" y="2152650"/>
                    <a:pt x="594360" y="2155190"/>
                    <a:pt x="603250" y="2157730"/>
                  </a:cubicBezTo>
                  <a:cubicBezTo>
                    <a:pt x="609600" y="2159000"/>
                    <a:pt x="614680" y="2162810"/>
                    <a:pt x="621030" y="2162810"/>
                  </a:cubicBezTo>
                  <a:cubicBezTo>
                    <a:pt x="628650" y="2164080"/>
                    <a:pt x="636270" y="2165350"/>
                    <a:pt x="641350" y="2170430"/>
                  </a:cubicBezTo>
                  <a:cubicBezTo>
                    <a:pt x="642620" y="2169160"/>
                    <a:pt x="643890" y="2169160"/>
                    <a:pt x="643890" y="2169160"/>
                  </a:cubicBezTo>
                  <a:cubicBezTo>
                    <a:pt x="647700" y="2170430"/>
                    <a:pt x="652780" y="2170430"/>
                    <a:pt x="656590" y="2171700"/>
                  </a:cubicBezTo>
                  <a:cubicBezTo>
                    <a:pt x="664210" y="2172970"/>
                    <a:pt x="670560" y="2175510"/>
                    <a:pt x="676910" y="2176780"/>
                  </a:cubicBezTo>
                  <a:cubicBezTo>
                    <a:pt x="680720" y="2178050"/>
                    <a:pt x="684530" y="2178050"/>
                    <a:pt x="687070" y="2180590"/>
                  </a:cubicBezTo>
                  <a:cubicBezTo>
                    <a:pt x="690880" y="2183130"/>
                    <a:pt x="694690" y="2184400"/>
                    <a:pt x="698500" y="2183130"/>
                  </a:cubicBezTo>
                  <a:cubicBezTo>
                    <a:pt x="702310" y="2183130"/>
                    <a:pt x="704850" y="2181860"/>
                    <a:pt x="708660" y="2183130"/>
                  </a:cubicBezTo>
                  <a:cubicBezTo>
                    <a:pt x="716280" y="2184400"/>
                    <a:pt x="722630" y="2188210"/>
                    <a:pt x="730250" y="2189480"/>
                  </a:cubicBezTo>
                  <a:cubicBezTo>
                    <a:pt x="732790" y="2190750"/>
                    <a:pt x="736600" y="2190750"/>
                    <a:pt x="740410" y="2189480"/>
                  </a:cubicBezTo>
                  <a:cubicBezTo>
                    <a:pt x="750570" y="2186940"/>
                    <a:pt x="760730" y="2186940"/>
                    <a:pt x="770890" y="2189480"/>
                  </a:cubicBezTo>
                  <a:cubicBezTo>
                    <a:pt x="777240" y="2190750"/>
                    <a:pt x="784860" y="2194560"/>
                    <a:pt x="791210" y="2192020"/>
                  </a:cubicBezTo>
                  <a:cubicBezTo>
                    <a:pt x="796290" y="2190750"/>
                    <a:pt x="800100" y="2190750"/>
                    <a:pt x="803910" y="2190750"/>
                  </a:cubicBezTo>
                  <a:cubicBezTo>
                    <a:pt x="806450" y="2190750"/>
                    <a:pt x="808990" y="2192020"/>
                    <a:pt x="810260" y="2190750"/>
                  </a:cubicBezTo>
                  <a:cubicBezTo>
                    <a:pt x="816610" y="2184400"/>
                    <a:pt x="824230" y="2186940"/>
                    <a:pt x="831850" y="2186940"/>
                  </a:cubicBezTo>
                  <a:cubicBezTo>
                    <a:pt x="836930" y="2188210"/>
                    <a:pt x="843280" y="2188210"/>
                    <a:pt x="848360" y="2185670"/>
                  </a:cubicBezTo>
                  <a:lnTo>
                    <a:pt x="850900" y="2185670"/>
                  </a:lnTo>
                  <a:cubicBezTo>
                    <a:pt x="858520" y="2185670"/>
                    <a:pt x="866140" y="2186940"/>
                    <a:pt x="873760" y="2186940"/>
                  </a:cubicBezTo>
                  <a:lnTo>
                    <a:pt x="876300" y="2186940"/>
                  </a:lnTo>
                  <a:cubicBezTo>
                    <a:pt x="881380" y="2185670"/>
                    <a:pt x="885190" y="2183130"/>
                    <a:pt x="890270" y="2181860"/>
                  </a:cubicBezTo>
                  <a:cubicBezTo>
                    <a:pt x="897890" y="2179320"/>
                    <a:pt x="905510" y="2178050"/>
                    <a:pt x="913130" y="2176780"/>
                  </a:cubicBezTo>
                  <a:cubicBezTo>
                    <a:pt x="919480" y="2175510"/>
                    <a:pt x="924560" y="2176780"/>
                    <a:pt x="930910" y="2175510"/>
                  </a:cubicBezTo>
                  <a:cubicBezTo>
                    <a:pt x="932180" y="2175510"/>
                    <a:pt x="933450" y="2175510"/>
                    <a:pt x="934720" y="2174240"/>
                  </a:cubicBezTo>
                  <a:cubicBezTo>
                    <a:pt x="938530" y="2171700"/>
                    <a:pt x="944880" y="2174240"/>
                    <a:pt x="946150" y="2169160"/>
                  </a:cubicBezTo>
                  <a:lnTo>
                    <a:pt x="947420" y="2169160"/>
                  </a:lnTo>
                  <a:cubicBezTo>
                    <a:pt x="949960" y="2169160"/>
                    <a:pt x="953770" y="2169160"/>
                    <a:pt x="956310" y="2166620"/>
                  </a:cubicBezTo>
                  <a:cubicBezTo>
                    <a:pt x="961390" y="2162810"/>
                    <a:pt x="965200" y="2164080"/>
                    <a:pt x="970280" y="2165350"/>
                  </a:cubicBezTo>
                  <a:cubicBezTo>
                    <a:pt x="976630" y="2166620"/>
                    <a:pt x="982980" y="2167890"/>
                    <a:pt x="988060" y="2166620"/>
                  </a:cubicBezTo>
                  <a:cubicBezTo>
                    <a:pt x="994410" y="2165350"/>
                    <a:pt x="1002030" y="2162810"/>
                    <a:pt x="1008380" y="2161540"/>
                  </a:cubicBezTo>
                  <a:cubicBezTo>
                    <a:pt x="1009650" y="2161540"/>
                    <a:pt x="1010920" y="2160270"/>
                    <a:pt x="1012190" y="2159000"/>
                  </a:cubicBezTo>
                  <a:cubicBezTo>
                    <a:pt x="1016000" y="2156460"/>
                    <a:pt x="1018540" y="2152650"/>
                    <a:pt x="1022350" y="2150110"/>
                  </a:cubicBezTo>
                  <a:cubicBezTo>
                    <a:pt x="1022350" y="2150110"/>
                    <a:pt x="1023620" y="2148840"/>
                    <a:pt x="1024890" y="2148840"/>
                  </a:cubicBezTo>
                  <a:cubicBezTo>
                    <a:pt x="1031240" y="2151380"/>
                    <a:pt x="1033780" y="2145030"/>
                    <a:pt x="1037590" y="2142490"/>
                  </a:cubicBezTo>
                  <a:cubicBezTo>
                    <a:pt x="1042670" y="2139950"/>
                    <a:pt x="1045210" y="2132330"/>
                    <a:pt x="1052830" y="2133600"/>
                  </a:cubicBezTo>
                  <a:lnTo>
                    <a:pt x="1054100" y="2133600"/>
                  </a:lnTo>
                  <a:cubicBezTo>
                    <a:pt x="1059180" y="2131060"/>
                    <a:pt x="1064260" y="2127250"/>
                    <a:pt x="1068070" y="2124710"/>
                  </a:cubicBezTo>
                  <a:cubicBezTo>
                    <a:pt x="1069340" y="2123440"/>
                    <a:pt x="1070610" y="2122170"/>
                    <a:pt x="1070610" y="2120900"/>
                  </a:cubicBezTo>
                  <a:cubicBezTo>
                    <a:pt x="1071880" y="2119630"/>
                    <a:pt x="1073150" y="2117090"/>
                    <a:pt x="1075690" y="2115820"/>
                  </a:cubicBezTo>
                  <a:cubicBezTo>
                    <a:pt x="1084580" y="2109470"/>
                    <a:pt x="1093470" y="2104390"/>
                    <a:pt x="1102360" y="2098040"/>
                  </a:cubicBezTo>
                  <a:cubicBezTo>
                    <a:pt x="1106170" y="2095500"/>
                    <a:pt x="1112520" y="2092960"/>
                    <a:pt x="1112520" y="2085340"/>
                  </a:cubicBezTo>
                  <a:cubicBezTo>
                    <a:pt x="1112520" y="2077720"/>
                    <a:pt x="1120140" y="2075180"/>
                    <a:pt x="1125220" y="2072640"/>
                  </a:cubicBezTo>
                  <a:cubicBezTo>
                    <a:pt x="1129030" y="2070100"/>
                    <a:pt x="1134110" y="2070100"/>
                    <a:pt x="1139190" y="2068830"/>
                  </a:cubicBezTo>
                  <a:cubicBezTo>
                    <a:pt x="1141730" y="2068830"/>
                    <a:pt x="1143000" y="2067560"/>
                    <a:pt x="1145540" y="2067560"/>
                  </a:cubicBezTo>
                  <a:cubicBezTo>
                    <a:pt x="1148080" y="2067560"/>
                    <a:pt x="1150620" y="2067560"/>
                    <a:pt x="1151890" y="2065020"/>
                  </a:cubicBezTo>
                  <a:cubicBezTo>
                    <a:pt x="1153160" y="2063750"/>
                    <a:pt x="1154430" y="2063750"/>
                    <a:pt x="1155700" y="2062480"/>
                  </a:cubicBezTo>
                  <a:cubicBezTo>
                    <a:pt x="1158240" y="2061210"/>
                    <a:pt x="1160780" y="2059940"/>
                    <a:pt x="1162050" y="2058670"/>
                  </a:cubicBezTo>
                  <a:lnTo>
                    <a:pt x="1169670" y="2058670"/>
                  </a:lnTo>
                  <a:cubicBezTo>
                    <a:pt x="1174750" y="2061210"/>
                    <a:pt x="1178560" y="2063750"/>
                    <a:pt x="1182370" y="2065020"/>
                  </a:cubicBezTo>
                  <a:cubicBezTo>
                    <a:pt x="1182370" y="2065020"/>
                    <a:pt x="1183640" y="2063750"/>
                    <a:pt x="1184910" y="2063750"/>
                  </a:cubicBezTo>
                  <a:cubicBezTo>
                    <a:pt x="1182370" y="2062480"/>
                    <a:pt x="1181100" y="2061210"/>
                    <a:pt x="1178560" y="2059940"/>
                  </a:cubicBezTo>
                  <a:cubicBezTo>
                    <a:pt x="1178560" y="2057400"/>
                    <a:pt x="1178560" y="2056130"/>
                    <a:pt x="1179830" y="2053590"/>
                  </a:cubicBezTo>
                  <a:cubicBezTo>
                    <a:pt x="1182370" y="2054860"/>
                    <a:pt x="1186180" y="2056130"/>
                    <a:pt x="1184910" y="2051050"/>
                  </a:cubicBezTo>
                  <a:lnTo>
                    <a:pt x="1186180" y="2049780"/>
                  </a:lnTo>
                  <a:cubicBezTo>
                    <a:pt x="1188720" y="2047240"/>
                    <a:pt x="1191260" y="2044700"/>
                    <a:pt x="1195070" y="2045970"/>
                  </a:cubicBezTo>
                  <a:cubicBezTo>
                    <a:pt x="1195070" y="2045970"/>
                    <a:pt x="1196340" y="2044700"/>
                    <a:pt x="1197610" y="2044700"/>
                  </a:cubicBezTo>
                  <a:lnTo>
                    <a:pt x="1205230" y="2048510"/>
                  </a:lnTo>
                  <a:cubicBezTo>
                    <a:pt x="1205230" y="2047240"/>
                    <a:pt x="1205230" y="2045970"/>
                    <a:pt x="1203960" y="2045970"/>
                  </a:cubicBezTo>
                  <a:lnTo>
                    <a:pt x="1205230" y="2045970"/>
                  </a:lnTo>
                  <a:cubicBezTo>
                    <a:pt x="1206500" y="2047240"/>
                    <a:pt x="1207770" y="2047240"/>
                    <a:pt x="1210310" y="2048510"/>
                  </a:cubicBezTo>
                  <a:cubicBezTo>
                    <a:pt x="1210310" y="2045970"/>
                    <a:pt x="1216660" y="2042160"/>
                    <a:pt x="1217930" y="2043430"/>
                  </a:cubicBezTo>
                  <a:lnTo>
                    <a:pt x="1219200" y="2043430"/>
                  </a:lnTo>
                  <a:cubicBezTo>
                    <a:pt x="1220470" y="2047240"/>
                    <a:pt x="1223010" y="2049780"/>
                    <a:pt x="1224280" y="2053590"/>
                  </a:cubicBezTo>
                  <a:cubicBezTo>
                    <a:pt x="1226820" y="2052320"/>
                    <a:pt x="1229360" y="2049780"/>
                    <a:pt x="1231900" y="2048510"/>
                  </a:cubicBezTo>
                  <a:cubicBezTo>
                    <a:pt x="1233170" y="2051050"/>
                    <a:pt x="1233170" y="2053590"/>
                    <a:pt x="1234440" y="2057400"/>
                  </a:cubicBezTo>
                  <a:cubicBezTo>
                    <a:pt x="1236980" y="2054860"/>
                    <a:pt x="1238250" y="2053590"/>
                    <a:pt x="1238250" y="2052320"/>
                  </a:cubicBezTo>
                  <a:cubicBezTo>
                    <a:pt x="1242060" y="2053590"/>
                    <a:pt x="1245870" y="2053590"/>
                    <a:pt x="1248410" y="2054860"/>
                  </a:cubicBezTo>
                  <a:cubicBezTo>
                    <a:pt x="1252220" y="2057400"/>
                    <a:pt x="1256030" y="2057400"/>
                    <a:pt x="1259840" y="2056130"/>
                  </a:cubicBezTo>
                  <a:cubicBezTo>
                    <a:pt x="1262380" y="2054860"/>
                    <a:pt x="1263650" y="2053590"/>
                    <a:pt x="1266190" y="2052320"/>
                  </a:cubicBezTo>
                  <a:cubicBezTo>
                    <a:pt x="1267460" y="2054860"/>
                    <a:pt x="1268730" y="2056130"/>
                    <a:pt x="1271270" y="2057400"/>
                  </a:cubicBezTo>
                  <a:cubicBezTo>
                    <a:pt x="1270000" y="2057400"/>
                    <a:pt x="1268730" y="2058670"/>
                    <a:pt x="1267460" y="2058670"/>
                  </a:cubicBezTo>
                  <a:cubicBezTo>
                    <a:pt x="1264920" y="2059940"/>
                    <a:pt x="1263650" y="2061210"/>
                    <a:pt x="1262380" y="2063750"/>
                  </a:cubicBezTo>
                  <a:cubicBezTo>
                    <a:pt x="1261110" y="2066290"/>
                    <a:pt x="1261110" y="2068830"/>
                    <a:pt x="1258570" y="2070100"/>
                  </a:cubicBezTo>
                  <a:cubicBezTo>
                    <a:pt x="1256030" y="2071370"/>
                    <a:pt x="1256030" y="2068830"/>
                    <a:pt x="1253490" y="2068830"/>
                  </a:cubicBezTo>
                  <a:cubicBezTo>
                    <a:pt x="1256030" y="2067560"/>
                    <a:pt x="1257300" y="2067560"/>
                    <a:pt x="1258570" y="2067560"/>
                  </a:cubicBezTo>
                  <a:lnTo>
                    <a:pt x="1258570" y="2065020"/>
                  </a:lnTo>
                  <a:cubicBezTo>
                    <a:pt x="1250950" y="2067560"/>
                    <a:pt x="1243330" y="2063750"/>
                    <a:pt x="1234440" y="2065020"/>
                  </a:cubicBezTo>
                  <a:cubicBezTo>
                    <a:pt x="1239520" y="2067560"/>
                    <a:pt x="1244600" y="2068830"/>
                    <a:pt x="1249680" y="2070100"/>
                  </a:cubicBezTo>
                  <a:lnTo>
                    <a:pt x="1247140" y="2072640"/>
                  </a:lnTo>
                  <a:cubicBezTo>
                    <a:pt x="1249680" y="2073910"/>
                    <a:pt x="1252220" y="2073910"/>
                    <a:pt x="1254760" y="2073910"/>
                  </a:cubicBezTo>
                  <a:lnTo>
                    <a:pt x="1254760" y="2075180"/>
                  </a:lnTo>
                  <a:cubicBezTo>
                    <a:pt x="1252220" y="2075180"/>
                    <a:pt x="1250950" y="2076450"/>
                    <a:pt x="1248410" y="2076450"/>
                  </a:cubicBezTo>
                  <a:lnTo>
                    <a:pt x="1248410" y="2077720"/>
                  </a:lnTo>
                  <a:lnTo>
                    <a:pt x="1259840" y="2077720"/>
                  </a:lnTo>
                  <a:cubicBezTo>
                    <a:pt x="1262380" y="2071370"/>
                    <a:pt x="1270000" y="2073910"/>
                    <a:pt x="1273810" y="2070100"/>
                  </a:cubicBezTo>
                  <a:lnTo>
                    <a:pt x="1276350" y="2070100"/>
                  </a:lnTo>
                  <a:lnTo>
                    <a:pt x="1272540" y="2073910"/>
                  </a:lnTo>
                  <a:cubicBezTo>
                    <a:pt x="1273810" y="2075180"/>
                    <a:pt x="1275080" y="2075180"/>
                    <a:pt x="1276350" y="2076450"/>
                  </a:cubicBezTo>
                  <a:cubicBezTo>
                    <a:pt x="1277620" y="2077720"/>
                    <a:pt x="1278890" y="2077720"/>
                    <a:pt x="1280160" y="2078990"/>
                  </a:cubicBezTo>
                  <a:cubicBezTo>
                    <a:pt x="1282700" y="2077720"/>
                    <a:pt x="1283970" y="2077720"/>
                    <a:pt x="1286510" y="2076450"/>
                  </a:cubicBezTo>
                  <a:cubicBezTo>
                    <a:pt x="1285240" y="2078990"/>
                    <a:pt x="1285240" y="2080260"/>
                    <a:pt x="1285240" y="2081530"/>
                  </a:cubicBezTo>
                  <a:lnTo>
                    <a:pt x="1291590" y="2081530"/>
                  </a:lnTo>
                  <a:lnTo>
                    <a:pt x="1291590" y="2077720"/>
                  </a:lnTo>
                  <a:cubicBezTo>
                    <a:pt x="1291590" y="2073910"/>
                    <a:pt x="1294130" y="2073910"/>
                    <a:pt x="1296670" y="2075180"/>
                  </a:cubicBezTo>
                  <a:cubicBezTo>
                    <a:pt x="1300480" y="2077720"/>
                    <a:pt x="1303020" y="2076450"/>
                    <a:pt x="1306830" y="2075180"/>
                  </a:cubicBezTo>
                  <a:cubicBezTo>
                    <a:pt x="1310640" y="2075180"/>
                    <a:pt x="1313180" y="2072640"/>
                    <a:pt x="1314450" y="2068830"/>
                  </a:cubicBezTo>
                  <a:lnTo>
                    <a:pt x="1309370" y="2068830"/>
                  </a:lnTo>
                  <a:cubicBezTo>
                    <a:pt x="1309370" y="2067560"/>
                    <a:pt x="1310640" y="2066290"/>
                    <a:pt x="1310640" y="2065020"/>
                  </a:cubicBezTo>
                  <a:lnTo>
                    <a:pt x="1310640" y="2059940"/>
                  </a:lnTo>
                  <a:lnTo>
                    <a:pt x="1311910" y="2059940"/>
                  </a:lnTo>
                  <a:cubicBezTo>
                    <a:pt x="1311910" y="2062480"/>
                    <a:pt x="1313180" y="2063750"/>
                    <a:pt x="1313180" y="2066290"/>
                  </a:cubicBezTo>
                  <a:cubicBezTo>
                    <a:pt x="1315720" y="2065020"/>
                    <a:pt x="1319530" y="2065020"/>
                    <a:pt x="1323340" y="2063750"/>
                  </a:cubicBezTo>
                  <a:lnTo>
                    <a:pt x="1323340" y="2067560"/>
                  </a:lnTo>
                  <a:cubicBezTo>
                    <a:pt x="1327150" y="2068830"/>
                    <a:pt x="1330960" y="2071370"/>
                    <a:pt x="1333500" y="2076450"/>
                  </a:cubicBezTo>
                  <a:cubicBezTo>
                    <a:pt x="1333500" y="2076450"/>
                    <a:pt x="1334770" y="2077720"/>
                    <a:pt x="1334770" y="2076450"/>
                  </a:cubicBezTo>
                  <a:lnTo>
                    <a:pt x="1346200" y="2072640"/>
                  </a:lnTo>
                  <a:cubicBezTo>
                    <a:pt x="1351280" y="2071370"/>
                    <a:pt x="1355090" y="2070100"/>
                    <a:pt x="1360170" y="2068830"/>
                  </a:cubicBezTo>
                  <a:cubicBezTo>
                    <a:pt x="1362710" y="2068830"/>
                    <a:pt x="1363980" y="2071370"/>
                    <a:pt x="1367790" y="2073910"/>
                  </a:cubicBezTo>
                  <a:cubicBezTo>
                    <a:pt x="1371600" y="2073910"/>
                    <a:pt x="1384300" y="2076450"/>
                    <a:pt x="1389380" y="2080260"/>
                  </a:cubicBezTo>
                  <a:cubicBezTo>
                    <a:pt x="1390650" y="2081530"/>
                    <a:pt x="1393190" y="2080260"/>
                    <a:pt x="1394460" y="2080260"/>
                  </a:cubicBezTo>
                  <a:cubicBezTo>
                    <a:pt x="1398270" y="2078990"/>
                    <a:pt x="1402080" y="2078990"/>
                    <a:pt x="1405890" y="2077720"/>
                  </a:cubicBezTo>
                  <a:lnTo>
                    <a:pt x="1407160" y="2078990"/>
                  </a:lnTo>
                  <a:cubicBezTo>
                    <a:pt x="1408430" y="2081530"/>
                    <a:pt x="1408430" y="2084070"/>
                    <a:pt x="1408430" y="2086610"/>
                  </a:cubicBezTo>
                  <a:cubicBezTo>
                    <a:pt x="1412240" y="2090420"/>
                    <a:pt x="1416050" y="2094230"/>
                    <a:pt x="1421130" y="2087880"/>
                  </a:cubicBezTo>
                  <a:cubicBezTo>
                    <a:pt x="1421130" y="2089150"/>
                    <a:pt x="1419860" y="2090420"/>
                    <a:pt x="1419860" y="2091690"/>
                  </a:cubicBezTo>
                  <a:cubicBezTo>
                    <a:pt x="1421130" y="2091690"/>
                    <a:pt x="1421130" y="2092960"/>
                    <a:pt x="1422400" y="2092960"/>
                  </a:cubicBezTo>
                  <a:cubicBezTo>
                    <a:pt x="1424940" y="2094230"/>
                    <a:pt x="1432560" y="2095500"/>
                    <a:pt x="1433830" y="2092960"/>
                  </a:cubicBezTo>
                  <a:cubicBezTo>
                    <a:pt x="1435100" y="2089150"/>
                    <a:pt x="1437640" y="2090420"/>
                    <a:pt x="1438910" y="2090420"/>
                  </a:cubicBezTo>
                  <a:cubicBezTo>
                    <a:pt x="1440180" y="2091690"/>
                    <a:pt x="1440180" y="2094230"/>
                    <a:pt x="1441450" y="2096770"/>
                  </a:cubicBezTo>
                  <a:lnTo>
                    <a:pt x="1441450" y="2087880"/>
                  </a:lnTo>
                  <a:cubicBezTo>
                    <a:pt x="1443990" y="2090420"/>
                    <a:pt x="1445260" y="2091690"/>
                    <a:pt x="1446530" y="2094230"/>
                  </a:cubicBezTo>
                  <a:cubicBezTo>
                    <a:pt x="1447800" y="2095500"/>
                    <a:pt x="1447800" y="2096770"/>
                    <a:pt x="1447800" y="2098040"/>
                  </a:cubicBezTo>
                  <a:cubicBezTo>
                    <a:pt x="1446530" y="2098040"/>
                    <a:pt x="1445260" y="2098040"/>
                    <a:pt x="1443990" y="2099310"/>
                  </a:cubicBezTo>
                  <a:lnTo>
                    <a:pt x="1440180" y="2099310"/>
                  </a:lnTo>
                  <a:cubicBezTo>
                    <a:pt x="1443990" y="2101850"/>
                    <a:pt x="1442720" y="2108200"/>
                    <a:pt x="1447800" y="2105660"/>
                  </a:cubicBezTo>
                  <a:cubicBezTo>
                    <a:pt x="1449070" y="2104390"/>
                    <a:pt x="1450340" y="2101850"/>
                    <a:pt x="1451610" y="2100580"/>
                  </a:cubicBezTo>
                  <a:cubicBezTo>
                    <a:pt x="1451610" y="2101850"/>
                    <a:pt x="1452880" y="2104390"/>
                    <a:pt x="1452880" y="2105660"/>
                  </a:cubicBezTo>
                  <a:cubicBezTo>
                    <a:pt x="1454150" y="2105660"/>
                    <a:pt x="1455420" y="2105660"/>
                    <a:pt x="1456690" y="2106930"/>
                  </a:cubicBezTo>
                  <a:cubicBezTo>
                    <a:pt x="1459230" y="2110740"/>
                    <a:pt x="1463040" y="2109470"/>
                    <a:pt x="1466850" y="2110740"/>
                  </a:cubicBezTo>
                  <a:cubicBezTo>
                    <a:pt x="1469390" y="2110740"/>
                    <a:pt x="1470660" y="2113280"/>
                    <a:pt x="1471930" y="2114550"/>
                  </a:cubicBezTo>
                  <a:cubicBezTo>
                    <a:pt x="1473200" y="2117090"/>
                    <a:pt x="1474470" y="2119630"/>
                    <a:pt x="1478280" y="2119630"/>
                  </a:cubicBezTo>
                  <a:cubicBezTo>
                    <a:pt x="1480820" y="2119630"/>
                    <a:pt x="1483360" y="2122170"/>
                    <a:pt x="1485900" y="2124710"/>
                  </a:cubicBezTo>
                  <a:cubicBezTo>
                    <a:pt x="1489710" y="2127250"/>
                    <a:pt x="1493520" y="2132330"/>
                    <a:pt x="1497330" y="2134870"/>
                  </a:cubicBezTo>
                  <a:cubicBezTo>
                    <a:pt x="1503680" y="2138680"/>
                    <a:pt x="1510030" y="2143760"/>
                    <a:pt x="1517650" y="2142490"/>
                  </a:cubicBezTo>
                  <a:cubicBezTo>
                    <a:pt x="1521460" y="2142490"/>
                    <a:pt x="1525270" y="2145030"/>
                    <a:pt x="1529080" y="2145030"/>
                  </a:cubicBezTo>
                  <a:cubicBezTo>
                    <a:pt x="1532890" y="2145030"/>
                    <a:pt x="1537970" y="2145030"/>
                    <a:pt x="1543050" y="2143760"/>
                  </a:cubicBezTo>
                  <a:cubicBezTo>
                    <a:pt x="1543050" y="2147570"/>
                    <a:pt x="1543050" y="2148840"/>
                    <a:pt x="1546860" y="2148840"/>
                  </a:cubicBezTo>
                  <a:cubicBezTo>
                    <a:pt x="1549400" y="2148840"/>
                    <a:pt x="1551940" y="2148840"/>
                    <a:pt x="1554480" y="2150110"/>
                  </a:cubicBezTo>
                  <a:cubicBezTo>
                    <a:pt x="1562100" y="2150110"/>
                    <a:pt x="1568450" y="2153920"/>
                    <a:pt x="1576070" y="2152650"/>
                  </a:cubicBezTo>
                  <a:cubicBezTo>
                    <a:pt x="1578610" y="2152650"/>
                    <a:pt x="1581150" y="2153920"/>
                    <a:pt x="1583690" y="2155190"/>
                  </a:cubicBezTo>
                  <a:cubicBezTo>
                    <a:pt x="1591310" y="2157730"/>
                    <a:pt x="1596390" y="2164080"/>
                    <a:pt x="1605280" y="2162810"/>
                  </a:cubicBezTo>
                  <a:cubicBezTo>
                    <a:pt x="1606550" y="2162810"/>
                    <a:pt x="1609090" y="2162810"/>
                    <a:pt x="1610360" y="2164080"/>
                  </a:cubicBezTo>
                  <a:cubicBezTo>
                    <a:pt x="1612900" y="2166620"/>
                    <a:pt x="1614170" y="2165350"/>
                    <a:pt x="1615440" y="2164080"/>
                  </a:cubicBezTo>
                  <a:cubicBezTo>
                    <a:pt x="1617980" y="2162810"/>
                    <a:pt x="1620520" y="2161540"/>
                    <a:pt x="1621790" y="2162810"/>
                  </a:cubicBezTo>
                  <a:cubicBezTo>
                    <a:pt x="1626870" y="2164080"/>
                    <a:pt x="1633220" y="2165350"/>
                    <a:pt x="1638300" y="2166620"/>
                  </a:cubicBezTo>
                  <a:lnTo>
                    <a:pt x="1643380" y="2166620"/>
                  </a:lnTo>
                  <a:cubicBezTo>
                    <a:pt x="1647190" y="2165350"/>
                    <a:pt x="1652270" y="2164080"/>
                    <a:pt x="1656080" y="2164080"/>
                  </a:cubicBezTo>
                  <a:cubicBezTo>
                    <a:pt x="1662430" y="2162810"/>
                    <a:pt x="1668780" y="2162810"/>
                    <a:pt x="1675130" y="2162810"/>
                  </a:cubicBezTo>
                  <a:lnTo>
                    <a:pt x="1677670" y="2162810"/>
                  </a:lnTo>
                  <a:cubicBezTo>
                    <a:pt x="1686560" y="2160270"/>
                    <a:pt x="1696720" y="2157730"/>
                    <a:pt x="1705610" y="2155190"/>
                  </a:cubicBezTo>
                  <a:cubicBezTo>
                    <a:pt x="1711960" y="2153920"/>
                    <a:pt x="1718310" y="2152650"/>
                    <a:pt x="1725930" y="2151380"/>
                  </a:cubicBezTo>
                  <a:cubicBezTo>
                    <a:pt x="1733550" y="2150110"/>
                    <a:pt x="1739900" y="2147570"/>
                    <a:pt x="1747520" y="2146300"/>
                  </a:cubicBezTo>
                  <a:cubicBezTo>
                    <a:pt x="1750060" y="2146300"/>
                    <a:pt x="1752600" y="2146300"/>
                    <a:pt x="1756410" y="2145030"/>
                  </a:cubicBezTo>
                  <a:cubicBezTo>
                    <a:pt x="1766570" y="2143760"/>
                    <a:pt x="1776730" y="2139950"/>
                    <a:pt x="1786890" y="2145030"/>
                  </a:cubicBezTo>
                  <a:lnTo>
                    <a:pt x="1802130" y="2148840"/>
                  </a:lnTo>
                  <a:cubicBezTo>
                    <a:pt x="1808480" y="2150110"/>
                    <a:pt x="1813560" y="2153920"/>
                    <a:pt x="1819910" y="2153920"/>
                  </a:cubicBezTo>
                  <a:cubicBezTo>
                    <a:pt x="1821180" y="2153920"/>
                    <a:pt x="1823720" y="2155190"/>
                    <a:pt x="1824990" y="2155190"/>
                  </a:cubicBezTo>
                  <a:cubicBezTo>
                    <a:pt x="1832610" y="2157730"/>
                    <a:pt x="1838960" y="2164080"/>
                    <a:pt x="1847850" y="2161540"/>
                  </a:cubicBezTo>
                  <a:cubicBezTo>
                    <a:pt x="1851660" y="2160270"/>
                    <a:pt x="1858010" y="2162810"/>
                    <a:pt x="1861820" y="2164080"/>
                  </a:cubicBezTo>
                  <a:cubicBezTo>
                    <a:pt x="1865630" y="2165350"/>
                    <a:pt x="1869440" y="2165350"/>
                    <a:pt x="1873250" y="2166620"/>
                  </a:cubicBezTo>
                  <a:lnTo>
                    <a:pt x="1873250" y="2169160"/>
                  </a:lnTo>
                  <a:cubicBezTo>
                    <a:pt x="1880870" y="2169160"/>
                    <a:pt x="1888490" y="2170430"/>
                    <a:pt x="1896110" y="2166620"/>
                  </a:cubicBezTo>
                  <a:cubicBezTo>
                    <a:pt x="1898650" y="2165350"/>
                    <a:pt x="1899920" y="2164080"/>
                    <a:pt x="1902460" y="2164080"/>
                  </a:cubicBezTo>
                  <a:cubicBezTo>
                    <a:pt x="1907540" y="2162810"/>
                    <a:pt x="1913890" y="2162810"/>
                    <a:pt x="1918970" y="2165350"/>
                  </a:cubicBezTo>
                  <a:cubicBezTo>
                    <a:pt x="1922780" y="2166620"/>
                    <a:pt x="1929130" y="2165350"/>
                    <a:pt x="1932940" y="2162810"/>
                  </a:cubicBezTo>
                  <a:cubicBezTo>
                    <a:pt x="1938020" y="2160270"/>
                    <a:pt x="1944370" y="2161540"/>
                    <a:pt x="1949450" y="2161540"/>
                  </a:cubicBezTo>
                  <a:cubicBezTo>
                    <a:pt x="1954530" y="2161540"/>
                    <a:pt x="1958340" y="2162810"/>
                    <a:pt x="1963420" y="2161540"/>
                  </a:cubicBezTo>
                  <a:cubicBezTo>
                    <a:pt x="1974850" y="2160270"/>
                    <a:pt x="1985010" y="2156460"/>
                    <a:pt x="1997710" y="2157730"/>
                  </a:cubicBezTo>
                  <a:cubicBezTo>
                    <a:pt x="2002790" y="2157730"/>
                    <a:pt x="2007870" y="2159000"/>
                    <a:pt x="2012950" y="2157730"/>
                  </a:cubicBezTo>
                  <a:cubicBezTo>
                    <a:pt x="2023110" y="2156460"/>
                    <a:pt x="2030730" y="2160270"/>
                    <a:pt x="2038350" y="2165350"/>
                  </a:cubicBezTo>
                  <a:cubicBezTo>
                    <a:pt x="2044700" y="2170430"/>
                    <a:pt x="2052320" y="2174240"/>
                    <a:pt x="2059940" y="2178050"/>
                  </a:cubicBezTo>
                  <a:cubicBezTo>
                    <a:pt x="2065020" y="2180590"/>
                    <a:pt x="2072640" y="2175510"/>
                    <a:pt x="2072640" y="2169160"/>
                  </a:cubicBezTo>
                  <a:lnTo>
                    <a:pt x="2072640" y="2157730"/>
                  </a:lnTo>
                  <a:cubicBezTo>
                    <a:pt x="2072640" y="2124710"/>
                    <a:pt x="2072640" y="2092960"/>
                    <a:pt x="2073910" y="2059940"/>
                  </a:cubicBezTo>
                  <a:cubicBezTo>
                    <a:pt x="2073910" y="2037080"/>
                    <a:pt x="2075180" y="2014220"/>
                    <a:pt x="2075180" y="1990090"/>
                  </a:cubicBezTo>
                  <a:cubicBezTo>
                    <a:pt x="2075180" y="1964690"/>
                    <a:pt x="2073910" y="447040"/>
                    <a:pt x="2073910" y="421640"/>
                  </a:cubicBezTo>
                  <a:cubicBezTo>
                    <a:pt x="2081530" y="410210"/>
                    <a:pt x="2078990" y="401320"/>
                    <a:pt x="2085340" y="394970"/>
                  </a:cubicBezTo>
                  <a:close/>
                  <a:moveTo>
                    <a:pt x="1263650" y="2052320"/>
                  </a:moveTo>
                  <a:cubicBezTo>
                    <a:pt x="1266190" y="2045970"/>
                    <a:pt x="1271270" y="2047240"/>
                    <a:pt x="1275080" y="2048510"/>
                  </a:cubicBezTo>
                  <a:cubicBezTo>
                    <a:pt x="1272540" y="2053590"/>
                    <a:pt x="1267460" y="2051050"/>
                    <a:pt x="1263650" y="2052320"/>
                  </a:cubicBezTo>
                  <a:close/>
                  <a:moveTo>
                    <a:pt x="1275080" y="2058670"/>
                  </a:moveTo>
                  <a:cubicBezTo>
                    <a:pt x="1276350" y="2056130"/>
                    <a:pt x="1276350" y="2052320"/>
                    <a:pt x="1280160" y="2052320"/>
                  </a:cubicBezTo>
                  <a:cubicBezTo>
                    <a:pt x="1281430" y="2052320"/>
                    <a:pt x="1283970" y="2053590"/>
                    <a:pt x="1285240" y="2053590"/>
                  </a:cubicBezTo>
                  <a:cubicBezTo>
                    <a:pt x="1283970" y="2056130"/>
                    <a:pt x="1282700" y="2057400"/>
                    <a:pt x="1281430" y="2059940"/>
                  </a:cubicBezTo>
                  <a:cubicBezTo>
                    <a:pt x="1280160" y="2059940"/>
                    <a:pt x="1277620" y="2059940"/>
                    <a:pt x="1275080" y="2058670"/>
                  </a:cubicBezTo>
                  <a:close/>
                  <a:moveTo>
                    <a:pt x="1280160" y="2071370"/>
                  </a:moveTo>
                  <a:cubicBezTo>
                    <a:pt x="1282700" y="2070100"/>
                    <a:pt x="1283970" y="2067560"/>
                    <a:pt x="1286510" y="2066290"/>
                  </a:cubicBezTo>
                  <a:cubicBezTo>
                    <a:pt x="1287780" y="2066290"/>
                    <a:pt x="1289050" y="2067560"/>
                    <a:pt x="1290320" y="2067560"/>
                  </a:cubicBezTo>
                  <a:cubicBezTo>
                    <a:pt x="1290320" y="2072640"/>
                    <a:pt x="1285240" y="2073910"/>
                    <a:pt x="1280160" y="2071370"/>
                  </a:cubicBezTo>
                  <a:close/>
                  <a:moveTo>
                    <a:pt x="1285240" y="2030730"/>
                  </a:moveTo>
                  <a:cubicBezTo>
                    <a:pt x="1286510" y="2032000"/>
                    <a:pt x="1286510" y="2033270"/>
                    <a:pt x="1289050" y="2034540"/>
                  </a:cubicBezTo>
                  <a:lnTo>
                    <a:pt x="1277620" y="2034540"/>
                  </a:lnTo>
                  <a:cubicBezTo>
                    <a:pt x="1277620" y="2033270"/>
                    <a:pt x="1277620" y="2032000"/>
                    <a:pt x="1278890" y="2030730"/>
                  </a:cubicBezTo>
                  <a:cubicBezTo>
                    <a:pt x="1283970" y="2030730"/>
                    <a:pt x="1285240" y="2030730"/>
                    <a:pt x="1285240" y="2025650"/>
                  </a:cubicBezTo>
                  <a:cubicBezTo>
                    <a:pt x="1289050" y="2026920"/>
                    <a:pt x="1294130" y="2023110"/>
                    <a:pt x="1295400" y="2029460"/>
                  </a:cubicBezTo>
                  <a:cubicBezTo>
                    <a:pt x="1291590" y="2030730"/>
                    <a:pt x="1289050" y="2030730"/>
                    <a:pt x="1285240" y="2030730"/>
                  </a:cubicBezTo>
                  <a:close/>
                </a:path>
              </a:pathLst>
            </a:custGeom>
            <a:blipFill>
              <a:blip r:embed="rId4"/>
              <a:stretch>
                <a:fillRect l="0" t="-21153" r="0" b="-21153"/>
              </a:stretch>
            </a:blipFill>
          </p:spPr>
        </p:sp>
      </p:grpSp>
      <p:sp>
        <p:nvSpPr>
          <p:cNvPr name="TextBox 20" id="20"/>
          <p:cNvSpPr txBox="true"/>
          <p:nvPr/>
        </p:nvSpPr>
        <p:spPr>
          <a:xfrm rot="0">
            <a:off x="5128581" y="490387"/>
            <a:ext cx="10376503" cy="876777"/>
          </a:xfrm>
          <a:prstGeom prst="rect">
            <a:avLst/>
          </a:prstGeom>
        </p:spPr>
        <p:txBody>
          <a:bodyPr anchor="t" rtlCol="false" tIns="0" lIns="0" bIns="0" rIns="0">
            <a:spAutoFit/>
          </a:bodyPr>
          <a:lstStyle/>
          <a:p>
            <a:pPr algn="l" marL="0" indent="0" lvl="0">
              <a:lnSpc>
                <a:spcPts val="6443"/>
              </a:lnSpc>
            </a:pPr>
            <a:r>
              <a:rPr lang="en-US" sz="6711" spc="-134">
                <a:solidFill>
                  <a:srgbClr val="FBF6F1"/>
                </a:solidFill>
                <a:latin typeface="Public Sans"/>
                <a:ea typeface="Public Sans"/>
                <a:cs typeface="Public Sans"/>
                <a:sym typeface="Public Sans"/>
              </a:rPr>
              <a:t>Ứng dụng ca lâm sàng (tt)</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sp>
        <p:nvSpPr>
          <p:cNvPr name="Freeform 2" id="2"/>
          <p:cNvSpPr/>
          <p:nvPr/>
        </p:nvSpPr>
        <p:spPr>
          <a:xfrm flipH="false" flipV="false" rot="0">
            <a:off x="13039050" y="2346053"/>
            <a:ext cx="7174715" cy="7200900"/>
          </a:xfrm>
          <a:custGeom>
            <a:avLst/>
            <a:gdLst/>
            <a:ahLst/>
            <a:cxnLst/>
            <a:rect r="r" b="b" t="t" l="l"/>
            <a:pathLst>
              <a:path h="7200900" w="7174715">
                <a:moveTo>
                  <a:pt x="0" y="0"/>
                </a:moveTo>
                <a:lnTo>
                  <a:pt x="7174715" y="0"/>
                </a:lnTo>
                <a:lnTo>
                  <a:pt x="7174715" y="7200900"/>
                </a:lnTo>
                <a:lnTo>
                  <a:pt x="0" y="7200900"/>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3" id="3"/>
          <p:cNvGrpSpPr/>
          <p:nvPr/>
        </p:nvGrpSpPr>
        <p:grpSpPr>
          <a:xfrm rot="0">
            <a:off x="9525" y="26342"/>
            <a:ext cx="3583458" cy="1138598"/>
            <a:chOff x="0" y="0"/>
            <a:chExt cx="4777944" cy="1518131"/>
          </a:xfrm>
        </p:grpSpPr>
        <p:grpSp>
          <p:nvGrpSpPr>
            <p:cNvPr name="Group 4" id="4"/>
            <p:cNvGrpSpPr/>
            <p:nvPr/>
          </p:nvGrpSpPr>
          <p:grpSpPr>
            <a:xfrm rot="0">
              <a:off x="1110702" y="0"/>
              <a:ext cx="2269554" cy="1232748"/>
              <a:chOff x="0" y="0"/>
              <a:chExt cx="748204" cy="406400"/>
            </a:xfrm>
          </p:grpSpPr>
          <p:sp>
            <p:nvSpPr>
              <p:cNvPr name="Freeform 5" id="5"/>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6" id="6"/>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7" id="7"/>
            <p:cNvGrpSpPr/>
            <p:nvPr/>
          </p:nvGrpSpPr>
          <p:grpSpPr>
            <a:xfrm rot="0">
              <a:off x="0" y="64603"/>
              <a:ext cx="1773142" cy="1232748"/>
              <a:chOff x="0" y="0"/>
              <a:chExt cx="584552" cy="406400"/>
            </a:xfrm>
          </p:grpSpPr>
          <p:sp>
            <p:nvSpPr>
              <p:cNvPr name="Freeform 8" id="8"/>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9" id="9"/>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281290" y="302433"/>
              <a:ext cx="4496654" cy="1127940"/>
              <a:chOff x="0" y="0"/>
              <a:chExt cx="1482412" cy="371848"/>
            </a:xfrm>
          </p:grpSpPr>
          <p:sp>
            <p:nvSpPr>
              <p:cNvPr name="Freeform 11" id="11"/>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2" id="12"/>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3" id="13"/>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4"/>
              <a:stretch>
                <a:fillRect l="0" t="0" r="0" b="0"/>
              </a:stretch>
            </a:blipFill>
          </p:spPr>
        </p:sp>
        <p:sp>
          <p:nvSpPr>
            <p:cNvPr name="Freeform 14" id="14"/>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5"/>
              <a:stretch>
                <a:fillRect l="0" t="0" r="0" b="0"/>
              </a:stretch>
            </a:blipFill>
          </p:spPr>
        </p:sp>
      </p:grpSp>
      <p:sp>
        <p:nvSpPr>
          <p:cNvPr name="TextBox 15" id="15"/>
          <p:cNvSpPr txBox="true"/>
          <p:nvPr/>
        </p:nvSpPr>
        <p:spPr>
          <a:xfrm rot="0">
            <a:off x="4215782" y="190499"/>
            <a:ext cx="13043518" cy="1714501"/>
          </a:xfrm>
          <a:prstGeom prst="rect">
            <a:avLst/>
          </a:prstGeom>
        </p:spPr>
        <p:txBody>
          <a:bodyPr anchor="t" rtlCol="false" tIns="0" lIns="0" bIns="0" rIns="0">
            <a:spAutoFit/>
          </a:bodyPr>
          <a:lstStyle/>
          <a:p>
            <a:pPr algn="ctr" marL="0" indent="0" lvl="0">
              <a:lnSpc>
                <a:spcPts val="6600"/>
              </a:lnSpc>
            </a:pPr>
            <a:r>
              <a:rPr lang="en-US" b="true" sz="6000" spc="-120">
                <a:solidFill>
                  <a:srgbClr val="AF4C0F"/>
                </a:solidFill>
                <a:latin typeface="Public Sans Bold"/>
                <a:ea typeface="Public Sans Bold"/>
                <a:cs typeface="Public Sans Bold"/>
                <a:sym typeface="Public Sans Bold"/>
              </a:rPr>
              <a:t>Thảo luận</a:t>
            </a:r>
            <a:r>
              <a:rPr lang="en-US" sz="6000" spc="-120">
                <a:solidFill>
                  <a:srgbClr val="156669"/>
                </a:solidFill>
                <a:latin typeface="Public Sans"/>
                <a:ea typeface="Public Sans"/>
                <a:cs typeface="Public Sans"/>
                <a:sym typeface="Public Sans"/>
              </a:rPr>
              <a:t> về năng lực chuyên nghiệp của nhân viên y tế </a:t>
            </a:r>
          </a:p>
        </p:txBody>
      </p:sp>
      <p:grpSp>
        <p:nvGrpSpPr>
          <p:cNvPr name="Group 16" id="16"/>
          <p:cNvGrpSpPr/>
          <p:nvPr/>
        </p:nvGrpSpPr>
        <p:grpSpPr>
          <a:xfrm rot="0">
            <a:off x="1214425" y="2243955"/>
            <a:ext cx="11352157" cy="1579812"/>
            <a:chOff x="0" y="0"/>
            <a:chExt cx="15136209" cy="2106416"/>
          </a:xfrm>
        </p:grpSpPr>
        <p:grpSp>
          <p:nvGrpSpPr>
            <p:cNvPr name="Group 17" id="17"/>
            <p:cNvGrpSpPr/>
            <p:nvPr/>
          </p:nvGrpSpPr>
          <p:grpSpPr>
            <a:xfrm rot="0">
              <a:off x="0" y="0"/>
              <a:ext cx="15136209" cy="2106416"/>
              <a:chOff x="0" y="0"/>
              <a:chExt cx="3540444" cy="492702"/>
            </a:xfrm>
          </p:grpSpPr>
          <p:sp>
            <p:nvSpPr>
              <p:cNvPr name="Freeform 18" id="18"/>
              <p:cNvSpPr/>
              <p:nvPr/>
            </p:nvSpPr>
            <p:spPr>
              <a:xfrm flipH="false" flipV="false" rot="0">
                <a:off x="0" y="0"/>
                <a:ext cx="3540444" cy="492702"/>
              </a:xfrm>
              <a:custGeom>
                <a:avLst/>
                <a:gdLst/>
                <a:ahLst/>
                <a:cxnLst/>
                <a:rect r="r" b="b" t="t" l="l"/>
                <a:pathLst>
                  <a:path h="492702" w="3540444">
                    <a:moveTo>
                      <a:pt x="10230" y="0"/>
                    </a:moveTo>
                    <a:lnTo>
                      <a:pt x="3530214" y="0"/>
                    </a:lnTo>
                    <a:cubicBezTo>
                      <a:pt x="3532927" y="0"/>
                      <a:pt x="3535529" y="1078"/>
                      <a:pt x="3537447" y="2996"/>
                    </a:cubicBezTo>
                    <a:cubicBezTo>
                      <a:pt x="3539366" y="4915"/>
                      <a:pt x="3540444" y="7517"/>
                      <a:pt x="3540444" y="10230"/>
                    </a:cubicBezTo>
                    <a:lnTo>
                      <a:pt x="3540444" y="482473"/>
                    </a:lnTo>
                    <a:cubicBezTo>
                      <a:pt x="3540444" y="488122"/>
                      <a:pt x="3535864" y="492702"/>
                      <a:pt x="3530214" y="492702"/>
                    </a:cubicBezTo>
                    <a:lnTo>
                      <a:pt x="10230" y="492702"/>
                    </a:lnTo>
                    <a:cubicBezTo>
                      <a:pt x="7517" y="492702"/>
                      <a:pt x="4915" y="491625"/>
                      <a:pt x="2996" y="489706"/>
                    </a:cubicBezTo>
                    <a:cubicBezTo>
                      <a:pt x="1078" y="487788"/>
                      <a:pt x="0" y="485186"/>
                      <a:pt x="0" y="482473"/>
                    </a:cubicBezTo>
                    <a:lnTo>
                      <a:pt x="0" y="10230"/>
                    </a:lnTo>
                    <a:cubicBezTo>
                      <a:pt x="0" y="7517"/>
                      <a:pt x="1078" y="4915"/>
                      <a:pt x="2996" y="2996"/>
                    </a:cubicBezTo>
                    <a:cubicBezTo>
                      <a:pt x="4915" y="1078"/>
                      <a:pt x="7517" y="0"/>
                      <a:pt x="10230" y="0"/>
                    </a:cubicBezTo>
                    <a:close/>
                  </a:path>
                </a:pathLst>
              </a:custGeom>
              <a:solidFill>
                <a:srgbClr val="FFFFFF"/>
              </a:solidFill>
              <a:ln w="28575" cap="sq">
                <a:solidFill>
                  <a:srgbClr val="0B595B"/>
                </a:solidFill>
                <a:prstDash val="dash"/>
                <a:miter/>
              </a:ln>
            </p:spPr>
          </p:sp>
          <p:sp>
            <p:nvSpPr>
              <p:cNvPr name="TextBox 19" id="19"/>
              <p:cNvSpPr txBox="true"/>
              <p:nvPr/>
            </p:nvSpPr>
            <p:spPr>
              <a:xfrm>
                <a:off x="0" y="-38100"/>
                <a:ext cx="3540444" cy="530802"/>
              </a:xfrm>
              <a:prstGeom prst="rect">
                <a:avLst/>
              </a:prstGeom>
            </p:spPr>
            <p:txBody>
              <a:bodyPr anchor="ctr" rtlCol="false" tIns="50800" lIns="50800" bIns="50800" rIns="50800"/>
              <a:lstStyle/>
              <a:p>
                <a:pPr algn="ctr">
                  <a:lnSpc>
                    <a:spcPts val="2659"/>
                  </a:lnSpc>
                  <a:spcBef>
                    <a:spcPct val="0"/>
                  </a:spcBef>
                </a:pPr>
              </a:p>
            </p:txBody>
          </p:sp>
        </p:grpSp>
        <p:sp>
          <p:nvSpPr>
            <p:cNvPr name="TextBox 20" id="20"/>
            <p:cNvSpPr txBox="true"/>
            <p:nvPr/>
          </p:nvSpPr>
          <p:spPr>
            <a:xfrm rot="0">
              <a:off x="2765500" y="545555"/>
              <a:ext cx="10828007" cy="862905"/>
            </a:xfrm>
            <a:prstGeom prst="rect">
              <a:avLst/>
            </a:prstGeom>
          </p:spPr>
          <p:txBody>
            <a:bodyPr anchor="t" rtlCol="false" tIns="0" lIns="0" bIns="0" rIns="0">
              <a:spAutoFit/>
            </a:bodyPr>
            <a:lstStyle/>
            <a:p>
              <a:pPr algn="l" marL="0" indent="0" lvl="0">
                <a:lnSpc>
                  <a:spcPts val="5702"/>
                </a:lnSpc>
                <a:spcBef>
                  <a:spcPct val="0"/>
                </a:spcBef>
              </a:pPr>
              <a:r>
                <a:rPr lang="en-US" sz="3498">
                  <a:solidFill>
                    <a:srgbClr val="156669"/>
                  </a:solidFill>
                  <a:latin typeface="Roboto"/>
                  <a:ea typeface="Roboto"/>
                  <a:cs typeface="Roboto"/>
                  <a:sym typeface="Roboto"/>
                </a:rPr>
                <a:t>Chăm</a:t>
              </a:r>
              <a:r>
                <a:rPr lang="en-US" sz="3498" strike="noStrike" u="none">
                  <a:solidFill>
                    <a:srgbClr val="156669"/>
                  </a:solidFill>
                  <a:latin typeface="Roboto"/>
                  <a:ea typeface="Roboto"/>
                  <a:cs typeface="Roboto"/>
                  <a:sym typeface="Roboto"/>
                </a:rPr>
                <a:t> sóc lấy người bệnh là trung tâm?</a:t>
              </a:r>
            </a:p>
          </p:txBody>
        </p:sp>
        <p:sp>
          <p:nvSpPr>
            <p:cNvPr name="Freeform 21" id="21"/>
            <p:cNvSpPr/>
            <p:nvPr/>
          </p:nvSpPr>
          <p:spPr>
            <a:xfrm flipH="false" flipV="false" rot="0">
              <a:off x="239151" y="0"/>
              <a:ext cx="1762161" cy="2106416"/>
            </a:xfrm>
            <a:custGeom>
              <a:avLst/>
              <a:gdLst/>
              <a:ahLst/>
              <a:cxnLst/>
              <a:rect r="r" b="b" t="t" l="l"/>
              <a:pathLst>
                <a:path h="2106416" w="1762161">
                  <a:moveTo>
                    <a:pt x="0" y="0"/>
                  </a:moveTo>
                  <a:lnTo>
                    <a:pt x="1762161" y="0"/>
                  </a:lnTo>
                  <a:lnTo>
                    <a:pt x="1762161" y="2106416"/>
                  </a:lnTo>
                  <a:lnTo>
                    <a:pt x="0" y="2106416"/>
                  </a:lnTo>
                  <a:lnTo>
                    <a:pt x="0" y="0"/>
                  </a:lnTo>
                  <a:close/>
                </a:path>
              </a:pathLst>
            </a:custGeom>
            <a:blipFill>
              <a:blip r:embed="rId6"/>
              <a:stretch>
                <a:fillRect l="0" t="-12781" r="0" b="-12781"/>
              </a:stretch>
            </a:blipFill>
          </p:spPr>
        </p:sp>
      </p:grpSp>
      <p:grpSp>
        <p:nvGrpSpPr>
          <p:cNvPr name="Group 22" id="22"/>
          <p:cNvGrpSpPr/>
          <p:nvPr/>
        </p:nvGrpSpPr>
        <p:grpSpPr>
          <a:xfrm rot="0">
            <a:off x="1214425" y="4185717"/>
            <a:ext cx="11352157" cy="1579812"/>
            <a:chOff x="0" y="0"/>
            <a:chExt cx="15136209" cy="2106416"/>
          </a:xfrm>
        </p:grpSpPr>
        <p:grpSp>
          <p:nvGrpSpPr>
            <p:cNvPr name="Group 23" id="23"/>
            <p:cNvGrpSpPr/>
            <p:nvPr/>
          </p:nvGrpSpPr>
          <p:grpSpPr>
            <a:xfrm rot="0">
              <a:off x="0" y="0"/>
              <a:ext cx="15136209" cy="2106416"/>
              <a:chOff x="0" y="0"/>
              <a:chExt cx="3540444" cy="492702"/>
            </a:xfrm>
          </p:grpSpPr>
          <p:sp>
            <p:nvSpPr>
              <p:cNvPr name="Freeform 24" id="24"/>
              <p:cNvSpPr/>
              <p:nvPr/>
            </p:nvSpPr>
            <p:spPr>
              <a:xfrm flipH="false" flipV="false" rot="0">
                <a:off x="0" y="0"/>
                <a:ext cx="3540444" cy="492702"/>
              </a:xfrm>
              <a:custGeom>
                <a:avLst/>
                <a:gdLst/>
                <a:ahLst/>
                <a:cxnLst/>
                <a:rect r="r" b="b" t="t" l="l"/>
                <a:pathLst>
                  <a:path h="492702" w="3540444">
                    <a:moveTo>
                      <a:pt x="10230" y="0"/>
                    </a:moveTo>
                    <a:lnTo>
                      <a:pt x="3530214" y="0"/>
                    </a:lnTo>
                    <a:cubicBezTo>
                      <a:pt x="3532927" y="0"/>
                      <a:pt x="3535529" y="1078"/>
                      <a:pt x="3537447" y="2996"/>
                    </a:cubicBezTo>
                    <a:cubicBezTo>
                      <a:pt x="3539366" y="4915"/>
                      <a:pt x="3540444" y="7517"/>
                      <a:pt x="3540444" y="10230"/>
                    </a:cubicBezTo>
                    <a:lnTo>
                      <a:pt x="3540444" y="482473"/>
                    </a:lnTo>
                    <a:cubicBezTo>
                      <a:pt x="3540444" y="488122"/>
                      <a:pt x="3535864" y="492702"/>
                      <a:pt x="3530214" y="492702"/>
                    </a:cubicBezTo>
                    <a:lnTo>
                      <a:pt x="10230" y="492702"/>
                    </a:lnTo>
                    <a:cubicBezTo>
                      <a:pt x="7517" y="492702"/>
                      <a:pt x="4915" y="491625"/>
                      <a:pt x="2996" y="489706"/>
                    </a:cubicBezTo>
                    <a:cubicBezTo>
                      <a:pt x="1078" y="487788"/>
                      <a:pt x="0" y="485186"/>
                      <a:pt x="0" y="482473"/>
                    </a:cubicBezTo>
                    <a:lnTo>
                      <a:pt x="0" y="10230"/>
                    </a:lnTo>
                    <a:cubicBezTo>
                      <a:pt x="0" y="7517"/>
                      <a:pt x="1078" y="4915"/>
                      <a:pt x="2996" y="2996"/>
                    </a:cubicBezTo>
                    <a:cubicBezTo>
                      <a:pt x="4915" y="1078"/>
                      <a:pt x="7517" y="0"/>
                      <a:pt x="10230" y="0"/>
                    </a:cubicBezTo>
                    <a:close/>
                  </a:path>
                </a:pathLst>
              </a:custGeom>
              <a:solidFill>
                <a:srgbClr val="FFFFFF"/>
              </a:solidFill>
              <a:ln w="28575" cap="sq">
                <a:solidFill>
                  <a:srgbClr val="0B595B"/>
                </a:solidFill>
                <a:prstDash val="dash"/>
                <a:miter/>
              </a:ln>
            </p:spPr>
          </p:sp>
          <p:sp>
            <p:nvSpPr>
              <p:cNvPr name="TextBox 25" id="25"/>
              <p:cNvSpPr txBox="true"/>
              <p:nvPr/>
            </p:nvSpPr>
            <p:spPr>
              <a:xfrm>
                <a:off x="0" y="-38100"/>
                <a:ext cx="3540444" cy="530802"/>
              </a:xfrm>
              <a:prstGeom prst="rect">
                <a:avLst/>
              </a:prstGeom>
            </p:spPr>
            <p:txBody>
              <a:bodyPr anchor="ctr" rtlCol="false" tIns="50800" lIns="50800" bIns="50800" rIns="50800"/>
              <a:lstStyle/>
              <a:p>
                <a:pPr algn="ctr">
                  <a:lnSpc>
                    <a:spcPts val="2659"/>
                  </a:lnSpc>
                  <a:spcBef>
                    <a:spcPct val="0"/>
                  </a:spcBef>
                </a:pPr>
              </a:p>
            </p:txBody>
          </p:sp>
        </p:grpSp>
        <p:sp>
          <p:nvSpPr>
            <p:cNvPr name="TextBox 26" id="26"/>
            <p:cNvSpPr txBox="true"/>
            <p:nvPr/>
          </p:nvSpPr>
          <p:spPr>
            <a:xfrm rot="0">
              <a:off x="2765500" y="286947"/>
              <a:ext cx="10828007" cy="1397000"/>
            </a:xfrm>
            <a:prstGeom prst="rect">
              <a:avLst/>
            </a:prstGeom>
          </p:spPr>
          <p:txBody>
            <a:bodyPr anchor="t" rtlCol="false" tIns="0" lIns="0" bIns="0" rIns="0">
              <a:spAutoFit/>
            </a:bodyPr>
            <a:lstStyle/>
            <a:p>
              <a:pPr algn="l" marL="0" indent="0" lvl="0">
                <a:lnSpc>
                  <a:spcPts val="4198"/>
                </a:lnSpc>
              </a:pPr>
              <a:r>
                <a:rPr lang="en-US" sz="3498">
                  <a:solidFill>
                    <a:srgbClr val="156669"/>
                  </a:solidFill>
                  <a:latin typeface="Roboto"/>
                  <a:ea typeface="Roboto"/>
                  <a:cs typeface="Roboto"/>
                  <a:sym typeface="Roboto"/>
                </a:rPr>
                <a:t>Bạn thấy có sự phối hợp của n</a:t>
              </a:r>
              <a:r>
                <a:rPr lang="en-US" sz="3498" strike="noStrike" u="none">
                  <a:solidFill>
                    <a:srgbClr val="156669"/>
                  </a:solidFill>
                  <a:latin typeface="Roboto"/>
                  <a:ea typeface="Roboto"/>
                  <a:cs typeface="Roboto"/>
                  <a:sym typeface="Roboto"/>
                </a:rPr>
                <a:t>hững ai trong tình huống này?</a:t>
              </a:r>
            </a:p>
          </p:txBody>
        </p:sp>
        <p:sp>
          <p:nvSpPr>
            <p:cNvPr name="Freeform 27" id="27"/>
            <p:cNvSpPr/>
            <p:nvPr/>
          </p:nvSpPr>
          <p:spPr>
            <a:xfrm flipH="false" flipV="false" rot="0">
              <a:off x="239151" y="0"/>
              <a:ext cx="1762161" cy="2106416"/>
            </a:xfrm>
            <a:custGeom>
              <a:avLst/>
              <a:gdLst/>
              <a:ahLst/>
              <a:cxnLst/>
              <a:rect r="r" b="b" t="t" l="l"/>
              <a:pathLst>
                <a:path h="2106416" w="1762161">
                  <a:moveTo>
                    <a:pt x="0" y="0"/>
                  </a:moveTo>
                  <a:lnTo>
                    <a:pt x="1762161" y="0"/>
                  </a:lnTo>
                  <a:lnTo>
                    <a:pt x="1762161" y="2106416"/>
                  </a:lnTo>
                  <a:lnTo>
                    <a:pt x="0" y="2106416"/>
                  </a:lnTo>
                  <a:lnTo>
                    <a:pt x="0" y="0"/>
                  </a:lnTo>
                  <a:close/>
                </a:path>
              </a:pathLst>
            </a:custGeom>
            <a:blipFill>
              <a:blip r:embed="rId6"/>
              <a:stretch>
                <a:fillRect l="0" t="-12781" r="0" b="-12781"/>
              </a:stretch>
            </a:blipFill>
          </p:spPr>
        </p:sp>
      </p:grpSp>
      <p:grpSp>
        <p:nvGrpSpPr>
          <p:cNvPr name="Group 28" id="28"/>
          <p:cNvGrpSpPr/>
          <p:nvPr/>
        </p:nvGrpSpPr>
        <p:grpSpPr>
          <a:xfrm rot="0">
            <a:off x="1214425" y="6127478"/>
            <a:ext cx="11352157" cy="1579812"/>
            <a:chOff x="0" y="0"/>
            <a:chExt cx="15136209" cy="2106416"/>
          </a:xfrm>
        </p:grpSpPr>
        <p:grpSp>
          <p:nvGrpSpPr>
            <p:cNvPr name="Group 29" id="29"/>
            <p:cNvGrpSpPr/>
            <p:nvPr/>
          </p:nvGrpSpPr>
          <p:grpSpPr>
            <a:xfrm rot="0">
              <a:off x="0" y="0"/>
              <a:ext cx="15136209" cy="2106416"/>
              <a:chOff x="0" y="0"/>
              <a:chExt cx="3540444" cy="492702"/>
            </a:xfrm>
          </p:grpSpPr>
          <p:sp>
            <p:nvSpPr>
              <p:cNvPr name="Freeform 30" id="30"/>
              <p:cNvSpPr/>
              <p:nvPr/>
            </p:nvSpPr>
            <p:spPr>
              <a:xfrm flipH="false" flipV="false" rot="0">
                <a:off x="0" y="0"/>
                <a:ext cx="3540444" cy="492702"/>
              </a:xfrm>
              <a:custGeom>
                <a:avLst/>
                <a:gdLst/>
                <a:ahLst/>
                <a:cxnLst/>
                <a:rect r="r" b="b" t="t" l="l"/>
                <a:pathLst>
                  <a:path h="492702" w="3540444">
                    <a:moveTo>
                      <a:pt x="10230" y="0"/>
                    </a:moveTo>
                    <a:lnTo>
                      <a:pt x="3530214" y="0"/>
                    </a:lnTo>
                    <a:cubicBezTo>
                      <a:pt x="3532927" y="0"/>
                      <a:pt x="3535529" y="1078"/>
                      <a:pt x="3537447" y="2996"/>
                    </a:cubicBezTo>
                    <a:cubicBezTo>
                      <a:pt x="3539366" y="4915"/>
                      <a:pt x="3540444" y="7517"/>
                      <a:pt x="3540444" y="10230"/>
                    </a:cubicBezTo>
                    <a:lnTo>
                      <a:pt x="3540444" y="482473"/>
                    </a:lnTo>
                    <a:cubicBezTo>
                      <a:pt x="3540444" y="488122"/>
                      <a:pt x="3535864" y="492702"/>
                      <a:pt x="3530214" y="492702"/>
                    </a:cubicBezTo>
                    <a:lnTo>
                      <a:pt x="10230" y="492702"/>
                    </a:lnTo>
                    <a:cubicBezTo>
                      <a:pt x="7517" y="492702"/>
                      <a:pt x="4915" y="491625"/>
                      <a:pt x="2996" y="489706"/>
                    </a:cubicBezTo>
                    <a:cubicBezTo>
                      <a:pt x="1078" y="487788"/>
                      <a:pt x="0" y="485186"/>
                      <a:pt x="0" y="482473"/>
                    </a:cubicBezTo>
                    <a:lnTo>
                      <a:pt x="0" y="10230"/>
                    </a:lnTo>
                    <a:cubicBezTo>
                      <a:pt x="0" y="7517"/>
                      <a:pt x="1078" y="4915"/>
                      <a:pt x="2996" y="2996"/>
                    </a:cubicBezTo>
                    <a:cubicBezTo>
                      <a:pt x="4915" y="1078"/>
                      <a:pt x="7517" y="0"/>
                      <a:pt x="10230" y="0"/>
                    </a:cubicBezTo>
                    <a:close/>
                  </a:path>
                </a:pathLst>
              </a:custGeom>
              <a:solidFill>
                <a:srgbClr val="FFFFFF"/>
              </a:solidFill>
              <a:ln w="28575" cap="sq">
                <a:solidFill>
                  <a:srgbClr val="0B595B"/>
                </a:solidFill>
                <a:prstDash val="dash"/>
                <a:miter/>
              </a:ln>
            </p:spPr>
          </p:sp>
          <p:sp>
            <p:nvSpPr>
              <p:cNvPr name="TextBox 31" id="31"/>
              <p:cNvSpPr txBox="true"/>
              <p:nvPr/>
            </p:nvSpPr>
            <p:spPr>
              <a:xfrm>
                <a:off x="0" y="-38100"/>
                <a:ext cx="3540444" cy="530802"/>
              </a:xfrm>
              <a:prstGeom prst="rect">
                <a:avLst/>
              </a:prstGeom>
            </p:spPr>
            <p:txBody>
              <a:bodyPr anchor="ctr" rtlCol="false" tIns="50800" lIns="50800" bIns="50800" rIns="50800"/>
              <a:lstStyle/>
              <a:p>
                <a:pPr algn="ctr">
                  <a:lnSpc>
                    <a:spcPts val="2659"/>
                  </a:lnSpc>
                  <a:spcBef>
                    <a:spcPct val="0"/>
                  </a:spcBef>
                </a:pPr>
              </a:p>
            </p:txBody>
          </p:sp>
        </p:grpSp>
        <p:sp>
          <p:nvSpPr>
            <p:cNvPr name="TextBox 32" id="32"/>
            <p:cNvSpPr txBox="true"/>
            <p:nvPr/>
          </p:nvSpPr>
          <p:spPr>
            <a:xfrm rot="0">
              <a:off x="2765500" y="354708"/>
              <a:ext cx="10828007" cy="1397000"/>
            </a:xfrm>
            <a:prstGeom prst="rect">
              <a:avLst/>
            </a:prstGeom>
          </p:spPr>
          <p:txBody>
            <a:bodyPr anchor="t" rtlCol="false" tIns="0" lIns="0" bIns="0" rIns="0">
              <a:spAutoFit/>
            </a:bodyPr>
            <a:lstStyle/>
            <a:p>
              <a:pPr algn="l" marL="0" indent="0" lvl="0">
                <a:lnSpc>
                  <a:spcPts val="4198"/>
                </a:lnSpc>
              </a:pPr>
              <a:r>
                <a:rPr lang="en-US" sz="3498">
                  <a:solidFill>
                    <a:srgbClr val="156669"/>
                  </a:solidFill>
                  <a:latin typeface="Roboto"/>
                  <a:ea typeface="Roboto"/>
                  <a:cs typeface="Roboto"/>
                  <a:sym typeface="Roboto"/>
                </a:rPr>
                <a:t>BS có dựa trên chứng cớ khoa </a:t>
              </a:r>
              <a:r>
                <a:rPr lang="en-US" sz="3498" strike="noStrike" u="none">
                  <a:solidFill>
                    <a:srgbClr val="156669"/>
                  </a:solidFill>
                  <a:latin typeface="Roboto"/>
                  <a:ea typeface="Roboto"/>
                  <a:cs typeface="Roboto"/>
                  <a:sym typeface="Roboto"/>
                </a:rPr>
                <a:t>học trong việc điều trị người bệnh không?</a:t>
              </a:r>
            </a:p>
          </p:txBody>
        </p:sp>
        <p:sp>
          <p:nvSpPr>
            <p:cNvPr name="Freeform 33" id="33"/>
            <p:cNvSpPr/>
            <p:nvPr/>
          </p:nvSpPr>
          <p:spPr>
            <a:xfrm flipH="false" flipV="false" rot="0">
              <a:off x="239151" y="0"/>
              <a:ext cx="1762161" cy="2106416"/>
            </a:xfrm>
            <a:custGeom>
              <a:avLst/>
              <a:gdLst/>
              <a:ahLst/>
              <a:cxnLst/>
              <a:rect r="r" b="b" t="t" l="l"/>
              <a:pathLst>
                <a:path h="2106416" w="1762161">
                  <a:moveTo>
                    <a:pt x="0" y="0"/>
                  </a:moveTo>
                  <a:lnTo>
                    <a:pt x="1762161" y="0"/>
                  </a:lnTo>
                  <a:lnTo>
                    <a:pt x="1762161" y="2106416"/>
                  </a:lnTo>
                  <a:lnTo>
                    <a:pt x="0" y="2106416"/>
                  </a:lnTo>
                  <a:lnTo>
                    <a:pt x="0" y="0"/>
                  </a:lnTo>
                  <a:close/>
                </a:path>
              </a:pathLst>
            </a:custGeom>
            <a:blipFill>
              <a:blip r:embed="rId6"/>
              <a:stretch>
                <a:fillRect l="0" t="-12781" r="0" b="-12781"/>
              </a:stretch>
            </a:blipFill>
          </p:spPr>
        </p:sp>
      </p:grpSp>
      <p:grpSp>
        <p:nvGrpSpPr>
          <p:cNvPr name="Group 34" id="34"/>
          <p:cNvGrpSpPr/>
          <p:nvPr/>
        </p:nvGrpSpPr>
        <p:grpSpPr>
          <a:xfrm rot="0">
            <a:off x="1214425" y="8069240"/>
            <a:ext cx="11352157" cy="1579812"/>
            <a:chOff x="0" y="0"/>
            <a:chExt cx="15136209" cy="2106416"/>
          </a:xfrm>
        </p:grpSpPr>
        <p:grpSp>
          <p:nvGrpSpPr>
            <p:cNvPr name="Group 35" id="35"/>
            <p:cNvGrpSpPr/>
            <p:nvPr/>
          </p:nvGrpSpPr>
          <p:grpSpPr>
            <a:xfrm rot="0">
              <a:off x="0" y="0"/>
              <a:ext cx="15136209" cy="2106416"/>
              <a:chOff x="0" y="0"/>
              <a:chExt cx="3540444" cy="492702"/>
            </a:xfrm>
          </p:grpSpPr>
          <p:sp>
            <p:nvSpPr>
              <p:cNvPr name="Freeform 36" id="36"/>
              <p:cNvSpPr/>
              <p:nvPr/>
            </p:nvSpPr>
            <p:spPr>
              <a:xfrm flipH="false" flipV="false" rot="0">
                <a:off x="0" y="0"/>
                <a:ext cx="3540444" cy="492702"/>
              </a:xfrm>
              <a:custGeom>
                <a:avLst/>
                <a:gdLst/>
                <a:ahLst/>
                <a:cxnLst/>
                <a:rect r="r" b="b" t="t" l="l"/>
                <a:pathLst>
                  <a:path h="492702" w="3540444">
                    <a:moveTo>
                      <a:pt x="10230" y="0"/>
                    </a:moveTo>
                    <a:lnTo>
                      <a:pt x="3530214" y="0"/>
                    </a:lnTo>
                    <a:cubicBezTo>
                      <a:pt x="3532927" y="0"/>
                      <a:pt x="3535529" y="1078"/>
                      <a:pt x="3537447" y="2996"/>
                    </a:cubicBezTo>
                    <a:cubicBezTo>
                      <a:pt x="3539366" y="4915"/>
                      <a:pt x="3540444" y="7517"/>
                      <a:pt x="3540444" y="10230"/>
                    </a:cubicBezTo>
                    <a:lnTo>
                      <a:pt x="3540444" y="482473"/>
                    </a:lnTo>
                    <a:cubicBezTo>
                      <a:pt x="3540444" y="488122"/>
                      <a:pt x="3535864" y="492702"/>
                      <a:pt x="3530214" y="492702"/>
                    </a:cubicBezTo>
                    <a:lnTo>
                      <a:pt x="10230" y="492702"/>
                    </a:lnTo>
                    <a:cubicBezTo>
                      <a:pt x="7517" y="492702"/>
                      <a:pt x="4915" y="491625"/>
                      <a:pt x="2996" y="489706"/>
                    </a:cubicBezTo>
                    <a:cubicBezTo>
                      <a:pt x="1078" y="487788"/>
                      <a:pt x="0" y="485186"/>
                      <a:pt x="0" y="482473"/>
                    </a:cubicBezTo>
                    <a:lnTo>
                      <a:pt x="0" y="10230"/>
                    </a:lnTo>
                    <a:cubicBezTo>
                      <a:pt x="0" y="7517"/>
                      <a:pt x="1078" y="4915"/>
                      <a:pt x="2996" y="2996"/>
                    </a:cubicBezTo>
                    <a:cubicBezTo>
                      <a:pt x="4915" y="1078"/>
                      <a:pt x="7517" y="0"/>
                      <a:pt x="10230" y="0"/>
                    </a:cubicBezTo>
                    <a:close/>
                  </a:path>
                </a:pathLst>
              </a:custGeom>
              <a:solidFill>
                <a:srgbClr val="FFFFFF"/>
              </a:solidFill>
              <a:ln w="28575" cap="sq">
                <a:solidFill>
                  <a:srgbClr val="0B595B"/>
                </a:solidFill>
                <a:prstDash val="dash"/>
                <a:miter/>
              </a:ln>
            </p:spPr>
          </p:sp>
          <p:sp>
            <p:nvSpPr>
              <p:cNvPr name="TextBox 37" id="37"/>
              <p:cNvSpPr txBox="true"/>
              <p:nvPr/>
            </p:nvSpPr>
            <p:spPr>
              <a:xfrm>
                <a:off x="0" y="-38100"/>
                <a:ext cx="3540444" cy="530802"/>
              </a:xfrm>
              <a:prstGeom prst="rect">
                <a:avLst/>
              </a:prstGeom>
            </p:spPr>
            <p:txBody>
              <a:bodyPr anchor="ctr" rtlCol="false" tIns="50800" lIns="50800" bIns="50800" rIns="50800"/>
              <a:lstStyle/>
              <a:p>
                <a:pPr algn="ctr">
                  <a:lnSpc>
                    <a:spcPts val="2659"/>
                  </a:lnSpc>
                  <a:spcBef>
                    <a:spcPct val="0"/>
                  </a:spcBef>
                </a:pPr>
              </a:p>
            </p:txBody>
          </p:sp>
        </p:grpSp>
        <p:sp>
          <p:nvSpPr>
            <p:cNvPr name="TextBox 38" id="38"/>
            <p:cNvSpPr txBox="true"/>
            <p:nvPr/>
          </p:nvSpPr>
          <p:spPr>
            <a:xfrm rot="0">
              <a:off x="2765500" y="545555"/>
              <a:ext cx="10828007" cy="862905"/>
            </a:xfrm>
            <a:prstGeom prst="rect">
              <a:avLst/>
            </a:prstGeom>
          </p:spPr>
          <p:txBody>
            <a:bodyPr anchor="t" rtlCol="false" tIns="0" lIns="0" bIns="0" rIns="0">
              <a:spAutoFit/>
            </a:bodyPr>
            <a:lstStyle/>
            <a:p>
              <a:pPr algn="l" marL="0" indent="0" lvl="0">
                <a:lnSpc>
                  <a:spcPts val="5702"/>
                </a:lnSpc>
                <a:spcBef>
                  <a:spcPct val="0"/>
                </a:spcBef>
              </a:pPr>
              <a:r>
                <a:rPr lang="en-US" sz="3498">
                  <a:solidFill>
                    <a:srgbClr val="156669"/>
                  </a:solidFill>
                  <a:latin typeface="Roboto"/>
                  <a:ea typeface="Roboto"/>
                  <a:cs typeface="Roboto"/>
                  <a:sym typeface="Roboto"/>
                </a:rPr>
                <a:t>BS và ĐD có sử dụng </a:t>
              </a:r>
              <a:r>
                <a:rPr lang="en-US" sz="3498" strike="noStrike" u="none">
                  <a:solidFill>
                    <a:srgbClr val="156669"/>
                  </a:solidFill>
                  <a:latin typeface="Roboto"/>
                  <a:ea typeface="Roboto"/>
                  <a:cs typeface="Roboto"/>
                  <a:sym typeface="Roboto"/>
                </a:rPr>
                <a:t>tin học không?</a:t>
              </a:r>
            </a:p>
          </p:txBody>
        </p:sp>
        <p:sp>
          <p:nvSpPr>
            <p:cNvPr name="Freeform 39" id="39"/>
            <p:cNvSpPr/>
            <p:nvPr/>
          </p:nvSpPr>
          <p:spPr>
            <a:xfrm flipH="false" flipV="false" rot="0">
              <a:off x="239151" y="0"/>
              <a:ext cx="1762161" cy="2106416"/>
            </a:xfrm>
            <a:custGeom>
              <a:avLst/>
              <a:gdLst/>
              <a:ahLst/>
              <a:cxnLst/>
              <a:rect r="r" b="b" t="t" l="l"/>
              <a:pathLst>
                <a:path h="2106416" w="1762161">
                  <a:moveTo>
                    <a:pt x="0" y="0"/>
                  </a:moveTo>
                  <a:lnTo>
                    <a:pt x="1762161" y="0"/>
                  </a:lnTo>
                  <a:lnTo>
                    <a:pt x="1762161" y="2106416"/>
                  </a:lnTo>
                  <a:lnTo>
                    <a:pt x="0" y="2106416"/>
                  </a:lnTo>
                  <a:lnTo>
                    <a:pt x="0" y="0"/>
                  </a:lnTo>
                  <a:close/>
                </a:path>
              </a:pathLst>
            </a:custGeom>
            <a:blipFill>
              <a:blip r:embed="rId6"/>
              <a:stretch>
                <a:fillRect l="0" t="-12781" r="0" b="-12781"/>
              </a:stretch>
            </a:blipFill>
          </p:spPr>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11300600" y="1859637"/>
            <a:ext cx="7254547" cy="6567726"/>
            <a:chOff x="0" y="0"/>
            <a:chExt cx="5580380" cy="5052060"/>
          </a:xfrm>
        </p:grpSpPr>
        <p:sp>
          <p:nvSpPr>
            <p:cNvPr name="Freeform 3" id="3"/>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2"/>
              <a:stretch>
                <a:fillRect l="0" t="-3796" r="0" b="-3796"/>
              </a:stretch>
            </a:blipFill>
          </p:spPr>
        </p:sp>
      </p:grpSp>
      <p:sp>
        <p:nvSpPr>
          <p:cNvPr name="TextBox 4" id="4"/>
          <p:cNvSpPr txBox="true"/>
          <p:nvPr/>
        </p:nvSpPr>
        <p:spPr>
          <a:xfrm rot="0">
            <a:off x="2016644" y="2544977"/>
            <a:ext cx="7794590" cy="1034413"/>
          </a:xfrm>
          <a:prstGeom prst="rect">
            <a:avLst/>
          </a:prstGeom>
        </p:spPr>
        <p:txBody>
          <a:bodyPr anchor="t" rtlCol="false" tIns="0" lIns="0" bIns="0" rIns="0">
            <a:spAutoFit/>
          </a:bodyPr>
          <a:lstStyle/>
          <a:p>
            <a:pPr algn="l" marL="0" indent="0" lvl="0">
              <a:lnSpc>
                <a:spcPts val="7679"/>
              </a:lnSpc>
            </a:pPr>
            <a:r>
              <a:rPr lang="en-US" b="true" sz="7999" spc="-159">
                <a:solidFill>
                  <a:srgbClr val="156669"/>
                </a:solidFill>
                <a:latin typeface="Roboto Bold"/>
                <a:ea typeface="Roboto Bold"/>
                <a:cs typeface="Roboto Bold"/>
                <a:sym typeface="Roboto Bold"/>
              </a:rPr>
              <a:t>TỰ GIỚI THIỆU</a:t>
            </a:r>
          </a:p>
        </p:txBody>
      </p:sp>
      <p:sp>
        <p:nvSpPr>
          <p:cNvPr name="TextBox 5" id="5"/>
          <p:cNvSpPr txBox="true"/>
          <p:nvPr/>
        </p:nvSpPr>
        <p:spPr>
          <a:xfrm rot="0">
            <a:off x="2016644" y="4187216"/>
            <a:ext cx="8785553" cy="772187"/>
          </a:xfrm>
          <a:prstGeom prst="rect">
            <a:avLst/>
          </a:prstGeom>
        </p:spPr>
        <p:txBody>
          <a:bodyPr anchor="t" rtlCol="false" tIns="0" lIns="0" bIns="0" rIns="0">
            <a:spAutoFit/>
          </a:bodyPr>
          <a:lstStyle/>
          <a:p>
            <a:pPr algn="l">
              <a:lnSpc>
                <a:spcPts val="6519"/>
              </a:lnSpc>
            </a:pPr>
            <a:r>
              <a:rPr lang="en-US" sz="3999">
                <a:solidFill>
                  <a:srgbClr val="156669"/>
                </a:solidFill>
                <a:latin typeface="Roboto"/>
                <a:ea typeface="Roboto"/>
                <a:cs typeface="Roboto"/>
                <a:sym typeface="Roboto"/>
              </a:rPr>
              <a:t>Mỗi người tự giới thiệu trong ô chat về </a:t>
            </a:r>
          </a:p>
        </p:txBody>
      </p:sp>
      <p:sp>
        <p:nvSpPr>
          <p:cNvPr name="TextBox 6" id="6"/>
          <p:cNvSpPr txBox="true"/>
          <p:nvPr/>
        </p:nvSpPr>
        <p:spPr>
          <a:xfrm rot="0">
            <a:off x="2016644" y="4991986"/>
            <a:ext cx="8785553" cy="2410537"/>
          </a:xfrm>
          <a:prstGeom prst="rect">
            <a:avLst/>
          </a:prstGeom>
        </p:spPr>
        <p:txBody>
          <a:bodyPr anchor="t" rtlCol="false" tIns="0" lIns="0" bIns="0" rIns="0">
            <a:spAutoFit/>
          </a:bodyPr>
          <a:lstStyle/>
          <a:p>
            <a:pPr algn="l" marL="863591" indent="-431796" lvl="1">
              <a:lnSpc>
                <a:spcPts val="6519"/>
              </a:lnSpc>
              <a:buFont typeface="Arial"/>
              <a:buChar char="•"/>
            </a:pPr>
            <a:r>
              <a:rPr lang="en-US" b="true" sz="3999">
                <a:solidFill>
                  <a:srgbClr val="000000"/>
                </a:solidFill>
                <a:latin typeface="Roboto Bold"/>
                <a:ea typeface="Roboto Bold"/>
                <a:cs typeface="Roboto Bold"/>
                <a:sym typeface="Roboto Bold"/>
              </a:rPr>
              <a:t>Họ tên</a:t>
            </a:r>
          </a:p>
          <a:p>
            <a:pPr algn="l" marL="863591" indent="-431796" lvl="1">
              <a:lnSpc>
                <a:spcPts val="6519"/>
              </a:lnSpc>
              <a:buFont typeface="Arial"/>
              <a:buChar char="•"/>
            </a:pPr>
            <a:r>
              <a:rPr lang="en-US" b="true" sz="3999">
                <a:solidFill>
                  <a:srgbClr val="000000"/>
                </a:solidFill>
                <a:latin typeface="Roboto Bold"/>
                <a:ea typeface="Roboto Bold"/>
                <a:cs typeface="Roboto Bold"/>
                <a:sym typeface="Roboto Bold"/>
              </a:rPr>
              <a:t>Chức vụ</a:t>
            </a:r>
          </a:p>
          <a:p>
            <a:pPr algn="l" marL="863591" indent="-431796" lvl="1">
              <a:lnSpc>
                <a:spcPts val="6519"/>
              </a:lnSpc>
              <a:buFont typeface="Arial"/>
              <a:buChar char="•"/>
            </a:pPr>
            <a:r>
              <a:rPr lang="en-US" b="true" sz="3999">
                <a:solidFill>
                  <a:srgbClr val="000000"/>
                </a:solidFill>
                <a:latin typeface="Roboto Bold"/>
                <a:ea typeface="Roboto Bold"/>
                <a:cs typeface="Roboto Bold"/>
                <a:sym typeface="Roboto Bold"/>
              </a:rPr>
              <a:t>Nơi công tác</a:t>
            </a:r>
          </a:p>
        </p:txBody>
      </p:sp>
      <p:grpSp>
        <p:nvGrpSpPr>
          <p:cNvPr name="Group 7" id="7"/>
          <p:cNvGrpSpPr/>
          <p:nvPr/>
        </p:nvGrpSpPr>
        <p:grpSpPr>
          <a:xfrm rot="0">
            <a:off x="9525" y="26342"/>
            <a:ext cx="3583458" cy="1138598"/>
            <a:chOff x="0" y="0"/>
            <a:chExt cx="4777944" cy="1518131"/>
          </a:xfrm>
        </p:grpSpPr>
        <p:grpSp>
          <p:nvGrpSpPr>
            <p:cNvPr name="Group 8" id="8"/>
            <p:cNvGrpSpPr/>
            <p:nvPr/>
          </p:nvGrpSpPr>
          <p:grpSpPr>
            <a:xfrm rot="0">
              <a:off x="1110702" y="0"/>
              <a:ext cx="2269554" cy="1232748"/>
              <a:chOff x="0" y="0"/>
              <a:chExt cx="748204" cy="406400"/>
            </a:xfrm>
          </p:grpSpPr>
          <p:sp>
            <p:nvSpPr>
              <p:cNvPr name="Freeform 9" id="9"/>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10" id="10"/>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0" y="64603"/>
              <a:ext cx="1773142" cy="1232748"/>
              <a:chOff x="0" y="0"/>
              <a:chExt cx="584552" cy="406400"/>
            </a:xfrm>
          </p:grpSpPr>
          <p:sp>
            <p:nvSpPr>
              <p:cNvPr name="Freeform 12" id="12"/>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BF6F1"/>
              </a:solidFill>
            </p:spPr>
          </p:sp>
          <p:sp>
            <p:nvSpPr>
              <p:cNvPr name="TextBox 13" id="13"/>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4" id="14"/>
            <p:cNvGrpSpPr/>
            <p:nvPr/>
          </p:nvGrpSpPr>
          <p:grpSpPr>
            <a:xfrm rot="0">
              <a:off x="281290" y="302433"/>
              <a:ext cx="4496654" cy="1127940"/>
              <a:chOff x="0" y="0"/>
              <a:chExt cx="1482412" cy="371848"/>
            </a:xfrm>
          </p:grpSpPr>
          <p:sp>
            <p:nvSpPr>
              <p:cNvPr name="Freeform 15" id="15"/>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6" id="16"/>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7" id="17"/>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3"/>
              <a:stretch>
                <a:fillRect l="0" t="0" r="0" b="0"/>
              </a:stretch>
            </a:blipFill>
          </p:spPr>
        </p:sp>
        <p:sp>
          <p:nvSpPr>
            <p:cNvPr name="Freeform 18" id="18"/>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4"/>
              <a:stretch>
                <a:fillRect l="0" t="0" r="0" b="0"/>
              </a:stretch>
            </a:blipFill>
          </p:spPr>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sp>
        <p:nvSpPr>
          <p:cNvPr name="TextBox 5" id="5"/>
          <p:cNvSpPr txBox="true"/>
          <p:nvPr/>
        </p:nvSpPr>
        <p:spPr>
          <a:xfrm rot="0">
            <a:off x="1028700" y="4412827"/>
            <a:ext cx="16157193" cy="892175"/>
          </a:xfrm>
          <a:prstGeom prst="rect">
            <a:avLst/>
          </a:prstGeom>
        </p:spPr>
        <p:txBody>
          <a:bodyPr anchor="t" rtlCol="false" tIns="0" lIns="0" bIns="0" rIns="0">
            <a:spAutoFit/>
          </a:bodyPr>
          <a:lstStyle/>
          <a:p>
            <a:pPr algn="just" marL="0" indent="0" lvl="0">
              <a:lnSpc>
                <a:spcPts val="7149"/>
              </a:lnSpc>
              <a:spcBef>
                <a:spcPct val="0"/>
              </a:spcBef>
            </a:pPr>
            <a:r>
              <a:rPr lang="en-US" sz="5499" spc="-109">
                <a:solidFill>
                  <a:srgbClr val="156669"/>
                </a:solidFill>
                <a:latin typeface="Roboto"/>
                <a:ea typeface="Roboto"/>
                <a:cs typeface="Roboto"/>
                <a:sym typeface="Roboto"/>
              </a:rPr>
              <a:t>Bạn có </a:t>
            </a:r>
            <a:r>
              <a:rPr lang="en-US" b="true" sz="5499" spc="-109">
                <a:solidFill>
                  <a:srgbClr val="156669"/>
                </a:solidFill>
                <a:latin typeface="Roboto Bold"/>
                <a:ea typeface="Roboto Bold"/>
                <a:cs typeface="Roboto Bold"/>
                <a:sym typeface="Roboto Bold"/>
              </a:rPr>
              <a:t>trường hợp lâm sàng</a:t>
            </a:r>
            <a:r>
              <a:rPr lang="en-US" sz="5499" spc="-109">
                <a:solidFill>
                  <a:srgbClr val="156669"/>
                </a:solidFill>
                <a:latin typeface="Roboto"/>
                <a:ea typeface="Roboto"/>
                <a:cs typeface="Roboto"/>
                <a:sym typeface="Roboto"/>
              </a:rPr>
              <a:t> nào để </a:t>
            </a:r>
            <a:r>
              <a:rPr lang="en-US" b="true" sz="5499" spc="-109">
                <a:solidFill>
                  <a:srgbClr val="AF4C0F"/>
                </a:solidFill>
                <a:latin typeface="Roboto Bold"/>
                <a:ea typeface="Roboto Bold"/>
                <a:cs typeface="Roboto Bold"/>
                <a:sym typeface="Roboto Bold"/>
              </a:rPr>
              <a:t>thảo luận</a:t>
            </a:r>
            <a:r>
              <a:rPr lang="en-US" sz="5499" spc="-109">
                <a:solidFill>
                  <a:srgbClr val="156669"/>
                </a:solidFill>
                <a:latin typeface="Roboto"/>
                <a:ea typeface="Roboto"/>
                <a:cs typeface="Roboto"/>
                <a:sym typeface="Roboto"/>
              </a:rPr>
              <a:t> </a:t>
            </a:r>
            <a:r>
              <a:rPr lang="en-US" sz="5499" spc="-109">
                <a:solidFill>
                  <a:srgbClr val="156669"/>
                </a:solidFill>
                <a:latin typeface="Roboto"/>
                <a:ea typeface="Roboto"/>
                <a:cs typeface="Roboto"/>
                <a:sym typeface="Roboto"/>
              </a:rPr>
              <a:t>không</a:t>
            </a:r>
            <a:r>
              <a:rPr lang="en-US" sz="5499" spc="-109">
                <a:solidFill>
                  <a:srgbClr val="156669"/>
                </a:solidFill>
                <a:latin typeface="Roboto"/>
                <a:ea typeface="Roboto"/>
                <a:cs typeface="Roboto"/>
                <a:sym typeface="Roboto"/>
              </a:rPr>
              <a:t>? </a:t>
            </a:r>
          </a:p>
        </p:txBody>
      </p:sp>
      <p:grpSp>
        <p:nvGrpSpPr>
          <p:cNvPr name="Group 6" id="6"/>
          <p:cNvGrpSpPr/>
          <p:nvPr/>
        </p:nvGrpSpPr>
        <p:grpSpPr>
          <a:xfrm rot="0">
            <a:off x="9525" y="26342"/>
            <a:ext cx="3583458" cy="1138598"/>
            <a:chOff x="0" y="0"/>
            <a:chExt cx="4777944" cy="1518131"/>
          </a:xfrm>
        </p:grpSpPr>
        <p:grpSp>
          <p:nvGrpSpPr>
            <p:cNvPr name="Group 7" id="7"/>
            <p:cNvGrpSpPr/>
            <p:nvPr/>
          </p:nvGrpSpPr>
          <p:grpSpPr>
            <a:xfrm rot="0">
              <a:off x="1110702" y="0"/>
              <a:ext cx="2269554" cy="1232748"/>
              <a:chOff x="0" y="0"/>
              <a:chExt cx="748204" cy="406400"/>
            </a:xfrm>
          </p:grpSpPr>
          <p:sp>
            <p:nvSpPr>
              <p:cNvPr name="Freeform 8" id="8"/>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9" id="9"/>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0" y="64603"/>
              <a:ext cx="1773142" cy="1232748"/>
              <a:chOff x="0" y="0"/>
              <a:chExt cx="584552" cy="406400"/>
            </a:xfrm>
          </p:grpSpPr>
          <p:sp>
            <p:nvSpPr>
              <p:cNvPr name="Freeform 11" id="11"/>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2" id="12"/>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281290" y="302433"/>
              <a:ext cx="4496654" cy="1127940"/>
              <a:chOff x="0" y="0"/>
              <a:chExt cx="1482412" cy="371848"/>
            </a:xfrm>
          </p:grpSpPr>
          <p:sp>
            <p:nvSpPr>
              <p:cNvPr name="Freeform 14" id="14"/>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5" id="15"/>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6" id="16"/>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7" id="17"/>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sp>
        <p:nvSpPr>
          <p:cNvPr name="TextBox 5" id="5"/>
          <p:cNvSpPr txBox="true"/>
          <p:nvPr/>
        </p:nvSpPr>
        <p:spPr>
          <a:xfrm rot="0">
            <a:off x="2164163" y="4668837"/>
            <a:ext cx="14428285" cy="892175"/>
          </a:xfrm>
          <a:prstGeom prst="rect">
            <a:avLst/>
          </a:prstGeom>
        </p:spPr>
        <p:txBody>
          <a:bodyPr anchor="t" rtlCol="false" tIns="0" lIns="0" bIns="0" rIns="0">
            <a:spAutoFit/>
          </a:bodyPr>
          <a:lstStyle/>
          <a:p>
            <a:pPr algn="just" marL="0" indent="0" lvl="0">
              <a:lnSpc>
                <a:spcPts val="7149"/>
              </a:lnSpc>
              <a:spcBef>
                <a:spcPct val="0"/>
              </a:spcBef>
            </a:pPr>
            <a:r>
              <a:rPr lang="en-US" sz="5499" spc="-109">
                <a:solidFill>
                  <a:srgbClr val="156669"/>
                </a:solidFill>
                <a:latin typeface="Roboto"/>
                <a:ea typeface="Roboto"/>
                <a:cs typeface="Roboto"/>
                <a:sym typeface="Roboto"/>
              </a:rPr>
              <a:t>Bạn rút </a:t>
            </a:r>
            <a:r>
              <a:rPr lang="en-US" sz="5499" spc="-109">
                <a:solidFill>
                  <a:srgbClr val="156669"/>
                </a:solidFill>
                <a:latin typeface="Roboto"/>
                <a:ea typeface="Roboto"/>
                <a:cs typeface="Roboto"/>
                <a:sym typeface="Roboto"/>
              </a:rPr>
              <a:t>r</a:t>
            </a:r>
            <a:r>
              <a:rPr lang="en-US" sz="5499" spc="-109">
                <a:solidFill>
                  <a:srgbClr val="156669"/>
                </a:solidFill>
                <a:latin typeface="Roboto"/>
                <a:ea typeface="Roboto"/>
                <a:cs typeface="Roboto"/>
                <a:sym typeface="Roboto"/>
              </a:rPr>
              <a:t>a </a:t>
            </a:r>
            <a:r>
              <a:rPr lang="en-US" b="true" sz="5499" spc="-109">
                <a:solidFill>
                  <a:srgbClr val="E18100"/>
                </a:solidFill>
                <a:latin typeface="Roboto Bold"/>
                <a:ea typeface="Roboto Bold"/>
                <a:cs typeface="Roboto Bold"/>
                <a:sym typeface="Roboto Bold"/>
              </a:rPr>
              <a:t>bài học gì</a:t>
            </a:r>
            <a:r>
              <a:rPr lang="en-US" b="true" sz="5499" spc="-109">
                <a:solidFill>
                  <a:srgbClr val="156669"/>
                </a:solidFill>
                <a:latin typeface="Roboto Bold"/>
                <a:ea typeface="Roboto Bold"/>
                <a:cs typeface="Roboto Bold"/>
                <a:sym typeface="Roboto Bold"/>
              </a:rPr>
              <a:t> </a:t>
            </a:r>
            <a:r>
              <a:rPr lang="en-US" sz="5499" spc="-109">
                <a:solidFill>
                  <a:srgbClr val="156669"/>
                </a:solidFill>
                <a:latin typeface="Roboto"/>
                <a:ea typeface="Roboto"/>
                <a:cs typeface="Roboto"/>
                <a:sym typeface="Roboto"/>
              </a:rPr>
              <a:t>từ buổi hội thảo này?</a:t>
            </a:r>
          </a:p>
        </p:txBody>
      </p:sp>
      <p:grpSp>
        <p:nvGrpSpPr>
          <p:cNvPr name="Group 6" id="6"/>
          <p:cNvGrpSpPr/>
          <p:nvPr/>
        </p:nvGrpSpPr>
        <p:grpSpPr>
          <a:xfrm rot="0">
            <a:off x="9525" y="26342"/>
            <a:ext cx="3583458" cy="1138598"/>
            <a:chOff x="0" y="0"/>
            <a:chExt cx="4777944" cy="1518131"/>
          </a:xfrm>
        </p:grpSpPr>
        <p:grpSp>
          <p:nvGrpSpPr>
            <p:cNvPr name="Group 7" id="7"/>
            <p:cNvGrpSpPr/>
            <p:nvPr/>
          </p:nvGrpSpPr>
          <p:grpSpPr>
            <a:xfrm rot="0">
              <a:off x="1110702" y="0"/>
              <a:ext cx="2269554" cy="1232748"/>
              <a:chOff x="0" y="0"/>
              <a:chExt cx="748204" cy="406400"/>
            </a:xfrm>
          </p:grpSpPr>
          <p:sp>
            <p:nvSpPr>
              <p:cNvPr name="Freeform 8" id="8"/>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9" id="9"/>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0" y="64603"/>
              <a:ext cx="1773142" cy="1232748"/>
              <a:chOff x="0" y="0"/>
              <a:chExt cx="584552" cy="406400"/>
            </a:xfrm>
          </p:grpSpPr>
          <p:sp>
            <p:nvSpPr>
              <p:cNvPr name="Freeform 11" id="11"/>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2" id="12"/>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281290" y="302433"/>
              <a:ext cx="4496654" cy="1127940"/>
              <a:chOff x="0" y="0"/>
              <a:chExt cx="1482412" cy="371848"/>
            </a:xfrm>
          </p:grpSpPr>
          <p:sp>
            <p:nvSpPr>
              <p:cNvPr name="Freeform 14" id="14"/>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5" id="15"/>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6" id="16"/>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7" id="17"/>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sp>
        <p:nvSpPr>
          <p:cNvPr name="TextBox 5" id="5"/>
          <p:cNvSpPr txBox="true"/>
          <p:nvPr/>
        </p:nvSpPr>
        <p:spPr>
          <a:xfrm rot="0">
            <a:off x="2233236" y="4216400"/>
            <a:ext cx="13831053" cy="1797050"/>
          </a:xfrm>
          <a:prstGeom prst="rect">
            <a:avLst/>
          </a:prstGeom>
        </p:spPr>
        <p:txBody>
          <a:bodyPr anchor="t" rtlCol="false" tIns="0" lIns="0" bIns="0" rIns="0">
            <a:spAutoFit/>
          </a:bodyPr>
          <a:lstStyle/>
          <a:p>
            <a:pPr algn="ctr" marL="0" indent="0" lvl="0">
              <a:lnSpc>
                <a:spcPts val="7149"/>
              </a:lnSpc>
              <a:spcBef>
                <a:spcPct val="0"/>
              </a:spcBef>
            </a:pPr>
            <a:r>
              <a:rPr lang="en-US" sz="5499" spc="-109">
                <a:solidFill>
                  <a:srgbClr val="156669"/>
                </a:solidFill>
                <a:latin typeface="Roboto"/>
                <a:ea typeface="Roboto"/>
                <a:cs typeface="Roboto"/>
                <a:sym typeface="Roboto"/>
              </a:rPr>
              <a:t>Câu hỏi cuối hộ</a:t>
            </a:r>
            <a:r>
              <a:rPr lang="en-US" sz="5499" spc="-109">
                <a:solidFill>
                  <a:srgbClr val="156669"/>
                </a:solidFill>
                <a:latin typeface="Roboto"/>
                <a:ea typeface="Roboto"/>
                <a:cs typeface="Roboto"/>
                <a:sym typeface="Roboto"/>
              </a:rPr>
              <a:t>i </a:t>
            </a:r>
            <a:r>
              <a:rPr lang="en-US" sz="5499" spc="-109">
                <a:solidFill>
                  <a:srgbClr val="156669"/>
                </a:solidFill>
                <a:latin typeface="Roboto"/>
                <a:ea typeface="Roboto"/>
                <a:cs typeface="Roboto"/>
                <a:sym typeface="Roboto"/>
              </a:rPr>
              <a:t>t</a:t>
            </a:r>
            <a:r>
              <a:rPr lang="en-US" sz="5499" spc="-109">
                <a:solidFill>
                  <a:srgbClr val="156669"/>
                </a:solidFill>
                <a:latin typeface="Roboto"/>
                <a:ea typeface="Roboto"/>
                <a:cs typeface="Roboto"/>
                <a:sym typeface="Roboto"/>
              </a:rPr>
              <a:t>h</a:t>
            </a:r>
            <a:r>
              <a:rPr lang="en-US" sz="5499" spc="-109">
                <a:solidFill>
                  <a:srgbClr val="156669"/>
                </a:solidFill>
                <a:latin typeface="Roboto"/>
                <a:ea typeface="Roboto"/>
                <a:cs typeface="Roboto"/>
                <a:sym typeface="Roboto"/>
              </a:rPr>
              <a:t>ảo: Bạn </a:t>
            </a:r>
            <a:r>
              <a:rPr lang="en-US" sz="5499" spc="-109">
                <a:solidFill>
                  <a:srgbClr val="156669"/>
                </a:solidFill>
                <a:latin typeface="Roboto"/>
                <a:ea typeface="Roboto"/>
                <a:cs typeface="Roboto"/>
                <a:sym typeface="Roboto"/>
              </a:rPr>
              <a:t>c</a:t>
            </a:r>
            <a:r>
              <a:rPr lang="en-US" sz="5499" spc="-109">
                <a:solidFill>
                  <a:srgbClr val="156669"/>
                </a:solidFill>
                <a:latin typeface="Roboto"/>
                <a:ea typeface="Roboto"/>
                <a:cs typeface="Roboto"/>
                <a:sym typeface="Roboto"/>
              </a:rPr>
              <a:t>ó </a:t>
            </a:r>
            <a:r>
              <a:rPr lang="en-US" b="true" sz="5499" spc="-109">
                <a:solidFill>
                  <a:srgbClr val="156669"/>
                </a:solidFill>
                <a:latin typeface="Roboto Bold"/>
                <a:ea typeface="Roboto Bold"/>
                <a:cs typeface="Roboto Bold"/>
                <a:sym typeface="Roboto Bold"/>
              </a:rPr>
              <a:t>thay đổi gì</a:t>
            </a:r>
            <a:r>
              <a:rPr lang="en-US" sz="5499" spc="-109">
                <a:solidFill>
                  <a:srgbClr val="156669"/>
                </a:solidFill>
                <a:latin typeface="Roboto"/>
                <a:ea typeface="Roboto"/>
                <a:cs typeface="Roboto"/>
                <a:sym typeface="Roboto"/>
              </a:rPr>
              <a:t> </a:t>
            </a:r>
            <a:r>
              <a:rPr lang="en-US" sz="5499" spc="-109">
                <a:solidFill>
                  <a:srgbClr val="156669"/>
                </a:solidFill>
                <a:latin typeface="Roboto"/>
                <a:ea typeface="Roboto"/>
                <a:cs typeface="Roboto"/>
                <a:sym typeface="Roboto"/>
              </a:rPr>
              <a:t>sau khi tham gia hội thảo?</a:t>
            </a:r>
          </a:p>
        </p:txBody>
      </p:sp>
      <p:grpSp>
        <p:nvGrpSpPr>
          <p:cNvPr name="Group 6" id="6"/>
          <p:cNvGrpSpPr/>
          <p:nvPr/>
        </p:nvGrpSpPr>
        <p:grpSpPr>
          <a:xfrm rot="0">
            <a:off x="9525" y="26342"/>
            <a:ext cx="3583458" cy="1138598"/>
            <a:chOff x="0" y="0"/>
            <a:chExt cx="4777944" cy="1518131"/>
          </a:xfrm>
        </p:grpSpPr>
        <p:grpSp>
          <p:nvGrpSpPr>
            <p:cNvPr name="Group 7" id="7"/>
            <p:cNvGrpSpPr/>
            <p:nvPr/>
          </p:nvGrpSpPr>
          <p:grpSpPr>
            <a:xfrm rot="0">
              <a:off x="1110702" y="0"/>
              <a:ext cx="2269554" cy="1232748"/>
              <a:chOff x="0" y="0"/>
              <a:chExt cx="748204" cy="406400"/>
            </a:xfrm>
          </p:grpSpPr>
          <p:sp>
            <p:nvSpPr>
              <p:cNvPr name="Freeform 8" id="8"/>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9" id="9"/>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0" y="64603"/>
              <a:ext cx="1773142" cy="1232748"/>
              <a:chOff x="0" y="0"/>
              <a:chExt cx="584552" cy="406400"/>
            </a:xfrm>
          </p:grpSpPr>
          <p:sp>
            <p:nvSpPr>
              <p:cNvPr name="Freeform 11" id="11"/>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2" id="12"/>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281290" y="302433"/>
              <a:ext cx="4496654" cy="1127940"/>
              <a:chOff x="0" y="0"/>
              <a:chExt cx="1482412" cy="371848"/>
            </a:xfrm>
          </p:grpSpPr>
          <p:sp>
            <p:nvSpPr>
              <p:cNvPr name="Freeform 14" id="14"/>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5" id="15"/>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6" id="16"/>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7" id="17"/>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3583458" cy="1138598"/>
            <a:chOff x="0" y="0"/>
            <a:chExt cx="4777944" cy="1518131"/>
          </a:xfrm>
        </p:grpSpPr>
        <p:grpSp>
          <p:nvGrpSpPr>
            <p:cNvPr name="Group 3" id="3"/>
            <p:cNvGrpSpPr/>
            <p:nvPr/>
          </p:nvGrpSpPr>
          <p:grpSpPr>
            <a:xfrm rot="0">
              <a:off x="1110702" y="0"/>
              <a:ext cx="2269554" cy="1232748"/>
              <a:chOff x="0" y="0"/>
              <a:chExt cx="748204" cy="406400"/>
            </a:xfrm>
          </p:grpSpPr>
          <p:sp>
            <p:nvSpPr>
              <p:cNvPr name="Freeform 4" id="4"/>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5" id="5"/>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6" id="6"/>
            <p:cNvGrpSpPr/>
            <p:nvPr/>
          </p:nvGrpSpPr>
          <p:grpSpPr>
            <a:xfrm rot="0">
              <a:off x="0" y="64603"/>
              <a:ext cx="1773142" cy="1232748"/>
              <a:chOff x="0" y="0"/>
              <a:chExt cx="584552" cy="406400"/>
            </a:xfrm>
          </p:grpSpPr>
          <p:sp>
            <p:nvSpPr>
              <p:cNvPr name="Freeform 7" id="7"/>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8" id="8"/>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281290" y="302433"/>
              <a:ext cx="4496654" cy="1127940"/>
              <a:chOff x="0" y="0"/>
              <a:chExt cx="1482412" cy="371848"/>
            </a:xfrm>
          </p:grpSpPr>
          <p:sp>
            <p:nvSpPr>
              <p:cNvPr name="Freeform 10" id="10"/>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1" id="11"/>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2" id="12"/>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3" id="13"/>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4" id="14"/>
          <p:cNvSpPr txBox="true"/>
          <p:nvPr/>
        </p:nvSpPr>
        <p:spPr>
          <a:xfrm rot="0">
            <a:off x="5255280" y="1133475"/>
            <a:ext cx="7777439" cy="657229"/>
          </a:xfrm>
          <a:prstGeom prst="rect">
            <a:avLst/>
          </a:prstGeom>
        </p:spPr>
        <p:txBody>
          <a:bodyPr anchor="t" rtlCol="false" tIns="0" lIns="0" bIns="0" rIns="0">
            <a:spAutoFit/>
          </a:bodyPr>
          <a:lstStyle/>
          <a:p>
            <a:pPr algn="ctr" marL="0" indent="0" lvl="0">
              <a:lnSpc>
                <a:spcPts val="4800"/>
              </a:lnSpc>
            </a:pPr>
            <a:r>
              <a:rPr lang="en-US" b="true" sz="5000" spc="-100">
                <a:solidFill>
                  <a:srgbClr val="156669"/>
                </a:solidFill>
                <a:latin typeface="Public Sans Bold"/>
                <a:ea typeface="Public Sans Bold"/>
                <a:cs typeface="Public Sans Bold"/>
                <a:sym typeface="Public Sans Bold"/>
              </a:rPr>
              <a:t>KẾT LUẬN</a:t>
            </a:r>
          </a:p>
        </p:txBody>
      </p:sp>
      <p:grpSp>
        <p:nvGrpSpPr>
          <p:cNvPr name="Group 15" id="15"/>
          <p:cNvGrpSpPr/>
          <p:nvPr/>
        </p:nvGrpSpPr>
        <p:grpSpPr>
          <a:xfrm rot="0">
            <a:off x="2440938" y="2436696"/>
            <a:ext cx="13941173" cy="1781293"/>
            <a:chOff x="0" y="0"/>
            <a:chExt cx="18588231" cy="2375057"/>
          </a:xfrm>
        </p:grpSpPr>
        <p:grpSp>
          <p:nvGrpSpPr>
            <p:cNvPr name="Group 16" id="16"/>
            <p:cNvGrpSpPr/>
            <p:nvPr/>
          </p:nvGrpSpPr>
          <p:grpSpPr>
            <a:xfrm rot="0">
              <a:off x="0" y="0"/>
              <a:ext cx="18167228" cy="2375057"/>
              <a:chOff x="0" y="0"/>
              <a:chExt cx="4249416" cy="555539"/>
            </a:xfrm>
          </p:grpSpPr>
          <p:sp>
            <p:nvSpPr>
              <p:cNvPr name="Freeform 17" id="17"/>
              <p:cNvSpPr/>
              <p:nvPr/>
            </p:nvSpPr>
            <p:spPr>
              <a:xfrm flipH="false" flipV="false" rot="0">
                <a:off x="0" y="0"/>
                <a:ext cx="4249416" cy="555539"/>
              </a:xfrm>
              <a:custGeom>
                <a:avLst/>
                <a:gdLst/>
                <a:ahLst/>
                <a:cxnLst/>
                <a:rect r="r" b="b" t="t" l="l"/>
                <a:pathLst>
                  <a:path h="555539" w="4249416">
                    <a:moveTo>
                      <a:pt x="8523" y="0"/>
                    </a:moveTo>
                    <a:lnTo>
                      <a:pt x="4240893" y="0"/>
                    </a:lnTo>
                    <a:cubicBezTo>
                      <a:pt x="4243153" y="0"/>
                      <a:pt x="4245321" y="898"/>
                      <a:pt x="4246919" y="2496"/>
                    </a:cubicBezTo>
                    <a:cubicBezTo>
                      <a:pt x="4248518" y="4095"/>
                      <a:pt x="4249416" y="6263"/>
                      <a:pt x="4249416" y="8523"/>
                    </a:cubicBezTo>
                    <a:lnTo>
                      <a:pt x="4249416" y="547016"/>
                    </a:lnTo>
                    <a:cubicBezTo>
                      <a:pt x="4249416" y="549277"/>
                      <a:pt x="4248518" y="551444"/>
                      <a:pt x="4246919" y="553043"/>
                    </a:cubicBezTo>
                    <a:cubicBezTo>
                      <a:pt x="4245321" y="554641"/>
                      <a:pt x="4243153" y="555539"/>
                      <a:pt x="4240893" y="555539"/>
                    </a:cubicBezTo>
                    <a:lnTo>
                      <a:pt x="8523" y="555539"/>
                    </a:lnTo>
                    <a:cubicBezTo>
                      <a:pt x="6263" y="555539"/>
                      <a:pt x="4095" y="554641"/>
                      <a:pt x="2496" y="553043"/>
                    </a:cubicBezTo>
                    <a:cubicBezTo>
                      <a:pt x="898" y="551444"/>
                      <a:pt x="0" y="549277"/>
                      <a:pt x="0" y="547016"/>
                    </a:cubicBezTo>
                    <a:lnTo>
                      <a:pt x="0" y="8523"/>
                    </a:lnTo>
                    <a:cubicBezTo>
                      <a:pt x="0" y="6263"/>
                      <a:pt x="898" y="4095"/>
                      <a:pt x="2496" y="2496"/>
                    </a:cubicBezTo>
                    <a:cubicBezTo>
                      <a:pt x="4095" y="898"/>
                      <a:pt x="6263" y="0"/>
                      <a:pt x="8523" y="0"/>
                    </a:cubicBezTo>
                    <a:close/>
                  </a:path>
                </a:pathLst>
              </a:custGeom>
              <a:solidFill>
                <a:srgbClr val="FBF6F1"/>
              </a:solidFill>
              <a:ln w="9525" cap="sq">
                <a:solidFill>
                  <a:srgbClr val="000000"/>
                </a:solidFill>
                <a:prstDash val="solid"/>
                <a:miter/>
              </a:ln>
            </p:spPr>
          </p:sp>
          <p:sp>
            <p:nvSpPr>
              <p:cNvPr name="TextBox 18" id="18"/>
              <p:cNvSpPr txBox="true"/>
              <p:nvPr/>
            </p:nvSpPr>
            <p:spPr>
              <a:xfrm>
                <a:off x="0" y="-38100"/>
                <a:ext cx="4249416" cy="593639"/>
              </a:xfrm>
              <a:prstGeom prst="rect">
                <a:avLst/>
              </a:prstGeom>
            </p:spPr>
            <p:txBody>
              <a:bodyPr anchor="ctr" rtlCol="false" tIns="50800" lIns="50800" bIns="50800" rIns="50800"/>
              <a:lstStyle/>
              <a:p>
                <a:pPr algn="ctr">
                  <a:lnSpc>
                    <a:spcPts val="2659"/>
                  </a:lnSpc>
                  <a:spcBef>
                    <a:spcPct val="0"/>
                  </a:spcBef>
                </a:pPr>
              </a:p>
            </p:txBody>
          </p:sp>
        </p:grpSp>
        <p:sp>
          <p:nvSpPr>
            <p:cNvPr name="TextBox 19" id="19"/>
            <p:cNvSpPr txBox="true"/>
            <p:nvPr/>
          </p:nvSpPr>
          <p:spPr>
            <a:xfrm rot="0">
              <a:off x="893668" y="548685"/>
              <a:ext cx="1636041" cy="144907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156669"/>
                  </a:solidFill>
                  <a:latin typeface="Public Sans"/>
                  <a:ea typeface="Public Sans"/>
                  <a:cs typeface="Public Sans"/>
                  <a:sym typeface="Public Sans"/>
                </a:rPr>
                <a:t>01.</a:t>
              </a:r>
            </a:p>
          </p:txBody>
        </p:sp>
        <p:sp>
          <p:nvSpPr>
            <p:cNvPr name="TextBox 20" id="20"/>
            <p:cNvSpPr txBox="true"/>
            <p:nvPr/>
          </p:nvSpPr>
          <p:spPr>
            <a:xfrm rot="0">
              <a:off x="3413562" y="615587"/>
              <a:ext cx="15174669" cy="972433"/>
            </a:xfrm>
            <a:prstGeom prst="rect">
              <a:avLst/>
            </a:prstGeom>
          </p:spPr>
          <p:txBody>
            <a:bodyPr anchor="t" rtlCol="false" tIns="0" lIns="0" bIns="0" rIns="0">
              <a:spAutoFit/>
            </a:bodyPr>
            <a:lstStyle/>
            <a:p>
              <a:pPr algn="l" marL="0" indent="0" lvl="0">
                <a:lnSpc>
                  <a:spcPts val="6519"/>
                </a:lnSpc>
                <a:spcBef>
                  <a:spcPct val="0"/>
                </a:spcBef>
              </a:pPr>
              <a:r>
                <a:rPr lang="en-US" sz="3999">
                  <a:solidFill>
                    <a:srgbClr val="156669"/>
                  </a:solidFill>
                  <a:latin typeface="Roboto"/>
                  <a:ea typeface="Roboto"/>
                  <a:cs typeface="Roboto"/>
                  <a:sym typeface="Roboto"/>
                </a:rPr>
                <a:t>Ô</a:t>
              </a:r>
              <a:r>
                <a:rPr lang="en-US" sz="3999" strike="noStrike" u="none">
                  <a:solidFill>
                    <a:srgbClr val="156669"/>
                  </a:solidFill>
                  <a:latin typeface="Roboto"/>
                  <a:ea typeface="Roboto"/>
                  <a:cs typeface="Roboto"/>
                  <a:sym typeface="Roboto"/>
                </a:rPr>
                <a:t>n lại 5 năng lực cơ bản của chuyên gia y tế</a:t>
              </a:r>
            </a:p>
          </p:txBody>
        </p:sp>
      </p:grpSp>
      <p:grpSp>
        <p:nvGrpSpPr>
          <p:cNvPr name="Group 21" id="21"/>
          <p:cNvGrpSpPr/>
          <p:nvPr/>
        </p:nvGrpSpPr>
        <p:grpSpPr>
          <a:xfrm rot="0">
            <a:off x="2440938" y="4463090"/>
            <a:ext cx="13941173" cy="1781293"/>
            <a:chOff x="0" y="0"/>
            <a:chExt cx="18588231" cy="2375057"/>
          </a:xfrm>
        </p:grpSpPr>
        <p:grpSp>
          <p:nvGrpSpPr>
            <p:cNvPr name="Group 22" id="22"/>
            <p:cNvGrpSpPr/>
            <p:nvPr/>
          </p:nvGrpSpPr>
          <p:grpSpPr>
            <a:xfrm rot="0">
              <a:off x="0" y="0"/>
              <a:ext cx="18167228" cy="2375057"/>
              <a:chOff x="0" y="0"/>
              <a:chExt cx="4249416" cy="555539"/>
            </a:xfrm>
          </p:grpSpPr>
          <p:sp>
            <p:nvSpPr>
              <p:cNvPr name="Freeform 23" id="23"/>
              <p:cNvSpPr/>
              <p:nvPr/>
            </p:nvSpPr>
            <p:spPr>
              <a:xfrm flipH="false" flipV="false" rot="0">
                <a:off x="0" y="0"/>
                <a:ext cx="4249416" cy="555539"/>
              </a:xfrm>
              <a:custGeom>
                <a:avLst/>
                <a:gdLst/>
                <a:ahLst/>
                <a:cxnLst/>
                <a:rect r="r" b="b" t="t" l="l"/>
                <a:pathLst>
                  <a:path h="555539" w="4249416">
                    <a:moveTo>
                      <a:pt x="8523" y="0"/>
                    </a:moveTo>
                    <a:lnTo>
                      <a:pt x="4240893" y="0"/>
                    </a:lnTo>
                    <a:cubicBezTo>
                      <a:pt x="4243153" y="0"/>
                      <a:pt x="4245321" y="898"/>
                      <a:pt x="4246919" y="2496"/>
                    </a:cubicBezTo>
                    <a:cubicBezTo>
                      <a:pt x="4248518" y="4095"/>
                      <a:pt x="4249416" y="6263"/>
                      <a:pt x="4249416" y="8523"/>
                    </a:cubicBezTo>
                    <a:lnTo>
                      <a:pt x="4249416" y="547016"/>
                    </a:lnTo>
                    <a:cubicBezTo>
                      <a:pt x="4249416" y="549277"/>
                      <a:pt x="4248518" y="551444"/>
                      <a:pt x="4246919" y="553043"/>
                    </a:cubicBezTo>
                    <a:cubicBezTo>
                      <a:pt x="4245321" y="554641"/>
                      <a:pt x="4243153" y="555539"/>
                      <a:pt x="4240893" y="555539"/>
                    </a:cubicBezTo>
                    <a:lnTo>
                      <a:pt x="8523" y="555539"/>
                    </a:lnTo>
                    <a:cubicBezTo>
                      <a:pt x="6263" y="555539"/>
                      <a:pt x="4095" y="554641"/>
                      <a:pt x="2496" y="553043"/>
                    </a:cubicBezTo>
                    <a:cubicBezTo>
                      <a:pt x="898" y="551444"/>
                      <a:pt x="0" y="549277"/>
                      <a:pt x="0" y="547016"/>
                    </a:cubicBezTo>
                    <a:lnTo>
                      <a:pt x="0" y="8523"/>
                    </a:lnTo>
                    <a:cubicBezTo>
                      <a:pt x="0" y="6263"/>
                      <a:pt x="898" y="4095"/>
                      <a:pt x="2496" y="2496"/>
                    </a:cubicBezTo>
                    <a:cubicBezTo>
                      <a:pt x="4095" y="898"/>
                      <a:pt x="6263" y="0"/>
                      <a:pt x="8523" y="0"/>
                    </a:cubicBezTo>
                    <a:close/>
                  </a:path>
                </a:pathLst>
              </a:custGeom>
              <a:solidFill>
                <a:srgbClr val="FBF6F1"/>
              </a:solidFill>
              <a:ln w="9525" cap="sq">
                <a:solidFill>
                  <a:srgbClr val="000000"/>
                </a:solidFill>
                <a:prstDash val="solid"/>
                <a:miter/>
              </a:ln>
            </p:spPr>
          </p:sp>
          <p:sp>
            <p:nvSpPr>
              <p:cNvPr name="TextBox 24" id="24"/>
              <p:cNvSpPr txBox="true"/>
              <p:nvPr/>
            </p:nvSpPr>
            <p:spPr>
              <a:xfrm>
                <a:off x="0" y="-38100"/>
                <a:ext cx="4249416" cy="593639"/>
              </a:xfrm>
              <a:prstGeom prst="rect">
                <a:avLst/>
              </a:prstGeom>
            </p:spPr>
            <p:txBody>
              <a:bodyPr anchor="ctr" rtlCol="false" tIns="50800" lIns="50800" bIns="50800" rIns="50800"/>
              <a:lstStyle/>
              <a:p>
                <a:pPr algn="ctr">
                  <a:lnSpc>
                    <a:spcPts val="2659"/>
                  </a:lnSpc>
                  <a:spcBef>
                    <a:spcPct val="0"/>
                  </a:spcBef>
                </a:pPr>
              </a:p>
            </p:txBody>
          </p:sp>
        </p:grpSp>
        <p:sp>
          <p:nvSpPr>
            <p:cNvPr name="TextBox 25" id="25"/>
            <p:cNvSpPr txBox="true"/>
            <p:nvPr/>
          </p:nvSpPr>
          <p:spPr>
            <a:xfrm rot="0">
              <a:off x="893668" y="548685"/>
              <a:ext cx="1861356" cy="144907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156669"/>
                  </a:solidFill>
                  <a:latin typeface="Public Sans"/>
                  <a:ea typeface="Public Sans"/>
                  <a:cs typeface="Public Sans"/>
                  <a:sym typeface="Public Sans"/>
                </a:rPr>
                <a:t>02.</a:t>
              </a:r>
            </a:p>
          </p:txBody>
        </p:sp>
        <p:sp>
          <p:nvSpPr>
            <p:cNvPr name="TextBox 26" id="26"/>
            <p:cNvSpPr txBox="true"/>
            <p:nvPr/>
          </p:nvSpPr>
          <p:spPr>
            <a:xfrm rot="0">
              <a:off x="3413562" y="615587"/>
              <a:ext cx="15174669" cy="972433"/>
            </a:xfrm>
            <a:prstGeom prst="rect">
              <a:avLst/>
            </a:prstGeom>
          </p:spPr>
          <p:txBody>
            <a:bodyPr anchor="t" rtlCol="false" tIns="0" lIns="0" bIns="0" rIns="0">
              <a:spAutoFit/>
            </a:bodyPr>
            <a:lstStyle/>
            <a:p>
              <a:pPr algn="l" marL="0" indent="0" lvl="0">
                <a:lnSpc>
                  <a:spcPts val="6519"/>
                </a:lnSpc>
                <a:spcBef>
                  <a:spcPct val="0"/>
                </a:spcBef>
              </a:pPr>
              <a:r>
                <a:rPr lang="en-US" sz="3999">
                  <a:solidFill>
                    <a:srgbClr val="156669"/>
                  </a:solidFill>
                  <a:latin typeface="Roboto"/>
                  <a:ea typeface="Roboto"/>
                  <a:cs typeface="Roboto"/>
                  <a:sym typeface="Roboto"/>
                </a:rPr>
                <a:t>Bạ</a:t>
              </a:r>
              <a:r>
                <a:rPr lang="en-US" sz="3999" strike="noStrike" u="none">
                  <a:solidFill>
                    <a:srgbClr val="156669"/>
                  </a:solidFill>
                  <a:latin typeface="Roboto"/>
                  <a:ea typeface="Roboto"/>
                  <a:cs typeface="Roboto"/>
                  <a:sym typeface="Roboto"/>
                </a:rPr>
                <a:t>n cần trau dồi năng lực nào? </a:t>
              </a:r>
            </a:p>
          </p:txBody>
        </p:sp>
      </p:grpSp>
      <p:grpSp>
        <p:nvGrpSpPr>
          <p:cNvPr name="Group 27" id="27"/>
          <p:cNvGrpSpPr/>
          <p:nvPr/>
        </p:nvGrpSpPr>
        <p:grpSpPr>
          <a:xfrm rot="0">
            <a:off x="2440938" y="6492033"/>
            <a:ext cx="13941173" cy="1781293"/>
            <a:chOff x="0" y="0"/>
            <a:chExt cx="18588231" cy="2375057"/>
          </a:xfrm>
        </p:grpSpPr>
        <p:grpSp>
          <p:nvGrpSpPr>
            <p:cNvPr name="Group 28" id="28"/>
            <p:cNvGrpSpPr/>
            <p:nvPr/>
          </p:nvGrpSpPr>
          <p:grpSpPr>
            <a:xfrm rot="0">
              <a:off x="0" y="0"/>
              <a:ext cx="18167228" cy="2375057"/>
              <a:chOff x="0" y="0"/>
              <a:chExt cx="4249416" cy="555539"/>
            </a:xfrm>
          </p:grpSpPr>
          <p:sp>
            <p:nvSpPr>
              <p:cNvPr name="Freeform 29" id="29"/>
              <p:cNvSpPr/>
              <p:nvPr/>
            </p:nvSpPr>
            <p:spPr>
              <a:xfrm flipH="false" flipV="false" rot="0">
                <a:off x="0" y="0"/>
                <a:ext cx="4249416" cy="555539"/>
              </a:xfrm>
              <a:custGeom>
                <a:avLst/>
                <a:gdLst/>
                <a:ahLst/>
                <a:cxnLst/>
                <a:rect r="r" b="b" t="t" l="l"/>
                <a:pathLst>
                  <a:path h="555539" w="4249416">
                    <a:moveTo>
                      <a:pt x="8523" y="0"/>
                    </a:moveTo>
                    <a:lnTo>
                      <a:pt x="4240893" y="0"/>
                    </a:lnTo>
                    <a:cubicBezTo>
                      <a:pt x="4243153" y="0"/>
                      <a:pt x="4245321" y="898"/>
                      <a:pt x="4246919" y="2496"/>
                    </a:cubicBezTo>
                    <a:cubicBezTo>
                      <a:pt x="4248518" y="4095"/>
                      <a:pt x="4249416" y="6263"/>
                      <a:pt x="4249416" y="8523"/>
                    </a:cubicBezTo>
                    <a:lnTo>
                      <a:pt x="4249416" y="547016"/>
                    </a:lnTo>
                    <a:cubicBezTo>
                      <a:pt x="4249416" y="549277"/>
                      <a:pt x="4248518" y="551444"/>
                      <a:pt x="4246919" y="553043"/>
                    </a:cubicBezTo>
                    <a:cubicBezTo>
                      <a:pt x="4245321" y="554641"/>
                      <a:pt x="4243153" y="555539"/>
                      <a:pt x="4240893" y="555539"/>
                    </a:cubicBezTo>
                    <a:lnTo>
                      <a:pt x="8523" y="555539"/>
                    </a:lnTo>
                    <a:cubicBezTo>
                      <a:pt x="6263" y="555539"/>
                      <a:pt x="4095" y="554641"/>
                      <a:pt x="2496" y="553043"/>
                    </a:cubicBezTo>
                    <a:cubicBezTo>
                      <a:pt x="898" y="551444"/>
                      <a:pt x="0" y="549277"/>
                      <a:pt x="0" y="547016"/>
                    </a:cubicBezTo>
                    <a:lnTo>
                      <a:pt x="0" y="8523"/>
                    </a:lnTo>
                    <a:cubicBezTo>
                      <a:pt x="0" y="6263"/>
                      <a:pt x="898" y="4095"/>
                      <a:pt x="2496" y="2496"/>
                    </a:cubicBezTo>
                    <a:cubicBezTo>
                      <a:pt x="4095" y="898"/>
                      <a:pt x="6263" y="0"/>
                      <a:pt x="8523" y="0"/>
                    </a:cubicBezTo>
                    <a:close/>
                  </a:path>
                </a:pathLst>
              </a:custGeom>
              <a:solidFill>
                <a:srgbClr val="FBF6F1"/>
              </a:solidFill>
              <a:ln w="9525" cap="sq">
                <a:solidFill>
                  <a:srgbClr val="000000"/>
                </a:solidFill>
                <a:prstDash val="solid"/>
                <a:miter/>
              </a:ln>
            </p:spPr>
          </p:sp>
          <p:sp>
            <p:nvSpPr>
              <p:cNvPr name="TextBox 30" id="30"/>
              <p:cNvSpPr txBox="true"/>
              <p:nvPr/>
            </p:nvSpPr>
            <p:spPr>
              <a:xfrm>
                <a:off x="0" y="-38100"/>
                <a:ext cx="4249416" cy="593639"/>
              </a:xfrm>
              <a:prstGeom prst="rect">
                <a:avLst/>
              </a:prstGeom>
            </p:spPr>
            <p:txBody>
              <a:bodyPr anchor="ctr" rtlCol="false" tIns="50800" lIns="50800" bIns="50800" rIns="50800"/>
              <a:lstStyle/>
              <a:p>
                <a:pPr algn="ctr">
                  <a:lnSpc>
                    <a:spcPts val="2659"/>
                  </a:lnSpc>
                  <a:spcBef>
                    <a:spcPct val="0"/>
                  </a:spcBef>
                </a:pPr>
              </a:p>
            </p:txBody>
          </p:sp>
        </p:grpSp>
        <p:sp>
          <p:nvSpPr>
            <p:cNvPr name="TextBox 31" id="31"/>
            <p:cNvSpPr txBox="true"/>
            <p:nvPr/>
          </p:nvSpPr>
          <p:spPr>
            <a:xfrm rot="0">
              <a:off x="893668" y="548685"/>
              <a:ext cx="2143000" cy="144907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156669"/>
                  </a:solidFill>
                  <a:latin typeface="Public Sans"/>
                  <a:ea typeface="Public Sans"/>
                  <a:cs typeface="Public Sans"/>
                  <a:sym typeface="Public Sans"/>
                </a:rPr>
                <a:t>03.</a:t>
              </a:r>
            </a:p>
          </p:txBody>
        </p:sp>
        <p:sp>
          <p:nvSpPr>
            <p:cNvPr name="TextBox 32" id="32"/>
            <p:cNvSpPr txBox="true"/>
            <p:nvPr/>
          </p:nvSpPr>
          <p:spPr>
            <a:xfrm rot="0">
              <a:off x="3413562" y="615587"/>
              <a:ext cx="15174669" cy="972433"/>
            </a:xfrm>
            <a:prstGeom prst="rect">
              <a:avLst/>
            </a:prstGeom>
          </p:spPr>
          <p:txBody>
            <a:bodyPr anchor="t" rtlCol="false" tIns="0" lIns="0" bIns="0" rIns="0">
              <a:spAutoFit/>
            </a:bodyPr>
            <a:lstStyle/>
            <a:p>
              <a:pPr algn="l" marL="0" indent="0" lvl="0">
                <a:lnSpc>
                  <a:spcPts val="6519"/>
                </a:lnSpc>
                <a:spcBef>
                  <a:spcPct val="0"/>
                </a:spcBef>
              </a:pPr>
              <a:r>
                <a:rPr lang="en-US" sz="3999">
                  <a:solidFill>
                    <a:srgbClr val="156669"/>
                  </a:solidFill>
                  <a:latin typeface="Roboto"/>
                  <a:ea typeface="Roboto"/>
                  <a:cs typeface="Roboto"/>
                  <a:sym typeface="Roboto"/>
                </a:rPr>
                <a:t>Bạ</a:t>
              </a:r>
              <a:r>
                <a:rPr lang="en-US" sz="3999" strike="noStrike" u="none">
                  <a:solidFill>
                    <a:srgbClr val="156669"/>
                  </a:solidFill>
                  <a:latin typeface="Roboto"/>
                  <a:ea typeface="Roboto"/>
                  <a:cs typeface="Roboto"/>
                  <a:sym typeface="Roboto"/>
                </a:rPr>
                <a:t>n cần thay đổi gì trong công việc hằng ngày?</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144000" y="302221"/>
            <a:ext cx="8841904" cy="9682557"/>
            <a:chOff x="0" y="0"/>
            <a:chExt cx="2328732" cy="2550139"/>
          </a:xfrm>
        </p:grpSpPr>
        <p:sp>
          <p:nvSpPr>
            <p:cNvPr name="Freeform 3" id="3"/>
            <p:cNvSpPr/>
            <p:nvPr/>
          </p:nvSpPr>
          <p:spPr>
            <a:xfrm flipH="false" flipV="false" rot="0">
              <a:off x="0" y="0"/>
              <a:ext cx="2328732" cy="2550139"/>
            </a:xfrm>
            <a:custGeom>
              <a:avLst/>
              <a:gdLst/>
              <a:ahLst/>
              <a:cxnLst/>
              <a:rect r="r" b="b" t="t" l="l"/>
              <a:pathLst>
                <a:path h="2550139" w="2328732">
                  <a:moveTo>
                    <a:pt x="0" y="0"/>
                  </a:moveTo>
                  <a:lnTo>
                    <a:pt x="2328732" y="0"/>
                  </a:lnTo>
                  <a:lnTo>
                    <a:pt x="2328732" y="2550139"/>
                  </a:lnTo>
                  <a:lnTo>
                    <a:pt x="0" y="2550139"/>
                  </a:lnTo>
                  <a:close/>
                </a:path>
              </a:pathLst>
            </a:custGeom>
            <a:solidFill>
              <a:srgbClr val="FBF6F1"/>
            </a:solidFill>
          </p:spPr>
        </p:sp>
        <p:sp>
          <p:nvSpPr>
            <p:cNvPr name="TextBox 4" id="4"/>
            <p:cNvSpPr txBox="true"/>
            <p:nvPr/>
          </p:nvSpPr>
          <p:spPr>
            <a:xfrm>
              <a:off x="0" y="-28575"/>
              <a:ext cx="2328732" cy="2578714"/>
            </a:xfrm>
            <a:prstGeom prst="rect">
              <a:avLst/>
            </a:prstGeom>
          </p:spPr>
          <p:txBody>
            <a:bodyPr anchor="ctr" rtlCol="false" tIns="50800" lIns="50800" bIns="50800" rIns="50800"/>
            <a:lstStyle/>
            <a:p>
              <a:pPr algn="ctr">
                <a:lnSpc>
                  <a:spcPts val="1960"/>
                </a:lnSpc>
              </a:pPr>
            </a:p>
          </p:txBody>
        </p:sp>
      </p:grpSp>
      <p:sp>
        <p:nvSpPr>
          <p:cNvPr name="Freeform 5" id="5"/>
          <p:cNvSpPr/>
          <p:nvPr/>
        </p:nvSpPr>
        <p:spPr>
          <a:xfrm flipH="false" flipV="false" rot="0">
            <a:off x="10111407" y="1746467"/>
            <a:ext cx="6907091" cy="6794065"/>
          </a:xfrm>
          <a:custGeom>
            <a:avLst/>
            <a:gdLst/>
            <a:ahLst/>
            <a:cxnLst/>
            <a:rect r="r" b="b" t="t" l="l"/>
            <a:pathLst>
              <a:path h="6794065" w="6907091">
                <a:moveTo>
                  <a:pt x="0" y="0"/>
                </a:moveTo>
                <a:lnTo>
                  <a:pt x="6907090" y="0"/>
                </a:lnTo>
                <a:lnTo>
                  <a:pt x="6907090" y="6794066"/>
                </a:lnTo>
                <a:lnTo>
                  <a:pt x="0" y="6794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grpSp>
        <p:nvGrpSpPr>
          <p:cNvPr name="Group 6" id="6"/>
          <p:cNvGrpSpPr/>
          <p:nvPr/>
        </p:nvGrpSpPr>
        <p:grpSpPr>
          <a:xfrm rot="0">
            <a:off x="9525" y="26342"/>
            <a:ext cx="3583458" cy="1138598"/>
            <a:chOff x="0" y="0"/>
            <a:chExt cx="4777944" cy="1518131"/>
          </a:xfrm>
        </p:grpSpPr>
        <p:grpSp>
          <p:nvGrpSpPr>
            <p:cNvPr name="Group 7" id="7"/>
            <p:cNvGrpSpPr/>
            <p:nvPr/>
          </p:nvGrpSpPr>
          <p:grpSpPr>
            <a:xfrm rot="0">
              <a:off x="1110702" y="0"/>
              <a:ext cx="2269554" cy="1232748"/>
              <a:chOff x="0" y="0"/>
              <a:chExt cx="748204" cy="406400"/>
            </a:xfrm>
          </p:grpSpPr>
          <p:sp>
            <p:nvSpPr>
              <p:cNvPr name="Freeform 8" id="8"/>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9" id="9"/>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0" y="64603"/>
              <a:ext cx="1773142" cy="1232748"/>
              <a:chOff x="0" y="0"/>
              <a:chExt cx="584552" cy="406400"/>
            </a:xfrm>
          </p:grpSpPr>
          <p:sp>
            <p:nvSpPr>
              <p:cNvPr name="Freeform 11" id="11"/>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2" id="12"/>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281290" y="302433"/>
              <a:ext cx="4496654" cy="1127940"/>
              <a:chOff x="0" y="0"/>
              <a:chExt cx="1482412" cy="371848"/>
            </a:xfrm>
          </p:grpSpPr>
          <p:sp>
            <p:nvSpPr>
              <p:cNvPr name="Freeform 14" id="14"/>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5" id="15"/>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6" id="16"/>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4"/>
              <a:stretch>
                <a:fillRect l="0" t="0" r="0" b="0"/>
              </a:stretch>
            </a:blipFill>
          </p:spPr>
        </p:sp>
        <p:sp>
          <p:nvSpPr>
            <p:cNvPr name="Freeform 17" id="17"/>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5"/>
              <a:stretch>
                <a:fillRect l="0" t="0" r="0" b="0"/>
              </a:stretch>
            </a:blipFill>
          </p:spPr>
        </p:sp>
      </p:grpSp>
      <p:grpSp>
        <p:nvGrpSpPr>
          <p:cNvPr name="Group 18" id="18"/>
          <p:cNvGrpSpPr/>
          <p:nvPr/>
        </p:nvGrpSpPr>
        <p:grpSpPr>
          <a:xfrm rot="0">
            <a:off x="981075" y="1968242"/>
            <a:ext cx="7972867" cy="6753487"/>
            <a:chOff x="0" y="0"/>
            <a:chExt cx="2374900" cy="2011680"/>
          </a:xfrm>
        </p:grpSpPr>
        <p:sp>
          <p:nvSpPr>
            <p:cNvPr name="Freeform 19" id="19"/>
            <p:cNvSpPr/>
            <p:nvPr/>
          </p:nvSpPr>
          <p:spPr>
            <a:xfrm flipH="false" flipV="false" rot="0">
              <a:off x="-2540" y="-2540"/>
              <a:ext cx="2377440" cy="2009140"/>
            </a:xfrm>
            <a:custGeom>
              <a:avLst/>
              <a:gdLst/>
              <a:ahLst/>
              <a:cxnLst/>
              <a:rect r="r" b="b" t="t" l="l"/>
              <a:pathLst>
                <a:path h="2009140" w="2377440">
                  <a:moveTo>
                    <a:pt x="2376170" y="1778000"/>
                  </a:moveTo>
                  <a:cubicBezTo>
                    <a:pt x="2374900" y="1276350"/>
                    <a:pt x="2359660" y="598170"/>
                    <a:pt x="2359660" y="97790"/>
                  </a:cubicBezTo>
                  <a:cubicBezTo>
                    <a:pt x="2359660" y="90170"/>
                    <a:pt x="2360930" y="82550"/>
                    <a:pt x="2360930" y="76200"/>
                  </a:cubicBezTo>
                  <a:cubicBezTo>
                    <a:pt x="2359660" y="74930"/>
                    <a:pt x="2358390" y="74930"/>
                    <a:pt x="2357120" y="73660"/>
                  </a:cubicBezTo>
                  <a:cubicBezTo>
                    <a:pt x="2357120" y="73660"/>
                    <a:pt x="2355850" y="74930"/>
                    <a:pt x="2355850" y="76200"/>
                  </a:cubicBezTo>
                  <a:cubicBezTo>
                    <a:pt x="2353310" y="82550"/>
                    <a:pt x="2348230" y="82550"/>
                    <a:pt x="2343150" y="82550"/>
                  </a:cubicBezTo>
                  <a:cubicBezTo>
                    <a:pt x="2336800" y="81280"/>
                    <a:pt x="2330450" y="74930"/>
                    <a:pt x="2322830" y="77470"/>
                  </a:cubicBezTo>
                  <a:cubicBezTo>
                    <a:pt x="2320290" y="78740"/>
                    <a:pt x="2315210" y="76200"/>
                    <a:pt x="2313940" y="73660"/>
                  </a:cubicBezTo>
                  <a:cubicBezTo>
                    <a:pt x="2310130" y="68580"/>
                    <a:pt x="2305050" y="68580"/>
                    <a:pt x="2299970" y="71120"/>
                  </a:cubicBezTo>
                  <a:cubicBezTo>
                    <a:pt x="2297430" y="72390"/>
                    <a:pt x="2294890" y="71120"/>
                    <a:pt x="2292350" y="71120"/>
                  </a:cubicBezTo>
                  <a:cubicBezTo>
                    <a:pt x="2288540" y="71120"/>
                    <a:pt x="2283460" y="69850"/>
                    <a:pt x="2279650" y="68580"/>
                  </a:cubicBezTo>
                  <a:cubicBezTo>
                    <a:pt x="2278380" y="68580"/>
                    <a:pt x="2275840" y="67310"/>
                    <a:pt x="2274570" y="67310"/>
                  </a:cubicBezTo>
                  <a:cubicBezTo>
                    <a:pt x="2270760" y="66040"/>
                    <a:pt x="2266950" y="62230"/>
                    <a:pt x="2263140" y="67310"/>
                  </a:cubicBezTo>
                  <a:cubicBezTo>
                    <a:pt x="2263140" y="67310"/>
                    <a:pt x="2260600" y="67310"/>
                    <a:pt x="2259330" y="66040"/>
                  </a:cubicBezTo>
                  <a:cubicBezTo>
                    <a:pt x="2258060" y="63500"/>
                    <a:pt x="2256790" y="59690"/>
                    <a:pt x="2255520" y="57150"/>
                  </a:cubicBezTo>
                  <a:cubicBezTo>
                    <a:pt x="2252980" y="53340"/>
                    <a:pt x="2252980" y="46990"/>
                    <a:pt x="2249170" y="44450"/>
                  </a:cubicBezTo>
                  <a:cubicBezTo>
                    <a:pt x="2246630" y="43180"/>
                    <a:pt x="2245360" y="41910"/>
                    <a:pt x="2244090" y="39370"/>
                  </a:cubicBezTo>
                  <a:cubicBezTo>
                    <a:pt x="2244090" y="38100"/>
                    <a:pt x="2241550" y="36830"/>
                    <a:pt x="2241550" y="35560"/>
                  </a:cubicBezTo>
                  <a:lnTo>
                    <a:pt x="2237740" y="31750"/>
                  </a:lnTo>
                  <a:cubicBezTo>
                    <a:pt x="2236470" y="29210"/>
                    <a:pt x="2235200" y="25400"/>
                    <a:pt x="2232660" y="24130"/>
                  </a:cubicBezTo>
                  <a:cubicBezTo>
                    <a:pt x="2227580" y="20320"/>
                    <a:pt x="2226310" y="15240"/>
                    <a:pt x="2228850" y="8890"/>
                  </a:cubicBezTo>
                  <a:cubicBezTo>
                    <a:pt x="2225040" y="7620"/>
                    <a:pt x="2222500" y="5080"/>
                    <a:pt x="2218690" y="5080"/>
                  </a:cubicBezTo>
                  <a:cubicBezTo>
                    <a:pt x="2203450" y="6350"/>
                    <a:pt x="2186940" y="8890"/>
                    <a:pt x="2171700" y="10160"/>
                  </a:cubicBezTo>
                  <a:cubicBezTo>
                    <a:pt x="2169160" y="10160"/>
                    <a:pt x="2165350" y="11430"/>
                    <a:pt x="2164080" y="12700"/>
                  </a:cubicBezTo>
                  <a:cubicBezTo>
                    <a:pt x="2153920" y="19050"/>
                    <a:pt x="2143760" y="13970"/>
                    <a:pt x="2133600" y="12700"/>
                  </a:cubicBezTo>
                  <a:cubicBezTo>
                    <a:pt x="2125980" y="12700"/>
                    <a:pt x="2118360" y="8890"/>
                    <a:pt x="2110740" y="7620"/>
                  </a:cubicBezTo>
                  <a:cubicBezTo>
                    <a:pt x="2101850" y="6350"/>
                    <a:pt x="2094230" y="7620"/>
                    <a:pt x="2085340" y="6350"/>
                  </a:cubicBezTo>
                  <a:cubicBezTo>
                    <a:pt x="2084070" y="6350"/>
                    <a:pt x="2082800" y="5080"/>
                    <a:pt x="2081530" y="3810"/>
                  </a:cubicBezTo>
                  <a:cubicBezTo>
                    <a:pt x="2078990" y="0"/>
                    <a:pt x="2073910" y="1270"/>
                    <a:pt x="2071370" y="2540"/>
                  </a:cubicBezTo>
                  <a:cubicBezTo>
                    <a:pt x="2067560" y="5080"/>
                    <a:pt x="2066290" y="8890"/>
                    <a:pt x="2063750" y="12700"/>
                  </a:cubicBezTo>
                  <a:cubicBezTo>
                    <a:pt x="2057400" y="13970"/>
                    <a:pt x="2048510" y="15240"/>
                    <a:pt x="2042160" y="19050"/>
                  </a:cubicBezTo>
                  <a:cubicBezTo>
                    <a:pt x="2037080" y="21590"/>
                    <a:pt x="2034540" y="22860"/>
                    <a:pt x="2030730" y="20320"/>
                  </a:cubicBezTo>
                  <a:lnTo>
                    <a:pt x="2029460" y="21590"/>
                  </a:lnTo>
                  <a:cubicBezTo>
                    <a:pt x="2032000" y="24130"/>
                    <a:pt x="2033270" y="27940"/>
                    <a:pt x="2035810" y="30480"/>
                  </a:cubicBezTo>
                  <a:cubicBezTo>
                    <a:pt x="2032000" y="31750"/>
                    <a:pt x="2026920" y="34290"/>
                    <a:pt x="2024380" y="33020"/>
                  </a:cubicBezTo>
                  <a:cubicBezTo>
                    <a:pt x="2018030" y="31750"/>
                    <a:pt x="2015490" y="34290"/>
                    <a:pt x="2010410" y="36830"/>
                  </a:cubicBezTo>
                  <a:cubicBezTo>
                    <a:pt x="2005330" y="40640"/>
                    <a:pt x="1998980" y="43180"/>
                    <a:pt x="1993900" y="45720"/>
                  </a:cubicBezTo>
                  <a:cubicBezTo>
                    <a:pt x="1992630" y="45720"/>
                    <a:pt x="1991360" y="45720"/>
                    <a:pt x="1990090" y="44450"/>
                  </a:cubicBezTo>
                  <a:cubicBezTo>
                    <a:pt x="1988820" y="44450"/>
                    <a:pt x="1987550" y="43180"/>
                    <a:pt x="1987550" y="43180"/>
                  </a:cubicBezTo>
                  <a:cubicBezTo>
                    <a:pt x="1981200" y="45720"/>
                    <a:pt x="1974850" y="48260"/>
                    <a:pt x="1968500" y="45720"/>
                  </a:cubicBezTo>
                  <a:cubicBezTo>
                    <a:pt x="1967230" y="45720"/>
                    <a:pt x="1967230" y="46990"/>
                    <a:pt x="1965960" y="46990"/>
                  </a:cubicBezTo>
                  <a:cubicBezTo>
                    <a:pt x="1958340" y="49530"/>
                    <a:pt x="1953260" y="58420"/>
                    <a:pt x="1943100" y="58420"/>
                  </a:cubicBezTo>
                  <a:cubicBezTo>
                    <a:pt x="1935480" y="58420"/>
                    <a:pt x="1927860" y="64770"/>
                    <a:pt x="1920240" y="64770"/>
                  </a:cubicBezTo>
                  <a:cubicBezTo>
                    <a:pt x="1911350" y="66040"/>
                    <a:pt x="1903730" y="68580"/>
                    <a:pt x="1896110" y="72390"/>
                  </a:cubicBezTo>
                  <a:cubicBezTo>
                    <a:pt x="1893570" y="73660"/>
                    <a:pt x="1891030" y="73660"/>
                    <a:pt x="1889760" y="73660"/>
                  </a:cubicBezTo>
                  <a:cubicBezTo>
                    <a:pt x="1883410" y="71120"/>
                    <a:pt x="1879600" y="74930"/>
                    <a:pt x="1877060" y="78740"/>
                  </a:cubicBezTo>
                  <a:cubicBezTo>
                    <a:pt x="1870710" y="87630"/>
                    <a:pt x="1860550" y="90170"/>
                    <a:pt x="1851660" y="92710"/>
                  </a:cubicBezTo>
                  <a:cubicBezTo>
                    <a:pt x="1840230" y="95250"/>
                    <a:pt x="1828800" y="96520"/>
                    <a:pt x="1817370" y="97790"/>
                  </a:cubicBezTo>
                  <a:cubicBezTo>
                    <a:pt x="1816100" y="97790"/>
                    <a:pt x="1814830" y="101600"/>
                    <a:pt x="1812290" y="102870"/>
                  </a:cubicBezTo>
                  <a:cubicBezTo>
                    <a:pt x="1811020" y="102870"/>
                    <a:pt x="1809750" y="101600"/>
                    <a:pt x="1809750" y="101600"/>
                  </a:cubicBezTo>
                  <a:cubicBezTo>
                    <a:pt x="1803400" y="109220"/>
                    <a:pt x="1799590" y="120650"/>
                    <a:pt x="1786890" y="119380"/>
                  </a:cubicBezTo>
                  <a:lnTo>
                    <a:pt x="1785620" y="119380"/>
                  </a:lnTo>
                  <a:cubicBezTo>
                    <a:pt x="1775460" y="125730"/>
                    <a:pt x="1765300" y="123190"/>
                    <a:pt x="1756410" y="120650"/>
                  </a:cubicBezTo>
                  <a:cubicBezTo>
                    <a:pt x="1753870" y="120650"/>
                    <a:pt x="1750060" y="118110"/>
                    <a:pt x="1748790" y="115570"/>
                  </a:cubicBezTo>
                  <a:cubicBezTo>
                    <a:pt x="1744980" y="107950"/>
                    <a:pt x="1734820" y="105410"/>
                    <a:pt x="1727200" y="107950"/>
                  </a:cubicBezTo>
                  <a:cubicBezTo>
                    <a:pt x="1720850" y="110490"/>
                    <a:pt x="1714500" y="111760"/>
                    <a:pt x="1708150" y="114300"/>
                  </a:cubicBezTo>
                  <a:cubicBezTo>
                    <a:pt x="1697990" y="116840"/>
                    <a:pt x="1689100" y="118110"/>
                    <a:pt x="1678940" y="113030"/>
                  </a:cubicBezTo>
                  <a:cubicBezTo>
                    <a:pt x="1668780" y="107950"/>
                    <a:pt x="1661160" y="111760"/>
                    <a:pt x="1656080" y="123190"/>
                  </a:cubicBezTo>
                  <a:cubicBezTo>
                    <a:pt x="1652270" y="130810"/>
                    <a:pt x="1642110" y="132080"/>
                    <a:pt x="1635760" y="125730"/>
                  </a:cubicBezTo>
                  <a:cubicBezTo>
                    <a:pt x="1631950" y="121920"/>
                    <a:pt x="1629410" y="123190"/>
                    <a:pt x="1625600" y="125730"/>
                  </a:cubicBezTo>
                  <a:lnTo>
                    <a:pt x="1617980" y="133350"/>
                  </a:lnTo>
                  <a:cubicBezTo>
                    <a:pt x="1616710" y="134620"/>
                    <a:pt x="1614170" y="134620"/>
                    <a:pt x="1612900" y="134620"/>
                  </a:cubicBezTo>
                  <a:lnTo>
                    <a:pt x="1605280" y="134620"/>
                  </a:lnTo>
                  <a:cubicBezTo>
                    <a:pt x="1600200" y="134620"/>
                    <a:pt x="1595120" y="133350"/>
                    <a:pt x="1590040" y="132080"/>
                  </a:cubicBezTo>
                  <a:cubicBezTo>
                    <a:pt x="1583690" y="130810"/>
                    <a:pt x="1578610" y="127000"/>
                    <a:pt x="1572260" y="125730"/>
                  </a:cubicBezTo>
                  <a:cubicBezTo>
                    <a:pt x="1562100" y="124460"/>
                    <a:pt x="1559560" y="115570"/>
                    <a:pt x="1555750" y="109220"/>
                  </a:cubicBezTo>
                  <a:cubicBezTo>
                    <a:pt x="1553210" y="105410"/>
                    <a:pt x="1548130" y="100330"/>
                    <a:pt x="1543050" y="101600"/>
                  </a:cubicBezTo>
                  <a:cubicBezTo>
                    <a:pt x="1537970" y="104140"/>
                    <a:pt x="1532890" y="101600"/>
                    <a:pt x="1529080" y="100330"/>
                  </a:cubicBezTo>
                  <a:cubicBezTo>
                    <a:pt x="1527810" y="100330"/>
                    <a:pt x="1525270" y="99060"/>
                    <a:pt x="1524000" y="99060"/>
                  </a:cubicBezTo>
                  <a:cubicBezTo>
                    <a:pt x="1515110" y="96520"/>
                    <a:pt x="1508760" y="101600"/>
                    <a:pt x="1502410" y="107950"/>
                  </a:cubicBezTo>
                  <a:lnTo>
                    <a:pt x="1497330" y="113030"/>
                  </a:lnTo>
                  <a:cubicBezTo>
                    <a:pt x="1496060" y="114300"/>
                    <a:pt x="1496060" y="116840"/>
                    <a:pt x="1494790" y="118110"/>
                  </a:cubicBezTo>
                  <a:cubicBezTo>
                    <a:pt x="1487170" y="124460"/>
                    <a:pt x="1479550" y="121920"/>
                    <a:pt x="1470660" y="118110"/>
                  </a:cubicBezTo>
                  <a:cubicBezTo>
                    <a:pt x="1463040" y="114300"/>
                    <a:pt x="1454150" y="118110"/>
                    <a:pt x="1451610" y="125730"/>
                  </a:cubicBezTo>
                  <a:cubicBezTo>
                    <a:pt x="1450340" y="130810"/>
                    <a:pt x="1449070" y="134620"/>
                    <a:pt x="1442720" y="137160"/>
                  </a:cubicBezTo>
                  <a:cubicBezTo>
                    <a:pt x="1436370" y="140970"/>
                    <a:pt x="1428750" y="143510"/>
                    <a:pt x="1427480" y="152400"/>
                  </a:cubicBezTo>
                  <a:cubicBezTo>
                    <a:pt x="1427480" y="153670"/>
                    <a:pt x="1426210" y="154940"/>
                    <a:pt x="1424940" y="154940"/>
                  </a:cubicBezTo>
                  <a:cubicBezTo>
                    <a:pt x="1421130" y="156210"/>
                    <a:pt x="1418590" y="157480"/>
                    <a:pt x="1414780" y="158750"/>
                  </a:cubicBezTo>
                  <a:lnTo>
                    <a:pt x="1403350" y="158750"/>
                  </a:lnTo>
                  <a:cubicBezTo>
                    <a:pt x="1395730" y="157480"/>
                    <a:pt x="1388110" y="154940"/>
                    <a:pt x="1380490" y="153670"/>
                  </a:cubicBezTo>
                  <a:cubicBezTo>
                    <a:pt x="1371600" y="152400"/>
                    <a:pt x="1363980" y="157480"/>
                    <a:pt x="1355090" y="158750"/>
                  </a:cubicBezTo>
                  <a:lnTo>
                    <a:pt x="1353820" y="160020"/>
                  </a:lnTo>
                  <a:cubicBezTo>
                    <a:pt x="1351280" y="163830"/>
                    <a:pt x="1347470" y="162560"/>
                    <a:pt x="1344930" y="160020"/>
                  </a:cubicBezTo>
                  <a:cubicBezTo>
                    <a:pt x="1339850" y="154940"/>
                    <a:pt x="1330960" y="153670"/>
                    <a:pt x="1324610" y="156210"/>
                  </a:cubicBezTo>
                  <a:cubicBezTo>
                    <a:pt x="1316990" y="160020"/>
                    <a:pt x="1309370" y="162560"/>
                    <a:pt x="1301750" y="165100"/>
                  </a:cubicBezTo>
                  <a:cubicBezTo>
                    <a:pt x="1299210" y="165100"/>
                    <a:pt x="1296670" y="163830"/>
                    <a:pt x="1295400" y="163830"/>
                  </a:cubicBezTo>
                  <a:cubicBezTo>
                    <a:pt x="1292860" y="163830"/>
                    <a:pt x="1289050" y="162560"/>
                    <a:pt x="1287780" y="163830"/>
                  </a:cubicBezTo>
                  <a:cubicBezTo>
                    <a:pt x="1277620" y="171450"/>
                    <a:pt x="1267460" y="168910"/>
                    <a:pt x="1258570" y="163830"/>
                  </a:cubicBezTo>
                  <a:cubicBezTo>
                    <a:pt x="1253490" y="161290"/>
                    <a:pt x="1245870" y="158750"/>
                    <a:pt x="1243330" y="151130"/>
                  </a:cubicBezTo>
                  <a:cubicBezTo>
                    <a:pt x="1242060" y="146050"/>
                    <a:pt x="1236980" y="140970"/>
                    <a:pt x="1233170" y="137160"/>
                  </a:cubicBezTo>
                  <a:cubicBezTo>
                    <a:pt x="1226820" y="130810"/>
                    <a:pt x="1220470" y="121920"/>
                    <a:pt x="1209040" y="121920"/>
                  </a:cubicBezTo>
                  <a:cubicBezTo>
                    <a:pt x="1206500" y="121920"/>
                    <a:pt x="1203960" y="116840"/>
                    <a:pt x="1202690" y="118110"/>
                  </a:cubicBezTo>
                  <a:cubicBezTo>
                    <a:pt x="1197610" y="119380"/>
                    <a:pt x="1197610" y="116840"/>
                    <a:pt x="1195070" y="114300"/>
                  </a:cubicBezTo>
                  <a:cubicBezTo>
                    <a:pt x="1192530" y="111760"/>
                    <a:pt x="1188720" y="109220"/>
                    <a:pt x="1186180" y="105410"/>
                  </a:cubicBezTo>
                  <a:cubicBezTo>
                    <a:pt x="1182370" y="100330"/>
                    <a:pt x="1178560" y="93980"/>
                    <a:pt x="1174750" y="88900"/>
                  </a:cubicBezTo>
                  <a:cubicBezTo>
                    <a:pt x="1170940" y="83820"/>
                    <a:pt x="1168400" y="77470"/>
                    <a:pt x="1164590" y="72390"/>
                  </a:cubicBezTo>
                  <a:cubicBezTo>
                    <a:pt x="1163320" y="71120"/>
                    <a:pt x="1159510" y="69850"/>
                    <a:pt x="1158240" y="71120"/>
                  </a:cubicBezTo>
                  <a:lnTo>
                    <a:pt x="1143000" y="78740"/>
                  </a:lnTo>
                  <a:cubicBezTo>
                    <a:pt x="1140460" y="80010"/>
                    <a:pt x="1139190" y="82550"/>
                    <a:pt x="1137920" y="85090"/>
                  </a:cubicBezTo>
                  <a:lnTo>
                    <a:pt x="1136650" y="83820"/>
                  </a:lnTo>
                  <a:cubicBezTo>
                    <a:pt x="1137920" y="80010"/>
                    <a:pt x="1139190" y="76200"/>
                    <a:pt x="1140460" y="74930"/>
                  </a:cubicBezTo>
                  <a:lnTo>
                    <a:pt x="1125220" y="71120"/>
                  </a:lnTo>
                  <a:cubicBezTo>
                    <a:pt x="1121410" y="69850"/>
                    <a:pt x="1115060" y="69850"/>
                    <a:pt x="1112520" y="69850"/>
                  </a:cubicBezTo>
                  <a:lnTo>
                    <a:pt x="1092200" y="69850"/>
                  </a:lnTo>
                  <a:cubicBezTo>
                    <a:pt x="1084580" y="69850"/>
                    <a:pt x="1078230" y="68580"/>
                    <a:pt x="1070610" y="69850"/>
                  </a:cubicBezTo>
                  <a:cubicBezTo>
                    <a:pt x="1065530" y="71120"/>
                    <a:pt x="1061720" y="68580"/>
                    <a:pt x="1057910" y="66040"/>
                  </a:cubicBezTo>
                  <a:cubicBezTo>
                    <a:pt x="1047750" y="58420"/>
                    <a:pt x="1037590" y="49530"/>
                    <a:pt x="1023620" y="53340"/>
                  </a:cubicBezTo>
                  <a:cubicBezTo>
                    <a:pt x="1022350" y="53340"/>
                    <a:pt x="1019810" y="52070"/>
                    <a:pt x="1018540" y="50800"/>
                  </a:cubicBezTo>
                  <a:cubicBezTo>
                    <a:pt x="1014730" y="49530"/>
                    <a:pt x="1012190" y="46990"/>
                    <a:pt x="1007110" y="44450"/>
                  </a:cubicBezTo>
                  <a:cubicBezTo>
                    <a:pt x="1007110" y="48260"/>
                    <a:pt x="1007110" y="49530"/>
                    <a:pt x="1008380" y="52070"/>
                  </a:cubicBezTo>
                  <a:cubicBezTo>
                    <a:pt x="1005840" y="54610"/>
                    <a:pt x="1004570" y="53340"/>
                    <a:pt x="1003300" y="52070"/>
                  </a:cubicBezTo>
                  <a:cubicBezTo>
                    <a:pt x="1002030" y="53340"/>
                    <a:pt x="1000760" y="55880"/>
                    <a:pt x="999490" y="55880"/>
                  </a:cubicBezTo>
                  <a:cubicBezTo>
                    <a:pt x="993140" y="58420"/>
                    <a:pt x="986790" y="59690"/>
                    <a:pt x="980440" y="62230"/>
                  </a:cubicBezTo>
                  <a:cubicBezTo>
                    <a:pt x="977900" y="63500"/>
                    <a:pt x="975360" y="64770"/>
                    <a:pt x="974090" y="66040"/>
                  </a:cubicBezTo>
                  <a:cubicBezTo>
                    <a:pt x="969010" y="69850"/>
                    <a:pt x="965200" y="76200"/>
                    <a:pt x="956310" y="74930"/>
                  </a:cubicBezTo>
                  <a:cubicBezTo>
                    <a:pt x="955040" y="74930"/>
                    <a:pt x="952500" y="77470"/>
                    <a:pt x="949960" y="77470"/>
                  </a:cubicBezTo>
                  <a:cubicBezTo>
                    <a:pt x="947420" y="78740"/>
                    <a:pt x="943610" y="78740"/>
                    <a:pt x="941070" y="80010"/>
                  </a:cubicBezTo>
                  <a:lnTo>
                    <a:pt x="938530" y="80010"/>
                  </a:lnTo>
                  <a:cubicBezTo>
                    <a:pt x="930910" y="82550"/>
                    <a:pt x="924560" y="85090"/>
                    <a:pt x="916940" y="86360"/>
                  </a:cubicBezTo>
                  <a:lnTo>
                    <a:pt x="911860" y="86360"/>
                  </a:lnTo>
                  <a:cubicBezTo>
                    <a:pt x="905510" y="86360"/>
                    <a:pt x="900430" y="85090"/>
                    <a:pt x="894080" y="85090"/>
                  </a:cubicBezTo>
                  <a:cubicBezTo>
                    <a:pt x="887730" y="85090"/>
                    <a:pt x="881380" y="87630"/>
                    <a:pt x="875030" y="87630"/>
                  </a:cubicBezTo>
                  <a:cubicBezTo>
                    <a:pt x="867410" y="87630"/>
                    <a:pt x="858520" y="87630"/>
                    <a:pt x="852170" y="82550"/>
                  </a:cubicBezTo>
                  <a:cubicBezTo>
                    <a:pt x="850900" y="81280"/>
                    <a:pt x="847090" y="81280"/>
                    <a:pt x="844550" y="82550"/>
                  </a:cubicBezTo>
                  <a:cubicBezTo>
                    <a:pt x="835660" y="83820"/>
                    <a:pt x="826770" y="85090"/>
                    <a:pt x="819150" y="87630"/>
                  </a:cubicBezTo>
                  <a:cubicBezTo>
                    <a:pt x="811530" y="90170"/>
                    <a:pt x="807720" y="87630"/>
                    <a:pt x="805180" y="81280"/>
                  </a:cubicBezTo>
                  <a:cubicBezTo>
                    <a:pt x="803910" y="78740"/>
                    <a:pt x="801370" y="76200"/>
                    <a:pt x="798830" y="73660"/>
                  </a:cubicBezTo>
                  <a:cubicBezTo>
                    <a:pt x="795020" y="71120"/>
                    <a:pt x="791210" y="67310"/>
                    <a:pt x="787400" y="67310"/>
                  </a:cubicBezTo>
                  <a:cubicBezTo>
                    <a:pt x="778510" y="67310"/>
                    <a:pt x="773430" y="62230"/>
                    <a:pt x="767080" y="58420"/>
                  </a:cubicBezTo>
                  <a:cubicBezTo>
                    <a:pt x="756920" y="52070"/>
                    <a:pt x="748030" y="44450"/>
                    <a:pt x="735330" y="45720"/>
                  </a:cubicBezTo>
                  <a:lnTo>
                    <a:pt x="735330" y="39370"/>
                  </a:lnTo>
                  <a:cubicBezTo>
                    <a:pt x="737870" y="39370"/>
                    <a:pt x="740410" y="39370"/>
                    <a:pt x="742950" y="38100"/>
                  </a:cubicBezTo>
                  <a:cubicBezTo>
                    <a:pt x="739140" y="35560"/>
                    <a:pt x="739140" y="31750"/>
                    <a:pt x="736600" y="29210"/>
                  </a:cubicBezTo>
                  <a:cubicBezTo>
                    <a:pt x="731520" y="25400"/>
                    <a:pt x="726440" y="24130"/>
                    <a:pt x="721360" y="21590"/>
                  </a:cubicBezTo>
                  <a:cubicBezTo>
                    <a:pt x="717550" y="20320"/>
                    <a:pt x="712470" y="20320"/>
                    <a:pt x="715010" y="26670"/>
                  </a:cubicBezTo>
                  <a:cubicBezTo>
                    <a:pt x="708660" y="27940"/>
                    <a:pt x="703580" y="27940"/>
                    <a:pt x="701040" y="30480"/>
                  </a:cubicBezTo>
                  <a:cubicBezTo>
                    <a:pt x="695960" y="34290"/>
                    <a:pt x="690880" y="31750"/>
                    <a:pt x="687070" y="29210"/>
                  </a:cubicBezTo>
                  <a:cubicBezTo>
                    <a:pt x="684530" y="27940"/>
                    <a:pt x="681990" y="26670"/>
                    <a:pt x="679450" y="27940"/>
                  </a:cubicBezTo>
                  <a:cubicBezTo>
                    <a:pt x="664210" y="35560"/>
                    <a:pt x="648970" y="31750"/>
                    <a:pt x="633730" y="31750"/>
                  </a:cubicBezTo>
                  <a:cubicBezTo>
                    <a:pt x="631190" y="31750"/>
                    <a:pt x="628650" y="30480"/>
                    <a:pt x="624840" y="30480"/>
                  </a:cubicBezTo>
                  <a:cubicBezTo>
                    <a:pt x="619760" y="29210"/>
                    <a:pt x="615950" y="26670"/>
                    <a:pt x="610870" y="25400"/>
                  </a:cubicBezTo>
                  <a:cubicBezTo>
                    <a:pt x="605790" y="24130"/>
                    <a:pt x="599440" y="22860"/>
                    <a:pt x="594360" y="21590"/>
                  </a:cubicBezTo>
                  <a:lnTo>
                    <a:pt x="590550" y="21590"/>
                  </a:lnTo>
                  <a:cubicBezTo>
                    <a:pt x="581660" y="21590"/>
                    <a:pt x="572770" y="22860"/>
                    <a:pt x="565150" y="22860"/>
                  </a:cubicBezTo>
                  <a:cubicBezTo>
                    <a:pt x="558800" y="22860"/>
                    <a:pt x="552450" y="20320"/>
                    <a:pt x="544830" y="19050"/>
                  </a:cubicBezTo>
                  <a:cubicBezTo>
                    <a:pt x="543560" y="8890"/>
                    <a:pt x="533400" y="11430"/>
                    <a:pt x="527050" y="6350"/>
                  </a:cubicBezTo>
                  <a:cubicBezTo>
                    <a:pt x="525780" y="5080"/>
                    <a:pt x="523240" y="6350"/>
                    <a:pt x="521970" y="6350"/>
                  </a:cubicBezTo>
                  <a:cubicBezTo>
                    <a:pt x="514350" y="5080"/>
                    <a:pt x="509270" y="8890"/>
                    <a:pt x="506730" y="15240"/>
                  </a:cubicBezTo>
                  <a:cubicBezTo>
                    <a:pt x="502920" y="21590"/>
                    <a:pt x="492760" y="24130"/>
                    <a:pt x="496570" y="34290"/>
                  </a:cubicBezTo>
                  <a:cubicBezTo>
                    <a:pt x="497840" y="35560"/>
                    <a:pt x="500380" y="36830"/>
                    <a:pt x="501650" y="39370"/>
                  </a:cubicBezTo>
                  <a:cubicBezTo>
                    <a:pt x="501650" y="43180"/>
                    <a:pt x="500380" y="45720"/>
                    <a:pt x="496570" y="44450"/>
                  </a:cubicBezTo>
                  <a:cubicBezTo>
                    <a:pt x="495300" y="44450"/>
                    <a:pt x="494030" y="46990"/>
                    <a:pt x="492760" y="48260"/>
                  </a:cubicBezTo>
                  <a:cubicBezTo>
                    <a:pt x="491490" y="49530"/>
                    <a:pt x="491490" y="52070"/>
                    <a:pt x="490220" y="52070"/>
                  </a:cubicBezTo>
                  <a:cubicBezTo>
                    <a:pt x="482600" y="54610"/>
                    <a:pt x="477520" y="60960"/>
                    <a:pt x="468630" y="59690"/>
                  </a:cubicBezTo>
                  <a:lnTo>
                    <a:pt x="466090" y="59690"/>
                  </a:lnTo>
                  <a:cubicBezTo>
                    <a:pt x="458470" y="66040"/>
                    <a:pt x="450850" y="64770"/>
                    <a:pt x="441960" y="63500"/>
                  </a:cubicBezTo>
                  <a:cubicBezTo>
                    <a:pt x="438150" y="62230"/>
                    <a:pt x="433070" y="63500"/>
                    <a:pt x="427990" y="63500"/>
                  </a:cubicBezTo>
                  <a:cubicBezTo>
                    <a:pt x="424180" y="63500"/>
                    <a:pt x="420370" y="63500"/>
                    <a:pt x="416560" y="60960"/>
                  </a:cubicBezTo>
                  <a:cubicBezTo>
                    <a:pt x="411480" y="58420"/>
                    <a:pt x="406400" y="54610"/>
                    <a:pt x="401320" y="52070"/>
                  </a:cubicBezTo>
                  <a:cubicBezTo>
                    <a:pt x="396240" y="49530"/>
                    <a:pt x="389890" y="49530"/>
                    <a:pt x="389890" y="40640"/>
                  </a:cubicBezTo>
                  <a:cubicBezTo>
                    <a:pt x="389890" y="39370"/>
                    <a:pt x="387350" y="38100"/>
                    <a:pt x="387350" y="36830"/>
                  </a:cubicBezTo>
                  <a:cubicBezTo>
                    <a:pt x="378460" y="44450"/>
                    <a:pt x="370840" y="50800"/>
                    <a:pt x="363220" y="57150"/>
                  </a:cubicBezTo>
                  <a:cubicBezTo>
                    <a:pt x="359410" y="60960"/>
                    <a:pt x="354330" y="66040"/>
                    <a:pt x="356870" y="72390"/>
                  </a:cubicBezTo>
                  <a:cubicBezTo>
                    <a:pt x="356870" y="73660"/>
                    <a:pt x="355600" y="74930"/>
                    <a:pt x="355600" y="76200"/>
                  </a:cubicBezTo>
                  <a:cubicBezTo>
                    <a:pt x="354330" y="78740"/>
                    <a:pt x="353060" y="81280"/>
                    <a:pt x="350520" y="82550"/>
                  </a:cubicBezTo>
                  <a:cubicBezTo>
                    <a:pt x="347980" y="86360"/>
                    <a:pt x="345440" y="90170"/>
                    <a:pt x="342900" y="95250"/>
                  </a:cubicBezTo>
                  <a:lnTo>
                    <a:pt x="335280" y="102870"/>
                  </a:lnTo>
                  <a:cubicBezTo>
                    <a:pt x="332740" y="106680"/>
                    <a:pt x="330200" y="110490"/>
                    <a:pt x="326390" y="113030"/>
                  </a:cubicBezTo>
                  <a:cubicBezTo>
                    <a:pt x="317500" y="120650"/>
                    <a:pt x="308610" y="128270"/>
                    <a:pt x="298450" y="135890"/>
                  </a:cubicBezTo>
                  <a:cubicBezTo>
                    <a:pt x="293370" y="140970"/>
                    <a:pt x="287020" y="144780"/>
                    <a:pt x="281940" y="149860"/>
                  </a:cubicBezTo>
                  <a:cubicBezTo>
                    <a:pt x="273050" y="157480"/>
                    <a:pt x="262890" y="163830"/>
                    <a:pt x="257810" y="175260"/>
                  </a:cubicBezTo>
                  <a:cubicBezTo>
                    <a:pt x="257810" y="176530"/>
                    <a:pt x="255270" y="177800"/>
                    <a:pt x="254000" y="179070"/>
                  </a:cubicBezTo>
                  <a:cubicBezTo>
                    <a:pt x="247650" y="184150"/>
                    <a:pt x="237490" y="184150"/>
                    <a:pt x="237490" y="194310"/>
                  </a:cubicBezTo>
                  <a:cubicBezTo>
                    <a:pt x="227330" y="194310"/>
                    <a:pt x="222250" y="201930"/>
                    <a:pt x="217170" y="208280"/>
                  </a:cubicBezTo>
                  <a:cubicBezTo>
                    <a:pt x="213360" y="213360"/>
                    <a:pt x="209550" y="219710"/>
                    <a:pt x="204470" y="223520"/>
                  </a:cubicBezTo>
                  <a:cubicBezTo>
                    <a:pt x="199390" y="226060"/>
                    <a:pt x="193040" y="224790"/>
                    <a:pt x="186690" y="224790"/>
                  </a:cubicBezTo>
                  <a:cubicBezTo>
                    <a:pt x="184150" y="224790"/>
                    <a:pt x="181610" y="224790"/>
                    <a:pt x="181610" y="226060"/>
                  </a:cubicBezTo>
                  <a:cubicBezTo>
                    <a:pt x="176530" y="231140"/>
                    <a:pt x="170180" y="234950"/>
                    <a:pt x="166370" y="241300"/>
                  </a:cubicBezTo>
                  <a:cubicBezTo>
                    <a:pt x="162560" y="247650"/>
                    <a:pt x="158750" y="251460"/>
                    <a:pt x="152400" y="252730"/>
                  </a:cubicBezTo>
                  <a:cubicBezTo>
                    <a:pt x="146050" y="254000"/>
                    <a:pt x="139700" y="260350"/>
                    <a:pt x="130810" y="256540"/>
                  </a:cubicBezTo>
                  <a:cubicBezTo>
                    <a:pt x="123190" y="254000"/>
                    <a:pt x="114300" y="256540"/>
                    <a:pt x="109220" y="251460"/>
                  </a:cubicBezTo>
                  <a:cubicBezTo>
                    <a:pt x="99060" y="252730"/>
                    <a:pt x="91440" y="255270"/>
                    <a:pt x="82550" y="256540"/>
                  </a:cubicBezTo>
                  <a:cubicBezTo>
                    <a:pt x="72390" y="259080"/>
                    <a:pt x="60960" y="257810"/>
                    <a:pt x="52070" y="265430"/>
                  </a:cubicBezTo>
                  <a:cubicBezTo>
                    <a:pt x="44450" y="271780"/>
                    <a:pt x="38100" y="278130"/>
                    <a:pt x="26670" y="276860"/>
                  </a:cubicBezTo>
                  <a:cubicBezTo>
                    <a:pt x="27940" y="284480"/>
                    <a:pt x="29210" y="290830"/>
                    <a:pt x="30480" y="298450"/>
                  </a:cubicBezTo>
                  <a:cubicBezTo>
                    <a:pt x="33020" y="318770"/>
                    <a:pt x="35560" y="339090"/>
                    <a:pt x="36830" y="359410"/>
                  </a:cubicBezTo>
                  <a:cubicBezTo>
                    <a:pt x="40640" y="384810"/>
                    <a:pt x="41910" y="408940"/>
                    <a:pt x="39370" y="433070"/>
                  </a:cubicBezTo>
                  <a:cubicBezTo>
                    <a:pt x="36830" y="467360"/>
                    <a:pt x="25400" y="1640840"/>
                    <a:pt x="13970" y="1672590"/>
                  </a:cubicBezTo>
                  <a:lnTo>
                    <a:pt x="2540" y="1699260"/>
                  </a:lnTo>
                  <a:cubicBezTo>
                    <a:pt x="0" y="1705610"/>
                    <a:pt x="3810" y="1709420"/>
                    <a:pt x="10160" y="1710690"/>
                  </a:cubicBezTo>
                  <a:cubicBezTo>
                    <a:pt x="17780" y="1711960"/>
                    <a:pt x="20320" y="1717040"/>
                    <a:pt x="22860" y="1723390"/>
                  </a:cubicBezTo>
                  <a:cubicBezTo>
                    <a:pt x="25400" y="1733550"/>
                    <a:pt x="21590" y="1743710"/>
                    <a:pt x="26670" y="1753870"/>
                  </a:cubicBezTo>
                  <a:cubicBezTo>
                    <a:pt x="29210" y="1758950"/>
                    <a:pt x="26670" y="1767840"/>
                    <a:pt x="25400" y="1775460"/>
                  </a:cubicBezTo>
                  <a:cubicBezTo>
                    <a:pt x="24130" y="1785620"/>
                    <a:pt x="26670" y="1795780"/>
                    <a:pt x="30480" y="1804670"/>
                  </a:cubicBezTo>
                  <a:cubicBezTo>
                    <a:pt x="39370" y="1819910"/>
                    <a:pt x="40640" y="1837690"/>
                    <a:pt x="40640" y="1854200"/>
                  </a:cubicBezTo>
                  <a:cubicBezTo>
                    <a:pt x="40640" y="1858010"/>
                    <a:pt x="41910" y="1861820"/>
                    <a:pt x="43180" y="1864360"/>
                  </a:cubicBezTo>
                  <a:cubicBezTo>
                    <a:pt x="45720" y="1866900"/>
                    <a:pt x="50800" y="1869440"/>
                    <a:pt x="55880" y="1870710"/>
                  </a:cubicBezTo>
                  <a:lnTo>
                    <a:pt x="86360" y="1885950"/>
                  </a:lnTo>
                  <a:cubicBezTo>
                    <a:pt x="100330" y="1893570"/>
                    <a:pt x="111760" y="1892300"/>
                    <a:pt x="124460" y="1883410"/>
                  </a:cubicBezTo>
                  <a:cubicBezTo>
                    <a:pt x="125730" y="1882140"/>
                    <a:pt x="129540" y="1880870"/>
                    <a:pt x="130810" y="1880870"/>
                  </a:cubicBezTo>
                  <a:cubicBezTo>
                    <a:pt x="139700" y="1882140"/>
                    <a:pt x="148590" y="1882140"/>
                    <a:pt x="156210" y="1889760"/>
                  </a:cubicBezTo>
                  <a:cubicBezTo>
                    <a:pt x="165100" y="1897380"/>
                    <a:pt x="177800" y="1902460"/>
                    <a:pt x="187960" y="1908810"/>
                  </a:cubicBezTo>
                  <a:cubicBezTo>
                    <a:pt x="194310" y="1912620"/>
                    <a:pt x="201930" y="1917700"/>
                    <a:pt x="205740" y="1922780"/>
                  </a:cubicBezTo>
                  <a:cubicBezTo>
                    <a:pt x="208280" y="1925320"/>
                    <a:pt x="210820" y="1927860"/>
                    <a:pt x="213360" y="1929130"/>
                  </a:cubicBezTo>
                  <a:cubicBezTo>
                    <a:pt x="227330" y="1934210"/>
                    <a:pt x="234950" y="1946910"/>
                    <a:pt x="243840" y="1957070"/>
                  </a:cubicBezTo>
                  <a:cubicBezTo>
                    <a:pt x="251460" y="1965960"/>
                    <a:pt x="261620" y="1971040"/>
                    <a:pt x="273050" y="1972310"/>
                  </a:cubicBezTo>
                  <a:cubicBezTo>
                    <a:pt x="285750" y="1974850"/>
                    <a:pt x="298450" y="1976120"/>
                    <a:pt x="311150" y="1978660"/>
                  </a:cubicBezTo>
                  <a:cubicBezTo>
                    <a:pt x="316230" y="1979930"/>
                    <a:pt x="322580" y="1981200"/>
                    <a:pt x="327660" y="1983740"/>
                  </a:cubicBezTo>
                  <a:cubicBezTo>
                    <a:pt x="334010" y="1986280"/>
                    <a:pt x="340360" y="1986280"/>
                    <a:pt x="345440" y="1990090"/>
                  </a:cubicBezTo>
                  <a:cubicBezTo>
                    <a:pt x="353060" y="1996440"/>
                    <a:pt x="360680" y="2000250"/>
                    <a:pt x="370840" y="1997710"/>
                  </a:cubicBezTo>
                  <a:cubicBezTo>
                    <a:pt x="374650" y="1996440"/>
                    <a:pt x="379730" y="1998980"/>
                    <a:pt x="383540" y="2000250"/>
                  </a:cubicBezTo>
                  <a:cubicBezTo>
                    <a:pt x="384810" y="2000250"/>
                    <a:pt x="386080" y="2001520"/>
                    <a:pt x="387350" y="2001520"/>
                  </a:cubicBezTo>
                  <a:cubicBezTo>
                    <a:pt x="401320" y="2002790"/>
                    <a:pt x="414020" y="2000250"/>
                    <a:pt x="426720" y="1997710"/>
                  </a:cubicBezTo>
                  <a:cubicBezTo>
                    <a:pt x="431800" y="1996440"/>
                    <a:pt x="436880" y="1995170"/>
                    <a:pt x="441960" y="1992630"/>
                  </a:cubicBezTo>
                  <a:cubicBezTo>
                    <a:pt x="455930" y="1986280"/>
                    <a:pt x="469900" y="1979930"/>
                    <a:pt x="482600" y="1972310"/>
                  </a:cubicBezTo>
                  <a:cubicBezTo>
                    <a:pt x="491490" y="1967230"/>
                    <a:pt x="500380" y="1962150"/>
                    <a:pt x="510540" y="1967230"/>
                  </a:cubicBezTo>
                  <a:lnTo>
                    <a:pt x="515620" y="1967230"/>
                  </a:lnTo>
                  <a:cubicBezTo>
                    <a:pt x="524510" y="1967230"/>
                    <a:pt x="533400" y="1965960"/>
                    <a:pt x="541020" y="1964690"/>
                  </a:cubicBezTo>
                  <a:cubicBezTo>
                    <a:pt x="542290" y="1964690"/>
                    <a:pt x="544830" y="1964690"/>
                    <a:pt x="544830" y="1963420"/>
                  </a:cubicBezTo>
                  <a:cubicBezTo>
                    <a:pt x="548640" y="1958340"/>
                    <a:pt x="554990" y="1958340"/>
                    <a:pt x="561340" y="1957070"/>
                  </a:cubicBezTo>
                  <a:cubicBezTo>
                    <a:pt x="571500" y="1955800"/>
                    <a:pt x="581660" y="1955800"/>
                    <a:pt x="589280" y="1949450"/>
                  </a:cubicBezTo>
                  <a:cubicBezTo>
                    <a:pt x="596900" y="1944370"/>
                    <a:pt x="604520" y="1943100"/>
                    <a:pt x="613410" y="1941830"/>
                  </a:cubicBezTo>
                  <a:cubicBezTo>
                    <a:pt x="614680" y="1941830"/>
                    <a:pt x="617220" y="1940560"/>
                    <a:pt x="618490" y="1940560"/>
                  </a:cubicBezTo>
                  <a:cubicBezTo>
                    <a:pt x="624840" y="1939290"/>
                    <a:pt x="631190" y="1935480"/>
                    <a:pt x="636270" y="1936750"/>
                  </a:cubicBezTo>
                  <a:cubicBezTo>
                    <a:pt x="647700" y="1939290"/>
                    <a:pt x="652780" y="1935480"/>
                    <a:pt x="660400" y="1925320"/>
                  </a:cubicBezTo>
                  <a:cubicBezTo>
                    <a:pt x="661670" y="1922780"/>
                    <a:pt x="665480" y="1921510"/>
                    <a:pt x="668020" y="1920240"/>
                  </a:cubicBezTo>
                  <a:cubicBezTo>
                    <a:pt x="674370" y="1918970"/>
                    <a:pt x="680720" y="1920240"/>
                    <a:pt x="687070" y="1918970"/>
                  </a:cubicBezTo>
                  <a:cubicBezTo>
                    <a:pt x="690880" y="1918970"/>
                    <a:pt x="694690" y="1915160"/>
                    <a:pt x="697230" y="1915160"/>
                  </a:cubicBezTo>
                  <a:cubicBezTo>
                    <a:pt x="707390" y="1916430"/>
                    <a:pt x="718820" y="1912620"/>
                    <a:pt x="727710" y="1918970"/>
                  </a:cubicBezTo>
                  <a:cubicBezTo>
                    <a:pt x="728980" y="1920240"/>
                    <a:pt x="731520" y="1920240"/>
                    <a:pt x="734060" y="1920240"/>
                  </a:cubicBezTo>
                  <a:cubicBezTo>
                    <a:pt x="750570" y="1921510"/>
                    <a:pt x="764540" y="1926590"/>
                    <a:pt x="775970" y="1936750"/>
                  </a:cubicBezTo>
                  <a:cubicBezTo>
                    <a:pt x="779780" y="1940560"/>
                    <a:pt x="784860" y="1943100"/>
                    <a:pt x="788670" y="1945640"/>
                  </a:cubicBezTo>
                  <a:cubicBezTo>
                    <a:pt x="792480" y="1948180"/>
                    <a:pt x="797560" y="1948180"/>
                    <a:pt x="801370" y="1949450"/>
                  </a:cubicBezTo>
                  <a:cubicBezTo>
                    <a:pt x="805180" y="1950720"/>
                    <a:pt x="807720" y="1951990"/>
                    <a:pt x="811530" y="1951990"/>
                  </a:cubicBezTo>
                  <a:cubicBezTo>
                    <a:pt x="817880" y="1951990"/>
                    <a:pt x="822960" y="1954530"/>
                    <a:pt x="826770" y="1959610"/>
                  </a:cubicBezTo>
                  <a:cubicBezTo>
                    <a:pt x="828040" y="1960880"/>
                    <a:pt x="829310" y="1962150"/>
                    <a:pt x="830580" y="1964690"/>
                  </a:cubicBezTo>
                  <a:cubicBezTo>
                    <a:pt x="829310" y="1968500"/>
                    <a:pt x="836930" y="1978660"/>
                    <a:pt x="842010" y="1978660"/>
                  </a:cubicBezTo>
                  <a:cubicBezTo>
                    <a:pt x="850900" y="1978660"/>
                    <a:pt x="859790" y="1981200"/>
                    <a:pt x="867410" y="1987550"/>
                  </a:cubicBezTo>
                  <a:cubicBezTo>
                    <a:pt x="868680" y="1988820"/>
                    <a:pt x="871220" y="1988820"/>
                    <a:pt x="873760" y="1987550"/>
                  </a:cubicBezTo>
                  <a:cubicBezTo>
                    <a:pt x="877570" y="1986280"/>
                    <a:pt x="880110" y="1986280"/>
                    <a:pt x="882650" y="1990090"/>
                  </a:cubicBezTo>
                  <a:cubicBezTo>
                    <a:pt x="883920" y="1991360"/>
                    <a:pt x="889000" y="1991360"/>
                    <a:pt x="891540" y="1991360"/>
                  </a:cubicBezTo>
                  <a:cubicBezTo>
                    <a:pt x="897890" y="1991360"/>
                    <a:pt x="905510" y="1990090"/>
                    <a:pt x="911860" y="1991360"/>
                  </a:cubicBezTo>
                  <a:cubicBezTo>
                    <a:pt x="923290" y="1992630"/>
                    <a:pt x="933450" y="1993900"/>
                    <a:pt x="944880" y="1996440"/>
                  </a:cubicBezTo>
                  <a:cubicBezTo>
                    <a:pt x="947420" y="1996440"/>
                    <a:pt x="949960" y="1997710"/>
                    <a:pt x="951230" y="1998980"/>
                  </a:cubicBezTo>
                  <a:cubicBezTo>
                    <a:pt x="953770" y="2005330"/>
                    <a:pt x="960120" y="2005330"/>
                    <a:pt x="963930" y="2006600"/>
                  </a:cubicBezTo>
                  <a:cubicBezTo>
                    <a:pt x="967740" y="2007870"/>
                    <a:pt x="972820" y="2009140"/>
                    <a:pt x="975360" y="2009140"/>
                  </a:cubicBezTo>
                  <a:cubicBezTo>
                    <a:pt x="976630" y="2007870"/>
                    <a:pt x="979170" y="2006600"/>
                    <a:pt x="981710" y="2004060"/>
                  </a:cubicBezTo>
                  <a:cubicBezTo>
                    <a:pt x="976630" y="2004060"/>
                    <a:pt x="974090" y="2005330"/>
                    <a:pt x="971550" y="2005330"/>
                  </a:cubicBezTo>
                  <a:cubicBezTo>
                    <a:pt x="976630" y="1998980"/>
                    <a:pt x="981710" y="1997710"/>
                    <a:pt x="988060" y="2001520"/>
                  </a:cubicBezTo>
                  <a:cubicBezTo>
                    <a:pt x="995680" y="2007870"/>
                    <a:pt x="1002030" y="2007870"/>
                    <a:pt x="1010920" y="2001520"/>
                  </a:cubicBezTo>
                  <a:lnTo>
                    <a:pt x="1018540" y="1997710"/>
                  </a:lnTo>
                  <a:lnTo>
                    <a:pt x="1018540" y="1991360"/>
                  </a:lnTo>
                  <a:cubicBezTo>
                    <a:pt x="1022350" y="1992630"/>
                    <a:pt x="1026160" y="1995170"/>
                    <a:pt x="1028700" y="1995170"/>
                  </a:cubicBezTo>
                  <a:cubicBezTo>
                    <a:pt x="1036320" y="1991360"/>
                    <a:pt x="1043940" y="1987550"/>
                    <a:pt x="1050290" y="1982470"/>
                  </a:cubicBezTo>
                  <a:cubicBezTo>
                    <a:pt x="1057910" y="1977390"/>
                    <a:pt x="1064260" y="1971040"/>
                    <a:pt x="1070610" y="1965960"/>
                  </a:cubicBezTo>
                  <a:cubicBezTo>
                    <a:pt x="1071880" y="1965960"/>
                    <a:pt x="1071880" y="1964690"/>
                    <a:pt x="1073150" y="1964690"/>
                  </a:cubicBezTo>
                  <a:cubicBezTo>
                    <a:pt x="1082040" y="1962150"/>
                    <a:pt x="1089660" y="1960880"/>
                    <a:pt x="1098550" y="1958340"/>
                  </a:cubicBezTo>
                  <a:cubicBezTo>
                    <a:pt x="1103630" y="1957070"/>
                    <a:pt x="1107440" y="1954530"/>
                    <a:pt x="1112520" y="1953260"/>
                  </a:cubicBezTo>
                  <a:cubicBezTo>
                    <a:pt x="1116330" y="1951990"/>
                    <a:pt x="1118870" y="1951990"/>
                    <a:pt x="1122680" y="1950720"/>
                  </a:cubicBezTo>
                  <a:lnTo>
                    <a:pt x="1135380" y="1950720"/>
                  </a:lnTo>
                  <a:cubicBezTo>
                    <a:pt x="1137920" y="1950720"/>
                    <a:pt x="1141730" y="1950720"/>
                    <a:pt x="1144270" y="1949450"/>
                  </a:cubicBezTo>
                  <a:cubicBezTo>
                    <a:pt x="1145540" y="1946910"/>
                    <a:pt x="1148080" y="1943100"/>
                    <a:pt x="1149350" y="1943100"/>
                  </a:cubicBezTo>
                  <a:cubicBezTo>
                    <a:pt x="1153160" y="1943100"/>
                    <a:pt x="1155700" y="1945640"/>
                    <a:pt x="1159510" y="1946910"/>
                  </a:cubicBezTo>
                  <a:cubicBezTo>
                    <a:pt x="1160780" y="1946910"/>
                    <a:pt x="1160780" y="1948180"/>
                    <a:pt x="1160780" y="1949450"/>
                  </a:cubicBezTo>
                  <a:cubicBezTo>
                    <a:pt x="1165860" y="1954530"/>
                    <a:pt x="1169670" y="1960880"/>
                    <a:pt x="1174750" y="1965960"/>
                  </a:cubicBezTo>
                  <a:cubicBezTo>
                    <a:pt x="1181100" y="1972310"/>
                    <a:pt x="1187450" y="1972310"/>
                    <a:pt x="1191260" y="1968500"/>
                  </a:cubicBezTo>
                  <a:cubicBezTo>
                    <a:pt x="1197610" y="1963420"/>
                    <a:pt x="1202690" y="1959610"/>
                    <a:pt x="1211580" y="1962150"/>
                  </a:cubicBezTo>
                  <a:cubicBezTo>
                    <a:pt x="1212850" y="1962150"/>
                    <a:pt x="1215390" y="1963420"/>
                    <a:pt x="1216660" y="1962150"/>
                  </a:cubicBezTo>
                  <a:cubicBezTo>
                    <a:pt x="1223010" y="1959610"/>
                    <a:pt x="1230630" y="1957070"/>
                    <a:pt x="1236980" y="1953260"/>
                  </a:cubicBezTo>
                  <a:cubicBezTo>
                    <a:pt x="1240790" y="1951990"/>
                    <a:pt x="1245870" y="1951990"/>
                    <a:pt x="1247140" y="1949450"/>
                  </a:cubicBezTo>
                  <a:cubicBezTo>
                    <a:pt x="1250950" y="1941830"/>
                    <a:pt x="1257300" y="1938020"/>
                    <a:pt x="1263650" y="1932940"/>
                  </a:cubicBezTo>
                  <a:cubicBezTo>
                    <a:pt x="1267460" y="1929130"/>
                    <a:pt x="1271270" y="1924050"/>
                    <a:pt x="1275080" y="1922780"/>
                  </a:cubicBezTo>
                  <a:cubicBezTo>
                    <a:pt x="1283970" y="1920240"/>
                    <a:pt x="1290320" y="1912620"/>
                    <a:pt x="1297940" y="1907540"/>
                  </a:cubicBezTo>
                  <a:cubicBezTo>
                    <a:pt x="1304290" y="1903730"/>
                    <a:pt x="1308100" y="1896110"/>
                    <a:pt x="1314450" y="1894840"/>
                  </a:cubicBezTo>
                  <a:cubicBezTo>
                    <a:pt x="1324610" y="1892300"/>
                    <a:pt x="1332230" y="1885950"/>
                    <a:pt x="1341120" y="1879600"/>
                  </a:cubicBezTo>
                  <a:cubicBezTo>
                    <a:pt x="1346200" y="1875790"/>
                    <a:pt x="1352550" y="1873250"/>
                    <a:pt x="1358900" y="1874520"/>
                  </a:cubicBezTo>
                  <a:cubicBezTo>
                    <a:pt x="1362710" y="1875790"/>
                    <a:pt x="1367790" y="1874520"/>
                    <a:pt x="1370330" y="1873250"/>
                  </a:cubicBezTo>
                  <a:cubicBezTo>
                    <a:pt x="1375410" y="1870710"/>
                    <a:pt x="1380490" y="1866900"/>
                    <a:pt x="1385570" y="1864360"/>
                  </a:cubicBezTo>
                  <a:cubicBezTo>
                    <a:pt x="1389380" y="1861820"/>
                    <a:pt x="1393190" y="1859280"/>
                    <a:pt x="1397000" y="1859280"/>
                  </a:cubicBezTo>
                  <a:cubicBezTo>
                    <a:pt x="1409700" y="1858010"/>
                    <a:pt x="1419860" y="1855470"/>
                    <a:pt x="1426210" y="1842770"/>
                  </a:cubicBezTo>
                  <a:cubicBezTo>
                    <a:pt x="1428750" y="1837690"/>
                    <a:pt x="1441450" y="1831340"/>
                    <a:pt x="1446530" y="1833880"/>
                  </a:cubicBezTo>
                  <a:cubicBezTo>
                    <a:pt x="1455420" y="1837690"/>
                    <a:pt x="1461770" y="1835150"/>
                    <a:pt x="1466850" y="1827530"/>
                  </a:cubicBezTo>
                  <a:cubicBezTo>
                    <a:pt x="1470660" y="1823720"/>
                    <a:pt x="1475740" y="1824990"/>
                    <a:pt x="1479550" y="1827530"/>
                  </a:cubicBezTo>
                  <a:cubicBezTo>
                    <a:pt x="1482090" y="1830070"/>
                    <a:pt x="1484630" y="1831340"/>
                    <a:pt x="1487170" y="1831340"/>
                  </a:cubicBezTo>
                  <a:cubicBezTo>
                    <a:pt x="1496060" y="1832610"/>
                    <a:pt x="1506220" y="1831340"/>
                    <a:pt x="1515110" y="1832610"/>
                  </a:cubicBezTo>
                  <a:cubicBezTo>
                    <a:pt x="1522730" y="1833880"/>
                    <a:pt x="1530350" y="1831340"/>
                    <a:pt x="1535430" y="1826260"/>
                  </a:cubicBezTo>
                  <a:cubicBezTo>
                    <a:pt x="1540510" y="1821180"/>
                    <a:pt x="1544320" y="1821180"/>
                    <a:pt x="1551940" y="1823720"/>
                  </a:cubicBezTo>
                  <a:cubicBezTo>
                    <a:pt x="1558290" y="1826260"/>
                    <a:pt x="1563370" y="1832610"/>
                    <a:pt x="1572260" y="1831340"/>
                  </a:cubicBezTo>
                  <a:cubicBezTo>
                    <a:pt x="1579880" y="1830070"/>
                    <a:pt x="1588770" y="1833880"/>
                    <a:pt x="1597660" y="1830070"/>
                  </a:cubicBezTo>
                  <a:lnTo>
                    <a:pt x="1602740" y="1830070"/>
                  </a:lnTo>
                  <a:cubicBezTo>
                    <a:pt x="1610360" y="1832610"/>
                    <a:pt x="1617980" y="1833880"/>
                    <a:pt x="1624330" y="1840230"/>
                  </a:cubicBezTo>
                  <a:cubicBezTo>
                    <a:pt x="1631950" y="1846580"/>
                    <a:pt x="1633220" y="1799590"/>
                    <a:pt x="1640840" y="1804670"/>
                  </a:cubicBezTo>
                  <a:cubicBezTo>
                    <a:pt x="1652270" y="1812290"/>
                    <a:pt x="1649730" y="1804670"/>
                    <a:pt x="1661160" y="1811020"/>
                  </a:cubicBezTo>
                  <a:cubicBezTo>
                    <a:pt x="1670050" y="1814830"/>
                    <a:pt x="1666240" y="1800860"/>
                    <a:pt x="1676400" y="1803400"/>
                  </a:cubicBezTo>
                  <a:cubicBezTo>
                    <a:pt x="1677670" y="1803400"/>
                    <a:pt x="1692910" y="1813560"/>
                    <a:pt x="1692910" y="1812290"/>
                  </a:cubicBezTo>
                  <a:cubicBezTo>
                    <a:pt x="1699260" y="1808480"/>
                    <a:pt x="1705610" y="1770380"/>
                    <a:pt x="1711960" y="1771650"/>
                  </a:cubicBezTo>
                  <a:cubicBezTo>
                    <a:pt x="1724660" y="1775460"/>
                    <a:pt x="1736090" y="1772920"/>
                    <a:pt x="1747520" y="1767840"/>
                  </a:cubicBezTo>
                  <a:cubicBezTo>
                    <a:pt x="1753870" y="1765300"/>
                    <a:pt x="1764030" y="1756410"/>
                    <a:pt x="1769110" y="1760220"/>
                  </a:cubicBezTo>
                  <a:cubicBezTo>
                    <a:pt x="1778000" y="1766570"/>
                    <a:pt x="1786890" y="1769110"/>
                    <a:pt x="1797050" y="1770380"/>
                  </a:cubicBezTo>
                  <a:cubicBezTo>
                    <a:pt x="1798320" y="1770380"/>
                    <a:pt x="1799590" y="1771650"/>
                    <a:pt x="1800860" y="1772920"/>
                  </a:cubicBezTo>
                  <a:cubicBezTo>
                    <a:pt x="1804670" y="1778000"/>
                    <a:pt x="1822450" y="1764030"/>
                    <a:pt x="1826260" y="1769110"/>
                  </a:cubicBezTo>
                  <a:cubicBezTo>
                    <a:pt x="1831340" y="1776730"/>
                    <a:pt x="1836420" y="1784350"/>
                    <a:pt x="1841500" y="1790700"/>
                  </a:cubicBezTo>
                  <a:cubicBezTo>
                    <a:pt x="1844040" y="1793240"/>
                    <a:pt x="1847850" y="1794510"/>
                    <a:pt x="1849120" y="1797050"/>
                  </a:cubicBezTo>
                  <a:cubicBezTo>
                    <a:pt x="1850390" y="1803400"/>
                    <a:pt x="1852930" y="1805940"/>
                    <a:pt x="1859280" y="1805940"/>
                  </a:cubicBezTo>
                  <a:cubicBezTo>
                    <a:pt x="1863090" y="1805940"/>
                    <a:pt x="1866900" y="1807210"/>
                    <a:pt x="1869440" y="1809750"/>
                  </a:cubicBezTo>
                  <a:cubicBezTo>
                    <a:pt x="1875790" y="1813560"/>
                    <a:pt x="1880870" y="1817370"/>
                    <a:pt x="1885950" y="1821180"/>
                  </a:cubicBezTo>
                  <a:cubicBezTo>
                    <a:pt x="1892300" y="1824990"/>
                    <a:pt x="1898650" y="1828800"/>
                    <a:pt x="1901190" y="1835150"/>
                  </a:cubicBezTo>
                  <a:cubicBezTo>
                    <a:pt x="1902460" y="1837690"/>
                    <a:pt x="1903730" y="1838960"/>
                    <a:pt x="1905000" y="1840230"/>
                  </a:cubicBezTo>
                  <a:cubicBezTo>
                    <a:pt x="1910080" y="1845310"/>
                    <a:pt x="1915160" y="1849120"/>
                    <a:pt x="1920240" y="1854200"/>
                  </a:cubicBezTo>
                  <a:cubicBezTo>
                    <a:pt x="1927860" y="1860550"/>
                    <a:pt x="1934210" y="1868170"/>
                    <a:pt x="1941830" y="1874520"/>
                  </a:cubicBezTo>
                  <a:cubicBezTo>
                    <a:pt x="1944370" y="1875790"/>
                    <a:pt x="1946910" y="1878330"/>
                    <a:pt x="1949450" y="1879600"/>
                  </a:cubicBezTo>
                  <a:cubicBezTo>
                    <a:pt x="1954530" y="1882140"/>
                    <a:pt x="1959610" y="1884680"/>
                    <a:pt x="1963420" y="1888490"/>
                  </a:cubicBezTo>
                  <a:cubicBezTo>
                    <a:pt x="1967230" y="1892300"/>
                    <a:pt x="1985010" y="1869440"/>
                    <a:pt x="1987550" y="1874520"/>
                  </a:cubicBezTo>
                  <a:cubicBezTo>
                    <a:pt x="1987550" y="1875790"/>
                    <a:pt x="1988820" y="1875790"/>
                    <a:pt x="1990090" y="1875790"/>
                  </a:cubicBezTo>
                  <a:cubicBezTo>
                    <a:pt x="1997710" y="1882140"/>
                    <a:pt x="2005330" y="1879600"/>
                    <a:pt x="2012950" y="1877060"/>
                  </a:cubicBezTo>
                  <a:cubicBezTo>
                    <a:pt x="2015490" y="1875790"/>
                    <a:pt x="2018030" y="1874520"/>
                    <a:pt x="2019300" y="1875790"/>
                  </a:cubicBezTo>
                  <a:cubicBezTo>
                    <a:pt x="2028190" y="1879600"/>
                    <a:pt x="2034540" y="1888490"/>
                    <a:pt x="2045970" y="1889760"/>
                  </a:cubicBezTo>
                  <a:cubicBezTo>
                    <a:pt x="2045970" y="1889760"/>
                    <a:pt x="2047240" y="1889760"/>
                    <a:pt x="2047240" y="1891030"/>
                  </a:cubicBezTo>
                  <a:cubicBezTo>
                    <a:pt x="2049780" y="1898650"/>
                    <a:pt x="2057400" y="1898650"/>
                    <a:pt x="2063750" y="1899920"/>
                  </a:cubicBezTo>
                  <a:cubicBezTo>
                    <a:pt x="2067560" y="1899920"/>
                    <a:pt x="2071370" y="1901190"/>
                    <a:pt x="2073910" y="1902460"/>
                  </a:cubicBezTo>
                  <a:cubicBezTo>
                    <a:pt x="2081530" y="1906270"/>
                    <a:pt x="2089150" y="1911350"/>
                    <a:pt x="2098040" y="1913890"/>
                  </a:cubicBezTo>
                  <a:cubicBezTo>
                    <a:pt x="2109470" y="1917700"/>
                    <a:pt x="2120900" y="1920240"/>
                    <a:pt x="2129790" y="1926590"/>
                  </a:cubicBezTo>
                  <a:cubicBezTo>
                    <a:pt x="2131060" y="1926590"/>
                    <a:pt x="2132330" y="1926590"/>
                    <a:pt x="2132330" y="1927860"/>
                  </a:cubicBezTo>
                  <a:cubicBezTo>
                    <a:pt x="2136140" y="1930400"/>
                    <a:pt x="2142490" y="1931670"/>
                    <a:pt x="2145030" y="1935480"/>
                  </a:cubicBezTo>
                  <a:cubicBezTo>
                    <a:pt x="2148840" y="1943100"/>
                    <a:pt x="2159000" y="1941830"/>
                    <a:pt x="2164080" y="1948180"/>
                  </a:cubicBezTo>
                  <a:lnTo>
                    <a:pt x="2165350" y="1948180"/>
                  </a:lnTo>
                  <a:cubicBezTo>
                    <a:pt x="2170430" y="1948180"/>
                    <a:pt x="2175510" y="1949450"/>
                    <a:pt x="2181860" y="1949450"/>
                  </a:cubicBezTo>
                  <a:cubicBezTo>
                    <a:pt x="2184400" y="1948180"/>
                    <a:pt x="2188210" y="1945640"/>
                    <a:pt x="2190750" y="1945640"/>
                  </a:cubicBezTo>
                  <a:cubicBezTo>
                    <a:pt x="2202180" y="1949450"/>
                    <a:pt x="2213610" y="1949450"/>
                    <a:pt x="2221230" y="1939290"/>
                  </a:cubicBezTo>
                  <a:cubicBezTo>
                    <a:pt x="2222500" y="1938020"/>
                    <a:pt x="2225040" y="1938020"/>
                    <a:pt x="2227580" y="1938020"/>
                  </a:cubicBezTo>
                  <a:lnTo>
                    <a:pt x="2237740" y="1938020"/>
                  </a:lnTo>
                  <a:cubicBezTo>
                    <a:pt x="2249170" y="1935480"/>
                    <a:pt x="2259330" y="1932940"/>
                    <a:pt x="2270760" y="1931670"/>
                  </a:cubicBezTo>
                  <a:cubicBezTo>
                    <a:pt x="2275840" y="1930400"/>
                    <a:pt x="2282190" y="1932940"/>
                    <a:pt x="2287270" y="1934210"/>
                  </a:cubicBezTo>
                  <a:cubicBezTo>
                    <a:pt x="2292350" y="1935480"/>
                    <a:pt x="2297430" y="1935480"/>
                    <a:pt x="2302510" y="1935480"/>
                  </a:cubicBezTo>
                  <a:cubicBezTo>
                    <a:pt x="2308860" y="1935480"/>
                    <a:pt x="2313940" y="1932940"/>
                    <a:pt x="2320290" y="1932940"/>
                  </a:cubicBezTo>
                  <a:cubicBezTo>
                    <a:pt x="2325370" y="1931670"/>
                    <a:pt x="2331720" y="1931670"/>
                    <a:pt x="2336800" y="1930400"/>
                  </a:cubicBezTo>
                  <a:cubicBezTo>
                    <a:pt x="2348230" y="1927860"/>
                    <a:pt x="2358390" y="1925320"/>
                    <a:pt x="2369820" y="1924050"/>
                  </a:cubicBezTo>
                  <a:cubicBezTo>
                    <a:pt x="2377440" y="1880870"/>
                    <a:pt x="2376170" y="1830070"/>
                    <a:pt x="2376170" y="1778000"/>
                  </a:cubicBezTo>
                  <a:close/>
                </a:path>
              </a:pathLst>
            </a:custGeom>
            <a:blipFill>
              <a:blip r:embed="rId6"/>
              <a:stretch>
                <a:fillRect l="0" t="-38750" r="0" b="-38750"/>
              </a:stretch>
            </a:blipFill>
          </p:spPr>
        </p:sp>
      </p:gr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7" id="17"/>
          <p:cNvGrpSpPr/>
          <p:nvPr/>
        </p:nvGrpSpPr>
        <p:grpSpPr>
          <a:xfrm rot="0">
            <a:off x="2389194" y="2451217"/>
            <a:ext cx="13509613" cy="3855403"/>
            <a:chOff x="0" y="0"/>
            <a:chExt cx="18012817" cy="5140537"/>
          </a:xfrm>
        </p:grpSpPr>
        <p:grpSp>
          <p:nvGrpSpPr>
            <p:cNvPr name="Group 18" id="18"/>
            <p:cNvGrpSpPr/>
            <p:nvPr/>
          </p:nvGrpSpPr>
          <p:grpSpPr>
            <a:xfrm rot="0">
              <a:off x="934636" y="1025737"/>
              <a:ext cx="17078181" cy="4114800"/>
              <a:chOff x="0" y="0"/>
              <a:chExt cx="3373468" cy="812800"/>
            </a:xfrm>
          </p:grpSpPr>
          <p:sp>
            <p:nvSpPr>
              <p:cNvPr name="Freeform 19" id="19"/>
              <p:cNvSpPr/>
              <p:nvPr/>
            </p:nvSpPr>
            <p:spPr>
              <a:xfrm flipH="false" flipV="false" rot="0">
                <a:off x="0" y="0"/>
                <a:ext cx="3373468" cy="812800"/>
              </a:xfrm>
              <a:custGeom>
                <a:avLst/>
                <a:gdLst/>
                <a:ahLst/>
                <a:cxnLst/>
                <a:rect r="r" b="b" t="t" l="l"/>
                <a:pathLst>
                  <a:path h="812800" w="3373468">
                    <a:moveTo>
                      <a:pt x="20551" y="0"/>
                    </a:moveTo>
                    <a:lnTo>
                      <a:pt x="3352917" y="0"/>
                    </a:lnTo>
                    <a:cubicBezTo>
                      <a:pt x="3364267" y="0"/>
                      <a:pt x="3373468" y="9201"/>
                      <a:pt x="3373468" y="20551"/>
                    </a:cubicBezTo>
                    <a:lnTo>
                      <a:pt x="3373468" y="792249"/>
                    </a:lnTo>
                    <a:cubicBezTo>
                      <a:pt x="3373468" y="803599"/>
                      <a:pt x="3364267" y="812800"/>
                      <a:pt x="3352917" y="812800"/>
                    </a:cubicBezTo>
                    <a:lnTo>
                      <a:pt x="20551" y="812800"/>
                    </a:lnTo>
                    <a:cubicBezTo>
                      <a:pt x="9201" y="812800"/>
                      <a:pt x="0" y="803599"/>
                      <a:pt x="0" y="792249"/>
                    </a:cubicBezTo>
                    <a:lnTo>
                      <a:pt x="0" y="20551"/>
                    </a:lnTo>
                    <a:cubicBezTo>
                      <a:pt x="0" y="9201"/>
                      <a:pt x="9201" y="0"/>
                      <a:pt x="20551" y="0"/>
                    </a:cubicBezTo>
                    <a:close/>
                  </a:path>
                </a:pathLst>
              </a:custGeom>
              <a:solidFill>
                <a:srgbClr val="000000">
                  <a:alpha val="0"/>
                </a:srgbClr>
              </a:solidFill>
              <a:ln w="38100" cap="rnd">
                <a:solidFill>
                  <a:srgbClr val="13538A"/>
                </a:solidFill>
                <a:prstDash val="solid"/>
                <a:round/>
              </a:ln>
            </p:spPr>
          </p:sp>
          <p:sp>
            <p:nvSpPr>
              <p:cNvPr name="TextBox 20" id="20"/>
              <p:cNvSpPr txBox="true"/>
              <p:nvPr/>
            </p:nvSpPr>
            <p:spPr>
              <a:xfrm>
                <a:off x="0" y="-238125"/>
                <a:ext cx="3373468" cy="1050925"/>
              </a:xfrm>
              <a:prstGeom prst="rect">
                <a:avLst/>
              </a:prstGeom>
            </p:spPr>
            <p:txBody>
              <a:bodyPr anchor="ctr" rtlCol="false" tIns="50800" lIns="50800" bIns="50800" rIns="50800"/>
              <a:lstStyle/>
              <a:p>
                <a:pPr algn="just">
                  <a:lnSpc>
                    <a:spcPts val="5999"/>
                  </a:lnSpc>
                </a:pPr>
                <a:r>
                  <a:rPr lang="en-US" sz="2999">
                    <a:solidFill>
                      <a:srgbClr val="156669"/>
                    </a:solidFill>
                    <a:latin typeface="Roboto"/>
                    <a:ea typeface="Roboto"/>
                    <a:cs typeface="Roboto"/>
                    <a:sym typeface="Roboto"/>
                  </a:rPr>
                  <a:t>Làm sao để làm tốt công việc của nhân viên y tế trong tiếp nhận hướng dẫn bệnh nhân trong điều trị?</a:t>
                </a:r>
              </a:p>
            </p:txBody>
          </p:sp>
        </p:grpSp>
        <p:grpSp>
          <p:nvGrpSpPr>
            <p:cNvPr name="Group 21" id="21"/>
            <p:cNvGrpSpPr/>
            <p:nvPr/>
          </p:nvGrpSpPr>
          <p:grpSpPr>
            <a:xfrm rot="0">
              <a:off x="0" y="0"/>
              <a:ext cx="6993951" cy="1368214"/>
              <a:chOff x="0" y="0"/>
              <a:chExt cx="1381521" cy="270264"/>
            </a:xfrm>
          </p:grpSpPr>
          <p:sp>
            <p:nvSpPr>
              <p:cNvPr name="Freeform 22" id="22"/>
              <p:cNvSpPr/>
              <p:nvPr/>
            </p:nvSpPr>
            <p:spPr>
              <a:xfrm flipH="false" flipV="false" rot="0">
                <a:off x="0" y="0"/>
                <a:ext cx="1381521" cy="270264"/>
              </a:xfrm>
              <a:custGeom>
                <a:avLst/>
                <a:gdLst/>
                <a:ahLst/>
                <a:cxnLst/>
                <a:rect r="r" b="b" t="t" l="l"/>
                <a:pathLst>
                  <a:path h="270264" w="1381521">
                    <a:moveTo>
                      <a:pt x="50182" y="0"/>
                    </a:moveTo>
                    <a:lnTo>
                      <a:pt x="1331340" y="0"/>
                    </a:lnTo>
                    <a:cubicBezTo>
                      <a:pt x="1359054" y="0"/>
                      <a:pt x="1381521" y="22467"/>
                      <a:pt x="1381521" y="50182"/>
                    </a:cubicBezTo>
                    <a:lnTo>
                      <a:pt x="1381521" y="220083"/>
                    </a:lnTo>
                    <a:cubicBezTo>
                      <a:pt x="1381521" y="233392"/>
                      <a:pt x="1376234" y="246156"/>
                      <a:pt x="1366823" y="255567"/>
                    </a:cubicBezTo>
                    <a:cubicBezTo>
                      <a:pt x="1357412" y="264977"/>
                      <a:pt x="1344649" y="270264"/>
                      <a:pt x="1331340" y="270264"/>
                    </a:cubicBezTo>
                    <a:lnTo>
                      <a:pt x="50182" y="270264"/>
                    </a:lnTo>
                    <a:cubicBezTo>
                      <a:pt x="36873" y="270264"/>
                      <a:pt x="24109" y="264977"/>
                      <a:pt x="14698" y="255567"/>
                    </a:cubicBezTo>
                    <a:cubicBezTo>
                      <a:pt x="5287" y="246156"/>
                      <a:pt x="0" y="233392"/>
                      <a:pt x="0" y="220083"/>
                    </a:cubicBezTo>
                    <a:lnTo>
                      <a:pt x="0" y="50182"/>
                    </a:lnTo>
                    <a:cubicBezTo>
                      <a:pt x="0" y="36873"/>
                      <a:pt x="5287" y="24109"/>
                      <a:pt x="14698" y="14698"/>
                    </a:cubicBezTo>
                    <a:cubicBezTo>
                      <a:pt x="24109" y="5287"/>
                      <a:pt x="36873" y="0"/>
                      <a:pt x="50182" y="0"/>
                    </a:cubicBezTo>
                    <a:close/>
                  </a:path>
                </a:pathLst>
              </a:custGeom>
              <a:solidFill>
                <a:srgbClr val="468D6F"/>
              </a:solidFill>
              <a:ln w="38100" cap="rnd">
                <a:solidFill>
                  <a:srgbClr val="13538A"/>
                </a:solidFill>
                <a:prstDash val="solid"/>
                <a:round/>
              </a:ln>
            </p:spPr>
          </p:sp>
          <p:sp>
            <p:nvSpPr>
              <p:cNvPr name="TextBox 23" id="23"/>
              <p:cNvSpPr txBox="true"/>
              <p:nvPr/>
            </p:nvSpPr>
            <p:spPr>
              <a:xfrm>
                <a:off x="0" y="-238125"/>
                <a:ext cx="1381521" cy="508389"/>
              </a:xfrm>
              <a:prstGeom prst="rect">
                <a:avLst/>
              </a:prstGeom>
            </p:spPr>
            <p:txBody>
              <a:bodyPr anchor="ctr" rtlCol="false" tIns="50800" lIns="50800" bIns="50800" rIns="50800"/>
              <a:lstStyle/>
              <a:p>
                <a:pPr algn="ctr">
                  <a:lnSpc>
                    <a:spcPts val="5999"/>
                  </a:lnSpc>
                </a:pPr>
                <a:r>
                  <a:rPr lang="en-US" b="true" sz="2999">
                    <a:solidFill>
                      <a:srgbClr val="FFFFFF"/>
                    </a:solidFill>
                    <a:latin typeface="Roboto Bold"/>
                    <a:ea typeface="Roboto Bold"/>
                    <a:cs typeface="Roboto Bold"/>
                    <a:sym typeface="Roboto Bold"/>
                  </a:rPr>
                  <a:t>Câu 1 - Bác sĩ Thanh Châu</a:t>
                </a:r>
              </a:p>
            </p:txBody>
          </p:sp>
        </p:gr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7" id="17"/>
          <p:cNvGrpSpPr/>
          <p:nvPr/>
        </p:nvGrpSpPr>
        <p:grpSpPr>
          <a:xfrm rot="0">
            <a:off x="2349482" y="2472705"/>
            <a:ext cx="13509613" cy="3855403"/>
            <a:chOff x="0" y="0"/>
            <a:chExt cx="18012817" cy="5140537"/>
          </a:xfrm>
        </p:grpSpPr>
        <p:grpSp>
          <p:nvGrpSpPr>
            <p:cNvPr name="Group 18" id="18"/>
            <p:cNvGrpSpPr/>
            <p:nvPr/>
          </p:nvGrpSpPr>
          <p:grpSpPr>
            <a:xfrm rot="0">
              <a:off x="934636" y="1025737"/>
              <a:ext cx="17078181" cy="4114800"/>
              <a:chOff x="0" y="0"/>
              <a:chExt cx="3373468" cy="812800"/>
            </a:xfrm>
          </p:grpSpPr>
          <p:sp>
            <p:nvSpPr>
              <p:cNvPr name="Freeform 19" id="19"/>
              <p:cNvSpPr/>
              <p:nvPr/>
            </p:nvSpPr>
            <p:spPr>
              <a:xfrm flipH="false" flipV="false" rot="0">
                <a:off x="0" y="0"/>
                <a:ext cx="3373468" cy="812800"/>
              </a:xfrm>
              <a:custGeom>
                <a:avLst/>
                <a:gdLst/>
                <a:ahLst/>
                <a:cxnLst/>
                <a:rect r="r" b="b" t="t" l="l"/>
                <a:pathLst>
                  <a:path h="812800" w="3373468">
                    <a:moveTo>
                      <a:pt x="20551" y="0"/>
                    </a:moveTo>
                    <a:lnTo>
                      <a:pt x="3352917" y="0"/>
                    </a:lnTo>
                    <a:cubicBezTo>
                      <a:pt x="3364267" y="0"/>
                      <a:pt x="3373468" y="9201"/>
                      <a:pt x="3373468" y="20551"/>
                    </a:cubicBezTo>
                    <a:lnTo>
                      <a:pt x="3373468" y="792249"/>
                    </a:lnTo>
                    <a:cubicBezTo>
                      <a:pt x="3373468" y="803599"/>
                      <a:pt x="3364267" y="812800"/>
                      <a:pt x="3352917" y="812800"/>
                    </a:cubicBezTo>
                    <a:lnTo>
                      <a:pt x="20551" y="812800"/>
                    </a:lnTo>
                    <a:cubicBezTo>
                      <a:pt x="9201" y="812800"/>
                      <a:pt x="0" y="803599"/>
                      <a:pt x="0" y="792249"/>
                    </a:cubicBezTo>
                    <a:lnTo>
                      <a:pt x="0" y="20551"/>
                    </a:lnTo>
                    <a:cubicBezTo>
                      <a:pt x="0" y="9201"/>
                      <a:pt x="9201" y="0"/>
                      <a:pt x="20551" y="0"/>
                    </a:cubicBezTo>
                    <a:close/>
                  </a:path>
                </a:pathLst>
              </a:custGeom>
              <a:solidFill>
                <a:srgbClr val="000000">
                  <a:alpha val="0"/>
                </a:srgbClr>
              </a:solidFill>
              <a:ln w="38100" cap="rnd">
                <a:solidFill>
                  <a:srgbClr val="13538A"/>
                </a:solidFill>
                <a:prstDash val="solid"/>
                <a:round/>
              </a:ln>
            </p:spPr>
          </p:sp>
          <p:sp>
            <p:nvSpPr>
              <p:cNvPr name="TextBox 20" id="20"/>
              <p:cNvSpPr txBox="true"/>
              <p:nvPr/>
            </p:nvSpPr>
            <p:spPr>
              <a:xfrm>
                <a:off x="0" y="-238125"/>
                <a:ext cx="3373468" cy="1050925"/>
              </a:xfrm>
              <a:prstGeom prst="rect">
                <a:avLst/>
              </a:prstGeom>
            </p:spPr>
            <p:txBody>
              <a:bodyPr anchor="ctr" rtlCol="false" tIns="50800" lIns="50800" bIns="50800" rIns="50800"/>
              <a:lstStyle/>
              <a:p>
                <a:pPr algn="just">
                  <a:lnSpc>
                    <a:spcPts val="5999"/>
                  </a:lnSpc>
                </a:pPr>
                <a:r>
                  <a:rPr lang="en-US" sz="2999">
                    <a:solidFill>
                      <a:srgbClr val="156669"/>
                    </a:solidFill>
                    <a:latin typeface="Roboto"/>
                    <a:ea typeface="Roboto"/>
                    <a:cs typeface="Roboto"/>
                    <a:sym typeface="Roboto"/>
                  </a:rPr>
                  <a:t>Giải quyết các bức xúc của thân nhân bệnh nhi?</a:t>
                </a:r>
              </a:p>
            </p:txBody>
          </p:sp>
        </p:grpSp>
        <p:grpSp>
          <p:nvGrpSpPr>
            <p:cNvPr name="Group 21" id="21"/>
            <p:cNvGrpSpPr/>
            <p:nvPr/>
          </p:nvGrpSpPr>
          <p:grpSpPr>
            <a:xfrm rot="0">
              <a:off x="0" y="0"/>
              <a:ext cx="6993951" cy="1368214"/>
              <a:chOff x="0" y="0"/>
              <a:chExt cx="1381521" cy="270264"/>
            </a:xfrm>
          </p:grpSpPr>
          <p:sp>
            <p:nvSpPr>
              <p:cNvPr name="Freeform 22" id="22"/>
              <p:cNvSpPr/>
              <p:nvPr/>
            </p:nvSpPr>
            <p:spPr>
              <a:xfrm flipH="false" flipV="false" rot="0">
                <a:off x="0" y="0"/>
                <a:ext cx="1381521" cy="270264"/>
              </a:xfrm>
              <a:custGeom>
                <a:avLst/>
                <a:gdLst/>
                <a:ahLst/>
                <a:cxnLst/>
                <a:rect r="r" b="b" t="t" l="l"/>
                <a:pathLst>
                  <a:path h="270264" w="1381521">
                    <a:moveTo>
                      <a:pt x="50182" y="0"/>
                    </a:moveTo>
                    <a:lnTo>
                      <a:pt x="1331340" y="0"/>
                    </a:lnTo>
                    <a:cubicBezTo>
                      <a:pt x="1359054" y="0"/>
                      <a:pt x="1381521" y="22467"/>
                      <a:pt x="1381521" y="50182"/>
                    </a:cubicBezTo>
                    <a:lnTo>
                      <a:pt x="1381521" y="220083"/>
                    </a:lnTo>
                    <a:cubicBezTo>
                      <a:pt x="1381521" y="233392"/>
                      <a:pt x="1376234" y="246156"/>
                      <a:pt x="1366823" y="255567"/>
                    </a:cubicBezTo>
                    <a:cubicBezTo>
                      <a:pt x="1357412" y="264977"/>
                      <a:pt x="1344649" y="270264"/>
                      <a:pt x="1331340" y="270264"/>
                    </a:cubicBezTo>
                    <a:lnTo>
                      <a:pt x="50182" y="270264"/>
                    </a:lnTo>
                    <a:cubicBezTo>
                      <a:pt x="36873" y="270264"/>
                      <a:pt x="24109" y="264977"/>
                      <a:pt x="14698" y="255567"/>
                    </a:cubicBezTo>
                    <a:cubicBezTo>
                      <a:pt x="5287" y="246156"/>
                      <a:pt x="0" y="233392"/>
                      <a:pt x="0" y="220083"/>
                    </a:cubicBezTo>
                    <a:lnTo>
                      <a:pt x="0" y="50182"/>
                    </a:lnTo>
                    <a:cubicBezTo>
                      <a:pt x="0" y="36873"/>
                      <a:pt x="5287" y="24109"/>
                      <a:pt x="14698" y="14698"/>
                    </a:cubicBezTo>
                    <a:cubicBezTo>
                      <a:pt x="24109" y="5287"/>
                      <a:pt x="36873" y="0"/>
                      <a:pt x="50182" y="0"/>
                    </a:cubicBezTo>
                    <a:close/>
                  </a:path>
                </a:pathLst>
              </a:custGeom>
              <a:solidFill>
                <a:srgbClr val="468D6F"/>
              </a:solidFill>
              <a:ln w="38100" cap="rnd">
                <a:solidFill>
                  <a:srgbClr val="13538A"/>
                </a:solidFill>
                <a:prstDash val="solid"/>
                <a:round/>
              </a:ln>
            </p:spPr>
          </p:sp>
          <p:sp>
            <p:nvSpPr>
              <p:cNvPr name="TextBox 23" id="23"/>
              <p:cNvSpPr txBox="true"/>
              <p:nvPr/>
            </p:nvSpPr>
            <p:spPr>
              <a:xfrm>
                <a:off x="0" y="-238125"/>
                <a:ext cx="1381521" cy="508389"/>
              </a:xfrm>
              <a:prstGeom prst="rect">
                <a:avLst/>
              </a:prstGeom>
            </p:spPr>
            <p:txBody>
              <a:bodyPr anchor="ctr" rtlCol="false" tIns="50800" lIns="50800" bIns="50800" rIns="50800"/>
              <a:lstStyle/>
              <a:p>
                <a:pPr algn="ctr">
                  <a:lnSpc>
                    <a:spcPts val="5999"/>
                  </a:lnSpc>
                </a:pPr>
                <a:r>
                  <a:rPr lang="en-US" b="true" sz="2999">
                    <a:solidFill>
                      <a:srgbClr val="FFFFFF"/>
                    </a:solidFill>
                    <a:latin typeface="Roboto Bold"/>
                    <a:ea typeface="Roboto Bold"/>
                    <a:cs typeface="Roboto Bold"/>
                    <a:sym typeface="Roboto Bold"/>
                  </a:rPr>
                  <a:t>Câu 2 - Bác sĩ Thục Hiền</a:t>
                </a:r>
              </a:p>
            </p:txBody>
          </p:sp>
        </p:grpSp>
      </p:gr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7" id="17"/>
          <p:cNvGrpSpPr/>
          <p:nvPr/>
        </p:nvGrpSpPr>
        <p:grpSpPr>
          <a:xfrm rot="0">
            <a:off x="2301857" y="2377455"/>
            <a:ext cx="13509613" cy="3855403"/>
            <a:chOff x="0" y="0"/>
            <a:chExt cx="18012817" cy="5140537"/>
          </a:xfrm>
        </p:grpSpPr>
        <p:grpSp>
          <p:nvGrpSpPr>
            <p:cNvPr name="Group 18" id="18"/>
            <p:cNvGrpSpPr/>
            <p:nvPr/>
          </p:nvGrpSpPr>
          <p:grpSpPr>
            <a:xfrm rot="0">
              <a:off x="934636" y="1025737"/>
              <a:ext cx="17078181" cy="4114800"/>
              <a:chOff x="0" y="0"/>
              <a:chExt cx="3373468" cy="812800"/>
            </a:xfrm>
          </p:grpSpPr>
          <p:sp>
            <p:nvSpPr>
              <p:cNvPr name="Freeform 19" id="19"/>
              <p:cNvSpPr/>
              <p:nvPr/>
            </p:nvSpPr>
            <p:spPr>
              <a:xfrm flipH="false" flipV="false" rot="0">
                <a:off x="0" y="0"/>
                <a:ext cx="3373468" cy="812800"/>
              </a:xfrm>
              <a:custGeom>
                <a:avLst/>
                <a:gdLst/>
                <a:ahLst/>
                <a:cxnLst/>
                <a:rect r="r" b="b" t="t" l="l"/>
                <a:pathLst>
                  <a:path h="812800" w="3373468">
                    <a:moveTo>
                      <a:pt x="20551" y="0"/>
                    </a:moveTo>
                    <a:lnTo>
                      <a:pt x="3352917" y="0"/>
                    </a:lnTo>
                    <a:cubicBezTo>
                      <a:pt x="3364267" y="0"/>
                      <a:pt x="3373468" y="9201"/>
                      <a:pt x="3373468" y="20551"/>
                    </a:cubicBezTo>
                    <a:lnTo>
                      <a:pt x="3373468" y="792249"/>
                    </a:lnTo>
                    <a:cubicBezTo>
                      <a:pt x="3373468" y="803599"/>
                      <a:pt x="3364267" y="812800"/>
                      <a:pt x="3352917" y="812800"/>
                    </a:cubicBezTo>
                    <a:lnTo>
                      <a:pt x="20551" y="812800"/>
                    </a:lnTo>
                    <a:cubicBezTo>
                      <a:pt x="9201" y="812800"/>
                      <a:pt x="0" y="803599"/>
                      <a:pt x="0" y="792249"/>
                    </a:cubicBezTo>
                    <a:lnTo>
                      <a:pt x="0" y="20551"/>
                    </a:lnTo>
                    <a:cubicBezTo>
                      <a:pt x="0" y="9201"/>
                      <a:pt x="9201" y="0"/>
                      <a:pt x="20551" y="0"/>
                    </a:cubicBezTo>
                    <a:close/>
                  </a:path>
                </a:pathLst>
              </a:custGeom>
              <a:solidFill>
                <a:srgbClr val="000000">
                  <a:alpha val="0"/>
                </a:srgbClr>
              </a:solidFill>
              <a:ln w="38100" cap="rnd">
                <a:solidFill>
                  <a:srgbClr val="13538A"/>
                </a:solidFill>
                <a:prstDash val="solid"/>
                <a:round/>
              </a:ln>
            </p:spPr>
          </p:sp>
          <p:sp>
            <p:nvSpPr>
              <p:cNvPr name="TextBox 20" id="20"/>
              <p:cNvSpPr txBox="true"/>
              <p:nvPr/>
            </p:nvSpPr>
            <p:spPr>
              <a:xfrm>
                <a:off x="0" y="-238125"/>
                <a:ext cx="3373468" cy="1050925"/>
              </a:xfrm>
              <a:prstGeom prst="rect">
                <a:avLst/>
              </a:prstGeom>
            </p:spPr>
            <p:txBody>
              <a:bodyPr anchor="ctr" rtlCol="false" tIns="50800" lIns="50800" bIns="50800" rIns="50800"/>
              <a:lstStyle/>
              <a:p>
                <a:pPr algn="just">
                  <a:lnSpc>
                    <a:spcPts val="5999"/>
                  </a:lnSpc>
                </a:pPr>
                <a:r>
                  <a:rPr lang="en-US" sz="2999">
                    <a:solidFill>
                      <a:srgbClr val="156669"/>
                    </a:solidFill>
                    <a:latin typeface="Roboto"/>
                    <a:ea typeface="Roboto"/>
                    <a:cs typeface="Roboto"/>
                    <a:sym typeface="Roboto"/>
                  </a:rPr>
                  <a:t>Làm sao nâng cao năng lực trao đổi học thuật bằng tiếng anh?</a:t>
                </a:r>
              </a:p>
            </p:txBody>
          </p:sp>
        </p:grpSp>
        <p:grpSp>
          <p:nvGrpSpPr>
            <p:cNvPr name="Group 21" id="21"/>
            <p:cNvGrpSpPr/>
            <p:nvPr/>
          </p:nvGrpSpPr>
          <p:grpSpPr>
            <a:xfrm rot="0">
              <a:off x="0" y="0"/>
              <a:ext cx="6993951" cy="1368214"/>
              <a:chOff x="0" y="0"/>
              <a:chExt cx="1381521" cy="270264"/>
            </a:xfrm>
          </p:grpSpPr>
          <p:sp>
            <p:nvSpPr>
              <p:cNvPr name="Freeform 22" id="22"/>
              <p:cNvSpPr/>
              <p:nvPr/>
            </p:nvSpPr>
            <p:spPr>
              <a:xfrm flipH="false" flipV="false" rot="0">
                <a:off x="0" y="0"/>
                <a:ext cx="1381521" cy="270264"/>
              </a:xfrm>
              <a:custGeom>
                <a:avLst/>
                <a:gdLst/>
                <a:ahLst/>
                <a:cxnLst/>
                <a:rect r="r" b="b" t="t" l="l"/>
                <a:pathLst>
                  <a:path h="270264" w="1381521">
                    <a:moveTo>
                      <a:pt x="50182" y="0"/>
                    </a:moveTo>
                    <a:lnTo>
                      <a:pt x="1331340" y="0"/>
                    </a:lnTo>
                    <a:cubicBezTo>
                      <a:pt x="1359054" y="0"/>
                      <a:pt x="1381521" y="22467"/>
                      <a:pt x="1381521" y="50182"/>
                    </a:cubicBezTo>
                    <a:lnTo>
                      <a:pt x="1381521" y="220083"/>
                    </a:lnTo>
                    <a:cubicBezTo>
                      <a:pt x="1381521" y="233392"/>
                      <a:pt x="1376234" y="246156"/>
                      <a:pt x="1366823" y="255567"/>
                    </a:cubicBezTo>
                    <a:cubicBezTo>
                      <a:pt x="1357412" y="264977"/>
                      <a:pt x="1344649" y="270264"/>
                      <a:pt x="1331340" y="270264"/>
                    </a:cubicBezTo>
                    <a:lnTo>
                      <a:pt x="50182" y="270264"/>
                    </a:lnTo>
                    <a:cubicBezTo>
                      <a:pt x="36873" y="270264"/>
                      <a:pt x="24109" y="264977"/>
                      <a:pt x="14698" y="255567"/>
                    </a:cubicBezTo>
                    <a:cubicBezTo>
                      <a:pt x="5287" y="246156"/>
                      <a:pt x="0" y="233392"/>
                      <a:pt x="0" y="220083"/>
                    </a:cubicBezTo>
                    <a:lnTo>
                      <a:pt x="0" y="50182"/>
                    </a:lnTo>
                    <a:cubicBezTo>
                      <a:pt x="0" y="36873"/>
                      <a:pt x="5287" y="24109"/>
                      <a:pt x="14698" y="14698"/>
                    </a:cubicBezTo>
                    <a:cubicBezTo>
                      <a:pt x="24109" y="5287"/>
                      <a:pt x="36873" y="0"/>
                      <a:pt x="50182" y="0"/>
                    </a:cubicBezTo>
                    <a:close/>
                  </a:path>
                </a:pathLst>
              </a:custGeom>
              <a:solidFill>
                <a:srgbClr val="468D6F"/>
              </a:solidFill>
              <a:ln w="38100" cap="rnd">
                <a:solidFill>
                  <a:srgbClr val="13538A"/>
                </a:solidFill>
                <a:prstDash val="solid"/>
                <a:round/>
              </a:ln>
            </p:spPr>
          </p:sp>
          <p:sp>
            <p:nvSpPr>
              <p:cNvPr name="TextBox 23" id="23"/>
              <p:cNvSpPr txBox="true"/>
              <p:nvPr/>
            </p:nvSpPr>
            <p:spPr>
              <a:xfrm>
                <a:off x="0" y="-238125"/>
                <a:ext cx="1381521" cy="508389"/>
              </a:xfrm>
              <a:prstGeom prst="rect">
                <a:avLst/>
              </a:prstGeom>
            </p:spPr>
            <p:txBody>
              <a:bodyPr anchor="ctr" rtlCol="false" tIns="50800" lIns="50800" bIns="50800" rIns="50800"/>
              <a:lstStyle/>
              <a:p>
                <a:pPr algn="ctr">
                  <a:lnSpc>
                    <a:spcPts val="5999"/>
                  </a:lnSpc>
                </a:pPr>
                <a:r>
                  <a:rPr lang="en-US" b="true" sz="2999">
                    <a:solidFill>
                      <a:srgbClr val="FFFFFF"/>
                    </a:solidFill>
                    <a:latin typeface="Roboto Bold"/>
                    <a:ea typeface="Roboto Bold"/>
                    <a:cs typeface="Roboto Bold"/>
                    <a:sym typeface="Roboto Bold"/>
                  </a:rPr>
                  <a:t>Câu 3 - Bác sĩ Ngọc Duy</a:t>
                </a:r>
              </a:p>
            </p:txBody>
          </p:sp>
        </p:grpSp>
      </p:grpSp>
      <p:sp>
        <p:nvSpPr>
          <p:cNvPr name="TextBox 24" id="24"/>
          <p:cNvSpPr txBox="true"/>
          <p:nvPr/>
        </p:nvSpPr>
        <p:spPr>
          <a:xfrm rot="0">
            <a:off x="3567274" y="8504365"/>
            <a:ext cx="11162977" cy="498526"/>
          </a:xfrm>
          <a:prstGeom prst="rect">
            <a:avLst/>
          </a:prstGeom>
        </p:spPr>
        <p:txBody>
          <a:bodyPr anchor="t" rtlCol="false" tIns="0" lIns="0" bIns="0" rIns="0">
            <a:spAutoFit/>
          </a:bodyPr>
          <a:lstStyle/>
          <a:p>
            <a:pPr algn="ctr">
              <a:lnSpc>
                <a:spcPts val="4019"/>
              </a:lnSpc>
              <a:spcBef>
                <a:spcPct val="0"/>
              </a:spcBef>
            </a:pPr>
            <a:r>
              <a:rPr lang="en-US" sz="2871" i="true" u="sng">
                <a:solidFill>
                  <a:srgbClr val="156669"/>
                </a:solidFill>
                <a:latin typeface="Roboto Italics"/>
                <a:ea typeface="Roboto Italics"/>
                <a:cs typeface="Roboto Italics"/>
                <a:sym typeface="Roboto Italics"/>
                <a:hlinkClick r:id="rId4" tooltip="https://sachthuatngu.anhvanyds.com"/>
              </a:rPr>
              <a:t>Cấu Tạo Thuật Ngữ Y Khoa - Tiếng Anh Y Khoa Cho Người Mới Bắt Đầu</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0"/>
            <a:ext cx="18278475" cy="10440083"/>
            <a:chOff x="0" y="0"/>
            <a:chExt cx="4814084" cy="2749652"/>
          </a:xfrm>
        </p:grpSpPr>
        <p:sp>
          <p:nvSpPr>
            <p:cNvPr name="Freeform 3" id="3"/>
            <p:cNvSpPr/>
            <p:nvPr/>
          </p:nvSpPr>
          <p:spPr>
            <a:xfrm flipH="false" flipV="false" rot="0">
              <a:off x="0" y="0"/>
              <a:ext cx="4814084" cy="2749652"/>
            </a:xfrm>
            <a:custGeom>
              <a:avLst/>
              <a:gdLst/>
              <a:ahLst/>
              <a:cxnLst/>
              <a:rect r="r" b="b" t="t" l="l"/>
              <a:pathLst>
                <a:path h="2749652" w="4814084">
                  <a:moveTo>
                    <a:pt x="0" y="0"/>
                  </a:moveTo>
                  <a:lnTo>
                    <a:pt x="4814084" y="0"/>
                  </a:lnTo>
                  <a:lnTo>
                    <a:pt x="4814084" y="2749652"/>
                  </a:lnTo>
                  <a:lnTo>
                    <a:pt x="0" y="2749652"/>
                  </a:lnTo>
                  <a:close/>
                </a:path>
              </a:pathLst>
            </a:custGeom>
            <a:solidFill>
              <a:srgbClr val="FBF6F1"/>
            </a:solidFill>
          </p:spPr>
        </p:sp>
        <p:sp>
          <p:nvSpPr>
            <p:cNvPr name="TextBox 4" id="4"/>
            <p:cNvSpPr txBox="true"/>
            <p:nvPr/>
          </p:nvSpPr>
          <p:spPr>
            <a:xfrm>
              <a:off x="0" y="-28575"/>
              <a:ext cx="4814084" cy="2778227"/>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Freeform 17" id="17"/>
          <p:cNvSpPr/>
          <p:nvPr/>
        </p:nvSpPr>
        <p:spPr>
          <a:xfrm flipH="false" flipV="false" rot="0">
            <a:off x="6047786" y="112152"/>
            <a:ext cx="6192428" cy="10062695"/>
          </a:xfrm>
          <a:custGeom>
            <a:avLst/>
            <a:gdLst/>
            <a:ahLst/>
            <a:cxnLst/>
            <a:rect r="r" b="b" t="t" l="l"/>
            <a:pathLst>
              <a:path h="10062695" w="6192428">
                <a:moveTo>
                  <a:pt x="0" y="0"/>
                </a:moveTo>
                <a:lnTo>
                  <a:pt x="6192428" y="0"/>
                </a:lnTo>
                <a:lnTo>
                  <a:pt x="6192428" y="10062696"/>
                </a:lnTo>
                <a:lnTo>
                  <a:pt x="0" y="10062696"/>
                </a:lnTo>
                <a:lnTo>
                  <a:pt x="0" y="0"/>
                </a:lnTo>
                <a:close/>
              </a:path>
            </a:pathLst>
          </a:custGeom>
          <a:blipFill>
            <a:blip r:embed="rId4"/>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0"/>
            <a:ext cx="18278475" cy="10287000"/>
            <a:chOff x="0" y="0"/>
            <a:chExt cx="4814084" cy="2709333"/>
          </a:xfrm>
        </p:grpSpPr>
        <p:sp>
          <p:nvSpPr>
            <p:cNvPr name="Freeform 3" id="3"/>
            <p:cNvSpPr/>
            <p:nvPr/>
          </p:nvSpPr>
          <p:spPr>
            <a:xfrm flipH="false" flipV="false" rot="0">
              <a:off x="0" y="0"/>
              <a:ext cx="4814084" cy="2709333"/>
            </a:xfrm>
            <a:custGeom>
              <a:avLst/>
              <a:gdLst/>
              <a:ahLst/>
              <a:cxnLst/>
              <a:rect r="r" b="b" t="t" l="l"/>
              <a:pathLst>
                <a:path h="2709333" w="4814084">
                  <a:moveTo>
                    <a:pt x="0" y="0"/>
                  </a:moveTo>
                  <a:lnTo>
                    <a:pt x="4814084" y="0"/>
                  </a:lnTo>
                  <a:lnTo>
                    <a:pt x="4814084" y="2709333"/>
                  </a:lnTo>
                  <a:lnTo>
                    <a:pt x="0" y="2709333"/>
                  </a:lnTo>
                  <a:close/>
                </a:path>
              </a:pathLst>
            </a:custGeom>
            <a:solidFill>
              <a:srgbClr val="FBF6F1"/>
            </a:solidFill>
          </p:spPr>
        </p:sp>
        <p:sp>
          <p:nvSpPr>
            <p:cNvPr name="TextBox 4" id="4"/>
            <p:cNvSpPr txBox="true"/>
            <p:nvPr/>
          </p:nvSpPr>
          <p:spPr>
            <a:xfrm>
              <a:off x="0" y="-28575"/>
              <a:ext cx="4814084" cy="2737908"/>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7" id="17"/>
          <p:cNvGrpSpPr/>
          <p:nvPr/>
        </p:nvGrpSpPr>
        <p:grpSpPr>
          <a:xfrm rot="0">
            <a:off x="2282807" y="2253630"/>
            <a:ext cx="13509613" cy="3855403"/>
            <a:chOff x="0" y="0"/>
            <a:chExt cx="18012817" cy="5140537"/>
          </a:xfrm>
        </p:grpSpPr>
        <p:grpSp>
          <p:nvGrpSpPr>
            <p:cNvPr name="Group 18" id="18"/>
            <p:cNvGrpSpPr/>
            <p:nvPr/>
          </p:nvGrpSpPr>
          <p:grpSpPr>
            <a:xfrm rot="0">
              <a:off x="934636" y="1025737"/>
              <a:ext cx="17078181" cy="4114800"/>
              <a:chOff x="0" y="0"/>
              <a:chExt cx="3373468" cy="812800"/>
            </a:xfrm>
          </p:grpSpPr>
          <p:sp>
            <p:nvSpPr>
              <p:cNvPr name="Freeform 19" id="19"/>
              <p:cNvSpPr/>
              <p:nvPr/>
            </p:nvSpPr>
            <p:spPr>
              <a:xfrm flipH="false" flipV="false" rot="0">
                <a:off x="0" y="0"/>
                <a:ext cx="3373468" cy="812800"/>
              </a:xfrm>
              <a:custGeom>
                <a:avLst/>
                <a:gdLst/>
                <a:ahLst/>
                <a:cxnLst/>
                <a:rect r="r" b="b" t="t" l="l"/>
                <a:pathLst>
                  <a:path h="812800" w="3373468">
                    <a:moveTo>
                      <a:pt x="20551" y="0"/>
                    </a:moveTo>
                    <a:lnTo>
                      <a:pt x="3352917" y="0"/>
                    </a:lnTo>
                    <a:cubicBezTo>
                      <a:pt x="3364267" y="0"/>
                      <a:pt x="3373468" y="9201"/>
                      <a:pt x="3373468" y="20551"/>
                    </a:cubicBezTo>
                    <a:lnTo>
                      <a:pt x="3373468" y="792249"/>
                    </a:lnTo>
                    <a:cubicBezTo>
                      <a:pt x="3373468" y="803599"/>
                      <a:pt x="3364267" y="812800"/>
                      <a:pt x="3352917" y="812800"/>
                    </a:cubicBezTo>
                    <a:lnTo>
                      <a:pt x="20551" y="812800"/>
                    </a:lnTo>
                    <a:cubicBezTo>
                      <a:pt x="9201" y="812800"/>
                      <a:pt x="0" y="803599"/>
                      <a:pt x="0" y="792249"/>
                    </a:cubicBezTo>
                    <a:lnTo>
                      <a:pt x="0" y="20551"/>
                    </a:lnTo>
                    <a:cubicBezTo>
                      <a:pt x="0" y="9201"/>
                      <a:pt x="9201" y="0"/>
                      <a:pt x="20551" y="0"/>
                    </a:cubicBezTo>
                    <a:close/>
                  </a:path>
                </a:pathLst>
              </a:custGeom>
              <a:solidFill>
                <a:srgbClr val="000000">
                  <a:alpha val="0"/>
                </a:srgbClr>
              </a:solidFill>
              <a:ln w="38100" cap="rnd">
                <a:solidFill>
                  <a:srgbClr val="13538A"/>
                </a:solidFill>
                <a:prstDash val="solid"/>
                <a:round/>
              </a:ln>
            </p:spPr>
          </p:sp>
          <p:sp>
            <p:nvSpPr>
              <p:cNvPr name="TextBox 20" id="20"/>
              <p:cNvSpPr txBox="true"/>
              <p:nvPr/>
            </p:nvSpPr>
            <p:spPr>
              <a:xfrm>
                <a:off x="0" y="-238125"/>
                <a:ext cx="3373468" cy="1050925"/>
              </a:xfrm>
              <a:prstGeom prst="rect">
                <a:avLst/>
              </a:prstGeom>
            </p:spPr>
            <p:txBody>
              <a:bodyPr anchor="ctr" rtlCol="false" tIns="50800" lIns="50800" bIns="50800" rIns="50800"/>
              <a:lstStyle/>
              <a:p>
                <a:pPr algn="just">
                  <a:lnSpc>
                    <a:spcPts val="5999"/>
                  </a:lnSpc>
                </a:pPr>
                <a:r>
                  <a:rPr lang="en-US" sz="2999">
                    <a:solidFill>
                      <a:srgbClr val="156669"/>
                    </a:solidFill>
                    <a:latin typeface="Roboto"/>
                    <a:ea typeface="Roboto"/>
                    <a:cs typeface="Roboto"/>
                    <a:sym typeface="Roboto"/>
                  </a:rPr>
                  <a:t>Giao tiếp với thân nhân đang mất bình tĩnh, có nguy cơ hành hung nhân viên y tế: Cách xử lý khi gặp người nhà bệnh nhân có khả năng bạo hành nhân viên y tế?</a:t>
                </a:r>
              </a:p>
            </p:txBody>
          </p:sp>
        </p:grpSp>
        <p:grpSp>
          <p:nvGrpSpPr>
            <p:cNvPr name="Group 21" id="21"/>
            <p:cNvGrpSpPr/>
            <p:nvPr/>
          </p:nvGrpSpPr>
          <p:grpSpPr>
            <a:xfrm rot="0">
              <a:off x="0" y="0"/>
              <a:ext cx="6993951" cy="1368214"/>
              <a:chOff x="0" y="0"/>
              <a:chExt cx="1381521" cy="270264"/>
            </a:xfrm>
          </p:grpSpPr>
          <p:sp>
            <p:nvSpPr>
              <p:cNvPr name="Freeform 22" id="22"/>
              <p:cNvSpPr/>
              <p:nvPr/>
            </p:nvSpPr>
            <p:spPr>
              <a:xfrm flipH="false" flipV="false" rot="0">
                <a:off x="0" y="0"/>
                <a:ext cx="1381521" cy="270264"/>
              </a:xfrm>
              <a:custGeom>
                <a:avLst/>
                <a:gdLst/>
                <a:ahLst/>
                <a:cxnLst/>
                <a:rect r="r" b="b" t="t" l="l"/>
                <a:pathLst>
                  <a:path h="270264" w="1381521">
                    <a:moveTo>
                      <a:pt x="50182" y="0"/>
                    </a:moveTo>
                    <a:lnTo>
                      <a:pt x="1331340" y="0"/>
                    </a:lnTo>
                    <a:cubicBezTo>
                      <a:pt x="1359054" y="0"/>
                      <a:pt x="1381521" y="22467"/>
                      <a:pt x="1381521" y="50182"/>
                    </a:cubicBezTo>
                    <a:lnTo>
                      <a:pt x="1381521" y="220083"/>
                    </a:lnTo>
                    <a:cubicBezTo>
                      <a:pt x="1381521" y="233392"/>
                      <a:pt x="1376234" y="246156"/>
                      <a:pt x="1366823" y="255567"/>
                    </a:cubicBezTo>
                    <a:cubicBezTo>
                      <a:pt x="1357412" y="264977"/>
                      <a:pt x="1344649" y="270264"/>
                      <a:pt x="1331340" y="270264"/>
                    </a:cubicBezTo>
                    <a:lnTo>
                      <a:pt x="50182" y="270264"/>
                    </a:lnTo>
                    <a:cubicBezTo>
                      <a:pt x="36873" y="270264"/>
                      <a:pt x="24109" y="264977"/>
                      <a:pt x="14698" y="255567"/>
                    </a:cubicBezTo>
                    <a:cubicBezTo>
                      <a:pt x="5287" y="246156"/>
                      <a:pt x="0" y="233392"/>
                      <a:pt x="0" y="220083"/>
                    </a:cubicBezTo>
                    <a:lnTo>
                      <a:pt x="0" y="50182"/>
                    </a:lnTo>
                    <a:cubicBezTo>
                      <a:pt x="0" y="36873"/>
                      <a:pt x="5287" y="24109"/>
                      <a:pt x="14698" y="14698"/>
                    </a:cubicBezTo>
                    <a:cubicBezTo>
                      <a:pt x="24109" y="5287"/>
                      <a:pt x="36873" y="0"/>
                      <a:pt x="50182" y="0"/>
                    </a:cubicBezTo>
                    <a:close/>
                  </a:path>
                </a:pathLst>
              </a:custGeom>
              <a:solidFill>
                <a:srgbClr val="468D6F"/>
              </a:solidFill>
              <a:ln w="38100" cap="rnd">
                <a:solidFill>
                  <a:srgbClr val="13538A"/>
                </a:solidFill>
                <a:prstDash val="solid"/>
                <a:round/>
              </a:ln>
            </p:spPr>
          </p:sp>
          <p:sp>
            <p:nvSpPr>
              <p:cNvPr name="TextBox 23" id="23"/>
              <p:cNvSpPr txBox="true"/>
              <p:nvPr/>
            </p:nvSpPr>
            <p:spPr>
              <a:xfrm>
                <a:off x="0" y="-238125"/>
                <a:ext cx="1381521" cy="508389"/>
              </a:xfrm>
              <a:prstGeom prst="rect">
                <a:avLst/>
              </a:prstGeom>
            </p:spPr>
            <p:txBody>
              <a:bodyPr anchor="ctr" rtlCol="false" tIns="50800" lIns="50800" bIns="50800" rIns="50800"/>
              <a:lstStyle/>
              <a:p>
                <a:pPr algn="ctr">
                  <a:lnSpc>
                    <a:spcPts val="5999"/>
                  </a:lnSpc>
                </a:pPr>
                <a:r>
                  <a:rPr lang="en-US" b="true" sz="2999">
                    <a:solidFill>
                      <a:srgbClr val="FFFFFF"/>
                    </a:solidFill>
                    <a:latin typeface="Roboto Bold"/>
                    <a:ea typeface="Roboto Bold"/>
                    <a:cs typeface="Roboto Bold"/>
                    <a:sym typeface="Roboto Bold"/>
                  </a:rPr>
                  <a:t>Câu 4 - Bác sĩ Minh Thư</a:t>
                </a:r>
              </a:p>
            </p:txBody>
          </p:sp>
        </p:gr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3583458" cy="1138598"/>
            <a:chOff x="0" y="0"/>
            <a:chExt cx="4777944" cy="1518131"/>
          </a:xfrm>
        </p:grpSpPr>
        <p:grpSp>
          <p:nvGrpSpPr>
            <p:cNvPr name="Group 3" id="3"/>
            <p:cNvGrpSpPr/>
            <p:nvPr/>
          </p:nvGrpSpPr>
          <p:grpSpPr>
            <a:xfrm rot="0">
              <a:off x="1110702" y="0"/>
              <a:ext cx="2269554" cy="1232748"/>
              <a:chOff x="0" y="0"/>
              <a:chExt cx="748204" cy="406400"/>
            </a:xfrm>
          </p:grpSpPr>
          <p:sp>
            <p:nvSpPr>
              <p:cNvPr name="Freeform 4" id="4"/>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5" id="5"/>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6" id="6"/>
            <p:cNvGrpSpPr/>
            <p:nvPr/>
          </p:nvGrpSpPr>
          <p:grpSpPr>
            <a:xfrm rot="0">
              <a:off x="0" y="64603"/>
              <a:ext cx="1773142" cy="1232748"/>
              <a:chOff x="0" y="0"/>
              <a:chExt cx="584552" cy="406400"/>
            </a:xfrm>
          </p:grpSpPr>
          <p:sp>
            <p:nvSpPr>
              <p:cNvPr name="Freeform 7" id="7"/>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BF6F1"/>
              </a:solidFill>
            </p:spPr>
          </p:sp>
          <p:sp>
            <p:nvSpPr>
              <p:cNvPr name="TextBox 8" id="8"/>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281290" y="302433"/>
              <a:ext cx="4496654" cy="1127940"/>
              <a:chOff x="0" y="0"/>
              <a:chExt cx="1482412" cy="371848"/>
            </a:xfrm>
          </p:grpSpPr>
          <p:sp>
            <p:nvSpPr>
              <p:cNvPr name="Freeform 10" id="10"/>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1" id="11"/>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2" id="12"/>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3" id="13"/>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4" id="14"/>
          <p:cNvSpPr txBox="true"/>
          <p:nvPr/>
        </p:nvSpPr>
        <p:spPr>
          <a:xfrm rot="0">
            <a:off x="3807262" y="1662764"/>
            <a:ext cx="10966750" cy="1034413"/>
          </a:xfrm>
          <a:prstGeom prst="rect">
            <a:avLst/>
          </a:prstGeom>
        </p:spPr>
        <p:txBody>
          <a:bodyPr anchor="t" rtlCol="false" tIns="0" lIns="0" bIns="0" rIns="0">
            <a:spAutoFit/>
          </a:bodyPr>
          <a:lstStyle/>
          <a:p>
            <a:pPr algn="l" marL="0" indent="0" lvl="0">
              <a:lnSpc>
                <a:spcPts val="7679"/>
              </a:lnSpc>
            </a:pPr>
            <a:r>
              <a:rPr lang="en-US" b="true" sz="7999" spc="-159">
                <a:solidFill>
                  <a:srgbClr val="156669"/>
                </a:solidFill>
                <a:latin typeface="Roboto Bold"/>
                <a:ea typeface="Roboto Bold"/>
                <a:cs typeface="Roboto Bold"/>
                <a:sym typeface="Roboto Bold"/>
              </a:rPr>
              <a:t>Đánh giá trước buổi học</a:t>
            </a:r>
          </a:p>
        </p:txBody>
      </p:sp>
      <p:sp>
        <p:nvSpPr>
          <p:cNvPr name="TextBox 15" id="15"/>
          <p:cNvSpPr txBox="true"/>
          <p:nvPr/>
        </p:nvSpPr>
        <p:spPr>
          <a:xfrm rot="0">
            <a:off x="2120232" y="3738632"/>
            <a:ext cx="8129597" cy="3575134"/>
          </a:xfrm>
          <a:prstGeom prst="rect">
            <a:avLst/>
          </a:prstGeom>
        </p:spPr>
        <p:txBody>
          <a:bodyPr anchor="t" rtlCol="false" tIns="0" lIns="0" bIns="0" rIns="0">
            <a:spAutoFit/>
          </a:bodyPr>
          <a:lstStyle/>
          <a:p>
            <a:pPr algn="just">
              <a:lnSpc>
                <a:spcPts val="4726"/>
              </a:lnSpc>
            </a:pPr>
            <a:r>
              <a:rPr lang="en-US" sz="2899" i="true">
                <a:solidFill>
                  <a:srgbClr val="156669"/>
                </a:solidFill>
                <a:latin typeface="Roboto Italics"/>
                <a:ea typeface="Roboto Italics"/>
                <a:cs typeface="Roboto Italics"/>
                <a:sym typeface="Roboto Italics"/>
              </a:rPr>
              <a:t>Quý anh/chị vui lòng </a:t>
            </a:r>
            <a:r>
              <a:rPr lang="en-US" b="true" sz="2899" i="true">
                <a:solidFill>
                  <a:srgbClr val="156669"/>
                </a:solidFill>
                <a:latin typeface="Roboto Bold Italics"/>
                <a:ea typeface="Roboto Bold Italics"/>
                <a:cs typeface="Roboto Bold Italics"/>
                <a:sym typeface="Roboto Bold Italics"/>
              </a:rPr>
              <a:t>quét mã  QR</a:t>
            </a:r>
            <a:r>
              <a:rPr lang="en-US" sz="2899" i="true">
                <a:solidFill>
                  <a:srgbClr val="156669"/>
                </a:solidFill>
                <a:latin typeface="Roboto Italics"/>
                <a:ea typeface="Roboto Italics"/>
                <a:cs typeface="Roboto Italics"/>
                <a:sym typeface="Roboto Italics"/>
              </a:rPr>
              <a:t> bên cạnh hoặc mở đường </a:t>
            </a:r>
            <a:r>
              <a:rPr lang="en-US" b="true" sz="2899" i="true">
                <a:solidFill>
                  <a:srgbClr val="156669"/>
                </a:solidFill>
                <a:latin typeface="Roboto Bold Italics"/>
                <a:ea typeface="Roboto Bold Italics"/>
                <a:cs typeface="Roboto Bold Italics"/>
                <a:sym typeface="Roboto Bold Italics"/>
              </a:rPr>
              <a:t>link Google Form được gửi qua ô chat</a:t>
            </a:r>
            <a:r>
              <a:rPr lang="en-US" sz="2899" i="true">
                <a:solidFill>
                  <a:srgbClr val="156669"/>
                </a:solidFill>
                <a:latin typeface="Roboto Italics"/>
                <a:ea typeface="Roboto Italics"/>
                <a:cs typeface="Roboto Italics"/>
                <a:sym typeface="Roboto Italics"/>
              </a:rPr>
              <a:t> để hoàn thành bài test, bằng cách tự đánh giá theo thang điểm từ 1 (rất không đồng ý) đến 5 (rất đồng ý) cho một số câu hỏi liên quan đến cam kết nghề nghiệp và thái độ trong chăm sóc bệnh nhân.</a:t>
            </a:r>
          </a:p>
        </p:txBody>
      </p:sp>
      <p:sp>
        <p:nvSpPr>
          <p:cNvPr name="Freeform 16" id="16"/>
          <p:cNvSpPr/>
          <p:nvPr/>
        </p:nvSpPr>
        <p:spPr>
          <a:xfrm flipH="false" flipV="false" rot="0">
            <a:off x="11802248" y="3422608"/>
            <a:ext cx="5297465" cy="5297465"/>
          </a:xfrm>
          <a:custGeom>
            <a:avLst/>
            <a:gdLst/>
            <a:ahLst/>
            <a:cxnLst/>
            <a:rect r="r" b="b" t="t" l="l"/>
            <a:pathLst>
              <a:path h="5297465" w="5297465">
                <a:moveTo>
                  <a:pt x="0" y="0"/>
                </a:moveTo>
                <a:lnTo>
                  <a:pt x="5297465" y="0"/>
                </a:lnTo>
                <a:lnTo>
                  <a:pt x="5297465" y="5297465"/>
                </a:lnTo>
                <a:lnTo>
                  <a:pt x="0" y="5297465"/>
                </a:lnTo>
                <a:lnTo>
                  <a:pt x="0" y="0"/>
                </a:lnTo>
                <a:close/>
              </a:path>
            </a:pathLst>
          </a:custGeom>
          <a:blipFill>
            <a:blip r:embed="rId4"/>
            <a:stretch>
              <a:fillRect l="0" t="0" r="0" b="0"/>
            </a:stretch>
          </a:blipFill>
          <a:ln w="95250" cap="rnd">
            <a:solidFill>
              <a:srgbClr val="405C8E"/>
            </a:solidFill>
            <a:prstDash val="solid"/>
            <a:round/>
          </a:ln>
        </p:spPr>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7" id="17"/>
          <p:cNvGrpSpPr/>
          <p:nvPr/>
        </p:nvGrpSpPr>
        <p:grpSpPr>
          <a:xfrm rot="0">
            <a:off x="2282807" y="2253630"/>
            <a:ext cx="13509613" cy="3855403"/>
            <a:chOff x="0" y="0"/>
            <a:chExt cx="18012817" cy="5140537"/>
          </a:xfrm>
        </p:grpSpPr>
        <p:grpSp>
          <p:nvGrpSpPr>
            <p:cNvPr name="Group 18" id="18"/>
            <p:cNvGrpSpPr/>
            <p:nvPr/>
          </p:nvGrpSpPr>
          <p:grpSpPr>
            <a:xfrm rot="0">
              <a:off x="934636" y="1025737"/>
              <a:ext cx="17078181" cy="4114800"/>
              <a:chOff x="0" y="0"/>
              <a:chExt cx="3373468" cy="812800"/>
            </a:xfrm>
          </p:grpSpPr>
          <p:sp>
            <p:nvSpPr>
              <p:cNvPr name="Freeform 19" id="19"/>
              <p:cNvSpPr/>
              <p:nvPr/>
            </p:nvSpPr>
            <p:spPr>
              <a:xfrm flipH="false" flipV="false" rot="0">
                <a:off x="0" y="0"/>
                <a:ext cx="3373468" cy="812800"/>
              </a:xfrm>
              <a:custGeom>
                <a:avLst/>
                <a:gdLst/>
                <a:ahLst/>
                <a:cxnLst/>
                <a:rect r="r" b="b" t="t" l="l"/>
                <a:pathLst>
                  <a:path h="812800" w="3373468">
                    <a:moveTo>
                      <a:pt x="20551" y="0"/>
                    </a:moveTo>
                    <a:lnTo>
                      <a:pt x="3352917" y="0"/>
                    </a:lnTo>
                    <a:cubicBezTo>
                      <a:pt x="3364267" y="0"/>
                      <a:pt x="3373468" y="9201"/>
                      <a:pt x="3373468" y="20551"/>
                    </a:cubicBezTo>
                    <a:lnTo>
                      <a:pt x="3373468" y="792249"/>
                    </a:lnTo>
                    <a:cubicBezTo>
                      <a:pt x="3373468" y="803599"/>
                      <a:pt x="3364267" y="812800"/>
                      <a:pt x="3352917" y="812800"/>
                    </a:cubicBezTo>
                    <a:lnTo>
                      <a:pt x="20551" y="812800"/>
                    </a:lnTo>
                    <a:cubicBezTo>
                      <a:pt x="9201" y="812800"/>
                      <a:pt x="0" y="803599"/>
                      <a:pt x="0" y="792249"/>
                    </a:cubicBezTo>
                    <a:lnTo>
                      <a:pt x="0" y="20551"/>
                    </a:lnTo>
                    <a:cubicBezTo>
                      <a:pt x="0" y="9201"/>
                      <a:pt x="9201" y="0"/>
                      <a:pt x="20551" y="0"/>
                    </a:cubicBezTo>
                    <a:close/>
                  </a:path>
                </a:pathLst>
              </a:custGeom>
              <a:solidFill>
                <a:srgbClr val="000000">
                  <a:alpha val="0"/>
                </a:srgbClr>
              </a:solidFill>
              <a:ln w="38100" cap="rnd">
                <a:solidFill>
                  <a:srgbClr val="13538A"/>
                </a:solidFill>
                <a:prstDash val="solid"/>
                <a:round/>
              </a:ln>
            </p:spPr>
          </p:sp>
          <p:sp>
            <p:nvSpPr>
              <p:cNvPr name="TextBox 20" id="20"/>
              <p:cNvSpPr txBox="true"/>
              <p:nvPr/>
            </p:nvSpPr>
            <p:spPr>
              <a:xfrm>
                <a:off x="0" y="-238125"/>
                <a:ext cx="3373468" cy="1050925"/>
              </a:xfrm>
              <a:prstGeom prst="rect">
                <a:avLst/>
              </a:prstGeom>
            </p:spPr>
            <p:txBody>
              <a:bodyPr anchor="ctr" rtlCol="false" tIns="50800" lIns="50800" bIns="50800" rIns="50800"/>
              <a:lstStyle/>
              <a:p>
                <a:pPr algn="just">
                  <a:lnSpc>
                    <a:spcPts val="5999"/>
                  </a:lnSpc>
                </a:pPr>
                <a:r>
                  <a:rPr lang="en-US" sz="2999">
                    <a:solidFill>
                      <a:srgbClr val="156669"/>
                    </a:solidFill>
                    <a:latin typeface="Roboto"/>
                    <a:ea typeface="Roboto"/>
                    <a:cs typeface="Roboto"/>
                    <a:sym typeface="Roboto"/>
                  </a:rPr>
                  <a:t>Môi trường y tế là môi trường làm việc nhóm vậy thì nhân viên y tế cần có những năng lực gì để hoà nhập với môi trường này ạ? Xin cám ơn Ban tổ chức</a:t>
                </a:r>
              </a:p>
            </p:txBody>
          </p:sp>
        </p:grpSp>
        <p:grpSp>
          <p:nvGrpSpPr>
            <p:cNvPr name="Group 21" id="21"/>
            <p:cNvGrpSpPr/>
            <p:nvPr/>
          </p:nvGrpSpPr>
          <p:grpSpPr>
            <a:xfrm rot="0">
              <a:off x="0" y="0"/>
              <a:ext cx="6993951" cy="1368214"/>
              <a:chOff x="0" y="0"/>
              <a:chExt cx="1381521" cy="270264"/>
            </a:xfrm>
          </p:grpSpPr>
          <p:sp>
            <p:nvSpPr>
              <p:cNvPr name="Freeform 22" id="22"/>
              <p:cNvSpPr/>
              <p:nvPr/>
            </p:nvSpPr>
            <p:spPr>
              <a:xfrm flipH="false" flipV="false" rot="0">
                <a:off x="0" y="0"/>
                <a:ext cx="1381521" cy="270264"/>
              </a:xfrm>
              <a:custGeom>
                <a:avLst/>
                <a:gdLst/>
                <a:ahLst/>
                <a:cxnLst/>
                <a:rect r="r" b="b" t="t" l="l"/>
                <a:pathLst>
                  <a:path h="270264" w="1381521">
                    <a:moveTo>
                      <a:pt x="50182" y="0"/>
                    </a:moveTo>
                    <a:lnTo>
                      <a:pt x="1331340" y="0"/>
                    </a:lnTo>
                    <a:cubicBezTo>
                      <a:pt x="1359054" y="0"/>
                      <a:pt x="1381521" y="22467"/>
                      <a:pt x="1381521" y="50182"/>
                    </a:cubicBezTo>
                    <a:lnTo>
                      <a:pt x="1381521" y="220083"/>
                    </a:lnTo>
                    <a:cubicBezTo>
                      <a:pt x="1381521" y="233392"/>
                      <a:pt x="1376234" y="246156"/>
                      <a:pt x="1366823" y="255567"/>
                    </a:cubicBezTo>
                    <a:cubicBezTo>
                      <a:pt x="1357412" y="264977"/>
                      <a:pt x="1344649" y="270264"/>
                      <a:pt x="1331340" y="270264"/>
                    </a:cubicBezTo>
                    <a:lnTo>
                      <a:pt x="50182" y="270264"/>
                    </a:lnTo>
                    <a:cubicBezTo>
                      <a:pt x="36873" y="270264"/>
                      <a:pt x="24109" y="264977"/>
                      <a:pt x="14698" y="255567"/>
                    </a:cubicBezTo>
                    <a:cubicBezTo>
                      <a:pt x="5287" y="246156"/>
                      <a:pt x="0" y="233392"/>
                      <a:pt x="0" y="220083"/>
                    </a:cubicBezTo>
                    <a:lnTo>
                      <a:pt x="0" y="50182"/>
                    </a:lnTo>
                    <a:cubicBezTo>
                      <a:pt x="0" y="36873"/>
                      <a:pt x="5287" y="24109"/>
                      <a:pt x="14698" y="14698"/>
                    </a:cubicBezTo>
                    <a:cubicBezTo>
                      <a:pt x="24109" y="5287"/>
                      <a:pt x="36873" y="0"/>
                      <a:pt x="50182" y="0"/>
                    </a:cubicBezTo>
                    <a:close/>
                  </a:path>
                </a:pathLst>
              </a:custGeom>
              <a:solidFill>
                <a:srgbClr val="468D6F"/>
              </a:solidFill>
              <a:ln w="38100" cap="rnd">
                <a:solidFill>
                  <a:srgbClr val="13538A"/>
                </a:solidFill>
                <a:prstDash val="solid"/>
                <a:round/>
              </a:ln>
            </p:spPr>
          </p:sp>
          <p:sp>
            <p:nvSpPr>
              <p:cNvPr name="TextBox 23" id="23"/>
              <p:cNvSpPr txBox="true"/>
              <p:nvPr/>
            </p:nvSpPr>
            <p:spPr>
              <a:xfrm>
                <a:off x="0" y="-238125"/>
                <a:ext cx="1381521" cy="508389"/>
              </a:xfrm>
              <a:prstGeom prst="rect">
                <a:avLst/>
              </a:prstGeom>
            </p:spPr>
            <p:txBody>
              <a:bodyPr anchor="ctr" rtlCol="false" tIns="50800" lIns="50800" bIns="50800" rIns="50800"/>
              <a:lstStyle/>
              <a:p>
                <a:pPr algn="ctr">
                  <a:lnSpc>
                    <a:spcPts val="5999"/>
                  </a:lnSpc>
                </a:pPr>
                <a:r>
                  <a:rPr lang="en-US" b="true" sz="2999">
                    <a:solidFill>
                      <a:srgbClr val="FFFFFF"/>
                    </a:solidFill>
                    <a:latin typeface="Roboto Bold"/>
                    <a:ea typeface="Roboto Bold"/>
                    <a:cs typeface="Roboto Bold"/>
                    <a:sym typeface="Roboto Bold"/>
                  </a:rPr>
                  <a:t>Câu 5 - Bạn Diệu Hiền</a:t>
                </a:r>
              </a:p>
            </p:txBody>
          </p:sp>
        </p:gr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7" id="17"/>
          <p:cNvGrpSpPr/>
          <p:nvPr/>
        </p:nvGrpSpPr>
        <p:grpSpPr>
          <a:xfrm rot="0">
            <a:off x="2282807" y="2253630"/>
            <a:ext cx="13509613" cy="5256250"/>
            <a:chOff x="0" y="0"/>
            <a:chExt cx="18012817" cy="7008333"/>
          </a:xfrm>
        </p:grpSpPr>
        <p:grpSp>
          <p:nvGrpSpPr>
            <p:cNvPr name="Group 18" id="18"/>
            <p:cNvGrpSpPr/>
            <p:nvPr/>
          </p:nvGrpSpPr>
          <p:grpSpPr>
            <a:xfrm rot="0">
              <a:off x="934636" y="1025737"/>
              <a:ext cx="17078181" cy="5982596"/>
              <a:chOff x="0" y="0"/>
              <a:chExt cx="3373468" cy="1181747"/>
            </a:xfrm>
          </p:grpSpPr>
          <p:sp>
            <p:nvSpPr>
              <p:cNvPr name="Freeform 19" id="19"/>
              <p:cNvSpPr/>
              <p:nvPr/>
            </p:nvSpPr>
            <p:spPr>
              <a:xfrm flipH="false" flipV="false" rot="0">
                <a:off x="0" y="0"/>
                <a:ext cx="3373468" cy="1181747"/>
              </a:xfrm>
              <a:custGeom>
                <a:avLst/>
                <a:gdLst/>
                <a:ahLst/>
                <a:cxnLst/>
                <a:rect r="r" b="b" t="t" l="l"/>
                <a:pathLst>
                  <a:path h="1181747" w="3373468">
                    <a:moveTo>
                      <a:pt x="20551" y="0"/>
                    </a:moveTo>
                    <a:lnTo>
                      <a:pt x="3352917" y="0"/>
                    </a:lnTo>
                    <a:cubicBezTo>
                      <a:pt x="3364267" y="0"/>
                      <a:pt x="3373468" y="9201"/>
                      <a:pt x="3373468" y="20551"/>
                    </a:cubicBezTo>
                    <a:lnTo>
                      <a:pt x="3373468" y="1161197"/>
                    </a:lnTo>
                    <a:cubicBezTo>
                      <a:pt x="3373468" y="1172547"/>
                      <a:pt x="3364267" y="1181747"/>
                      <a:pt x="3352917" y="1181747"/>
                    </a:cubicBezTo>
                    <a:lnTo>
                      <a:pt x="20551" y="1181747"/>
                    </a:lnTo>
                    <a:cubicBezTo>
                      <a:pt x="9201" y="1181747"/>
                      <a:pt x="0" y="1172547"/>
                      <a:pt x="0" y="1161197"/>
                    </a:cubicBezTo>
                    <a:lnTo>
                      <a:pt x="0" y="20551"/>
                    </a:lnTo>
                    <a:cubicBezTo>
                      <a:pt x="0" y="9201"/>
                      <a:pt x="9201" y="0"/>
                      <a:pt x="20551" y="0"/>
                    </a:cubicBezTo>
                    <a:close/>
                  </a:path>
                </a:pathLst>
              </a:custGeom>
              <a:solidFill>
                <a:srgbClr val="000000">
                  <a:alpha val="0"/>
                </a:srgbClr>
              </a:solidFill>
              <a:ln w="38100" cap="rnd">
                <a:solidFill>
                  <a:srgbClr val="13538A"/>
                </a:solidFill>
                <a:prstDash val="solid"/>
                <a:round/>
              </a:ln>
            </p:spPr>
          </p:sp>
          <p:sp>
            <p:nvSpPr>
              <p:cNvPr name="TextBox 20" id="20"/>
              <p:cNvSpPr txBox="true"/>
              <p:nvPr/>
            </p:nvSpPr>
            <p:spPr>
              <a:xfrm>
                <a:off x="0" y="-238125"/>
                <a:ext cx="3373468" cy="1419872"/>
              </a:xfrm>
              <a:prstGeom prst="rect">
                <a:avLst/>
              </a:prstGeom>
            </p:spPr>
            <p:txBody>
              <a:bodyPr anchor="ctr" rtlCol="false" tIns="50800" lIns="50800" bIns="50800" rIns="50800"/>
              <a:lstStyle/>
              <a:p>
                <a:pPr algn="just">
                  <a:lnSpc>
                    <a:spcPts val="5999"/>
                  </a:lnSpc>
                </a:pPr>
              </a:p>
              <a:p>
                <a:pPr algn="just">
                  <a:lnSpc>
                    <a:spcPts val="5999"/>
                  </a:lnSpc>
                </a:pPr>
                <a:r>
                  <a:rPr lang="en-US" sz="2999">
                    <a:solidFill>
                      <a:srgbClr val="156669"/>
                    </a:solidFill>
                    <a:latin typeface="Roboto"/>
                    <a:ea typeface="Roboto"/>
                    <a:cs typeface="Roboto"/>
                    <a:sym typeface="Roboto"/>
                  </a:rPr>
                  <a:t>policy advocacy (vận động chính sách) có phải 1 năng lực cần thiết của nhân viên y tế không? - để thúc đẩy sự thay trong qui mô bệnh viện/ngành/nhà nước để cải thiện những chính sách đang không hiệu quả cho bệnh nhân và chính bản thân?</a:t>
                </a:r>
              </a:p>
              <a:p>
                <a:pPr algn="just">
                  <a:lnSpc>
                    <a:spcPts val="5999"/>
                  </a:lnSpc>
                </a:pPr>
              </a:p>
            </p:txBody>
          </p:sp>
        </p:grpSp>
        <p:grpSp>
          <p:nvGrpSpPr>
            <p:cNvPr name="Group 21" id="21"/>
            <p:cNvGrpSpPr/>
            <p:nvPr/>
          </p:nvGrpSpPr>
          <p:grpSpPr>
            <a:xfrm rot="0">
              <a:off x="0" y="0"/>
              <a:ext cx="6993951" cy="1368214"/>
              <a:chOff x="0" y="0"/>
              <a:chExt cx="1381521" cy="270264"/>
            </a:xfrm>
          </p:grpSpPr>
          <p:sp>
            <p:nvSpPr>
              <p:cNvPr name="Freeform 22" id="22"/>
              <p:cNvSpPr/>
              <p:nvPr/>
            </p:nvSpPr>
            <p:spPr>
              <a:xfrm flipH="false" flipV="false" rot="0">
                <a:off x="0" y="0"/>
                <a:ext cx="1381521" cy="270264"/>
              </a:xfrm>
              <a:custGeom>
                <a:avLst/>
                <a:gdLst/>
                <a:ahLst/>
                <a:cxnLst/>
                <a:rect r="r" b="b" t="t" l="l"/>
                <a:pathLst>
                  <a:path h="270264" w="1381521">
                    <a:moveTo>
                      <a:pt x="50182" y="0"/>
                    </a:moveTo>
                    <a:lnTo>
                      <a:pt x="1331340" y="0"/>
                    </a:lnTo>
                    <a:cubicBezTo>
                      <a:pt x="1359054" y="0"/>
                      <a:pt x="1381521" y="22467"/>
                      <a:pt x="1381521" y="50182"/>
                    </a:cubicBezTo>
                    <a:lnTo>
                      <a:pt x="1381521" y="220083"/>
                    </a:lnTo>
                    <a:cubicBezTo>
                      <a:pt x="1381521" y="233392"/>
                      <a:pt x="1376234" y="246156"/>
                      <a:pt x="1366823" y="255567"/>
                    </a:cubicBezTo>
                    <a:cubicBezTo>
                      <a:pt x="1357412" y="264977"/>
                      <a:pt x="1344649" y="270264"/>
                      <a:pt x="1331340" y="270264"/>
                    </a:cubicBezTo>
                    <a:lnTo>
                      <a:pt x="50182" y="270264"/>
                    </a:lnTo>
                    <a:cubicBezTo>
                      <a:pt x="36873" y="270264"/>
                      <a:pt x="24109" y="264977"/>
                      <a:pt x="14698" y="255567"/>
                    </a:cubicBezTo>
                    <a:cubicBezTo>
                      <a:pt x="5287" y="246156"/>
                      <a:pt x="0" y="233392"/>
                      <a:pt x="0" y="220083"/>
                    </a:cubicBezTo>
                    <a:lnTo>
                      <a:pt x="0" y="50182"/>
                    </a:lnTo>
                    <a:cubicBezTo>
                      <a:pt x="0" y="36873"/>
                      <a:pt x="5287" y="24109"/>
                      <a:pt x="14698" y="14698"/>
                    </a:cubicBezTo>
                    <a:cubicBezTo>
                      <a:pt x="24109" y="5287"/>
                      <a:pt x="36873" y="0"/>
                      <a:pt x="50182" y="0"/>
                    </a:cubicBezTo>
                    <a:close/>
                  </a:path>
                </a:pathLst>
              </a:custGeom>
              <a:solidFill>
                <a:srgbClr val="468D6F"/>
              </a:solidFill>
              <a:ln w="38100" cap="rnd">
                <a:solidFill>
                  <a:srgbClr val="13538A"/>
                </a:solidFill>
                <a:prstDash val="solid"/>
                <a:round/>
              </a:ln>
            </p:spPr>
          </p:sp>
          <p:sp>
            <p:nvSpPr>
              <p:cNvPr name="TextBox 23" id="23"/>
              <p:cNvSpPr txBox="true"/>
              <p:nvPr/>
            </p:nvSpPr>
            <p:spPr>
              <a:xfrm>
                <a:off x="0" y="-238125"/>
                <a:ext cx="1381521" cy="508389"/>
              </a:xfrm>
              <a:prstGeom prst="rect">
                <a:avLst/>
              </a:prstGeom>
            </p:spPr>
            <p:txBody>
              <a:bodyPr anchor="ctr" rtlCol="false" tIns="50800" lIns="50800" bIns="50800" rIns="50800"/>
              <a:lstStyle/>
              <a:p>
                <a:pPr algn="ctr">
                  <a:lnSpc>
                    <a:spcPts val="5999"/>
                  </a:lnSpc>
                </a:pPr>
                <a:r>
                  <a:rPr lang="en-US" b="true" sz="2999">
                    <a:solidFill>
                      <a:srgbClr val="FFFFFF"/>
                    </a:solidFill>
                    <a:latin typeface="Roboto Bold"/>
                    <a:ea typeface="Roboto Bold"/>
                    <a:cs typeface="Roboto Bold"/>
                    <a:sym typeface="Roboto Bold"/>
                  </a:rPr>
                  <a:t>Câu 6 – Bác sĩ Nguyễn Hậu</a:t>
                </a:r>
              </a:p>
            </p:txBody>
          </p:sp>
        </p:gr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0" y="0"/>
            <a:ext cx="18288000" cy="10287000"/>
            <a:chOff x="0" y="0"/>
            <a:chExt cx="4816593" cy="2709333"/>
          </a:xfrm>
        </p:grpSpPr>
        <p:sp>
          <p:nvSpPr>
            <p:cNvPr name="Freeform 3" id="3"/>
            <p:cNvSpPr/>
            <p:nvPr/>
          </p:nvSpPr>
          <p:spPr>
            <a:xfrm flipH="false" flipV="false" rot="0">
              <a:off x="0" y="0"/>
              <a:ext cx="4816592" cy="2709333"/>
            </a:xfrm>
            <a:custGeom>
              <a:avLst/>
              <a:gdLst/>
              <a:ahLst/>
              <a:cxnLst/>
              <a:rect r="r" b="b" t="t" l="l"/>
              <a:pathLst>
                <a:path h="2709333" w="4816592">
                  <a:moveTo>
                    <a:pt x="0" y="0"/>
                  </a:moveTo>
                  <a:lnTo>
                    <a:pt x="4816592" y="0"/>
                  </a:lnTo>
                  <a:lnTo>
                    <a:pt x="4816592" y="2709333"/>
                  </a:lnTo>
                  <a:lnTo>
                    <a:pt x="0" y="2709333"/>
                  </a:lnTo>
                  <a:close/>
                </a:path>
              </a:pathLst>
            </a:custGeom>
            <a:solidFill>
              <a:srgbClr val="FBF6F1"/>
            </a:solidFill>
          </p:spPr>
        </p:sp>
        <p:sp>
          <p:nvSpPr>
            <p:cNvPr name="TextBox 4" id="4"/>
            <p:cNvSpPr txBox="true"/>
            <p:nvPr/>
          </p:nvSpPr>
          <p:spPr>
            <a:xfrm>
              <a:off x="0" y="-28575"/>
              <a:ext cx="4816593" cy="2737908"/>
            </a:xfrm>
            <a:prstGeom prst="rect">
              <a:avLst/>
            </a:prstGeom>
          </p:spPr>
          <p:txBody>
            <a:bodyPr anchor="ctr" rtlCol="false" tIns="50800" lIns="50800" bIns="50800" rIns="50800"/>
            <a:lstStyle/>
            <a:p>
              <a:pPr algn="ctr">
                <a:lnSpc>
                  <a:spcPts val="1960"/>
                </a:lnSpc>
              </a:pPr>
            </a:p>
            <a:p>
              <a:pPr algn="ctr">
                <a:lnSpc>
                  <a:spcPts val="1960"/>
                </a:lnSpc>
              </a:pPr>
            </a:p>
            <a:p>
              <a:pPr algn="ctr">
                <a:lnSpc>
                  <a:spcPts val="1960"/>
                </a:lnSpc>
              </a:pPr>
            </a:p>
          </p:txBody>
        </p:sp>
      </p:gr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17" id="17"/>
          <p:cNvSpPr txBox="true"/>
          <p:nvPr/>
        </p:nvSpPr>
        <p:spPr>
          <a:xfrm rot="0">
            <a:off x="5024156" y="1209675"/>
            <a:ext cx="8568191" cy="1034463"/>
          </a:xfrm>
          <a:prstGeom prst="rect">
            <a:avLst/>
          </a:prstGeom>
        </p:spPr>
        <p:txBody>
          <a:bodyPr anchor="t" rtlCol="false" tIns="0" lIns="0" bIns="0" rIns="0">
            <a:spAutoFit/>
          </a:bodyPr>
          <a:lstStyle/>
          <a:p>
            <a:pPr algn="ctr" marL="0" indent="0" lvl="0">
              <a:lnSpc>
                <a:spcPts val="7679"/>
              </a:lnSpc>
            </a:pPr>
            <a:r>
              <a:rPr lang="en-US" b="true" sz="7999" spc="-767">
                <a:solidFill>
                  <a:srgbClr val="156669"/>
                </a:solidFill>
                <a:latin typeface="Roboto Bold"/>
                <a:ea typeface="Roboto Bold"/>
                <a:cs typeface="Roboto Bold"/>
                <a:sym typeface="Roboto Bold"/>
              </a:rPr>
              <a:t>Đánh giá sau buổi học</a:t>
            </a:r>
          </a:p>
        </p:txBody>
      </p:sp>
      <p:sp>
        <p:nvSpPr>
          <p:cNvPr name="TextBox 18" id="18"/>
          <p:cNvSpPr txBox="true"/>
          <p:nvPr/>
        </p:nvSpPr>
        <p:spPr>
          <a:xfrm rot="0">
            <a:off x="1621829" y="3619015"/>
            <a:ext cx="8129597" cy="3575134"/>
          </a:xfrm>
          <a:prstGeom prst="rect">
            <a:avLst/>
          </a:prstGeom>
        </p:spPr>
        <p:txBody>
          <a:bodyPr anchor="t" rtlCol="false" tIns="0" lIns="0" bIns="0" rIns="0">
            <a:spAutoFit/>
          </a:bodyPr>
          <a:lstStyle/>
          <a:p>
            <a:pPr algn="just">
              <a:lnSpc>
                <a:spcPts val="4726"/>
              </a:lnSpc>
            </a:pPr>
            <a:r>
              <a:rPr lang="en-US" sz="2899" i="true">
                <a:solidFill>
                  <a:srgbClr val="156669"/>
                </a:solidFill>
                <a:latin typeface="Roboto Italics"/>
                <a:ea typeface="Roboto Italics"/>
                <a:cs typeface="Roboto Italics"/>
                <a:sym typeface="Roboto Italics"/>
              </a:rPr>
              <a:t>Quý anh/chị vui lòng </a:t>
            </a:r>
            <a:r>
              <a:rPr lang="en-US" b="true" sz="2899" i="true">
                <a:solidFill>
                  <a:srgbClr val="156669"/>
                </a:solidFill>
                <a:latin typeface="Roboto Bold Italics"/>
                <a:ea typeface="Roboto Bold Italics"/>
                <a:cs typeface="Roboto Bold Italics"/>
                <a:sym typeface="Roboto Bold Italics"/>
              </a:rPr>
              <a:t>quét mã  QR bên cạnh</a:t>
            </a:r>
            <a:r>
              <a:rPr lang="en-US" sz="2899" i="true">
                <a:solidFill>
                  <a:srgbClr val="156669"/>
                </a:solidFill>
                <a:latin typeface="Roboto Italics"/>
                <a:ea typeface="Roboto Italics"/>
                <a:cs typeface="Roboto Italics"/>
                <a:sym typeface="Roboto Italics"/>
              </a:rPr>
              <a:t> hoặc mở đường </a:t>
            </a:r>
            <a:r>
              <a:rPr lang="en-US" b="true" sz="2899" i="true">
                <a:solidFill>
                  <a:srgbClr val="156669"/>
                </a:solidFill>
                <a:latin typeface="Roboto Bold Italics"/>
                <a:ea typeface="Roboto Bold Italics"/>
                <a:cs typeface="Roboto Bold Italics"/>
                <a:sym typeface="Roboto Bold Italics"/>
              </a:rPr>
              <a:t>link Google Form được gửi qua ô chat</a:t>
            </a:r>
            <a:r>
              <a:rPr lang="en-US" sz="2899" i="true">
                <a:solidFill>
                  <a:srgbClr val="156669"/>
                </a:solidFill>
                <a:latin typeface="Roboto Italics"/>
                <a:ea typeface="Roboto Italics"/>
                <a:cs typeface="Roboto Italics"/>
                <a:sym typeface="Roboto Italics"/>
              </a:rPr>
              <a:t> để hoàn thành bài test, bằng cách tự đánh giá theo thang điểm từ 1 (rất không đồng ý) đến 5 (rất đồng ý) cho một số câu hỏi liên quan đến cam kết nghề nghiệp và thái độ trong chăm sóc bệnh nhân.</a:t>
            </a:r>
          </a:p>
        </p:txBody>
      </p:sp>
      <p:sp>
        <p:nvSpPr>
          <p:cNvPr name="Freeform 19" id="19"/>
          <p:cNvSpPr/>
          <p:nvPr/>
        </p:nvSpPr>
        <p:spPr>
          <a:xfrm flipH="false" flipV="false" rot="0">
            <a:off x="11656508" y="2824525"/>
            <a:ext cx="5297465" cy="5297465"/>
          </a:xfrm>
          <a:custGeom>
            <a:avLst/>
            <a:gdLst/>
            <a:ahLst/>
            <a:cxnLst/>
            <a:rect r="r" b="b" t="t" l="l"/>
            <a:pathLst>
              <a:path h="5297465" w="5297465">
                <a:moveTo>
                  <a:pt x="0" y="0"/>
                </a:moveTo>
                <a:lnTo>
                  <a:pt x="5297465" y="0"/>
                </a:lnTo>
                <a:lnTo>
                  <a:pt x="5297465" y="5297465"/>
                </a:lnTo>
                <a:lnTo>
                  <a:pt x="0" y="5297465"/>
                </a:lnTo>
                <a:lnTo>
                  <a:pt x="0" y="0"/>
                </a:lnTo>
                <a:close/>
              </a:path>
            </a:pathLst>
          </a:custGeom>
          <a:blipFill>
            <a:blip r:embed="rId4"/>
            <a:stretch>
              <a:fillRect l="0" t="0" r="0" b="0"/>
            </a:stretch>
          </a:blipFill>
          <a:ln w="95250" cap="rnd">
            <a:solidFill>
              <a:srgbClr val="405C8E"/>
            </a:solidFill>
            <a:prstDash val="solid"/>
            <a:round/>
          </a:ln>
        </p:spPr>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sp>
        <p:nvSpPr>
          <p:cNvPr name="TextBox 5" id="5"/>
          <p:cNvSpPr txBox="true"/>
          <p:nvPr/>
        </p:nvSpPr>
        <p:spPr>
          <a:xfrm rot="0">
            <a:off x="2372789" y="1927117"/>
            <a:ext cx="13831053" cy="8140808"/>
          </a:xfrm>
          <a:prstGeom prst="rect">
            <a:avLst/>
          </a:prstGeom>
        </p:spPr>
        <p:txBody>
          <a:bodyPr anchor="t" rtlCol="false" tIns="0" lIns="0" bIns="0" rIns="0">
            <a:spAutoFit/>
          </a:bodyPr>
          <a:lstStyle/>
          <a:p>
            <a:pPr algn="just" marL="712481" indent="-356241" lvl="1">
              <a:lnSpc>
                <a:spcPts val="4290"/>
              </a:lnSpc>
              <a:buFont typeface="Arial"/>
              <a:buChar char="•"/>
            </a:pPr>
            <a:r>
              <a:rPr lang="en-US" sz="3300" spc="-316">
                <a:solidFill>
                  <a:srgbClr val="156669"/>
                </a:solidFill>
                <a:latin typeface="Roboto"/>
                <a:ea typeface="Roboto"/>
                <a:cs typeface="Roboto"/>
                <a:sym typeface="Roboto"/>
              </a:rPr>
              <a:t>Dr Prem Jagyasi and Team. The Five Key Competencies of Healthcare Profess</a:t>
            </a:r>
            <a:r>
              <a:rPr lang="en-US" sz="3300" spc="-316">
                <a:solidFill>
                  <a:srgbClr val="156669"/>
                </a:solidFill>
                <a:latin typeface="Roboto"/>
                <a:ea typeface="Roboto"/>
                <a:cs typeface="Roboto"/>
                <a:sym typeface="Roboto"/>
              </a:rPr>
              <a:t>ionals, November 24, 2022</a:t>
            </a:r>
          </a:p>
          <a:p>
            <a:pPr algn="ctr">
              <a:lnSpc>
                <a:spcPts val="4290"/>
              </a:lnSpc>
            </a:pPr>
            <a:r>
              <a:rPr lang="en-US" sz="3300" i="true" spc="-316" u="sng">
                <a:solidFill>
                  <a:srgbClr val="001C43"/>
                </a:solidFill>
                <a:latin typeface="Roboto Italics"/>
                <a:ea typeface="Roboto Italics"/>
                <a:cs typeface="Roboto Italics"/>
                <a:sym typeface="Roboto Italics"/>
                <a:hlinkClick r:id="rId2" tooltip="https://drprem.com/guide/the-five-key-competencies-of-healthcare-professionals"/>
              </a:rPr>
              <a:t>Link tài liệu tại đây</a:t>
            </a:r>
          </a:p>
          <a:p>
            <a:pPr algn="just">
              <a:lnSpc>
                <a:spcPts val="4290"/>
              </a:lnSpc>
            </a:pPr>
          </a:p>
          <a:p>
            <a:pPr algn="just" marL="712481" indent="-356241" lvl="1">
              <a:lnSpc>
                <a:spcPts val="4290"/>
              </a:lnSpc>
              <a:buFont typeface="Arial"/>
              <a:buChar char="•"/>
            </a:pPr>
            <a:r>
              <a:rPr lang="en-US" sz="3300" spc="-316">
                <a:solidFill>
                  <a:srgbClr val="156669"/>
                </a:solidFill>
                <a:latin typeface="Roboto"/>
                <a:ea typeface="Roboto"/>
                <a:cs typeface="Roboto"/>
                <a:sym typeface="Roboto"/>
              </a:rPr>
              <a:t>Vide</a:t>
            </a:r>
            <a:r>
              <a:rPr lang="en-US" sz="3300" spc="-316">
                <a:solidFill>
                  <a:srgbClr val="156669"/>
                </a:solidFill>
                <a:latin typeface="Roboto"/>
                <a:ea typeface="Roboto"/>
                <a:cs typeface="Roboto"/>
                <a:sym typeface="Roboto"/>
              </a:rPr>
              <a:t>o: Nghề bác sĩ: Học cách chữa người chứ không chỉ chữa bệnh | Bác sĩ Hoàng Quố</a:t>
            </a:r>
            <a:r>
              <a:rPr lang="en-US" sz="3300" spc="-316">
                <a:solidFill>
                  <a:srgbClr val="156669"/>
                </a:solidFill>
                <a:latin typeface="Roboto"/>
                <a:ea typeface="Roboto"/>
                <a:cs typeface="Roboto"/>
                <a:sym typeface="Roboto"/>
              </a:rPr>
              <a:t>c</a:t>
            </a:r>
            <a:r>
              <a:rPr lang="en-US" sz="3300" spc="-316">
                <a:solidFill>
                  <a:srgbClr val="156669"/>
                </a:solidFill>
                <a:latin typeface="Roboto"/>
                <a:ea typeface="Roboto"/>
                <a:cs typeface="Roboto"/>
                <a:sym typeface="Roboto"/>
              </a:rPr>
              <a:t> Tưởng </a:t>
            </a:r>
          </a:p>
          <a:p>
            <a:pPr algn="ctr">
              <a:lnSpc>
                <a:spcPts val="4290"/>
              </a:lnSpc>
            </a:pPr>
            <a:r>
              <a:rPr lang="en-US" sz="3300" i="true" spc="-316" u="sng">
                <a:solidFill>
                  <a:srgbClr val="001C43"/>
                </a:solidFill>
                <a:latin typeface="Roboto Italics"/>
                <a:ea typeface="Roboto Italics"/>
                <a:cs typeface="Roboto Italics"/>
                <a:sym typeface="Roboto Italics"/>
                <a:hlinkClick r:id="rId3" tooltip="https://youtu.be/L7XUTYvkNh0?si=pn9iONwT7EGs-EVF"/>
              </a:rPr>
              <a:t>Video link tại đây</a:t>
            </a:r>
          </a:p>
          <a:p>
            <a:pPr algn="just">
              <a:lnSpc>
                <a:spcPts val="4290"/>
              </a:lnSpc>
            </a:pPr>
          </a:p>
          <a:p>
            <a:pPr algn="just" marL="712481" indent="-356241" lvl="1">
              <a:lnSpc>
                <a:spcPts val="4290"/>
              </a:lnSpc>
              <a:buFont typeface="Arial"/>
              <a:buChar char="•"/>
            </a:pPr>
            <a:r>
              <a:rPr lang="en-US" sz="3300" spc="-316">
                <a:solidFill>
                  <a:srgbClr val="156669"/>
                </a:solidFill>
                <a:latin typeface="Roboto"/>
                <a:ea typeface="Roboto"/>
                <a:cs typeface="Roboto"/>
                <a:sym typeface="Roboto"/>
              </a:rPr>
              <a:t>Video:</a:t>
            </a:r>
            <a:r>
              <a:rPr lang="en-US" sz="3300" spc="-316">
                <a:solidFill>
                  <a:srgbClr val="156669"/>
                </a:solidFill>
                <a:latin typeface="Roboto"/>
                <a:ea typeface="Roboto"/>
                <a:cs typeface="Roboto"/>
                <a:sym typeface="Roboto"/>
              </a:rPr>
              <a:t> </a:t>
            </a:r>
            <a:r>
              <a:rPr lang="en-US" sz="3300" spc="-316">
                <a:solidFill>
                  <a:srgbClr val="156669"/>
                </a:solidFill>
                <a:latin typeface="Roboto"/>
                <a:ea typeface="Roboto"/>
                <a:cs typeface="Roboto"/>
                <a:sym typeface="Roboto"/>
              </a:rPr>
              <a:t>Thăm</a:t>
            </a:r>
            <a:r>
              <a:rPr lang="en-US" sz="3300" spc="-316">
                <a:solidFill>
                  <a:srgbClr val="156669"/>
                </a:solidFill>
                <a:latin typeface="Roboto"/>
                <a:ea typeface="Roboto"/>
                <a:cs typeface="Roboto"/>
                <a:sym typeface="Roboto"/>
              </a:rPr>
              <a:t> </a:t>
            </a:r>
            <a:r>
              <a:rPr lang="en-US" sz="3300" spc="-316">
                <a:solidFill>
                  <a:srgbClr val="156669"/>
                </a:solidFill>
                <a:latin typeface="Roboto"/>
                <a:ea typeface="Roboto"/>
                <a:cs typeface="Roboto"/>
                <a:sym typeface="Roboto"/>
              </a:rPr>
              <a:t>phòn</a:t>
            </a:r>
            <a:r>
              <a:rPr lang="en-US" sz="3300" spc="-316">
                <a:solidFill>
                  <a:srgbClr val="156669"/>
                </a:solidFill>
                <a:latin typeface="Roboto"/>
                <a:ea typeface="Roboto"/>
                <a:cs typeface="Roboto"/>
                <a:sym typeface="Roboto"/>
              </a:rPr>
              <a:t>g</a:t>
            </a:r>
            <a:r>
              <a:rPr lang="en-US" sz="3300" spc="-316">
                <a:solidFill>
                  <a:srgbClr val="156669"/>
                </a:solidFill>
                <a:latin typeface="Roboto"/>
                <a:ea typeface="Roboto"/>
                <a:cs typeface="Roboto"/>
                <a:sym typeface="Roboto"/>
              </a:rPr>
              <a:t> mạch bác</a:t>
            </a:r>
            <a:r>
              <a:rPr lang="en-US" sz="3300" spc="-316">
                <a:solidFill>
                  <a:srgbClr val="156669"/>
                </a:solidFill>
                <a:latin typeface="Roboto"/>
                <a:ea typeface="Roboto"/>
                <a:cs typeface="Roboto"/>
                <a:sym typeface="Roboto"/>
              </a:rPr>
              <a:t> </a:t>
            </a:r>
            <a:r>
              <a:rPr lang="en-US" sz="3300" spc="-316">
                <a:solidFill>
                  <a:srgbClr val="156669"/>
                </a:solidFill>
                <a:latin typeface="Roboto"/>
                <a:ea typeface="Roboto"/>
                <a:cs typeface="Roboto"/>
                <a:sym typeface="Roboto"/>
              </a:rPr>
              <a:t>sĩ Wynn Tran và những chuyện trong nghề mới hiểu (7147) </a:t>
            </a:r>
          </a:p>
          <a:p>
            <a:pPr algn="ctr">
              <a:lnSpc>
                <a:spcPts val="4290"/>
              </a:lnSpc>
            </a:pPr>
            <a:r>
              <a:rPr lang="en-US" sz="3300" i="true" spc="-316" u="sng">
                <a:solidFill>
                  <a:srgbClr val="001C43"/>
                </a:solidFill>
                <a:latin typeface="Roboto Italics"/>
                <a:ea typeface="Roboto Italics"/>
                <a:cs typeface="Roboto Italics"/>
                <a:sym typeface="Roboto Italics"/>
                <a:hlinkClick r:id="rId4" tooltip="https://www.youtube.com/watch?v=H97bByIg4Tc"/>
              </a:rPr>
              <a:t>Video link tại đây</a:t>
            </a:r>
          </a:p>
          <a:p>
            <a:pPr algn="just" marL="712481" indent="-356241" lvl="1">
              <a:lnSpc>
                <a:spcPts val="4290"/>
              </a:lnSpc>
              <a:buFont typeface="Arial"/>
              <a:buChar char="•"/>
            </a:pPr>
            <a:r>
              <a:rPr lang="en-US" sz="3300" spc="-316">
                <a:solidFill>
                  <a:srgbClr val="156669"/>
                </a:solidFill>
                <a:latin typeface="Roboto"/>
                <a:ea typeface="Roboto"/>
                <a:cs typeface="Roboto"/>
                <a:sym typeface="Roboto"/>
              </a:rPr>
              <a:t>Sơ cứu cảm xúc</a:t>
            </a:r>
          </a:p>
          <a:p>
            <a:pPr algn="ctr">
              <a:lnSpc>
                <a:spcPts val="4290"/>
              </a:lnSpc>
            </a:pPr>
            <a:r>
              <a:rPr lang="en-US" sz="3300" i="true" spc="-316" u="sng">
                <a:solidFill>
                  <a:srgbClr val="001C43"/>
                </a:solidFill>
                <a:latin typeface="Roboto Italics"/>
                <a:ea typeface="Roboto Italics"/>
                <a:cs typeface="Roboto Italics"/>
                <a:sym typeface="Roboto Italics"/>
                <a:hlinkClick r:id="rId5" tooltip="https://docs.google.com/document/d/1L6yOLyMJMzdoJj9NjieDNIJ0d_dkoXt8/edit#heading=h.ogr95ps17t5"/>
              </a:rPr>
              <a:t>Link tài liệu tại đây (bản word)</a:t>
            </a:r>
          </a:p>
          <a:p>
            <a:pPr algn="ctr">
              <a:lnSpc>
                <a:spcPts val="4290"/>
              </a:lnSpc>
            </a:pPr>
            <a:r>
              <a:rPr lang="en-US" sz="3300" i="true" spc="-316" u="sng">
                <a:solidFill>
                  <a:srgbClr val="001C43"/>
                </a:solidFill>
                <a:latin typeface="Roboto Italics"/>
                <a:ea typeface="Roboto Italics"/>
                <a:cs typeface="Roboto Italics"/>
                <a:sym typeface="Roboto Italics"/>
                <a:hlinkClick r:id="rId6" tooltip="https://drive.google.com/file/d/1BO6NubzJ2rB9AO1gYU7aKVv56AJx6zwA/view"/>
              </a:rPr>
              <a:t>Link tài liệu tại đây (bản pdf)</a:t>
            </a:r>
          </a:p>
          <a:p>
            <a:pPr algn="just" marL="0" indent="0" lvl="0">
              <a:lnSpc>
                <a:spcPts val="4290"/>
              </a:lnSpc>
              <a:spcBef>
                <a:spcPct val="0"/>
              </a:spcBef>
            </a:pPr>
          </a:p>
        </p:txBody>
      </p:sp>
      <p:grpSp>
        <p:nvGrpSpPr>
          <p:cNvPr name="Group 6" id="6"/>
          <p:cNvGrpSpPr/>
          <p:nvPr/>
        </p:nvGrpSpPr>
        <p:grpSpPr>
          <a:xfrm rot="0">
            <a:off x="9525" y="26342"/>
            <a:ext cx="3583458" cy="1138598"/>
            <a:chOff x="0" y="0"/>
            <a:chExt cx="4777944" cy="1518131"/>
          </a:xfrm>
        </p:grpSpPr>
        <p:grpSp>
          <p:nvGrpSpPr>
            <p:cNvPr name="Group 7" id="7"/>
            <p:cNvGrpSpPr/>
            <p:nvPr/>
          </p:nvGrpSpPr>
          <p:grpSpPr>
            <a:xfrm rot="0">
              <a:off x="1110702" y="0"/>
              <a:ext cx="2269554" cy="1232748"/>
              <a:chOff x="0" y="0"/>
              <a:chExt cx="748204" cy="406400"/>
            </a:xfrm>
          </p:grpSpPr>
          <p:sp>
            <p:nvSpPr>
              <p:cNvPr name="Freeform 8" id="8"/>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9" id="9"/>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0" y="64603"/>
              <a:ext cx="1773142" cy="1232748"/>
              <a:chOff x="0" y="0"/>
              <a:chExt cx="584552" cy="406400"/>
            </a:xfrm>
          </p:grpSpPr>
          <p:sp>
            <p:nvSpPr>
              <p:cNvPr name="Freeform 11" id="11"/>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2" id="12"/>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3" id="13"/>
            <p:cNvGrpSpPr/>
            <p:nvPr/>
          </p:nvGrpSpPr>
          <p:grpSpPr>
            <a:xfrm rot="0">
              <a:off x="281290" y="302433"/>
              <a:ext cx="4496654" cy="1127940"/>
              <a:chOff x="0" y="0"/>
              <a:chExt cx="1482412" cy="371848"/>
            </a:xfrm>
          </p:grpSpPr>
          <p:sp>
            <p:nvSpPr>
              <p:cNvPr name="Freeform 14" id="14"/>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5" id="15"/>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6" id="16"/>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7"/>
              <a:stretch>
                <a:fillRect l="0" t="0" r="0" b="0"/>
              </a:stretch>
            </a:blipFill>
          </p:spPr>
        </p:sp>
        <p:sp>
          <p:nvSpPr>
            <p:cNvPr name="Freeform 17" id="17"/>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8"/>
              <a:stretch>
                <a:fillRect l="0" t="0" r="0" b="0"/>
              </a:stretch>
            </a:blipFill>
          </p:spPr>
        </p:sp>
      </p:grpSp>
      <p:sp>
        <p:nvSpPr>
          <p:cNvPr name="TextBox 18" id="18"/>
          <p:cNvSpPr txBox="true"/>
          <p:nvPr/>
        </p:nvSpPr>
        <p:spPr>
          <a:xfrm rot="0">
            <a:off x="5255280" y="723910"/>
            <a:ext cx="7777439" cy="657204"/>
          </a:xfrm>
          <a:prstGeom prst="rect">
            <a:avLst/>
          </a:prstGeom>
        </p:spPr>
        <p:txBody>
          <a:bodyPr anchor="t" rtlCol="false" tIns="0" lIns="0" bIns="0" rIns="0">
            <a:spAutoFit/>
          </a:bodyPr>
          <a:lstStyle/>
          <a:p>
            <a:pPr algn="ctr" marL="0" indent="0" lvl="0">
              <a:lnSpc>
                <a:spcPts val="4800"/>
              </a:lnSpc>
            </a:pPr>
            <a:r>
              <a:rPr lang="en-US" b="true" sz="5000" spc="-480">
                <a:solidFill>
                  <a:srgbClr val="156669"/>
                </a:solidFill>
                <a:latin typeface="Roboto Bold"/>
                <a:ea typeface="Roboto Bold"/>
                <a:cs typeface="Roboto Bold"/>
                <a:sym typeface="Roboto Bold"/>
              </a:rPr>
              <a:t>Tài liệu tham khảo</a:t>
            </a:r>
          </a:p>
        </p:txBody>
      </p:sp>
    </p:spTree>
  </p:cSld>
  <p:clrMapOvr>
    <a:masterClrMapping/>
  </p:clrMapOvr>
</p:sld>
</file>

<file path=ppt/slides/slide34.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18278475" cy="10260658"/>
            <a:chOff x="0" y="0"/>
            <a:chExt cx="4814084" cy="2702396"/>
          </a:xfrm>
        </p:grpSpPr>
        <p:sp>
          <p:nvSpPr>
            <p:cNvPr name="Freeform 3" id="3"/>
            <p:cNvSpPr/>
            <p:nvPr/>
          </p:nvSpPr>
          <p:spPr>
            <a:xfrm flipH="false" flipV="false" rot="0">
              <a:off x="0" y="0"/>
              <a:ext cx="4814084" cy="2702396"/>
            </a:xfrm>
            <a:custGeom>
              <a:avLst/>
              <a:gdLst/>
              <a:ahLst/>
              <a:cxnLst/>
              <a:rect r="r" b="b" t="t" l="l"/>
              <a:pathLst>
                <a:path h="2702396" w="4814084">
                  <a:moveTo>
                    <a:pt x="0" y="0"/>
                  </a:moveTo>
                  <a:lnTo>
                    <a:pt x="4814084" y="0"/>
                  </a:lnTo>
                  <a:lnTo>
                    <a:pt x="4814084" y="2702396"/>
                  </a:lnTo>
                  <a:lnTo>
                    <a:pt x="0" y="2702396"/>
                  </a:lnTo>
                  <a:close/>
                </a:path>
              </a:pathLst>
            </a:custGeom>
            <a:solidFill>
              <a:srgbClr val="FBF6F1"/>
            </a:solidFill>
          </p:spPr>
        </p:sp>
        <p:sp>
          <p:nvSpPr>
            <p:cNvPr name="TextBox 4" id="4"/>
            <p:cNvSpPr txBox="true"/>
            <p:nvPr/>
          </p:nvSpPr>
          <p:spPr>
            <a:xfrm>
              <a:off x="0" y="-28575"/>
              <a:ext cx="4814084" cy="2730971"/>
            </a:xfrm>
            <a:prstGeom prst="rect">
              <a:avLst/>
            </a:prstGeom>
          </p:spPr>
          <p:txBody>
            <a:bodyPr anchor="ctr" rtlCol="false" tIns="50800" lIns="50800" bIns="50800" rIns="50800"/>
            <a:lstStyle/>
            <a:p>
              <a:pPr algn="ctr">
                <a:lnSpc>
                  <a:spcPts val="1960"/>
                </a:lnSpc>
              </a:pPr>
            </a:p>
          </p:txBody>
        </p:sp>
      </p:grpSp>
      <p:sp>
        <p:nvSpPr>
          <p:cNvPr name="Freeform 5" id="5">
            <a:hlinkClick r:id="rId3" tooltip="https://connect.tghn.org/boi-canh-Viet-Nam/"/>
          </p:cNvPr>
          <p:cNvSpPr/>
          <p:nvPr/>
        </p:nvSpPr>
        <p:spPr>
          <a:xfrm flipH="false" flipV="false" rot="0">
            <a:off x="0" y="26342"/>
            <a:ext cx="18288000" cy="10515600"/>
          </a:xfrm>
          <a:custGeom>
            <a:avLst/>
            <a:gdLst/>
            <a:ahLst/>
            <a:cxnLst/>
            <a:rect r="r" b="b" t="t" l="l"/>
            <a:pathLst>
              <a:path h="10515600" w="18288000">
                <a:moveTo>
                  <a:pt x="0" y="0"/>
                </a:moveTo>
                <a:lnTo>
                  <a:pt x="18288000" y="0"/>
                </a:lnTo>
                <a:lnTo>
                  <a:pt x="18288000" y="10515600"/>
                </a:lnTo>
                <a:lnTo>
                  <a:pt x="0" y="10515600"/>
                </a:lnTo>
                <a:lnTo>
                  <a:pt x="0" y="0"/>
                </a:lnTo>
                <a:close/>
              </a:path>
            </a:pathLst>
          </a:custGeom>
          <a:blipFill>
            <a:blip r:embed="rId2"/>
            <a:stretch>
              <a:fillRect l="0" t="0" r="0" b="0"/>
            </a:stretch>
          </a:blipFill>
        </p:spPr>
      </p:sp>
      <p:sp>
        <p:nvSpPr>
          <p:cNvPr name="Freeform 6" id="6"/>
          <p:cNvSpPr/>
          <p:nvPr/>
        </p:nvSpPr>
        <p:spPr>
          <a:xfrm flipH="false" flipV="false" rot="0">
            <a:off x="0" y="0"/>
            <a:ext cx="9647165" cy="2138523"/>
          </a:xfrm>
          <a:custGeom>
            <a:avLst/>
            <a:gdLst/>
            <a:ahLst/>
            <a:cxnLst/>
            <a:rect r="r" b="b" t="t" l="l"/>
            <a:pathLst>
              <a:path h="2138523" w="9647165">
                <a:moveTo>
                  <a:pt x="0" y="0"/>
                </a:moveTo>
                <a:lnTo>
                  <a:pt x="9647165" y="0"/>
                </a:lnTo>
                <a:lnTo>
                  <a:pt x="9647165" y="2138523"/>
                </a:lnTo>
                <a:lnTo>
                  <a:pt x="0" y="2138523"/>
                </a:lnTo>
                <a:lnTo>
                  <a:pt x="0" y="0"/>
                </a:lnTo>
                <a:close/>
              </a:path>
            </a:pathLst>
          </a:custGeom>
          <a:blipFill>
            <a:blip r:embed="rId4"/>
            <a:stretch>
              <a:fillRect l="0" t="-2723" r="0" b="-2723"/>
            </a:stretch>
          </a:blipFill>
        </p:spPr>
      </p:sp>
    </p:spTree>
  </p:cSld>
  <p:clrMapOvr>
    <a:masterClrMapping/>
  </p:clrMapOvr>
</p:sld>
</file>

<file path=ppt/slides/slide35.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9144000" y="302221"/>
            <a:ext cx="8841904" cy="9682557"/>
            <a:chOff x="0" y="0"/>
            <a:chExt cx="2328732" cy="2550139"/>
          </a:xfrm>
        </p:grpSpPr>
        <p:sp>
          <p:nvSpPr>
            <p:cNvPr name="Freeform 3" id="3"/>
            <p:cNvSpPr/>
            <p:nvPr/>
          </p:nvSpPr>
          <p:spPr>
            <a:xfrm flipH="false" flipV="false" rot="0">
              <a:off x="0" y="0"/>
              <a:ext cx="2328732" cy="2550139"/>
            </a:xfrm>
            <a:custGeom>
              <a:avLst/>
              <a:gdLst/>
              <a:ahLst/>
              <a:cxnLst/>
              <a:rect r="r" b="b" t="t" l="l"/>
              <a:pathLst>
                <a:path h="2550139" w="2328732">
                  <a:moveTo>
                    <a:pt x="0" y="0"/>
                  </a:moveTo>
                  <a:lnTo>
                    <a:pt x="2328732" y="0"/>
                  </a:lnTo>
                  <a:lnTo>
                    <a:pt x="2328732" y="2550139"/>
                  </a:lnTo>
                  <a:lnTo>
                    <a:pt x="0" y="2550139"/>
                  </a:lnTo>
                  <a:close/>
                </a:path>
              </a:pathLst>
            </a:custGeom>
            <a:solidFill>
              <a:srgbClr val="FBF6F1"/>
            </a:solidFill>
          </p:spPr>
        </p:sp>
        <p:sp>
          <p:nvSpPr>
            <p:cNvPr name="TextBox 4" id="4"/>
            <p:cNvSpPr txBox="true"/>
            <p:nvPr/>
          </p:nvSpPr>
          <p:spPr>
            <a:xfrm>
              <a:off x="0" y="-28575"/>
              <a:ext cx="2328732" cy="2578714"/>
            </a:xfrm>
            <a:prstGeom prst="rect">
              <a:avLst/>
            </a:prstGeom>
          </p:spPr>
          <p:txBody>
            <a:bodyPr anchor="ctr" rtlCol="false" tIns="50800" lIns="50800" bIns="50800" rIns="50800"/>
            <a:lstStyle/>
            <a:p>
              <a:pPr algn="ctr">
                <a:lnSpc>
                  <a:spcPts val="1960"/>
                </a:lnSpc>
              </a:pPr>
            </a:p>
          </p:txBody>
        </p:sp>
      </p:grpSp>
      <p:sp>
        <p:nvSpPr>
          <p:cNvPr name="Freeform 5" id="5"/>
          <p:cNvSpPr/>
          <p:nvPr/>
        </p:nvSpPr>
        <p:spPr>
          <a:xfrm flipH="false" flipV="false" rot="0">
            <a:off x="10111407" y="1746467"/>
            <a:ext cx="6907091" cy="6794065"/>
          </a:xfrm>
          <a:custGeom>
            <a:avLst/>
            <a:gdLst/>
            <a:ahLst/>
            <a:cxnLst/>
            <a:rect r="r" b="b" t="t" l="l"/>
            <a:pathLst>
              <a:path h="6794065" w="6907091">
                <a:moveTo>
                  <a:pt x="0" y="0"/>
                </a:moveTo>
                <a:lnTo>
                  <a:pt x="6907090" y="0"/>
                </a:lnTo>
                <a:lnTo>
                  <a:pt x="6907090" y="6794066"/>
                </a:lnTo>
                <a:lnTo>
                  <a:pt x="0" y="6794066"/>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a:ln cap="sq">
            <a:noFill/>
            <a:prstDash val="solid"/>
            <a:miter/>
          </a:ln>
        </p:spPr>
      </p:sp>
      <p:sp>
        <p:nvSpPr>
          <p:cNvPr name="TextBox 6" id="6"/>
          <p:cNvSpPr txBox="true"/>
          <p:nvPr/>
        </p:nvSpPr>
        <p:spPr>
          <a:xfrm rot="0">
            <a:off x="1586911" y="3348042"/>
            <a:ext cx="6956263" cy="2235005"/>
          </a:xfrm>
          <a:prstGeom prst="rect">
            <a:avLst/>
          </a:prstGeom>
        </p:spPr>
        <p:txBody>
          <a:bodyPr anchor="t" rtlCol="false" tIns="0" lIns="0" bIns="0" rIns="0">
            <a:spAutoFit/>
          </a:bodyPr>
          <a:lstStyle/>
          <a:p>
            <a:pPr algn="ctr" marL="0" indent="0" lvl="0">
              <a:lnSpc>
                <a:spcPts val="8595"/>
              </a:lnSpc>
            </a:pPr>
            <a:r>
              <a:rPr lang="en-US" sz="8953" spc="-859">
                <a:solidFill>
                  <a:srgbClr val="156669"/>
                </a:solidFill>
                <a:latin typeface="Public Sans"/>
                <a:ea typeface="Public Sans"/>
                <a:cs typeface="Public Sans"/>
                <a:sym typeface="Public Sans"/>
              </a:rPr>
              <a:t>Chân thành cảm ơn quý vị</a:t>
            </a:r>
          </a:p>
        </p:txBody>
      </p:sp>
      <p:grpSp>
        <p:nvGrpSpPr>
          <p:cNvPr name="Group 7" id="7"/>
          <p:cNvGrpSpPr/>
          <p:nvPr/>
        </p:nvGrpSpPr>
        <p:grpSpPr>
          <a:xfrm rot="0">
            <a:off x="9525" y="26342"/>
            <a:ext cx="3583458" cy="1138598"/>
            <a:chOff x="0" y="0"/>
            <a:chExt cx="4777944" cy="1518131"/>
          </a:xfrm>
        </p:grpSpPr>
        <p:grpSp>
          <p:nvGrpSpPr>
            <p:cNvPr name="Group 8" id="8"/>
            <p:cNvGrpSpPr/>
            <p:nvPr/>
          </p:nvGrpSpPr>
          <p:grpSpPr>
            <a:xfrm rot="0">
              <a:off x="1110702" y="0"/>
              <a:ext cx="2269554" cy="1232748"/>
              <a:chOff x="0" y="0"/>
              <a:chExt cx="748204" cy="406400"/>
            </a:xfrm>
          </p:grpSpPr>
          <p:sp>
            <p:nvSpPr>
              <p:cNvPr name="Freeform 9" id="9"/>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10" id="10"/>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0" y="64603"/>
              <a:ext cx="1773142" cy="1232748"/>
              <a:chOff x="0" y="0"/>
              <a:chExt cx="584552" cy="406400"/>
            </a:xfrm>
          </p:grpSpPr>
          <p:sp>
            <p:nvSpPr>
              <p:cNvPr name="Freeform 12" id="12"/>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3" id="13"/>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4" id="14"/>
            <p:cNvGrpSpPr/>
            <p:nvPr/>
          </p:nvGrpSpPr>
          <p:grpSpPr>
            <a:xfrm rot="0">
              <a:off x="281290" y="302433"/>
              <a:ext cx="4496654" cy="1127940"/>
              <a:chOff x="0" y="0"/>
              <a:chExt cx="1482412" cy="371848"/>
            </a:xfrm>
          </p:grpSpPr>
          <p:sp>
            <p:nvSpPr>
              <p:cNvPr name="Freeform 15" id="15"/>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6" id="16"/>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7" id="17"/>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4"/>
              <a:stretch>
                <a:fillRect l="0" t="0" r="0" b="0"/>
              </a:stretch>
            </a:blipFill>
          </p:spPr>
        </p:sp>
        <p:sp>
          <p:nvSpPr>
            <p:cNvPr name="Freeform 18" id="18"/>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5"/>
              <a:stretch>
                <a:fillRect l="0" t="0" r="0" b="0"/>
              </a:stretch>
            </a:blipFill>
          </p:spPr>
        </p:sp>
      </p:grpSp>
    </p:spTree>
  </p:cSld>
  <p:clrMapOvr>
    <a:masterClrMapping/>
  </p:clrMapOvr>
</p:sld>
</file>

<file path=ppt/slides/slide36.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sp>
        <p:nvSpPr>
          <p:cNvPr name="TextBox 2" id="2"/>
          <p:cNvSpPr txBox="true"/>
          <p:nvPr/>
        </p:nvSpPr>
        <p:spPr>
          <a:xfrm rot="0">
            <a:off x="4240437" y="1587339"/>
            <a:ext cx="9807126" cy="1266775"/>
          </a:xfrm>
          <a:prstGeom prst="rect">
            <a:avLst/>
          </a:prstGeom>
        </p:spPr>
        <p:txBody>
          <a:bodyPr anchor="t" rtlCol="false" tIns="0" lIns="0" bIns="0" rIns="0">
            <a:spAutoFit/>
          </a:bodyPr>
          <a:lstStyle/>
          <a:p>
            <a:pPr algn="ctr">
              <a:lnSpc>
                <a:spcPts val="4800"/>
              </a:lnSpc>
            </a:pPr>
            <a:r>
              <a:rPr lang="en-US" sz="5000" spc="-480">
                <a:solidFill>
                  <a:srgbClr val="156669"/>
                </a:solidFill>
                <a:latin typeface="Roboto"/>
                <a:ea typeface="Roboto"/>
                <a:cs typeface="Roboto"/>
                <a:sym typeface="Roboto"/>
              </a:rPr>
              <a:t>Kính mời Quý hội thảo viên hoàn thành </a:t>
            </a:r>
          </a:p>
          <a:p>
            <a:pPr algn="ctr" marL="0" indent="0" lvl="0">
              <a:lnSpc>
                <a:spcPts val="4800"/>
              </a:lnSpc>
            </a:pPr>
            <a:r>
              <a:rPr lang="en-US" sz="5000" spc="-480">
                <a:solidFill>
                  <a:srgbClr val="156669"/>
                </a:solidFill>
                <a:latin typeface="Roboto"/>
                <a:ea typeface="Roboto"/>
                <a:cs typeface="Roboto"/>
                <a:sym typeface="Roboto"/>
              </a:rPr>
              <a:t>bài lượng giá sau hội thảo</a:t>
            </a:r>
          </a:p>
        </p:txBody>
      </p:sp>
      <p:grpSp>
        <p:nvGrpSpPr>
          <p:cNvPr name="Group 3" id="3"/>
          <p:cNvGrpSpPr/>
          <p:nvPr/>
        </p:nvGrpSpPr>
        <p:grpSpPr>
          <a:xfrm rot="0">
            <a:off x="9525" y="26342"/>
            <a:ext cx="3583458" cy="1138598"/>
            <a:chOff x="0" y="0"/>
            <a:chExt cx="4777944" cy="1518131"/>
          </a:xfrm>
        </p:grpSpPr>
        <p:grpSp>
          <p:nvGrpSpPr>
            <p:cNvPr name="Group 4" id="4"/>
            <p:cNvGrpSpPr/>
            <p:nvPr/>
          </p:nvGrpSpPr>
          <p:grpSpPr>
            <a:xfrm rot="0">
              <a:off x="1110702" y="0"/>
              <a:ext cx="2269554" cy="1232748"/>
              <a:chOff x="0" y="0"/>
              <a:chExt cx="748204" cy="406400"/>
            </a:xfrm>
          </p:grpSpPr>
          <p:sp>
            <p:nvSpPr>
              <p:cNvPr name="Freeform 5" id="5"/>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6" id="6"/>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7" id="7"/>
            <p:cNvGrpSpPr/>
            <p:nvPr/>
          </p:nvGrpSpPr>
          <p:grpSpPr>
            <a:xfrm rot="0">
              <a:off x="0" y="64603"/>
              <a:ext cx="1773142" cy="1232748"/>
              <a:chOff x="0" y="0"/>
              <a:chExt cx="584552" cy="406400"/>
            </a:xfrm>
          </p:grpSpPr>
          <p:sp>
            <p:nvSpPr>
              <p:cNvPr name="Freeform 8" id="8"/>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9" id="9"/>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281290" y="302433"/>
              <a:ext cx="4496654" cy="1127940"/>
              <a:chOff x="0" y="0"/>
              <a:chExt cx="1482412" cy="371848"/>
            </a:xfrm>
          </p:grpSpPr>
          <p:sp>
            <p:nvSpPr>
              <p:cNvPr name="Freeform 11" id="11"/>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2" id="12"/>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3" id="13"/>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4" id="14"/>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Freeform 15" id="15"/>
          <p:cNvSpPr/>
          <p:nvPr/>
        </p:nvSpPr>
        <p:spPr>
          <a:xfrm flipH="false" flipV="false" rot="0">
            <a:off x="6693091" y="3578906"/>
            <a:ext cx="4901819" cy="4901819"/>
          </a:xfrm>
          <a:custGeom>
            <a:avLst/>
            <a:gdLst/>
            <a:ahLst/>
            <a:cxnLst/>
            <a:rect r="r" b="b" t="t" l="l"/>
            <a:pathLst>
              <a:path h="4901819" w="4901819">
                <a:moveTo>
                  <a:pt x="0" y="0"/>
                </a:moveTo>
                <a:lnTo>
                  <a:pt x="4901818" y="0"/>
                </a:lnTo>
                <a:lnTo>
                  <a:pt x="4901818" y="4901818"/>
                </a:lnTo>
                <a:lnTo>
                  <a:pt x="0" y="4901818"/>
                </a:lnTo>
                <a:lnTo>
                  <a:pt x="0" y="0"/>
                </a:lnTo>
                <a:close/>
              </a:path>
            </a:pathLst>
          </a:custGeom>
          <a:blipFill>
            <a:blip r:embed="rId4"/>
            <a:stretch>
              <a:fillRect l="0" t="0" r="0" b="0"/>
            </a:stretch>
          </a:blipFill>
          <a:ln w="95250" cap="rnd">
            <a:solidFill>
              <a:srgbClr val="405C8E"/>
            </a:solidFill>
            <a:prstDash val="solid"/>
            <a:round/>
          </a:ln>
        </p:spPr>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sp>
        <p:nvSpPr>
          <p:cNvPr name="TextBox 2" id="2"/>
          <p:cNvSpPr txBox="true"/>
          <p:nvPr/>
        </p:nvSpPr>
        <p:spPr>
          <a:xfrm rot="0">
            <a:off x="1028700" y="2105033"/>
            <a:ext cx="7120218" cy="1301751"/>
          </a:xfrm>
          <a:prstGeom prst="rect">
            <a:avLst/>
          </a:prstGeom>
        </p:spPr>
        <p:txBody>
          <a:bodyPr anchor="t" rtlCol="false" tIns="0" lIns="0" bIns="0" rIns="0">
            <a:spAutoFit/>
          </a:bodyPr>
          <a:lstStyle/>
          <a:p>
            <a:pPr algn="r" marL="0" indent="0" lvl="0">
              <a:lnSpc>
                <a:spcPts val="5199"/>
              </a:lnSpc>
              <a:spcBef>
                <a:spcPct val="0"/>
              </a:spcBef>
            </a:pPr>
            <a:r>
              <a:rPr lang="en-US" b="true" sz="3999" i="true" strike="noStrike" u="none">
                <a:solidFill>
                  <a:srgbClr val="156669"/>
                </a:solidFill>
                <a:latin typeface="Roboto Bold Italics"/>
                <a:ea typeface="Roboto Bold Italics"/>
                <a:cs typeface="Roboto Bold Italics"/>
                <a:sym typeface="Roboto Bold Italics"/>
              </a:rPr>
              <a:t>Cuối hội thảo, các bạn sẽ có khả năng </a:t>
            </a:r>
          </a:p>
        </p:txBody>
      </p:sp>
      <p:grpSp>
        <p:nvGrpSpPr>
          <p:cNvPr name="Group 3" id="3"/>
          <p:cNvGrpSpPr/>
          <p:nvPr/>
        </p:nvGrpSpPr>
        <p:grpSpPr>
          <a:xfrm rot="0">
            <a:off x="-187402" y="4384976"/>
            <a:ext cx="7254547" cy="6567726"/>
            <a:chOff x="0" y="0"/>
            <a:chExt cx="5580380" cy="5052060"/>
          </a:xfrm>
        </p:grpSpPr>
        <p:sp>
          <p:nvSpPr>
            <p:cNvPr name="Freeform 4" id="4"/>
            <p:cNvSpPr/>
            <p:nvPr/>
          </p:nvSpPr>
          <p:spPr>
            <a:xfrm flipH="false" flipV="false" rot="0">
              <a:off x="-635000" y="-673100"/>
              <a:ext cx="6488430" cy="6027420"/>
            </a:xfrm>
            <a:custGeom>
              <a:avLst/>
              <a:gdLst/>
              <a:ahLst/>
              <a:cxnLst/>
              <a:rect r="r" b="b" t="t" l="l"/>
              <a:pathLst>
                <a:path h="6027420" w="6488430">
                  <a:moveTo>
                    <a:pt x="5344160" y="1055370"/>
                  </a:moveTo>
                  <a:cubicBezTo>
                    <a:pt x="4573270" y="651510"/>
                    <a:pt x="3856990" y="1112520"/>
                    <a:pt x="3284220" y="1112520"/>
                  </a:cubicBezTo>
                  <a:cubicBezTo>
                    <a:pt x="2839720" y="1112520"/>
                    <a:pt x="2001520" y="0"/>
                    <a:pt x="1000760" y="1314450"/>
                  </a:cubicBezTo>
                  <a:cubicBezTo>
                    <a:pt x="0" y="2628900"/>
                    <a:pt x="1247140" y="3865880"/>
                    <a:pt x="2368550" y="4946650"/>
                  </a:cubicBezTo>
                  <a:cubicBezTo>
                    <a:pt x="3489960" y="6027420"/>
                    <a:pt x="5013960" y="6009640"/>
                    <a:pt x="5894070" y="4725670"/>
                  </a:cubicBezTo>
                  <a:cubicBezTo>
                    <a:pt x="6488430" y="3859530"/>
                    <a:pt x="6229350" y="1520190"/>
                    <a:pt x="5344160" y="1055370"/>
                  </a:cubicBezTo>
                  <a:close/>
                </a:path>
              </a:pathLst>
            </a:custGeom>
            <a:blipFill>
              <a:blip r:embed="rId2"/>
              <a:stretch>
                <a:fillRect l="0" t="-5227" r="0" b="-5227"/>
              </a:stretch>
            </a:blipFill>
          </p:spPr>
        </p:sp>
      </p:grpSp>
      <p:sp>
        <p:nvSpPr>
          <p:cNvPr name="TextBox 5" id="5"/>
          <p:cNvSpPr txBox="true"/>
          <p:nvPr/>
        </p:nvSpPr>
        <p:spPr>
          <a:xfrm rot="0">
            <a:off x="5181600" y="545794"/>
            <a:ext cx="8590874" cy="918213"/>
          </a:xfrm>
          <a:prstGeom prst="rect">
            <a:avLst/>
          </a:prstGeom>
        </p:spPr>
        <p:txBody>
          <a:bodyPr anchor="t" rtlCol="false" tIns="0" lIns="0" bIns="0" rIns="0">
            <a:spAutoFit/>
          </a:bodyPr>
          <a:lstStyle/>
          <a:p>
            <a:pPr algn="l" marL="0" indent="0" lvl="0">
              <a:lnSpc>
                <a:spcPts val="6720"/>
              </a:lnSpc>
            </a:pPr>
            <a:r>
              <a:rPr lang="en-US" b="true" sz="7000" spc="-140">
                <a:solidFill>
                  <a:srgbClr val="156669"/>
                </a:solidFill>
                <a:latin typeface="Public Sans Bold"/>
                <a:ea typeface="Public Sans Bold"/>
                <a:cs typeface="Public Sans Bold"/>
                <a:sym typeface="Public Sans Bold"/>
              </a:rPr>
              <a:t>MỤC TIÊU HỌC TẬP </a:t>
            </a:r>
          </a:p>
        </p:txBody>
      </p:sp>
      <p:grpSp>
        <p:nvGrpSpPr>
          <p:cNvPr name="Group 6" id="6"/>
          <p:cNvGrpSpPr/>
          <p:nvPr/>
        </p:nvGrpSpPr>
        <p:grpSpPr>
          <a:xfrm rot="0">
            <a:off x="8737521" y="2111314"/>
            <a:ext cx="8521779" cy="2434044"/>
            <a:chOff x="0" y="0"/>
            <a:chExt cx="2657722" cy="759115"/>
          </a:xfrm>
        </p:grpSpPr>
        <p:sp>
          <p:nvSpPr>
            <p:cNvPr name="Freeform 7" id="7"/>
            <p:cNvSpPr/>
            <p:nvPr/>
          </p:nvSpPr>
          <p:spPr>
            <a:xfrm flipH="false" flipV="false" rot="0">
              <a:off x="0" y="0"/>
              <a:ext cx="2657722" cy="759115"/>
            </a:xfrm>
            <a:custGeom>
              <a:avLst/>
              <a:gdLst/>
              <a:ahLst/>
              <a:cxnLst/>
              <a:rect r="r" b="b" t="t" l="l"/>
              <a:pathLst>
                <a:path h="759115" w="2657722">
                  <a:moveTo>
                    <a:pt x="13627" y="0"/>
                  </a:moveTo>
                  <a:lnTo>
                    <a:pt x="2644095" y="0"/>
                  </a:lnTo>
                  <a:cubicBezTo>
                    <a:pt x="2647709" y="0"/>
                    <a:pt x="2651175" y="1436"/>
                    <a:pt x="2653730" y="3991"/>
                  </a:cubicBezTo>
                  <a:cubicBezTo>
                    <a:pt x="2656286" y="6547"/>
                    <a:pt x="2657722" y="10013"/>
                    <a:pt x="2657722" y="13627"/>
                  </a:cubicBezTo>
                  <a:lnTo>
                    <a:pt x="2657722" y="745488"/>
                  </a:lnTo>
                  <a:cubicBezTo>
                    <a:pt x="2657722" y="753014"/>
                    <a:pt x="2651621" y="759115"/>
                    <a:pt x="2644095" y="759115"/>
                  </a:cubicBezTo>
                  <a:lnTo>
                    <a:pt x="13627" y="759115"/>
                  </a:lnTo>
                  <a:cubicBezTo>
                    <a:pt x="10013" y="759115"/>
                    <a:pt x="6547" y="757680"/>
                    <a:pt x="3991" y="755124"/>
                  </a:cubicBezTo>
                  <a:cubicBezTo>
                    <a:pt x="1436" y="752568"/>
                    <a:pt x="0" y="749102"/>
                    <a:pt x="0" y="745488"/>
                  </a:cubicBezTo>
                  <a:lnTo>
                    <a:pt x="0" y="13627"/>
                  </a:lnTo>
                  <a:cubicBezTo>
                    <a:pt x="0" y="6101"/>
                    <a:pt x="6101" y="0"/>
                    <a:pt x="13627" y="0"/>
                  </a:cubicBezTo>
                  <a:close/>
                </a:path>
              </a:pathLst>
            </a:custGeom>
            <a:solidFill>
              <a:srgbClr val="FBF6F1"/>
            </a:solidFill>
            <a:ln w="9525" cap="sq">
              <a:solidFill>
                <a:srgbClr val="000000"/>
              </a:solidFill>
              <a:prstDash val="solid"/>
              <a:miter/>
            </a:ln>
          </p:spPr>
        </p:sp>
        <p:sp>
          <p:nvSpPr>
            <p:cNvPr name="TextBox 8" id="8"/>
            <p:cNvSpPr txBox="true"/>
            <p:nvPr/>
          </p:nvSpPr>
          <p:spPr>
            <a:xfrm>
              <a:off x="0" y="-38100"/>
              <a:ext cx="2657722" cy="797215"/>
            </a:xfrm>
            <a:prstGeom prst="rect">
              <a:avLst/>
            </a:prstGeom>
          </p:spPr>
          <p:txBody>
            <a:bodyPr anchor="ctr" rtlCol="false" tIns="50800" lIns="50800" bIns="50800" rIns="50800"/>
            <a:lstStyle/>
            <a:p>
              <a:pPr algn="ctr">
                <a:lnSpc>
                  <a:spcPts val="2659"/>
                </a:lnSpc>
                <a:spcBef>
                  <a:spcPct val="0"/>
                </a:spcBef>
              </a:pPr>
            </a:p>
          </p:txBody>
        </p:sp>
      </p:grpSp>
      <p:sp>
        <p:nvSpPr>
          <p:cNvPr name="TextBox 9" id="9"/>
          <p:cNvSpPr txBox="true"/>
          <p:nvPr/>
        </p:nvSpPr>
        <p:spPr>
          <a:xfrm rot="0">
            <a:off x="9332162" y="2790174"/>
            <a:ext cx="1831939" cy="1295399"/>
          </a:xfrm>
          <a:prstGeom prst="rect">
            <a:avLst/>
          </a:prstGeom>
        </p:spPr>
        <p:txBody>
          <a:bodyPr anchor="t" rtlCol="false" tIns="0" lIns="0" bIns="0" rIns="0">
            <a:spAutoFit/>
          </a:bodyPr>
          <a:lstStyle/>
          <a:p>
            <a:pPr algn="l" marL="0" indent="0" lvl="0">
              <a:lnSpc>
                <a:spcPts val="9599"/>
              </a:lnSpc>
              <a:spcBef>
                <a:spcPct val="0"/>
              </a:spcBef>
            </a:pPr>
            <a:r>
              <a:rPr lang="en-US" sz="9999" spc="-199" strike="noStrike" u="none">
                <a:solidFill>
                  <a:srgbClr val="156669"/>
                </a:solidFill>
                <a:latin typeface="Public Sans"/>
                <a:ea typeface="Public Sans"/>
                <a:cs typeface="Public Sans"/>
                <a:sym typeface="Public Sans"/>
              </a:rPr>
              <a:t>01.</a:t>
            </a:r>
          </a:p>
        </p:txBody>
      </p:sp>
      <p:sp>
        <p:nvSpPr>
          <p:cNvPr name="TextBox 10" id="10"/>
          <p:cNvSpPr txBox="true"/>
          <p:nvPr/>
        </p:nvSpPr>
        <p:spPr>
          <a:xfrm rot="0">
            <a:off x="11486809" y="2736858"/>
            <a:ext cx="5141659" cy="1301751"/>
          </a:xfrm>
          <a:prstGeom prst="rect">
            <a:avLst/>
          </a:prstGeom>
        </p:spPr>
        <p:txBody>
          <a:bodyPr anchor="t" rtlCol="false" tIns="0" lIns="0" bIns="0" rIns="0">
            <a:spAutoFit/>
          </a:bodyPr>
          <a:lstStyle/>
          <a:p>
            <a:pPr algn="l" marL="0" indent="0" lvl="0">
              <a:lnSpc>
                <a:spcPts val="5199"/>
              </a:lnSpc>
            </a:pPr>
            <a:r>
              <a:rPr lang="en-US" sz="3999">
                <a:solidFill>
                  <a:srgbClr val="156669"/>
                </a:solidFill>
                <a:latin typeface="Roboto"/>
                <a:ea typeface="Roboto"/>
                <a:cs typeface="Roboto"/>
                <a:sym typeface="Roboto"/>
              </a:rPr>
              <a:t>Đị</a:t>
            </a:r>
            <a:r>
              <a:rPr lang="en-US" sz="3999" strike="noStrike" u="none">
                <a:solidFill>
                  <a:srgbClr val="156669"/>
                </a:solidFill>
                <a:latin typeface="Roboto"/>
                <a:ea typeface="Roboto"/>
                <a:cs typeface="Roboto"/>
                <a:sym typeface="Roboto"/>
              </a:rPr>
              <a:t>nh nghĩa 5 năng lực cơ bản</a:t>
            </a:r>
          </a:p>
        </p:txBody>
      </p:sp>
      <p:grpSp>
        <p:nvGrpSpPr>
          <p:cNvPr name="Group 11" id="11"/>
          <p:cNvGrpSpPr/>
          <p:nvPr/>
        </p:nvGrpSpPr>
        <p:grpSpPr>
          <a:xfrm rot="0">
            <a:off x="8737521" y="4756816"/>
            <a:ext cx="8521779" cy="2434044"/>
            <a:chOff x="0" y="0"/>
            <a:chExt cx="2657722" cy="759115"/>
          </a:xfrm>
        </p:grpSpPr>
        <p:sp>
          <p:nvSpPr>
            <p:cNvPr name="Freeform 12" id="12"/>
            <p:cNvSpPr/>
            <p:nvPr/>
          </p:nvSpPr>
          <p:spPr>
            <a:xfrm flipH="false" flipV="false" rot="0">
              <a:off x="0" y="0"/>
              <a:ext cx="2657722" cy="759115"/>
            </a:xfrm>
            <a:custGeom>
              <a:avLst/>
              <a:gdLst/>
              <a:ahLst/>
              <a:cxnLst/>
              <a:rect r="r" b="b" t="t" l="l"/>
              <a:pathLst>
                <a:path h="759115" w="2657722">
                  <a:moveTo>
                    <a:pt x="13627" y="0"/>
                  </a:moveTo>
                  <a:lnTo>
                    <a:pt x="2644095" y="0"/>
                  </a:lnTo>
                  <a:cubicBezTo>
                    <a:pt x="2647709" y="0"/>
                    <a:pt x="2651175" y="1436"/>
                    <a:pt x="2653730" y="3991"/>
                  </a:cubicBezTo>
                  <a:cubicBezTo>
                    <a:pt x="2656286" y="6547"/>
                    <a:pt x="2657722" y="10013"/>
                    <a:pt x="2657722" y="13627"/>
                  </a:cubicBezTo>
                  <a:lnTo>
                    <a:pt x="2657722" y="745488"/>
                  </a:lnTo>
                  <a:cubicBezTo>
                    <a:pt x="2657722" y="753014"/>
                    <a:pt x="2651621" y="759115"/>
                    <a:pt x="2644095" y="759115"/>
                  </a:cubicBezTo>
                  <a:lnTo>
                    <a:pt x="13627" y="759115"/>
                  </a:lnTo>
                  <a:cubicBezTo>
                    <a:pt x="10013" y="759115"/>
                    <a:pt x="6547" y="757680"/>
                    <a:pt x="3991" y="755124"/>
                  </a:cubicBezTo>
                  <a:cubicBezTo>
                    <a:pt x="1436" y="752568"/>
                    <a:pt x="0" y="749102"/>
                    <a:pt x="0" y="745488"/>
                  </a:cubicBezTo>
                  <a:lnTo>
                    <a:pt x="0" y="13627"/>
                  </a:lnTo>
                  <a:cubicBezTo>
                    <a:pt x="0" y="6101"/>
                    <a:pt x="6101" y="0"/>
                    <a:pt x="13627" y="0"/>
                  </a:cubicBezTo>
                  <a:close/>
                </a:path>
              </a:pathLst>
            </a:custGeom>
            <a:solidFill>
              <a:srgbClr val="FBF6F1"/>
            </a:solidFill>
            <a:ln w="9525" cap="sq">
              <a:solidFill>
                <a:srgbClr val="000000"/>
              </a:solidFill>
              <a:prstDash val="solid"/>
              <a:miter/>
            </a:ln>
          </p:spPr>
        </p:sp>
        <p:sp>
          <p:nvSpPr>
            <p:cNvPr name="TextBox 13" id="13"/>
            <p:cNvSpPr txBox="true"/>
            <p:nvPr/>
          </p:nvSpPr>
          <p:spPr>
            <a:xfrm>
              <a:off x="0" y="-38100"/>
              <a:ext cx="2657722" cy="797215"/>
            </a:xfrm>
            <a:prstGeom prst="rect">
              <a:avLst/>
            </a:prstGeom>
          </p:spPr>
          <p:txBody>
            <a:bodyPr anchor="ctr" rtlCol="false" tIns="50800" lIns="50800" bIns="50800" rIns="50800"/>
            <a:lstStyle/>
            <a:p>
              <a:pPr algn="ctr">
                <a:lnSpc>
                  <a:spcPts val="2659"/>
                </a:lnSpc>
                <a:spcBef>
                  <a:spcPct val="0"/>
                </a:spcBef>
              </a:pPr>
            </a:p>
          </p:txBody>
        </p:sp>
      </p:grpSp>
      <p:sp>
        <p:nvSpPr>
          <p:cNvPr name="TextBox 14" id="14"/>
          <p:cNvSpPr txBox="true"/>
          <p:nvPr/>
        </p:nvSpPr>
        <p:spPr>
          <a:xfrm rot="0">
            <a:off x="9332162" y="5435676"/>
            <a:ext cx="1831939" cy="1295399"/>
          </a:xfrm>
          <a:prstGeom prst="rect">
            <a:avLst/>
          </a:prstGeom>
        </p:spPr>
        <p:txBody>
          <a:bodyPr anchor="t" rtlCol="false" tIns="0" lIns="0" bIns="0" rIns="0">
            <a:spAutoFit/>
          </a:bodyPr>
          <a:lstStyle/>
          <a:p>
            <a:pPr algn="l" marL="0" indent="0" lvl="0">
              <a:lnSpc>
                <a:spcPts val="9599"/>
              </a:lnSpc>
              <a:spcBef>
                <a:spcPct val="0"/>
              </a:spcBef>
            </a:pPr>
            <a:r>
              <a:rPr lang="en-US" sz="9999" spc="-199" strike="noStrike" u="none">
                <a:solidFill>
                  <a:srgbClr val="156669"/>
                </a:solidFill>
                <a:latin typeface="Public Sans"/>
                <a:ea typeface="Public Sans"/>
                <a:cs typeface="Public Sans"/>
                <a:sym typeface="Public Sans"/>
              </a:rPr>
              <a:t>02.</a:t>
            </a:r>
          </a:p>
        </p:txBody>
      </p:sp>
      <p:sp>
        <p:nvSpPr>
          <p:cNvPr name="TextBox 15" id="15"/>
          <p:cNvSpPr txBox="true"/>
          <p:nvPr/>
        </p:nvSpPr>
        <p:spPr>
          <a:xfrm rot="0">
            <a:off x="11486809" y="5303913"/>
            <a:ext cx="4824809" cy="1301751"/>
          </a:xfrm>
          <a:prstGeom prst="rect">
            <a:avLst/>
          </a:prstGeom>
        </p:spPr>
        <p:txBody>
          <a:bodyPr anchor="t" rtlCol="false" tIns="0" lIns="0" bIns="0" rIns="0">
            <a:spAutoFit/>
          </a:bodyPr>
          <a:lstStyle/>
          <a:p>
            <a:pPr algn="l" marL="0" indent="0" lvl="0">
              <a:lnSpc>
                <a:spcPts val="5199"/>
              </a:lnSpc>
              <a:spcBef>
                <a:spcPct val="0"/>
              </a:spcBef>
            </a:pPr>
            <a:r>
              <a:rPr lang="en-US" sz="3999" strike="noStrike" u="none">
                <a:solidFill>
                  <a:srgbClr val="156669"/>
                </a:solidFill>
                <a:latin typeface="Roboto"/>
                <a:ea typeface="Roboto"/>
                <a:cs typeface="Roboto"/>
                <a:sym typeface="Roboto"/>
              </a:rPr>
              <a:t>Ứng dụng trong </a:t>
            </a:r>
          </a:p>
          <a:p>
            <a:pPr algn="l" marL="0" indent="0" lvl="0">
              <a:lnSpc>
                <a:spcPts val="5199"/>
              </a:lnSpc>
              <a:spcBef>
                <a:spcPct val="0"/>
              </a:spcBef>
            </a:pPr>
            <a:r>
              <a:rPr lang="en-US" sz="3999" strike="noStrike" u="none">
                <a:solidFill>
                  <a:srgbClr val="156669"/>
                </a:solidFill>
                <a:latin typeface="Roboto"/>
                <a:ea typeface="Roboto"/>
                <a:cs typeface="Roboto"/>
                <a:sym typeface="Roboto"/>
              </a:rPr>
              <a:t>tình huống lâm sàng</a:t>
            </a:r>
          </a:p>
        </p:txBody>
      </p:sp>
      <p:grpSp>
        <p:nvGrpSpPr>
          <p:cNvPr name="Group 16" id="16"/>
          <p:cNvGrpSpPr/>
          <p:nvPr/>
        </p:nvGrpSpPr>
        <p:grpSpPr>
          <a:xfrm rot="0">
            <a:off x="8737521" y="7400410"/>
            <a:ext cx="8521779" cy="2434044"/>
            <a:chOff x="0" y="0"/>
            <a:chExt cx="2657722" cy="759115"/>
          </a:xfrm>
        </p:grpSpPr>
        <p:sp>
          <p:nvSpPr>
            <p:cNvPr name="Freeform 17" id="17"/>
            <p:cNvSpPr/>
            <p:nvPr/>
          </p:nvSpPr>
          <p:spPr>
            <a:xfrm flipH="false" flipV="false" rot="0">
              <a:off x="0" y="0"/>
              <a:ext cx="2657722" cy="759115"/>
            </a:xfrm>
            <a:custGeom>
              <a:avLst/>
              <a:gdLst/>
              <a:ahLst/>
              <a:cxnLst/>
              <a:rect r="r" b="b" t="t" l="l"/>
              <a:pathLst>
                <a:path h="759115" w="2657722">
                  <a:moveTo>
                    <a:pt x="13627" y="0"/>
                  </a:moveTo>
                  <a:lnTo>
                    <a:pt x="2644095" y="0"/>
                  </a:lnTo>
                  <a:cubicBezTo>
                    <a:pt x="2647709" y="0"/>
                    <a:pt x="2651175" y="1436"/>
                    <a:pt x="2653730" y="3991"/>
                  </a:cubicBezTo>
                  <a:cubicBezTo>
                    <a:pt x="2656286" y="6547"/>
                    <a:pt x="2657722" y="10013"/>
                    <a:pt x="2657722" y="13627"/>
                  </a:cubicBezTo>
                  <a:lnTo>
                    <a:pt x="2657722" y="745488"/>
                  </a:lnTo>
                  <a:cubicBezTo>
                    <a:pt x="2657722" y="753014"/>
                    <a:pt x="2651621" y="759115"/>
                    <a:pt x="2644095" y="759115"/>
                  </a:cubicBezTo>
                  <a:lnTo>
                    <a:pt x="13627" y="759115"/>
                  </a:lnTo>
                  <a:cubicBezTo>
                    <a:pt x="10013" y="759115"/>
                    <a:pt x="6547" y="757680"/>
                    <a:pt x="3991" y="755124"/>
                  </a:cubicBezTo>
                  <a:cubicBezTo>
                    <a:pt x="1436" y="752568"/>
                    <a:pt x="0" y="749102"/>
                    <a:pt x="0" y="745488"/>
                  </a:cubicBezTo>
                  <a:lnTo>
                    <a:pt x="0" y="13627"/>
                  </a:lnTo>
                  <a:cubicBezTo>
                    <a:pt x="0" y="6101"/>
                    <a:pt x="6101" y="0"/>
                    <a:pt x="13627" y="0"/>
                  </a:cubicBezTo>
                  <a:close/>
                </a:path>
              </a:pathLst>
            </a:custGeom>
            <a:solidFill>
              <a:srgbClr val="FBF6F1"/>
            </a:solidFill>
            <a:ln w="9525" cap="sq">
              <a:solidFill>
                <a:srgbClr val="000000"/>
              </a:solidFill>
              <a:prstDash val="solid"/>
              <a:miter/>
            </a:ln>
          </p:spPr>
        </p:sp>
        <p:sp>
          <p:nvSpPr>
            <p:cNvPr name="TextBox 18" id="18"/>
            <p:cNvSpPr txBox="true"/>
            <p:nvPr/>
          </p:nvSpPr>
          <p:spPr>
            <a:xfrm>
              <a:off x="0" y="-38100"/>
              <a:ext cx="2657722" cy="797215"/>
            </a:xfrm>
            <a:prstGeom prst="rect">
              <a:avLst/>
            </a:prstGeom>
          </p:spPr>
          <p:txBody>
            <a:bodyPr anchor="ctr" rtlCol="false" tIns="50800" lIns="50800" bIns="50800" rIns="50800"/>
            <a:lstStyle/>
            <a:p>
              <a:pPr algn="ctr">
                <a:lnSpc>
                  <a:spcPts val="2659"/>
                </a:lnSpc>
                <a:spcBef>
                  <a:spcPct val="0"/>
                </a:spcBef>
              </a:pPr>
            </a:p>
          </p:txBody>
        </p:sp>
      </p:grpSp>
      <p:sp>
        <p:nvSpPr>
          <p:cNvPr name="TextBox 19" id="19"/>
          <p:cNvSpPr txBox="true"/>
          <p:nvPr/>
        </p:nvSpPr>
        <p:spPr>
          <a:xfrm rot="0">
            <a:off x="9332162" y="8079270"/>
            <a:ext cx="1831939" cy="1295399"/>
          </a:xfrm>
          <a:prstGeom prst="rect">
            <a:avLst/>
          </a:prstGeom>
        </p:spPr>
        <p:txBody>
          <a:bodyPr anchor="t" rtlCol="false" tIns="0" lIns="0" bIns="0" rIns="0">
            <a:spAutoFit/>
          </a:bodyPr>
          <a:lstStyle/>
          <a:p>
            <a:pPr algn="l" marL="0" indent="0" lvl="0">
              <a:lnSpc>
                <a:spcPts val="9599"/>
              </a:lnSpc>
              <a:spcBef>
                <a:spcPct val="0"/>
              </a:spcBef>
            </a:pPr>
            <a:r>
              <a:rPr lang="en-US" sz="9999" spc="-199" strike="noStrike" u="none">
                <a:solidFill>
                  <a:srgbClr val="156669"/>
                </a:solidFill>
                <a:latin typeface="Public Sans"/>
                <a:ea typeface="Public Sans"/>
                <a:cs typeface="Public Sans"/>
                <a:sym typeface="Public Sans"/>
              </a:rPr>
              <a:t>03.</a:t>
            </a:r>
          </a:p>
        </p:txBody>
      </p:sp>
      <p:sp>
        <p:nvSpPr>
          <p:cNvPr name="TextBox 20" id="20"/>
          <p:cNvSpPr txBox="true"/>
          <p:nvPr/>
        </p:nvSpPr>
        <p:spPr>
          <a:xfrm rot="0">
            <a:off x="11581864" y="7956549"/>
            <a:ext cx="4951549" cy="1301751"/>
          </a:xfrm>
          <a:prstGeom prst="rect">
            <a:avLst/>
          </a:prstGeom>
        </p:spPr>
        <p:txBody>
          <a:bodyPr anchor="t" rtlCol="false" tIns="0" lIns="0" bIns="0" rIns="0">
            <a:spAutoFit/>
          </a:bodyPr>
          <a:lstStyle/>
          <a:p>
            <a:pPr algn="l" marL="0" indent="0" lvl="0">
              <a:lnSpc>
                <a:spcPts val="5199"/>
              </a:lnSpc>
              <a:spcBef>
                <a:spcPct val="0"/>
              </a:spcBef>
            </a:pPr>
            <a:r>
              <a:rPr lang="en-US" sz="3999" strike="noStrike" u="none">
                <a:solidFill>
                  <a:srgbClr val="156669"/>
                </a:solidFill>
                <a:latin typeface="Roboto"/>
                <a:ea typeface="Roboto"/>
                <a:cs typeface="Roboto"/>
                <a:sym typeface="Roboto"/>
              </a:rPr>
              <a:t>Phản tỉnh trên hành vi bản thân</a:t>
            </a:r>
          </a:p>
        </p:txBody>
      </p:sp>
      <p:grpSp>
        <p:nvGrpSpPr>
          <p:cNvPr name="Group 21" id="21"/>
          <p:cNvGrpSpPr/>
          <p:nvPr/>
        </p:nvGrpSpPr>
        <p:grpSpPr>
          <a:xfrm rot="0">
            <a:off x="9525" y="26342"/>
            <a:ext cx="3583458" cy="1138598"/>
            <a:chOff x="0" y="0"/>
            <a:chExt cx="4777944" cy="1518131"/>
          </a:xfrm>
        </p:grpSpPr>
        <p:grpSp>
          <p:nvGrpSpPr>
            <p:cNvPr name="Group 22" id="22"/>
            <p:cNvGrpSpPr/>
            <p:nvPr/>
          </p:nvGrpSpPr>
          <p:grpSpPr>
            <a:xfrm rot="0">
              <a:off x="1110702" y="0"/>
              <a:ext cx="2269554" cy="1232748"/>
              <a:chOff x="0" y="0"/>
              <a:chExt cx="748204" cy="406400"/>
            </a:xfrm>
          </p:grpSpPr>
          <p:sp>
            <p:nvSpPr>
              <p:cNvPr name="Freeform 23" id="23"/>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24" id="24"/>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25" id="25"/>
            <p:cNvGrpSpPr/>
            <p:nvPr/>
          </p:nvGrpSpPr>
          <p:grpSpPr>
            <a:xfrm rot="0">
              <a:off x="0" y="64603"/>
              <a:ext cx="1773142" cy="1232748"/>
              <a:chOff x="0" y="0"/>
              <a:chExt cx="584552" cy="406400"/>
            </a:xfrm>
          </p:grpSpPr>
          <p:sp>
            <p:nvSpPr>
              <p:cNvPr name="Freeform 26" id="26"/>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BF6F1"/>
              </a:solidFill>
            </p:spPr>
          </p:sp>
          <p:sp>
            <p:nvSpPr>
              <p:cNvPr name="TextBox 27" id="27"/>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28" id="28"/>
            <p:cNvGrpSpPr/>
            <p:nvPr/>
          </p:nvGrpSpPr>
          <p:grpSpPr>
            <a:xfrm rot="0">
              <a:off x="281290" y="302433"/>
              <a:ext cx="4496654" cy="1127940"/>
              <a:chOff x="0" y="0"/>
              <a:chExt cx="1482412" cy="371848"/>
            </a:xfrm>
          </p:grpSpPr>
          <p:sp>
            <p:nvSpPr>
              <p:cNvPr name="Freeform 29" id="29"/>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30" id="30"/>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31" id="31"/>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3"/>
              <a:stretch>
                <a:fillRect l="0" t="0" r="0" b="0"/>
              </a:stretch>
            </a:blipFill>
          </p:spPr>
        </p:sp>
        <p:sp>
          <p:nvSpPr>
            <p:cNvPr name="Freeform 32" id="32"/>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4"/>
              <a:stretch>
                <a:fillRect l="0" t="0" r="0" b="0"/>
              </a:stretch>
            </a:blipFill>
          </p:spPr>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sp>
        <p:nvSpPr>
          <p:cNvPr name="TextBox 2" id="2"/>
          <p:cNvSpPr txBox="true"/>
          <p:nvPr/>
        </p:nvSpPr>
        <p:spPr>
          <a:xfrm rot="0">
            <a:off x="3907724" y="284989"/>
            <a:ext cx="14121773" cy="671551"/>
          </a:xfrm>
          <a:prstGeom prst="rect">
            <a:avLst/>
          </a:prstGeom>
        </p:spPr>
        <p:txBody>
          <a:bodyPr anchor="t" rtlCol="false" tIns="0" lIns="0" bIns="0" rIns="0">
            <a:spAutoFit/>
          </a:bodyPr>
          <a:lstStyle/>
          <a:p>
            <a:pPr algn="l" marL="0" indent="0" lvl="0">
              <a:lnSpc>
                <a:spcPts val="5316"/>
              </a:lnSpc>
            </a:pPr>
            <a:r>
              <a:rPr lang="en-US" b="true" sz="4322" spc="-86">
                <a:solidFill>
                  <a:srgbClr val="156669"/>
                </a:solidFill>
                <a:latin typeface="Public Sans Bold"/>
                <a:ea typeface="Public Sans Bold"/>
                <a:cs typeface="Public Sans Bold"/>
                <a:sym typeface="Public Sans Bold"/>
              </a:rPr>
              <a:t>GIỚI THIỆU NĂNG LỰC CƠ BẢN CỦA CHUYÊN GIA Y TẾ </a:t>
            </a:r>
          </a:p>
        </p:txBody>
      </p:sp>
      <p:sp>
        <p:nvSpPr>
          <p:cNvPr name="TextBox 3" id="3"/>
          <p:cNvSpPr txBox="true"/>
          <p:nvPr/>
        </p:nvSpPr>
        <p:spPr>
          <a:xfrm rot="0">
            <a:off x="1028700" y="1524545"/>
            <a:ext cx="16466795" cy="1109345"/>
          </a:xfrm>
          <a:prstGeom prst="rect">
            <a:avLst/>
          </a:prstGeom>
        </p:spPr>
        <p:txBody>
          <a:bodyPr anchor="t" rtlCol="false" tIns="0" lIns="0" bIns="0" rIns="0">
            <a:spAutoFit/>
          </a:bodyPr>
          <a:lstStyle/>
          <a:p>
            <a:pPr algn="ctr">
              <a:lnSpc>
                <a:spcPts val="4419"/>
              </a:lnSpc>
            </a:pPr>
            <a:r>
              <a:rPr lang="en-US" sz="3399">
                <a:solidFill>
                  <a:srgbClr val="156669"/>
                </a:solidFill>
                <a:latin typeface="Roboto"/>
                <a:ea typeface="Roboto"/>
                <a:cs typeface="Roboto"/>
                <a:sym typeface="Roboto"/>
              </a:rPr>
              <a:t>Chuyên nghiệp y khoa là nền tảng của sự tin tưởng trong mối quan hệ giữa </a:t>
            </a:r>
          </a:p>
          <a:p>
            <a:pPr algn="ctr">
              <a:lnSpc>
                <a:spcPts val="4419"/>
              </a:lnSpc>
            </a:pPr>
            <a:r>
              <a:rPr lang="en-US" sz="3399">
                <a:solidFill>
                  <a:srgbClr val="156669"/>
                </a:solidFill>
                <a:latin typeface="Roboto"/>
                <a:ea typeface="Roboto"/>
                <a:cs typeface="Roboto"/>
                <a:sym typeface="Roboto"/>
              </a:rPr>
              <a:t>nhân viên y tế và người bệnh</a:t>
            </a:r>
          </a:p>
        </p:txBody>
      </p:sp>
      <p:grpSp>
        <p:nvGrpSpPr>
          <p:cNvPr name="Group 4" id="4"/>
          <p:cNvGrpSpPr/>
          <p:nvPr/>
        </p:nvGrpSpPr>
        <p:grpSpPr>
          <a:xfrm rot="0">
            <a:off x="9525" y="26342"/>
            <a:ext cx="3583458" cy="1138598"/>
            <a:chOff x="0" y="0"/>
            <a:chExt cx="4777944" cy="1518131"/>
          </a:xfrm>
        </p:grpSpPr>
        <p:grpSp>
          <p:nvGrpSpPr>
            <p:cNvPr name="Group 5" id="5"/>
            <p:cNvGrpSpPr/>
            <p:nvPr/>
          </p:nvGrpSpPr>
          <p:grpSpPr>
            <a:xfrm rot="0">
              <a:off x="1110702" y="0"/>
              <a:ext cx="2269554" cy="1232748"/>
              <a:chOff x="0" y="0"/>
              <a:chExt cx="748204" cy="406400"/>
            </a:xfrm>
          </p:grpSpPr>
          <p:sp>
            <p:nvSpPr>
              <p:cNvPr name="Freeform 6" id="6"/>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7" id="7"/>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8" id="8"/>
            <p:cNvGrpSpPr/>
            <p:nvPr/>
          </p:nvGrpSpPr>
          <p:grpSpPr>
            <a:xfrm rot="0">
              <a:off x="0" y="64603"/>
              <a:ext cx="1773142" cy="1232748"/>
              <a:chOff x="0" y="0"/>
              <a:chExt cx="584552" cy="406400"/>
            </a:xfrm>
          </p:grpSpPr>
          <p:sp>
            <p:nvSpPr>
              <p:cNvPr name="Freeform 9" id="9"/>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0" id="10"/>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1" id="11"/>
            <p:cNvGrpSpPr/>
            <p:nvPr/>
          </p:nvGrpSpPr>
          <p:grpSpPr>
            <a:xfrm rot="0">
              <a:off x="281290" y="302433"/>
              <a:ext cx="4496654" cy="1127940"/>
              <a:chOff x="0" y="0"/>
              <a:chExt cx="1482412" cy="371848"/>
            </a:xfrm>
          </p:grpSpPr>
          <p:sp>
            <p:nvSpPr>
              <p:cNvPr name="Freeform 12" id="12"/>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3" id="13"/>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4" id="14"/>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5" id="15"/>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6" id="16"/>
          <p:cNvGrpSpPr/>
          <p:nvPr/>
        </p:nvGrpSpPr>
        <p:grpSpPr>
          <a:xfrm rot="0">
            <a:off x="373831" y="3047784"/>
            <a:ext cx="4380934" cy="6596056"/>
            <a:chOff x="0" y="0"/>
            <a:chExt cx="1366300" cy="2057139"/>
          </a:xfrm>
        </p:grpSpPr>
        <p:sp>
          <p:nvSpPr>
            <p:cNvPr name="Freeform 17" id="17"/>
            <p:cNvSpPr/>
            <p:nvPr/>
          </p:nvSpPr>
          <p:spPr>
            <a:xfrm flipH="false" flipV="false" rot="0">
              <a:off x="0" y="0"/>
              <a:ext cx="1366300" cy="2057139"/>
            </a:xfrm>
            <a:custGeom>
              <a:avLst/>
              <a:gdLst/>
              <a:ahLst/>
              <a:cxnLst/>
              <a:rect r="r" b="b" t="t" l="l"/>
              <a:pathLst>
                <a:path h="2057139" w="1366300">
                  <a:moveTo>
                    <a:pt x="26508" y="0"/>
                  </a:moveTo>
                  <a:lnTo>
                    <a:pt x="1339792" y="0"/>
                  </a:lnTo>
                  <a:cubicBezTo>
                    <a:pt x="1354432" y="0"/>
                    <a:pt x="1366300" y="11868"/>
                    <a:pt x="1366300" y="26508"/>
                  </a:cubicBezTo>
                  <a:lnTo>
                    <a:pt x="1366300" y="2030631"/>
                  </a:lnTo>
                  <a:cubicBezTo>
                    <a:pt x="1366300" y="2045271"/>
                    <a:pt x="1354432" y="2057139"/>
                    <a:pt x="1339792" y="2057139"/>
                  </a:cubicBezTo>
                  <a:lnTo>
                    <a:pt x="26508" y="2057139"/>
                  </a:lnTo>
                  <a:cubicBezTo>
                    <a:pt x="11868" y="2057139"/>
                    <a:pt x="0" y="2045271"/>
                    <a:pt x="0" y="2030631"/>
                  </a:cubicBezTo>
                  <a:lnTo>
                    <a:pt x="0" y="26508"/>
                  </a:lnTo>
                  <a:cubicBezTo>
                    <a:pt x="0" y="11868"/>
                    <a:pt x="11868" y="0"/>
                    <a:pt x="26508" y="0"/>
                  </a:cubicBezTo>
                  <a:close/>
                </a:path>
              </a:pathLst>
            </a:custGeom>
            <a:solidFill>
              <a:srgbClr val="B8D2E4"/>
            </a:solidFill>
            <a:ln w="9525" cap="sq">
              <a:solidFill>
                <a:srgbClr val="B8D2E4"/>
              </a:solidFill>
              <a:prstDash val="solid"/>
              <a:miter/>
            </a:ln>
          </p:spPr>
        </p:sp>
        <p:sp>
          <p:nvSpPr>
            <p:cNvPr name="TextBox 18" id="18"/>
            <p:cNvSpPr txBox="true"/>
            <p:nvPr/>
          </p:nvSpPr>
          <p:spPr>
            <a:xfrm>
              <a:off x="0" y="-66675"/>
              <a:ext cx="1366300" cy="2123814"/>
            </a:xfrm>
            <a:prstGeom prst="rect">
              <a:avLst/>
            </a:prstGeom>
          </p:spPr>
          <p:txBody>
            <a:bodyPr anchor="ctr" rtlCol="false" tIns="50800" lIns="50800" bIns="50800" rIns="50800"/>
            <a:lstStyle/>
            <a:p>
              <a:pPr algn="l">
                <a:lnSpc>
                  <a:spcPts val="5179"/>
                </a:lnSpc>
                <a:spcBef>
                  <a:spcPct val="0"/>
                </a:spcBef>
              </a:pPr>
            </a:p>
          </p:txBody>
        </p:sp>
      </p:grpSp>
      <p:grpSp>
        <p:nvGrpSpPr>
          <p:cNvPr name="Group 19" id="19"/>
          <p:cNvGrpSpPr/>
          <p:nvPr/>
        </p:nvGrpSpPr>
        <p:grpSpPr>
          <a:xfrm rot="0">
            <a:off x="2911827" y="3194981"/>
            <a:ext cx="10681756" cy="1215391"/>
            <a:chOff x="0" y="0"/>
            <a:chExt cx="14242341" cy="1620521"/>
          </a:xfrm>
        </p:grpSpPr>
        <p:grpSp>
          <p:nvGrpSpPr>
            <p:cNvPr name="Group 20" id="20"/>
            <p:cNvGrpSpPr/>
            <p:nvPr/>
          </p:nvGrpSpPr>
          <p:grpSpPr>
            <a:xfrm rot="0">
              <a:off x="0" y="121806"/>
              <a:ext cx="14242341" cy="1376908"/>
              <a:chOff x="0" y="0"/>
              <a:chExt cx="2813302" cy="271982"/>
            </a:xfrm>
          </p:grpSpPr>
          <p:sp>
            <p:nvSpPr>
              <p:cNvPr name="Freeform 21" id="21"/>
              <p:cNvSpPr/>
              <p:nvPr/>
            </p:nvSpPr>
            <p:spPr>
              <a:xfrm flipH="false" flipV="false" rot="0">
                <a:off x="0" y="0"/>
                <a:ext cx="2813302" cy="271982"/>
              </a:xfrm>
              <a:custGeom>
                <a:avLst/>
                <a:gdLst/>
                <a:ahLst/>
                <a:cxnLst/>
                <a:rect r="r" b="b" t="t" l="l"/>
                <a:pathLst>
                  <a:path h="271982" w="2813302">
                    <a:moveTo>
                      <a:pt x="36964" y="0"/>
                    </a:moveTo>
                    <a:lnTo>
                      <a:pt x="2776338" y="0"/>
                    </a:lnTo>
                    <a:cubicBezTo>
                      <a:pt x="2786142" y="0"/>
                      <a:pt x="2795544" y="3894"/>
                      <a:pt x="2802475" y="10826"/>
                    </a:cubicBezTo>
                    <a:cubicBezTo>
                      <a:pt x="2809408" y="17758"/>
                      <a:pt x="2813302" y="27160"/>
                      <a:pt x="2813302" y="36964"/>
                    </a:cubicBezTo>
                    <a:lnTo>
                      <a:pt x="2813302" y="235018"/>
                    </a:lnTo>
                    <a:cubicBezTo>
                      <a:pt x="2813302" y="244822"/>
                      <a:pt x="2809408" y="254223"/>
                      <a:pt x="2802475" y="261155"/>
                    </a:cubicBezTo>
                    <a:cubicBezTo>
                      <a:pt x="2795544" y="268088"/>
                      <a:pt x="2786142" y="271982"/>
                      <a:pt x="2776338" y="271982"/>
                    </a:cubicBezTo>
                    <a:lnTo>
                      <a:pt x="36964" y="271982"/>
                    </a:lnTo>
                    <a:cubicBezTo>
                      <a:pt x="27160" y="271982"/>
                      <a:pt x="17758" y="268088"/>
                      <a:pt x="10826" y="261155"/>
                    </a:cubicBezTo>
                    <a:cubicBezTo>
                      <a:pt x="3894" y="254223"/>
                      <a:pt x="0" y="244822"/>
                      <a:pt x="0" y="235018"/>
                    </a:cubicBezTo>
                    <a:lnTo>
                      <a:pt x="0" y="36964"/>
                    </a:lnTo>
                    <a:cubicBezTo>
                      <a:pt x="0" y="27160"/>
                      <a:pt x="3894" y="17758"/>
                      <a:pt x="10826" y="10826"/>
                    </a:cubicBezTo>
                    <a:cubicBezTo>
                      <a:pt x="17758" y="3894"/>
                      <a:pt x="27160" y="0"/>
                      <a:pt x="36964" y="0"/>
                    </a:cubicBezTo>
                    <a:close/>
                  </a:path>
                </a:pathLst>
              </a:custGeom>
              <a:solidFill>
                <a:srgbClr val="345F7E"/>
              </a:solidFill>
            </p:spPr>
          </p:sp>
          <p:sp>
            <p:nvSpPr>
              <p:cNvPr name="TextBox 22" id="22"/>
              <p:cNvSpPr txBox="true"/>
              <p:nvPr/>
            </p:nvSpPr>
            <p:spPr>
              <a:xfrm>
                <a:off x="0" y="-66675"/>
                <a:ext cx="2813302" cy="338657"/>
              </a:xfrm>
              <a:prstGeom prst="rect">
                <a:avLst/>
              </a:prstGeom>
            </p:spPr>
            <p:txBody>
              <a:bodyPr anchor="ctr" rtlCol="false" tIns="50800" lIns="50800" bIns="50800" rIns="50800"/>
              <a:lstStyle/>
              <a:p>
                <a:pPr algn="l">
                  <a:lnSpc>
                    <a:spcPts val="4899"/>
                  </a:lnSpc>
                </a:pPr>
                <a:r>
                  <a:rPr lang="en-US" sz="3499" spc="-69">
                    <a:solidFill>
                      <a:srgbClr val="FFFFFF"/>
                    </a:solidFill>
                    <a:latin typeface="Roboto"/>
                    <a:ea typeface="Roboto"/>
                    <a:cs typeface="Roboto"/>
                    <a:sym typeface="Roboto"/>
                  </a:rPr>
                  <a:t>                   Chăm sóc lấy người bệnh làm trung tâm</a:t>
                </a:r>
              </a:p>
            </p:txBody>
          </p:sp>
        </p:grpSp>
        <p:sp>
          <p:nvSpPr>
            <p:cNvPr name="TextBox 23" id="23"/>
            <p:cNvSpPr txBox="true"/>
            <p:nvPr/>
          </p:nvSpPr>
          <p:spPr>
            <a:xfrm rot="0">
              <a:off x="422466" y="171450"/>
              <a:ext cx="2442586" cy="144907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FFFFFF"/>
                  </a:solidFill>
                  <a:latin typeface="Public Sans"/>
                  <a:ea typeface="Public Sans"/>
                  <a:cs typeface="Public Sans"/>
                  <a:sym typeface="Public Sans"/>
                </a:rPr>
                <a:t>01.</a:t>
              </a:r>
            </a:p>
          </p:txBody>
        </p:sp>
      </p:grpSp>
      <p:grpSp>
        <p:nvGrpSpPr>
          <p:cNvPr name="Group 24" id="24"/>
          <p:cNvGrpSpPr/>
          <p:nvPr/>
        </p:nvGrpSpPr>
        <p:grpSpPr>
          <a:xfrm rot="0">
            <a:off x="2911827" y="4463803"/>
            <a:ext cx="10681756" cy="1215391"/>
            <a:chOff x="0" y="0"/>
            <a:chExt cx="14242341" cy="1620521"/>
          </a:xfrm>
        </p:grpSpPr>
        <p:grpSp>
          <p:nvGrpSpPr>
            <p:cNvPr name="Group 25" id="25"/>
            <p:cNvGrpSpPr/>
            <p:nvPr/>
          </p:nvGrpSpPr>
          <p:grpSpPr>
            <a:xfrm rot="0">
              <a:off x="0" y="121806"/>
              <a:ext cx="14242341" cy="1376908"/>
              <a:chOff x="0" y="0"/>
              <a:chExt cx="2813302" cy="271982"/>
            </a:xfrm>
          </p:grpSpPr>
          <p:sp>
            <p:nvSpPr>
              <p:cNvPr name="Freeform 26" id="26"/>
              <p:cNvSpPr/>
              <p:nvPr/>
            </p:nvSpPr>
            <p:spPr>
              <a:xfrm flipH="false" flipV="false" rot="0">
                <a:off x="0" y="0"/>
                <a:ext cx="2813302" cy="271982"/>
              </a:xfrm>
              <a:custGeom>
                <a:avLst/>
                <a:gdLst/>
                <a:ahLst/>
                <a:cxnLst/>
                <a:rect r="r" b="b" t="t" l="l"/>
                <a:pathLst>
                  <a:path h="271982" w="2813302">
                    <a:moveTo>
                      <a:pt x="36964" y="0"/>
                    </a:moveTo>
                    <a:lnTo>
                      <a:pt x="2776338" y="0"/>
                    </a:lnTo>
                    <a:cubicBezTo>
                      <a:pt x="2786142" y="0"/>
                      <a:pt x="2795544" y="3894"/>
                      <a:pt x="2802475" y="10826"/>
                    </a:cubicBezTo>
                    <a:cubicBezTo>
                      <a:pt x="2809408" y="17758"/>
                      <a:pt x="2813302" y="27160"/>
                      <a:pt x="2813302" y="36964"/>
                    </a:cubicBezTo>
                    <a:lnTo>
                      <a:pt x="2813302" y="235018"/>
                    </a:lnTo>
                    <a:cubicBezTo>
                      <a:pt x="2813302" y="244822"/>
                      <a:pt x="2809408" y="254223"/>
                      <a:pt x="2802475" y="261155"/>
                    </a:cubicBezTo>
                    <a:cubicBezTo>
                      <a:pt x="2795544" y="268088"/>
                      <a:pt x="2786142" y="271982"/>
                      <a:pt x="2776338" y="271982"/>
                    </a:cubicBezTo>
                    <a:lnTo>
                      <a:pt x="36964" y="271982"/>
                    </a:lnTo>
                    <a:cubicBezTo>
                      <a:pt x="27160" y="271982"/>
                      <a:pt x="17758" y="268088"/>
                      <a:pt x="10826" y="261155"/>
                    </a:cubicBezTo>
                    <a:cubicBezTo>
                      <a:pt x="3894" y="254223"/>
                      <a:pt x="0" y="244822"/>
                      <a:pt x="0" y="235018"/>
                    </a:cubicBezTo>
                    <a:lnTo>
                      <a:pt x="0" y="36964"/>
                    </a:lnTo>
                    <a:cubicBezTo>
                      <a:pt x="0" y="27160"/>
                      <a:pt x="3894" y="17758"/>
                      <a:pt x="10826" y="10826"/>
                    </a:cubicBezTo>
                    <a:cubicBezTo>
                      <a:pt x="17758" y="3894"/>
                      <a:pt x="27160" y="0"/>
                      <a:pt x="36964" y="0"/>
                    </a:cubicBezTo>
                    <a:close/>
                  </a:path>
                </a:pathLst>
              </a:custGeom>
              <a:solidFill>
                <a:srgbClr val="345F7E"/>
              </a:solidFill>
            </p:spPr>
          </p:sp>
          <p:sp>
            <p:nvSpPr>
              <p:cNvPr name="TextBox 27" id="27"/>
              <p:cNvSpPr txBox="true"/>
              <p:nvPr/>
            </p:nvSpPr>
            <p:spPr>
              <a:xfrm>
                <a:off x="0" y="-66675"/>
                <a:ext cx="2813302" cy="338657"/>
              </a:xfrm>
              <a:prstGeom prst="rect">
                <a:avLst/>
              </a:prstGeom>
            </p:spPr>
            <p:txBody>
              <a:bodyPr anchor="ctr" rtlCol="false" tIns="50800" lIns="50800" bIns="50800" rIns="50800"/>
              <a:lstStyle/>
              <a:p>
                <a:pPr algn="l">
                  <a:lnSpc>
                    <a:spcPts val="4899"/>
                  </a:lnSpc>
                </a:pPr>
                <a:r>
                  <a:rPr lang="en-US" sz="3499" spc="-69">
                    <a:solidFill>
                      <a:srgbClr val="FFFFFF"/>
                    </a:solidFill>
                    <a:latin typeface="Roboto"/>
                    <a:ea typeface="Roboto"/>
                    <a:cs typeface="Roboto"/>
                    <a:sym typeface="Roboto"/>
                  </a:rPr>
                  <a:t>                   Phối hợp liên ngành</a:t>
                </a:r>
              </a:p>
            </p:txBody>
          </p:sp>
        </p:grpSp>
        <p:sp>
          <p:nvSpPr>
            <p:cNvPr name="TextBox 28" id="28"/>
            <p:cNvSpPr txBox="true"/>
            <p:nvPr/>
          </p:nvSpPr>
          <p:spPr>
            <a:xfrm rot="0">
              <a:off x="422466" y="171450"/>
              <a:ext cx="2442586" cy="144907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FFFFFF"/>
                  </a:solidFill>
                  <a:latin typeface="Public Sans"/>
                  <a:ea typeface="Public Sans"/>
                  <a:cs typeface="Public Sans"/>
                  <a:sym typeface="Public Sans"/>
                </a:rPr>
                <a:t>02.</a:t>
              </a:r>
            </a:p>
          </p:txBody>
        </p:sp>
      </p:grpSp>
      <p:grpSp>
        <p:nvGrpSpPr>
          <p:cNvPr name="Group 29" id="29"/>
          <p:cNvGrpSpPr/>
          <p:nvPr/>
        </p:nvGrpSpPr>
        <p:grpSpPr>
          <a:xfrm rot="0">
            <a:off x="2911827" y="5823979"/>
            <a:ext cx="10681756" cy="1032681"/>
            <a:chOff x="0" y="0"/>
            <a:chExt cx="2813302" cy="271982"/>
          </a:xfrm>
        </p:grpSpPr>
        <p:sp>
          <p:nvSpPr>
            <p:cNvPr name="Freeform 30" id="30"/>
            <p:cNvSpPr/>
            <p:nvPr/>
          </p:nvSpPr>
          <p:spPr>
            <a:xfrm flipH="false" flipV="false" rot="0">
              <a:off x="0" y="0"/>
              <a:ext cx="2813302" cy="271982"/>
            </a:xfrm>
            <a:custGeom>
              <a:avLst/>
              <a:gdLst/>
              <a:ahLst/>
              <a:cxnLst/>
              <a:rect r="r" b="b" t="t" l="l"/>
              <a:pathLst>
                <a:path h="271982" w="2813302">
                  <a:moveTo>
                    <a:pt x="36964" y="0"/>
                  </a:moveTo>
                  <a:lnTo>
                    <a:pt x="2776338" y="0"/>
                  </a:lnTo>
                  <a:cubicBezTo>
                    <a:pt x="2786142" y="0"/>
                    <a:pt x="2795544" y="3894"/>
                    <a:pt x="2802475" y="10826"/>
                  </a:cubicBezTo>
                  <a:cubicBezTo>
                    <a:pt x="2809408" y="17758"/>
                    <a:pt x="2813302" y="27160"/>
                    <a:pt x="2813302" y="36964"/>
                  </a:cubicBezTo>
                  <a:lnTo>
                    <a:pt x="2813302" y="235018"/>
                  </a:lnTo>
                  <a:cubicBezTo>
                    <a:pt x="2813302" y="244822"/>
                    <a:pt x="2809408" y="254223"/>
                    <a:pt x="2802475" y="261155"/>
                  </a:cubicBezTo>
                  <a:cubicBezTo>
                    <a:pt x="2795544" y="268088"/>
                    <a:pt x="2786142" y="271982"/>
                    <a:pt x="2776338" y="271982"/>
                  </a:cubicBezTo>
                  <a:lnTo>
                    <a:pt x="36964" y="271982"/>
                  </a:lnTo>
                  <a:cubicBezTo>
                    <a:pt x="27160" y="271982"/>
                    <a:pt x="17758" y="268088"/>
                    <a:pt x="10826" y="261155"/>
                  </a:cubicBezTo>
                  <a:cubicBezTo>
                    <a:pt x="3894" y="254223"/>
                    <a:pt x="0" y="244822"/>
                    <a:pt x="0" y="235018"/>
                  </a:cubicBezTo>
                  <a:lnTo>
                    <a:pt x="0" y="36964"/>
                  </a:lnTo>
                  <a:cubicBezTo>
                    <a:pt x="0" y="27160"/>
                    <a:pt x="3894" y="17758"/>
                    <a:pt x="10826" y="10826"/>
                  </a:cubicBezTo>
                  <a:cubicBezTo>
                    <a:pt x="17758" y="3894"/>
                    <a:pt x="27160" y="0"/>
                    <a:pt x="36964" y="0"/>
                  </a:cubicBezTo>
                  <a:close/>
                </a:path>
              </a:pathLst>
            </a:custGeom>
            <a:solidFill>
              <a:srgbClr val="345F7E"/>
            </a:solidFill>
          </p:spPr>
        </p:sp>
        <p:sp>
          <p:nvSpPr>
            <p:cNvPr name="TextBox 31" id="31"/>
            <p:cNvSpPr txBox="true"/>
            <p:nvPr/>
          </p:nvSpPr>
          <p:spPr>
            <a:xfrm>
              <a:off x="0" y="-66675"/>
              <a:ext cx="2813302" cy="338657"/>
            </a:xfrm>
            <a:prstGeom prst="rect">
              <a:avLst/>
            </a:prstGeom>
          </p:spPr>
          <p:txBody>
            <a:bodyPr anchor="ctr" rtlCol="false" tIns="50800" lIns="50800" bIns="50800" rIns="50800"/>
            <a:lstStyle/>
            <a:p>
              <a:pPr algn="l">
                <a:lnSpc>
                  <a:spcPts val="4899"/>
                </a:lnSpc>
              </a:pPr>
              <a:r>
                <a:rPr lang="en-US" sz="3499" spc="-69">
                  <a:solidFill>
                    <a:srgbClr val="FFFFFF"/>
                  </a:solidFill>
                  <a:latin typeface="Roboto"/>
                  <a:ea typeface="Roboto"/>
                  <a:cs typeface="Roboto"/>
                  <a:sym typeface="Roboto"/>
                </a:rPr>
                <a:t>                   Thực hành dựa trên chứng cớ </a:t>
              </a:r>
            </a:p>
          </p:txBody>
        </p:sp>
      </p:grpSp>
      <p:sp>
        <p:nvSpPr>
          <p:cNvPr name="TextBox 32" id="32"/>
          <p:cNvSpPr txBox="true"/>
          <p:nvPr/>
        </p:nvSpPr>
        <p:spPr>
          <a:xfrm rot="0">
            <a:off x="3228677" y="5902127"/>
            <a:ext cx="1831939" cy="104394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FFFFFF"/>
                </a:solidFill>
                <a:latin typeface="Public Sans"/>
                <a:ea typeface="Public Sans"/>
                <a:cs typeface="Public Sans"/>
                <a:sym typeface="Public Sans"/>
              </a:rPr>
              <a:t>03.</a:t>
            </a:r>
          </a:p>
        </p:txBody>
      </p:sp>
      <p:grpSp>
        <p:nvGrpSpPr>
          <p:cNvPr name="Group 33" id="33"/>
          <p:cNvGrpSpPr/>
          <p:nvPr/>
        </p:nvGrpSpPr>
        <p:grpSpPr>
          <a:xfrm rot="0">
            <a:off x="2911827" y="7072243"/>
            <a:ext cx="10681756" cy="1032681"/>
            <a:chOff x="0" y="0"/>
            <a:chExt cx="2813302" cy="271982"/>
          </a:xfrm>
        </p:grpSpPr>
        <p:sp>
          <p:nvSpPr>
            <p:cNvPr name="Freeform 34" id="34"/>
            <p:cNvSpPr/>
            <p:nvPr/>
          </p:nvSpPr>
          <p:spPr>
            <a:xfrm flipH="false" flipV="false" rot="0">
              <a:off x="0" y="0"/>
              <a:ext cx="2813302" cy="271982"/>
            </a:xfrm>
            <a:custGeom>
              <a:avLst/>
              <a:gdLst/>
              <a:ahLst/>
              <a:cxnLst/>
              <a:rect r="r" b="b" t="t" l="l"/>
              <a:pathLst>
                <a:path h="271982" w="2813302">
                  <a:moveTo>
                    <a:pt x="36964" y="0"/>
                  </a:moveTo>
                  <a:lnTo>
                    <a:pt x="2776338" y="0"/>
                  </a:lnTo>
                  <a:cubicBezTo>
                    <a:pt x="2786142" y="0"/>
                    <a:pt x="2795544" y="3894"/>
                    <a:pt x="2802475" y="10826"/>
                  </a:cubicBezTo>
                  <a:cubicBezTo>
                    <a:pt x="2809408" y="17758"/>
                    <a:pt x="2813302" y="27160"/>
                    <a:pt x="2813302" y="36964"/>
                  </a:cubicBezTo>
                  <a:lnTo>
                    <a:pt x="2813302" y="235018"/>
                  </a:lnTo>
                  <a:cubicBezTo>
                    <a:pt x="2813302" y="244822"/>
                    <a:pt x="2809408" y="254223"/>
                    <a:pt x="2802475" y="261155"/>
                  </a:cubicBezTo>
                  <a:cubicBezTo>
                    <a:pt x="2795544" y="268088"/>
                    <a:pt x="2786142" y="271982"/>
                    <a:pt x="2776338" y="271982"/>
                  </a:cubicBezTo>
                  <a:lnTo>
                    <a:pt x="36964" y="271982"/>
                  </a:lnTo>
                  <a:cubicBezTo>
                    <a:pt x="27160" y="271982"/>
                    <a:pt x="17758" y="268088"/>
                    <a:pt x="10826" y="261155"/>
                  </a:cubicBezTo>
                  <a:cubicBezTo>
                    <a:pt x="3894" y="254223"/>
                    <a:pt x="0" y="244822"/>
                    <a:pt x="0" y="235018"/>
                  </a:cubicBezTo>
                  <a:lnTo>
                    <a:pt x="0" y="36964"/>
                  </a:lnTo>
                  <a:cubicBezTo>
                    <a:pt x="0" y="27160"/>
                    <a:pt x="3894" y="17758"/>
                    <a:pt x="10826" y="10826"/>
                  </a:cubicBezTo>
                  <a:cubicBezTo>
                    <a:pt x="17758" y="3894"/>
                    <a:pt x="27160" y="0"/>
                    <a:pt x="36964" y="0"/>
                  </a:cubicBezTo>
                  <a:close/>
                </a:path>
              </a:pathLst>
            </a:custGeom>
            <a:solidFill>
              <a:srgbClr val="345F7E"/>
            </a:solidFill>
          </p:spPr>
        </p:sp>
        <p:sp>
          <p:nvSpPr>
            <p:cNvPr name="TextBox 35" id="35"/>
            <p:cNvSpPr txBox="true"/>
            <p:nvPr/>
          </p:nvSpPr>
          <p:spPr>
            <a:xfrm>
              <a:off x="0" y="-66675"/>
              <a:ext cx="2813302" cy="338657"/>
            </a:xfrm>
            <a:prstGeom prst="rect">
              <a:avLst/>
            </a:prstGeom>
          </p:spPr>
          <p:txBody>
            <a:bodyPr anchor="ctr" rtlCol="false" tIns="50800" lIns="50800" bIns="50800" rIns="50800"/>
            <a:lstStyle/>
            <a:p>
              <a:pPr algn="l">
                <a:lnSpc>
                  <a:spcPts val="4899"/>
                </a:lnSpc>
              </a:pPr>
              <a:r>
                <a:rPr lang="en-US" sz="3499" spc="-69">
                  <a:solidFill>
                    <a:srgbClr val="FFFFFF"/>
                  </a:solidFill>
                  <a:latin typeface="Roboto"/>
                  <a:ea typeface="Roboto"/>
                  <a:cs typeface="Roboto"/>
                  <a:sym typeface="Roboto"/>
                </a:rPr>
                <a:t>                   Cải thiện chất lượng điều trị </a:t>
              </a:r>
            </a:p>
          </p:txBody>
        </p:sp>
      </p:grpSp>
      <p:sp>
        <p:nvSpPr>
          <p:cNvPr name="TextBox 36" id="36"/>
          <p:cNvSpPr txBox="true"/>
          <p:nvPr/>
        </p:nvSpPr>
        <p:spPr>
          <a:xfrm rot="0">
            <a:off x="3228677" y="7152338"/>
            <a:ext cx="1831939" cy="104394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FFFFFF"/>
                </a:solidFill>
                <a:latin typeface="Public Sans"/>
                <a:ea typeface="Public Sans"/>
                <a:cs typeface="Public Sans"/>
                <a:sym typeface="Public Sans"/>
              </a:rPr>
              <a:t>04.</a:t>
            </a:r>
          </a:p>
        </p:txBody>
      </p:sp>
      <p:grpSp>
        <p:nvGrpSpPr>
          <p:cNvPr name="Group 37" id="37"/>
          <p:cNvGrpSpPr/>
          <p:nvPr/>
        </p:nvGrpSpPr>
        <p:grpSpPr>
          <a:xfrm rot="0">
            <a:off x="2911827" y="8357678"/>
            <a:ext cx="10005810" cy="1032681"/>
            <a:chOff x="0" y="0"/>
            <a:chExt cx="2635275" cy="271982"/>
          </a:xfrm>
        </p:grpSpPr>
        <p:sp>
          <p:nvSpPr>
            <p:cNvPr name="Freeform 38" id="38"/>
            <p:cNvSpPr/>
            <p:nvPr/>
          </p:nvSpPr>
          <p:spPr>
            <a:xfrm flipH="false" flipV="false" rot="0">
              <a:off x="0" y="0"/>
              <a:ext cx="2635275" cy="271982"/>
            </a:xfrm>
            <a:custGeom>
              <a:avLst/>
              <a:gdLst/>
              <a:ahLst/>
              <a:cxnLst/>
              <a:rect r="r" b="b" t="t" l="l"/>
              <a:pathLst>
                <a:path h="271982" w="2635275">
                  <a:moveTo>
                    <a:pt x="39461" y="0"/>
                  </a:moveTo>
                  <a:lnTo>
                    <a:pt x="2595814" y="0"/>
                  </a:lnTo>
                  <a:cubicBezTo>
                    <a:pt x="2617608" y="0"/>
                    <a:pt x="2635275" y="17667"/>
                    <a:pt x="2635275" y="39461"/>
                  </a:cubicBezTo>
                  <a:lnTo>
                    <a:pt x="2635275" y="232521"/>
                  </a:lnTo>
                  <a:cubicBezTo>
                    <a:pt x="2635275" y="254315"/>
                    <a:pt x="2617608" y="271982"/>
                    <a:pt x="2595814" y="271982"/>
                  </a:cubicBezTo>
                  <a:lnTo>
                    <a:pt x="39461" y="271982"/>
                  </a:lnTo>
                  <a:cubicBezTo>
                    <a:pt x="17667" y="271982"/>
                    <a:pt x="0" y="254315"/>
                    <a:pt x="0" y="232521"/>
                  </a:cubicBezTo>
                  <a:lnTo>
                    <a:pt x="0" y="39461"/>
                  </a:lnTo>
                  <a:cubicBezTo>
                    <a:pt x="0" y="17667"/>
                    <a:pt x="17667" y="0"/>
                    <a:pt x="39461" y="0"/>
                  </a:cubicBezTo>
                  <a:close/>
                </a:path>
              </a:pathLst>
            </a:custGeom>
            <a:solidFill>
              <a:srgbClr val="345F7E"/>
            </a:solidFill>
          </p:spPr>
        </p:sp>
        <p:sp>
          <p:nvSpPr>
            <p:cNvPr name="TextBox 39" id="39"/>
            <p:cNvSpPr txBox="true"/>
            <p:nvPr/>
          </p:nvSpPr>
          <p:spPr>
            <a:xfrm>
              <a:off x="0" y="-66675"/>
              <a:ext cx="2635275" cy="338657"/>
            </a:xfrm>
            <a:prstGeom prst="rect">
              <a:avLst/>
            </a:prstGeom>
          </p:spPr>
          <p:txBody>
            <a:bodyPr anchor="ctr" rtlCol="false" tIns="50800" lIns="50800" bIns="50800" rIns="50800"/>
            <a:lstStyle/>
            <a:p>
              <a:pPr algn="l">
                <a:lnSpc>
                  <a:spcPts val="4899"/>
                </a:lnSpc>
              </a:pPr>
              <a:r>
                <a:rPr lang="en-US" sz="3499" spc="-69">
                  <a:solidFill>
                    <a:srgbClr val="FFFFFF"/>
                  </a:solidFill>
                  <a:latin typeface="Roboto"/>
                  <a:ea typeface="Roboto"/>
                  <a:cs typeface="Roboto"/>
                  <a:sym typeface="Roboto"/>
                </a:rPr>
                <a:t>                   Sử dụng tin học  </a:t>
              </a:r>
            </a:p>
          </p:txBody>
        </p:sp>
      </p:grpSp>
      <p:sp>
        <p:nvSpPr>
          <p:cNvPr name="TextBox 40" id="40"/>
          <p:cNvSpPr txBox="true"/>
          <p:nvPr/>
        </p:nvSpPr>
        <p:spPr>
          <a:xfrm rot="0">
            <a:off x="3228677" y="8415354"/>
            <a:ext cx="1831939" cy="1043941"/>
          </a:xfrm>
          <a:prstGeom prst="rect">
            <a:avLst/>
          </a:prstGeom>
        </p:spPr>
        <p:txBody>
          <a:bodyPr anchor="t" rtlCol="false" tIns="0" lIns="0" bIns="0" rIns="0">
            <a:spAutoFit/>
          </a:bodyPr>
          <a:lstStyle/>
          <a:p>
            <a:pPr algn="l" marL="0" indent="0" lvl="0">
              <a:lnSpc>
                <a:spcPts val="7680"/>
              </a:lnSpc>
              <a:spcBef>
                <a:spcPct val="0"/>
              </a:spcBef>
            </a:pPr>
            <a:r>
              <a:rPr lang="en-US" sz="8000" spc="-160" strike="noStrike" u="none">
                <a:solidFill>
                  <a:srgbClr val="FFFFFF"/>
                </a:solidFill>
                <a:latin typeface="Public Sans"/>
                <a:ea typeface="Public Sans"/>
                <a:cs typeface="Public Sans"/>
                <a:sym typeface="Public Sans"/>
              </a:rPr>
              <a:t>05.</a:t>
            </a:r>
          </a:p>
        </p:txBody>
      </p:sp>
      <p:sp>
        <p:nvSpPr>
          <p:cNvPr name="TextBox 41" id="41"/>
          <p:cNvSpPr txBox="true"/>
          <p:nvPr/>
        </p:nvSpPr>
        <p:spPr>
          <a:xfrm rot="0">
            <a:off x="641249" y="4848856"/>
            <a:ext cx="2846117" cy="3347423"/>
          </a:xfrm>
          <a:prstGeom prst="rect">
            <a:avLst/>
          </a:prstGeom>
        </p:spPr>
        <p:txBody>
          <a:bodyPr anchor="t" rtlCol="false" tIns="0" lIns="0" bIns="0" rIns="0">
            <a:spAutoFit/>
          </a:bodyPr>
          <a:lstStyle/>
          <a:p>
            <a:pPr algn="l" marL="0" indent="0" lvl="0">
              <a:lnSpc>
                <a:spcPts val="5316"/>
              </a:lnSpc>
            </a:pPr>
            <a:r>
              <a:rPr lang="en-US" b="true" sz="4322" spc="-86">
                <a:solidFill>
                  <a:srgbClr val="156669"/>
                </a:solidFill>
                <a:latin typeface="Public Sans Bold"/>
                <a:ea typeface="Public Sans Bold"/>
                <a:cs typeface="Public Sans Bold"/>
                <a:sym typeface="Public Sans Bold"/>
              </a:rPr>
              <a:t>NHỮNG NĂNG LỰC NÒNG CỐT</a:t>
            </a:r>
          </a:p>
        </p:txBody>
      </p:sp>
      <p:sp>
        <p:nvSpPr>
          <p:cNvPr name="Freeform 42" id="42"/>
          <p:cNvSpPr/>
          <p:nvPr/>
        </p:nvSpPr>
        <p:spPr>
          <a:xfrm flipH="false" flipV="false" rot="0">
            <a:off x="12132262" y="5143500"/>
            <a:ext cx="6023974" cy="5027280"/>
          </a:xfrm>
          <a:custGeom>
            <a:avLst/>
            <a:gdLst/>
            <a:ahLst/>
            <a:cxnLst/>
            <a:rect r="r" b="b" t="t" l="l"/>
            <a:pathLst>
              <a:path h="5027280" w="6023974">
                <a:moveTo>
                  <a:pt x="0" y="0"/>
                </a:moveTo>
                <a:lnTo>
                  <a:pt x="6023975" y="0"/>
                </a:lnTo>
                <a:lnTo>
                  <a:pt x="6023975" y="5027280"/>
                </a:lnTo>
                <a:lnTo>
                  <a:pt x="0" y="502728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a:ln cap="sq">
            <a:noFill/>
            <a:prstDash val="solid"/>
            <a:miter/>
          </a:ln>
        </p:spPr>
      </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bg>
      <p:bgPr>
        <a:solidFill>
          <a:srgbClr val="B8D2E4"/>
        </a:solidFill>
      </p:bgPr>
    </p:bg>
    <p:spTree>
      <p:nvGrpSpPr>
        <p:cNvPr id="1" name=""/>
        <p:cNvGrpSpPr/>
        <p:nvPr/>
      </p:nvGrpSpPr>
      <p:grpSpPr>
        <a:xfrm>
          <a:off x="0" y="0"/>
          <a:ext cx="0" cy="0"/>
          <a:chOff x="0" y="0"/>
          <a:chExt cx="0" cy="0"/>
        </a:xfrm>
      </p:grpSpPr>
      <p:grpSp>
        <p:nvGrpSpPr>
          <p:cNvPr name="Group 2" id="2"/>
          <p:cNvGrpSpPr/>
          <p:nvPr/>
        </p:nvGrpSpPr>
        <p:grpSpPr>
          <a:xfrm rot="0">
            <a:off x="412098" y="1802940"/>
            <a:ext cx="5678975" cy="1752901"/>
            <a:chOff x="0" y="0"/>
            <a:chExt cx="1771125" cy="546684"/>
          </a:xfrm>
        </p:grpSpPr>
        <p:sp>
          <p:nvSpPr>
            <p:cNvPr name="Freeform 3" id="3"/>
            <p:cNvSpPr/>
            <p:nvPr/>
          </p:nvSpPr>
          <p:spPr>
            <a:xfrm flipH="false" flipV="false" rot="0">
              <a:off x="0" y="0"/>
              <a:ext cx="1771125" cy="546685"/>
            </a:xfrm>
            <a:custGeom>
              <a:avLst/>
              <a:gdLst/>
              <a:ahLst/>
              <a:cxnLst/>
              <a:rect r="r" b="b" t="t" l="l"/>
              <a:pathLst>
                <a:path h="546685" w="1771125">
                  <a:moveTo>
                    <a:pt x="20449" y="0"/>
                  </a:moveTo>
                  <a:lnTo>
                    <a:pt x="1750676" y="0"/>
                  </a:lnTo>
                  <a:cubicBezTo>
                    <a:pt x="1756100" y="0"/>
                    <a:pt x="1761301" y="2154"/>
                    <a:pt x="1765136" y="5989"/>
                  </a:cubicBezTo>
                  <a:cubicBezTo>
                    <a:pt x="1768971" y="9824"/>
                    <a:pt x="1771125" y="15026"/>
                    <a:pt x="1771125" y="20449"/>
                  </a:cubicBezTo>
                  <a:lnTo>
                    <a:pt x="1771125" y="526236"/>
                  </a:lnTo>
                  <a:cubicBezTo>
                    <a:pt x="1771125" y="537529"/>
                    <a:pt x="1761970" y="546685"/>
                    <a:pt x="1750676" y="546685"/>
                  </a:cubicBezTo>
                  <a:lnTo>
                    <a:pt x="20449" y="546685"/>
                  </a:lnTo>
                  <a:cubicBezTo>
                    <a:pt x="15026" y="546685"/>
                    <a:pt x="9824" y="544530"/>
                    <a:pt x="5989" y="540695"/>
                  </a:cubicBezTo>
                  <a:cubicBezTo>
                    <a:pt x="2154" y="536860"/>
                    <a:pt x="0" y="531659"/>
                    <a:pt x="0" y="526236"/>
                  </a:cubicBezTo>
                  <a:lnTo>
                    <a:pt x="0" y="20449"/>
                  </a:lnTo>
                  <a:cubicBezTo>
                    <a:pt x="0" y="15026"/>
                    <a:pt x="2154" y="9824"/>
                    <a:pt x="5989" y="5989"/>
                  </a:cubicBezTo>
                  <a:cubicBezTo>
                    <a:pt x="9824" y="2154"/>
                    <a:pt x="15026" y="0"/>
                    <a:pt x="20449" y="0"/>
                  </a:cubicBezTo>
                  <a:close/>
                </a:path>
              </a:pathLst>
            </a:custGeom>
            <a:solidFill>
              <a:srgbClr val="FBF6F1"/>
            </a:solidFill>
            <a:ln cap="sq">
              <a:noFill/>
              <a:prstDash val="solid"/>
              <a:miter/>
            </a:ln>
          </p:spPr>
        </p:sp>
        <p:sp>
          <p:nvSpPr>
            <p:cNvPr name="TextBox 4" id="4"/>
            <p:cNvSpPr txBox="true"/>
            <p:nvPr/>
          </p:nvSpPr>
          <p:spPr>
            <a:xfrm>
              <a:off x="0" y="-38100"/>
              <a:ext cx="1771125" cy="584784"/>
            </a:xfrm>
            <a:prstGeom prst="rect">
              <a:avLst/>
            </a:prstGeom>
          </p:spPr>
          <p:txBody>
            <a:bodyPr anchor="ctr" rtlCol="false" tIns="50800" lIns="50800" bIns="50800" rIns="50800"/>
            <a:lstStyle/>
            <a:p>
              <a:pPr algn="ctr">
                <a:lnSpc>
                  <a:spcPts val="2659"/>
                </a:lnSpc>
                <a:spcBef>
                  <a:spcPct val="0"/>
                </a:spcBef>
              </a:pPr>
            </a:p>
          </p:txBody>
        </p:sp>
      </p:grpSp>
      <p:sp>
        <p:nvSpPr>
          <p:cNvPr name="TextBox 5" id="5"/>
          <p:cNvSpPr txBox="true"/>
          <p:nvPr/>
        </p:nvSpPr>
        <p:spPr>
          <a:xfrm rot="0">
            <a:off x="519190" y="2068458"/>
            <a:ext cx="5571882" cy="1345692"/>
          </a:xfrm>
          <a:prstGeom prst="rect">
            <a:avLst/>
          </a:prstGeom>
        </p:spPr>
        <p:txBody>
          <a:bodyPr anchor="t" rtlCol="false" tIns="0" lIns="0" bIns="0" rIns="0">
            <a:spAutoFit/>
          </a:bodyPr>
          <a:lstStyle/>
          <a:p>
            <a:pPr algn="ctr">
              <a:lnSpc>
                <a:spcPts val="5759"/>
              </a:lnSpc>
            </a:pPr>
            <a:r>
              <a:rPr lang="en-US" b="true" sz="5999" spc="-119">
                <a:solidFill>
                  <a:srgbClr val="156669"/>
                </a:solidFill>
                <a:latin typeface="Public Sans Bold"/>
                <a:ea typeface="Public Sans Bold"/>
                <a:cs typeface="Public Sans Bold"/>
                <a:sym typeface="Public Sans Bold"/>
              </a:rPr>
              <a:t>98.000 </a:t>
            </a:r>
          </a:p>
          <a:p>
            <a:pPr algn="ctr" marL="0" indent="0" lvl="0">
              <a:lnSpc>
                <a:spcPts val="4608"/>
              </a:lnSpc>
              <a:spcBef>
                <a:spcPct val="0"/>
              </a:spcBef>
            </a:pPr>
            <a:r>
              <a:rPr lang="en-US" sz="4800" spc="-96">
                <a:solidFill>
                  <a:srgbClr val="156669"/>
                </a:solidFill>
                <a:latin typeface="Public Sans"/>
                <a:ea typeface="Public Sans"/>
                <a:cs typeface="Public Sans"/>
                <a:sym typeface="Public Sans"/>
              </a:rPr>
              <a:t>ca tử vong mỗi năm</a:t>
            </a:r>
          </a:p>
        </p:txBody>
      </p:sp>
      <p:sp>
        <p:nvSpPr>
          <p:cNvPr name="TextBox 6" id="6"/>
          <p:cNvSpPr txBox="true"/>
          <p:nvPr/>
        </p:nvSpPr>
        <p:spPr>
          <a:xfrm rot="0">
            <a:off x="152993" y="3566662"/>
            <a:ext cx="6197183" cy="2084070"/>
          </a:xfrm>
          <a:prstGeom prst="rect">
            <a:avLst/>
          </a:prstGeom>
        </p:spPr>
        <p:txBody>
          <a:bodyPr anchor="t" rtlCol="false" tIns="0" lIns="0" bIns="0" rIns="0">
            <a:spAutoFit/>
          </a:bodyPr>
          <a:lstStyle/>
          <a:p>
            <a:pPr algn="ctr" marL="0" indent="0" lvl="0">
              <a:lnSpc>
                <a:spcPts val="4199"/>
              </a:lnSpc>
            </a:pPr>
            <a:r>
              <a:rPr lang="en-US" sz="2799" strike="noStrike" u="none">
                <a:solidFill>
                  <a:srgbClr val="0B595B"/>
                </a:solidFill>
                <a:latin typeface="Roboto"/>
                <a:ea typeface="Roboto"/>
                <a:cs typeface="Roboto"/>
                <a:sym typeface="Roboto"/>
              </a:rPr>
              <a:t>do sai sót y khoa — con số này vượt qua cả số người chết vì tai nạn </a:t>
            </a:r>
          </a:p>
          <a:p>
            <a:pPr algn="ctr" marL="0" indent="0" lvl="0">
              <a:lnSpc>
                <a:spcPts val="4199"/>
              </a:lnSpc>
            </a:pPr>
            <a:r>
              <a:rPr lang="en-US" sz="2799" strike="noStrike" u="none">
                <a:solidFill>
                  <a:srgbClr val="0B595B"/>
                </a:solidFill>
                <a:latin typeface="Roboto"/>
                <a:ea typeface="Roboto"/>
                <a:cs typeface="Roboto"/>
                <a:sym typeface="Roboto"/>
              </a:rPr>
              <a:t>giao thông, ung thư vú hoặc HIV/AIDS.</a:t>
            </a:r>
          </a:p>
          <a:p>
            <a:pPr algn="ctr" marL="0" indent="0" lvl="0">
              <a:lnSpc>
                <a:spcPts val="4199"/>
              </a:lnSpc>
            </a:pPr>
            <a:r>
              <a:rPr lang="en-US" sz="2799" i="true" strike="noStrike" u="none">
                <a:solidFill>
                  <a:srgbClr val="0B595B"/>
                </a:solidFill>
                <a:latin typeface="Roboto Italics"/>
                <a:ea typeface="Roboto Italics"/>
                <a:cs typeface="Roboto Italics"/>
                <a:sym typeface="Roboto Italics"/>
              </a:rPr>
              <a:t>(Viện Y khoa, 2000)</a:t>
            </a:r>
          </a:p>
        </p:txBody>
      </p:sp>
      <p:grpSp>
        <p:nvGrpSpPr>
          <p:cNvPr name="Group 7" id="7"/>
          <p:cNvGrpSpPr/>
          <p:nvPr/>
        </p:nvGrpSpPr>
        <p:grpSpPr>
          <a:xfrm rot="0">
            <a:off x="6609280" y="1802940"/>
            <a:ext cx="5678975" cy="1752901"/>
            <a:chOff x="0" y="0"/>
            <a:chExt cx="1771125" cy="546684"/>
          </a:xfrm>
        </p:grpSpPr>
        <p:sp>
          <p:nvSpPr>
            <p:cNvPr name="Freeform 8" id="8"/>
            <p:cNvSpPr/>
            <p:nvPr/>
          </p:nvSpPr>
          <p:spPr>
            <a:xfrm flipH="false" flipV="false" rot="0">
              <a:off x="0" y="0"/>
              <a:ext cx="1771125" cy="546685"/>
            </a:xfrm>
            <a:custGeom>
              <a:avLst/>
              <a:gdLst/>
              <a:ahLst/>
              <a:cxnLst/>
              <a:rect r="r" b="b" t="t" l="l"/>
              <a:pathLst>
                <a:path h="546685" w="1771125">
                  <a:moveTo>
                    <a:pt x="20449" y="0"/>
                  </a:moveTo>
                  <a:lnTo>
                    <a:pt x="1750676" y="0"/>
                  </a:lnTo>
                  <a:cubicBezTo>
                    <a:pt x="1756100" y="0"/>
                    <a:pt x="1761301" y="2154"/>
                    <a:pt x="1765136" y="5989"/>
                  </a:cubicBezTo>
                  <a:cubicBezTo>
                    <a:pt x="1768971" y="9824"/>
                    <a:pt x="1771125" y="15026"/>
                    <a:pt x="1771125" y="20449"/>
                  </a:cubicBezTo>
                  <a:lnTo>
                    <a:pt x="1771125" y="526236"/>
                  </a:lnTo>
                  <a:cubicBezTo>
                    <a:pt x="1771125" y="537529"/>
                    <a:pt x="1761970" y="546685"/>
                    <a:pt x="1750676" y="546685"/>
                  </a:cubicBezTo>
                  <a:lnTo>
                    <a:pt x="20449" y="546685"/>
                  </a:lnTo>
                  <a:cubicBezTo>
                    <a:pt x="15026" y="546685"/>
                    <a:pt x="9824" y="544530"/>
                    <a:pt x="5989" y="540695"/>
                  </a:cubicBezTo>
                  <a:cubicBezTo>
                    <a:pt x="2154" y="536860"/>
                    <a:pt x="0" y="531659"/>
                    <a:pt x="0" y="526236"/>
                  </a:cubicBezTo>
                  <a:lnTo>
                    <a:pt x="0" y="20449"/>
                  </a:lnTo>
                  <a:cubicBezTo>
                    <a:pt x="0" y="15026"/>
                    <a:pt x="2154" y="9824"/>
                    <a:pt x="5989" y="5989"/>
                  </a:cubicBezTo>
                  <a:cubicBezTo>
                    <a:pt x="9824" y="2154"/>
                    <a:pt x="15026" y="0"/>
                    <a:pt x="20449" y="0"/>
                  </a:cubicBezTo>
                  <a:close/>
                </a:path>
              </a:pathLst>
            </a:custGeom>
            <a:solidFill>
              <a:srgbClr val="FBF6F1"/>
            </a:solidFill>
            <a:ln cap="sq">
              <a:noFill/>
              <a:prstDash val="solid"/>
              <a:miter/>
            </a:ln>
          </p:spPr>
        </p:sp>
        <p:sp>
          <p:nvSpPr>
            <p:cNvPr name="TextBox 9" id="9"/>
            <p:cNvSpPr txBox="true"/>
            <p:nvPr/>
          </p:nvSpPr>
          <p:spPr>
            <a:xfrm>
              <a:off x="0" y="-38100"/>
              <a:ext cx="1771125" cy="584784"/>
            </a:xfrm>
            <a:prstGeom prst="rect">
              <a:avLst/>
            </a:prstGeom>
          </p:spPr>
          <p:txBody>
            <a:bodyPr anchor="ctr" rtlCol="false" tIns="50800" lIns="50800" bIns="50800" rIns="50800"/>
            <a:lstStyle/>
            <a:p>
              <a:pPr algn="ctr">
                <a:lnSpc>
                  <a:spcPts val="2659"/>
                </a:lnSpc>
                <a:spcBef>
                  <a:spcPct val="0"/>
                </a:spcBef>
              </a:pPr>
            </a:p>
          </p:txBody>
        </p:sp>
      </p:grpSp>
      <p:sp>
        <p:nvSpPr>
          <p:cNvPr name="TextBox 10" id="10"/>
          <p:cNvSpPr txBox="true"/>
          <p:nvPr/>
        </p:nvSpPr>
        <p:spPr>
          <a:xfrm rot="0">
            <a:off x="7483981" y="2068458"/>
            <a:ext cx="3925715" cy="1345692"/>
          </a:xfrm>
          <a:prstGeom prst="rect">
            <a:avLst/>
          </a:prstGeom>
        </p:spPr>
        <p:txBody>
          <a:bodyPr anchor="t" rtlCol="false" tIns="0" lIns="0" bIns="0" rIns="0">
            <a:spAutoFit/>
          </a:bodyPr>
          <a:lstStyle/>
          <a:p>
            <a:pPr algn="ctr">
              <a:lnSpc>
                <a:spcPts val="5759"/>
              </a:lnSpc>
            </a:pPr>
            <a:r>
              <a:rPr lang="en-US" b="true" sz="5999" spc="-119">
                <a:solidFill>
                  <a:srgbClr val="156669"/>
                </a:solidFill>
                <a:latin typeface="Public Sans Bold"/>
                <a:ea typeface="Public Sans Bold"/>
                <a:cs typeface="Public Sans Bold"/>
                <a:sym typeface="Public Sans Bold"/>
              </a:rPr>
              <a:t>72% </a:t>
            </a:r>
          </a:p>
          <a:p>
            <a:pPr algn="ctr" marL="0" indent="0" lvl="0">
              <a:lnSpc>
                <a:spcPts val="4608"/>
              </a:lnSpc>
              <a:spcBef>
                <a:spcPct val="0"/>
              </a:spcBef>
            </a:pPr>
            <a:r>
              <a:rPr lang="en-US" sz="4800" spc="-96">
                <a:solidFill>
                  <a:srgbClr val="156669"/>
                </a:solidFill>
                <a:latin typeface="Public Sans"/>
                <a:ea typeface="Public Sans"/>
                <a:cs typeface="Public Sans"/>
                <a:sym typeface="Public Sans"/>
              </a:rPr>
              <a:t>dân chúng</a:t>
            </a:r>
          </a:p>
        </p:txBody>
      </p:sp>
      <p:sp>
        <p:nvSpPr>
          <p:cNvPr name="TextBox 11" id="11"/>
          <p:cNvSpPr txBox="true"/>
          <p:nvPr/>
        </p:nvSpPr>
        <p:spPr>
          <a:xfrm rot="0">
            <a:off x="6609388" y="3566662"/>
            <a:ext cx="5678867" cy="1036320"/>
          </a:xfrm>
          <a:prstGeom prst="rect">
            <a:avLst/>
          </a:prstGeom>
        </p:spPr>
        <p:txBody>
          <a:bodyPr anchor="t" rtlCol="false" tIns="0" lIns="0" bIns="0" rIns="0">
            <a:spAutoFit/>
          </a:bodyPr>
          <a:lstStyle/>
          <a:p>
            <a:pPr algn="ctr" marL="0" indent="0" lvl="0">
              <a:lnSpc>
                <a:spcPts val="4199"/>
              </a:lnSpc>
            </a:pPr>
            <a:r>
              <a:rPr lang="en-US" sz="2799" strike="noStrike" u="none">
                <a:solidFill>
                  <a:srgbClr val="156669"/>
                </a:solidFill>
                <a:latin typeface="Roboto"/>
                <a:ea typeface="Roboto"/>
                <a:cs typeface="Roboto"/>
                <a:sym typeface="Roboto"/>
              </a:rPr>
              <a:t>than phiền về sự chăm sóc cho người có bệnh mạn tí</a:t>
            </a:r>
            <a:r>
              <a:rPr lang="en-US" sz="2799" strike="noStrike" u="none">
                <a:solidFill>
                  <a:srgbClr val="156669"/>
                </a:solidFill>
                <a:latin typeface="Roboto"/>
                <a:ea typeface="Roboto"/>
                <a:cs typeface="Roboto"/>
                <a:sym typeface="Roboto"/>
              </a:rPr>
              <a:t>nh</a:t>
            </a:r>
          </a:p>
        </p:txBody>
      </p:sp>
      <p:grpSp>
        <p:nvGrpSpPr>
          <p:cNvPr name="Group 12" id="12"/>
          <p:cNvGrpSpPr/>
          <p:nvPr/>
        </p:nvGrpSpPr>
        <p:grpSpPr>
          <a:xfrm rot="0">
            <a:off x="12802605" y="1802940"/>
            <a:ext cx="5120764" cy="1752901"/>
            <a:chOff x="0" y="0"/>
            <a:chExt cx="1597033" cy="546684"/>
          </a:xfrm>
        </p:grpSpPr>
        <p:sp>
          <p:nvSpPr>
            <p:cNvPr name="Freeform 13" id="13"/>
            <p:cNvSpPr/>
            <p:nvPr/>
          </p:nvSpPr>
          <p:spPr>
            <a:xfrm flipH="false" flipV="false" rot="0">
              <a:off x="0" y="0"/>
              <a:ext cx="1597033" cy="546685"/>
            </a:xfrm>
            <a:custGeom>
              <a:avLst/>
              <a:gdLst/>
              <a:ahLst/>
              <a:cxnLst/>
              <a:rect r="r" b="b" t="t" l="l"/>
              <a:pathLst>
                <a:path h="546685" w="1597033">
                  <a:moveTo>
                    <a:pt x="22678" y="0"/>
                  </a:moveTo>
                  <a:lnTo>
                    <a:pt x="1574355" y="0"/>
                  </a:lnTo>
                  <a:cubicBezTo>
                    <a:pt x="1586880" y="0"/>
                    <a:pt x="1597033" y="10153"/>
                    <a:pt x="1597033" y="22678"/>
                  </a:cubicBezTo>
                  <a:lnTo>
                    <a:pt x="1597033" y="524006"/>
                  </a:lnTo>
                  <a:cubicBezTo>
                    <a:pt x="1597033" y="536531"/>
                    <a:pt x="1586880" y="546685"/>
                    <a:pt x="1574355" y="546685"/>
                  </a:cubicBezTo>
                  <a:lnTo>
                    <a:pt x="22678" y="546685"/>
                  </a:lnTo>
                  <a:cubicBezTo>
                    <a:pt x="10153" y="546685"/>
                    <a:pt x="0" y="536531"/>
                    <a:pt x="0" y="524006"/>
                  </a:cubicBezTo>
                  <a:lnTo>
                    <a:pt x="0" y="22678"/>
                  </a:lnTo>
                  <a:cubicBezTo>
                    <a:pt x="0" y="10153"/>
                    <a:pt x="10153" y="0"/>
                    <a:pt x="22678" y="0"/>
                  </a:cubicBezTo>
                  <a:close/>
                </a:path>
              </a:pathLst>
            </a:custGeom>
            <a:solidFill>
              <a:srgbClr val="FBF6F1"/>
            </a:solidFill>
            <a:ln cap="sq">
              <a:noFill/>
              <a:prstDash val="solid"/>
              <a:miter/>
            </a:ln>
          </p:spPr>
        </p:sp>
        <p:sp>
          <p:nvSpPr>
            <p:cNvPr name="TextBox 14" id="14"/>
            <p:cNvSpPr txBox="true"/>
            <p:nvPr/>
          </p:nvSpPr>
          <p:spPr>
            <a:xfrm>
              <a:off x="0" y="-38100"/>
              <a:ext cx="1597033" cy="584784"/>
            </a:xfrm>
            <a:prstGeom prst="rect">
              <a:avLst/>
            </a:prstGeom>
          </p:spPr>
          <p:txBody>
            <a:bodyPr anchor="ctr" rtlCol="false" tIns="50800" lIns="50800" bIns="50800" rIns="50800"/>
            <a:lstStyle/>
            <a:p>
              <a:pPr algn="ctr">
                <a:lnSpc>
                  <a:spcPts val="2659"/>
                </a:lnSpc>
                <a:spcBef>
                  <a:spcPct val="0"/>
                </a:spcBef>
              </a:pPr>
            </a:p>
          </p:txBody>
        </p:sp>
      </p:grpSp>
      <p:sp>
        <p:nvSpPr>
          <p:cNvPr name="TextBox 15" id="15"/>
          <p:cNvSpPr txBox="true"/>
          <p:nvPr/>
        </p:nvSpPr>
        <p:spPr>
          <a:xfrm rot="0">
            <a:off x="13829329" y="2068458"/>
            <a:ext cx="3325092" cy="1345692"/>
          </a:xfrm>
          <a:prstGeom prst="rect">
            <a:avLst/>
          </a:prstGeom>
        </p:spPr>
        <p:txBody>
          <a:bodyPr anchor="t" rtlCol="false" tIns="0" lIns="0" bIns="0" rIns="0">
            <a:spAutoFit/>
          </a:bodyPr>
          <a:lstStyle/>
          <a:p>
            <a:pPr algn="ctr">
              <a:lnSpc>
                <a:spcPts val="5759"/>
              </a:lnSpc>
            </a:pPr>
            <a:r>
              <a:rPr lang="en-US" b="true" sz="5999" spc="-119">
                <a:solidFill>
                  <a:srgbClr val="156669"/>
                </a:solidFill>
                <a:latin typeface="Public Sans Bold"/>
                <a:ea typeface="Public Sans Bold"/>
                <a:cs typeface="Public Sans Bold"/>
                <a:sym typeface="Public Sans Bold"/>
              </a:rPr>
              <a:t>57% </a:t>
            </a:r>
          </a:p>
          <a:p>
            <a:pPr algn="ctr" marL="0" indent="0" lvl="0">
              <a:lnSpc>
                <a:spcPts val="4608"/>
              </a:lnSpc>
              <a:spcBef>
                <a:spcPct val="0"/>
              </a:spcBef>
            </a:pPr>
            <a:r>
              <a:rPr lang="en-US" sz="4800" spc="-96">
                <a:solidFill>
                  <a:srgbClr val="156669"/>
                </a:solidFill>
                <a:latin typeface="Public Sans"/>
                <a:ea typeface="Public Sans"/>
                <a:cs typeface="Public Sans"/>
                <a:sym typeface="Public Sans"/>
              </a:rPr>
              <a:t>bác sĩ</a:t>
            </a:r>
          </a:p>
        </p:txBody>
      </p:sp>
      <p:sp>
        <p:nvSpPr>
          <p:cNvPr name="TextBox 16" id="16"/>
          <p:cNvSpPr txBox="true"/>
          <p:nvPr/>
        </p:nvSpPr>
        <p:spPr>
          <a:xfrm rot="0">
            <a:off x="12802605" y="3566662"/>
            <a:ext cx="5120764" cy="1036320"/>
          </a:xfrm>
          <a:prstGeom prst="rect">
            <a:avLst/>
          </a:prstGeom>
        </p:spPr>
        <p:txBody>
          <a:bodyPr anchor="t" rtlCol="false" tIns="0" lIns="0" bIns="0" rIns="0">
            <a:spAutoFit/>
          </a:bodyPr>
          <a:lstStyle/>
          <a:p>
            <a:pPr algn="ctr" marL="0" indent="0" lvl="0">
              <a:lnSpc>
                <a:spcPts val="4199"/>
              </a:lnSpc>
            </a:pPr>
            <a:r>
              <a:rPr lang="en-US" sz="2799" strike="noStrike" u="none">
                <a:solidFill>
                  <a:srgbClr val="156669"/>
                </a:solidFill>
                <a:latin typeface="Roboto"/>
                <a:ea typeface="Roboto"/>
                <a:cs typeface="Roboto"/>
                <a:sym typeface="Roboto"/>
              </a:rPr>
              <a:t>thấy chất lượng chăm sóc của họ giảm trong 5 năm qua</a:t>
            </a:r>
          </a:p>
        </p:txBody>
      </p:sp>
      <p:grpSp>
        <p:nvGrpSpPr>
          <p:cNvPr name="Group 17" id="17"/>
          <p:cNvGrpSpPr/>
          <p:nvPr/>
        </p:nvGrpSpPr>
        <p:grpSpPr>
          <a:xfrm rot="0">
            <a:off x="6609388" y="6212818"/>
            <a:ext cx="5678975" cy="1469517"/>
            <a:chOff x="0" y="0"/>
            <a:chExt cx="7571966" cy="1959356"/>
          </a:xfrm>
        </p:grpSpPr>
        <p:grpSp>
          <p:nvGrpSpPr>
            <p:cNvPr name="Group 18" id="18"/>
            <p:cNvGrpSpPr/>
            <p:nvPr/>
          </p:nvGrpSpPr>
          <p:grpSpPr>
            <a:xfrm rot="0">
              <a:off x="0" y="8261"/>
              <a:ext cx="7571966" cy="1942900"/>
              <a:chOff x="0" y="0"/>
              <a:chExt cx="1771125" cy="454455"/>
            </a:xfrm>
          </p:grpSpPr>
          <p:sp>
            <p:nvSpPr>
              <p:cNvPr name="Freeform 19" id="19"/>
              <p:cNvSpPr/>
              <p:nvPr/>
            </p:nvSpPr>
            <p:spPr>
              <a:xfrm flipH="false" flipV="false" rot="0">
                <a:off x="0" y="0"/>
                <a:ext cx="1771125" cy="454455"/>
              </a:xfrm>
              <a:custGeom>
                <a:avLst/>
                <a:gdLst/>
                <a:ahLst/>
                <a:cxnLst/>
                <a:rect r="r" b="b" t="t" l="l"/>
                <a:pathLst>
                  <a:path h="454455" w="1771125">
                    <a:moveTo>
                      <a:pt x="20449" y="0"/>
                    </a:moveTo>
                    <a:lnTo>
                      <a:pt x="1750676" y="0"/>
                    </a:lnTo>
                    <a:cubicBezTo>
                      <a:pt x="1756100" y="0"/>
                      <a:pt x="1761301" y="2154"/>
                      <a:pt x="1765136" y="5989"/>
                    </a:cubicBezTo>
                    <a:cubicBezTo>
                      <a:pt x="1768971" y="9824"/>
                      <a:pt x="1771125" y="15026"/>
                      <a:pt x="1771125" y="20449"/>
                    </a:cubicBezTo>
                    <a:lnTo>
                      <a:pt x="1771125" y="434006"/>
                    </a:lnTo>
                    <a:cubicBezTo>
                      <a:pt x="1771125" y="445300"/>
                      <a:pt x="1761970" y="454455"/>
                      <a:pt x="1750676" y="454455"/>
                    </a:cubicBezTo>
                    <a:lnTo>
                      <a:pt x="20449" y="454455"/>
                    </a:lnTo>
                    <a:cubicBezTo>
                      <a:pt x="15026" y="454455"/>
                      <a:pt x="9824" y="452301"/>
                      <a:pt x="5989" y="448466"/>
                    </a:cubicBezTo>
                    <a:cubicBezTo>
                      <a:pt x="2154" y="444631"/>
                      <a:pt x="0" y="439430"/>
                      <a:pt x="0" y="434006"/>
                    </a:cubicBezTo>
                    <a:lnTo>
                      <a:pt x="0" y="20449"/>
                    </a:lnTo>
                    <a:cubicBezTo>
                      <a:pt x="0" y="15026"/>
                      <a:pt x="2154" y="9824"/>
                      <a:pt x="5989" y="5989"/>
                    </a:cubicBezTo>
                    <a:cubicBezTo>
                      <a:pt x="9824" y="2154"/>
                      <a:pt x="15026" y="0"/>
                      <a:pt x="20449" y="0"/>
                    </a:cubicBezTo>
                    <a:close/>
                  </a:path>
                </a:pathLst>
              </a:custGeom>
              <a:solidFill>
                <a:srgbClr val="FBF6F1"/>
              </a:solidFill>
              <a:ln cap="sq">
                <a:noFill/>
                <a:prstDash val="solid"/>
                <a:miter/>
              </a:ln>
            </p:spPr>
          </p:sp>
          <p:sp>
            <p:nvSpPr>
              <p:cNvPr name="TextBox 20" id="20"/>
              <p:cNvSpPr txBox="true"/>
              <p:nvPr/>
            </p:nvSpPr>
            <p:spPr>
              <a:xfrm>
                <a:off x="0" y="-38100"/>
                <a:ext cx="1771125" cy="492555"/>
              </a:xfrm>
              <a:prstGeom prst="rect">
                <a:avLst/>
              </a:prstGeom>
            </p:spPr>
            <p:txBody>
              <a:bodyPr anchor="ctr" rtlCol="false" tIns="50800" lIns="50800" bIns="50800" rIns="50800"/>
              <a:lstStyle/>
              <a:p>
                <a:pPr algn="ctr">
                  <a:lnSpc>
                    <a:spcPts val="2659"/>
                  </a:lnSpc>
                  <a:spcBef>
                    <a:spcPct val="0"/>
                  </a:spcBef>
                </a:pPr>
              </a:p>
            </p:txBody>
          </p:sp>
        </p:grpSp>
        <p:sp>
          <p:nvSpPr>
            <p:cNvPr name="TextBox 21" id="21"/>
            <p:cNvSpPr txBox="true"/>
            <p:nvPr/>
          </p:nvSpPr>
          <p:spPr>
            <a:xfrm rot="0">
              <a:off x="1168696" y="123825"/>
              <a:ext cx="5262996" cy="1835531"/>
            </a:xfrm>
            <a:prstGeom prst="rect">
              <a:avLst/>
            </a:prstGeom>
          </p:spPr>
          <p:txBody>
            <a:bodyPr anchor="t" rtlCol="false" tIns="0" lIns="0" bIns="0" rIns="0">
              <a:spAutoFit/>
            </a:bodyPr>
            <a:lstStyle/>
            <a:p>
              <a:pPr algn="ctr">
                <a:lnSpc>
                  <a:spcPts val="5759"/>
                </a:lnSpc>
              </a:pPr>
              <a:r>
                <a:rPr lang="en-US" b="true" sz="5999" spc="-119">
                  <a:solidFill>
                    <a:srgbClr val="156669"/>
                  </a:solidFill>
                  <a:latin typeface="Public Sans Bold"/>
                  <a:ea typeface="Public Sans Bold"/>
                  <a:cs typeface="Public Sans Bold"/>
                  <a:sym typeface="Public Sans Bold"/>
                </a:rPr>
                <a:t>76%</a:t>
              </a:r>
            </a:p>
            <a:p>
              <a:pPr algn="ctr" marL="0" indent="0" lvl="0">
                <a:lnSpc>
                  <a:spcPts val="4608"/>
                </a:lnSpc>
                <a:spcBef>
                  <a:spcPct val="0"/>
                </a:spcBef>
              </a:pPr>
              <a:r>
                <a:rPr lang="en-US" sz="4800" spc="-96">
                  <a:solidFill>
                    <a:srgbClr val="156669"/>
                  </a:solidFill>
                  <a:latin typeface="Public Sans"/>
                  <a:ea typeface="Public Sans"/>
                  <a:cs typeface="Public Sans"/>
                  <a:sym typeface="Public Sans"/>
                </a:rPr>
                <a:t>điều dưỡng</a:t>
              </a:r>
            </a:p>
          </p:txBody>
        </p:sp>
      </p:grpSp>
      <p:sp>
        <p:nvSpPr>
          <p:cNvPr name="TextBox 22" id="22"/>
          <p:cNvSpPr txBox="true"/>
          <p:nvPr/>
        </p:nvSpPr>
        <p:spPr>
          <a:xfrm rot="0">
            <a:off x="6609388" y="7691909"/>
            <a:ext cx="5678867" cy="1560195"/>
          </a:xfrm>
          <a:prstGeom prst="rect">
            <a:avLst/>
          </a:prstGeom>
        </p:spPr>
        <p:txBody>
          <a:bodyPr anchor="t" rtlCol="false" tIns="0" lIns="0" bIns="0" rIns="0">
            <a:spAutoFit/>
          </a:bodyPr>
          <a:lstStyle/>
          <a:p>
            <a:pPr algn="ctr" marL="0" indent="0" lvl="0">
              <a:lnSpc>
                <a:spcPts val="4199"/>
              </a:lnSpc>
            </a:pPr>
            <a:r>
              <a:rPr lang="en-US" sz="2799">
                <a:solidFill>
                  <a:srgbClr val="156669"/>
                </a:solidFill>
                <a:latin typeface="Roboto"/>
                <a:ea typeface="Roboto"/>
                <a:cs typeface="Roboto"/>
                <a:sym typeface="Roboto"/>
              </a:rPr>
              <a:t>ch</a:t>
            </a:r>
            <a:r>
              <a:rPr lang="en-US" sz="2799" strike="noStrike" u="none">
                <a:solidFill>
                  <a:srgbClr val="156669"/>
                </a:solidFill>
                <a:latin typeface="Roboto"/>
                <a:ea typeface="Roboto"/>
                <a:cs typeface="Roboto"/>
                <a:sym typeface="Roboto"/>
              </a:rPr>
              <a:t>o rằng điều kiện làm việc không an toàn ảnh hưởng đến chất lượ</a:t>
            </a:r>
            <a:r>
              <a:rPr lang="en-US" sz="2799" strike="noStrike" u="none">
                <a:solidFill>
                  <a:srgbClr val="156669"/>
                </a:solidFill>
                <a:latin typeface="Roboto"/>
                <a:ea typeface="Roboto"/>
                <a:cs typeface="Roboto"/>
                <a:sym typeface="Roboto"/>
              </a:rPr>
              <a:t>n</a:t>
            </a:r>
            <a:r>
              <a:rPr lang="en-US" sz="2799" strike="noStrike" u="none">
                <a:solidFill>
                  <a:srgbClr val="156669"/>
                </a:solidFill>
                <a:latin typeface="Roboto"/>
                <a:ea typeface="Roboto"/>
                <a:cs typeface="Roboto"/>
                <a:sym typeface="Roboto"/>
              </a:rPr>
              <a:t>g</a:t>
            </a:r>
            <a:r>
              <a:rPr lang="en-US" sz="2799" strike="noStrike" u="none">
                <a:solidFill>
                  <a:srgbClr val="156669"/>
                </a:solidFill>
                <a:latin typeface="Roboto"/>
                <a:ea typeface="Roboto"/>
                <a:cs typeface="Roboto"/>
                <a:sym typeface="Roboto"/>
              </a:rPr>
              <a:t> </a:t>
            </a:r>
            <a:r>
              <a:rPr lang="en-US" sz="2799" strike="noStrike" u="none">
                <a:solidFill>
                  <a:srgbClr val="156669"/>
                </a:solidFill>
                <a:latin typeface="Roboto"/>
                <a:ea typeface="Roboto"/>
                <a:cs typeface="Roboto"/>
                <a:sym typeface="Roboto"/>
              </a:rPr>
              <a:t>c</a:t>
            </a:r>
            <a:r>
              <a:rPr lang="en-US" sz="2799" strike="noStrike" u="none">
                <a:solidFill>
                  <a:srgbClr val="156669"/>
                </a:solidFill>
                <a:latin typeface="Roboto"/>
                <a:ea typeface="Roboto"/>
                <a:cs typeface="Roboto"/>
                <a:sym typeface="Roboto"/>
              </a:rPr>
              <a:t>h</a:t>
            </a:r>
            <a:r>
              <a:rPr lang="en-US" sz="2799" strike="noStrike" u="none">
                <a:solidFill>
                  <a:srgbClr val="156669"/>
                </a:solidFill>
                <a:latin typeface="Roboto"/>
                <a:ea typeface="Roboto"/>
                <a:cs typeface="Roboto"/>
                <a:sym typeface="Roboto"/>
              </a:rPr>
              <a:t>ăm</a:t>
            </a:r>
            <a:r>
              <a:rPr lang="en-US" sz="2799" strike="noStrike" u="none">
                <a:solidFill>
                  <a:srgbClr val="156669"/>
                </a:solidFill>
                <a:latin typeface="Roboto"/>
                <a:ea typeface="Roboto"/>
                <a:cs typeface="Roboto"/>
                <a:sym typeface="Roboto"/>
              </a:rPr>
              <a:t> </a:t>
            </a:r>
            <a:r>
              <a:rPr lang="en-US" sz="2799" strike="noStrike" u="none">
                <a:solidFill>
                  <a:srgbClr val="156669"/>
                </a:solidFill>
                <a:latin typeface="Roboto"/>
                <a:ea typeface="Roboto"/>
                <a:cs typeface="Roboto"/>
                <a:sym typeface="Roboto"/>
              </a:rPr>
              <a:t>sóc (</a:t>
            </a:r>
            <a:r>
              <a:rPr lang="en-US" sz="2799" strike="noStrike" u="none">
                <a:solidFill>
                  <a:srgbClr val="156669"/>
                </a:solidFill>
                <a:latin typeface="Roboto"/>
                <a:ea typeface="Roboto"/>
                <a:cs typeface="Roboto"/>
                <a:sym typeface="Roboto"/>
              </a:rPr>
              <a:t>200</a:t>
            </a:r>
            <a:r>
              <a:rPr lang="en-US" sz="2799" strike="noStrike" u="none">
                <a:solidFill>
                  <a:srgbClr val="156669"/>
                </a:solidFill>
                <a:latin typeface="Roboto"/>
                <a:ea typeface="Roboto"/>
                <a:cs typeface="Roboto"/>
                <a:sym typeface="Roboto"/>
              </a:rPr>
              <a:t>1</a:t>
            </a:r>
            <a:r>
              <a:rPr lang="en-US" sz="2799" strike="noStrike" u="none">
                <a:solidFill>
                  <a:srgbClr val="156669"/>
                </a:solidFill>
                <a:latin typeface="Roboto"/>
                <a:ea typeface="Roboto"/>
                <a:cs typeface="Roboto"/>
                <a:sym typeface="Roboto"/>
              </a:rPr>
              <a:t>)</a:t>
            </a:r>
          </a:p>
        </p:txBody>
      </p:sp>
      <p:grpSp>
        <p:nvGrpSpPr>
          <p:cNvPr name="Group 23" id="23"/>
          <p:cNvGrpSpPr/>
          <p:nvPr/>
        </p:nvGrpSpPr>
        <p:grpSpPr>
          <a:xfrm rot="0">
            <a:off x="412098" y="6197097"/>
            <a:ext cx="5678975" cy="1479042"/>
            <a:chOff x="0" y="0"/>
            <a:chExt cx="7571966" cy="1972056"/>
          </a:xfrm>
        </p:grpSpPr>
        <p:grpSp>
          <p:nvGrpSpPr>
            <p:cNvPr name="Group 24" id="24"/>
            <p:cNvGrpSpPr/>
            <p:nvPr/>
          </p:nvGrpSpPr>
          <p:grpSpPr>
            <a:xfrm rot="0">
              <a:off x="0" y="0"/>
              <a:ext cx="7571966" cy="1942900"/>
              <a:chOff x="0" y="0"/>
              <a:chExt cx="1771125" cy="454455"/>
            </a:xfrm>
          </p:grpSpPr>
          <p:sp>
            <p:nvSpPr>
              <p:cNvPr name="Freeform 25" id="25"/>
              <p:cNvSpPr/>
              <p:nvPr/>
            </p:nvSpPr>
            <p:spPr>
              <a:xfrm flipH="false" flipV="false" rot="0">
                <a:off x="0" y="0"/>
                <a:ext cx="1771125" cy="454455"/>
              </a:xfrm>
              <a:custGeom>
                <a:avLst/>
                <a:gdLst/>
                <a:ahLst/>
                <a:cxnLst/>
                <a:rect r="r" b="b" t="t" l="l"/>
                <a:pathLst>
                  <a:path h="454455" w="1771125">
                    <a:moveTo>
                      <a:pt x="20449" y="0"/>
                    </a:moveTo>
                    <a:lnTo>
                      <a:pt x="1750676" y="0"/>
                    </a:lnTo>
                    <a:cubicBezTo>
                      <a:pt x="1756100" y="0"/>
                      <a:pt x="1761301" y="2154"/>
                      <a:pt x="1765136" y="5989"/>
                    </a:cubicBezTo>
                    <a:cubicBezTo>
                      <a:pt x="1768971" y="9824"/>
                      <a:pt x="1771125" y="15026"/>
                      <a:pt x="1771125" y="20449"/>
                    </a:cubicBezTo>
                    <a:lnTo>
                      <a:pt x="1771125" y="434006"/>
                    </a:lnTo>
                    <a:cubicBezTo>
                      <a:pt x="1771125" y="445300"/>
                      <a:pt x="1761970" y="454455"/>
                      <a:pt x="1750676" y="454455"/>
                    </a:cubicBezTo>
                    <a:lnTo>
                      <a:pt x="20449" y="454455"/>
                    </a:lnTo>
                    <a:cubicBezTo>
                      <a:pt x="15026" y="454455"/>
                      <a:pt x="9824" y="452301"/>
                      <a:pt x="5989" y="448466"/>
                    </a:cubicBezTo>
                    <a:cubicBezTo>
                      <a:pt x="2154" y="444631"/>
                      <a:pt x="0" y="439430"/>
                      <a:pt x="0" y="434006"/>
                    </a:cubicBezTo>
                    <a:lnTo>
                      <a:pt x="0" y="20449"/>
                    </a:lnTo>
                    <a:cubicBezTo>
                      <a:pt x="0" y="15026"/>
                      <a:pt x="2154" y="9824"/>
                      <a:pt x="5989" y="5989"/>
                    </a:cubicBezTo>
                    <a:cubicBezTo>
                      <a:pt x="9824" y="2154"/>
                      <a:pt x="15026" y="0"/>
                      <a:pt x="20449" y="0"/>
                    </a:cubicBezTo>
                    <a:close/>
                  </a:path>
                </a:pathLst>
              </a:custGeom>
              <a:solidFill>
                <a:srgbClr val="FBF6F1"/>
              </a:solidFill>
              <a:ln cap="sq">
                <a:noFill/>
                <a:prstDash val="solid"/>
                <a:miter/>
              </a:ln>
            </p:spPr>
          </p:sp>
          <p:sp>
            <p:nvSpPr>
              <p:cNvPr name="TextBox 26" id="26"/>
              <p:cNvSpPr txBox="true"/>
              <p:nvPr/>
            </p:nvSpPr>
            <p:spPr>
              <a:xfrm>
                <a:off x="0" y="-38100"/>
                <a:ext cx="1771125" cy="492555"/>
              </a:xfrm>
              <a:prstGeom prst="rect">
                <a:avLst/>
              </a:prstGeom>
            </p:spPr>
            <p:txBody>
              <a:bodyPr anchor="ctr" rtlCol="false" tIns="50800" lIns="50800" bIns="50800" rIns="50800"/>
              <a:lstStyle/>
              <a:p>
                <a:pPr algn="ctr">
                  <a:lnSpc>
                    <a:spcPts val="2659"/>
                  </a:lnSpc>
                  <a:spcBef>
                    <a:spcPct val="0"/>
                  </a:spcBef>
                </a:pPr>
              </a:p>
            </p:txBody>
          </p:sp>
        </p:grpSp>
        <p:sp>
          <p:nvSpPr>
            <p:cNvPr name="TextBox 27" id="27"/>
            <p:cNvSpPr txBox="true"/>
            <p:nvPr/>
          </p:nvSpPr>
          <p:spPr>
            <a:xfrm rot="0">
              <a:off x="896650" y="136525"/>
              <a:ext cx="5778666" cy="1835531"/>
            </a:xfrm>
            <a:prstGeom prst="rect">
              <a:avLst/>
            </a:prstGeom>
          </p:spPr>
          <p:txBody>
            <a:bodyPr anchor="t" rtlCol="false" tIns="0" lIns="0" bIns="0" rIns="0">
              <a:spAutoFit/>
            </a:bodyPr>
            <a:lstStyle/>
            <a:p>
              <a:pPr algn="ctr">
                <a:lnSpc>
                  <a:spcPts val="5759"/>
                </a:lnSpc>
              </a:pPr>
              <a:r>
                <a:rPr lang="en-US" b="true" sz="5999" spc="-119">
                  <a:solidFill>
                    <a:srgbClr val="156669"/>
                  </a:solidFill>
                  <a:latin typeface="Public Sans Bold"/>
                  <a:ea typeface="Public Sans Bold"/>
                  <a:cs typeface="Public Sans Bold"/>
                  <a:sym typeface="Public Sans Bold"/>
                </a:rPr>
                <a:t>41% </a:t>
              </a:r>
            </a:p>
            <a:p>
              <a:pPr algn="ctr" marL="0" indent="0" lvl="0">
                <a:lnSpc>
                  <a:spcPts val="4608"/>
                </a:lnSpc>
                <a:spcBef>
                  <a:spcPct val="0"/>
                </a:spcBef>
              </a:pPr>
              <a:r>
                <a:rPr lang="en-US" sz="4800" spc="-96">
                  <a:solidFill>
                    <a:srgbClr val="156669"/>
                  </a:solidFill>
                  <a:latin typeface="Public Sans"/>
                  <a:ea typeface="Public Sans"/>
                  <a:cs typeface="Public Sans"/>
                  <a:sym typeface="Public Sans"/>
                </a:rPr>
                <a:t>bác sĩ</a:t>
              </a:r>
            </a:p>
          </p:txBody>
        </p:sp>
      </p:grpSp>
      <p:sp>
        <p:nvSpPr>
          <p:cNvPr name="TextBox 28" id="28"/>
          <p:cNvSpPr txBox="true"/>
          <p:nvPr/>
        </p:nvSpPr>
        <p:spPr>
          <a:xfrm rot="0">
            <a:off x="412098" y="7685713"/>
            <a:ext cx="5678975" cy="1036320"/>
          </a:xfrm>
          <a:prstGeom prst="rect">
            <a:avLst/>
          </a:prstGeom>
        </p:spPr>
        <p:txBody>
          <a:bodyPr anchor="t" rtlCol="false" tIns="0" lIns="0" bIns="0" rIns="0">
            <a:spAutoFit/>
          </a:bodyPr>
          <a:lstStyle/>
          <a:p>
            <a:pPr algn="ctr" marL="0" indent="0" lvl="0">
              <a:lnSpc>
                <a:spcPts val="4199"/>
              </a:lnSpc>
            </a:pPr>
            <a:r>
              <a:rPr lang="en-US" sz="2799">
                <a:solidFill>
                  <a:srgbClr val="156669"/>
                </a:solidFill>
                <a:latin typeface="Roboto"/>
                <a:ea typeface="Roboto"/>
                <a:cs typeface="Roboto"/>
                <a:sym typeface="Roboto"/>
              </a:rPr>
              <a:t>cảm </a:t>
            </a:r>
            <a:r>
              <a:rPr lang="en-US" sz="2799" strike="noStrike" u="none">
                <a:solidFill>
                  <a:srgbClr val="156669"/>
                </a:solidFill>
                <a:latin typeface="Roboto"/>
                <a:ea typeface="Roboto"/>
                <a:cs typeface="Roboto"/>
                <a:sym typeface="Roboto"/>
              </a:rPr>
              <a:t>thấy nản khi báo cáo sai sót </a:t>
            </a:r>
          </a:p>
          <a:p>
            <a:pPr algn="ctr" marL="0" indent="0" lvl="0">
              <a:lnSpc>
                <a:spcPts val="4199"/>
              </a:lnSpc>
            </a:pPr>
            <a:r>
              <a:rPr lang="en-US" sz="2799" strike="noStrike" u="none">
                <a:solidFill>
                  <a:srgbClr val="156669"/>
                </a:solidFill>
                <a:latin typeface="Roboto"/>
                <a:ea typeface="Roboto"/>
                <a:cs typeface="Roboto"/>
                <a:sym typeface="Roboto"/>
              </a:rPr>
              <a:t>y tế</a:t>
            </a:r>
          </a:p>
        </p:txBody>
      </p:sp>
      <p:grpSp>
        <p:nvGrpSpPr>
          <p:cNvPr name="Group 29" id="29"/>
          <p:cNvGrpSpPr/>
          <p:nvPr/>
        </p:nvGrpSpPr>
        <p:grpSpPr>
          <a:xfrm rot="0">
            <a:off x="12802605" y="6197097"/>
            <a:ext cx="5120764" cy="1491433"/>
            <a:chOff x="0" y="0"/>
            <a:chExt cx="6827685" cy="1988577"/>
          </a:xfrm>
        </p:grpSpPr>
        <p:grpSp>
          <p:nvGrpSpPr>
            <p:cNvPr name="Group 30" id="30"/>
            <p:cNvGrpSpPr/>
            <p:nvPr/>
          </p:nvGrpSpPr>
          <p:grpSpPr>
            <a:xfrm rot="0">
              <a:off x="0" y="0"/>
              <a:ext cx="6827685" cy="1942900"/>
              <a:chOff x="0" y="0"/>
              <a:chExt cx="1597033" cy="454455"/>
            </a:xfrm>
          </p:grpSpPr>
          <p:sp>
            <p:nvSpPr>
              <p:cNvPr name="Freeform 31" id="31"/>
              <p:cNvSpPr/>
              <p:nvPr/>
            </p:nvSpPr>
            <p:spPr>
              <a:xfrm flipH="false" flipV="false" rot="0">
                <a:off x="0" y="0"/>
                <a:ext cx="1597033" cy="454455"/>
              </a:xfrm>
              <a:custGeom>
                <a:avLst/>
                <a:gdLst/>
                <a:ahLst/>
                <a:cxnLst/>
                <a:rect r="r" b="b" t="t" l="l"/>
                <a:pathLst>
                  <a:path h="454455" w="1597033">
                    <a:moveTo>
                      <a:pt x="22678" y="0"/>
                    </a:moveTo>
                    <a:lnTo>
                      <a:pt x="1574355" y="0"/>
                    </a:lnTo>
                    <a:cubicBezTo>
                      <a:pt x="1586880" y="0"/>
                      <a:pt x="1597033" y="10153"/>
                      <a:pt x="1597033" y="22678"/>
                    </a:cubicBezTo>
                    <a:lnTo>
                      <a:pt x="1597033" y="431777"/>
                    </a:lnTo>
                    <a:cubicBezTo>
                      <a:pt x="1597033" y="444302"/>
                      <a:pt x="1586880" y="454455"/>
                      <a:pt x="1574355" y="454455"/>
                    </a:cubicBezTo>
                    <a:lnTo>
                      <a:pt x="22678" y="454455"/>
                    </a:lnTo>
                    <a:cubicBezTo>
                      <a:pt x="10153" y="454455"/>
                      <a:pt x="0" y="444302"/>
                      <a:pt x="0" y="431777"/>
                    </a:cubicBezTo>
                    <a:lnTo>
                      <a:pt x="0" y="22678"/>
                    </a:lnTo>
                    <a:cubicBezTo>
                      <a:pt x="0" y="10153"/>
                      <a:pt x="10153" y="0"/>
                      <a:pt x="22678" y="0"/>
                    </a:cubicBezTo>
                    <a:close/>
                  </a:path>
                </a:pathLst>
              </a:custGeom>
              <a:solidFill>
                <a:srgbClr val="FBF6F1"/>
              </a:solidFill>
              <a:ln cap="sq">
                <a:noFill/>
                <a:prstDash val="solid"/>
                <a:miter/>
              </a:ln>
            </p:spPr>
          </p:sp>
          <p:sp>
            <p:nvSpPr>
              <p:cNvPr name="TextBox 32" id="32"/>
              <p:cNvSpPr txBox="true"/>
              <p:nvPr/>
            </p:nvSpPr>
            <p:spPr>
              <a:xfrm>
                <a:off x="0" y="-38100"/>
                <a:ext cx="1597033" cy="492555"/>
              </a:xfrm>
              <a:prstGeom prst="rect">
                <a:avLst/>
              </a:prstGeom>
            </p:spPr>
            <p:txBody>
              <a:bodyPr anchor="ctr" rtlCol="false" tIns="50800" lIns="50800" bIns="50800" rIns="50800"/>
              <a:lstStyle/>
              <a:p>
                <a:pPr algn="ctr">
                  <a:lnSpc>
                    <a:spcPts val="2659"/>
                  </a:lnSpc>
                  <a:spcBef>
                    <a:spcPct val="0"/>
                  </a:spcBef>
                </a:pPr>
              </a:p>
            </p:txBody>
          </p:sp>
        </p:grpSp>
        <p:sp>
          <p:nvSpPr>
            <p:cNvPr name="TextBox 33" id="33"/>
            <p:cNvSpPr txBox="true"/>
            <p:nvPr/>
          </p:nvSpPr>
          <p:spPr>
            <a:xfrm rot="0">
              <a:off x="1168544" y="153047"/>
              <a:ext cx="4677207" cy="1835531"/>
            </a:xfrm>
            <a:prstGeom prst="rect">
              <a:avLst/>
            </a:prstGeom>
          </p:spPr>
          <p:txBody>
            <a:bodyPr anchor="t" rtlCol="false" tIns="0" lIns="0" bIns="0" rIns="0">
              <a:spAutoFit/>
            </a:bodyPr>
            <a:lstStyle/>
            <a:p>
              <a:pPr algn="ctr">
                <a:lnSpc>
                  <a:spcPts val="5759"/>
                </a:lnSpc>
              </a:pPr>
              <a:r>
                <a:rPr lang="en-US" b="true" sz="5999" spc="-119">
                  <a:solidFill>
                    <a:srgbClr val="156669"/>
                  </a:solidFill>
                  <a:latin typeface="Public Sans Bold"/>
                  <a:ea typeface="Public Sans Bold"/>
                  <a:cs typeface="Public Sans Bold"/>
                  <a:sym typeface="Public Sans Bold"/>
                </a:rPr>
                <a:t>800</a:t>
              </a:r>
            </a:p>
            <a:p>
              <a:pPr algn="ctr" marL="0" indent="0" lvl="0">
                <a:lnSpc>
                  <a:spcPts val="4608"/>
                </a:lnSpc>
                <a:spcBef>
                  <a:spcPct val="0"/>
                </a:spcBef>
              </a:pPr>
              <a:r>
                <a:rPr lang="en-US" sz="4800" spc="-96">
                  <a:solidFill>
                    <a:srgbClr val="156669"/>
                  </a:solidFill>
                  <a:latin typeface="Public Sans"/>
                  <a:ea typeface="Public Sans"/>
                  <a:cs typeface="Public Sans"/>
                  <a:sym typeface="Public Sans"/>
                </a:rPr>
                <a:t>bác sĩ</a:t>
              </a:r>
            </a:p>
          </p:txBody>
        </p:sp>
      </p:grpSp>
      <p:sp>
        <p:nvSpPr>
          <p:cNvPr name="TextBox 34" id="34"/>
          <p:cNvSpPr txBox="true"/>
          <p:nvPr/>
        </p:nvSpPr>
        <p:spPr>
          <a:xfrm rot="0">
            <a:off x="12802658" y="7698105"/>
            <a:ext cx="4993952" cy="1560195"/>
          </a:xfrm>
          <a:prstGeom prst="rect">
            <a:avLst/>
          </a:prstGeom>
        </p:spPr>
        <p:txBody>
          <a:bodyPr anchor="t" rtlCol="false" tIns="0" lIns="0" bIns="0" rIns="0">
            <a:spAutoFit/>
          </a:bodyPr>
          <a:lstStyle/>
          <a:p>
            <a:pPr algn="ctr" marL="0" indent="0" lvl="0">
              <a:lnSpc>
                <a:spcPts val="4199"/>
              </a:lnSpc>
            </a:pPr>
            <a:r>
              <a:rPr lang="en-US" sz="2799">
                <a:solidFill>
                  <a:srgbClr val="156669"/>
                </a:solidFill>
                <a:latin typeface="Roboto"/>
                <a:ea typeface="Roboto"/>
                <a:cs typeface="Roboto"/>
                <a:sym typeface="Roboto"/>
              </a:rPr>
              <a:t>thấy</a:t>
            </a:r>
            <a:r>
              <a:rPr lang="en-US" sz="2799" strike="noStrike" u="none">
                <a:solidFill>
                  <a:srgbClr val="156669"/>
                </a:solidFill>
                <a:latin typeface="Roboto"/>
                <a:ea typeface="Roboto"/>
                <a:cs typeface="Roboto"/>
                <a:sym typeface="Roboto"/>
              </a:rPr>
              <a:t> </a:t>
            </a:r>
            <a:r>
              <a:rPr lang="en-US" b="true" sz="2799" strike="noStrike" u="none">
                <a:solidFill>
                  <a:srgbClr val="156669"/>
                </a:solidFill>
                <a:latin typeface="Roboto Bold"/>
                <a:ea typeface="Roboto Bold"/>
                <a:cs typeface="Roboto Bold"/>
                <a:sym typeface="Roboto Bold"/>
              </a:rPr>
              <a:t>35% sai sót y tế</a:t>
            </a:r>
            <a:r>
              <a:rPr lang="en-US" sz="2799" strike="noStrike" u="none">
                <a:solidFill>
                  <a:srgbClr val="156669"/>
                </a:solidFill>
                <a:latin typeface="Roboto"/>
                <a:ea typeface="Roboto"/>
                <a:cs typeface="Roboto"/>
                <a:sym typeface="Roboto"/>
              </a:rPr>
              <a:t> xảy ra trong chính gia đình của </a:t>
            </a:r>
            <a:r>
              <a:rPr lang="en-US" sz="2799" strike="noStrike" u="none">
                <a:solidFill>
                  <a:srgbClr val="156669"/>
                </a:solidFill>
                <a:latin typeface="Roboto"/>
                <a:ea typeface="Roboto"/>
                <a:cs typeface="Roboto"/>
                <a:sym typeface="Roboto"/>
              </a:rPr>
              <a:t>họ </a:t>
            </a:r>
            <a:r>
              <a:rPr lang="en-US" sz="2799" strike="noStrike" u="none">
                <a:solidFill>
                  <a:srgbClr val="156669"/>
                </a:solidFill>
                <a:latin typeface="Roboto"/>
                <a:ea typeface="Roboto"/>
                <a:cs typeface="Roboto"/>
                <a:sym typeface="Roboto"/>
              </a:rPr>
              <a:t>(</a:t>
            </a:r>
            <a:r>
              <a:rPr lang="en-US" sz="2799" strike="noStrike" u="none">
                <a:solidFill>
                  <a:srgbClr val="156669"/>
                </a:solidFill>
                <a:latin typeface="Roboto"/>
                <a:ea typeface="Roboto"/>
                <a:cs typeface="Roboto"/>
                <a:sym typeface="Roboto"/>
              </a:rPr>
              <a:t>2002)</a:t>
            </a:r>
          </a:p>
        </p:txBody>
      </p:sp>
      <p:grpSp>
        <p:nvGrpSpPr>
          <p:cNvPr name="Group 35" id="35"/>
          <p:cNvGrpSpPr/>
          <p:nvPr/>
        </p:nvGrpSpPr>
        <p:grpSpPr>
          <a:xfrm rot="0">
            <a:off x="9525" y="26342"/>
            <a:ext cx="3583458" cy="1138598"/>
            <a:chOff x="0" y="0"/>
            <a:chExt cx="4777944" cy="1518131"/>
          </a:xfrm>
        </p:grpSpPr>
        <p:grpSp>
          <p:nvGrpSpPr>
            <p:cNvPr name="Group 36" id="36"/>
            <p:cNvGrpSpPr/>
            <p:nvPr/>
          </p:nvGrpSpPr>
          <p:grpSpPr>
            <a:xfrm rot="0">
              <a:off x="1110702" y="0"/>
              <a:ext cx="2269554" cy="1232748"/>
              <a:chOff x="0" y="0"/>
              <a:chExt cx="748204" cy="406400"/>
            </a:xfrm>
          </p:grpSpPr>
          <p:sp>
            <p:nvSpPr>
              <p:cNvPr name="Freeform 37" id="3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38" id="3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39" id="39"/>
            <p:cNvGrpSpPr/>
            <p:nvPr/>
          </p:nvGrpSpPr>
          <p:grpSpPr>
            <a:xfrm rot="0">
              <a:off x="0" y="64603"/>
              <a:ext cx="1773142" cy="1232748"/>
              <a:chOff x="0" y="0"/>
              <a:chExt cx="584552" cy="406400"/>
            </a:xfrm>
          </p:grpSpPr>
          <p:sp>
            <p:nvSpPr>
              <p:cNvPr name="Freeform 40" id="4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41" id="4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42" id="42"/>
            <p:cNvGrpSpPr/>
            <p:nvPr/>
          </p:nvGrpSpPr>
          <p:grpSpPr>
            <a:xfrm rot="0">
              <a:off x="281290" y="302433"/>
              <a:ext cx="4496654" cy="1127940"/>
              <a:chOff x="0" y="0"/>
              <a:chExt cx="1482412" cy="371848"/>
            </a:xfrm>
          </p:grpSpPr>
          <p:sp>
            <p:nvSpPr>
              <p:cNvPr name="Freeform 43" id="4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44" id="4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45" id="4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46" id="4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sp>
        <p:nvSpPr>
          <p:cNvPr name="TextBox 47" id="47"/>
          <p:cNvSpPr txBox="true"/>
          <p:nvPr/>
        </p:nvSpPr>
        <p:spPr>
          <a:xfrm rot="0">
            <a:off x="5709569" y="355825"/>
            <a:ext cx="8851413" cy="672850"/>
          </a:xfrm>
          <a:prstGeom prst="rect">
            <a:avLst/>
          </a:prstGeom>
        </p:spPr>
        <p:txBody>
          <a:bodyPr anchor="t" rtlCol="false" tIns="0" lIns="0" bIns="0" rIns="0">
            <a:spAutoFit/>
          </a:bodyPr>
          <a:lstStyle/>
          <a:p>
            <a:pPr algn="l" marL="0" indent="0" lvl="0">
              <a:lnSpc>
                <a:spcPts val="4992"/>
              </a:lnSpc>
            </a:pPr>
            <a:r>
              <a:rPr lang="en-US" b="true" sz="5200" spc="-104">
                <a:solidFill>
                  <a:srgbClr val="156669"/>
                </a:solidFill>
                <a:latin typeface="Public Sans Bold"/>
                <a:ea typeface="Public Sans Bold"/>
                <a:cs typeface="Public Sans Bold"/>
                <a:sym typeface="Public Sans Bold"/>
              </a:rPr>
              <a:t>⚠️ Những thách thức tại Mỹ</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bg>
      <p:bgPr>
        <a:solidFill>
          <a:srgbClr val="7FAAC8"/>
        </a:solidFill>
      </p:bgPr>
    </p:bg>
    <p:spTree>
      <p:nvGrpSpPr>
        <p:cNvPr id="1" name=""/>
        <p:cNvGrpSpPr/>
        <p:nvPr/>
      </p:nvGrpSpPr>
      <p:grpSpPr>
        <a:xfrm>
          <a:off x="0" y="0"/>
          <a:ext cx="0" cy="0"/>
          <a:chOff x="0" y="0"/>
          <a:chExt cx="0" cy="0"/>
        </a:xfrm>
      </p:grpSpPr>
      <p:grpSp>
        <p:nvGrpSpPr>
          <p:cNvPr name="Group 2" id="2"/>
          <p:cNvGrpSpPr/>
          <p:nvPr/>
        </p:nvGrpSpPr>
        <p:grpSpPr>
          <a:xfrm rot="0">
            <a:off x="9982152" y="415935"/>
            <a:ext cx="7944572" cy="7245630"/>
            <a:chOff x="0" y="0"/>
            <a:chExt cx="6962546" cy="6350000"/>
          </a:xfrm>
        </p:grpSpPr>
        <p:sp>
          <p:nvSpPr>
            <p:cNvPr name="Freeform 3" id="3"/>
            <p:cNvSpPr/>
            <p:nvPr/>
          </p:nvSpPr>
          <p:spPr>
            <a:xfrm flipH="false" flipV="false" rot="0">
              <a:off x="-6883" y="-1308"/>
              <a:ext cx="6984085" cy="6352794"/>
            </a:xfrm>
            <a:custGeom>
              <a:avLst/>
              <a:gdLst/>
              <a:ahLst/>
              <a:cxnLst/>
              <a:rect r="r" b="b" t="t" l="l"/>
              <a:pathLst>
                <a:path h="6352794" w="6984085">
                  <a:moveTo>
                    <a:pt x="5584063" y="4382198"/>
                  </a:moveTo>
                  <a:cubicBezTo>
                    <a:pt x="5976302" y="4290060"/>
                    <a:pt x="6424028" y="4283430"/>
                    <a:pt x="6711556" y="4001173"/>
                  </a:cubicBezTo>
                  <a:cubicBezTo>
                    <a:pt x="6906793" y="3809517"/>
                    <a:pt x="6984085" y="3520630"/>
                    <a:pt x="6967181" y="3247580"/>
                  </a:cubicBezTo>
                  <a:cubicBezTo>
                    <a:pt x="6950265" y="2974518"/>
                    <a:pt x="6848906" y="2713698"/>
                    <a:pt x="6729463" y="2467559"/>
                  </a:cubicBezTo>
                  <a:cubicBezTo>
                    <a:pt x="6472961" y="1938960"/>
                    <a:pt x="6126797" y="1454010"/>
                    <a:pt x="5710212" y="1039685"/>
                  </a:cubicBezTo>
                  <a:cubicBezTo>
                    <a:pt x="5664340" y="994067"/>
                    <a:pt x="5616283" y="948372"/>
                    <a:pt x="5557024" y="922414"/>
                  </a:cubicBezTo>
                  <a:cubicBezTo>
                    <a:pt x="5445950" y="873760"/>
                    <a:pt x="5312994" y="904087"/>
                    <a:pt x="5211229" y="970026"/>
                  </a:cubicBezTo>
                  <a:cubicBezTo>
                    <a:pt x="5109464" y="1035964"/>
                    <a:pt x="5014861" y="1136472"/>
                    <a:pt x="4939881" y="1231760"/>
                  </a:cubicBezTo>
                  <a:cubicBezTo>
                    <a:pt x="4855718" y="951255"/>
                    <a:pt x="4714964" y="687857"/>
                    <a:pt x="4528553" y="462000"/>
                  </a:cubicBezTo>
                  <a:cubicBezTo>
                    <a:pt x="4405732" y="313195"/>
                    <a:pt x="4259885" y="178333"/>
                    <a:pt x="4083532" y="100063"/>
                  </a:cubicBezTo>
                  <a:cubicBezTo>
                    <a:pt x="3869626" y="5131"/>
                    <a:pt x="3628021" y="0"/>
                    <a:pt x="3394011" y="1498"/>
                  </a:cubicBezTo>
                  <a:cubicBezTo>
                    <a:pt x="3174251" y="2908"/>
                    <a:pt x="2951962" y="9144"/>
                    <a:pt x="2739898" y="66840"/>
                  </a:cubicBezTo>
                  <a:cubicBezTo>
                    <a:pt x="2448204" y="146215"/>
                    <a:pt x="2191842" y="318249"/>
                    <a:pt x="1941372" y="487527"/>
                  </a:cubicBezTo>
                  <a:cubicBezTo>
                    <a:pt x="1886089" y="524891"/>
                    <a:pt x="1828914" y="564261"/>
                    <a:pt x="1795780" y="622173"/>
                  </a:cubicBezTo>
                  <a:cubicBezTo>
                    <a:pt x="1758378" y="687552"/>
                    <a:pt x="1757108" y="766750"/>
                    <a:pt x="1757502" y="842073"/>
                  </a:cubicBezTo>
                  <a:cubicBezTo>
                    <a:pt x="1759534" y="1233957"/>
                    <a:pt x="1780057" y="1625740"/>
                    <a:pt x="1818983" y="2015693"/>
                  </a:cubicBezTo>
                  <a:cubicBezTo>
                    <a:pt x="1449006" y="1947278"/>
                    <a:pt x="1014336" y="1957108"/>
                    <a:pt x="640639" y="2000758"/>
                  </a:cubicBezTo>
                  <a:cubicBezTo>
                    <a:pt x="609435" y="2004403"/>
                    <a:pt x="576567" y="2009127"/>
                    <a:pt x="551916" y="2028596"/>
                  </a:cubicBezTo>
                  <a:cubicBezTo>
                    <a:pt x="511403" y="2060588"/>
                    <a:pt x="507238" y="2119198"/>
                    <a:pt x="503631" y="2170684"/>
                  </a:cubicBezTo>
                  <a:cubicBezTo>
                    <a:pt x="469265" y="2660231"/>
                    <a:pt x="188201" y="3097416"/>
                    <a:pt x="81813" y="3576498"/>
                  </a:cubicBezTo>
                  <a:cubicBezTo>
                    <a:pt x="41643" y="3757397"/>
                    <a:pt x="26746" y="3942804"/>
                    <a:pt x="11950" y="4127513"/>
                  </a:cubicBezTo>
                  <a:cubicBezTo>
                    <a:pt x="5753" y="4204868"/>
                    <a:pt x="0" y="4285412"/>
                    <a:pt x="28587" y="4357548"/>
                  </a:cubicBezTo>
                  <a:cubicBezTo>
                    <a:pt x="54622" y="4423270"/>
                    <a:pt x="106756" y="4475226"/>
                    <a:pt x="162382" y="4518863"/>
                  </a:cubicBezTo>
                  <a:cubicBezTo>
                    <a:pt x="388290" y="4696054"/>
                    <a:pt x="682015" y="4761395"/>
                    <a:pt x="967816" y="4788763"/>
                  </a:cubicBezTo>
                  <a:cubicBezTo>
                    <a:pt x="1253617" y="4816132"/>
                    <a:pt x="1543583" y="4810836"/>
                    <a:pt x="1824634" y="4869510"/>
                  </a:cubicBezTo>
                  <a:cubicBezTo>
                    <a:pt x="1839506" y="5155336"/>
                    <a:pt x="1957806" y="5441086"/>
                    <a:pt x="2016290" y="5721248"/>
                  </a:cubicBezTo>
                  <a:cubicBezTo>
                    <a:pt x="2034286" y="5807469"/>
                    <a:pt x="2055012" y="5894984"/>
                    <a:pt x="2100948" y="5970130"/>
                  </a:cubicBezTo>
                  <a:cubicBezTo>
                    <a:pt x="2182761" y="6103963"/>
                    <a:pt x="2332812" y="6180125"/>
                    <a:pt x="2481605" y="6229769"/>
                  </a:cubicBezTo>
                  <a:cubicBezTo>
                    <a:pt x="2850337" y="6352794"/>
                    <a:pt x="3247187" y="6352515"/>
                    <a:pt x="3635896" y="6350991"/>
                  </a:cubicBezTo>
                  <a:cubicBezTo>
                    <a:pt x="4094620" y="6349200"/>
                    <a:pt x="4553343" y="6347397"/>
                    <a:pt x="5012067" y="6345606"/>
                  </a:cubicBezTo>
                  <a:cubicBezTo>
                    <a:pt x="5053482" y="6345441"/>
                    <a:pt x="5097666" y="6344475"/>
                    <a:pt x="5131943" y="6321234"/>
                  </a:cubicBezTo>
                  <a:cubicBezTo>
                    <a:pt x="5169979" y="6295453"/>
                    <a:pt x="5186680" y="6248629"/>
                    <a:pt x="5200802" y="6204890"/>
                  </a:cubicBezTo>
                  <a:cubicBezTo>
                    <a:pt x="5394820" y="5603811"/>
                    <a:pt x="5494134" y="5007407"/>
                    <a:pt x="5584063" y="4382198"/>
                  </a:cubicBezTo>
                  <a:close/>
                </a:path>
              </a:pathLst>
            </a:custGeom>
            <a:blipFill>
              <a:blip r:embed="rId2"/>
              <a:stretch>
                <a:fillRect l="0" t="-17578" r="0" b="-17578"/>
              </a:stretch>
            </a:blipFill>
          </p:spPr>
        </p:sp>
      </p:grpSp>
      <p:sp>
        <p:nvSpPr>
          <p:cNvPr name="Freeform 4" id="4"/>
          <p:cNvSpPr/>
          <p:nvPr/>
        </p:nvSpPr>
        <p:spPr>
          <a:xfrm flipH="false" flipV="false" rot="0">
            <a:off x="323603" y="1495678"/>
            <a:ext cx="8820397" cy="6800412"/>
          </a:xfrm>
          <a:custGeom>
            <a:avLst/>
            <a:gdLst/>
            <a:ahLst/>
            <a:cxnLst/>
            <a:rect r="r" b="b" t="t" l="l"/>
            <a:pathLst>
              <a:path h="6800412" w="8820397">
                <a:moveTo>
                  <a:pt x="0" y="0"/>
                </a:moveTo>
                <a:lnTo>
                  <a:pt x="8820397" y="0"/>
                </a:lnTo>
                <a:lnTo>
                  <a:pt x="8820397" y="6800412"/>
                </a:lnTo>
                <a:lnTo>
                  <a:pt x="0" y="6800412"/>
                </a:lnTo>
                <a:lnTo>
                  <a:pt x="0" y="0"/>
                </a:lnTo>
                <a:close/>
              </a:path>
            </a:pathLst>
          </a:custGeom>
          <a:blipFill>
            <a:blip r:embed="rId3"/>
            <a:stretch>
              <a:fillRect l="0" t="-746" r="0" b="-746"/>
            </a:stretch>
          </a:blipFill>
        </p:spPr>
      </p:sp>
      <p:grpSp>
        <p:nvGrpSpPr>
          <p:cNvPr name="Group 5" id="5"/>
          <p:cNvGrpSpPr/>
          <p:nvPr/>
        </p:nvGrpSpPr>
        <p:grpSpPr>
          <a:xfrm rot="0">
            <a:off x="9525" y="26342"/>
            <a:ext cx="3583458" cy="1138598"/>
            <a:chOff x="0" y="0"/>
            <a:chExt cx="4777944" cy="1518131"/>
          </a:xfrm>
        </p:grpSpPr>
        <p:grpSp>
          <p:nvGrpSpPr>
            <p:cNvPr name="Group 6" id="6"/>
            <p:cNvGrpSpPr/>
            <p:nvPr/>
          </p:nvGrpSpPr>
          <p:grpSpPr>
            <a:xfrm rot="0">
              <a:off x="1110702" y="0"/>
              <a:ext cx="2269554" cy="1232748"/>
              <a:chOff x="0" y="0"/>
              <a:chExt cx="748204" cy="406400"/>
            </a:xfrm>
          </p:grpSpPr>
          <p:sp>
            <p:nvSpPr>
              <p:cNvPr name="Freeform 7" id="7"/>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8" id="8"/>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0" y="64603"/>
              <a:ext cx="1773142" cy="1232748"/>
              <a:chOff x="0" y="0"/>
              <a:chExt cx="584552" cy="406400"/>
            </a:xfrm>
          </p:grpSpPr>
          <p:sp>
            <p:nvSpPr>
              <p:cNvPr name="Freeform 10" id="10"/>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11" id="11"/>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2" id="12"/>
            <p:cNvGrpSpPr/>
            <p:nvPr/>
          </p:nvGrpSpPr>
          <p:grpSpPr>
            <a:xfrm rot="0">
              <a:off x="281290" y="302433"/>
              <a:ext cx="4496654" cy="1127940"/>
              <a:chOff x="0" y="0"/>
              <a:chExt cx="1482412" cy="371848"/>
            </a:xfrm>
          </p:grpSpPr>
          <p:sp>
            <p:nvSpPr>
              <p:cNvPr name="Freeform 13" id="13"/>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4" id="14"/>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5" id="15"/>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4"/>
              <a:stretch>
                <a:fillRect l="0" t="0" r="0" b="0"/>
              </a:stretch>
            </a:blipFill>
          </p:spPr>
        </p:sp>
        <p:sp>
          <p:nvSpPr>
            <p:cNvPr name="Freeform 16" id="16"/>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5"/>
              <a:stretch>
                <a:fillRect l="0" t="0" r="0" b="0"/>
              </a:stretch>
            </a:blipFill>
          </p:spPr>
        </p:sp>
      </p:grpSp>
      <p:sp>
        <p:nvSpPr>
          <p:cNvPr name="TextBox 17" id="17"/>
          <p:cNvSpPr txBox="true"/>
          <p:nvPr/>
        </p:nvSpPr>
        <p:spPr>
          <a:xfrm rot="0">
            <a:off x="1187318" y="2676267"/>
            <a:ext cx="7413068" cy="3168753"/>
          </a:xfrm>
          <a:prstGeom prst="rect">
            <a:avLst/>
          </a:prstGeom>
        </p:spPr>
        <p:txBody>
          <a:bodyPr anchor="t" rtlCol="false" tIns="0" lIns="0" bIns="0" rIns="0">
            <a:spAutoFit/>
          </a:bodyPr>
          <a:lstStyle/>
          <a:p>
            <a:pPr algn="l">
              <a:lnSpc>
                <a:spcPts val="6261"/>
              </a:lnSpc>
            </a:pPr>
            <a:r>
              <a:rPr lang="en-US" sz="5217" spc="-104">
                <a:solidFill>
                  <a:srgbClr val="FBF6F1"/>
                </a:solidFill>
                <a:latin typeface="Public Sans"/>
                <a:ea typeface="Public Sans"/>
                <a:cs typeface="Public Sans"/>
                <a:sym typeface="Public Sans"/>
              </a:rPr>
              <a:t>Knowing is not enough, </a:t>
            </a:r>
          </a:p>
          <a:p>
            <a:pPr algn="l">
              <a:lnSpc>
                <a:spcPts val="6261"/>
              </a:lnSpc>
            </a:pPr>
            <a:r>
              <a:rPr lang="en-US" sz="5217" spc="-104">
                <a:solidFill>
                  <a:srgbClr val="FBF6F1"/>
                </a:solidFill>
                <a:latin typeface="Public Sans"/>
                <a:ea typeface="Public Sans"/>
                <a:cs typeface="Public Sans"/>
                <a:sym typeface="Public Sans"/>
              </a:rPr>
              <a:t>we must apply.</a:t>
            </a:r>
          </a:p>
          <a:p>
            <a:pPr algn="l">
              <a:lnSpc>
                <a:spcPts val="6261"/>
              </a:lnSpc>
            </a:pPr>
            <a:r>
              <a:rPr lang="en-US" sz="5217" spc="-104">
                <a:solidFill>
                  <a:srgbClr val="FBF6F1"/>
                </a:solidFill>
                <a:latin typeface="Public Sans"/>
                <a:ea typeface="Public Sans"/>
                <a:cs typeface="Public Sans"/>
                <a:sym typeface="Public Sans"/>
              </a:rPr>
              <a:t>Willing is not enough, </a:t>
            </a:r>
          </a:p>
          <a:p>
            <a:pPr algn="l" marL="0" indent="0" lvl="0">
              <a:lnSpc>
                <a:spcPts val="6261"/>
              </a:lnSpc>
            </a:pPr>
            <a:r>
              <a:rPr lang="en-US" sz="5217" spc="-104">
                <a:solidFill>
                  <a:srgbClr val="FBF6F1"/>
                </a:solidFill>
                <a:latin typeface="Public Sans"/>
                <a:ea typeface="Public Sans"/>
                <a:cs typeface="Public Sans"/>
                <a:sym typeface="Public Sans"/>
              </a:rPr>
              <a:t>we must do.</a:t>
            </a:r>
          </a:p>
        </p:txBody>
      </p:sp>
      <p:grpSp>
        <p:nvGrpSpPr>
          <p:cNvPr name="Group 18" id="18"/>
          <p:cNvGrpSpPr/>
          <p:nvPr/>
        </p:nvGrpSpPr>
        <p:grpSpPr>
          <a:xfrm rot="0">
            <a:off x="8076365" y="7887460"/>
            <a:ext cx="9690870" cy="1723839"/>
            <a:chOff x="0" y="0"/>
            <a:chExt cx="12921160" cy="2298452"/>
          </a:xfrm>
        </p:grpSpPr>
        <p:grpSp>
          <p:nvGrpSpPr>
            <p:cNvPr name="Group 19" id="19"/>
            <p:cNvGrpSpPr/>
            <p:nvPr/>
          </p:nvGrpSpPr>
          <p:grpSpPr>
            <a:xfrm rot="0">
              <a:off x="0" y="0"/>
              <a:ext cx="12921160" cy="2298452"/>
              <a:chOff x="0" y="0"/>
              <a:chExt cx="3022331" cy="537621"/>
            </a:xfrm>
          </p:grpSpPr>
          <p:sp>
            <p:nvSpPr>
              <p:cNvPr name="Freeform 20" id="20"/>
              <p:cNvSpPr/>
              <p:nvPr/>
            </p:nvSpPr>
            <p:spPr>
              <a:xfrm flipH="false" flipV="false" rot="0">
                <a:off x="0" y="0"/>
                <a:ext cx="3022331" cy="537621"/>
              </a:xfrm>
              <a:custGeom>
                <a:avLst/>
                <a:gdLst/>
                <a:ahLst/>
                <a:cxnLst/>
                <a:rect r="r" b="b" t="t" l="l"/>
                <a:pathLst>
                  <a:path h="537621" w="3022331">
                    <a:moveTo>
                      <a:pt x="11983" y="0"/>
                    </a:moveTo>
                    <a:lnTo>
                      <a:pt x="3010348" y="0"/>
                    </a:lnTo>
                    <a:cubicBezTo>
                      <a:pt x="3013526" y="0"/>
                      <a:pt x="3016574" y="1263"/>
                      <a:pt x="3018821" y="3510"/>
                    </a:cubicBezTo>
                    <a:cubicBezTo>
                      <a:pt x="3021069" y="5757"/>
                      <a:pt x="3022331" y="8805"/>
                      <a:pt x="3022331" y="11983"/>
                    </a:cubicBezTo>
                    <a:lnTo>
                      <a:pt x="3022331" y="525637"/>
                    </a:lnTo>
                    <a:cubicBezTo>
                      <a:pt x="3022331" y="528816"/>
                      <a:pt x="3021069" y="531864"/>
                      <a:pt x="3018821" y="534111"/>
                    </a:cubicBezTo>
                    <a:cubicBezTo>
                      <a:pt x="3016574" y="536358"/>
                      <a:pt x="3013526" y="537621"/>
                      <a:pt x="3010348" y="537621"/>
                    </a:cubicBezTo>
                    <a:lnTo>
                      <a:pt x="11983" y="537621"/>
                    </a:lnTo>
                    <a:cubicBezTo>
                      <a:pt x="8805" y="537621"/>
                      <a:pt x="5757" y="536358"/>
                      <a:pt x="3510" y="534111"/>
                    </a:cubicBezTo>
                    <a:cubicBezTo>
                      <a:pt x="1263" y="531864"/>
                      <a:pt x="0" y="528816"/>
                      <a:pt x="0" y="525637"/>
                    </a:cubicBezTo>
                    <a:lnTo>
                      <a:pt x="0" y="11983"/>
                    </a:lnTo>
                    <a:cubicBezTo>
                      <a:pt x="0" y="8805"/>
                      <a:pt x="1263" y="5757"/>
                      <a:pt x="3510" y="3510"/>
                    </a:cubicBezTo>
                    <a:cubicBezTo>
                      <a:pt x="5757" y="1263"/>
                      <a:pt x="8805" y="0"/>
                      <a:pt x="11983" y="0"/>
                    </a:cubicBezTo>
                    <a:close/>
                  </a:path>
                </a:pathLst>
              </a:custGeom>
              <a:solidFill>
                <a:srgbClr val="FBF6F1"/>
              </a:solidFill>
              <a:ln cap="sq">
                <a:noFill/>
                <a:prstDash val="solid"/>
                <a:miter/>
              </a:ln>
            </p:spPr>
          </p:sp>
          <p:sp>
            <p:nvSpPr>
              <p:cNvPr name="TextBox 21" id="21"/>
              <p:cNvSpPr txBox="true"/>
              <p:nvPr/>
            </p:nvSpPr>
            <p:spPr>
              <a:xfrm>
                <a:off x="0" y="-38100"/>
                <a:ext cx="3022331" cy="575721"/>
              </a:xfrm>
              <a:prstGeom prst="rect">
                <a:avLst/>
              </a:prstGeom>
            </p:spPr>
            <p:txBody>
              <a:bodyPr anchor="ctr" rtlCol="false" tIns="50800" lIns="50800" bIns="50800" rIns="50800"/>
              <a:lstStyle/>
              <a:p>
                <a:pPr algn="ctr">
                  <a:lnSpc>
                    <a:spcPts val="2659"/>
                  </a:lnSpc>
                  <a:spcBef>
                    <a:spcPct val="0"/>
                  </a:spcBef>
                </a:pPr>
              </a:p>
            </p:txBody>
          </p:sp>
        </p:grpSp>
        <p:sp>
          <p:nvSpPr>
            <p:cNvPr name="TextBox 22" id="22"/>
            <p:cNvSpPr txBox="true"/>
            <p:nvPr/>
          </p:nvSpPr>
          <p:spPr>
            <a:xfrm rot="0">
              <a:off x="505792" y="142781"/>
              <a:ext cx="12415368" cy="1914993"/>
            </a:xfrm>
            <a:prstGeom prst="rect">
              <a:avLst/>
            </a:prstGeom>
          </p:spPr>
          <p:txBody>
            <a:bodyPr anchor="t" rtlCol="false" tIns="0" lIns="0" bIns="0" rIns="0">
              <a:spAutoFit/>
            </a:bodyPr>
            <a:lstStyle/>
            <a:p>
              <a:pPr algn="l">
                <a:lnSpc>
                  <a:spcPts val="6030"/>
                </a:lnSpc>
              </a:pPr>
              <a:r>
                <a:rPr lang="en-US" sz="3699">
                  <a:solidFill>
                    <a:srgbClr val="13538A"/>
                  </a:solidFill>
                  <a:latin typeface="Roboto"/>
                  <a:ea typeface="Roboto"/>
                  <a:cs typeface="Roboto"/>
                  <a:sym typeface="Roboto"/>
                </a:rPr>
                <a:t>“🧠 Biết chưa đủ; chúng ta cần áp dụng.</a:t>
              </a:r>
            </a:p>
            <a:p>
              <a:pPr algn="l">
                <a:lnSpc>
                  <a:spcPts val="6030"/>
                </a:lnSpc>
              </a:pPr>
              <a:r>
                <a:rPr lang="en-US" sz="3699">
                  <a:solidFill>
                    <a:srgbClr val="13538A"/>
                  </a:solidFill>
                  <a:latin typeface="Roboto"/>
                  <a:ea typeface="Roboto"/>
                  <a:cs typeface="Roboto"/>
                  <a:sym typeface="Roboto"/>
                </a:rPr>
                <a:t>💪 Quyết tâm chưa đủ; chúng ta nên làm.”</a:t>
              </a:r>
            </a:p>
          </p:txBody>
        </p:sp>
      </p:grpSp>
      <p:sp>
        <p:nvSpPr>
          <p:cNvPr name="TextBox 23" id="23"/>
          <p:cNvSpPr txBox="true"/>
          <p:nvPr/>
        </p:nvSpPr>
        <p:spPr>
          <a:xfrm rot="0">
            <a:off x="3241911" y="8419915"/>
            <a:ext cx="2455622" cy="782731"/>
          </a:xfrm>
          <a:prstGeom prst="rect">
            <a:avLst/>
          </a:prstGeom>
        </p:spPr>
        <p:txBody>
          <a:bodyPr anchor="t" rtlCol="false" tIns="0" lIns="0" bIns="0" rIns="0">
            <a:spAutoFit/>
          </a:bodyPr>
          <a:lstStyle/>
          <a:p>
            <a:pPr algn="l" marL="0" indent="0" lvl="0">
              <a:lnSpc>
                <a:spcPts val="5752"/>
              </a:lnSpc>
            </a:pPr>
            <a:r>
              <a:rPr lang="en-US" sz="5992" i="true" spc="-119">
                <a:solidFill>
                  <a:srgbClr val="001C43"/>
                </a:solidFill>
                <a:latin typeface="Public Sans Italics"/>
                <a:ea typeface="Public Sans Italics"/>
                <a:cs typeface="Public Sans Italics"/>
                <a:sym typeface="Public Sans Italics"/>
              </a:rPr>
              <a:t>Goethe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sp>
        <p:nvSpPr>
          <p:cNvPr name="Freeform 2" id="2"/>
          <p:cNvSpPr/>
          <p:nvPr/>
        </p:nvSpPr>
        <p:spPr>
          <a:xfrm flipH="false" flipV="false" rot="0">
            <a:off x="643379" y="666652"/>
            <a:ext cx="17001241" cy="9563198"/>
          </a:xfrm>
          <a:custGeom>
            <a:avLst/>
            <a:gdLst/>
            <a:ahLst/>
            <a:cxnLst/>
            <a:rect r="r" b="b" t="t" l="l"/>
            <a:pathLst>
              <a:path h="9563198" w="17001241">
                <a:moveTo>
                  <a:pt x="0" y="0"/>
                </a:moveTo>
                <a:lnTo>
                  <a:pt x="17001242" y="0"/>
                </a:lnTo>
                <a:lnTo>
                  <a:pt x="17001242" y="9563198"/>
                </a:lnTo>
                <a:lnTo>
                  <a:pt x="0" y="9563198"/>
                </a:lnTo>
                <a:lnTo>
                  <a:pt x="0" y="0"/>
                </a:lnTo>
                <a:close/>
              </a:path>
            </a:pathLst>
          </a:custGeom>
          <a:blipFill>
            <a:blip r:embed="rId2"/>
            <a:stretch>
              <a:fillRect l="0" t="0" r="0" b="0"/>
            </a:stretch>
          </a:blipFill>
        </p:spPr>
      </p:sp>
      <p:grpSp>
        <p:nvGrpSpPr>
          <p:cNvPr name="Group 3" id="3"/>
          <p:cNvGrpSpPr/>
          <p:nvPr/>
        </p:nvGrpSpPr>
        <p:grpSpPr>
          <a:xfrm rot="0">
            <a:off x="9525" y="26342"/>
            <a:ext cx="3583458" cy="1138598"/>
            <a:chOff x="0" y="0"/>
            <a:chExt cx="4777944" cy="1518131"/>
          </a:xfrm>
        </p:grpSpPr>
        <p:grpSp>
          <p:nvGrpSpPr>
            <p:cNvPr name="Group 4" id="4"/>
            <p:cNvGrpSpPr/>
            <p:nvPr/>
          </p:nvGrpSpPr>
          <p:grpSpPr>
            <a:xfrm rot="0">
              <a:off x="1110702" y="0"/>
              <a:ext cx="2269554" cy="1232748"/>
              <a:chOff x="0" y="0"/>
              <a:chExt cx="748204" cy="406400"/>
            </a:xfrm>
          </p:grpSpPr>
          <p:sp>
            <p:nvSpPr>
              <p:cNvPr name="Freeform 5" id="5"/>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6" id="6"/>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7" id="7"/>
            <p:cNvGrpSpPr/>
            <p:nvPr/>
          </p:nvGrpSpPr>
          <p:grpSpPr>
            <a:xfrm rot="0">
              <a:off x="0" y="64603"/>
              <a:ext cx="1773142" cy="1232748"/>
              <a:chOff x="0" y="0"/>
              <a:chExt cx="584552" cy="406400"/>
            </a:xfrm>
          </p:grpSpPr>
          <p:sp>
            <p:nvSpPr>
              <p:cNvPr name="Freeform 8" id="8"/>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9" id="9"/>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10" id="10"/>
            <p:cNvGrpSpPr/>
            <p:nvPr/>
          </p:nvGrpSpPr>
          <p:grpSpPr>
            <a:xfrm rot="0">
              <a:off x="281290" y="302433"/>
              <a:ext cx="4496654" cy="1127940"/>
              <a:chOff x="0" y="0"/>
              <a:chExt cx="1482412" cy="371848"/>
            </a:xfrm>
          </p:grpSpPr>
          <p:sp>
            <p:nvSpPr>
              <p:cNvPr name="Freeform 11" id="11"/>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2" id="12"/>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3" id="13"/>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3"/>
              <a:stretch>
                <a:fillRect l="0" t="0" r="0" b="0"/>
              </a:stretch>
            </a:blipFill>
          </p:spPr>
        </p:sp>
        <p:sp>
          <p:nvSpPr>
            <p:cNvPr name="Freeform 14" id="14"/>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4"/>
              <a:stretch>
                <a:fillRect l="0" t="0" r="0" b="0"/>
              </a:stretch>
            </a:blipFill>
          </p:spPr>
        </p:sp>
      </p:gr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FBF6F1"/>
        </a:solidFill>
      </p:bgPr>
    </p:bg>
    <p:spTree>
      <p:nvGrpSpPr>
        <p:cNvPr id="1" name=""/>
        <p:cNvGrpSpPr/>
        <p:nvPr/>
      </p:nvGrpSpPr>
      <p:grpSpPr>
        <a:xfrm>
          <a:off x="0" y="0"/>
          <a:ext cx="0" cy="0"/>
          <a:chOff x="0" y="0"/>
          <a:chExt cx="0" cy="0"/>
        </a:xfrm>
      </p:grpSpPr>
      <p:grpSp>
        <p:nvGrpSpPr>
          <p:cNvPr name="Group 2" id="2"/>
          <p:cNvGrpSpPr/>
          <p:nvPr/>
        </p:nvGrpSpPr>
        <p:grpSpPr>
          <a:xfrm rot="0">
            <a:off x="9525" y="26342"/>
            <a:ext cx="3583458" cy="1138598"/>
            <a:chOff x="0" y="0"/>
            <a:chExt cx="4777944" cy="1518131"/>
          </a:xfrm>
        </p:grpSpPr>
        <p:grpSp>
          <p:nvGrpSpPr>
            <p:cNvPr name="Group 3" id="3"/>
            <p:cNvGrpSpPr/>
            <p:nvPr/>
          </p:nvGrpSpPr>
          <p:grpSpPr>
            <a:xfrm rot="0">
              <a:off x="1110702" y="0"/>
              <a:ext cx="2269554" cy="1232748"/>
              <a:chOff x="0" y="0"/>
              <a:chExt cx="748204" cy="406400"/>
            </a:xfrm>
          </p:grpSpPr>
          <p:sp>
            <p:nvSpPr>
              <p:cNvPr name="Freeform 4" id="4"/>
              <p:cNvSpPr/>
              <p:nvPr/>
            </p:nvSpPr>
            <p:spPr>
              <a:xfrm flipH="false" flipV="false" rot="0">
                <a:off x="0" y="0"/>
                <a:ext cx="748204" cy="406400"/>
              </a:xfrm>
              <a:custGeom>
                <a:avLst/>
                <a:gdLst/>
                <a:ahLst/>
                <a:cxnLst/>
                <a:rect r="r" b="b" t="t" l="l"/>
                <a:pathLst>
                  <a:path h="406400" w="748204">
                    <a:moveTo>
                      <a:pt x="545004" y="0"/>
                    </a:moveTo>
                    <a:cubicBezTo>
                      <a:pt x="657228" y="0"/>
                      <a:pt x="748204" y="90976"/>
                      <a:pt x="748204" y="203200"/>
                    </a:cubicBezTo>
                    <a:cubicBezTo>
                      <a:pt x="748204" y="315424"/>
                      <a:pt x="657228" y="406400"/>
                      <a:pt x="545004" y="406400"/>
                    </a:cubicBezTo>
                    <a:lnTo>
                      <a:pt x="203200" y="406400"/>
                    </a:lnTo>
                    <a:cubicBezTo>
                      <a:pt x="90976" y="406400"/>
                      <a:pt x="0" y="315424"/>
                      <a:pt x="0" y="203200"/>
                    </a:cubicBezTo>
                    <a:cubicBezTo>
                      <a:pt x="0" y="90976"/>
                      <a:pt x="90976" y="0"/>
                      <a:pt x="203200" y="0"/>
                    </a:cubicBezTo>
                    <a:close/>
                  </a:path>
                </a:pathLst>
              </a:custGeom>
              <a:solidFill>
                <a:srgbClr val="298BB0"/>
              </a:solidFill>
            </p:spPr>
          </p:sp>
          <p:sp>
            <p:nvSpPr>
              <p:cNvPr name="TextBox 5" id="5"/>
              <p:cNvSpPr txBox="true"/>
              <p:nvPr/>
            </p:nvSpPr>
            <p:spPr>
              <a:xfrm>
                <a:off x="0" y="-47625"/>
                <a:ext cx="748204" cy="454025"/>
              </a:xfrm>
              <a:prstGeom prst="rect">
                <a:avLst/>
              </a:prstGeom>
            </p:spPr>
            <p:txBody>
              <a:bodyPr anchor="ctr" rtlCol="false" tIns="50800" lIns="50800" bIns="50800" rIns="50800"/>
              <a:lstStyle/>
              <a:p>
                <a:pPr algn="ctr">
                  <a:lnSpc>
                    <a:spcPts val="2660"/>
                  </a:lnSpc>
                </a:pPr>
              </a:p>
            </p:txBody>
          </p:sp>
        </p:grpSp>
        <p:grpSp>
          <p:nvGrpSpPr>
            <p:cNvPr name="Group 6" id="6"/>
            <p:cNvGrpSpPr/>
            <p:nvPr/>
          </p:nvGrpSpPr>
          <p:grpSpPr>
            <a:xfrm rot="0">
              <a:off x="0" y="64603"/>
              <a:ext cx="1773142" cy="1232748"/>
              <a:chOff x="0" y="0"/>
              <a:chExt cx="584552" cy="406400"/>
            </a:xfrm>
          </p:grpSpPr>
          <p:sp>
            <p:nvSpPr>
              <p:cNvPr name="Freeform 7" id="7"/>
              <p:cNvSpPr/>
              <p:nvPr/>
            </p:nvSpPr>
            <p:spPr>
              <a:xfrm flipH="false" flipV="false" rot="0">
                <a:off x="0" y="0"/>
                <a:ext cx="584552" cy="406400"/>
              </a:xfrm>
              <a:custGeom>
                <a:avLst/>
                <a:gdLst/>
                <a:ahLst/>
                <a:cxnLst/>
                <a:rect r="r" b="b" t="t" l="l"/>
                <a:pathLst>
                  <a:path h="406400" w="584552">
                    <a:moveTo>
                      <a:pt x="381352" y="0"/>
                    </a:moveTo>
                    <a:cubicBezTo>
                      <a:pt x="493576" y="0"/>
                      <a:pt x="584552" y="90976"/>
                      <a:pt x="584552" y="203200"/>
                    </a:cubicBezTo>
                    <a:cubicBezTo>
                      <a:pt x="584552" y="315424"/>
                      <a:pt x="493576" y="406400"/>
                      <a:pt x="381352" y="406400"/>
                    </a:cubicBezTo>
                    <a:lnTo>
                      <a:pt x="203200" y="406400"/>
                    </a:lnTo>
                    <a:cubicBezTo>
                      <a:pt x="90976" y="406400"/>
                      <a:pt x="0" y="315424"/>
                      <a:pt x="0" y="203200"/>
                    </a:cubicBezTo>
                    <a:cubicBezTo>
                      <a:pt x="0" y="90976"/>
                      <a:pt x="90976" y="0"/>
                      <a:pt x="203200" y="0"/>
                    </a:cubicBezTo>
                    <a:close/>
                  </a:path>
                </a:pathLst>
              </a:custGeom>
              <a:solidFill>
                <a:srgbClr val="FFFFFF"/>
              </a:solidFill>
            </p:spPr>
          </p:sp>
          <p:sp>
            <p:nvSpPr>
              <p:cNvPr name="TextBox 8" id="8"/>
              <p:cNvSpPr txBox="true"/>
              <p:nvPr/>
            </p:nvSpPr>
            <p:spPr>
              <a:xfrm>
                <a:off x="0" y="-47625"/>
                <a:ext cx="584552" cy="454025"/>
              </a:xfrm>
              <a:prstGeom prst="rect">
                <a:avLst/>
              </a:prstGeom>
            </p:spPr>
            <p:txBody>
              <a:bodyPr anchor="ctr" rtlCol="false" tIns="50800" lIns="50800" bIns="50800" rIns="50800"/>
              <a:lstStyle/>
              <a:p>
                <a:pPr algn="ctr">
                  <a:lnSpc>
                    <a:spcPts val="2660"/>
                  </a:lnSpc>
                </a:pPr>
              </a:p>
            </p:txBody>
          </p:sp>
        </p:grpSp>
        <p:grpSp>
          <p:nvGrpSpPr>
            <p:cNvPr name="Group 9" id="9"/>
            <p:cNvGrpSpPr/>
            <p:nvPr/>
          </p:nvGrpSpPr>
          <p:grpSpPr>
            <a:xfrm rot="0">
              <a:off x="281290" y="302433"/>
              <a:ext cx="4496654" cy="1127940"/>
              <a:chOff x="0" y="0"/>
              <a:chExt cx="1482412" cy="371848"/>
            </a:xfrm>
          </p:grpSpPr>
          <p:sp>
            <p:nvSpPr>
              <p:cNvPr name="Freeform 10" id="10"/>
              <p:cNvSpPr/>
              <p:nvPr/>
            </p:nvSpPr>
            <p:spPr>
              <a:xfrm flipH="false" flipV="false" rot="0">
                <a:off x="0" y="0"/>
                <a:ext cx="1482412" cy="371848"/>
              </a:xfrm>
              <a:custGeom>
                <a:avLst/>
                <a:gdLst/>
                <a:ahLst/>
                <a:cxnLst/>
                <a:rect r="r" b="b" t="t" l="l"/>
                <a:pathLst>
                  <a:path h="371848" w="1482412">
                    <a:moveTo>
                      <a:pt x="70149" y="0"/>
                    </a:moveTo>
                    <a:lnTo>
                      <a:pt x="1412262" y="0"/>
                    </a:lnTo>
                    <a:cubicBezTo>
                      <a:pt x="1451005" y="0"/>
                      <a:pt x="1482412" y="31407"/>
                      <a:pt x="1482412" y="70149"/>
                    </a:cubicBezTo>
                    <a:lnTo>
                      <a:pt x="1482412" y="301698"/>
                    </a:lnTo>
                    <a:cubicBezTo>
                      <a:pt x="1482412" y="340441"/>
                      <a:pt x="1451005" y="371848"/>
                      <a:pt x="1412262" y="371848"/>
                    </a:cubicBezTo>
                    <a:lnTo>
                      <a:pt x="70149" y="371848"/>
                    </a:lnTo>
                    <a:cubicBezTo>
                      <a:pt x="31407" y="371848"/>
                      <a:pt x="0" y="340441"/>
                      <a:pt x="0" y="301698"/>
                    </a:cubicBezTo>
                    <a:lnTo>
                      <a:pt x="0" y="70149"/>
                    </a:lnTo>
                    <a:cubicBezTo>
                      <a:pt x="0" y="31407"/>
                      <a:pt x="31407" y="0"/>
                      <a:pt x="70149" y="0"/>
                    </a:cubicBezTo>
                    <a:close/>
                  </a:path>
                </a:pathLst>
              </a:custGeom>
              <a:solidFill>
                <a:srgbClr val="FBF6F1"/>
              </a:solidFill>
              <a:ln w="38100" cap="rnd">
                <a:solidFill>
                  <a:srgbClr val="13538A"/>
                </a:solidFill>
                <a:prstDash val="solid"/>
                <a:round/>
              </a:ln>
            </p:spPr>
          </p:sp>
          <p:sp>
            <p:nvSpPr>
              <p:cNvPr name="TextBox 11" id="11"/>
              <p:cNvSpPr txBox="true"/>
              <p:nvPr/>
            </p:nvSpPr>
            <p:spPr>
              <a:xfrm>
                <a:off x="0" y="-47625"/>
                <a:ext cx="1482412" cy="419473"/>
              </a:xfrm>
              <a:prstGeom prst="rect">
                <a:avLst/>
              </a:prstGeom>
            </p:spPr>
            <p:txBody>
              <a:bodyPr anchor="ctr" rtlCol="false" tIns="50800" lIns="50800" bIns="50800" rIns="50800"/>
              <a:lstStyle/>
              <a:p>
                <a:pPr algn="ctr">
                  <a:lnSpc>
                    <a:spcPts val="2660"/>
                  </a:lnSpc>
                </a:pPr>
              </a:p>
            </p:txBody>
          </p:sp>
        </p:grpSp>
        <p:sp>
          <p:nvSpPr>
            <p:cNvPr name="Freeform 12" id="12"/>
            <p:cNvSpPr/>
            <p:nvPr/>
          </p:nvSpPr>
          <p:spPr>
            <a:xfrm flipH="false" flipV="false" rot="0">
              <a:off x="516676" y="214674"/>
              <a:ext cx="1384922" cy="1303456"/>
            </a:xfrm>
            <a:custGeom>
              <a:avLst/>
              <a:gdLst/>
              <a:ahLst/>
              <a:cxnLst/>
              <a:rect r="r" b="b" t="t" l="l"/>
              <a:pathLst>
                <a:path h="1303456" w="1384922">
                  <a:moveTo>
                    <a:pt x="0" y="0"/>
                  </a:moveTo>
                  <a:lnTo>
                    <a:pt x="1384922" y="0"/>
                  </a:lnTo>
                  <a:lnTo>
                    <a:pt x="1384922" y="1303457"/>
                  </a:lnTo>
                  <a:lnTo>
                    <a:pt x="0" y="1303457"/>
                  </a:lnTo>
                  <a:lnTo>
                    <a:pt x="0" y="0"/>
                  </a:lnTo>
                  <a:close/>
                </a:path>
              </a:pathLst>
            </a:custGeom>
            <a:blipFill>
              <a:blip r:embed="rId2"/>
              <a:stretch>
                <a:fillRect l="0" t="0" r="0" b="0"/>
              </a:stretch>
            </a:blipFill>
          </p:spPr>
        </p:sp>
        <p:sp>
          <p:nvSpPr>
            <p:cNvPr name="Freeform 13" id="13"/>
            <p:cNvSpPr/>
            <p:nvPr/>
          </p:nvSpPr>
          <p:spPr>
            <a:xfrm flipH="false" flipV="false" rot="0">
              <a:off x="1901598" y="436594"/>
              <a:ext cx="2791707" cy="796153"/>
            </a:xfrm>
            <a:custGeom>
              <a:avLst/>
              <a:gdLst/>
              <a:ahLst/>
              <a:cxnLst/>
              <a:rect r="r" b="b" t="t" l="l"/>
              <a:pathLst>
                <a:path h="796153" w="2791707">
                  <a:moveTo>
                    <a:pt x="0" y="0"/>
                  </a:moveTo>
                  <a:lnTo>
                    <a:pt x="2791707" y="0"/>
                  </a:lnTo>
                  <a:lnTo>
                    <a:pt x="2791707" y="796154"/>
                  </a:lnTo>
                  <a:lnTo>
                    <a:pt x="0" y="796154"/>
                  </a:lnTo>
                  <a:lnTo>
                    <a:pt x="0" y="0"/>
                  </a:lnTo>
                  <a:close/>
                </a:path>
              </a:pathLst>
            </a:custGeom>
            <a:blipFill>
              <a:blip r:embed="rId3"/>
              <a:stretch>
                <a:fillRect l="0" t="0" r="0" b="0"/>
              </a:stretch>
            </a:blipFill>
          </p:spPr>
        </p:sp>
      </p:grpSp>
      <p:grpSp>
        <p:nvGrpSpPr>
          <p:cNvPr name="Group 14" id="14"/>
          <p:cNvGrpSpPr/>
          <p:nvPr/>
        </p:nvGrpSpPr>
        <p:grpSpPr>
          <a:xfrm rot="0">
            <a:off x="1028700" y="1545692"/>
            <a:ext cx="8711580" cy="8370962"/>
            <a:chOff x="0" y="0"/>
            <a:chExt cx="11615440" cy="11161282"/>
          </a:xfrm>
        </p:grpSpPr>
        <p:sp>
          <p:nvSpPr>
            <p:cNvPr name="Freeform 15" id="15"/>
            <p:cNvSpPr/>
            <p:nvPr/>
          </p:nvSpPr>
          <p:spPr>
            <a:xfrm flipH="false" flipV="false" rot="0">
              <a:off x="0" y="0"/>
              <a:ext cx="4382922" cy="6162375"/>
            </a:xfrm>
            <a:custGeom>
              <a:avLst/>
              <a:gdLst/>
              <a:ahLst/>
              <a:cxnLst/>
              <a:rect r="r" b="b" t="t" l="l"/>
              <a:pathLst>
                <a:path h="6162375" w="4382922">
                  <a:moveTo>
                    <a:pt x="0" y="0"/>
                  </a:moveTo>
                  <a:lnTo>
                    <a:pt x="4382922" y="0"/>
                  </a:lnTo>
                  <a:lnTo>
                    <a:pt x="4382922" y="6162375"/>
                  </a:lnTo>
                  <a:lnTo>
                    <a:pt x="0" y="6162375"/>
                  </a:lnTo>
                  <a:lnTo>
                    <a:pt x="0" y="0"/>
                  </a:lnTo>
                  <a:close/>
                </a:path>
              </a:pathLst>
            </a:custGeom>
            <a:blipFill>
              <a:blip r:embed="rId4"/>
              <a:stretch>
                <a:fillRect l="0" t="-3376" r="0" b="-3376"/>
              </a:stretch>
            </a:blipFill>
          </p:spPr>
        </p:sp>
        <p:grpSp>
          <p:nvGrpSpPr>
            <p:cNvPr name="Group 16" id="16"/>
            <p:cNvGrpSpPr/>
            <p:nvPr/>
          </p:nvGrpSpPr>
          <p:grpSpPr>
            <a:xfrm rot="0">
              <a:off x="3775823" y="516883"/>
              <a:ext cx="3053098" cy="773176"/>
              <a:chOff x="0" y="0"/>
              <a:chExt cx="835334" cy="211543"/>
            </a:xfrm>
          </p:grpSpPr>
          <p:sp>
            <p:nvSpPr>
              <p:cNvPr name="Freeform 17" id="17"/>
              <p:cNvSpPr/>
              <p:nvPr/>
            </p:nvSpPr>
            <p:spPr>
              <a:xfrm flipH="false" flipV="false" rot="0">
                <a:off x="0" y="0"/>
                <a:ext cx="835334" cy="211542"/>
              </a:xfrm>
              <a:custGeom>
                <a:avLst/>
                <a:gdLst/>
                <a:ahLst/>
                <a:cxnLst/>
                <a:rect r="r" b="b" t="t" l="l"/>
                <a:pathLst>
                  <a:path h="211542" w="835334">
                    <a:moveTo>
                      <a:pt x="0" y="0"/>
                    </a:moveTo>
                    <a:lnTo>
                      <a:pt x="835334" y="0"/>
                    </a:lnTo>
                    <a:lnTo>
                      <a:pt x="835334" y="211542"/>
                    </a:lnTo>
                    <a:lnTo>
                      <a:pt x="0" y="211542"/>
                    </a:lnTo>
                    <a:close/>
                  </a:path>
                </a:pathLst>
              </a:custGeom>
              <a:solidFill>
                <a:srgbClr val="86D2F4"/>
              </a:solidFill>
            </p:spPr>
          </p:sp>
        </p:grpSp>
        <p:sp>
          <p:nvSpPr>
            <p:cNvPr name="TextBox 18" id="18"/>
            <p:cNvSpPr txBox="true"/>
            <p:nvPr/>
          </p:nvSpPr>
          <p:spPr>
            <a:xfrm rot="0">
              <a:off x="4995272" y="1479504"/>
              <a:ext cx="6620168" cy="3514725"/>
            </a:xfrm>
            <a:prstGeom prst="rect">
              <a:avLst/>
            </a:prstGeom>
          </p:spPr>
          <p:txBody>
            <a:bodyPr anchor="t" rtlCol="false" tIns="0" lIns="0" bIns="0" rIns="0">
              <a:spAutoFit/>
            </a:bodyPr>
            <a:lstStyle/>
            <a:p>
              <a:pPr algn="l">
                <a:lnSpc>
                  <a:spcPts val="3479"/>
                </a:lnSpc>
                <a:spcBef>
                  <a:spcPct val="0"/>
                </a:spcBef>
              </a:pPr>
              <a:r>
                <a:rPr lang="en-US" sz="2899">
                  <a:solidFill>
                    <a:srgbClr val="000000"/>
                  </a:solidFill>
                  <a:latin typeface="Roboto"/>
                  <a:ea typeface="Roboto"/>
                  <a:cs typeface="Roboto"/>
                  <a:sym typeface="Roboto"/>
                </a:rPr>
                <a:t>Xác đị</a:t>
              </a:r>
              <a:r>
                <a:rPr lang="en-US" sz="2899">
                  <a:solidFill>
                    <a:srgbClr val="000000"/>
                  </a:solidFill>
                  <a:latin typeface="Roboto"/>
                  <a:ea typeface="Roboto"/>
                  <a:cs typeface="Roboto"/>
                  <a:sym typeface="Roboto"/>
                </a:rPr>
                <a:t>nh, tôn trọng và </a:t>
              </a:r>
            </a:p>
            <a:p>
              <a:pPr algn="l">
                <a:lnSpc>
                  <a:spcPts val="3479"/>
                </a:lnSpc>
                <a:spcBef>
                  <a:spcPct val="0"/>
                </a:spcBef>
              </a:pPr>
              <a:r>
                <a:rPr lang="en-US" sz="2899">
                  <a:solidFill>
                    <a:srgbClr val="000000"/>
                  </a:solidFill>
                  <a:latin typeface="Roboto"/>
                  <a:ea typeface="Roboto"/>
                  <a:cs typeface="Roboto"/>
                  <a:sym typeface="Roboto"/>
                </a:rPr>
                <a:t>chăm sóc người bệnh dựa trên sự khác biệt, giá trị, </a:t>
              </a:r>
            </a:p>
            <a:p>
              <a:pPr algn="l">
                <a:lnSpc>
                  <a:spcPts val="3479"/>
                </a:lnSpc>
                <a:spcBef>
                  <a:spcPct val="0"/>
                </a:spcBef>
              </a:pPr>
              <a:r>
                <a:rPr lang="en-US" sz="2899">
                  <a:solidFill>
                    <a:srgbClr val="000000"/>
                  </a:solidFill>
                  <a:latin typeface="Roboto"/>
                  <a:ea typeface="Roboto"/>
                  <a:cs typeface="Roboto"/>
                  <a:sym typeface="Roboto"/>
                </a:rPr>
                <a:t>sở thích và nhu cầu thể chất, cảm xúc và tâm lý của </a:t>
              </a:r>
            </a:p>
            <a:p>
              <a:pPr algn="l">
                <a:lnSpc>
                  <a:spcPts val="3479"/>
                </a:lnSpc>
                <a:spcBef>
                  <a:spcPct val="0"/>
                </a:spcBef>
              </a:pPr>
              <a:r>
                <a:rPr lang="en-US" sz="2899">
                  <a:solidFill>
                    <a:srgbClr val="000000"/>
                  </a:solidFill>
                  <a:latin typeface="Roboto"/>
                  <a:ea typeface="Roboto"/>
                  <a:cs typeface="Roboto"/>
                  <a:sym typeface="Roboto"/>
                </a:rPr>
                <a:t>người bệnh</a:t>
              </a:r>
            </a:p>
          </p:txBody>
        </p:sp>
        <p:grpSp>
          <p:nvGrpSpPr>
            <p:cNvPr name="Group 19" id="19"/>
            <p:cNvGrpSpPr/>
            <p:nvPr/>
          </p:nvGrpSpPr>
          <p:grpSpPr>
            <a:xfrm rot="0">
              <a:off x="810775" y="5174366"/>
              <a:ext cx="3746236" cy="1560668"/>
              <a:chOff x="0" y="0"/>
              <a:chExt cx="1024978" cy="427002"/>
            </a:xfrm>
          </p:grpSpPr>
          <p:sp>
            <p:nvSpPr>
              <p:cNvPr name="Freeform 20" id="20"/>
              <p:cNvSpPr/>
              <p:nvPr/>
            </p:nvSpPr>
            <p:spPr>
              <a:xfrm flipH="false" flipV="false" rot="0">
                <a:off x="0" y="0"/>
                <a:ext cx="1024978" cy="427002"/>
              </a:xfrm>
              <a:custGeom>
                <a:avLst/>
                <a:gdLst/>
                <a:ahLst/>
                <a:cxnLst/>
                <a:rect r="r" b="b" t="t" l="l"/>
                <a:pathLst>
                  <a:path h="427002" w="1024978">
                    <a:moveTo>
                      <a:pt x="0" y="0"/>
                    </a:moveTo>
                    <a:lnTo>
                      <a:pt x="1024978" y="0"/>
                    </a:lnTo>
                    <a:lnTo>
                      <a:pt x="1024978" y="427002"/>
                    </a:lnTo>
                    <a:lnTo>
                      <a:pt x="0" y="427002"/>
                    </a:lnTo>
                    <a:close/>
                  </a:path>
                </a:pathLst>
              </a:custGeom>
              <a:solidFill>
                <a:srgbClr val="FBF6F1"/>
              </a:solidFill>
            </p:spPr>
          </p:sp>
        </p:grpSp>
        <p:sp>
          <p:nvSpPr>
            <p:cNvPr name="Freeform 21" id="21"/>
            <p:cNvSpPr/>
            <p:nvPr/>
          </p:nvSpPr>
          <p:spPr>
            <a:xfrm flipH="false" flipV="false" rot="0">
              <a:off x="1170260" y="5512968"/>
              <a:ext cx="3825012" cy="5648315"/>
            </a:xfrm>
            <a:custGeom>
              <a:avLst/>
              <a:gdLst/>
              <a:ahLst/>
              <a:cxnLst/>
              <a:rect r="r" b="b" t="t" l="l"/>
              <a:pathLst>
                <a:path h="5648315" w="3825012">
                  <a:moveTo>
                    <a:pt x="0" y="0"/>
                  </a:moveTo>
                  <a:lnTo>
                    <a:pt x="3825012" y="0"/>
                  </a:lnTo>
                  <a:lnTo>
                    <a:pt x="3825012" y="5648314"/>
                  </a:lnTo>
                  <a:lnTo>
                    <a:pt x="0" y="5648314"/>
                  </a:lnTo>
                  <a:lnTo>
                    <a:pt x="0" y="0"/>
                  </a:lnTo>
                  <a:close/>
                </a:path>
              </a:pathLst>
            </a:custGeom>
            <a:blipFill>
              <a:blip r:embed="rId5"/>
              <a:stretch>
                <a:fillRect l="0" t="-1642" r="0" b="0"/>
              </a:stretch>
            </a:blipFill>
          </p:spPr>
        </p:sp>
        <p:grpSp>
          <p:nvGrpSpPr>
            <p:cNvPr name="Group 22" id="22"/>
            <p:cNvGrpSpPr/>
            <p:nvPr/>
          </p:nvGrpSpPr>
          <p:grpSpPr>
            <a:xfrm rot="0">
              <a:off x="4378165" y="5961858"/>
              <a:ext cx="2975646" cy="773176"/>
              <a:chOff x="0" y="0"/>
              <a:chExt cx="814143" cy="211543"/>
            </a:xfrm>
          </p:grpSpPr>
          <p:sp>
            <p:nvSpPr>
              <p:cNvPr name="Freeform 23" id="23"/>
              <p:cNvSpPr/>
              <p:nvPr/>
            </p:nvSpPr>
            <p:spPr>
              <a:xfrm flipH="false" flipV="false" rot="0">
                <a:off x="0" y="0"/>
                <a:ext cx="814143" cy="211542"/>
              </a:xfrm>
              <a:custGeom>
                <a:avLst/>
                <a:gdLst/>
                <a:ahLst/>
                <a:cxnLst/>
                <a:rect r="r" b="b" t="t" l="l"/>
                <a:pathLst>
                  <a:path h="211542" w="814143">
                    <a:moveTo>
                      <a:pt x="0" y="0"/>
                    </a:moveTo>
                    <a:lnTo>
                      <a:pt x="814143" y="0"/>
                    </a:lnTo>
                    <a:lnTo>
                      <a:pt x="814143" y="211542"/>
                    </a:lnTo>
                    <a:lnTo>
                      <a:pt x="0" y="211542"/>
                    </a:lnTo>
                    <a:close/>
                  </a:path>
                </a:pathLst>
              </a:custGeom>
              <a:solidFill>
                <a:srgbClr val="63A0CB"/>
              </a:solidFill>
            </p:spPr>
          </p:sp>
        </p:grpSp>
        <p:sp>
          <p:nvSpPr>
            <p:cNvPr name="TextBox 24" id="24"/>
            <p:cNvSpPr txBox="true"/>
            <p:nvPr/>
          </p:nvSpPr>
          <p:spPr>
            <a:xfrm rot="0">
              <a:off x="5544335" y="7055709"/>
              <a:ext cx="5632844" cy="593758"/>
            </a:xfrm>
            <a:prstGeom prst="rect">
              <a:avLst/>
            </a:prstGeom>
          </p:spPr>
          <p:txBody>
            <a:bodyPr anchor="t" rtlCol="false" tIns="0" lIns="0" bIns="0" rIns="0">
              <a:spAutoFit/>
            </a:bodyPr>
            <a:lstStyle/>
            <a:p>
              <a:pPr algn="just">
                <a:lnSpc>
                  <a:spcPts val="3479"/>
                </a:lnSpc>
                <a:spcBef>
                  <a:spcPct val="0"/>
                </a:spcBef>
              </a:pPr>
              <a:r>
                <a:rPr lang="en-US" sz="2899">
                  <a:solidFill>
                    <a:srgbClr val="000000"/>
                  </a:solidFill>
                  <a:latin typeface="Roboto"/>
                  <a:ea typeface="Roboto"/>
                  <a:cs typeface="Roboto"/>
                  <a:sym typeface="Roboto"/>
                </a:rPr>
                <a:t>G</a:t>
              </a:r>
              <a:r>
                <a:rPr lang="en-US" sz="2899">
                  <a:solidFill>
                    <a:srgbClr val="000000"/>
                  </a:solidFill>
                  <a:latin typeface="Roboto"/>
                  <a:ea typeface="Roboto"/>
                  <a:cs typeface="Roboto"/>
                  <a:sym typeface="Roboto"/>
                </a:rPr>
                <a:t>iảm đau đớn và đau khổ</a:t>
              </a:r>
            </a:p>
          </p:txBody>
        </p:sp>
      </p:grpSp>
      <p:grpSp>
        <p:nvGrpSpPr>
          <p:cNvPr name="Group 25" id="25"/>
          <p:cNvGrpSpPr/>
          <p:nvPr/>
        </p:nvGrpSpPr>
        <p:grpSpPr>
          <a:xfrm rot="0">
            <a:off x="10370768" y="1545692"/>
            <a:ext cx="7375625" cy="8370962"/>
            <a:chOff x="0" y="0"/>
            <a:chExt cx="9834166" cy="11161282"/>
          </a:xfrm>
        </p:grpSpPr>
        <p:grpSp>
          <p:nvGrpSpPr>
            <p:cNvPr name="Group 26" id="26"/>
            <p:cNvGrpSpPr/>
            <p:nvPr/>
          </p:nvGrpSpPr>
          <p:grpSpPr>
            <a:xfrm rot="0">
              <a:off x="729259" y="4994229"/>
              <a:ext cx="3746236" cy="1560668"/>
              <a:chOff x="0" y="0"/>
              <a:chExt cx="1024978" cy="427002"/>
            </a:xfrm>
          </p:grpSpPr>
          <p:sp>
            <p:nvSpPr>
              <p:cNvPr name="Freeform 27" id="27"/>
              <p:cNvSpPr/>
              <p:nvPr/>
            </p:nvSpPr>
            <p:spPr>
              <a:xfrm flipH="false" flipV="false" rot="0">
                <a:off x="0" y="0"/>
                <a:ext cx="1024978" cy="427002"/>
              </a:xfrm>
              <a:custGeom>
                <a:avLst/>
                <a:gdLst/>
                <a:ahLst/>
                <a:cxnLst/>
                <a:rect r="r" b="b" t="t" l="l"/>
                <a:pathLst>
                  <a:path h="427002" w="1024978">
                    <a:moveTo>
                      <a:pt x="0" y="0"/>
                    </a:moveTo>
                    <a:lnTo>
                      <a:pt x="1024978" y="0"/>
                    </a:lnTo>
                    <a:lnTo>
                      <a:pt x="1024978" y="427002"/>
                    </a:lnTo>
                    <a:lnTo>
                      <a:pt x="0" y="427002"/>
                    </a:lnTo>
                    <a:close/>
                  </a:path>
                </a:pathLst>
              </a:custGeom>
              <a:solidFill>
                <a:srgbClr val="FBF6F1"/>
              </a:solidFill>
            </p:spPr>
          </p:sp>
        </p:grpSp>
        <p:grpSp>
          <p:nvGrpSpPr>
            <p:cNvPr name="Group 28" id="28"/>
            <p:cNvGrpSpPr/>
            <p:nvPr/>
          </p:nvGrpSpPr>
          <p:grpSpPr>
            <a:xfrm rot="-5400000">
              <a:off x="-39473" y="5762960"/>
              <a:ext cx="3475623" cy="1938160"/>
              <a:chOff x="0" y="0"/>
              <a:chExt cx="1099004" cy="612853"/>
            </a:xfrm>
          </p:grpSpPr>
          <p:sp>
            <p:nvSpPr>
              <p:cNvPr name="Freeform 29" id="29"/>
              <p:cNvSpPr/>
              <p:nvPr/>
            </p:nvSpPr>
            <p:spPr>
              <a:xfrm flipH="false" flipV="false" rot="0">
                <a:off x="0" y="0"/>
                <a:ext cx="1099004" cy="612853"/>
              </a:xfrm>
              <a:custGeom>
                <a:avLst/>
                <a:gdLst/>
                <a:ahLst/>
                <a:cxnLst/>
                <a:rect r="r" b="b" t="t" l="l"/>
                <a:pathLst>
                  <a:path h="612853" w="1099004">
                    <a:moveTo>
                      <a:pt x="0" y="0"/>
                    </a:moveTo>
                    <a:lnTo>
                      <a:pt x="1099004" y="0"/>
                    </a:lnTo>
                    <a:lnTo>
                      <a:pt x="1099004" y="612853"/>
                    </a:lnTo>
                    <a:lnTo>
                      <a:pt x="0" y="612853"/>
                    </a:lnTo>
                    <a:close/>
                  </a:path>
                </a:pathLst>
              </a:custGeom>
              <a:solidFill>
                <a:srgbClr val="FBF6F1"/>
              </a:solidFill>
            </p:spPr>
          </p:sp>
        </p:grpSp>
        <p:sp>
          <p:nvSpPr>
            <p:cNvPr name="Freeform 30" id="30"/>
            <p:cNvSpPr/>
            <p:nvPr/>
          </p:nvSpPr>
          <p:spPr>
            <a:xfrm flipH="false" flipV="false" rot="0">
              <a:off x="0" y="0"/>
              <a:ext cx="3934294" cy="5954700"/>
            </a:xfrm>
            <a:custGeom>
              <a:avLst/>
              <a:gdLst/>
              <a:ahLst/>
              <a:cxnLst/>
              <a:rect r="r" b="b" t="t" l="l"/>
              <a:pathLst>
                <a:path h="5954700" w="3934294">
                  <a:moveTo>
                    <a:pt x="0" y="0"/>
                  </a:moveTo>
                  <a:lnTo>
                    <a:pt x="3934294" y="0"/>
                  </a:lnTo>
                  <a:lnTo>
                    <a:pt x="3934294" y="5954700"/>
                  </a:lnTo>
                  <a:lnTo>
                    <a:pt x="0" y="5954700"/>
                  </a:lnTo>
                  <a:lnTo>
                    <a:pt x="0" y="0"/>
                  </a:lnTo>
                  <a:close/>
                </a:path>
              </a:pathLst>
            </a:custGeom>
            <a:blipFill>
              <a:blip r:embed="rId6"/>
              <a:stretch>
                <a:fillRect l="-451" t="0" r="-451" b="0"/>
              </a:stretch>
            </a:blipFill>
          </p:spPr>
        </p:sp>
        <p:grpSp>
          <p:nvGrpSpPr>
            <p:cNvPr name="Group 31" id="31"/>
            <p:cNvGrpSpPr/>
            <p:nvPr/>
          </p:nvGrpSpPr>
          <p:grpSpPr>
            <a:xfrm rot="-5400000">
              <a:off x="1332736" y="4529622"/>
              <a:ext cx="3475623" cy="4682577"/>
              <a:chOff x="0" y="0"/>
              <a:chExt cx="1099004" cy="1480647"/>
            </a:xfrm>
          </p:grpSpPr>
          <p:sp>
            <p:nvSpPr>
              <p:cNvPr name="Freeform 32" id="32"/>
              <p:cNvSpPr/>
              <p:nvPr/>
            </p:nvSpPr>
            <p:spPr>
              <a:xfrm flipH="false" flipV="false" rot="0">
                <a:off x="0" y="0"/>
                <a:ext cx="1099004" cy="1480647"/>
              </a:xfrm>
              <a:custGeom>
                <a:avLst/>
                <a:gdLst/>
                <a:ahLst/>
                <a:cxnLst/>
                <a:rect r="r" b="b" t="t" l="l"/>
                <a:pathLst>
                  <a:path h="1480647" w="1099004">
                    <a:moveTo>
                      <a:pt x="0" y="0"/>
                    </a:moveTo>
                    <a:lnTo>
                      <a:pt x="1099004" y="0"/>
                    </a:lnTo>
                    <a:lnTo>
                      <a:pt x="1099004" y="1480647"/>
                    </a:lnTo>
                    <a:lnTo>
                      <a:pt x="0" y="1480647"/>
                    </a:lnTo>
                    <a:close/>
                  </a:path>
                </a:pathLst>
              </a:custGeom>
              <a:solidFill>
                <a:srgbClr val="FBF6F1"/>
              </a:solidFill>
            </p:spPr>
          </p:sp>
        </p:grpSp>
        <p:grpSp>
          <p:nvGrpSpPr>
            <p:cNvPr name="Group 33" id="33"/>
            <p:cNvGrpSpPr/>
            <p:nvPr/>
          </p:nvGrpSpPr>
          <p:grpSpPr>
            <a:xfrm rot="0">
              <a:off x="3508236" y="516883"/>
              <a:ext cx="3053098" cy="773176"/>
              <a:chOff x="0" y="0"/>
              <a:chExt cx="835334" cy="211543"/>
            </a:xfrm>
          </p:grpSpPr>
          <p:sp>
            <p:nvSpPr>
              <p:cNvPr name="Freeform 34" id="34"/>
              <p:cNvSpPr/>
              <p:nvPr/>
            </p:nvSpPr>
            <p:spPr>
              <a:xfrm flipH="false" flipV="false" rot="0">
                <a:off x="0" y="0"/>
                <a:ext cx="835334" cy="211542"/>
              </a:xfrm>
              <a:custGeom>
                <a:avLst/>
                <a:gdLst/>
                <a:ahLst/>
                <a:cxnLst/>
                <a:rect r="r" b="b" t="t" l="l"/>
                <a:pathLst>
                  <a:path h="211542" w="835334">
                    <a:moveTo>
                      <a:pt x="0" y="0"/>
                    </a:moveTo>
                    <a:lnTo>
                      <a:pt x="835334" y="0"/>
                    </a:lnTo>
                    <a:lnTo>
                      <a:pt x="835334" y="211542"/>
                    </a:lnTo>
                    <a:lnTo>
                      <a:pt x="0" y="211542"/>
                    </a:lnTo>
                    <a:close/>
                  </a:path>
                </a:pathLst>
              </a:custGeom>
              <a:solidFill>
                <a:srgbClr val="86D2F4"/>
              </a:solidFill>
            </p:spPr>
          </p:sp>
        </p:grpSp>
        <p:sp>
          <p:nvSpPr>
            <p:cNvPr name="TextBox 35" id="35"/>
            <p:cNvSpPr txBox="true"/>
            <p:nvPr/>
          </p:nvSpPr>
          <p:spPr>
            <a:xfrm rot="0">
              <a:off x="4727685" y="1611080"/>
              <a:ext cx="5106481" cy="1177925"/>
            </a:xfrm>
            <a:prstGeom prst="rect">
              <a:avLst/>
            </a:prstGeom>
          </p:spPr>
          <p:txBody>
            <a:bodyPr anchor="t" rtlCol="false" tIns="0" lIns="0" bIns="0" rIns="0">
              <a:spAutoFit/>
            </a:bodyPr>
            <a:lstStyle/>
            <a:p>
              <a:pPr algn="just">
                <a:lnSpc>
                  <a:spcPts val="3479"/>
                </a:lnSpc>
                <a:spcBef>
                  <a:spcPct val="0"/>
                </a:spcBef>
              </a:pPr>
              <a:r>
                <a:rPr lang="en-US" sz="2899">
                  <a:solidFill>
                    <a:srgbClr val="000000"/>
                  </a:solidFill>
                  <a:latin typeface="Roboto"/>
                  <a:ea typeface="Roboto"/>
                  <a:cs typeface="Roboto"/>
                  <a:sym typeface="Roboto"/>
                </a:rPr>
                <a:t>C</a:t>
              </a:r>
              <a:r>
                <a:rPr lang="en-US" sz="2899">
                  <a:solidFill>
                    <a:srgbClr val="000000"/>
                  </a:solidFill>
                  <a:latin typeface="Roboto"/>
                  <a:ea typeface="Roboto"/>
                  <a:cs typeface="Roboto"/>
                  <a:sym typeface="Roboto"/>
                </a:rPr>
                <a:t>hia sẻ quyết định và xử lý căn bệnh</a:t>
              </a:r>
            </a:p>
          </p:txBody>
        </p:sp>
        <p:sp>
          <p:nvSpPr>
            <p:cNvPr name="Freeform 36" id="36"/>
            <p:cNvSpPr/>
            <p:nvPr/>
          </p:nvSpPr>
          <p:spPr>
            <a:xfrm flipH="false" flipV="false" rot="0">
              <a:off x="957649" y="5313740"/>
              <a:ext cx="3895925" cy="5847542"/>
            </a:xfrm>
            <a:custGeom>
              <a:avLst/>
              <a:gdLst/>
              <a:ahLst/>
              <a:cxnLst/>
              <a:rect r="r" b="b" t="t" l="l"/>
              <a:pathLst>
                <a:path h="5847542" w="3895925">
                  <a:moveTo>
                    <a:pt x="0" y="0"/>
                  </a:moveTo>
                  <a:lnTo>
                    <a:pt x="3895925" y="0"/>
                  </a:lnTo>
                  <a:lnTo>
                    <a:pt x="3895925" y="5847542"/>
                  </a:lnTo>
                  <a:lnTo>
                    <a:pt x="0" y="5847542"/>
                  </a:lnTo>
                  <a:lnTo>
                    <a:pt x="0" y="0"/>
                  </a:lnTo>
                  <a:close/>
                </a:path>
              </a:pathLst>
            </a:custGeom>
            <a:blipFill>
              <a:blip r:embed="rId7"/>
              <a:stretch>
                <a:fillRect l="0" t="0" r="0" b="0"/>
              </a:stretch>
            </a:blipFill>
          </p:spPr>
        </p:sp>
        <p:grpSp>
          <p:nvGrpSpPr>
            <p:cNvPr name="Group 37" id="37"/>
            <p:cNvGrpSpPr/>
            <p:nvPr/>
          </p:nvGrpSpPr>
          <p:grpSpPr>
            <a:xfrm rot="0">
              <a:off x="4321219" y="5781720"/>
              <a:ext cx="2975646" cy="773176"/>
              <a:chOff x="0" y="0"/>
              <a:chExt cx="814143" cy="211543"/>
            </a:xfrm>
          </p:grpSpPr>
          <p:sp>
            <p:nvSpPr>
              <p:cNvPr name="Freeform 38" id="38"/>
              <p:cNvSpPr/>
              <p:nvPr/>
            </p:nvSpPr>
            <p:spPr>
              <a:xfrm flipH="false" flipV="false" rot="0">
                <a:off x="0" y="0"/>
                <a:ext cx="814143" cy="211542"/>
              </a:xfrm>
              <a:custGeom>
                <a:avLst/>
                <a:gdLst/>
                <a:ahLst/>
                <a:cxnLst/>
                <a:rect r="r" b="b" t="t" l="l"/>
                <a:pathLst>
                  <a:path h="211542" w="814143">
                    <a:moveTo>
                      <a:pt x="0" y="0"/>
                    </a:moveTo>
                    <a:lnTo>
                      <a:pt x="814143" y="0"/>
                    </a:lnTo>
                    <a:lnTo>
                      <a:pt x="814143" y="211542"/>
                    </a:lnTo>
                    <a:lnTo>
                      <a:pt x="0" y="211542"/>
                    </a:lnTo>
                    <a:close/>
                  </a:path>
                </a:pathLst>
              </a:custGeom>
              <a:solidFill>
                <a:srgbClr val="63A0CB"/>
              </a:solidFill>
            </p:spPr>
          </p:sp>
        </p:grpSp>
        <p:sp>
          <p:nvSpPr>
            <p:cNvPr name="TextBox 39" id="39"/>
            <p:cNvSpPr txBox="true"/>
            <p:nvPr/>
          </p:nvSpPr>
          <p:spPr>
            <a:xfrm rot="0">
              <a:off x="5476074" y="6875571"/>
              <a:ext cx="3554024" cy="1177925"/>
            </a:xfrm>
            <a:prstGeom prst="rect">
              <a:avLst/>
            </a:prstGeom>
          </p:spPr>
          <p:txBody>
            <a:bodyPr anchor="t" rtlCol="false" tIns="0" lIns="0" bIns="0" rIns="0">
              <a:spAutoFit/>
            </a:bodyPr>
            <a:lstStyle/>
            <a:p>
              <a:pPr algn="just">
                <a:lnSpc>
                  <a:spcPts val="3479"/>
                </a:lnSpc>
                <a:spcBef>
                  <a:spcPct val="0"/>
                </a:spcBef>
              </a:pPr>
              <a:r>
                <a:rPr lang="en-US" sz="2899">
                  <a:solidFill>
                    <a:srgbClr val="000000"/>
                  </a:solidFill>
                  <a:latin typeface="Roboto"/>
                  <a:ea typeface="Roboto"/>
                  <a:cs typeface="Roboto"/>
                  <a:sym typeface="Roboto"/>
                </a:rPr>
                <a:t>Cổ</a:t>
              </a:r>
              <a:r>
                <a:rPr lang="en-US" sz="2899">
                  <a:solidFill>
                    <a:srgbClr val="000000"/>
                  </a:solidFill>
                  <a:latin typeface="Roboto"/>
                  <a:ea typeface="Roboto"/>
                  <a:cs typeface="Roboto"/>
                  <a:sym typeface="Roboto"/>
                </a:rPr>
                <a:t> vũ kiểu sống lành mạnh</a:t>
              </a:r>
            </a:p>
          </p:txBody>
        </p:sp>
      </p:grpSp>
      <p:sp>
        <p:nvSpPr>
          <p:cNvPr name="TextBox 40" id="40"/>
          <p:cNvSpPr txBox="true"/>
          <p:nvPr/>
        </p:nvSpPr>
        <p:spPr>
          <a:xfrm rot="0">
            <a:off x="4142359" y="381985"/>
            <a:ext cx="13604033" cy="782955"/>
          </a:xfrm>
          <a:prstGeom prst="rect">
            <a:avLst/>
          </a:prstGeom>
        </p:spPr>
        <p:txBody>
          <a:bodyPr anchor="t" rtlCol="false" tIns="0" lIns="0" bIns="0" rIns="0">
            <a:spAutoFit/>
          </a:bodyPr>
          <a:lstStyle/>
          <a:p>
            <a:pPr algn="ctr" marL="0" indent="0" lvl="0">
              <a:lnSpc>
                <a:spcPts val="5759"/>
              </a:lnSpc>
            </a:pPr>
            <a:r>
              <a:rPr lang="en-US" sz="6000" spc="-120">
                <a:solidFill>
                  <a:srgbClr val="156669"/>
                </a:solidFill>
                <a:latin typeface="Public Sans"/>
                <a:ea typeface="Public Sans"/>
                <a:cs typeface="Public Sans"/>
                <a:sym typeface="Public Sans"/>
              </a:rPr>
              <a:t>Chăm sóc lấy người bệnh làm trung tâm</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DAGsqmviKNs</dc:identifier>
  <dcterms:modified xsi:type="dcterms:W3CDTF">2011-08-01T06:04:30Z</dcterms:modified>
  <cp:revision>1</cp:revision>
  <dc:title>OUCRU_26.07.2025_Năng lực cơ bản của Chuyên gia y tế</dc:title>
</cp:coreProperties>
</file>