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4" r:id="rId47"/>
    <p:sldId id="302" r:id="rId48"/>
    <p:sldId id="303" r:id="rId49"/>
  </p:sldIdLst>
  <p:sldSz cx="18288000" cy="10287000"/>
  <p:notesSz cx="6858000" cy="9144000"/>
  <p:embeddedFontLst>
    <p:embeddedFont>
      <p:font typeface="Roboto" panose="02000000000000000000" pitchFamily="2" charset="0"/>
      <p:regular r:id="rId51"/>
      <p:bold r:id="rId52"/>
      <p:italic r:id="rId53"/>
      <p:boldItalic r:id="rId54"/>
    </p:embeddedFont>
    <p:embeddedFont>
      <p:font typeface="Roboto Bold" panose="02000000000000000000" charset="0"/>
      <p:regular r:id="rId55"/>
      <p:bold r:id="rId56"/>
    </p:embeddedFont>
    <p:embeddedFont>
      <p:font typeface="Roboto Bold Italics" panose="020B0604020202020204" charset="0"/>
      <p:regular r:id="rId57"/>
      <p:bold r:id="rId58"/>
      <p:italic r:id="rId59"/>
      <p:boldItalic r:id="rId60"/>
    </p:embeddedFont>
    <p:embeddedFont>
      <p:font typeface="Roboto Italics" panose="020B060402020202020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11" autoAdjust="0"/>
  </p:normalViewPr>
  <p:slideViewPr>
    <p:cSldViewPr>
      <p:cViewPr varScale="1">
        <p:scale>
          <a:sx n="51" d="100"/>
          <a:sy n="51" d="100"/>
        </p:scale>
        <p:origin x="29"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Dùng word claud trong mentimter </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4.jpeg"/><Relationship Id="rId3" Type="http://schemas.openxmlformats.org/officeDocument/2006/relationships/image" Target="../media/image52.svg"/><Relationship Id="rId7" Type="http://schemas.openxmlformats.org/officeDocument/2006/relationships/image" Target="../media/image11.svg"/><Relationship Id="rId12"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3.svg"/><Relationship Id="rId15" Type="http://schemas.openxmlformats.org/officeDocument/2006/relationships/image" Target="../media/image56.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sv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1.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60.png"/><Relationship Id="rId17"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9.svg"/><Relationship Id="rId5" Type="http://schemas.openxmlformats.org/officeDocument/2006/relationships/image" Target="../media/image11.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7.svg"/><Relationship Id="rId18" Type="http://schemas.openxmlformats.org/officeDocument/2006/relationships/image" Target="../media/image72.png"/><Relationship Id="rId3" Type="http://schemas.openxmlformats.org/officeDocument/2006/relationships/image" Target="../media/image3.svg"/><Relationship Id="rId21" Type="http://schemas.openxmlformats.org/officeDocument/2006/relationships/image" Target="../media/image75.svg"/><Relationship Id="rId7" Type="http://schemas.openxmlformats.org/officeDocument/2006/relationships/image" Target="../media/image5.sv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2.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5.svg"/><Relationship Id="rId5" Type="http://schemas.openxmlformats.org/officeDocument/2006/relationships/image" Target="../media/image11.svg"/><Relationship Id="rId15" Type="http://schemas.openxmlformats.org/officeDocument/2006/relationships/image" Target="../media/image69.svg"/><Relationship Id="rId23" Type="http://schemas.openxmlformats.org/officeDocument/2006/relationships/image" Target="../media/image77.sv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68.png"/><Relationship Id="rId22"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9.jpeg"/><Relationship Id="rId5" Type="http://schemas.openxmlformats.org/officeDocument/2006/relationships/image" Target="../media/image11.svg"/><Relationship Id="rId10" Type="http://schemas.openxmlformats.org/officeDocument/2006/relationships/image" Target="../media/image78.jpeg"/><Relationship Id="rId4" Type="http://schemas.openxmlformats.org/officeDocument/2006/relationships/image" Target="../media/image10.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82.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9.jpe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83.jpe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2.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5.svg"/><Relationship Id="rId5" Type="http://schemas.openxmlformats.org/officeDocument/2006/relationships/image" Target="../media/image11.svg"/><Relationship Id="rId15" Type="http://schemas.openxmlformats.org/officeDocument/2006/relationships/image" Target="../media/image89.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7.svg"/><Relationship Id="rId18" Type="http://schemas.openxmlformats.org/officeDocument/2006/relationships/image" Target="../media/image102.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xml"/><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95.png"/><Relationship Id="rId5" Type="http://schemas.openxmlformats.org/officeDocument/2006/relationships/image" Target="../media/image10.png"/><Relationship Id="rId15" Type="http://schemas.openxmlformats.org/officeDocument/2006/relationships/image" Target="../media/image99.png"/><Relationship Id="rId10" Type="http://schemas.openxmlformats.org/officeDocument/2006/relationships/image" Target="../media/image7.png"/><Relationship Id="rId19" Type="http://schemas.openxmlformats.org/officeDocument/2006/relationships/image" Target="../media/image10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3.svg"/><Relationship Id="rId21" Type="http://schemas.openxmlformats.org/officeDocument/2006/relationships/image" Target="../media/image115.svg"/><Relationship Id="rId7" Type="http://schemas.openxmlformats.org/officeDocument/2006/relationships/image" Target="../media/image5.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2.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5.svg"/><Relationship Id="rId5" Type="http://schemas.openxmlformats.org/officeDocument/2006/relationships/image" Target="../media/image11.svg"/><Relationship Id="rId15" Type="http://schemas.openxmlformats.org/officeDocument/2006/relationships/image" Target="../media/image109.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9.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7.svg"/><Relationship Id="rId5" Type="http://schemas.openxmlformats.org/officeDocument/2006/relationships/image" Target="../media/image11.svg"/><Relationship Id="rId15" Type="http://schemas.openxmlformats.org/officeDocument/2006/relationships/image" Target="../media/image121.svg"/><Relationship Id="rId10" Type="http://schemas.openxmlformats.org/officeDocument/2006/relationships/image" Target="../media/image116.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5.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11.sv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6.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5.svg"/><Relationship Id="rId18" Type="http://schemas.openxmlformats.org/officeDocument/2006/relationships/image" Target="../media/image130.png"/><Relationship Id="rId3" Type="http://schemas.openxmlformats.org/officeDocument/2006/relationships/image" Target="../media/image123.svg"/><Relationship Id="rId21" Type="http://schemas.openxmlformats.org/officeDocument/2006/relationships/image" Target="../media/image133.svg"/><Relationship Id="rId7" Type="http://schemas.openxmlformats.org/officeDocument/2006/relationships/image" Target="../media/image11.svg"/><Relationship Id="rId12" Type="http://schemas.openxmlformats.org/officeDocument/2006/relationships/image" Target="../media/image124.png"/><Relationship Id="rId17" Type="http://schemas.openxmlformats.org/officeDocument/2006/relationships/image" Target="../media/image129.svg"/><Relationship Id="rId25" Type="http://schemas.openxmlformats.org/officeDocument/2006/relationships/image" Target="../media/image137.svg"/><Relationship Id="rId2" Type="http://schemas.openxmlformats.org/officeDocument/2006/relationships/image" Target="../media/image122.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png"/><Relationship Id="rId24" Type="http://schemas.openxmlformats.org/officeDocument/2006/relationships/image" Target="../media/image136.png"/><Relationship Id="rId5" Type="http://schemas.openxmlformats.org/officeDocument/2006/relationships/image" Target="../media/image3.svg"/><Relationship Id="rId15" Type="http://schemas.openxmlformats.org/officeDocument/2006/relationships/image" Target="../media/image127.svg"/><Relationship Id="rId23" Type="http://schemas.openxmlformats.org/officeDocument/2006/relationships/image" Target="../media/image135.svg"/><Relationship Id="rId10" Type="http://schemas.openxmlformats.org/officeDocument/2006/relationships/image" Target="../media/image6.png"/><Relationship Id="rId19" Type="http://schemas.openxmlformats.org/officeDocument/2006/relationships/image" Target="../media/image131.svg"/><Relationship Id="rId4" Type="http://schemas.openxmlformats.org/officeDocument/2006/relationships/image" Target="../media/image2.png"/><Relationship Id="rId9" Type="http://schemas.openxmlformats.org/officeDocument/2006/relationships/image" Target="../media/image5.svg"/><Relationship Id="rId14" Type="http://schemas.openxmlformats.org/officeDocument/2006/relationships/image" Target="../media/image126.png"/><Relationship Id="rId22" Type="http://schemas.openxmlformats.org/officeDocument/2006/relationships/image" Target="../media/image134.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7.svg"/><Relationship Id="rId5" Type="http://schemas.openxmlformats.org/officeDocument/2006/relationships/image" Target="../media/image11.sv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0.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39.png"/><Relationship Id="rId2" Type="http://schemas.openxmlformats.org/officeDocument/2006/relationships/image" Target="../media/image2.pn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9.svg"/><Relationship Id="rId5" Type="http://schemas.openxmlformats.org/officeDocument/2006/relationships/image" Target="../media/image11.svg"/><Relationship Id="rId15" Type="http://schemas.openxmlformats.org/officeDocument/2006/relationships/image" Target="../media/image142.sv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4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11.svg"/><Relationship Id="rId10" Type="http://schemas.openxmlformats.org/officeDocument/2006/relationships/image" Target="../media/image144.png"/><Relationship Id="rId4" Type="http://schemas.openxmlformats.org/officeDocument/2006/relationships/image" Target="../media/image10.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6.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4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3.svg"/><Relationship Id="rId5" Type="http://schemas.openxmlformats.org/officeDocument/2006/relationships/image" Target="../media/image11.svg"/><Relationship Id="rId15" Type="http://schemas.openxmlformats.org/officeDocument/2006/relationships/image" Target="../media/image148.jpeg"/><Relationship Id="rId10" Type="http://schemas.openxmlformats.org/officeDocument/2006/relationships/image" Target="../media/image42.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0.jpe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5.jpe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5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3.svg"/><Relationship Id="rId5" Type="http://schemas.openxmlformats.org/officeDocument/2006/relationships/image" Target="../media/image11.sv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5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5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7.svg"/><Relationship Id="rId5" Type="http://schemas.openxmlformats.org/officeDocument/2006/relationships/image" Target="../media/image11.sv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svg"/><Relationship Id="rId7" Type="http://schemas.openxmlformats.org/officeDocument/2006/relationships/image" Target="../media/image11.svg"/><Relationship Id="rId12" Type="http://schemas.openxmlformats.org/officeDocument/2006/relationships/image" Target="../media/image15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1.jpeg"/><Relationship Id="rId3" Type="http://schemas.openxmlformats.org/officeDocument/2006/relationships/image" Target="../media/image41.svg"/><Relationship Id="rId7" Type="http://schemas.openxmlformats.org/officeDocument/2006/relationships/image" Target="../media/image10.png"/><Relationship Id="rId12"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svg"/><Relationship Id="rId4" Type="http://schemas.openxmlformats.org/officeDocument/2006/relationships/image" Target="../media/image160.jpeg"/><Relationship Id="rId9" Type="http://schemas.openxmlformats.org/officeDocument/2006/relationships/image" Target="../media/image4.png"/><Relationship Id="rId14" Type="http://schemas.openxmlformats.org/officeDocument/2006/relationships/image" Target="../media/image162.jpeg"/></Relationships>
</file>

<file path=ppt/slides/_rels/slide3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4.png"/><Relationship Id="rId3" Type="http://schemas.openxmlformats.org/officeDocument/2006/relationships/image" Target="../media/image43.svg"/><Relationship Id="rId7" Type="http://schemas.openxmlformats.org/officeDocument/2006/relationships/image" Target="../media/image166.svg"/><Relationship Id="rId12" Type="http://schemas.openxmlformats.org/officeDocument/2006/relationships/image" Target="../media/image11.svg"/><Relationship Id="rId2" Type="http://schemas.openxmlformats.org/officeDocument/2006/relationships/image" Target="../media/image42.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0.png"/><Relationship Id="rId5" Type="http://schemas.openxmlformats.org/officeDocument/2006/relationships/image" Target="../media/image164.svg"/><Relationship Id="rId15" Type="http://schemas.openxmlformats.org/officeDocument/2006/relationships/image" Target="../media/image6.png"/><Relationship Id="rId10" Type="http://schemas.openxmlformats.org/officeDocument/2006/relationships/image" Target="../media/image3.svg"/><Relationship Id="rId4" Type="http://schemas.openxmlformats.org/officeDocument/2006/relationships/image" Target="../media/image163.png"/><Relationship Id="rId9" Type="http://schemas.openxmlformats.org/officeDocument/2006/relationships/image" Target="../media/image2.png"/><Relationship Id="rId14" Type="http://schemas.openxmlformats.org/officeDocument/2006/relationships/image" Target="../media/image5.svg"/></Relationships>
</file>

<file path=ppt/slides/_rels/slide3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3.svg"/><Relationship Id="rId18" Type="http://schemas.openxmlformats.org/officeDocument/2006/relationships/image" Target="../media/image6.png"/><Relationship Id="rId3" Type="http://schemas.openxmlformats.org/officeDocument/2006/relationships/image" Target="../media/image45.svg"/><Relationship Id="rId7" Type="http://schemas.openxmlformats.org/officeDocument/2006/relationships/image" Target="../media/image171.svg"/><Relationship Id="rId12" Type="http://schemas.openxmlformats.org/officeDocument/2006/relationships/image" Target="../media/image2.png"/><Relationship Id="rId17" Type="http://schemas.openxmlformats.org/officeDocument/2006/relationships/image" Target="../media/image5.svg"/><Relationship Id="rId2" Type="http://schemas.openxmlformats.org/officeDocument/2006/relationships/image" Target="../media/image44.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169.svg"/><Relationship Id="rId15" Type="http://schemas.openxmlformats.org/officeDocument/2006/relationships/image" Target="../media/image11.svg"/><Relationship Id="rId10" Type="http://schemas.openxmlformats.org/officeDocument/2006/relationships/image" Target="../media/image174.png"/><Relationship Id="rId19" Type="http://schemas.openxmlformats.org/officeDocument/2006/relationships/image" Target="../media/image7.png"/><Relationship Id="rId4" Type="http://schemas.openxmlformats.org/officeDocument/2006/relationships/image" Target="../media/image168.png"/><Relationship Id="rId9" Type="http://schemas.openxmlformats.org/officeDocument/2006/relationships/image" Target="../media/image173.sv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7.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7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3.svg"/><Relationship Id="rId5" Type="http://schemas.openxmlformats.org/officeDocument/2006/relationships/image" Target="../media/image11.svg"/><Relationship Id="rId15" Type="http://schemas.openxmlformats.org/officeDocument/2006/relationships/image" Target="../media/image179.jpeg"/><Relationship Id="rId10" Type="http://schemas.openxmlformats.org/officeDocument/2006/relationships/image" Target="../media/image152.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178.jpeg"/></Relationships>
</file>

<file path=ppt/slides/_rels/slide34.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svg"/><Relationship Id="rId18" Type="http://schemas.openxmlformats.org/officeDocument/2006/relationships/image" Target="../media/image10.png"/><Relationship Id="rId3" Type="http://schemas.openxmlformats.org/officeDocument/2006/relationships/image" Target="../media/image181.svg"/><Relationship Id="rId21" Type="http://schemas.openxmlformats.org/officeDocument/2006/relationships/image" Target="../media/image5.svg"/><Relationship Id="rId7" Type="http://schemas.openxmlformats.org/officeDocument/2006/relationships/image" Target="../media/image185.svg"/><Relationship Id="rId12" Type="http://schemas.openxmlformats.org/officeDocument/2006/relationships/image" Target="../media/image190.png"/><Relationship Id="rId17" Type="http://schemas.openxmlformats.org/officeDocument/2006/relationships/image" Target="../media/image3.svg"/><Relationship Id="rId2" Type="http://schemas.openxmlformats.org/officeDocument/2006/relationships/image" Target="../media/image180.png"/><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svg"/><Relationship Id="rId5" Type="http://schemas.openxmlformats.org/officeDocument/2006/relationships/image" Target="../media/image183.svg"/><Relationship Id="rId15" Type="http://schemas.openxmlformats.org/officeDocument/2006/relationships/image" Target="../media/image193.svg"/><Relationship Id="rId23" Type="http://schemas.openxmlformats.org/officeDocument/2006/relationships/image" Target="../media/image7.png"/><Relationship Id="rId10" Type="http://schemas.openxmlformats.org/officeDocument/2006/relationships/image" Target="../media/image188.png"/><Relationship Id="rId19" Type="http://schemas.openxmlformats.org/officeDocument/2006/relationships/image" Target="../media/image11.svg"/><Relationship Id="rId4" Type="http://schemas.openxmlformats.org/officeDocument/2006/relationships/image" Target="../media/image182.png"/><Relationship Id="rId9" Type="http://schemas.openxmlformats.org/officeDocument/2006/relationships/image" Target="../media/image187.svg"/><Relationship Id="rId14" Type="http://schemas.openxmlformats.org/officeDocument/2006/relationships/image" Target="../media/image192.png"/><Relationship Id="rId22"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3.svg"/><Relationship Id="rId18" Type="http://schemas.openxmlformats.org/officeDocument/2006/relationships/image" Target="../media/image6.png"/><Relationship Id="rId3" Type="http://schemas.openxmlformats.org/officeDocument/2006/relationships/image" Target="../media/image195.svg"/><Relationship Id="rId7" Type="http://schemas.openxmlformats.org/officeDocument/2006/relationships/image" Target="../media/image199.svg"/><Relationship Id="rId12" Type="http://schemas.openxmlformats.org/officeDocument/2006/relationships/image" Target="../media/image2.png"/><Relationship Id="rId17" Type="http://schemas.openxmlformats.org/officeDocument/2006/relationships/image" Target="../media/image5.svg"/><Relationship Id="rId2" Type="http://schemas.openxmlformats.org/officeDocument/2006/relationships/image" Target="../media/image194.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03.svg"/><Relationship Id="rId5" Type="http://schemas.openxmlformats.org/officeDocument/2006/relationships/image" Target="../media/image197.svg"/><Relationship Id="rId15" Type="http://schemas.openxmlformats.org/officeDocument/2006/relationships/image" Target="../media/image11.svg"/><Relationship Id="rId10" Type="http://schemas.openxmlformats.org/officeDocument/2006/relationships/image" Target="../media/image202.png"/><Relationship Id="rId19" Type="http://schemas.openxmlformats.org/officeDocument/2006/relationships/image" Target="../media/image7.png"/><Relationship Id="rId4" Type="http://schemas.openxmlformats.org/officeDocument/2006/relationships/image" Target="../media/image196.png"/><Relationship Id="rId9" Type="http://schemas.openxmlformats.org/officeDocument/2006/relationships/image" Target="../media/image201.svg"/><Relationship Id="rId1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7.svg"/><Relationship Id="rId3" Type="http://schemas.openxmlformats.org/officeDocument/2006/relationships/image" Target="../media/image205.svg"/><Relationship Id="rId7" Type="http://schemas.openxmlformats.org/officeDocument/2006/relationships/image" Target="../media/image11.svg"/><Relationship Id="rId12" Type="http://schemas.openxmlformats.org/officeDocument/2006/relationships/image" Target="../media/image206.png"/><Relationship Id="rId2"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sv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1.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210.png"/><Relationship Id="rId17" Type="http://schemas.openxmlformats.org/officeDocument/2006/relationships/image" Target="../media/image215.svg"/><Relationship Id="rId2" Type="http://schemas.openxmlformats.org/officeDocument/2006/relationships/image" Target="../media/image2.png"/><Relationship Id="rId16"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09.svg"/><Relationship Id="rId5" Type="http://schemas.openxmlformats.org/officeDocument/2006/relationships/image" Target="../media/image11.svg"/><Relationship Id="rId15" Type="http://schemas.openxmlformats.org/officeDocument/2006/relationships/image" Target="../media/image213.svg"/><Relationship Id="rId10" Type="http://schemas.openxmlformats.org/officeDocument/2006/relationships/image" Target="../media/image208.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212.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9.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218.png"/><Relationship Id="rId2" Type="http://schemas.openxmlformats.org/officeDocument/2006/relationships/image" Target="../media/image2.png"/><Relationship Id="rId16" Type="http://schemas.openxmlformats.org/officeDocument/2006/relationships/image" Target="../media/image222.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7.svg"/><Relationship Id="rId5" Type="http://schemas.openxmlformats.org/officeDocument/2006/relationships/image" Target="../media/image11.sv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220.png"/></Relationships>
</file>

<file path=ppt/slides/_rels/slide3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24.png"/><Relationship Id="rId7" Type="http://schemas.openxmlformats.org/officeDocument/2006/relationships/image" Target="../media/image10.png"/><Relationship Id="rId12" Type="http://schemas.openxmlformats.org/officeDocument/2006/relationships/image" Target="../media/image7.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svg"/><Relationship Id="rId4" Type="http://schemas.openxmlformats.org/officeDocument/2006/relationships/image" Target="../media/image225.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bsgdtphcm.vn/api/fullcontent.php?id=5231" TargetMode="Externa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226.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11.sv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5.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3.svg"/><Relationship Id="rId5" Type="http://schemas.openxmlformats.org/officeDocument/2006/relationships/image" Target="../media/image11.sv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7.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svg"/><Relationship Id="rId18" Type="http://schemas.openxmlformats.org/officeDocument/2006/relationships/image" Target="../media/image6.png"/><Relationship Id="rId3" Type="http://schemas.openxmlformats.org/officeDocument/2006/relationships/image" Target="../media/image37.svg"/><Relationship Id="rId21" Type="http://schemas.openxmlformats.org/officeDocument/2006/relationships/image" Target="../media/image47.svg"/><Relationship Id="rId7" Type="http://schemas.openxmlformats.org/officeDocument/2006/relationships/image" Target="../media/image41.svg"/><Relationship Id="rId12" Type="http://schemas.openxmlformats.org/officeDocument/2006/relationships/image" Target="../media/image2.png"/><Relationship Id="rId17" Type="http://schemas.openxmlformats.org/officeDocument/2006/relationships/image" Target="../media/image5.svg"/><Relationship Id="rId2" Type="http://schemas.openxmlformats.org/officeDocument/2006/relationships/image" Target="../media/image36.png"/><Relationship Id="rId16" Type="http://schemas.openxmlformats.org/officeDocument/2006/relationships/image" Target="../media/image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1.svg"/><Relationship Id="rId10" Type="http://schemas.openxmlformats.org/officeDocument/2006/relationships/image" Target="../media/image44.png"/><Relationship Id="rId19"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9.svg"/><Relationship Id="rId5" Type="http://schemas.openxmlformats.org/officeDocument/2006/relationships/image" Target="../media/image11.svg"/><Relationship Id="rId10" Type="http://schemas.openxmlformats.org/officeDocument/2006/relationships/image" Target="../media/image48.png"/><Relationship Id="rId4" Type="http://schemas.openxmlformats.org/officeDocument/2006/relationships/image" Target="../media/image10.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156" r="-14871" b="-18156"/>
            </a:stretch>
          </a:blipFill>
        </p:spPr>
      </p:sp>
      <p:sp>
        <p:nvSpPr>
          <p:cNvPr id="3" name="Freeform 3"/>
          <p:cNvSpPr/>
          <p:nvPr/>
        </p:nvSpPr>
        <p:spPr>
          <a:xfrm rot="-3870836" flipV="1">
            <a:off x="-2487557" y="-3451538"/>
            <a:ext cx="10290710" cy="11277670"/>
          </a:xfrm>
          <a:custGeom>
            <a:avLst/>
            <a:gdLst/>
            <a:ahLst/>
            <a:cxnLst/>
            <a:rect l="l" t="t" r="r" b="b"/>
            <a:pathLst>
              <a:path w="10290710" h="11277670">
                <a:moveTo>
                  <a:pt x="0" y="11277670"/>
                </a:moveTo>
                <a:lnTo>
                  <a:pt x="10290710" y="11277670"/>
                </a:lnTo>
                <a:lnTo>
                  <a:pt x="10290710" y="0"/>
                </a:lnTo>
                <a:lnTo>
                  <a:pt x="0" y="0"/>
                </a:lnTo>
                <a:lnTo>
                  <a:pt x="0" y="1127767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349694" y="8219256"/>
            <a:ext cx="4937812" cy="1039044"/>
            <a:chOff x="0" y="0"/>
            <a:chExt cx="6583749" cy="1385391"/>
          </a:xfrm>
        </p:grpSpPr>
        <p:sp>
          <p:nvSpPr>
            <p:cNvPr id="5" name="Freeform 5"/>
            <p:cNvSpPr/>
            <p:nvPr/>
          </p:nvSpPr>
          <p:spPr>
            <a:xfrm>
              <a:off x="0" y="0"/>
              <a:ext cx="6583749" cy="1385392"/>
            </a:xfrm>
            <a:custGeom>
              <a:avLst/>
              <a:gdLst/>
              <a:ahLst/>
              <a:cxnLst/>
              <a:rect l="l" t="t" r="r" b="b"/>
              <a:pathLst>
                <a:path w="6583749" h="1385392">
                  <a:moveTo>
                    <a:pt x="0" y="0"/>
                  </a:moveTo>
                  <a:lnTo>
                    <a:pt x="6583749" y="0"/>
                  </a:lnTo>
                  <a:lnTo>
                    <a:pt x="6583749" y="1385392"/>
                  </a:lnTo>
                  <a:lnTo>
                    <a:pt x="0" y="1385392"/>
                  </a:lnTo>
                  <a:close/>
                </a:path>
              </a:pathLst>
            </a:custGeom>
            <a:solidFill>
              <a:srgbClr val="000000">
                <a:alpha val="0"/>
              </a:srgbClr>
            </a:solidFill>
          </p:spPr>
        </p:sp>
        <p:sp>
          <p:nvSpPr>
            <p:cNvPr id="6" name="TextBox 6"/>
            <p:cNvSpPr txBox="1"/>
            <p:nvPr/>
          </p:nvSpPr>
          <p:spPr>
            <a:xfrm>
              <a:off x="0" y="-19050"/>
              <a:ext cx="6583749" cy="1404441"/>
            </a:xfrm>
            <a:prstGeom prst="rect">
              <a:avLst/>
            </a:prstGeom>
          </p:spPr>
          <p:txBody>
            <a:bodyPr lIns="0" tIns="0" rIns="0" bIns="0" rtlCol="0" anchor="t"/>
            <a:lstStyle/>
            <a:p>
              <a:pPr algn="ctr">
                <a:lnSpc>
                  <a:spcPts val="3600"/>
                </a:lnSpc>
              </a:pPr>
              <a:r>
                <a:rPr lang="en-US" sz="3000" b="1">
                  <a:solidFill>
                    <a:srgbClr val="103950"/>
                  </a:solidFill>
                  <a:latin typeface="Roboto Bold"/>
                  <a:ea typeface="Roboto Bold"/>
                  <a:cs typeface="Roboto Bold"/>
                  <a:sym typeface="Roboto Bold"/>
                </a:rPr>
                <a:t>BS. Phạm Ngọc Thanh</a:t>
              </a:r>
            </a:p>
            <a:p>
              <a:pPr algn="ctr">
                <a:lnSpc>
                  <a:spcPts val="3600"/>
                </a:lnSpc>
              </a:pPr>
              <a:r>
                <a:rPr lang="en-US" sz="3000" b="1">
                  <a:solidFill>
                    <a:srgbClr val="103950"/>
                  </a:solidFill>
                  <a:latin typeface="Roboto Bold"/>
                  <a:ea typeface="Roboto Bold"/>
                  <a:cs typeface="Roboto Bold"/>
                  <a:sym typeface="Roboto Bold"/>
                </a:rPr>
                <a:t>ThS. Nguyễn Quốc Giang</a:t>
              </a:r>
            </a:p>
          </p:txBody>
        </p:sp>
      </p:grpSp>
      <p:sp>
        <p:nvSpPr>
          <p:cNvPr id="7" name="Freeform 7"/>
          <p:cNvSpPr/>
          <p:nvPr/>
        </p:nvSpPr>
        <p:spPr>
          <a:xfrm rot="-5865215" flipV="1">
            <a:off x="-4116655" y="-3039569"/>
            <a:ext cx="10290710" cy="11277670"/>
          </a:xfrm>
          <a:custGeom>
            <a:avLst/>
            <a:gdLst/>
            <a:ahLst/>
            <a:cxnLst/>
            <a:rect l="l" t="t" r="r" b="b"/>
            <a:pathLst>
              <a:path w="10290710" h="11277670">
                <a:moveTo>
                  <a:pt x="0" y="11277671"/>
                </a:moveTo>
                <a:lnTo>
                  <a:pt x="10290710" y="11277671"/>
                </a:lnTo>
                <a:lnTo>
                  <a:pt x="10290710" y="0"/>
                </a:lnTo>
                <a:lnTo>
                  <a:pt x="0" y="0"/>
                </a:lnTo>
                <a:lnTo>
                  <a:pt x="0" y="11277671"/>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1814606" y="1028700"/>
            <a:ext cx="5980628" cy="1900268"/>
            <a:chOff x="0" y="0"/>
            <a:chExt cx="7974170" cy="2533691"/>
          </a:xfrm>
        </p:grpSpPr>
        <p:grpSp>
          <p:nvGrpSpPr>
            <p:cNvPr id="9" name="Group 9"/>
            <p:cNvGrpSpPr/>
            <p:nvPr/>
          </p:nvGrpSpPr>
          <p:grpSpPr>
            <a:xfrm>
              <a:off x="1853711" y="0"/>
              <a:ext cx="3787783" cy="205740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0" y="107820"/>
              <a:ext cx="2959293" cy="205740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69461" y="504746"/>
              <a:ext cx="7504709" cy="1882480"/>
              <a:chOff x="0" y="0"/>
              <a:chExt cx="1482412" cy="371848"/>
            </a:xfrm>
          </p:grpSpPr>
          <p:sp>
            <p:nvSpPr>
              <p:cNvPr id="16" name="Freeform 16"/>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862309" y="358282"/>
              <a:ext cx="2311372" cy="2175409"/>
            </a:xfrm>
            <a:custGeom>
              <a:avLst/>
              <a:gdLst/>
              <a:ahLst/>
              <a:cxnLst/>
              <a:rect l="l" t="t" r="r" b="b"/>
              <a:pathLst>
                <a:path w="2311372" h="2175409">
                  <a:moveTo>
                    <a:pt x="0" y="0"/>
                  </a:moveTo>
                  <a:lnTo>
                    <a:pt x="2311372" y="0"/>
                  </a:lnTo>
                  <a:lnTo>
                    <a:pt x="2311372" y="2175409"/>
                  </a:lnTo>
                  <a:lnTo>
                    <a:pt x="0" y="2175409"/>
                  </a:lnTo>
                  <a:lnTo>
                    <a:pt x="0" y="0"/>
                  </a:lnTo>
                  <a:close/>
                </a:path>
              </a:pathLst>
            </a:custGeom>
            <a:blipFill>
              <a:blip r:embed="rId7"/>
              <a:stretch>
                <a:fillRect/>
              </a:stretch>
            </a:blipFill>
          </p:spPr>
        </p:sp>
        <p:sp>
          <p:nvSpPr>
            <p:cNvPr id="19" name="Freeform 19"/>
            <p:cNvSpPr/>
            <p:nvPr/>
          </p:nvSpPr>
          <p:spPr>
            <a:xfrm>
              <a:off x="3173681" y="728656"/>
              <a:ext cx="4659231" cy="1328744"/>
            </a:xfrm>
            <a:custGeom>
              <a:avLst/>
              <a:gdLst/>
              <a:ahLst/>
              <a:cxnLst/>
              <a:rect l="l" t="t" r="r" b="b"/>
              <a:pathLst>
                <a:path w="4659231" h="1328744">
                  <a:moveTo>
                    <a:pt x="0" y="0"/>
                  </a:moveTo>
                  <a:lnTo>
                    <a:pt x="4659231" y="0"/>
                  </a:lnTo>
                  <a:lnTo>
                    <a:pt x="4659231" y="1328744"/>
                  </a:lnTo>
                  <a:lnTo>
                    <a:pt x="0" y="1328744"/>
                  </a:lnTo>
                  <a:lnTo>
                    <a:pt x="0" y="0"/>
                  </a:lnTo>
                  <a:close/>
                </a:path>
              </a:pathLst>
            </a:custGeom>
            <a:blipFill>
              <a:blip r:embed="rId8"/>
              <a:stretch>
                <a:fillRect/>
              </a:stretch>
            </a:blipFill>
          </p:spPr>
        </p:sp>
      </p:grpSp>
      <p:sp>
        <p:nvSpPr>
          <p:cNvPr id="20" name="TextBox 20"/>
          <p:cNvSpPr txBox="1"/>
          <p:nvPr/>
        </p:nvSpPr>
        <p:spPr>
          <a:xfrm>
            <a:off x="203355" y="3751826"/>
            <a:ext cx="6988847" cy="2724150"/>
          </a:xfrm>
          <a:prstGeom prst="rect">
            <a:avLst/>
          </a:prstGeom>
        </p:spPr>
        <p:txBody>
          <a:bodyPr lIns="0" tIns="0" rIns="0" bIns="0" rtlCol="0" anchor="t">
            <a:spAutoFit/>
          </a:bodyPr>
          <a:lstStyle/>
          <a:p>
            <a:pPr algn="ctr">
              <a:lnSpc>
                <a:spcPts val="7167"/>
              </a:lnSpc>
              <a:spcBef>
                <a:spcPct val="0"/>
              </a:spcBef>
            </a:pPr>
            <a:r>
              <a:rPr lang="en-US" sz="5972" b="1">
                <a:solidFill>
                  <a:srgbClr val="2564C4"/>
                </a:solidFill>
                <a:latin typeface="Roboto Bold"/>
                <a:ea typeface="Roboto Bold"/>
                <a:cs typeface="Roboto Bold"/>
                <a:sym typeface="Roboto Bold"/>
              </a:rPr>
              <a:t>CHĂM SÓC LẤY NGƯỜI BỆNH </a:t>
            </a:r>
          </a:p>
          <a:p>
            <a:pPr algn="ctr">
              <a:lnSpc>
                <a:spcPts val="7167"/>
              </a:lnSpc>
              <a:spcBef>
                <a:spcPct val="0"/>
              </a:spcBef>
            </a:pPr>
            <a:r>
              <a:rPr lang="en-US" sz="5972" b="1">
                <a:solidFill>
                  <a:srgbClr val="2564C4"/>
                </a:solidFill>
                <a:latin typeface="Roboto Bold"/>
                <a:ea typeface="Roboto Bold"/>
                <a:cs typeface="Roboto Bold"/>
                <a:sym typeface="Roboto Bold"/>
              </a:rPr>
              <a:t>LÀM TRUNG TÂM</a:t>
            </a:r>
          </a:p>
        </p:txBody>
      </p:sp>
      <p:grpSp>
        <p:nvGrpSpPr>
          <p:cNvPr id="21" name="Group 21"/>
          <p:cNvGrpSpPr/>
          <p:nvPr/>
        </p:nvGrpSpPr>
        <p:grpSpPr>
          <a:xfrm rot="-8496676">
            <a:off x="-11135125" y="-5473509"/>
            <a:ext cx="16119669" cy="15321613"/>
            <a:chOff x="0" y="0"/>
            <a:chExt cx="21492892" cy="20428817"/>
          </a:xfrm>
        </p:grpSpPr>
        <p:sp>
          <p:nvSpPr>
            <p:cNvPr id="22" name="Freeform 22"/>
            <p:cNvSpPr/>
            <p:nvPr/>
          </p:nvSpPr>
          <p:spPr>
            <a:xfrm rot="3967929" flipV="1">
              <a:off x="2790947" y="3594419"/>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rot="1912934" flipV="1">
              <a:off x="4835891" y="2489264"/>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4" name="Freeform 24"/>
          <p:cNvSpPr/>
          <p:nvPr/>
        </p:nvSpPr>
        <p:spPr>
          <a:xfrm rot="-4724356" flipH="1">
            <a:off x="-582328" y="-724478"/>
            <a:ext cx="2520698" cy="2520698"/>
          </a:xfrm>
          <a:custGeom>
            <a:avLst/>
            <a:gdLst/>
            <a:ahLst/>
            <a:cxnLst/>
            <a:rect l="l" t="t" r="r" b="b"/>
            <a:pathLst>
              <a:path w="2520698" h="2520698">
                <a:moveTo>
                  <a:pt x="2520698" y="0"/>
                </a:moveTo>
                <a:lnTo>
                  <a:pt x="0" y="0"/>
                </a:lnTo>
                <a:lnTo>
                  <a:pt x="0" y="2520698"/>
                </a:lnTo>
                <a:lnTo>
                  <a:pt x="2520698" y="2520698"/>
                </a:lnTo>
                <a:lnTo>
                  <a:pt x="2520698"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16802" y="3908094"/>
            <a:ext cx="822793" cy="0"/>
          </a:xfrm>
          <a:prstGeom prst="line">
            <a:avLst/>
          </a:prstGeom>
          <a:ln w="104775" cap="rnd">
            <a:solidFill>
              <a:srgbClr val="6CE1F8"/>
            </a:solidFill>
            <a:prstDash val="solid"/>
            <a:headEnd type="none" w="sm" len="sm"/>
            <a:tailEnd type="none" w="sm" len="sm"/>
          </a:ln>
        </p:spPr>
      </p:sp>
      <p:sp>
        <p:nvSpPr>
          <p:cNvPr id="3" name="Freeform 3"/>
          <p:cNvSpPr/>
          <p:nvPr/>
        </p:nvSpPr>
        <p:spPr>
          <a:xfrm>
            <a:off x="797752" y="2679004"/>
            <a:ext cx="822793" cy="1006475"/>
          </a:xfrm>
          <a:custGeom>
            <a:avLst/>
            <a:gdLst/>
            <a:ahLst/>
            <a:cxnLst/>
            <a:rect l="l" t="t" r="r" b="b"/>
            <a:pathLst>
              <a:path w="822793" h="1006475">
                <a:moveTo>
                  <a:pt x="0" y="0"/>
                </a:moveTo>
                <a:lnTo>
                  <a:pt x="822793" y="0"/>
                </a:lnTo>
                <a:lnTo>
                  <a:pt x="822793" y="1006475"/>
                </a:lnTo>
                <a:lnTo>
                  <a:pt x="0" y="1006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816802" y="1261590"/>
            <a:ext cx="6766485" cy="969739"/>
            <a:chOff x="0" y="0"/>
            <a:chExt cx="9021979" cy="1292986"/>
          </a:xfrm>
        </p:grpSpPr>
        <p:sp>
          <p:nvSpPr>
            <p:cNvPr id="5" name="Freeform 5"/>
            <p:cNvSpPr/>
            <p:nvPr/>
          </p:nvSpPr>
          <p:spPr>
            <a:xfrm>
              <a:off x="0" y="0"/>
              <a:ext cx="9021980" cy="1292986"/>
            </a:xfrm>
            <a:custGeom>
              <a:avLst/>
              <a:gdLst/>
              <a:ahLst/>
              <a:cxnLst/>
              <a:rect l="l" t="t" r="r" b="b"/>
              <a:pathLst>
                <a:path w="9021980" h="1292986">
                  <a:moveTo>
                    <a:pt x="0" y="0"/>
                  </a:moveTo>
                  <a:lnTo>
                    <a:pt x="9021980" y="0"/>
                  </a:lnTo>
                  <a:lnTo>
                    <a:pt x="9021980" y="1292986"/>
                  </a:lnTo>
                  <a:lnTo>
                    <a:pt x="0" y="1292986"/>
                  </a:lnTo>
                  <a:close/>
                </a:path>
              </a:pathLst>
            </a:custGeom>
            <a:solidFill>
              <a:srgbClr val="000000">
                <a:alpha val="0"/>
              </a:srgbClr>
            </a:solidFill>
          </p:spPr>
        </p:sp>
        <p:sp>
          <p:nvSpPr>
            <p:cNvPr id="6" name="TextBox 6"/>
            <p:cNvSpPr txBox="1"/>
            <p:nvPr/>
          </p:nvSpPr>
          <p:spPr>
            <a:xfrm>
              <a:off x="0" y="-9525"/>
              <a:ext cx="9021979" cy="1302511"/>
            </a:xfrm>
            <a:prstGeom prst="rect">
              <a:avLst/>
            </a:prstGeom>
          </p:spPr>
          <p:txBody>
            <a:bodyPr lIns="0" tIns="0" rIns="0" bIns="0" rtlCol="0" anchor="t"/>
            <a:lstStyle/>
            <a:p>
              <a:pPr algn="l">
                <a:lnSpc>
                  <a:spcPts val="6000"/>
                </a:lnSpc>
              </a:pPr>
              <a:r>
                <a:rPr lang="en-US" sz="5000">
                  <a:solidFill>
                    <a:srgbClr val="3AAA35"/>
                  </a:solidFill>
                  <a:latin typeface="Roboto"/>
                  <a:ea typeface="Roboto"/>
                  <a:cs typeface="Roboto"/>
                  <a:sym typeface="Roboto"/>
                </a:rPr>
                <a:t>Tại Việt Nam, Bộ Y Tế...</a:t>
              </a:r>
            </a:p>
          </p:txBody>
        </p:sp>
      </p:grpSp>
      <p:grpSp>
        <p:nvGrpSpPr>
          <p:cNvPr id="7" name="Group 7"/>
          <p:cNvGrpSpPr/>
          <p:nvPr/>
        </p:nvGrpSpPr>
        <p:grpSpPr>
          <a:xfrm>
            <a:off x="7659387" y="-2725480"/>
            <a:ext cx="17734880" cy="15974777"/>
            <a:chOff x="0" y="0"/>
            <a:chExt cx="23646506" cy="21299703"/>
          </a:xfrm>
        </p:grpSpPr>
        <p:sp>
          <p:nvSpPr>
            <p:cNvPr id="8" name="Freeform 8"/>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1" name="Group 11"/>
          <p:cNvGrpSpPr/>
          <p:nvPr/>
        </p:nvGrpSpPr>
        <p:grpSpPr>
          <a:xfrm>
            <a:off x="14337707" y="28575"/>
            <a:ext cx="3934208" cy="1250044"/>
            <a:chOff x="0" y="0"/>
            <a:chExt cx="5245610" cy="1666726"/>
          </a:xfrm>
        </p:grpSpPr>
        <p:grpSp>
          <p:nvGrpSpPr>
            <p:cNvPr id="12" name="Group 12"/>
            <p:cNvGrpSpPr/>
            <p:nvPr/>
          </p:nvGrpSpPr>
          <p:grpSpPr>
            <a:xfrm>
              <a:off x="1219418" y="0"/>
              <a:ext cx="2491699" cy="1353410"/>
              <a:chOff x="0" y="0"/>
              <a:chExt cx="748204" cy="406400"/>
            </a:xfrm>
          </p:grpSpPr>
          <p:sp>
            <p:nvSpPr>
              <p:cNvPr id="13" name="Freeform 13"/>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4" name="TextBox 14"/>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0" y="70927"/>
              <a:ext cx="1946697" cy="1353410"/>
              <a:chOff x="0" y="0"/>
              <a:chExt cx="584552" cy="406400"/>
            </a:xfrm>
          </p:grpSpPr>
          <p:sp>
            <p:nvSpPr>
              <p:cNvPr id="16" name="Freeform 16"/>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7" name="TextBox 17"/>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8" name="Group 18"/>
            <p:cNvGrpSpPr/>
            <p:nvPr/>
          </p:nvGrpSpPr>
          <p:grpSpPr>
            <a:xfrm>
              <a:off x="308823" y="332035"/>
              <a:ext cx="4936787" cy="1238343"/>
              <a:chOff x="0" y="0"/>
              <a:chExt cx="1482412" cy="371848"/>
            </a:xfrm>
          </p:grpSpPr>
          <p:sp>
            <p:nvSpPr>
              <p:cNvPr id="19" name="Freeform 19"/>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20" name="TextBox 20"/>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1" name="Freeform 21"/>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0"/>
              <a:stretch>
                <a:fillRect/>
              </a:stretch>
            </a:blipFill>
          </p:spPr>
        </p:sp>
        <p:sp>
          <p:nvSpPr>
            <p:cNvPr id="22" name="Freeform 22"/>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1"/>
              <a:stretch>
                <a:fillRect/>
              </a:stretch>
            </a:blipFill>
          </p:spPr>
        </p:sp>
      </p:grpSp>
      <p:sp>
        <p:nvSpPr>
          <p:cNvPr id="23" name="Freeform 23"/>
          <p:cNvSpPr/>
          <p:nvPr/>
        </p:nvSpPr>
        <p:spPr>
          <a:xfrm>
            <a:off x="8747246" y="1746460"/>
            <a:ext cx="7647620" cy="4998906"/>
          </a:xfrm>
          <a:custGeom>
            <a:avLst/>
            <a:gdLst/>
            <a:ahLst/>
            <a:cxnLst/>
            <a:rect l="l" t="t" r="r" b="b"/>
            <a:pathLst>
              <a:path w="7647620" h="4998906">
                <a:moveTo>
                  <a:pt x="0" y="0"/>
                </a:moveTo>
                <a:lnTo>
                  <a:pt x="7647620" y="0"/>
                </a:lnTo>
                <a:lnTo>
                  <a:pt x="7647620" y="4998906"/>
                </a:lnTo>
                <a:lnTo>
                  <a:pt x="0" y="4998906"/>
                </a:lnTo>
                <a:lnTo>
                  <a:pt x="0" y="0"/>
                </a:lnTo>
                <a:close/>
              </a:path>
            </a:pathLst>
          </a:custGeom>
          <a:blipFill>
            <a:blip r:embed="rId12"/>
            <a:stretch>
              <a:fillRect t="-963" b="-963"/>
            </a:stretch>
          </a:blipFill>
        </p:spPr>
      </p:sp>
      <p:sp>
        <p:nvSpPr>
          <p:cNvPr id="24" name="Freeform 24"/>
          <p:cNvSpPr/>
          <p:nvPr/>
        </p:nvSpPr>
        <p:spPr>
          <a:xfrm>
            <a:off x="797752" y="4628785"/>
            <a:ext cx="7157190" cy="4831071"/>
          </a:xfrm>
          <a:custGeom>
            <a:avLst/>
            <a:gdLst/>
            <a:ahLst/>
            <a:cxnLst/>
            <a:rect l="l" t="t" r="r" b="b"/>
            <a:pathLst>
              <a:path w="7157190" h="4831071">
                <a:moveTo>
                  <a:pt x="0" y="0"/>
                </a:moveTo>
                <a:lnTo>
                  <a:pt x="7157190" y="0"/>
                </a:lnTo>
                <a:lnTo>
                  <a:pt x="7157190" y="4831071"/>
                </a:lnTo>
                <a:lnTo>
                  <a:pt x="0" y="4831071"/>
                </a:lnTo>
                <a:lnTo>
                  <a:pt x="0" y="0"/>
                </a:lnTo>
                <a:close/>
              </a:path>
            </a:pathLst>
          </a:custGeom>
          <a:blipFill>
            <a:blip r:embed="rId13"/>
            <a:stretch>
              <a:fillRect l="-656" r="-656"/>
            </a:stretch>
          </a:blipFill>
        </p:spPr>
      </p:sp>
      <p:grpSp>
        <p:nvGrpSpPr>
          <p:cNvPr id="25" name="Group 25"/>
          <p:cNvGrpSpPr/>
          <p:nvPr/>
        </p:nvGrpSpPr>
        <p:grpSpPr>
          <a:xfrm>
            <a:off x="8747246" y="7168486"/>
            <a:ext cx="8869178" cy="2291370"/>
            <a:chOff x="0" y="0"/>
            <a:chExt cx="2335915" cy="603488"/>
          </a:xfrm>
        </p:grpSpPr>
        <p:sp>
          <p:nvSpPr>
            <p:cNvPr id="26" name="Freeform 26"/>
            <p:cNvSpPr/>
            <p:nvPr/>
          </p:nvSpPr>
          <p:spPr>
            <a:xfrm>
              <a:off x="0" y="0"/>
              <a:ext cx="2335915" cy="603488"/>
            </a:xfrm>
            <a:custGeom>
              <a:avLst/>
              <a:gdLst/>
              <a:ahLst/>
              <a:cxnLst/>
              <a:rect l="l" t="t" r="r" b="b"/>
              <a:pathLst>
                <a:path w="2335915" h="603488">
                  <a:moveTo>
                    <a:pt x="37535" y="0"/>
                  </a:moveTo>
                  <a:lnTo>
                    <a:pt x="2298381" y="0"/>
                  </a:lnTo>
                  <a:cubicBezTo>
                    <a:pt x="2319111" y="0"/>
                    <a:pt x="2335915" y="16805"/>
                    <a:pt x="2335915" y="37535"/>
                  </a:cubicBezTo>
                  <a:lnTo>
                    <a:pt x="2335915" y="565954"/>
                  </a:lnTo>
                  <a:cubicBezTo>
                    <a:pt x="2335915" y="586684"/>
                    <a:pt x="2319111" y="603488"/>
                    <a:pt x="2298381" y="603488"/>
                  </a:cubicBezTo>
                  <a:lnTo>
                    <a:pt x="37535" y="603488"/>
                  </a:lnTo>
                  <a:cubicBezTo>
                    <a:pt x="16805" y="603488"/>
                    <a:pt x="0" y="586684"/>
                    <a:pt x="0" y="565954"/>
                  </a:cubicBezTo>
                  <a:lnTo>
                    <a:pt x="0" y="37535"/>
                  </a:lnTo>
                  <a:cubicBezTo>
                    <a:pt x="0" y="16805"/>
                    <a:pt x="16805" y="0"/>
                    <a:pt x="37535" y="0"/>
                  </a:cubicBezTo>
                  <a:close/>
                </a:path>
              </a:pathLst>
            </a:custGeom>
            <a:solidFill>
              <a:srgbClr val="0070C0">
                <a:alpha val="63922"/>
              </a:srgbClr>
            </a:solidFill>
          </p:spPr>
        </p:sp>
        <p:sp>
          <p:nvSpPr>
            <p:cNvPr id="27" name="TextBox 27"/>
            <p:cNvSpPr txBox="1"/>
            <p:nvPr/>
          </p:nvSpPr>
          <p:spPr>
            <a:xfrm>
              <a:off x="0" y="-47625"/>
              <a:ext cx="2335915" cy="651113"/>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8978569" y="7429444"/>
            <a:ext cx="990235" cy="861504"/>
          </a:xfrm>
          <a:custGeom>
            <a:avLst/>
            <a:gdLst/>
            <a:ahLst/>
            <a:cxnLst/>
            <a:rect l="l" t="t" r="r" b="b"/>
            <a:pathLst>
              <a:path w="990235" h="861504">
                <a:moveTo>
                  <a:pt x="0" y="0"/>
                </a:moveTo>
                <a:lnTo>
                  <a:pt x="990235" y="0"/>
                </a:lnTo>
                <a:lnTo>
                  <a:pt x="990235" y="861505"/>
                </a:lnTo>
                <a:lnTo>
                  <a:pt x="0" y="861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9" name="TextBox 29"/>
          <p:cNvSpPr txBox="1"/>
          <p:nvPr/>
        </p:nvSpPr>
        <p:spPr>
          <a:xfrm>
            <a:off x="9356708" y="7586099"/>
            <a:ext cx="7594401" cy="1390650"/>
          </a:xfrm>
          <a:prstGeom prst="rect">
            <a:avLst/>
          </a:prstGeom>
        </p:spPr>
        <p:txBody>
          <a:bodyPr lIns="0" tIns="0" rIns="0" bIns="0" rtlCol="0" anchor="t">
            <a:spAutoFit/>
          </a:bodyPr>
          <a:lstStyle/>
          <a:p>
            <a:pPr algn="just">
              <a:lnSpc>
                <a:spcPts val="3600"/>
              </a:lnSpc>
              <a:spcBef>
                <a:spcPct val="0"/>
              </a:spcBef>
            </a:pPr>
            <a:r>
              <a:rPr lang="en-US" sz="3000">
                <a:solidFill>
                  <a:srgbClr val="FFFFFF"/>
                </a:solidFill>
                <a:latin typeface="Roboto"/>
                <a:ea typeface="Roboto"/>
                <a:cs typeface="Roboto"/>
                <a:sym typeface="Roboto"/>
              </a:rPr>
              <a:t>Thực hiện phương châm “</a:t>
            </a:r>
            <a:r>
              <a:rPr lang="en-US" sz="3000" b="1">
                <a:solidFill>
                  <a:srgbClr val="FFFFFF"/>
                </a:solidFill>
                <a:latin typeface="Roboto Bold"/>
                <a:ea typeface="Roboto Bold"/>
                <a:cs typeface="Roboto Bold"/>
                <a:sym typeface="Roboto Bold"/>
              </a:rPr>
              <a:t>Lấy người bệnh là trung tâm</a:t>
            </a:r>
            <a:r>
              <a:rPr lang="en-US" sz="3000">
                <a:solidFill>
                  <a:srgbClr val="FFFFFF"/>
                </a:solidFill>
                <a:latin typeface="Roboto"/>
                <a:ea typeface="Roboto"/>
                <a:cs typeface="Roboto"/>
                <a:sym typeface="Roboto"/>
              </a:rPr>
              <a:t>” với tinh thần lắng nghe, cầu thị trong chăm sóc, điều trị người bệnh.</a:t>
            </a:r>
          </a:p>
        </p:txBody>
      </p:sp>
      <p:sp>
        <p:nvSpPr>
          <p:cNvPr id="30" name="TextBox 30"/>
          <p:cNvSpPr txBox="1"/>
          <p:nvPr/>
        </p:nvSpPr>
        <p:spPr>
          <a:xfrm>
            <a:off x="1969075" y="2934592"/>
            <a:ext cx="6513104" cy="461665"/>
          </a:xfrm>
          <a:prstGeom prst="rect">
            <a:avLst/>
          </a:prstGeom>
        </p:spPr>
        <p:txBody>
          <a:bodyPr wrap="square" lIns="0" tIns="0" rIns="0" bIns="0" rtlCol="0" anchor="t">
            <a:spAutoFit/>
          </a:bodyPr>
          <a:lstStyle/>
          <a:p>
            <a:pPr>
              <a:lnSpc>
                <a:spcPts val="3600"/>
              </a:lnSpc>
              <a:spcBef>
                <a:spcPct val="0"/>
              </a:spcBef>
            </a:pPr>
            <a:r>
              <a:rPr lang="en-US" sz="3000">
                <a:solidFill>
                  <a:srgbClr val="000000"/>
                </a:solidFill>
                <a:latin typeface="Roboto"/>
                <a:ea typeface="Roboto"/>
                <a:cs typeface="Roboto"/>
                <a:sym typeface="Roboto"/>
              </a:rPr>
              <a:t>Chỉ thị 06/CT-BYT ngày 24/08/2024</a:t>
            </a:r>
          </a:p>
        </p:txBody>
      </p:sp>
      <p:sp>
        <p:nvSpPr>
          <p:cNvPr id="31" name="Freeform 31"/>
          <p:cNvSpPr/>
          <p:nvPr/>
        </p:nvSpPr>
        <p:spPr>
          <a:xfrm rot="-10800000">
            <a:off x="16394866" y="8314171"/>
            <a:ext cx="990235" cy="861504"/>
          </a:xfrm>
          <a:custGeom>
            <a:avLst/>
            <a:gdLst/>
            <a:ahLst/>
            <a:cxnLst/>
            <a:rect l="l" t="t" r="r" b="b"/>
            <a:pathLst>
              <a:path w="990235" h="861504">
                <a:moveTo>
                  <a:pt x="0" y="0"/>
                </a:moveTo>
                <a:lnTo>
                  <a:pt x="990235" y="0"/>
                </a:lnTo>
                <a:lnTo>
                  <a:pt x="990235" y="861505"/>
                </a:lnTo>
                <a:lnTo>
                  <a:pt x="0" y="861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428" r="-18883" b="-3498"/>
            </a:stretch>
          </a:blipFill>
        </p:spPr>
      </p:sp>
      <p:grpSp>
        <p:nvGrpSpPr>
          <p:cNvPr id="3" name="Group 3"/>
          <p:cNvGrpSpPr/>
          <p:nvPr/>
        </p:nvGrpSpPr>
        <p:grpSpPr>
          <a:xfrm>
            <a:off x="0" y="1444291"/>
            <a:ext cx="5218495" cy="854489"/>
            <a:chOff x="0" y="0"/>
            <a:chExt cx="1903721" cy="311720"/>
          </a:xfrm>
        </p:grpSpPr>
        <p:sp>
          <p:nvSpPr>
            <p:cNvPr id="4" name="Freeform 4"/>
            <p:cNvSpPr/>
            <p:nvPr/>
          </p:nvSpPr>
          <p:spPr>
            <a:xfrm>
              <a:off x="0" y="0"/>
              <a:ext cx="1903721" cy="311720"/>
            </a:xfrm>
            <a:custGeom>
              <a:avLst/>
              <a:gdLst/>
              <a:ahLst/>
              <a:cxnLst/>
              <a:rect l="l" t="t" r="r" b="b"/>
              <a:pathLst>
                <a:path w="1903721" h="311720">
                  <a:moveTo>
                    <a:pt x="0" y="0"/>
                  </a:moveTo>
                  <a:lnTo>
                    <a:pt x="1903721" y="0"/>
                  </a:lnTo>
                  <a:lnTo>
                    <a:pt x="1903721" y="311720"/>
                  </a:lnTo>
                  <a:lnTo>
                    <a:pt x="0" y="311720"/>
                  </a:lnTo>
                  <a:close/>
                </a:path>
              </a:pathLst>
            </a:custGeom>
            <a:solidFill>
              <a:srgbClr val="63A0CB"/>
            </a:solidFill>
          </p:spPr>
        </p:sp>
      </p:grpSp>
      <p:sp>
        <p:nvSpPr>
          <p:cNvPr id="5" name="AutoShape 5"/>
          <p:cNvSpPr/>
          <p:nvPr/>
        </p:nvSpPr>
        <p:spPr>
          <a:xfrm>
            <a:off x="2360208" y="7671276"/>
            <a:ext cx="8115300" cy="0"/>
          </a:xfrm>
          <a:prstGeom prst="line">
            <a:avLst/>
          </a:prstGeom>
          <a:ln w="38100" cap="flat">
            <a:solidFill>
              <a:srgbClr val="000000"/>
            </a:solidFill>
            <a:prstDash val="solid"/>
            <a:headEnd type="none" w="sm" len="sm"/>
            <a:tailEnd type="none" w="sm" len="sm"/>
          </a:ln>
        </p:spPr>
      </p:sp>
      <p:sp>
        <p:nvSpPr>
          <p:cNvPr id="6" name="TextBox 6"/>
          <p:cNvSpPr txBox="1"/>
          <p:nvPr/>
        </p:nvSpPr>
        <p:spPr>
          <a:xfrm>
            <a:off x="755318" y="3171235"/>
            <a:ext cx="9720190" cy="4133850"/>
          </a:xfrm>
          <a:prstGeom prst="rect">
            <a:avLst/>
          </a:prstGeom>
        </p:spPr>
        <p:txBody>
          <a:bodyPr lIns="0" tIns="0" rIns="0" bIns="0" rtlCol="0" anchor="t">
            <a:spAutoFit/>
          </a:bodyPr>
          <a:lstStyle/>
          <a:p>
            <a:pPr algn="just">
              <a:lnSpc>
                <a:spcPts val="3600"/>
              </a:lnSpc>
              <a:spcBef>
                <a:spcPct val="0"/>
              </a:spcBef>
            </a:pPr>
            <a:r>
              <a:rPr lang="en-US" sz="3000">
                <a:solidFill>
                  <a:srgbClr val="000000"/>
                </a:solidFill>
                <a:latin typeface="Roboto"/>
                <a:ea typeface="Roboto"/>
                <a:cs typeface="Roboto"/>
                <a:sym typeface="Roboto"/>
              </a:rPr>
              <a:t>Tinh thần trực giác là một món quà thiêng liêng, và lý trí là một đầy tớ trung thành. Chúng ta đã tạo ra một xã hội tôn vinh đầy tớ và lãng quên món quà.</a:t>
            </a:r>
          </a:p>
          <a:p>
            <a:pPr algn="just">
              <a:lnSpc>
                <a:spcPts val="3600"/>
              </a:lnSpc>
              <a:spcBef>
                <a:spcPct val="0"/>
              </a:spcBef>
            </a:pPr>
            <a:endParaRPr lang="en-US" sz="3000">
              <a:solidFill>
                <a:srgbClr val="000000"/>
              </a:solidFill>
              <a:latin typeface="Roboto"/>
              <a:ea typeface="Roboto"/>
              <a:cs typeface="Roboto"/>
              <a:sym typeface="Roboto"/>
            </a:endParaRPr>
          </a:p>
          <a:p>
            <a:pPr algn="just">
              <a:lnSpc>
                <a:spcPts val="3600"/>
              </a:lnSpc>
              <a:spcBef>
                <a:spcPct val="0"/>
              </a:spcBef>
            </a:pPr>
            <a:r>
              <a:rPr lang="en-US" sz="3000" i="1">
                <a:solidFill>
                  <a:srgbClr val="233E8B"/>
                </a:solidFill>
                <a:latin typeface="Roboto Italics"/>
                <a:ea typeface="Roboto Italics"/>
                <a:cs typeface="Roboto Italics"/>
                <a:sym typeface="Roboto Italics"/>
              </a:rPr>
              <a:t>“The intuitive mind is a sacred gift, and the rational mind is a faithful servant. We have created a society in which we honor the servant and have forrgotten the gift”.</a:t>
            </a:r>
          </a:p>
          <a:p>
            <a:pPr algn="just">
              <a:lnSpc>
                <a:spcPts val="3600"/>
              </a:lnSpc>
              <a:spcBef>
                <a:spcPct val="0"/>
              </a:spcBef>
            </a:pPr>
            <a:endParaRPr lang="en-US" sz="3000" i="1">
              <a:solidFill>
                <a:srgbClr val="233E8B"/>
              </a:solidFill>
              <a:latin typeface="Roboto Italics"/>
              <a:ea typeface="Roboto Italics"/>
              <a:cs typeface="Roboto Italics"/>
              <a:sym typeface="Roboto Italics"/>
            </a:endParaRPr>
          </a:p>
          <a:p>
            <a:pPr algn="r">
              <a:lnSpc>
                <a:spcPts val="3600"/>
              </a:lnSpc>
              <a:spcBef>
                <a:spcPct val="0"/>
              </a:spcBef>
            </a:pPr>
            <a:r>
              <a:rPr lang="en-US" sz="3000">
                <a:solidFill>
                  <a:srgbClr val="103950"/>
                </a:solidFill>
                <a:latin typeface="Roboto"/>
                <a:ea typeface="Roboto"/>
                <a:cs typeface="Roboto"/>
                <a:sym typeface="Roboto"/>
              </a:rPr>
              <a:t> Albert Eisntein </a:t>
            </a:r>
          </a:p>
        </p:txBody>
      </p:sp>
      <p:grpSp>
        <p:nvGrpSpPr>
          <p:cNvPr id="7" name="Group 7"/>
          <p:cNvGrpSpPr/>
          <p:nvPr/>
        </p:nvGrpSpPr>
        <p:grpSpPr>
          <a:xfrm>
            <a:off x="14165105" y="194246"/>
            <a:ext cx="3934208" cy="1250044"/>
            <a:chOff x="0" y="0"/>
            <a:chExt cx="5245610" cy="1666726"/>
          </a:xfrm>
        </p:grpSpPr>
        <p:grpSp>
          <p:nvGrpSpPr>
            <p:cNvPr id="8" name="Group 8"/>
            <p:cNvGrpSpPr/>
            <p:nvPr/>
          </p:nvGrpSpPr>
          <p:grpSpPr>
            <a:xfrm>
              <a:off x="1219418" y="0"/>
              <a:ext cx="2491699" cy="1353410"/>
              <a:chOff x="0" y="0"/>
              <a:chExt cx="748204" cy="406400"/>
            </a:xfrm>
          </p:grpSpPr>
          <p:sp>
            <p:nvSpPr>
              <p:cNvPr id="9" name="Freeform 9"/>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0" name="TextBox 10"/>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1" name="Group 11"/>
            <p:cNvGrpSpPr/>
            <p:nvPr/>
          </p:nvGrpSpPr>
          <p:grpSpPr>
            <a:xfrm>
              <a:off x="0" y="70927"/>
              <a:ext cx="1946697" cy="1353410"/>
              <a:chOff x="0" y="0"/>
              <a:chExt cx="584552" cy="406400"/>
            </a:xfrm>
          </p:grpSpPr>
          <p:sp>
            <p:nvSpPr>
              <p:cNvPr id="12" name="Freeform 12"/>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3" name="TextBox 13"/>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4" name="Group 14"/>
            <p:cNvGrpSpPr/>
            <p:nvPr/>
          </p:nvGrpSpPr>
          <p:grpSpPr>
            <a:xfrm>
              <a:off x="308823" y="332035"/>
              <a:ext cx="4936787" cy="1238343"/>
              <a:chOff x="0" y="0"/>
              <a:chExt cx="1482412" cy="371848"/>
            </a:xfrm>
          </p:grpSpPr>
          <p:sp>
            <p:nvSpPr>
              <p:cNvPr id="15" name="Freeform 15"/>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6" name="TextBox 16"/>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7" name="Freeform 17"/>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3"/>
              <a:stretch>
                <a:fillRect/>
              </a:stretch>
            </a:blipFill>
          </p:spPr>
        </p:sp>
        <p:sp>
          <p:nvSpPr>
            <p:cNvPr id="18" name="Freeform 18"/>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4"/>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468110" y="310780"/>
            <a:ext cx="8863953" cy="1763489"/>
            <a:chOff x="0" y="0"/>
            <a:chExt cx="11818604" cy="2351319"/>
          </a:xfrm>
        </p:grpSpPr>
        <p:sp>
          <p:nvSpPr>
            <p:cNvPr id="7" name="Freeform 7"/>
            <p:cNvSpPr/>
            <p:nvPr/>
          </p:nvSpPr>
          <p:spPr>
            <a:xfrm>
              <a:off x="0" y="0"/>
              <a:ext cx="11818604" cy="2351319"/>
            </a:xfrm>
            <a:custGeom>
              <a:avLst/>
              <a:gdLst/>
              <a:ahLst/>
              <a:cxnLst/>
              <a:rect l="l" t="t" r="r" b="b"/>
              <a:pathLst>
                <a:path w="11818604" h="2351319">
                  <a:moveTo>
                    <a:pt x="0" y="0"/>
                  </a:moveTo>
                  <a:lnTo>
                    <a:pt x="11818604" y="0"/>
                  </a:lnTo>
                  <a:lnTo>
                    <a:pt x="11818604" y="2351319"/>
                  </a:lnTo>
                  <a:lnTo>
                    <a:pt x="0" y="2351319"/>
                  </a:lnTo>
                  <a:close/>
                </a:path>
              </a:pathLst>
            </a:custGeom>
            <a:solidFill>
              <a:srgbClr val="000000">
                <a:alpha val="0"/>
              </a:srgbClr>
            </a:solidFill>
          </p:spPr>
        </p:sp>
        <p:sp>
          <p:nvSpPr>
            <p:cNvPr id="8" name="TextBox 8"/>
            <p:cNvSpPr txBox="1"/>
            <p:nvPr/>
          </p:nvSpPr>
          <p:spPr>
            <a:xfrm>
              <a:off x="0" y="-38100"/>
              <a:ext cx="11818604" cy="2389419"/>
            </a:xfrm>
            <a:prstGeom prst="rect">
              <a:avLst/>
            </a:prstGeom>
          </p:spPr>
          <p:txBody>
            <a:bodyPr lIns="0" tIns="0" rIns="0" bIns="0" rtlCol="0" anchor="t"/>
            <a:lstStyle/>
            <a:p>
              <a:pPr algn="l">
                <a:lnSpc>
                  <a:spcPts val="6349"/>
                </a:lnSpc>
              </a:pPr>
              <a:r>
                <a:rPr lang="en-US" sz="4999" b="1">
                  <a:solidFill>
                    <a:srgbClr val="88A887"/>
                  </a:solidFill>
                  <a:latin typeface="Roboto Bold"/>
                  <a:ea typeface="Roboto Bold"/>
                  <a:cs typeface="Roboto Bold"/>
                  <a:sym typeface="Roboto Bold"/>
                </a:rPr>
                <a:t>SỰ KHÁC BIỆT GIỮA</a:t>
              </a:r>
              <a:r>
                <a:rPr lang="en-US" sz="4999" b="1">
                  <a:solidFill>
                    <a:srgbClr val="3AAA35"/>
                  </a:solidFill>
                  <a:latin typeface="Roboto Bold"/>
                  <a:ea typeface="Roboto Bold"/>
                  <a:cs typeface="Roboto Bold"/>
                  <a:sym typeface="Roboto Bold"/>
                </a:rPr>
                <a:t> </a:t>
              </a:r>
            </a:p>
            <a:p>
              <a:pPr algn="l">
                <a:lnSpc>
                  <a:spcPts val="6349"/>
                </a:lnSpc>
              </a:pPr>
              <a:r>
                <a:rPr lang="en-US" sz="4999" b="1">
                  <a:solidFill>
                    <a:srgbClr val="3AAA35"/>
                  </a:solidFill>
                  <a:latin typeface="Roboto Bold"/>
                  <a:ea typeface="Roboto Bold"/>
                  <a:cs typeface="Roboto Bold"/>
                  <a:sym typeface="Roboto Bold"/>
                </a:rPr>
                <a:t>            CĂN BỆNH VÀ ĐAU ỐM</a:t>
              </a:r>
            </a:p>
          </p:txBody>
        </p:sp>
      </p:grpSp>
      <p:grpSp>
        <p:nvGrpSpPr>
          <p:cNvPr id="9" name="Group 9"/>
          <p:cNvGrpSpPr/>
          <p:nvPr/>
        </p:nvGrpSpPr>
        <p:grpSpPr>
          <a:xfrm>
            <a:off x="14337707" y="28575"/>
            <a:ext cx="3934208" cy="1250044"/>
            <a:chOff x="0" y="0"/>
            <a:chExt cx="5245610" cy="1666726"/>
          </a:xfrm>
        </p:grpSpPr>
        <p:grpSp>
          <p:nvGrpSpPr>
            <p:cNvPr id="10" name="Group 10"/>
            <p:cNvGrpSpPr/>
            <p:nvPr/>
          </p:nvGrpSpPr>
          <p:grpSpPr>
            <a:xfrm>
              <a:off x="1219418" y="0"/>
              <a:ext cx="2491699" cy="1353410"/>
              <a:chOff x="0" y="0"/>
              <a:chExt cx="748204" cy="406400"/>
            </a:xfrm>
          </p:grpSpPr>
          <p:sp>
            <p:nvSpPr>
              <p:cNvPr id="11" name="Freeform 11"/>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2" name="TextBox 12"/>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70927"/>
              <a:ext cx="1946697" cy="1353410"/>
              <a:chOff x="0" y="0"/>
              <a:chExt cx="584552" cy="406400"/>
            </a:xfrm>
          </p:grpSpPr>
          <p:sp>
            <p:nvSpPr>
              <p:cNvPr id="14" name="Freeform 14"/>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5" name="TextBox 15"/>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08823" y="332035"/>
              <a:ext cx="4936787" cy="1238343"/>
              <a:chOff x="0" y="0"/>
              <a:chExt cx="1482412" cy="371848"/>
            </a:xfrm>
          </p:grpSpPr>
          <p:sp>
            <p:nvSpPr>
              <p:cNvPr id="17" name="Freeform 17"/>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8" name="TextBox 18"/>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20" name="Freeform 20"/>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sp>
        <p:nvSpPr>
          <p:cNvPr id="21" name="Freeform 21"/>
          <p:cNvSpPr/>
          <p:nvPr/>
        </p:nvSpPr>
        <p:spPr>
          <a:xfrm>
            <a:off x="9182454" y="607689"/>
            <a:ext cx="1082338" cy="1550104"/>
          </a:xfrm>
          <a:custGeom>
            <a:avLst/>
            <a:gdLst/>
            <a:ahLst/>
            <a:cxnLst/>
            <a:rect l="l" t="t" r="r" b="b"/>
            <a:pathLst>
              <a:path w="1082338" h="1550104">
                <a:moveTo>
                  <a:pt x="0" y="0"/>
                </a:moveTo>
                <a:lnTo>
                  <a:pt x="1082338" y="0"/>
                </a:lnTo>
                <a:lnTo>
                  <a:pt x="1082338" y="1550103"/>
                </a:lnTo>
                <a:lnTo>
                  <a:pt x="0" y="15501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2" name="Group 22"/>
          <p:cNvGrpSpPr/>
          <p:nvPr/>
        </p:nvGrpSpPr>
        <p:grpSpPr>
          <a:xfrm>
            <a:off x="1028700" y="2369544"/>
            <a:ext cx="7522779" cy="7459456"/>
            <a:chOff x="0" y="0"/>
            <a:chExt cx="1981308" cy="1964630"/>
          </a:xfrm>
        </p:grpSpPr>
        <p:sp>
          <p:nvSpPr>
            <p:cNvPr id="23" name="Freeform 23"/>
            <p:cNvSpPr/>
            <p:nvPr/>
          </p:nvSpPr>
          <p:spPr>
            <a:xfrm>
              <a:off x="0" y="0"/>
              <a:ext cx="1981308" cy="1964630"/>
            </a:xfrm>
            <a:custGeom>
              <a:avLst/>
              <a:gdLst/>
              <a:ahLst/>
              <a:cxnLst/>
              <a:rect l="l" t="t" r="r" b="b"/>
              <a:pathLst>
                <a:path w="1981308" h="1964630">
                  <a:moveTo>
                    <a:pt x="0" y="0"/>
                  </a:moveTo>
                  <a:lnTo>
                    <a:pt x="1981308" y="0"/>
                  </a:lnTo>
                  <a:lnTo>
                    <a:pt x="1981308" y="1964630"/>
                  </a:lnTo>
                  <a:lnTo>
                    <a:pt x="0" y="1964630"/>
                  </a:lnTo>
                  <a:close/>
                </a:path>
              </a:pathLst>
            </a:custGeom>
            <a:solidFill>
              <a:srgbClr val="DF8204">
                <a:alpha val="17647"/>
              </a:srgbClr>
            </a:solidFill>
          </p:spPr>
        </p:sp>
        <p:sp>
          <p:nvSpPr>
            <p:cNvPr id="24" name="TextBox 24"/>
            <p:cNvSpPr txBox="1"/>
            <p:nvPr/>
          </p:nvSpPr>
          <p:spPr>
            <a:xfrm>
              <a:off x="0" y="0"/>
              <a:ext cx="1981308" cy="1964630"/>
            </a:xfrm>
            <a:prstGeom prst="rect">
              <a:avLst/>
            </a:prstGeom>
          </p:spPr>
          <p:txBody>
            <a:bodyPr lIns="50800" tIns="50800" rIns="50800" bIns="50800" rtlCol="0" anchor="ctr"/>
            <a:lstStyle/>
            <a:p>
              <a:pPr algn="ctr">
                <a:lnSpc>
                  <a:spcPts val="2999"/>
                </a:lnSpc>
              </a:pPr>
              <a:endParaRPr/>
            </a:p>
          </p:txBody>
        </p:sp>
      </p:grpSp>
      <p:sp>
        <p:nvSpPr>
          <p:cNvPr id="25" name="Freeform 25"/>
          <p:cNvSpPr/>
          <p:nvPr/>
        </p:nvSpPr>
        <p:spPr>
          <a:xfrm>
            <a:off x="3961171" y="2737930"/>
            <a:ext cx="1174664" cy="1174664"/>
          </a:xfrm>
          <a:custGeom>
            <a:avLst/>
            <a:gdLst/>
            <a:ahLst/>
            <a:cxnLst/>
            <a:rect l="l" t="t" r="r" b="b"/>
            <a:pathLst>
              <a:path w="1174664" h="1174664">
                <a:moveTo>
                  <a:pt x="0" y="0"/>
                </a:moveTo>
                <a:lnTo>
                  <a:pt x="1174664" y="0"/>
                </a:lnTo>
                <a:lnTo>
                  <a:pt x="1174664" y="1174664"/>
                </a:lnTo>
                <a:lnTo>
                  <a:pt x="0" y="11746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6" name="Group 26"/>
          <p:cNvGrpSpPr/>
          <p:nvPr/>
        </p:nvGrpSpPr>
        <p:grpSpPr>
          <a:xfrm>
            <a:off x="8551479" y="2385273"/>
            <a:ext cx="8971714" cy="7459456"/>
            <a:chOff x="0" y="0"/>
            <a:chExt cx="2362921" cy="1964630"/>
          </a:xfrm>
        </p:grpSpPr>
        <p:sp>
          <p:nvSpPr>
            <p:cNvPr id="27" name="Freeform 27"/>
            <p:cNvSpPr/>
            <p:nvPr/>
          </p:nvSpPr>
          <p:spPr>
            <a:xfrm>
              <a:off x="0" y="0"/>
              <a:ext cx="2362920" cy="1964630"/>
            </a:xfrm>
            <a:custGeom>
              <a:avLst/>
              <a:gdLst/>
              <a:ahLst/>
              <a:cxnLst/>
              <a:rect l="l" t="t" r="r" b="b"/>
              <a:pathLst>
                <a:path w="2362920" h="1964630">
                  <a:moveTo>
                    <a:pt x="0" y="0"/>
                  </a:moveTo>
                  <a:lnTo>
                    <a:pt x="2362920" y="0"/>
                  </a:lnTo>
                  <a:lnTo>
                    <a:pt x="2362920" y="1964630"/>
                  </a:lnTo>
                  <a:lnTo>
                    <a:pt x="0" y="1964630"/>
                  </a:lnTo>
                  <a:close/>
                </a:path>
              </a:pathLst>
            </a:custGeom>
            <a:solidFill>
              <a:srgbClr val="F1F1F0">
                <a:alpha val="17647"/>
              </a:srgbClr>
            </a:solidFill>
          </p:spPr>
        </p:sp>
        <p:sp>
          <p:nvSpPr>
            <p:cNvPr id="28" name="TextBox 28"/>
            <p:cNvSpPr txBox="1"/>
            <p:nvPr/>
          </p:nvSpPr>
          <p:spPr>
            <a:xfrm>
              <a:off x="0" y="0"/>
              <a:ext cx="2362921" cy="1964630"/>
            </a:xfrm>
            <a:prstGeom prst="rect">
              <a:avLst/>
            </a:prstGeom>
          </p:spPr>
          <p:txBody>
            <a:bodyPr lIns="50800" tIns="50800" rIns="50800" bIns="50800" rtlCol="0" anchor="ctr"/>
            <a:lstStyle/>
            <a:p>
              <a:pPr algn="ctr">
                <a:lnSpc>
                  <a:spcPts val="2999"/>
                </a:lnSpc>
              </a:pPr>
              <a:endParaRPr/>
            </a:p>
          </p:txBody>
        </p:sp>
      </p:grpSp>
      <p:sp>
        <p:nvSpPr>
          <p:cNvPr id="29" name="Freeform 29"/>
          <p:cNvSpPr/>
          <p:nvPr/>
        </p:nvSpPr>
        <p:spPr>
          <a:xfrm>
            <a:off x="11688096" y="2652044"/>
            <a:ext cx="1397095" cy="1397095"/>
          </a:xfrm>
          <a:custGeom>
            <a:avLst/>
            <a:gdLst/>
            <a:ahLst/>
            <a:cxnLst/>
            <a:rect l="l" t="t" r="r" b="b"/>
            <a:pathLst>
              <a:path w="1397095" h="1397095">
                <a:moveTo>
                  <a:pt x="0" y="0"/>
                </a:moveTo>
                <a:lnTo>
                  <a:pt x="1397095" y="0"/>
                </a:lnTo>
                <a:lnTo>
                  <a:pt x="1397095" y="1397094"/>
                </a:lnTo>
                <a:lnTo>
                  <a:pt x="0" y="13970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0" name="Group 30"/>
          <p:cNvGrpSpPr/>
          <p:nvPr/>
        </p:nvGrpSpPr>
        <p:grpSpPr>
          <a:xfrm>
            <a:off x="2281430" y="4247375"/>
            <a:ext cx="4600215" cy="941913"/>
            <a:chOff x="0" y="0"/>
            <a:chExt cx="1211579" cy="248076"/>
          </a:xfrm>
        </p:grpSpPr>
        <p:sp>
          <p:nvSpPr>
            <p:cNvPr id="31" name="Freeform 31"/>
            <p:cNvSpPr/>
            <p:nvPr/>
          </p:nvSpPr>
          <p:spPr>
            <a:xfrm>
              <a:off x="0" y="0"/>
              <a:ext cx="1211579" cy="248076"/>
            </a:xfrm>
            <a:custGeom>
              <a:avLst/>
              <a:gdLst/>
              <a:ahLst/>
              <a:cxnLst/>
              <a:rect l="l" t="t" r="r" b="b"/>
              <a:pathLst>
                <a:path w="1211579" h="248076">
                  <a:moveTo>
                    <a:pt x="124038" y="0"/>
                  </a:moveTo>
                  <a:lnTo>
                    <a:pt x="1087541" y="0"/>
                  </a:lnTo>
                  <a:cubicBezTo>
                    <a:pt x="1156046" y="0"/>
                    <a:pt x="1211579" y="55534"/>
                    <a:pt x="1211579" y="124038"/>
                  </a:cubicBezTo>
                  <a:lnTo>
                    <a:pt x="1211579" y="124038"/>
                  </a:lnTo>
                  <a:cubicBezTo>
                    <a:pt x="1211579" y="156935"/>
                    <a:pt x="1198511" y="188484"/>
                    <a:pt x="1175249" y="211746"/>
                  </a:cubicBezTo>
                  <a:cubicBezTo>
                    <a:pt x="1151988" y="235008"/>
                    <a:pt x="1120438" y="248076"/>
                    <a:pt x="1087541" y="248076"/>
                  </a:cubicBezTo>
                  <a:lnTo>
                    <a:pt x="124038" y="248076"/>
                  </a:lnTo>
                  <a:cubicBezTo>
                    <a:pt x="55534" y="248076"/>
                    <a:pt x="0" y="192542"/>
                    <a:pt x="0" y="124038"/>
                  </a:cubicBezTo>
                  <a:lnTo>
                    <a:pt x="0" y="124038"/>
                  </a:lnTo>
                  <a:cubicBezTo>
                    <a:pt x="0" y="55534"/>
                    <a:pt x="55534" y="0"/>
                    <a:pt x="124038" y="0"/>
                  </a:cubicBezTo>
                  <a:close/>
                </a:path>
              </a:pathLst>
            </a:custGeom>
            <a:solidFill>
              <a:srgbClr val="0070C0"/>
            </a:solidFill>
          </p:spPr>
        </p:sp>
        <p:sp>
          <p:nvSpPr>
            <p:cNvPr id="32" name="TextBox 32"/>
            <p:cNvSpPr txBox="1"/>
            <p:nvPr/>
          </p:nvSpPr>
          <p:spPr>
            <a:xfrm>
              <a:off x="0" y="-47625"/>
              <a:ext cx="1211579" cy="295701"/>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0086536" y="4344413"/>
            <a:ext cx="4600215" cy="941913"/>
            <a:chOff x="0" y="0"/>
            <a:chExt cx="1211579" cy="248076"/>
          </a:xfrm>
        </p:grpSpPr>
        <p:sp>
          <p:nvSpPr>
            <p:cNvPr id="34" name="Freeform 34"/>
            <p:cNvSpPr/>
            <p:nvPr/>
          </p:nvSpPr>
          <p:spPr>
            <a:xfrm>
              <a:off x="0" y="0"/>
              <a:ext cx="1211579" cy="248076"/>
            </a:xfrm>
            <a:custGeom>
              <a:avLst/>
              <a:gdLst/>
              <a:ahLst/>
              <a:cxnLst/>
              <a:rect l="l" t="t" r="r" b="b"/>
              <a:pathLst>
                <a:path w="1211579" h="248076">
                  <a:moveTo>
                    <a:pt x="124038" y="0"/>
                  </a:moveTo>
                  <a:lnTo>
                    <a:pt x="1087541" y="0"/>
                  </a:lnTo>
                  <a:cubicBezTo>
                    <a:pt x="1156046" y="0"/>
                    <a:pt x="1211579" y="55534"/>
                    <a:pt x="1211579" y="124038"/>
                  </a:cubicBezTo>
                  <a:lnTo>
                    <a:pt x="1211579" y="124038"/>
                  </a:lnTo>
                  <a:cubicBezTo>
                    <a:pt x="1211579" y="156935"/>
                    <a:pt x="1198511" y="188484"/>
                    <a:pt x="1175249" y="211746"/>
                  </a:cubicBezTo>
                  <a:cubicBezTo>
                    <a:pt x="1151988" y="235008"/>
                    <a:pt x="1120438" y="248076"/>
                    <a:pt x="1087541" y="248076"/>
                  </a:cubicBezTo>
                  <a:lnTo>
                    <a:pt x="124038" y="248076"/>
                  </a:lnTo>
                  <a:cubicBezTo>
                    <a:pt x="55534" y="248076"/>
                    <a:pt x="0" y="192542"/>
                    <a:pt x="0" y="124038"/>
                  </a:cubicBezTo>
                  <a:lnTo>
                    <a:pt x="0" y="124038"/>
                  </a:lnTo>
                  <a:cubicBezTo>
                    <a:pt x="0" y="55534"/>
                    <a:pt x="55534" y="0"/>
                    <a:pt x="124038" y="0"/>
                  </a:cubicBezTo>
                  <a:close/>
                </a:path>
              </a:pathLst>
            </a:custGeom>
            <a:solidFill>
              <a:srgbClr val="EF9B5B"/>
            </a:solidFill>
          </p:spPr>
        </p:sp>
        <p:sp>
          <p:nvSpPr>
            <p:cNvPr id="35" name="TextBox 35"/>
            <p:cNvSpPr txBox="1"/>
            <p:nvPr/>
          </p:nvSpPr>
          <p:spPr>
            <a:xfrm>
              <a:off x="0" y="-47625"/>
              <a:ext cx="1211579" cy="295701"/>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2241981" y="6532313"/>
            <a:ext cx="1719191" cy="685111"/>
            <a:chOff x="0" y="0"/>
            <a:chExt cx="452791" cy="180441"/>
          </a:xfrm>
        </p:grpSpPr>
        <p:sp>
          <p:nvSpPr>
            <p:cNvPr id="37" name="Freeform 37"/>
            <p:cNvSpPr/>
            <p:nvPr/>
          </p:nvSpPr>
          <p:spPr>
            <a:xfrm>
              <a:off x="0" y="0"/>
              <a:ext cx="452791" cy="180441"/>
            </a:xfrm>
            <a:custGeom>
              <a:avLst/>
              <a:gdLst/>
              <a:ahLst/>
              <a:cxnLst/>
              <a:rect l="l" t="t" r="r" b="b"/>
              <a:pathLst>
                <a:path w="452791" h="180441">
                  <a:moveTo>
                    <a:pt x="0" y="0"/>
                  </a:moveTo>
                  <a:lnTo>
                    <a:pt x="452791" y="0"/>
                  </a:lnTo>
                  <a:lnTo>
                    <a:pt x="452791" y="180441"/>
                  </a:lnTo>
                  <a:lnTo>
                    <a:pt x="0" y="180441"/>
                  </a:lnTo>
                  <a:close/>
                </a:path>
              </a:pathLst>
            </a:custGeom>
            <a:solidFill>
              <a:srgbClr val="EF9645"/>
            </a:solidFill>
          </p:spPr>
        </p:sp>
        <p:sp>
          <p:nvSpPr>
            <p:cNvPr id="38" name="TextBox 38"/>
            <p:cNvSpPr txBox="1"/>
            <p:nvPr/>
          </p:nvSpPr>
          <p:spPr>
            <a:xfrm>
              <a:off x="0" y="-47625"/>
              <a:ext cx="452791" cy="228066"/>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12229451" y="7374195"/>
            <a:ext cx="3723810" cy="1438275"/>
          </a:xfrm>
          <a:prstGeom prst="rect">
            <a:avLst/>
          </a:prstGeom>
        </p:spPr>
        <p:txBody>
          <a:bodyPr lIns="0" tIns="0" rIns="0" bIns="0" rtlCol="0" anchor="t">
            <a:spAutoFit/>
          </a:bodyPr>
          <a:lstStyle/>
          <a:p>
            <a:pPr marL="647700" lvl="1" indent="-323850" algn="l">
              <a:lnSpc>
                <a:spcPts val="3750"/>
              </a:lnSpc>
              <a:buFont typeface="Arial"/>
              <a:buChar char="•"/>
            </a:pPr>
            <a:r>
              <a:rPr lang="en-US" sz="3000">
                <a:solidFill>
                  <a:srgbClr val="000000"/>
                </a:solidFill>
                <a:latin typeface="Roboto"/>
                <a:ea typeface="Roboto"/>
                <a:cs typeface="Roboto"/>
                <a:sym typeface="Roboto"/>
              </a:rPr>
              <a:t>Đau đầu; </a:t>
            </a:r>
          </a:p>
          <a:p>
            <a:pPr marL="647700" lvl="1" indent="-323850" algn="l">
              <a:lnSpc>
                <a:spcPts val="3750"/>
              </a:lnSpc>
              <a:buFont typeface="Arial"/>
              <a:buChar char="•"/>
            </a:pPr>
            <a:r>
              <a:rPr lang="en-US" sz="3000">
                <a:solidFill>
                  <a:srgbClr val="000000"/>
                </a:solidFill>
                <a:latin typeface="Roboto"/>
                <a:ea typeface="Roboto"/>
                <a:cs typeface="Roboto"/>
                <a:sym typeface="Roboto"/>
              </a:rPr>
              <a:t>Mất ngủ; </a:t>
            </a:r>
          </a:p>
          <a:p>
            <a:pPr marL="647700" lvl="1" indent="-323850" algn="l">
              <a:lnSpc>
                <a:spcPts val="3750"/>
              </a:lnSpc>
              <a:buFont typeface="Arial"/>
              <a:buChar char="•"/>
            </a:pPr>
            <a:r>
              <a:rPr lang="en-US" sz="3000">
                <a:solidFill>
                  <a:srgbClr val="000000"/>
                </a:solidFill>
                <a:latin typeface="Roboto"/>
                <a:ea typeface="Roboto"/>
                <a:cs typeface="Roboto"/>
                <a:sym typeface="Roboto"/>
              </a:rPr>
              <a:t>Mệt mỏi,….</a:t>
            </a:r>
          </a:p>
        </p:txBody>
      </p:sp>
      <p:sp>
        <p:nvSpPr>
          <p:cNvPr id="40" name="TextBox 40"/>
          <p:cNvSpPr txBox="1"/>
          <p:nvPr/>
        </p:nvSpPr>
        <p:spPr>
          <a:xfrm>
            <a:off x="4068032" y="7484405"/>
            <a:ext cx="4060279" cy="1438275"/>
          </a:xfrm>
          <a:prstGeom prst="rect">
            <a:avLst/>
          </a:prstGeom>
        </p:spPr>
        <p:txBody>
          <a:bodyPr wrap="square" lIns="0" tIns="0" rIns="0" bIns="0" rtlCol="0" anchor="t">
            <a:spAutoFit/>
          </a:bodyPr>
          <a:lstStyle/>
          <a:p>
            <a:pPr marL="647700" lvl="1" indent="-323850" algn="l">
              <a:lnSpc>
                <a:spcPts val="3750"/>
              </a:lnSpc>
              <a:buFont typeface="Arial"/>
              <a:buChar char="•"/>
            </a:pPr>
            <a:r>
              <a:rPr lang="en-US" sz="3000">
                <a:solidFill>
                  <a:srgbClr val="000000"/>
                </a:solidFill>
                <a:latin typeface="Roboto"/>
                <a:ea typeface="Roboto"/>
                <a:cs typeface="Roboto"/>
                <a:sym typeface="Roboto"/>
              </a:rPr>
              <a:t>Bệnh tự miễn;</a:t>
            </a:r>
          </a:p>
          <a:p>
            <a:pPr marL="647700" lvl="1" indent="-323850" algn="l">
              <a:lnSpc>
                <a:spcPts val="3750"/>
              </a:lnSpc>
              <a:buFont typeface="Arial"/>
              <a:buChar char="•"/>
            </a:pPr>
            <a:r>
              <a:rPr lang="en-US" sz="3000">
                <a:solidFill>
                  <a:srgbClr val="000000"/>
                </a:solidFill>
                <a:latin typeface="Roboto"/>
                <a:ea typeface="Roboto"/>
                <a:cs typeface="Roboto"/>
                <a:sym typeface="Roboto"/>
              </a:rPr>
              <a:t>Bệnh nhiễm khuẩn;</a:t>
            </a:r>
          </a:p>
          <a:p>
            <a:pPr marL="647700" lvl="1" indent="-323850" algn="l">
              <a:lnSpc>
                <a:spcPts val="3750"/>
              </a:lnSpc>
              <a:buFont typeface="Arial"/>
              <a:buChar char="•"/>
            </a:pPr>
            <a:r>
              <a:rPr lang="en-US" sz="3000">
                <a:solidFill>
                  <a:srgbClr val="000000"/>
                </a:solidFill>
                <a:latin typeface="Roboto"/>
                <a:ea typeface="Roboto"/>
                <a:cs typeface="Roboto"/>
                <a:sym typeface="Roboto"/>
              </a:rPr>
              <a:t>Bệnh di truyền;…</a:t>
            </a:r>
          </a:p>
        </p:txBody>
      </p:sp>
      <p:grpSp>
        <p:nvGrpSpPr>
          <p:cNvPr id="41" name="Group 41"/>
          <p:cNvGrpSpPr/>
          <p:nvPr/>
        </p:nvGrpSpPr>
        <p:grpSpPr>
          <a:xfrm>
            <a:off x="10422887" y="6410276"/>
            <a:ext cx="1719191" cy="685111"/>
            <a:chOff x="0" y="0"/>
            <a:chExt cx="452791" cy="180441"/>
          </a:xfrm>
        </p:grpSpPr>
        <p:sp>
          <p:nvSpPr>
            <p:cNvPr id="42" name="Freeform 42"/>
            <p:cNvSpPr/>
            <p:nvPr/>
          </p:nvSpPr>
          <p:spPr>
            <a:xfrm>
              <a:off x="0" y="0"/>
              <a:ext cx="452791" cy="180441"/>
            </a:xfrm>
            <a:custGeom>
              <a:avLst/>
              <a:gdLst/>
              <a:ahLst/>
              <a:cxnLst/>
              <a:rect l="l" t="t" r="r" b="b"/>
              <a:pathLst>
                <a:path w="452791" h="180441">
                  <a:moveTo>
                    <a:pt x="0" y="0"/>
                  </a:moveTo>
                  <a:lnTo>
                    <a:pt x="452791" y="0"/>
                  </a:lnTo>
                  <a:lnTo>
                    <a:pt x="452791" y="180441"/>
                  </a:lnTo>
                  <a:lnTo>
                    <a:pt x="0" y="180441"/>
                  </a:lnTo>
                  <a:close/>
                </a:path>
              </a:pathLst>
            </a:custGeom>
            <a:solidFill>
              <a:srgbClr val="EF9645"/>
            </a:solidFill>
          </p:spPr>
        </p:sp>
        <p:sp>
          <p:nvSpPr>
            <p:cNvPr id="43" name="TextBox 43"/>
            <p:cNvSpPr txBox="1"/>
            <p:nvPr/>
          </p:nvSpPr>
          <p:spPr>
            <a:xfrm>
              <a:off x="0" y="-47625"/>
              <a:ext cx="452791" cy="228066"/>
            </a:xfrm>
            <a:prstGeom prst="rect">
              <a:avLst/>
            </a:prstGeom>
          </p:spPr>
          <p:txBody>
            <a:bodyPr lIns="50800" tIns="50800" rIns="50800" bIns="50800" rtlCol="0" anchor="ctr"/>
            <a:lstStyle/>
            <a:p>
              <a:pPr algn="ctr">
                <a:lnSpc>
                  <a:spcPts val="2659"/>
                </a:lnSpc>
              </a:pPr>
              <a:endParaRPr/>
            </a:p>
          </p:txBody>
        </p:sp>
      </p:grpSp>
      <p:sp>
        <p:nvSpPr>
          <p:cNvPr id="44" name="AutoShape 44"/>
          <p:cNvSpPr/>
          <p:nvPr/>
        </p:nvSpPr>
        <p:spPr>
          <a:xfrm flipV="1">
            <a:off x="4229957" y="6313238"/>
            <a:ext cx="0" cy="2848024"/>
          </a:xfrm>
          <a:prstGeom prst="line">
            <a:avLst/>
          </a:prstGeom>
          <a:ln w="28575" cap="rnd">
            <a:solidFill>
              <a:srgbClr val="0070C0"/>
            </a:solidFill>
            <a:prstDash val="solid"/>
            <a:headEnd type="none" w="sm" len="sm"/>
            <a:tailEnd type="none" w="sm" len="sm"/>
          </a:ln>
        </p:spPr>
      </p:sp>
      <p:sp>
        <p:nvSpPr>
          <p:cNvPr id="45" name="AutoShape 45"/>
          <p:cNvSpPr/>
          <p:nvPr/>
        </p:nvSpPr>
        <p:spPr>
          <a:xfrm flipV="1">
            <a:off x="12386644" y="6410276"/>
            <a:ext cx="0" cy="2848024"/>
          </a:xfrm>
          <a:prstGeom prst="line">
            <a:avLst/>
          </a:prstGeom>
          <a:ln w="28575" cap="rnd">
            <a:solidFill>
              <a:srgbClr val="0070C0"/>
            </a:solidFill>
            <a:prstDash val="solid"/>
            <a:headEnd type="none" w="sm" len="sm"/>
            <a:tailEnd type="none" w="sm" len="sm"/>
          </a:ln>
        </p:spPr>
      </p:sp>
      <p:sp>
        <p:nvSpPr>
          <p:cNvPr id="46" name="Freeform 46"/>
          <p:cNvSpPr/>
          <p:nvPr/>
        </p:nvSpPr>
        <p:spPr>
          <a:xfrm>
            <a:off x="2296826" y="5348888"/>
            <a:ext cx="804750" cy="804750"/>
          </a:xfrm>
          <a:custGeom>
            <a:avLst/>
            <a:gdLst/>
            <a:ahLst/>
            <a:cxnLst/>
            <a:rect l="l" t="t" r="r" b="b"/>
            <a:pathLst>
              <a:path w="804750" h="804750">
                <a:moveTo>
                  <a:pt x="0" y="0"/>
                </a:moveTo>
                <a:lnTo>
                  <a:pt x="804750" y="0"/>
                </a:lnTo>
                <a:lnTo>
                  <a:pt x="804750" y="804750"/>
                </a:lnTo>
                <a:lnTo>
                  <a:pt x="0" y="804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7" name="Freeform 47"/>
          <p:cNvSpPr/>
          <p:nvPr/>
        </p:nvSpPr>
        <p:spPr>
          <a:xfrm>
            <a:off x="8780079" y="5445926"/>
            <a:ext cx="804750" cy="804750"/>
          </a:xfrm>
          <a:custGeom>
            <a:avLst/>
            <a:gdLst/>
            <a:ahLst/>
            <a:cxnLst/>
            <a:rect l="l" t="t" r="r" b="b"/>
            <a:pathLst>
              <a:path w="804750" h="804750">
                <a:moveTo>
                  <a:pt x="0" y="0"/>
                </a:moveTo>
                <a:lnTo>
                  <a:pt x="804750" y="0"/>
                </a:lnTo>
                <a:lnTo>
                  <a:pt x="804750" y="804750"/>
                </a:lnTo>
                <a:lnTo>
                  <a:pt x="0" y="804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8" name="TextBox 48"/>
          <p:cNvSpPr txBox="1"/>
          <p:nvPr/>
        </p:nvSpPr>
        <p:spPr>
          <a:xfrm>
            <a:off x="10754520" y="4519105"/>
            <a:ext cx="3264247" cy="552450"/>
          </a:xfrm>
          <a:prstGeom prst="rect">
            <a:avLst/>
          </a:prstGeom>
        </p:spPr>
        <p:txBody>
          <a:bodyPr lIns="0" tIns="0" rIns="0" bIns="0" rtlCol="0" anchor="t">
            <a:spAutoFit/>
          </a:bodyPr>
          <a:lstStyle/>
          <a:p>
            <a:pPr algn="ctr">
              <a:lnSpc>
                <a:spcPts val="4200"/>
              </a:lnSpc>
              <a:spcBef>
                <a:spcPct val="0"/>
              </a:spcBef>
            </a:pPr>
            <a:r>
              <a:rPr lang="en-US" sz="3500" b="1">
                <a:solidFill>
                  <a:srgbClr val="FFFFFF"/>
                </a:solidFill>
                <a:latin typeface="Roboto Bold"/>
                <a:ea typeface="Roboto Bold"/>
                <a:cs typeface="Roboto Bold"/>
                <a:sym typeface="Roboto Bold"/>
              </a:rPr>
              <a:t>Đau ốm (Illness)</a:t>
            </a:r>
          </a:p>
        </p:txBody>
      </p:sp>
      <p:sp>
        <p:nvSpPr>
          <p:cNvPr id="49" name="TextBox 49"/>
          <p:cNvSpPr txBox="1"/>
          <p:nvPr/>
        </p:nvSpPr>
        <p:spPr>
          <a:xfrm>
            <a:off x="2522132" y="4440413"/>
            <a:ext cx="4277916" cy="552450"/>
          </a:xfrm>
          <a:prstGeom prst="rect">
            <a:avLst/>
          </a:prstGeom>
        </p:spPr>
        <p:txBody>
          <a:bodyPr wrap="square" lIns="0" tIns="0" rIns="0" bIns="0" rtlCol="0" anchor="t">
            <a:spAutoFit/>
          </a:bodyPr>
          <a:lstStyle/>
          <a:p>
            <a:pPr algn="ctr">
              <a:lnSpc>
                <a:spcPts val="4200"/>
              </a:lnSpc>
              <a:spcBef>
                <a:spcPct val="0"/>
              </a:spcBef>
            </a:pPr>
            <a:r>
              <a:rPr lang="en-US" sz="3500" b="1">
                <a:solidFill>
                  <a:srgbClr val="FFFFFF"/>
                </a:solidFill>
                <a:latin typeface="Roboto Bold"/>
                <a:ea typeface="Roboto Bold"/>
                <a:cs typeface="Roboto Bold"/>
                <a:sym typeface="Roboto Bold"/>
              </a:rPr>
              <a:t>Căn bệnh (Disease)</a:t>
            </a:r>
          </a:p>
        </p:txBody>
      </p:sp>
      <p:sp>
        <p:nvSpPr>
          <p:cNvPr id="50" name="TextBox 50"/>
          <p:cNvSpPr txBox="1"/>
          <p:nvPr/>
        </p:nvSpPr>
        <p:spPr>
          <a:xfrm>
            <a:off x="2627558" y="6598643"/>
            <a:ext cx="948035" cy="504825"/>
          </a:xfrm>
          <a:prstGeom prst="rect">
            <a:avLst/>
          </a:prstGeom>
        </p:spPr>
        <p:txBody>
          <a:bodyPr lIns="0" tIns="0" rIns="0" bIns="0" rtlCol="0" anchor="t">
            <a:spAutoFit/>
          </a:bodyPr>
          <a:lstStyle/>
          <a:p>
            <a:pPr algn="l">
              <a:lnSpc>
                <a:spcPts val="3900"/>
              </a:lnSpc>
            </a:pPr>
            <a:r>
              <a:rPr lang="en-US" sz="3000">
                <a:solidFill>
                  <a:srgbClr val="000000"/>
                </a:solidFill>
                <a:latin typeface="Roboto"/>
                <a:ea typeface="Roboto"/>
                <a:cs typeface="Roboto"/>
                <a:sym typeface="Roboto"/>
              </a:rPr>
              <a:t>Ví dụ:</a:t>
            </a:r>
          </a:p>
        </p:txBody>
      </p:sp>
      <p:sp>
        <p:nvSpPr>
          <p:cNvPr id="51" name="TextBox 51"/>
          <p:cNvSpPr txBox="1"/>
          <p:nvPr/>
        </p:nvSpPr>
        <p:spPr>
          <a:xfrm>
            <a:off x="3425724" y="5541713"/>
            <a:ext cx="3105280" cy="461665"/>
          </a:xfrm>
          <a:prstGeom prst="rect">
            <a:avLst/>
          </a:prstGeom>
        </p:spPr>
        <p:txBody>
          <a:bodyPr wrap="square" lIns="0" tIns="0" rIns="0" bIns="0" rtlCol="0" anchor="t">
            <a:spAutoFit/>
          </a:bodyPr>
          <a:lstStyle/>
          <a:p>
            <a:pPr>
              <a:lnSpc>
                <a:spcPts val="3600"/>
              </a:lnSpc>
              <a:spcBef>
                <a:spcPct val="0"/>
              </a:spcBef>
            </a:pPr>
            <a:r>
              <a:rPr lang="en-US" sz="3000">
                <a:solidFill>
                  <a:srgbClr val="000000"/>
                </a:solidFill>
                <a:latin typeface="Roboto"/>
                <a:ea typeface="Roboto"/>
                <a:cs typeface="Roboto"/>
                <a:sym typeface="Roboto"/>
              </a:rPr>
              <a:t>Được chẩn đoán</a:t>
            </a:r>
          </a:p>
        </p:txBody>
      </p:sp>
      <p:sp>
        <p:nvSpPr>
          <p:cNvPr id="52" name="TextBox 52"/>
          <p:cNvSpPr txBox="1"/>
          <p:nvPr/>
        </p:nvSpPr>
        <p:spPr>
          <a:xfrm>
            <a:off x="9908679" y="5638751"/>
            <a:ext cx="7464918"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Cảm nhận hoặc trải nghiệm của người bệnh</a:t>
            </a:r>
          </a:p>
        </p:txBody>
      </p:sp>
      <p:sp>
        <p:nvSpPr>
          <p:cNvPr id="53" name="TextBox 53"/>
          <p:cNvSpPr txBox="1"/>
          <p:nvPr/>
        </p:nvSpPr>
        <p:spPr>
          <a:xfrm>
            <a:off x="10808465" y="6476607"/>
            <a:ext cx="948035" cy="504825"/>
          </a:xfrm>
          <a:prstGeom prst="rect">
            <a:avLst/>
          </a:prstGeom>
        </p:spPr>
        <p:txBody>
          <a:bodyPr lIns="0" tIns="0" rIns="0" bIns="0" rtlCol="0" anchor="t">
            <a:spAutoFit/>
          </a:bodyPr>
          <a:lstStyle/>
          <a:p>
            <a:pPr algn="l">
              <a:lnSpc>
                <a:spcPts val="3900"/>
              </a:lnSpc>
            </a:pPr>
            <a:r>
              <a:rPr lang="en-US" sz="3000">
                <a:solidFill>
                  <a:srgbClr val="000000"/>
                </a:solidFill>
                <a:latin typeface="Roboto"/>
                <a:ea typeface="Roboto"/>
                <a:cs typeface="Roboto"/>
                <a:sym typeface="Roboto"/>
              </a:rPr>
              <a:t>Ví dụ: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15252271" y="28575"/>
            <a:ext cx="1868774" cy="1015057"/>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14337707" y="81770"/>
            <a:ext cx="1460023" cy="1015057"/>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14569325" y="277601"/>
            <a:ext cx="3702590" cy="928757"/>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14763144" y="205340"/>
            <a:ext cx="1140359" cy="1073279"/>
          </a:xfrm>
          <a:custGeom>
            <a:avLst/>
            <a:gdLst/>
            <a:ahLst/>
            <a:cxnLst/>
            <a:rect l="l" t="t" r="r" b="b"/>
            <a:pathLst>
              <a:path w="1140359" h="1073279">
                <a:moveTo>
                  <a:pt x="0" y="0"/>
                </a:moveTo>
                <a:lnTo>
                  <a:pt x="1140359" y="0"/>
                </a:lnTo>
                <a:lnTo>
                  <a:pt x="1140359" y="1073279"/>
                </a:lnTo>
                <a:lnTo>
                  <a:pt x="0" y="1073279"/>
                </a:lnTo>
                <a:lnTo>
                  <a:pt x="0" y="0"/>
                </a:lnTo>
                <a:close/>
              </a:path>
            </a:pathLst>
          </a:custGeom>
          <a:blipFill>
            <a:blip r:embed="rId8"/>
            <a:stretch>
              <a:fillRect/>
            </a:stretch>
          </a:blipFill>
        </p:spPr>
      </p:sp>
      <p:sp>
        <p:nvSpPr>
          <p:cNvPr id="16" name="Freeform 16"/>
          <p:cNvSpPr/>
          <p:nvPr/>
        </p:nvSpPr>
        <p:spPr>
          <a:xfrm>
            <a:off x="15903503" y="388071"/>
            <a:ext cx="2298720" cy="655561"/>
          </a:xfrm>
          <a:custGeom>
            <a:avLst/>
            <a:gdLst/>
            <a:ahLst/>
            <a:cxnLst/>
            <a:rect l="l" t="t" r="r" b="b"/>
            <a:pathLst>
              <a:path w="2298720" h="655561">
                <a:moveTo>
                  <a:pt x="0" y="0"/>
                </a:moveTo>
                <a:lnTo>
                  <a:pt x="2298720" y="0"/>
                </a:lnTo>
                <a:lnTo>
                  <a:pt x="2298720" y="655561"/>
                </a:lnTo>
                <a:lnTo>
                  <a:pt x="0" y="655561"/>
                </a:lnTo>
                <a:lnTo>
                  <a:pt x="0" y="0"/>
                </a:lnTo>
                <a:close/>
              </a:path>
            </a:pathLst>
          </a:custGeom>
          <a:blipFill>
            <a:blip r:embed="rId9"/>
            <a:stretch>
              <a:fillRect/>
            </a:stretch>
          </a:blipFill>
        </p:spPr>
      </p:sp>
      <p:grpSp>
        <p:nvGrpSpPr>
          <p:cNvPr id="17" name="Group 17"/>
          <p:cNvGrpSpPr/>
          <p:nvPr/>
        </p:nvGrpSpPr>
        <p:grpSpPr>
          <a:xfrm>
            <a:off x="471949" y="1437178"/>
            <a:ext cx="13881384" cy="6894838"/>
            <a:chOff x="0" y="0"/>
            <a:chExt cx="18508511" cy="9193118"/>
          </a:xfrm>
        </p:grpSpPr>
        <p:sp>
          <p:nvSpPr>
            <p:cNvPr id="18" name="Freeform 18"/>
            <p:cNvSpPr/>
            <p:nvPr/>
          </p:nvSpPr>
          <p:spPr>
            <a:xfrm>
              <a:off x="3551317" y="0"/>
              <a:ext cx="9941878" cy="9193118"/>
            </a:xfrm>
            <a:custGeom>
              <a:avLst/>
              <a:gdLst/>
              <a:ahLst/>
              <a:cxnLst/>
              <a:rect l="l" t="t" r="r" b="b"/>
              <a:pathLst>
                <a:path w="9941878" h="9193118">
                  <a:moveTo>
                    <a:pt x="0" y="0"/>
                  </a:moveTo>
                  <a:lnTo>
                    <a:pt x="9941878" y="0"/>
                  </a:lnTo>
                  <a:lnTo>
                    <a:pt x="9941878" y="9193118"/>
                  </a:lnTo>
                  <a:lnTo>
                    <a:pt x="0" y="91931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p:nvPr/>
          </p:nvGrpSpPr>
          <p:grpSpPr>
            <a:xfrm>
              <a:off x="7649697" y="781566"/>
              <a:ext cx="1951157" cy="1951157"/>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21" name="AutoShape 21"/>
            <p:cNvSpPr/>
            <p:nvPr/>
          </p:nvSpPr>
          <p:spPr>
            <a:xfrm>
              <a:off x="1970873" y="7325533"/>
              <a:ext cx="2372822" cy="0"/>
            </a:xfrm>
            <a:prstGeom prst="line">
              <a:avLst/>
            </a:prstGeom>
            <a:ln w="50800" cap="rnd">
              <a:solidFill>
                <a:srgbClr val="000000"/>
              </a:solidFill>
              <a:prstDash val="sysDot"/>
              <a:headEnd type="none" w="sm" len="sm"/>
              <a:tailEnd type="none" w="sm" len="sm"/>
            </a:ln>
          </p:spPr>
        </p:sp>
        <p:sp>
          <p:nvSpPr>
            <p:cNvPr id="22" name="AutoShape 22"/>
            <p:cNvSpPr/>
            <p:nvPr/>
          </p:nvSpPr>
          <p:spPr>
            <a:xfrm>
              <a:off x="1998162" y="6452403"/>
              <a:ext cx="0" cy="845841"/>
            </a:xfrm>
            <a:prstGeom prst="line">
              <a:avLst/>
            </a:prstGeom>
            <a:ln w="50800" cap="rnd">
              <a:solidFill>
                <a:srgbClr val="000000"/>
              </a:solidFill>
              <a:prstDash val="sysDot"/>
              <a:headEnd type="none" w="sm" len="sm"/>
              <a:tailEnd type="none" w="sm" len="sm"/>
            </a:ln>
          </p:spPr>
        </p:sp>
        <p:sp>
          <p:nvSpPr>
            <p:cNvPr id="23" name="AutoShape 23"/>
            <p:cNvSpPr/>
            <p:nvPr/>
          </p:nvSpPr>
          <p:spPr>
            <a:xfrm>
              <a:off x="12452771" y="7107084"/>
              <a:ext cx="3110442" cy="13987"/>
            </a:xfrm>
            <a:prstGeom prst="line">
              <a:avLst/>
            </a:prstGeom>
            <a:ln w="50800" cap="rnd">
              <a:solidFill>
                <a:srgbClr val="000000"/>
              </a:solidFill>
              <a:prstDash val="sysDot"/>
              <a:headEnd type="none" w="sm" len="sm"/>
              <a:tailEnd type="none" w="sm" len="sm"/>
            </a:ln>
          </p:spPr>
        </p:sp>
        <p:sp>
          <p:nvSpPr>
            <p:cNvPr id="24" name="AutoShape 24"/>
            <p:cNvSpPr/>
            <p:nvPr/>
          </p:nvSpPr>
          <p:spPr>
            <a:xfrm>
              <a:off x="15588613" y="6197570"/>
              <a:ext cx="0" cy="954237"/>
            </a:xfrm>
            <a:prstGeom prst="line">
              <a:avLst/>
            </a:prstGeom>
            <a:ln w="50800" cap="rnd">
              <a:solidFill>
                <a:srgbClr val="000000"/>
              </a:solidFill>
              <a:prstDash val="sysDot"/>
              <a:headEnd type="none" w="sm" len="sm"/>
              <a:tailEnd type="none" w="sm" len="sm"/>
            </a:ln>
          </p:spPr>
        </p:sp>
        <p:sp>
          <p:nvSpPr>
            <p:cNvPr id="25" name="AutoShape 25"/>
            <p:cNvSpPr/>
            <p:nvPr/>
          </p:nvSpPr>
          <p:spPr>
            <a:xfrm>
              <a:off x="9600853" y="1731744"/>
              <a:ext cx="1649933" cy="0"/>
            </a:xfrm>
            <a:prstGeom prst="line">
              <a:avLst/>
            </a:prstGeom>
            <a:ln w="50800" cap="rnd">
              <a:solidFill>
                <a:srgbClr val="000000"/>
              </a:solidFill>
              <a:prstDash val="sysDot"/>
              <a:headEnd type="none" w="sm" len="sm"/>
              <a:tailEnd type="none" w="sm" len="sm"/>
            </a:ln>
          </p:spPr>
        </p:sp>
        <p:sp>
          <p:nvSpPr>
            <p:cNvPr id="26" name="Freeform 26"/>
            <p:cNvSpPr/>
            <p:nvPr/>
          </p:nvSpPr>
          <p:spPr>
            <a:xfrm>
              <a:off x="6729181" y="3602389"/>
              <a:ext cx="3586150" cy="3411325"/>
            </a:xfrm>
            <a:custGeom>
              <a:avLst/>
              <a:gdLst/>
              <a:ahLst/>
              <a:cxnLst/>
              <a:rect l="l" t="t" r="r" b="b"/>
              <a:pathLst>
                <a:path w="3586150" h="3411325">
                  <a:moveTo>
                    <a:pt x="0" y="0"/>
                  </a:moveTo>
                  <a:lnTo>
                    <a:pt x="3586150" y="0"/>
                  </a:lnTo>
                  <a:lnTo>
                    <a:pt x="3586150" y="3411325"/>
                  </a:lnTo>
                  <a:lnTo>
                    <a:pt x="0" y="3411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27"/>
            <p:cNvSpPr/>
            <p:nvPr/>
          </p:nvSpPr>
          <p:spPr>
            <a:xfrm>
              <a:off x="6446832" y="3232627"/>
              <a:ext cx="4150848" cy="4150848"/>
            </a:xfrm>
            <a:custGeom>
              <a:avLst/>
              <a:gdLst/>
              <a:ahLst/>
              <a:cxnLst/>
              <a:rect l="l" t="t" r="r" b="b"/>
              <a:pathLst>
                <a:path w="4150848" h="4150848">
                  <a:moveTo>
                    <a:pt x="0" y="0"/>
                  </a:moveTo>
                  <a:lnTo>
                    <a:pt x="4150848" y="0"/>
                  </a:lnTo>
                  <a:lnTo>
                    <a:pt x="4150848" y="4150848"/>
                  </a:lnTo>
                  <a:lnTo>
                    <a:pt x="0" y="4150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8" name="Group 28"/>
            <p:cNvGrpSpPr/>
            <p:nvPr/>
          </p:nvGrpSpPr>
          <p:grpSpPr>
            <a:xfrm>
              <a:off x="10692157" y="6452403"/>
              <a:ext cx="1951157" cy="1951157"/>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30" name="Group 30"/>
            <p:cNvGrpSpPr/>
            <p:nvPr/>
          </p:nvGrpSpPr>
          <p:grpSpPr>
            <a:xfrm>
              <a:off x="4343695" y="6278679"/>
              <a:ext cx="1951157" cy="1951157"/>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32" name="Freeform 32"/>
            <p:cNvSpPr/>
            <p:nvPr/>
          </p:nvSpPr>
          <p:spPr>
            <a:xfrm>
              <a:off x="7482377" y="4268172"/>
              <a:ext cx="2079757" cy="2079757"/>
            </a:xfrm>
            <a:custGeom>
              <a:avLst/>
              <a:gdLst/>
              <a:ahLst/>
              <a:cxnLst/>
              <a:rect l="l" t="t" r="r" b="b"/>
              <a:pathLst>
                <a:path w="2079757" h="2079757">
                  <a:moveTo>
                    <a:pt x="0" y="0"/>
                  </a:moveTo>
                  <a:lnTo>
                    <a:pt x="2079758" y="0"/>
                  </a:lnTo>
                  <a:lnTo>
                    <a:pt x="2079758" y="2079758"/>
                  </a:lnTo>
                  <a:lnTo>
                    <a:pt x="0" y="20797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a:off x="8035933" y="1187090"/>
              <a:ext cx="1178684" cy="1140109"/>
            </a:xfrm>
            <a:custGeom>
              <a:avLst/>
              <a:gdLst/>
              <a:ahLst/>
              <a:cxnLst/>
              <a:rect l="l" t="t" r="r" b="b"/>
              <a:pathLst>
                <a:path w="1178684" h="1140109">
                  <a:moveTo>
                    <a:pt x="0" y="0"/>
                  </a:moveTo>
                  <a:lnTo>
                    <a:pt x="1178684" y="0"/>
                  </a:lnTo>
                  <a:lnTo>
                    <a:pt x="1178684" y="1140109"/>
                  </a:lnTo>
                  <a:lnTo>
                    <a:pt x="0" y="11401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0929371" y="6689618"/>
              <a:ext cx="1476728" cy="1476728"/>
            </a:xfrm>
            <a:custGeom>
              <a:avLst/>
              <a:gdLst/>
              <a:ahLst/>
              <a:cxnLst/>
              <a:rect l="l" t="t" r="r" b="b"/>
              <a:pathLst>
                <a:path w="1476728" h="1476728">
                  <a:moveTo>
                    <a:pt x="0" y="0"/>
                  </a:moveTo>
                  <a:lnTo>
                    <a:pt x="1476728" y="0"/>
                  </a:lnTo>
                  <a:lnTo>
                    <a:pt x="1476728" y="1476728"/>
                  </a:lnTo>
                  <a:lnTo>
                    <a:pt x="0" y="147672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a:off x="4747722" y="6470333"/>
              <a:ext cx="1143104" cy="1567848"/>
            </a:xfrm>
            <a:custGeom>
              <a:avLst/>
              <a:gdLst/>
              <a:ahLst/>
              <a:cxnLst/>
              <a:rect l="l" t="t" r="r" b="b"/>
              <a:pathLst>
                <a:path w="1143104" h="1567848">
                  <a:moveTo>
                    <a:pt x="0" y="0"/>
                  </a:moveTo>
                  <a:lnTo>
                    <a:pt x="1143103" y="0"/>
                  </a:lnTo>
                  <a:lnTo>
                    <a:pt x="1143103" y="1567848"/>
                  </a:lnTo>
                  <a:lnTo>
                    <a:pt x="0" y="156784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6" name="TextBox 36"/>
            <p:cNvSpPr txBox="1"/>
            <p:nvPr/>
          </p:nvSpPr>
          <p:spPr>
            <a:xfrm>
              <a:off x="12668714" y="4895246"/>
              <a:ext cx="5839798" cy="1238250"/>
            </a:xfrm>
            <a:prstGeom prst="rect">
              <a:avLst/>
            </a:prstGeom>
          </p:spPr>
          <p:txBody>
            <a:bodyPr lIns="0" tIns="0" rIns="0" bIns="0" rtlCol="0" anchor="t">
              <a:spAutoFit/>
            </a:bodyPr>
            <a:lstStyle/>
            <a:p>
              <a:pPr algn="ctr">
                <a:lnSpc>
                  <a:spcPts val="3600"/>
                </a:lnSpc>
              </a:pPr>
              <a:r>
                <a:rPr lang="en-US" sz="3000" b="1">
                  <a:solidFill>
                    <a:srgbClr val="404040"/>
                  </a:solidFill>
                  <a:latin typeface="Roboto Bold"/>
                  <a:ea typeface="Roboto Bold"/>
                  <a:cs typeface="Roboto Bold"/>
                  <a:sym typeface="Roboto Bold"/>
                </a:rPr>
                <a:t>HƯỚNG DẪN CHĂM SÓC SỨC KHỎE</a:t>
              </a:r>
            </a:p>
          </p:txBody>
        </p:sp>
        <p:sp>
          <p:nvSpPr>
            <p:cNvPr id="37" name="TextBox 37"/>
            <p:cNvSpPr txBox="1"/>
            <p:nvPr/>
          </p:nvSpPr>
          <p:spPr>
            <a:xfrm>
              <a:off x="11250786" y="1103094"/>
              <a:ext cx="3400390" cy="1238250"/>
            </a:xfrm>
            <a:prstGeom prst="rect">
              <a:avLst/>
            </a:prstGeom>
          </p:spPr>
          <p:txBody>
            <a:bodyPr lIns="0" tIns="0" rIns="0" bIns="0" rtlCol="0" anchor="t">
              <a:spAutoFit/>
            </a:bodyPr>
            <a:lstStyle/>
            <a:p>
              <a:pPr algn="ctr">
                <a:lnSpc>
                  <a:spcPts val="3600"/>
                </a:lnSpc>
              </a:pPr>
              <a:r>
                <a:rPr lang="en-US" sz="3000" b="1">
                  <a:solidFill>
                    <a:srgbClr val="404040"/>
                  </a:solidFill>
                  <a:latin typeface="Roboto Bold"/>
                  <a:ea typeface="Roboto Bold"/>
                  <a:cs typeface="Roboto Bold"/>
                  <a:sym typeface="Roboto Bold"/>
                </a:rPr>
                <a:t>GIA ĐÌNH NGƯỜI BỆNH</a:t>
              </a:r>
            </a:p>
          </p:txBody>
        </p:sp>
        <p:sp>
          <p:nvSpPr>
            <p:cNvPr id="38" name="TextBox 38"/>
            <p:cNvSpPr txBox="1"/>
            <p:nvPr/>
          </p:nvSpPr>
          <p:spPr>
            <a:xfrm>
              <a:off x="0" y="4895246"/>
              <a:ext cx="4437839" cy="1238250"/>
            </a:xfrm>
            <a:prstGeom prst="rect">
              <a:avLst/>
            </a:prstGeom>
          </p:spPr>
          <p:txBody>
            <a:bodyPr lIns="0" tIns="0" rIns="0" bIns="0" rtlCol="0" anchor="t">
              <a:spAutoFit/>
            </a:bodyPr>
            <a:lstStyle/>
            <a:p>
              <a:pPr algn="ctr">
                <a:lnSpc>
                  <a:spcPts val="3600"/>
                </a:lnSpc>
              </a:pPr>
              <a:r>
                <a:rPr lang="en-US" sz="3000" b="1">
                  <a:solidFill>
                    <a:srgbClr val="404040"/>
                  </a:solidFill>
                  <a:latin typeface="Roboto Bold"/>
                  <a:ea typeface="Roboto Bold"/>
                  <a:cs typeface="Roboto Bold"/>
                  <a:sym typeface="Roboto Bold"/>
                </a:rPr>
                <a:t>NHÓM CHĂM SÓC SỨC KHỎE</a:t>
              </a:r>
            </a:p>
          </p:txBody>
        </p:sp>
        <p:sp>
          <p:nvSpPr>
            <p:cNvPr id="39" name="TextBox 39"/>
            <p:cNvSpPr txBox="1"/>
            <p:nvPr/>
          </p:nvSpPr>
          <p:spPr>
            <a:xfrm>
              <a:off x="7443659" y="4679821"/>
              <a:ext cx="2157195" cy="1238250"/>
            </a:xfrm>
            <a:prstGeom prst="rect">
              <a:avLst/>
            </a:prstGeom>
          </p:spPr>
          <p:txBody>
            <a:bodyPr lIns="0" tIns="0" rIns="0" bIns="0" rtlCol="0" anchor="t">
              <a:spAutoFit/>
            </a:bodyPr>
            <a:lstStyle/>
            <a:p>
              <a:pPr algn="ctr">
                <a:lnSpc>
                  <a:spcPts val="3600"/>
                </a:lnSpc>
                <a:spcBef>
                  <a:spcPct val="0"/>
                </a:spcBef>
              </a:pPr>
              <a:r>
                <a:rPr lang="en-US" sz="3000" b="1">
                  <a:solidFill>
                    <a:srgbClr val="0070C0"/>
                  </a:solidFill>
                  <a:latin typeface="Roboto Bold"/>
                  <a:ea typeface="Roboto Bold"/>
                  <a:cs typeface="Roboto Bold"/>
                  <a:sym typeface="Roboto Bold"/>
                </a:rPr>
                <a:t>NGƯỜI BỆNH</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5768" y="6787958"/>
            <a:ext cx="3489021" cy="3998219"/>
            <a:chOff x="0" y="0"/>
            <a:chExt cx="1272804" cy="1458561"/>
          </a:xfrm>
        </p:grpSpPr>
        <p:sp>
          <p:nvSpPr>
            <p:cNvPr id="3" name="Freeform 3"/>
            <p:cNvSpPr/>
            <p:nvPr/>
          </p:nvSpPr>
          <p:spPr>
            <a:xfrm>
              <a:off x="0" y="0"/>
              <a:ext cx="1272804" cy="1458561"/>
            </a:xfrm>
            <a:custGeom>
              <a:avLst/>
              <a:gdLst/>
              <a:ahLst/>
              <a:cxnLst/>
              <a:rect l="l" t="t" r="r" b="b"/>
              <a:pathLst>
                <a:path w="1272804" h="1458561">
                  <a:moveTo>
                    <a:pt x="0" y="0"/>
                  </a:moveTo>
                  <a:lnTo>
                    <a:pt x="1272804" y="0"/>
                  </a:lnTo>
                  <a:lnTo>
                    <a:pt x="1272804" y="1458561"/>
                  </a:lnTo>
                  <a:lnTo>
                    <a:pt x="0" y="1458561"/>
                  </a:lnTo>
                  <a:close/>
                </a:path>
              </a:pathLst>
            </a:custGeom>
            <a:solidFill>
              <a:srgbClr val="C47F66"/>
            </a:solidFill>
          </p:spPr>
        </p:sp>
      </p:grpSp>
      <p:grpSp>
        <p:nvGrpSpPr>
          <p:cNvPr id="4" name="Group 4"/>
          <p:cNvGrpSpPr/>
          <p:nvPr/>
        </p:nvGrpSpPr>
        <p:grpSpPr>
          <a:xfrm>
            <a:off x="7659387" y="-2725480"/>
            <a:ext cx="17734880" cy="15974777"/>
            <a:chOff x="0" y="0"/>
            <a:chExt cx="23646506" cy="21299703"/>
          </a:xfrm>
        </p:grpSpPr>
        <p:sp>
          <p:nvSpPr>
            <p:cNvPr id="5" name="Freeform 5"/>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0123845" y="3672074"/>
              <a:ext cx="2491699" cy="1353410"/>
              <a:chOff x="0" y="0"/>
              <a:chExt cx="748204" cy="406400"/>
            </a:xfrm>
          </p:grpSpPr>
          <p:sp>
            <p:nvSpPr>
              <p:cNvPr id="9" name="Freeform 9"/>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0" name="TextBox 10"/>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1" name="Group 11"/>
            <p:cNvGrpSpPr/>
            <p:nvPr/>
          </p:nvGrpSpPr>
          <p:grpSpPr>
            <a:xfrm>
              <a:off x="8904427" y="3743001"/>
              <a:ext cx="1946697" cy="1353410"/>
              <a:chOff x="0" y="0"/>
              <a:chExt cx="584552" cy="406400"/>
            </a:xfrm>
          </p:grpSpPr>
          <p:sp>
            <p:nvSpPr>
              <p:cNvPr id="12" name="Freeform 12"/>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3" name="TextBox 13"/>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4" name="Group 14"/>
            <p:cNvGrpSpPr/>
            <p:nvPr/>
          </p:nvGrpSpPr>
          <p:grpSpPr>
            <a:xfrm>
              <a:off x="9213250" y="4004109"/>
              <a:ext cx="4936787" cy="1238343"/>
              <a:chOff x="0" y="0"/>
              <a:chExt cx="1482412" cy="371848"/>
            </a:xfrm>
          </p:grpSpPr>
          <p:sp>
            <p:nvSpPr>
              <p:cNvPr id="15" name="Freeform 15"/>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6" name="TextBox 16"/>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7" name="Freeform 17"/>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8" name="Freeform 18"/>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sp>
        <p:nvSpPr>
          <p:cNvPr id="19" name="Freeform 19"/>
          <p:cNvSpPr/>
          <p:nvPr/>
        </p:nvSpPr>
        <p:spPr>
          <a:xfrm>
            <a:off x="3320536" y="2537028"/>
            <a:ext cx="6414101" cy="4503282"/>
          </a:xfrm>
          <a:custGeom>
            <a:avLst/>
            <a:gdLst/>
            <a:ahLst/>
            <a:cxnLst/>
            <a:rect l="l" t="t" r="r" b="b"/>
            <a:pathLst>
              <a:path w="6414101" h="4503282">
                <a:moveTo>
                  <a:pt x="0" y="0"/>
                </a:moveTo>
                <a:lnTo>
                  <a:pt x="6414101" y="0"/>
                </a:lnTo>
                <a:lnTo>
                  <a:pt x="6414101" y="4503282"/>
                </a:lnTo>
                <a:lnTo>
                  <a:pt x="0" y="4503282"/>
                </a:lnTo>
                <a:lnTo>
                  <a:pt x="0" y="0"/>
                </a:lnTo>
                <a:close/>
              </a:path>
            </a:pathLst>
          </a:custGeom>
          <a:blipFill>
            <a:blip r:embed="rId10"/>
            <a:stretch>
              <a:fillRect l="-10395" t="-1400" r="-11971" b="-14937"/>
            </a:stretch>
          </a:blipFill>
        </p:spPr>
      </p:sp>
      <p:grpSp>
        <p:nvGrpSpPr>
          <p:cNvPr id="20" name="Group 20"/>
          <p:cNvGrpSpPr/>
          <p:nvPr/>
        </p:nvGrpSpPr>
        <p:grpSpPr>
          <a:xfrm>
            <a:off x="1906984" y="4929788"/>
            <a:ext cx="4025779" cy="2341002"/>
            <a:chOff x="0" y="0"/>
            <a:chExt cx="1468615" cy="854004"/>
          </a:xfrm>
        </p:grpSpPr>
        <p:sp>
          <p:nvSpPr>
            <p:cNvPr id="21" name="Freeform 21"/>
            <p:cNvSpPr/>
            <p:nvPr/>
          </p:nvSpPr>
          <p:spPr>
            <a:xfrm>
              <a:off x="0" y="0"/>
              <a:ext cx="1468615" cy="854004"/>
            </a:xfrm>
            <a:custGeom>
              <a:avLst/>
              <a:gdLst/>
              <a:ahLst/>
              <a:cxnLst/>
              <a:rect l="l" t="t" r="r" b="b"/>
              <a:pathLst>
                <a:path w="1468615" h="854004">
                  <a:moveTo>
                    <a:pt x="0" y="0"/>
                  </a:moveTo>
                  <a:lnTo>
                    <a:pt x="1468615" y="0"/>
                  </a:lnTo>
                  <a:lnTo>
                    <a:pt x="1468615" y="854004"/>
                  </a:lnTo>
                  <a:lnTo>
                    <a:pt x="0" y="854004"/>
                  </a:lnTo>
                  <a:close/>
                </a:path>
              </a:pathLst>
            </a:custGeom>
            <a:solidFill>
              <a:srgbClr val="FFFFFF"/>
            </a:solidFill>
          </p:spPr>
        </p:sp>
      </p:grpSp>
      <p:grpSp>
        <p:nvGrpSpPr>
          <p:cNvPr id="22" name="Group 22"/>
          <p:cNvGrpSpPr/>
          <p:nvPr/>
        </p:nvGrpSpPr>
        <p:grpSpPr>
          <a:xfrm>
            <a:off x="377033" y="6513732"/>
            <a:ext cx="3815486" cy="3455558"/>
            <a:chOff x="0" y="0"/>
            <a:chExt cx="1391899" cy="1260597"/>
          </a:xfrm>
        </p:grpSpPr>
        <p:sp>
          <p:nvSpPr>
            <p:cNvPr id="23" name="Freeform 23"/>
            <p:cNvSpPr/>
            <p:nvPr/>
          </p:nvSpPr>
          <p:spPr>
            <a:xfrm>
              <a:off x="0" y="0"/>
              <a:ext cx="1391899" cy="1260597"/>
            </a:xfrm>
            <a:custGeom>
              <a:avLst/>
              <a:gdLst/>
              <a:ahLst/>
              <a:cxnLst/>
              <a:rect l="l" t="t" r="r" b="b"/>
              <a:pathLst>
                <a:path w="1391899" h="1260597">
                  <a:moveTo>
                    <a:pt x="0" y="0"/>
                  </a:moveTo>
                  <a:lnTo>
                    <a:pt x="1391899" y="0"/>
                  </a:lnTo>
                  <a:lnTo>
                    <a:pt x="1391899" y="1260597"/>
                  </a:lnTo>
                  <a:lnTo>
                    <a:pt x="0" y="1260597"/>
                  </a:lnTo>
                  <a:close/>
                </a:path>
              </a:pathLst>
            </a:custGeom>
            <a:solidFill>
              <a:srgbClr val="FFFFFF"/>
            </a:solidFill>
          </p:spPr>
        </p:sp>
      </p:grpSp>
      <p:sp>
        <p:nvSpPr>
          <p:cNvPr id="24" name="Freeform 24"/>
          <p:cNvSpPr/>
          <p:nvPr/>
        </p:nvSpPr>
        <p:spPr>
          <a:xfrm>
            <a:off x="820924" y="5317274"/>
            <a:ext cx="4684657" cy="4253984"/>
          </a:xfrm>
          <a:custGeom>
            <a:avLst/>
            <a:gdLst/>
            <a:ahLst/>
            <a:cxnLst/>
            <a:rect l="l" t="t" r="r" b="b"/>
            <a:pathLst>
              <a:path w="4684657" h="4253984">
                <a:moveTo>
                  <a:pt x="0" y="0"/>
                </a:moveTo>
                <a:lnTo>
                  <a:pt x="4684657" y="0"/>
                </a:lnTo>
                <a:lnTo>
                  <a:pt x="4684657" y="4253984"/>
                </a:lnTo>
                <a:lnTo>
                  <a:pt x="0" y="4253984"/>
                </a:lnTo>
                <a:lnTo>
                  <a:pt x="0" y="0"/>
                </a:lnTo>
                <a:close/>
              </a:path>
            </a:pathLst>
          </a:custGeom>
          <a:blipFill>
            <a:blip r:embed="rId11"/>
            <a:stretch>
              <a:fillRect l="-34753" r="-29062" b="-20266"/>
            </a:stretch>
          </a:blipFill>
        </p:spPr>
      </p:sp>
      <p:grpSp>
        <p:nvGrpSpPr>
          <p:cNvPr id="25" name="Group 25"/>
          <p:cNvGrpSpPr/>
          <p:nvPr/>
        </p:nvGrpSpPr>
        <p:grpSpPr>
          <a:xfrm>
            <a:off x="4675941" y="7676745"/>
            <a:ext cx="2231734" cy="579882"/>
            <a:chOff x="0" y="0"/>
            <a:chExt cx="814143" cy="211543"/>
          </a:xfrm>
        </p:grpSpPr>
        <p:sp>
          <p:nvSpPr>
            <p:cNvPr id="26" name="Freeform 26"/>
            <p:cNvSpPr/>
            <p:nvPr/>
          </p:nvSpPr>
          <p:spPr>
            <a:xfrm>
              <a:off x="0" y="0"/>
              <a:ext cx="814143" cy="211542"/>
            </a:xfrm>
            <a:custGeom>
              <a:avLst/>
              <a:gdLst/>
              <a:ahLst/>
              <a:cxnLst/>
              <a:rect l="l" t="t" r="r" b="b"/>
              <a:pathLst>
                <a:path w="814143" h="211542">
                  <a:moveTo>
                    <a:pt x="0" y="0"/>
                  </a:moveTo>
                  <a:lnTo>
                    <a:pt x="814143" y="0"/>
                  </a:lnTo>
                  <a:lnTo>
                    <a:pt x="814143" y="211542"/>
                  </a:lnTo>
                  <a:lnTo>
                    <a:pt x="0" y="211542"/>
                  </a:lnTo>
                  <a:close/>
                </a:path>
              </a:pathLst>
            </a:custGeom>
            <a:solidFill>
              <a:srgbClr val="63A0CB"/>
            </a:solidFill>
          </p:spPr>
        </p:sp>
      </p:grpSp>
      <p:grpSp>
        <p:nvGrpSpPr>
          <p:cNvPr id="27" name="Group 27"/>
          <p:cNvGrpSpPr/>
          <p:nvPr/>
        </p:nvGrpSpPr>
        <p:grpSpPr>
          <a:xfrm>
            <a:off x="8807530" y="2978078"/>
            <a:ext cx="2289824" cy="579882"/>
            <a:chOff x="0" y="0"/>
            <a:chExt cx="835334" cy="211543"/>
          </a:xfrm>
        </p:grpSpPr>
        <p:sp>
          <p:nvSpPr>
            <p:cNvPr id="28" name="Freeform 28"/>
            <p:cNvSpPr/>
            <p:nvPr/>
          </p:nvSpPr>
          <p:spPr>
            <a:xfrm>
              <a:off x="0" y="0"/>
              <a:ext cx="835334" cy="211542"/>
            </a:xfrm>
            <a:custGeom>
              <a:avLst/>
              <a:gdLst/>
              <a:ahLst/>
              <a:cxnLst/>
              <a:rect l="l" t="t" r="r" b="b"/>
              <a:pathLst>
                <a:path w="835334" h="211542">
                  <a:moveTo>
                    <a:pt x="0" y="0"/>
                  </a:moveTo>
                  <a:lnTo>
                    <a:pt x="835334" y="0"/>
                  </a:lnTo>
                  <a:lnTo>
                    <a:pt x="835334" y="211542"/>
                  </a:lnTo>
                  <a:lnTo>
                    <a:pt x="0" y="211542"/>
                  </a:lnTo>
                  <a:close/>
                </a:path>
              </a:pathLst>
            </a:custGeom>
            <a:solidFill>
              <a:srgbClr val="86D2F4"/>
            </a:solidFill>
          </p:spPr>
        </p:sp>
      </p:grpSp>
      <p:grpSp>
        <p:nvGrpSpPr>
          <p:cNvPr id="29" name="Group 29"/>
          <p:cNvGrpSpPr/>
          <p:nvPr/>
        </p:nvGrpSpPr>
        <p:grpSpPr>
          <a:xfrm>
            <a:off x="694748" y="428555"/>
            <a:ext cx="12690109" cy="1870348"/>
            <a:chOff x="0" y="0"/>
            <a:chExt cx="17922968" cy="2641600"/>
          </a:xfrm>
        </p:grpSpPr>
        <p:sp>
          <p:nvSpPr>
            <p:cNvPr id="30" name="Freeform 30"/>
            <p:cNvSpPr/>
            <p:nvPr/>
          </p:nvSpPr>
          <p:spPr>
            <a:xfrm>
              <a:off x="0" y="0"/>
              <a:ext cx="17922970" cy="2641600"/>
            </a:xfrm>
            <a:custGeom>
              <a:avLst/>
              <a:gdLst/>
              <a:ahLst/>
              <a:cxnLst/>
              <a:rect l="l" t="t" r="r" b="b"/>
              <a:pathLst>
                <a:path w="17922970" h="2641600">
                  <a:moveTo>
                    <a:pt x="0" y="0"/>
                  </a:moveTo>
                  <a:lnTo>
                    <a:pt x="17922970" y="0"/>
                  </a:lnTo>
                  <a:lnTo>
                    <a:pt x="17922970" y="2641600"/>
                  </a:lnTo>
                  <a:lnTo>
                    <a:pt x="0" y="2641600"/>
                  </a:lnTo>
                  <a:close/>
                </a:path>
              </a:pathLst>
            </a:custGeom>
            <a:solidFill>
              <a:srgbClr val="000000">
                <a:alpha val="0"/>
              </a:srgbClr>
            </a:solidFill>
          </p:spPr>
        </p:sp>
        <p:sp>
          <p:nvSpPr>
            <p:cNvPr id="31" name="TextBox 31"/>
            <p:cNvSpPr txBox="1"/>
            <p:nvPr/>
          </p:nvSpPr>
          <p:spPr>
            <a:xfrm>
              <a:off x="0" y="-9525"/>
              <a:ext cx="17922968" cy="2651125"/>
            </a:xfrm>
            <a:prstGeom prst="rect">
              <a:avLst/>
            </a:prstGeom>
          </p:spPr>
          <p:txBody>
            <a:bodyPr lIns="0" tIns="0" rIns="0" bIns="0" rtlCol="0" anchor="t"/>
            <a:lstStyle/>
            <a:p>
              <a:pPr algn="l">
                <a:lnSpc>
                  <a:spcPts val="6000"/>
                </a:lnSpc>
              </a:pPr>
              <a:r>
                <a:rPr lang="en-US" sz="5000" b="1">
                  <a:solidFill>
                    <a:srgbClr val="88A887"/>
                  </a:solidFill>
                  <a:latin typeface="Roboto Bold"/>
                  <a:ea typeface="Roboto Bold"/>
                  <a:cs typeface="Roboto Bold"/>
                  <a:sym typeface="Roboto Bold"/>
                </a:rPr>
                <a:t>KHOA HỌC CỦA </a:t>
              </a:r>
              <a:r>
                <a:rPr lang="en-US" sz="5000" b="1">
                  <a:solidFill>
                    <a:srgbClr val="3AAA35"/>
                  </a:solidFill>
                  <a:latin typeface="Roboto Bold"/>
                  <a:ea typeface="Roboto Bold"/>
                  <a:cs typeface="Roboto Bold"/>
                  <a:sym typeface="Roboto Bold"/>
                </a:rPr>
                <a:t>CHĂM SÓC </a:t>
              </a:r>
            </a:p>
            <a:p>
              <a:pPr algn="l">
                <a:lnSpc>
                  <a:spcPts val="6000"/>
                </a:lnSpc>
              </a:pPr>
              <a:r>
                <a:rPr lang="en-US" sz="5000" b="1">
                  <a:solidFill>
                    <a:srgbClr val="3AAA35"/>
                  </a:solidFill>
                  <a:latin typeface="Roboto Bold"/>
                  <a:ea typeface="Roboto Bold"/>
                  <a:cs typeface="Roboto Bold"/>
                  <a:sym typeface="Roboto Bold"/>
                </a:rPr>
                <a:t>LẤY NGƯỜI BỆNH LÀM TRUNG TÂM (PCC)</a:t>
              </a:r>
            </a:p>
          </p:txBody>
        </p:sp>
      </p:grpSp>
      <p:sp>
        <p:nvSpPr>
          <p:cNvPr id="32" name="TextBox 32"/>
          <p:cNvSpPr txBox="1"/>
          <p:nvPr/>
        </p:nvSpPr>
        <p:spPr>
          <a:xfrm>
            <a:off x="10221736" y="3790950"/>
            <a:ext cx="7514093" cy="1352550"/>
          </a:xfrm>
          <a:prstGeom prst="rect">
            <a:avLst/>
          </a:prstGeom>
        </p:spPr>
        <p:txBody>
          <a:bodyPr lIns="0" tIns="0" rIns="0" bIns="0" rtlCol="0" anchor="t">
            <a:spAutoFit/>
          </a:bodyPr>
          <a:lstStyle/>
          <a:p>
            <a:pPr algn="just">
              <a:lnSpc>
                <a:spcPts val="3599"/>
              </a:lnSpc>
              <a:spcBef>
                <a:spcPct val="0"/>
              </a:spcBef>
            </a:pPr>
            <a:r>
              <a:rPr lang="en-US" sz="2999">
                <a:solidFill>
                  <a:srgbClr val="000000"/>
                </a:solidFill>
                <a:latin typeface="Roboto"/>
                <a:ea typeface="Roboto"/>
                <a:cs typeface="Roboto"/>
                <a:sym typeface="Roboto"/>
              </a:rPr>
              <a:t>Lồng ghép trải nghiệm đau ốm, bối cảnh tâm lý - xã hội và quyết định điều trị cùng với người bệnh và gia đình</a:t>
            </a:r>
          </a:p>
        </p:txBody>
      </p:sp>
      <p:sp>
        <p:nvSpPr>
          <p:cNvPr id="33" name="TextBox 33"/>
          <p:cNvSpPr txBox="1"/>
          <p:nvPr/>
        </p:nvSpPr>
        <p:spPr>
          <a:xfrm>
            <a:off x="7393451" y="7667220"/>
            <a:ext cx="8115300" cy="1352550"/>
          </a:xfrm>
          <a:prstGeom prst="rect">
            <a:avLst/>
          </a:prstGeom>
        </p:spPr>
        <p:txBody>
          <a:bodyPr lIns="0" tIns="0" rIns="0" bIns="0" rtlCol="0" anchor="t">
            <a:spAutoFit/>
          </a:bodyPr>
          <a:lstStyle/>
          <a:p>
            <a:pPr algn="just">
              <a:lnSpc>
                <a:spcPts val="3599"/>
              </a:lnSpc>
              <a:spcBef>
                <a:spcPct val="0"/>
              </a:spcBef>
            </a:pPr>
            <a:r>
              <a:rPr lang="en-US" sz="2999">
                <a:solidFill>
                  <a:srgbClr val="000000"/>
                </a:solidFill>
                <a:latin typeface="Roboto"/>
                <a:ea typeface="Roboto"/>
                <a:cs typeface="Roboto"/>
                <a:sym typeface="Roboto"/>
              </a:rPr>
              <a:t>Quy trình chữa lành tùy thuộc ở sự hiểu biết người bệnh như một con người, bổ sung vào việc chẩn đoán chính xác căn bệnh.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384" y="506946"/>
            <a:ext cx="6628248" cy="1043508"/>
            <a:chOff x="0" y="0"/>
            <a:chExt cx="8837664" cy="1391345"/>
          </a:xfrm>
        </p:grpSpPr>
        <p:sp>
          <p:nvSpPr>
            <p:cNvPr id="3" name="Freeform 3"/>
            <p:cNvSpPr/>
            <p:nvPr/>
          </p:nvSpPr>
          <p:spPr>
            <a:xfrm>
              <a:off x="0" y="0"/>
              <a:ext cx="8837664" cy="1391345"/>
            </a:xfrm>
            <a:custGeom>
              <a:avLst/>
              <a:gdLst/>
              <a:ahLst/>
              <a:cxnLst/>
              <a:rect l="l" t="t" r="r" b="b"/>
              <a:pathLst>
                <a:path w="8837664" h="1391345">
                  <a:moveTo>
                    <a:pt x="0" y="0"/>
                  </a:moveTo>
                  <a:lnTo>
                    <a:pt x="8837664" y="0"/>
                  </a:lnTo>
                  <a:lnTo>
                    <a:pt x="8837664" y="1391345"/>
                  </a:lnTo>
                  <a:lnTo>
                    <a:pt x="0" y="1391345"/>
                  </a:lnTo>
                  <a:close/>
                </a:path>
              </a:pathLst>
            </a:custGeom>
            <a:solidFill>
              <a:srgbClr val="000000">
                <a:alpha val="0"/>
              </a:srgbClr>
            </a:solidFill>
          </p:spPr>
        </p:sp>
        <p:sp>
          <p:nvSpPr>
            <p:cNvPr id="4" name="TextBox 4"/>
            <p:cNvSpPr txBox="1"/>
            <p:nvPr/>
          </p:nvSpPr>
          <p:spPr>
            <a:xfrm>
              <a:off x="0" y="-9525"/>
              <a:ext cx="8837664" cy="1400870"/>
            </a:xfrm>
            <a:prstGeom prst="rect">
              <a:avLst/>
            </a:prstGeom>
          </p:spPr>
          <p:txBody>
            <a:bodyPr lIns="0" tIns="0" rIns="0" bIns="0" rtlCol="0" anchor="t"/>
            <a:lstStyle/>
            <a:p>
              <a:pPr algn="just">
                <a:lnSpc>
                  <a:spcPts val="6000"/>
                </a:lnSpc>
              </a:pPr>
              <a:r>
                <a:rPr lang="en-US" sz="5000" b="1">
                  <a:solidFill>
                    <a:srgbClr val="3AAA35"/>
                  </a:solidFill>
                  <a:latin typeface="Roboto Bold"/>
                  <a:ea typeface="Roboto Bold"/>
                  <a:cs typeface="Roboto Bold"/>
                  <a:sym typeface="Roboto Bold"/>
                </a:rPr>
                <a:t>MÔ HÌNH Y KHOA </a:t>
              </a:r>
            </a:p>
          </p:txBody>
        </p:sp>
      </p:grpSp>
      <p:grpSp>
        <p:nvGrpSpPr>
          <p:cNvPr id="5" name="Group 5"/>
          <p:cNvGrpSpPr/>
          <p:nvPr/>
        </p:nvGrpSpPr>
        <p:grpSpPr>
          <a:xfrm>
            <a:off x="604487" y="1621700"/>
            <a:ext cx="5561816" cy="4087192"/>
            <a:chOff x="0" y="0"/>
            <a:chExt cx="1464841" cy="1076462"/>
          </a:xfrm>
        </p:grpSpPr>
        <p:sp>
          <p:nvSpPr>
            <p:cNvPr id="6" name="Freeform 6"/>
            <p:cNvSpPr/>
            <p:nvPr/>
          </p:nvSpPr>
          <p:spPr>
            <a:xfrm>
              <a:off x="0" y="0"/>
              <a:ext cx="1464841" cy="1076462"/>
            </a:xfrm>
            <a:custGeom>
              <a:avLst/>
              <a:gdLst/>
              <a:ahLst/>
              <a:cxnLst/>
              <a:rect l="l" t="t" r="r" b="b"/>
              <a:pathLst>
                <a:path w="1464841" h="1076462">
                  <a:moveTo>
                    <a:pt x="0" y="0"/>
                  </a:moveTo>
                  <a:lnTo>
                    <a:pt x="1464841" y="0"/>
                  </a:lnTo>
                  <a:lnTo>
                    <a:pt x="1464841" y="1076462"/>
                  </a:lnTo>
                  <a:lnTo>
                    <a:pt x="0" y="1076462"/>
                  </a:lnTo>
                  <a:close/>
                </a:path>
              </a:pathLst>
            </a:custGeom>
            <a:solidFill>
              <a:srgbClr val="7FBAE4"/>
            </a:solidFill>
          </p:spPr>
        </p:sp>
        <p:sp>
          <p:nvSpPr>
            <p:cNvPr id="7" name="TextBox 7"/>
            <p:cNvSpPr txBox="1"/>
            <p:nvPr/>
          </p:nvSpPr>
          <p:spPr>
            <a:xfrm>
              <a:off x="0" y="0"/>
              <a:ext cx="1464841" cy="1076462"/>
            </a:xfrm>
            <a:prstGeom prst="rect">
              <a:avLst/>
            </a:prstGeom>
          </p:spPr>
          <p:txBody>
            <a:bodyPr lIns="50800" tIns="50800" rIns="50800" bIns="50800" rtlCol="0" anchor="ctr"/>
            <a:lstStyle/>
            <a:p>
              <a:pPr algn="ctr">
                <a:lnSpc>
                  <a:spcPts val="2999"/>
                </a:lnSpc>
              </a:pPr>
              <a:endParaRPr/>
            </a:p>
          </p:txBody>
        </p:sp>
      </p:grpSp>
      <p:sp>
        <p:nvSpPr>
          <p:cNvPr id="8" name="Freeform 8"/>
          <p:cNvSpPr/>
          <p:nvPr/>
        </p:nvSpPr>
        <p:spPr>
          <a:xfrm>
            <a:off x="1347336" y="1909287"/>
            <a:ext cx="4076119" cy="2715714"/>
          </a:xfrm>
          <a:custGeom>
            <a:avLst/>
            <a:gdLst/>
            <a:ahLst/>
            <a:cxnLst/>
            <a:rect l="l" t="t" r="r" b="b"/>
            <a:pathLst>
              <a:path w="4076119" h="2715714">
                <a:moveTo>
                  <a:pt x="0" y="0"/>
                </a:moveTo>
                <a:lnTo>
                  <a:pt x="4076119" y="0"/>
                </a:lnTo>
                <a:lnTo>
                  <a:pt x="4076119" y="2715714"/>
                </a:lnTo>
                <a:lnTo>
                  <a:pt x="0" y="2715714"/>
                </a:lnTo>
                <a:lnTo>
                  <a:pt x="0" y="0"/>
                </a:lnTo>
                <a:close/>
              </a:path>
            </a:pathLst>
          </a:custGeom>
          <a:blipFill>
            <a:blip r:embed="rId2"/>
            <a:stretch>
              <a:fillRect/>
            </a:stretch>
          </a:blipFill>
          <a:ln w="38100" cap="rnd">
            <a:solidFill>
              <a:srgbClr val="13538A"/>
            </a:solidFill>
            <a:prstDash val="solid"/>
            <a:round/>
          </a:ln>
        </p:spPr>
      </p:sp>
      <p:grpSp>
        <p:nvGrpSpPr>
          <p:cNvPr id="9" name="Group 9"/>
          <p:cNvGrpSpPr/>
          <p:nvPr/>
        </p:nvGrpSpPr>
        <p:grpSpPr>
          <a:xfrm>
            <a:off x="7659387" y="-2725480"/>
            <a:ext cx="17734880" cy="15974777"/>
            <a:chOff x="0" y="0"/>
            <a:chExt cx="23646506" cy="21299703"/>
          </a:xfrm>
        </p:grpSpPr>
        <p:sp>
          <p:nvSpPr>
            <p:cNvPr id="10" name="Freeform 10"/>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3" name="Group 13"/>
          <p:cNvGrpSpPr/>
          <p:nvPr/>
        </p:nvGrpSpPr>
        <p:grpSpPr>
          <a:xfrm>
            <a:off x="14337707" y="28575"/>
            <a:ext cx="3934208" cy="1250044"/>
            <a:chOff x="0" y="0"/>
            <a:chExt cx="5245610" cy="1666726"/>
          </a:xfrm>
        </p:grpSpPr>
        <p:grpSp>
          <p:nvGrpSpPr>
            <p:cNvPr id="14" name="Group 14"/>
            <p:cNvGrpSpPr/>
            <p:nvPr/>
          </p:nvGrpSpPr>
          <p:grpSpPr>
            <a:xfrm>
              <a:off x="1219418" y="0"/>
              <a:ext cx="2491699" cy="1353410"/>
              <a:chOff x="0" y="0"/>
              <a:chExt cx="748204" cy="406400"/>
            </a:xfrm>
          </p:grpSpPr>
          <p:sp>
            <p:nvSpPr>
              <p:cNvPr id="15" name="Freeform 15"/>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6" name="TextBox 16"/>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70927"/>
              <a:ext cx="1946697" cy="1353410"/>
              <a:chOff x="0" y="0"/>
              <a:chExt cx="584552" cy="406400"/>
            </a:xfrm>
          </p:grpSpPr>
          <p:sp>
            <p:nvSpPr>
              <p:cNvPr id="18" name="Freeform 18"/>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9" name="TextBox 19"/>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08823" y="332035"/>
              <a:ext cx="4936787" cy="1238343"/>
              <a:chOff x="0" y="0"/>
              <a:chExt cx="1482412" cy="371848"/>
            </a:xfrm>
          </p:grpSpPr>
          <p:sp>
            <p:nvSpPr>
              <p:cNvPr id="21" name="Freeform 21"/>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22" name="TextBox 22"/>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24" name="Freeform 24"/>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0"/>
              <a:stretch>
                <a:fillRect/>
              </a:stretch>
            </a:blipFill>
          </p:spPr>
        </p:sp>
      </p:grpSp>
      <p:grpSp>
        <p:nvGrpSpPr>
          <p:cNvPr id="25" name="Group 25"/>
          <p:cNvGrpSpPr/>
          <p:nvPr/>
        </p:nvGrpSpPr>
        <p:grpSpPr>
          <a:xfrm>
            <a:off x="6156779" y="1621700"/>
            <a:ext cx="5561816" cy="4087192"/>
            <a:chOff x="0" y="0"/>
            <a:chExt cx="1464841" cy="1076462"/>
          </a:xfrm>
        </p:grpSpPr>
        <p:sp>
          <p:nvSpPr>
            <p:cNvPr id="26" name="Freeform 26"/>
            <p:cNvSpPr/>
            <p:nvPr/>
          </p:nvSpPr>
          <p:spPr>
            <a:xfrm>
              <a:off x="0" y="0"/>
              <a:ext cx="1464841" cy="1076462"/>
            </a:xfrm>
            <a:custGeom>
              <a:avLst/>
              <a:gdLst/>
              <a:ahLst/>
              <a:cxnLst/>
              <a:rect l="l" t="t" r="r" b="b"/>
              <a:pathLst>
                <a:path w="1464841" h="1076462">
                  <a:moveTo>
                    <a:pt x="0" y="0"/>
                  </a:moveTo>
                  <a:lnTo>
                    <a:pt x="1464841" y="0"/>
                  </a:lnTo>
                  <a:lnTo>
                    <a:pt x="1464841" y="1076462"/>
                  </a:lnTo>
                  <a:lnTo>
                    <a:pt x="0" y="1076462"/>
                  </a:lnTo>
                  <a:close/>
                </a:path>
              </a:pathLst>
            </a:custGeom>
            <a:solidFill>
              <a:srgbClr val="9BD5EB"/>
            </a:solidFill>
          </p:spPr>
        </p:sp>
        <p:sp>
          <p:nvSpPr>
            <p:cNvPr id="27" name="TextBox 27"/>
            <p:cNvSpPr txBox="1"/>
            <p:nvPr/>
          </p:nvSpPr>
          <p:spPr>
            <a:xfrm>
              <a:off x="0" y="0"/>
              <a:ext cx="1464841" cy="1076462"/>
            </a:xfrm>
            <a:prstGeom prst="rect">
              <a:avLst/>
            </a:prstGeom>
          </p:spPr>
          <p:txBody>
            <a:bodyPr lIns="50800" tIns="50800" rIns="50800" bIns="50800" rtlCol="0" anchor="ctr"/>
            <a:lstStyle/>
            <a:p>
              <a:pPr algn="ctr">
                <a:lnSpc>
                  <a:spcPts val="2999"/>
                </a:lnSpc>
              </a:pPr>
              <a:endParaRPr/>
            </a:p>
          </p:txBody>
        </p:sp>
      </p:grpSp>
      <p:sp>
        <p:nvSpPr>
          <p:cNvPr id="28" name="Freeform 28"/>
          <p:cNvSpPr/>
          <p:nvPr/>
        </p:nvSpPr>
        <p:spPr>
          <a:xfrm>
            <a:off x="6904886" y="1909287"/>
            <a:ext cx="4076119" cy="2715714"/>
          </a:xfrm>
          <a:custGeom>
            <a:avLst/>
            <a:gdLst/>
            <a:ahLst/>
            <a:cxnLst/>
            <a:rect l="l" t="t" r="r" b="b"/>
            <a:pathLst>
              <a:path w="4076119" h="2715714">
                <a:moveTo>
                  <a:pt x="0" y="0"/>
                </a:moveTo>
                <a:lnTo>
                  <a:pt x="4076119" y="0"/>
                </a:lnTo>
                <a:lnTo>
                  <a:pt x="4076119" y="2715714"/>
                </a:lnTo>
                <a:lnTo>
                  <a:pt x="0" y="2715714"/>
                </a:lnTo>
                <a:lnTo>
                  <a:pt x="0" y="0"/>
                </a:lnTo>
                <a:close/>
              </a:path>
            </a:pathLst>
          </a:custGeom>
          <a:blipFill>
            <a:blip r:embed="rId11"/>
            <a:stretch>
              <a:fillRect/>
            </a:stretch>
          </a:blipFill>
          <a:ln w="38100" cap="rnd">
            <a:solidFill>
              <a:srgbClr val="13538A"/>
            </a:solidFill>
            <a:prstDash val="solid"/>
            <a:round/>
          </a:ln>
        </p:spPr>
      </p:sp>
      <p:grpSp>
        <p:nvGrpSpPr>
          <p:cNvPr id="29" name="Group 29"/>
          <p:cNvGrpSpPr/>
          <p:nvPr/>
        </p:nvGrpSpPr>
        <p:grpSpPr>
          <a:xfrm>
            <a:off x="8937687" y="5708892"/>
            <a:ext cx="5561816" cy="4087192"/>
            <a:chOff x="0" y="0"/>
            <a:chExt cx="1464841" cy="1076462"/>
          </a:xfrm>
        </p:grpSpPr>
        <p:sp>
          <p:nvSpPr>
            <p:cNvPr id="30" name="Freeform 30"/>
            <p:cNvSpPr/>
            <p:nvPr/>
          </p:nvSpPr>
          <p:spPr>
            <a:xfrm>
              <a:off x="0" y="0"/>
              <a:ext cx="1464841" cy="1076462"/>
            </a:xfrm>
            <a:custGeom>
              <a:avLst/>
              <a:gdLst/>
              <a:ahLst/>
              <a:cxnLst/>
              <a:rect l="l" t="t" r="r" b="b"/>
              <a:pathLst>
                <a:path w="1464841" h="1076462">
                  <a:moveTo>
                    <a:pt x="0" y="0"/>
                  </a:moveTo>
                  <a:lnTo>
                    <a:pt x="1464841" y="0"/>
                  </a:lnTo>
                  <a:lnTo>
                    <a:pt x="1464841" y="1076462"/>
                  </a:lnTo>
                  <a:lnTo>
                    <a:pt x="0" y="1076462"/>
                  </a:lnTo>
                  <a:close/>
                </a:path>
              </a:pathLst>
            </a:custGeom>
            <a:solidFill>
              <a:srgbClr val="F1F1F0"/>
            </a:solidFill>
          </p:spPr>
        </p:sp>
        <p:sp>
          <p:nvSpPr>
            <p:cNvPr id="31" name="TextBox 31"/>
            <p:cNvSpPr txBox="1"/>
            <p:nvPr/>
          </p:nvSpPr>
          <p:spPr>
            <a:xfrm>
              <a:off x="0" y="0"/>
              <a:ext cx="1464841" cy="1076462"/>
            </a:xfrm>
            <a:prstGeom prst="rect">
              <a:avLst/>
            </a:prstGeom>
          </p:spPr>
          <p:txBody>
            <a:bodyPr lIns="50800" tIns="50800" rIns="50800" bIns="50800" rtlCol="0" anchor="ctr"/>
            <a:lstStyle/>
            <a:p>
              <a:pPr algn="ctr">
                <a:lnSpc>
                  <a:spcPts val="2999"/>
                </a:lnSpc>
              </a:pPr>
              <a:endParaRPr/>
            </a:p>
          </p:txBody>
        </p:sp>
      </p:grpSp>
      <p:grpSp>
        <p:nvGrpSpPr>
          <p:cNvPr id="32" name="Group 32"/>
          <p:cNvGrpSpPr/>
          <p:nvPr/>
        </p:nvGrpSpPr>
        <p:grpSpPr>
          <a:xfrm>
            <a:off x="11718595" y="1621700"/>
            <a:ext cx="5561816" cy="4087192"/>
            <a:chOff x="0" y="0"/>
            <a:chExt cx="1464841" cy="1076462"/>
          </a:xfrm>
        </p:grpSpPr>
        <p:sp>
          <p:nvSpPr>
            <p:cNvPr id="33" name="Freeform 33"/>
            <p:cNvSpPr/>
            <p:nvPr/>
          </p:nvSpPr>
          <p:spPr>
            <a:xfrm>
              <a:off x="0" y="0"/>
              <a:ext cx="1464841" cy="1076462"/>
            </a:xfrm>
            <a:custGeom>
              <a:avLst/>
              <a:gdLst/>
              <a:ahLst/>
              <a:cxnLst/>
              <a:rect l="l" t="t" r="r" b="b"/>
              <a:pathLst>
                <a:path w="1464841" h="1076462">
                  <a:moveTo>
                    <a:pt x="0" y="0"/>
                  </a:moveTo>
                  <a:lnTo>
                    <a:pt x="1464841" y="0"/>
                  </a:lnTo>
                  <a:lnTo>
                    <a:pt x="1464841" y="1076462"/>
                  </a:lnTo>
                  <a:lnTo>
                    <a:pt x="0" y="1076462"/>
                  </a:lnTo>
                  <a:close/>
                </a:path>
              </a:pathLst>
            </a:custGeom>
            <a:solidFill>
              <a:srgbClr val="DFEFFA"/>
            </a:solidFill>
          </p:spPr>
        </p:sp>
        <p:sp>
          <p:nvSpPr>
            <p:cNvPr id="34" name="TextBox 34"/>
            <p:cNvSpPr txBox="1"/>
            <p:nvPr/>
          </p:nvSpPr>
          <p:spPr>
            <a:xfrm>
              <a:off x="0" y="0"/>
              <a:ext cx="1464841" cy="1076462"/>
            </a:xfrm>
            <a:prstGeom prst="rect">
              <a:avLst/>
            </a:prstGeom>
          </p:spPr>
          <p:txBody>
            <a:bodyPr lIns="50800" tIns="50800" rIns="50800" bIns="50800" rtlCol="0" anchor="ctr"/>
            <a:lstStyle/>
            <a:p>
              <a:pPr algn="ctr">
                <a:lnSpc>
                  <a:spcPts val="2999"/>
                </a:lnSpc>
              </a:pPr>
              <a:endParaRPr/>
            </a:p>
          </p:txBody>
        </p:sp>
      </p:grpSp>
      <p:sp>
        <p:nvSpPr>
          <p:cNvPr id="35" name="Freeform 35"/>
          <p:cNvSpPr/>
          <p:nvPr/>
        </p:nvSpPr>
        <p:spPr>
          <a:xfrm>
            <a:off x="12461545" y="1931381"/>
            <a:ext cx="4058185" cy="2693620"/>
          </a:xfrm>
          <a:custGeom>
            <a:avLst/>
            <a:gdLst/>
            <a:ahLst/>
            <a:cxnLst/>
            <a:rect l="l" t="t" r="r" b="b"/>
            <a:pathLst>
              <a:path w="4058185" h="2693620">
                <a:moveTo>
                  <a:pt x="0" y="0"/>
                </a:moveTo>
                <a:lnTo>
                  <a:pt x="4058185" y="0"/>
                </a:lnTo>
                <a:lnTo>
                  <a:pt x="4058185" y="2693620"/>
                </a:lnTo>
                <a:lnTo>
                  <a:pt x="0" y="2693620"/>
                </a:lnTo>
                <a:lnTo>
                  <a:pt x="0" y="0"/>
                </a:lnTo>
                <a:close/>
              </a:path>
            </a:pathLst>
          </a:custGeom>
          <a:blipFill>
            <a:blip r:embed="rId12"/>
            <a:stretch>
              <a:fillRect/>
            </a:stretch>
          </a:blipFill>
          <a:ln w="38100" cap="rnd">
            <a:solidFill>
              <a:srgbClr val="13538A"/>
            </a:solidFill>
            <a:prstDash val="solid"/>
            <a:round/>
          </a:ln>
        </p:spPr>
      </p:sp>
      <p:grpSp>
        <p:nvGrpSpPr>
          <p:cNvPr id="36" name="Group 36"/>
          <p:cNvGrpSpPr/>
          <p:nvPr/>
        </p:nvGrpSpPr>
        <p:grpSpPr>
          <a:xfrm>
            <a:off x="3375871" y="5708892"/>
            <a:ext cx="5561816" cy="4087192"/>
            <a:chOff x="0" y="0"/>
            <a:chExt cx="1464841" cy="1076462"/>
          </a:xfrm>
        </p:grpSpPr>
        <p:sp>
          <p:nvSpPr>
            <p:cNvPr id="37" name="Freeform 37"/>
            <p:cNvSpPr/>
            <p:nvPr/>
          </p:nvSpPr>
          <p:spPr>
            <a:xfrm>
              <a:off x="0" y="0"/>
              <a:ext cx="1464841" cy="1076462"/>
            </a:xfrm>
            <a:custGeom>
              <a:avLst/>
              <a:gdLst/>
              <a:ahLst/>
              <a:cxnLst/>
              <a:rect l="l" t="t" r="r" b="b"/>
              <a:pathLst>
                <a:path w="1464841" h="1076462">
                  <a:moveTo>
                    <a:pt x="0" y="0"/>
                  </a:moveTo>
                  <a:lnTo>
                    <a:pt x="1464841" y="0"/>
                  </a:lnTo>
                  <a:lnTo>
                    <a:pt x="1464841" y="1076462"/>
                  </a:lnTo>
                  <a:lnTo>
                    <a:pt x="0" y="1076462"/>
                  </a:lnTo>
                  <a:close/>
                </a:path>
              </a:pathLst>
            </a:custGeom>
            <a:solidFill>
              <a:srgbClr val="DDDDDD"/>
            </a:solidFill>
          </p:spPr>
        </p:sp>
        <p:sp>
          <p:nvSpPr>
            <p:cNvPr id="38" name="TextBox 38"/>
            <p:cNvSpPr txBox="1"/>
            <p:nvPr/>
          </p:nvSpPr>
          <p:spPr>
            <a:xfrm>
              <a:off x="0" y="0"/>
              <a:ext cx="1464841" cy="1076462"/>
            </a:xfrm>
            <a:prstGeom prst="rect">
              <a:avLst/>
            </a:prstGeom>
          </p:spPr>
          <p:txBody>
            <a:bodyPr lIns="50800" tIns="50800" rIns="50800" bIns="50800" rtlCol="0" anchor="ctr"/>
            <a:lstStyle/>
            <a:p>
              <a:pPr algn="ctr">
                <a:lnSpc>
                  <a:spcPts val="2999"/>
                </a:lnSpc>
              </a:pPr>
              <a:endParaRPr/>
            </a:p>
          </p:txBody>
        </p:sp>
      </p:grpSp>
      <p:sp>
        <p:nvSpPr>
          <p:cNvPr id="39" name="Freeform 39"/>
          <p:cNvSpPr/>
          <p:nvPr/>
        </p:nvSpPr>
        <p:spPr>
          <a:xfrm>
            <a:off x="4144825" y="6040482"/>
            <a:ext cx="4042957" cy="2693620"/>
          </a:xfrm>
          <a:custGeom>
            <a:avLst/>
            <a:gdLst/>
            <a:ahLst/>
            <a:cxnLst/>
            <a:rect l="l" t="t" r="r" b="b"/>
            <a:pathLst>
              <a:path w="4042957" h="2693620">
                <a:moveTo>
                  <a:pt x="0" y="0"/>
                </a:moveTo>
                <a:lnTo>
                  <a:pt x="4042957" y="0"/>
                </a:lnTo>
                <a:lnTo>
                  <a:pt x="4042957" y="2693621"/>
                </a:lnTo>
                <a:lnTo>
                  <a:pt x="0" y="2693621"/>
                </a:lnTo>
                <a:lnTo>
                  <a:pt x="0" y="0"/>
                </a:lnTo>
                <a:close/>
              </a:path>
            </a:pathLst>
          </a:custGeom>
          <a:blipFill>
            <a:blip r:embed="rId13"/>
            <a:stretch>
              <a:fillRect/>
            </a:stretch>
          </a:blipFill>
          <a:ln w="38100" cap="rnd">
            <a:solidFill>
              <a:srgbClr val="13538A"/>
            </a:solidFill>
            <a:prstDash val="solid"/>
            <a:round/>
          </a:ln>
        </p:spPr>
      </p:sp>
      <p:sp>
        <p:nvSpPr>
          <p:cNvPr id="40" name="Freeform 40"/>
          <p:cNvSpPr/>
          <p:nvPr/>
        </p:nvSpPr>
        <p:spPr>
          <a:xfrm>
            <a:off x="9700902" y="6040482"/>
            <a:ext cx="4035386" cy="2693620"/>
          </a:xfrm>
          <a:custGeom>
            <a:avLst/>
            <a:gdLst/>
            <a:ahLst/>
            <a:cxnLst/>
            <a:rect l="l" t="t" r="r" b="b"/>
            <a:pathLst>
              <a:path w="4035386" h="2693620">
                <a:moveTo>
                  <a:pt x="0" y="0"/>
                </a:moveTo>
                <a:lnTo>
                  <a:pt x="4035386" y="0"/>
                </a:lnTo>
                <a:lnTo>
                  <a:pt x="4035386" y="2693621"/>
                </a:lnTo>
                <a:lnTo>
                  <a:pt x="0" y="2693621"/>
                </a:lnTo>
                <a:lnTo>
                  <a:pt x="0" y="0"/>
                </a:lnTo>
                <a:close/>
              </a:path>
            </a:pathLst>
          </a:custGeom>
          <a:blipFill>
            <a:blip r:embed="rId14"/>
            <a:stretch>
              <a:fillRect/>
            </a:stretch>
          </a:blipFill>
          <a:ln w="38100" cap="rnd">
            <a:solidFill>
              <a:srgbClr val="13538A"/>
            </a:solidFill>
            <a:prstDash val="solid"/>
            <a:round/>
          </a:ln>
        </p:spPr>
      </p:sp>
      <p:sp>
        <p:nvSpPr>
          <p:cNvPr id="41" name="TextBox 41"/>
          <p:cNvSpPr txBox="1"/>
          <p:nvPr/>
        </p:nvSpPr>
        <p:spPr>
          <a:xfrm>
            <a:off x="1255343" y="4769521"/>
            <a:ext cx="4260105" cy="828675"/>
          </a:xfrm>
          <a:prstGeom prst="rect">
            <a:avLst/>
          </a:prstGeom>
        </p:spPr>
        <p:txBody>
          <a:bodyPr lIns="0" tIns="0" rIns="0" bIns="0" rtlCol="0" anchor="t">
            <a:spAutoFit/>
          </a:bodyPr>
          <a:lstStyle/>
          <a:p>
            <a:pPr algn="ctr">
              <a:lnSpc>
                <a:spcPts val="3240"/>
              </a:lnSpc>
              <a:spcBef>
                <a:spcPct val="0"/>
              </a:spcBef>
            </a:pPr>
            <a:r>
              <a:rPr lang="en-US" sz="2700">
                <a:solidFill>
                  <a:srgbClr val="000000"/>
                </a:solidFill>
                <a:latin typeface="Roboto"/>
                <a:ea typeface="Roboto"/>
                <a:cs typeface="Roboto"/>
                <a:sym typeface="Roboto"/>
              </a:rPr>
              <a:t>Vai trò của người bệnh là thụ động (im lặng)</a:t>
            </a:r>
          </a:p>
        </p:txBody>
      </p:sp>
      <p:sp>
        <p:nvSpPr>
          <p:cNvPr id="42" name="TextBox 42"/>
          <p:cNvSpPr txBox="1"/>
          <p:nvPr/>
        </p:nvSpPr>
        <p:spPr>
          <a:xfrm>
            <a:off x="6356706" y="4983040"/>
            <a:ext cx="5196777" cy="410369"/>
          </a:xfrm>
          <a:prstGeom prst="rect">
            <a:avLst/>
          </a:prstGeom>
        </p:spPr>
        <p:txBody>
          <a:bodyPr wrap="square" lIns="0" tIns="0" rIns="0" bIns="0" rtlCol="0" anchor="t">
            <a:spAutoFit/>
          </a:bodyPr>
          <a:lstStyle/>
          <a:p>
            <a:pPr algn="ctr">
              <a:lnSpc>
                <a:spcPts val="3240"/>
              </a:lnSpc>
              <a:spcBef>
                <a:spcPct val="0"/>
              </a:spcBef>
            </a:pPr>
            <a:r>
              <a:rPr lang="en-US" sz="2700">
                <a:solidFill>
                  <a:srgbClr val="000000"/>
                </a:solidFill>
                <a:latin typeface="Roboto"/>
                <a:ea typeface="Roboto"/>
                <a:cs typeface="Roboto"/>
                <a:sym typeface="Roboto"/>
              </a:rPr>
              <a:t>Người bệnh là người nhận trị liệu</a:t>
            </a:r>
          </a:p>
        </p:txBody>
      </p:sp>
      <p:sp>
        <p:nvSpPr>
          <p:cNvPr id="43" name="TextBox 43"/>
          <p:cNvSpPr txBox="1"/>
          <p:nvPr/>
        </p:nvSpPr>
        <p:spPr>
          <a:xfrm>
            <a:off x="11958375" y="4974309"/>
            <a:ext cx="5162670" cy="410369"/>
          </a:xfrm>
          <a:prstGeom prst="rect">
            <a:avLst/>
          </a:prstGeom>
        </p:spPr>
        <p:txBody>
          <a:bodyPr wrap="square" lIns="0" tIns="0" rIns="0" bIns="0" rtlCol="0" anchor="t">
            <a:spAutoFit/>
          </a:bodyPr>
          <a:lstStyle/>
          <a:p>
            <a:pPr algn="ctr">
              <a:lnSpc>
                <a:spcPts val="3240"/>
              </a:lnSpc>
              <a:spcBef>
                <a:spcPct val="0"/>
              </a:spcBef>
            </a:pPr>
            <a:r>
              <a:rPr lang="en-US" sz="2700">
                <a:solidFill>
                  <a:srgbClr val="000000"/>
                </a:solidFill>
                <a:latin typeface="Roboto"/>
                <a:ea typeface="Roboto"/>
                <a:cs typeface="Roboto"/>
                <a:sym typeface="Roboto"/>
              </a:rPr>
              <a:t>Bác sĩ chiếm lĩnh cuộc trò chuyện</a:t>
            </a:r>
          </a:p>
        </p:txBody>
      </p:sp>
      <p:sp>
        <p:nvSpPr>
          <p:cNvPr id="44" name="TextBox 44"/>
          <p:cNvSpPr txBox="1"/>
          <p:nvPr/>
        </p:nvSpPr>
        <p:spPr>
          <a:xfrm>
            <a:off x="3918784" y="8876978"/>
            <a:ext cx="4495039" cy="828675"/>
          </a:xfrm>
          <a:prstGeom prst="rect">
            <a:avLst/>
          </a:prstGeom>
        </p:spPr>
        <p:txBody>
          <a:bodyPr lIns="0" tIns="0" rIns="0" bIns="0" rtlCol="0" anchor="t">
            <a:spAutoFit/>
          </a:bodyPr>
          <a:lstStyle/>
          <a:p>
            <a:pPr algn="ctr">
              <a:lnSpc>
                <a:spcPts val="3240"/>
              </a:lnSpc>
              <a:spcBef>
                <a:spcPct val="0"/>
              </a:spcBef>
            </a:pPr>
            <a:r>
              <a:rPr lang="en-US" sz="2700">
                <a:solidFill>
                  <a:srgbClr val="000000"/>
                </a:solidFill>
                <a:latin typeface="Roboto"/>
                <a:ea typeface="Roboto"/>
                <a:cs typeface="Roboto"/>
                <a:sym typeface="Roboto"/>
              </a:rPr>
              <a:t>Chăm sóc lấy căn bệnh </a:t>
            </a:r>
          </a:p>
          <a:p>
            <a:pPr algn="ctr">
              <a:lnSpc>
                <a:spcPts val="3240"/>
              </a:lnSpc>
              <a:spcBef>
                <a:spcPct val="0"/>
              </a:spcBef>
            </a:pPr>
            <a:r>
              <a:rPr lang="en-US" sz="2700">
                <a:solidFill>
                  <a:srgbClr val="000000"/>
                </a:solidFill>
                <a:latin typeface="Roboto"/>
                <a:ea typeface="Roboto"/>
                <a:cs typeface="Roboto"/>
                <a:sym typeface="Roboto"/>
              </a:rPr>
              <a:t>làm trung tâm</a:t>
            </a:r>
          </a:p>
        </p:txBody>
      </p:sp>
      <p:sp>
        <p:nvSpPr>
          <p:cNvPr id="45" name="TextBox 45"/>
          <p:cNvSpPr txBox="1"/>
          <p:nvPr/>
        </p:nvSpPr>
        <p:spPr>
          <a:xfrm>
            <a:off x="10148905" y="9043987"/>
            <a:ext cx="3139380" cy="419100"/>
          </a:xfrm>
          <a:prstGeom prst="rect">
            <a:avLst/>
          </a:prstGeom>
        </p:spPr>
        <p:txBody>
          <a:bodyPr lIns="0" tIns="0" rIns="0" bIns="0" rtlCol="0" anchor="t">
            <a:spAutoFit/>
          </a:bodyPr>
          <a:lstStyle/>
          <a:p>
            <a:pPr algn="ctr">
              <a:lnSpc>
                <a:spcPts val="3240"/>
              </a:lnSpc>
              <a:spcBef>
                <a:spcPct val="0"/>
              </a:spcBef>
            </a:pPr>
            <a:r>
              <a:rPr lang="en-US" sz="2700">
                <a:solidFill>
                  <a:srgbClr val="000000"/>
                </a:solidFill>
                <a:latin typeface="Roboto"/>
                <a:ea typeface="Roboto"/>
                <a:cs typeface="Roboto"/>
                <a:sym typeface="Roboto"/>
              </a:rPr>
              <a:t>Bác sĩ nói nhiều hơn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6" name="AutoShape 6"/>
          <p:cNvSpPr/>
          <p:nvPr/>
        </p:nvSpPr>
        <p:spPr>
          <a:xfrm flipV="1">
            <a:off x="7363485" y="7491004"/>
            <a:ext cx="2192220" cy="852336"/>
          </a:xfrm>
          <a:prstGeom prst="line">
            <a:avLst/>
          </a:prstGeom>
          <a:ln w="38100" cap="flat">
            <a:solidFill>
              <a:srgbClr val="617688"/>
            </a:solidFill>
            <a:prstDash val="sysDot"/>
            <a:headEnd type="none" w="sm" len="sm"/>
            <a:tailEnd type="arrow" w="med" len="sm"/>
          </a:ln>
        </p:spPr>
      </p:sp>
      <p:grpSp>
        <p:nvGrpSpPr>
          <p:cNvPr id="7" name="Group 7"/>
          <p:cNvGrpSpPr/>
          <p:nvPr/>
        </p:nvGrpSpPr>
        <p:grpSpPr>
          <a:xfrm>
            <a:off x="14337707" y="28575"/>
            <a:ext cx="3934208" cy="1250044"/>
            <a:chOff x="0" y="0"/>
            <a:chExt cx="5245610" cy="1666726"/>
          </a:xfrm>
        </p:grpSpPr>
        <p:grpSp>
          <p:nvGrpSpPr>
            <p:cNvPr id="8" name="Group 8"/>
            <p:cNvGrpSpPr/>
            <p:nvPr/>
          </p:nvGrpSpPr>
          <p:grpSpPr>
            <a:xfrm>
              <a:off x="1219418" y="0"/>
              <a:ext cx="2491699" cy="1353410"/>
              <a:chOff x="0" y="0"/>
              <a:chExt cx="748204" cy="406400"/>
            </a:xfrm>
          </p:grpSpPr>
          <p:sp>
            <p:nvSpPr>
              <p:cNvPr id="9" name="Freeform 9"/>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0" name="TextBox 10"/>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70927"/>
              <a:ext cx="1946697" cy="1353410"/>
              <a:chOff x="0" y="0"/>
              <a:chExt cx="584552" cy="406400"/>
            </a:xfrm>
          </p:grpSpPr>
          <p:sp>
            <p:nvSpPr>
              <p:cNvPr id="12" name="Freeform 12"/>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3" name="TextBox 13"/>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08823" y="332035"/>
              <a:ext cx="4936787" cy="1238343"/>
              <a:chOff x="0" y="0"/>
              <a:chExt cx="1482412" cy="371848"/>
            </a:xfrm>
          </p:grpSpPr>
          <p:sp>
            <p:nvSpPr>
              <p:cNvPr id="15" name="Freeform 15"/>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6" name="TextBox 16"/>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8" name="Freeform 18"/>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grpSp>
        <p:nvGrpSpPr>
          <p:cNvPr id="19" name="Group 19"/>
          <p:cNvGrpSpPr/>
          <p:nvPr/>
        </p:nvGrpSpPr>
        <p:grpSpPr>
          <a:xfrm>
            <a:off x="551741" y="296652"/>
            <a:ext cx="4504281" cy="1043508"/>
            <a:chOff x="0" y="0"/>
            <a:chExt cx="6005708" cy="1391345"/>
          </a:xfrm>
        </p:grpSpPr>
        <p:sp>
          <p:nvSpPr>
            <p:cNvPr id="20" name="Freeform 20"/>
            <p:cNvSpPr/>
            <p:nvPr/>
          </p:nvSpPr>
          <p:spPr>
            <a:xfrm>
              <a:off x="0" y="0"/>
              <a:ext cx="6005708" cy="1391345"/>
            </a:xfrm>
            <a:custGeom>
              <a:avLst/>
              <a:gdLst/>
              <a:ahLst/>
              <a:cxnLst/>
              <a:rect l="l" t="t" r="r" b="b"/>
              <a:pathLst>
                <a:path w="6005708" h="1391345">
                  <a:moveTo>
                    <a:pt x="0" y="0"/>
                  </a:moveTo>
                  <a:lnTo>
                    <a:pt x="6005708" y="0"/>
                  </a:lnTo>
                  <a:lnTo>
                    <a:pt x="6005708" y="1391345"/>
                  </a:lnTo>
                  <a:lnTo>
                    <a:pt x="0" y="1391345"/>
                  </a:lnTo>
                  <a:close/>
                </a:path>
              </a:pathLst>
            </a:custGeom>
            <a:solidFill>
              <a:srgbClr val="000000">
                <a:alpha val="0"/>
              </a:srgbClr>
            </a:solidFill>
          </p:spPr>
        </p:sp>
        <p:sp>
          <p:nvSpPr>
            <p:cNvPr id="21" name="TextBox 21"/>
            <p:cNvSpPr txBox="1"/>
            <p:nvPr/>
          </p:nvSpPr>
          <p:spPr>
            <a:xfrm>
              <a:off x="0" y="0"/>
              <a:ext cx="6005708" cy="1391345"/>
            </a:xfrm>
            <a:prstGeom prst="rect">
              <a:avLst/>
            </a:prstGeom>
          </p:spPr>
          <p:txBody>
            <a:bodyPr lIns="0" tIns="0" rIns="0" bIns="0" rtlCol="0" anchor="t"/>
            <a:lstStyle/>
            <a:p>
              <a:pPr algn="l">
                <a:lnSpc>
                  <a:spcPts val="6480"/>
                </a:lnSpc>
              </a:pPr>
              <a:r>
                <a:rPr lang="en-US" sz="5400" b="1">
                  <a:solidFill>
                    <a:srgbClr val="3AAA35"/>
                  </a:solidFill>
                  <a:latin typeface="Roboto Bold"/>
                  <a:ea typeface="Roboto Bold"/>
                  <a:cs typeface="Roboto Bold"/>
                  <a:sym typeface="Roboto Bold"/>
                </a:rPr>
                <a:t>MÔ HÌNH PCC</a:t>
              </a:r>
            </a:p>
          </p:txBody>
        </p:sp>
      </p:grpSp>
      <p:sp>
        <p:nvSpPr>
          <p:cNvPr id="22" name="AutoShape 22"/>
          <p:cNvSpPr/>
          <p:nvPr/>
        </p:nvSpPr>
        <p:spPr>
          <a:xfrm flipV="1">
            <a:off x="5686331" y="2168314"/>
            <a:ext cx="2090590" cy="253752"/>
          </a:xfrm>
          <a:prstGeom prst="line">
            <a:avLst/>
          </a:prstGeom>
          <a:ln w="38100" cap="flat">
            <a:solidFill>
              <a:srgbClr val="617688"/>
            </a:solidFill>
            <a:prstDash val="sysDot"/>
            <a:headEnd type="none" w="sm" len="sm"/>
            <a:tailEnd type="arrow" w="med" len="sm"/>
          </a:ln>
        </p:spPr>
      </p:sp>
      <p:grpSp>
        <p:nvGrpSpPr>
          <p:cNvPr id="23" name="Group 23"/>
          <p:cNvGrpSpPr/>
          <p:nvPr/>
        </p:nvGrpSpPr>
        <p:grpSpPr>
          <a:xfrm>
            <a:off x="2336132" y="1340160"/>
            <a:ext cx="3599075" cy="2593840"/>
            <a:chOff x="0" y="0"/>
            <a:chExt cx="947905" cy="683151"/>
          </a:xfrm>
        </p:grpSpPr>
        <p:sp>
          <p:nvSpPr>
            <p:cNvPr id="24" name="Freeform 24"/>
            <p:cNvSpPr/>
            <p:nvPr/>
          </p:nvSpPr>
          <p:spPr>
            <a:xfrm>
              <a:off x="0" y="0"/>
              <a:ext cx="947905" cy="683151"/>
            </a:xfrm>
            <a:custGeom>
              <a:avLst/>
              <a:gdLst/>
              <a:ahLst/>
              <a:cxnLst/>
              <a:rect l="l" t="t" r="r" b="b"/>
              <a:pathLst>
                <a:path w="947905" h="683151">
                  <a:moveTo>
                    <a:pt x="0" y="50800"/>
                  </a:moveTo>
                  <a:lnTo>
                    <a:pt x="473952" y="0"/>
                  </a:lnTo>
                  <a:lnTo>
                    <a:pt x="947905" y="50800"/>
                  </a:lnTo>
                  <a:lnTo>
                    <a:pt x="947905" y="632351"/>
                  </a:lnTo>
                  <a:lnTo>
                    <a:pt x="473952" y="683151"/>
                  </a:lnTo>
                  <a:lnTo>
                    <a:pt x="0" y="632351"/>
                  </a:lnTo>
                  <a:lnTo>
                    <a:pt x="0" y="50800"/>
                  </a:lnTo>
                  <a:close/>
                </a:path>
              </a:pathLst>
            </a:custGeom>
            <a:solidFill>
              <a:srgbClr val="D2FAF3"/>
            </a:solidFill>
            <a:ln w="38100" cap="sq">
              <a:solidFill>
                <a:srgbClr val="56B48C"/>
              </a:solidFill>
              <a:prstDash val="dash"/>
              <a:miter/>
            </a:ln>
          </p:spPr>
        </p:sp>
        <p:sp>
          <p:nvSpPr>
            <p:cNvPr id="25" name="TextBox 25"/>
            <p:cNvSpPr txBox="1"/>
            <p:nvPr/>
          </p:nvSpPr>
          <p:spPr>
            <a:xfrm>
              <a:off x="0" y="25400"/>
              <a:ext cx="947905" cy="632351"/>
            </a:xfrm>
            <a:prstGeom prst="rect">
              <a:avLst/>
            </a:prstGeom>
          </p:spPr>
          <p:txBody>
            <a:bodyPr lIns="50800" tIns="50800" rIns="50800" bIns="50800" rtlCol="0" anchor="ctr"/>
            <a:lstStyle/>
            <a:p>
              <a:pPr algn="ctr">
                <a:lnSpc>
                  <a:spcPts val="2999"/>
                </a:lnSpc>
              </a:pPr>
              <a:r>
                <a:rPr lang="en-US" sz="2499">
                  <a:solidFill>
                    <a:srgbClr val="000000"/>
                  </a:solidFill>
                  <a:latin typeface="Roboto"/>
                  <a:ea typeface="Roboto"/>
                  <a:cs typeface="Roboto"/>
                  <a:sym typeface="Roboto"/>
                </a:rPr>
                <a:t>Vai trò của người bệnh là chủ động (người bệnh đặt câu hỏi)</a:t>
              </a:r>
            </a:p>
          </p:txBody>
        </p:sp>
      </p:grpSp>
      <p:grpSp>
        <p:nvGrpSpPr>
          <p:cNvPr id="26" name="Group 26"/>
          <p:cNvGrpSpPr/>
          <p:nvPr/>
        </p:nvGrpSpPr>
        <p:grpSpPr>
          <a:xfrm>
            <a:off x="12788256" y="1539264"/>
            <a:ext cx="3599075" cy="2700338"/>
            <a:chOff x="0" y="0"/>
            <a:chExt cx="947905" cy="711200"/>
          </a:xfrm>
        </p:grpSpPr>
        <p:sp>
          <p:nvSpPr>
            <p:cNvPr id="27" name="Freeform 27"/>
            <p:cNvSpPr/>
            <p:nvPr/>
          </p:nvSpPr>
          <p:spPr>
            <a:xfrm>
              <a:off x="0" y="0"/>
              <a:ext cx="947905" cy="711200"/>
            </a:xfrm>
            <a:custGeom>
              <a:avLst/>
              <a:gdLst/>
              <a:ahLst/>
              <a:cxnLst/>
              <a:rect l="l" t="t" r="r" b="b"/>
              <a:pathLst>
                <a:path w="947905" h="711200">
                  <a:moveTo>
                    <a:pt x="0" y="50800"/>
                  </a:moveTo>
                  <a:lnTo>
                    <a:pt x="473952" y="0"/>
                  </a:lnTo>
                  <a:lnTo>
                    <a:pt x="947905" y="50800"/>
                  </a:lnTo>
                  <a:lnTo>
                    <a:pt x="947905" y="660400"/>
                  </a:lnTo>
                  <a:lnTo>
                    <a:pt x="473952" y="711200"/>
                  </a:lnTo>
                  <a:lnTo>
                    <a:pt x="0" y="660400"/>
                  </a:lnTo>
                  <a:lnTo>
                    <a:pt x="0" y="50800"/>
                  </a:lnTo>
                  <a:close/>
                </a:path>
              </a:pathLst>
            </a:custGeom>
            <a:solidFill>
              <a:srgbClr val="AAEDD1"/>
            </a:solidFill>
            <a:ln w="38100" cap="sq">
              <a:solidFill>
                <a:srgbClr val="56B48C"/>
              </a:solidFill>
              <a:prstDash val="dash"/>
              <a:miter/>
            </a:ln>
          </p:spPr>
        </p:sp>
        <p:sp>
          <p:nvSpPr>
            <p:cNvPr id="28" name="TextBox 28"/>
            <p:cNvSpPr txBox="1"/>
            <p:nvPr/>
          </p:nvSpPr>
          <p:spPr>
            <a:xfrm>
              <a:off x="0" y="25400"/>
              <a:ext cx="947905" cy="660400"/>
            </a:xfrm>
            <a:prstGeom prst="rect">
              <a:avLst/>
            </a:prstGeom>
          </p:spPr>
          <p:txBody>
            <a:bodyPr lIns="50800" tIns="50800" rIns="50800" bIns="50800" rtlCol="0" anchor="ctr"/>
            <a:lstStyle/>
            <a:p>
              <a:pPr algn="ctr">
                <a:lnSpc>
                  <a:spcPts val="2999"/>
                </a:lnSpc>
              </a:pPr>
              <a:r>
                <a:rPr lang="en-US" sz="2499">
                  <a:solidFill>
                    <a:srgbClr val="000000"/>
                  </a:solidFill>
                  <a:latin typeface="Roboto"/>
                  <a:ea typeface="Roboto"/>
                  <a:cs typeface="Roboto"/>
                  <a:sym typeface="Roboto"/>
                </a:rPr>
                <a:t>Người bệnh là một đối tác trong kế hoạch trị liệu (người bệnh có quyền lựa chọn)</a:t>
              </a:r>
            </a:p>
          </p:txBody>
        </p:sp>
      </p:grpSp>
      <p:sp>
        <p:nvSpPr>
          <p:cNvPr id="29" name="AutoShape 29"/>
          <p:cNvSpPr/>
          <p:nvPr/>
        </p:nvSpPr>
        <p:spPr>
          <a:xfrm flipH="1" flipV="1">
            <a:off x="11494356" y="6469600"/>
            <a:ext cx="1704202" cy="1575776"/>
          </a:xfrm>
          <a:prstGeom prst="line">
            <a:avLst/>
          </a:prstGeom>
          <a:ln w="38100" cap="flat">
            <a:solidFill>
              <a:srgbClr val="617688"/>
            </a:solidFill>
            <a:prstDash val="sysDot"/>
            <a:headEnd type="none" w="sm" len="sm"/>
            <a:tailEnd type="arrow" w="med" len="sm"/>
          </a:ln>
        </p:spPr>
      </p:sp>
      <p:grpSp>
        <p:nvGrpSpPr>
          <p:cNvPr id="30" name="Group 30"/>
          <p:cNvGrpSpPr/>
          <p:nvPr/>
        </p:nvGrpSpPr>
        <p:grpSpPr>
          <a:xfrm>
            <a:off x="12881990" y="6429507"/>
            <a:ext cx="3814771" cy="2700338"/>
            <a:chOff x="0" y="0"/>
            <a:chExt cx="1004713" cy="711200"/>
          </a:xfrm>
        </p:grpSpPr>
        <p:sp>
          <p:nvSpPr>
            <p:cNvPr id="31" name="Freeform 31"/>
            <p:cNvSpPr/>
            <p:nvPr/>
          </p:nvSpPr>
          <p:spPr>
            <a:xfrm>
              <a:off x="0" y="0"/>
              <a:ext cx="1004713" cy="711200"/>
            </a:xfrm>
            <a:custGeom>
              <a:avLst/>
              <a:gdLst/>
              <a:ahLst/>
              <a:cxnLst/>
              <a:rect l="l" t="t" r="r" b="b"/>
              <a:pathLst>
                <a:path w="1004713" h="711200">
                  <a:moveTo>
                    <a:pt x="0" y="50800"/>
                  </a:moveTo>
                  <a:lnTo>
                    <a:pt x="502357" y="0"/>
                  </a:lnTo>
                  <a:lnTo>
                    <a:pt x="1004713" y="50800"/>
                  </a:lnTo>
                  <a:lnTo>
                    <a:pt x="1004713" y="660400"/>
                  </a:lnTo>
                  <a:lnTo>
                    <a:pt x="502357" y="711200"/>
                  </a:lnTo>
                  <a:lnTo>
                    <a:pt x="0" y="660400"/>
                  </a:lnTo>
                  <a:lnTo>
                    <a:pt x="0" y="50800"/>
                  </a:lnTo>
                  <a:close/>
                </a:path>
              </a:pathLst>
            </a:custGeom>
            <a:solidFill>
              <a:srgbClr val="56B48C"/>
            </a:solidFill>
            <a:ln w="38100" cap="sq">
              <a:solidFill>
                <a:srgbClr val="126264"/>
              </a:solidFill>
              <a:prstDash val="dash"/>
              <a:miter/>
            </a:ln>
          </p:spPr>
        </p:sp>
        <p:sp>
          <p:nvSpPr>
            <p:cNvPr id="32" name="TextBox 32"/>
            <p:cNvSpPr txBox="1"/>
            <p:nvPr/>
          </p:nvSpPr>
          <p:spPr>
            <a:xfrm>
              <a:off x="0" y="25400"/>
              <a:ext cx="1004713" cy="660400"/>
            </a:xfrm>
            <a:prstGeom prst="rect">
              <a:avLst/>
            </a:prstGeom>
          </p:spPr>
          <p:txBody>
            <a:bodyPr lIns="50800" tIns="50800" rIns="50800" bIns="50800" rtlCol="0" anchor="ctr"/>
            <a:lstStyle/>
            <a:p>
              <a:pPr algn="ctr">
                <a:lnSpc>
                  <a:spcPts val="2999"/>
                </a:lnSpc>
              </a:pPr>
              <a:r>
                <a:rPr lang="en-US" sz="2499">
                  <a:solidFill>
                    <a:srgbClr val="000000"/>
                  </a:solidFill>
                  <a:latin typeface="Roboto"/>
                  <a:ea typeface="Roboto"/>
                  <a:cs typeface="Roboto"/>
                  <a:sym typeface="Roboto"/>
                </a:rPr>
                <a:t>Bác sĩ hợp tác với người bệnh (trình bày những chọn lựa, thảo luận những thuận lợi và bất lợi)</a:t>
              </a:r>
            </a:p>
          </p:txBody>
        </p:sp>
      </p:grpSp>
      <p:grpSp>
        <p:nvGrpSpPr>
          <p:cNvPr id="33" name="Group 33"/>
          <p:cNvGrpSpPr/>
          <p:nvPr/>
        </p:nvGrpSpPr>
        <p:grpSpPr>
          <a:xfrm>
            <a:off x="3954416" y="7491004"/>
            <a:ext cx="3941107" cy="2273326"/>
            <a:chOff x="0" y="0"/>
            <a:chExt cx="1253798" cy="723221"/>
          </a:xfrm>
        </p:grpSpPr>
        <p:sp>
          <p:nvSpPr>
            <p:cNvPr id="34" name="Freeform 34"/>
            <p:cNvSpPr/>
            <p:nvPr/>
          </p:nvSpPr>
          <p:spPr>
            <a:xfrm>
              <a:off x="0" y="0"/>
              <a:ext cx="1253798" cy="723221"/>
            </a:xfrm>
            <a:custGeom>
              <a:avLst/>
              <a:gdLst/>
              <a:ahLst/>
              <a:cxnLst/>
              <a:rect l="l" t="t" r="r" b="b"/>
              <a:pathLst>
                <a:path w="1253798" h="723221">
                  <a:moveTo>
                    <a:pt x="0" y="50800"/>
                  </a:moveTo>
                  <a:lnTo>
                    <a:pt x="626899" y="0"/>
                  </a:lnTo>
                  <a:lnTo>
                    <a:pt x="1253798" y="50800"/>
                  </a:lnTo>
                  <a:lnTo>
                    <a:pt x="1253798" y="672421"/>
                  </a:lnTo>
                  <a:lnTo>
                    <a:pt x="626899" y="723221"/>
                  </a:lnTo>
                  <a:lnTo>
                    <a:pt x="0" y="672421"/>
                  </a:lnTo>
                  <a:lnTo>
                    <a:pt x="0" y="50800"/>
                  </a:lnTo>
                  <a:close/>
                </a:path>
              </a:pathLst>
            </a:custGeom>
            <a:solidFill>
              <a:srgbClr val="39A879"/>
            </a:solidFill>
            <a:ln w="38100" cap="sq">
              <a:solidFill>
                <a:srgbClr val="90C226"/>
              </a:solidFill>
              <a:prstDash val="dash"/>
              <a:miter/>
            </a:ln>
          </p:spPr>
        </p:sp>
        <p:sp>
          <p:nvSpPr>
            <p:cNvPr id="35" name="TextBox 35"/>
            <p:cNvSpPr txBox="1"/>
            <p:nvPr/>
          </p:nvSpPr>
          <p:spPr>
            <a:xfrm>
              <a:off x="0" y="25400"/>
              <a:ext cx="1253798" cy="672421"/>
            </a:xfrm>
            <a:prstGeom prst="rect">
              <a:avLst/>
            </a:prstGeom>
          </p:spPr>
          <p:txBody>
            <a:bodyPr lIns="50800" tIns="50800" rIns="50800" bIns="50800" rtlCol="0" anchor="ctr"/>
            <a:lstStyle/>
            <a:p>
              <a:pPr algn="ctr">
                <a:lnSpc>
                  <a:spcPts val="2999"/>
                </a:lnSpc>
              </a:pPr>
              <a:r>
                <a:rPr lang="en-US" sz="2499">
                  <a:solidFill>
                    <a:srgbClr val="FFFFFF"/>
                  </a:solidFill>
                  <a:latin typeface="Roboto"/>
                  <a:ea typeface="Roboto"/>
                  <a:cs typeface="Roboto"/>
                  <a:sym typeface="Roboto"/>
                </a:rPr>
                <a:t>Chăm sóc đặt trọng tâm vào chất lượng cuộc sống (người bệnh đặt trọng tâm vào gia đình &amp; sinh hoạt khác) </a:t>
              </a:r>
            </a:p>
          </p:txBody>
        </p:sp>
      </p:grpSp>
      <p:sp>
        <p:nvSpPr>
          <p:cNvPr id="36" name="AutoShape 36"/>
          <p:cNvSpPr/>
          <p:nvPr/>
        </p:nvSpPr>
        <p:spPr>
          <a:xfrm flipV="1">
            <a:off x="4291591" y="5537009"/>
            <a:ext cx="1974447" cy="256874"/>
          </a:xfrm>
          <a:prstGeom prst="line">
            <a:avLst/>
          </a:prstGeom>
          <a:ln w="38100" cap="flat">
            <a:solidFill>
              <a:srgbClr val="617688"/>
            </a:solidFill>
            <a:prstDash val="sysDot"/>
            <a:headEnd type="none" w="sm" len="sm"/>
            <a:tailEnd type="arrow" w="med" len="sm"/>
          </a:ln>
        </p:spPr>
      </p:sp>
      <p:grpSp>
        <p:nvGrpSpPr>
          <p:cNvPr id="37" name="Group 37"/>
          <p:cNvGrpSpPr/>
          <p:nvPr/>
        </p:nvGrpSpPr>
        <p:grpSpPr>
          <a:xfrm>
            <a:off x="1028700" y="4911082"/>
            <a:ext cx="3599075" cy="2071104"/>
            <a:chOff x="0" y="0"/>
            <a:chExt cx="947905" cy="545476"/>
          </a:xfrm>
        </p:grpSpPr>
        <p:sp>
          <p:nvSpPr>
            <p:cNvPr id="38" name="Freeform 38"/>
            <p:cNvSpPr/>
            <p:nvPr/>
          </p:nvSpPr>
          <p:spPr>
            <a:xfrm>
              <a:off x="0" y="0"/>
              <a:ext cx="947905" cy="545476"/>
            </a:xfrm>
            <a:custGeom>
              <a:avLst/>
              <a:gdLst/>
              <a:ahLst/>
              <a:cxnLst/>
              <a:rect l="l" t="t" r="r" b="b"/>
              <a:pathLst>
                <a:path w="947905" h="545476">
                  <a:moveTo>
                    <a:pt x="0" y="50800"/>
                  </a:moveTo>
                  <a:lnTo>
                    <a:pt x="473952" y="0"/>
                  </a:lnTo>
                  <a:lnTo>
                    <a:pt x="947905" y="50800"/>
                  </a:lnTo>
                  <a:lnTo>
                    <a:pt x="947905" y="494676"/>
                  </a:lnTo>
                  <a:lnTo>
                    <a:pt x="473952" y="545476"/>
                  </a:lnTo>
                  <a:lnTo>
                    <a:pt x="0" y="494676"/>
                  </a:lnTo>
                  <a:lnTo>
                    <a:pt x="0" y="50800"/>
                  </a:lnTo>
                  <a:close/>
                </a:path>
              </a:pathLst>
            </a:custGeom>
            <a:solidFill>
              <a:srgbClr val="A4C8A2"/>
            </a:solidFill>
            <a:ln w="38100" cap="sq">
              <a:solidFill>
                <a:srgbClr val="56B48C"/>
              </a:solidFill>
              <a:prstDash val="dash"/>
              <a:miter/>
            </a:ln>
          </p:spPr>
        </p:sp>
        <p:sp>
          <p:nvSpPr>
            <p:cNvPr id="39" name="TextBox 39"/>
            <p:cNvSpPr txBox="1"/>
            <p:nvPr/>
          </p:nvSpPr>
          <p:spPr>
            <a:xfrm>
              <a:off x="0" y="25400"/>
              <a:ext cx="947905" cy="494676"/>
            </a:xfrm>
            <a:prstGeom prst="rect">
              <a:avLst/>
            </a:prstGeom>
          </p:spPr>
          <p:txBody>
            <a:bodyPr lIns="50800" tIns="50800" rIns="50800" bIns="50800" rtlCol="0" anchor="ctr"/>
            <a:lstStyle/>
            <a:p>
              <a:pPr algn="ctr">
                <a:lnSpc>
                  <a:spcPts val="2999"/>
                </a:lnSpc>
              </a:pPr>
              <a:r>
                <a:rPr lang="en-US" sz="2499">
                  <a:solidFill>
                    <a:srgbClr val="000000"/>
                  </a:solidFill>
                  <a:latin typeface="Roboto"/>
                  <a:ea typeface="Roboto"/>
                  <a:cs typeface="Roboto"/>
                  <a:sym typeface="Roboto"/>
                </a:rPr>
                <a:t>Bác sĩ lắng nghe nhiều hơn &amp; nói ít hơn</a:t>
              </a:r>
            </a:p>
          </p:txBody>
        </p:sp>
      </p:grpSp>
      <p:grpSp>
        <p:nvGrpSpPr>
          <p:cNvPr id="40" name="Group 40"/>
          <p:cNvGrpSpPr/>
          <p:nvPr/>
        </p:nvGrpSpPr>
        <p:grpSpPr>
          <a:xfrm>
            <a:off x="6334604" y="2135130"/>
            <a:ext cx="5861296" cy="5824136"/>
            <a:chOff x="0" y="0"/>
            <a:chExt cx="7815062" cy="7765515"/>
          </a:xfrm>
        </p:grpSpPr>
        <p:sp>
          <p:nvSpPr>
            <p:cNvPr id="41" name="Freeform 41"/>
            <p:cNvSpPr/>
            <p:nvPr/>
          </p:nvSpPr>
          <p:spPr>
            <a:xfrm>
              <a:off x="905991" y="554077"/>
              <a:ext cx="6075144" cy="6044769"/>
            </a:xfrm>
            <a:custGeom>
              <a:avLst/>
              <a:gdLst/>
              <a:ahLst/>
              <a:cxnLst/>
              <a:rect l="l" t="t" r="r" b="b"/>
              <a:pathLst>
                <a:path w="6075144" h="6044769">
                  <a:moveTo>
                    <a:pt x="0" y="0"/>
                  </a:moveTo>
                  <a:lnTo>
                    <a:pt x="6075145" y="0"/>
                  </a:lnTo>
                  <a:lnTo>
                    <a:pt x="6075145" y="6044768"/>
                  </a:lnTo>
                  <a:lnTo>
                    <a:pt x="0" y="6044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42" name="Group 42"/>
            <p:cNvGrpSpPr/>
            <p:nvPr/>
          </p:nvGrpSpPr>
          <p:grpSpPr>
            <a:xfrm>
              <a:off x="5636910" y="3906977"/>
              <a:ext cx="1852322" cy="185232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45" name="Freeform 45"/>
            <p:cNvSpPr/>
            <p:nvPr/>
          </p:nvSpPr>
          <p:spPr>
            <a:xfrm>
              <a:off x="5825733" y="4199040"/>
              <a:ext cx="1989329" cy="1268197"/>
            </a:xfrm>
            <a:custGeom>
              <a:avLst/>
              <a:gdLst/>
              <a:ahLst/>
              <a:cxnLst/>
              <a:rect l="l" t="t" r="r" b="b"/>
              <a:pathLst>
                <a:path w="1989329" h="1268197">
                  <a:moveTo>
                    <a:pt x="0" y="0"/>
                  </a:moveTo>
                  <a:lnTo>
                    <a:pt x="1989329" y="0"/>
                  </a:lnTo>
                  <a:lnTo>
                    <a:pt x="1989329" y="1268197"/>
                  </a:lnTo>
                  <a:lnTo>
                    <a:pt x="0" y="12681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46" name="Group 46"/>
            <p:cNvGrpSpPr/>
            <p:nvPr/>
          </p:nvGrpSpPr>
          <p:grpSpPr>
            <a:xfrm>
              <a:off x="0" y="3129552"/>
              <a:ext cx="1852322" cy="185232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8" name="TextBox 48"/>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49" name="Freeform 49"/>
            <p:cNvSpPr/>
            <p:nvPr/>
          </p:nvSpPr>
          <p:spPr>
            <a:xfrm>
              <a:off x="0" y="3543987"/>
              <a:ext cx="1558025" cy="1263417"/>
            </a:xfrm>
            <a:custGeom>
              <a:avLst/>
              <a:gdLst/>
              <a:ahLst/>
              <a:cxnLst/>
              <a:rect l="l" t="t" r="r" b="b"/>
              <a:pathLst>
                <a:path w="1558025" h="1263417">
                  <a:moveTo>
                    <a:pt x="0" y="0"/>
                  </a:moveTo>
                  <a:lnTo>
                    <a:pt x="1558025" y="0"/>
                  </a:lnTo>
                  <a:lnTo>
                    <a:pt x="1558025" y="1263416"/>
                  </a:lnTo>
                  <a:lnTo>
                    <a:pt x="0" y="12634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50" name="Group 50"/>
            <p:cNvGrpSpPr/>
            <p:nvPr/>
          </p:nvGrpSpPr>
          <p:grpSpPr>
            <a:xfrm>
              <a:off x="5128814" y="497299"/>
              <a:ext cx="1852322" cy="1852322"/>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2" name="TextBox 52"/>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53" name="Freeform 53"/>
            <p:cNvSpPr/>
            <p:nvPr/>
          </p:nvSpPr>
          <p:spPr>
            <a:xfrm>
              <a:off x="5398846" y="767331"/>
              <a:ext cx="1312258" cy="1312258"/>
            </a:xfrm>
            <a:custGeom>
              <a:avLst/>
              <a:gdLst/>
              <a:ahLst/>
              <a:cxnLst/>
              <a:rect l="l" t="t" r="r" b="b"/>
              <a:pathLst>
                <a:path w="1312258" h="1312258">
                  <a:moveTo>
                    <a:pt x="0" y="0"/>
                  </a:moveTo>
                  <a:lnTo>
                    <a:pt x="1312258" y="0"/>
                  </a:lnTo>
                  <a:lnTo>
                    <a:pt x="1312258" y="1312257"/>
                  </a:lnTo>
                  <a:lnTo>
                    <a:pt x="0" y="13122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4" name="Group 54"/>
            <p:cNvGrpSpPr/>
            <p:nvPr/>
          </p:nvGrpSpPr>
          <p:grpSpPr>
            <a:xfrm>
              <a:off x="2539899" y="5683769"/>
              <a:ext cx="1852322" cy="1852322"/>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6" name="TextBox 56"/>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57" name="Freeform 57"/>
            <p:cNvSpPr/>
            <p:nvPr/>
          </p:nvSpPr>
          <p:spPr>
            <a:xfrm>
              <a:off x="2253159" y="5891024"/>
              <a:ext cx="1846373" cy="1874491"/>
            </a:xfrm>
            <a:custGeom>
              <a:avLst/>
              <a:gdLst/>
              <a:ahLst/>
              <a:cxnLst/>
              <a:rect l="l" t="t" r="r" b="b"/>
              <a:pathLst>
                <a:path w="1846373" h="1874491">
                  <a:moveTo>
                    <a:pt x="0" y="0"/>
                  </a:moveTo>
                  <a:lnTo>
                    <a:pt x="1846373" y="0"/>
                  </a:lnTo>
                  <a:lnTo>
                    <a:pt x="1846373" y="1874491"/>
                  </a:lnTo>
                  <a:lnTo>
                    <a:pt x="0" y="18744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8" name="Group 58"/>
            <p:cNvGrpSpPr/>
            <p:nvPr/>
          </p:nvGrpSpPr>
          <p:grpSpPr>
            <a:xfrm>
              <a:off x="1324024" y="0"/>
              <a:ext cx="1852322" cy="185232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0" name="TextBox 60"/>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61" name="Freeform 61"/>
            <p:cNvSpPr/>
            <p:nvPr/>
          </p:nvSpPr>
          <p:spPr>
            <a:xfrm>
              <a:off x="1324024" y="298632"/>
              <a:ext cx="1476538" cy="1255057"/>
            </a:xfrm>
            <a:custGeom>
              <a:avLst/>
              <a:gdLst/>
              <a:ahLst/>
              <a:cxnLst/>
              <a:rect l="l" t="t" r="r" b="b"/>
              <a:pathLst>
                <a:path w="1476538" h="1255057">
                  <a:moveTo>
                    <a:pt x="0" y="0"/>
                  </a:moveTo>
                  <a:lnTo>
                    <a:pt x="1476538" y="0"/>
                  </a:lnTo>
                  <a:lnTo>
                    <a:pt x="1476538" y="1255057"/>
                  </a:lnTo>
                  <a:lnTo>
                    <a:pt x="0" y="1255057"/>
                  </a:lnTo>
                  <a:lnTo>
                    <a:pt x="0" y="0"/>
                  </a:lnTo>
                  <a:close/>
                </a:path>
              </a:pathLst>
            </a:custGeom>
            <a:blipFill>
              <a:blip r:embed="rId20"/>
              <a:stretch>
                <a:fillRect/>
              </a:stretch>
            </a:blipFill>
          </p:spPr>
        </p:sp>
        <p:sp>
          <p:nvSpPr>
            <p:cNvPr id="62" name="TextBox 62"/>
            <p:cNvSpPr txBox="1"/>
            <p:nvPr/>
          </p:nvSpPr>
          <p:spPr>
            <a:xfrm>
              <a:off x="3147863" y="3120027"/>
              <a:ext cx="1591401" cy="972934"/>
            </a:xfrm>
            <a:prstGeom prst="rect">
              <a:avLst/>
            </a:prstGeom>
          </p:spPr>
          <p:txBody>
            <a:bodyPr lIns="0" tIns="0" rIns="0" bIns="0" rtlCol="0" anchor="t">
              <a:spAutoFit/>
            </a:bodyPr>
            <a:lstStyle/>
            <a:p>
              <a:pPr algn="ctr">
                <a:lnSpc>
                  <a:spcPts val="5835"/>
                </a:lnSpc>
                <a:spcBef>
                  <a:spcPct val="0"/>
                </a:spcBef>
              </a:pPr>
              <a:r>
                <a:rPr lang="en-US" sz="4862">
                  <a:solidFill>
                    <a:srgbClr val="191919"/>
                  </a:solidFill>
                  <a:latin typeface="Roboto"/>
                  <a:ea typeface="Roboto"/>
                  <a:cs typeface="Roboto"/>
                  <a:sym typeface="Roboto"/>
                </a:rPr>
                <a:t>PCC</a:t>
              </a:r>
            </a:p>
          </p:txBody>
        </p:sp>
      </p:grpSp>
      <p:sp>
        <p:nvSpPr>
          <p:cNvPr id="63" name="AutoShape 63"/>
          <p:cNvSpPr/>
          <p:nvPr/>
        </p:nvSpPr>
        <p:spPr>
          <a:xfrm flipH="1" flipV="1">
            <a:off x="10865900" y="2637080"/>
            <a:ext cx="1922356" cy="252353"/>
          </a:xfrm>
          <a:prstGeom prst="line">
            <a:avLst/>
          </a:prstGeom>
          <a:ln w="38100" cap="flat">
            <a:solidFill>
              <a:srgbClr val="617688"/>
            </a:solidFill>
            <a:prstDash val="sysDot"/>
            <a:headEnd type="none" w="sm" len="sm"/>
            <a:tailEnd type="arrow" w="med"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72057" y="-2688696"/>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6" name="Group 6"/>
          <p:cNvGrpSpPr/>
          <p:nvPr/>
        </p:nvGrpSpPr>
        <p:grpSpPr>
          <a:xfrm>
            <a:off x="15252271" y="28575"/>
            <a:ext cx="1868774" cy="1015057"/>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14337707" y="81770"/>
            <a:ext cx="1460023" cy="1015057"/>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14569325" y="277601"/>
            <a:ext cx="3702590" cy="928757"/>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14763144" y="205340"/>
            <a:ext cx="1140359" cy="1073279"/>
          </a:xfrm>
          <a:custGeom>
            <a:avLst/>
            <a:gdLst/>
            <a:ahLst/>
            <a:cxnLst/>
            <a:rect l="l" t="t" r="r" b="b"/>
            <a:pathLst>
              <a:path w="1140359" h="1073279">
                <a:moveTo>
                  <a:pt x="0" y="0"/>
                </a:moveTo>
                <a:lnTo>
                  <a:pt x="1140359" y="0"/>
                </a:lnTo>
                <a:lnTo>
                  <a:pt x="1140359" y="1073279"/>
                </a:lnTo>
                <a:lnTo>
                  <a:pt x="0" y="1073279"/>
                </a:lnTo>
                <a:lnTo>
                  <a:pt x="0" y="0"/>
                </a:lnTo>
                <a:close/>
              </a:path>
            </a:pathLst>
          </a:custGeom>
          <a:blipFill>
            <a:blip r:embed="rId9"/>
            <a:stretch>
              <a:fillRect/>
            </a:stretch>
          </a:blipFill>
        </p:spPr>
      </p:sp>
      <p:sp>
        <p:nvSpPr>
          <p:cNvPr id="16" name="Freeform 16"/>
          <p:cNvSpPr/>
          <p:nvPr/>
        </p:nvSpPr>
        <p:spPr>
          <a:xfrm>
            <a:off x="15903503" y="388071"/>
            <a:ext cx="2298720" cy="655561"/>
          </a:xfrm>
          <a:custGeom>
            <a:avLst/>
            <a:gdLst/>
            <a:ahLst/>
            <a:cxnLst/>
            <a:rect l="l" t="t" r="r" b="b"/>
            <a:pathLst>
              <a:path w="2298720" h="655561">
                <a:moveTo>
                  <a:pt x="0" y="0"/>
                </a:moveTo>
                <a:lnTo>
                  <a:pt x="2298720" y="0"/>
                </a:lnTo>
                <a:lnTo>
                  <a:pt x="2298720" y="655561"/>
                </a:lnTo>
                <a:lnTo>
                  <a:pt x="0" y="655561"/>
                </a:lnTo>
                <a:lnTo>
                  <a:pt x="0" y="0"/>
                </a:lnTo>
                <a:close/>
              </a:path>
            </a:pathLst>
          </a:custGeom>
          <a:blipFill>
            <a:blip r:embed="rId10"/>
            <a:stretch>
              <a:fillRect/>
            </a:stretch>
          </a:blipFill>
        </p:spPr>
      </p:sp>
      <p:grpSp>
        <p:nvGrpSpPr>
          <p:cNvPr id="17" name="Group 17"/>
          <p:cNvGrpSpPr/>
          <p:nvPr/>
        </p:nvGrpSpPr>
        <p:grpSpPr>
          <a:xfrm>
            <a:off x="-713455" y="1434937"/>
            <a:ext cx="17779989" cy="8404260"/>
            <a:chOff x="0" y="0"/>
            <a:chExt cx="23706652" cy="11205680"/>
          </a:xfrm>
        </p:grpSpPr>
        <p:sp>
          <p:nvSpPr>
            <p:cNvPr id="18" name="Freeform 18"/>
            <p:cNvSpPr/>
            <p:nvPr/>
          </p:nvSpPr>
          <p:spPr>
            <a:xfrm>
              <a:off x="1130922" y="0"/>
              <a:ext cx="16144809" cy="10675796"/>
            </a:xfrm>
            <a:custGeom>
              <a:avLst/>
              <a:gdLst/>
              <a:ahLst/>
              <a:cxnLst/>
              <a:rect l="l" t="t" r="r" b="b"/>
              <a:pathLst>
                <a:path w="16144809" h="10675796">
                  <a:moveTo>
                    <a:pt x="0" y="0"/>
                  </a:moveTo>
                  <a:lnTo>
                    <a:pt x="16144808" y="0"/>
                  </a:lnTo>
                  <a:lnTo>
                    <a:pt x="16144808" y="10675796"/>
                  </a:lnTo>
                  <a:lnTo>
                    <a:pt x="0" y="10675796"/>
                  </a:lnTo>
                  <a:lnTo>
                    <a:pt x="0" y="0"/>
                  </a:lnTo>
                  <a:close/>
                </a:path>
              </a:pathLst>
            </a:custGeom>
            <a:blipFill>
              <a:blip r:embed="rId11"/>
              <a:stretch>
                <a:fillRect l="-22828" t="-45036" r="-57527" b="-8309"/>
              </a:stretch>
            </a:blipFill>
          </p:spPr>
        </p:sp>
        <p:grpSp>
          <p:nvGrpSpPr>
            <p:cNvPr id="19" name="Group 19"/>
            <p:cNvGrpSpPr/>
            <p:nvPr/>
          </p:nvGrpSpPr>
          <p:grpSpPr>
            <a:xfrm>
              <a:off x="6367270" y="1685056"/>
              <a:ext cx="4337596" cy="1129442"/>
              <a:chOff x="0" y="0"/>
              <a:chExt cx="1100807" cy="286633"/>
            </a:xfrm>
          </p:grpSpPr>
          <p:sp>
            <p:nvSpPr>
              <p:cNvPr id="20" name="Freeform 20"/>
              <p:cNvSpPr/>
              <p:nvPr/>
            </p:nvSpPr>
            <p:spPr>
              <a:xfrm>
                <a:off x="0" y="0"/>
                <a:ext cx="1100807" cy="286633"/>
              </a:xfrm>
              <a:custGeom>
                <a:avLst/>
                <a:gdLst/>
                <a:ahLst/>
                <a:cxnLst/>
                <a:rect l="l" t="t" r="r" b="b"/>
                <a:pathLst>
                  <a:path w="1100807" h="286633">
                    <a:moveTo>
                      <a:pt x="0" y="0"/>
                    </a:moveTo>
                    <a:lnTo>
                      <a:pt x="1100807" y="0"/>
                    </a:lnTo>
                    <a:lnTo>
                      <a:pt x="1100807" y="286633"/>
                    </a:lnTo>
                    <a:lnTo>
                      <a:pt x="0" y="286633"/>
                    </a:lnTo>
                    <a:close/>
                  </a:path>
                </a:pathLst>
              </a:custGeom>
              <a:solidFill>
                <a:srgbClr val="FFFFFF"/>
              </a:solidFill>
            </p:spPr>
          </p:sp>
          <p:sp>
            <p:nvSpPr>
              <p:cNvPr id="21" name="TextBox 21"/>
              <p:cNvSpPr txBox="1"/>
              <p:nvPr/>
            </p:nvSpPr>
            <p:spPr>
              <a:xfrm>
                <a:off x="0" y="0"/>
                <a:ext cx="1100807" cy="286633"/>
              </a:xfrm>
              <a:prstGeom prst="rect">
                <a:avLst/>
              </a:prstGeom>
            </p:spPr>
            <p:txBody>
              <a:bodyPr lIns="39540" tIns="39540" rIns="39540" bIns="39540" rtlCol="0" anchor="ctr"/>
              <a:lstStyle/>
              <a:p>
                <a:pPr algn="ctr">
                  <a:lnSpc>
                    <a:spcPts val="2999"/>
                  </a:lnSpc>
                </a:pPr>
                <a:endParaRPr/>
              </a:p>
            </p:txBody>
          </p:sp>
        </p:grpSp>
        <p:grpSp>
          <p:nvGrpSpPr>
            <p:cNvPr id="22" name="Group 22"/>
            <p:cNvGrpSpPr/>
            <p:nvPr/>
          </p:nvGrpSpPr>
          <p:grpSpPr>
            <a:xfrm>
              <a:off x="9846018" y="3872865"/>
              <a:ext cx="4577662" cy="1260387"/>
              <a:chOff x="0" y="0"/>
              <a:chExt cx="1161732" cy="319864"/>
            </a:xfrm>
          </p:grpSpPr>
          <p:sp>
            <p:nvSpPr>
              <p:cNvPr id="23" name="Freeform 23"/>
              <p:cNvSpPr/>
              <p:nvPr/>
            </p:nvSpPr>
            <p:spPr>
              <a:xfrm>
                <a:off x="0" y="0"/>
                <a:ext cx="1161732" cy="319864"/>
              </a:xfrm>
              <a:custGeom>
                <a:avLst/>
                <a:gdLst/>
                <a:ahLst/>
                <a:cxnLst/>
                <a:rect l="l" t="t" r="r" b="b"/>
                <a:pathLst>
                  <a:path w="1161732" h="319864">
                    <a:moveTo>
                      <a:pt x="0" y="0"/>
                    </a:moveTo>
                    <a:lnTo>
                      <a:pt x="1161732" y="0"/>
                    </a:lnTo>
                    <a:lnTo>
                      <a:pt x="1161732" y="319864"/>
                    </a:lnTo>
                    <a:lnTo>
                      <a:pt x="0" y="319864"/>
                    </a:lnTo>
                    <a:close/>
                  </a:path>
                </a:pathLst>
              </a:custGeom>
              <a:solidFill>
                <a:srgbClr val="416CB4"/>
              </a:solidFill>
            </p:spPr>
          </p:sp>
          <p:sp>
            <p:nvSpPr>
              <p:cNvPr id="24" name="TextBox 24"/>
              <p:cNvSpPr txBox="1"/>
              <p:nvPr/>
            </p:nvSpPr>
            <p:spPr>
              <a:xfrm>
                <a:off x="0" y="0"/>
                <a:ext cx="1161732" cy="319864"/>
              </a:xfrm>
              <a:prstGeom prst="rect">
                <a:avLst/>
              </a:prstGeom>
            </p:spPr>
            <p:txBody>
              <a:bodyPr lIns="39540" tIns="39540" rIns="39540" bIns="39540" rtlCol="0" anchor="ctr"/>
              <a:lstStyle/>
              <a:p>
                <a:pPr algn="ctr">
                  <a:lnSpc>
                    <a:spcPts val="2999"/>
                  </a:lnSpc>
                </a:pPr>
                <a:endParaRPr/>
              </a:p>
            </p:txBody>
          </p:sp>
        </p:grpSp>
        <p:grpSp>
          <p:nvGrpSpPr>
            <p:cNvPr id="25" name="Group 25"/>
            <p:cNvGrpSpPr/>
            <p:nvPr/>
          </p:nvGrpSpPr>
          <p:grpSpPr>
            <a:xfrm>
              <a:off x="0" y="1995985"/>
              <a:ext cx="4337596" cy="1129442"/>
              <a:chOff x="0" y="0"/>
              <a:chExt cx="1100807" cy="286633"/>
            </a:xfrm>
          </p:grpSpPr>
          <p:sp>
            <p:nvSpPr>
              <p:cNvPr id="26" name="Freeform 26"/>
              <p:cNvSpPr/>
              <p:nvPr/>
            </p:nvSpPr>
            <p:spPr>
              <a:xfrm>
                <a:off x="0" y="0"/>
                <a:ext cx="1100807" cy="286633"/>
              </a:xfrm>
              <a:custGeom>
                <a:avLst/>
                <a:gdLst/>
                <a:ahLst/>
                <a:cxnLst/>
                <a:rect l="l" t="t" r="r" b="b"/>
                <a:pathLst>
                  <a:path w="1100807" h="286633">
                    <a:moveTo>
                      <a:pt x="0" y="0"/>
                    </a:moveTo>
                    <a:lnTo>
                      <a:pt x="1100807" y="0"/>
                    </a:lnTo>
                    <a:lnTo>
                      <a:pt x="1100807" y="286633"/>
                    </a:lnTo>
                    <a:lnTo>
                      <a:pt x="0" y="286633"/>
                    </a:lnTo>
                    <a:close/>
                  </a:path>
                </a:pathLst>
              </a:custGeom>
              <a:solidFill>
                <a:srgbClr val="FFFFFF"/>
              </a:solidFill>
            </p:spPr>
          </p:sp>
          <p:sp>
            <p:nvSpPr>
              <p:cNvPr id="27" name="TextBox 27"/>
              <p:cNvSpPr txBox="1"/>
              <p:nvPr/>
            </p:nvSpPr>
            <p:spPr>
              <a:xfrm>
                <a:off x="0" y="0"/>
                <a:ext cx="1100807" cy="286633"/>
              </a:xfrm>
              <a:prstGeom prst="rect">
                <a:avLst/>
              </a:prstGeom>
            </p:spPr>
            <p:txBody>
              <a:bodyPr lIns="39540" tIns="39540" rIns="39540" bIns="39540" rtlCol="0" anchor="ctr"/>
              <a:lstStyle/>
              <a:p>
                <a:pPr algn="ctr">
                  <a:lnSpc>
                    <a:spcPts val="2999"/>
                  </a:lnSpc>
                </a:pPr>
                <a:endParaRPr/>
              </a:p>
            </p:txBody>
          </p:sp>
        </p:grpSp>
        <p:grpSp>
          <p:nvGrpSpPr>
            <p:cNvPr id="28" name="Group 28"/>
            <p:cNvGrpSpPr/>
            <p:nvPr/>
          </p:nvGrpSpPr>
          <p:grpSpPr>
            <a:xfrm>
              <a:off x="2449699" y="9312476"/>
              <a:ext cx="3420981" cy="474716"/>
              <a:chOff x="0" y="0"/>
              <a:chExt cx="868186" cy="120475"/>
            </a:xfrm>
          </p:grpSpPr>
          <p:sp>
            <p:nvSpPr>
              <p:cNvPr id="29" name="Freeform 29"/>
              <p:cNvSpPr/>
              <p:nvPr/>
            </p:nvSpPr>
            <p:spPr>
              <a:xfrm>
                <a:off x="0" y="0"/>
                <a:ext cx="868186" cy="120475"/>
              </a:xfrm>
              <a:custGeom>
                <a:avLst/>
                <a:gdLst/>
                <a:ahLst/>
                <a:cxnLst/>
                <a:rect l="l" t="t" r="r" b="b"/>
                <a:pathLst>
                  <a:path w="868186" h="120475">
                    <a:moveTo>
                      <a:pt x="0" y="0"/>
                    </a:moveTo>
                    <a:lnTo>
                      <a:pt x="868186" y="0"/>
                    </a:lnTo>
                    <a:lnTo>
                      <a:pt x="868186" y="120475"/>
                    </a:lnTo>
                    <a:lnTo>
                      <a:pt x="0" y="120475"/>
                    </a:lnTo>
                    <a:close/>
                  </a:path>
                </a:pathLst>
              </a:custGeom>
              <a:solidFill>
                <a:srgbClr val="FFFFFF"/>
              </a:solidFill>
            </p:spPr>
          </p:sp>
          <p:sp>
            <p:nvSpPr>
              <p:cNvPr id="30" name="TextBox 30"/>
              <p:cNvSpPr txBox="1"/>
              <p:nvPr/>
            </p:nvSpPr>
            <p:spPr>
              <a:xfrm>
                <a:off x="0" y="0"/>
                <a:ext cx="868186" cy="120475"/>
              </a:xfrm>
              <a:prstGeom prst="rect">
                <a:avLst/>
              </a:prstGeom>
            </p:spPr>
            <p:txBody>
              <a:bodyPr lIns="39540" tIns="39540" rIns="39540" bIns="39540" rtlCol="0" anchor="ctr"/>
              <a:lstStyle/>
              <a:p>
                <a:pPr algn="ctr">
                  <a:lnSpc>
                    <a:spcPts val="2999"/>
                  </a:lnSpc>
                </a:pPr>
                <a:endParaRPr/>
              </a:p>
            </p:txBody>
          </p:sp>
        </p:grpSp>
        <p:grpSp>
          <p:nvGrpSpPr>
            <p:cNvPr id="31" name="Group 31"/>
            <p:cNvGrpSpPr/>
            <p:nvPr/>
          </p:nvGrpSpPr>
          <p:grpSpPr>
            <a:xfrm>
              <a:off x="6075643" y="9787192"/>
              <a:ext cx="6672784" cy="605661"/>
              <a:chOff x="0" y="0"/>
              <a:chExt cx="1693438" cy="153706"/>
            </a:xfrm>
          </p:grpSpPr>
          <p:sp>
            <p:nvSpPr>
              <p:cNvPr id="32" name="Freeform 32"/>
              <p:cNvSpPr/>
              <p:nvPr/>
            </p:nvSpPr>
            <p:spPr>
              <a:xfrm>
                <a:off x="0" y="0"/>
                <a:ext cx="1693438" cy="153706"/>
              </a:xfrm>
              <a:custGeom>
                <a:avLst/>
                <a:gdLst/>
                <a:ahLst/>
                <a:cxnLst/>
                <a:rect l="l" t="t" r="r" b="b"/>
                <a:pathLst>
                  <a:path w="1693438" h="153706">
                    <a:moveTo>
                      <a:pt x="0" y="0"/>
                    </a:moveTo>
                    <a:lnTo>
                      <a:pt x="1693438" y="0"/>
                    </a:lnTo>
                    <a:lnTo>
                      <a:pt x="1693438" y="153706"/>
                    </a:lnTo>
                    <a:lnTo>
                      <a:pt x="0" y="153706"/>
                    </a:lnTo>
                    <a:close/>
                  </a:path>
                </a:pathLst>
              </a:custGeom>
              <a:solidFill>
                <a:srgbClr val="FFFFFF"/>
              </a:solidFill>
            </p:spPr>
          </p:sp>
          <p:sp>
            <p:nvSpPr>
              <p:cNvPr id="33" name="TextBox 33"/>
              <p:cNvSpPr txBox="1"/>
              <p:nvPr/>
            </p:nvSpPr>
            <p:spPr>
              <a:xfrm>
                <a:off x="0" y="0"/>
                <a:ext cx="1693438" cy="153706"/>
              </a:xfrm>
              <a:prstGeom prst="rect">
                <a:avLst/>
              </a:prstGeom>
            </p:spPr>
            <p:txBody>
              <a:bodyPr lIns="39540" tIns="39540" rIns="39540" bIns="39540" rtlCol="0" anchor="ctr"/>
              <a:lstStyle/>
              <a:p>
                <a:pPr algn="ctr">
                  <a:lnSpc>
                    <a:spcPts val="2999"/>
                  </a:lnSpc>
                </a:pPr>
                <a:endParaRPr/>
              </a:p>
            </p:txBody>
          </p:sp>
        </p:grpSp>
        <p:grpSp>
          <p:nvGrpSpPr>
            <p:cNvPr id="34" name="Group 34"/>
            <p:cNvGrpSpPr/>
            <p:nvPr/>
          </p:nvGrpSpPr>
          <p:grpSpPr>
            <a:xfrm>
              <a:off x="1276584" y="288283"/>
              <a:ext cx="5090686" cy="9024193"/>
              <a:chOff x="0" y="0"/>
              <a:chExt cx="1291928" cy="2290185"/>
            </a:xfrm>
          </p:grpSpPr>
          <p:sp>
            <p:nvSpPr>
              <p:cNvPr id="35" name="Freeform 35"/>
              <p:cNvSpPr/>
              <p:nvPr/>
            </p:nvSpPr>
            <p:spPr>
              <a:xfrm>
                <a:off x="0" y="0"/>
                <a:ext cx="1291929" cy="2290185"/>
              </a:xfrm>
              <a:custGeom>
                <a:avLst/>
                <a:gdLst/>
                <a:ahLst/>
                <a:cxnLst/>
                <a:rect l="l" t="t" r="r" b="b"/>
                <a:pathLst>
                  <a:path w="1291929" h="2290185">
                    <a:moveTo>
                      <a:pt x="0" y="0"/>
                    </a:moveTo>
                    <a:lnTo>
                      <a:pt x="1291929" y="0"/>
                    </a:lnTo>
                    <a:lnTo>
                      <a:pt x="1291929" y="2290185"/>
                    </a:lnTo>
                    <a:lnTo>
                      <a:pt x="0" y="2290185"/>
                    </a:lnTo>
                    <a:close/>
                  </a:path>
                </a:pathLst>
              </a:custGeom>
              <a:solidFill>
                <a:srgbClr val="FFFFFF"/>
              </a:solidFill>
            </p:spPr>
          </p:sp>
          <p:sp>
            <p:nvSpPr>
              <p:cNvPr id="36" name="TextBox 36"/>
              <p:cNvSpPr txBox="1"/>
              <p:nvPr/>
            </p:nvSpPr>
            <p:spPr>
              <a:xfrm>
                <a:off x="0" y="0"/>
                <a:ext cx="1291928" cy="2290185"/>
              </a:xfrm>
              <a:prstGeom prst="rect">
                <a:avLst/>
              </a:prstGeom>
            </p:spPr>
            <p:txBody>
              <a:bodyPr lIns="39540" tIns="39540" rIns="39540" bIns="39540" rtlCol="0" anchor="ctr"/>
              <a:lstStyle/>
              <a:p>
                <a:pPr algn="ctr">
                  <a:lnSpc>
                    <a:spcPts val="2999"/>
                  </a:lnSpc>
                </a:pPr>
                <a:endParaRPr/>
              </a:p>
            </p:txBody>
          </p:sp>
        </p:grpSp>
        <p:sp>
          <p:nvSpPr>
            <p:cNvPr id="37" name="Freeform 37"/>
            <p:cNvSpPr/>
            <p:nvPr/>
          </p:nvSpPr>
          <p:spPr>
            <a:xfrm>
              <a:off x="2124280" y="4410328"/>
              <a:ext cx="2019201" cy="1855141"/>
            </a:xfrm>
            <a:custGeom>
              <a:avLst/>
              <a:gdLst/>
              <a:ahLst/>
              <a:cxnLst/>
              <a:rect l="l" t="t" r="r" b="b"/>
              <a:pathLst>
                <a:path w="2019201" h="1855141">
                  <a:moveTo>
                    <a:pt x="0" y="0"/>
                  </a:moveTo>
                  <a:lnTo>
                    <a:pt x="2019201" y="0"/>
                  </a:lnTo>
                  <a:lnTo>
                    <a:pt x="2019201" y="1855141"/>
                  </a:lnTo>
                  <a:lnTo>
                    <a:pt x="0" y="18551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8" name="Freeform 38"/>
            <p:cNvSpPr/>
            <p:nvPr/>
          </p:nvSpPr>
          <p:spPr>
            <a:xfrm>
              <a:off x="3715537" y="1052052"/>
              <a:ext cx="3028567" cy="3098278"/>
            </a:xfrm>
            <a:custGeom>
              <a:avLst/>
              <a:gdLst/>
              <a:ahLst/>
              <a:cxnLst/>
              <a:rect l="l" t="t" r="r" b="b"/>
              <a:pathLst>
                <a:path w="3028567" h="3098278">
                  <a:moveTo>
                    <a:pt x="0" y="0"/>
                  </a:moveTo>
                  <a:lnTo>
                    <a:pt x="3028567" y="0"/>
                  </a:lnTo>
                  <a:lnTo>
                    <a:pt x="3028567" y="3098278"/>
                  </a:lnTo>
                  <a:lnTo>
                    <a:pt x="0" y="3098278"/>
                  </a:lnTo>
                  <a:lnTo>
                    <a:pt x="0" y="0"/>
                  </a:lnTo>
                  <a:close/>
                </a:path>
              </a:pathLst>
            </a:custGeom>
            <a:blipFill>
              <a:blip r:embed="rId14"/>
              <a:stretch>
                <a:fillRect/>
              </a:stretch>
            </a:blipFill>
          </p:spPr>
        </p:sp>
        <p:sp>
          <p:nvSpPr>
            <p:cNvPr id="39" name="Freeform 39"/>
            <p:cNvSpPr/>
            <p:nvPr/>
          </p:nvSpPr>
          <p:spPr>
            <a:xfrm>
              <a:off x="3151040" y="6539528"/>
              <a:ext cx="4157560" cy="2769974"/>
            </a:xfrm>
            <a:custGeom>
              <a:avLst/>
              <a:gdLst/>
              <a:ahLst/>
              <a:cxnLst/>
              <a:rect l="l" t="t" r="r" b="b"/>
              <a:pathLst>
                <a:path w="4157560" h="2769974">
                  <a:moveTo>
                    <a:pt x="0" y="0"/>
                  </a:moveTo>
                  <a:lnTo>
                    <a:pt x="4157560" y="0"/>
                  </a:lnTo>
                  <a:lnTo>
                    <a:pt x="4157560" y="2769975"/>
                  </a:lnTo>
                  <a:lnTo>
                    <a:pt x="0" y="2769975"/>
                  </a:lnTo>
                  <a:lnTo>
                    <a:pt x="0" y="0"/>
                  </a:lnTo>
                  <a:close/>
                </a:path>
              </a:pathLst>
            </a:custGeom>
            <a:blipFill>
              <a:blip r:embed="rId15"/>
              <a:stretch>
                <a:fillRect/>
              </a:stretch>
            </a:blipFill>
          </p:spPr>
        </p:sp>
        <p:sp>
          <p:nvSpPr>
            <p:cNvPr id="40" name="Freeform 40"/>
            <p:cNvSpPr/>
            <p:nvPr/>
          </p:nvSpPr>
          <p:spPr>
            <a:xfrm>
              <a:off x="17275730" y="4488897"/>
              <a:ext cx="3998771" cy="2659183"/>
            </a:xfrm>
            <a:custGeom>
              <a:avLst/>
              <a:gdLst/>
              <a:ahLst/>
              <a:cxnLst/>
              <a:rect l="l" t="t" r="r" b="b"/>
              <a:pathLst>
                <a:path w="3998771" h="2659183">
                  <a:moveTo>
                    <a:pt x="0" y="0"/>
                  </a:moveTo>
                  <a:lnTo>
                    <a:pt x="3998771" y="0"/>
                  </a:lnTo>
                  <a:lnTo>
                    <a:pt x="3998771" y="2659183"/>
                  </a:lnTo>
                  <a:lnTo>
                    <a:pt x="0" y="2659183"/>
                  </a:lnTo>
                  <a:lnTo>
                    <a:pt x="0" y="0"/>
                  </a:lnTo>
                  <a:close/>
                </a:path>
              </a:pathLst>
            </a:custGeom>
            <a:blipFill>
              <a:blip r:embed="rId16"/>
              <a:stretch>
                <a:fillRect/>
              </a:stretch>
            </a:blipFill>
          </p:spPr>
        </p:sp>
        <p:sp>
          <p:nvSpPr>
            <p:cNvPr id="41" name="Freeform 41"/>
            <p:cNvSpPr/>
            <p:nvPr/>
          </p:nvSpPr>
          <p:spPr>
            <a:xfrm>
              <a:off x="16905450" y="1456454"/>
              <a:ext cx="1848180" cy="2768809"/>
            </a:xfrm>
            <a:custGeom>
              <a:avLst/>
              <a:gdLst/>
              <a:ahLst/>
              <a:cxnLst/>
              <a:rect l="l" t="t" r="r" b="b"/>
              <a:pathLst>
                <a:path w="1848180" h="2768809">
                  <a:moveTo>
                    <a:pt x="0" y="0"/>
                  </a:moveTo>
                  <a:lnTo>
                    <a:pt x="1848180" y="0"/>
                  </a:lnTo>
                  <a:lnTo>
                    <a:pt x="1848180" y="2768809"/>
                  </a:lnTo>
                  <a:lnTo>
                    <a:pt x="0" y="27688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2" name="Freeform 42"/>
            <p:cNvSpPr/>
            <p:nvPr/>
          </p:nvSpPr>
          <p:spPr>
            <a:xfrm>
              <a:off x="15401580" y="8459861"/>
              <a:ext cx="2809021" cy="2745818"/>
            </a:xfrm>
            <a:custGeom>
              <a:avLst/>
              <a:gdLst/>
              <a:ahLst/>
              <a:cxnLst/>
              <a:rect l="l" t="t" r="r" b="b"/>
              <a:pathLst>
                <a:path w="2809021" h="2745818">
                  <a:moveTo>
                    <a:pt x="0" y="0"/>
                  </a:moveTo>
                  <a:lnTo>
                    <a:pt x="2809022" y="0"/>
                  </a:lnTo>
                  <a:lnTo>
                    <a:pt x="2809022" y="2745819"/>
                  </a:lnTo>
                  <a:lnTo>
                    <a:pt x="0" y="2745819"/>
                  </a:lnTo>
                  <a:lnTo>
                    <a:pt x="0" y="0"/>
                  </a:lnTo>
                  <a:close/>
                </a:path>
              </a:pathLst>
            </a:custGeom>
            <a:blipFill>
              <a:blip r:embed="rId19"/>
              <a:stretch>
                <a:fillRect/>
              </a:stretch>
            </a:blipFill>
          </p:spPr>
        </p:sp>
        <p:sp>
          <p:nvSpPr>
            <p:cNvPr id="43" name="TextBox 43"/>
            <p:cNvSpPr txBox="1"/>
            <p:nvPr/>
          </p:nvSpPr>
          <p:spPr>
            <a:xfrm>
              <a:off x="3715537" y="9585120"/>
              <a:ext cx="2512770" cy="4953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Đội ngũ y tế</a:t>
              </a:r>
            </a:p>
          </p:txBody>
        </p:sp>
        <p:sp>
          <p:nvSpPr>
            <p:cNvPr id="44" name="TextBox 44"/>
            <p:cNvSpPr txBox="1"/>
            <p:nvPr/>
          </p:nvSpPr>
          <p:spPr>
            <a:xfrm>
              <a:off x="4458346" y="4635080"/>
              <a:ext cx="2498781" cy="990600"/>
            </a:xfrm>
            <a:prstGeom prst="rect">
              <a:avLst/>
            </a:prstGeom>
          </p:spPr>
          <p:txBody>
            <a:bodyPr lIns="0" tIns="0" rIns="0" bIns="0" rtlCol="0" anchor="t">
              <a:spAutoFit/>
            </a:bodyPr>
            <a:lstStyle/>
            <a:p>
              <a:pPr algn="l">
                <a:lnSpc>
                  <a:spcPts val="2999"/>
                </a:lnSpc>
                <a:spcBef>
                  <a:spcPct val="0"/>
                </a:spcBef>
              </a:pPr>
              <a:r>
                <a:rPr lang="en-US" sz="2499">
                  <a:solidFill>
                    <a:srgbClr val="000000"/>
                  </a:solidFill>
                  <a:latin typeface="Roboto"/>
                  <a:ea typeface="Roboto"/>
                  <a:cs typeface="Roboto"/>
                  <a:sym typeface="Roboto"/>
                </a:rPr>
                <a:t>Hệ thống / Người chi trả</a:t>
              </a:r>
            </a:p>
          </p:txBody>
        </p:sp>
        <p:sp>
          <p:nvSpPr>
            <p:cNvPr id="45" name="TextBox 45"/>
            <p:cNvSpPr txBox="1"/>
            <p:nvPr/>
          </p:nvSpPr>
          <p:spPr>
            <a:xfrm>
              <a:off x="8306062" y="2361524"/>
              <a:ext cx="3689664" cy="4953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Đời sống con người</a:t>
              </a:r>
            </a:p>
          </p:txBody>
        </p:sp>
        <p:sp>
          <p:nvSpPr>
            <p:cNvPr id="46" name="TextBox 46"/>
            <p:cNvSpPr txBox="1"/>
            <p:nvPr/>
          </p:nvSpPr>
          <p:spPr>
            <a:xfrm>
              <a:off x="1332314" y="1286015"/>
              <a:ext cx="2508458" cy="19812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Con người với </a:t>
              </a:r>
            </a:p>
            <a:p>
              <a:pPr algn="ctr">
                <a:lnSpc>
                  <a:spcPts val="2999"/>
                </a:lnSpc>
                <a:spcBef>
                  <a:spcPct val="0"/>
                </a:spcBef>
              </a:pPr>
              <a:r>
                <a:rPr lang="en-US" sz="2499">
                  <a:solidFill>
                    <a:srgbClr val="000000"/>
                  </a:solidFill>
                  <a:latin typeface="Roboto"/>
                  <a:ea typeface="Roboto"/>
                  <a:cs typeface="Roboto"/>
                  <a:sym typeface="Roboto"/>
                </a:rPr>
                <a:t>thách thức sức khỏe</a:t>
              </a:r>
            </a:p>
          </p:txBody>
        </p:sp>
        <p:sp>
          <p:nvSpPr>
            <p:cNvPr id="47" name="TextBox 47"/>
            <p:cNvSpPr txBox="1"/>
            <p:nvPr/>
          </p:nvSpPr>
          <p:spPr>
            <a:xfrm>
              <a:off x="14690458" y="199154"/>
              <a:ext cx="5965656" cy="9906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Tác động mong muốn</a:t>
              </a:r>
            </a:p>
            <a:p>
              <a:pPr algn="ctr">
                <a:lnSpc>
                  <a:spcPts val="2999"/>
                </a:lnSpc>
                <a:spcBef>
                  <a:spcPct val="0"/>
                </a:spcBef>
              </a:pPr>
              <a:r>
                <a:rPr lang="en-US" sz="2499">
                  <a:solidFill>
                    <a:srgbClr val="000000"/>
                  </a:solidFill>
                  <a:latin typeface="Roboto"/>
                  <a:ea typeface="Roboto"/>
                  <a:cs typeface="Roboto"/>
                  <a:sym typeface="Roboto"/>
                </a:rPr>
                <a:t>(mục tiêu bốn bên)</a:t>
              </a:r>
            </a:p>
          </p:txBody>
        </p:sp>
        <p:sp>
          <p:nvSpPr>
            <p:cNvPr id="48" name="TextBox 48"/>
            <p:cNvSpPr txBox="1"/>
            <p:nvPr/>
          </p:nvSpPr>
          <p:spPr>
            <a:xfrm>
              <a:off x="18489392" y="2117172"/>
              <a:ext cx="5217260" cy="1216025"/>
            </a:xfrm>
            <a:prstGeom prst="rect">
              <a:avLst/>
            </a:prstGeom>
          </p:spPr>
          <p:txBody>
            <a:bodyPr lIns="0" tIns="0" rIns="0" bIns="0" rtlCol="0" anchor="t">
              <a:spAutoFit/>
            </a:bodyPr>
            <a:lstStyle/>
            <a:p>
              <a:pPr marL="539749" lvl="1" indent="-269875" algn="l">
                <a:lnSpc>
                  <a:spcPts val="3824"/>
                </a:lnSpc>
                <a:buAutoNum type="arabicPeriod"/>
              </a:pPr>
              <a:r>
                <a:rPr lang="en-US" sz="2499">
                  <a:solidFill>
                    <a:srgbClr val="000000"/>
                  </a:solidFill>
                  <a:latin typeface="Roboto"/>
                  <a:ea typeface="Roboto"/>
                  <a:cs typeface="Roboto"/>
                  <a:sym typeface="Roboto"/>
                </a:rPr>
                <a:t>Trải nghiệm của NB+</a:t>
              </a:r>
            </a:p>
            <a:p>
              <a:pPr marL="539749" lvl="1" indent="-269875" algn="l">
                <a:lnSpc>
                  <a:spcPts val="3824"/>
                </a:lnSpc>
                <a:buAutoNum type="arabicPeriod"/>
              </a:pPr>
              <a:r>
                <a:rPr lang="en-US" sz="2499">
                  <a:solidFill>
                    <a:srgbClr val="000000"/>
                  </a:solidFill>
                  <a:latin typeface="Roboto"/>
                  <a:ea typeface="Roboto"/>
                  <a:cs typeface="Roboto"/>
                  <a:sym typeface="Roboto"/>
                </a:rPr>
                <a:t>Sức khỏe và chức năng</a:t>
              </a:r>
            </a:p>
          </p:txBody>
        </p:sp>
        <p:sp>
          <p:nvSpPr>
            <p:cNvPr id="49" name="TextBox 49"/>
            <p:cNvSpPr txBox="1"/>
            <p:nvPr/>
          </p:nvSpPr>
          <p:spPr>
            <a:xfrm>
              <a:off x="16947995" y="7316083"/>
              <a:ext cx="4654241" cy="9906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3. Sự hài lòng của nhà chuyên môn</a:t>
              </a:r>
            </a:p>
          </p:txBody>
        </p:sp>
        <p:sp>
          <p:nvSpPr>
            <p:cNvPr id="50" name="TextBox 50"/>
            <p:cNvSpPr txBox="1"/>
            <p:nvPr/>
          </p:nvSpPr>
          <p:spPr>
            <a:xfrm>
              <a:off x="18311677" y="9037474"/>
              <a:ext cx="3645813" cy="1057275"/>
            </a:xfrm>
            <a:prstGeom prst="rect">
              <a:avLst/>
            </a:prstGeom>
          </p:spPr>
          <p:txBody>
            <a:bodyPr lIns="0" tIns="0" rIns="0" bIns="0" rtlCol="0" anchor="t">
              <a:spAutoFit/>
            </a:bodyPr>
            <a:lstStyle/>
            <a:p>
              <a:pPr algn="l">
                <a:lnSpc>
                  <a:spcPts val="3224"/>
                </a:lnSpc>
              </a:pPr>
              <a:r>
                <a:rPr lang="en-US" sz="2499">
                  <a:solidFill>
                    <a:srgbClr val="000000"/>
                  </a:solidFill>
                  <a:latin typeface="Roboto"/>
                  <a:ea typeface="Roboto"/>
                  <a:cs typeface="Roboto"/>
                  <a:sym typeface="Roboto"/>
                </a:rPr>
                <a:t>4.Tỷ lệ giữa lợi ích và chi phí </a:t>
              </a:r>
            </a:p>
          </p:txBody>
        </p:sp>
        <p:sp>
          <p:nvSpPr>
            <p:cNvPr id="51" name="TextBox 51"/>
            <p:cNvSpPr txBox="1"/>
            <p:nvPr/>
          </p:nvSpPr>
          <p:spPr>
            <a:xfrm>
              <a:off x="7342778" y="9873352"/>
              <a:ext cx="7080902" cy="9906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Những hoạt động nâng đỡ hệ thống chuyên môn</a:t>
              </a:r>
            </a:p>
          </p:txBody>
        </p:sp>
        <p:sp>
          <p:nvSpPr>
            <p:cNvPr id="52" name="TextBox 52"/>
            <p:cNvSpPr txBox="1"/>
            <p:nvPr/>
          </p:nvSpPr>
          <p:spPr>
            <a:xfrm>
              <a:off x="3550535" y="87678"/>
              <a:ext cx="3758065" cy="49530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Roboto"/>
                  <a:ea typeface="Roboto"/>
                  <a:cs typeface="Roboto"/>
                  <a:sym typeface="Roboto"/>
                </a:rPr>
                <a:t>Vai trò và cấu trúc</a:t>
              </a:r>
            </a:p>
          </p:txBody>
        </p:sp>
        <p:sp>
          <p:nvSpPr>
            <p:cNvPr id="53" name="TextBox 53"/>
            <p:cNvSpPr txBox="1"/>
            <p:nvPr/>
          </p:nvSpPr>
          <p:spPr>
            <a:xfrm>
              <a:off x="9412035" y="3938691"/>
              <a:ext cx="6308401" cy="1203325"/>
            </a:xfrm>
            <a:prstGeom prst="rect">
              <a:avLst/>
            </a:prstGeom>
          </p:spPr>
          <p:txBody>
            <a:bodyPr lIns="0" tIns="0" rIns="0" bIns="0" rtlCol="0" anchor="t">
              <a:spAutoFit/>
            </a:bodyPr>
            <a:lstStyle/>
            <a:p>
              <a:pPr algn="l">
                <a:lnSpc>
                  <a:spcPts val="3599"/>
                </a:lnSpc>
                <a:spcBef>
                  <a:spcPct val="0"/>
                </a:spcBef>
              </a:pPr>
              <a:r>
                <a:rPr lang="en-US" sz="2999" b="1">
                  <a:solidFill>
                    <a:srgbClr val="FFFFFF"/>
                  </a:solidFill>
                  <a:latin typeface="Roboto Bold"/>
                  <a:ea typeface="Roboto Bold"/>
                  <a:cs typeface="Roboto Bold"/>
                  <a:sym typeface="Roboto Bold"/>
                </a:rPr>
                <a:t>Hành trình của NB (PJ)</a:t>
              </a:r>
            </a:p>
            <a:p>
              <a:pPr algn="l">
                <a:lnSpc>
                  <a:spcPts val="3599"/>
                </a:lnSpc>
                <a:spcBef>
                  <a:spcPct val="0"/>
                </a:spcBef>
              </a:pPr>
              <a:r>
                <a:rPr lang="en-US" sz="2999" b="1">
                  <a:solidFill>
                    <a:srgbClr val="FFFFFF"/>
                  </a:solidFill>
                  <a:latin typeface="Roboto Bold"/>
                  <a:ea typeface="Roboto Bold"/>
                  <a:cs typeface="Roboto Bold"/>
                  <a:sym typeface="Roboto Bold"/>
                </a:rPr>
                <a:t>Sự cố của hệ thống và NB</a:t>
              </a:r>
            </a:p>
          </p:txBody>
        </p:sp>
      </p:grpSp>
      <p:sp>
        <p:nvSpPr>
          <p:cNvPr id="54" name="TextBox 54"/>
          <p:cNvSpPr txBox="1"/>
          <p:nvPr/>
        </p:nvSpPr>
        <p:spPr>
          <a:xfrm>
            <a:off x="4980928" y="257175"/>
            <a:ext cx="3402955" cy="771525"/>
          </a:xfrm>
          <a:prstGeom prst="rect">
            <a:avLst/>
          </a:prstGeom>
        </p:spPr>
        <p:txBody>
          <a:bodyPr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TIẾN TRÌNH</a:t>
            </a:r>
          </a:p>
        </p:txBody>
      </p:sp>
      <p:sp>
        <p:nvSpPr>
          <p:cNvPr id="55" name="TextBox 55"/>
          <p:cNvSpPr txBox="1"/>
          <p:nvPr/>
        </p:nvSpPr>
        <p:spPr>
          <a:xfrm>
            <a:off x="260956" y="9605834"/>
            <a:ext cx="3696820" cy="457200"/>
          </a:xfrm>
          <a:prstGeom prst="rect">
            <a:avLst/>
          </a:prstGeom>
        </p:spPr>
        <p:txBody>
          <a:bodyPr wrap="square" lIns="0" tIns="0" rIns="0" bIns="0" rtlCol="0" anchor="t">
            <a:spAutoFit/>
          </a:bodyPr>
          <a:lstStyle/>
          <a:p>
            <a:pPr marL="647698" lvl="1" indent="-323849" algn="l">
              <a:lnSpc>
                <a:spcPts val="3599"/>
              </a:lnSpc>
              <a:spcBef>
                <a:spcPct val="0"/>
              </a:spcBef>
              <a:buFont typeface="Arial"/>
              <a:buChar char="•"/>
            </a:pPr>
            <a:r>
              <a:rPr lang="en-US" sz="2999" b="1" i="1">
                <a:solidFill>
                  <a:srgbClr val="000000"/>
                </a:solidFill>
                <a:latin typeface="Roboto Bold Italics"/>
                <a:ea typeface="Roboto Bold Italics"/>
                <a:cs typeface="Roboto Bold Italics"/>
                <a:sym typeface="Roboto Bold Italics"/>
              </a:rPr>
              <a:t>NB: Người bệnh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15252271" y="28575"/>
            <a:ext cx="1868774" cy="1015057"/>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14337707" y="81770"/>
            <a:ext cx="1460023" cy="1015057"/>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14569325" y="277601"/>
            <a:ext cx="3702590" cy="928757"/>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14763144" y="205340"/>
            <a:ext cx="1140359" cy="1073279"/>
          </a:xfrm>
          <a:custGeom>
            <a:avLst/>
            <a:gdLst/>
            <a:ahLst/>
            <a:cxnLst/>
            <a:rect l="l" t="t" r="r" b="b"/>
            <a:pathLst>
              <a:path w="1140359" h="1073279">
                <a:moveTo>
                  <a:pt x="0" y="0"/>
                </a:moveTo>
                <a:lnTo>
                  <a:pt x="1140359" y="0"/>
                </a:lnTo>
                <a:lnTo>
                  <a:pt x="1140359" y="1073279"/>
                </a:lnTo>
                <a:lnTo>
                  <a:pt x="0" y="1073279"/>
                </a:lnTo>
                <a:lnTo>
                  <a:pt x="0" y="0"/>
                </a:lnTo>
                <a:close/>
              </a:path>
            </a:pathLst>
          </a:custGeom>
          <a:blipFill>
            <a:blip r:embed="rId8"/>
            <a:stretch>
              <a:fillRect/>
            </a:stretch>
          </a:blipFill>
        </p:spPr>
      </p:sp>
      <p:sp>
        <p:nvSpPr>
          <p:cNvPr id="16" name="Freeform 16"/>
          <p:cNvSpPr/>
          <p:nvPr/>
        </p:nvSpPr>
        <p:spPr>
          <a:xfrm>
            <a:off x="15903503" y="388071"/>
            <a:ext cx="2298720" cy="655561"/>
          </a:xfrm>
          <a:custGeom>
            <a:avLst/>
            <a:gdLst/>
            <a:ahLst/>
            <a:cxnLst/>
            <a:rect l="l" t="t" r="r" b="b"/>
            <a:pathLst>
              <a:path w="2298720" h="655561">
                <a:moveTo>
                  <a:pt x="0" y="0"/>
                </a:moveTo>
                <a:lnTo>
                  <a:pt x="2298720" y="0"/>
                </a:lnTo>
                <a:lnTo>
                  <a:pt x="2298720" y="655561"/>
                </a:lnTo>
                <a:lnTo>
                  <a:pt x="0" y="655561"/>
                </a:lnTo>
                <a:lnTo>
                  <a:pt x="0" y="0"/>
                </a:lnTo>
                <a:close/>
              </a:path>
            </a:pathLst>
          </a:custGeom>
          <a:blipFill>
            <a:blip r:embed="rId9"/>
            <a:stretch>
              <a:fillRect/>
            </a:stretch>
          </a:blipFill>
        </p:spPr>
      </p:sp>
      <p:grpSp>
        <p:nvGrpSpPr>
          <p:cNvPr id="17" name="Group 17"/>
          <p:cNvGrpSpPr/>
          <p:nvPr/>
        </p:nvGrpSpPr>
        <p:grpSpPr>
          <a:xfrm>
            <a:off x="16033" y="2141380"/>
            <a:ext cx="14892581" cy="6901224"/>
            <a:chOff x="0" y="0"/>
            <a:chExt cx="19856775" cy="9201632"/>
          </a:xfrm>
        </p:grpSpPr>
        <p:sp>
          <p:nvSpPr>
            <p:cNvPr id="18" name="Freeform 18"/>
            <p:cNvSpPr/>
            <p:nvPr/>
          </p:nvSpPr>
          <p:spPr>
            <a:xfrm>
              <a:off x="0" y="0"/>
              <a:ext cx="9940472" cy="6877139"/>
            </a:xfrm>
            <a:custGeom>
              <a:avLst/>
              <a:gdLst/>
              <a:ahLst/>
              <a:cxnLst/>
              <a:rect l="l" t="t" r="r" b="b"/>
              <a:pathLst>
                <a:path w="9940472" h="6877139">
                  <a:moveTo>
                    <a:pt x="0" y="0"/>
                  </a:moveTo>
                  <a:lnTo>
                    <a:pt x="9940472" y="0"/>
                  </a:lnTo>
                  <a:lnTo>
                    <a:pt x="9940472" y="6877139"/>
                  </a:lnTo>
                  <a:lnTo>
                    <a:pt x="0" y="6877139"/>
                  </a:lnTo>
                  <a:lnTo>
                    <a:pt x="0" y="0"/>
                  </a:lnTo>
                  <a:close/>
                </a:path>
              </a:pathLst>
            </a:custGeom>
            <a:blipFill>
              <a:blip r:embed="rId10">
                <a:extLst>
                  <a:ext uri="{96DAC541-7B7A-43D3-8B79-37D633B846F1}">
                    <asvg:svgBlip xmlns:asvg="http://schemas.microsoft.com/office/drawing/2016/SVG/main" r:embed="rId11"/>
                  </a:ext>
                </a:extLst>
              </a:blip>
              <a:stretch>
                <a:fillRect l="-15518" t="-18754" r="-14736" b="-69520"/>
              </a:stretch>
            </a:blipFill>
          </p:spPr>
        </p:sp>
        <p:grpSp>
          <p:nvGrpSpPr>
            <p:cNvPr id="19" name="Group 19"/>
            <p:cNvGrpSpPr/>
            <p:nvPr/>
          </p:nvGrpSpPr>
          <p:grpSpPr>
            <a:xfrm>
              <a:off x="120957" y="5182096"/>
              <a:ext cx="4114800" cy="3516332"/>
              <a:chOff x="0" y="0"/>
              <a:chExt cx="812800" cy="694584"/>
            </a:xfrm>
          </p:grpSpPr>
          <p:sp>
            <p:nvSpPr>
              <p:cNvPr id="20" name="Freeform 20"/>
              <p:cNvSpPr/>
              <p:nvPr/>
            </p:nvSpPr>
            <p:spPr>
              <a:xfrm>
                <a:off x="0" y="0"/>
                <a:ext cx="812800" cy="694584"/>
              </a:xfrm>
              <a:custGeom>
                <a:avLst/>
                <a:gdLst/>
                <a:ahLst/>
                <a:cxnLst/>
                <a:rect l="l" t="t" r="r" b="b"/>
                <a:pathLst>
                  <a:path w="812800" h="694584">
                    <a:moveTo>
                      <a:pt x="406400" y="0"/>
                    </a:moveTo>
                    <a:lnTo>
                      <a:pt x="812800" y="694584"/>
                    </a:lnTo>
                    <a:lnTo>
                      <a:pt x="0" y="694584"/>
                    </a:lnTo>
                    <a:lnTo>
                      <a:pt x="406400" y="0"/>
                    </a:lnTo>
                    <a:close/>
                  </a:path>
                </a:pathLst>
              </a:custGeom>
              <a:solidFill>
                <a:srgbClr val="3FDAD8"/>
              </a:solidFill>
            </p:spPr>
          </p:sp>
          <p:sp>
            <p:nvSpPr>
              <p:cNvPr id="21" name="TextBox 21"/>
              <p:cNvSpPr txBox="1"/>
              <p:nvPr/>
            </p:nvSpPr>
            <p:spPr>
              <a:xfrm>
                <a:off x="127000" y="322486"/>
                <a:ext cx="558800" cy="322486"/>
              </a:xfrm>
              <a:prstGeom prst="rect">
                <a:avLst/>
              </a:prstGeom>
            </p:spPr>
            <p:txBody>
              <a:bodyPr lIns="50800" tIns="50800" rIns="50800" bIns="50800" rtlCol="0" anchor="ctr"/>
              <a:lstStyle/>
              <a:p>
                <a:pPr algn="ctr">
                  <a:lnSpc>
                    <a:spcPts val="2999"/>
                  </a:lnSpc>
                </a:pPr>
                <a:endParaRPr/>
              </a:p>
            </p:txBody>
          </p:sp>
        </p:grpSp>
        <p:grpSp>
          <p:nvGrpSpPr>
            <p:cNvPr id="22" name="Group 22"/>
            <p:cNvGrpSpPr/>
            <p:nvPr/>
          </p:nvGrpSpPr>
          <p:grpSpPr>
            <a:xfrm>
              <a:off x="5661659" y="5224154"/>
              <a:ext cx="4114800" cy="3474274"/>
              <a:chOff x="0" y="0"/>
              <a:chExt cx="812800" cy="686276"/>
            </a:xfrm>
          </p:grpSpPr>
          <p:sp>
            <p:nvSpPr>
              <p:cNvPr id="23" name="Freeform 23"/>
              <p:cNvSpPr/>
              <p:nvPr/>
            </p:nvSpPr>
            <p:spPr>
              <a:xfrm>
                <a:off x="0" y="0"/>
                <a:ext cx="812800" cy="686276"/>
              </a:xfrm>
              <a:custGeom>
                <a:avLst/>
                <a:gdLst/>
                <a:ahLst/>
                <a:cxnLst/>
                <a:rect l="l" t="t" r="r" b="b"/>
                <a:pathLst>
                  <a:path w="812800" h="686276">
                    <a:moveTo>
                      <a:pt x="406400" y="0"/>
                    </a:moveTo>
                    <a:lnTo>
                      <a:pt x="812800" y="686276"/>
                    </a:lnTo>
                    <a:lnTo>
                      <a:pt x="0" y="686276"/>
                    </a:lnTo>
                    <a:lnTo>
                      <a:pt x="406400" y="0"/>
                    </a:lnTo>
                    <a:close/>
                  </a:path>
                </a:pathLst>
              </a:custGeom>
              <a:solidFill>
                <a:srgbClr val="3FDAD8"/>
              </a:solidFill>
            </p:spPr>
          </p:sp>
          <p:sp>
            <p:nvSpPr>
              <p:cNvPr id="24" name="TextBox 24"/>
              <p:cNvSpPr txBox="1"/>
              <p:nvPr/>
            </p:nvSpPr>
            <p:spPr>
              <a:xfrm>
                <a:off x="127000" y="318628"/>
                <a:ext cx="558800" cy="318628"/>
              </a:xfrm>
              <a:prstGeom prst="rect">
                <a:avLst/>
              </a:prstGeom>
            </p:spPr>
            <p:txBody>
              <a:bodyPr lIns="50800" tIns="50800" rIns="50800" bIns="50800" rtlCol="0" anchor="ctr"/>
              <a:lstStyle/>
              <a:p>
                <a:pPr algn="ctr">
                  <a:lnSpc>
                    <a:spcPts val="2999"/>
                  </a:lnSpc>
                </a:pPr>
                <a:endParaRPr/>
              </a:p>
            </p:txBody>
          </p:sp>
        </p:grpSp>
        <p:grpSp>
          <p:nvGrpSpPr>
            <p:cNvPr id="25" name="Group 25"/>
            <p:cNvGrpSpPr/>
            <p:nvPr/>
          </p:nvGrpSpPr>
          <p:grpSpPr>
            <a:xfrm>
              <a:off x="2634631" y="6180931"/>
              <a:ext cx="4755853" cy="2517497"/>
              <a:chOff x="0" y="0"/>
              <a:chExt cx="939428" cy="497283"/>
            </a:xfrm>
          </p:grpSpPr>
          <p:sp>
            <p:nvSpPr>
              <p:cNvPr id="26" name="Freeform 26"/>
              <p:cNvSpPr/>
              <p:nvPr/>
            </p:nvSpPr>
            <p:spPr>
              <a:xfrm>
                <a:off x="0" y="0"/>
                <a:ext cx="939428" cy="497283"/>
              </a:xfrm>
              <a:custGeom>
                <a:avLst/>
                <a:gdLst/>
                <a:ahLst/>
                <a:cxnLst/>
                <a:rect l="l" t="t" r="r" b="b"/>
                <a:pathLst>
                  <a:path w="939428" h="497283">
                    <a:moveTo>
                      <a:pt x="0" y="0"/>
                    </a:moveTo>
                    <a:lnTo>
                      <a:pt x="939428" y="0"/>
                    </a:lnTo>
                    <a:lnTo>
                      <a:pt x="939428" y="497283"/>
                    </a:lnTo>
                    <a:lnTo>
                      <a:pt x="0" y="497283"/>
                    </a:lnTo>
                    <a:close/>
                  </a:path>
                </a:pathLst>
              </a:custGeom>
              <a:solidFill>
                <a:srgbClr val="3EDAD8"/>
              </a:solidFill>
            </p:spPr>
          </p:sp>
          <p:sp>
            <p:nvSpPr>
              <p:cNvPr id="27" name="TextBox 27"/>
              <p:cNvSpPr txBox="1"/>
              <p:nvPr/>
            </p:nvSpPr>
            <p:spPr>
              <a:xfrm>
                <a:off x="0" y="0"/>
                <a:ext cx="939428" cy="497283"/>
              </a:xfrm>
              <a:prstGeom prst="rect">
                <a:avLst/>
              </a:prstGeom>
            </p:spPr>
            <p:txBody>
              <a:bodyPr lIns="50800" tIns="50800" rIns="50800" bIns="50800" rtlCol="0" anchor="ctr"/>
              <a:lstStyle/>
              <a:p>
                <a:pPr algn="ctr">
                  <a:lnSpc>
                    <a:spcPts val="2999"/>
                  </a:lnSpc>
                </a:pPr>
                <a:endParaRPr/>
              </a:p>
            </p:txBody>
          </p:sp>
        </p:grpSp>
        <p:grpSp>
          <p:nvGrpSpPr>
            <p:cNvPr id="28" name="Group 28"/>
            <p:cNvGrpSpPr/>
            <p:nvPr/>
          </p:nvGrpSpPr>
          <p:grpSpPr>
            <a:xfrm>
              <a:off x="0" y="7571854"/>
              <a:ext cx="10781604" cy="1629778"/>
              <a:chOff x="0" y="0"/>
              <a:chExt cx="2129699" cy="321931"/>
            </a:xfrm>
          </p:grpSpPr>
          <p:sp>
            <p:nvSpPr>
              <p:cNvPr id="29" name="Freeform 29"/>
              <p:cNvSpPr/>
              <p:nvPr/>
            </p:nvSpPr>
            <p:spPr>
              <a:xfrm>
                <a:off x="0" y="0"/>
                <a:ext cx="2129699" cy="321931"/>
              </a:xfrm>
              <a:custGeom>
                <a:avLst/>
                <a:gdLst/>
                <a:ahLst/>
                <a:cxnLst/>
                <a:rect l="l" t="t" r="r" b="b"/>
                <a:pathLst>
                  <a:path w="2129699" h="321931">
                    <a:moveTo>
                      <a:pt x="0" y="0"/>
                    </a:moveTo>
                    <a:lnTo>
                      <a:pt x="2129699" y="0"/>
                    </a:lnTo>
                    <a:lnTo>
                      <a:pt x="2129699" y="321931"/>
                    </a:lnTo>
                    <a:lnTo>
                      <a:pt x="0" y="321931"/>
                    </a:lnTo>
                    <a:close/>
                  </a:path>
                </a:pathLst>
              </a:custGeom>
              <a:solidFill>
                <a:srgbClr val="FFFFFF"/>
              </a:solidFill>
            </p:spPr>
          </p:sp>
          <p:sp>
            <p:nvSpPr>
              <p:cNvPr id="30" name="TextBox 30"/>
              <p:cNvSpPr txBox="1"/>
              <p:nvPr/>
            </p:nvSpPr>
            <p:spPr>
              <a:xfrm>
                <a:off x="0" y="0"/>
                <a:ext cx="2129699" cy="321931"/>
              </a:xfrm>
              <a:prstGeom prst="rect">
                <a:avLst/>
              </a:prstGeom>
            </p:spPr>
            <p:txBody>
              <a:bodyPr lIns="50800" tIns="50800" rIns="50800" bIns="50800" rtlCol="0" anchor="ctr"/>
              <a:lstStyle/>
              <a:p>
                <a:pPr algn="ctr">
                  <a:lnSpc>
                    <a:spcPts val="2999"/>
                  </a:lnSpc>
                </a:pPr>
                <a:endParaRPr/>
              </a:p>
            </p:txBody>
          </p:sp>
        </p:grpSp>
        <p:grpSp>
          <p:nvGrpSpPr>
            <p:cNvPr id="31" name="Group 31"/>
            <p:cNvGrpSpPr/>
            <p:nvPr/>
          </p:nvGrpSpPr>
          <p:grpSpPr>
            <a:xfrm>
              <a:off x="4065941" y="6329568"/>
              <a:ext cx="6436988" cy="210364"/>
              <a:chOff x="0" y="0"/>
              <a:chExt cx="15544452" cy="508000"/>
            </a:xfrm>
          </p:grpSpPr>
          <p:sp>
            <p:nvSpPr>
              <p:cNvPr id="32" name="Freeform 32"/>
              <p:cNvSpPr/>
              <p:nvPr/>
            </p:nvSpPr>
            <p:spPr>
              <a:xfrm>
                <a:off x="0" y="49530"/>
                <a:ext cx="15544453" cy="408940"/>
              </a:xfrm>
              <a:custGeom>
                <a:avLst/>
                <a:gdLst/>
                <a:ahLst/>
                <a:cxnLst/>
                <a:rect l="l" t="t" r="r" b="b"/>
                <a:pathLst>
                  <a:path w="15544453" h="408940">
                    <a:moveTo>
                      <a:pt x="15338712" y="0"/>
                    </a:moveTo>
                    <a:cubicBezTo>
                      <a:pt x="15238383" y="0"/>
                      <a:pt x="15155833" y="72390"/>
                      <a:pt x="15136783" y="166370"/>
                    </a:cubicBezTo>
                    <a:lnTo>
                      <a:pt x="0" y="166370"/>
                    </a:lnTo>
                    <a:lnTo>
                      <a:pt x="0" y="242570"/>
                    </a:lnTo>
                    <a:lnTo>
                      <a:pt x="15138053" y="242570"/>
                    </a:lnTo>
                    <a:cubicBezTo>
                      <a:pt x="15155833" y="337820"/>
                      <a:pt x="15239653" y="408940"/>
                      <a:pt x="15339983" y="408940"/>
                    </a:cubicBezTo>
                    <a:cubicBezTo>
                      <a:pt x="15453012" y="408940"/>
                      <a:pt x="15544453" y="317500"/>
                      <a:pt x="15544453" y="204470"/>
                    </a:cubicBezTo>
                    <a:cubicBezTo>
                      <a:pt x="15544453" y="91440"/>
                      <a:pt x="15453012" y="0"/>
                      <a:pt x="15338712" y="0"/>
                    </a:cubicBezTo>
                    <a:close/>
                  </a:path>
                </a:pathLst>
              </a:custGeom>
              <a:solidFill>
                <a:srgbClr val="3EDAD8"/>
              </a:solidFill>
            </p:spPr>
          </p:sp>
        </p:grpSp>
        <p:grpSp>
          <p:nvGrpSpPr>
            <p:cNvPr id="33" name="Group 33"/>
            <p:cNvGrpSpPr/>
            <p:nvPr/>
          </p:nvGrpSpPr>
          <p:grpSpPr>
            <a:xfrm>
              <a:off x="4065941" y="4099905"/>
              <a:ext cx="6436988" cy="210364"/>
              <a:chOff x="0" y="0"/>
              <a:chExt cx="15544452" cy="508000"/>
            </a:xfrm>
          </p:grpSpPr>
          <p:sp>
            <p:nvSpPr>
              <p:cNvPr id="34" name="Freeform 34"/>
              <p:cNvSpPr/>
              <p:nvPr/>
            </p:nvSpPr>
            <p:spPr>
              <a:xfrm>
                <a:off x="0" y="49530"/>
                <a:ext cx="15544453" cy="408940"/>
              </a:xfrm>
              <a:custGeom>
                <a:avLst/>
                <a:gdLst/>
                <a:ahLst/>
                <a:cxnLst/>
                <a:rect l="l" t="t" r="r" b="b"/>
                <a:pathLst>
                  <a:path w="15544453" h="408940">
                    <a:moveTo>
                      <a:pt x="15338712" y="0"/>
                    </a:moveTo>
                    <a:cubicBezTo>
                      <a:pt x="15238383" y="0"/>
                      <a:pt x="15155833" y="72390"/>
                      <a:pt x="15136783" y="166370"/>
                    </a:cubicBezTo>
                    <a:lnTo>
                      <a:pt x="0" y="166370"/>
                    </a:lnTo>
                    <a:lnTo>
                      <a:pt x="0" y="242570"/>
                    </a:lnTo>
                    <a:lnTo>
                      <a:pt x="15138053" y="242570"/>
                    </a:lnTo>
                    <a:cubicBezTo>
                      <a:pt x="15155833" y="337820"/>
                      <a:pt x="15239653" y="408940"/>
                      <a:pt x="15339983" y="408940"/>
                    </a:cubicBezTo>
                    <a:cubicBezTo>
                      <a:pt x="15453012" y="408940"/>
                      <a:pt x="15544453" y="317500"/>
                      <a:pt x="15544453" y="204470"/>
                    </a:cubicBezTo>
                    <a:cubicBezTo>
                      <a:pt x="15544453" y="91440"/>
                      <a:pt x="15453012" y="0"/>
                      <a:pt x="15338712" y="0"/>
                    </a:cubicBezTo>
                    <a:close/>
                  </a:path>
                </a:pathLst>
              </a:custGeom>
              <a:solidFill>
                <a:srgbClr val="37C9EF"/>
              </a:solidFill>
            </p:spPr>
          </p:sp>
        </p:grpSp>
        <p:grpSp>
          <p:nvGrpSpPr>
            <p:cNvPr id="35" name="Group 35"/>
            <p:cNvGrpSpPr/>
            <p:nvPr/>
          </p:nvGrpSpPr>
          <p:grpSpPr>
            <a:xfrm>
              <a:off x="4065941" y="1871793"/>
              <a:ext cx="6436988" cy="210364"/>
              <a:chOff x="0" y="0"/>
              <a:chExt cx="15544452" cy="508000"/>
            </a:xfrm>
          </p:grpSpPr>
          <p:sp>
            <p:nvSpPr>
              <p:cNvPr id="36" name="Freeform 36"/>
              <p:cNvSpPr/>
              <p:nvPr/>
            </p:nvSpPr>
            <p:spPr>
              <a:xfrm>
                <a:off x="0" y="49530"/>
                <a:ext cx="15544453" cy="408940"/>
              </a:xfrm>
              <a:custGeom>
                <a:avLst/>
                <a:gdLst/>
                <a:ahLst/>
                <a:cxnLst/>
                <a:rect l="l" t="t" r="r" b="b"/>
                <a:pathLst>
                  <a:path w="15544453" h="408940">
                    <a:moveTo>
                      <a:pt x="15338712" y="0"/>
                    </a:moveTo>
                    <a:cubicBezTo>
                      <a:pt x="15238383" y="0"/>
                      <a:pt x="15155833" y="72390"/>
                      <a:pt x="15136783" y="166370"/>
                    </a:cubicBezTo>
                    <a:lnTo>
                      <a:pt x="0" y="166370"/>
                    </a:lnTo>
                    <a:lnTo>
                      <a:pt x="0" y="242570"/>
                    </a:lnTo>
                    <a:lnTo>
                      <a:pt x="15138053" y="242570"/>
                    </a:lnTo>
                    <a:cubicBezTo>
                      <a:pt x="15155833" y="337820"/>
                      <a:pt x="15239653" y="408940"/>
                      <a:pt x="15339983" y="408940"/>
                    </a:cubicBezTo>
                    <a:cubicBezTo>
                      <a:pt x="15453012" y="408940"/>
                      <a:pt x="15544453" y="317500"/>
                      <a:pt x="15544453" y="204470"/>
                    </a:cubicBezTo>
                    <a:cubicBezTo>
                      <a:pt x="15544453" y="91440"/>
                      <a:pt x="15453012" y="0"/>
                      <a:pt x="15338712" y="0"/>
                    </a:cubicBezTo>
                    <a:close/>
                  </a:path>
                </a:pathLst>
              </a:custGeom>
              <a:solidFill>
                <a:srgbClr val="2C92D5"/>
              </a:solidFill>
            </p:spPr>
          </p:sp>
        </p:grpSp>
        <p:sp>
          <p:nvSpPr>
            <p:cNvPr id="37" name="Freeform 37"/>
            <p:cNvSpPr/>
            <p:nvPr/>
          </p:nvSpPr>
          <p:spPr>
            <a:xfrm>
              <a:off x="4372574" y="1457012"/>
              <a:ext cx="1170628" cy="1326490"/>
            </a:xfrm>
            <a:custGeom>
              <a:avLst/>
              <a:gdLst/>
              <a:ahLst/>
              <a:cxnLst/>
              <a:rect l="l" t="t" r="r" b="b"/>
              <a:pathLst>
                <a:path w="1170628" h="1326490">
                  <a:moveTo>
                    <a:pt x="0" y="0"/>
                  </a:moveTo>
                  <a:lnTo>
                    <a:pt x="1170628" y="0"/>
                  </a:lnTo>
                  <a:lnTo>
                    <a:pt x="1170628" y="1326490"/>
                  </a:lnTo>
                  <a:lnTo>
                    <a:pt x="0" y="1326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8" name="Freeform 38"/>
            <p:cNvSpPr/>
            <p:nvPr/>
          </p:nvSpPr>
          <p:spPr>
            <a:xfrm>
              <a:off x="4280142" y="4099905"/>
              <a:ext cx="1355492" cy="938986"/>
            </a:xfrm>
            <a:custGeom>
              <a:avLst/>
              <a:gdLst/>
              <a:ahLst/>
              <a:cxnLst/>
              <a:rect l="l" t="t" r="r" b="b"/>
              <a:pathLst>
                <a:path w="1355492" h="938986">
                  <a:moveTo>
                    <a:pt x="0" y="0"/>
                  </a:moveTo>
                  <a:lnTo>
                    <a:pt x="1355492" y="0"/>
                  </a:lnTo>
                  <a:lnTo>
                    <a:pt x="1355492" y="938986"/>
                  </a:lnTo>
                  <a:lnTo>
                    <a:pt x="0" y="9389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9" name="Freeform 39"/>
            <p:cNvSpPr/>
            <p:nvPr/>
          </p:nvSpPr>
          <p:spPr>
            <a:xfrm>
              <a:off x="2537065" y="5980885"/>
              <a:ext cx="1237172" cy="1118094"/>
            </a:xfrm>
            <a:custGeom>
              <a:avLst/>
              <a:gdLst/>
              <a:ahLst/>
              <a:cxnLst/>
              <a:rect l="l" t="t" r="r" b="b"/>
              <a:pathLst>
                <a:path w="1237172" h="1118094">
                  <a:moveTo>
                    <a:pt x="0" y="0"/>
                  </a:moveTo>
                  <a:lnTo>
                    <a:pt x="1237172" y="0"/>
                  </a:lnTo>
                  <a:lnTo>
                    <a:pt x="1237172" y="1118094"/>
                  </a:lnTo>
                  <a:lnTo>
                    <a:pt x="0" y="11180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0" name="Freeform 40"/>
            <p:cNvSpPr/>
            <p:nvPr/>
          </p:nvSpPr>
          <p:spPr>
            <a:xfrm>
              <a:off x="4556521" y="6006825"/>
              <a:ext cx="802733" cy="1092154"/>
            </a:xfrm>
            <a:custGeom>
              <a:avLst/>
              <a:gdLst/>
              <a:ahLst/>
              <a:cxnLst/>
              <a:rect l="l" t="t" r="r" b="b"/>
              <a:pathLst>
                <a:path w="802733" h="1092154">
                  <a:moveTo>
                    <a:pt x="0" y="0"/>
                  </a:moveTo>
                  <a:lnTo>
                    <a:pt x="802733" y="0"/>
                  </a:lnTo>
                  <a:lnTo>
                    <a:pt x="802733" y="1092154"/>
                  </a:lnTo>
                  <a:lnTo>
                    <a:pt x="0" y="10921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Freeform 41"/>
            <p:cNvSpPr/>
            <p:nvPr/>
          </p:nvSpPr>
          <p:spPr>
            <a:xfrm>
              <a:off x="6172054" y="6006825"/>
              <a:ext cx="1252806" cy="1116563"/>
            </a:xfrm>
            <a:custGeom>
              <a:avLst/>
              <a:gdLst/>
              <a:ahLst/>
              <a:cxnLst/>
              <a:rect l="l" t="t" r="r" b="b"/>
              <a:pathLst>
                <a:path w="1252806" h="1116563">
                  <a:moveTo>
                    <a:pt x="0" y="0"/>
                  </a:moveTo>
                  <a:lnTo>
                    <a:pt x="1252806" y="0"/>
                  </a:lnTo>
                  <a:lnTo>
                    <a:pt x="1252806" y="1116563"/>
                  </a:lnTo>
                  <a:lnTo>
                    <a:pt x="0" y="11165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2" name="TextBox 42"/>
            <p:cNvSpPr txBox="1"/>
            <p:nvPr/>
          </p:nvSpPr>
          <p:spPr>
            <a:xfrm>
              <a:off x="10781604" y="1958881"/>
              <a:ext cx="8134645" cy="685800"/>
            </a:xfrm>
            <a:prstGeom prst="rect">
              <a:avLst/>
            </a:prstGeom>
          </p:spPr>
          <p:txBody>
            <a:bodyPr lIns="0" tIns="0" rIns="0" bIns="0" rtlCol="0" anchor="t">
              <a:spAutoFit/>
            </a:bodyPr>
            <a:lstStyle/>
            <a:p>
              <a:pPr algn="l">
                <a:lnSpc>
                  <a:spcPts val="4200"/>
                </a:lnSpc>
              </a:pPr>
              <a:r>
                <a:rPr lang="en-US" sz="3000" spc="150">
                  <a:solidFill>
                    <a:srgbClr val="191919"/>
                  </a:solidFill>
                  <a:latin typeface="Roboto"/>
                  <a:ea typeface="Roboto"/>
                  <a:cs typeface="Roboto"/>
                  <a:sym typeface="Roboto"/>
                </a:rPr>
                <a:t>Anh/chị đang gặp vấn đề gì?</a:t>
              </a:r>
            </a:p>
          </p:txBody>
        </p:sp>
        <p:sp>
          <p:nvSpPr>
            <p:cNvPr id="43" name="TextBox 43"/>
            <p:cNvSpPr txBox="1"/>
            <p:nvPr/>
          </p:nvSpPr>
          <p:spPr>
            <a:xfrm>
              <a:off x="10781604" y="1233069"/>
              <a:ext cx="8134645" cy="685800"/>
            </a:xfrm>
            <a:prstGeom prst="rect">
              <a:avLst/>
            </a:prstGeom>
          </p:spPr>
          <p:txBody>
            <a:bodyPr lIns="0" tIns="0" rIns="0" bIns="0" rtlCol="0" anchor="t">
              <a:spAutoFit/>
            </a:bodyPr>
            <a:lstStyle/>
            <a:p>
              <a:pPr algn="l">
                <a:lnSpc>
                  <a:spcPts val="4200"/>
                </a:lnSpc>
              </a:pPr>
              <a:r>
                <a:rPr lang="en-US" sz="3000" b="1" spc="225">
                  <a:solidFill>
                    <a:srgbClr val="2C92D5"/>
                  </a:solidFill>
                  <a:latin typeface="Roboto Bold"/>
                  <a:ea typeface="Roboto Bold"/>
                  <a:cs typeface="Roboto Bold"/>
                  <a:sym typeface="Roboto Bold"/>
                </a:rPr>
                <a:t>NGƯỜI BỆNH</a:t>
              </a:r>
            </a:p>
          </p:txBody>
        </p:sp>
        <p:sp>
          <p:nvSpPr>
            <p:cNvPr id="44" name="TextBox 44"/>
            <p:cNvSpPr txBox="1"/>
            <p:nvPr/>
          </p:nvSpPr>
          <p:spPr>
            <a:xfrm>
              <a:off x="10781604" y="4186992"/>
              <a:ext cx="9075171" cy="685800"/>
            </a:xfrm>
            <a:prstGeom prst="rect">
              <a:avLst/>
            </a:prstGeom>
          </p:spPr>
          <p:txBody>
            <a:bodyPr lIns="0" tIns="0" rIns="0" bIns="0" rtlCol="0" anchor="t">
              <a:spAutoFit/>
            </a:bodyPr>
            <a:lstStyle/>
            <a:p>
              <a:pPr algn="l">
                <a:lnSpc>
                  <a:spcPts val="4200"/>
                </a:lnSpc>
              </a:pPr>
              <a:r>
                <a:rPr lang="en-US" sz="3000" spc="150">
                  <a:solidFill>
                    <a:srgbClr val="191919"/>
                  </a:solidFill>
                  <a:latin typeface="Roboto"/>
                  <a:ea typeface="Roboto"/>
                  <a:cs typeface="Roboto"/>
                  <a:sym typeface="Roboto"/>
                </a:rPr>
                <a:t>Phục vụ mục tiêu của người bệnh?</a:t>
              </a:r>
            </a:p>
          </p:txBody>
        </p:sp>
        <p:sp>
          <p:nvSpPr>
            <p:cNvPr id="45" name="TextBox 45"/>
            <p:cNvSpPr txBox="1"/>
            <p:nvPr/>
          </p:nvSpPr>
          <p:spPr>
            <a:xfrm>
              <a:off x="10781604" y="3461181"/>
              <a:ext cx="9075171" cy="685800"/>
            </a:xfrm>
            <a:prstGeom prst="rect">
              <a:avLst/>
            </a:prstGeom>
          </p:spPr>
          <p:txBody>
            <a:bodyPr lIns="0" tIns="0" rIns="0" bIns="0" rtlCol="0" anchor="t">
              <a:spAutoFit/>
            </a:bodyPr>
            <a:lstStyle/>
            <a:p>
              <a:pPr algn="l">
                <a:lnSpc>
                  <a:spcPts val="4200"/>
                </a:lnSpc>
              </a:pPr>
              <a:r>
                <a:rPr lang="en-US" sz="3000" b="1" spc="225">
                  <a:solidFill>
                    <a:srgbClr val="37C9EF"/>
                  </a:solidFill>
                  <a:latin typeface="Roboto Bold"/>
                  <a:ea typeface="Roboto Bold"/>
                  <a:cs typeface="Roboto Bold"/>
                  <a:sym typeface="Roboto Bold"/>
                </a:rPr>
                <a:t>NHÀ CHUYÊN MÔN </a:t>
              </a:r>
            </a:p>
          </p:txBody>
        </p:sp>
        <p:sp>
          <p:nvSpPr>
            <p:cNvPr id="46" name="TextBox 46"/>
            <p:cNvSpPr txBox="1"/>
            <p:nvPr/>
          </p:nvSpPr>
          <p:spPr>
            <a:xfrm>
              <a:off x="10781604" y="6416656"/>
              <a:ext cx="8134645" cy="685800"/>
            </a:xfrm>
            <a:prstGeom prst="rect">
              <a:avLst/>
            </a:prstGeom>
          </p:spPr>
          <p:txBody>
            <a:bodyPr lIns="0" tIns="0" rIns="0" bIns="0" rtlCol="0" anchor="t">
              <a:spAutoFit/>
            </a:bodyPr>
            <a:lstStyle/>
            <a:p>
              <a:pPr algn="l">
                <a:lnSpc>
                  <a:spcPts val="4200"/>
                </a:lnSpc>
              </a:pPr>
              <a:r>
                <a:rPr lang="en-US" sz="3000" spc="150">
                  <a:solidFill>
                    <a:srgbClr val="191919"/>
                  </a:solidFill>
                  <a:latin typeface="Roboto"/>
                  <a:ea typeface="Roboto"/>
                  <a:cs typeface="Roboto"/>
                  <a:sym typeface="Roboto"/>
                </a:rPr>
                <a:t>Phục vụ nhà chuyên môn</a:t>
              </a:r>
            </a:p>
          </p:txBody>
        </p:sp>
        <p:sp>
          <p:nvSpPr>
            <p:cNvPr id="47" name="TextBox 47"/>
            <p:cNvSpPr txBox="1"/>
            <p:nvPr/>
          </p:nvSpPr>
          <p:spPr>
            <a:xfrm>
              <a:off x="10781604" y="5690845"/>
              <a:ext cx="8134645" cy="685800"/>
            </a:xfrm>
            <a:prstGeom prst="rect">
              <a:avLst/>
            </a:prstGeom>
          </p:spPr>
          <p:txBody>
            <a:bodyPr lIns="0" tIns="0" rIns="0" bIns="0" rtlCol="0" anchor="t">
              <a:spAutoFit/>
            </a:bodyPr>
            <a:lstStyle/>
            <a:p>
              <a:pPr algn="l">
                <a:lnSpc>
                  <a:spcPts val="4200"/>
                </a:lnSpc>
              </a:pPr>
              <a:r>
                <a:rPr lang="en-US" sz="3000" b="1" spc="225">
                  <a:solidFill>
                    <a:srgbClr val="3EDAD8"/>
                  </a:solidFill>
                  <a:latin typeface="Roboto Bold"/>
                  <a:ea typeface="Roboto Bold"/>
                  <a:cs typeface="Roboto Bold"/>
                  <a:sym typeface="Roboto Bold"/>
                </a:rPr>
                <a:t>HỆ THỐNG</a:t>
              </a:r>
            </a:p>
          </p:txBody>
        </p:sp>
      </p:grpSp>
      <p:sp>
        <p:nvSpPr>
          <p:cNvPr id="48" name="TextBox 48"/>
          <p:cNvSpPr txBox="1"/>
          <p:nvPr/>
        </p:nvSpPr>
        <p:spPr>
          <a:xfrm>
            <a:off x="535283" y="638175"/>
            <a:ext cx="8320076" cy="771525"/>
          </a:xfrm>
          <a:prstGeom prst="rect">
            <a:avLst/>
          </a:prstGeom>
        </p:spPr>
        <p:txBody>
          <a:bodyPr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SỨC KHỎE TINH THẦN MỚI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523336" y="426406"/>
            <a:ext cx="11791984" cy="1043508"/>
            <a:chOff x="0" y="0"/>
            <a:chExt cx="15722645" cy="1391345"/>
          </a:xfrm>
        </p:grpSpPr>
        <p:sp>
          <p:nvSpPr>
            <p:cNvPr id="18" name="Freeform 18"/>
            <p:cNvSpPr/>
            <p:nvPr/>
          </p:nvSpPr>
          <p:spPr>
            <a:xfrm>
              <a:off x="0" y="0"/>
              <a:ext cx="15722645" cy="1391345"/>
            </a:xfrm>
            <a:custGeom>
              <a:avLst/>
              <a:gdLst/>
              <a:ahLst/>
              <a:cxnLst/>
              <a:rect l="l" t="t" r="r" b="b"/>
              <a:pathLst>
                <a:path w="15722645" h="1391345">
                  <a:moveTo>
                    <a:pt x="0" y="0"/>
                  </a:moveTo>
                  <a:lnTo>
                    <a:pt x="15722645" y="0"/>
                  </a:lnTo>
                  <a:lnTo>
                    <a:pt x="15722645" y="1391345"/>
                  </a:lnTo>
                  <a:lnTo>
                    <a:pt x="0" y="1391345"/>
                  </a:lnTo>
                  <a:close/>
                </a:path>
              </a:pathLst>
            </a:custGeom>
            <a:solidFill>
              <a:srgbClr val="000000">
                <a:alpha val="0"/>
              </a:srgbClr>
            </a:solidFill>
          </p:spPr>
        </p:sp>
        <p:sp>
          <p:nvSpPr>
            <p:cNvPr id="19" name="TextBox 19"/>
            <p:cNvSpPr txBox="1"/>
            <p:nvPr/>
          </p:nvSpPr>
          <p:spPr>
            <a:xfrm>
              <a:off x="0" y="-9525"/>
              <a:ext cx="15722645" cy="1400870"/>
            </a:xfrm>
            <a:prstGeom prst="rect">
              <a:avLst/>
            </a:prstGeom>
          </p:spPr>
          <p:txBody>
            <a:bodyPr lIns="0" tIns="0" rIns="0" bIns="0" rtlCol="0" anchor="t"/>
            <a:lstStyle/>
            <a:p>
              <a:pPr algn="l">
                <a:lnSpc>
                  <a:spcPts val="6000"/>
                </a:lnSpc>
              </a:pPr>
              <a:r>
                <a:rPr lang="en-US" sz="5000" b="1">
                  <a:solidFill>
                    <a:srgbClr val="3AAA35"/>
                  </a:solidFill>
                  <a:latin typeface="Roboto Bold"/>
                  <a:ea typeface="Roboto Bold"/>
                  <a:cs typeface="Roboto Bold"/>
                  <a:sym typeface="Roboto Bold"/>
                </a:rPr>
                <a:t>CON NGƯỜI, CHẶNG ĐƯỜNG, MỤC TIÊU</a:t>
              </a:r>
            </a:p>
          </p:txBody>
        </p:sp>
      </p:grpSp>
      <p:sp>
        <p:nvSpPr>
          <p:cNvPr id="20" name="Freeform 20"/>
          <p:cNvSpPr/>
          <p:nvPr/>
        </p:nvSpPr>
        <p:spPr>
          <a:xfrm rot="152687">
            <a:off x="4173504" y="3762844"/>
            <a:ext cx="4712708" cy="3569877"/>
          </a:xfrm>
          <a:custGeom>
            <a:avLst/>
            <a:gdLst/>
            <a:ahLst/>
            <a:cxnLst/>
            <a:rect l="l" t="t" r="r" b="b"/>
            <a:pathLst>
              <a:path w="4712708" h="3569877">
                <a:moveTo>
                  <a:pt x="0" y="0"/>
                </a:moveTo>
                <a:lnTo>
                  <a:pt x="4712708" y="0"/>
                </a:lnTo>
                <a:lnTo>
                  <a:pt x="4712708" y="3569876"/>
                </a:lnTo>
                <a:lnTo>
                  <a:pt x="0" y="3569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558074" y="5989106"/>
            <a:ext cx="1992523" cy="2892955"/>
          </a:xfrm>
          <a:custGeom>
            <a:avLst/>
            <a:gdLst/>
            <a:ahLst/>
            <a:cxnLst/>
            <a:rect l="l" t="t" r="r" b="b"/>
            <a:pathLst>
              <a:path w="1992523" h="2892955">
                <a:moveTo>
                  <a:pt x="0" y="0"/>
                </a:moveTo>
                <a:lnTo>
                  <a:pt x="1992522" y="0"/>
                </a:lnTo>
                <a:lnTo>
                  <a:pt x="1992522" y="2892955"/>
                </a:lnTo>
                <a:lnTo>
                  <a:pt x="0" y="28929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8404560" y="2108089"/>
            <a:ext cx="1117162" cy="1546245"/>
          </a:xfrm>
          <a:custGeom>
            <a:avLst/>
            <a:gdLst/>
            <a:ahLst/>
            <a:cxnLst/>
            <a:rect l="l" t="t" r="r" b="b"/>
            <a:pathLst>
              <a:path w="1117162" h="1546245">
                <a:moveTo>
                  <a:pt x="0" y="0"/>
                </a:moveTo>
                <a:lnTo>
                  <a:pt x="1117162" y="0"/>
                </a:lnTo>
                <a:lnTo>
                  <a:pt x="1117162" y="1546245"/>
                </a:lnTo>
                <a:lnTo>
                  <a:pt x="0" y="15462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797126" y="3200032"/>
            <a:ext cx="3521896" cy="2228850"/>
          </a:xfrm>
          <a:prstGeom prst="rect">
            <a:avLst/>
          </a:prstGeom>
        </p:spPr>
        <p:txBody>
          <a:bodyPr lIns="0" tIns="0" rIns="0" bIns="0" rtlCol="0" anchor="t">
            <a:spAutoFit/>
          </a:bodyPr>
          <a:lstStyle/>
          <a:p>
            <a:pPr marL="539749" lvl="1" indent="-269875" algn="l">
              <a:lnSpc>
                <a:spcPts val="2999"/>
              </a:lnSpc>
              <a:buFont typeface="Arial"/>
              <a:buChar char="•"/>
            </a:pPr>
            <a:r>
              <a:rPr lang="en-US" sz="2499">
                <a:solidFill>
                  <a:srgbClr val="000000"/>
                </a:solidFill>
                <a:latin typeface="Roboto"/>
                <a:ea typeface="Roboto"/>
                <a:cs typeface="Roboto"/>
                <a:sym typeface="Roboto"/>
              </a:rPr>
              <a:t>Bạn là ai?</a:t>
            </a:r>
          </a:p>
          <a:p>
            <a:pPr marL="539749" lvl="1" indent="-269875" algn="l">
              <a:lnSpc>
                <a:spcPts val="2999"/>
              </a:lnSpc>
              <a:buFont typeface="Arial"/>
              <a:buChar char="•"/>
            </a:pPr>
            <a:r>
              <a:rPr lang="en-US" sz="2499">
                <a:solidFill>
                  <a:srgbClr val="000000"/>
                </a:solidFill>
                <a:latin typeface="Roboto"/>
                <a:ea typeface="Roboto"/>
                <a:cs typeface="Roboto"/>
                <a:sym typeface="Roboto"/>
              </a:rPr>
              <a:t>Thách thức về sức khỏe của bạn là gì?</a:t>
            </a:r>
          </a:p>
          <a:p>
            <a:pPr marL="539749" lvl="1" indent="-269875" algn="l">
              <a:lnSpc>
                <a:spcPts val="2999"/>
              </a:lnSpc>
              <a:buFont typeface="Arial"/>
              <a:buChar char="•"/>
            </a:pPr>
            <a:r>
              <a:rPr lang="en-US" sz="2499">
                <a:solidFill>
                  <a:srgbClr val="000000"/>
                </a:solidFill>
                <a:latin typeface="Roboto"/>
                <a:ea typeface="Roboto"/>
                <a:cs typeface="Roboto"/>
                <a:sym typeface="Roboto"/>
              </a:rPr>
              <a:t>Thách thức sức khỏe ảnh hưởng đến bạn như thế nào?</a:t>
            </a:r>
          </a:p>
        </p:txBody>
      </p:sp>
      <p:sp>
        <p:nvSpPr>
          <p:cNvPr id="24" name="TextBox 24"/>
          <p:cNvSpPr txBox="1"/>
          <p:nvPr/>
        </p:nvSpPr>
        <p:spPr>
          <a:xfrm>
            <a:off x="797126" y="2549258"/>
            <a:ext cx="1758628" cy="476250"/>
          </a:xfrm>
          <a:prstGeom prst="rect">
            <a:avLst/>
          </a:prstGeom>
        </p:spPr>
        <p:txBody>
          <a:bodyPr lIns="0" tIns="0" rIns="0" bIns="0" rtlCol="0" anchor="t">
            <a:spAutoFit/>
          </a:bodyPr>
          <a:lstStyle/>
          <a:p>
            <a:pPr algn="ctr">
              <a:lnSpc>
                <a:spcPts val="3600"/>
              </a:lnSpc>
              <a:spcBef>
                <a:spcPct val="0"/>
              </a:spcBef>
            </a:pPr>
            <a:r>
              <a:rPr lang="en-US" sz="3000" b="1">
                <a:solidFill>
                  <a:srgbClr val="0070C0"/>
                </a:solidFill>
                <a:latin typeface="Roboto Bold"/>
                <a:ea typeface="Roboto Bold"/>
                <a:cs typeface="Roboto Bold"/>
                <a:sym typeface="Roboto Bold"/>
              </a:rPr>
              <a:t>Con người</a:t>
            </a:r>
          </a:p>
        </p:txBody>
      </p:sp>
      <p:sp>
        <p:nvSpPr>
          <p:cNvPr id="25" name="TextBox 25"/>
          <p:cNvSpPr txBox="1"/>
          <p:nvPr/>
        </p:nvSpPr>
        <p:spPr>
          <a:xfrm>
            <a:off x="10272013" y="2365602"/>
            <a:ext cx="1489397" cy="476250"/>
          </a:xfrm>
          <a:prstGeom prst="rect">
            <a:avLst/>
          </a:prstGeom>
        </p:spPr>
        <p:txBody>
          <a:bodyPr lIns="0" tIns="0" rIns="0" bIns="0" rtlCol="0" anchor="t">
            <a:spAutoFit/>
          </a:bodyPr>
          <a:lstStyle/>
          <a:p>
            <a:pPr algn="ctr">
              <a:lnSpc>
                <a:spcPts val="3600"/>
              </a:lnSpc>
              <a:spcBef>
                <a:spcPct val="0"/>
              </a:spcBef>
            </a:pPr>
            <a:r>
              <a:rPr lang="en-US" sz="3000" b="1">
                <a:solidFill>
                  <a:srgbClr val="00B050"/>
                </a:solidFill>
                <a:latin typeface="Roboto Bold"/>
                <a:ea typeface="Roboto Bold"/>
                <a:cs typeface="Roboto Bold"/>
                <a:sym typeface="Roboto Bold"/>
              </a:rPr>
              <a:t>Mục tiêu</a:t>
            </a:r>
          </a:p>
        </p:txBody>
      </p:sp>
      <p:sp>
        <p:nvSpPr>
          <p:cNvPr id="26" name="TextBox 26"/>
          <p:cNvSpPr txBox="1"/>
          <p:nvPr/>
        </p:nvSpPr>
        <p:spPr>
          <a:xfrm>
            <a:off x="10089133" y="3049550"/>
            <a:ext cx="6291045" cy="1857375"/>
          </a:xfrm>
          <a:prstGeom prst="rect">
            <a:avLst/>
          </a:prstGeom>
        </p:spPr>
        <p:txBody>
          <a:bodyPr lIns="0" tIns="0" rIns="0" bIns="0" rtlCol="0" anchor="t">
            <a:spAutoFit/>
          </a:bodyPr>
          <a:lstStyle/>
          <a:p>
            <a:pPr marL="539749" lvl="1" indent="-269875" algn="l">
              <a:lnSpc>
                <a:spcPts val="2999"/>
              </a:lnSpc>
              <a:buFont typeface="Arial"/>
              <a:buChar char="•"/>
            </a:pPr>
            <a:r>
              <a:rPr lang="en-US" sz="2499">
                <a:solidFill>
                  <a:srgbClr val="000000"/>
                </a:solidFill>
                <a:latin typeface="Roboto"/>
                <a:ea typeface="Roboto"/>
                <a:cs typeface="Roboto"/>
                <a:sym typeface="Roboto"/>
              </a:rPr>
              <a:t>Bạn gặp phải vấn đề gì?</a:t>
            </a:r>
          </a:p>
          <a:p>
            <a:pPr marL="539749" lvl="1" indent="-269875" algn="l">
              <a:lnSpc>
                <a:spcPts val="2999"/>
              </a:lnSpc>
              <a:buFont typeface="Arial"/>
              <a:buChar char="•"/>
            </a:pPr>
            <a:r>
              <a:rPr lang="en-US" sz="2499">
                <a:solidFill>
                  <a:srgbClr val="000000"/>
                </a:solidFill>
                <a:latin typeface="Roboto"/>
                <a:ea typeface="Roboto"/>
                <a:cs typeface="Roboto"/>
                <a:sym typeface="Roboto"/>
              </a:rPr>
              <a:t>Những mục tiêu kỹ thuật nào sẽ phục vụ cho vấn đề bạn đang găp phải?</a:t>
            </a:r>
          </a:p>
          <a:p>
            <a:pPr marL="539749" lvl="1" indent="-269875" algn="l">
              <a:lnSpc>
                <a:spcPts val="2999"/>
              </a:lnSpc>
              <a:buFont typeface="Arial"/>
              <a:buChar char="•"/>
            </a:pPr>
            <a:r>
              <a:rPr lang="en-US" sz="2499">
                <a:solidFill>
                  <a:srgbClr val="000000"/>
                </a:solidFill>
                <a:latin typeface="Roboto"/>
                <a:ea typeface="Roboto"/>
                <a:cs typeface="Roboto"/>
                <a:sym typeface="Roboto"/>
              </a:rPr>
              <a:t>Điều gì là khả thi trong các giới hạn của hệ thống?</a:t>
            </a:r>
          </a:p>
        </p:txBody>
      </p:sp>
      <p:sp>
        <p:nvSpPr>
          <p:cNvPr id="27" name="TextBox 27"/>
          <p:cNvSpPr txBox="1"/>
          <p:nvPr/>
        </p:nvSpPr>
        <p:spPr>
          <a:xfrm>
            <a:off x="6985674" y="6983322"/>
            <a:ext cx="10659291" cy="2074863"/>
          </a:xfrm>
          <a:prstGeom prst="rect">
            <a:avLst/>
          </a:prstGeom>
        </p:spPr>
        <p:txBody>
          <a:bodyPr lIns="0" tIns="0" rIns="0" bIns="0" rtlCol="0" anchor="t">
            <a:spAutoFit/>
          </a:bodyPr>
          <a:lstStyle/>
          <a:p>
            <a:pPr algn="l">
              <a:lnSpc>
                <a:spcPts val="3049"/>
              </a:lnSpc>
            </a:pPr>
            <a:r>
              <a:rPr lang="en-US" sz="2499">
                <a:solidFill>
                  <a:srgbClr val="000000"/>
                </a:solidFill>
                <a:latin typeface="Roboto"/>
                <a:ea typeface="Roboto"/>
                <a:cs typeface="Roboto"/>
                <a:sym typeface="Roboto"/>
              </a:rPr>
              <a:t>Làm thế nào để chúng ta đạt được mục tiêu?</a:t>
            </a:r>
          </a:p>
          <a:p>
            <a:pPr marL="539749" lvl="1" indent="-269875" algn="l">
              <a:lnSpc>
                <a:spcPts val="3424"/>
              </a:lnSpc>
              <a:buFont typeface="Arial"/>
              <a:buChar char="•"/>
            </a:pPr>
            <a:r>
              <a:rPr lang="en-US" sz="2499" b="1" i="1">
                <a:solidFill>
                  <a:srgbClr val="000000"/>
                </a:solidFill>
                <a:latin typeface="Roboto Bold Italics"/>
                <a:ea typeface="Roboto Bold Italics"/>
                <a:cs typeface="Roboto Bold Italics"/>
                <a:sym typeface="Roboto Bold Italics"/>
              </a:rPr>
              <a:t>Người bệnh: </a:t>
            </a:r>
            <a:r>
              <a:rPr lang="en-US" sz="2499">
                <a:solidFill>
                  <a:srgbClr val="000000"/>
                </a:solidFill>
                <a:latin typeface="Roboto"/>
                <a:ea typeface="Roboto"/>
                <a:cs typeface="Roboto"/>
                <a:sym typeface="Roboto"/>
              </a:rPr>
              <a:t>Giá trị cá nhân, nhu cầu và sở thích là gì?</a:t>
            </a:r>
          </a:p>
          <a:p>
            <a:pPr marL="539749" lvl="1" indent="-269875" algn="l">
              <a:lnSpc>
                <a:spcPts val="3424"/>
              </a:lnSpc>
              <a:buFont typeface="Arial"/>
              <a:buChar char="•"/>
            </a:pPr>
            <a:r>
              <a:rPr lang="en-US" sz="2499" b="1" i="1">
                <a:solidFill>
                  <a:srgbClr val="000000"/>
                </a:solidFill>
                <a:latin typeface="Roboto Bold Italics"/>
                <a:ea typeface="Roboto Bold Italics"/>
                <a:cs typeface="Roboto Bold Italics"/>
                <a:sym typeface="Roboto Bold Italics"/>
              </a:rPr>
              <a:t>Chuyên gia: </a:t>
            </a:r>
            <a:r>
              <a:rPr lang="en-US" sz="2499">
                <a:solidFill>
                  <a:srgbClr val="000000"/>
                </a:solidFill>
                <a:latin typeface="Roboto"/>
                <a:ea typeface="Roboto"/>
                <a:cs typeface="Roboto"/>
                <a:sym typeface="Roboto"/>
              </a:rPr>
              <a:t>Các lựa chọn lộ trình kỹ thuật là gì?</a:t>
            </a:r>
          </a:p>
          <a:p>
            <a:pPr marL="539749" lvl="1" indent="-269875" algn="l">
              <a:lnSpc>
                <a:spcPts val="3424"/>
              </a:lnSpc>
              <a:buFont typeface="Arial"/>
              <a:buChar char="•"/>
            </a:pPr>
            <a:r>
              <a:rPr lang="en-US" sz="2499" b="1" i="1">
                <a:solidFill>
                  <a:srgbClr val="000000"/>
                </a:solidFill>
                <a:latin typeface="Roboto Bold Italics"/>
                <a:ea typeface="Roboto Bold Italics"/>
                <a:cs typeface="Roboto Bold Italics"/>
                <a:sym typeface="Roboto Bold Italics"/>
              </a:rPr>
              <a:t>Chuyên gia và Người bệnh:</a:t>
            </a:r>
            <a:r>
              <a:rPr lang="en-US" sz="2499">
                <a:solidFill>
                  <a:srgbClr val="000000"/>
                </a:solidFill>
                <a:latin typeface="Roboto"/>
                <a:ea typeface="Roboto"/>
                <a:cs typeface="Roboto"/>
                <a:sym typeface="Roboto"/>
              </a:rPr>
              <a:t> Ai sẽ làm gì vào thời điểm nào?</a:t>
            </a:r>
          </a:p>
          <a:p>
            <a:pPr marL="539749" lvl="1" indent="-269875" algn="l">
              <a:lnSpc>
                <a:spcPts val="3424"/>
              </a:lnSpc>
              <a:buFont typeface="Arial"/>
              <a:buChar char="•"/>
            </a:pPr>
            <a:r>
              <a:rPr lang="en-US" sz="2499" b="1" i="1">
                <a:solidFill>
                  <a:srgbClr val="000000"/>
                </a:solidFill>
                <a:latin typeface="Roboto Bold Italics"/>
                <a:ea typeface="Roboto Bold Italics"/>
                <a:cs typeface="Roboto Bold Italics"/>
                <a:sym typeface="Roboto Bold Italics"/>
              </a:rPr>
              <a:t>Hệ thống:</a:t>
            </a:r>
            <a:r>
              <a:rPr lang="en-US" sz="2499">
                <a:solidFill>
                  <a:srgbClr val="000000"/>
                </a:solidFill>
                <a:latin typeface="Roboto"/>
                <a:ea typeface="Roboto"/>
                <a:cs typeface="Roboto"/>
                <a:sym typeface="Roboto"/>
              </a:rPr>
              <a:t> Hệ thống có thể hỗ trợ những gì?</a:t>
            </a:r>
          </a:p>
        </p:txBody>
      </p:sp>
      <p:sp>
        <p:nvSpPr>
          <p:cNvPr id="28" name="TextBox 28"/>
          <p:cNvSpPr txBox="1"/>
          <p:nvPr/>
        </p:nvSpPr>
        <p:spPr>
          <a:xfrm>
            <a:off x="6985674" y="6173697"/>
            <a:ext cx="4677519" cy="476250"/>
          </a:xfrm>
          <a:prstGeom prst="rect">
            <a:avLst/>
          </a:prstGeom>
        </p:spPr>
        <p:txBody>
          <a:bodyPr lIns="0" tIns="0" rIns="0" bIns="0" rtlCol="0" anchor="t">
            <a:spAutoFit/>
          </a:bodyPr>
          <a:lstStyle/>
          <a:p>
            <a:pPr algn="ctr">
              <a:lnSpc>
                <a:spcPts val="3600"/>
              </a:lnSpc>
              <a:spcBef>
                <a:spcPct val="0"/>
              </a:spcBef>
            </a:pPr>
            <a:r>
              <a:rPr lang="en-US" sz="3000" b="1">
                <a:solidFill>
                  <a:srgbClr val="32ADDB"/>
                </a:solidFill>
                <a:latin typeface="Roboto Bold"/>
                <a:ea typeface="Roboto Bold"/>
                <a:cs typeface="Roboto Bold"/>
                <a:sym typeface="Roboto Bold"/>
              </a:rPr>
              <a:t>Hành trình của Người bệnh </a:t>
            </a:r>
          </a:p>
        </p:txBody>
      </p:sp>
      <p:sp>
        <p:nvSpPr>
          <p:cNvPr id="29" name="AutoShape 29"/>
          <p:cNvSpPr/>
          <p:nvPr/>
        </p:nvSpPr>
        <p:spPr>
          <a:xfrm>
            <a:off x="523336" y="3112770"/>
            <a:ext cx="3275785" cy="0"/>
          </a:xfrm>
          <a:prstGeom prst="line">
            <a:avLst/>
          </a:prstGeom>
          <a:ln w="38100" cap="flat">
            <a:solidFill>
              <a:srgbClr val="0070C0"/>
            </a:solidFill>
            <a:prstDash val="solid"/>
            <a:headEnd type="none" w="sm" len="sm"/>
            <a:tailEnd type="none" w="sm" len="sm"/>
          </a:ln>
        </p:spPr>
      </p:sp>
      <p:sp>
        <p:nvSpPr>
          <p:cNvPr id="30" name="AutoShape 30"/>
          <p:cNvSpPr/>
          <p:nvPr/>
        </p:nvSpPr>
        <p:spPr>
          <a:xfrm>
            <a:off x="9817082" y="2918142"/>
            <a:ext cx="4242381" cy="19046"/>
          </a:xfrm>
          <a:prstGeom prst="line">
            <a:avLst/>
          </a:prstGeom>
          <a:ln w="38100" cap="flat">
            <a:solidFill>
              <a:srgbClr val="00B050"/>
            </a:solidFill>
            <a:prstDash val="solid"/>
            <a:headEnd type="none" w="sm" len="sm"/>
            <a:tailEnd type="none" w="sm" len="sm"/>
          </a:ln>
        </p:spPr>
      </p:sp>
      <p:sp>
        <p:nvSpPr>
          <p:cNvPr id="31" name="AutoShape 31"/>
          <p:cNvSpPr/>
          <p:nvPr/>
        </p:nvSpPr>
        <p:spPr>
          <a:xfrm>
            <a:off x="6706806" y="6764247"/>
            <a:ext cx="5608513" cy="0"/>
          </a:xfrm>
          <a:prstGeom prst="line">
            <a:avLst/>
          </a:prstGeom>
          <a:ln w="38100" cap="flat">
            <a:solidFill>
              <a:srgbClr val="37C9E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06110" y="-2636366"/>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2188937" y="511312"/>
            <a:ext cx="6604096" cy="1043508"/>
            <a:chOff x="0" y="0"/>
            <a:chExt cx="8805462" cy="1391345"/>
          </a:xfrm>
        </p:grpSpPr>
        <p:sp>
          <p:nvSpPr>
            <p:cNvPr id="7" name="Freeform 7"/>
            <p:cNvSpPr/>
            <p:nvPr/>
          </p:nvSpPr>
          <p:spPr>
            <a:xfrm>
              <a:off x="0" y="0"/>
              <a:ext cx="8805463" cy="1391345"/>
            </a:xfrm>
            <a:custGeom>
              <a:avLst/>
              <a:gdLst/>
              <a:ahLst/>
              <a:cxnLst/>
              <a:rect l="l" t="t" r="r" b="b"/>
              <a:pathLst>
                <a:path w="8805463" h="1391345">
                  <a:moveTo>
                    <a:pt x="0" y="0"/>
                  </a:moveTo>
                  <a:lnTo>
                    <a:pt x="8805463" y="0"/>
                  </a:lnTo>
                  <a:lnTo>
                    <a:pt x="8805463" y="1391345"/>
                  </a:lnTo>
                  <a:lnTo>
                    <a:pt x="0" y="1391345"/>
                  </a:lnTo>
                  <a:close/>
                </a:path>
              </a:pathLst>
            </a:custGeom>
            <a:gradFill rotWithShape="1">
              <a:gsLst>
                <a:gs pos="0">
                  <a:srgbClr val="C1EA8F">
                    <a:alpha val="0"/>
                  </a:srgbClr>
                </a:gs>
                <a:gs pos="50000">
                  <a:srgbClr val="D7F0BC">
                    <a:alpha val="0"/>
                  </a:srgbClr>
                </a:gs>
                <a:gs pos="100000">
                  <a:srgbClr val="EBF7DF">
                    <a:alpha val="0"/>
                  </a:srgbClr>
                </a:gs>
              </a:gsLst>
              <a:lin ang="10800000"/>
            </a:gradFill>
          </p:spPr>
        </p:sp>
        <p:sp>
          <p:nvSpPr>
            <p:cNvPr id="8" name="TextBox 8"/>
            <p:cNvSpPr txBox="1"/>
            <p:nvPr/>
          </p:nvSpPr>
          <p:spPr>
            <a:xfrm>
              <a:off x="0" y="-9525"/>
              <a:ext cx="8805462" cy="1400870"/>
            </a:xfrm>
            <a:prstGeom prst="rect">
              <a:avLst/>
            </a:prstGeom>
          </p:spPr>
          <p:txBody>
            <a:bodyPr lIns="0" tIns="0" rIns="0" bIns="0" rtlCol="0" anchor="t"/>
            <a:lstStyle/>
            <a:p>
              <a:pPr algn="l">
                <a:lnSpc>
                  <a:spcPts val="6000"/>
                </a:lnSpc>
              </a:pPr>
              <a:r>
                <a:rPr lang="en-US" sz="5000">
                  <a:solidFill>
                    <a:srgbClr val="237BFB"/>
                  </a:solidFill>
                  <a:latin typeface="Roboto"/>
                  <a:ea typeface="Roboto"/>
                  <a:cs typeface="Roboto"/>
                  <a:sym typeface="Roboto"/>
                </a:rPr>
                <a:t>  </a:t>
              </a:r>
              <a:r>
                <a:rPr lang="en-US" sz="5000" b="1">
                  <a:solidFill>
                    <a:srgbClr val="237BFB"/>
                  </a:solidFill>
                  <a:latin typeface="Roboto Bold"/>
                  <a:ea typeface="Roboto Bold"/>
                  <a:cs typeface="Roboto Bold"/>
                  <a:sym typeface="Roboto Bold"/>
                </a:rPr>
                <a:t>NỘI QUY HỘI THẢO </a:t>
              </a:r>
            </a:p>
          </p:txBody>
        </p:sp>
      </p:grpSp>
      <p:grpSp>
        <p:nvGrpSpPr>
          <p:cNvPr id="9" name="Group 9"/>
          <p:cNvGrpSpPr/>
          <p:nvPr/>
        </p:nvGrpSpPr>
        <p:grpSpPr>
          <a:xfrm>
            <a:off x="14337707" y="28575"/>
            <a:ext cx="3934208" cy="1250044"/>
            <a:chOff x="0" y="0"/>
            <a:chExt cx="5245610" cy="1666726"/>
          </a:xfrm>
        </p:grpSpPr>
        <p:grpSp>
          <p:nvGrpSpPr>
            <p:cNvPr id="10" name="Group 10"/>
            <p:cNvGrpSpPr/>
            <p:nvPr/>
          </p:nvGrpSpPr>
          <p:grpSpPr>
            <a:xfrm>
              <a:off x="1219418" y="0"/>
              <a:ext cx="2491699" cy="1353410"/>
              <a:chOff x="0" y="0"/>
              <a:chExt cx="748204" cy="406400"/>
            </a:xfrm>
          </p:grpSpPr>
          <p:sp>
            <p:nvSpPr>
              <p:cNvPr id="11" name="Freeform 11"/>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2" name="TextBox 12"/>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3" name="Group 13"/>
            <p:cNvGrpSpPr/>
            <p:nvPr/>
          </p:nvGrpSpPr>
          <p:grpSpPr>
            <a:xfrm>
              <a:off x="0" y="70927"/>
              <a:ext cx="1946697" cy="1353410"/>
              <a:chOff x="0" y="0"/>
              <a:chExt cx="584552" cy="406400"/>
            </a:xfrm>
          </p:grpSpPr>
          <p:sp>
            <p:nvSpPr>
              <p:cNvPr id="14" name="Freeform 14"/>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5" name="TextBox 15"/>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6" name="Group 16"/>
            <p:cNvGrpSpPr/>
            <p:nvPr/>
          </p:nvGrpSpPr>
          <p:grpSpPr>
            <a:xfrm>
              <a:off x="308823" y="332035"/>
              <a:ext cx="4936787" cy="1238343"/>
              <a:chOff x="0" y="0"/>
              <a:chExt cx="1482412" cy="371848"/>
            </a:xfrm>
          </p:grpSpPr>
          <p:sp>
            <p:nvSpPr>
              <p:cNvPr id="17" name="Freeform 17"/>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8" name="TextBox 18"/>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9" name="Freeform 19"/>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20" name="Freeform 20"/>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sp>
        <p:nvSpPr>
          <p:cNvPr id="21" name="Freeform 21"/>
          <p:cNvSpPr/>
          <p:nvPr/>
        </p:nvSpPr>
        <p:spPr>
          <a:xfrm>
            <a:off x="13237067" y="6024520"/>
            <a:ext cx="4829612" cy="4159503"/>
          </a:xfrm>
          <a:custGeom>
            <a:avLst/>
            <a:gdLst/>
            <a:ahLst/>
            <a:cxnLst/>
            <a:rect l="l" t="t" r="r" b="b"/>
            <a:pathLst>
              <a:path w="4829612" h="4159503">
                <a:moveTo>
                  <a:pt x="0" y="0"/>
                </a:moveTo>
                <a:lnTo>
                  <a:pt x="4829612" y="0"/>
                </a:lnTo>
                <a:lnTo>
                  <a:pt x="4829612" y="4159504"/>
                </a:lnTo>
                <a:lnTo>
                  <a:pt x="0" y="4159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2" name="Group 22"/>
          <p:cNvGrpSpPr/>
          <p:nvPr/>
        </p:nvGrpSpPr>
        <p:grpSpPr>
          <a:xfrm rot="-10800000">
            <a:off x="-2091" y="0"/>
            <a:ext cx="1872677" cy="10287000"/>
            <a:chOff x="0" y="0"/>
            <a:chExt cx="493215" cy="2709333"/>
          </a:xfrm>
        </p:grpSpPr>
        <p:sp>
          <p:nvSpPr>
            <p:cNvPr id="23" name="Freeform 23"/>
            <p:cNvSpPr/>
            <p:nvPr/>
          </p:nvSpPr>
          <p:spPr>
            <a:xfrm>
              <a:off x="0" y="0"/>
              <a:ext cx="493215" cy="2709333"/>
            </a:xfrm>
            <a:custGeom>
              <a:avLst/>
              <a:gdLst/>
              <a:ahLst/>
              <a:cxnLst/>
              <a:rect l="l" t="t" r="r" b="b"/>
              <a:pathLst>
                <a:path w="493215" h="2709333">
                  <a:moveTo>
                    <a:pt x="0" y="0"/>
                  </a:moveTo>
                  <a:lnTo>
                    <a:pt x="493215" y="0"/>
                  </a:lnTo>
                  <a:lnTo>
                    <a:pt x="493215" y="2709333"/>
                  </a:lnTo>
                  <a:lnTo>
                    <a:pt x="0" y="2709333"/>
                  </a:lnTo>
                  <a:close/>
                </a:path>
              </a:pathLst>
            </a:custGeom>
            <a:gradFill rotWithShape="1">
              <a:gsLst>
                <a:gs pos="0">
                  <a:srgbClr val="EAB28F">
                    <a:alpha val="100000"/>
                  </a:srgbClr>
                </a:gs>
                <a:gs pos="50000">
                  <a:srgbClr val="FFF7EC">
                    <a:alpha val="100000"/>
                  </a:srgbClr>
                </a:gs>
                <a:gs pos="100000">
                  <a:srgbClr val="FFFFFF">
                    <a:alpha val="100000"/>
                  </a:srgbClr>
                </a:gs>
              </a:gsLst>
              <a:path path="circle">
                <a:fillToRect r="100000" b="100000"/>
              </a:path>
              <a:tileRect l="-100000" t="-100000"/>
            </a:gradFill>
          </p:spPr>
        </p:sp>
        <p:sp>
          <p:nvSpPr>
            <p:cNvPr id="24" name="TextBox 24"/>
            <p:cNvSpPr txBox="1"/>
            <p:nvPr/>
          </p:nvSpPr>
          <p:spPr>
            <a:xfrm>
              <a:off x="0" y="-38100"/>
              <a:ext cx="493215" cy="2747433"/>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531714" y="1844259"/>
            <a:ext cx="760687" cy="846384"/>
          </a:xfrm>
          <a:custGeom>
            <a:avLst/>
            <a:gdLst/>
            <a:ahLst/>
            <a:cxnLst/>
            <a:rect l="l" t="t" r="r" b="b"/>
            <a:pathLst>
              <a:path w="760687" h="846384">
                <a:moveTo>
                  <a:pt x="0" y="0"/>
                </a:moveTo>
                <a:lnTo>
                  <a:pt x="760688" y="0"/>
                </a:lnTo>
                <a:lnTo>
                  <a:pt x="760688" y="846383"/>
                </a:lnTo>
                <a:lnTo>
                  <a:pt x="0" y="8463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2531714" y="2938192"/>
            <a:ext cx="760687" cy="760687"/>
          </a:xfrm>
          <a:custGeom>
            <a:avLst/>
            <a:gdLst/>
            <a:ahLst/>
            <a:cxnLst/>
            <a:rect l="l" t="t" r="r" b="b"/>
            <a:pathLst>
              <a:path w="760687" h="760687">
                <a:moveTo>
                  <a:pt x="0" y="0"/>
                </a:moveTo>
                <a:lnTo>
                  <a:pt x="760688" y="0"/>
                </a:lnTo>
                <a:lnTo>
                  <a:pt x="760688" y="760688"/>
                </a:lnTo>
                <a:lnTo>
                  <a:pt x="0" y="7606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2531714" y="3975105"/>
            <a:ext cx="783480" cy="783480"/>
          </a:xfrm>
          <a:custGeom>
            <a:avLst/>
            <a:gdLst/>
            <a:ahLst/>
            <a:cxnLst/>
            <a:rect l="l" t="t" r="r" b="b"/>
            <a:pathLst>
              <a:path w="783480" h="783480">
                <a:moveTo>
                  <a:pt x="0" y="0"/>
                </a:moveTo>
                <a:lnTo>
                  <a:pt x="783481" y="0"/>
                </a:lnTo>
                <a:lnTo>
                  <a:pt x="783481" y="783480"/>
                </a:lnTo>
                <a:lnTo>
                  <a:pt x="0" y="7834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Freeform 28"/>
          <p:cNvSpPr/>
          <p:nvPr/>
        </p:nvSpPr>
        <p:spPr>
          <a:xfrm>
            <a:off x="2603465" y="5022507"/>
            <a:ext cx="652926" cy="657033"/>
          </a:xfrm>
          <a:custGeom>
            <a:avLst/>
            <a:gdLst/>
            <a:ahLst/>
            <a:cxnLst/>
            <a:rect l="l" t="t" r="r" b="b"/>
            <a:pathLst>
              <a:path w="652926" h="657033">
                <a:moveTo>
                  <a:pt x="0" y="0"/>
                </a:moveTo>
                <a:lnTo>
                  <a:pt x="652926" y="0"/>
                </a:lnTo>
                <a:lnTo>
                  <a:pt x="652926" y="657032"/>
                </a:lnTo>
                <a:lnTo>
                  <a:pt x="0" y="6570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9" name="Freeform 29"/>
          <p:cNvSpPr/>
          <p:nvPr/>
        </p:nvSpPr>
        <p:spPr>
          <a:xfrm>
            <a:off x="2652423" y="5915312"/>
            <a:ext cx="555011" cy="831760"/>
          </a:xfrm>
          <a:custGeom>
            <a:avLst/>
            <a:gdLst/>
            <a:ahLst/>
            <a:cxnLst/>
            <a:rect l="l" t="t" r="r" b="b"/>
            <a:pathLst>
              <a:path w="555011" h="831760">
                <a:moveTo>
                  <a:pt x="0" y="0"/>
                </a:moveTo>
                <a:lnTo>
                  <a:pt x="555011" y="0"/>
                </a:lnTo>
                <a:lnTo>
                  <a:pt x="555011" y="831760"/>
                </a:lnTo>
                <a:lnTo>
                  <a:pt x="0" y="83176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0" name="Freeform 30"/>
          <p:cNvSpPr/>
          <p:nvPr/>
        </p:nvSpPr>
        <p:spPr>
          <a:xfrm>
            <a:off x="2531714" y="7023297"/>
            <a:ext cx="804750" cy="804750"/>
          </a:xfrm>
          <a:custGeom>
            <a:avLst/>
            <a:gdLst/>
            <a:ahLst/>
            <a:cxnLst/>
            <a:rect l="l" t="t" r="r" b="b"/>
            <a:pathLst>
              <a:path w="804750" h="804750">
                <a:moveTo>
                  <a:pt x="0" y="0"/>
                </a:moveTo>
                <a:lnTo>
                  <a:pt x="804750" y="0"/>
                </a:lnTo>
                <a:lnTo>
                  <a:pt x="804750" y="804750"/>
                </a:lnTo>
                <a:lnTo>
                  <a:pt x="0" y="8047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1" name="Freeform 31"/>
          <p:cNvSpPr/>
          <p:nvPr/>
        </p:nvSpPr>
        <p:spPr>
          <a:xfrm>
            <a:off x="2531714" y="8104272"/>
            <a:ext cx="804750" cy="804750"/>
          </a:xfrm>
          <a:custGeom>
            <a:avLst/>
            <a:gdLst/>
            <a:ahLst/>
            <a:cxnLst/>
            <a:rect l="l" t="t" r="r" b="b"/>
            <a:pathLst>
              <a:path w="804750" h="804750">
                <a:moveTo>
                  <a:pt x="0" y="0"/>
                </a:moveTo>
                <a:lnTo>
                  <a:pt x="804750" y="0"/>
                </a:lnTo>
                <a:lnTo>
                  <a:pt x="804750" y="804750"/>
                </a:lnTo>
                <a:lnTo>
                  <a:pt x="0" y="80475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2" name="TextBox 32"/>
          <p:cNvSpPr txBox="1"/>
          <p:nvPr/>
        </p:nvSpPr>
        <p:spPr>
          <a:xfrm>
            <a:off x="3613186" y="2019800"/>
            <a:ext cx="2027046"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Đúng giờ</a:t>
            </a:r>
          </a:p>
        </p:txBody>
      </p:sp>
      <p:sp>
        <p:nvSpPr>
          <p:cNvPr id="33" name="TextBox 33"/>
          <p:cNvSpPr txBox="1"/>
          <p:nvPr/>
        </p:nvSpPr>
        <p:spPr>
          <a:xfrm>
            <a:off x="3579397" y="3037431"/>
            <a:ext cx="2926545"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Tắt cam và mic</a:t>
            </a:r>
          </a:p>
        </p:txBody>
      </p:sp>
      <p:sp>
        <p:nvSpPr>
          <p:cNvPr id="34" name="TextBox 34"/>
          <p:cNvSpPr txBox="1"/>
          <p:nvPr/>
        </p:nvSpPr>
        <p:spPr>
          <a:xfrm>
            <a:off x="3579398" y="4066877"/>
            <a:ext cx="10758309" cy="461665"/>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Không bình luận những nội dung không liên quan đến hội thảo</a:t>
            </a:r>
          </a:p>
        </p:txBody>
      </p:sp>
      <p:sp>
        <p:nvSpPr>
          <p:cNvPr id="35" name="TextBox 35"/>
          <p:cNvSpPr txBox="1"/>
          <p:nvPr/>
        </p:nvSpPr>
        <p:spPr>
          <a:xfrm>
            <a:off x="3579398" y="5103373"/>
            <a:ext cx="6250402"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Tương tác giữa học viên và diễn giả</a:t>
            </a:r>
          </a:p>
        </p:txBody>
      </p:sp>
      <p:sp>
        <p:nvSpPr>
          <p:cNvPr id="36" name="TextBox 36"/>
          <p:cNvSpPr txBox="1"/>
          <p:nvPr/>
        </p:nvSpPr>
        <p:spPr>
          <a:xfrm>
            <a:off x="3615346" y="6081787"/>
            <a:ext cx="7151174"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Nhấn vào biểu tượng giơ tay khi phát biểu</a:t>
            </a:r>
          </a:p>
        </p:txBody>
      </p:sp>
      <p:sp>
        <p:nvSpPr>
          <p:cNvPr id="37" name="TextBox 37"/>
          <p:cNvSpPr txBox="1"/>
          <p:nvPr/>
        </p:nvSpPr>
        <p:spPr>
          <a:xfrm>
            <a:off x="3653370" y="7118282"/>
            <a:ext cx="8353205"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Lượng giá cuối hội thảo để được nhận chứng chỉ</a:t>
            </a:r>
          </a:p>
        </p:txBody>
      </p:sp>
      <p:sp>
        <p:nvSpPr>
          <p:cNvPr id="38" name="TextBox 38"/>
          <p:cNvSpPr txBox="1"/>
          <p:nvPr/>
        </p:nvSpPr>
        <p:spPr>
          <a:xfrm>
            <a:off x="3687158" y="8211928"/>
            <a:ext cx="4566477" cy="476250"/>
          </a:xfrm>
          <a:prstGeom prst="rect">
            <a:avLst/>
          </a:prstGeom>
        </p:spPr>
        <p:txBody>
          <a:bodyPr wrap="square" lIns="0" tIns="0" rIns="0" bIns="0" rtlCol="0" anchor="t">
            <a:spAutoFit/>
          </a:bodyPr>
          <a:lstStyle/>
          <a:p>
            <a:pPr algn="l">
              <a:lnSpc>
                <a:spcPts val="3600"/>
              </a:lnSpc>
              <a:spcBef>
                <a:spcPct val="0"/>
              </a:spcBef>
            </a:pPr>
            <a:r>
              <a:rPr lang="en-US" sz="3000">
                <a:solidFill>
                  <a:srgbClr val="000000"/>
                </a:solidFill>
                <a:latin typeface="Roboto"/>
                <a:ea typeface="Roboto"/>
                <a:cs typeface="Roboto"/>
                <a:sym typeface="Roboto"/>
              </a:rPr>
              <a:t>Nhận tài liệu sau hội thảo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0385" y="9910341"/>
            <a:ext cx="621721" cy="376659"/>
          </a:xfrm>
          <a:custGeom>
            <a:avLst/>
            <a:gdLst/>
            <a:ahLst/>
            <a:cxnLst/>
            <a:rect l="l" t="t" r="r" b="b"/>
            <a:pathLst>
              <a:path w="621721" h="376659">
                <a:moveTo>
                  <a:pt x="0" y="0"/>
                </a:moveTo>
                <a:lnTo>
                  <a:pt x="621722" y="0"/>
                </a:lnTo>
                <a:lnTo>
                  <a:pt x="621722" y="376659"/>
                </a:lnTo>
                <a:lnTo>
                  <a:pt x="0" y="376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41766" y="241430"/>
            <a:ext cx="6447501" cy="923330"/>
            <a:chOff x="0" y="0"/>
            <a:chExt cx="8596668" cy="1231106"/>
          </a:xfrm>
        </p:grpSpPr>
        <p:sp>
          <p:nvSpPr>
            <p:cNvPr id="4" name="Freeform 4"/>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5" name="TextBox 5"/>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grpSp>
        <p:nvGrpSpPr>
          <p:cNvPr id="6" name="Group 6"/>
          <p:cNvGrpSpPr/>
          <p:nvPr/>
        </p:nvGrpSpPr>
        <p:grpSpPr>
          <a:xfrm>
            <a:off x="1697523" y="7573965"/>
            <a:ext cx="5333862" cy="1079853"/>
            <a:chOff x="0" y="0"/>
            <a:chExt cx="1977402" cy="400330"/>
          </a:xfrm>
        </p:grpSpPr>
        <p:sp>
          <p:nvSpPr>
            <p:cNvPr id="7" name="Freeform 7"/>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FEC101"/>
            </a:solidFill>
          </p:spPr>
        </p:sp>
        <p:sp>
          <p:nvSpPr>
            <p:cNvPr id="8" name="TextBox 8"/>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1697523" y="5284715"/>
            <a:ext cx="5333862" cy="1079853"/>
            <a:chOff x="0" y="0"/>
            <a:chExt cx="1977402" cy="400330"/>
          </a:xfrm>
        </p:grpSpPr>
        <p:sp>
          <p:nvSpPr>
            <p:cNvPr id="10" name="Freeform 10"/>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1E99DE"/>
            </a:solidFill>
          </p:spPr>
        </p:sp>
        <p:sp>
          <p:nvSpPr>
            <p:cNvPr id="11" name="TextBox 11"/>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7659387" y="-2725480"/>
            <a:ext cx="17734880" cy="15974777"/>
            <a:chOff x="0" y="0"/>
            <a:chExt cx="23646506" cy="21299703"/>
          </a:xfrm>
        </p:grpSpPr>
        <p:sp>
          <p:nvSpPr>
            <p:cNvPr id="13" name="Freeform 1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6"/>
            <p:cNvGrpSpPr/>
            <p:nvPr/>
          </p:nvGrpSpPr>
          <p:grpSpPr>
            <a:xfrm>
              <a:off x="10123845" y="3672074"/>
              <a:ext cx="2491699" cy="1353410"/>
              <a:chOff x="0" y="0"/>
              <a:chExt cx="748204" cy="406400"/>
            </a:xfrm>
          </p:grpSpPr>
          <p:sp>
            <p:nvSpPr>
              <p:cNvPr id="17" name="Freeform 1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8" name="TextBox 1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9" name="Group 19"/>
            <p:cNvGrpSpPr/>
            <p:nvPr/>
          </p:nvGrpSpPr>
          <p:grpSpPr>
            <a:xfrm>
              <a:off x="8904427" y="3743001"/>
              <a:ext cx="1946697" cy="1353410"/>
              <a:chOff x="0" y="0"/>
              <a:chExt cx="584552" cy="406400"/>
            </a:xfrm>
          </p:grpSpPr>
          <p:sp>
            <p:nvSpPr>
              <p:cNvPr id="20" name="Freeform 2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21" name="TextBox 2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22" name="Group 22"/>
            <p:cNvGrpSpPr/>
            <p:nvPr/>
          </p:nvGrpSpPr>
          <p:grpSpPr>
            <a:xfrm>
              <a:off x="9213250" y="4004109"/>
              <a:ext cx="4936787" cy="1238343"/>
              <a:chOff x="0" y="0"/>
              <a:chExt cx="1482412" cy="371848"/>
            </a:xfrm>
          </p:grpSpPr>
          <p:sp>
            <p:nvSpPr>
              <p:cNvPr id="23" name="Freeform 2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24" name="TextBox 2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5" name="Freeform 2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0"/>
              <a:stretch>
                <a:fillRect/>
              </a:stretch>
            </a:blipFill>
          </p:spPr>
        </p:sp>
        <p:sp>
          <p:nvSpPr>
            <p:cNvPr id="26" name="Freeform 2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1"/>
              <a:stretch>
                <a:fillRect/>
              </a:stretch>
            </a:blipFill>
          </p:spPr>
        </p:sp>
      </p:grpSp>
      <p:grpSp>
        <p:nvGrpSpPr>
          <p:cNvPr id="27" name="Group 27"/>
          <p:cNvGrpSpPr/>
          <p:nvPr/>
        </p:nvGrpSpPr>
        <p:grpSpPr>
          <a:xfrm rot="-10800000">
            <a:off x="7238812" y="7460020"/>
            <a:ext cx="1307743" cy="130774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FEC101"/>
              </a:solidFill>
              <a:prstDash val="solid"/>
              <a:miter/>
            </a:ln>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30" name="Group 30"/>
          <p:cNvGrpSpPr/>
          <p:nvPr/>
        </p:nvGrpSpPr>
        <p:grpSpPr>
          <a:xfrm rot="-10800000">
            <a:off x="7238812" y="5170770"/>
            <a:ext cx="1307743" cy="130774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1E99DE"/>
              </a:solidFill>
              <a:prstDash val="solid"/>
              <a:miter/>
            </a:ln>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rot="5400000">
            <a:off x="6286894" y="7910536"/>
            <a:ext cx="798036" cy="406710"/>
            <a:chOff x="0" y="0"/>
            <a:chExt cx="1442714" cy="735262"/>
          </a:xfrm>
        </p:grpSpPr>
        <p:sp>
          <p:nvSpPr>
            <p:cNvPr id="34" name="Freeform 34"/>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35" name="TextBox 35"/>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grpSp>
        <p:nvGrpSpPr>
          <p:cNvPr id="36" name="Group 36"/>
          <p:cNvGrpSpPr/>
          <p:nvPr/>
        </p:nvGrpSpPr>
        <p:grpSpPr>
          <a:xfrm rot="5400000">
            <a:off x="6286894" y="5621287"/>
            <a:ext cx="798036" cy="406710"/>
            <a:chOff x="0" y="0"/>
            <a:chExt cx="1442714" cy="735262"/>
          </a:xfrm>
        </p:grpSpPr>
        <p:sp>
          <p:nvSpPr>
            <p:cNvPr id="37" name="Freeform 37"/>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38" name="TextBox 38"/>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grpSp>
        <p:nvGrpSpPr>
          <p:cNvPr id="39" name="Group 39"/>
          <p:cNvGrpSpPr/>
          <p:nvPr/>
        </p:nvGrpSpPr>
        <p:grpSpPr>
          <a:xfrm>
            <a:off x="1697523" y="2993560"/>
            <a:ext cx="5333862" cy="1079853"/>
            <a:chOff x="0" y="0"/>
            <a:chExt cx="1977402" cy="400330"/>
          </a:xfrm>
        </p:grpSpPr>
        <p:sp>
          <p:nvSpPr>
            <p:cNvPr id="40" name="Freeform 40"/>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DF8204"/>
            </a:solidFill>
          </p:spPr>
        </p:sp>
        <p:sp>
          <p:nvSpPr>
            <p:cNvPr id="41" name="TextBox 41"/>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42" name="Group 42"/>
          <p:cNvGrpSpPr/>
          <p:nvPr/>
        </p:nvGrpSpPr>
        <p:grpSpPr>
          <a:xfrm rot="-10800000">
            <a:off x="7238812" y="2879615"/>
            <a:ext cx="1307743" cy="130774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DF8204"/>
              </a:solidFill>
              <a:prstDash val="solid"/>
              <a:miter/>
            </a:ln>
          </p:spPr>
        </p:sp>
        <p:sp>
          <p:nvSpPr>
            <p:cNvPr id="44" name="TextBox 4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45" name="Group 45"/>
          <p:cNvGrpSpPr/>
          <p:nvPr/>
        </p:nvGrpSpPr>
        <p:grpSpPr>
          <a:xfrm rot="5400000">
            <a:off x="6286894" y="3330132"/>
            <a:ext cx="798036" cy="406710"/>
            <a:chOff x="0" y="0"/>
            <a:chExt cx="1442714" cy="735262"/>
          </a:xfrm>
        </p:grpSpPr>
        <p:sp>
          <p:nvSpPr>
            <p:cNvPr id="46" name="Freeform 46"/>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47" name="TextBox 47"/>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grpSp>
        <p:nvGrpSpPr>
          <p:cNvPr id="48" name="Group 48"/>
          <p:cNvGrpSpPr/>
          <p:nvPr/>
        </p:nvGrpSpPr>
        <p:grpSpPr>
          <a:xfrm rot="-10800000">
            <a:off x="11256615" y="2993560"/>
            <a:ext cx="5333862" cy="1079853"/>
            <a:chOff x="0" y="0"/>
            <a:chExt cx="1977402" cy="400330"/>
          </a:xfrm>
        </p:grpSpPr>
        <p:sp>
          <p:nvSpPr>
            <p:cNvPr id="49" name="Freeform 49"/>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00B050"/>
            </a:solidFill>
          </p:spPr>
        </p:sp>
        <p:sp>
          <p:nvSpPr>
            <p:cNvPr id="50" name="TextBox 50"/>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51" name="Group 51"/>
          <p:cNvGrpSpPr/>
          <p:nvPr/>
        </p:nvGrpSpPr>
        <p:grpSpPr>
          <a:xfrm rot="-10800000">
            <a:off x="11256615" y="5284715"/>
            <a:ext cx="5333862" cy="1079853"/>
            <a:chOff x="0" y="0"/>
            <a:chExt cx="1977402" cy="400330"/>
          </a:xfrm>
        </p:grpSpPr>
        <p:sp>
          <p:nvSpPr>
            <p:cNvPr id="52" name="Freeform 52"/>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126264"/>
            </a:solidFill>
          </p:spPr>
        </p:sp>
        <p:sp>
          <p:nvSpPr>
            <p:cNvPr id="53" name="TextBox 53"/>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54" name="Group 54"/>
          <p:cNvGrpSpPr/>
          <p:nvPr/>
        </p:nvGrpSpPr>
        <p:grpSpPr>
          <a:xfrm>
            <a:off x="9741445" y="2879615"/>
            <a:ext cx="1307743" cy="1307743"/>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00B050"/>
              </a:solidFill>
              <a:prstDash val="solid"/>
              <a:miter/>
            </a:ln>
          </p:spPr>
        </p:sp>
        <p:sp>
          <p:nvSpPr>
            <p:cNvPr id="56" name="TextBox 5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57" name="Group 57"/>
          <p:cNvGrpSpPr/>
          <p:nvPr/>
        </p:nvGrpSpPr>
        <p:grpSpPr>
          <a:xfrm>
            <a:off x="9741445" y="5170770"/>
            <a:ext cx="1307743" cy="130774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126264"/>
              </a:solidFill>
              <a:prstDash val="solid"/>
              <a:miter/>
            </a:ln>
          </p:spPr>
        </p:sp>
        <p:sp>
          <p:nvSpPr>
            <p:cNvPr id="59" name="TextBox 5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60" name="Group 60"/>
          <p:cNvGrpSpPr/>
          <p:nvPr/>
        </p:nvGrpSpPr>
        <p:grpSpPr>
          <a:xfrm rot="-5400000">
            <a:off x="11203070" y="3330132"/>
            <a:ext cx="798036" cy="406710"/>
            <a:chOff x="0" y="0"/>
            <a:chExt cx="1442714" cy="735262"/>
          </a:xfrm>
        </p:grpSpPr>
        <p:sp>
          <p:nvSpPr>
            <p:cNvPr id="61" name="Freeform 61"/>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62" name="TextBox 62"/>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grpSp>
        <p:nvGrpSpPr>
          <p:cNvPr id="63" name="Group 63"/>
          <p:cNvGrpSpPr/>
          <p:nvPr/>
        </p:nvGrpSpPr>
        <p:grpSpPr>
          <a:xfrm rot="-5400000">
            <a:off x="11203070" y="5621287"/>
            <a:ext cx="798036" cy="406710"/>
            <a:chOff x="0" y="0"/>
            <a:chExt cx="1442714" cy="735262"/>
          </a:xfrm>
        </p:grpSpPr>
        <p:sp>
          <p:nvSpPr>
            <p:cNvPr id="64" name="Freeform 64"/>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65" name="TextBox 65"/>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grpSp>
        <p:nvGrpSpPr>
          <p:cNvPr id="66" name="Group 66"/>
          <p:cNvGrpSpPr/>
          <p:nvPr/>
        </p:nvGrpSpPr>
        <p:grpSpPr>
          <a:xfrm rot="-10800000">
            <a:off x="11256615" y="7573965"/>
            <a:ext cx="5333862" cy="1079853"/>
            <a:chOff x="0" y="0"/>
            <a:chExt cx="1977402" cy="400330"/>
          </a:xfrm>
        </p:grpSpPr>
        <p:sp>
          <p:nvSpPr>
            <p:cNvPr id="67" name="Freeform 67"/>
            <p:cNvSpPr/>
            <p:nvPr/>
          </p:nvSpPr>
          <p:spPr>
            <a:xfrm>
              <a:off x="0" y="0"/>
              <a:ext cx="1977402" cy="400330"/>
            </a:xfrm>
            <a:custGeom>
              <a:avLst/>
              <a:gdLst/>
              <a:ahLst/>
              <a:cxnLst/>
              <a:rect l="l" t="t" r="r" b="b"/>
              <a:pathLst>
                <a:path w="1977402" h="400330">
                  <a:moveTo>
                    <a:pt x="1774202" y="0"/>
                  </a:moveTo>
                  <a:lnTo>
                    <a:pt x="0" y="0"/>
                  </a:lnTo>
                  <a:lnTo>
                    <a:pt x="0" y="400330"/>
                  </a:lnTo>
                  <a:lnTo>
                    <a:pt x="1774202" y="400330"/>
                  </a:lnTo>
                  <a:lnTo>
                    <a:pt x="1977402" y="200165"/>
                  </a:lnTo>
                  <a:lnTo>
                    <a:pt x="1774202" y="0"/>
                  </a:lnTo>
                  <a:close/>
                </a:path>
              </a:pathLst>
            </a:custGeom>
            <a:solidFill>
              <a:srgbClr val="513E81"/>
            </a:solidFill>
          </p:spPr>
        </p:sp>
        <p:sp>
          <p:nvSpPr>
            <p:cNvPr id="68" name="TextBox 68"/>
            <p:cNvSpPr txBox="1"/>
            <p:nvPr/>
          </p:nvSpPr>
          <p:spPr>
            <a:xfrm>
              <a:off x="0" y="-47625"/>
              <a:ext cx="1863102" cy="447955"/>
            </a:xfrm>
            <a:prstGeom prst="rect">
              <a:avLst/>
            </a:prstGeom>
          </p:spPr>
          <p:txBody>
            <a:bodyPr lIns="50800" tIns="50800" rIns="50800" bIns="50800" rtlCol="0" anchor="ctr"/>
            <a:lstStyle/>
            <a:p>
              <a:pPr algn="ctr">
                <a:lnSpc>
                  <a:spcPts val="3499"/>
                </a:lnSpc>
              </a:pPr>
              <a:endParaRPr/>
            </a:p>
          </p:txBody>
        </p:sp>
      </p:grpSp>
      <p:grpSp>
        <p:nvGrpSpPr>
          <p:cNvPr id="69" name="Group 69"/>
          <p:cNvGrpSpPr/>
          <p:nvPr/>
        </p:nvGrpSpPr>
        <p:grpSpPr>
          <a:xfrm>
            <a:off x="9741445" y="7460020"/>
            <a:ext cx="1307743" cy="1307743"/>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AFF"/>
            </a:solidFill>
            <a:ln w="95250" cap="sq">
              <a:solidFill>
                <a:srgbClr val="513E81"/>
              </a:solidFill>
              <a:prstDash val="solid"/>
              <a:miter/>
            </a:ln>
          </p:spPr>
        </p:sp>
        <p:sp>
          <p:nvSpPr>
            <p:cNvPr id="71" name="TextBox 7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72" name="Group 72"/>
          <p:cNvGrpSpPr/>
          <p:nvPr/>
        </p:nvGrpSpPr>
        <p:grpSpPr>
          <a:xfrm rot="-5400000">
            <a:off x="11203070" y="7910536"/>
            <a:ext cx="798036" cy="406710"/>
            <a:chOff x="0" y="0"/>
            <a:chExt cx="1442714" cy="735262"/>
          </a:xfrm>
        </p:grpSpPr>
        <p:sp>
          <p:nvSpPr>
            <p:cNvPr id="73" name="Freeform 73"/>
            <p:cNvSpPr/>
            <p:nvPr/>
          </p:nvSpPr>
          <p:spPr>
            <a:xfrm>
              <a:off x="0" y="0"/>
              <a:ext cx="1442714" cy="735262"/>
            </a:xfrm>
            <a:custGeom>
              <a:avLst/>
              <a:gdLst/>
              <a:ahLst/>
              <a:cxnLst/>
              <a:rect l="l" t="t" r="r" b="b"/>
              <a:pathLst>
                <a:path w="1442714" h="735262">
                  <a:moveTo>
                    <a:pt x="721357" y="0"/>
                  </a:moveTo>
                  <a:lnTo>
                    <a:pt x="1442714" y="735262"/>
                  </a:lnTo>
                  <a:lnTo>
                    <a:pt x="0" y="735262"/>
                  </a:lnTo>
                  <a:lnTo>
                    <a:pt x="721357" y="0"/>
                  </a:lnTo>
                  <a:close/>
                </a:path>
              </a:pathLst>
            </a:custGeom>
            <a:solidFill>
              <a:srgbClr val="FBFAFF">
                <a:alpha val="29804"/>
              </a:srgbClr>
            </a:solidFill>
          </p:spPr>
        </p:sp>
        <p:sp>
          <p:nvSpPr>
            <p:cNvPr id="74" name="TextBox 74"/>
            <p:cNvSpPr txBox="1"/>
            <p:nvPr/>
          </p:nvSpPr>
          <p:spPr>
            <a:xfrm>
              <a:off x="225424" y="293747"/>
              <a:ext cx="991866" cy="388997"/>
            </a:xfrm>
            <a:prstGeom prst="rect">
              <a:avLst/>
            </a:prstGeom>
          </p:spPr>
          <p:txBody>
            <a:bodyPr lIns="50800" tIns="50800" rIns="50800" bIns="50800" rtlCol="0" anchor="ctr"/>
            <a:lstStyle/>
            <a:p>
              <a:pPr algn="ctr">
                <a:lnSpc>
                  <a:spcPts val="3359"/>
                </a:lnSpc>
              </a:pPr>
              <a:endParaRPr/>
            </a:p>
          </p:txBody>
        </p:sp>
      </p:grpSp>
      <p:sp>
        <p:nvSpPr>
          <p:cNvPr id="75" name="Freeform 75"/>
          <p:cNvSpPr/>
          <p:nvPr/>
        </p:nvSpPr>
        <p:spPr>
          <a:xfrm>
            <a:off x="7573183" y="3237150"/>
            <a:ext cx="639000" cy="592673"/>
          </a:xfrm>
          <a:custGeom>
            <a:avLst/>
            <a:gdLst/>
            <a:ahLst/>
            <a:cxnLst/>
            <a:rect l="l" t="t" r="r" b="b"/>
            <a:pathLst>
              <a:path w="639000" h="592673">
                <a:moveTo>
                  <a:pt x="0" y="0"/>
                </a:moveTo>
                <a:lnTo>
                  <a:pt x="639000" y="0"/>
                </a:lnTo>
                <a:lnTo>
                  <a:pt x="639000" y="592673"/>
                </a:lnTo>
                <a:lnTo>
                  <a:pt x="0" y="5926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6" name="Freeform 76"/>
          <p:cNvSpPr/>
          <p:nvPr/>
        </p:nvSpPr>
        <p:spPr>
          <a:xfrm>
            <a:off x="7617828" y="7812266"/>
            <a:ext cx="549711" cy="603250"/>
          </a:xfrm>
          <a:custGeom>
            <a:avLst/>
            <a:gdLst/>
            <a:ahLst/>
            <a:cxnLst/>
            <a:rect l="l" t="t" r="r" b="b"/>
            <a:pathLst>
              <a:path w="549711" h="603250">
                <a:moveTo>
                  <a:pt x="0" y="0"/>
                </a:moveTo>
                <a:lnTo>
                  <a:pt x="549711" y="0"/>
                </a:lnTo>
                <a:lnTo>
                  <a:pt x="549711" y="603250"/>
                </a:lnTo>
                <a:lnTo>
                  <a:pt x="0" y="6032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7" name="Freeform 77"/>
          <p:cNvSpPr/>
          <p:nvPr/>
        </p:nvSpPr>
        <p:spPr>
          <a:xfrm>
            <a:off x="10056820" y="7776954"/>
            <a:ext cx="676993" cy="673874"/>
          </a:xfrm>
          <a:custGeom>
            <a:avLst/>
            <a:gdLst/>
            <a:ahLst/>
            <a:cxnLst/>
            <a:rect l="l" t="t" r="r" b="b"/>
            <a:pathLst>
              <a:path w="676993" h="673874">
                <a:moveTo>
                  <a:pt x="0" y="0"/>
                </a:moveTo>
                <a:lnTo>
                  <a:pt x="676993" y="0"/>
                </a:lnTo>
                <a:lnTo>
                  <a:pt x="676993" y="673874"/>
                </a:lnTo>
                <a:lnTo>
                  <a:pt x="0" y="6738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8" name="Group 78"/>
          <p:cNvGrpSpPr/>
          <p:nvPr/>
        </p:nvGrpSpPr>
        <p:grpSpPr>
          <a:xfrm rot="-10800000">
            <a:off x="1360632" y="3196595"/>
            <a:ext cx="673783" cy="673783"/>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8204"/>
            </a:solidFill>
            <a:ln w="66675" cap="sq">
              <a:solidFill>
                <a:srgbClr val="FBFAFF"/>
              </a:solidFill>
              <a:prstDash val="solid"/>
              <a:miter/>
            </a:ln>
          </p:spPr>
        </p:sp>
        <p:sp>
          <p:nvSpPr>
            <p:cNvPr id="80" name="TextBox 80"/>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grpSp>
        <p:nvGrpSpPr>
          <p:cNvPr id="81" name="Group 81"/>
          <p:cNvGrpSpPr/>
          <p:nvPr/>
        </p:nvGrpSpPr>
        <p:grpSpPr>
          <a:xfrm rot="-10800000">
            <a:off x="16253585" y="3196595"/>
            <a:ext cx="673783" cy="673783"/>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50"/>
            </a:solidFill>
            <a:ln w="66675" cap="sq">
              <a:solidFill>
                <a:srgbClr val="FBFAFF"/>
              </a:solidFill>
              <a:prstDash val="solid"/>
              <a:miter/>
            </a:ln>
          </p:spPr>
        </p:sp>
        <p:sp>
          <p:nvSpPr>
            <p:cNvPr id="83" name="TextBox 83"/>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grpSp>
        <p:nvGrpSpPr>
          <p:cNvPr id="84" name="Group 84"/>
          <p:cNvGrpSpPr/>
          <p:nvPr/>
        </p:nvGrpSpPr>
        <p:grpSpPr>
          <a:xfrm rot="-10800000">
            <a:off x="1360632" y="5487750"/>
            <a:ext cx="673783" cy="673783"/>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99DE"/>
            </a:solidFill>
            <a:ln w="66675" cap="sq">
              <a:solidFill>
                <a:srgbClr val="FBFAFF"/>
              </a:solidFill>
              <a:prstDash val="solid"/>
              <a:miter/>
            </a:ln>
          </p:spPr>
        </p:sp>
        <p:sp>
          <p:nvSpPr>
            <p:cNvPr id="86" name="TextBox 86"/>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grpSp>
        <p:nvGrpSpPr>
          <p:cNvPr id="87" name="Group 87"/>
          <p:cNvGrpSpPr/>
          <p:nvPr/>
        </p:nvGrpSpPr>
        <p:grpSpPr>
          <a:xfrm rot="-10800000">
            <a:off x="16253585" y="5487750"/>
            <a:ext cx="673783" cy="673783"/>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6264"/>
            </a:solidFill>
            <a:ln w="66675" cap="sq">
              <a:solidFill>
                <a:srgbClr val="FBFAFF"/>
              </a:solidFill>
              <a:prstDash val="solid"/>
              <a:miter/>
            </a:ln>
          </p:spPr>
        </p:sp>
        <p:sp>
          <p:nvSpPr>
            <p:cNvPr id="89" name="TextBox 89"/>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grpSp>
        <p:nvGrpSpPr>
          <p:cNvPr id="90" name="Group 90"/>
          <p:cNvGrpSpPr/>
          <p:nvPr/>
        </p:nvGrpSpPr>
        <p:grpSpPr>
          <a:xfrm rot="-10800000">
            <a:off x="1360632" y="7777000"/>
            <a:ext cx="673783" cy="673783"/>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C101"/>
            </a:solidFill>
            <a:ln w="66675" cap="sq">
              <a:solidFill>
                <a:srgbClr val="FBFAFF"/>
              </a:solidFill>
              <a:prstDash val="solid"/>
              <a:miter/>
            </a:ln>
          </p:spPr>
        </p:sp>
        <p:sp>
          <p:nvSpPr>
            <p:cNvPr id="92" name="TextBox 92"/>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grpSp>
        <p:nvGrpSpPr>
          <p:cNvPr id="93" name="Group 93"/>
          <p:cNvGrpSpPr/>
          <p:nvPr/>
        </p:nvGrpSpPr>
        <p:grpSpPr>
          <a:xfrm rot="-10800000">
            <a:off x="16253585" y="7777000"/>
            <a:ext cx="673783" cy="673783"/>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E81"/>
            </a:solidFill>
            <a:ln w="66675" cap="sq">
              <a:solidFill>
                <a:srgbClr val="FBFAFF"/>
              </a:solidFill>
              <a:prstDash val="solid"/>
              <a:miter/>
            </a:ln>
          </p:spPr>
        </p:sp>
        <p:sp>
          <p:nvSpPr>
            <p:cNvPr id="95" name="TextBox 95"/>
            <p:cNvSpPr txBox="1"/>
            <p:nvPr/>
          </p:nvSpPr>
          <p:spPr>
            <a:xfrm>
              <a:off x="76200" y="0"/>
              <a:ext cx="660400" cy="736600"/>
            </a:xfrm>
            <a:prstGeom prst="rect">
              <a:avLst/>
            </a:prstGeom>
          </p:spPr>
          <p:txBody>
            <a:bodyPr lIns="50800" tIns="50800" rIns="50800" bIns="50800" rtlCol="0" anchor="ctr"/>
            <a:lstStyle/>
            <a:p>
              <a:pPr algn="ctr">
                <a:lnSpc>
                  <a:spcPts val="4200"/>
                </a:lnSpc>
              </a:pPr>
              <a:endParaRPr/>
            </a:p>
          </p:txBody>
        </p:sp>
      </p:grpSp>
      <p:sp>
        <p:nvSpPr>
          <p:cNvPr id="96" name="AutoShape 96"/>
          <p:cNvSpPr/>
          <p:nvPr/>
        </p:nvSpPr>
        <p:spPr>
          <a:xfrm flipV="1">
            <a:off x="7892683" y="4187358"/>
            <a:ext cx="0" cy="983412"/>
          </a:xfrm>
          <a:prstGeom prst="line">
            <a:avLst/>
          </a:prstGeom>
          <a:ln w="66675" cap="rnd">
            <a:solidFill>
              <a:srgbClr val="0070C0"/>
            </a:solidFill>
            <a:prstDash val="sysDot"/>
            <a:headEnd type="none" w="sm" len="sm"/>
            <a:tailEnd type="none" w="sm" len="sm"/>
          </a:ln>
        </p:spPr>
      </p:sp>
      <p:sp>
        <p:nvSpPr>
          <p:cNvPr id="97" name="AutoShape 97"/>
          <p:cNvSpPr/>
          <p:nvPr/>
        </p:nvSpPr>
        <p:spPr>
          <a:xfrm flipV="1">
            <a:off x="10395317" y="4187358"/>
            <a:ext cx="0" cy="983412"/>
          </a:xfrm>
          <a:prstGeom prst="line">
            <a:avLst/>
          </a:prstGeom>
          <a:ln w="66675" cap="rnd">
            <a:solidFill>
              <a:srgbClr val="0070C0"/>
            </a:solidFill>
            <a:prstDash val="sysDot"/>
            <a:headEnd type="none" w="sm" len="sm"/>
            <a:tailEnd type="none" w="sm" len="sm"/>
          </a:ln>
        </p:spPr>
      </p:sp>
      <p:sp>
        <p:nvSpPr>
          <p:cNvPr id="98" name="AutoShape 98"/>
          <p:cNvSpPr/>
          <p:nvPr/>
        </p:nvSpPr>
        <p:spPr>
          <a:xfrm flipV="1">
            <a:off x="7892683" y="6478513"/>
            <a:ext cx="0" cy="824682"/>
          </a:xfrm>
          <a:prstGeom prst="line">
            <a:avLst/>
          </a:prstGeom>
          <a:ln w="66675" cap="rnd">
            <a:solidFill>
              <a:srgbClr val="0070C0"/>
            </a:solidFill>
            <a:prstDash val="sysDot"/>
            <a:headEnd type="none" w="sm" len="sm"/>
            <a:tailEnd type="none" w="sm" len="sm"/>
          </a:ln>
        </p:spPr>
      </p:sp>
      <p:sp>
        <p:nvSpPr>
          <p:cNvPr id="99" name="AutoShape 99"/>
          <p:cNvSpPr/>
          <p:nvPr/>
        </p:nvSpPr>
        <p:spPr>
          <a:xfrm flipV="1">
            <a:off x="10395317" y="6478513"/>
            <a:ext cx="0" cy="981507"/>
          </a:xfrm>
          <a:prstGeom prst="line">
            <a:avLst/>
          </a:prstGeom>
          <a:ln w="66675" cap="rnd">
            <a:solidFill>
              <a:srgbClr val="0070C0"/>
            </a:solidFill>
            <a:prstDash val="sysDot"/>
            <a:headEnd type="none" w="sm" len="sm"/>
            <a:tailEnd type="none" w="sm" len="sm"/>
          </a:ln>
        </p:spPr>
      </p:sp>
      <p:grpSp>
        <p:nvGrpSpPr>
          <p:cNvPr id="100" name="Group 100"/>
          <p:cNvGrpSpPr/>
          <p:nvPr/>
        </p:nvGrpSpPr>
        <p:grpSpPr>
          <a:xfrm rot="-10800000">
            <a:off x="7704680" y="4128795"/>
            <a:ext cx="376008" cy="213241"/>
            <a:chOff x="0" y="0"/>
            <a:chExt cx="812800" cy="460954"/>
          </a:xfrm>
        </p:grpSpPr>
        <p:sp>
          <p:nvSpPr>
            <p:cNvPr id="101" name="Freeform 101"/>
            <p:cNvSpPr/>
            <p:nvPr/>
          </p:nvSpPr>
          <p:spPr>
            <a:xfrm>
              <a:off x="0" y="0"/>
              <a:ext cx="812800" cy="460954"/>
            </a:xfrm>
            <a:custGeom>
              <a:avLst/>
              <a:gdLst/>
              <a:ahLst/>
              <a:cxnLst/>
              <a:rect l="l" t="t" r="r" b="b"/>
              <a:pathLst>
                <a:path w="812800" h="460954">
                  <a:moveTo>
                    <a:pt x="406400" y="0"/>
                  </a:moveTo>
                  <a:lnTo>
                    <a:pt x="812800" y="460954"/>
                  </a:lnTo>
                  <a:lnTo>
                    <a:pt x="0" y="460954"/>
                  </a:lnTo>
                  <a:lnTo>
                    <a:pt x="406400" y="0"/>
                  </a:lnTo>
                  <a:close/>
                </a:path>
              </a:pathLst>
            </a:custGeom>
            <a:solidFill>
              <a:srgbClr val="DF8204"/>
            </a:solidFill>
          </p:spPr>
        </p:sp>
        <p:sp>
          <p:nvSpPr>
            <p:cNvPr id="102" name="TextBox 102"/>
            <p:cNvSpPr txBox="1"/>
            <p:nvPr/>
          </p:nvSpPr>
          <p:spPr>
            <a:xfrm>
              <a:off x="127000" y="166389"/>
              <a:ext cx="558800" cy="261639"/>
            </a:xfrm>
            <a:prstGeom prst="rect">
              <a:avLst/>
            </a:prstGeom>
          </p:spPr>
          <p:txBody>
            <a:bodyPr lIns="50800" tIns="50800" rIns="50800" bIns="50800" rtlCol="0" anchor="ctr"/>
            <a:lstStyle/>
            <a:p>
              <a:pPr algn="ctr">
                <a:lnSpc>
                  <a:spcPts val="3359"/>
                </a:lnSpc>
              </a:pPr>
              <a:endParaRPr/>
            </a:p>
          </p:txBody>
        </p:sp>
      </p:grpSp>
      <p:grpSp>
        <p:nvGrpSpPr>
          <p:cNvPr id="103" name="Group 103"/>
          <p:cNvGrpSpPr/>
          <p:nvPr/>
        </p:nvGrpSpPr>
        <p:grpSpPr>
          <a:xfrm rot="-10800000">
            <a:off x="7704680" y="6419950"/>
            <a:ext cx="376008" cy="213241"/>
            <a:chOff x="0" y="0"/>
            <a:chExt cx="812800" cy="460954"/>
          </a:xfrm>
        </p:grpSpPr>
        <p:sp>
          <p:nvSpPr>
            <p:cNvPr id="104" name="Freeform 104"/>
            <p:cNvSpPr/>
            <p:nvPr/>
          </p:nvSpPr>
          <p:spPr>
            <a:xfrm>
              <a:off x="0" y="0"/>
              <a:ext cx="812800" cy="460954"/>
            </a:xfrm>
            <a:custGeom>
              <a:avLst/>
              <a:gdLst/>
              <a:ahLst/>
              <a:cxnLst/>
              <a:rect l="l" t="t" r="r" b="b"/>
              <a:pathLst>
                <a:path w="812800" h="460954">
                  <a:moveTo>
                    <a:pt x="406400" y="0"/>
                  </a:moveTo>
                  <a:lnTo>
                    <a:pt x="812800" y="460954"/>
                  </a:lnTo>
                  <a:lnTo>
                    <a:pt x="0" y="460954"/>
                  </a:lnTo>
                  <a:lnTo>
                    <a:pt x="406400" y="0"/>
                  </a:lnTo>
                  <a:close/>
                </a:path>
              </a:pathLst>
            </a:custGeom>
            <a:solidFill>
              <a:srgbClr val="1E99DE"/>
            </a:solidFill>
          </p:spPr>
        </p:sp>
        <p:sp>
          <p:nvSpPr>
            <p:cNvPr id="105" name="TextBox 105"/>
            <p:cNvSpPr txBox="1"/>
            <p:nvPr/>
          </p:nvSpPr>
          <p:spPr>
            <a:xfrm>
              <a:off x="127000" y="166389"/>
              <a:ext cx="558800" cy="261639"/>
            </a:xfrm>
            <a:prstGeom prst="rect">
              <a:avLst/>
            </a:prstGeom>
          </p:spPr>
          <p:txBody>
            <a:bodyPr lIns="50800" tIns="50800" rIns="50800" bIns="50800" rtlCol="0" anchor="ctr"/>
            <a:lstStyle/>
            <a:p>
              <a:pPr algn="ctr">
                <a:lnSpc>
                  <a:spcPts val="3359"/>
                </a:lnSpc>
              </a:pPr>
              <a:endParaRPr/>
            </a:p>
          </p:txBody>
        </p:sp>
      </p:grpSp>
      <p:grpSp>
        <p:nvGrpSpPr>
          <p:cNvPr id="106" name="Group 106"/>
          <p:cNvGrpSpPr/>
          <p:nvPr/>
        </p:nvGrpSpPr>
        <p:grpSpPr>
          <a:xfrm>
            <a:off x="10207313" y="7299153"/>
            <a:ext cx="376008" cy="213241"/>
            <a:chOff x="0" y="0"/>
            <a:chExt cx="812800" cy="460954"/>
          </a:xfrm>
        </p:grpSpPr>
        <p:sp>
          <p:nvSpPr>
            <p:cNvPr id="107" name="Freeform 107"/>
            <p:cNvSpPr/>
            <p:nvPr/>
          </p:nvSpPr>
          <p:spPr>
            <a:xfrm>
              <a:off x="0" y="0"/>
              <a:ext cx="812800" cy="460954"/>
            </a:xfrm>
            <a:custGeom>
              <a:avLst/>
              <a:gdLst/>
              <a:ahLst/>
              <a:cxnLst/>
              <a:rect l="l" t="t" r="r" b="b"/>
              <a:pathLst>
                <a:path w="812800" h="460954">
                  <a:moveTo>
                    <a:pt x="406400" y="0"/>
                  </a:moveTo>
                  <a:lnTo>
                    <a:pt x="812800" y="460954"/>
                  </a:lnTo>
                  <a:lnTo>
                    <a:pt x="0" y="460954"/>
                  </a:lnTo>
                  <a:lnTo>
                    <a:pt x="406400" y="0"/>
                  </a:lnTo>
                  <a:close/>
                </a:path>
              </a:pathLst>
            </a:custGeom>
            <a:solidFill>
              <a:srgbClr val="513E81"/>
            </a:solidFill>
          </p:spPr>
        </p:sp>
        <p:sp>
          <p:nvSpPr>
            <p:cNvPr id="108" name="TextBox 108"/>
            <p:cNvSpPr txBox="1"/>
            <p:nvPr/>
          </p:nvSpPr>
          <p:spPr>
            <a:xfrm>
              <a:off x="127000" y="166389"/>
              <a:ext cx="558800" cy="261639"/>
            </a:xfrm>
            <a:prstGeom prst="rect">
              <a:avLst/>
            </a:prstGeom>
          </p:spPr>
          <p:txBody>
            <a:bodyPr lIns="50800" tIns="50800" rIns="50800" bIns="50800" rtlCol="0" anchor="ctr"/>
            <a:lstStyle/>
            <a:p>
              <a:pPr algn="ctr">
                <a:lnSpc>
                  <a:spcPts val="3359"/>
                </a:lnSpc>
              </a:pPr>
              <a:endParaRPr/>
            </a:p>
          </p:txBody>
        </p:sp>
      </p:grpSp>
      <p:grpSp>
        <p:nvGrpSpPr>
          <p:cNvPr id="109" name="Group 109"/>
          <p:cNvGrpSpPr/>
          <p:nvPr/>
        </p:nvGrpSpPr>
        <p:grpSpPr>
          <a:xfrm>
            <a:off x="10207313" y="5013433"/>
            <a:ext cx="376008" cy="213241"/>
            <a:chOff x="0" y="0"/>
            <a:chExt cx="812800" cy="460954"/>
          </a:xfrm>
        </p:grpSpPr>
        <p:sp>
          <p:nvSpPr>
            <p:cNvPr id="110" name="Freeform 110"/>
            <p:cNvSpPr/>
            <p:nvPr/>
          </p:nvSpPr>
          <p:spPr>
            <a:xfrm>
              <a:off x="0" y="0"/>
              <a:ext cx="812800" cy="460954"/>
            </a:xfrm>
            <a:custGeom>
              <a:avLst/>
              <a:gdLst/>
              <a:ahLst/>
              <a:cxnLst/>
              <a:rect l="l" t="t" r="r" b="b"/>
              <a:pathLst>
                <a:path w="812800" h="460954">
                  <a:moveTo>
                    <a:pt x="406400" y="0"/>
                  </a:moveTo>
                  <a:lnTo>
                    <a:pt x="812800" y="460954"/>
                  </a:lnTo>
                  <a:lnTo>
                    <a:pt x="0" y="460954"/>
                  </a:lnTo>
                  <a:lnTo>
                    <a:pt x="406400" y="0"/>
                  </a:lnTo>
                  <a:close/>
                </a:path>
              </a:pathLst>
            </a:custGeom>
            <a:solidFill>
              <a:srgbClr val="126264"/>
            </a:solidFill>
          </p:spPr>
        </p:sp>
        <p:sp>
          <p:nvSpPr>
            <p:cNvPr id="111" name="TextBox 111"/>
            <p:cNvSpPr txBox="1"/>
            <p:nvPr/>
          </p:nvSpPr>
          <p:spPr>
            <a:xfrm>
              <a:off x="127000" y="166389"/>
              <a:ext cx="558800" cy="261639"/>
            </a:xfrm>
            <a:prstGeom prst="rect">
              <a:avLst/>
            </a:prstGeom>
          </p:spPr>
          <p:txBody>
            <a:bodyPr lIns="50800" tIns="50800" rIns="50800" bIns="50800" rtlCol="0" anchor="ctr"/>
            <a:lstStyle/>
            <a:p>
              <a:pPr algn="ctr">
                <a:lnSpc>
                  <a:spcPts val="3359"/>
                </a:lnSpc>
              </a:pPr>
              <a:endParaRPr/>
            </a:p>
          </p:txBody>
        </p:sp>
      </p:grpSp>
      <p:sp>
        <p:nvSpPr>
          <p:cNvPr id="112" name="AutoShape 112"/>
          <p:cNvSpPr/>
          <p:nvPr/>
        </p:nvSpPr>
        <p:spPr>
          <a:xfrm>
            <a:off x="7892683" y="2879615"/>
            <a:ext cx="2502633" cy="0"/>
          </a:xfrm>
          <a:prstGeom prst="line">
            <a:avLst/>
          </a:prstGeom>
          <a:ln w="66675" cap="rnd">
            <a:solidFill>
              <a:srgbClr val="0070C0"/>
            </a:solidFill>
            <a:prstDash val="sysDot"/>
            <a:headEnd type="none" w="sm" len="sm"/>
            <a:tailEnd type="none" w="sm" len="sm"/>
          </a:ln>
        </p:spPr>
      </p:sp>
      <p:sp>
        <p:nvSpPr>
          <p:cNvPr id="113" name="AutoShape 113"/>
          <p:cNvSpPr/>
          <p:nvPr/>
        </p:nvSpPr>
        <p:spPr>
          <a:xfrm>
            <a:off x="7966706" y="8831924"/>
            <a:ext cx="2428611" cy="26126"/>
          </a:xfrm>
          <a:prstGeom prst="line">
            <a:avLst/>
          </a:prstGeom>
          <a:ln w="66675" cap="rnd">
            <a:solidFill>
              <a:srgbClr val="0070C0"/>
            </a:solidFill>
            <a:prstDash val="sysDot"/>
            <a:headEnd type="none" w="sm" len="sm"/>
            <a:tailEnd type="none" w="sm" len="sm"/>
          </a:ln>
        </p:spPr>
      </p:sp>
      <p:sp>
        <p:nvSpPr>
          <p:cNvPr id="114" name="Freeform 114"/>
          <p:cNvSpPr/>
          <p:nvPr/>
        </p:nvSpPr>
        <p:spPr>
          <a:xfrm>
            <a:off x="6889267" y="1096443"/>
            <a:ext cx="1119008" cy="1119008"/>
          </a:xfrm>
          <a:custGeom>
            <a:avLst/>
            <a:gdLst/>
            <a:ahLst/>
            <a:cxnLst/>
            <a:rect l="l" t="t" r="r" b="b"/>
            <a:pathLst>
              <a:path w="1119008" h="1119008">
                <a:moveTo>
                  <a:pt x="0" y="0"/>
                </a:moveTo>
                <a:lnTo>
                  <a:pt x="1119008" y="0"/>
                </a:lnTo>
                <a:lnTo>
                  <a:pt x="1119008" y="1119007"/>
                </a:lnTo>
                <a:lnTo>
                  <a:pt x="0" y="111900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5" name="Freeform 115"/>
          <p:cNvSpPr/>
          <p:nvPr/>
        </p:nvSpPr>
        <p:spPr>
          <a:xfrm>
            <a:off x="7533472" y="5319317"/>
            <a:ext cx="718422" cy="940791"/>
          </a:xfrm>
          <a:custGeom>
            <a:avLst/>
            <a:gdLst/>
            <a:ahLst/>
            <a:cxnLst/>
            <a:rect l="l" t="t" r="r" b="b"/>
            <a:pathLst>
              <a:path w="718422" h="940791">
                <a:moveTo>
                  <a:pt x="0" y="0"/>
                </a:moveTo>
                <a:lnTo>
                  <a:pt x="718423" y="0"/>
                </a:lnTo>
                <a:lnTo>
                  <a:pt x="718423" y="940792"/>
                </a:lnTo>
                <a:lnTo>
                  <a:pt x="0" y="9407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16" name="Freeform 116"/>
          <p:cNvSpPr/>
          <p:nvPr/>
        </p:nvSpPr>
        <p:spPr>
          <a:xfrm>
            <a:off x="10097327" y="3196595"/>
            <a:ext cx="595980" cy="610479"/>
          </a:xfrm>
          <a:custGeom>
            <a:avLst/>
            <a:gdLst/>
            <a:ahLst/>
            <a:cxnLst/>
            <a:rect l="l" t="t" r="r" b="b"/>
            <a:pathLst>
              <a:path w="595980" h="610479">
                <a:moveTo>
                  <a:pt x="0" y="0"/>
                </a:moveTo>
                <a:lnTo>
                  <a:pt x="595980" y="0"/>
                </a:lnTo>
                <a:lnTo>
                  <a:pt x="595980" y="610478"/>
                </a:lnTo>
                <a:lnTo>
                  <a:pt x="0" y="61047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17" name="Freeform 117"/>
          <p:cNvSpPr/>
          <p:nvPr/>
        </p:nvSpPr>
        <p:spPr>
          <a:xfrm>
            <a:off x="9972286" y="5497275"/>
            <a:ext cx="917340" cy="644836"/>
          </a:xfrm>
          <a:custGeom>
            <a:avLst/>
            <a:gdLst/>
            <a:ahLst/>
            <a:cxnLst/>
            <a:rect l="l" t="t" r="r" b="b"/>
            <a:pathLst>
              <a:path w="917340" h="644836">
                <a:moveTo>
                  <a:pt x="0" y="0"/>
                </a:moveTo>
                <a:lnTo>
                  <a:pt x="917339" y="0"/>
                </a:lnTo>
                <a:lnTo>
                  <a:pt x="917339" y="644836"/>
                </a:lnTo>
                <a:lnTo>
                  <a:pt x="0" y="64483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18" name="TextBox 118"/>
          <p:cNvSpPr txBox="1"/>
          <p:nvPr/>
        </p:nvSpPr>
        <p:spPr>
          <a:xfrm>
            <a:off x="12167393" y="7705348"/>
            <a:ext cx="3832172" cy="765175"/>
          </a:xfrm>
          <a:prstGeom prst="rect">
            <a:avLst/>
          </a:prstGeom>
        </p:spPr>
        <p:txBody>
          <a:bodyPr lIns="0" tIns="0" rIns="0" bIns="0" rtlCol="0" anchor="t">
            <a:spAutoFit/>
          </a:bodyPr>
          <a:lstStyle/>
          <a:p>
            <a:pPr algn="l">
              <a:lnSpc>
                <a:spcPts val="3049"/>
              </a:lnSpc>
            </a:pPr>
            <a:r>
              <a:rPr lang="en-US" sz="2499" b="1">
                <a:solidFill>
                  <a:srgbClr val="FFFFFF"/>
                </a:solidFill>
                <a:latin typeface="Roboto Bold"/>
                <a:ea typeface="Roboto Bold"/>
                <a:cs typeface="Roboto Bold"/>
                <a:sym typeface="Roboto Bold"/>
              </a:rPr>
              <a:t>Lồng ghép phòng bệnh và cổ vũ sức khỏe</a:t>
            </a:r>
          </a:p>
        </p:txBody>
      </p:sp>
      <p:sp>
        <p:nvSpPr>
          <p:cNvPr id="119" name="TextBox 119"/>
          <p:cNvSpPr txBox="1"/>
          <p:nvPr/>
        </p:nvSpPr>
        <p:spPr>
          <a:xfrm>
            <a:off x="12059463" y="5406494"/>
            <a:ext cx="3940102" cy="765175"/>
          </a:xfrm>
          <a:prstGeom prst="rect">
            <a:avLst/>
          </a:prstGeom>
        </p:spPr>
        <p:txBody>
          <a:bodyPr lIns="0" tIns="0" rIns="0" bIns="0" rtlCol="0" anchor="t">
            <a:spAutoFit/>
          </a:bodyPr>
          <a:lstStyle/>
          <a:p>
            <a:pPr algn="l">
              <a:lnSpc>
                <a:spcPts val="3049"/>
              </a:lnSpc>
            </a:pPr>
            <a:r>
              <a:rPr lang="en-US" sz="2499" b="1">
                <a:solidFill>
                  <a:srgbClr val="FFFFFF"/>
                </a:solidFill>
                <a:latin typeface="Roboto Bold"/>
                <a:ea typeface="Roboto Bold"/>
                <a:cs typeface="Roboto Bold"/>
                <a:sym typeface="Roboto Bold"/>
              </a:rPr>
              <a:t>Nâng cao mối quan hệ giữa người bệnh và bác sĩ</a:t>
            </a:r>
          </a:p>
        </p:txBody>
      </p:sp>
      <p:sp>
        <p:nvSpPr>
          <p:cNvPr id="120" name="TextBox 120"/>
          <p:cNvSpPr txBox="1"/>
          <p:nvPr/>
        </p:nvSpPr>
        <p:spPr>
          <a:xfrm>
            <a:off x="2177399" y="3143850"/>
            <a:ext cx="4305158" cy="765175"/>
          </a:xfrm>
          <a:prstGeom prst="rect">
            <a:avLst/>
          </a:prstGeom>
        </p:spPr>
        <p:txBody>
          <a:bodyPr lIns="0" tIns="0" rIns="0" bIns="0" rtlCol="0" anchor="t">
            <a:spAutoFit/>
          </a:bodyPr>
          <a:lstStyle/>
          <a:p>
            <a:pPr algn="l">
              <a:lnSpc>
                <a:spcPts val="3049"/>
              </a:lnSpc>
            </a:pPr>
            <a:r>
              <a:rPr lang="en-US" sz="2499" b="1">
                <a:solidFill>
                  <a:srgbClr val="FBFAFF"/>
                </a:solidFill>
                <a:latin typeface="Roboto Bold"/>
                <a:ea typeface="Roboto Bold"/>
                <a:cs typeface="Roboto Bold"/>
                <a:sym typeface="Roboto Bold"/>
              </a:rPr>
              <a:t>Khai thác đồng thời căn bệnh và trải nghiệm đau ốm</a:t>
            </a:r>
          </a:p>
        </p:txBody>
      </p:sp>
      <p:sp>
        <p:nvSpPr>
          <p:cNvPr id="121" name="TextBox 121"/>
          <p:cNvSpPr txBox="1"/>
          <p:nvPr/>
        </p:nvSpPr>
        <p:spPr>
          <a:xfrm>
            <a:off x="1427598" y="3228686"/>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1</a:t>
            </a:r>
          </a:p>
        </p:txBody>
      </p:sp>
      <p:sp>
        <p:nvSpPr>
          <p:cNvPr id="122" name="TextBox 122"/>
          <p:cNvSpPr txBox="1"/>
          <p:nvPr/>
        </p:nvSpPr>
        <p:spPr>
          <a:xfrm>
            <a:off x="16320551" y="3228686"/>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6</a:t>
            </a:r>
          </a:p>
        </p:txBody>
      </p:sp>
      <p:sp>
        <p:nvSpPr>
          <p:cNvPr id="123" name="TextBox 123"/>
          <p:cNvSpPr txBox="1"/>
          <p:nvPr/>
        </p:nvSpPr>
        <p:spPr>
          <a:xfrm>
            <a:off x="1427598" y="5519841"/>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2</a:t>
            </a:r>
          </a:p>
        </p:txBody>
      </p:sp>
      <p:sp>
        <p:nvSpPr>
          <p:cNvPr id="124" name="TextBox 124"/>
          <p:cNvSpPr txBox="1"/>
          <p:nvPr/>
        </p:nvSpPr>
        <p:spPr>
          <a:xfrm>
            <a:off x="16320551" y="5519841"/>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5</a:t>
            </a:r>
          </a:p>
        </p:txBody>
      </p:sp>
      <p:sp>
        <p:nvSpPr>
          <p:cNvPr id="125" name="TextBox 125"/>
          <p:cNvSpPr txBox="1"/>
          <p:nvPr/>
        </p:nvSpPr>
        <p:spPr>
          <a:xfrm>
            <a:off x="1427598" y="7809091"/>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3</a:t>
            </a:r>
          </a:p>
        </p:txBody>
      </p:sp>
      <p:sp>
        <p:nvSpPr>
          <p:cNvPr id="126" name="TextBox 126"/>
          <p:cNvSpPr txBox="1"/>
          <p:nvPr/>
        </p:nvSpPr>
        <p:spPr>
          <a:xfrm>
            <a:off x="16320551" y="7809091"/>
            <a:ext cx="539851" cy="533400"/>
          </a:xfrm>
          <a:prstGeom prst="rect">
            <a:avLst/>
          </a:prstGeom>
        </p:spPr>
        <p:txBody>
          <a:bodyPr lIns="0" tIns="0" rIns="0" bIns="0" rtlCol="0" anchor="t">
            <a:spAutoFit/>
          </a:bodyPr>
          <a:lstStyle/>
          <a:p>
            <a:pPr algn="ctr">
              <a:lnSpc>
                <a:spcPts val="4200"/>
              </a:lnSpc>
              <a:spcBef>
                <a:spcPct val="0"/>
              </a:spcBef>
            </a:pPr>
            <a:r>
              <a:rPr lang="en-US" sz="3000" b="1">
                <a:solidFill>
                  <a:srgbClr val="FBFAFF"/>
                </a:solidFill>
                <a:latin typeface="Roboto Bold"/>
                <a:ea typeface="Roboto Bold"/>
                <a:cs typeface="Roboto Bold"/>
                <a:sym typeface="Roboto Bold"/>
              </a:rPr>
              <a:t>4</a:t>
            </a:r>
          </a:p>
        </p:txBody>
      </p:sp>
      <p:sp>
        <p:nvSpPr>
          <p:cNvPr id="127" name="TextBox 127"/>
          <p:cNvSpPr txBox="1"/>
          <p:nvPr/>
        </p:nvSpPr>
        <p:spPr>
          <a:xfrm>
            <a:off x="2177399" y="5577944"/>
            <a:ext cx="3940102" cy="422275"/>
          </a:xfrm>
          <a:prstGeom prst="rect">
            <a:avLst/>
          </a:prstGeom>
        </p:spPr>
        <p:txBody>
          <a:bodyPr lIns="0" tIns="0" rIns="0" bIns="0" rtlCol="0" anchor="t">
            <a:spAutoFit/>
          </a:bodyPr>
          <a:lstStyle/>
          <a:p>
            <a:pPr algn="l">
              <a:lnSpc>
                <a:spcPts val="3499"/>
              </a:lnSpc>
              <a:spcBef>
                <a:spcPct val="0"/>
              </a:spcBef>
            </a:pPr>
            <a:r>
              <a:rPr lang="en-US" sz="2499" b="1">
                <a:solidFill>
                  <a:srgbClr val="FBFAFF"/>
                </a:solidFill>
                <a:latin typeface="Roboto Bold"/>
                <a:ea typeface="Roboto Bold"/>
                <a:cs typeface="Roboto Bold"/>
                <a:sym typeface="Roboto Bold"/>
              </a:rPr>
              <a:t>Hiểu con người toàn diện</a:t>
            </a:r>
          </a:p>
        </p:txBody>
      </p:sp>
      <p:sp>
        <p:nvSpPr>
          <p:cNvPr id="128" name="TextBox 128"/>
          <p:cNvSpPr txBox="1"/>
          <p:nvPr/>
        </p:nvSpPr>
        <p:spPr>
          <a:xfrm>
            <a:off x="2177399" y="7867194"/>
            <a:ext cx="3940102" cy="422275"/>
          </a:xfrm>
          <a:prstGeom prst="rect">
            <a:avLst/>
          </a:prstGeom>
        </p:spPr>
        <p:txBody>
          <a:bodyPr lIns="0" tIns="0" rIns="0" bIns="0" rtlCol="0" anchor="t">
            <a:spAutoFit/>
          </a:bodyPr>
          <a:lstStyle/>
          <a:p>
            <a:pPr algn="l">
              <a:lnSpc>
                <a:spcPts val="3499"/>
              </a:lnSpc>
              <a:spcBef>
                <a:spcPct val="0"/>
              </a:spcBef>
            </a:pPr>
            <a:r>
              <a:rPr lang="en-US" sz="2499" b="1">
                <a:solidFill>
                  <a:srgbClr val="FBFAFF"/>
                </a:solidFill>
                <a:latin typeface="Roboto Bold"/>
                <a:ea typeface="Roboto Bold"/>
                <a:cs typeface="Roboto Bold"/>
                <a:sym typeface="Roboto Bold"/>
              </a:rPr>
              <a:t>Tìm nền tảng xử trí chung</a:t>
            </a:r>
          </a:p>
        </p:txBody>
      </p:sp>
      <p:sp>
        <p:nvSpPr>
          <p:cNvPr id="129" name="TextBox 129"/>
          <p:cNvSpPr txBox="1"/>
          <p:nvPr/>
        </p:nvSpPr>
        <p:spPr>
          <a:xfrm>
            <a:off x="11995943" y="3276409"/>
            <a:ext cx="1567657" cy="416781"/>
          </a:xfrm>
          <a:prstGeom prst="rect">
            <a:avLst/>
          </a:prstGeom>
        </p:spPr>
        <p:txBody>
          <a:bodyPr wrap="square" lIns="0" tIns="0" rIns="0" bIns="0" rtlCol="0" anchor="t">
            <a:spAutoFit/>
          </a:bodyPr>
          <a:lstStyle/>
          <a:p>
            <a:pPr algn="ctr">
              <a:lnSpc>
                <a:spcPts val="3499"/>
              </a:lnSpc>
              <a:spcBef>
                <a:spcPct val="0"/>
              </a:spcBef>
            </a:pPr>
            <a:r>
              <a:rPr lang="en-US" sz="2499" b="1">
                <a:solidFill>
                  <a:srgbClr val="FFFFFF"/>
                </a:solidFill>
                <a:latin typeface="Roboto Bold"/>
                <a:ea typeface="Roboto Bold"/>
                <a:cs typeface="Roboto Bold"/>
                <a:sym typeface="Roboto Bold"/>
              </a:rPr>
              <a:t>Thực tiễn</a:t>
            </a:r>
          </a:p>
        </p:txBody>
      </p:sp>
      <p:sp>
        <p:nvSpPr>
          <p:cNvPr id="130" name="TextBox 130"/>
          <p:cNvSpPr txBox="1"/>
          <p:nvPr/>
        </p:nvSpPr>
        <p:spPr>
          <a:xfrm>
            <a:off x="8165028" y="1408297"/>
            <a:ext cx="3091585"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yếu tố tương tác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2019696" y="2063798"/>
            <a:ext cx="10584497" cy="766266"/>
            <a:chOff x="0" y="0"/>
            <a:chExt cx="14112663" cy="1021688"/>
          </a:xfrm>
        </p:grpSpPr>
        <p:sp>
          <p:nvSpPr>
            <p:cNvPr id="18" name="Freeform 18"/>
            <p:cNvSpPr/>
            <p:nvPr/>
          </p:nvSpPr>
          <p:spPr>
            <a:xfrm>
              <a:off x="0" y="0"/>
              <a:ext cx="14112664" cy="1021688"/>
            </a:xfrm>
            <a:custGeom>
              <a:avLst/>
              <a:gdLst/>
              <a:ahLst/>
              <a:cxnLst/>
              <a:rect l="l" t="t" r="r" b="b"/>
              <a:pathLst>
                <a:path w="14112664" h="1021688">
                  <a:moveTo>
                    <a:pt x="0" y="0"/>
                  </a:moveTo>
                  <a:lnTo>
                    <a:pt x="14112664" y="0"/>
                  </a:lnTo>
                  <a:lnTo>
                    <a:pt x="14112664" y="1021688"/>
                  </a:lnTo>
                  <a:lnTo>
                    <a:pt x="0" y="1021688"/>
                  </a:lnTo>
                  <a:close/>
                </a:path>
              </a:pathLst>
            </a:custGeom>
            <a:solidFill>
              <a:srgbClr val="000000">
                <a:alpha val="0"/>
              </a:srgbClr>
            </a:solidFill>
          </p:spPr>
        </p:sp>
        <p:sp>
          <p:nvSpPr>
            <p:cNvPr id="19" name="TextBox 19"/>
            <p:cNvSpPr txBox="1"/>
            <p:nvPr/>
          </p:nvSpPr>
          <p:spPr>
            <a:xfrm>
              <a:off x="0" y="0"/>
              <a:ext cx="14112663"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Khai thác cả căn bệnh lẫn trải nghiệm đau ốm </a:t>
              </a:r>
            </a:p>
          </p:txBody>
        </p:sp>
      </p:grpSp>
      <p:grpSp>
        <p:nvGrpSpPr>
          <p:cNvPr id="20" name="Group 20"/>
          <p:cNvGrpSpPr/>
          <p:nvPr/>
        </p:nvGrpSpPr>
        <p:grpSpPr>
          <a:xfrm>
            <a:off x="9144000" y="4413577"/>
            <a:ext cx="7268176" cy="3549834"/>
            <a:chOff x="0" y="0"/>
            <a:chExt cx="9690902" cy="4733111"/>
          </a:xfrm>
        </p:grpSpPr>
        <p:sp>
          <p:nvSpPr>
            <p:cNvPr id="21" name="Freeform 21"/>
            <p:cNvSpPr/>
            <p:nvPr/>
          </p:nvSpPr>
          <p:spPr>
            <a:xfrm>
              <a:off x="0" y="0"/>
              <a:ext cx="9690902" cy="4733111"/>
            </a:xfrm>
            <a:custGeom>
              <a:avLst/>
              <a:gdLst/>
              <a:ahLst/>
              <a:cxnLst/>
              <a:rect l="l" t="t" r="r" b="b"/>
              <a:pathLst>
                <a:path w="9690902" h="4733111">
                  <a:moveTo>
                    <a:pt x="0" y="0"/>
                  </a:moveTo>
                  <a:lnTo>
                    <a:pt x="9690902" y="0"/>
                  </a:lnTo>
                  <a:lnTo>
                    <a:pt x="9690902" y="4733111"/>
                  </a:lnTo>
                  <a:lnTo>
                    <a:pt x="0" y="4733111"/>
                  </a:lnTo>
                  <a:close/>
                </a:path>
              </a:pathLst>
            </a:custGeom>
            <a:solidFill>
              <a:srgbClr val="000000">
                <a:alpha val="0"/>
              </a:srgbClr>
            </a:solidFill>
          </p:spPr>
        </p:sp>
        <p:sp>
          <p:nvSpPr>
            <p:cNvPr id="22" name="TextBox 22"/>
            <p:cNvSpPr txBox="1"/>
            <p:nvPr/>
          </p:nvSpPr>
          <p:spPr>
            <a:xfrm>
              <a:off x="0" y="-47625"/>
              <a:ext cx="9690902" cy="4780736"/>
            </a:xfrm>
            <a:prstGeom prst="rect">
              <a:avLst/>
            </a:prstGeom>
          </p:spPr>
          <p:txBody>
            <a:bodyPr lIns="0" tIns="0" rIns="0" bIns="0" rtlCol="0" anchor="t"/>
            <a:lstStyle/>
            <a:p>
              <a:pPr marL="647700" lvl="1" indent="-323850" algn="just">
                <a:lnSpc>
                  <a:spcPts val="3930"/>
                </a:lnSpc>
                <a:buFont typeface="Arial"/>
                <a:buChar char="•"/>
              </a:pPr>
              <a:r>
                <a:rPr lang="en-US" sz="3000">
                  <a:solidFill>
                    <a:srgbClr val="404040"/>
                  </a:solidFill>
                  <a:latin typeface="Roboto"/>
                  <a:ea typeface="Roboto"/>
                  <a:cs typeface="Roboto"/>
                  <a:sym typeface="Roboto"/>
                </a:rPr>
                <a:t>Chiều kích bệnh tật</a:t>
              </a:r>
            </a:p>
            <a:p>
              <a:pPr marL="647700" lvl="1" indent="-323850" algn="just">
                <a:lnSpc>
                  <a:spcPts val="3930"/>
                </a:lnSpc>
                <a:buFont typeface="Arial"/>
                <a:buChar char="•"/>
              </a:pPr>
              <a:r>
                <a:rPr lang="en-US" sz="3000">
                  <a:solidFill>
                    <a:srgbClr val="404040"/>
                  </a:solidFill>
                  <a:latin typeface="Roboto"/>
                  <a:ea typeface="Roboto"/>
                  <a:cs typeface="Roboto"/>
                  <a:sym typeface="Roboto"/>
                </a:rPr>
                <a:t>Đánh giá căn bệnh qua bệnh sử, thăm khám &amp; chẩn đoán phân biệt (rối loạn thể chất &amp; tinh thần)</a:t>
              </a:r>
            </a:p>
            <a:p>
              <a:pPr marL="647700" lvl="1" indent="-323850" algn="just">
                <a:lnSpc>
                  <a:spcPts val="3930"/>
                </a:lnSpc>
                <a:buFont typeface="Arial"/>
                <a:buChar char="•"/>
              </a:pPr>
              <a:r>
                <a:rPr lang="en-US" sz="3000">
                  <a:solidFill>
                    <a:srgbClr val="404040"/>
                  </a:solidFill>
                  <a:latin typeface="Roboto"/>
                  <a:ea typeface="Roboto"/>
                  <a:cs typeface="Roboto"/>
                  <a:sym typeface="Roboto"/>
                </a:rPr>
                <a:t>Chiều kích đau ốm</a:t>
              </a:r>
            </a:p>
            <a:p>
              <a:pPr marL="647700" lvl="1" indent="-323850" algn="just">
                <a:lnSpc>
                  <a:spcPts val="3930"/>
                </a:lnSpc>
                <a:buFont typeface="Arial"/>
                <a:buChar char="•"/>
              </a:pPr>
              <a:r>
                <a:rPr lang="en-US" sz="3000">
                  <a:solidFill>
                    <a:srgbClr val="404040"/>
                  </a:solidFill>
                  <a:latin typeface="Roboto"/>
                  <a:ea typeface="Roboto"/>
                  <a:cs typeface="Roboto"/>
                  <a:sym typeface="Roboto"/>
                </a:rPr>
                <a:t>Cách người bệnh cảm nhận khi bệnh</a:t>
              </a:r>
            </a:p>
            <a:p>
              <a:pPr marL="647700" lvl="1" indent="-323850" algn="just">
                <a:lnSpc>
                  <a:spcPts val="3930"/>
                </a:lnSpc>
                <a:buFont typeface="Arial"/>
                <a:buChar char="•"/>
              </a:pPr>
              <a:r>
                <a:rPr lang="en-US" sz="3000">
                  <a:solidFill>
                    <a:srgbClr val="404040"/>
                  </a:solidFill>
                  <a:latin typeface="Roboto"/>
                  <a:ea typeface="Roboto"/>
                  <a:cs typeface="Roboto"/>
                  <a:sym typeface="Roboto"/>
                </a:rPr>
                <a:t>Duy nhất cho mỗi người bệnh</a:t>
              </a:r>
            </a:p>
          </p:txBody>
        </p:sp>
      </p:grpSp>
      <p:sp>
        <p:nvSpPr>
          <p:cNvPr id="23" name="Freeform 23"/>
          <p:cNvSpPr/>
          <p:nvPr/>
        </p:nvSpPr>
        <p:spPr>
          <a:xfrm>
            <a:off x="441766" y="1832070"/>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4" name="Group 24"/>
          <p:cNvGrpSpPr/>
          <p:nvPr/>
        </p:nvGrpSpPr>
        <p:grpSpPr>
          <a:xfrm>
            <a:off x="441766" y="398184"/>
            <a:ext cx="6447501" cy="923330"/>
            <a:chOff x="0" y="0"/>
            <a:chExt cx="8596668" cy="1231106"/>
          </a:xfrm>
        </p:grpSpPr>
        <p:sp>
          <p:nvSpPr>
            <p:cNvPr id="25" name="Freeform 25"/>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6" name="TextBox 26"/>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7" name="Freeform 27"/>
          <p:cNvSpPr/>
          <p:nvPr/>
        </p:nvSpPr>
        <p:spPr>
          <a:xfrm>
            <a:off x="1187104" y="3280488"/>
            <a:ext cx="7956896" cy="5301282"/>
          </a:xfrm>
          <a:custGeom>
            <a:avLst/>
            <a:gdLst/>
            <a:ahLst/>
            <a:cxnLst/>
            <a:rect l="l" t="t" r="r" b="b"/>
            <a:pathLst>
              <a:path w="7956896" h="5301282">
                <a:moveTo>
                  <a:pt x="0" y="0"/>
                </a:moveTo>
                <a:lnTo>
                  <a:pt x="7956896" y="0"/>
                </a:lnTo>
                <a:lnTo>
                  <a:pt x="7956896" y="5301282"/>
                </a:lnTo>
                <a:lnTo>
                  <a:pt x="0" y="5301282"/>
                </a:lnTo>
                <a:lnTo>
                  <a:pt x="0" y="0"/>
                </a:lnTo>
                <a:close/>
              </a:path>
            </a:pathLst>
          </a:custGeom>
          <a:blipFill>
            <a:blip r:embed="rId12"/>
            <a:stretch>
              <a:fillRect/>
            </a:stretch>
          </a:blipFill>
          <a:ln cap="rnd">
            <a:noFill/>
            <a:prstDash val="solid"/>
            <a:round/>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2019696" y="2063798"/>
            <a:ext cx="7121219" cy="923330"/>
            <a:chOff x="0" y="0"/>
            <a:chExt cx="9494959" cy="1231106"/>
          </a:xfrm>
        </p:grpSpPr>
        <p:sp>
          <p:nvSpPr>
            <p:cNvPr id="18" name="Freeform 18"/>
            <p:cNvSpPr/>
            <p:nvPr/>
          </p:nvSpPr>
          <p:spPr>
            <a:xfrm>
              <a:off x="0" y="0"/>
              <a:ext cx="9494959" cy="1231106"/>
            </a:xfrm>
            <a:custGeom>
              <a:avLst/>
              <a:gdLst/>
              <a:ahLst/>
              <a:cxnLst/>
              <a:rect l="l" t="t" r="r" b="b"/>
              <a:pathLst>
                <a:path w="9494959" h="1231106">
                  <a:moveTo>
                    <a:pt x="0" y="0"/>
                  </a:moveTo>
                  <a:lnTo>
                    <a:pt x="9494959" y="0"/>
                  </a:lnTo>
                  <a:lnTo>
                    <a:pt x="9494959" y="1231106"/>
                  </a:lnTo>
                  <a:lnTo>
                    <a:pt x="0" y="1231106"/>
                  </a:lnTo>
                  <a:close/>
                </a:path>
              </a:pathLst>
            </a:custGeom>
            <a:solidFill>
              <a:srgbClr val="000000">
                <a:alpha val="0"/>
              </a:srgbClr>
            </a:solidFill>
          </p:spPr>
        </p:sp>
        <p:sp>
          <p:nvSpPr>
            <p:cNvPr id="19" name="TextBox 19"/>
            <p:cNvSpPr txBox="1"/>
            <p:nvPr/>
          </p:nvSpPr>
          <p:spPr>
            <a:xfrm>
              <a:off x="0" y="0"/>
              <a:ext cx="9494959" cy="1231106"/>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Hiểu con người toàn diện</a:t>
              </a:r>
            </a:p>
          </p:txBody>
        </p:sp>
      </p:grpSp>
      <p:grpSp>
        <p:nvGrpSpPr>
          <p:cNvPr id="20" name="Group 20"/>
          <p:cNvGrpSpPr/>
          <p:nvPr/>
        </p:nvGrpSpPr>
        <p:grpSpPr>
          <a:xfrm>
            <a:off x="1743811" y="4623640"/>
            <a:ext cx="8532008" cy="2182044"/>
            <a:chOff x="0" y="0"/>
            <a:chExt cx="11376010" cy="2909391"/>
          </a:xfrm>
        </p:grpSpPr>
        <p:sp>
          <p:nvSpPr>
            <p:cNvPr id="21" name="Freeform 21"/>
            <p:cNvSpPr/>
            <p:nvPr/>
          </p:nvSpPr>
          <p:spPr>
            <a:xfrm>
              <a:off x="0" y="0"/>
              <a:ext cx="11376011" cy="2909391"/>
            </a:xfrm>
            <a:custGeom>
              <a:avLst/>
              <a:gdLst/>
              <a:ahLst/>
              <a:cxnLst/>
              <a:rect l="l" t="t" r="r" b="b"/>
              <a:pathLst>
                <a:path w="11376011" h="2909391">
                  <a:moveTo>
                    <a:pt x="0" y="0"/>
                  </a:moveTo>
                  <a:lnTo>
                    <a:pt x="11376011" y="0"/>
                  </a:lnTo>
                  <a:lnTo>
                    <a:pt x="11376011" y="2909391"/>
                  </a:lnTo>
                  <a:lnTo>
                    <a:pt x="0" y="2909391"/>
                  </a:lnTo>
                  <a:close/>
                </a:path>
              </a:pathLst>
            </a:custGeom>
            <a:solidFill>
              <a:srgbClr val="000000">
                <a:alpha val="0"/>
              </a:srgbClr>
            </a:solidFill>
          </p:spPr>
        </p:sp>
        <p:sp>
          <p:nvSpPr>
            <p:cNvPr id="22" name="TextBox 22"/>
            <p:cNvSpPr txBox="1"/>
            <p:nvPr/>
          </p:nvSpPr>
          <p:spPr>
            <a:xfrm>
              <a:off x="0" y="-76200"/>
              <a:ext cx="11376010" cy="2985591"/>
            </a:xfrm>
            <a:prstGeom prst="rect">
              <a:avLst/>
            </a:prstGeom>
          </p:spPr>
          <p:txBody>
            <a:bodyPr lIns="0" tIns="0" rIns="0" bIns="0" rtlCol="0" anchor="t"/>
            <a:lstStyle/>
            <a:p>
              <a:pPr marL="647700" lvl="1" indent="-323850" algn="l">
                <a:lnSpc>
                  <a:spcPts val="4200"/>
                </a:lnSpc>
                <a:buFont typeface="Arial"/>
                <a:buChar char="•"/>
              </a:pPr>
              <a:r>
                <a:rPr lang="en-US" sz="3000">
                  <a:solidFill>
                    <a:srgbClr val="404040"/>
                  </a:solidFill>
                  <a:latin typeface="Roboto"/>
                  <a:ea typeface="Roboto"/>
                  <a:cs typeface="Roboto"/>
                  <a:sym typeface="Roboto"/>
                </a:rPr>
                <a:t>Ý tưởng điều gì không ổn cho người bệnh</a:t>
              </a:r>
            </a:p>
            <a:p>
              <a:pPr marL="647700" lvl="1" indent="-323850" algn="l">
                <a:lnSpc>
                  <a:spcPts val="4200"/>
                </a:lnSpc>
                <a:buFont typeface="Arial"/>
                <a:buChar char="•"/>
              </a:pPr>
              <a:r>
                <a:rPr lang="en-US" sz="3000">
                  <a:solidFill>
                    <a:srgbClr val="404040"/>
                  </a:solidFill>
                  <a:latin typeface="Roboto"/>
                  <a:ea typeface="Roboto"/>
                  <a:cs typeface="Roboto"/>
                  <a:sym typeface="Roboto"/>
                </a:rPr>
                <a:t>Cảm nhận của người bệnh nhất là sợ đau ốm</a:t>
              </a:r>
            </a:p>
            <a:p>
              <a:pPr marL="647700" lvl="1" indent="-323850" algn="l">
                <a:lnSpc>
                  <a:spcPts val="4200"/>
                </a:lnSpc>
                <a:buFont typeface="Arial"/>
                <a:buChar char="•"/>
              </a:pPr>
              <a:r>
                <a:rPr lang="en-US" sz="3000">
                  <a:solidFill>
                    <a:srgbClr val="404040"/>
                  </a:solidFill>
                  <a:latin typeface="Roboto"/>
                  <a:ea typeface="Roboto"/>
                  <a:cs typeface="Roboto"/>
                  <a:sym typeface="Roboto"/>
                </a:rPr>
                <a:t>Tác động của vấn đề sức khỏe trên chức năng </a:t>
              </a:r>
            </a:p>
            <a:p>
              <a:pPr marL="647700" lvl="1" indent="-323850" algn="l">
                <a:lnSpc>
                  <a:spcPts val="4200"/>
                </a:lnSpc>
                <a:buFont typeface="Arial"/>
                <a:buChar char="•"/>
              </a:pPr>
              <a:r>
                <a:rPr lang="en-US" sz="3000">
                  <a:solidFill>
                    <a:srgbClr val="404040"/>
                  </a:solidFill>
                  <a:latin typeface="Roboto"/>
                  <a:ea typeface="Roboto"/>
                  <a:cs typeface="Roboto"/>
                  <a:sym typeface="Roboto"/>
                </a:rPr>
                <a:t>Kỳ vọng về điều cần được làm </a:t>
              </a:r>
            </a:p>
          </p:txBody>
        </p:sp>
      </p:grpSp>
      <p:grpSp>
        <p:nvGrpSpPr>
          <p:cNvPr id="23" name="Group 23"/>
          <p:cNvGrpSpPr/>
          <p:nvPr/>
        </p:nvGrpSpPr>
        <p:grpSpPr>
          <a:xfrm>
            <a:off x="441766" y="241430"/>
            <a:ext cx="6447501" cy="923330"/>
            <a:chOff x="0" y="0"/>
            <a:chExt cx="8596668" cy="1231106"/>
          </a:xfrm>
        </p:grpSpPr>
        <p:sp>
          <p:nvSpPr>
            <p:cNvPr id="24" name="Freeform 24"/>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5" name="TextBox 25"/>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6" name="Freeform 26"/>
          <p:cNvSpPr/>
          <p:nvPr/>
        </p:nvSpPr>
        <p:spPr>
          <a:xfrm>
            <a:off x="441766" y="1795505"/>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7"/>
          <p:cNvGrpSpPr/>
          <p:nvPr/>
        </p:nvGrpSpPr>
        <p:grpSpPr>
          <a:xfrm>
            <a:off x="10275819" y="2410366"/>
            <a:ext cx="6400738" cy="6201068"/>
            <a:chOff x="0" y="0"/>
            <a:chExt cx="8534317" cy="8268090"/>
          </a:xfrm>
        </p:grpSpPr>
        <p:grpSp>
          <p:nvGrpSpPr>
            <p:cNvPr id="28" name="Group 28"/>
            <p:cNvGrpSpPr/>
            <p:nvPr/>
          </p:nvGrpSpPr>
          <p:grpSpPr>
            <a:xfrm>
              <a:off x="1441815" y="2093852"/>
              <a:ext cx="5795274" cy="5795274"/>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000000"/>
                </a:solidFill>
                <a:prstDash val="sysDot"/>
                <a:miter/>
              </a:ln>
            </p:spPr>
          </p:sp>
          <p:sp>
            <p:nvSpPr>
              <p:cNvPr id="30" name="TextBox 30"/>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grpSp>
          <p:nvGrpSpPr>
            <p:cNvPr id="31" name="Group 31"/>
            <p:cNvGrpSpPr/>
            <p:nvPr/>
          </p:nvGrpSpPr>
          <p:grpSpPr>
            <a:xfrm>
              <a:off x="1782139" y="0"/>
              <a:ext cx="4114800" cy="41148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3" name="TextBox 33"/>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34" name="Freeform 34"/>
            <p:cNvSpPr/>
            <p:nvPr/>
          </p:nvSpPr>
          <p:spPr>
            <a:xfrm>
              <a:off x="2057400" y="1104650"/>
              <a:ext cx="3564277" cy="2740038"/>
            </a:xfrm>
            <a:custGeom>
              <a:avLst/>
              <a:gdLst/>
              <a:ahLst/>
              <a:cxnLst/>
              <a:rect l="l" t="t" r="r" b="b"/>
              <a:pathLst>
                <a:path w="3564277" h="2740038">
                  <a:moveTo>
                    <a:pt x="0" y="0"/>
                  </a:moveTo>
                  <a:lnTo>
                    <a:pt x="3564277" y="0"/>
                  </a:lnTo>
                  <a:lnTo>
                    <a:pt x="3564277" y="2740038"/>
                  </a:lnTo>
                  <a:lnTo>
                    <a:pt x="0" y="27400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p:cNvSpPr/>
            <p:nvPr/>
          </p:nvSpPr>
          <p:spPr>
            <a:xfrm>
              <a:off x="4269429" y="3844688"/>
              <a:ext cx="4264887" cy="4288278"/>
            </a:xfrm>
            <a:custGeom>
              <a:avLst/>
              <a:gdLst/>
              <a:ahLst/>
              <a:cxnLst/>
              <a:rect l="l" t="t" r="r" b="b"/>
              <a:pathLst>
                <a:path w="4264887" h="4288278">
                  <a:moveTo>
                    <a:pt x="0" y="0"/>
                  </a:moveTo>
                  <a:lnTo>
                    <a:pt x="4264888" y="0"/>
                  </a:lnTo>
                  <a:lnTo>
                    <a:pt x="4264888" y="4288278"/>
                  </a:lnTo>
                  <a:lnTo>
                    <a:pt x="0" y="42882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6" name="Group 36"/>
            <p:cNvGrpSpPr/>
            <p:nvPr/>
          </p:nvGrpSpPr>
          <p:grpSpPr>
            <a:xfrm>
              <a:off x="0" y="4114800"/>
              <a:ext cx="4114800" cy="41148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39" name="Freeform 39"/>
            <p:cNvSpPr/>
            <p:nvPr/>
          </p:nvSpPr>
          <p:spPr>
            <a:xfrm>
              <a:off x="467021" y="4346559"/>
              <a:ext cx="3372517" cy="3921532"/>
            </a:xfrm>
            <a:custGeom>
              <a:avLst/>
              <a:gdLst/>
              <a:ahLst/>
              <a:cxnLst/>
              <a:rect l="l" t="t" r="r" b="b"/>
              <a:pathLst>
                <a:path w="3372517" h="3921532">
                  <a:moveTo>
                    <a:pt x="0" y="0"/>
                  </a:moveTo>
                  <a:lnTo>
                    <a:pt x="3372518" y="0"/>
                  </a:lnTo>
                  <a:lnTo>
                    <a:pt x="3372518" y="3921531"/>
                  </a:lnTo>
                  <a:lnTo>
                    <a:pt x="0" y="3921531"/>
                  </a:lnTo>
                  <a:lnTo>
                    <a:pt x="0" y="0"/>
                  </a:lnTo>
                  <a:close/>
                </a:path>
              </a:pathLst>
            </a:custGeom>
            <a:blipFill>
              <a:blip r:embed="rId16"/>
              <a:stretch>
                <a:fillRect/>
              </a:stretch>
            </a:blipFill>
          </p:spPr>
        </p:sp>
      </p:grpSp>
      <p:sp>
        <p:nvSpPr>
          <p:cNvPr id="40" name="TextBox 40"/>
          <p:cNvSpPr txBox="1"/>
          <p:nvPr/>
        </p:nvSpPr>
        <p:spPr>
          <a:xfrm>
            <a:off x="1909138" y="3863428"/>
            <a:ext cx="4258717" cy="476250"/>
          </a:xfrm>
          <a:prstGeom prst="rect">
            <a:avLst/>
          </a:prstGeom>
        </p:spPr>
        <p:txBody>
          <a:bodyPr lIns="0" tIns="0" rIns="0" bIns="0" rtlCol="0" anchor="t">
            <a:spAutoFit/>
          </a:bodyPr>
          <a:lstStyle/>
          <a:p>
            <a:pPr algn="ctr">
              <a:lnSpc>
                <a:spcPts val="3600"/>
              </a:lnSpc>
              <a:spcBef>
                <a:spcPct val="0"/>
              </a:spcBef>
            </a:pPr>
            <a:r>
              <a:rPr lang="en-US" sz="3000" b="1">
                <a:solidFill>
                  <a:srgbClr val="000000"/>
                </a:solidFill>
                <a:latin typeface="Roboto Bold"/>
                <a:ea typeface="Roboto Bold"/>
                <a:cs typeface="Roboto Bold"/>
                <a:sym typeface="Roboto Bold"/>
              </a:rPr>
              <a:t>4 chiều kích của đau ốm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2019696" y="1724164"/>
            <a:ext cx="6154568" cy="766266"/>
            <a:chOff x="0" y="0"/>
            <a:chExt cx="8206090" cy="1021688"/>
          </a:xfrm>
        </p:grpSpPr>
        <p:sp>
          <p:nvSpPr>
            <p:cNvPr id="18" name="Freeform 18"/>
            <p:cNvSpPr/>
            <p:nvPr/>
          </p:nvSpPr>
          <p:spPr>
            <a:xfrm>
              <a:off x="0" y="0"/>
              <a:ext cx="8206091" cy="1021688"/>
            </a:xfrm>
            <a:custGeom>
              <a:avLst/>
              <a:gdLst/>
              <a:ahLst/>
              <a:cxnLst/>
              <a:rect l="l" t="t" r="r" b="b"/>
              <a:pathLst>
                <a:path w="8206091" h="1021688">
                  <a:moveTo>
                    <a:pt x="0" y="0"/>
                  </a:moveTo>
                  <a:lnTo>
                    <a:pt x="8206091" y="0"/>
                  </a:lnTo>
                  <a:lnTo>
                    <a:pt x="8206091" y="1021688"/>
                  </a:lnTo>
                  <a:lnTo>
                    <a:pt x="0" y="1021688"/>
                  </a:lnTo>
                  <a:close/>
                </a:path>
              </a:pathLst>
            </a:custGeom>
            <a:solidFill>
              <a:srgbClr val="000000">
                <a:alpha val="0"/>
              </a:srgbClr>
            </a:solidFill>
          </p:spPr>
        </p:sp>
        <p:sp>
          <p:nvSpPr>
            <p:cNvPr id="19" name="TextBox 19"/>
            <p:cNvSpPr txBox="1"/>
            <p:nvPr/>
          </p:nvSpPr>
          <p:spPr>
            <a:xfrm>
              <a:off x="0" y="0"/>
              <a:ext cx="8206090"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Tìm nền tảng xử trí chung</a:t>
              </a:r>
            </a:p>
          </p:txBody>
        </p:sp>
      </p:grpSp>
      <p:grpSp>
        <p:nvGrpSpPr>
          <p:cNvPr id="20" name="Group 20"/>
          <p:cNvGrpSpPr/>
          <p:nvPr/>
        </p:nvGrpSpPr>
        <p:grpSpPr>
          <a:xfrm>
            <a:off x="2019696" y="2811082"/>
            <a:ext cx="10752693" cy="1648644"/>
            <a:chOff x="0" y="0"/>
            <a:chExt cx="14336925" cy="2198191"/>
          </a:xfrm>
        </p:grpSpPr>
        <p:sp>
          <p:nvSpPr>
            <p:cNvPr id="21" name="Freeform 21"/>
            <p:cNvSpPr/>
            <p:nvPr/>
          </p:nvSpPr>
          <p:spPr>
            <a:xfrm>
              <a:off x="0" y="0"/>
              <a:ext cx="14336925" cy="2198191"/>
            </a:xfrm>
            <a:custGeom>
              <a:avLst/>
              <a:gdLst/>
              <a:ahLst/>
              <a:cxnLst/>
              <a:rect l="l" t="t" r="r" b="b"/>
              <a:pathLst>
                <a:path w="14336925" h="2198191">
                  <a:moveTo>
                    <a:pt x="0" y="0"/>
                  </a:moveTo>
                  <a:lnTo>
                    <a:pt x="14336925" y="0"/>
                  </a:lnTo>
                  <a:lnTo>
                    <a:pt x="14336925" y="2198191"/>
                  </a:lnTo>
                  <a:lnTo>
                    <a:pt x="0" y="2198191"/>
                  </a:lnTo>
                  <a:close/>
                </a:path>
              </a:pathLst>
            </a:custGeom>
            <a:solidFill>
              <a:srgbClr val="000000">
                <a:alpha val="0"/>
              </a:srgbClr>
            </a:solidFill>
          </p:spPr>
        </p:sp>
        <p:sp>
          <p:nvSpPr>
            <p:cNvPr id="22" name="TextBox 22"/>
            <p:cNvSpPr txBox="1"/>
            <p:nvPr/>
          </p:nvSpPr>
          <p:spPr>
            <a:xfrm>
              <a:off x="0" y="-76200"/>
              <a:ext cx="14336925" cy="2274391"/>
            </a:xfrm>
            <a:prstGeom prst="rect">
              <a:avLst/>
            </a:prstGeom>
          </p:spPr>
          <p:txBody>
            <a:bodyPr lIns="0" tIns="0" rIns="0" bIns="0" rtlCol="0" anchor="t"/>
            <a:lstStyle/>
            <a:p>
              <a:pPr marL="542925" lvl="1" indent="-271462" algn="l">
                <a:lnSpc>
                  <a:spcPts val="4200"/>
                </a:lnSpc>
                <a:buFont typeface="Arial"/>
                <a:buChar char="•"/>
              </a:pPr>
              <a:r>
                <a:rPr lang="en-US" sz="3000">
                  <a:solidFill>
                    <a:srgbClr val="404040"/>
                  </a:solidFill>
                  <a:latin typeface="Roboto"/>
                  <a:ea typeface="Roboto"/>
                  <a:cs typeface="Roboto"/>
                  <a:sym typeface="Roboto"/>
                </a:rPr>
                <a:t>Định nghĩa chung về các vấn đề và ưu tiên.</a:t>
              </a:r>
            </a:p>
            <a:p>
              <a:pPr marL="542925" lvl="1" indent="-271462" algn="l">
                <a:lnSpc>
                  <a:spcPts val="4200"/>
                </a:lnSpc>
                <a:buFont typeface="Arial"/>
                <a:buChar char="•"/>
              </a:pPr>
              <a:r>
                <a:rPr lang="en-US" sz="3000">
                  <a:solidFill>
                    <a:srgbClr val="404040"/>
                  </a:solidFill>
                  <a:latin typeface="Roboto"/>
                  <a:ea typeface="Roboto"/>
                  <a:cs typeface="Roboto"/>
                  <a:sym typeface="Roboto"/>
                </a:rPr>
                <a:t>Định nghĩa chung về mục tiêu xử trí/điều trị.</a:t>
              </a:r>
            </a:p>
            <a:p>
              <a:pPr marL="542925" lvl="1" indent="-271462" algn="l">
                <a:lnSpc>
                  <a:spcPts val="4200"/>
                </a:lnSpc>
                <a:buFont typeface="Arial"/>
                <a:buChar char="•"/>
              </a:pPr>
              <a:r>
                <a:rPr lang="en-US" sz="3000">
                  <a:solidFill>
                    <a:srgbClr val="404040"/>
                  </a:solidFill>
                  <a:latin typeface="Roboto"/>
                  <a:ea typeface="Roboto"/>
                  <a:cs typeface="Roboto"/>
                  <a:sym typeface="Roboto"/>
                </a:rPr>
                <a:t>Cùng khám phá vai trò của người bệnh và bác sĩ trong xử trí.  </a:t>
              </a:r>
            </a:p>
          </p:txBody>
        </p:sp>
      </p:grpSp>
      <p:sp>
        <p:nvSpPr>
          <p:cNvPr id="23" name="Freeform 23"/>
          <p:cNvSpPr/>
          <p:nvPr/>
        </p:nvSpPr>
        <p:spPr>
          <a:xfrm>
            <a:off x="5974888" y="4916926"/>
            <a:ext cx="6338224" cy="4559873"/>
          </a:xfrm>
          <a:custGeom>
            <a:avLst/>
            <a:gdLst/>
            <a:ahLst/>
            <a:cxnLst/>
            <a:rect l="l" t="t" r="r" b="b"/>
            <a:pathLst>
              <a:path w="6338224" h="4559873">
                <a:moveTo>
                  <a:pt x="0" y="0"/>
                </a:moveTo>
                <a:lnTo>
                  <a:pt x="6338224" y="0"/>
                </a:lnTo>
                <a:lnTo>
                  <a:pt x="6338224" y="4559872"/>
                </a:lnTo>
                <a:lnTo>
                  <a:pt x="0" y="4559872"/>
                </a:lnTo>
                <a:lnTo>
                  <a:pt x="0" y="0"/>
                </a:lnTo>
                <a:close/>
              </a:path>
            </a:pathLst>
          </a:custGeom>
          <a:blipFill>
            <a:blip r:embed="rId10"/>
            <a:stretch>
              <a:fillRect l="-217204" t="-70000" r="-92267" b="-149999"/>
            </a:stretch>
          </a:blipFill>
          <a:ln cap="rnd">
            <a:noFill/>
            <a:prstDash val="solid"/>
            <a:round/>
          </a:ln>
        </p:spPr>
      </p:sp>
      <p:grpSp>
        <p:nvGrpSpPr>
          <p:cNvPr id="24" name="Group 24"/>
          <p:cNvGrpSpPr/>
          <p:nvPr/>
        </p:nvGrpSpPr>
        <p:grpSpPr>
          <a:xfrm>
            <a:off x="441766" y="241430"/>
            <a:ext cx="6447501" cy="923330"/>
            <a:chOff x="0" y="0"/>
            <a:chExt cx="8596668" cy="1231106"/>
          </a:xfrm>
        </p:grpSpPr>
        <p:sp>
          <p:nvSpPr>
            <p:cNvPr id="25" name="Freeform 25"/>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6" name="TextBox 26"/>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7" name="Freeform 27"/>
          <p:cNvSpPr/>
          <p:nvPr/>
        </p:nvSpPr>
        <p:spPr>
          <a:xfrm>
            <a:off x="441766" y="1492435"/>
            <a:ext cx="1229723" cy="1229723"/>
          </a:xfrm>
          <a:custGeom>
            <a:avLst/>
            <a:gdLst/>
            <a:ahLst/>
            <a:cxnLst/>
            <a:rect l="l" t="t" r="r" b="b"/>
            <a:pathLst>
              <a:path w="1229723" h="1229723">
                <a:moveTo>
                  <a:pt x="0" y="0"/>
                </a:moveTo>
                <a:lnTo>
                  <a:pt x="1229723" y="0"/>
                </a:lnTo>
                <a:lnTo>
                  <a:pt x="1229723" y="1229724"/>
                </a:lnTo>
                <a:lnTo>
                  <a:pt x="0" y="12297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8" name="Group 28"/>
          <p:cNvGrpSpPr/>
          <p:nvPr/>
        </p:nvGrpSpPr>
        <p:grpSpPr>
          <a:xfrm rot="-275355">
            <a:off x="757451" y="5965836"/>
            <a:ext cx="4217636" cy="2462052"/>
            <a:chOff x="0" y="0"/>
            <a:chExt cx="858146" cy="500944"/>
          </a:xfrm>
        </p:grpSpPr>
        <p:sp>
          <p:nvSpPr>
            <p:cNvPr id="29" name="Freeform 29"/>
            <p:cNvSpPr/>
            <p:nvPr/>
          </p:nvSpPr>
          <p:spPr>
            <a:xfrm>
              <a:off x="0" y="0"/>
              <a:ext cx="873335" cy="505182"/>
            </a:xfrm>
            <a:custGeom>
              <a:avLst/>
              <a:gdLst/>
              <a:ahLst/>
              <a:cxnLst/>
              <a:rect l="l" t="t" r="r" b="b"/>
              <a:pathLst>
                <a:path w="873335" h="505182">
                  <a:moveTo>
                    <a:pt x="487237" y="0"/>
                  </a:moveTo>
                  <a:cubicBezTo>
                    <a:pt x="496649" y="0"/>
                    <a:pt x="506118" y="0"/>
                    <a:pt x="515513" y="0"/>
                  </a:cubicBezTo>
                  <a:cubicBezTo>
                    <a:pt x="590409" y="8367"/>
                    <a:pt x="637215" y="36218"/>
                    <a:pt x="658535" y="81791"/>
                  </a:cubicBezTo>
                  <a:cubicBezTo>
                    <a:pt x="783399" y="75713"/>
                    <a:pt x="873335" y="161885"/>
                    <a:pt x="818857" y="246459"/>
                  </a:cubicBezTo>
                  <a:cubicBezTo>
                    <a:pt x="837254" y="264230"/>
                    <a:pt x="852603" y="284109"/>
                    <a:pt x="858146" y="310791"/>
                  </a:cubicBezTo>
                  <a:cubicBezTo>
                    <a:pt x="858146" y="318433"/>
                    <a:pt x="858146" y="326059"/>
                    <a:pt x="858146" y="333700"/>
                  </a:cubicBezTo>
                  <a:cubicBezTo>
                    <a:pt x="841627" y="401607"/>
                    <a:pt x="770544" y="447493"/>
                    <a:pt x="653846" y="435140"/>
                  </a:cubicBezTo>
                  <a:cubicBezTo>
                    <a:pt x="623820" y="470007"/>
                    <a:pt x="570392" y="505182"/>
                    <a:pt x="487254" y="500576"/>
                  </a:cubicBezTo>
                  <a:cubicBezTo>
                    <a:pt x="444281" y="498287"/>
                    <a:pt x="414385" y="485028"/>
                    <a:pt x="388211" y="468921"/>
                  </a:cubicBezTo>
                  <a:cubicBezTo>
                    <a:pt x="360641" y="482310"/>
                    <a:pt x="330783" y="492818"/>
                    <a:pt x="287643" y="492934"/>
                  </a:cubicBezTo>
                  <a:cubicBezTo>
                    <a:pt x="187836" y="493132"/>
                    <a:pt x="121070" y="441548"/>
                    <a:pt x="119451" y="370792"/>
                  </a:cubicBezTo>
                  <a:cubicBezTo>
                    <a:pt x="55289" y="354239"/>
                    <a:pt x="11832" y="323342"/>
                    <a:pt x="0" y="270472"/>
                  </a:cubicBezTo>
                  <a:cubicBezTo>
                    <a:pt x="0" y="262830"/>
                    <a:pt x="0" y="255171"/>
                    <a:pt x="0" y="247562"/>
                  </a:cubicBezTo>
                  <a:cubicBezTo>
                    <a:pt x="13059" y="195171"/>
                    <a:pt x="54154" y="162263"/>
                    <a:pt x="122576" y="148313"/>
                  </a:cubicBezTo>
                  <a:cubicBezTo>
                    <a:pt x="118465" y="59935"/>
                    <a:pt x="255329" y="4710"/>
                    <a:pt x="367767" y="43646"/>
                  </a:cubicBezTo>
                  <a:cubicBezTo>
                    <a:pt x="394537" y="24392"/>
                    <a:pt x="432412" y="3393"/>
                    <a:pt x="487237" y="0"/>
                  </a:cubicBezTo>
                  <a:close/>
                </a:path>
              </a:pathLst>
            </a:custGeom>
            <a:solidFill>
              <a:srgbClr val="890A0A"/>
            </a:solidFill>
          </p:spPr>
        </p:sp>
        <p:sp>
          <p:nvSpPr>
            <p:cNvPr id="30" name="TextBox 30"/>
            <p:cNvSpPr txBox="1"/>
            <p:nvPr/>
          </p:nvSpPr>
          <p:spPr>
            <a:xfrm>
              <a:off x="40226" y="83491"/>
              <a:ext cx="777695" cy="345890"/>
            </a:xfrm>
            <a:prstGeom prst="rect">
              <a:avLst/>
            </a:prstGeom>
          </p:spPr>
          <p:txBody>
            <a:bodyPr lIns="50800" tIns="50800" rIns="50800" bIns="50800" rtlCol="0" anchor="ctr"/>
            <a:lstStyle/>
            <a:p>
              <a:pPr algn="ctr">
                <a:lnSpc>
                  <a:spcPts val="2999"/>
                </a:lnSpc>
              </a:pPr>
              <a:endParaRPr/>
            </a:p>
          </p:txBody>
        </p:sp>
      </p:grpSp>
      <p:sp>
        <p:nvSpPr>
          <p:cNvPr id="31" name="TextBox 31"/>
          <p:cNvSpPr txBox="1"/>
          <p:nvPr/>
        </p:nvSpPr>
        <p:spPr>
          <a:xfrm>
            <a:off x="1671489" y="6949212"/>
            <a:ext cx="2274453"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FFFFFF"/>
                </a:solidFill>
                <a:latin typeface="Roboto"/>
                <a:ea typeface="Roboto"/>
                <a:cs typeface="Roboto"/>
                <a:sym typeface="Roboto"/>
              </a:rPr>
              <a:t>Đau nửa đầu</a:t>
            </a:r>
          </a:p>
        </p:txBody>
      </p:sp>
      <p:grpSp>
        <p:nvGrpSpPr>
          <p:cNvPr id="32" name="Group 32"/>
          <p:cNvGrpSpPr/>
          <p:nvPr/>
        </p:nvGrpSpPr>
        <p:grpSpPr>
          <a:xfrm rot="-275355">
            <a:off x="13312913" y="5965836"/>
            <a:ext cx="4217636" cy="2462052"/>
            <a:chOff x="0" y="0"/>
            <a:chExt cx="858146" cy="500944"/>
          </a:xfrm>
        </p:grpSpPr>
        <p:sp>
          <p:nvSpPr>
            <p:cNvPr id="33" name="Freeform 33"/>
            <p:cNvSpPr/>
            <p:nvPr/>
          </p:nvSpPr>
          <p:spPr>
            <a:xfrm>
              <a:off x="0" y="0"/>
              <a:ext cx="873335" cy="505182"/>
            </a:xfrm>
            <a:custGeom>
              <a:avLst/>
              <a:gdLst/>
              <a:ahLst/>
              <a:cxnLst/>
              <a:rect l="l" t="t" r="r" b="b"/>
              <a:pathLst>
                <a:path w="873335" h="505182">
                  <a:moveTo>
                    <a:pt x="487237" y="0"/>
                  </a:moveTo>
                  <a:cubicBezTo>
                    <a:pt x="496649" y="0"/>
                    <a:pt x="506118" y="0"/>
                    <a:pt x="515513" y="0"/>
                  </a:cubicBezTo>
                  <a:cubicBezTo>
                    <a:pt x="590409" y="8367"/>
                    <a:pt x="637215" y="36218"/>
                    <a:pt x="658535" y="81791"/>
                  </a:cubicBezTo>
                  <a:cubicBezTo>
                    <a:pt x="783399" y="75713"/>
                    <a:pt x="873335" y="161885"/>
                    <a:pt x="818857" y="246459"/>
                  </a:cubicBezTo>
                  <a:cubicBezTo>
                    <a:pt x="837254" y="264230"/>
                    <a:pt x="852603" y="284109"/>
                    <a:pt x="858146" y="310791"/>
                  </a:cubicBezTo>
                  <a:cubicBezTo>
                    <a:pt x="858146" y="318433"/>
                    <a:pt x="858146" y="326059"/>
                    <a:pt x="858146" y="333700"/>
                  </a:cubicBezTo>
                  <a:cubicBezTo>
                    <a:pt x="841627" y="401607"/>
                    <a:pt x="770544" y="447493"/>
                    <a:pt x="653846" y="435140"/>
                  </a:cubicBezTo>
                  <a:cubicBezTo>
                    <a:pt x="623820" y="470007"/>
                    <a:pt x="570392" y="505182"/>
                    <a:pt x="487254" y="500576"/>
                  </a:cubicBezTo>
                  <a:cubicBezTo>
                    <a:pt x="444281" y="498287"/>
                    <a:pt x="414385" y="485028"/>
                    <a:pt x="388211" y="468921"/>
                  </a:cubicBezTo>
                  <a:cubicBezTo>
                    <a:pt x="360641" y="482310"/>
                    <a:pt x="330783" y="492818"/>
                    <a:pt x="287643" y="492934"/>
                  </a:cubicBezTo>
                  <a:cubicBezTo>
                    <a:pt x="187836" y="493132"/>
                    <a:pt x="121070" y="441548"/>
                    <a:pt x="119451" y="370792"/>
                  </a:cubicBezTo>
                  <a:cubicBezTo>
                    <a:pt x="55289" y="354239"/>
                    <a:pt x="11832" y="323342"/>
                    <a:pt x="0" y="270472"/>
                  </a:cubicBezTo>
                  <a:cubicBezTo>
                    <a:pt x="0" y="262830"/>
                    <a:pt x="0" y="255171"/>
                    <a:pt x="0" y="247562"/>
                  </a:cubicBezTo>
                  <a:cubicBezTo>
                    <a:pt x="13059" y="195171"/>
                    <a:pt x="54154" y="162263"/>
                    <a:pt x="122576" y="148313"/>
                  </a:cubicBezTo>
                  <a:cubicBezTo>
                    <a:pt x="118465" y="59935"/>
                    <a:pt x="255329" y="4710"/>
                    <a:pt x="367767" y="43646"/>
                  </a:cubicBezTo>
                  <a:cubicBezTo>
                    <a:pt x="394537" y="24392"/>
                    <a:pt x="432412" y="3393"/>
                    <a:pt x="487237" y="0"/>
                  </a:cubicBezTo>
                  <a:close/>
                </a:path>
              </a:pathLst>
            </a:custGeom>
            <a:solidFill>
              <a:srgbClr val="890A0A"/>
            </a:solidFill>
          </p:spPr>
        </p:sp>
        <p:sp>
          <p:nvSpPr>
            <p:cNvPr id="34" name="TextBox 34"/>
            <p:cNvSpPr txBox="1"/>
            <p:nvPr/>
          </p:nvSpPr>
          <p:spPr>
            <a:xfrm>
              <a:off x="40226" y="83491"/>
              <a:ext cx="777695" cy="345890"/>
            </a:xfrm>
            <a:prstGeom prst="rect">
              <a:avLst/>
            </a:prstGeom>
          </p:spPr>
          <p:txBody>
            <a:bodyPr lIns="50800" tIns="50800" rIns="50800" bIns="50800" rtlCol="0" anchor="ctr"/>
            <a:lstStyle/>
            <a:p>
              <a:pPr algn="ctr">
                <a:lnSpc>
                  <a:spcPts val="2999"/>
                </a:lnSpc>
              </a:pPr>
              <a:endParaRPr/>
            </a:p>
          </p:txBody>
        </p:sp>
      </p:grpSp>
      <p:sp>
        <p:nvSpPr>
          <p:cNvPr id="35" name="TextBox 35"/>
          <p:cNvSpPr txBox="1"/>
          <p:nvPr/>
        </p:nvSpPr>
        <p:spPr>
          <a:xfrm>
            <a:off x="14569325" y="6949212"/>
            <a:ext cx="1402326"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FFFFFF"/>
                </a:solidFill>
                <a:latin typeface="Roboto"/>
                <a:ea typeface="Roboto"/>
                <a:cs typeface="Roboto"/>
                <a:sym typeface="Roboto"/>
              </a:rPr>
              <a:t>Khối 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2261826" y="1693076"/>
            <a:ext cx="9550911" cy="766575"/>
            <a:chOff x="0" y="0"/>
            <a:chExt cx="12734547" cy="1022101"/>
          </a:xfrm>
        </p:grpSpPr>
        <p:sp>
          <p:nvSpPr>
            <p:cNvPr id="18" name="Freeform 18"/>
            <p:cNvSpPr/>
            <p:nvPr/>
          </p:nvSpPr>
          <p:spPr>
            <a:xfrm>
              <a:off x="0" y="0"/>
              <a:ext cx="12734548" cy="1022100"/>
            </a:xfrm>
            <a:custGeom>
              <a:avLst/>
              <a:gdLst/>
              <a:ahLst/>
              <a:cxnLst/>
              <a:rect l="l" t="t" r="r" b="b"/>
              <a:pathLst>
                <a:path w="12734548" h="1022100">
                  <a:moveTo>
                    <a:pt x="0" y="0"/>
                  </a:moveTo>
                  <a:lnTo>
                    <a:pt x="12734548" y="0"/>
                  </a:lnTo>
                  <a:lnTo>
                    <a:pt x="12734548" y="1022100"/>
                  </a:lnTo>
                  <a:lnTo>
                    <a:pt x="0" y="1022100"/>
                  </a:lnTo>
                  <a:close/>
                </a:path>
              </a:pathLst>
            </a:custGeom>
            <a:solidFill>
              <a:srgbClr val="000000">
                <a:alpha val="0"/>
              </a:srgbClr>
            </a:solidFill>
          </p:spPr>
        </p:sp>
        <p:sp>
          <p:nvSpPr>
            <p:cNvPr id="19" name="TextBox 19"/>
            <p:cNvSpPr txBox="1"/>
            <p:nvPr/>
          </p:nvSpPr>
          <p:spPr>
            <a:xfrm>
              <a:off x="0" y="0"/>
              <a:ext cx="12734547" cy="1022101"/>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Lồng ghép phòng bệnh và cổ vũ sức khỏe </a:t>
              </a:r>
            </a:p>
          </p:txBody>
        </p:sp>
      </p:grpSp>
      <p:grpSp>
        <p:nvGrpSpPr>
          <p:cNvPr id="20" name="Group 20"/>
          <p:cNvGrpSpPr/>
          <p:nvPr/>
        </p:nvGrpSpPr>
        <p:grpSpPr>
          <a:xfrm>
            <a:off x="441766" y="241430"/>
            <a:ext cx="6447501" cy="923330"/>
            <a:chOff x="0" y="0"/>
            <a:chExt cx="8596668" cy="1231106"/>
          </a:xfrm>
        </p:grpSpPr>
        <p:sp>
          <p:nvSpPr>
            <p:cNvPr id="21" name="Freeform 21"/>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2" name="TextBox 22"/>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3" name="Freeform 23"/>
          <p:cNvSpPr/>
          <p:nvPr/>
        </p:nvSpPr>
        <p:spPr>
          <a:xfrm>
            <a:off x="441766" y="1461502"/>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4" name="Group 24"/>
          <p:cNvGrpSpPr/>
          <p:nvPr/>
        </p:nvGrpSpPr>
        <p:grpSpPr>
          <a:xfrm>
            <a:off x="1056628" y="3897422"/>
            <a:ext cx="4303851" cy="1505868"/>
            <a:chOff x="0" y="0"/>
            <a:chExt cx="1133525" cy="396607"/>
          </a:xfrm>
        </p:grpSpPr>
        <p:sp>
          <p:nvSpPr>
            <p:cNvPr id="25" name="Freeform 25"/>
            <p:cNvSpPr/>
            <p:nvPr/>
          </p:nvSpPr>
          <p:spPr>
            <a:xfrm>
              <a:off x="0" y="0"/>
              <a:ext cx="1133525" cy="396607"/>
            </a:xfrm>
            <a:custGeom>
              <a:avLst/>
              <a:gdLst/>
              <a:ahLst/>
              <a:cxnLst/>
              <a:rect l="l" t="t" r="r" b="b"/>
              <a:pathLst>
                <a:path w="1133525" h="396607">
                  <a:moveTo>
                    <a:pt x="91741" y="0"/>
                  </a:moveTo>
                  <a:lnTo>
                    <a:pt x="1041784" y="0"/>
                  </a:lnTo>
                  <a:cubicBezTo>
                    <a:pt x="1066115" y="0"/>
                    <a:pt x="1089450" y="9666"/>
                    <a:pt x="1106654" y="26870"/>
                  </a:cubicBezTo>
                  <a:cubicBezTo>
                    <a:pt x="1123859" y="44075"/>
                    <a:pt x="1133525" y="67409"/>
                    <a:pt x="1133525" y="91741"/>
                  </a:cubicBezTo>
                  <a:lnTo>
                    <a:pt x="1133525" y="304867"/>
                  </a:lnTo>
                  <a:cubicBezTo>
                    <a:pt x="1133525" y="329198"/>
                    <a:pt x="1123859" y="352532"/>
                    <a:pt x="1106654" y="369737"/>
                  </a:cubicBezTo>
                  <a:cubicBezTo>
                    <a:pt x="1089450" y="386942"/>
                    <a:pt x="1066115" y="396607"/>
                    <a:pt x="1041784" y="396607"/>
                  </a:cubicBezTo>
                  <a:lnTo>
                    <a:pt x="91741" y="396607"/>
                  </a:lnTo>
                  <a:cubicBezTo>
                    <a:pt x="67409" y="396607"/>
                    <a:pt x="44075" y="386942"/>
                    <a:pt x="26870" y="369737"/>
                  </a:cubicBezTo>
                  <a:cubicBezTo>
                    <a:pt x="9666" y="352532"/>
                    <a:pt x="0" y="329198"/>
                    <a:pt x="0" y="304867"/>
                  </a:cubicBezTo>
                  <a:lnTo>
                    <a:pt x="0" y="91741"/>
                  </a:lnTo>
                  <a:cubicBezTo>
                    <a:pt x="0" y="67409"/>
                    <a:pt x="9666" y="44075"/>
                    <a:pt x="26870" y="26870"/>
                  </a:cubicBezTo>
                  <a:cubicBezTo>
                    <a:pt x="44075" y="9666"/>
                    <a:pt x="67409" y="0"/>
                    <a:pt x="91741" y="0"/>
                  </a:cubicBezTo>
                  <a:close/>
                </a:path>
              </a:pathLst>
            </a:custGeom>
            <a:solidFill>
              <a:srgbClr val="DF8204"/>
            </a:solidFill>
          </p:spPr>
        </p:sp>
        <p:sp>
          <p:nvSpPr>
            <p:cNvPr id="26" name="TextBox 26"/>
            <p:cNvSpPr txBox="1"/>
            <p:nvPr/>
          </p:nvSpPr>
          <p:spPr>
            <a:xfrm>
              <a:off x="0" y="0"/>
              <a:ext cx="1133525" cy="396607"/>
            </a:xfrm>
            <a:prstGeom prst="rect">
              <a:avLst/>
            </a:prstGeom>
          </p:spPr>
          <p:txBody>
            <a:bodyPr lIns="50800" tIns="50800" rIns="50800" bIns="50800" rtlCol="0" anchor="ctr"/>
            <a:lstStyle/>
            <a:p>
              <a:pPr algn="ctr">
                <a:lnSpc>
                  <a:spcPts val="2999"/>
                </a:lnSpc>
              </a:pPr>
              <a:endParaRPr/>
            </a:p>
          </p:txBody>
        </p:sp>
      </p:grpSp>
      <p:sp>
        <p:nvSpPr>
          <p:cNvPr id="27" name="Freeform 27"/>
          <p:cNvSpPr/>
          <p:nvPr/>
        </p:nvSpPr>
        <p:spPr>
          <a:xfrm>
            <a:off x="4311612" y="2986500"/>
            <a:ext cx="4666436" cy="3097347"/>
          </a:xfrm>
          <a:custGeom>
            <a:avLst/>
            <a:gdLst/>
            <a:ahLst/>
            <a:cxnLst/>
            <a:rect l="l" t="t" r="r" b="b"/>
            <a:pathLst>
              <a:path w="4666436" h="3097347">
                <a:moveTo>
                  <a:pt x="0" y="0"/>
                </a:moveTo>
                <a:lnTo>
                  <a:pt x="4666436" y="0"/>
                </a:lnTo>
                <a:lnTo>
                  <a:pt x="4666436" y="3097347"/>
                </a:lnTo>
                <a:lnTo>
                  <a:pt x="0" y="3097347"/>
                </a:lnTo>
                <a:lnTo>
                  <a:pt x="0" y="0"/>
                </a:lnTo>
                <a:close/>
              </a:path>
            </a:pathLst>
          </a:custGeom>
          <a:blipFill>
            <a:blip r:embed="rId12"/>
            <a:stretch>
              <a:fillRect/>
            </a:stretch>
          </a:blipFill>
          <a:ln w="38100" cap="rnd">
            <a:solidFill>
              <a:srgbClr val="13538A"/>
            </a:solidFill>
            <a:prstDash val="solid"/>
            <a:round/>
          </a:ln>
        </p:spPr>
      </p:sp>
      <p:grpSp>
        <p:nvGrpSpPr>
          <p:cNvPr id="28" name="Group 28"/>
          <p:cNvGrpSpPr/>
          <p:nvPr/>
        </p:nvGrpSpPr>
        <p:grpSpPr>
          <a:xfrm>
            <a:off x="1056628" y="7249906"/>
            <a:ext cx="4355340" cy="1514503"/>
            <a:chOff x="0" y="0"/>
            <a:chExt cx="1147086" cy="398882"/>
          </a:xfrm>
        </p:grpSpPr>
        <p:sp>
          <p:nvSpPr>
            <p:cNvPr id="29" name="Freeform 29"/>
            <p:cNvSpPr/>
            <p:nvPr/>
          </p:nvSpPr>
          <p:spPr>
            <a:xfrm>
              <a:off x="0" y="0"/>
              <a:ext cx="1147086" cy="398882"/>
            </a:xfrm>
            <a:custGeom>
              <a:avLst/>
              <a:gdLst/>
              <a:ahLst/>
              <a:cxnLst/>
              <a:rect l="l" t="t" r="r" b="b"/>
              <a:pathLst>
                <a:path w="1147086" h="398882">
                  <a:moveTo>
                    <a:pt x="90656" y="0"/>
                  </a:moveTo>
                  <a:lnTo>
                    <a:pt x="1056430" y="0"/>
                  </a:lnTo>
                  <a:cubicBezTo>
                    <a:pt x="1106497" y="0"/>
                    <a:pt x="1147086" y="40588"/>
                    <a:pt x="1147086" y="90656"/>
                  </a:cubicBezTo>
                  <a:lnTo>
                    <a:pt x="1147086" y="308225"/>
                  </a:lnTo>
                  <a:cubicBezTo>
                    <a:pt x="1147086" y="358293"/>
                    <a:pt x="1106497" y="398882"/>
                    <a:pt x="1056430" y="398882"/>
                  </a:cubicBezTo>
                  <a:lnTo>
                    <a:pt x="90656" y="398882"/>
                  </a:lnTo>
                  <a:cubicBezTo>
                    <a:pt x="40588" y="398882"/>
                    <a:pt x="0" y="358293"/>
                    <a:pt x="0" y="308225"/>
                  </a:cubicBezTo>
                  <a:lnTo>
                    <a:pt x="0" y="90656"/>
                  </a:lnTo>
                  <a:cubicBezTo>
                    <a:pt x="0" y="40588"/>
                    <a:pt x="40588" y="0"/>
                    <a:pt x="90656" y="0"/>
                  </a:cubicBezTo>
                  <a:close/>
                </a:path>
              </a:pathLst>
            </a:custGeom>
            <a:solidFill>
              <a:srgbClr val="F2CC55"/>
            </a:solidFill>
          </p:spPr>
        </p:sp>
        <p:sp>
          <p:nvSpPr>
            <p:cNvPr id="30" name="TextBox 30"/>
            <p:cNvSpPr txBox="1"/>
            <p:nvPr/>
          </p:nvSpPr>
          <p:spPr>
            <a:xfrm>
              <a:off x="0" y="0"/>
              <a:ext cx="1147086" cy="398882"/>
            </a:xfrm>
            <a:prstGeom prst="rect">
              <a:avLst/>
            </a:prstGeom>
          </p:spPr>
          <p:txBody>
            <a:bodyPr lIns="50800" tIns="50800" rIns="50800" bIns="50800" rtlCol="0" anchor="ctr"/>
            <a:lstStyle/>
            <a:p>
              <a:pPr algn="ctr">
                <a:lnSpc>
                  <a:spcPts val="2999"/>
                </a:lnSpc>
              </a:pPr>
              <a:endParaRPr/>
            </a:p>
          </p:txBody>
        </p:sp>
      </p:grpSp>
      <p:sp>
        <p:nvSpPr>
          <p:cNvPr id="31" name="Freeform 31"/>
          <p:cNvSpPr/>
          <p:nvPr/>
        </p:nvSpPr>
        <p:spPr>
          <a:xfrm>
            <a:off x="4307740" y="6348704"/>
            <a:ext cx="4670308" cy="3111593"/>
          </a:xfrm>
          <a:custGeom>
            <a:avLst/>
            <a:gdLst/>
            <a:ahLst/>
            <a:cxnLst/>
            <a:rect l="l" t="t" r="r" b="b"/>
            <a:pathLst>
              <a:path w="4670308" h="3111593">
                <a:moveTo>
                  <a:pt x="0" y="0"/>
                </a:moveTo>
                <a:lnTo>
                  <a:pt x="4670308" y="0"/>
                </a:lnTo>
                <a:lnTo>
                  <a:pt x="4670308" y="3111592"/>
                </a:lnTo>
                <a:lnTo>
                  <a:pt x="0" y="3111592"/>
                </a:lnTo>
                <a:lnTo>
                  <a:pt x="0" y="0"/>
                </a:lnTo>
                <a:close/>
              </a:path>
            </a:pathLst>
          </a:custGeom>
          <a:blipFill>
            <a:blip r:embed="rId13"/>
            <a:stretch>
              <a:fillRect/>
            </a:stretch>
          </a:blipFill>
          <a:ln w="38100" cap="rnd">
            <a:solidFill>
              <a:srgbClr val="13538A"/>
            </a:solidFill>
            <a:prstDash val="solid"/>
            <a:round/>
          </a:ln>
        </p:spPr>
      </p:sp>
      <p:grpSp>
        <p:nvGrpSpPr>
          <p:cNvPr id="32" name="Group 32"/>
          <p:cNvGrpSpPr/>
          <p:nvPr/>
        </p:nvGrpSpPr>
        <p:grpSpPr>
          <a:xfrm>
            <a:off x="12401578" y="3845171"/>
            <a:ext cx="4784892" cy="1558119"/>
            <a:chOff x="0" y="0"/>
            <a:chExt cx="1260218" cy="410369"/>
          </a:xfrm>
        </p:grpSpPr>
        <p:sp>
          <p:nvSpPr>
            <p:cNvPr id="33" name="Freeform 33"/>
            <p:cNvSpPr/>
            <p:nvPr/>
          </p:nvSpPr>
          <p:spPr>
            <a:xfrm>
              <a:off x="0" y="0"/>
              <a:ext cx="1260219" cy="410369"/>
            </a:xfrm>
            <a:custGeom>
              <a:avLst/>
              <a:gdLst/>
              <a:ahLst/>
              <a:cxnLst/>
              <a:rect l="l" t="t" r="r" b="b"/>
              <a:pathLst>
                <a:path w="1260219" h="410369">
                  <a:moveTo>
                    <a:pt x="82518" y="0"/>
                  </a:moveTo>
                  <a:lnTo>
                    <a:pt x="1177701" y="0"/>
                  </a:lnTo>
                  <a:cubicBezTo>
                    <a:pt x="1223274" y="0"/>
                    <a:pt x="1260219" y="36944"/>
                    <a:pt x="1260219" y="82518"/>
                  </a:cubicBezTo>
                  <a:lnTo>
                    <a:pt x="1260219" y="327851"/>
                  </a:lnTo>
                  <a:cubicBezTo>
                    <a:pt x="1260219" y="373424"/>
                    <a:pt x="1223274" y="410369"/>
                    <a:pt x="1177701" y="410369"/>
                  </a:cubicBezTo>
                  <a:lnTo>
                    <a:pt x="82518" y="410369"/>
                  </a:lnTo>
                  <a:cubicBezTo>
                    <a:pt x="36944" y="410369"/>
                    <a:pt x="0" y="373424"/>
                    <a:pt x="0" y="327851"/>
                  </a:cubicBezTo>
                  <a:lnTo>
                    <a:pt x="0" y="82518"/>
                  </a:lnTo>
                  <a:cubicBezTo>
                    <a:pt x="0" y="36944"/>
                    <a:pt x="36944" y="0"/>
                    <a:pt x="82518" y="0"/>
                  </a:cubicBezTo>
                  <a:close/>
                </a:path>
              </a:pathLst>
            </a:custGeom>
            <a:solidFill>
              <a:srgbClr val="617688"/>
            </a:solidFill>
          </p:spPr>
        </p:sp>
        <p:sp>
          <p:nvSpPr>
            <p:cNvPr id="34" name="TextBox 34"/>
            <p:cNvSpPr txBox="1"/>
            <p:nvPr/>
          </p:nvSpPr>
          <p:spPr>
            <a:xfrm>
              <a:off x="0" y="0"/>
              <a:ext cx="1260218" cy="410369"/>
            </a:xfrm>
            <a:prstGeom prst="rect">
              <a:avLst/>
            </a:prstGeom>
          </p:spPr>
          <p:txBody>
            <a:bodyPr lIns="50800" tIns="50800" rIns="50800" bIns="50800" rtlCol="0" anchor="ctr"/>
            <a:lstStyle/>
            <a:p>
              <a:pPr algn="ctr">
                <a:lnSpc>
                  <a:spcPts val="2999"/>
                </a:lnSpc>
              </a:pPr>
              <a:endParaRPr/>
            </a:p>
          </p:txBody>
        </p:sp>
      </p:grpSp>
      <p:sp>
        <p:nvSpPr>
          <p:cNvPr id="35" name="Freeform 35"/>
          <p:cNvSpPr/>
          <p:nvPr/>
        </p:nvSpPr>
        <p:spPr>
          <a:xfrm>
            <a:off x="9281588" y="2986500"/>
            <a:ext cx="4648926" cy="3097347"/>
          </a:xfrm>
          <a:custGeom>
            <a:avLst/>
            <a:gdLst/>
            <a:ahLst/>
            <a:cxnLst/>
            <a:rect l="l" t="t" r="r" b="b"/>
            <a:pathLst>
              <a:path w="4648926" h="3097347">
                <a:moveTo>
                  <a:pt x="0" y="0"/>
                </a:moveTo>
                <a:lnTo>
                  <a:pt x="4648925" y="0"/>
                </a:lnTo>
                <a:lnTo>
                  <a:pt x="4648925" y="3097347"/>
                </a:lnTo>
                <a:lnTo>
                  <a:pt x="0" y="3097347"/>
                </a:lnTo>
                <a:lnTo>
                  <a:pt x="0" y="0"/>
                </a:lnTo>
                <a:close/>
              </a:path>
            </a:pathLst>
          </a:custGeom>
          <a:blipFill>
            <a:blip r:embed="rId14"/>
            <a:stretch>
              <a:fillRect/>
            </a:stretch>
          </a:blipFill>
          <a:ln w="38100" cap="rnd">
            <a:solidFill>
              <a:srgbClr val="13538A"/>
            </a:solidFill>
            <a:prstDash val="solid"/>
            <a:round/>
          </a:ln>
        </p:spPr>
      </p:sp>
      <p:grpSp>
        <p:nvGrpSpPr>
          <p:cNvPr id="36" name="Group 36"/>
          <p:cNvGrpSpPr/>
          <p:nvPr/>
        </p:nvGrpSpPr>
        <p:grpSpPr>
          <a:xfrm>
            <a:off x="12401578" y="7206290"/>
            <a:ext cx="4857722" cy="1558119"/>
            <a:chOff x="0" y="0"/>
            <a:chExt cx="1279400" cy="410369"/>
          </a:xfrm>
        </p:grpSpPr>
        <p:sp>
          <p:nvSpPr>
            <p:cNvPr id="37" name="Freeform 37"/>
            <p:cNvSpPr/>
            <p:nvPr/>
          </p:nvSpPr>
          <p:spPr>
            <a:xfrm>
              <a:off x="0" y="0"/>
              <a:ext cx="1279400" cy="410369"/>
            </a:xfrm>
            <a:custGeom>
              <a:avLst/>
              <a:gdLst/>
              <a:ahLst/>
              <a:cxnLst/>
              <a:rect l="l" t="t" r="r" b="b"/>
              <a:pathLst>
                <a:path w="1279400" h="410369">
                  <a:moveTo>
                    <a:pt x="81280" y="0"/>
                  </a:moveTo>
                  <a:lnTo>
                    <a:pt x="1198120" y="0"/>
                  </a:lnTo>
                  <a:cubicBezTo>
                    <a:pt x="1219677" y="0"/>
                    <a:pt x="1240351" y="8563"/>
                    <a:pt x="1255594" y="23806"/>
                  </a:cubicBezTo>
                  <a:cubicBezTo>
                    <a:pt x="1270837" y="39050"/>
                    <a:pt x="1279400" y="59724"/>
                    <a:pt x="1279400" y="81280"/>
                  </a:cubicBezTo>
                  <a:lnTo>
                    <a:pt x="1279400" y="329088"/>
                  </a:lnTo>
                  <a:cubicBezTo>
                    <a:pt x="1279400" y="350645"/>
                    <a:pt x="1270837" y="371319"/>
                    <a:pt x="1255594" y="386562"/>
                  </a:cubicBezTo>
                  <a:cubicBezTo>
                    <a:pt x="1240351" y="401805"/>
                    <a:pt x="1219677" y="410369"/>
                    <a:pt x="1198120" y="410369"/>
                  </a:cubicBezTo>
                  <a:lnTo>
                    <a:pt x="81280" y="410369"/>
                  </a:lnTo>
                  <a:cubicBezTo>
                    <a:pt x="59724" y="410369"/>
                    <a:pt x="39050" y="401805"/>
                    <a:pt x="23806" y="386562"/>
                  </a:cubicBezTo>
                  <a:cubicBezTo>
                    <a:pt x="8563" y="371319"/>
                    <a:pt x="0" y="350645"/>
                    <a:pt x="0" y="329088"/>
                  </a:cubicBezTo>
                  <a:lnTo>
                    <a:pt x="0" y="81280"/>
                  </a:lnTo>
                  <a:cubicBezTo>
                    <a:pt x="0" y="59724"/>
                    <a:pt x="8563" y="39050"/>
                    <a:pt x="23806" y="23806"/>
                  </a:cubicBezTo>
                  <a:cubicBezTo>
                    <a:pt x="39050" y="8563"/>
                    <a:pt x="59724" y="0"/>
                    <a:pt x="81280" y="0"/>
                  </a:cubicBezTo>
                  <a:close/>
                </a:path>
              </a:pathLst>
            </a:custGeom>
            <a:solidFill>
              <a:srgbClr val="479BFB"/>
            </a:solidFill>
          </p:spPr>
        </p:sp>
        <p:sp>
          <p:nvSpPr>
            <p:cNvPr id="38" name="TextBox 38"/>
            <p:cNvSpPr txBox="1"/>
            <p:nvPr/>
          </p:nvSpPr>
          <p:spPr>
            <a:xfrm>
              <a:off x="0" y="0"/>
              <a:ext cx="1279400" cy="410369"/>
            </a:xfrm>
            <a:prstGeom prst="rect">
              <a:avLst/>
            </a:prstGeom>
          </p:spPr>
          <p:txBody>
            <a:bodyPr lIns="50800" tIns="50800" rIns="50800" bIns="50800" rtlCol="0" anchor="ctr"/>
            <a:lstStyle/>
            <a:p>
              <a:pPr algn="ctr">
                <a:lnSpc>
                  <a:spcPts val="2999"/>
                </a:lnSpc>
              </a:pPr>
              <a:endParaRPr/>
            </a:p>
          </p:txBody>
        </p:sp>
      </p:grpSp>
      <p:sp>
        <p:nvSpPr>
          <p:cNvPr id="39" name="Freeform 39"/>
          <p:cNvSpPr/>
          <p:nvPr/>
        </p:nvSpPr>
        <p:spPr>
          <a:xfrm>
            <a:off x="9295139" y="6348704"/>
            <a:ext cx="4635374" cy="3111593"/>
          </a:xfrm>
          <a:custGeom>
            <a:avLst/>
            <a:gdLst/>
            <a:ahLst/>
            <a:cxnLst/>
            <a:rect l="l" t="t" r="r" b="b"/>
            <a:pathLst>
              <a:path w="4635374" h="3111593">
                <a:moveTo>
                  <a:pt x="0" y="0"/>
                </a:moveTo>
                <a:lnTo>
                  <a:pt x="4635374" y="0"/>
                </a:lnTo>
                <a:lnTo>
                  <a:pt x="4635374" y="3111592"/>
                </a:lnTo>
                <a:lnTo>
                  <a:pt x="0" y="3111592"/>
                </a:lnTo>
                <a:lnTo>
                  <a:pt x="0" y="0"/>
                </a:lnTo>
                <a:close/>
              </a:path>
            </a:pathLst>
          </a:custGeom>
          <a:blipFill>
            <a:blip r:embed="rId15"/>
            <a:stretch>
              <a:fillRect l="-753"/>
            </a:stretch>
          </a:blipFill>
          <a:ln w="38100" cap="rnd">
            <a:solidFill>
              <a:srgbClr val="13538A"/>
            </a:solidFill>
            <a:prstDash val="solid"/>
            <a:round/>
          </a:ln>
        </p:spPr>
      </p:sp>
      <p:sp>
        <p:nvSpPr>
          <p:cNvPr id="40" name="TextBox 40"/>
          <p:cNvSpPr txBox="1"/>
          <p:nvPr/>
        </p:nvSpPr>
        <p:spPr>
          <a:xfrm>
            <a:off x="1371600" y="4442882"/>
            <a:ext cx="2635211" cy="397545"/>
          </a:xfrm>
          <a:prstGeom prst="rect">
            <a:avLst/>
          </a:prstGeom>
        </p:spPr>
        <p:txBody>
          <a:bodyPr wrap="square" lIns="0" tIns="0" rIns="0" bIns="0" rtlCol="0" anchor="t">
            <a:spAutoFit/>
          </a:bodyPr>
          <a:lstStyle/>
          <a:p>
            <a:pPr algn="ctr">
              <a:lnSpc>
                <a:spcPts val="3117"/>
              </a:lnSpc>
              <a:spcBef>
                <a:spcPct val="0"/>
              </a:spcBef>
            </a:pPr>
            <a:r>
              <a:rPr lang="en-US" sz="2597">
                <a:solidFill>
                  <a:srgbClr val="FFFFFF"/>
                </a:solidFill>
                <a:latin typeface="Roboto"/>
                <a:ea typeface="Roboto"/>
                <a:cs typeface="Roboto"/>
                <a:sym typeface="Roboto"/>
              </a:rPr>
              <a:t>Cổ vũ sức khỏe</a:t>
            </a:r>
          </a:p>
        </p:txBody>
      </p:sp>
      <p:sp>
        <p:nvSpPr>
          <p:cNvPr id="41" name="TextBox 41"/>
          <p:cNvSpPr txBox="1"/>
          <p:nvPr/>
        </p:nvSpPr>
        <p:spPr>
          <a:xfrm>
            <a:off x="14235312" y="4416756"/>
            <a:ext cx="2452487" cy="397545"/>
          </a:xfrm>
          <a:prstGeom prst="rect">
            <a:avLst/>
          </a:prstGeom>
        </p:spPr>
        <p:txBody>
          <a:bodyPr wrap="square" lIns="0" tIns="0" rIns="0" bIns="0" rtlCol="0" anchor="t">
            <a:spAutoFit/>
          </a:bodyPr>
          <a:lstStyle/>
          <a:p>
            <a:pPr algn="ctr">
              <a:lnSpc>
                <a:spcPts val="3117"/>
              </a:lnSpc>
              <a:spcBef>
                <a:spcPct val="0"/>
              </a:spcBef>
            </a:pPr>
            <a:r>
              <a:rPr lang="en-US" sz="2597">
                <a:solidFill>
                  <a:srgbClr val="FFFFFF"/>
                </a:solidFill>
                <a:latin typeface="Roboto"/>
                <a:ea typeface="Roboto"/>
                <a:cs typeface="Roboto"/>
                <a:sym typeface="Roboto"/>
              </a:rPr>
              <a:t>Giảm nguy cơ</a:t>
            </a:r>
          </a:p>
        </p:txBody>
      </p:sp>
      <p:sp>
        <p:nvSpPr>
          <p:cNvPr id="42" name="TextBox 42"/>
          <p:cNvSpPr txBox="1"/>
          <p:nvPr/>
        </p:nvSpPr>
        <p:spPr>
          <a:xfrm>
            <a:off x="1907999" y="7654373"/>
            <a:ext cx="1949239" cy="801322"/>
          </a:xfrm>
          <a:prstGeom prst="rect">
            <a:avLst/>
          </a:prstGeom>
        </p:spPr>
        <p:txBody>
          <a:bodyPr lIns="0" tIns="0" rIns="0" bIns="0" rtlCol="0" anchor="t">
            <a:spAutoFit/>
          </a:bodyPr>
          <a:lstStyle/>
          <a:p>
            <a:pPr algn="ctr">
              <a:lnSpc>
                <a:spcPts val="3117"/>
              </a:lnSpc>
              <a:spcBef>
                <a:spcPct val="0"/>
              </a:spcBef>
            </a:pPr>
            <a:r>
              <a:rPr lang="en-US" sz="2597">
                <a:solidFill>
                  <a:srgbClr val="FFFFFF"/>
                </a:solidFill>
                <a:latin typeface="Roboto"/>
                <a:ea typeface="Roboto"/>
                <a:cs typeface="Roboto"/>
                <a:sym typeface="Roboto"/>
              </a:rPr>
              <a:t>Phát hiện bệnh sớm</a:t>
            </a:r>
          </a:p>
        </p:txBody>
      </p:sp>
      <p:sp>
        <p:nvSpPr>
          <p:cNvPr id="43" name="TextBox 43"/>
          <p:cNvSpPr txBox="1"/>
          <p:nvPr/>
        </p:nvSpPr>
        <p:spPr>
          <a:xfrm>
            <a:off x="13930513" y="7579926"/>
            <a:ext cx="3255956" cy="801322"/>
          </a:xfrm>
          <a:prstGeom prst="rect">
            <a:avLst/>
          </a:prstGeom>
        </p:spPr>
        <p:txBody>
          <a:bodyPr lIns="0" tIns="0" rIns="0" bIns="0" rtlCol="0" anchor="t">
            <a:spAutoFit/>
          </a:bodyPr>
          <a:lstStyle/>
          <a:p>
            <a:pPr algn="ctr">
              <a:lnSpc>
                <a:spcPts val="3117"/>
              </a:lnSpc>
              <a:spcBef>
                <a:spcPct val="0"/>
              </a:spcBef>
            </a:pPr>
            <a:r>
              <a:rPr lang="en-US" sz="2597">
                <a:solidFill>
                  <a:srgbClr val="FFFFFF"/>
                </a:solidFill>
                <a:latin typeface="Roboto"/>
                <a:ea typeface="Roboto"/>
                <a:cs typeface="Roboto"/>
                <a:sym typeface="Roboto"/>
              </a:rPr>
              <a:t>Cải thiện tác động của căn bệnh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1490" y="3313712"/>
            <a:ext cx="4841058" cy="3355615"/>
          </a:xfrm>
          <a:custGeom>
            <a:avLst/>
            <a:gdLst/>
            <a:ahLst/>
            <a:cxnLst/>
            <a:rect l="l" t="t" r="r" b="b"/>
            <a:pathLst>
              <a:path w="4841058" h="3355615">
                <a:moveTo>
                  <a:pt x="0" y="0"/>
                </a:moveTo>
                <a:lnTo>
                  <a:pt x="4841058" y="0"/>
                </a:lnTo>
                <a:lnTo>
                  <a:pt x="4841058" y="3355615"/>
                </a:lnTo>
                <a:lnTo>
                  <a:pt x="0" y="3355615"/>
                </a:lnTo>
                <a:lnTo>
                  <a:pt x="0" y="0"/>
                </a:lnTo>
                <a:close/>
              </a:path>
            </a:pathLst>
          </a:custGeom>
          <a:blipFill>
            <a:blip r:embed="rId2"/>
            <a:stretch>
              <a:fillRect t="-12389" r="-18438" b="-1664"/>
            </a:stretch>
          </a:blipFill>
        </p:spPr>
      </p:sp>
      <p:grpSp>
        <p:nvGrpSpPr>
          <p:cNvPr id="3" name="Group 3"/>
          <p:cNvGrpSpPr/>
          <p:nvPr/>
        </p:nvGrpSpPr>
        <p:grpSpPr>
          <a:xfrm rot="-5400000">
            <a:off x="4747537" y="4958762"/>
            <a:ext cx="2606717" cy="1154578"/>
            <a:chOff x="0" y="0"/>
            <a:chExt cx="1099004" cy="486776"/>
          </a:xfrm>
        </p:grpSpPr>
        <p:sp>
          <p:nvSpPr>
            <p:cNvPr id="4" name="Freeform 4"/>
            <p:cNvSpPr/>
            <p:nvPr/>
          </p:nvSpPr>
          <p:spPr>
            <a:xfrm>
              <a:off x="0" y="0"/>
              <a:ext cx="1099004" cy="486776"/>
            </a:xfrm>
            <a:custGeom>
              <a:avLst/>
              <a:gdLst/>
              <a:ahLst/>
              <a:cxnLst/>
              <a:rect l="l" t="t" r="r" b="b"/>
              <a:pathLst>
                <a:path w="1099004" h="486776">
                  <a:moveTo>
                    <a:pt x="0" y="0"/>
                  </a:moveTo>
                  <a:lnTo>
                    <a:pt x="1099004" y="0"/>
                  </a:lnTo>
                  <a:lnTo>
                    <a:pt x="1099004" y="486776"/>
                  </a:lnTo>
                  <a:lnTo>
                    <a:pt x="0" y="486776"/>
                  </a:lnTo>
                  <a:close/>
                </a:path>
              </a:pathLst>
            </a:custGeom>
            <a:solidFill>
              <a:srgbClr val="FFFFFF"/>
            </a:solidFill>
          </p:spPr>
        </p:sp>
      </p:grpSp>
      <p:grpSp>
        <p:nvGrpSpPr>
          <p:cNvPr id="5" name="Group 5"/>
          <p:cNvGrpSpPr/>
          <p:nvPr/>
        </p:nvGrpSpPr>
        <p:grpSpPr>
          <a:xfrm>
            <a:off x="7659387" y="-2725480"/>
            <a:ext cx="17734880" cy="15974777"/>
            <a:chOff x="0" y="0"/>
            <a:chExt cx="23646506" cy="21299703"/>
          </a:xfrm>
        </p:grpSpPr>
        <p:sp>
          <p:nvSpPr>
            <p:cNvPr id="6" name="Freeform 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0123845" y="3672074"/>
              <a:ext cx="2491699" cy="135341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8904427" y="3743001"/>
              <a:ext cx="1946697" cy="135341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9213250" y="4004109"/>
              <a:ext cx="4936787" cy="1238343"/>
              <a:chOff x="0" y="0"/>
              <a:chExt cx="1482412" cy="371848"/>
            </a:xfrm>
          </p:grpSpPr>
          <p:sp>
            <p:nvSpPr>
              <p:cNvPr id="16" name="Freeform 1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8" name="Freeform 1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19" name="Freeform 1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0"/>
              <a:stretch>
                <a:fillRect/>
              </a:stretch>
            </a:blipFill>
          </p:spPr>
        </p:sp>
      </p:grpSp>
      <p:sp>
        <p:nvSpPr>
          <p:cNvPr id="20" name="Freeform 20"/>
          <p:cNvSpPr/>
          <p:nvPr/>
        </p:nvSpPr>
        <p:spPr>
          <a:xfrm>
            <a:off x="11899451" y="3240820"/>
            <a:ext cx="4857773" cy="3236491"/>
          </a:xfrm>
          <a:custGeom>
            <a:avLst/>
            <a:gdLst/>
            <a:ahLst/>
            <a:cxnLst/>
            <a:rect l="l" t="t" r="r" b="b"/>
            <a:pathLst>
              <a:path w="4857773" h="3236491">
                <a:moveTo>
                  <a:pt x="0" y="0"/>
                </a:moveTo>
                <a:lnTo>
                  <a:pt x="4857773" y="0"/>
                </a:lnTo>
                <a:lnTo>
                  <a:pt x="4857773" y="3236491"/>
                </a:lnTo>
                <a:lnTo>
                  <a:pt x="0" y="3236491"/>
                </a:lnTo>
                <a:lnTo>
                  <a:pt x="0" y="0"/>
                </a:lnTo>
                <a:close/>
              </a:path>
            </a:pathLst>
          </a:custGeom>
          <a:blipFill>
            <a:blip r:embed="rId11"/>
            <a:stretch>
              <a:fillRect/>
            </a:stretch>
          </a:blipFill>
        </p:spPr>
      </p:sp>
      <p:grpSp>
        <p:nvGrpSpPr>
          <p:cNvPr id="21" name="Group 21"/>
          <p:cNvGrpSpPr/>
          <p:nvPr/>
        </p:nvGrpSpPr>
        <p:grpSpPr>
          <a:xfrm rot="-5400000">
            <a:off x="10757262" y="4436956"/>
            <a:ext cx="2284378" cy="1875850"/>
            <a:chOff x="0" y="0"/>
            <a:chExt cx="963104" cy="790867"/>
          </a:xfrm>
        </p:grpSpPr>
        <p:sp>
          <p:nvSpPr>
            <p:cNvPr id="22" name="Freeform 22"/>
            <p:cNvSpPr/>
            <p:nvPr/>
          </p:nvSpPr>
          <p:spPr>
            <a:xfrm>
              <a:off x="0" y="0"/>
              <a:ext cx="963104" cy="790867"/>
            </a:xfrm>
            <a:custGeom>
              <a:avLst/>
              <a:gdLst/>
              <a:ahLst/>
              <a:cxnLst/>
              <a:rect l="l" t="t" r="r" b="b"/>
              <a:pathLst>
                <a:path w="963104" h="790867">
                  <a:moveTo>
                    <a:pt x="0" y="0"/>
                  </a:moveTo>
                  <a:lnTo>
                    <a:pt x="963104" y="0"/>
                  </a:lnTo>
                  <a:lnTo>
                    <a:pt x="963104" y="790867"/>
                  </a:lnTo>
                  <a:lnTo>
                    <a:pt x="0" y="790867"/>
                  </a:lnTo>
                  <a:close/>
                </a:path>
              </a:pathLst>
            </a:custGeom>
            <a:solidFill>
              <a:srgbClr val="FFFFFF"/>
            </a:solidFill>
          </p:spPr>
        </p:sp>
      </p:grpSp>
      <p:sp>
        <p:nvSpPr>
          <p:cNvPr id="23" name="Freeform 23"/>
          <p:cNvSpPr/>
          <p:nvPr/>
        </p:nvSpPr>
        <p:spPr>
          <a:xfrm>
            <a:off x="5748773" y="4450033"/>
            <a:ext cx="6788806" cy="3499195"/>
          </a:xfrm>
          <a:custGeom>
            <a:avLst/>
            <a:gdLst/>
            <a:ahLst/>
            <a:cxnLst/>
            <a:rect l="l" t="t" r="r" b="b"/>
            <a:pathLst>
              <a:path w="6788806" h="3499195">
                <a:moveTo>
                  <a:pt x="0" y="0"/>
                </a:moveTo>
                <a:lnTo>
                  <a:pt x="6788806" y="0"/>
                </a:lnTo>
                <a:lnTo>
                  <a:pt x="6788806" y="3499195"/>
                </a:lnTo>
                <a:lnTo>
                  <a:pt x="0" y="3499195"/>
                </a:lnTo>
                <a:lnTo>
                  <a:pt x="0" y="0"/>
                </a:lnTo>
                <a:close/>
              </a:path>
            </a:pathLst>
          </a:custGeom>
          <a:blipFill>
            <a:blip r:embed="rId12"/>
            <a:stretch>
              <a:fillRect t="-14629" b="-14629"/>
            </a:stretch>
          </a:blipFill>
        </p:spPr>
      </p:sp>
      <p:grpSp>
        <p:nvGrpSpPr>
          <p:cNvPr id="24" name="Group 24"/>
          <p:cNvGrpSpPr/>
          <p:nvPr/>
        </p:nvGrpSpPr>
        <p:grpSpPr>
          <a:xfrm>
            <a:off x="441766" y="241430"/>
            <a:ext cx="6447501" cy="923330"/>
            <a:chOff x="0" y="0"/>
            <a:chExt cx="8596668" cy="1231106"/>
          </a:xfrm>
        </p:grpSpPr>
        <p:sp>
          <p:nvSpPr>
            <p:cNvPr id="25" name="Freeform 25"/>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6" name="TextBox 26"/>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7" name="Freeform 27"/>
          <p:cNvSpPr/>
          <p:nvPr/>
        </p:nvSpPr>
        <p:spPr>
          <a:xfrm>
            <a:off x="441900" y="1459818"/>
            <a:ext cx="1229723" cy="1229723"/>
          </a:xfrm>
          <a:custGeom>
            <a:avLst/>
            <a:gdLst/>
            <a:ahLst/>
            <a:cxnLst/>
            <a:rect l="l" t="t" r="r" b="b"/>
            <a:pathLst>
              <a:path w="1229723" h="1229723">
                <a:moveTo>
                  <a:pt x="0" y="0"/>
                </a:moveTo>
                <a:lnTo>
                  <a:pt x="1229724" y="0"/>
                </a:lnTo>
                <a:lnTo>
                  <a:pt x="1229724" y="1229724"/>
                </a:lnTo>
                <a:lnTo>
                  <a:pt x="0" y="12297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TextBox 28"/>
          <p:cNvSpPr txBox="1"/>
          <p:nvPr/>
        </p:nvSpPr>
        <p:spPr>
          <a:xfrm>
            <a:off x="2056451" y="1790517"/>
            <a:ext cx="12131039" cy="587375"/>
          </a:xfrm>
          <a:prstGeom prst="rect">
            <a:avLst/>
          </a:prstGeom>
        </p:spPr>
        <p:txBody>
          <a:bodyPr lIns="0" tIns="0" rIns="0" bIns="0" rtlCol="0" anchor="t">
            <a:spAutoFit/>
          </a:bodyPr>
          <a:lstStyle/>
          <a:p>
            <a:pPr algn="l">
              <a:lnSpc>
                <a:spcPts val="4599"/>
              </a:lnSpc>
            </a:pPr>
            <a:r>
              <a:rPr lang="en-US" sz="3999" b="1">
                <a:solidFill>
                  <a:srgbClr val="3AAA35"/>
                </a:solidFill>
                <a:latin typeface="Roboto Bold"/>
                <a:ea typeface="Roboto Bold"/>
                <a:cs typeface="Roboto Bold"/>
                <a:sym typeface="Roboto Bold"/>
              </a:rPr>
              <a:t>Nâng cao mối quan hệ giữa người bệnh - bác sĩ</a:t>
            </a:r>
          </a:p>
        </p:txBody>
      </p:sp>
      <p:sp>
        <p:nvSpPr>
          <p:cNvPr id="29" name="TextBox 29"/>
          <p:cNvSpPr txBox="1"/>
          <p:nvPr/>
        </p:nvSpPr>
        <p:spPr>
          <a:xfrm>
            <a:off x="4618360" y="8191500"/>
            <a:ext cx="9076831" cy="106680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Khái niệm chuyển cảm và chống chuyển cảm</a:t>
            </a:r>
          </a:p>
          <a:p>
            <a:pPr algn="ctr">
              <a:lnSpc>
                <a:spcPts val="4200"/>
              </a:lnSpc>
              <a:spcBef>
                <a:spcPct val="0"/>
              </a:spcBef>
            </a:pPr>
            <a:endParaRPr lang="en-US" sz="3000">
              <a:solidFill>
                <a:srgbClr val="000000"/>
              </a:solidFill>
              <a:latin typeface="Roboto"/>
              <a:ea typeface="Roboto"/>
              <a:cs typeface="Roboto"/>
              <a:sym typeface="Roboto"/>
            </a:endParaRPr>
          </a:p>
        </p:txBody>
      </p:sp>
      <p:sp>
        <p:nvSpPr>
          <p:cNvPr id="30" name="TextBox 30"/>
          <p:cNvSpPr txBox="1"/>
          <p:nvPr/>
        </p:nvSpPr>
        <p:spPr>
          <a:xfrm>
            <a:off x="1812471" y="6820359"/>
            <a:ext cx="3757087" cy="933450"/>
          </a:xfrm>
          <a:prstGeom prst="rect">
            <a:avLst/>
          </a:prstGeom>
        </p:spPr>
        <p:txBody>
          <a:bodyPr lIns="0" tIns="0" rIns="0" bIns="0" rtlCol="0" anchor="t">
            <a:spAutoFit/>
          </a:bodyPr>
          <a:lstStyle/>
          <a:p>
            <a:pPr algn="ctr">
              <a:lnSpc>
                <a:spcPts val="3600"/>
              </a:lnSpc>
            </a:pPr>
            <a:r>
              <a:rPr lang="en-US" sz="3000">
                <a:solidFill>
                  <a:srgbClr val="000000"/>
                </a:solidFill>
                <a:latin typeface="Roboto"/>
                <a:ea typeface="Roboto"/>
                <a:cs typeface="Roboto"/>
                <a:sym typeface="Roboto"/>
              </a:rPr>
              <a:t>Đặc tính của mối quan hệ trị liệu</a:t>
            </a:r>
          </a:p>
        </p:txBody>
      </p:sp>
      <p:sp>
        <p:nvSpPr>
          <p:cNvPr id="31" name="TextBox 31"/>
          <p:cNvSpPr txBox="1"/>
          <p:nvPr/>
        </p:nvSpPr>
        <p:spPr>
          <a:xfrm>
            <a:off x="13000137" y="6650277"/>
            <a:ext cx="3757087" cy="933450"/>
          </a:xfrm>
          <a:prstGeom prst="rect">
            <a:avLst/>
          </a:prstGeom>
        </p:spPr>
        <p:txBody>
          <a:bodyPr lIns="0" tIns="0" rIns="0" bIns="0" rtlCol="0" anchor="t">
            <a:spAutoFit/>
          </a:bodyPr>
          <a:lstStyle/>
          <a:p>
            <a:pPr algn="ctr">
              <a:lnSpc>
                <a:spcPts val="3600"/>
              </a:lnSpc>
            </a:pPr>
            <a:r>
              <a:rPr lang="en-US" sz="3000">
                <a:solidFill>
                  <a:srgbClr val="000000"/>
                </a:solidFill>
                <a:latin typeface="Roboto"/>
                <a:ea typeface="Roboto"/>
                <a:cs typeface="Roboto"/>
                <a:sym typeface="Roboto"/>
              </a:rPr>
              <a:t>Phát triển niềm tin và sự tôn trọng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38210" y="1628547"/>
            <a:ext cx="3254613" cy="766266"/>
            <a:chOff x="0" y="0"/>
            <a:chExt cx="4339485" cy="1021688"/>
          </a:xfrm>
        </p:grpSpPr>
        <p:sp>
          <p:nvSpPr>
            <p:cNvPr id="3" name="Freeform 3"/>
            <p:cNvSpPr/>
            <p:nvPr/>
          </p:nvSpPr>
          <p:spPr>
            <a:xfrm>
              <a:off x="0" y="0"/>
              <a:ext cx="4339485" cy="1021688"/>
            </a:xfrm>
            <a:custGeom>
              <a:avLst/>
              <a:gdLst/>
              <a:ahLst/>
              <a:cxnLst/>
              <a:rect l="l" t="t" r="r" b="b"/>
              <a:pathLst>
                <a:path w="4339485" h="1021688">
                  <a:moveTo>
                    <a:pt x="0" y="0"/>
                  </a:moveTo>
                  <a:lnTo>
                    <a:pt x="4339485" y="0"/>
                  </a:lnTo>
                  <a:lnTo>
                    <a:pt x="4339485" y="1021688"/>
                  </a:lnTo>
                  <a:lnTo>
                    <a:pt x="0" y="1021688"/>
                  </a:lnTo>
                  <a:close/>
                </a:path>
              </a:pathLst>
            </a:custGeom>
            <a:solidFill>
              <a:srgbClr val="000000">
                <a:alpha val="0"/>
              </a:srgbClr>
            </a:solidFill>
          </p:spPr>
        </p:sp>
        <p:sp>
          <p:nvSpPr>
            <p:cNvPr id="4" name="TextBox 4"/>
            <p:cNvSpPr txBox="1"/>
            <p:nvPr/>
          </p:nvSpPr>
          <p:spPr>
            <a:xfrm>
              <a:off x="0" y="0"/>
              <a:ext cx="4339485"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Có óc thực tế</a:t>
              </a:r>
            </a:p>
          </p:txBody>
        </p:sp>
      </p:grpSp>
      <p:grpSp>
        <p:nvGrpSpPr>
          <p:cNvPr id="5" name="Group 5"/>
          <p:cNvGrpSpPr/>
          <p:nvPr/>
        </p:nvGrpSpPr>
        <p:grpSpPr>
          <a:xfrm>
            <a:off x="7659387" y="-2725480"/>
            <a:ext cx="17734880" cy="15974777"/>
            <a:chOff x="0" y="0"/>
            <a:chExt cx="23646506" cy="21299703"/>
          </a:xfrm>
        </p:grpSpPr>
        <p:sp>
          <p:nvSpPr>
            <p:cNvPr id="6" name="Freeform 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0123845" y="3672074"/>
              <a:ext cx="2491699" cy="135341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8904427" y="3743001"/>
              <a:ext cx="1946697" cy="135341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9213250" y="4004109"/>
              <a:ext cx="4936787" cy="1238343"/>
              <a:chOff x="0" y="0"/>
              <a:chExt cx="1482412" cy="371848"/>
            </a:xfrm>
          </p:grpSpPr>
          <p:sp>
            <p:nvSpPr>
              <p:cNvPr id="16" name="Freeform 1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8" name="Freeform 1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9" name="Freeform 1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20" name="Group 20"/>
          <p:cNvGrpSpPr/>
          <p:nvPr/>
        </p:nvGrpSpPr>
        <p:grpSpPr>
          <a:xfrm>
            <a:off x="9951016" y="7486941"/>
            <a:ext cx="6441951" cy="1620068"/>
            <a:chOff x="0" y="0"/>
            <a:chExt cx="8589267" cy="2160091"/>
          </a:xfrm>
        </p:grpSpPr>
        <p:sp>
          <p:nvSpPr>
            <p:cNvPr id="21" name="Freeform 21"/>
            <p:cNvSpPr/>
            <p:nvPr/>
          </p:nvSpPr>
          <p:spPr>
            <a:xfrm>
              <a:off x="0" y="0"/>
              <a:ext cx="8589268" cy="2160091"/>
            </a:xfrm>
            <a:custGeom>
              <a:avLst/>
              <a:gdLst/>
              <a:ahLst/>
              <a:cxnLst/>
              <a:rect l="l" t="t" r="r" b="b"/>
              <a:pathLst>
                <a:path w="8589268" h="2160091">
                  <a:moveTo>
                    <a:pt x="0" y="0"/>
                  </a:moveTo>
                  <a:lnTo>
                    <a:pt x="8589268" y="0"/>
                  </a:lnTo>
                  <a:lnTo>
                    <a:pt x="8589268" y="2160091"/>
                  </a:lnTo>
                  <a:lnTo>
                    <a:pt x="0" y="2160091"/>
                  </a:lnTo>
                  <a:close/>
                </a:path>
              </a:pathLst>
            </a:custGeom>
            <a:solidFill>
              <a:srgbClr val="000000">
                <a:alpha val="0"/>
              </a:srgbClr>
            </a:solidFill>
          </p:spPr>
        </p:sp>
        <p:sp>
          <p:nvSpPr>
            <p:cNvPr id="22" name="TextBox 22"/>
            <p:cNvSpPr txBox="1"/>
            <p:nvPr/>
          </p:nvSpPr>
          <p:spPr>
            <a:xfrm>
              <a:off x="0" y="-66675"/>
              <a:ext cx="8589267" cy="2226766"/>
            </a:xfrm>
            <a:prstGeom prst="rect">
              <a:avLst/>
            </a:prstGeom>
          </p:spPr>
          <p:txBody>
            <a:bodyPr lIns="0" tIns="0" rIns="0" bIns="0" rtlCol="0" anchor="t"/>
            <a:lstStyle/>
            <a:p>
              <a:pPr algn="l">
                <a:lnSpc>
                  <a:spcPts val="4199"/>
                </a:lnSpc>
              </a:pPr>
              <a:endParaRPr/>
            </a:p>
            <a:p>
              <a:pPr algn="l">
                <a:lnSpc>
                  <a:spcPts val="4199"/>
                </a:lnSpc>
              </a:pPr>
              <a:r>
                <a:rPr lang="en-US" sz="2999">
                  <a:solidFill>
                    <a:srgbClr val="404040"/>
                  </a:solidFill>
                  <a:latin typeface="Roboto"/>
                  <a:ea typeface="Roboto"/>
                  <a:cs typeface="Roboto"/>
                  <a:sym typeface="Roboto"/>
                </a:rPr>
                <a:t>Bác sĩ biết tôn trọng giới hạn bản thân</a:t>
              </a:r>
            </a:p>
            <a:p>
              <a:pPr algn="l">
                <a:lnSpc>
                  <a:spcPts val="4199"/>
                </a:lnSpc>
              </a:pPr>
              <a:r>
                <a:rPr lang="en-US" sz="2999">
                  <a:solidFill>
                    <a:srgbClr val="404040"/>
                  </a:solidFill>
                  <a:latin typeface="Roboto"/>
                  <a:ea typeface="Roboto"/>
                  <a:cs typeface="Roboto"/>
                  <a:sym typeface="Roboto"/>
                </a:rPr>
                <a:t> </a:t>
              </a:r>
            </a:p>
          </p:txBody>
        </p:sp>
      </p:grpSp>
      <p:grpSp>
        <p:nvGrpSpPr>
          <p:cNvPr id="23" name="Group 23"/>
          <p:cNvGrpSpPr/>
          <p:nvPr/>
        </p:nvGrpSpPr>
        <p:grpSpPr>
          <a:xfrm>
            <a:off x="441766" y="241430"/>
            <a:ext cx="6447501" cy="923330"/>
            <a:chOff x="0" y="0"/>
            <a:chExt cx="8596668" cy="1231106"/>
          </a:xfrm>
        </p:grpSpPr>
        <p:sp>
          <p:nvSpPr>
            <p:cNvPr id="24" name="Freeform 24"/>
            <p:cNvSpPr/>
            <p:nvPr/>
          </p:nvSpPr>
          <p:spPr>
            <a:xfrm>
              <a:off x="0" y="0"/>
              <a:ext cx="8596668" cy="1231106"/>
            </a:xfrm>
            <a:custGeom>
              <a:avLst/>
              <a:gdLst/>
              <a:ahLst/>
              <a:cxnLst/>
              <a:rect l="l" t="t" r="r" b="b"/>
              <a:pathLst>
                <a:path w="8596668" h="1231106">
                  <a:moveTo>
                    <a:pt x="0" y="0"/>
                  </a:moveTo>
                  <a:lnTo>
                    <a:pt x="8596668" y="0"/>
                  </a:lnTo>
                  <a:lnTo>
                    <a:pt x="8596668" y="1231106"/>
                  </a:lnTo>
                  <a:lnTo>
                    <a:pt x="0" y="1231106"/>
                  </a:lnTo>
                  <a:close/>
                </a:path>
              </a:pathLst>
            </a:custGeom>
            <a:solidFill>
              <a:srgbClr val="000000">
                <a:alpha val="0"/>
              </a:srgbClr>
            </a:solidFill>
          </p:spPr>
        </p:sp>
        <p:sp>
          <p:nvSpPr>
            <p:cNvPr id="25" name="TextBox 25"/>
            <p:cNvSpPr txBox="1"/>
            <p:nvPr/>
          </p:nvSpPr>
          <p:spPr>
            <a:xfrm>
              <a:off x="0" y="-9525"/>
              <a:ext cx="8596668" cy="1240631"/>
            </a:xfrm>
            <a:prstGeom prst="rect">
              <a:avLst/>
            </a:prstGeom>
          </p:spPr>
          <p:txBody>
            <a:bodyPr lIns="0" tIns="0" rIns="0" bIns="0" rtlCol="0" anchor="t"/>
            <a:lstStyle/>
            <a:p>
              <a:pPr algn="l">
                <a:lnSpc>
                  <a:spcPts val="5759"/>
                </a:lnSpc>
              </a:pPr>
              <a:r>
                <a:rPr lang="en-US" sz="4800" b="1">
                  <a:solidFill>
                    <a:srgbClr val="3AAA35"/>
                  </a:solidFill>
                  <a:latin typeface="Roboto Bold"/>
                  <a:ea typeface="Roboto Bold"/>
                  <a:cs typeface="Roboto Bold"/>
                  <a:sym typeface="Roboto Bold"/>
                </a:rPr>
                <a:t>PHƯƠNG PHÁP PCC</a:t>
              </a:r>
            </a:p>
          </p:txBody>
        </p:sp>
      </p:grpSp>
      <p:sp>
        <p:nvSpPr>
          <p:cNvPr id="26" name="Freeform 26"/>
          <p:cNvSpPr/>
          <p:nvPr/>
        </p:nvSpPr>
        <p:spPr>
          <a:xfrm>
            <a:off x="532030" y="1396818"/>
            <a:ext cx="1229723" cy="1229723"/>
          </a:xfrm>
          <a:custGeom>
            <a:avLst/>
            <a:gdLst/>
            <a:ahLst/>
            <a:cxnLst/>
            <a:rect l="l" t="t" r="r" b="b"/>
            <a:pathLst>
              <a:path w="1229723" h="1229723">
                <a:moveTo>
                  <a:pt x="0" y="0"/>
                </a:moveTo>
                <a:lnTo>
                  <a:pt x="1229723" y="0"/>
                </a:lnTo>
                <a:lnTo>
                  <a:pt x="1229723" y="1229724"/>
                </a:lnTo>
                <a:lnTo>
                  <a:pt x="0" y="12297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2038210" y="3220151"/>
            <a:ext cx="6576359" cy="4381499"/>
          </a:xfrm>
          <a:custGeom>
            <a:avLst/>
            <a:gdLst/>
            <a:ahLst/>
            <a:cxnLst/>
            <a:rect l="l" t="t" r="r" b="b"/>
            <a:pathLst>
              <a:path w="6576359" h="4381499">
                <a:moveTo>
                  <a:pt x="0" y="0"/>
                </a:moveTo>
                <a:lnTo>
                  <a:pt x="6576359" y="0"/>
                </a:lnTo>
                <a:lnTo>
                  <a:pt x="6576359" y="4381499"/>
                </a:lnTo>
                <a:lnTo>
                  <a:pt x="0" y="4381499"/>
                </a:lnTo>
                <a:lnTo>
                  <a:pt x="0" y="0"/>
                </a:lnTo>
                <a:close/>
              </a:path>
            </a:pathLst>
          </a:custGeom>
          <a:blipFill>
            <a:blip r:embed="rId12"/>
            <a:stretch>
              <a:fillRect/>
            </a:stretch>
          </a:blipFill>
        </p:spPr>
      </p:sp>
      <p:sp>
        <p:nvSpPr>
          <p:cNvPr id="28" name="Freeform 28"/>
          <p:cNvSpPr/>
          <p:nvPr/>
        </p:nvSpPr>
        <p:spPr>
          <a:xfrm>
            <a:off x="9874287" y="3220151"/>
            <a:ext cx="6576359" cy="4389719"/>
          </a:xfrm>
          <a:custGeom>
            <a:avLst/>
            <a:gdLst/>
            <a:ahLst/>
            <a:cxnLst/>
            <a:rect l="l" t="t" r="r" b="b"/>
            <a:pathLst>
              <a:path w="6576359" h="4389719">
                <a:moveTo>
                  <a:pt x="0" y="0"/>
                </a:moveTo>
                <a:lnTo>
                  <a:pt x="6576359" y="0"/>
                </a:lnTo>
                <a:lnTo>
                  <a:pt x="6576359" y="4389720"/>
                </a:lnTo>
                <a:lnTo>
                  <a:pt x="0" y="4389720"/>
                </a:lnTo>
                <a:lnTo>
                  <a:pt x="0" y="0"/>
                </a:lnTo>
                <a:close/>
              </a:path>
            </a:pathLst>
          </a:custGeom>
          <a:blipFill>
            <a:blip r:embed="rId13"/>
            <a:stretch>
              <a:fillRect/>
            </a:stretch>
          </a:blipFill>
        </p:spPr>
      </p:sp>
      <p:grpSp>
        <p:nvGrpSpPr>
          <p:cNvPr id="29" name="Group 29"/>
          <p:cNvGrpSpPr/>
          <p:nvPr/>
        </p:nvGrpSpPr>
        <p:grpSpPr>
          <a:xfrm>
            <a:off x="1266867" y="6453903"/>
            <a:ext cx="1695085" cy="169508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32" name="Freeform 32"/>
          <p:cNvSpPr/>
          <p:nvPr/>
        </p:nvSpPr>
        <p:spPr>
          <a:xfrm>
            <a:off x="1412147" y="6721596"/>
            <a:ext cx="1252125" cy="1159698"/>
          </a:xfrm>
          <a:custGeom>
            <a:avLst/>
            <a:gdLst/>
            <a:ahLst/>
            <a:cxnLst/>
            <a:rect l="l" t="t" r="r" b="b"/>
            <a:pathLst>
              <a:path w="1252125" h="1159698">
                <a:moveTo>
                  <a:pt x="0" y="0"/>
                </a:moveTo>
                <a:lnTo>
                  <a:pt x="1252125" y="0"/>
                </a:lnTo>
                <a:lnTo>
                  <a:pt x="1252125" y="1159698"/>
                </a:lnTo>
                <a:lnTo>
                  <a:pt x="0" y="11596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3" name="Group 33"/>
          <p:cNvGrpSpPr/>
          <p:nvPr/>
        </p:nvGrpSpPr>
        <p:grpSpPr>
          <a:xfrm>
            <a:off x="9153525" y="6453903"/>
            <a:ext cx="1695085" cy="169508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36" name="Freeform 36"/>
          <p:cNvSpPr/>
          <p:nvPr/>
        </p:nvSpPr>
        <p:spPr>
          <a:xfrm>
            <a:off x="9324954" y="6721596"/>
            <a:ext cx="1252125" cy="1159698"/>
          </a:xfrm>
          <a:custGeom>
            <a:avLst/>
            <a:gdLst/>
            <a:ahLst/>
            <a:cxnLst/>
            <a:rect l="l" t="t" r="r" b="b"/>
            <a:pathLst>
              <a:path w="1252125" h="1159698">
                <a:moveTo>
                  <a:pt x="0" y="0"/>
                </a:moveTo>
                <a:lnTo>
                  <a:pt x="1252125" y="0"/>
                </a:lnTo>
                <a:lnTo>
                  <a:pt x="1252125" y="1159698"/>
                </a:lnTo>
                <a:lnTo>
                  <a:pt x="0" y="11596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TextBox 37"/>
          <p:cNvSpPr txBox="1"/>
          <p:nvPr/>
        </p:nvSpPr>
        <p:spPr>
          <a:xfrm>
            <a:off x="1433177" y="8049325"/>
            <a:ext cx="7662669"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Quản lý thời gian có lợi nhất cho người bệnh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00800" y="3449164"/>
            <a:ext cx="1761507" cy="0"/>
          </a:xfrm>
          <a:prstGeom prst="line">
            <a:avLst/>
          </a:prstGeom>
          <a:ln w="38100" cap="flat">
            <a:solidFill>
              <a:srgbClr val="617688"/>
            </a:solidFill>
            <a:prstDash val="sysDot"/>
            <a:headEnd type="none" w="sm" len="sm"/>
            <a:tailEnd type="none" w="sm" len="sm"/>
          </a:ln>
        </p:spPr>
      </p:sp>
      <p:sp>
        <p:nvSpPr>
          <p:cNvPr id="3" name="AutoShape 3"/>
          <p:cNvSpPr/>
          <p:nvPr/>
        </p:nvSpPr>
        <p:spPr>
          <a:xfrm>
            <a:off x="7019362" y="4326735"/>
            <a:ext cx="1761507" cy="0"/>
          </a:xfrm>
          <a:prstGeom prst="line">
            <a:avLst/>
          </a:prstGeom>
          <a:ln w="38100" cap="flat">
            <a:solidFill>
              <a:srgbClr val="617688"/>
            </a:solidFill>
            <a:prstDash val="sysDot"/>
            <a:headEnd type="none" w="sm" len="sm"/>
            <a:tailEnd type="none" w="sm" len="sm"/>
          </a:ln>
        </p:spPr>
      </p:sp>
      <p:sp>
        <p:nvSpPr>
          <p:cNvPr id="4" name="AutoShape 4"/>
          <p:cNvSpPr/>
          <p:nvPr/>
        </p:nvSpPr>
        <p:spPr>
          <a:xfrm>
            <a:off x="7567435" y="5217458"/>
            <a:ext cx="1761507" cy="0"/>
          </a:xfrm>
          <a:prstGeom prst="line">
            <a:avLst/>
          </a:prstGeom>
          <a:ln w="38100" cap="flat">
            <a:solidFill>
              <a:srgbClr val="617688"/>
            </a:solidFill>
            <a:prstDash val="sysDot"/>
            <a:headEnd type="none" w="sm" len="sm"/>
            <a:tailEnd type="none" w="sm" len="sm"/>
          </a:ln>
        </p:spPr>
      </p:sp>
      <p:sp>
        <p:nvSpPr>
          <p:cNvPr id="5" name="AutoShape 5"/>
          <p:cNvSpPr/>
          <p:nvPr/>
        </p:nvSpPr>
        <p:spPr>
          <a:xfrm>
            <a:off x="7900116" y="6122515"/>
            <a:ext cx="1761507" cy="0"/>
          </a:xfrm>
          <a:prstGeom prst="line">
            <a:avLst/>
          </a:prstGeom>
          <a:ln w="38100" cap="flat">
            <a:solidFill>
              <a:srgbClr val="617688"/>
            </a:solidFill>
            <a:prstDash val="sysDot"/>
            <a:headEnd type="none" w="sm" len="sm"/>
            <a:tailEnd type="none" w="sm" len="sm"/>
          </a:ln>
        </p:spPr>
      </p:sp>
      <p:sp>
        <p:nvSpPr>
          <p:cNvPr id="6" name="AutoShape 6"/>
          <p:cNvSpPr/>
          <p:nvPr/>
        </p:nvSpPr>
        <p:spPr>
          <a:xfrm>
            <a:off x="8408867" y="7055390"/>
            <a:ext cx="1761507" cy="0"/>
          </a:xfrm>
          <a:prstGeom prst="line">
            <a:avLst/>
          </a:prstGeom>
          <a:ln w="38100" cap="flat">
            <a:solidFill>
              <a:srgbClr val="617688"/>
            </a:solidFill>
            <a:prstDash val="sysDot"/>
            <a:headEnd type="none" w="sm" len="sm"/>
            <a:tailEnd type="none" w="sm" len="sm"/>
          </a:ln>
        </p:spPr>
      </p:sp>
      <p:sp>
        <p:nvSpPr>
          <p:cNvPr id="7" name="AutoShape 7"/>
          <p:cNvSpPr/>
          <p:nvPr/>
        </p:nvSpPr>
        <p:spPr>
          <a:xfrm>
            <a:off x="8770057" y="7951315"/>
            <a:ext cx="1761507" cy="0"/>
          </a:xfrm>
          <a:prstGeom prst="line">
            <a:avLst/>
          </a:prstGeom>
          <a:ln w="38100" cap="flat">
            <a:solidFill>
              <a:srgbClr val="617688"/>
            </a:solidFill>
            <a:prstDash val="sysDot"/>
            <a:headEnd type="none" w="sm" len="sm"/>
            <a:tailEnd type="none" w="sm" len="sm"/>
          </a:ln>
        </p:spPr>
      </p:sp>
      <p:sp>
        <p:nvSpPr>
          <p:cNvPr id="8" name="AutoShape 8"/>
          <p:cNvSpPr/>
          <p:nvPr/>
        </p:nvSpPr>
        <p:spPr>
          <a:xfrm>
            <a:off x="9289621" y="8827615"/>
            <a:ext cx="1761507" cy="0"/>
          </a:xfrm>
          <a:prstGeom prst="line">
            <a:avLst/>
          </a:prstGeom>
          <a:ln w="38100" cap="flat">
            <a:solidFill>
              <a:srgbClr val="617688"/>
            </a:solidFill>
            <a:prstDash val="sysDot"/>
            <a:headEnd type="none" w="sm" len="sm"/>
            <a:tailEnd type="none" w="sm" len="sm"/>
          </a:ln>
        </p:spPr>
      </p:sp>
      <p:grpSp>
        <p:nvGrpSpPr>
          <p:cNvPr id="9" name="Group 9"/>
          <p:cNvGrpSpPr/>
          <p:nvPr/>
        </p:nvGrpSpPr>
        <p:grpSpPr>
          <a:xfrm>
            <a:off x="7659387" y="-2725480"/>
            <a:ext cx="17734880" cy="15974777"/>
            <a:chOff x="0" y="0"/>
            <a:chExt cx="23646506" cy="21299703"/>
          </a:xfrm>
        </p:grpSpPr>
        <p:sp>
          <p:nvSpPr>
            <p:cNvPr id="10" name="Freeform 10"/>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3"/>
            <p:cNvGrpSpPr/>
            <p:nvPr/>
          </p:nvGrpSpPr>
          <p:grpSpPr>
            <a:xfrm>
              <a:off x="10123845" y="3672074"/>
              <a:ext cx="2491699" cy="1353410"/>
              <a:chOff x="0" y="0"/>
              <a:chExt cx="748204" cy="406400"/>
            </a:xfrm>
          </p:grpSpPr>
          <p:sp>
            <p:nvSpPr>
              <p:cNvPr id="14" name="Freeform 14"/>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5" name="TextBox 15"/>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6" name="Group 16"/>
            <p:cNvGrpSpPr/>
            <p:nvPr/>
          </p:nvGrpSpPr>
          <p:grpSpPr>
            <a:xfrm>
              <a:off x="8904427" y="3743001"/>
              <a:ext cx="1946697" cy="1353410"/>
              <a:chOff x="0" y="0"/>
              <a:chExt cx="584552" cy="406400"/>
            </a:xfrm>
          </p:grpSpPr>
          <p:sp>
            <p:nvSpPr>
              <p:cNvPr id="17" name="Freeform 17"/>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8" name="TextBox 18"/>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9" name="Group 19"/>
            <p:cNvGrpSpPr/>
            <p:nvPr/>
          </p:nvGrpSpPr>
          <p:grpSpPr>
            <a:xfrm>
              <a:off x="9213250" y="4004109"/>
              <a:ext cx="4936787" cy="1238343"/>
              <a:chOff x="0" y="0"/>
              <a:chExt cx="1482412" cy="371848"/>
            </a:xfrm>
          </p:grpSpPr>
          <p:sp>
            <p:nvSpPr>
              <p:cNvPr id="20" name="Freeform 20"/>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21" name="TextBox 21"/>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2" name="Freeform 22"/>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23" name="Freeform 23"/>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sp>
        <p:nvSpPr>
          <p:cNvPr id="24" name="TextBox 24"/>
          <p:cNvSpPr txBox="1"/>
          <p:nvPr/>
        </p:nvSpPr>
        <p:spPr>
          <a:xfrm>
            <a:off x="8061605" y="2302063"/>
            <a:ext cx="9969686" cy="507365"/>
          </a:xfrm>
          <a:prstGeom prst="rect">
            <a:avLst/>
          </a:prstGeom>
        </p:spPr>
        <p:txBody>
          <a:bodyPr lIns="0" tIns="0" rIns="0" bIns="0" rtlCol="0" anchor="t">
            <a:spAutoFit/>
          </a:bodyPr>
          <a:lstStyle/>
          <a:p>
            <a:pPr algn="l">
              <a:lnSpc>
                <a:spcPts val="4059"/>
              </a:lnSpc>
            </a:pPr>
            <a:r>
              <a:rPr lang="en-US" sz="2899" spc="144">
                <a:solidFill>
                  <a:srgbClr val="000000"/>
                </a:solidFill>
                <a:latin typeface="Roboto"/>
                <a:ea typeface="Roboto"/>
                <a:cs typeface="Roboto"/>
                <a:sym typeface="Roboto"/>
              </a:rPr>
              <a:t>Tôn trọng các sở thích mong muốn của khách hàng</a:t>
            </a:r>
          </a:p>
        </p:txBody>
      </p:sp>
      <p:sp>
        <p:nvSpPr>
          <p:cNvPr id="25" name="TextBox 25"/>
          <p:cNvSpPr txBox="1"/>
          <p:nvPr/>
        </p:nvSpPr>
        <p:spPr>
          <a:xfrm>
            <a:off x="8408867" y="3181194"/>
            <a:ext cx="7618762" cy="507365"/>
          </a:xfrm>
          <a:prstGeom prst="rect">
            <a:avLst/>
          </a:prstGeom>
        </p:spPr>
        <p:txBody>
          <a:bodyPr lIns="0" tIns="0" rIns="0" bIns="0" rtlCol="0" anchor="t">
            <a:spAutoFit/>
          </a:bodyPr>
          <a:lstStyle/>
          <a:p>
            <a:pPr algn="l">
              <a:lnSpc>
                <a:spcPts val="4059"/>
              </a:lnSpc>
            </a:pPr>
            <a:r>
              <a:rPr lang="en-US" sz="2899" spc="144">
                <a:solidFill>
                  <a:srgbClr val="000000"/>
                </a:solidFill>
                <a:latin typeface="Roboto"/>
                <a:ea typeface="Roboto"/>
                <a:cs typeface="Roboto"/>
                <a:sym typeface="Roboto"/>
              </a:rPr>
              <a:t>Chăm sóc phối hợp kết hợp toàn diện</a:t>
            </a:r>
          </a:p>
        </p:txBody>
      </p:sp>
      <p:sp>
        <p:nvSpPr>
          <p:cNvPr id="26" name="TextBox 26"/>
          <p:cNvSpPr txBox="1"/>
          <p:nvPr/>
        </p:nvSpPr>
        <p:spPr>
          <a:xfrm>
            <a:off x="8780869" y="4060035"/>
            <a:ext cx="4265579" cy="507365"/>
          </a:xfrm>
          <a:prstGeom prst="rect">
            <a:avLst/>
          </a:prstGeom>
        </p:spPr>
        <p:txBody>
          <a:bodyPr lIns="0" tIns="0" rIns="0" bIns="0" rtlCol="0" anchor="t">
            <a:spAutoFit/>
          </a:bodyPr>
          <a:lstStyle/>
          <a:p>
            <a:pPr algn="l">
              <a:lnSpc>
                <a:spcPts val="4059"/>
              </a:lnSpc>
            </a:pPr>
            <a:r>
              <a:rPr lang="en-US" sz="2899" spc="144">
                <a:solidFill>
                  <a:srgbClr val="000000"/>
                </a:solidFill>
                <a:latin typeface="Roboto"/>
                <a:ea typeface="Roboto"/>
                <a:cs typeface="Roboto"/>
                <a:sym typeface="Roboto"/>
              </a:rPr>
              <a:t>Thông tin và giáo dục</a:t>
            </a:r>
          </a:p>
        </p:txBody>
      </p:sp>
      <p:sp>
        <p:nvSpPr>
          <p:cNvPr id="27" name="TextBox 27"/>
          <p:cNvSpPr txBox="1"/>
          <p:nvPr/>
        </p:nvSpPr>
        <p:spPr>
          <a:xfrm>
            <a:off x="9328943" y="4938875"/>
            <a:ext cx="4112589" cy="507365"/>
          </a:xfrm>
          <a:prstGeom prst="rect">
            <a:avLst/>
          </a:prstGeom>
        </p:spPr>
        <p:txBody>
          <a:bodyPr lIns="0" tIns="0" rIns="0" bIns="0" rtlCol="0" anchor="t">
            <a:spAutoFit/>
          </a:bodyPr>
          <a:lstStyle/>
          <a:p>
            <a:pPr algn="l">
              <a:lnSpc>
                <a:spcPts val="4059"/>
              </a:lnSpc>
            </a:pPr>
            <a:r>
              <a:rPr lang="en-US" sz="2899" spc="144">
                <a:solidFill>
                  <a:srgbClr val="000000"/>
                </a:solidFill>
                <a:latin typeface="Roboto"/>
                <a:ea typeface="Roboto"/>
                <a:cs typeface="Roboto"/>
                <a:sym typeface="Roboto"/>
              </a:rPr>
              <a:t>Thoải mái về thể chất</a:t>
            </a:r>
          </a:p>
        </p:txBody>
      </p:sp>
      <p:sp>
        <p:nvSpPr>
          <p:cNvPr id="28" name="TextBox 28"/>
          <p:cNvSpPr txBox="1"/>
          <p:nvPr/>
        </p:nvSpPr>
        <p:spPr>
          <a:xfrm>
            <a:off x="9724848" y="5912965"/>
            <a:ext cx="3639069" cy="429605"/>
          </a:xfrm>
          <a:prstGeom prst="rect">
            <a:avLst/>
          </a:prstGeom>
        </p:spPr>
        <p:txBody>
          <a:bodyPr wrap="square" lIns="0" tIns="0" rIns="0" bIns="0" rtlCol="0" anchor="t">
            <a:spAutoFit/>
          </a:bodyPr>
          <a:lstStyle/>
          <a:p>
            <a:pPr>
              <a:lnSpc>
                <a:spcPts val="3479"/>
              </a:lnSpc>
              <a:spcBef>
                <a:spcPct val="0"/>
              </a:spcBef>
            </a:pPr>
            <a:r>
              <a:rPr lang="en-US" sz="2899">
                <a:solidFill>
                  <a:srgbClr val="000000"/>
                </a:solidFill>
                <a:latin typeface="Roboto"/>
                <a:ea typeface="Roboto"/>
                <a:cs typeface="Roboto"/>
                <a:sym typeface="Roboto"/>
              </a:rPr>
              <a:t>Nâng đỡ về cảm xúc</a:t>
            </a:r>
          </a:p>
        </p:txBody>
      </p:sp>
      <p:sp>
        <p:nvSpPr>
          <p:cNvPr id="29" name="TextBox 29"/>
          <p:cNvSpPr txBox="1"/>
          <p:nvPr/>
        </p:nvSpPr>
        <p:spPr>
          <a:xfrm>
            <a:off x="10193323" y="6827365"/>
            <a:ext cx="5439852" cy="429605"/>
          </a:xfrm>
          <a:prstGeom prst="rect">
            <a:avLst/>
          </a:prstGeom>
        </p:spPr>
        <p:txBody>
          <a:bodyPr wrap="square" lIns="0" tIns="0" rIns="0" bIns="0" rtlCol="0" anchor="t">
            <a:spAutoFit/>
          </a:bodyPr>
          <a:lstStyle/>
          <a:p>
            <a:pPr algn="ctr">
              <a:lnSpc>
                <a:spcPts val="3479"/>
              </a:lnSpc>
              <a:spcBef>
                <a:spcPct val="0"/>
              </a:spcBef>
            </a:pPr>
            <a:r>
              <a:rPr lang="en-US" sz="2899">
                <a:solidFill>
                  <a:srgbClr val="000000"/>
                </a:solidFill>
                <a:latin typeface="Roboto"/>
                <a:ea typeface="Roboto"/>
                <a:cs typeface="Roboto"/>
                <a:sym typeface="Roboto"/>
              </a:rPr>
              <a:t>Tham gia của gia đình và bạn bè</a:t>
            </a:r>
          </a:p>
        </p:txBody>
      </p:sp>
      <p:sp>
        <p:nvSpPr>
          <p:cNvPr id="30" name="TextBox 30"/>
          <p:cNvSpPr txBox="1"/>
          <p:nvPr/>
        </p:nvSpPr>
        <p:spPr>
          <a:xfrm>
            <a:off x="10561534" y="7722715"/>
            <a:ext cx="5592866" cy="429605"/>
          </a:xfrm>
          <a:prstGeom prst="rect">
            <a:avLst/>
          </a:prstGeom>
        </p:spPr>
        <p:txBody>
          <a:bodyPr wrap="square" lIns="0" tIns="0" rIns="0" bIns="0" rtlCol="0" anchor="t">
            <a:spAutoFit/>
          </a:bodyPr>
          <a:lstStyle/>
          <a:p>
            <a:pPr algn="ctr">
              <a:lnSpc>
                <a:spcPts val="3479"/>
              </a:lnSpc>
              <a:spcBef>
                <a:spcPct val="0"/>
              </a:spcBef>
            </a:pPr>
            <a:r>
              <a:rPr lang="en-US" sz="2899">
                <a:solidFill>
                  <a:srgbClr val="000000"/>
                </a:solidFill>
                <a:latin typeface="Roboto"/>
                <a:ea typeface="Roboto"/>
                <a:cs typeface="Roboto"/>
                <a:sym typeface="Roboto"/>
              </a:rPr>
              <a:t>Chăm sóc liên tục và chuyển tiếp</a:t>
            </a:r>
          </a:p>
        </p:txBody>
      </p:sp>
      <p:sp>
        <p:nvSpPr>
          <p:cNvPr id="31" name="TextBox 31"/>
          <p:cNvSpPr txBox="1"/>
          <p:nvPr/>
        </p:nvSpPr>
        <p:spPr>
          <a:xfrm>
            <a:off x="11097788" y="8618065"/>
            <a:ext cx="3818446" cy="429605"/>
          </a:xfrm>
          <a:prstGeom prst="rect">
            <a:avLst/>
          </a:prstGeom>
        </p:spPr>
        <p:txBody>
          <a:bodyPr wrap="square" lIns="0" tIns="0" rIns="0" bIns="0" rtlCol="0" anchor="t">
            <a:spAutoFit/>
          </a:bodyPr>
          <a:lstStyle/>
          <a:p>
            <a:pPr>
              <a:lnSpc>
                <a:spcPts val="3479"/>
              </a:lnSpc>
              <a:spcBef>
                <a:spcPct val="0"/>
              </a:spcBef>
            </a:pPr>
            <a:r>
              <a:rPr lang="en-US" sz="2899">
                <a:solidFill>
                  <a:srgbClr val="000000"/>
                </a:solidFill>
                <a:latin typeface="Roboto"/>
                <a:ea typeface="Roboto"/>
                <a:cs typeface="Roboto"/>
                <a:sym typeface="Roboto"/>
              </a:rPr>
              <a:t>Tiếp cận với chăm sóc</a:t>
            </a:r>
          </a:p>
        </p:txBody>
      </p:sp>
      <p:grpSp>
        <p:nvGrpSpPr>
          <p:cNvPr id="32" name="Group 32"/>
          <p:cNvGrpSpPr/>
          <p:nvPr/>
        </p:nvGrpSpPr>
        <p:grpSpPr>
          <a:xfrm>
            <a:off x="2557775" y="1227332"/>
            <a:ext cx="7973789" cy="8514016"/>
            <a:chOff x="0" y="0"/>
            <a:chExt cx="1976535" cy="2110446"/>
          </a:xfrm>
        </p:grpSpPr>
        <p:sp>
          <p:nvSpPr>
            <p:cNvPr id="33" name="Freeform 33"/>
            <p:cNvSpPr/>
            <p:nvPr/>
          </p:nvSpPr>
          <p:spPr>
            <a:xfrm>
              <a:off x="0" y="0"/>
              <a:ext cx="1976535" cy="2110446"/>
            </a:xfrm>
            <a:custGeom>
              <a:avLst/>
              <a:gdLst/>
              <a:ahLst/>
              <a:cxnLst/>
              <a:rect l="l" t="t" r="r" b="b"/>
              <a:pathLst>
                <a:path w="1976535" h="2110446">
                  <a:moveTo>
                    <a:pt x="988267" y="0"/>
                  </a:moveTo>
                  <a:lnTo>
                    <a:pt x="1976535" y="2110446"/>
                  </a:lnTo>
                  <a:lnTo>
                    <a:pt x="0" y="2110446"/>
                  </a:lnTo>
                  <a:lnTo>
                    <a:pt x="988267" y="0"/>
                  </a:lnTo>
                  <a:close/>
                </a:path>
              </a:pathLst>
            </a:custGeom>
            <a:solidFill>
              <a:srgbClr val="2C92D5">
                <a:alpha val="62745"/>
              </a:srgbClr>
            </a:solidFill>
          </p:spPr>
        </p:sp>
        <p:sp>
          <p:nvSpPr>
            <p:cNvPr id="34" name="TextBox 34"/>
            <p:cNvSpPr txBox="1"/>
            <p:nvPr/>
          </p:nvSpPr>
          <p:spPr>
            <a:xfrm>
              <a:off x="308834" y="979850"/>
              <a:ext cx="1358868" cy="979850"/>
            </a:xfrm>
            <a:prstGeom prst="rect">
              <a:avLst/>
            </a:prstGeom>
          </p:spPr>
          <p:txBody>
            <a:bodyPr lIns="50800" tIns="50800" rIns="50800" bIns="50800" rtlCol="0" anchor="ctr"/>
            <a:lstStyle/>
            <a:p>
              <a:pPr algn="ctr">
                <a:lnSpc>
                  <a:spcPts val="2999"/>
                </a:lnSpc>
              </a:pPr>
              <a:endParaRPr/>
            </a:p>
          </p:txBody>
        </p:sp>
      </p:grpSp>
      <p:grpSp>
        <p:nvGrpSpPr>
          <p:cNvPr id="35" name="Group 35"/>
          <p:cNvGrpSpPr/>
          <p:nvPr/>
        </p:nvGrpSpPr>
        <p:grpSpPr>
          <a:xfrm>
            <a:off x="3945516" y="5852342"/>
            <a:ext cx="3688857" cy="555349"/>
            <a:chOff x="0" y="0"/>
            <a:chExt cx="8427433" cy="1268730"/>
          </a:xfrm>
        </p:grpSpPr>
        <p:sp>
          <p:nvSpPr>
            <p:cNvPr id="36" name="Freeform 36"/>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3EDAD8"/>
            </a:solidFill>
          </p:spPr>
        </p:sp>
      </p:grpSp>
      <p:grpSp>
        <p:nvGrpSpPr>
          <p:cNvPr id="37" name="Group 37"/>
          <p:cNvGrpSpPr/>
          <p:nvPr/>
        </p:nvGrpSpPr>
        <p:grpSpPr>
          <a:xfrm>
            <a:off x="5454967" y="5852342"/>
            <a:ext cx="3688857" cy="555349"/>
            <a:chOff x="0" y="0"/>
            <a:chExt cx="8427433" cy="1268730"/>
          </a:xfrm>
        </p:grpSpPr>
        <p:sp>
          <p:nvSpPr>
            <p:cNvPr id="38" name="Freeform 38"/>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3EDAD8"/>
            </a:solidFill>
          </p:spPr>
        </p:sp>
      </p:grpSp>
      <p:grpSp>
        <p:nvGrpSpPr>
          <p:cNvPr id="39" name="Group 39"/>
          <p:cNvGrpSpPr/>
          <p:nvPr/>
        </p:nvGrpSpPr>
        <p:grpSpPr>
          <a:xfrm>
            <a:off x="3498753" y="6779036"/>
            <a:ext cx="3688857" cy="555349"/>
            <a:chOff x="0" y="0"/>
            <a:chExt cx="8427433" cy="1268730"/>
          </a:xfrm>
        </p:grpSpPr>
        <p:sp>
          <p:nvSpPr>
            <p:cNvPr id="40" name="Freeform 40"/>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9DFACA"/>
            </a:solidFill>
          </p:spPr>
        </p:sp>
      </p:grpSp>
      <p:grpSp>
        <p:nvGrpSpPr>
          <p:cNvPr id="41" name="Group 41"/>
          <p:cNvGrpSpPr/>
          <p:nvPr/>
        </p:nvGrpSpPr>
        <p:grpSpPr>
          <a:xfrm>
            <a:off x="4435001" y="6779036"/>
            <a:ext cx="3688857" cy="555349"/>
            <a:chOff x="0" y="0"/>
            <a:chExt cx="8427433" cy="1268730"/>
          </a:xfrm>
        </p:grpSpPr>
        <p:sp>
          <p:nvSpPr>
            <p:cNvPr id="42" name="Freeform 42"/>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9DFACA"/>
            </a:solidFill>
          </p:spPr>
        </p:sp>
      </p:grpSp>
      <p:grpSp>
        <p:nvGrpSpPr>
          <p:cNvPr id="43" name="Group 43"/>
          <p:cNvGrpSpPr/>
          <p:nvPr/>
        </p:nvGrpSpPr>
        <p:grpSpPr>
          <a:xfrm>
            <a:off x="5901730" y="6779036"/>
            <a:ext cx="3688857" cy="555349"/>
            <a:chOff x="0" y="0"/>
            <a:chExt cx="8427433" cy="1268730"/>
          </a:xfrm>
        </p:grpSpPr>
        <p:sp>
          <p:nvSpPr>
            <p:cNvPr id="44" name="Freeform 44"/>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9DFACA"/>
            </a:solidFill>
          </p:spPr>
        </p:sp>
      </p:grpSp>
      <p:grpSp>
        <p:nvGrpSpPr>
          <p:cNvPr id="45" name="Group 45"/>
          <p:cNvGrpSpPr/>
          <p:nvPr/>
        </p:nvGrpSpPr>
        <p:grpSpPr>
          <a:xfrm>
            <a:off x="2611418" y="8632500"/>
            <a:ext cx="3688857" cy="555349"/>
            <a:chOff x="0" y="0"/>
            <a:chExt cx="8427433" cy="1268730"/>
          </a:xfrm>
        </p:grpSpPr>
        <p:sp>
          <p:nvSpPr>
            <p:cNvPr id="46" name="Freeform 46"/>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BFE3F3"/>
            </a:solidFill>
          </p:spPr>
        </p:sp>
      </p:grpSp>
      <p:grpSp>
        <p:nvGrpSpPr>
          <p:cNvPr id="47" name="Group 47"/>
          <p:cNvGrpSpPr/>
          <p:nvPr/>
        </p:nvGrpSpPr>
        <p:grpSpPr>
          <a:xfrm>
            <a:off x="5431616" y="8632500"/>
            <a:ext cx="3688857" cy="555349"/>
            <a:chOff x="0" y="0"/>
            <a:chExt cx="8427433" cy="1268730"/>
          </a:xfrm>
        </p:grpSpPr>
        <p:sp>
          <p:nvSpPr>
            <p:cNvPr id="48" name="Freeform 48"/>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BFE3F3"/>
            </a:solidFill>
          </p:spPr>
        </p:sp>
      </p:grpSp>
      <p:grpSp>
        <p:nvGrpSpPr>
          <p:cNvPr id="49" name="Group 49"/>
          <p:cNvGrpSpPr/>
          <p:nvPr/>
        </p:nvGrpSpPr>
        <p:grpSpPr>
          <a:xfrm>
            <a:off x="6789065" y="8632500"/>
            <a:ext cx="3688857" cy="555349"/>
            <a:chOff x="0" y="0"/>
            <a:chExt cx="8427433" cy="1268730"/>
          </a:xfrm>
        </p:grpSpPr>
        <p:sp>
          <p:nvSpPr>
            <p:cNvPr id="50" name="Freeform 50"/>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BFE3F3"/>
            </a:solidFill>
          </p:spPr>
        </p:sp>
      </p:grpSp>
      <p:grpSp>
        <p:nvGrpSpPr>
          <p:cNvPr id="51" name="Group 51"/>
          <p:cNvGrpSpPr/>
          <p:nvPr/>
        </p:nvGrpSpPr>
        <p:grpSpPr>
          <a:xfrm>
            <a:off x="5645817" y="2384302"/>
            <a:ext cx="1338555" cy="409562"/>
            <a:chOff x="0" y="0"/>
            <a:chExt cx="4146537" cy="1268730"/>
          </a:xfrm>
        </p:grpSpPr>
        <p:sp>
          <p:nvSpPr>
            <p:cNvPr id="52" name="Freeform 52"/>
            <p:cNvSpPr/>
            <p:nvPr/>
          </p:nvSpPr>
          <p:spPr>
            <a:xfrm>
              <a:off x="0" y="0"/>
              <a:ext cx="4146537" cy="1268730"/>
            </a:xfrm>
            <a:custGeom>
              <a:avLst/>
              <a:gdLst/>
              <a:ahLst/>
              <a:cxnLst/>
              <a:rect l="l" t="t" r="r" b="b"/>
              <a:pathLst>
                <a:path w="4146537" h="1268730">
                  <a:moveTo>
                    <a:pt x="735330" y="0"/>
                  </a:moveTo>
                  <a:lnTo>
                    <a:pt x="0" y="1268730"/>
                  </a:lnTo>
                  <a:lnTo>
                    <a:pt x="4146537" y="1268730"/>
                  </a:lnTo>
                  <a:lnTo>
                    <a:pt x="3411207" y="0"/>
                  </a:lnTo>
                  <a:close/>
                </a:path>
              </a:pathLst>
            </a:custGeom>
            <a:solidFill>
              <a:srgbClr val="2C92D5"/>
            </a:solidFill>
          </p:spPr>
        </p:sp>
      </p:grpSp>
      <p:sp>
        <p:nvSpPr>
          <p:cNvPr id="53" name="AutoShape 53"/>
          <p:cNvSpPr/>
          <p:nvPr/>
        </p:nvSpPr>
        <p:spPr>
          <a:xfrm>
            <a:off x="6243368" y="2565120"/>
            <a:ext cx="1761507" cy="0"/>
          </a:xfrm>
          <a:prstGeom prst="line">
            <a:avLst/>
          </a:prstGeom>
          <a:ln w="38100" cap="flat">
            <a:solidFill>
              <a:srgbClr val="617688"/>
            </a:solidFill>
            <a:prstDash val="sysDot"/>
            <a:headEnd type="none" w="sm" len="sm"/>
            <a:tailEnd type="none" w="sm" len="sm"/>
          </a:ln>
        </p:spPr>
      </p:sp>
      <p:grpSp>
        <p:nvGrpSpPr>
          <p:cNvPr id="54" name="Group 54"/>
          <p:cNvGrpSpPr/>
          <p:nvPr/>
        </p:nvGrpSpPr>
        <p:grpSpPr>
          <a:xfrm>
            <a:off x="6104967" y="2379388"/>
            <a:ext cx="1338555" cy="409562"/>
            <a:chOff x="0" y="0"/>
            <a:chExt cx="4146537" cy="1268730"/>
          </a:xfrm>
        </p:grpSpPr>
        <p:sp>
          <p:nvSpPr>
            <p:cNvPr id="55" name="Freeform 55"/>
            <p:cNvSpPr/>
            <p:nvPr/>
          </p:nvSpPr>
          <p:spPr>
            <a:xfrm>
              <a:off x="0" y="0"/>
              <a:ext cx="4146537" cy="1268730"/>
            </a:xfrm>
            <a:custGeom>
              <a:avLst/>
              <a:gdLst/>
              <a:ahLst/>
              <a:cxnLst/>
              <a:rect l="l" t="t" r="r" b="b"/>
              <a:pathLst>
                <a:path w="4146537" h="1268730">
                  <a:moveTo>
                    <a:pt x="735330" y="0"/>
                  </a:moveTo>
                  <a:lnTo>
                    <a:pt x="0" y="1268730"/>
                  </a:lnTo>
                  <a:lnTo>
                    <a:pt x="4146537" y="1268730"/>
                  </a:lnTo>
                  <a:lnTo>
                    <a:pt x="3411207" y="0"/>
                  </a:lnTo>
                  <a:close/>
                </a:path>
              </a:pathLst>
            </a:custGeom>
            <a:solidFill>
              <a:srgbClr val="2C92D5"/>
            </a:solidFill>
          </p:spPr>
        </p:sp>
      </p:grpSp>
      <p:grpSp>
        <p:nvGrpSpPr>
          <p:cNvPr id="56" name="Group 56"/>
          <p:cNvGrpSpPr/>
          <p:nvPr/>
        </p:nvGrpSpPr>
        <p:grpSpPr>
          <a:xfrm>
            <a:off x="5252268" y="3165210"/>
            <a:ext cx="2067925" cy="470414"/>
            <a:chOff x="0" y="0"/>
            <a:chExt cx="5577299" cy="1268730"/>
          </a:xfrm>
        </p:grpSpPr>
        <p:sp>
          <p:nvSpPr>
            <p:cNvPr id="57" name="Freeform 57"/>
            <p:cNvSpPr/>
            <p:nvPr/>
          </p:nvSpPr>
          <p:spPr>
            <a:xfrm>
              <a:off x="0" y="0"/>
              <a:ext cx="5577299" cy="1268730"/>
            </a:xfrm>
            <a:custGeom>
              <a:avLst/>
              <a:gdLst/>
              <a:ahLst/>
              <a:cxnLst/>
              <a:rect l="l" t="t" r="r" b="b"/>
              <a:pathLst>
                <a:path w="5577299" h="1268730">
                  <a:moveTo>
                    <a:pt x="735330" y="0"/>
                  </a:moveTo>
                  <a:lnTo>
                    <a:pt x="0" y="1268730"/>
                  </a:lnTo>
                  <a:lnTo>
                    <a:pt x="5577299" y="1268730"/>
                  </a:lnTo>
                  <a:lnTo>
                    <a:pt x="4841970" y="0"/>
                  </a:lnTo>
                  <a:close/>
                </a:path>
              </a:pathLst>
            </a:custGeom>
            <a:solidFill>
              <a:srgbClr val="37C9EF"/>
            </a:solidFill>
          </p:spPr>
        </p:sp>
      </p:grpSp>
      <p:grpSp>
        <p:nvGrpSpPr>
          <p:cNvPr id="58" name="Group 58"/>
          <p:cNvGrpSpPr/>
          <p:nvPr/>
        </p:nvGrpSpPr>
        <p:grpSpPr>
          <a:xfrm>
            <a:off x="5769146" y="3169822"/>
            <a:ext cx="2067925" cy="470414"/>
            <a:chOff x="0" y="0"/>
            <a:chExt cx="5577299" cy="1268730"/>
          </a:xfrm>
        </p:grpSpPr>
        <p:sp>
          <p:nvSpPr>
            <p:cNvPr id="59" name="Freeform 59"/>
            <p:cNvSpPr/>
            <p:nvPr/>
          </p:nvSpPr>
          <p:spPr>
            <a:xfrm>
              <a:off x="0" y="0"/>
              <a:ext cx="5577299" cy="1268730"/>
            </a:xfrm>
            <a:custGeom>
              <a:avLst/>
              <a:gdLst/>
              <a:ahLst/>
              <a:cxnLst/>
              <a:rect l="l" t="t" r="r" b="b"/>
              <a:pathLst>
                <a:path w="5577299" h="1268730">
                  <a:moveTo>
                    <a:pt x="735330" y="0"/>
                  </a:moveTo>
                  <a:lnTo>
                    <a:pt x="0" y="1268730"/>
                  </a:lnTo>
                  <a:lnTo>
                    <a:pt x="5577299" y="1268730"/>
                  </a:lnTo>
                  <a:lnTo>
                    <a:pt x="4841970" y="0"/>
                  </a:lnTo>
                  <a:close/>
                </a:path>
              </a:pathLst>
            </a:custGeom>
            <a:solidFill>
              <a:srgbClr val="37C9EF"/>
            </a:solidFill>
          </p:spPr>
        </p:sp>
      </p:grpSp>
      <p:grpSp>
        <p:nvGrpSpPr>
          <p:cNvPr id="60" name="Group 60"/>
          <p:cNvGrpSpPr/>
          <p:nvPr/>
        </p:nvGrpSpPr>
        <p:grpSpPr>
          <a:xfrm>
            <a:off x="4827032" y="4011581"/>
            <a:ext cx="2986226" cy="537807"/>
            <a:chOff x="0" y="0"/>
            <a:chExt cx="7044748" cy="1268730"/>
          </a:xfrm>
        </p:grpSpPr>
        <p:sp>
          <p:nvSpPr>
            <p:cNvPr id="61" name="Freeform 61"/>
            <p:cNvSpPr/>
            <p:nvPr/>
          </p:nvSpPr>
          <p:spPr>
            <a:xfrm>
              <a:off x="0" y="0"/>
              <a:ext cx="7044748" cy="1268730"/>
            </a:xfrm>
            <a:custGeom>
              <a:avLst/>
              <a:gdLst/>
              <a:ahLst/>
              <a:cxnLst/>
              <a:rect l="l" t="t" r="r" b="b"/>
              <a:pathLst>
                <a:path w="7044748" h="1268730">
                  <a:moveTo>
                    <a:pt x="735330" y="0"/>
                  </a:moveTo>
                  <a:lnTo>
                    <a:pt x="0" y="1268730"/>
                  </a:lnTo>
                  <a:lnTo>
                    <a:pt x="7044748" y="1268730"/>
                  </a:lnTo>
                  <a:lnTo>
                    <a:pt x="6309418" y="0"/>
                  </a:lnTo>
                  <a:close/>
                </a:path>
              </a:pathLst>
            </a:custGeom>
            <a:solidFill>
              <a:srgbClr val="3EDAD8"/>
            </a:solidFill>
          </p:spPr>
        </p:sp>
      </p:grpSp>
      <p:grpSp>
        <p:nvGrpSpPr>
          <p:cNvPr id="62" name="Group 62"/>
          <p:cNvGrpSpPr/>
          <p:nvPr/>
        </p:nvGrpSpPr>
        <p:grpSpPr>
          <a:xfrm>
            <a:off x="5276081" y="4011581"/>
            <a:ext cx="2986226" cy="537807"/>
            <a:chOff x="0" y="0"/>
            <a:chExt cx="7044748" cy="1268730"/>
          </a:xfrm>
        </p:grpSpPr>
        <p:sp>
          <p:nvSpPr>
            <p:cNvPr id="63" name="Freeform 63"/>
            <p:cNvSpPr/>
            <p:nvPr/>
          </p:nvSpPr>
          <p:spPr>
            <a:xfrm>
              <a:off x="0" y="0"/>
              <a:ext cx="7044748" cy="1268730"/>
            </a:xfrm>
            <a:custGeom>
              <a:avLst/>
              <a:gdLst/>
              <a:ahLst/>
              <a:cxnLst/>
              <a:rect l="l" t="t" r="r" b="b"/>
              <a:pathLst>
                <a:path w="7044748" h="1268730">
                  <a:moveTo>
                    <a:pt x="735330" y="0"/>
                  </a:moveTo>
                  <a:lnTo>
                    <a:pt x="0" y="1268730"/>
                  </a:lnTo>
                  <a:lnTo>
                    <a:pt x="7044748" y="1268730"/>
                  </a:lnTo>
                  <a:lnTo>
                    <a:pt x="6309418" y="0"/>
                  </a:lnTo>
                  <a:close/>
                </a:path>
              </a:pathLst>
            </a:custGeom>
            <a:solidFill>
              <a:srgbClr val="3EDAD8"/>
            </a:solidFill>
          </p:spPr>
        </p:sp>
      </p:grpSp>
      <p:grpSp>
        <p:nvGrpSpPr>
          <p:cNvPr id="64" name="Group 64"/>
          <p:cNvGrpSpPr/>
          <p:nvPr/>
        </p:nvGrpSpPr>
        <p:grpSpPr>
          <a:xfrm>
            <a:off x="4389415" y="4920734"/>
            <a:ext cx="3688857" cy="555349"/>
            <a:chOff x="0" y="0"/>
            <a:chExt cx="8427433" cy="1268730"/>
          </a:xfrm>
        </p:grpSpPr>
        <p:sp>
          <p:nvSpPr>
            <p:cNvPr id="65" name="Freeform 65"/>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86EAE9"/>
            </a:solidFill>
          </p:spPr>
        </p:sp>
      </p:grpSp>
      <p:grpSp>
        <p:nvGrpSpPr>
          <p:cNvPr id="66" name="Group 66"/>
          <p:cNvGrpSpPr/>
          <p:nvPr/>
        </p:nvGrpSpPr>
        <p:grpSpPr>
          <a:xfrm>
            <a:off x="5011068" y="4925647"/>
            <a:ext cx="3688857" cy="555349"/>
            <a:chOff x="0" y="0"/>
            <a:chExt cx="8427433" cy="1268730"/>
          </a:xfrm>
        </p:grpSpPr>
        <p:sp>
          <p:nvSpPr>
            <p:cNvPr id="67" name="Freeform 67"/>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86EAE9"/>
            </a:solidFill>
          </p:spPr>
        </p:sp>
      </p:grpSp>
      <p:grpSp>
        <p:nvGrpSpPr>
          <p:cNvPr id="68" name="Group 68"/>
          <p:cNvGrpSpPr/>
          <p:nvPr/>
        </p:nvGrpSpPr>
        <p:grpSpPr>
          <a:xfrm>
            <a:off x="3080626" y="7705731"/>
            <a:ext cx="3688857" cy="555349"/>
            <a:chOff x="0" y="0"/>
            <a:chExt cx="8427433" cy="1268730"/>
          </a:xfrm>
        </p:grpSpPr>
        <p:sp>
          <p:nvSpPr>
            <p:cNvPr id="69" name="Freeform 69"/>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D2FAF3"/>
            </a:solidFill>
          </p:spPr>
        </p:sp>
      </p:grpSp>
      <p:grpSp>
        <p:nvGrpSpPr>
          <p:cNvPr id="70" name="Group 70"/>
          <p:cNvGrpSpPr/>
          <p:nvPr/>
        </p:nvGrpSpPr>
        <p:grpSpPr>
          <a:xfrm>
            <a:off x="5461189" y="7705731"/>
            <a:ext cx="3688857" cy="555349"/>
            <a:chOff x="0" y="0"/>
            <a:chExt cx="8427433" cy="1268730"/>
          </a:xfrm>
        </p:grpSpPr>
        <p:sp>
          <p:nvSpPr>
            <p:cNvPr id="71" name="Freeform 71"/>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D2FAF3"/>
            </a:solidFill>
          </p:spPr>
        </p:sp>
      </p:grpSp>
      <p:grpSp>
        <p:nvGrpSpPr>
          <p:cNvPr id="72" name="Group 72"/>
          <p:cNvGrpSpPr/>
          <p:nvPr/>
        </p:nvGrpSpPr>
        <p:grpSpPr>
          <a:xfrm>
            <a:off x="6319857" y="7705806"/>
            <a:ext cx="3688857" cy="555349"/>
            <a:chOff x="0" y="0"/>
            <a:chExt cx="8427433" cy="1268730"/>
          </a:xfrm>
        </p:grpSpPr>
        <p:sp>
          <p:nvSpPr>
            <p:cNvPr id="73" name="Freeform 73"/>
            <p:cNvSpPr/>
            <p:nvPr/>
          </p:nvSpPr>
          <p:spPr>
            <a:xfrm>
              <a:off x="0" y="0"/>
              <a:ext cx="8427433" cy="1268730"/>
            </a:xfrm>
            <a:custGeom>
              <a:avLst/>
              <a:gdLst/>
              <a:ahLst/>
              <a:cxnLst/>
              <a:rect l="l" t="t" r="r" b="b"/>
              <a:pathLst>
                <a:path w="8427433" h="1268730">
                  <a:moveTo>
                    <a:pt x="735330" y="0"/>
                  </a:moveTo>
                  <a:lnTo>
                    <a:pt x="0" y="1268730"/>
                  </a:lnTo>
                  <a:lnTo>
                    <a:pt x="8427433" y="1268730"/>
                  </a:lnTo>
                  <a:lnTo>
                    <a:pt x="7692103" y="0"/>
                  </a:lnTo>
                  <a:close/>
                </a:path>
              </a:pathLst>
            </a:custGeom>
            <a:solidFill>
              <a:srgbClr val="D2FAF3"/>
            </a:solidFill>
          </p:spPr>
        </p:sp>
      </p:grpSp>
      <p:sp>
        <p:nvSpPr>
          <p:cNvPr id="74" name="TextBox 74"/>
          <p:cNvSpPr txBox="1"/>
          <p:nvPr/>
        </p:nvSpPr>
        <p:spPr>
          <a:xfrm>
            <a:off x="402325" y="3066534"/>
            <a:ext cx="4398275" cy="1854200"/>
          </a:xfrm>
          <a:prstGeom prst="rect">
            <a:avLst/>
          </a:prstGeom>
        </p:spPr>
        <p:txBody>
          <a:bodyPr lIns="0" tIns="0" rIns="0" bIns="0" rtlCol="0" anchor="t">
            <a:spAutoFit/>
          </a:bodyPr>
          <a:lstStyle/>
          <a:p>
            <a:pPr algn="l">
              <a:lnSpc>
                <a:spcPts val="4900"/>
              </a:lnSpc>
            </a:pPr>
            <a:r>
              <a:rPr lang="en-US" sz="3500" b="1">
                <a:solidFill>
                  <a:srgbClr val="479BFB"/>
                </a:solidFill>
                <a:latin typeface="Roboto Bold"/>
                <a:ea typeface="Roboto Bold"/>
                <a:cs typeface="Roboto Bold"/>
                <a:sym typeface="Roboto Bold"/>
              </a:rPr>
              <a:t>8 nguyên lý chăm sóc </a:t>
            </a:r>
          </a:p>
          <a:p>
            <a:pPr algn="l">
              <a:lnSpc>
                <a:spcPts val="4900"/>
              </a:lnSpc>
            </a:pPr>
            <a:r>
              <a:rPr lang="en-US" sz="3500" b="1">
                <a:solidFill>
                  <a:srgbClr val="479BFB"/>
                </a:solidFill>
                <a:latin typeface="Roboto Bold"/>
                <a:ea typeface="Roboto Bold"/>
                <a:cs typeface="Roboto Bold"/>
                <a:sym typeface="Roboto Bold"/>
              </a:rPr>
              <a:t>lấy khách hàng làm trung tâm (Picker)</a:t>
            </a:r>
          </a:p>
        </p:txBody>
      </p:sp>
      <p:sp>
        <p:nvSpPr>
          <p:cNvPr id="75" name="TextBox 75"/>
          <p:cNvSpPr txBox="1"/>
          <p:nvPr/>
        </p:nvSpPr>
        <p:spPr>
          <a:xfrm>
            <a:off x="479218" y="235230"/>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sp>
        <p:nvSpPr>
          <p:cNvPr id="76" name="AutoShape 76"/>
          <p:cNvSpPr/>
          <p:nvPr/>
        </p:nvSpPr>
        <p:spPr>
          <a:xfrm flipH="1" flipV="1">
            <a:off x="2251657" y="1633166"/>
            <a:ext cx="0" cy="1471144"/>
          </a:xfrm>
          <a:prstGeom prst="line">
            <a:avLst/>
          </a:prstGeom>
          <a:ln w="66675" cap="rnd">
            <a:solidFill>
              <a:srgbClr val="0070C0"/>
            </a:solidFill>
            <a:prstDash val="solid"/>
            <a:headEnd type="none" w="sm" len="sm"/>
            <a:tailEnd type="arrow" w="med" len="sm"/>
          </a:ln>
        </p:spPr>
      </p:sp>
      <p:sp>
        <p:nvSpPr>
          <p:cNvPr id="77" name="AutoShape 77"/>
          <p:cNvSpPr/>
          <p:nvPr/>
        </p:nvSpPr>
        <p:spPr>
          <a:xfrm>
            <a:off x="2218320" y="5116770"/>
            <a:ext cx="0" cy="1471144"/>
          </a:xfrm>
          <a:prstGeom prst="line">
            <a:avLst/>
          </a:prstGeom>
          <a:ln w="66675" cap="rnd">
            <a:solidFill>
              <a:srgbClr val="0070C0"/>
            </a:solidFill>
            <a:prstDash val="solid"/>
            <a:headEnd type="none" w="sm" len="sm"/>
            <a:tailEnd type="arrow" w="med"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708941" y="2059171"/>
            <a:ext cx="13817051" cy="766266"/>
            <a:chOff x="0" y="0"/>
            <a:chExt cx="18422735" cy="1021688"/>
          </a:xfrm>
        </p:grpSpPr>
        <p:sp>
          <p:nvSpPr>
            <p:cNvPr id="18" name="Freeform 18"/>
            <p:cNvSpPr/>
            <p:nvPr/>
          </p:nvSpPr>
          <p:spPr>
            <a:xfrm>
              <a:off x="0" y="0"/>
              <a:ext cx="18422736" cy="1021688"/>
            </a:xfrm>
            <a:custGeom>
              <a:avLst/>
              <a:gdLst/>
              <a:ahLst/>
              <a:cxnLst/>
              <a:rect l="l" t="t" r="r" b="b"/>
              <a:pathLst>
                <a:path w="18422736" h="1021688">
                  <a:moveTo>
                    <a:pt x="0" y="0"/>
                  </a:moveTo>
                  <a:lnTo>
                    <a:pt x="18422736" y="0"/>
                  </a:lnTo>
                  <a:lnTo>
                    <a:pt x="18422736" y="1021688"/>
                  </a:lnTo>
                  <a:lnTo>
                    <a:pt x="0" y="1021688"/>
                  </a:lnTo>
                  <a:close/>
                </a:path>
              </a:pathLst>
            </a:custGeom>
            <a:solidFill>
              <a:srgbClr val="000000">
                <a:alpha val="0"/>
              </a:srgbClr>
            </a:solidFill>
          </p:spPr>
        </p:sp>
        <p:sp>
          <p:nvSpPr>
            <p:cNvPr id="19" name="TextBox 19"/>
            <p:cNvSpPr txBox="1"/>
            <p:nvPr/>
          </p:nvSpPr>
          <p:spPr>
            <a:xfrm>
              <a:off x="0" y="0"/>
              <a:ext cx="18422735" cy="1021688"/>
            </a:xfrm>
            <a:prstGeom prst="rect">
              <a:avLst/>
            </a:prstGeom>
          </p:spPr>
          <p:txBody>
            <a:bodyPr lIns="0" tIns="0" rIns="0" bIns="0" rtlCol="0" anchor="t"/>
            <a:lstStyle/>
            <a:p>
              <a:pPr algn="ctr">
                <a:lnSpc>
                  <a:spcPts val="4799"/>
                </a:lnSpc>
              </a:pPr>
              <a:r>
                <a:rPr lang="en-US" sz="3999" b="1">
                  <a:solidFill>
                    <a:srgbClr val="3AAA35"/>
                  </a:solidFill>
                  <a:latin typeface="Roboto Bold"/>
                  <a:ea typeface="Roboto Bold"/>
                  <a:cs typeface="Roboto Bold"/>
                  <a:sym typeface="Roboto Bold"/>
                </a:rPr>
                <a:t>Tôn trọng các giá trị, sở thích và nhu cầu của người bệnh </a:t>
              </a:r>
            </a:p>
          </p:txBody>
        </p:sp>
      </p:grpSp>
      <p:grpSp>
        <p:nvGrpSpPr>
          <p:cNvPr id="20" name="Group 20"/>
          <p:cNvGrpSpPr/>
          <p:nvPr/>
        </p:nvGrpSpPr>
        <p:grpSpPr>
          <a:xfrm>
            <a:off x="9735877" y="5031375"/>
            <a:ext cx="8169905" cy="2715444"/>
            <a:chOff x="0" y="0"/>
            <a:chExt cx="10893207" cy="3620591"/>
          </a:xfrm>
        </p:grpSpPr>
        <p:sp>
          <p:nvSpPr>
            <p:cNvPr id="21" name="Freeform 21"/>
            <p:cNvSpPr/>
            <p:nvPr/>
          </p:nvSpPr>
          <p:spPr>
            <a:xfrm>
              <a:off x="0" y="0"/>
              <a:ext cx="10893208" cy="3620591"/>
            </a:xfrm>
            <a:custGeom>
              <a:avLst/>
              <a:gdLst/>
              <a:ahLst/>
              <a:cxnLst/>
              <a:rect l="l" t="t" r="r" b="b"/>
              <a:pathLst>
                <a:path w="10893208" h="3620591">
                  <a:moveTo>
                    <a:pt x="0" y="0"/>
                  </a:moveTo>
                  <a:lnTo>
                    <a:pt x="10893208" y="0"/>
                  </a:lnTo>
                  <a:lnTo>
                    <a:pt x="10893208" y="3620591"/>
                  </a:lnTo>
                  <a:lnTo>
                    <a:pt x="0" y="3620591"/>
                  </a:lnTo>
                  <a:close/>
                </a:path>
              </a:pathLst>
            </a:custGeom>
            <a:solidFill>
              <a:srgbClr val="000000">
                <a:alpha val="0"/>
              </a:srgbClr>
            </a:solidFill>
          </p:spPr>
        </p:sp>
        <p:sp>
          <p:nvSpPr>
            <p:cNvPr id="22" name="TextBox 22"/>
            <p:cNvSpPr txBox="1"/>
            <p:nvPr/>
          </p:nvSpPr>
          <p:spPr>
            <a:xfrm>
              <a:off x="0" y="-76200"/>
              <a:ext cx="10893207" cy="3696791"/>
            </a:xfrm>
            <a:prstGeom prst="rect">
              <a:avLst/>
            </a:prstGeom>
          </p:spPr>
          <p:txBody>
            <a:bodyPr lIns="0" tIns="0" rIns="0" bIns="0" rtlCol="0" anchor="t"/>
            <a:lstStyle/>
            <a:p>
              <a:pPr marL="542925" lvl="1" indent="-271462" algn="l">
                <a:lnSpc>
                  <a:spcPts val="4200"/>
                </a:lnSpc>
                <a:buFont typeface="Arial"/>
                <a:buChar char="•"/>
              </a:pPr>
              <a:r>
                <a:rPr lang="en-US" sz="3000">
                  <a:solidFill>
                    <a:srgbClr val="404040"/>
                  </a:solidFill>
                  <a:latin typeface="Roboto"/>
                  <a:ea typeface="Roboto"/>
                  <a:cs typeface="Roboto"/>
                  <a:sym typeface="Roboto"/>
                </a:rPr>
                <a:t>Tham gia đưa ra quyết định</a:t>
              </a:r>
            </a:p>
            <a:p>
              <a:pPr marL="542925" lvl="1" indent="-271462" algn="l">
                <a:lnSpc>
                  <a:spcPts val="4200"/>
                </a:lnSpc>
                <a:buFont typeface="Arial"/>
                <a:buChar char="•"/>
              </a:pPr>
              <a:r>
                <a:rPr lang="en-US" sz="3000">
                  <a:solidFill>
                    <a:srgbClr val="404040"/>
                  </a:solidFill>
                  <a:latin typeface="Roboto"/>
                  <a:ea typeface="Roboto"/>
                  <a:cs typeface="Roboto"/>
                  <a:sym typeface="Roboto"/>
                </a:rPr>
                <a:t>Cá nhân có giá trị và sở thích riêng biệt</a:t>
              </a:r>
            </a:p>
            <a:p>
              <a:pPr marL="542925" lvl="1" indent="-271462" algn="l">
                <a:lnSpc>
                  <a:spcPts val="4200"/>
                </a:lnSpc>
                <a:buFont typeface="Arial"/>
                <a:buChar char="•"/>
              </a:pPr>
              <a:r>
                <a:rPr lang="en-US" sz="3000">
                  <a:solidFill>
                    <a:srgbClr val="404040"/>
                  </a:solidFill>
                  <a:latin typeface="Roboto"/>
                  <a:ea typeface="Roboto"/>
                  <a:cs typeface="Roboto"/>
                  <a:sym typeface="Roboto"/>
                </a:rPr>
                <a:t>Xem trọng phẩm giá, tôn trọng người bệnh</a:t>
              </a:r>
            </a:p>
            <a:p>
              <a:pPr marL="542925" lvl="1" indent="-271462" algn="l">
                <a:lnSpc>
                  <a:spcPts val="4200"/>
                </a:lnSpc>
                <a:buFont typeface="Arial"/>
                <a:buChar char="•"/>
              </a:pPr>
              <a:r>
                <a:rPr lang="en-US" sz="3000">
                  <a:solidFill>
                    <a:srgbClr val="404040"/>
                  </a:solidFill>
                  <a:latin typeface="Roboto"/>
                  <a:ea typeface="Roboto"/>
                  <a:cs typeface="Roboto"/>
                  <a:sym typeface="Roboto"/>
                </a:rPr>
                <a:t>Nhạy cảm với các giá trị văn hóa, quyền tự chủ của người bệnh  </a:t>
              </a:r>
            </a:p>
          </p:txBody>
        </p:sp>
      </p:grpSp>
      <p:sp>
        <p:nvSpPr>
          <p:cNvPr id="23" name="Freeform 23"/>
          <p:cNvSpPr/>
          <p:nvPr/>
        </p:nvSpPr>
        <p:spPr>
          <a:xfrm>
            <a:off x="479218" y="1827443"/>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2299097" y="3787462"/>
            <a:ext cx="7217244" cy="5203268"/>
          </a:xfrm>
          <a:custGeom>
            <a:avLst/>
            <a:gdLst/>
            <a:ahLst/>
            <a:cxnLst/>
            <a:rect l="l" t="t" r="r" b="b"/>
            <a:pathLst>
              <a:path w="7217244" h="5203268">
                <a:moveTo>
                  <a:pt x="0" y="0"/>
                </a:moveTo>
                <a:lnTo>
                  <a:pt x="7217245" y="0"/>
                </a:lnTo>
                <a:lnTo>
                  <a:pt x="7217245" y="5203269"/>
                </a:lnTo>
                <a:lnTo>
                  <a:pt x="0" y="5203269"/>
                </a:lnTo>
                <a:lnTo>
                  <a:pt x="0" y="0"/>
                </a:lnTo>
                <a:close/>
              </a:path>
            </a:pathLst>
          </a:custGeom>
          <a:blipFill>
            <a:blip r:embed="rId12"/>
            <a:stretch>
              <a:fillRect l="-12167" r="-5779"/>
            </a:stretch>
          </a:blipFill>
          <a:ln w="38100" cap="rnd">
            <a:solidFill>
              <a:srgbClr val="13538A"/>
            </a:solidFill>
            <a:prstDash val="solid"/>
            <a:round/>
          </a:ln>
        </p:spPr>
      </p:sp>
      <p:sp>
        <p:nvSpPr>
          <p:cNvPr id="25" name="TextBox 25"/>
          <p:cNvSpPr txBox="1"/>
          <p:nvPr/>
        </p:nvSpPr>
        <p:spPr>
          <a:xfrm>
            <a:off x="479218" y="502914"/>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7883" y="2005280"/>
            <a:ext cx="4746420" cy="766266"/>
            <a:chOff x="0" y="0"/>
            <a:chExt cx="6328560" cy="1021688"/>
          </a:xfrm>
        </p:grpSpPr>
        <p:sp>
          <p:nvSpPr>
            <p:cNvPr id="3" name="Freeform 3"/>
            <p:cNvSpPr/>
            <p:nvPr/>
          </p:nvSpPr>
          <p:spPr>
            <a:xfrm>
              <a:off x="0" y="0"/>
              <a:ext cx="6328561" cy="1021688"/>
            </a:xfrm>
            <a:custGeom>
              <a:avLst/>
              <a:gdLst/>
              <a:ahLst/>
              <a:cxnLst/>
              <a:rect l="l" t="t" r="r" b="b"/>
              <a:pathLst>
                <a:path w="6328561" h="1021688">
                  <a:moveTo>
                    <a:pt x="0" y="0"/>
                  </a:moveTo>
                  <a:lnTo>
                    <a:pt x="6328561" y="0"/>
                  </a:lnTo>
                  <a:lnTo>
                    <a:pt x="6328561" y="1021688"/>
                  </a:lnTo>
                  <a:lnTo>
                    <a:pt x="0" y="1021688"/>
                  </a:lnTo>
                  <a:close/>
                </a:path>
              </a:pathLst>
            </a:custGeom>
            <a:solidFill>
              <a:srgbClr val="000000">
                <a:alpha val="0"/>
              </a:srgbClr>
            </a:solidFill>
          </p:spPr>
        </p:sp>
        <p:sp>
          <p:nvSpPr>
            <p:cNvPr id="4" name="TextBox 4"/>
            <p:cNvSpPr txBox="1"/>
            <p:nvPr/>
          </p:nvSpPr>
          <p:spPr>
            <a:xfrm>
              <a:off x="0" y="0"/>
              <a:ext cx="6328560"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Phối hợp chăm sóc</a:t>
              </a:r>
            </a:p>
          </p:txBody>
        </p:sp>
      </p:grpSp>
      <p:sp>
        <p:nvSpPr>
          <p:cNvPr id="5" name="Freeform 5"/>
          <p:cNvSpPr/>
          <p:nvPr/>
        </p:nvSpPr>
        <p:spPr>
          <a:xfrm>
            <a:off x="479218" y="1773551"/>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7659387" y="-2725480"/>
            <a:ext cx="17734880" cy="15974777"/>
            <a:chOff x="0" y="0"/>
            <a:chExt cx="23646506" cy="21299703"/>
          </a:xfrm>
        </p:grpSpPr>
        <p:sp>
          <p:nvSpPr>
            <p:cNvPr id="7" name="Freeform 7"/>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0123845" y="3672074"/>
              <a:ext cx="2491699" cy="1353410"/>
              <a:chOff x="0" y="0"/>
              <a:chExt cx="748204" cy="406400"/>
            </a:xfrm>
          </p:grpSpPr>
          <p:sp>
            <p:nvSpPr>
              <p:cNvPr id="11" name="Freeform 11"/>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2" name="TextBox 12"/>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3" name="Group 13"/>
            <p:cNvGrpSpPr/>
            <p:nvPr/>
          </p:nvGrpSpPr>
          <p:grpSpPr>
            <a:xfrm>
              <a:off x="8904427" y="3743001"/>
              <a:ext cx="1946697" cy="1353410"/>
              <a:chOff x="0" y="0"/>
              <a:chExt cx="584552" cy="406400"/>
            </a:xfrm>
          </p:grpSpPr>
          <p:sp>
            <p:nvSpPr>
              <p:cNvPr id="14" name="Freeform 14"/>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5" name="TextBox 15"/>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6" name="Group 16"/>
            <p:cNvGrpSpPr/>
            <p:nvPr/>
          </p:nvGrpSpPr>
          <p:grpSpPr>
            <a:xfrm>
              <a:off x="9213250" y="4004109"/>
              <a:ext cx="4936787" cy="1238343"/>
              <a:chOff x="0" y="0"/>
              <a:chExt cx="1482412" cy="371848"/>
            </a:xfrm>
          </p:grpSpPr>
          <p:sp>
            <p:nvSpPr>
              <p:cNvPr id="17" name="Freeform 17"/>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8" name="TextBox 18"/>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9" name="Freeform 19"/>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0"/>
              <a:stretch>
                <a:fillRect/>
              </a:stretch>
            </a:blipFill>
          </p:spPr>
        </p:sp>
        <p:sp>
          <p:nvSpPr>
            <p:cNvPr id="20" name="Freeform 20"/>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1"/>
              <a:stretch>
                <a:fillRect/>
              </a:stretch>
            </a:blipFill>
          </p:spPr>
        </p:sp>
      </p:grpSp>
      <p:sp>
        <p:nvSpPr>
          <p:cNvPr id="21" name="TextBox 21"/>
          <p:cNvSpPr txBox="1"/>
          <p:nvPr/>
        </p:nvSpPr>
        <p:spPr>
          <a:xfrm>
            <a:off x="479218" y="502914"/>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grpSp>
        <p:nvGrpSpPr>
          <p:cNvPr id="22" name="Group 22"/>
          <p:cNvGrpSpPr/>
          <p:nvPr/>
        </p:nvGrpSpPr>
        <p:grpSpPr>
          <a:xfrm>
            <a:off x="1240229" y="3003274"/>
            <a:ext cx="14689341" cy="6288911"/>
            <a:chOff x="0" y="0"/>
            <a:chExt cx="19585788" cy="8385215"/>
          </a:xfrm>
        </p:grpSpPr>
        <p:sp>
          <p:nvSpPr>
            <p:cNvPr id="23" name="Freeform 23"/>
            <p:cNvSpPr/>
            <p:nvPr/>
          </p:nvSpPr>
          <p:spPr>
            <a:xfrm>
              <a:off x="7000100" y="0"/>
              <a:ext cx="12585688" cy="8385215"/>
            </a:xfrm>
            <a:custGeom>
              <a:avLst/>
              <a:gdLst/>
              <a:ahLst/>
              <a:cxnLst/>
              <a:rect l="l" t="t" r="r" b="b"/>
              <a:pathLst>
                <a:path w="12585688" h="8385215">
                  <a:moveTo>
                    <a:pt x="0" y="0"/>
                  </a:moveTo>
                  <a:lnTo>
                    <a:pt x="12585688" y="0"/>
                  </a:lnTo>
                  <a:lnTo>
                    <a:pt x="12585688" y="8385215"/>
                  </a:lnTo>
                  <a:lnTo>
                    <a:pt x="0" y="8385215"/>
                  </a:lnTo>
                  <a:lnTo>
                    <a:pt x="0" y="0"/>
                  </a:lnTo>
                  <a:close/>
                </a:path>
              </a:pathLst>
            </a:custGeom>
            <a:blipFill>
              <a:blip r:embed="rId12"/>
              <a:stretch>
                <a:fillRect/>
              </a:stretch>
            </a:blipFill>
          </p:spPr>
        </p:sp>
        <p:grpSp>
          <p:nvGrpSpPr>
            <p:cNvPr id="24" name="Group 24"/>
            <p:cNvGrpSpPr/>
            <p:nvPr/>
          </p:nvGrpSpPr>
          <p:grpSpPr>
            <a:xfrm>
              <a:off x="203200" y="821280"/>
              <a:ext cx="8108181" cy="2107524"/>
              <a:chOff x="0" y="0"/>
              <a:chExt cx="1601616" cy="416301"/>
            </a:xfrm>
          </p:grpSpPr>
          <p:sp>
            <p:nvSpPr>
              <p:cNvPr id="25" name="Freeform 25"/>
              <p:cNvSpPr/>
              <p:nvPr/>
            </p:nvSpPr>
            <p:spPr>
              <a:xfrm>
                <a:off x="0" y="0"/>
                <a:ext cx="1601616" cy="416301"/>
              </a:xfrm>
              <a:custGeom>
                <a:avLst/>
                <a:gdLst/>
                <a:ahLst/>
                <a:cxnLst/>
                <a:rect l="l" t="t" r="r" b="b"/>
                <a:pathLst>
                  <a:path w="1601616" h="416301">
                    <a:moveTo>
                      <a:pt x="123491" y="0"/>
                    </a:moveTo>
                    <a:lnTo>
                      <a:pt x="1478125" y="0"/>
                    </a:lnTo>
                    <a:cubicBezTo>
                      <a:pt x="1546327" y="0"/>
                      <a:pt x="1601616" y="55289"/>
                      <a:pt x="1601616" y="123491"/>
                    </a:cubicBezTo>
                    <a:lnTo>
                      <a:pt x="1601616" y="292810"/>
                    </a:lnTo>
                    <a:cubicBezTo>
                      <a:pt x="1601616" y="361012"/>
                      <a:pt x="1546327" y="416301"/>
                      <a:pt x="1478125" y="416301"/>
                    </a:cubicBezTo>
                    <a:lnTo>
                      <a:pt x="123491" y="416301"/>
                    </a:lnTo>
                    <a:cubicBezTo>
                      <a:pt x="55289" y="416301"/>
                      <a:pt x="0" y="361012"/>
                      <a:pt x="0" y="292810"/>
                    </a:cubicBezTo>
                    <a:lnTo>
                      <a:pt x="0" y="123491"/>
                    </a:lnTo>
                    <a:cubicBezTo>
                      <a:pt x="0" y="55289"/>
                      <a:pt x="55289" y="0"/>
                      <a:pt x="123491" y="0"/>
                    </a:cubicBezTo>
                    <a:close/>
                  </a:path>
                </a:pathLst>
              </a:custGeom>
              <a:solidFill>
                <a:srgbClr val="FFFFFF"/>
              </a:solidFill>
            </p:spPr>
          </p:sp>
          <p:sp>
            <p:nvSpPr>
              <p:cNvPr id="26" name="TextBox 26"/>
              <p:cNvSpPr txBox="1"/>
              <p:nvPr/>
            </p:nvSpPr>
            <p:spPr>
              <a:xfrm>
                <a:off x="0" y="-38100"/>
                <a:ext cx="1601616" cy="454401"/>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243171" y="3138642"/>
              <a:ext cx="8108181" cy="2107524"/>
              <a:chOff x="0" y="0"/>
              <a:chExt cx="1601616" cy="416301"/>
            </a:xfrm>
          </p:grpSpPr>
          <p:sp>
            <p:nvSpPr>
              <p:cNvPr id="28" name="Freeform 28"/>
              <p:cNvSpPr/>
              <p:nvPr/>
            </p:nvSpPr>
            <p:spPr>
              <a:xfrm>
                <a:off x="0" y="0"/>
                <a:ext cx="1601616" cy="416301"/>
              </a:xfrm>
              <a:custGeom>
                <a:avLst/>
                <a:gdLst/>
                <a:ahLst/>
                <a:cxnLst/>
                <a:rect l="l" t="t" r="r" b="b"/>
                <a:pathLst>
                  <a:path w="1601616" h="416301">
                    <a:moveTo>
                      <a:pt x="123491" y="0"/>
                    </a:moveTo>
                    <a:lnTo>
                      <a:pt x="1478125" y="0"/>
                    </a:lnTo>
                    <a:cubicBezTo>
                      <a:pt x="1546327" y="0"/>
                      <a:pt x="1601616" y="55289"/>
                      <a:pt x="1601616" y="123491"/>
                    </a:cubicBezTo>
                    <a:lnTo>
                      <a:pt x="1601616" y="292810"/>
                    </a:lnTo>
                    <a:cubicBezTo>
                      <a:pt x="1601616" y="361012"/>
                      <a:pt x="1546327" y="416301"/>
                      <a:pt x="1478125" y="416301"/>
                    </a:cubicBezTo>
                    <a:lnTo>
                      <a:pt x="123491" y="416301"/>
                    </a:lnTo>
                    <a:cubicBezTo>
                      <a:pt x="55289" y="416301"/>
                      <a:pt x="0" y="361012"/>
                      <a:pt x="0" y="292810"/>
                    </a:cubicBezTo>
                    <a:lnTo>
                      <a:pt x="0" y="123491"/>
                    </a:lnTo>
                    <a:cubicBezTo>
                      <a:pt x="0" y="55289"/>
                      <a:pt x="55289" y="0"/>
                      <a:pt x="123491" y="0"/>
                    </a:cubicBezTo>
                    <a:close/>
                  </a:path>
                </a:pathLst>
              </a:custGeom>
              <a:solidFill>
                <a:srgbClr val="FFFFFF"/>
              </a:solidFill>
            </p:spPr>
          </p:sp>
          <p:sp>
            <p:nvSpPr>
              <p:cNvPr id="29" name="TextBox 29"/>
              <p:cNvSpPr txBox="1"/>
              <p:nvPr/>
            </p:nvSpPr>
            <p:spPr>
              <a:xfrm>
                <a:off x="0" y="-38100"/>
                <a:ext cx="1601616" cy="454401"/>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0" y="3347498"/>
              <a:ext cx="8108181" cy="1689812"/>
              <a:chOff x="0" y="0"/>
              <a:chExt cx="1601616" cy="333790"/>
            </a:xfrm>
          </p:grpSpPr>
          <p:sp>
            <p:nvSpPr>
              <p:cNvPr id="31" name="Freeform 31"/>
              <p:cNvSpPr/>
              <p:nvPr/>
            </p:nvSpPr>
            <p:spPr>
              <a:xfrm>
                <a:off x="0" y="0"/>
                <a:ext cx="1601616" cy="333790"/>
              </a:xfrm>
              <a:custGeom>
                <a:avLst/>
                <a:gdLst/>
                <a:ahLst/>
                <a:cxnLst/>
                <a:rect l="l" t="t" r="r" b="b"/>
                <a:pathLst>
                  <a:path w="1601616" h="333790">
                    <a:moveTo>
                      <a:pt x="123491" y="0"/>
                    </a:moveTo>
                    <a:lnTo>
                      <a:pt x="1478125" y="0"/>
                    </a:lnTo>
                    <a:cubicBezTo>
                      <a:pt x="1546327" y="0"/>
                      <a:pt x="1601616" y="55289"/>
                      <a:pt x="1601616" y="123491"/>
                    </a:cubicBezTo>
                    <a:lnTo>
                      <a:pt x="1601616" y="210299"/>
                    </a:lnTo>
                    <a:cubicBezTo>
                      <a:pt x="1601616" y="278501"/>
                      <a:pt x="1546327" y="333790"/>
                      <a:pt x="1478125" y="333790"/>
                    </a:cubicBezTo>
                    <a:lnTo>
                      <a:pt x="123491" y="333790"/>
                    </a:lnTo>
                    <a:cubicBezTo>
                      <a:pt x="90739" y="333790"/>
                      <a:pt x="59329" y="320779"/>
                      <a:pt x="36170" y="297620"/>
                    </a:cubicBezTo>
                    <a:cubicBezTo>
                      <a:pt x="13011" y="274461"/>
                      <a:pt x="0" y="243051"/>
                      <a:pt x="0" y="210299"/>
                    </a:cubicBezTo>
                    <a:lnTo>
                      <a:pt x="0" y="123491"/>
                    </a:lnTo>
                    <a:cubicBezTo>
                      <a:pt x="0" y="55289"/>
                      <a:pt x="55289" y="0"/>
                      <a:pt x="123491" y="0"/>
                    </a:cubicBezTo>
                    <a:close/>
                  </a:path>
                </a:pathLst>
              </a:custGeom>
              <a:solidFill>
                <a:srgbClr val="13538A">
                  <a:alpha val="75686"/>
                </a:srgbClr>
              </a:solidFill>
            </p:spPr>
          </p:sp>
          <p:sp>
            <p:nvSpPr>
              <p:cNvPr id="32" name="TextBox 32"/>
              <p:cNvSpPr txBox="1"/>
              <p:nvPr/>
            </p:nvSpPr>
            <p:spPr>
              <a:xfrm>
                <a:off x="0" y="-38100"/>
                <a:ext cx="1601616" cy="37189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243171" y="5462066"/>
              <a:ext cx="8108181" cy="2107524"/>
              <a:chOff x="0" y="0"/>
              <a:chExt cx="1601616" cy="416301"/>
            </a:xfrm>
          </p:grpSpPr>
          <p:sp>
            <p:nvSpPr>
              <p:cNvPr id="34" name="Freeform 34"/>
              <p:cNvSpPr/>
              <p:nvPr/>
            </p:nvSpPr>
            <p:spPr>
              <a:xfrm>
                <a:off x="0" y="0"/>
                <a:ext cx="1601616" cy="416301"/>
              </a:xfrm>
              <a:custGeom>
                <a:avLst/>
                <a:gdLst/>
                <a:ahLst/>
                <a:cxnLst/>
                <a:rect l="l" t="t" r="r" b="b"/>
                <a:pathLst>
                  <a:path w="1601616" h="416301">
                    <a:moveTo>
                      <a:pt x="123491" y="0"/>
                    </a:moveTo>
                    <a:lnTo>
                      <a:pt x="1478125" y="0"/>
                    </a:lnTo>
                    <a:cubicBezTo>
                      <a:pt x="1546327" y="0"/>
                      <a:pt x="1601616" y="55289"/>
                      <a:pt x="1601616" y="123491"/>
                    </a:cubicBezTo>
                    <a:lnTo>
                      <a:pt x="1601616" y="292810"/>
                    </a:lnTo>
                    <a:cubicBezTo>
                      <a:pt x="1601616" y="361012"/>
                      <a:pt x="1546327" y="416301"/>
                      <a:pt x="1478125" y="416301"/>
                    </a:cubicBezTo>
                    <a:lnTo>
                      <a:pt x="123491" y="416301"/>
                    </a:lnTo>
                    <a:cubicBezTo>
                      <a:pt x="55289" y="416301"/>
                      <a:pt x="0" y="361012"/>
                      <a:pt x="0" y="292810"/>
                    </a:cubicBezTo>
                    <a:lnTo>
                      <a:pt x="0" y="123491"/>
                    </a:lnTo>
                    <a:cubicBezTo>
                      <a:pt x="0" y="55289"/>
                      <a:pt x="55289" y="0"/>
                      <a:pt x="123491" y="0"/>
                    </a:cubicBezTo>
                    <a:close/>
                  </a:path>
                </a:pathLst>
              </a:custGeom>
              <a:solidFill>
                <a:srgbClr val="FFFFFF"/>
              </a:solidFill>
            </p:spPr>
          </p:sp>
          <p:sp>
            <p:nvSpPr>
              <p:cNvPr id="35" name="TextBox 35"/>
              <p:cNvSpPr txBox="1"/>
              <p:nvPr/>
            </p:nvSpPr>
            <p:spPr>
              <a:xfrm>
                <a:off x="0" y="-38100"/>
                <a:ext cx="1601616" cy="454401"/>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0" y="5659610"/>
              <a:ext cx="8108181" cy="1689812"/>
              <a:chOff x="0" y="0"/>
              <a:chExt cx="1601616" cy="333790"/>
            </a:xfrm>
          </p:grpSpPr>
          <p:sp>
            <p:nvSpPr>
              <p:cNvPr id="37" name="Freeform 37"/>
              <p:cNvSpPr/>
              <p:nvPr/>
            </p:nvSpPr>
            <p:spPr>
              <a:xfrm>
                <a:off x="0" y="0"/>
                <a:ext cx="1601616" cy="333790"/>
              </a:xfrm>
              <a:custGeom>
                <a:avLst/>
                <a:gdLst/>
                <a:ahLst/>
                <a:cxnLst/>
                <a:rect l="l" t="t" r="r" b="b"/>
                <a:pathLst>
                  <a:path w="1601616" h="333790">
                    <a:moveTo>
                      <a:pt x="123491" y="0"/>
                    </a:moveTo>
                    <a:lnTo>
                      <a:pt x="1478125" y="0"/>
                    </a:lnTo>
                    <a:cubicBezTo>
                      <a:pt x="1546327" y="0"/>
                      <a:pt x="1601616" y="55289"/>
                      <a:pt x="1601616" y="123491"/>
                    </a:cubicBezTo>
                    <a:lnTo>
                      <a:pt x="1601616" y="210299"/>
                    </a:lnTo>
                    <a:cubicBezTo>
                      <a:pt x="1601616" y="278501"/>
                      <a:pt x="1546327" y="333790"/>
                      <a:pt x="1478125" y="333790"/>
                    </a:cubicBezTo>
                    <a:lnTo>
                      <a:pt x="123491" y="333790"/>
                    </a:lnTo>
                    <a:cubicBezTo>
                      <a:pt x="90739" y="333790"/>
                      <a:pt x="59329" y="320779"/>
                      <a:pt x="36170" y="297620"/>
                    </a:cubicBezTo>
                    <a:cubicBezTo>
                      <a:pt x="13011" y="274461"/>
                      <a:pt x="0" y="243051"/>
                      <a:pt x="0" y="210299"/>
                    </a:cubicBezTo>
                    <a:lnTo>
                      <a:pt x="0" y="123491"/>
                    </a:lnTo>
                    <a:cubicBezTo>
                      <a:pt x="0" y="55289"/>
                      <a:pt x="55289" y="0"/>
                      <a:pt x="123491" y="0"/>
                    </a:cubicBezTo>
                    <a:close/>
                  </a:path>
                </a:pathLst>
              </a:custGeom>
              <a:solidFill>
                <a:srgbClr val="13538A"/>
              </a:solidFill>
            </p:spPr>
          </p:sp>
          <p:sp>
            <p:nvSpPr>
              <p:cNvPr id="38" name="TextBox 38"/>
              <p:cNvSpPr txBox="1"/>
              <p:nvPr/>
            </p:nvSpPr>
            <p:spPr>
              <a:xfrm>
                <a:off x="0" y="-38100"/>
                <a:ext cx="1601616" cy="37189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a:off x="0" y="1035793"/>
              <a:ext cx="8108181" cy="1689812"/>
              <a:chOff x="0" y="0"/>
              <a:chExt cx="1601616" cy="333790"/>
            </a:xfrm>
          </p:grpSpPr>
          <p:sp>
            <p:nvSpPr>
              <p:cNvPr id="40" name="Freeform 40"/>
              <p:cNvSpPr/>
              <p:nvPr/>
            </p:nvSpPr>
            <p:spPr>
              <a:xfrm>
                <a:off x="0" y="0"/>
                <a:ext cx="1601616" cy="333790"/>
              </a:xfrm>
              <a:custGeom>
                <a:avLst/>
                <a:gdLst/>
                <a:ahLst/>
                <a:cxnLst/>
                <a:rect l="l" t="t" r="r" b="b"/>
                <a:pathLst>
                  <a:path w="1601616" h="333790">
                    <a:moveTo>
                      <a:pt x="123491" y="0"/>
                    </a:moveTo>
                    <a:lnTo>
                      <a:pt x="1478125" y="0"/>
                    </a:lnTo>
                    <a:cubicBezTo>
                      <a:pt x="1546327" y="0"/>
                      <a:pt x="1601616" y="55289"/>
                      <a:pt x="1601616" y="123491"/>
                    </a:cubicBezTo>
                    <a:lnTo>
                      <a:pt x="1601616" y="210299"/>
                    </a:lnTo>
                    <a:cubicBezTo>
                      <a:pt x="1601616" y="278501"/>
                      <a:pt x="1546327" y="333790"/>
                      <a:pt x="1478125" y="333790"/>
                    </a:cubicBezTo>
                    <a:lnTo>
                      <a:pt x="123491" y="333790"/>
                    </a:lnTo>
                    <a:cubicBezTo>
                      <a:pt x="90739" y="333790"/>
                      <a:pt x="59329" y="320779"/>
                      <a:pt x="36170" y="297620"/>
                    </a:cubicBezTo>
                    <a:cubicBezTo>
                      <a:pt x="13011" y="274461"/>
                      <a:pt x="0" y="243051"/>
                      <a:pt x="0" y="210299"/>
                    </a:cubicBezTo>
                    <a:lnTo>
                      <a:pt x="0" y="123491"/>
                    </a:lnTo>
                    <a:cubicBezTo>
                      <a:pt x="0" y="55289"/>
                      <a:pt x="55289" y="0"/>
                      <a:pt x="123491" y="0"/>
                    </a:cubicBezTo>
                    <a:close/>
                  </a:path>
                </a:pathLst>
              </a:custGeom>
              <a:solidFill>
                <a:srgbClr val="13538A">
                  <a:alpha val="42745"/>
                </a:srgbClr>
              </a:solidFill>
            </p:spPr>
          </p:sp>
          <p:sp>
            <p:nvSpPr>
              <p:cNvPr id="41" name="TextBox 41"/>
              <p:cNvSpPr txBox="1"/>
              <p:nvPr/>
            </p:nvSpPr>
            <p:spPr>
              <a:xfrm>
                <a:off x="0" y="-38100"/>
                <a:ext cx="1601616" cy="37189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613825" y="1579073"/>
              <a:ext cx="6519033" cy="593725"/>
            </a:xfrm>
            <a:prstGeom prst="rect">
              <a:avLst/>
            </a:prstGeom>
          </p:spPr>
          <p:txBody>
            <a:bodyPr wrap="square" lIns="0" tIns="0" rIns="0" bIns="0" rtlCol="0" anchor="t">
              <a:spAutoFit/>
            </a:bodyPr>
            <a:lstStyle/>
            <a:p>
              <a:pPr algn="ctr">
                <a:lnSpc>
                  <a:spcPts val="3479"/>
                </a:lnSpc>
                <a:spcBef>
                  <a:spcPct val="0"/>
                </a:spcBef>
              </a:pPr>
              <a:r>
                <a:rPr lang="en-US" sz="2899">
                  <a:solidFill>
                    <a:srgbClr val="FFFFFF"/>
                  </a:solidFill>
                  <a:latin typeface="Roboto"/>
                  <a:ea typeface="Roboto"/>
                  <a:cs typeface="Roboto"/>
                  <a:sym typeface="Roboto"/>
                </a:rPr>
                <a:t>Phối hợp chăm sóc lâm sàng</a:t>
              </a:r>
            </a:p>
          </p:txBody>
        </p:sp>
        <p:sp>
          <p:nvSpPr>
            <p:cNvPr id="43" name="TextBox 43"/>
            <p:cNvSpPr txBox="1"/>
            <p:nvPr/>
          </p:nvSpPr>
          <p:spPr>
            <a:xfrm>
              <a:off x="624949" y="3895207"/>
              <a:ext cx="6394465" cy="593725"/>
            </a:xfrm>
            <a:prstGeom prst="rect">
              <a:avLst/>
            </a:prstGeom>
          </p:spPr>
          <p:txBody>
            <a:bodyPr wrap="square" lIns="0" tIns="0" rIns="0" bIns="0" rtlCol="0" anchor="t">
              <a:spAutoFit/>
            </a:bodyPr>
            <a:lstStyle/>
            <a:p>
              <a:pPr algn="ctr">
                <a:lnSpc>
                  <a:spcPts val="3479"/>
                </a:lnSpc>
                <a:spcBef>
                  <a:spcPct val="0"/>
                </a:spcBef>
              </a:pPr>
              <a:r>
                <a:rPr lang="en-US" sz="2899">
                  <a:solidFill>
                    <a:srgbClr val="FFFFFF"/>
                  </a:solidFill>
                  <a:latin typeface="Roboto"/>
                  <a:ea typeface="Roboto"/>
                  <a:cs typeface="Roboto"/>
                  <a:sym typeface="Roboto"/>
                </a:rPr>
                <a:t>Điều phối các dịch vụ hỗ trợ</a:t>
              </a:r>
            </a:p>
          </p:txBody>
        </p:sp>
        <p:sp>
          <p:nvSpPr>
            <p:cNvPr id="44" name="TextBox 44"/>
            <p:cNvSpPr txBox="1"/>
            <p:nvPr/>
          </p:nvSpPr>
          <p:spPr>
            <a:xfrm>
              <a:off x="820462" y="5910791"/>
              <a:ext cx="6727220" cy="1177925"/>
            </a:xfrm>
            <a:prstGeom prst="rect">
              <a:avLst/>
            </a:prstGeom>
          </p:spPr>
          <p:txBody>
            <a:bodyPr lIns="0" tIns="0" rIns="0" bIns="0" rtlCol="0" anchor="t">
              <a:spAutoFit/>
            </a:bodyPr>
            <a:lstStyle/>
            <a:p>
              <a:pPr algn="ctr">
                <a:lnSpc>
                  <a:spcPts val="3479"/>
                </a:lnSpc>
                <a:spcBef>
                  <a:spcPct val="0"/>
                </a:spcBef>
              </a:pPr>
              <a:r>
                <a:rPr lang="en-US" sz="2899">
                  <a:solidFill>
                    <a:srgbClr val="FFFFFF"/>
                  </a:solidFill>
                  <a:latin typeface="Roboto"/>
                  <a:ea typeface="Roboto"/>
                  <a:cs typeface="Roboto"/>
                  <a:sym typeface="Roboto"/>
                </a:rPr>
                <a:t>Điều phối chăm sóc người bệnh tuyến trước</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2279" y="-2997593"/>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2238745" y="4475536"/>
            <a:ext cx="9765200" cy="2440581"/>
            <a:chOff x="0" y="0"/>
            <a:chExt cx="1170709" cy="292591"/>
          </a:xfrm>
        </p:grpSpPr>
        <p:sp>
          <p:nvSpPr>
            <p:cNvPr id="7" name="Freeform 7"/>
            <p:cNvSpPr/>
            <p:nvPr/>
          </p:nvSpPr>
          <p:spPr>
            <a:xfrm>
              <a:off x="0" y="0"/>
              <a:ext cx="1170709" cy="292591"/>
            </a:xfrm>
            <a:custGeom>
              <a:avLst/>
              <a:gdLst/>
              <a:ahLst/>
              <a:cxnLst/>
              <a:rect l="l" t="t" r="r" b="b"/>
              <a:pathLst>
                <a:path w="1170709" h="292591">
                  <a:moveTo>
                    <a:pt x="967509" y="0"/>
                  </a:moveTo>
                  <a:cubicBezTo>
                    <a:pt x="1079733" y="0"/>
                    <a:pt x="1170709" y="65499"/>
                    <a:pt x="1170709" y="146296"/>
                  </a:cubicBezTo>
                  <a:cubicBezTo>
                    <a:pt x="1170709" y="227092"/>
                    <a:pt x="1079733" y="292591"/>
                    <a:pt x="967509" y="292591"/>
                  </a:cubicBezTo>
                  <a:lnTo>
                    <a:pt x="203200" y="292591"/>
                  </a:lnTo>
                  <a:cubicBezTo>
                    <a:pt x="90976" y="292591"/>
                    <a:pt x="0" y="227092"/>
                    <a:pt x="0" y="146296"/>
                  </a:cubicBezTo>
                  <a:cubicBezTo>
                    <a:pt x="0" y="65499"/>
                    <a:pt x="90976" y="0"/>
                    <a:pt x="203200" y="0"/>
                  </a:cubicBezTo>
                  <a:close/>
                </a:path>
              </a:pathLst>
            </a:custGeom>
            <a:solidFill>
              <a:srgbClr val="85D1B1"/>
            </a:solidFill>
          </p:spPr>
        </p:sp>
        <p:sp>
          <p:nvSpPr>
            <p:cNvPr id="8" name="TextBox 8"/>
            <p:cNvSpPr txBox="1"/>
            <p:nvPr/>
          </p:nvSpPr>
          <p:spPr>
            <a:xfrm>
              <a:off x="0" y="-47625"/>
              <a:ext cx="1170709" cy="3402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669520" y="4989796"/>
            <a:ext cx="7490497" cy="1412061"/>
            <a:chOff x="0" y="0"/>
            <a:chExt cx="9987329" cy="1882748"/>
          </a:xfrm>
        </p:grpSpPr>
        <p:sp>
          <p:nvSpPr>
            <p:cNvPr id="10" name="Freeform 10"/>
            <p:cNvSpPr/>
            <p:nvPr/>
          </p:nvSpPr>
          <p:spPr>
            <a:xfrm>
              <a:off x="0" y="0"/>
              <a:ext cx="9987330" cy="1882748"/>
            </a:xfrm>
            <a:custGeom>
              <a:avLst/>
              <a:gdLst/>
              <a:ahLst/>
              <a:cxnLst/>
              <a:rect l="l" t="t" r="r" b="b"/>
              <a:pathLst>
                <a:path w="9987330" h="1882748">
                  <a:moveTo>
                    <a:pt x="0" y="0"/>
                  </a:moveTo>
                  <a:lnTo>
                    <a:pt x="9987330" y="0"/>
                  </a:lnTo>
                  <a:lnTo>
                    <a:pt x="9987330" y="1882748"/>
                  </a:lnTo>
                  <a:lnTo>
                    <a:pt x="0" y="1882748"/>
                  </a:lnTo>
                  <a:close/>
                </a:path>
              </a:pathLst>
            </a:custGeom>
            <a:solidFill>
              <a:srgbClr val="000000">
                <a:alpha val="0"/>
              </a:srgbClr>
            </a:solidFill>
          </p:spPr>
        </p:sp>
        <p:sp>
          <p:nvSpPr>
            <p:cNvPr id="11" name="TextBox 11"/>
            <p:cNvSpPr txBox="1"/>
            <p:nvPr/>
          </p:nvSpPr>
          <p:spPr>
            <a:xfrm>
              <a:off x="0" y="-28575"/>
              <a:ext cx="9987329" cy="1911323"/>
            </a:xfrm>
            <a:prstGeom prst="rect">
              <a:avLst/>
            </a:prstGeom>
          </p:spPr>
          <p:txBody>
            <a:bodyPr lIns="0" tIns="0" rIns="0" bIns="0" rtlCol="0" anchor="t"/>
            <a:lstStyle/>
            <a:p>
              <a:pPr algn="just">
                <a:lnSpc>
                  <a:spcPts val="5039"/>
                </a:lnSpc>
              </a:pPr>
              <a:r>
                <a:rPr lang="en-US" sz="3999">
                  <a:solidFill>
                    <a:srgbClr val="404040"/>
                  </a:solidFill>
                  <a:latin typeface="Roboto"/>
                  <a:ea typeface="Roboto"/>
                  <a:cs typeface="Roboto"/>
                  <a:sym typeface="Roboto"/>
                </a:rPr>
                <a:t>Tự giới thiệu </a:t>
              </a:r>
              <a:r>
                <a:rPr lang="en-US" sz="3999" b="1" i="1">
                  <a:solidFill>
                    <a:srgbClr val="404040"/>
                  </a:solidFill>
                  <a:latin typeface="Roboto Bold Italics"/>
                  <a:ea typeface="Roboto Bold Italics"/>
                  <a:cs typeface="Roboto Bold Italics"/>
                  <a:sym typeface="Roboto Bold Italics"/>
                </a:rPr>
                <a:t>họ tên, chức vụ và nơi công tác</a:t>
              </a:r>
              <a:r>
                <a:rPr lang="en-US" sz="3999">
                  <a:solidFill>
                    <a:srgbClr val="404040"/>
                  </a:solidFill>
                  <a:latin typeface="Roboto"/>
                  <a:ea typeface="Roboto"/>
                  <a:cs typeface="Roboto"/>
                  <a:sym typeface="Roboto"/>
                </a:rPr>
                <a:t> trong ô chat</a:t>
              </a:r>
            </a:p>
          </p:txBody>
        </p:sp>
      </p:grpSp>
      <p:grpSp>
        <p:nvGrpSpPr>
          <p:cNvPr id="12" name="Group 12"/>
          <p:cNvGrpSpPr/>
          <p:nvPr/>
        </p:nvGrpSpPr>
        <p:grpSpPr>
          <a:xfrm>
            <a:off x="1131647" y="1838330"/>
            <a:ext cx="6385992" cy="2109447"/>
            <a:chOff x="0" y="0"/>
            <a:chExt cx="8514656" cy="2812597"/>
          </a:xfrm>
        </p:grpSpPr>
        <p:sp>
          <p:nvSpPr>
            <p:cNvPr id="13" name="Freeform 13"/>
            <p:cNvSpPr/>
            <p:nvPr/>
          </p:nvSpPr>
          <p:spPr>
            <a:xfrm>
              <a:off x="0" y="0"/>
              <a:ext cx="2812597" cy="2812597"/>
            </a:xfrm>
            <a:custGeom>
              <a:avLst/>
              <a:gdLst/>
              <a:ahLst/>
              <a:cxnLst/>
              <a:rect l="l" t="t" r="r" b="b"/>
              <a:pathLst>
                <a:path w="2812597" h="2812597">
                  <a:moveTo>
                    <a:pt x="0" y="0"/>
                  </a:moveTo>
                  <a:lnTo>
                    <a:pt x="2812597" y="0"/>
                  </a:lnTo>
                  <a:lnTo>
                    <a:pt x="2812597" y="2812597"/>
                  </a:lnTo>
                  <a:lnTo>
                    <a:pt x="0" y="2812597"/>
                  </a:lnTo>
                  <a:lnTo>
                    <a:pt x="0" y="0"/>
                  </a:lnTo>
                  <a:close/>
                </a:path>
              </a:pathLst>
            </a:custGeom>
            <a:blipFill>
              <a:blip r:embed="rId8"/>
              <a:stretch>
                <a:fillRect/>
              </a:stretch>
            </a:blipFill>
          </p:spPr>
        </p:sp>
        <p:sp>
          <p:nvSpPr>
            <p:cNvPr id="14" name="TextBox 14"/>
            <p:cNvSpPr txBox="1"/>
            <p:nvPr/>
          </p:nvSpPr>
          <p:spPr>
            <a:xfrm>
              <a:off x="3316037" y="888774"/>
              <a:ext cx="5198619" cy="1025524"/>
            </a:xfrm>
            <a:prstGeom prst="rect">
              <a:avLst/>
            </a:prstGeom>
          </p:spPr>
          <p:txBody>
            <a:bodyPr wrap="square"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TƯƠNG TÁC</a:t>
              </a:r>
            </a:p>
          </p:txBody>
        </p:sp>
      </p:grpSp>
      <p:grpSp>
        <p:nvGrpSpPr>
          <p:cNvPr id="15" name="Group 15"/>
          <p:cNvGrpSpPr/>
          <p:nvPr/>
        </p:nvGrpSpPr>
        <p:grpSpPr>
          <a:xfrm>
            <a:off x="14337707" y="28575"/>
            <a:ext cx="3934208" cy="1250044"/>
            <a:chOff x="0" y="0"/>
            <a:chExt cx="5245610" cy="1666726"/>
          </a:xfrm>
        </p:grpSpPr>
        <p:grpSp>
          <p:nvGrpSpPr>
            <p:cNvPr id="16" name="Group 16"/>
            <p:cNvGrpSpPr/>
            <p:nvPr/>
          </p:nvGrpSpPr>
          <p:grpSpPr>
            <a:xfrm>
              <a:off x="1219418" y="0"/>
              <a:ext cx="2491699" cy="1353410"/>
              <a:chOff x="0" y="0"/>
              <a:chExt cx="748204" cy="406400"/>
            </a:xfrm>
          </p:grpSpPr>
          <p:sp>
            <p:nvSpPr>
              <p:cNvPr id="17" name="Freeform 1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8" name="TextBox 18"/>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0" y="70927"/>
              <a:ext cx="1946697" cy="1353410"/>
              <a:chOff x="0" y="0"/>
              <a:chExt cx="584552" cy="406400"/>
            </a:xfrm>
          </p:grpSpPr>
          <p:sp>
            <p:nvSpPr>
              <p:cNvPr id="20" name="Freeform 2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21" name="TextBox 21"/>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08823" y="332035"/>
              <a:ext cx="4936787" cy="1238343"/>
              <a:chOff x="0" y="0"/>
              <a:chExt cx="1482412" cy="371848"/>
            </a:xfrm>
          </p:grpSpPr>
          <p:sp>
            <p:nvSpPr>
              <p:cNvPr id="23" name="Freeform 23"/>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24" name="TextBox 24"/>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26" name="Freeform 26"/>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0"/>
              <a:stretch>
                <a:fillRect/>
              </a:stretch>
            </a:blipFill>
          </p:spPr>
        </p:sp>
      </p:grpSp>
      <p:sp>
        <p:nvSpPr>
          <p:cNvPr id="27" name="Freeform 27"/>
          <p:cNvSpPr/>
          <p:nvPr/>
        </p:nvSpPr>
        <p:spPr>
          <a:xfrm rot="1103148">
            <a:off x="12374515" y="4743347"/>
            <a:ext cx="5689102" cy="3982372"/>
          </a:xfrm>
          <a:custGeom>
            <a:avLst/>
            <a:gdLst/>
            <a:ahLst/>
            <a:cxnLst/>
            <a:rect l="l" t="t" r="r" b="b"/>
            <a:pathLst>
              <a:path w="5689102" h="3982372">
                <a:moveTo>
                  <a:pt x="0" y="0"/>
                </a:moveTo>
                <a:lnTo>
                  <a:pt x="5689102" y="0"/>
                </a:lnTo>
                <a:lnTo>
                  <a:pt x="5689102" y="3982371"/>
                </a:lnTo>
                <a:lnTo>
                  <a:pt x="0" y="3982371"/>
                </a:lnTo>
                <a:lnTo>
                  <a:pt x="0" y="0"/>
                </a:lnTo>
                <a:close/>
              </a:path>
            </a:pathLst>
          </a:custGeom>
          <a:blipFill>
            <a:blip r:embed="rId11"/>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51131" y="1943700"/>
            <a:ext cx="5167350" cy="766266"/>
            <a:chOff x="0" y="0"/>
            <a:chExt cx="6889799" cy="1021688"/>
          </a:xfrm>
        </p:grpSpPr>
        <p:sp>
          <p:nvSpPr>
            <p:cNvPr id="3" name="Freeform 3"/>
            <p:cNvSpPr/>
            <p:nvPr/>
          </p:nvSpPr>
          <p:spPr>
            <a:xfrm>
              <a:off x="0" y="0"/>
              <a:ext cx="6889800" cy="1021688"/>
            </a:xfrm>
            <a:custGeom>
              <a:avLst/>
              <a:gdLst/>
              <a:ahLst/>
              <a:cxnLst/>
              <a:rect l="l" t="t" r="r" b="b"/>
              <a:pathLst>
                <a:path w="6889800" h="1021688">
                  <a:moveTo>
                    <a:pt x="0" y="0"/>
                  </a:moveTo>
                  <a:lnTo>
                    <a:pt x="6889800" y="0"/>
                  </a:lnTo>
                  <a:lnTo>
                    <a:pt x="6889800" y="1021688"/>
                  </a:lnTo>
                  <a:lnTo>
                    <a:pt x="0" y="1021688"/>
                  </a:lnTo>
                  <a:close/>
                </a:path>
              </a:pathLst>
            </a:custGeom>
            <a:solidFill>
              <a:srgbClr val="000000">
                <a:alpha val="0"/>
              </a:srgbClr>
            </a:solidFill>
          </p:spPr>
        </p:sp>
        <p:sp>
          <p:nvSpPr>
            <p:cNvPr id="4" name="TextBox 4"/>
            <p:cNvSpPr txBox="1"/>
            <p:nvPr/>
          </p:nvSpPr>
          <p:spPr>
            <a:xfrm>
              <a:off x="0" y="0"/>
              <a:ext cx="6889799"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Thông tin và giáo dục</a:t>
              </a:r>
            </a:p>
          </p:txBody>
        </p:sp>
      </p:grpSp>
      <p:sp>
        <p:nvSpPr>
          <p:cNvPr id="5" name="Freeform 5"/>
          <p:cNvSpPr/>
          <p:nvPr/>
        </p:nvSpPr>
        <p:spPr>
          <a:xfrm>
            <a:off x="479218" y="1711971"/>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01612" y="3715409"/>
            <a:ext cx="4680100" cy="3118117"/>
          </a:xfrm>
          <a:custGeom>
            <a:avLst/>
            <a:gdLst/>
            <a:ahLst/>
            <a:cxnLst/>
            <a:rect l="l" t="t" r="r" b="b"/>
            <a:pathLst>
              <a:path w="4680100" h="3118117">
                <a:moveTo>
                  <a:pt x="0" y="0"/>
                </a:moveTo>
                <a:lnTo>
                  <a:pt x="4680100" y="0"/>
                </a:lnTo>
                <a:lnTo>
                  <a:pt x="4680100" y="3118116"/>
                </a:lnTo>
                <a:lnTo>
                  <a:pt x="0" y="3118116"/>
                </a:lnTo>
                <a:lnTo>
                  <a:pt x="0" y="0"/>
                </a:lnTo>
                <a:close/>
              </a:path>
            </a:pathLst>
          </a:custGeom>
          <a:blipFill>
            <a:blip r:embed="rId4"/>
            <a:stretch>
              <a:fillRect/>
            </a:stretch>
          </a:blipFill>
          <a:ln w="38100" cap="rnd">
            <a:solidFill>
              <a:srgbClr val="13538A"/>
            </a:solidFill>
            <a:prstDash val="solid"/>
            <a:round/>
          </a:ln>
        </p:spPr>
      </p:sp>
      <p:grpSp>
        <p:nvGrpSpPr>
          <p:cNvPr id="7" name="Group 7"/>
          <p:cNvGrpSpPr/>
          <p:nvPr/>
        </p:nvGrpSpPr>
        <p:grpSpPr>
          <a:xfrm>
            <a:off x="7659387" y="-2725480"/>
            <a:ext cx="17734880" cy="15974777"/>
            <a:chOff x="0" y="0"/>
            <a:chExt cx="23646506" cy="21299703"/>
          </a:xfrm>
        </p:grpSpPr>
        <p:sp>
          <p:nvSpPr>
            <p:cNvPr id="8" name="Freeform 8"/>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10123845" y="3672074"/>
              <a:ext cx="2491699" cy="1353410"/>
              <a:chOff x="0" y="0"/>
              <a:chExt cx="748204" cy="406400"/>
            </a:xfrm>
          </p:grpSpPr>
          <p:sp>
            <p:nvSpPr>
              <p:cNvPr id="12" name="Freeform 12"/>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3" name="TextBox 13"/>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4" name="Group 14"/>
            <p:cNvGrpSpPr/>
            <p:nvPr/>
          </p:nvGrpSpPr>
          <p:grpSpPr>
            <a:xfrm>
              <a:off x="8904427" y="3743001"/>
              <a:ext cx="1946697" cy="1353410"/>
              <a:chOff x="0" y="0"/>
              <a:chExt cx="584552" cy="406400"/>
            </a:xfrm>
          </p:grpSpPr>
          <p:sp>
            <p:nvSpPr>
              <p:cNvPr id="15" name="Freeform 15"/>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6" name="TextBox 16"/>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7" name="Group 17"/>
            <p:cNvGrpSpPr/>
            <p:nvPr/>
          </p:nvGrpSpPr>
          <p:grpSpPr>
            <a:xfrm>
              <a:off x="9213250" y="4004109"/>
              <a:ext cx="4936787" cy="1238343"/>
              <a:chOff x="0" y="0"/>
              <a:chExt cx="1482412" cy="371848"/>
            </a:xfrm>
          </p:grpSpPr>
          <p:sp>
            <p:nvSpPr>
              <p:cNvPr id="18" name="Freeform 18"/>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9" name="TextBox 19"/>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0" name="Freeform 20"/>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1"/>
              <a:stretch>
                <a:fillRect/>
              </a:stretch>
            </a:blipFill>
          </p:spPr>
        </p:sp>
        <p:sp>
          <p:nvSpPr>
            <p:cNvPr id="21" name="Freeform 21"/>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2"/>
              <a:stretch>
                <a:fillRect/>
              </a:stretch>
            </a:blipFill>
          </p:spPr>
        </p:sp>
      </p:grpSp>
      <p:sp>
        <p:nvSpPr>
          <p:cNvPr id="22" name="Freeform 22"/>
          <p:cNvSpPr/>
          <p:nvPr/>
        </p:nvSpPr>
        <p:spPr>
          <a:xfrm>
            <a:off x="6815066" y="3715409"/>
            <a:ext cx="4671336" cy="3118117"/>
          </a:xfrm>
          <a:custGeom>
            <a:avLst/>
            <a:gdLst/>
            <a:ahLst/>
            <a:cxnLst/>
            <a:rect l="l" t="t" r="r" b="b"/>
            <a:pathLst>
              <a:path w="4671336" h="3118117">
                <a:moveTo>
                  <a:pt x="0" y="0"/>
                </a:moveTo>
                <a:lnTo>
                  <a:pt x="4671336" y="0"/>
                </a:lnTo>
                <a:lnTo>
                  <a:pt x="4671336" y="3118116"/>
                </a:lnTo>
                <a:lnTo>
                  <a:pt x="0" y="3118116"/>
                </a:lnTo>
                <a:lnTo>
                  <a:pt x="0" y="0"/>
                </a:lnTo>
                <a:close/>
              </a:path>
            </a:pathLst>
          </a:custGeom>
          <a:blipFill>
            <a:blip r:embed="rId13"/>
            <a:stretch>
              <a:fillRect/>
            </a:stretch>
          </a:blipFill>
          <a:ln w="38100" cap="rnd">
            <a:solidFill>
              <a:srgbClr val="13538A"/>
            </a:solidFill>
            <a:prstDash val="solid"/>
            <a:round/>
          </a:ln>
        </p:spPr>
      </p:sp>
      <p:sp>
        <p:nvSpPr>
          <p:cNvPr id="23" name="Freeform 23"/>
          <p:cNvSpPr/>
          <p:nvPr/>
        </p:nvSpPr>
        <p:spPr>
          <a:xfrm>
            <a:off x="12115052" y="3715409"/>
            <a:ext cx="4671336" cy="3083082"/>
          </a:xfrm>
          <a:custGeom>
            <a:avLst/>
            <a:gdLst/>
            <a:ahLst/>
            <a:cxnLst/>
            <a:rect l="l" t="t" r="r" b="b"/>
            <a:pathLst>
              <a:path w="4671336" h="3083082">
                <a:moveTo>
                  <a:pt x="0" y="0"/>
                </a:moveTo>
                <a:lnTo>
                  <a:pt x="4671336" y="0"/>
                </a:lnTo>
                <a:lnTo>
                  <a:pt x="4671336" y="3083081"/>
                </a:lnTo>
                <a:lnTo>
                  <a:pt x="0" y="3083081"/>
                </a:lnTo>
                <a:lnTo>
                  <a:pt x="0" y="0"/>
                </a:lnTo>
                <a:close/>
              </a:path>
            </a:pathLst>
          </a:custGeom>
          <a:blipFill>
            <a:blip r:embed="rId14"/>
            <a:stretch>
              <a:fillRect/>
            </a:stretch>
          </a:blipFill>
          <a:ln w="38100" cap="rnd">
            <a:solidFill>
              <a:srgbClr val="13538A"/>
            </a:solidFill>
            <a:prstDash val="solid"/>
            <a:round/>
          </a:ln>
        </p:spPr>
      </p:sp>
      <p:sp>
        <p:nvSpPr>
          <p:cNvPr id="24" name="TextBox 24"/>
          <p:cNvSpPr txBox="1"/>
          <p:nvPr/>
        </p:nvSpPr>
        <p:spPr>
          <a:xfrm>
            <a:off x="479218" y="371192"/>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sp>
        <p:nvSpPr>
          <p:cNvPr id="25" name="TextBox 25"/>
          <p:cNvSpPr txBox="1"/>
          <p:nvPr/>
        </p:nvSpPr>
        <p:spPr>
          <a:xfrm>
            <a:off x="1820610" y="6947825"/>
            <a:ext cx="4042104" cy="139065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Thông tin về tình trạng lâm sàng, tiến triển và tiên lượng bệnh</a:t>
            </a:r>
          </a:p>
        </p:txBody>
      </p:sp>
      <p:sp>
        <p:nvSpPr>
          <p:cNvPr id="26" name="TextBox 26"/>
          <p:cNvSpPr txBox="1"/>
          <p:nvPr/>
        </p:nvSpPr>
        <p:spPr>
          <a:xfrm>
            <a:off x="7316378" y="6947825"/>
            <a:ext cx="3668712" cy="93345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Thông tin về quá trình chăm sóc</a:t>
            </a:r>
          </a:p>
        </p:txBody>
      </p:sp>
      <p:sp>
        <p:nvSpPr>
          <p:cNvPr id="27" name="TextBox 27"/>
          <p:cNvSpPr txBox="1"/>
          <p:nvPr/>
        </p:nvSpPr>
        <p:spPr>
          <a:xfrm>
            <a:off x="12270364" y="6947825"/>
            <a:ext cx="4493595" cy="139065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Thông tin để khuyến khích sự tự chủ, tự chăm sóc và nâng cao sức khỏe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60004" y="1693230"/>
            <a:ext cx="5211257" cy="766266"/>
            <a:chOff x="0" y="0"/>
            <a:chExt cx="6948342" cy="1021688"/>
          </a:xfrm>
        </p:grpSpPr>
        <p:sp>
          <p:nvSpPr>
            <p:cNvPr id="3" name="Freeform 3"/>
            <p:cNvSpPr/>
            <p:nvPr/>
          </p:nvSpPr>
          <p:spPr>
            <a:xfrm>
              <a:off x="0" y="0"/>
              <a:ext cx="6948343" cy="1021688"/>
            </a:xfrm>
            <a:custGeom>
              <a:avLst/>
              <a:gdLst/>
              <a:ahLst/>
              <a:cxnLst/>
              <a:rect l="l" t="t" r="r" b="b"/>
              <a:pathLst>
                <a:path w="6948343" h="1021688">
                  <a:moveTo>
                    <a:pt x="0" y="0"/>
                  </a:moveTo>
                  <a:lnTo>
                    <a:pt x="6948343" y="0"/>
                  </a:lnTo>
                  <a:lnTo>
                    <a:pt x="6948343" y="1021688"/>
                  </a:lnTo>
                  <a:lnTo>
                    <a:pt x="0" y="1021688"/>
                  </a:lnTo>
                  <a:close/>
                </a:path>
              </a:pathLst>
            </a:custGeom>
            <a:solidFill>
              <a:srgbClr val="000000">
                <a:alpha val="0"/>
              </a:srgbClr>
            </a:solidFill>
          </p:spPr>
        </p:sp>
        <p:sp>
          <p:nvSpPr>
            <p:cNvPr id="4" name="TextBox 4"/>
            <p:cNvSpPr txBox="1"/>
            <p:nvPr/>
          </p:nvSpPr>
          <p:spPr>
            <a:xfrm>
              <a:off x="0" y="0"/>
              <a:ext cx="6948342"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Sự thoải mái thể chất </a:t>
              </a:r>
            </a:p>
          </p:txBody>
        </p:sp>
      </p:grpSp>
      <p:sp>
        <p:nvSpPr>
          <p:cNvPr id="5" name="Freeform 5"/>
          <p:cNvSpPr/>
          <p:nvPr/>
        </p:nvSpPr>
        <p:spPr>
          <a:xfrm>
            <a:off x="441766" y="1461502"/>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9218" y="371192"/>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grpSp>
        <p:nvGrpSpPr>
          <p:cNvPr id="7" name="Group 7"/>
          <p:cNvGrpSpPr/>
          <p:nvPr/>
        </p:nvGrpSpPr>
        <p:grpSpPr>
          <a:xfrm>
            <a:off x="2259725" y="3447137"/>
            <a:ext cx="12231540" cy="4412669"/>
            <a:chOff x="0" y="0"/>
            <a:chExt cx="16308719" cy="5883558"/>
          </a:xfrm>
        </p:grpSpPr>
        <p:grpSp>
          <p:nvGrpSpPr>
            <p:cNvPr id="8" name="Group 8"/>
            <p:cNvGrpSpPr/>
            <p:nvPr/>
          </p:nvGrpSpPr>
          <p:grpSpPr>
            <a:xfrm>
              <a:off x="266856" y="0"/>
              <a:ext cx="4367489" cy="2993681"/>
              <a:chOff x="0" y="0"/>
              <a:chExt cx="922226" cy="632137"/>
            </a:xfrm>
          </p:grpSpPr>
          <p:sp>
            <p:nvSpPr>
              <p:cNvPr id="9" name="Freeform 9"/>
              <p:cNvSpPr/>
              <p:nvPr/>
            </p:nvSpPr>
            <p:spPr>
              <a:xfrm>
                <a:off x="0" y="0"/>
                <a:ext cx="922226" cy="632137"/>
              </a:xfrm>
              <a:custGeom>
                <a:avLst/>
                <a:gdLst/>
                <a:ahLst/>
                <a:cxnLst/>
                <a:rect l="l" t="t" r="r" b="b"/>
                <a:pathLst>
                  <a:path w="922226" h="632137">
                    <a:moveTo>
                      <a:pt x="461113" y="0"/>
                    </a:moveTo>
                    <a:lnTo>
                      <a:pt x="922226" y="632137"/>
                    </a:lnTo>
                    <a:lnTo>
                      <a:pt x="0" y="632137"/>
                    </a:lnTo>
                    <a:lnTo>
                      <a:pt x="461113" y="0"/>
                    </a:lnTo>
                    <a:close/>
                  </a:path>
                </a:pathLst>
              </a:custGeom>
              <a:solidFill>
                <a:srgbClr val="D3F2FB"/>
              </a:solidFill>
            </p:spPr>
          </p:sp>
          <p:sp>
            <p:nvSpPr>
              <p:cNvPr id="10" name="TextBox 10"/>
              <p:cNvSpPr txBox="1"/>
              <p:nvPr/>
            </p:nvSpPr>
            <p:spPr>
              <a:xfrm>
                <a:off x="144098" y="245867"/>
                <a:ext cx="634031" cy="341117"/>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5754107" y="0"/>
              <a:ext cx="4367489" cy="2993681"/>
              <a:chOff x="0" y="0"/>
              <a:chExt cx="922226" cy="632137"/>
            </a:xfrm>
          </p:grpSpPr>
          <p:sp>
            <p:nvSpPr>
              <p:cNvPr id="12" name="Freeform 12"/>
              <p:cNvSpPr/>
              <p:nvPr/>
            </p:nvSpPr>
            <p:spPr>
              <a:xfrm>
                <a:off x="0" y="0"/>
                <a:ext cx="922226" cy="632137"/>
              </a:xfrm>
              <a:custGeom>
                <a:avLst/>
                <a:gdLst/>
                <a:ahLst/>
                <a:cxnLst/>
                <a:rect l="l" t="t" r="r" b="b"/>
                <a:pathLst>
                  <a:path w="922226" h="632137">
                    <a:moveTo>
                      <a:pt x="461113" y="0"/>
                    </a:moveTo>
                    <a:lnTo>
                      <a:pt x="922226" y="632137"/>
                    </a:lnTo>
                    <a:lnTo>
                      <a:pt x="0" y="632137"/>
                    </a:lnTo>
                    <a:lnTo>
                      <a:pt x="461113" y="0"/>
                    </a:lnTo>
                    <a:close/>
                  </a:path>
                </a:pathLst>
              </a:custGeom>
              <a:solidFill>
                <a:srgbClr val="CFE4F5"/>
              </a:solidFill>
            </p:spPr>
          </p:sp>
          <p:sp>
            <p:nvSpPr>
              <p:cNvPr id="13" name="TextBox 13"/>
              <p:cNvSpPr txBox="1"/>
              <p:nvPr/>
            </p:nvSpPr>
            <p:spPr>
              <a:xfrm>
                <a:off x="144098" y="245867"/>
                <a:ext cx="634031" cy="341117"/>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1233702" y="0"/>
              <a:ext cx="4367489" cy="2993681"/>
              <a:chOff x="0" y="0"/>
              <a:chExt cx="922226" cy="632137"/>
            </a:xfrm>
          </p:grpSpPr>
          <p:sp>
            <p:nvSpPr>
              <p:cNvPr id="15" name="Freeform 15"/>
              <p:cNvSpPr/>
              <p:nvPr/>
            </p:nvSpPr>
            <p:spPr>
              <a:xfrm>
                <a:off x="0" y="0"/>
                <a:ext cx="922226" cy="632137"/>
              </a:xfrm>
              <a:custGeom>
                <a:avLst/>
                <a:gdLst/>
                <a:ahLst/>
                <a:cxnLst/>
                <a:rect l="l" t="t" r="r" b="b"/>
                <a:pathLst>
                  <a:path w="922226" h="632137">
                    <a:moveTo>
                      <a:pt x="461113" y="0"/>
                    </a:moveTo>
                    <a:lnTo>
                      <a:pt x="922226" y="632137"/>
                    </a:lnTo>
                    <a:lnTo>
                      <a:pt x="0" y="632137"/>
                    </a:lnTo>
                    <a:lnTo>
                      <a:pt x="461113" y="0"/>
                    </a:lnTo>
                    <a:close/>
                  </a:path>
                </a:pathLst>
              </a:custGeom>
              <a:solidFill>
                <a:srgbClr val="C8D4E2"/>
              </a:solidFill>
            </p:spPr>
          </p:sp>
          <p:sp>
            <p:nvSpPr>
              <p:cNvPr id="16" name="TextBox 16"/>
              <p:cNvSpPr txBox="1"/>
              <p:nvPr/>
            </p:nvSpPr>
            <p:spPr>
              <a:xfrm>
                <a:off x="144098" y="245867"/>
                <a:ext cx="634031" cy="341117"/>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900855" y="0"/>
              <a:ext cx="1554292" cy="1076465"/>
              <a:chOff x="0" y="0"/>
              <a:chExt cx="1026891" cy="711200"/>
            </a:xfrm>
          </p:grpSpPr>
          <p:sp>
            <p:nvSpPr>
              <p:cNvPr id="18" name="Freeform 18"/>
              <p:cNvSpPr/>
              <p:nvPr/>
            </p:nvSpPr>
            <p:spPr>
              <a:xfrm>
                <a:off x="0" y="0"/>
                <a:ext cx="1026891" cy="711200"/>
              </a:xfrm>
              <a:custGeom>
                <a:avLst/>
                <a:gdLst/>
                <a:ahLst/>
                <a:cxnLst/>
                <a:rect l="l" t="t" r="r" b="b"/>
                <a:pathLst>
                  <a:path w="1026891" h="711200">
                    <a:moveTo>
                      <a:pt x="513446" y="711200"/>
                    </a:moveTo>
                    <a:lnTo>
                      <a:pt x="1026891" y="0"/>
                    </a:lnTo>
                    <a:lnTo>
                      <a:pt x="0" y="0"/>
                    </a:lnTo>
                    <a:lnTo>
                      <a:pt x="513446" y="711200"/>
                    </a:lnTo>
                    <a:close/>
                  </a:path>
                </a:pathLst>
              </a:custGeom>
              <a:solidFill>
                <a:srgbClr val="37C9EF"/>
              </a:solidFill>
            </p:spPr>
          </p:sp>
          <p:sp>
            <p:nvSpPr>
              <p:cNvPr id="19" name="TextBox 19"/>
              <p:cNvSpPr txBox="1"/>
              <p:nvPr/>
            </p:nvSpPr>
            <p:spPr>
              <a:xfrm>
                <a:off x="160452" y="3175"/>
                <a:ext cx="705988" cy="377825"/>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6397666" y="0"/>
              <a:ext cx="1554292" cy="1076465"/>
              <a:chOff x="0" y="0"/>
              <a:chExt cx="1026891" cy="711200"/>
            </a:xfrm>
          </p:grpSpPr>
          <p:sp>
            <p:nvSpPr>
              <p:cNvPr id="21" name="Freeform 21"/>
              <p:cNvSpPr/>
              <p:nvPr/>
            </p:nvSpPr>
            <p:spPr>
              <a:xfrm>
                <a:off x="0" y="0"/>
                <a:ext cx="1026891" cy="711200"/>
              </a:xfrm>
              <a:custGeom>
                <a:avLst/>
                <a:gdLst/>
                <a:ahLst/>
                <a:cxnLst/>
                <a:rect l="l" t="t" r="r" b="b"/>
                <a:pathLst>
                  <a:path w="1026891" h="711200">
                    <a:moveTo>
                      <a:pt x="513446" y="711200"/>
                    </a:moveTo>
                    <a:lnTo>
                      <a:pt x="1026891" y="0"/>
                    </a:lnTo>
                    <a:lnTo>
                      <a:pt x="0" y="0"/>
                    </a:lnTo>
                    <a:lnTo>
                      <a:pt x="513446" y="711200"/>
                    </a:lnTo>
                    <a:close/>
                  </a:path>
                </a:pathLst>
              </a:custGeom>
              <a:solidFill>
                <a:srgbClr val="2C92D5"/>
              </a:solidFill>
            </p:spPr>
          </p:sp>
          <p:sp>
            <p:nvSpPr>
              <p:cNvPr id="22" name="TextBox 22"/>
              <p:cNvSpPr txBox="1"/>
              <p:nvPr/>
            </p:nvSpPr>
            <p:spPr>
              <a:xfrm>
                <a:off x="160452" y="3175"/>
                <a:ext cx="705988" cy="3778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1871429" y="0"/>
              <a:ext cx="1554292" cy="1076465"/>
              <a:chOff x="0" y="0"/>
              <a:chExt cx="1026891" cy="711200"/>
            </a:xfrm>
          </p:grpSpPr>
          <p:sp>
            <p:nvSpPr>
              <p:cNvPr id="24" name="Freeform 24"/>
              <p:cNvSpPr/>
              <p:nvPr/>
            </p:nvSpPr>
            <p:spPr>
              <a:xfrm>
                <a:off x="0" y="0"/>
                <a:ext cx="1026891" cy="711200"/>
              </a:xfrm>
              <a:custGeom>
                <a:avLst/>
                <a:gdLst/>
                <a:ahLst/>
                <a:cxnLst/>
                <a:rect l="l" t="t" r="r" b="b"/>
                <a:pathLst>
                  <a:path w="1026891" h="711200">
                    <a:moveTo>
                      <a:pt x="513446" y="711200"/>
                    </a:moveTo>
                    <a:lnTo>
                      <a:pt x="1026891" y="0"/>
                    </a:lnTo>
                    <a:lnTo>
                      <a:pt x="0" y="0"/>
                    </a:lnTo>
                    <a:lnTo>
                      <a:pt x="513446" y="711200"/>
                    </a:lnTo>
                    <a:close/>
                  </a:path>
                </a:pathLst>
              </a:custGeom>
              <a:solidFill>
                <a:srgbClr val="13538A"/>
              </a:solidFill>
            </p:spPr>
          </p:sp>
          <p:sp>
            <p:nvSpPr>
              <p:cNvPr id="25" name="TextBox 25"/>
              <p:cNvSpPr txBox="1"/>
              <p:nvPr/>
            </p:nvSpPr>
            <p:spPr>
              <a:xfrm>
                <a:off x="160452" y="3175"/>
                <a:ext cx="705988" cy="377825"/>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1233702" y="3786967"/>
              <a:ext cx="5075017" cy="2096591"/>
              <a:chOff x="0" y="0"/>
              <a:chExt cx="5075017" cy="2096591"/>
            </a:xfrm>
          </p:grpSpPr>
          <p:sp>
            <p:nvSpPr>
              <p:cNvPr id="27" name="Freeform 27"/>
              <p:cNvSpPr/>
              <p:nvPr/>
            </p:nvSpPr>
            <p:spPr>
              <a:xfrm>
                <a:off x="0" y="0"/>
                <a:ext cx="5075018" cy="2096591"/>
              </a:xfrm>
              <a:custGeom>
                <a:avLst/>
                <a:gdLst/>
                <a:ahLst/>
                <a:cxnLst/>
                <a:rect l="l" t="t" r="r" b="b"/>
                <a:pathLst>
                  <a:path w="5075018" h="2096591">
                    <a:moveTo>
                      <a:pt x="0" y="0"/>
                    </a:moveTo>
                    <a:lnTo>
                      <a:pt x="5075018" y="0"/>
                    </a:lnTo>
                    <a:lnTo>
                      <a:pt x="5075018" y="2096591"/>
                    </a:lnTo>
                    <a:lnTo>
                      <a:pt x="0" y="2096591"/>
                    </a:lnTo>
                    <a:close/>
                  </a:path>
                </a:pathLst>
              </a:custGeom>
              <a:solidFill>
                <a:srgbClr val="000000">
                  <a:alpha val="0"/>
                </a:srgbClr>
              </a:solidFill>
            </p:spPr>
          </p:sp>
          <p:sp>
            <p:nvSpPr>
              <p:cNvPr id="28" name="TextBox 28"/>
              <p:cNvSpPr txBox="1"/>
              <p:nvPr/>
            </p:nvSpPr>
            <p:spPr>
              <a:xfrm>
                <a:off x="0" y="-47625"/>
                <a:ext cx="5075017" cy="2144216"/>
              </a:xfrm>
              <a:prstGeom prst="rect">
                <a:avLst/>
              </a:prstGeom>
            </p:spPr>
            <p:txBody>
              <a:bodyPr lIns="0" tIns="0" rIns="0" bIns="0" rtlCol="0" anchor="t"/>
              <a:lstStyle/>
              <a:p>
                <a:pPr algn="ctr">
                  <a:lnSpc>
                    <a:spcPts val="3900"/>
                  </a:lnSpc>
                </a:pPr>
                <a:r>
                  <a:rPr lang="en-US" sz="3000">
                    <a:solidFill>
                      <a:srgbClr val="000000"/>
                    </a:solidFill>
                    <a:latin typeface="Roboto"/>
                    <a:ea typeface="Roboto"/>
                    <a:cs typeface="Roboto"/>
                    <a:sym typeface="Roboto"/>
                  </a:rPr>
                  <a:t>Sự thoải mái của môi trường bên trong và xung quanh bệnh viện </a:t>
                </a:r>
              </a:p>
            </p:txBody>
          </p:sp>
        </p:grpSp>
        <p:sp>
          <p:nvSpPr>
            <p:cNvPr id="29" name="Freeform 29"/>
            <p:cNvSpPr/>
            <p:nvPr/>
          </p:nvSpPr>
          <p:spPr>
            <a:xfrm>
              <a:off x="1708991" y="1252093"/>
              <a:ext cx="1492312" cy="1492312"/>
            </a:xfrm>
            <a:custGeom>
              <a:avLst/>
              <a:gdLst/>
              <a:ahLst/>
              <a:cxnLst/>
              <a:rect l="l" t="t" r="r" b="b"/>
              <a:pathLst>
                <a:path w="1492312" h="1492312">
                  <a:moveTo>
                    <a:pt x="0" y="0"/>
                  </a:moveTo>
                  <a:lnTo>
                    <a:pt x="1492311" y="0"/>
                  </a:lnTo>
                  <a:lnTo>
                    <a:pt x="1492311" y="1492312"/>
                  </a:lnTo>
                  <a:lnTo>
                    <a:pt x="0" y="149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a:off x="7565959" y="1076465"/>
              <a:ext cx="823505" cy="1525009"/>
            </a:xfrm>
            <a:custGeom>
              <a:avLst/>
              <a:gdLst/>
              <a:ahLst/>
              <a:cxnLst/>
              <a:rect l="l" t="t" r="r" b="b"/>
              <a:pathLst>
                <a:path w="823505" h="1525009">
                  <a:moveTo>
                    <a:pt x="0" y="0"/>
                  </a:moveTo>
                  <a:lnTo>
                    <a:pt x="823505" y="0"/>
                  </a:lnTo>
                  <a:lnTo>
                    <a:pt x="823505" y="1525009"/>
                  </a:lnTo>
                  <a:lnTo>
                    <a:pt x="0" y="1525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31"/>
            <p:cNvSpPr/>
            <p:nvPr/>
          </p:nvSpPr>
          <p:spPr>
            <a:xfrm>
              <a:off x="12648575" y="1291873"/>
              <a:ext cx="1728465" cy="1276904"/>
            </a:xfrm>
            <a:custGeom>
              <a:avLst/>
              <a:gdLst/>
              <a:ahLst/>
              <a:cxnLst/>
              <a:rect l="l" t="t" r="r" b="b"/>
              <a:pathLst>
                <a:path w="1728465" h="1276904">
                  <a:moveTo>
                    <a:pt x="0" y="0"/>
                  </a:moveTo>
                  <a:lnTo>
                    <a:pt x="1728466" y="0"/>
                  </a:lnTo>
                  <a:lnTo>
                    <a:pt x="1728466" y="1276904"/>
                  </a:lnTo>
                  <a:lnTo>
                    <a:pt x="0" y="1276904"/>
                  </a:lnTo>
                  <a:lnTo>
                    <a:pt x="0" y="0"/>
                  </a:lnTo>
                  <a:close/>
                </a:path>
              </a:pathLst>
            </a:custGeom>
            <a:blipFill>
              <a:blip r:embed="rId8"/>
              <a:stretch>
                <a:fillRect/>
              </a:stretch>
            </a:blipFill>
          </p:spPr>
        </p:sp>
        <p:sp>
          <p:nvSpPr>
            <p:cNvPr id="32" name="TextBox 32"/>
            <p:cNvSpPr txBox="1"/>
            <p:nvPr/>
          </p:nvSpPr>
          <p:spPr>
            <a:xfrm>
              <a:off x="1399378" y="3739342"/>
              <a:ext cx="2102445" cy="657225"/>
            </a:xfrm>
            <a:prstGeom prst="rect">
              <a:avLst/>
            </a:prstGeom>
          </p:spPr>
          <p:txBody>
            <a:bodyPr lIns="0" tIns="0" rIns="0" bIns="0" rtlCol="0" anchor="t">
              <a:spAutoFit/>
            </a:bodyPr>
            <a:lstStyle/>
            <a:p>
              <a:pPr algn="ctr">
                <a:lnSpc>
                  <a:spcPts val="3900"/>
                </a:lnSpc>
              </a:pPr>
              <a:r>
                <a:rPr lang="en-US" sz="3000">
                  <a:solidFill>
                    <a:srgbClr val="000000"/>
                  </a:solidFill>
                  <a:latin typeface="Roboto"/>
                  <a:ea typeface="Roboto"/>
                  <a:cs typeface="Roboto"/>
                  <a:sym typeface="Roboto"/>
                </a:rPr>
                <a:t>Xử lý đau</a:t>
              </a:r>
            </a:p>
          </p:txBody>
        </p:sp>
        <p:sp>
          <p:nvSpPr>
            <p:cNvPr id="33" name="TextBox 33"/>
            <p:cNvSpPr txBox="1"/>
            <p:nvPr/>
          </p:nvSpPr>
          <p:spPr>
            <a:xfrm>
              <a:off x="5754107" y="3739342"/>
              <a:ext cx="4447209" cy="1978025"/>
            </a:xfrm>
            <a:prstGeom prst="rect">
              <a:avLst/>
            </a:prstGeom>
          </p:spPr>
          <p:txBody>
            <a:bodyPr lIns="0" tIns="0" rIns="0" bIns="0" rtlCol="0" anchor="t">
              <a:spAutoFit/>
            </a:bodyPr>
            <a:lstStyle/>
            <a:p>
              <a:pPr algn="ctr">
                <a:lnSpc>
                  <a:spcPts val="3900"/>
                </a:lnSpc>
              </a:pPr>
              <a:r>
                <a:rPr lang="en-US" sz="3000">
                  <a:solidFill>
                    <a:srgbClr val="000000"/>
                  </a:solidFill>
                  <a:latin typeface="Roboto"/>
                  <a:ea typeface="Roboto"/>
                  <a:cs typeface="Roboto"/>
                  <a:sym typeface="Roboto"/>
                </a:rPr>
                <a:t>Trợ giúp với các hoạt động và nhu cầu hằng ngày</a:t>
              </a:r>
            </a:p>
          </p:txBody>
        </p:sp>
        <p:sp>
          <p:nvSpPr>
            <p:cNvPr id="34" name="AutoShape 34"/>
            <p:cNvSpPr/>
            <p:nvPr/>
          </p:nvSpPr>
          <p:spPr>
            <a:xfrm>
              <a:off x="0" y="3390324"/>
              <a:ext cx="4901201" cy="0"/>
            </a:xfrm>
            <a:prstGeom prst="line">
              <a:avLst/>
            </a:prstGeom>
            <a:ln w="101600" cap="rnd">
              <a:solidFill>
                <a:srgbClr val="0FBCF9"/>
              </a:solidFill>
              <a:prstDash val="solid"/>
              <a:headEnd type="none" w="sm" len="sm"/>
              <a:tailEnd type="none" w="sm" len="sm"/>
            </a:ln>
          </p:spPr>
        </p:sp>
        <p:sp>
          <p:nvSpPr>
            <p:cNvPr id="35" name="AutoShape 35"/>
            <p:cNvSpPr/>
            <p:nvPr/>
          </p:nvSpPr>
          <p:spPr>
            <a:xfrm>
              <a:off x="5527111" y="3403024"/>
              <a:ext cx="4901201" cy="0"/>
            </a:xfrm>
            <a:prstGeom prst="line">
              <a:avLst/>
            </a:prstGeom>
            <a:ln w="101600" cap="rnd">
              <a:solidFill>
                <a:srgbClr val="2B78C2"/>
              </a:solidFill>
              <a:prstDash val="solid"/>
              <a:headEnd type="none" w="sm" len="sm"/>
              <a:tailEnd type="none" w="sm" len="sm"/>
            </a:ln>
          </p:spPr>
        </p:sp>
        <p:sp>
          <p:nvSpPr>
            <p:cNvPr id="36" name="AutoShape 36"/>
            <p:cNvSpPr/>
            <p:nvPr/>
          </p:nvSpPr>
          <p:spPr>
            <a:xfrm>
              <a:off x="11050612" y="3403024"/>
              <a:ext cx="4901201" cy="0"/>
            </a:xfrm>
            <a:prstGeom prst="line">
              <a:avLst/>
            </a:prstGeom>
            <a:ln w="101600" cap="rnd">
              <a:solidFill>
                <a:srgbClr val="13538A"/>
              </a:solidFill>
              <a:prstDash val="solid"/>
              <a:headEnd type="none" w="sm" len="sm"/>
              <a:tailEnd type="none" w="sm" len="sm"/>
            </a:ln>
          </p:spPr>
        </p:sp>
      </p:grpSp>
      <p:grpSp>
        <p:nvGrpSpPr>
          <p:cNvPr id="37" name="Group 37"/>
          <p:cNvGrpSpPr/>
          <p:nvPr/>
        </p:nvGrpSpPr>
        <p:grpSpPr>
          <a:xfrm>
            <a:off x="7659387" y="-2725480"/>
            <a:ext cx="17734880" cy="15974777"/>
            <a:chOff x="0" y="0"/>
            <a:chExt cx="23646506" cy="21299703"/>
          </a:xfrm>
        </p:grpSpPr>
        <p:sp>
          <p:nvSpPr>
            <p:cNvPr id="38" name="Freeform 38"/>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Freeform 39"/>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0" name="Freeform 40"/>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41" name="Group 41"/>
            <p:cNvGrpSpPr/>
            <p:nvPr/>
          </p:nvGrpSpPr>
          <p:grpSpPr>
            <a:xfrm>
              <a:off x="10123845" y="3672074"/>
              <a:ext cx="2491699" cy="1353410"/>
              <a:chOff x="0" y="0"/>
              <a:chExt cx="748204" cy="406400"/>
            </a:xfrm>
          </p:grpSpPr>
          <p:sp>
            <p:nvSpPr>
              <p:cNvPr id="42" name="Freeform 42"/>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43" name="TextBox 43"/>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44" name="Group 44"/>
            <p:cNvGrpSpPr/>
            <p:nvPr/>
          </p:nvGrpSpPr>
          <p:grpSpPr>
            <a:xfrm>
              <a:off x="8904427" y="3743001"/>
              <a:ext cx="1946697" cy="1353410"/>
              <a:chOff x="0" y="0"/>
              <a:chExt cx="584552" cy="406400"/>
            </a:xfrm>
          </p:grpSpPr>
          <p:sp>
            <p:nvSpPr>
              <p:cNvPr id="45" name="Freeform 45"/>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46" name="TextBox 46"/>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47" name="Group 47"/>
            <p:cNvGrpSpPr/>
            <p:nvPr/>
          </p:nvGrpSpPr>
          <p:grpSpPr>
            <a:xfrm>
              <a:off x="9213250" y="4004109"/>
              <a:ext cx="4936787" cy="1238343"/>
              <a:chOff x="0" y="0"/>
              <a:chExt cx="1482412" cy="371848"/>
            </a:xfrm>
          </p:grpSpPr>
          <p:sp>
            <p:nvSpPr>
              <p:cNvPr id="48" name="Freeform 48"/>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49" name="TextBox 49"/>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50" name="Freeform 50"/>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5"/>
              <a:stretch>
                <a:fillRect/>
              </a:stretch>
            </a:blipFill>
          </p:spPr>
        </p:sp>
        <p:sp>
          <p:nvSpPr>
            <p:cNvPr id="51" name="Freeform 51"/>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6"/>
              <a:stretch>
                <a:fillRect/>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9772" y="1691547"/>
            <a:ext cx="12895002" cy="766266"/>
            <a:chOff x="0" y="0"/>
            <a:chExt cx="17193336" cy="1021688"/>
          </a:xfrm>
        </p:grpSpPr>
        <p:sp>
          <p:nvSpPr>
            <p:cNvPr id="3" name="Freeform 3"/>
            <p:cNvSpPr/>
            <p:nvPr/>
          </p:nvSpPr>
          <p:spPr>
            <a:xfrm>
              <a:off x="0" y="0"/>
              <a:ext cx="17193337" cy="1021688"/>
            </a:xfrm>
            <a:custGeom>
              <a:avLst/>
              <a:gdLst/>
              <a:ahLst/>
              <a:cxnLst/>
              <a:rect l="l" t="t" r="r" b="b"/>
              <a:pathLst>
                <a:path w="17193337" h="1021688">
                  <a:moveTo>
                    <a:pt x="0" y="0"/>
                  </a:moveTo>
                  <a:lnTo>
                    <a:pt x="17193337" y="0"/>
                  </a:lnTo>
                  <a:lnTo>
                    <a:pt x="17193337" y="1021688"/>
                  </a:lnTo>
                  <a:lnTo>
                    <a:pt x="0" y="1021688"/>
                  </a:lnTo>
                  <a:close/>
                </a:path>
              </a:pathLst>
            </a:custGeom>
            <a:solidFill>
              <a:srgbClr val="000000">
                <a:alpha val="0"/>
              </a:srgbClr>
            </a:solidFill>
          </p:spPr>
        </p:sp>
        <p:sp>
          <p:nvSpPr>
            <p:cNvPr id="4" name="TextBox 4"/>
            <p:cNvSpPr txBox="1"/>
            <p:nvPr/>
          </p:nvSpPr>
          <p:spPr>
            <a:xfrm>
              <a:off x="0" y="0"/>
              <a:ext cx="17193336"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Hỗ trợ cảm xúc và giảm bớt nỗi sợ hãi và lo âu</a:t>
              </a:r>
            </a:p>
          </p:txBody>
        </p:sp>
      </p:grpSp>
      <p:sp>
        <p:nvSpPr>
          <p:cNvPr id="5" name="Freeform 5"/>
          <p:cNvSpPr/>
          <p:nvPr/>
        </p:nvSpPr>
        <p:spPr>
          <a:xfrm>
            <a:off x="441900" y="1459818"/>
            <a:ext cx="1229723" cy="1229723"/>
          </a:xfrm>
          <a:custGeom>
            <a:avLst/>
            <a:gdLst/>
            <a:ahLst/>
            <a:cxnLst/>
            <a:rect l="l" t="t" r="r" b="b"/>
            <a:pathLst>
              <a:path w="1229723" h="1229723">
                <a:moveTo>
                  <a:pt x="0" y="0"/>
                </a:moveTo>
                <a:lnTo>
                  <a:pt x="1229724" y="0"/>
                </a:lnTo>
                <a:lnTo>
                  <a:pt x="1229724" y="1229724"/>
                </a:lnTo>
                <a:lnTo>
                  <a:pt x="0" y="122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9218" y="371192"/>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grpSp>
        <p:nvGrpSpPr>
          <p:cNvPr id="7" name="Group 7"/>
          <p:cNvGrpSpPr/>
          <p:nvPr/>
        </p:nvGrpSpPr>
        <p:grpSpPr>
          <a:xfrm>
            <a:off x="2734405" y="3289485"/>
            <a:ext cx="11834920" cy="5257321"/>
            <a:chOff x="0" y="0"/>
            <a:chExt cx="15779894" cy="7009761"/>
          </a:xfrm>
        </p:grpSpPr>
        <p:sp>
          <p:nvSpPr>
            <p:cNvPr id="8" name="Freeform 8"/>
            <p:cNvSpPr/>
            <p:nvPr/>
          </p:nvSpPr>
          <p:spPr>
            <a:xfrm>
              <a:off x="635714" y="0"/>
              <a:ext cx="12374245" cy="2753269"/>
            </a:xfrm>
            <a:custGeom>
              <a:avLst/>
              <a:gdLst/>
              <a:ahLst/>
              <a:cxnLst/>
              <a:rect l="l" t="t" r="r" b="b"/>
              <a:pathLst>
                <a:path w="12374245" h="2753269">
                  <a:moveTo>
                    <a:pt x="0" y="0"/>
                  </a:moveTo>
                  <a:lnTo>
                    <a:pt x="12374245" y="0"/>
                  </a:lnTo>
                  <a:lnTo>
                    <a:pt x="12374245" y="2753269"/>
                  </a:lnTo>
                  <a:lnTo>
                    <a:pt x="0" y="2753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3359" y="3754243"/>
              <a:ext cx="756467" cy="864983"/>
            </a:xfrm>
            <a:custGeom>
              <a:avLst/>
              <a:gdLst/>
              <a:ahLst/>
              <a:cxnLst/>
              <a:rect l="l" t="t" r="r" b="b"/>
              <a:pathLst>
                <a:path w="756467" h="864983">
                  <a:moveTo>
                    <a:pt x="0" y="0"/>
                  </a:moveTo>
                  <a:lnTo>
                    <a:pt x="756467" y="0"/>
                  </a:lnTo>
                  <a:lnTo>
                    <a:pt x="756467" y="864982"/>
                  </a:lnTo>
                  <a:lnTo>
                    <a:pt x="0" y="8649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0" y="4978615"/>
              <a:ext cx="903185" cy="854638"/>
            </a:xfrm>
            <a:custGeom>
              <a:avLst/>
              <a:gdLst/>
              <a:ahLst/>
              <a:cxnLst/>
              <a:rect l="l" t="t" r="r" b="b"/>
              <a:pathLst>
                <a:path w="903185" h="854638">
                  <a:moveTo>
                    <a:pt x="0" y="0"/>
                  </a:moveTo>
                  <a:lnTo>
                    <a:pt x="903185" y="0"/>
                  </a:lnTo>
                  <a:lnTo>
                    <a:pt x="903185" y="854638"/>
                  </a:lnTo>
                  <a:lnTo>
                    <a:pt x="0" y="8546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33930" y="6240507"/>
              <a:ext cx="769254" cy="769254"/>
            </a:xfrm>
            <a:custGeom>
              <a:avLst/>
              <a:gdLst/>
              <a:ahLst/>
              <a:cxnLst/>
              <a:rect l="l" t="t" r="r" b="b"/>
              <a:pathLst>
                <a:path w="769254" h="769254">
                  <a:moveTo>
                    <a:pt x="0" y="0"/>
                  </a:moveTo>
                  <a:lnTo>
                    <a:pt x="769255" y="0"/>
                  </a:lnTo>
                  <a:lnTo>
                    <a:pt x="769255" y="769254"/>
                  </a:lnTo>
                  <a:lnTo>
                    <a:pt x="0" y="769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380733" y="3805734"/>
              <a:ext cx="11719863"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Lo lắng về tình trạng thể chất, điều trị và tiên lượng</a:t>
              </a:r>
            </a:p>
          </p:txBody>
        </p:sp>
        <p:sp>
          <p:nvSpPr>
            <p:cNvPr id="13" name="TextBox 13"/>
            <p:cNvSpPr txBox="1"/>
            <p:nvPr/>
          </p:nvSpPr>
          <p:spPr>
            <a:xfrm>
              <a:off x="1380735" y="5024934"/>
              <a:ext cx="14399159"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Lo lắng về ảnh hưởng của bệnh tật đối với bản thân và gia đình</a:t>
              </a:r>
            </a:p>
          </p:txBody>
        </p:sp>
        <p:sp>
          <p:nvSpPr>
            <p:cNvPr id="14" name="TextBox 14"/>
            <p:cNvSpPr txBox="1"/>
            <p:nvPr/>
          </p:nvSpPr>
          <p:spPr>
            <a:xfrm>
              <a:off x="1380735" y="6244134"/>
              <a:ext cx="9096006"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Lo lắng về tác động tài chính của bệnh</a:t>
              </a:r>
            </a:p>
          </p:txBody>
        </p:sp>
      </p:grpSp>
      <p:grpSp>
        <p:nvGrpSpPr>
          <p:cNvPr id="15" name="Group 15"/>
          <p:cNvGrpSpPr/>
          <p:nvPr/>
        </p:nvGrpSpPr>
        <p:grpSpPr>
          <a:xfrm>
            <a:off x="7659387" y="-2725480"/>
            <a:ext cx="17734880" cy="15974777"/>
            <a:chOff x="0" y="0"/>
            <a:chExt cx="23646506" cy="21299703"/>
          </a:xfrm>
        </p:grpSpPr>
        <p:sp>
          <p:nvSpPr>
            <p:cNvPr id="16" name="Freeform 1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9" name="Group 19"/>
            <p:cNvGrpSpPr/>
            <p:nvPr/>
          </p:nvGrpSpPr>
          <p:grpSpPr>
            <a:xfrm>
              <a:off x="10123845" y="3672074"/>
              <a:ext cx="2491699" cy="1353410"/>
              <a:chOff x="0" y="0"/>
              <a:chExt cx="748204" cy="406400"/>
            </a:xfrm>
          </p:grpSpPr>
          <p:sp>
            <p:nvSpPr>
              <p:cNvPr id="20" name="Freeform 2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21" name="TextBox 2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22" name="Group 22"/>
            <p:cNvGrpSpPr/>
            <p:nvPr/>
          </p:nvGrpSpPr>
          <p:grpSpPr>
            <a:xfrm>
              <a:off x="8904427" y="3743001"/>
              <a:ext cx="1946697" cy="1353410"/>
              <a:chOff x="0" y="0"/>
              <a:chExt cx="584552" cy="406400"/>
            </a:xfrm>
          </p:grpSpPr>
          <p:sp>
            <p:nvSpPr>
              <p:cNvPr id="23" name="Freeform 2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24" name="TextBox 2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25" name="Group 25"/>
            <p:cNvGrpSpPr/>
            <p:nvPr/>
          </p:nvGrpSpPr>
          <p:grpSpPr>
            <a:xfrm>
              <a:off x="9213250" y="4004109"/>
              <a:ext cx="4936787" cy="1238343"/>
              <a:chOff x="0" y="0"/>
              <a:chExt cx="1482412" cy="371848"/>
            </a:xfrm>
          </p:grpSpPr>
          <p:sp>
            <p:nvSpPr>
              <p:cNvPr id="26" name="Freeform 2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27" name="TextBox 2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8" name="Freeform 2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8"/>
              <a:stretch>
                <a:fillRect/>
              </a:stretch>
            </a:blipFill>
          </p:spPr>
        </p:sp>
        <p:sp>
          <p:nvSpPr>
            <p:cNvPr id="29" name="Freeform 2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9"/>
              <a:stretch>
                <a:fillRect/>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2157586" y="1628547"/>
            <a:ext cx="8087173" cy="766266"/>
            <a:chOff x="0" y="0"/>
            <a:chExt cx="10782897" cy="1021688"/>
          </a:xfrm>
        </p:grpSpPr>
        <p:sp>
          <p:nvSpPr>
            <p:cNvPr id="18" name="Freeform 18"/>
            <p:cNvSpPr/>
            <p:nvPr/>
          </p:nvSpPr>
          <p:spPr>
            <a:xfrm>
              <a:off x="0" y="0"/>
              <a:ext cx="10782898" cy="1021688"/>
            </a:xfrm>
            <a:custGeom>
              <a:avLst/>
              <a:gdLst/>
              <a:ahLst/>
              <a:cxnLst/>
              <a:rect l="l" t="t" r="r" b="b"/>
              <a:pathLst>
                <a:path w="10782898" h="1021688">
                  <a:moveTo>
                    <a:pt x="0" y="0"/>
                  </a:moveTo>
                  <a:lnTo>
                    <a:pt x="10782898" y="0"/>
                  </a:lnTo>
                  <a:lnTo>
                    <a:pt x="10782898" y="1021688"/>
                  </a:lnTo>
                  <a:lnTo>
                    <a:pt x="0" y="1021688"/>
                  </a:lnTo>
                  <a:close/>
                </a:path>
              </a:pathLst>
            </a:custGeom>
            <a:solidFill>
              <a:srgbClr val="000000">
                <a:alpha val="0"/>
              </a:srgbClr>
            </a:solidFill>
          </p:spPr>
        </p:sp>
        <p:sp>
          <p:nvSpPr>
            <p:cNvPr id="19" name="TextBox 19"/>
            <p:cNvSpPr txBox="1"/>
            <p:nvPr/>
          </p:nvSpPr>
          <p:spPr>
            <a:xfrm>
              <a:off x="0" y="0"/>
              <a:ext cx="10782897"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Sự tham gia của gia đình và bạn bè</a:t>
              </a:r>
            </a:p>
          </p:txBody>
        </p:sp>
      </p:grpSp>
      <p:grpSp>
        <p:nvGrpSpPr>
          <p:cNvPr id="20" name="Group 20"/>
          <p:cNvGrpSpPr/>
          <p:nvPr/>
        </p:nvGrpSpPr>
        <p:grpSpPr>
          <a:xfrm>
            <a:off x="1300404" y="3357524"/>
            <a:ext cx="9536108" cy="2947854"/>
            <a:chOff x="0" y="0"/>
            <a:chExt cx="12714810" cy="3930471"/>
          </a:xfrm>
        </p:grpSpPr>
        <p:sp>
          <p:nvSpPr>
            <p:cNvPr id="21" name="Freeform 21"/>
            <p:cNvSpPr/>
            <p:nvPr/>
          </p:nvSpPr>
          <p:spPr>
            <a:xfrm>
              <a:off x="0" y="0"/>
              <a:ext cx="12714811" cy="3930471"/>
            </a:xfrm>
            <a:custGeom>
              <a:avLst/>
              <a:gdLst/>
              <a:ahLst/>
              <a:cxnLst/>
              <a:rect l="l" t="t" r="r" b="b"/>
              <a:pathLst>
                <a:path w="12714811" h="3930471">
                  <a:moveTo>
                    <a:pt x="0" y="0"/>
                  </a:moveTo>
                  <a:lnTo>
                    <a:pt x="12714811" y="0"/>
                  </a:lnTo>
                  <a:lnTo>
                    <a:pt x="12714811" y="3930471"/>
                  </a:lnTo>
                  <a:lnTo>
                    <a:pt x="0" y="3930471"/>
                  </a:lnTo>
                  <a:close/>
                </a:path>
              </a:pathLst>
            </a:custGeom>
            <a:solidFill>
              <a:srgbClr val="000000">
                <a:alpha val="0"/>
              </a:srgbClr>
            </a:solidFill>
          </p:spPr>
        </p:sp>
        <p:sp>
          <p:nvSpPr>
            <p:cNvPr id="22" name="TextBox 22"/>
            <p:cNvSpPr txBox="1"/>
            <p:nvPr/>
          </p:nvSpPr>
          <p:spPr>
            <a:xfrm>
              <a:off x="0" y="-266700"/>
              <a:ext cx="12714810" cy="4197171"/>
            </a:xfrm>
            <a:prstGeom prst="rect">
              <a:avLst/>
            </a:prstGeom>
          </p:spPr>
          <p:txBody>
            <a:bodyPr lIns="0" tIns="0" rIns="0" bIns="0" rtlCol="0" anchor="t"/>
            <a:lstStyle/>
            <a:p>
              <a:pPr algn="l">
                <a:lnSpc>
                  <a:spcPts val="6270"/>
                </a:lnSpc>
              </a:pPr>
              <a:r>
                <a:rPr lang="en-US" sz="3000">
                  <a:solidFill>
                    <a:srgbClr val="404040"/>
                  </a:solidFill>
                  <a:latin typeface="Roboto"/>
                  <a:ea typeface="Roboto"/>
                  <a:cs typeface="Roboto"/>
                  <a:sym typeface="Roboto"/>
                </a:rPr>
                <a:t>Cung cấp chỗ ở cho gia đình và bạn bè.</a:t>
              </a:r>
            </a:p>
            <a:p>
              <a:pPr algn="l">
                <a:lnSpc>
                  <a:spcPts val="6270"/>
                </a:lnSpc>
              </a:pPr>
              <a:r>
                <a:rPr lang="en-US" sz="3000">
                  <a:solidFill>
                    <a:srgbClr val="404040"/>
                  </a:solidFill>
                  <a:latin typeface="Roboto"/>
                  <a:ea typeface="Roboto"/>
                  <a:cs typeface="Roboto"/>
                  <a:sym typeface="Roboto"/>
                </a:rPr>
                <a:t>Để gia đình và bạn thân tham gia vào việc ra quyết định.</a:t>
              </a:r>
            </a:p>
            <a:p>
              <a:pPr algn="l">
                <a:lnSpc>
                  <a:spcPts val="6270"/>
                </a:lnSpc>
              </a:pPr>
              <a:r>
                <a:rPr lang="en-US" sz="3000">
                  <a:solidFill>
                    <a:srgbClr val="404040"/>
                  </a:solidFill>
                  <a:latin typeface="Roboto"/>
                  <a:ea typeface="Roboto"/>
                  <a:cs typeface="Roboto"/>
                  <a:sym typeface="Roboto"/>
                </a:rPr>
                <a:t>Hỗ trợ người nhà trong chăm sóc người bệnh.</a:t>
              </a:r>
            </a:p>
            <a:p>
              <a:pPr algn="l">
                <a:lnSpc>
                  <a:spcPts val="6270"/>
                </a:lnSpc>
              </a:pPr>
              <a:r>
                <a:rPr lang="en-US" sz="3000">
                  <a:solidFill>
                    <a:srgbClr val="404040"/>
                  </a:solidFill>
                  <a:latin typeface="Roboto"/>
                  <a:ea typeface="Roboto"/>
                  <a:cs typeface="Roboto"/>
                  <a:sym typeface="Roboto"/>
                </a:rPr>
                <a:t>Nhận ra nhu cầu của gia đình và bạn bè.</a:t>
              </a:r>
            </a:p>
          </p:txBody>
        </p:sp>
      </p:grpSp>
      <p:sp>
        <p:nvSpPr>
          <p:cNvPr id="23" name="Freeform 23"/>
          <p:cNvSpPr/>
          <p:nvPr/>
        </p:nvSpPr>
        <p:spPr>
          <a:xfrm>
            <a:off x="532030" y="1396818"/>
            <a:ext cx="1229723" cy="1229723"/>
          </a:xfrm>
          <a:custGeom>
            <a:avLst/>
            <a:gdLst/>
            <a:ahLst/>
            <a:cxnLst/>
            <a:rect l="l" t="t" r="r" b="b"/>
            <a:pathLst>
              <a:path w="1229723" h="1229723">
                <a:moveTo>
                  <a:pt x="0" y="0"/>
                </a:moveTo>
                <a:lnTo>
                  <a:pt x="1229723" y="0"/>
                </a:lnTo>
                <a:lnTo>
                  <a:pt x="1229723" y="1229724"/>
                </a:lnTo>
                <a:lnTo>
                  <a:pt x="0" y="12297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797427" y="3501836"/>
            <a:ext cx="418639" cy="362123"/>
          </a:xfrm>
          <a:custGeom>
            <a:avLst/>
            <a:gdLst/>
            <a:ahLst/>
            <a:cxnLst/>
            <a:rect l="l" t="t" r="r" b="b"/>
            <a:pathLst>
              <a:path w="418639" h="362123">
                <a:moveTo>
                  <a:pt x="0" y="0"/>
                </a:moveTo>
                <a:lnTo>
                  <a:pt x="418639" y="0"/>
                </a:lnTo>
                <a:lnTo>
                  <a:pt x="418639" y="362123"/>
                </a:lnTo>
                <a:lnTo>
                  <a:pt x="0" y="362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797427" y="4294398"/>
            <a:ext cx="418639" cy="362123"/>
          </a:xfrm>
          <a:custGeom>
            <a:avLst/>
            <a:gdLst/>
            <a:ahLst/>
            <a:cxnLst/>
            <a:rect l="l" t="t" r="r" b="b"/>
            <a:pathLst>
              <a:path w="418639" h="362123">
                <a:moveTo>
                  <a:pt x="0" y="0"/>
                </a:moveTo>
                <a:lnTo>
                  <a:pt x="418639" y="0"/>
                </a:lnTo>
                <a:lnTo>
                  <a:pt x="418639" y="362122"/>
                </a:lnTo>
                <a:lnTo>
                  <a:pt x="0" y="3621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797427" y="5037520"/>
            <a:ext cx="418639" cy="362123"/>
          </a:xfrm>
          <a:custGeom>
            <a:avLst/>
            <a:gdLst/>
            <a:ahLst/>
            <a:cxnLst/>
            <a:rect l="l" t="t" r="r" b="b"/>
            <a:pathLst>
              <a:path w="418639" h="362123">
                <a:moveTo>
                  <a:pt x="0" y="0"/>
                </a:moveTo>
                <a:lnTo>
                  <a:pt x="418639" y="0"/>
                </a:lnTo>
                <a:lnTo>
                  <a:pt x="418639" y="362123"/>
                </a:lnTo>
                <a:lnTo>
                  <a:pt x="0" y="3621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27"/>
          <p:cNvSpPr/>
          <p:nvPr/>
        </p:nvSpPr>
        <p:spPr>
          <a:xfrm>
            <a:off x="797427" y="5781248"/>
            <a:ext cx="418639" cy="362123"/>
          </a:xfrm>
          <a:custGeom>
            <a:avLst/>
            <a:gdLst/>
            <a:ahLst/>
            <a:cxnLst/>
            <a:rect l="l" t="t" r="r" b="b"/>
            <a:pathLst>
              <a:path w="418639" h="362123">
                <a:moveTo>
                  <a:pt x="0" y="0"/>
                </a:moveTo>
                <a:lnTo>
                  <a:pt x="418639" y="0"/>
                </a:lnTo>
                <a:lnTo>
                  <a:pt x="418639" y="362122"/>
                </a:lnTo>
                <a:lnTo>
                  <a:pt x="0" y="3621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8" name="Group 28"/>
          <p:cNvGrpSpPr/>
          <p:nvPr/>
        </p:nvGrpSpPr>
        <p:grpSpPr>
          <a:xfrm>
            <a:off x="11518364" y="2002549"/>
            <a:ext cx="6360047" cy="4256122"/>
            <a:chOff x="0" y="0"/>
            <a:chExt cx="1675074" cy="1120954"/>
          </a:xfrm>
        </p:grpSpPr>
        <p:sp>
          <p:nvSpPr>
            <p:cNvPr id="29" name="Freeform 29"/>
            <p:cNvSpPr/>
            <p:nvPr/>
          </p:nvSpPr>
          <p:spPr>
            <a:xfrm>
              <a:off x="0" y="0"/>
              <a:ext cx="1675074" cy="1120954"/>
            </a:xfrm>
            <a:custGeom>
              <a:avLst/>
              <a:gdLst/>
              <a:ahLst/>
              <a:cxnLst/>
              <a:rect l="l" t="t" r="r" b="b"/>
              <a:pathLst>
                <a:path w="1675074" h="1120954">
                  <a:moveTo>
                    <a:pt x="0" y="0"/>
                  </a:moveTo>
                  <a:lnTo>
                    <a:pt x="1675074" y="0"/>
                  </a:lnTo>
                  <a:lnTo>
                    <a:pt x="1675074" y="1120954"/>
                  </a:lnTo>
                  <a:lnTo>
                    <a:pt x="0" y="1120954"/>
                  </a:lnTo>
                  <a:close/>
                </a:path>
              </a:pathLst>
            </a:custGeom>
            <a:solidFill>
              <a:srgbClr val="F1F1F0"/>
            </a:solidFill>
          </p:spPr>
        </p:sp>
        <p:sp>
          <p:nvSpPr>
            <p:cNvPr id="30" name="TextBox 30"/>
            <p:cNvSpPr txBox="1"/>
            <p:nvPr/>
          </p:nvSpPr>
          <p:spPr>
            <a:xfrm>
              <a:off x="0" y="-38100"/>
              <a:ext cx="1675074" cy="1159054"/>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11141312" y="2308042"/>
            <a:ext cx="6397617" cy="4262413"/>
          </a:xfrm>
          <a:custGeom>
            <a:avLst/>
            <a:gdLst/>
            <a:ahLst/>
            <a:cxnLst/>
            <a:rect l="l" t="t" r="r" b="b"/>
            <a:pathLst>
              <a:path w="6397617" h="4262413">
                <a:moveTo>
                  <a:pt x="0" y="0"/>
                </a:moveTo>
                <a:lnTo>
                  <a:pt x="6397617" y="0"/>
                </a:lnTo>
                <a:lnTo>
                  <a:pt x="6397617" y="4262413"/>
                </a:lnTo>
                <a:lnTo>
                  <a:pt x="0" y="4262413"/>
                </a:lnTo>
                <a:lnTo>
                  <a:pt x="0" y="0"/>
                </a:lnTo>
                <a:close/>
              </a:path>
            </a:pathLst>
          </a:custGeom>
          <a:blipFill>
            <a:blip r:embed="rId14"/>
            <a:stretch>
              <a:fillRect/>
            </a:stretch>
          </a:blipFill>
        </p:spPr>
      </p:sp>
      <p:grpSp>
        <p:nvGrpSpPr>
          <p:cNvPr id="32" name="Group 32"/>
          <p:cNvGrpSpPr/>
          <p:nvPr/>
        </p:nvGrpSpPr>
        <p:grpSpPr>
          <a:xfrm>
            <a:off x="10149509" y="5696005"/>
            <a:ext cx="5152602" cy="3086100"/>
            <a:chOff x="0" y="0"/>
            <a:chExt cx="1357064" cy="812800"/>
          </a:xfrm>
        </p:grpSpPr>
        <p:sp>
          <p:nvSpPr>
            <p:cNvPr id="33" name="Freeform 33"/>
            <p:cNvSpPr/>
            <p:nvPr/>
          </p:nvSpPr>
          <p:spPr>
            <a:xfrm>
              <a:off x="0" y="0"/>
              <a:ext cx="1357064" cy="812800"/>
            </a:xfrm>
            <a:custGeom>
              <a:avLst/>
              <a:gdLst/>
              <a:ahLst/>
              <a:cxnLst/>
              <a:rect l="l" t="t" r="r" b="b"/>
              <a:pathLst>
                <a:path w="1357064" h="812800">
                  <a:moveTo>
                    <a:pt x="0" y="0"/>
                  </a:moveTo>
                  <a:lnTo>
                    <a:pt x="1357064" y="0"/>
                  </a:lnTo>
                  <a:lnTo>
                    <a:pt x="1357064" y="812800"/>
                  </a:lnTo>
                  <a:lnTo>
                    <a:pt x="0" y="812800"/>
                  </a:lnTo>
                  <a:close/>
                </a:path>
              </a:pathLst>
            </a:custGeom>
            <a:solidFill>
              <a:srgbClr val="FFFFFF"/>
            </a:solidFill>
          </p:spPr>
        </p:sp>
        <p:sp>
          <p:nvSpPr>
            <p:cNvPr id="34" name="TextBox 34"/>
            <p:cNvSpPr txBox="1"/>
            <p:nvPr/>
          </p:nvSpPr>
          <p:spPr>
            <a:xfrm>
              <a:off x="0" y="-38100"/>
              <a:ext cx="1357064"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9144000" y="6039510"/>
            <a:ext cx="5816568" cy="3882559"/>
          </a:xfrm>
          <a:custGeom>
            <a:avLst/>
            <a:gdLst/>
            <a:ahLst/>
            <a:cxnLst/>
            <a:rect l="l" t="t" r="r" b="b"/>
            <a:pathLst>
              <a:path w="5816568" h="3882559">
                <a:moveTo>
                  <a:pt x="0" y="0"/>
                </a:moveTo>
                <a:lnTo>
                  <a:pt x="5816568" y="0"/>
                </a:lnTo>
                <a:lnTo>
                  <a:pt x="5816568" y="3882559"/>
                </a:lnTo>
                <a:lnTo>
                  <a:pt x="0" y="3882559"/>
                </a:lnTo>
                <a:lnTo>
                  <a:pt x="0" y="0"/>
                </a:lnTo>
                <a:close/>
              </a:path>
            </a:pathLst>
          </a:custGeom>
          <a:blipFill>
            <a:blip r:embed="rId15"/>
            <a:stretch>
              <a:fillRect/>
            </a:stretch>
          </a:blipFill>
        </p:spPr>
      </p:sp>
      <p:sp>
        <p:nvSpPr>
          <p:cNvPr id="36" name="TextBox 36"/>
          <p:cNvSpPr txBox="1"/>
          <p:nvPr/>
        </p:nvSpPr>
        <p:spPr>
          <a:xfrm>
            <a:off x="532030" y="235230"/>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28013" y="1716084"/>
            <a:ext cx="6440656" cy="766266"/>
            <a:chOff x="0" y="0"/>
            <a:chExt cx="8587541" cy="1021688"/>
          </a:xfrm>
        </p:grpSpPr>
        <p:sp>
          <p:nvSpPr>
            <p:cNvPr id="3" name="Freeform 3"/>
            <p:cNvSpPr/>
            <p:nvPr/>
          </p:nvSpPr>
          <p:spPr>
            <a:xfrm>
              <a:off x="0" y="0"/>
              <a:ext cx="8587542" cy="1021688"/>
            </a:xfrm>
            <a:custGeom>
              <a:avLst/>
              <a:gdLst/>
              <a:ahLst/>
              <a:cxnLst/>
              <a:rect l="l" t="t" r="r" b="b"/>
              <a:pathLst>
                <a:path w="8587542" h="1021688">
                  <a:moveTo>
                    <a:pt x="0" y="0"/>
                  </a:moveTo>
                  <a:lnTo>
                    <a:pt x="8587542" y="0"/>
                  </a:lnTo>
                  <a:lnTo>
                    <a:pt x="8587542" y="1021688"/>
                  </a:lnTo>
                  <a:lnTo>
                    <a:pt x="0" y="1021688"/>
                  </a:lnTo>
                  <a:close/>
                </a:path>
              </a:pathLst>
            </a:custGeom>
            <a:solidFill>
              <a:srgbClr val="000000">
                <a:alpha val="0"/>
              </a:srgbClr>
            </a:solidFill>
          </p:spPr>
        </p:sp>
        <p:sp>
          <p:nvSpPr>
            <p:cNvPr id="4" name="TextBox 4"/>
            <p:cNvSpPr txBox="1"/>
            <p:nvPr/>
          </p:nvSpPr>
          <p:spPr>
            <a:xfrm>
              <a:off x="0" y="0"/>
              <a:ext cx="8587541"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Tính liên tục và chuyển tiếp</a:t>
              </a:r>
            </a:p>
          </p:txBody>
        </p:sp>
      </p:grpSp>
      <p:sp>
        <p:nvSpPr>
          <p:cNvPr id="5" name="Freeform 5"/>
          <p:cNvSpPr/>
          <p:nvPr/>
        </p:nvSpPr>
        <p:spPr>
          <a:xfrm>
            <a:off x="603288" y="1484355"/>
            <a:ext cx="1229723" cy="1229723"/>
          </a:xfrm>
          <a:custGeom>
            <a:avLst/>
            <a:gdLst/>
            <a:ahLst/>
            <a:cxnLst/>
            <a:rect l="l" t="t" r="r" b="b"/>
            <a:pathLst>
              <a:path w="1229723" h="1229723">
                <a:moveTo>
                  <a:pt x="0" y="0"/>
                </a:moveTo>
                <a:lnTo>
                  <a:pt x="1229723" y="0"/>
                </a:lnTo>
                <a:lnTo>
                  <a:pt x="1229723" y="1229723"/>
                </a:lnTo>
                <a:lnTo>
                  <a:pt x="0" y="1229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476917" y="2962206"/>
            <a:ext cx="10383505" cy="1958998"/>
            <a:chOff x="0" y="0"/>
            <a:chExt cx="13844673" cy="2611997"/>
          </a:xfrm>
        </p:grpSpPr>
        <p:grpSp>
          <p:nvGrpSpPr>
            <p:cNvPr id="7" name="Group 7"/>
            <p:cNvGrpSpPr/>
            <p:nvPr/>
          </p:nvGrpSpPr>
          <p:grpSpPr>
            <a:xfrm rot="-10800000">
              <a:off x="0" y="120650"/>
              <a:ext cx="11412634" cy="2370697"/>
              <a:chOff x="0" y="0"/>
              <a:chExt cx="2254347" cy="468286"/>
            </a:xfrm>
          </p:grpSpPr>
          <p:sp>
            <p:nvSpPr>
              <p:cNvPr id="8" name="Freeform 8"/>
              <p:cNvSpPr/>
              <p:nvPr/>
            </p:nvSpPr>
            <p:spPr>
              <a:xfrm>
                <a:off x="0" y="0"/>
                <a:ext cx="2254347" cy="468286"/>
              </a:xfrm>
              <a:custGeom>
                <a:avLst/>
                <a:gdLst/>
                <a:ahLst/>
                <a:cxnLst/>
                <a:rect l="l" t="t" r="r" b="b"/>
                <a:pathLst>
                  <a:path w="2254347" h="468286">
                    <a:moveTo>
                      <a:pt x="36179" y="0"/>
                    </a:moveTo>
                    <a:lnTo>
                      <a:pt x="2218168" y="0"/>
                    </a:lnTo>
                    <a:cubicBezTo>
                      <a:pt x="2227763" y="0"/>
                      <a:pt x="2236966" y="3812"/>
                      <a:pt x="2243751" y="10597"/>
                    </a:cubicBezTo>
                    <a:cubicBezTo>
                      <a:pt x="2250536" y="17382"/>
                      <a:pt x="2254347" y="26584"/>
                      <a:pt x="2254347" y="36179"/>
                    </a:cubicBezTo>
                    <a:lnTo>
                      <a:pt x="2254347" y="432106"/>
                    </a:lnTo>
                    <a:cubicBezTo>
                      <a:pt x="2254347" y="441702"/>
                      <a:pt x="2250536" y="450904"/>
                      <a:pt x="2243751" y="457689"/>
                    </a:cubicBezTo>
                    <a:cubicBezTo>
                      <a:pt x="2236966" y="464474"/>
                      <a:pt x="2227763" y="468286"/>
                      <a:pt x="2218168" y="468286"/>
                    </a:cubicBezTo>
                    <a:lnTo>
                      <a:pt x="36179" y="468286"/>
                    </a:lnTo>
                    <a:cubicBezTo>
                      <a:pt x="26584" y="468286"/>
                      <a:pt x="17382" y="464474"/>
                      <a:pt x="10597" y="457689"/>
                    </a:cubicBezTo>
                    <a:cubicBezTo>
                      <a:pt x="3812" y="450904"/>
                      <a:pt x="0" y="441702"/>
                      <a:pt x="0" y="432106"/>
                    </a:cubicBezTo>
                    <a:lnTo>
                      <a:pt x="0" y="36179"/>
                    </a:lnTo>
                    <a:cubicBezTo>
                      <a:pt x="0" y="26584"/>
                      <a:pt x="3812" y="17382"/>
                      <a:pt x="10597" y="10597"/>
                    </a:cubicBezTo>
                    <a:cubicBezTo>
                      <a:pt x="17382" y="3812"/>
                      <a:pt x="26584" y="0"/>
                      <a:pt x="36179" y="0"/>
                    </a:cubicBezTo>
                    <a:close/>
                  </a:path>
                </a:pathLst>
              </a:custGeom>
              <a:solidFill>
                <a:srgbClr val="63A0CB">
                  <a:alpha val="80784"/>
                </a:srgbClr>
              </a:solidFill>
              <a:ln cap="rnd">
                <a:noFill/>
                <a:prstDash val="solid"/>
                <a:round/>
              </a:ln>
            </p:spPr>
          </p:sp>
          <p:sp>
            <p:nvSpPr>
              <p:cNvPr id="9" name="TextBox 9"/>
              <p:cNvSpPr txBox="1"/>
              <p:nvPr/>
            </p:nvSpPr>
            <p:spPr>
              <a:xfrm>
                <a:off x="0" y="-38100"/>
                <a:ext cx="2254347" cy="506386"/>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10" name="TextBox 10"/>
            <p:cNvSpPr txBox="1"/>
            <p:nvPr/>
          </p:nvSpPr>
          <p:spPr>
            <a:xfrm>
              <a:off x="712954" y="624447"/>
              <a:ext cx="9986727" cy="1397000"/>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Roboto"/>
                  <a:ea typeface="Roboto"/>
                  <a:cs typeface="Roboto"/>
                  <a:sym typeface="Roboto"/>
                </a:rPr>
                <a:t>Thông tin chi tiết, dễ hiểu về thuốc, giới hạn thể chất, nhu cầu ăn kiêng ,v.v..</a:t>
              </a:r>
            </a:p>
          </p:txBody>
        </p:sp>
        <p:sp>
          <p:nvSpPr>
            <p:cNvPr id="11" name="Freeform 11"/>
            <p:cNvSpPr/>
            <p:nvPr/>
          </p:nvSpPr>
          <p:spPr>
            <a:xfrm rot="-10800000">
              <a:off x="10957825"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4">
                <a:extLst>
                  <a:ext uri="{96DAC541-7B7A-43D3-8B79-37D633B846F1}">
                    <asvg:svgBlip xmlns:asvg="http://schemas.microsoft.com/office/drawing/2016/SVG/main" r:embed="rId5"/>
                  </a:ext>
                </a:extLst>
              </a:blip>
              <a:stretch>
                <a:fillRect r="-38931"/>
              </a:stretch>
            </a:blipFill>
          </p:spPr>
        </p:sp>
        <p:sp>
          <p:nvSpPr>
            <p:cNvPr id="12" name="Freeform 12"/>
            <p:cNvSpPr/>
            <p:nvPr/>
          </p:nvSpPr>
          <p:spPr>
            <a:xfrm>
              <a:off x="12090637" y="496284"/>
              <a:ext cx="1010745" cy="1525653"/>
            </a:xfrm>
            <a:custGeom>
              <a:avLst/>
              <a:gdLst/>
              <a:ahLst/>
              <a:cxnLst/>
              <a:rect l="l" t="t" r="r" b="b"/>
              <a:pathLst>
                <a:path w="1010745" h="1525653">
                  <a:moveTo>
                    <a:pt x="0" y="0"/>
                  </a:moveTo>
                  <a:lnTo>
                    <a:pt x="1010745" y="0"/>
                  </a:lnTo>
                  <a:lnTo>
                    <a:pt x="1010745" y="1525653"/>
                  </a:lnTo>
                  <a:lnTo>
                    <a:pt x="0" y="1525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3" name="Group 13"/>
          <p:cNvGrpSpPr/>
          <p:nvPr/>
        </p:nvGrpSpPr>
        <p:grpSpPr>
          <a:xfrm>
            <a:off x="3476917" y="5130754"/>
            <a:ext cx="10383505" cy="1958998"/>
            <a:chOff x="0" y="0"/>
            <a:chExt cx="13844673" cy="2611997"/>
          </a:xfrm>
        </p:grpSpPr>
        <p:grpSp>
          <p:nvGrpSpPr>
            <p:cNvPr id="14" name="Group 14"/>
            <p:cNvGrpSpPr/>
            <p:nvPr/>
          </p:nvGrpSpPr>
          <p:grpSpPr>
            <a:xfrm rot="-10800000">
              <a:off x="0" y="120650"/>
              <a:ext cx="11412634" cy="2370697"/>
              <a:chOff x="0" y="0"/>
              <a:chExt cx="2254347" cy="468286"/>
            </a:xfrm>
          </p:grpSpPr>
          <p:sp>
            <p:nvSpPr>
              <p:cNvPr id="15" name="Freeform 15"/>
              <p:cNvSpPr/>
              <p:nvPr/>
            </p:nvSpPr>
            <p:spPr>
              <a:xfrm>
                <a:off x="0" y="0"/>
                <a:ext cx="2254347" cy="468286"/>
              </a:xfrm>
              <a:custGeom>
                <a:avLst/>
                <a:gdLst/>
                <a:ahLst/>
                <a:cxnLst/>
                <a:rect l="l" t="t" r="r" b="b"/>
                <a:pathLst>
                  <a:path w="2254347" h="468286">
                    <a:moveTo>
                      <a:pt x="36179" y="0"/>
                    </a:moveTo>
                    <a:lnTo>
                      <a:pt x="2218168" y="0"/>
                    </a:lnTo>
                    <a:cubicBezTo>
                      <a:pt x="2227763" y="0"/>
                      <a:pt x="2236966" y="3812"/>
                      <a:pt x="2243751" y="10597"/>
                    </a:cubicBezTo>
                    <a:cubicBezTo>
                      <a:pt x="2250536" y="17382"/>
                      <a:pt x="2254347" y="26584"/>
                      <a:pt x="2254347" y="36179"/>
                    </a:cubicBezTo>
                    <a:lnTo>
                      <a:pt x="2254347" y="432106"/>
                    </a:lnTo>
                    <a:cubicBezTo>
                      <a:pt x="2254347" y="441702"/>
                      <a:pt x="2250536" y="450904"/>
                      <a:pt x="2243751" y="457689"/>
                    </a:cubicBezTo>
                    <a:cubicBezTo>
                      <a:pt x="2236966" y="464474"/>
                      <a:pt x="2227763" y="468286"/>
                      <a:pt x="2218168" y="468286"/>
                    </a:cubicBezTo>
                    <a:lnTo>
                      <a:pt x="36179" y="468286"/>
                    </a:lnTo>
                    <a:cubicBezTo>
                      <a:pt x="26584" y="468286"/>
                      <a:pt x="17382" y="464474"/>
                      <a:pt x="10597" y="457689"/>
                    </a:cubicBezTo>
                    <a:cubicBezTo>
                      <a:pt x="3812" y="450904"/>
                      <a:pt x="0" y="441702"/>
                      <a:pt x="0" y="432106"/>
                    </a:cubicBezTo>
                    <a:lnTo>
                      <a:pt x="0" y="36179"/>
                    </a:lnTo>
                    <a:cubicBezTo>
                      <a:pt x="0" y="26584"/>
                      <a:pt x="3812" y="17382"/>
                      <a:pt x="10597" y="10597"/>
                    </a:cubicBezTo>
                    <a:cubicBezTo>
                      <a:pt x="17382" y="3812"/>
                      <a:pt x="26584" y="0"/>
                      <a:pt x="36179" y="0"/>
                    </a:cubicBezTo>
                    <a:close/>
                  </a:path>
                </a:pathLst>
              </a:custGeom>
              <a:solidFill>
                <a:srgbClr val="233E8B">
                  <a:alpha val="80784"/>
                </a:srgbClr>
              </a:solidFill>
              <a:ln cap="rnd">
                <a:noFill/>
                <a:prstDash val="solid"/>
                <a:round/>
              </a:ln>
            </p:spPr>
          </p:sp>
          <p:sp>
            <p:nvSpPr>
              <p:cNvPr id="16" name="TextBox 16"/>
              <p:cNvSpPr txBox="1"/>
              <p:nvPr/>
            </p:nvSpPr>
            <p:spPr>
              <a:xfrm>
                <a:off x="0" y="-38100"/>
                <a:ext cx="2254347" cy="506386"/>
              </a:xfrm>
              <a:prstGeom prst="rect">
                <a:avLst/>
              </a:prstGeom>
            </p:spPr>
            <p:txBody>
              <a:bodyPr lIns="50800" tIns="50800" rIns="50800" bIns="50800" rtlCol="0" anchor="ctr"/>
              <a:lstStyle/>
              <a:p>
                <a:pPr marL="0" lvl="0" indent="0" algn="ctr">
                  <a:lnSpc>
                    <a:spcPts val="3079"/>
                  </a:lnSpc>
                  <a:spcBef>
                    <a:spcPct val="0"/>
                  </a:spcBef>
                </a:pPr>
                <a:endParaRPr/>
              </a:p>
            </p:txBody>
          </p:sp>
        </p:grpSp>
        <p:sp>
          <p:nvSpPr>
            <p:cNvPr id="17" name="TextBox 17"/>
            <p:cNvSpPr txBox="1"/>
            <p:nvPr/>
          </p:nvSpPr>
          <p:spPr>
            <a:xfrm>
              <a:off x="712953" y="924999"/>
              <a:ext cx="7927004" cy="685800"/>
            </a:xfrm>
            <a:prstGeom prst="rect">
              <a:avLst/>
            </a:prstGeom>
          </p:spPr>
          <p:txBody>
            <a:bodyPr wrap="square" lIns="0" tIns="0" rIns="0" bIns="0" rtlCol="0" anchor="t">
              <a:spAutoFit/>
            </a:bodyPr>
            <a:lstStyle/>
            <a:p>
              <a:pPr algn="l">
                <a:lnSpc>
                  <a:spcPts val="4200"/>
                </a:lnSpc>
                <a:spcBef>
                  <a:spcPct val="0"/>
                </a:spcBef>
              </a:pPr>
              <a:r>
                <a:rPr lang="en-US" sz="3000">
                  <a:solidFill>
                    <a:srgbClr val="FFFFFF"/>
                  </a:solidFill>
                  <a:latin typeface="Roboto"/>
                  <a:ea typeface="Roboto"/>
                  <a:cs typeface="Roboto"/>
                  <a:sym typeface="Roboto"/>
                </a:rPr>
                <a:t>Kế hoạch điều trị sau khi xuất viện</a:t>
              </a:r>
            </a:p>
          </p:txBody>
        </p:sp>
        <p:sp>
          <p:nvSpPr>
            <p:cNvPr id="18" name="Freeform 18"/>
            <p:cNvSpPr/>
            <p:nvPr/>
          </p:nvSpPr>
          <p:spPr>
            <a:xfrm rot="-10800000">
              <a:off x="10957825"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8">
                <a:extLst>
                  <a:ext uri="{96DAC541-7B7A-43D3-8B79-37D633B846F1}">
                    <asvg:svgBlip xmlns:asvg="http://schemas.microsoft.com/office/drawing/2016/SVG/main" r:embed="rId9"/>
                  </a:ext>
                </a:extLst>
              </a:blip>
              <a:stretch>
                <a:fillRect r="-38931"/>
              </a:stretch>
            </a:blipFill>
          </p:spPr>
        </p:sp>
        <p:sp>
          <p:nvSpPr>
            <p:cNvPr id="19" name="Freeform 19"/>
            <p:cNvSpPr/>
            <p:nvPr/>
          </p:nvSpPr>
          <p:spPr>
            <a:xfrm>
              <a:off x="11934021" y="644010"/>
              <a:ext cx="1323977" cy="1323977"/>
            </a:xfrm>
            <a:custGeom>
              <a:avLst/>
              <a:gdLst/>
              <a:ahLst/>
              <a:cxnLst/>
              <a:rect l="l" t="t" r="r" b="b"/>
              <a:pathLst>
                <a:path w="1323977" h="1323977">
                  <a:moveTo>
                    <a:pt x="0" y="0"/>
                  </a:moveTo>
                  <a:lnTo>
                    <a:pt x="1323977" y="0"/>
                  </a:lnTo>
                  <a:lnTo>
                    <a:pt x="1323977" y="1323977"/>
                  </a:lnTo>
                  <a:lnTo>
                    <a:pt x="0" y="1323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20" name="Group 20"/>
          <p:cNvGrpSpPr/>
          <p:nvPr/>
        </p:nvGrpSpPr>
        <p:grpSpPr>
          <a:xfrm>
            <a:off x="3476917" y="7299302"/>
            <a:ext cx="10383505" cy="1958998"/>
            <a:chOff x="0" y="0"/>
            <a:chExt cx="13844673" cy="2611997"/>
          </a:xfrm>
        </p:grpSpPr>
        <p:grpSp>
          <p:nvGrpSpPr>
            <p:cNvPr id="21" name="Group 21"/>
            <p:cNvGrpSpPr/>
            <p:nvPr/>
          </p:nvGrpSpPr>
          <p:grpSpPr>
            <a:xfrm rot="-10800000">
              <a:off x="0" y="120650"/>
              <a:ext cx="11412634" cy="2370697"/>
              <a:chOff x="0" y="0"/>
              <a:chExt cx="2254347" cy="468286"/>
            </a:xfrm>
          </p:grpSpPr>
          <p:sp>
            <p:nvSpPr>
              <p:cNvPr id="22" name="Freeform 22"/>
              <p:cNvSpPr/>
              <p:nvPr/>
            </p:nvSpPr>
            <p:spPr>
              <a:xfrm>
                <a:off x="0" y="0"/>
                <a:ext cx="2254347" cy="468286"/>
              </a:xfrm>
              <a:custGeom>
                <a:avLst/>
                <a:gdLst/>
                <a:ahLst/>
                <a:cxnLst/>
                <a:rect l="l" t="t" r="r" b="b"/>
                <a:pathLst>
                  <a:path w="2254347" h="468286">
                    <a:moveTo>
                      <a:pt x="36179" y="0"/>
                    </a:moveTo>
                    <a:lnTo>
                      <a:pt x="2218168" y="0"/>
                    </a:lnTo>
                    <a:cubicBezTo>
                      <a:pt x="2227763" y="0"/>
                      <a:pt x="2236966" y="3812"/>
                      <a:pt x="2243751" y="10597"/>
                    </a:cubicBezTo>
                    <a:cubicBezTo>
                      <a:pt x="2250536" y="17382"/>
                      <a:pt x="2254347" y="26584"/>
                      <a:pt x="2254347" y="36179"/>
                    </a:cubicBezTo>
                    <a:lnTo>
                      <a:pt x="2254347" y="432106"/>
                    </a:lnTo>
                    <a:cubicBezTo>
                      <a:pt x="2254347" y="441702"/>
                      <a:pt x="2250536" y="450904"/>
                      <a:pt x="2243751" y="457689"/>
                    </a:cubicBezTo>
                    <a:cubicBezTo>
                      <a:pt x="2236966" y="464474"/>
                      <a:pt x="2227763" y="468286"/>
                      <a:pt x="2218168" y="468286"/>
                    </a:cubicBezTo>
                    <a:lnTo>
                      <a:pt x="36179" y="468286"/>
                    </a:lnTo>
                    <a:cubicBezTo>
                      <a:pt x="26584" y="468286"/>
                      <a:pt x="17382" y="464474"/>
                      <a:pt x="10597" y="457689"/>
                    </a:cubicBezTo>
                    <a:cubicBezTo>
                      <a:pt x="3812" y="450904"/>
                      <a:pt x="0" y="441702"/>
                      <a:pt x="0" y="432106"/>
                    </a:cubicBezTo>
                    <a:lnTo>
                      <a:pt x="0" y="36179"/>
                    </a:lnTo>
                    <a:cubicBezTo>
                      <a:pt x="0" y="26584"/>
                      <a:pt x="3812" y="17382"/>
                      <a:pt x="10597" y="10597"/>
                    </a:cubicBezTo>
                    <a:cubicBezTo>
                      <a:pt x="17382" y="3812"/>
                      <a:pt x="26584" y="0"/>
                      <a:pt x="36179" y="0"/>
                    </a:cubicBezTo>
                    <a:close/>
                  </a:path>
                </a:pathLst>
              </a:custGeom>
              <a:solidFill>
                <a:srgbClr val="DF8204">
                  <a:alpha val="80784"/>
                </a:srgbClr>
              </a:solidFill>
              <a:ln cap="rnd">
                <a:noFill/>
                <a:prstDash val="solid"/>
                <a:round/>
              </a:ln>
            </p:spPr>
          </p:sp>
          <p:sp>
            <p:nvSpPr>
              <p:cNvPr id="23" name="TextBox 23"/>
              <p:cNvSpPr txBox="1"/>
              <p:nvPr/>
            </p:nvSpPr>
            <p:spPr>
              <a:xfrm>
                <a:off x="0" y="-38100"/>
                <a:ext cx="2254347" cy="506386"/>
              </a:xfrm>
              <a:prstGeom prst="rect">
                <a:avLst/>
              </a:prstGeom>
            </p:spPr>
            <p:txBody>
              <a:bodyPr lIns="50800" tIns="50800" rIns="50800" bIns="50800" rtlCol="0" anchor="ctr"/>
              <a:lstStyle/>
              <a:p>
                <a:pPr algn="ctr">
                  <a:lnSpc>
                    <a:spcPts val="3079"/>
                  </a:lnSpc>
                </a:pPr>
                <a:endParaRPr/>
              </a:p>
            </p:txBody>
          </p:sp>
        </p:grpSp>
        <p:sp>
          <p:nvSpPr>
            <p:cNvPr id="24" name="TextBox 24"/>
            <p:cNvSpPr txBox="1"/>
            <p:nvPr/>
          </p:nvSpPr>
          <p:spPr>
            <a:xfrm>
              <a:off x="605760" y="569399"/>
              <a:ext cx="10352064" cy="1397000"/>
            </a:xfrm>
            <a:prstGeom prst="rect">
              <a:avLst/>
            </a:prstGeom>
          </p:spPr>
          <p:txBody>
            <a:bodyPr wrap="square" lIns="0" tIns="0" rIns="0" bIns="0" rtlCol="0" anchor="t">
              <a:spAutoFit/>
            </a:bodyPr>
            <a:lstStyle/>
            <a:p>
              <a:pPr algn="l">
                <a:lnSpc>
                  <a:spcPts val="4200"/>
                </a:lnSpc>
                <a:spcBef>
                  <a:spcPct val="0"/>
                </a:spcBef>
              </a:pPr>
              <a:r>
                <a:rPr lang="en-US" sz="3000">
                  <a:solidFill>
                    <a:srgbClr val="FFFFFF"/>
                  </a:solidFill>
                  <a:latin typeface="Roboto"/>
                  <a:ea typeface="Roboto"/>
                  <a:cs typeface="Roboto"/>
                  <a:sym typeface="Roboto"/>
                </a:rPr>
                <a:t>Cung cấp thông tin liên quan đến hỗ trợ y tế, xã hội, vật chất và tài chính một cách liên tục </a:t>
              </a:r>
            </a:p>
          </p:txBody>
        </p:sp>
        <p:sp>
          <p:nvSpPr>
            <p:cNvPr id="25" name="Freeform 25"/>
            <p:cNvSpPr/>
            <p:nvPr/>
          </p:nvSpPr>
          <p:spPr>
            <a:xfrm rot="-10800000">
              <a:off x="10957825"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12">
                <a:extLst>
                  <a:ext uri="{96DAC541-7B7A-43D3-8B79-37D633B846F1}">
                    <asvg:svgBlip xmlns:asvg="http://schemas.microsoft.com/office/drawing/2016/SVG/main" r:embed="rId13"/>
                  </a:ext>
                </a:extLst>
              </a:blip>
              <a:stretch>
                <a:fillRect r="-38931"/>
              </a:stretch>
            </a:blipFill>
          </p:spPr>
        </p:sp>
        <p:sp>
          <p:nvSpPr>
            <p:cNvPr id="26" name="Freeform 26"/>
            <p:cNvSpPr/>
            <p:nvPr/>
          </p:nvSpPr>
          <p:spPr>
            <a:xfrm>
              <a:off x="11823798" y="587890"/>
              <a:ext cx="1434201" cy="1454196"/>
            </a:xfrm>
            <a:custGeom>
              <a:avLst/>
              <a:gdLst/>
              <a:ahLst/>
              <a:cxnLst/>
              <a:rect l="l" t="t" r="r" b="b"/>
              <a:pathLst>
                <a:path w="1434201" h="1454196">
                  <a:moveTo>
                    <a:pt x="0" y="0"/>
                  </a:moveTo>
                  <a:lnTo>
                    <a:pt x="1434200" y="0"/>
                  </a:lnTo>
                  <a:lnTo>
                    <a:pt x="1434200" y="1454196"/>
                  </a:lnTo>
                  <a:lnTo>
                    <a:pt x="0" y="14541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27" name="TextBox 27"/>
          <p:cNvSpPr txBox="1"/>
          <p:nvPr/>
        </p:nvSpPr>
        <p:spPr>
          <a:xfrm>
            <a:off x="479218" y="371192"/>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grpSp>
        <p:nvGrpSpPr>
          <p:cNvPr id="28" name="Group 28"/>
          <p:cNvGrpSpPr/>
          <p:nvPr/>
        </p:nvGrpSpPr>
        <p:grpSpPr>
          <a:xfrm>
            <a:off x="7659387" y="-2725480"/>
            <a:ext cx="17734880" cy="15974777"/>
            <a:chOff x="0" y="0"/>
            <a:chExt cx="23646506" cy="21299703"/>
          </a:xfrm>
        </p:grpSpPr>
        <p:sp>
          <p:nvSpPr>
            <p:cNvPr id="29" name="Freeform 29"/>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1" name="Freeform 31"/>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2" name="Group 32"/>
            <p:cNvGrpSpPr/>
            <p:nvPr/>
          </p:nvGrpSpPr>
          <p:grpSpPr>
            <a:xfrm>
              <a:off x="10123845" y="3672074"/>
              <a:ext cx="2491699" cy="1353410"/>
              <a:chOff x="0" y="0"/>
              <a:chExt cx="748204" cy="406400"/>
            </a:xfrm>
          </p:grpSpPr>
          <p:sp>
            <p:nvSpPr>
              <p:cNvPr id="33" name="Freeform 33"/>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34" name="TextBox 34"/>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35" name="Group 35"/>
            <p:cNvGrpSpPr/>
            <p:nvPr/>
          </p:nvGrpSpPr>
          <p:grpSpPr>
            <a:xfrm>
              <a:off x="8904427" y="3743001"/>
              <a:ext cx="1946697" cy="1353410"/>
              <a:chOff x="0" y="0"/>
              <a:chExt cx="584552" cy="406400"/>
            </a:xfrm>
          </p:grpSpPr>
          <p:sp>
            <p:nvSpPr>
              <p:cNvPr id="36" name="Freeform 36"/>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37" name="TextBox 37"/>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38" name="Group 38"/>
            <p:cNvGrpSpPr/>
            <p:nvPr/>
          </p:nvGrpSpPr>
          <p:grpSpPr>
            <a:xfrm>
              <a:off x="9213250" y="4004109"/>
              <a:ext cx="4936787" cy="1238343"/>
              <a:chOff x="0" y="0"/>
              <a:chExt cx="1482412" cy="371848"/>
            </a:xfrm>
          </p:grpSpPr>
          <p:sp>
            <p:nvSpPr>
              <p:cNvPr id="39" name="Freeform 39"/>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40" name="TextBox 40"/>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41" name="Freeform 41"/>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22"/>
              <a:stretch>
                <a:fillRect/>
              </a:stretch>
            </a:blipFill>
          </p:spPr>
        </p:sp>
        <p:sp>
          <p:nvSpPr>
            <p:cNvPr id="42" name="Freeform 42"/>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23"/>
              <a:stretch>
                <a:fillRect/>
              </a:stretch>
            </a:blip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81828" y="1500458"/>
            <a:ext cx="5342978" cy="766266"/>
            <a:chOff x="0" y="0"/>
            <a:chExt cx="7123971" cy="1021688"/>
          </a:xfrm>
        </p:grpSpPr>
        <p:sp>
          <p:nvSpPr>
            <p:cNvPr id="3" name="Freeform 3"/>
            <p:cNvSpPr/>
            <p:nvPr/>
          </p:nvSpPr>
          <p:spPr>
            <a:xfrm>
              <a:off x="0" y="0"/>
              <a:ext cx="7123971" cy="1021688"/>
            </a:xfrm>
            <a:custGeom>
              <a:avLst/>
              <a:gdLst/>
              <a:ahLst/>
              <a:cxnLst/>
              <a:rect l="l" t="t" r="r" b="b"/>
              <a:pathLst>
                <a:path w="7123971" h="1021688">
                  <a:moveTo>
                    <a:pt x="0" y="0"/>
                  </a:moveTo>
                  <a:lnTo>
                    <a:pt x="7123971" y="0"/>
                  </a:lnTo>
                  <a:lnTo>
                    <a:pt x="7123971" y="1021688"/>
                  </a:lnTo>
                  <a:lnTo>
                    <a:pt x="0" y="1021688"/>
                  </a:lnTo>
                  <a:close/>
                </a:path>
              </a:pathLst>
            </a:custGeom>
            <a:solidFill>
              <a:srgbClr val="000000">
                <a:alpha val="0"/>
              </a:srgbClr>
            </a:solidFill>
          </p:spPr>
        </p:sp>
        <p:sp>
          <p:nvSpPr>
            <p:cNvPr id="4" name="TextBox 4"/>
            <p:cNvSpPr txBox="1"/>
            <p:nvPr/>
          </p:nvSpPr>
          <p:spPr>
            <a:xfrm>
              <a:off x="0" y="0"/>
              <a:ext cx="7123971" cy="1021688"/>
            </a:xfrm>
            <a:prstGeom prst="rect">
              <a:avLst/>
            </a:prstGeom>
          </p:spPr>
          <p:txBody>
            <a:bodyPr lIns="0" tIns="0" rIns="0" bIns="0" rtlCol="0" anchor="t"/>
            <a:lstStyle/>
            <a:p>
              <a:pPr algn="l">
                <a:lnSpc>
                  <a:spcPts val="4799"/>
                </a:lnSpc>
              </a:pPr>
              <a:r>
                <a:rPr lang="en-US" sz="3999" b="1">
                  <a:solidFill>
                    <a:srgbClr val="3AAA35"/>
                  </a:solidFill>
                  <a:latin typeface="Roboto Bold"/>
                  <a:ea typeface="Roboto Bold"/>
                  <a:cs typeface="Roboto Bold"/>
                  <a:sym typeface="Roboto Bold"/>
                </a:rPr>
                <a:t>Tiếp cận với chăm sóc</a:t>
              </a:r>
            </a:p>
          </p:txBody>
        </p:sp>
      </p:grpSp>
      <p:grpSp>
        <p:nvGrpSpPr>
          <p:cNvPr id="5" name="Group 5"/>
          <p:cNvGrpSpPr/>
          <p:nvPr/>
        </p:nvGrpSpPr>
        <p:grpSpPr>
          <a:xfrm>
            <a:off x="3810422" y="6039540"/>
            <a:ext cx="5519374" cy="3218760"/>
            <a:chOff x="0" y="0"/>
            <a:chExt cx="1610717" cy="939330"/>
          </a:xfrm>
        </p:grpSpPr>
        <p:sp>
          <p:nvSpPr>
            <p:cNvPr id="6" name="Freeform 6"/>
            <p:cNvSpPr/>
            <p:nvPr/>
          </p:nvSpPr>
          <p:spPr>
            <a:xfrm>
              <a:off x="0" y="0"/>
              <a:ext cx="1610717" cy="939330"/>
            </a:xfrm>
            <a:custGeom>
              <a:avLst/>
              <a:gdLst/>
              <a:ahLst/>
              <a:cxnLst/>
              <a:rect l="l" t="t" r="r" b="b"/>
              <a:pathLst>
                <a:path w="1610717" h="939330">
                  <a:moveTo>
                    <a:pt x="0" y="0"/>
                  </a:moveTo>
                  <a:lnTo>
                    <a:pt x="1610717" y="0"/>
                  </a:lnTo>
                  <a:lnTo>
                    <a:pt x="1610717" y="939330"/>
                  </a:lnTo>
                  <a:lnTo>
                    <a:pt x="0" y="939330"/>
                  </a:lnTo>
                  <a:close/>
                </a:path>
              </a:pathLst>
            </a:custGeom>
            <a:solidFill>
              <a:srgbClr val="F1EDFF"/>
            </a:solidFill>
          </p:spPr>
        </p:sp>
        <p:sp>
          <p:nvSpPr>
            <p:cNvPr id="7" name="TextBox 7"/>
            <p:cNvSpPr txBox="1"/>
            <p:nvPr/>
          </p:nvSpPr>
          <p:spPr>
            <a:xfrm>
              <a:off x="0" y="-76200"/>
              <a:ext cx="1610717" cy="1015530"/>
            </a:xfrm>
            <a:prstGeom prst="rect">
              <a:avLst/>
            </a:prstGeom>
          </p:spPr>
          <p:txBody>
            <a:bodyPr lIns="50800" tIns="50800" rIns="50800" bIns="50800" rtlCol="0" anchor="ctr"/>
            <a:lstStyle/>
            <a:p>
              <a:pPr algn="ctr">
                <a:lnSpc>
                  <a:spcPts val="4200"/>
                </a:lnSpc>
              </a:pPr>
              <a:endParaRPr/>
            </a:p>
          </p:txBody>
        </p:sp>
      </p:grpSp>
      <p:grpSp>
        <p:nvGrpSpPr>
          <p:cNvPr id="8" name="Group 8"/>
          <p:cNvGrpSpPr/>
          <p:nvPr/>
        </p:nvGrpSpPr>
        <p:grpSpPr>
          <a:xfrm>
            <a:off x="9329796" y="2758447"/>
            <a:ext cx="5147783" cy="3298012"/>
            <a:chOff x="0" y="0"/>
            <a:chExt cx="1502276" cy="962458"/>
          </a:xfrm>
        </p:grpSpPr>
        <p:sp>
          <p:nvSpPr>
            <p:cNvPr id="9" name="Freeform 9"/>
            <p:cNvSpPr/>
            <p:nvPr/>
          </p:nvSpPr>
          <p:spPr>
            <a:xfrm>
              <a:off x="0" y="0"/>
              <a:ext cx="1502276" cy="962458"/>
            </a:xfrm>
            <a:custGeom>
              <a:avLst/>
              <a:gdLst/>
              <a:ahLst/>
              <a:cxnLst/>
              <a:rect l="l" t="t" r="r" b="b"/>
              <a:pathLst>
                <a:path w="1502276" h="962458">
                  <a:moveTo>
                    <a:pt x="0" y="0"/>
                  </a:moveTo>
                  <a:lnTo>
                    <a:pt x="1502276" y="0"/>
                  </a:lnTo>
                  <a:lnTo>
                    <a:pt x="1502276" y="962458"/>
                  </a:lnTo>
                  <a:lnTo>
                    <a:pt x="0" y="962458"/>
                  </a:lnTo>
                  <a:close/>
                </a:path>
              </a:pathLst>
            </a:custGeom>
            <a:solidFill>
              <a:srgbClr val="F1F1F0"/>
            </a:solidFill>
          </p:spPr>
        </p:sp>
        <p:sp>
          <p:nvSpPr>
            <p:cNvPr id="10" name="TextBox 10"/>
            <p:cNvSpPr txBox="1"/>
            <p:nvPr/>
          </p:nvSpPr>
          <p:spPr>
            <a:xfrm>
              <a:off x="0" y="-76200"/>
              <a:ext cx="1502276" cy="1038658"/>
            </a:xfrm>
            <a:prstGeom prst="rect">
              <a:avLst/>
            </a:prstGeom>
          </p:spPr>
          <p:txBody>
            <a:bodyPr lIns="50800" tIns="50800" rIns="50800" bIns="50800" rtlCol="0" anchor="ctr"/>
            <a:lstStyle/>
            <a:p>
              <a:pPr algn="ctr">
                <a:lnSpc>
                  <a:spcPts val="4200"/>
                </a:lnSpc>
              </a:pPr>
              <a:endParaRPr/>
            </a:p>
          </p:txBody>
        </p:sp>
      </p:grpSp>
      <p:grpSp>
        <p:nvGrpSpPr>
          <p:cNvPr id="11" name="Group 11"/>
          <p:cNvGrpSpPr/>
          <p:nvPr/>
        </p:nvGrpSpPr>
        <p:grpSpPr>
          <a:xfrm>
            <a:off x="9329796" y="6039540"/>
            <a:ext cx="5147783" cy="3218760"/>
            <a:chOff x="0" y="0"/>
            <a:chExt cx="1502276" cy="939330"/>
          </a:xfrm>
        </p:grpSpPr>
        <p:sp>
          <p:nvSpPr>
            <p:cNvPr id="12" name="Freeform 12"/>
            <p:cNvSpPr/>
            <p:nvPr/>
          </p:nvSpPr>
          <p:spPr>
            <a:xfrm>
              <a:off x="0" y="0"/>
              <a:ext cx="1502276" cy="939330"/>
            </a:xfrm>
            <a:custGeom>
              <a:avLst/>
              <a:gdLst/>
              <a:ahLst/>
              <a:cxnLst/>
              <a:rect l="l" t="t" r="r" b="b"/>
              <a:pathLst>
                <a:path w="1502276" h="939330">
                  <a:moveTo>
                    <a:pt x="0" y="0"/>
                  </a:moveTo>
                  <a:lnTo>
                    <a:pt x="1502276" y="0"/>
                  </a:lnTo>
                  <a:lnTo>
                    <a:pt x="1502276" y="939330"/>
                  </a:lnTo>
                  <a:lnTo>
                    <a:pt x="0" y="939330"/>
                  </a:lnTo>
                  <a:close/>
                </a:path>
              </a:pathLst>
            </a:custGeom>
            <a:solidFill>
              <a:srgbClr val="FFBAAF"/>
            </a:solidFill>
          </p:spPr>
        </p:sp>
        <p:sp>
          <p:nvSpPr>
            <p:cNvPr id="13" name="TextBox 13"/>
            <p:cNvSpPr txBox="1"/>
            <p:nvPr/>
          </p:nvSpPr>
          <p:spPr>
            <a:xfrm>
              <a:off x="0" y="-76200"/>
              <a:ext cx="1502276" cy="1015530"/>
            </a:xfrm>
            <a:prstGeom prst="rect">
              <a:avLst/>
            </a:prstGeom>
          </p:spPr>
          <p:txBody>
            <a:bodyPr lIns="50800" tIns="50800" rIns="50800" bIns="50800" rtlCol="0" anchor="ctr"/>
            <a:lstStyle/>
            <a:p>
              <a:pPr algn="ctr">
                <a:lnSpc>
                  <a:spcPts val="4200"/>
                </a:lnSpc>
              </a:pPr>
              <a:endParaRPr/>
            </a:p>
          </p:txBody>
        </p:sp>
      </p:grpSp>
      <p:grpSp>
        <p:nvGrpSpPr>
          <p:cNvPr id="14" name="Group 14"/>
          <p:cNvGrpSpPr/>
          <p:nvPr/>
        </p:nvGrpSpPr>
        <p:grpSpPr>
          <a:xfrm>
            <a:off x="3810422" y="2758447"/>
            <a:ext cx="5519374" cy="3298012"/>
            <a:chOff x="0" y="0"/>
            <a:chExt cx="1610717" cy="962458"/>
          </a:xfrm>
        </p:grpSpPr>
        <p:sp>
          <p:nvSpPr>
            <p:cNvPr id="15" name="Freeform 15"/>
            <p:cNvSpPr/>
            <p:nvPr/>
          </p:nvSpPr>
          <p:spPr>
            <a:xfrm>
              <a:off x="0" y="0"/>
              <a:ext cx="1610717" cy="962458"/>
            </a:xfrm>
            <a:custGeom>
              <a:avLst/>
              <a:gdLst/>
              <a:ahLst/>
              <a:cxnLst/>
              <a:rect l="l" t="t" r="r" b="b"/>
              <a:pathLst>
                <a:path w="1610717" h="962458">
                  <a:moveTo>
                    <a:pt x="0" y="0"/>
                  </a:moveTo>
                  <a:lnTo>
                    <a:pt x="1610717" y="0"/>
                  </a:lnTo>
                  <a:lnTo>
                    <a:pt x="1610717" y="962458"/>
                  </a:lnTo>
                  <a:lnTo>
                    <a:pt x="0" y="962458"/>
                  </a:lnTo>
                  <a:close/>
                </a:path>
              </a:pathLst>
            </a:custGeom>
            <a:solidFill>
              <a:srgbClr val="E0F7FA"/>
            </a:solidFill>
          </p:spPr>
        </p:sp>
        <p:sp>
          <p:nvSpPr>
            <p:cNvPr id="16" name="TextBox 16"/>
            <p:cNvSpPr txBox="1"/>
            <p:nvPr/>
          </p:nvSpPr>
          <p:spPr>
            <a:xfrm>
              <a:off x="0" y="-76200"/>
              <a:ext cx="1610717" cy="1038658"/>
            </a:xfrm>
            <a:prstGeom prst="rect">
              <a:avLst/>
            </a:prstGeom>
          </p:spPr>
          <p:txBody>
            <a:bodyPr lIns="50800" tIns="50800" rIns="50800" bIns="50800" rtlCol="0" anchor="ctr"/>
            <a:lstStyle/>
            <a:p>
              <a:pPr algn="ctr">
                <a:lnSpc>
                  <a:spcPts val="4200"/>
                </a:lnSpc>
              </a:pPr>
              <a:endParaRPr/>
            </a:p>
          </p:txBody>
        </p:sp>
      </p:grpSp>
      <p:sp>
        <p:nvSpPr>
          <p:cNvPr id="17" name="Freeform 17"/>
          <p:cNvSpPr/>
          <p:nvPr/>
        </p:nvSpPr>
        <p:spPr>
          <a:xfrm>
            <a:off x="5703413" y="3055385"/>
            <a:ext cx="1945439" cy="1792236"/>
          </a:xfrm>
          <a:custGeom>
            <a:avLst/>
            <a:gdLst/>
            <a:ahLst/>
            <a:cxnLst/>
            <a:rect l="l" t="t" r="r" b="b"/>
            <a:pathLst>
              <a:path w="1945439" h="1792236">
                <a:moveTo>
                  <a:pt x="0" y="0"/>
                </a:moveTo>
                <a:lnTo>
                  <a:pt x="1945439" y="0"/>
                </a:lnTo>
                <a:lnTo>
                  <a:pt x="1945439" y="1792236"/>
                </a:lnTo>
                <a:lnTo>
                  <a:pt x="0" y="1792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10765366" y="3146710"/>
            <a:ext cx="2159320" cy="1792236"/>
          </a:xfrm>
          <a:custGeom>
            <a:avLst/>
            <a:gdLst/>
            <a:ahLst/>
            <a:cxnLst/>
            <a:rect l="l" t="t" r="r" b="b"/>
            <a:pathLst>
              <a:path w="2159320" h="1792236">
                <a:moveTo>
                  <a:pt x="0" y="0"/>
                </a:moveTo>
                <a:lnTo>
                  <a:pt x="2159320" y="0"/>
                </a:lnTo>
                <a:lnTo>
                  <a:pt x="2159320" y="1792235"/>
                </a:lnTo>
                <a:lnTo>
                  <a:pt x="0" y="1792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5612165" y="6267469"/>
            <a:ext cx="2211918" cy="1714237"/>
          </a:xfrm>
          <a:custGeom>
            <a:avLst/>
            <a:gdLst/>
            <a:ahLst/>
            <a:cxnLst/>
            <a:rect l="l" t="t" r="r" b="b"/>
            <a:pathLst>
              <a:path w="2211918" h="1714237">
                <a:moveTo>
                  <a:pt x="0" y="0"/>
                </a:moveTo>
                <a:lnTo>
                  <a:pt x="2211918" y="0"/>
                </a:lnTo>
                <a:lnTo>
                  <a:pt x="2211918" y="1714236"/>
                </a:lnTo>
                <a:lnTo>
                  <a:pt x="0" y="17142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0867045" y="6398000"/>
            <a:ext cx="1955961" cy="1721246"/>
          </a:xfrm>
          <a:custGeom>
            <a:avLst/>
            <a:gdLst/>
            <a:ahLst/>
            <a:cxnLst/>
            <a:rect l="l" t="t" r="r" b="b"/>
            <a:pathLst>
              <a:path w="1955961" h="1721246">
                <a:moveTo>
                  <a:pt x="0" y="0"/>
                </a:moveTo>
                <a:lnTo>
                  <a:pt x="1955961" y="0"/>
                </a:lnTo>
                <a:lnTo>
                  <a:pt x="1955961" y="1721245"/>
                </a:lnTo>
                <a:lnTo>
                  <a:pt x="0" y="17212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501171" y="1315983"/>
            <a:ext cx="1232914" cy="1232914"/>
          </a:xfrm>
          <a:custGeom>
            <a:avLst/>
            <a:gdLst/>
            <a:ahLst/>
            <a:cxnLst/>
            <a:rect l="l" t="t" r="r" b="b"/>
            <a:pathLst>
              <a:path w="1232914" h="1232914">
                <a:moveTo>
                  <a:pt x="0" y="0"/>
                </a:moveTo>
                <a:lnTo>
                  <a:pt x="1232914" y="0"/>
                </a:lnTo>
                <a:lnTo>
                  <a:pt x="1232914" y="1232914"/>
                </a:lnTo>
                <a:lnTo>
                  <a:pt x="0" y="12329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501171" y="235230"/>
            <a:ext cx="9623222" cy="863600"/>
          </a:xfrm>
          <a:prstGeom prst="rect">
            <a:avLst/>
          </a:prstGeom>
        </p:spPr>
        <p:txBody>
          <a:bodyPr lIns="0" tIns="0" rIns="0" bIns="0" rtlCol="0" anchor="t">
            <a:spAutoFit/>
          </a:bodyPr>
          <a:lstStyle/>
          <a:p>
            <a:pPr algn="l">
              <a:lnSpc>
                <a:spcPts val="7000"/>
              </a:lnSpc>
            </a:pPr>
            <a:r>
              <a:rPr lang="en-US" sz="5000" b="1">
                <a:solidFill>
                  <a:srgbClr val="3AAA35"/>
                </a:solidFill>
                <a:latin typeface="Roboto Bold"/>
                <a:ea typeface="Roboto Bold"/>
                <a:cs typeface="Roboto Bold"/>
                <a:sym typeface="Roboto Bold"/>
              </a:rPr>
              <a:t>NGUYÊN LÝ CHĂM SÓC (PICKER)</a:t>
            </a:r>
          </a:p>
        </p:txBody>
      </p:sp>
      <p:sp>
        <p:nvSpPr>
          <p:cNvPr id="23" name="TextBox 23"/>
          <p:cNvSpPr txBox="1"/>
          <p:nvPr/>
        </p:nvSpPr>
        <p:spPr>
          <a:xfrm>
            <a:off x="4209357" y="4919895"/>
            <a:ext cx="4772503" cy="93345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Tiếp cận vị trí của bệnh viện, phòng khám</a:t>
            </a:r>
          </a:p>
        </p:txBody>
      </p:sp>
      <p:sp>
        <p:nvSpPr>
          <p:cNvPr id="24" name="TextBox 24"/>
          <p:cNvSpPr txBox="1"/>
          <p:nvPr/>
        </p:nvSpPr>
        <p:spPr>
          <a:xfrm>
            <a:off x="10050605" y="5126206"/>
            <a:ext cx="3665395"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Khả năng vận chuyển</a:t>
            </a:r>
          </a:p>
        </p:txBody>
      </p:sp>
      <p:sp>
        <p:nvSpPr>
          <p:cNvPr id="25" name="TextBox 25"/>
          <p:cNvSpPr txBox="1"/>
          <p:nvPr/>
        </p:nvSpPr>
        <p:spPr>
          <a:xfrm>
            <a:off x="3947745" y="8266234"/>
            <a:ext cx="5208083" cy="476250"/>
          </a:xfrm>
          <a:prstGeom prst="rect">
            <a:avLst/>
          </a:prstGeom>
        </p:spPr>
        <p:txBody>
          <a:bodyPr wrap="square"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Dễ dàng lên lịch các cuộc hẹn</a:t>
            </a:r>
          </a:p>
        </p:txBody>
      </p:sp>
      <p:sp>
        <p:nvSpPr>
          <p:cNvPr id="26" name="TextBox 26"/>
          <p:cNvSpPr txBox="1"/>
          <p:nvPr/>
        </p:nvSpPr>
        <p:spPr>
          <a:xfrm>
            <a:off x="9841061" y="8100195"/>
            <a:ext cx="4125252" cy="93345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Roboto"/>
                <a:ea typeface="Roboto"/>
                <a:cs typeface="Roboto"/>
                <a:sym typeface="Roboto"/>
              </a:rPr>
              <a:t>Sẵn sàng các cuộc hẹn khám khi cần thiết</a:t>
            </a:r>
          </a:p>
        </p:txBody>
      </p:sp>
      <p:grpSp>
        <p:nvGrpSpPr>
          <p:cNvPr id="27" name="Group 27"/>
          <p:cNvGrpSpPr/>
          <p:nvPr/>
        </p:nvGrpSpPr>
        <p:grpSpPr>
          <a:xfrm>
            <a:off x="7659387" y="-2725480"/>
            <a:ext cx="17734880" cy="15974777"/>
            <a:chOff x="0" y="0"/>
            <a:chExt cx="23646506" cy="21299703"/>
          </a:xfrm>
        </p:grpSpPr>
        <p:sp>
          <p:nvSpPr>
            <p:cNvPr id="28" name="Freeform 28"/>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29"/>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30"/>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1" name="Group 31"/>
            <p:cNvGrpSpPr/>
            <p:nvPr/>
          </p:nvGrpSpPr>
          <p:grpSpPr>
            <a:xfrm>
              <a:off x="10123845" y="3672074"/>
              <a:ext cx="2491699" cy="1353410"/>
              <a:chOff x="0" y="0"/>
              <a:chExt cx="748204" cy="406400"/>
            </a:xfrm>
          </p:grpSpPr>
          <p:sp>
            <p:nvSpPr>
              <p:cNvPr id="32" name="Freeform 32"/>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33" name="TextBox 33"/>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34" name="Group 34"/>
            <p:cNvGrpSpPr/>
            <p:nvPr/>
          </p:nvGrpSpPr>
          <p:grpSpPr>
            <a:xfrm>
              <a:off x="8904427" y="3743001"/>
              <a:ext cx="1946697" cy="1353410"/>
              <a:chOff x="0" y="0"/>
              <a:chExt cx="584552" cy="406400"/>
            </a:xfrm>
          </p:grpSpPr>
          <p:sp>
            <p:nvSpPr>
              <p:cNvPr id="35" name="Freeform 35"/>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36" name="TextBox 36"/>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37" name="Group 37"/>
            <p:cNvGrpSpPr/>
            <p:nvPr/>
          </p:nvGrpSpPr>
          <p:grpSpPr>
            <a:xfrm>
              <a:off x="9213250" y="4004109"/>
              <a:ext cx="4936787" cy="1238343"/>
              <a:chOff x="0" y="0"/>
              <a:chExt cx="1482412" cy="371848"/>
            </a:xfrm>
          </p:grpSpPr>
          <p:sp>
            <p:nvSpPr>
              <p:cNvPr id="38" name="Freeform 38"/>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39" name="TextBox 39"/>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40" name="Freeform 40"/>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8"/>
              <a:stretch>
                <a:fillRect/>
              </a:stretch>
            </a:blipFill>
          </p:spPr>
        </p:sp>
        <p:sp>
          <p:nvSpPr>
            <p:cNvPr id="41" name="Freeform 41"/>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9"/>
              <a:stretch>
                <a:fillRect/>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4"/>
          <p:cNvGrpSpPr/>
          <p:nvPr/>
        </p:nvGrpSpPr>
        <p:grpSpPr>
          <a:xfrm>
            <a:off x="-1179184" y="1518155"/>
            <a:ext cx="17312007" cy="7224156"/>
            <a:chOff x="0" y="-192881"/>
            <a:chExt cx="23082675" cy="9632207"/>
          </a:xfrm>
        </p:grpSpPr>
        <p:grpSp>
          <p:nvGrpSpPr>
            <p:cNvPr id="35" name="Group 35"/>
            <p:cNvGrpSpPr/>
            <p:nvPr/>
          </p:nvGrpSpPr>
          <p:grpSpPr>
            <a:xfrm>
              <a:off x="0" y="-192881"/>
              <a:ext cx="23082675" cy="5962663"/>
              <a:chOff x="0" y="-38100"/>
              <a:chExt cx="4559541" cy="1177810"/>
            </a:xfrm>
          </p:grpSpPr>
          <p:sp>
            <p:nvSpPr>
              <p:cNvPr id="36" name="Freeform 36"/>
              <p:cNvSpPr/>
              <p:nvPr/>
            </p:nvSpPr>
            <p:spPr>
              <a:xfrm>
                <a:off x="153846" y="24105"/>
                <a:ext cx="3858999" cy="1115605"/>
              </a:xfrm>
              <a:custGeom>
                <a:avLst/>
                <a:gdLst/>
                <a:ahLst/>
                <a:cxnLst/>
                <a:rect l="l" t="t" r="r" b="b"/>
                <a:pathLst>
                  <a:path w="4559541" h="1115605">
                    <a:moveTo>
                      <a:pt x="44720" y="0"/>
                    </a:moveTo>
                    <a:lnTo>
                      <a:pt x="4514821" y="0"/>
                    </a:lnTo>
                    <a:cubicBezTo>
                      <a:pt x="4526681" y="0"/>
                      <a:pt x="4538056" y="4712"/>
                      <a:pt x="4546443" y="13098"/>
                    </a:cubicBezTo>
                    <a:cubicBezTo>
                      <a:pt x="4554829" y="21485"/>
                      <a:pt x="4559541" y="32859"/>
                      <a:pt x="4559541" y="44720"/>
                    </a:cubicBezTo>
                    <a:lnTo>
                      <a:pt x="4559541" y="1070885"/>
                    </a:lnTo>
                    <a:cubicBezTo>
                      <a:pt x="4559541" y="1082745"/>
                      <a:pt x="4554829" y="1094120"/>
                      <a:pt x="4546443" y="1102507"/>
                    </a:cubicBezTo>
                    <a:cubicBezTo>
                      <a:pt x="4538056" y="1110893"/>
                      <a:pt x="4526681" y="1115605"/>
                      <a:pt x="4514821" y="1115605"/>
                    </a:cubicBezTo>
                    <a:lnTo>
                      <a:pt x="44720" y="1115605"/>
                    </a:lnTo>
                    <a:cubicBezTo>
                      <a:pt x="32859" y="1115605"/>
                      <a:pt x="21485" y="1110893"/>
                      <a:pt x="13098" y="1102507"/>
                    </a:cubicBezTo>
                    <a:cubicBezTo>
                      <a:pt x="4712" y="1094120"/>
                      <a:pt x="0" y="1082745"/>
                      <a:pt x="0" y="1070885"/>
                    </a:cubicBezTo>
                    <a:lnTo>
                      <a:pt x="0" y="44720"/>
                    </a:lnTo>
                    <a:cubicBezTo>
                      <a:pt x="0" y="32859"/>
                      <a:pt x="4712" y="21485"/>
                      <a:pt x="13098" y="13098"/>
                    </a:cubicBezTo>
                    <a:cubicBezTo>
                      <a:pt x="21485" y="4712"/>
                      <a:pt x="32859" y="0"/>
                      <a:pt x="44720" y="0"/>
                    </a:cubicBezTo>
                    <a:close/>
                  </a:path>
                </a:pathLst>
              </a:custGeom>
              <a:solidFill>
                <a:srgbClr val="E0F7FA"/>
              </a:solidFill>
            </p:spPr>
          </p:sp>
          <p:sp>
            <p:nvSpPr>
              <p:cNvPr id="37" name="TextBox 37"/>
              <p:cNvSpPr txBox="1"/>
              <p:nvPr/>
            </p:nvSpPr>
            <p:spPr>
              <a:xfrm>
                <a:off x="0" y="-38100"/>
                <a:ext cx="4559541" cy="1153705"/>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10800000">
              <a:off x="14018776" y="6923596"/>
              <a:ext cx="2564131" cy="393376"/>
              <a:chOff x="177800" y="-38100"/>
              <a:chExt cx="2897368" cy="444500"/>
            </a:xfrm>
          </p:grpSpPr>
          <p:sp>
            <p:nvSpPr>
              <p:cNvPr id="39" name="Freeform 39"/>
              <p:cNvSpPr/>
              <p:nvPr/>
            </p:nvSpPr>
            <p:spPr>
              <a:xfrm>
                <a:off x="2262367" y="-1"/>
                <a:ext cx="812801" cy="406401"/>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890A0A"/>
              </a:solidFill>
            </p:spPr>
          </p:sp>
          <p:sp>
            <p:nvSpPr>
              <p:cNvPr id="40" name="TextBox 40"/>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rot="-10800000">
              <a:off x="14018776" y="7968111"/>
              <a:ext cx="2564131" cy="393376"/>
              <a:chOff x="177800" y="-38100"/>
              <a:chExt cx="2897368" cy="444500"/>
            </a:xfrm>
          </p:grpSpPr>
          <p:sp>
            <p:nvSpPr>
              <p:cNvPr id="42" name="Freeform 42"/>
              <p:cNvSpPr/>
              <p:nvPr/>
            </p:nvSpPr>
            <p:spPr>
              <a:xfrm>
                <a:off x="2262367" y="-1"/>
                <a:ext cx="812801" cy="406401"/>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890A0A"/>
              </a:solidFill>
            </p:spPr>
          </p:sp>
          <p:sp>
            <p:nvSpPr>
              <p:cNvPr id="43" name="TextBox 43"/>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rot="-10800000">
              <a:off x="14018776" y="9012626"/>
              <a:ext cx="2564131" cy="393376"/>
              <a:chOff x="177800" y="-38100"/>
              <a:chExt cx="2897368" cy="444500"/>
            </a:xfrm>
          </p:grpSpPr>
          <p:sp>
            <p:nvSpPr>
              <p:cNvPr id="45" name="Freeform 45"/>
              <p:cNvSpPr/>
              <p:nvPr/>
            </p:nvSpPr>
            <p:spPr>
              <a:xfrm>
                <a:off x="2262367" y="-1"/>
                <a:ext cx="812801" cy="406401"/>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890A0A"/>
              </a:solidFill>
            </p:spPr>
          </p:sp>
          <p:sp>
            <p:nvSpPr>
              <p:cNvPr id="46" name="TextBox 46"/>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5941045" y="8753526"/>
              <a:ext cx="7852882" cy="685800"/>
            </a:xfrm>
            <a:prstGeom prst="rect">
              <a:avLst/>
            </a:prstGeom>
          </p:spPr>
          <p:txBody>
            <a:bodyPr wrap="square" lIns="0" tIns="0" rIns="0" bIns="0" rtlCol="0" anchor="t">
              <a:spAutoFit/>
            </a:bodyPr>
            <a:lstStyle/>
            <a:p>
              <a:pPr algn="r">
                <a:lnSpc>
                  <a:spcPts val="4200"/>
                </a:lnSpc>
              </a:pPr>
              <a:r>
                <a:rPr lang="en-US" sz="3000">
                  <a:solidFill>
                    <a:srgbClr val="000000"/>
                  </a:solidFill>
                  <a:latin typeface="Roboto"/>
                  <a:ea typeface="Roboto"/>
                  <a:cs typeface="Roboto"/>
                  <a:sym typeface="Roboto"/>
                </a:rPr>
                <a:t>Giảm sử dụng các nguồn lực y tế</a:t>
              </a:r>
            </a:p>
          </p:txBody>
        </p:sp>
        <p:sp>
          <p:nvSpPr>
            <p:cNvPr id="48" name="TextBox 48"/>
            <p:cNvSpPr txBox="1"/>
            <p:nvPr/>
          </p:nvSpPr>
          <p:spPr>
            <a:xfrm>
              <a:off x="6855445" y="6722425"/>
              <a:ext cx="6938481" cy="666849"/>
            </a:xfrm>
            <a:prstGeom prst="rect">
              <a:avLst/>
            </a:prstGeom>
          </p:spPr>
          <p:txBody>
            <a:bodyPr wrap="square" lIns="0" tIns="0" rIns="0" bIns="0" rtlCol="0" anchor="t">
              <a:spAutoFit/>
            </a:bodyPr>
            <a:lstStyle/>
            <a:p>
              <a:pPr algn="r">
                <a:lnSpc>
                  <a:spcPts val="4200"/>
                </a:lnSpc>
                <a:spcBef>
                  <a:spcPct val="0"/>
                </a:spcBef>
              </a:pPr>
              <a:r>
                <a:rPr lang="en-US" sz="3000">
                  <a:solidFill>
                    <a:srgbClr val="000000"/>
                  </a:solidFill>
                  <a:latin typeface="Roboto"/>
                  <a:ea typeface="Roboto"/>
                  <a:cs typeface="Roboto"/>
                  <a:sym typeface="Roboto"/>
                </a:rPr>
                <a:t>Giảm thiểu sai sót, than phiền</a:t>
              </a:r>
            </a:p>
          </p:txBody>
        </p:sp>
        <p:sp>
          <p:nvSpPr>
            <p:cNvPr id="49" name="TextBox 49"/>
            <p:cNvSpPr txBox="1"/>
            <p:nvPr/>
          </p:nvSpPr>
          <p:spPr>
            <a:xfrm>
              <a:off x="9090646" y="898159"/>
              <a:ext cx="8217644"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Cải thiện sự hài lòng của bệnh nhân</a:t>
              </a:r>
            </a:p>
          </p:txBody>
        </p:sp>
        <p:sp>
          <p:nvSpPr>
            <p:cNvPr id="50" name="TextBox 50"/>
            <p:cNvSpPr txBox="1"/>
            <p:nvPr/>
          </p:nvSpPr>
          <p:spPr>
            <a:xfrm>
              <a:off x="9090646" y="2010471"/>
              <a:ext cx="8217644"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Cải thiện sự hợp tác của bệnh nhân</a:t>
              </a:r>
            </a:p>
          </p:txBody>
        </p:sp>
        <p:sp>
          <p:nvSpPr>
            <p:cNvPr id="51" name="TextBox 51"/>
            <p:cNvSpPr txBox="1"/>
            <p:nvPr/>
          </p:nvSpPr>
          <p:spPr>
            <a:xfrm>
              <a:off x="9090646" y="3128071"/>
              <a:ext cx="10351399"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Cải thiện chất lượng công việc nhân viên y tế</a:t>
              </a:r>
            </a:p>
          </p:txBody>
        </p:sp>
        <p:sp>
          <p:nvSpPr>
            <p:cNvPr id="52" name="TextBox 52"/>
            <p:cNvSpPr txBox="1"/>
            <p:nvPr/>
          </p:nvSpPr>
          <p:spPr>
            <a:xfrm>
              <a:off x="9090645" y="4245671"/>
              <a:ext cx="5060854" cy="685800"/>
            </a:xfrm>
            <a:prstGeom prst="rect">
              <a:avLst/>
            </a:prstGeom>
          </p:spPr>
          <p:txBody>
            <a:bodyPr wrap="square"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Tăng tuân thủ điều trị</a:t>
              </a:r>
            </a:p>
          </p:txBody>
        </p:sp>
        <p:sp>
          <p:nvSpPr>
            <p:cNvPr id="53" name="TextBox 53"/>
            <p:cNvSpPr txBox="1"/>
            <p:nvPr/>
          </p:nvSpPr>
          <p:spPr>
            <a:xfrm>
              <a:off x="7262022" y="7766940"/>
              <a:ext cx="6531904" cy="666849"/>
            </a:xfrm>
            <a:prstGeom prst="rect">
              <a:avLst/>
            </a:prstGeom>
          </p:spPr>
          <p:txBody>
            <a:bodyPr wrap="square" lIns="0" tIns="0" rIns="0" bIns="0" rtlCol="0" anchor="t">
              <a:spAutoFit/>
            </a:bodyPr>
            <a:lstStyle/>
            <a:p>
              <a:pPr algn="r">
                <a:lnSpc>
                  <a:spcPts val="4200"/>
                </a:lnSpc>
                <a:spcBef>
                  <a:spcPct val="0"/>
                </a:spcBef>
              </a:pPr>
              <a:r>
                <a:rPr lang="en-US" sz="3000">
                  <a:solidFill>
                    <a:srgbClr val="000000"/>
                  </a:solidFill>
                  <a:latin typeface="Roboto"/>
                  <a:ea typeface="Roboto"/>
                  <a:cs typeface="Roboto"/>
                  <a:sym typeface="Roboto"/>
                </a:rPr>
                <a:t>Hạn chế bệnh diễn tiến nặng</a:t>
              </a:r>
            </a:p>
          </p:txBody>
        </p:sp>
      </p:grpSp>
      <p:grpSp>
        <p:nvGrpSpPr>
          <p:cNvPr id="2" name="Group 2"/>
          <p:cNvGrpSpPr/>
          <p:nvPr/>
        </p:nvGrpSpPr>
        <p:grpSpPr>
          <a:xfrm>
            <a:off x="511069" y="365561"/>
            <a:ext cx="5825956" cy="969740"/>
            <a:chOff x="0" y="0"/>
            <a:chExt cx="7767942" cy="1292986"/>
          </a:xfrm>
        </p:grpSpPr>
        <p:sp>
          <p:nvSpPr>
            <p:cNvPr id="3" name="Freeform 3"/>
            <p:cNvSpPr/>
            <p:nvPr/>
          </p:nvSpPr>
          <p:spPr>
            <a:xfrm>
              <a:off x="0" y="0"/>
              <a:ext cx="7767942" cy="1292986"/>
            </a:xfrm>
            <a:custGeom>
              <a:avLst/>
              <a:gdLst/>
              <a:ahLst/>
              <a:cxnLst/>
              <a:rect l="l" t="t" r="r" b="b"/>
              <a:pathLst>
                <a:path w="7767942" h="1292986">
                  <a:moveTo>
                    <a:pt x="0" y="0"/>
                  </a:moveTo>
                  <a:lnTo>
                    <a:pt x="7767942" y="0"/>
                  </a:lnTo>
                  <a:lnTo>
                    <a:pt x="7767942" y="1292986"/>
                  </a:lnTo>
                  <a:lnTo>
                    <a:pt x="0" y="1292986"/>
                  </a:lnTo>
                  <a:close/>
                </a:path>
              </a:pathLst>
            </a:custGeom>
            <a:solidFill>
              <a:srgbClr val="000000">
                <a:alpha val="0"/>
              </a:srgbClr>
            </a:solidFill>
          </p:spPr>
        </p:sp>
        <p:sp>
          <p:nvSpPr>
            <p:cNvPr id="4" name="TextBox 4"/>
            <p:cNvSpPr txBox="1"/>
            <p:nvPr/>
          </p:nvSpPr>
          <p:spPr>
            <a:xfrm>
              <a:off x="0" y="-9525"/>
              <a:ext cx="7767942" cy="1302511"/>
            </a:xfrm>
            <a:prstGeom prst="rect">
              <a:avLst/>
            </a:prstGeom>
          </p:spPr>
          <p:txBody>
            <a:bodyPr lIns="0" tIns="0" rIns="0" bIns="0" rtlCol="0" anchor="t"/>
            <a:lstStyle/>
            <a:p>
              <a:pPr algn="l">
                <a:lnSpc>
                  <a:spcPts val="6000"/>
                </a:lnSpc>
              </a:pPr>
              <a:r>
                <a:rPr lang="en-US" sz="5000" b="1">
                  <a:solidFill>
                    <a:srgbClr val="3AAA35"/>
                  </a:solidFill>
                  <a:latin typeface="Roboto Bold"/>
                  <a:ea typeface="Roboto Bold"/>
                  <a:cs typeface="Roboto Bold"/>
                  <a:sym typeface="Roboto Bold"/>
                </a:rPr>
                <a:t>LỢI ÍCH </a:t>
              </a:r>
              <a:r>
                <a:rPr lang="en-US" sz="5000" b="1">
                  <a:solidFill>
                    <a:srgbClr val="88A887"/>
                  </a:solidFill>
                  <a:latin typeface="Roboto Bold"/>
                  <a:ea typeface="Roboto Bold"/>
                  <a:cs typeface="Roboto Bold"/>
                  <a:sym typeface="Roboto Bold"/>
                </a:rPr>
                <a:t>CỦA PCC</a:t>
              </a:r>
              <a:r>
                <a:rPr lang="en-US" sz="5000" b="1">
                  <a:solidFill>
                    <a:srgbClr val="A2A2A2"/>
                  </a:solidFill>
                  <a:latin typeface="Roboto Bold"/>
                  <a:ea typeface="Roboto Bold"/>
                  <a:cs typeface="Roboto Bold"/>
                  <a:sym typeface="Roboto Bold"/>
                </a:rPr>
                <a:t> </a:t>
              </a:r>
            </a:p>
          </p:txBody>
        </p:sp>
      </p:grpSp>
      <p:sp>
        <p:nvSpPr>
          <p:cNvPr id="5" name="Freeform 5"/>
          <p:cNvSpPr/>
          <p:nvPr/>
        </p:nvSpPr>
        <p:spPr>
          <a:xfrm>
            <a:off x="749063" y="1988116"/>
            <a:ext cx="3812404" cy="3674204"/>
          </a:xfrm>
          <a:custGeom>
            <a:avLst/>
            <a:gdLst/>
            <a:ahLst/>
            <a:cxnLst/>
            <a:rect l="l" t="t" r="r" b="b"/>
            <a:pathLst>
              <a:path w="3812404" h="3674204">
                <a:moveTo>
                  <a:pt x="0" y="0"/>
                </a:moveTo>
                <a:lnTo>
                  <a:pt x="3812404" y="0"/>
                </a:lnTo>
                <a:lnTo>
                  <a:pt x="3812404" y="3674204"/>
                </a:lnTo>
                <a:lnTo>
                  <a:pt x="0" y="3674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953000" y="2488254"/>
            <a:ext cx="539487" cy="269744"/>
            <a:chOff x="0" y="0"/>
            <a:chExt cx="812800" cy="406400"/>
          </a:xfrm>
        </p:grpSpPr>
        <p:sp>
          <p:nvSpPr>
            <p:cNvPr id="7" name="Freeform 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B050"/>
            </a:solidFill>
          </p:spPr>
        </p:sp>
        <p:sp>
          <p:nvSpPr>
            <p:cNvPr id="8" name="TextBox 8"/>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953000" y="3324471"/>
            <a:ext cx="539487" cy="269744"/>
            <a:chOff x="0" y="0"/>
            <a:chExt cx="812800" cy="406400"/>
          </a:xfrm>
        </p:grpSpPr>
        <p:sp>
          <p:nvSpPr>
            <p:cNvPr id="10" name="Freeform 10"/>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B050"/>
            </a:solidFill>
          </p:spPr>
        </p:sp>
        <p:sp>
          <p:nvSpPr>
            <p:cNvPr id="11" name="TextBox 11"/>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953000" y="4160689"/>
            <a:ext cx="539487" cy="269744"/>
            <a:chOff x="0" y="0"/>
            <a:chExt cx="812800" cy="406400"/>
          </a:xfrm>
        </p:grpSpPr>
        <p:sp>
          <p:nvSpPr>
            <p:cNvPr id="13" name="Freeform 1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B050"/>
            </a:solidFill>
          </p:spPr>
        </p:sp>
        <p:sp>
          <p:nvSpPr>
            <p:cNvPr id="14" name="TextBox 14"/>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953000" y="4996907"/>
            <a:ext cx="539487" cy="269744"/>
            <a:chOff x="0" y="0"/>
            <a:chExt cx="812800" cy="406400"/>
          </a:xfrm>
        </p:grpSpPr>
        <p:sp>
          <p:nvSpPr>
            <p:cNvPr id="16" name="Freeform 1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B050"/>
            </a:solidFill>
          </p:spPr>
        </p:sp>
        <p:sp>
          <p:nvSpPr>
            <p:cNvPr id="17" name="TextBox 17"/>
            <p:cNvSpPr txBox="1"/>
            <p:nvPr/>
          </p:nvSpPr>
          <p:spPr>
            <a:xfrm>
              <a:off x="177800" y="-38100"/>
              <a:ext cx="558800"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659387" y="-2725480"/>
            <a:ext cx="17734880" cy="15974777"/>
            <a:chOff x="0" y="0"/>
            <a:chExt cx="23646506" cy="21299703"/>
          </a:xfrm>
        </p:grpSpPr>
        <p:sp>
          <p:nvSpPr>
            <p:cNvPr id="19" name="Freeform 19"/>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10123845" y="3672074"/>
              <a:ext cx="2491699" cy="1353410"/>
              <a:chOff x="0" y="0"/>
              <a:chExt cx="748204" cy="406400"/>
            </a:xfrm>
          </p:grpSpPr>
          <p:sp>
            <p:nvSpPr>
              <p:cNvPr id="23" name="Freeform 23"/>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24" name="TextBox 24"/>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25" name="Group 25"/>
            <p:cNvGrpSpPr/>
            <p:nvPr/>
          </p:nvGrpSpPr>
          <p:grpSpPr>
            <a:xfrm>
              <a:off x="8904427" y="3743001"/>
              <a:ext cx="1946697" cy="1353410"/>
              <a:chOff x="0" y="0"/>
              <a:chExt cx="584552" cy="406400"/>
            </a:xfrm>
          </p:grpSpPr>
          <p:sp>
            <p:nvSpPr>
              <p:cNvPr id="26" name="Freeform 26"/>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27" name="TextBox 27"/>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28" name="Group 28"/>
            <p:cNvGrpSpPr/>
            <p:nvPr/>
          </p:nvGrpSpPr>
          <p:grpSpPr>
            <a:xfrm>
              <a:off x="9213250" y="4004109"/>
              <a:ext cx="4936787" cy="1238343"/>
              <a:chOff x="0" y="0"/>
              <a:chExt cx="1482412" cy="371848"/>
            </a:xfrm>
          </p:grpSpPr>
          <p:sp>
            <p:nvSpPr>
              <p:cNvPr id="29" name="Freeform 29"/>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30" name="TextBox 30"/>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31" name="Freeform 31"/>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0"/>
              <a:stretch>
                <a:fillRect/>
              </a:stretch>
            </a:blipFill>
          </p:spPr>
        </p:sp>
        <p:sp>
          <p:nvSpPr>
            <p:cNvPr id="32" name="Freeform 32"/>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1"/>
              <a:stretch>
                <a:fillRect/>
              </a:stretch>
            </a:blipFill>
          </p:spPr>
        </p:sp>
      </p:grpSp>
      <p:sp>
        <p:nvSpPr>
          <p:cNvPr id="33" name="Freeform 33"/>
          <p:cNvSpPr/>
          <p:nvPr/>
        </p:nvSpPr>
        <p:spPr>
          <a:xfrm>
            <a:off x="10210800" y="6203756"/>
            <a:ext cx="3299539" cy="2944839"/>
          </a:xfrm>
          <a:custGeom>
            <a:avLst/>
            <a:gdLst/>
            <a:ahLst/>
            <a:cxnLst/>
            <a:rect l="l" t="t" r="r" b="b"/>
            <a:pathLst>
              <a:path w="3299539" h="2944839">
                <a:moveTo>
                  <a:pt x="0" y="0"/>
                </a:moveTo>
                <a:lnTo>
                  <a:pt x="3299539" y="0"/>
                </a:lnTo>
                <a:lnTo>
                  <a:pt x="3299539" y="2944839"/>
                </a:lnTo>
                <a:lnTo>
                  <a:pt x="0" y="29448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7" name="Freeform 55">
            <a:extLst>
              <a:ext uri="{FF2B5EF4-FFF2-40B4-BE49-F238E27FC236}">
                <a16:creationId xmlns:a16="http://schemas.microsoft.com/office/drawing/2014/main" id="{9A553A59-36E6-5628-EA9C-EF7CBA5032EC}"/>
              </a:ext>
            </a:extLst>
          </p:cNvPr>
          <p:cNvSpPr/>
          <p:nvPr/>
        </p:nvSpPr>
        <p:spPr>
          <a:xfrm>
            <a:off x="-630538" y="5941401"/>
            <a:ext cx="14652137" cy="3469299"/>
          </a:xfrm>
          <a:custGeom>
            <a:avLst/>
            <a:gdLst/>
            <a:ahLst/>
            <a:cxnLst/>
            <a:rect l="l" t="t" r="r" b="b"/>
            <a:pathLst>
              <a:path w="4559541" h="986128">
                <a:moveTo>
                  <a:pt x="44720" y="0"/>
                </a:moveTo>
                <a:lnTo>
                  <a:pt x="4514821" y="0"/>
                </a:lnTo>
                <a:cubicBezTo>
                  <a:pt x="4526681" y="0"/>
                  <a:pt x="4538056" y="4712"/>
                  <a:pt x="4546443" y="13098"/>
                </a:cubicBezTo>
                <a:cubicBezTo>
                  <a:pt x="4554829" y="21485"/>
                  <a:pt x="4559541" y="32859"/>
                  <a:pt x="4559541" y="44720"/>
                </a:cubicBezTo>
                <a:lnTo>
                  <a:pt x="4559541" y="941408"/>
                </a:lnTo>
                <a:cubicBezTo>
                  <a:pt x="4559541" y="953268"/>
                  <a:pt x="4554829" y="964643"/>
                  <a:pt x="4546443" y="973030"/>
                </a:cubicBezTo>
                <a:cubicBezTo>
                  <a:pt x="4538056" y="981416"/>
                  <a:pt x="4526681" y="986128"/>
                  <a:pt x="4514821" y="986128"/>
                </a:cubicBezTo>
                <a:lnTo>
                  <a:pt x="44720" y="986128"/>
                </a:lnTo>
                <a:cubicBezTo>
                  <a:pt x="32859" y="986128"/>
                  <a:pt x="21485" y="981416"/>
                  <a:pt x="13098" y="973030"/>
                </a:cubicBezTo>
                <a:cubicBezTo>
                  <a:pt x="4712" y="964643"/>
                  <a:pt x="0" y="953268"/>
                  <a:pt x="0" y="941408"/>
                </a:cubicBezTo>
                <a:lnTo>
                  <a:pt x="0" y="44720"/>
                </a:lnTo>
                <a:cubicBezTo>
                  <a:pt x="0" y="32859"/>
                  <a:pt x="4712" y="21485"/>
                  <a:pt x="13098" y="13098"/>
                </a:cubicBezTo>
                <a:cubicBezTo>
                  <a:pt x="21485" y="4712"/>
                  <a:pt x="32859" y="0"/>
                  <a:pt x="44720" y="0"/>
                </a:cubicBezTo>
                <a:close/>
              </a:path>
            </a:pathLst>
          </a:custGeom>
          <a:solidFill>
            <a:srgbClr val="AB97B9">
              <a:alpha val="26667"/>
            </a:srgbClr>
          </a:solidFill>
        </p:spPr>
        <p:txBody>
          <a:bodyPr/>
          <a:lstStyle/>
          <a:p>
            <a:endParaRPr lang="en-V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688696"/>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521376" y="648516"/>
            <a:ext cx="11540019" cy="969740"/>
            <a:chOff x="0" y="0"/>
            <a:chExt cx="15386692" cy="1292986"/>
          </a:xfrm>
        </p:grpSpPr>
        <p:sp>
          <p:nvSpPr>
            <p:cNvPr id="18" name="Freeform 18"/>
            <p:cNvSpPr/>
            <p:nvPr/>
          </p:nvSpPr>
          <p:spPr>
            <a:xfrm>
              <a:off x="0" y="0"/>
              <a:ext cx="15386692" cy="1292986"/>
            </a:xfrm>
            <a:custGeom>
              <a:avLst/>
              <a:gdLst/>
              <a:ahLst/>
              <a:cxnLst/>
              <a:rect l="l" t="t" r="r" b="b"/>
              <a:pathLst>
                <a:path w="15386692" h="1292986">
                  <a:moveTo>
                    <a:pt x="0" y="0"/>
                  </a:moveTo>
                  <a:lnTo>
                    <a:pt x="15386692" y="0"/>
                  </a:lnTo>
                  <a:lnTo>
                    <a:pt x="15386692" y="1292986"/>
                  </a:lnTo>
                  <a:lnTo>
                    <a:pt x="0" y="1292986"/>
                  </a:lnTo>
                  <a:close/>
                </a:path>
              </a:pathLst>
            </a:custGeom>
            <a:solidFill>
              <a:srgbClr val="000000">
                <a:alpha val="0"/>
              </a:srgbClr>
            </a:solidFill>
          </p:spPr>
        </p:sp>
        <p:sp>
          <p:nvSpPr>
            <p:cNvPr id="19" name="TextBox 19"/>
            <p:cNvSpPr txBox="1"/>
            <p:nvPr/>
          </p:nvSpPr>
          <p:spPr>
            <a:xfrm>
              <a:off x="0" y="-9525"/>
              <a:ext cx="15386692" cy="1302511"/>
            </a:xfrm>
            <a:prstGeom prst="rect">
              <a:avLst/>
            </a:prstGeom>
          </p:spPr>
          <p:txBody>
            <a:bodyPr lIns="0" tIns="0" rIns="0" bIns="0" rtlCol="0" anchor="t"/>
            <a:lstStyle/>
            <a:p>
              <a:pPr algn="l">
                <a:lnSpc>
                  <a:spcPts val="6000"/>
                </a:lnSpc>
              </a:pPr>
              <a:r>
                <a:rPr lang="en-US" sz="5000" b="1">
                  <a:solidFill>
                    <a:srgbClr val="6F3A27"/>
                  </a:solidFill>
                  <a:latin typeface="Roboto Bold"/>
                  <a:ea typeface="Roboto Bold"/>
                  <a:cs typeface="Roboto Bold"/>
                  <a:sym typeface="Roboto Bold"/>
                </a:rPr>
                <a:t>THÁCH THỨC</a:t>
              </a:r>
              <a:r>
                <a:rPr lang="en-US" sz="5000" b="1">
                  <a:solidFill>
                    <a:srgbClr val="3AAA35"/>
                  </a:solidFill>
                  <a:latin typeface="Roboto Bold"/>
                  <a:ea typeface="Roboto Bold"/>
                  <a:cs typeface="Roboto Bold"/>
                  <a:sym typeface="Roboto Bold"/>
                </a:rPr>
                <a:t> </a:t>
              </a:r>
              <a:r>
                <a:rPr lang="en-US" sz="5000" b="1">
                  <a:solidFill>
                    <a:srgbClr val="88A887"/>
                  </a:solidFill>
                  <a:latin typeface="Roboto Bold"/>
                  <a:ea typeface="Roboto Bold"/>
                  <a:cs typeface="Roboto Bold"/>
                  <a:sym typeface="Roboto Bold"/>
                </a:rPr>
                <a:t>TRONG TRIỂN KHAI PCC</a:t>
              </a:r>
            </a:p>
          </p:txBody>
        </p:sp>
      </p:grpSp>
      <p:grpSp>
        <p:nvGrpSpPr>
          <p:cNvPr id="20" name="Group 20"/>
          <p:cNvGrpSpPr/>
          <p:nvPr/>
        </p:nvGrpSpPr>
        <p:grpSpPr>
          <a:xfrm>
            <a:off x="352207" y="2395158"/>
            <a:ext cx="16443262" cy="6576716"/>
            <a:chOff x="0" y="0"/>
            <a:chExt cx="21924349" cy="8768954"/>
          </a:xfrm>
        </p:grpSpPr>
        <p:grpSp>
          <p:nvGrpSpPr>
            <p:cNvPr id="21" name="Group 21"/>
            <p:cNvGrpSpPr/>
            <p:nvPr/>
          </p:nvGrpSpPr>
          <p:grpSpPr>
            <a:xfrm>
              <a:off x="0" y="0"/>
              <a:ext cx="6749227" cy="8768954"/>
              <a:chOff x="0" y="0"/>
              <a:chExt cx="1333181" cy="1732139"/>
            </a:xfrm>
          </p:grpSpPr>
          <p:sp>
            <p:nvSpPr>
              <p:cNvPr id="22" name="Freeform 22"/>
              <p:cNvSpPr/>
              <p:nvPr/>
            </p:nvSpPr>
            <p:spPr>
              <a:xfrm>
                <a:off x="0" y="0"/>
                <a:ext cx="1333181" cy="1732139"/>
              </a:xfrm>
              <a:custGeom>
                <a:avLst/>
                <a:gdLst/>
                <a:ahLst/>
                <a:cxnLst/>
                <a:rect l="l" t="t" r="r" b="b"/>
                <a:pathLst>
                  <a:path w="1333181" h="1732139">
                    <a:moveTo>
                      <a:pt x="78002" y="0"/>
                    </a:moveTo>
                    <a:lnTo>
                      <a:pt x="1255179" y="0"/>
                    </a:lnTo>
                    <a:cubicBezTo>
                      <a:pt x="1275866" y="0"/>
                      <a:pt x="1295706" y="8218"/>
                      <a:pt x="1310334" y="22846"/>
                    </a:cubicBezTo>
                    <a:cubicBezTo>
                      <a:pt x="1324963" y="37474"/>
                      <a:pt x="1333181" y="57314"/>
                      <a:pt x="1333181" y="78002"/>
                    </a:cubicBezTo>
                    <a:lnTo>
                      <a:pt x="1333181" y="1654137"/>
                    </a:lnTo>
                    <a:cubicBezTo>
                      <a:pt x="1333181" y="1697217"/>
                      <a:pt x="1298258" y="1732139"/>
                      <a:pt x="1255179" y="1732139"/>
                    </a:cubicBezTo>
                    <a:lnTo>
                      <a:pt x="78002" y="1732139"/>
                    </a:lnTo>
                    <a:cubicBezTo>
                      <a:pt x="34923" y="1732139"/>
                      <a:pt x="0" y="1697217"/>
                      <a:pt x="0" y="1654137"/>
                    </a:cubicBezTo>
                    <a:lnTo>
                      <a:pt x="0" y="78002"/>
                    </a:lnTo>
                    <a:cubicBezTo>
                      <a:pt x="0" y="57314"/>
                      <a:pt x="8218" y="37474"/>
                      <a:pt x="22846" y="22846"/>
                    </a:cubicBezTo>
                    <a:cubicBezTo>
                      <a:pt x="37474" y="8218"/>
                      <a:pt x="57314" y="0"/>
                      <a:pt x="78002" y="0"/>
                    </a:cubicBezTo>
                    <a:close/>
                  </a:path>
                </a:pathLst>
              </a:custGeom>
              <a:solidFill>
                <a:srgbClr val="FF0000">
                  <a:alpha val="16863"/>
                </a:srgbClr>
              </a:solidFill>
            </p:spPr>
          </p:sp>
          <p:sp>
            <p:nvSpPr>
              <p:cNvPr id="23" name="TextBox 23"/>
              <p:cNvSpPr txBox="1"/>
              <p:nvPr/>
            </p:nvSpPr>
            <p:spPr>
              <a:xfrm>
                <a:off x="0" y="-38100"/>
                <a:ext cx="1333181" cy="1770239"/>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413468" y="1341045"/>
              <a:ext cx="5929627" cy="2192614"/>
              <a:chOff x="0" y="0"/>
              <a:chExt cx="1171284" cy="433109"/>
            </a:xfrm>
          </p:grpSpPr>
          <p:sp>
            <p:nvSpPr>
              <p:cNvPr id="25" name="Freeform 25"/>
              <p:cNvSpPr/>
              <p:nvPr/>
            </p:nvSpPr>
            <p:spPr>
              <a:xfrm>
                <a:off x="0" y="0"/>
                <a:ext cx="1171284" cy="433109"/>
              </a:xfrm>
              <a:custGeom>
                <a:avLst/>
                <a:gdLst/>
                <a:ahLst/>
                <a:cxnLst/>
                <a:rect l="l" t="t" r="r" b="b"/>
                <a:pathLst>
                  <a:path w="1171284" h="433109">
                    <a:moveTo>
                      <a:pt x="52225" y="0"/>
                    </a:moveTo>
                    <a:lnTo>
                      <a:pt x="1119059" y="0"/>
                    </a:lnTo>
                    <a:cubicBezTo>
                      <a:pt x="1132910" y="0"/>
                      <a:pt x="1146194" y="5502"/>
                      <a:pt x="1155988" y="15296"/>
                    </a:cubicBezTo>
                    <a:cubicBezTo>
                      <a:pt x="1165782" y="25091"/>
                      <a:pt x="1171284" y="38374"/>
                      <a:pt x="1171284" y="52225"/>
                    </a:cubicBezTo>
                    <a:lnTo>
                      <a:pt x="1171284" y="380884"/>
                    </a:lnTo>
                    <a:cubicBezTo>
                      <a:pt x="1171284" y="409727"/>
                      <a:pt x="1147902" y="433109"/>
                      <a:pt x="1119059" y="433109"/>
                    </a:cubicBezTo>
                    <a:lnTo>
                      <a:pt x="52225" y="433109"/>
                    </a:lnTo>
                    <a:cubicBezTo>
                      <a:pt x="38374" y="433109"/>
                      <a:pt x="25091" y="427607"/>
                      <a:pt x="15296" y="417813"/>
                    </a:cubicBezTo>
                    <a:cubicBezTo>
                      <a:pt x="5502" y="408018"/>
                      <a:pt x="0" y="394735"/>
                      <a:pt x="0" y="380884"/>
                    </a:cubicBezTo>
                    <a:lnTo>
                      <a:pt x="0" y="52225"/>
                    </a:lnTo>
                    <a:cubicBezTo>
                      <a:pt x="0" y="38374"/>
                      <a:pt x="5502" y="25091"/>
                      <a:pt x="15296" y="15296"/>
                    </a:cubicBezTo>
                    <a:cubicBezTo>
                      <a:pt x="25091" y="5502"/>
                      <a:pt x="38374" y="0"/>
                      <a:pt x="52225" y="0"/>
                    </a:cubicBezTo>
                    <a:close/>
                  </a:path>
                </a:pathLst>
              </a:custGeom>
              <a:solidFill>
                <a:srgbClr val="890A0A">
                  <a:alpha val="56863"/>
                </a:srgbClr>
              </a:solidFill>
            </p:spPr>
          </p:sp>
          <p:sp>
            <p:nvSpPr>
              <p:cNvPr id="26" name="TextBox 26"/>
              <p:cNvSpPr txBox="1"/>
              <p:nvPr/>
            </p:nvSpPr>
            <p:spPr>
              <a:xfrm>
                <a:off x="0" y="-38100"/>
                <a:ext cx="1171284" cy="47120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587695" y="0"/>
              <a:ext cx="6749227" cy="8768954"/>
              <a:chOff x="0" y="0"/>
              <a:chExt cx="1333181" cy="1732139"/>
            </a:xfrm>
          </p:grpSpPr>
          <p:sp>
            <p:nvSpPr>
              <p:cNvPr id="28" name="Freeform 28"/>
              <p:cNvSpPr/>
              <p:nvPr/>
            </p:nvSpPr>
            <p:spPr>
              <a:xfrm>
                <a:off x="0" y="0"/>
                <a:ext cx="1333181" cy="1732139"/>
              </a:xfrm>
              <a:custGeom>
                <a:avLst/>
                <a:gdLst/>
                <a:ahLst/>
                <a:cxnLst/>
                <a:rect l="l" t="t" r="r" b="b"/>
                <a:pathLst>
                  <a:path w="1333181" h="1732139">
                    <a:moveTo>
                      <a:pt x="78002" y="0"/>
                    </a:moveTo>
                    <a:lnTo>
                      <a:pt x="1255179" y="0"/>
                    </a:lnTo>
                    <a:cubicBezTo>
                      <a:pt x="1275866" y="0"/>
                      <a:pt x="1295706" y="8218"/>
                      <a:pt x="1310334" y="22846"/>
                    </a:cubicBezTo>
                    <a:cubicBezTo>
                      <a:pt x="1324963" y="37474"/>
                      <a:pt x="1333181" y="57314"/>
                      <a:pt x="1333181" y="78002"/>
                    </a:cubicBezTo>
                    <a:lnTo>
                      <a:pt x="1333181" y="1654137"/>
                    </a:lnTo>
                    <a:cubicBezTo>
                      <a:pt x="1333181" y="1697217"/>
                      <a:pt x="1298258" y="1732139"/>
                      <a:pt x="1255179" y="1732139"/>
                    </a:cubicBezTo>
                    <a:lnTo>
                      <a:pt x="78002" y="1732139"/>
                    </a:lnTo>
                    <a:cubicBezTo>
                      <a:pt x="34923" y="1732139"/>
                      <a:pt x="0" y="1697217"/>
                      <a:pt x="0" y="1654137"/>
                    </a:cubicBezTo>
                    <a:lnTo>
                      <a:pt x="0" y="78002"/>
                    </a:lnTo>
                    <a:cubicBezTo>
                      <a:pt x="0" y="57314"/>
                      <a:pt x="8218" y="37474"/>
                      <a:pt x="22846" y="22846"/>
                    </a:cubicBezTo>
                    <a:cubicBezTo>
                      <a:pt x="37474" y="8218"/>
                      <a:pt x="57314" y="0"/>
                      <a:pt x="78002" y="0"/>
                    </a:cubicBezTo>
                    <a:close/>
                  </a:path>
                </a:pathLst>
              </a:custGeom>
              <a:solidFill>
                <a:srgbClr val="BC0C0C">
                  <a:alpha val="40784"/>
                </a:srgbClr>
              </a:solidFill>
            </p:spPr>
          </p:sp>
          <p:sp>
            <p:nvSpPr>
              <p:cNvPr id="29" name="TextBox 29"/>
              <p:cNvSpPr txBox="1"/>
              <p:nvPr/>
            </p:nvSpPr>
            <p:spPr>
              <a:xfrm>
                <a:off x="0" y="-38100"/>
                <a:ext cx="1333181" cy="1770239"/>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15175122" y="0"/>
              <a:ext cx="6749227" cy="8768954"/>
              <a:chOff x="0" y="0"/>
              <a:chExt cx="1333181" cy="1732139"/>
            </a:xfrm>
          </p:grpSpPr>
          <p:sp>
            <p:nvSpPr>
              <p:cNvPr id="31" name="Freeform 31"/>
              <p:cNvSpPr/>
              <p:nvPr/>
            </p:nvSpPr>
            <p:spPr>
              <a:xfrm>
                <a:off x="0" y="0"/>
                <a:ext cx="1333181" cy="1732139"/>
              </a:xfrm>
              <a:custGeom>
                <a:avLst/>
                <a:gdLst/>
                <a:ahLst/>
                <a:cxnLst/>
                <a:rect l="l" t="t" r="r" b="b"/>
                <a:pathLst>
                  <a:path w="1333181" h="1732139">
                    <a:moveTo>
                      <a:pt x="78002" y="0"/>
                    </a:moveTo>
                    <a:lnTo>
                      <a:pt x="1255179" y="0"/>
                    </a:lnTo>
                    <a:cubicBezTo>
                      <a:pt x="1275866" y="0"/>
                      <a:pt x="1295706" y="8218"/>
                      <a:pt x="1310334" y="22846"/>
                    </a:cubicBezTo>
                    <a:cubicBezTo>
                      <a:pt x="1324963" y="37474"/>
                      <a:pt x="1333181" y="57314"/>
                      <a:pt x="1333181" y="78002"/>
                    </a:cubicBezTo>
                    <a:lnTo>
                      <a:pt x="1333181" y="1654137"/>
                    </a:lnTo>
                    <a:cubicBezTo>
                      <a:pt x="1333181" y="1697217"/>
                      <a:pt x="1298258" y="1732139"/>
                      <a:pt x="1255179" y="1732139"/>
                    </a:cubicBezTo>
                    <a:lnTo>
                      <a:pt x="78002" y="1732139"/>
                    </a:lnTo>
                    <a:cubicBezTo>
                      <a:pt x="34923" y="1732139"/>
                      <a:pt x="0" y="1697217"/>
                      <a:pt x="0" y="1654137"/>
                    </a:cubicBezTo>
                    <a:lnTo>
                      <a:pt x="0" y="78002"/>
                    </a:lnTo>
                    <a:cubicBezTo>
                      <a:pt x="0" y="57314"/>
                      <a:pt x="8218" y="37474"/>
                      <a:pt x="22846" y="22846"/>
                    </a:cubicBezTo>
                    <a:cubicBezTo>
                      <a:pt x="37474" y="8218"/>
                      <a:pt x="57314" y="0"/>
                      <a:pt x="78002" y="0"/>
                    </a:cubicBezTo>
                    <a:close/>
                  </a:path>
                </a:pathLst>
              </a:custGeom>
              <a:solidFill>
                <a:srgbClr val="CC0000">
                  <a:alpha val="63922"/>
                </a:srgbClr>
              </a:solidFill>
            </p:spPr>
          </p:sp>
          <p:sp>
            <p:nvSpPr>
              <p:cNvPr id="32" name="TextBox 32"/>
              <p:cNvSpPr txBox="1"/>
              <p:nvPr/>
            </p:nvSpPr>
            <p:spPr>
              <a:xfrm>
                <a:off x="0" y="-38100"/>
                <a:ext cx="1333181" cy="1770239"/>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7997495" y="1341045"/>
              <a:ext cx="5929627" cy="2192614"/>
              <a:chOff x="0" y="0"/>
              <a:chExt cx="1171284" cy="433109"/>
            </a:xfrm>
          </p:grpSpPr>
          <p:sp>
            <p:nvSpPr>
              <p:cNvPr id="34" name="Freeform 34"/>
              <p:cNvSpPr/>
              <p:nvPr/>
            </p:nvSpPr>
            <p:spPr>
              <a:xfrm>
                <a:off x="0" y="0"/>
                <a:ext cx="1171284" cy="433109"/>
              </a:xfrm>
              <a:custGeom>
                <a:avLst/>
                <a:gdLst/>
                <a:ahLst/>
                <a:cxnLst/>
                <a:rect l="l" t="t" r="r" b="b"/>
                <a:pathLst>
                  <a:path w="1171284" h="433109">
                    <a:moveTo>
                      <a:pt x="52225" y="0"/>
                    </a:moveTo>
                    <a:lnTo>
                      <a:pt x="1119059" y="0"/>
                    </a:lnTo>
                    <a:cubicBezTo>
                      <a:pt x="1132910" y="0"/>
                      <a:pt x="1146194" y="5502"/>
                      <a:pt x="1155988" y="15296"/>
                    </a:cubicBezTo>
                    <a:cubicBezTo>
                      <a:pt x="1165782" y="25091"/>
                      <a:pt x="1171284" y="38374"/>
                      <a:pt x="1171284" y="52225"/>
                    </a:cubicBezTo>
                    <a:lnTo>
                      <a:pt x="1171284" y="380884"/>
                    </a:lnTo>
                    <a:cubicBezTo>
                      <a:pt x="1171284" y="409727"/>
                      <a:pt x="1147902" y="433109"/>
                      <a:pt x="1119059" y="433109"/>
                    </a:cubicBezTo>
                    <a:lnTo>
                      <a:pt x="52225" y="433109"/>
                    </a:lnTo>
                    <a:cubicBezTo>
                      <a:pt x="38374" y="433109"/>
                      <a:pt x="25091" y="427607"/>
                      <a:pt x="15296" y="417813"/>
                    </a:cubicBezTo>
                    <a:cubicBezTo>
                      <a:pt x="5502" y="408018"/>
                      <a:pt x="0" y="394735"/>
                      <a:pt x="0" y="380884"/>
                    </a:cubicBezTo>
                    <a:lnTo>
                      <a:pt x="0" y="52225"/>
                    </a:lnTo>
                    <a:cubicBezTo>
                      <a:pt x="0" y="38374"/>
                      <a:pt x="5502" y="25091"/>
                      <a:pt x="15296" y="15296"/>
                    </a:cubicBezTo>
                    <a:cubicBezTo>
                      <a:pt x="25091" y="5502"/>
                      <a:pt x="38374" y="0"/>
                      <a:pt x="52225" y="0"/>
                    </a:cubicBezTo>
                    <a:close/>
                  </a:path>
                </a:pathLst>
              </a:custGeom>
              <a:solidFill>
                <a:srgbClr val="890A0A">
                  <a:alpha val="63922"/>
                </a:srgbClr>
              </a:solidFill>
            </p:spPr>
          </p:sp>
          <p:sp>
            <p:nvSpPr>
              <p:cNvPr id="35" name="TextBox 35"/>
              <p:cNvSpPr txBox="1"/>
              <p:nvPr/>
            </p:nvSpPr>
            <p:spPr>
              <a:xfrm>
                <a:off x="0" y="-38100"/>
                <a:ext cx="1171284" cy="471209"/>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15643733" y="1341045"/>
              <a:ext cx="5929627" cy="2192614"/>
              <a:chOff x="0" y="0"/>
              <a:chExt cx="1171284" cy="433109"/>
            </a:xfrm>
          </p:grpSpPr>
          <p:sp>
            <p:nvSpPr>
              <p:cNvPr id="37" name="Freeform 37"/>
              <p:cNvSpPr/>
              <p:nvPr/>
            </p:nvSpPr>
            <p:spPr>
              <a:xfrm>
                <a:off x="0" y="0"/>
                <a:ext cx="1171284" cy="433109"/>
              </a:xfrm>
              <a:custGeom>
                <a:avLst/>
                <a:gdLst/>
                <a:ahLst/>
                <a:cxnLst/>
                <a:rect l="l" t="t" r="r" b="b"/>
                <a:pathLst>
                  <a:path w="1171284" h="433109">
                    <a:moveTo>
                      <a:pt x="52225" y="0"/>
                    </a:moveTo>
                    <a:lnTo>
                      <a:pt x="1119059" y="0"/>
                    </a:lnTo>
                    <a:cubicBezTo>
                      <a:pt x="1132910" y="0"/>
                      <a:pt x="1146194" y="5502"/>
                      <a:pt x="1155988" y="15296"/>
                    </a:cubicBezTo>
                    <a:cubicBezTo>
                      <a:pt x="1165782" y="25091"/>
                      <a:pt x="1171284" y="38374"/>
                      <a:pt x="1171284" y="52225"/>
                    </a:cubicBezTo>
                    <a:lnTo>
                      <a:pt x="1171284" y="380884"/>
                    </a:lnTo>
                    <a:cubicBezTo>
                      <a:pt x="1171284" y="409727"/>
                      <a:pt x="1147902" y="433109"/>
                      <a:pt x="1119059" y="433109"/>
                    </a:cubicBezTo>
                    <a:lnTo>
                      <a:pt x="52225" y="433109"/>
                    </a:lnTo>
                    <a:cubicBezTo>
                      <a:pt x="38374" y="433109"/>
                      <a:pt x="25091" y="427607"/>
                      <a:pt x="15296" y="417813"/>
                    </a:cubicBezTo>
                    <a:cubicBezTo>
                      <a:pt x="5502" y="408018"/>
                      <a:pt x="0" y="394735"/>
                      <a:pt x="0" y="380884"/>
                    </a:cubicBezTo>
                    <a:lnTo>
                      <a:pt x="0" y="52225"/>
                    </a:lnTo>
                    <a:cubicBezTo>
                      <a:pt x="0" y="38374"/>
                      <a:pt x="5502" y="25091"/>
                      <a:pt x="15296" y="15296"/>
                    </a:cubicBezTo>
                    <a:cubicBezTo>
                      <a:pt x="25091" y="5502"/>
                      <a:pt x="38374" y="0"/>
                      <a:pt x="52225" y="0"/>
                    </a:cubicBezTo>
                    <a:close/>
                  </a:path>
                </a:pathLst>
              </a:custGeom>
              <a:solidFill>
                <a:srgbClr val="890A0A">
                  <a:alpha val="87843"/>
                </a:srgbClr>
              </a:solidFill>
            </p:spPr>
          </p:sp>
          <p:sp>
            <p:nvSpPr>
              <p:cNvPr id="38" name="TextBox 38"/>
              <p:cNvSpPr txBox="1"/>
              <p:nvPr/>
            </p:nvSpPr>
            <p:spPr>
              <a:xfrm>
                <a:off x="0" y="-38100"/>
                <a:ext cx="1171284" cy="471209"/>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a:off x="3114288" y="446060"/>
              <a:ext cx="520651" cy="520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41" name="TextBox 4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0701983" y="414334"/>
              <a:ext cx="520651" cy="52065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44" name="TextBox 44"/>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8348221" y="414334"/>
              <a:ext cx="520651" cy="520651"/>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47" name="TextBox 47"/>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
          <p:nvSpPr>
            <p:cNvPr id="48" name="Freeform 48"/>
            <p:cNvSpPr/>
            <p:nvPr/>
          </p:nvSpPr>
          <p:spPr>
            <a:xfrm>
              <a:off x="1417914" y="4142919"/>
              <a:ext cx="3913398" cy="3781321"/>
            </a:xfrm>
            <a:custGeom>
              <a:avLst/>
              <a:gdLst/>
              <a:ahLst/>
              <a:cxnLst/>
              <a:rect l="l" t="t" r="r" b="b"/>
              <a:pathLst>
                <a:path w="3913398" h="3781321">
                  <a:moveTo>
                    <a:pt x="0" y="0"/>
                  </a:moveTo>
                  <a:lnTo>
                    <a:pt x="3913398" y="0"/>
                  </a:lnTo>
                  <a:lnTo>
                    <a:pt x="3913398" y="3781321"/>
                  </a:lnTo>
                  <a:lnTo>
                    <a:pt x="0" y="37813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9" name="Freeform 49"/>
            <p:cNvSpPr/>
            <p:nvPr/>
          </p:nvSpPr>
          <p:spPr>
            <a:xfrm rot="-3017291">
              <a:off x="10978995" y="5706343"/>
              <a:ext cx="2493677" cy="1890660"/>
            </a:xfrm>
            <a:custGeom>
              <a:avLst/>
              <a:gdLst/>
              <a:ahLst/>
              <a:cxnLst/>
              <a:rect l="l" t="t" r="r" b="b"/>
              <a:pathLst>
                <a:path w="2493677" h="1890660">
                  <a:moveTo>
                    <a:pt x="0" y="0"/>
                  </a:moveTo>
                  <a:lnTo>
                    <a:pt x="2493677" y="0"/>
                  </a:lnTo>
                  <a:lnTo>
                    <a:pt x="2493677" y="1890661"/>
                  </a:lnTo>
                  <a:lnTo>
                    <a:pt x="0" y="18906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0" name="Freeform 50"/>
            <p:cNvSpPr/>
            <p:nvPr/>
          </p:nvSpPr>
          <p:spPr>
            <a:xfrm>
              <a:off x="9447606" y="4142919"/>
              <a:ext cx="2508755" cy="2508755"/>
            </a:xfrm>
            <a:custGeom>
              <a:avLst/>
              <a:gdLst/>
              <a:ahLst/>
              <a:cxnLst/>
              <a:rect l="l" t="t" r="r" b="b"/>
              <a:pathLst>
                <a:path w="2508755" h="2508755">
                  <a:moveTo>
                    <a:pt x="0" y="0"/>
                  </a:moveTo>
                  <a:lnTo>
                    <a:pt x="2508755" y="0"/>
                  </a:lnTo>
                  <a:lnTo>
                    <a:pt x="2508755" y="2508755"/>
                  </a:lnTo>
                  <a:lnTo>
                    <a:pt x="0" y="25087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1" name="Freeform 51"/>
            <p:cNvSpPr/>
            <p:nvPr/>
          </p:nvSpPr>
          <p:spPr>
            <a:xfrm>
              <a:off x="16465190" y="3940059"/>
              <a:ext cx="4238490" cy="3984180"/>
            </a:xfrm>
            <a:custGeom>
              <a:avLst/>
              <a:gdLst/>
              <a:ahLst/>
              <a:cxnLst/>
              <a:rect l="l" t="t" r="r" b="b"/>
              <a:pathLst>
                <a:path w="4238490" h="3984180">
                  <a:moveTo>
                    <a:pt x="0" y="0"/>
                  </a:moveTo>
                  <a:lnTo>
                    <a:pt x="4238489" y="0"/>
                  </a:lnTo>
                  <a:lnTo>
                    <a:pt x="4238489" y="3984181"/>
                  </a:lnTo>
                  <a:lnTo>
                    <a:pt x="0" y="39841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2"/>
            <p:cNvSpPr txBox="1"/>
            <p:nvPr/>
          </p:nvSpPr>
          <p:spPr>
            <a:xfrm>
              <a:off x="700543" y="1728055"/>
              <a:ext cx="5355477" cy="1397000"/>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Roboto"/>
                  <a:ea typeface="Roboto"/>
                  <a:cs typeface="Roboto"/>
                  <a:sym typeface="Roboto"/>
                </a:rPr>
                <a:t>Thách thức từ quy trình chuẩn hóa</a:t>
              </a:r>
            </a:p>
          </p:txBody>
        </p:sp>
        <p:sp>
          <p:nvSpPr>
            <p:cNvPr id="53" name="TextBox 53"/>
            <p:cNvSpPr txBox="1"/>
            <p:nvPr/>
          </p:nvSpPr>
          <p:spPr>
            <a:xfrm>
              <a:off x="8816396" y="1700752"/>
              <a:ext cx="4226795" cy="1397000"/>
            </a:xfrm>
            <a:prstGeom prst="rect">
              <a:avLst/>
            </a:prstGeom>
          </p:spPr>
          <p:txBody>
            <a:bodyPr wrap="square" lIns="0" tIns="0" rIns="0" bIns="0" rtlCol="0" anchor="t">
              <a:spAutoFit/>
            </a:bodyPr>
            <a:lstStyle/>
            <a:p>
              <a:pPr algn="ctr">
                <a:lnSpc>
                  <a:spcPts val="4200"/>
                </a:lnSpc>
                <a:spcBef>
                  <a:spcPct val="0"/>
                </a:spcBef>
              </a:pPr>
              <a:r>
                <a:rPr lang="en-US" sz="3000">
                  <a:solidFill>
                    <a:srgbClr val="FFFFFF"/>
                  </a:solidFill>
                  <a:latin typeface="Roboto"/>
                  <a:ea typeface="Roboto"/>
                  <a:cs typeface="Roboto"/>
                  <a:sym typeface="Roboto"/>
                </a:rPr>
                <a:t>Khó khăn trong thay đổi hệ thống</a:t>
              </a:r>
            </a:p>
          </p:txBody>
        </p:sp>
        <p:sp>
          <p:nvSpPr>
            <p:cNvPr id="54" name="TextBox 54"/>
            <p:cNvSpPr txBox="1"/>
            <p:nvPr/>
          </p:nvSpPr>
          <p:spPr>
            <a:xfrm>
              <a:off x="16304406" y="1700752"/>
              <a:ext cx="4820986" cy="1397000"/>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Roboto"/>
                  <a:ea typeface="Roboto"/>
                  <a:cs typeface="Roboto"/>
                  <a:sym typeface="Roboto"/>
                </a:rPr>
                <a:t>Khó khăn về thay đổi nhận thức </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55106" y="761023"/>
            <a:ext cx="3586693" cy="1043508"/>
            <a:chOff x="0" y="0"/>
            <a:chExt cx="4782258" cy="1391345"/>
          </a:xfrm>
        </p:grpSpPr>
        <p:sp>
          <p:nvSpPr>
            <p:cNvPr id="3" name="Freeform 3"/>
            <p:cNvSpPr/>
            <p:nvPr/>
          </p:nvSpPr>
          <p:spPr>
            <a:xfrm>
              <a:off x="0" y="0"/>
              <a:ext cx="4782258" cy="1391345"/>
            </a:xfrm>
            <a:custGeom>
              <a:avLst/>
              <a:gdLst/>
              <a:ahLst/>
              <a:cxnLst/>
              <a:rect l="l" t="t" r="r" b="b"/>
              <a:pathLst>
                <a:path w="4782258" h="1391345">
                  <a:moveTo>
                    <a:pt x="0" y="0"/>
                  </a:moveTo>
                  <a:lnTo>
                    <a:pt x="4782258" y="0"/>
                  </a:lnTo>
                  <a:lnTo>
                    <a:pt x="4782258" y="1391345"/>
                  </a:lnTo>
                  <a:lnTo>
                    <a:pt x="0" y="1391345"/>
                  </a:lnTo>
                  <a:close/>
                </a:path>
              </a:pathLst>
            </a:custGeom>
            <a:solidFill>
              <a:srgbClr val="000000">
                <a:alpha val="0"/>
              </a:srgbClr>
            </a:solidFill>
          </p:spPr>
        </p:sp>
        <p:sp>
          <p:nvSpPr>
            <p:cNvPr id="4" name="TextBox 4"/>
            <p:cNvSpPr txBox="1"/>
            <p:nvPr/>
          </p:nvSpPr>
          <p:spPr>
            <a:xfrm>
              <a:off x="0" y="-9525"/>
              <a:ext cx="4782258" cy="1400870"/>
            </a:xfrm>
            <a:prstGeom prst="rect">
              <a:avLst/>
            </a:prstGeom>
          </p:spPr>
          <p:txBody>
            <a:bodyPr lIns="0" tIns="0" rIns="0" bIns="0" rtlCol="0" anchor="t"/>
            <a:lstStyle/>
            <a:p>
              <a:pPr algn="l">
                <a:lnSpc>
                  <a:spcPts val="6000"/>
                </a:lnSpc>
              </a:pPr>
              <a:r>
                <a:rPr lang="en-US" sz="5000" b="1">
                  <a:solidFill>
                    <a:srgbClr val="3AAA35"/>
                  </a:solidFill>
                  <a:latin typeface="Roboto Bold"/>
                  <a:ea typeface="Roboto Bold"/>
                  <a:cs typeface="Roboto Bold"/>
                  <a:sym typeface="Roboto Bold"/>
                </a:rPr>
                <a:t>ỨNG DỤNG </a:t>
              </a:r>
            </a:p>
          </p:txBody>
        </p:sp>
      </p:grpSp>
      <p:grpSp>
        <p:nvGrpSpPr>
          <p:cNvPr id="5" name="Group 5"/>
          <p:cNvGrpSpPr/>
          <p:nvPr/>
        </p:nvGrpSpPr>
        <p:grpSpPr>
          <a:xfrm>
            <a:off x="7659387" y="-2725480"/>
            <a:ext cx="17734880" cy="15974777"/>
            <a:chOff x="0" y="0"/>
            <a:chExt cx="23646506" cy="21299703"/>
          </a:xfrm>
        </p:grpSpPr>
        <p:sp>
          <p:nvSpPr>
            <p:cNvPr id="6" name="Freeform 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0123845" y="3672074"/>
              <a:ext cx="2491699" cy="135341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8904427" y="3743001"/>
              <a:ext cx="1946697" cy="135341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9213250" y="4004109"/>
              <a:ext cx="4936787" cy="1238343"/>
              <a:chOff x="0" y="0"/>
              <a:chExt cx="1482412" cy="371848"/>
            </a:xfrm>
          </p:grpSpPr>
          <p:sp>
            <p:nvSpPr>
              <p:cNvPr id="16" name="Freeform 1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8" name="Freeform 1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9" name="Freeform 1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20" name="Group 20"/>
          <p:cNvGrpSpPr/>
          <p:nvPr/>
        </p:nvGrpSpPr>
        <p:grpSpPr>
          <a:xfrm>
            <a:off x="9887440" y="4223928"/>
            <a:ext cx="8231770" cy="2410644"/>
            <a:chOff x="0" y="0"/>
            <a:chExt cx="10975693" cy="3214191"/>
          </a:xfrm>
        </p:grpSpPr>
        <p:sp>
          <p:nvSpPr>
            <p:cNvPr id="21" name="Freeform 21"/>
            <p:cNvSpPr/>
            <p:nvPr/>
          </p:nvSpPr>
          <p:spPr>
            <a:xfrm>
              <a:off x="0" y="0"/>
              <a:ext cx="10975694" cy="3214191"/>
            </a:xfrm>
            <a:custGeom>
              <a:avLst/>
              <a:gdLst/>
              <a:ahLst/>
              <a:cxnLst/>
              <a:rect l="l" t="t" r="r" b="b"/>
              <a:pathLst>
                <a:path w="10975694" h="3214191">
                  <a:moveTo>
                    <a:pt x="0" y="0"/>
                  </a:moveTo>
                  <a:lnTo>
                    <a:pt x="10975694" y="0"/>
                  </a:lnTo>
                  <a:lnTo>
                    <a:pt x="10975694" y="3214191"/>
                  </a:lnTo>
                  <a:lnTo>
                    <a:pt x="0" y="3214191"/>
                  </a:lnTo>
                  <a:close/>
                </a:path>
              </a:pathLst>
            </a:custGeom>
            <a:solidFill>
              <a:srgbClr val="000000">
                <a:alpha val="0"/>
              </a:srgbClr>
            </a:solidFill>
          </p:spPr>
        </p:sp>
        <p:sp>
          <p:nvSpPr>
            <p:cNvPr id="22" name="TextBox 22"/>
            <p:cNvSpPr txBox="1"/>
            <p:nvPr/>
          </p:nvSpPr>
          <p:spPr>
            <a:xfrm>
              <a:off x="0" y="-19050"/>
              <a:ext cx="10975693" cy="3233241"/>
            </a:xfrm>
            <a:prstGeom prst="rect">
              <a:avLst/>
            </a:prstGeom>
          </p:spPr>
          <p:txBody>
            <a:bodyPr lIns="0" tIns="0" rIns="0" bIns="0" rtlCol="0" anchor="t"/>
            <a:lstStyle/>
            <a:p>
              <a:pPr marL="647700" lvl="1" indent="-323850" algn="l">
                <a:lnSpc>
                  <a:spcPts val="3600"/>
                </a:lnSpc>
                <a:buFont typeface="Arial"/>
                <a:buChar char="•"/>
              </a:pPr>
              <a:r>
                <a:rPr lang="en-US" sz="3000">
                  <a:solidFill>
                    <a:srgbClr val="404040"/>
                  </a:solidFill>
                  <a:latin typeface="Roboto"/>
                  <a:ea typeface="Roboto"/>
                  <a:cs typeface="Roboto"/>
                  <a:sym typeface="Roboto"/>
                </a:rPr>
                <a:t>Cùng thảo luận xác định mục tiêu điều trị.</a:t>
              </a:r>
            </a:p>
            <a:p>
              <a:pPr marL="647700" lvl="1" indent="-323850" algn="l">
                <a:lnSpc>
                  <a:spcPts val="3600"/>
                </a:lnSpc>
                <a:buFont typeface="Arial"/>
                <a:buChar char="•"/>
              </a:pPr>
              <a:r>
                <a:rPr lang="en-US" sz="3000">
                  <a:solidFill>
                    <a:srgbClr val="404040"/>
                  </a:solidFill>
                  <a:latin typeface="Roboto"/>
                  <a:ea typeface="Roboto"/>
                  <a:cs typeface="Roboto"/>
                  <a:sym typeface="Roboto"/>
                </a:rPr>
                <a:t>Phác đồ điều trị</a:t>
              </a:r>
            </a:p>
            <a:p>
              <a:pPr marL="647700" lvl="1" indent="-323850" algn="l">
                <a:lnSpc>
                  <a:spcPts val="3600"/>
                </a:lnSpc>
                <a:buFont typeface="Arial"/>
                <a:buChar char="•"/>
              </a:pPr>
              <a:r>
                <a:rPr lang="en-US" sz="3000">
                  <a:solidFill>
                    <a:srgbClr val="404040"/>
                  </a:solidFill>
                  <a:latin typeface="Roboto"/>
                  <a:ea typeface="Roboto"/>
                  <a:cs typeface="Roboto"/>
                  <a:sym typeface="Roboto"/>
                </a:rPr>
                <a:t>Kế hoạch theo dõi</a:t>
              </a:r>
            </a:p>
            <a:p>
              <a:pPr marL="647700" lvl="1" indent="-323850" algn="l">
                <a:lnSpc>
                  <a:spcPts val="3600"/>
                </a:lnSpc>
                <a:buFont typeface="Arial"/>
                <a:buChar char="•"/>
              </a:pPr>
              <a:r>
                <a:rPr lang="en-US" sz="3000">
                  <a:solidFill>
                    <a:srgbClr val="404040"/>
                  </a:solidFill>
                  <a:latin typeface="Roboto"/>
                  <a:ea typeface="Roboto"/>
                  <a:cs typeface="Roboto"/>
                  <a:sym typeface="Roboto"/>
                </a:rPr>
                <a:t>Vai trò của bà A.</a:t>
              </a:r>
            </a:p>
            <a:p>
              <a:pPr marL="647700" lvl="1" indent="-323850" algn="l">
                <a:lnSpc>
                  <a:spcPts val="3600"/>
                </a:lnSpc>
                <a:buFont typeface="Arial"/>
                <a:buChar char="•"/>
              </a:pPr>
              <a:r>
                <a:rPr lang="en-US" sz="3000">
                  <a:solidFill>
                    <a:srgbClr val="404040"/>
                  </a:solidFill>
                  <a:latin typeface="Roboto"/>
                  <a:ea typeface="Roboto"/>
                  <a:cs typeface="Roboto"/>
                  <a:sym typeface="Roboto"/>
                </a:rPr>
                <a:t>Bà A. tham gia quyết định điều trị</a:t>
              </a:r>
            </a:p>
          </p:txBody>
        </p:sp>
      </p:grpSp>
      <p:sp>
        <p:nvSpPr>
          <p:cNvPr id="23" name="Freeform 23"/>
          <p:cNvSpPr/>
          <p:nvPr/>
        </p:nvSpPr>
        <p:spPr>
          <a:xfrm>
            <a:off x="957041" y="3867150"/>
            <a:ext cx="1140333" cy="1562100"/>
          </a:xfrm>
          <a:custGeom>
            <a:avLst/>
            <a:gdLst/>
            <a:ahLst/>
            <a:cxnLst/>
            <a:rect l="l" t="t" r="r" b="b"/>
            <a:pathLst>
              <a:path w="1140333" h="1562100">
                <a:moveTo>
                  <a:pt x="0" y="0"/>
                </a:moveTo>
                <a:lnTo>
                  <a:pt x="1140333" y="0"/>
                </a:lnTo>
                <a:lnTo>
                  <a:pt x="1140333" y="1562100"/>
                </a:lnTo>
                <a:lnTo>
                  <a:pt x="0" y="15621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2716116" y="3657246"/>
            <a:ext cx="2495780" cy="1772004"/>
          </a:xfrm>
          <a:custGeom>
            <a:avLst/>
            <a:gdLst/>
            <a:ahLst/>
            <a:cxnLst/>
            <a:rect l="l" t="t" r="r" b="b"/>
            <a:pathLst>
              <a:path w="2495780" h="1772004">
                <a:moveTo>
                  <a:pt x="0" y="0"/>
                </a:moveTo>
                <a:lnTo>
                  <a:pt x="2495780" y="0"/>
                </a:lnTo>
                <a:lnTo>
                  <a:pt x="2495780" y="1772004"/>
                </a:lnTo>
                <a:lnTo>
                  <a:pt x="0" y="17720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6243149" y="3657246"/>
            <a:ext cx="3244702" cy="3289939"/>
          </a:xfrm>
          <a:custGeom>
            <a:avLst/>
            <a:gdLst/>
            <a:ahLst/>
            <a:cxnLst/>
            <a:rect l="l" t="t" r="r" b="b"/>
            <a:pathLst>
              <a:path w="3244702" h="3289939">
                <a:moveTo>
                  <a:pt x="0" y="0"/>
                </a:moveTo>
                <a:lnTo>
                  <a:pt x="3244702" y="0"/>
                </a:lnTo>
                <a:lnTo>
                  <a:pt x="3244702" y="3289939"/>
                </a:lnTo>
                <a:lnTo>
                  <a:pt x="0" y="3289939"/>
                </a:lnTo>
                <a:lnTo>
                  <a:pt x="0" y="0"/>
                </a:lnTo>
                <a:close/>
              </a:path>
            </a:pathLst>
          </a:custGeom>
          <a:blipFill>
            <a:blip r:embed="rId14"/>
            <a:stretch>
              <a:fillRect/>
            </a:stretch>
          </a:blipFill>
        </p:spPr>
      </p:sp>
      <p:sp>
        <p:nvSpPr>
          <p:cNvPr id="26" name="Freeform 26"/>
          <p:cNvSpPr/>
          <p:nvPr/>
        </p:nvSpPr>
        <p:spPr>
          <a:xfrm>
            <a:off x="506827" y="254077"/>
            <a:ext cx="2209289" cy="2057400"/>
          </a:xfrm>
          <a:custGeom>
            <a:avLst/>
            <a:gdLst/>
            <a:ahLst/>
            <a:cxnLst/>
            <a:rect l="l" t="t" r="r" b="b"/>
            <a:pathLst>
              <a:path w="2209289" h="2057400">
                <a:moveTo>
                  <a:pt x="0" y="0"/>
                </a:moveTo>
                <a:lnTo>
                  <a:pt x="2209289" y="0"/>
                </a:lnTo>
                <a:lnTo>
                  <a:pt x="2209289"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p:nvPr/>
        </p:nvGrpSpPr>
        <p:grpSpPr>
          <a:xfrm>
            <a:off x="12037039" y="7389702"/>
            <a:ext cx="2844739" cy="1588712"/>
            <a:chOff x="0" y="0"/>
            <a:chExt cx="1072113" cy="598747"/>
          </a:xfrm>
        </p:grpSpPr>
        <p:sp>
          <p:nvSpPr>
            <p:cNvPr id="28" name="Freeform 28"/>
            <p:cNvSpPr/>
            <p:nvPr/>
          </p:nvSpPr>
          <p:spPr>
            <a:xfrm>
              <a:off x="0" y="0"/>
              <a:ext cx="1072113" cy="598747"/>
            </a:xfrm>
            <a:custGeom>
              <a:avLst/>
              <a:gdLst/>
              <a:ahLst/>
              <a:cxnLst/>
              <a:rect l="l" t="t" r="r" b="b"/>
              <a:pathLst>
                <a:path w="1072113" h="598747">
                  <a:moveTo>
                    <a:pt x="1072113" y="299374"/>
                  </a:moveTo>
                  <a:lnTo>
                    <a:pt x="665713" y="0"/>
                  </a:lnTo>
                  <a:lnTo>
                    <a:pt x="665713" y="203200"/>
                  </a:lnTo>
                  <a:lnTo>
                    <a:pt x="0" y="203200"/>
                  </a:lnTo>
                  <a:lnTo>
                    <a:pt x="0" y="395547"/>
                  </a:lnTo>
                  <a:lnTo>
                    <a:pt x="665713" y="395547"/>
                  </a:lnTo>
                  <a:lnTo>
                    <a:pt x="665713" y="598747"/>
                  </a:lnTo>
                  <a:lnTo>
                    <a:pt x="1072113" y="299374"/>
                  </a:lnTo>
                  <a:close/>
                </a:path>
              </a:pathLst>
            </a:custGeom>
            <a:solidFill>
              <a:srgbClr val="233E8B"/>
            </a:solidFill>
          </p:spPr>
        </p:sp>
        <p:sp>
          <p:nvSpPr>
            <p:cNvPr id="29" name="TextBox 29"/>
            <p:cNvSpPr txBox="1"/>
            <p:nvPr/>
          </p:nvSpPr>
          <p:spPr>
            <a:xfrm>
              <a:off x="0" y="165100"/>
              <a:ext cx="970513" cy="230447"/>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3155106" y="1718807"/>
            <a:ext cx="5467122" cy="615950"/>
          </a:xfrm>
          <a:prstGeom prst="rect">
            <a:avLst/>
          </a:prstGeom>
        </p:spPr>
        <p:txBody>
          <a:bodyPr lIns="0" tIns="0" rIns="0" bIns="0" rtlCol="0" anchor="t">
            <a:spAutoFit/>
          </a:bodyPr>
          <a:lstStyle/>
          <a:p>
            <a:pPr algn="l">
              <a:lnSpc>
                <a:spcPts val="4900"/>
              </a:lnSpc>
              <a:spcBef>
                <a:spcPct val="0"/>
              </a:spcBef>
            </a:pPr>
            <a:r>
              <a:rPr lang="en-US" sz="3500" b="1" i="1">
                <a:solidFill>
                  <a:srgbClr val="000000"/>
                </a:solidFill>
                <a:latin typeface="Roboto Bold Italics"/>
                <a:ea typeface="Roboto Bold Italics"/>
                <a:cs typeface="Roboto Bold Italics"/>
                <a:sym typeface="Roboto Bold Italics"/>
              </a:rPr>
              <a:t>Một trường hợp lâm sàng </a:t>
            </a:r>
          </a:p>
        </p:txBody>
      </p:sp>
      <p:sp>
        <p:nvSpPr>
          <p:cNvPr id="31" name="TextBox 31"/>
          <p:cNvSpPr txBox="1"/>
          <p:nvPr/>
        </p:nvSpPr>
        <p:spPr>
          <a:xfrm>
            <a:off x="699397" y="5562954"/>
            <a:ext cx="4033438" cy="106680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Roboto"/>
                <a:ea typeface="Roboto"/>
                <a:cs typeface="Roboto"/>
                <a:sym typeface="Roboto"/>
              </a:rPr>
              <a:t>Bà A. 72 tuổi đến khám vì tăng huyết áp.</a:t>
            </a:r>
          </a:p>
        </p:txBody>
      </p:sp>
      <p:sp>
        <p:nvSpPr>
          <p:cNvPr id="32" name="TextBox 32"/>
          <p:cNvSpPr txBox="1"/>
          <p:nvPr/>
        </p:nvSpPr>
        <p:spPr>
          <a:xfrm>
            <a:off x="9887440" y="3581046"/>
            <a:ext cx="7592288" cy="5334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Roboto"/>
                <a:ea typeface="Roboto"/>
                <a:cs typeface="Roboto"/>
                <a:sym typeface="Roboto"/>
              </a:rPr>
              <a:t>Bác sĩ cùng bà thực hiện các hoạt động sau: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4192"/>
            <a:ext cx="18288000" cy="11431192"/>
          </a:xfrm>
          <a:custGeom>
            <a:avLst/>
            <a:gdLst/>
            <a:ahLst/>
            <a:cxnLst/>
            <a:rect l="l" t="t" r="r" b="b"/>
            <a:pathLst>
              <a:path w="18288000" h="11431192">
                <a:moveTo>
                  <a:pt x="0" y="0"/>
                </a:moveTo>
                <a:lnTo>
                  <a:pt x="18288000" y="0"/>
                </a:lnTo>
                <a:lnTo>
                  <a:pt x="18288000" y="11431192"/>
                </a:lnTo>
                <a:lnTo>
                  <a:pt x="0" y="11431192"/>
                </a:lnTo>
                <a:lnTo>
                  <a:pt x="0" y="0"/>
                </a:lnTo>
                <a:close/>
              </a:path>
            </a:pathLst>
          </a:custGeom>
          <a:blipFill>
            <a:blip r:embed="rId2"/>
            <a:stretch>
              <a:fillRect l="-870" t="-8443" r="-870"/>
            </a:stretch>
          </a:blipFill>
        </p:spPr>
      </p:sp>
      <p:sp>
        <p:nvSpPr>
          <p:cNvPr id="3" name="Freeform 3"/>
          <p:cNvSpPr/>
          <p:nvPr/>
        </p:nvSpPr>
        <p:spPr>
          <a:xfrm>
            <a:off x="8633106" y="4733869"/>
            <a:ext cx="3962640" cy="4138528"/>
          </a:xfrm>
          <a:custGeom>
            <a:avLst/>
            <a:gdLst/>
            <a:ahLst/>
            <a:cxnLst/>
            <a:rect l="l" t="t" r="r" b="b"/>
            <a:pathLst>
              <a:path w="3962640" h="4138528">
                <a:moveTo>
                  <a:pt x="0" y="0"/>
                </a:moveTo>
                <a:lnTo>
                  <a:pt x="3962640" y="0"/>
                </a:lnTo>
                <a:lnTo>
                  <a:pt x="3962640" y="4138528"/>
                </a:lnTo>
                <a:lnTo>
                  <a:pt x="0" y="4138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659387" y="-2725480"/>
            <a:ext cx="17734880" cy="15974777"/>
            <a:chOff x="0" y="0"/>
            <a:chExt cx="23646506" cy="21299703"/>
          </a:xfrm>
        </p:grpSpPr>
        <p:sp>
          <p:nvSpPr>
            <p:cNvPr id="5" name="Freeform 5"/>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0123845" y="3672074"/>
              <a:ext cx="2491699" cy="1353410"/>
              <a:chOff x="0" y="0"/>
              <a:chExt cx="748204" cy="406400"/>
            </a:xfrm>
          </p:grpSpPr>
          <p:sp>
            <p:nvSpPr>
              <p:cNvPr id="9" name="Freeform 9"/>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0" name="TextBox 10"/>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1" name="Group 11"/>
            <p:cNvGrpSpPr/>
            <p:nvPr/>
          </p:nvGrpSpPr>
          <p:grpSpPr>
            <a:xfrm>
              <a:off x="8904427" y="3743001"/>
              <a:ext cx="1946697" cy="1353410"/>
              <a:chOff x="0" y="0"/>
              <a:chExt cx="584552" cy="406400"/>
            </a:xfrm>
          </p:grpSpPr>
          <p:sp>
            <p:nvSpPr>
              <p:cNvPr id="12" name="Freeform 12"/>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3" name="TextBox 13"/>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4" name="Group 14"/>
            <p:cNvGrpSpPr/>
            <p:nvPr/>
          </p:nvGrpSpPr>
          <p:grpSpPr>
            <a:xfrm>
              <a:off x="9213250" y="4004109"/>
              <a:ext cx="4936787" cy="1238343"/>
              <a:chOff x="0" y="0"/>
              <a:chExt cx="1482412" cy="371848"/>
            </a:xfrm>
          </p:grpSpPr>
          <p:sp>
            <p:nvSpPr>
              <p:cNvPr id="15" name="Freeform 15"/>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6" name="TextBox 16"/>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7" name="Freeform 17"/>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1"/>
              <a:stretch>
                <a:fillRect/>
              </a:stretch>
            </a:blipFill>
          </p:spPr>
        </p:sp>
        <p:sp>
          <p:nvSpPr>
            <p:cNvPr id="18" name="Freeform 18"/>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2"/>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13380" y="-2950756"/>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6" name="Group 6"/>
          <p:cNvGrpSpPr/>
          <p:nvPr/>
        </p:nvGrpSpPr>
        <p:grpSpPr>
          <a:xfrm>
            <a:off x="14337707" y="28575"/>
            <a:ext cx="3934208" cy="1250044"/>
            <a:chOff x="0" y="0"/>
            <a:chExt cx="5245610" cy="1666726"/>
          </a:xfrm>
        </p:grpSpPr>
        <p:grpSp>
          <p:nvGrpSpPr>
            <p:cNvPr id="7" name="Group 7"/>
            <p:cNvGrpSpPr/>
            <p:nvPr/>
          </p:nvGrpSpPr>
          <p:grpSpPr>
            <a:xfrm>
              <a:off x="1219418" y="0"/>
              <a:ext cx="2491699" cy="1353410"/>
              <a:chOff x="0" y="0"/>
              <a:chExt cx="748204" cy="406400"/>
            </a:xfrm>
          </p:grpSpPr>
          <p:sp>
            <p:nvSpPr>
              <p:cNvPr id="8" name="Freeform 8"/>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9" name="TextBox 9"/>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70927"/>
              <a:ext cx="1946697" cy="1353410"/>
              <a:chOff x="0" y="0"/>
              <a:chExt cx="584552" cy="406400"/>
            </a:xfrm>
          </p:grpSpPr>
          <p:sp>
            <p:nvSpPr>
              <p:cNvPr id="11" name="Freeform 11"/>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2" name="TextBox 12"/>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08823" y="332035"/>
              <a:ext cx="4936787" cy="1238343"/>
              <a:chOff x="0" y="0"/>
              <a:chExt cx="1482412" cy="371848"/>
            </a:xfrm>
          </p:grpSpPr>
          <p:sp>
            <p:nvSpPr>
              <p:cNvPr id="14" name="Freeform 14"/>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5" name="TextBox 15"/>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17" name="Freeform 17"/>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0"/>
              <a:stretch>
                <a:fillRect/>
              </a:stretch>
            </a:blipFill>
          </p:spPr>
        </p:sp>
      </p:grpSp>
      <p:grpSp>
        <p:nvGrpSpPr>
          <p:cNvPr id="18" name="Group 18"/>
          <p:cNvGrpSpPr/>
          <p:nvPr/>
        </p:nvGrpSpPr>
        <p:grpSpPr>
          <a:xfrm>
            <a:off x="2238745" y="4475536"/>
            <a:ext cx="9765200" cy="2440581"/>
            <a:chOff x="0" y="0"/>
            <a:chExt cx="1170709" cy="292591"/>
          </a:xfrm>
        </p:grpSpPr>
        <p:sp>
          <p:nvSpPr>
            <p:cNvPr id="19" name="Freeform 19"/>
            <p:cNvSpPr/>
            <p:nvPr/>
          </p:nvSpPr>
          <p:spPr>
            <a:xfrm>
              <a:off x="0" y="0"/>
              <a:ext cx="1170709" cy="292591"/>
            </a:xfrm>
            <a:custGeom>
              <a:avLst/>
              <a:gdLst/>
              <a:ahLst/>
              <a:cxnLst/>
              <a:rect l="l" t="t" r="r" b="b"/>
              <a:pathLst>
                <a:path w="1170709" h="292591">
                  <a:moveTo>
                    <a:pt x="967509" y="0"/>
                  </a:moveTo>
                  <a:cubicBezTo>
                    <a:pt x="1079733" y="0"/>
                    <a:pt x="1170709" y="65499"/>
                    <a:pt x="1170709" y="146296"/>
                  </a:cubicBezTo>
                  <a:cubicBezTo>
                    <a:pt x="1170709" y="227092"/>
                    <a:pt x="1079733" y="292591"/>
                    <a:pt x="967509" y="292591"/>
                  </a:cubicBezTo>
                  <a:lnTo>
                    <a:pt x="203200" y="292591"/>
                  </a:lnTo>
                  <a:cubicBezTo>
                    <a:pt x="90976" y="292591"/>
                    <a:pt x="0" y="227092"/>
                    <a:pt x="0" y="146296"/>
                  </a:cubicBezTo>
                  <a:cubicBezTo>
                    <a:pt x="0" y="65499"/>
                    <a:pt x="90976" y="0"/>
                    <a:pt x="203200" y="0"/>
                  </a:cubicBezTo>
                  <a:close/>
                </a:path>
              </a:pathLst>
            </a:custGeom>
            <a:solidFill>
              <a:srgbClr val="85D1B1"/>
            </a:solidFill>
          </p:spPr>
        </p:sp>
        <p:sp>
          <p:nvSpPr>
            <p:cNvPr id="20" name="TextBox 20"/>
            <p:cNvSpPr txBox="1"/>
            <p:nvPr/>
          </p:nvSpPr>
          <p:spPr>
            <a:xfrm>
              <a:off x="0" y="-47625"/>
              <a:ext cx="1170709" cy="34021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870309" y="5036633"/>
            <a:ext cx="6502072" cy="1366341"/>
            <a:chOff x="0" y="0"/>
            <a:chExt cx="8669429" cy="1821788"/>
          </a:xfrm>
        </p:grpSpPr>
        <p:sp>
          <p:nvSpPr>
            <p:cNvPr id="22" name="Freeform 22"/>
            <p:cNvSpPr/>
            <p:nvPr/>
          </p:nvSpPr>
          <p:spPr>
            <a:xfrm>
              <a:off x="0" y="0"/>
              <a:ext cx="8669430" cy="1821788"/>
            </a:xfrm>
            <a:custGeom>
              <a:avLst/>
              <a:gdLst/>
              <a:ahLst/>
              <a:cxnLst/>
              <a:rect l="l" t="t" r="r" b="b"/>
              <a:pathLst>
                <a:path w="8669430" h="1821788">
                  <a:moveTo>
                    <a:pt x="0" y="0"/>
                  </a:moveTo>
                  <a:lnTo>
                    <a:pt x="8669430" y="0"/>
                  </a:lnTo>
                  <a:lnTo>
                    <a:pt x="8669430" y="1821788"/>
                  </a:lnTo>
                  <a:lnTo>
                    <a:pt x="0" y="1821788"/>
                  </a:lnTo>
                  <a:close/>
                </a:path>
              </a:pathLst>
            </a:custGeom>
            <a:solidFill>
              <a:srgbClr val="000000">
                <a:alpha val="0"/>
              </a:srgbClr>
            </a:solidFill>
          </p:spPr>
        </p:sp>
        <p:sp>
          <p:nvSpPr>
            <p:cNvPr id="23" name="TextBox 23"/>
            <p:cNvSpPr txBox="1"/>
            <p:nvPr/>
          </p:nvSpPr>
          <p:spPr>
            <a:xfrm>
              <a:off x="0" y="0"/>
              <a:ext cx="8669429" cy="1821788"/>
            </a:xfrm>
            <a:prstGeom prst="rect">
              <a:avLst/>
            </a:prstGeom>
          </p:spPr>
          <p:txBody>
            <a:bodyPr lIns="0" tIns="0" rIns="0" bIns="0" rtlCol="0" anchor="t"/>
            <a:lstStyle/>
            <a:p>
              <a:pPr algn="ctr">
                <a:lnSpc>
                  <a:spcPts val="4799"/>
                </a:lnSpc>
              </a:pPr>
              <a:r>
                <a:rPr lang="en-US" sz="3999">
                  <a:solidFill>
                    <a:srgbClr val="404040"/>
                  </a:solidFill>
                  <a:latin typeface="Roboto"/>
                  <a:ea typeface="Roboto"/>
                  <a:cs typeface="Roboto"/>
                  <a:sym typeface="Roboto"/>
                </a:rPr>
                <a:t>Chăm sóc lấy người bệnh làm trung tâm là gì? </a:t>
              </a:r>
            </a:p>
          </p:txBody>
        </p:sp>
      </p:grpSp>
      <p:sp>
        <p:nvSpPr>
          <p:cNvPr id="24" name="Freeform 24"/>
          <p:cNvSpPr/>
          <p:nvPr/>
        </p:nvSpPr>
        <p:spPr>
          <a:xfrm>
            <a:off x="13583784" y="5036633"/>
            <a:ext cx="4594071" cy="5250367"/>
          </a:xfrm>
          <a:custGeom>
            <a:avLst/>
            <a:gdLst/>
            <a:ahLst/>
            <a:cxnLst/>
            <a:rect l="l" t="t" r="r" b="b"/>
            <a:pathLst>
              <a:path w="4594071" h="5250367">
                <a:moveTo>
                  <a:pt x="0" y="0"/>
                </a:moveTo>
                <a:lnTo>
                  <a:pt x="4594071" y="0"/>
                </a:lnTo>
                <a:lnTo>
                  <a:pt x="4594071" y="5250367"/>
                </a:lnTo>
                <a:lnTo>
                  <a:pt x="0" y="5250367"/>
                </a:lnTo>
                <a:lnTo>
                  <a:pt x="0" y="0"/>
                </a:lnTo>
                <a:close/>
              </a:path>
            </a:pathLst>
          </a:custGeom>
          <a:blipFill>
            <a:blip r:embed="rId11"/>
            <a:stretch>
              <a:fillRect/>
            </a:stretch>
          </a:blipFill>
          <a:ln cap="sq">
            <a:noFill/>
            <a:prstDash val="solid"/>
            <a:miter/>
          </a:ln>
        </p:spPr>
      </p:sp>
      <p:grpSp>
        <p:nvGrpSpPr>
          <p:cNvPr id="28" name="Group 12">
            <a:extLst>
              <a:ext uri="{FF2B5EF4-FFF2-40B4-BE49-F238E27FC236}">
                <a16:creationId xmlns:a16="http://schemas.microsoft.com/office/drawing/2014/main" id="{33191C57-96ED-5E5E-C0F3-696CE1A89B6D}"/>
              </a:ext>
            </a:extLst>
          </p:cNvPr>
          <p:cNvGrpSpPr/>
          <p:nvPr/>
        </p:nvGrpSpPr>
        <p:grpSpPr>
          <a:xfrm>
            <a:off x="1131647" y="1838330"/>
            <a:ext cx="6385992" cy="2109447"/>
            <a:chOff x="0" y="0"/>
            <a:chExt cx="8514656" cy="2812597"/>
          </a:xfrm>
        </p:grpSpPr>
        <p:sp>
          <p:nvSpPr>
            <p:cNvPr id="29" name="Freeform 13">
              <a:extLst>
                <a:ext uri="{FF2B5EF4-FFF2-40B4-BE49-F238E27FC236}">
                  <a16:creationId xmlns:a16="http://schemas.microsoft.com/office/drawing/2014/main" id="{D2C2A601-42DD-E796-3ED6-A3A394A4A670}"/>
                </a:ext>
              </a:extLst>
            </p:cNvPr>
            <p:cNvSpPr/>
            <p:nvPr/>
          </p:nvSpPr>
          <p:spPr>
            <a:xfrm>
              <a:off x="0" y="0"/>
              <a:ext cx="2812597" cy="2812597"/>
            </a:xfrm>
            <a:custGeom>
              <a:avLst/>
              <a:gdLst/>
              <a:ahLst/>
              <a:cxnLst/>
              <a:rect l="l" t="t" r="r" b="b"/>
              <a:pathLst>
                <a:path w="2812597" h="2812597">
                  <a:moveTo>
                    <a:pt x="0" y="0"/>
                  </a:moveTo>
                  <a:lnTo>
                    <a:pt x="2812597" y="0"/>
                  </a:lnTo>
                  <a:lnTo>
                    <a:pt x="2812597" y="2812597"/>
                  </a:lnTo>
                  <a:lnTo>
                    <a:pt x="0" y="2812597"/>
                  </a:lnTo>
                  <a:lnTo>
                    <a:pt x="0" y="0"/>
                  </a:lnTo>
                  <a:close/>
                </a:path>
              </a:pathLst>
            </a:custGeom>
            <a:blipFill>
              <a:blip r:embed="rId12"/>
              <a:stretch>
                <a:fillRect/>
              </a:stretch>
            </a:blipFill>
          </p:spPr>
        </p:sp>
        <p:sp>
          <p:nvSpPr>
            <p:cNvPr id="30" name="TextBox 14">
              <a:extLst>
                <a:ext uri="{FF2B5EF4-FFF2-40B4-BE49-F238E27FC236}">
                  <a16:creationId xmlns:a16="http://schemas.microsoft.com/office/drawing/2014/main" id="{9A6DEC31-5FDF-36E0-27AF-39B18E4E633B}"/>
                </a:ext>
              </a:extLst>
            </p:cNvPr>
            <p:cNvSpPr txBox="1"/>
            <p:nvPr/>
          </p:nvSpPr>
          <p:spPr>
            <a:xfrm>
              <a:off x="3316037" y="888774"/>
              <a:ext cx="5198619" cy="1025524"/>
            </a:xfrm>
            <a:prstGeom prst="rect">
              <a:avLst/>
            </a:prstGeom>
          </p:spPr>
          <p:txBody>
            <a:bodyPr wrap="square"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TƯƠNG TÁC</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4487096"/>
            <a:chOff x="0" y="0"/>
            <a:chExt cx="3363511" cy="1181787"/>
          </a:xfrm>
        </p:grpSpPr>
        <p:sp>
          <p:nvSpPr>
            <p:cNvPr id="18" name="Freeform 18"/>
            <p:cNvSpPr/>
            <p:nvPr/>
          </p:nvSpPr>
          <p:spPr>
            <a:xfrm>
              <a:off x="0" y="0"/>
              <a:ext cx="3363511" cy="1181787"/>
            </a:xfrm>
            <a:custGeom>
              <a:avLst/>
              <a:gdLst/>
              <a:ahLst/>
              <a:cxnLst/>
              <a:rect l="l" t="t" r="r" b="b"/>
              <a:pathLst>
                <a:path w="3363511" h="1181787">
                  <a:moveTo>
                    <a:pt x="20611" y="0"/>
                  </a:moveTo>
                  <a:lnTo>
                    <a:pt x="3342900" y="0"/>
                  </a:lnTo>
                  <a:cubicBezTo>
                    <a:pt x="3348367" y="0"/>
                    <a:pt x="3353609" y="2172"/>
                    <a:pt x="3357475" y="6037"/>
                  </a:cubicBezTo>
                  <a:cubicBezTo>
                    <a:pt x="3361340" y="9902"/>
                    <a:pt x="3363511" y="15145"/>
                    <a:pt x="3363511" y="20611"/>
                  </a:cubicBezTo>
                  <a:lnTo>
                    <a:pt x="3363511" y="1161175"/>
                  </a:lnTo>
                  <a:cubicBezTo>
                    <a:pt x="3363511" y="1172559"/>
                    <a:pt x="3354283" y="1181787"/>
                    <a:pt x="3342900" y="1181787"/>
                  </a:cubicBezTo>
                  <a:lnTo>
                    <a:pt x="20611" y="1181787"/>
                  </a:lnTo>
                  <a:cubicBezTo>
                    <a:pt x="9228" y="1181787"/>
                    <a:pt x="0" y="1172559"/>
                    <a:pt x="0" y="1161175"/>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419912"/>
            </a:xfrm>
            <a:prstGeom prst="rect">
              <a:avLst/>
            </a:prstGeom>
          </p:spPr>
          <p:txBody>
            <a:bodyPr lIns="50800" tIns="50800" rIns="50800" bIns="50800" rtlCol="0" anchor="ctr"/>
            <a:lstStyle/>
            <a:p>
              <a:pPr algn="just">
                <a:lnSpc>
                  <a:spcPts val="5999"/>
                </a:lnSpc>
              </a:pPr>
              <a:endParaRPr/>
            </a:p>
            <a:p>
              <a:pPr algn="just">
                <a:lnSpc>
                  <a:spcPts val="5999"/>
                </a:lnSpc>
              </a:pPr>
              <a:r>
                <a:rPr lang="en-US" sz="2999">
                  <a:solidFill>
                    <a:srgbClr val="000000"/>
                  </a:solidFill>
                  <a:latin typeface="Roboto"/>
                  <a:ea typeface="Roboto"/>
                  <a:cs typeface="Roboto"/>
                  <a:sym typeface="Roboto"/>
                </a:rPr>
                <a:t>Việc lấy người bệnh làm trung tâm trong điều trị đòi hỏi thời gian và độ tập trung cao của bác sĩ. Trong bổi cảnh các BV đều quá tải BN như hiện nay, mỗi bệnh nhân đi khám có thể chỉ từ 5-10 phút không thể được đánh giá toàn diện kỹ càng. Liệu có giải pháp nào cải thiện tình hình này?</a:t>
              </a:r>
            </a:p>
            <a:p>
              <a:pPr algn="just">
                <a:lnSpc>
                  <a:spcPts val="5999"/>
                </a:lnSpc>
              </a:pPr>
              <a:endParaRPr lang="en-US" sz="2999">
                <a:solidFill>
                  <a:srgbClr val="000000"/>
                </a:solidFill>
                <a:latin typeface="Roboto"/>
                <a:ea typeface="Roboto"/>
                <a:cs typeface="Roboto"/>
                <a:sym typeface="Roboto"/>
              </a:endParaRPr>
            </a:p>
          </p:txBody>
        </p:sp>
      </p:grpSp>
      <p:grpSp>
        <p:nvGrpSpPr>
          <p:cNvPr id="20" name="Group 20"/>
          <p:cNvGrpSpPr/>
          <p:nvPr/>
        </p:nvGrpSpPr>
        <p:grpSpPr>
          <a:xfrm>
            <a:off x="771208" y="1613009"/>
            <a:ext cx="5477193" cy="1930292"/>
            <a:chOff x="0" y="-136752"/>
            <a:chExt cx="1442553"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65109" y="-136752"/>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1 - Bác sĩ Vân Thanh</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5239571"/>
            <a:chOff x="0" y="0"/>
            <a:chExt cx="3363511" cy="1379969"/>
          </a:xfrm>
        </p:grpSpPr>
        <p:sp>
          <p:nvSpPr>
            <p:cNvPr id="18" name="Freeform 18"/>
            <p:cNvSpPr/>
            <p:nvPr/>
          </p:nvSpPr>
          <p:spPr>
            <a:xfrm>
              <a:off x="0" y="0"/>
              <a:ext cx="3363511" cy="1379969"/>
            </a:xfrm>
            <a:custGeom>
              <a:avLst/>
              <a:gdLst/>
              <a:ahLst/>
              <a:cxnLst/>
              <a:rect l="l" t="t" r="r" b="b"/>
              <a:pathLst>
                <a:path w="3363511" h="1379969">
                  <a:moveTo>
                    <a:pt x="20611" y="0"/>
                  </a:moveTo>
                  <a:lnTo>
                    <a:pt x="3342900" y="0"/>
                  </a:lnTo>
                  <a:cubicBezTo>
                    <a:pt x="3348367" y="0"/>
                    <a:pt x="3353609" y="2172"/>
                    <a:pt x="3357475" y="6037"/>
                  </a:cubicBezTo>
                  <a:cubicBezTo>
                    <a:pt x="3361340" y="9902"/>
                    <a:pt x="3363511" y="15145"/>
                    <a:pt x="3363511" y="20611"/>
                  </a:cubicBezTo>
                  <a:lnTo>
                    <a:pt x="3363511" y="1359358"/>
                  </a:lnTo>
                  <a:cubicBezTo>
                    <a:pt x="3363511" y="1370741"/>
                    <a:pt x="3354283" y="1379969"/>
                    <a:pt x="3342900" y="1379969"/>
                  </a:cubicBezTo>
                  <a:lnTo>
                    <a:pt x="20611" y="1379969"/>
                  </a:lnTo>
                  <a:cubicBezTo>
                    <a:pt x="15145" y="1379969"/>
                    <a:pt x="9902" y="1377798"/>
                    <a:pt x="6037" y="1373932"/>
                  </a:cubicBezTo>
                  <a:cubicBezTo>
                    <a:pt x="2172" y="1370067"/>
                    <a:pt x="0" y="1364824"/>
                    <a:pt x="0" y="1359358"/>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618094"/>
            </a:xfrm>
            <a:prstGeom prst="rect">
              <a:avLst/>
            </a:prstGeom>
          </p:spPr>
          <p:txBody>
            <a:bodyPr lIns="50800" tIns="50800" rIns="50800" bIns="50800" rtlCol="0" anchor="ctr"/>
            <a:lstStyle/>
            <a:p>
              <a:pPr algn="just">
                <a:lnSpc>
                  <a:spcPts val="5999"/>
                </a:lnSpc>
              </a:pPr>
              <a:endParaRPr/>
            </a:p>
            <a:p>
              <a:pPr algn="just">
                <a:lnSpc>
                  <a:spcPts val="5999"/>
                </a:lnSpc>
              </a:pPr>
              <a:r>
                <a:rPr lang="en-US" sz="2999">
                  <a:solidFill>
                    <a:srgbClr val="000000"/>
                  </a:solidFill>
                  <a:latin typeface="Roboto"/>
                  <a:ea typeface="Roboto"/>
                  <a:cs typeface="Roboto"/>
                  <a:sym typeface="Roboto"/>
                </a:rPr>
                <a:t>Dạ em có thắc mắc là có mối tương quan nào với trị liệu tâm lý không. Điều này có thể thấy rằng càng ngày càng có sự phối hợp giữa tâm lý và y khoa hay trong tương lại, các nguyên tắc làm việc với thân chủ trong trị liệu tâm lý liệu có thể được áp dụng trong mối quan hệ giữa bác sĩ và bệnh nhân không ạ?</a:t>
              </a:r>
            </a:p>
            <a:p>
              <a:pPr algn="just">
                <a:lnSpc>
                  <a:spcPts val="5999"/>
                </a:lnSpc>
              </a:pPr>
              <a:endParaRPr lang="en-US" sz="2999">
                <a:solidFill>
                  <a:srgbClr val="000000"/>
                </a:solidFill>
                <a:latin typeface="Roboto"/>
                <a:ea typeface="Roboto"/>
                <a:cs typeface="Roboto"/>
                <a:sym typeface="Roboto"/>
              </a:endParaRPr>
            </a:p>
          </p:txBody>
        </p:sp>
      </p:grpSp>
      <p:grpSp>
        <p:nvGrpSpPr>
          <p:cNvPr id="20" name="Group 20"/>
          <p:cNvGrpSpPr/>
          <p:nvPr/>
        </p:nvGrpSpPr>
        <p:grpSpPr>
          <a:xfrm>
            <a:off x="771208" y="1551745"/>
            <a:ext cx="5473305" cy="1930292"/>
            <a:chOff x="0" y="-152887"/>
            <a:chExt cx="1441529"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64085" y="-152887"/>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2 - Bạn Cao Đạt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3086100"/>
            <a:chOff x="0" y="0"/>
            <a:chExt cx="3363511" cy="812800"/>
          </a:xfrm>
        </p:grpSpPr>
        <p:sp>
          <p:nvSpPr>
            <p:cNvPr id="18" name="Freeform 18"/>
            <p:cNvSpPr/>
            <p:nvPr/>
          </p:nvSpPr>
          <p:spPr>
            <a:xfrm>
              <a:off x="0" y="0"/>
              <a:ext cx="3363511" cy="812800"/>
            </a:xfrm>
            <a:custGeom>
              <a:avLst/>
              <a:gdLst/>
              <a:ahLst/>
              <a:cxnLst/>
              <a:rect l="l" t="t" r="r" b="b"/>
              <a:pathLst>
                <a:path w="3363511" h="812800">
                  <a:moveTo>
                    <a:pt x="20611" y="0"/>
                  </a:moveTo>
                  <a:lnTo>
                    <a:pt x="3342900" y="0"/>
                  </a:lnTo>
                  <a:cubicBezTo>
                    <a:pt x="3348367" y="0"/>
                    <a:pt x="3353609" y="2172"/>
                    <a:pt x="3357475" y="6037"/>
                  </a:cubicBezTo>
                  <a:cubicBezTo>
                    <a:pt x="3361340" y="9902"/>
                    <a:pt x="3363511" y="15145"/>
                    <a:pt x="3363511" y="20611"/>
                  </a:cubicBezTo>
                  <a:lnTo>
                    <a:pt x="3363511" y="792189"/>
                  </a:lnTo>
                  <a:cubicBezTo>
                    <a:pt x="3363511" y="803572"/>
                    <a:pt x="3354283" y="812800"/>
                    <a:pt x="3342900" y="812800"/>
                  </a:cubicBezTo>
                  <a:lnTo>
                    <a:pt x="20611" y="812800"/>
                  </a:lnTo>
                  <a:cubicBezTo>
                    <a:pt x="15145" y="812800"/>
                    <a:pt x="9902" y="810628"/>
                    <a:pt x="6037" y="806763"/>
                  </a:cubicBezTo>
                  <a:cubicBezTo>
                    <a:pt x="2172" y="802898"/>
                    <a:pt x="0" y="797655"/>
                    <a:pt x="0" y="792189"/>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050925"/>
            </a:xfrm>
            <a:prstGeom prst="rect">
              <a:avLst/>
            </a:prstGeom>
          </p:spPr>
          <p:txBody>
            <a:bodyPr lIns="50800" tIns="50800" rIns="50800" bIns="50800" rtlCol="0" anchor="ctr"/>
            <a:lstStyle/>
            <a:p>
              <a:pPr algn="just">
                <a:lnSpc>
                  <a:spcPts val="5999"/>
                </a:lnSpc>
              </a:pPr>
              <a:r>
                <a:rPr lang="en-US" sz="2999">
                  <a:solidFill>
                    <a:srgbClr val="000000"/>
                  </a:solidFill>
                  <a:latin typeface="Roboto"/>
                  <a:ea typeface="Roboto"/>
                  <a:cs typeface="Roboto"/>
                  <a:sym typeface="Roboto"/>
                </a:rPr>
                <a:t>Bệnh nhân che giấu lo lắng khi điều trị bệnh thì phải làm sao?</a:t>
              </a:r>
            </a:p>
          </p:txBody>
        </p:sp>
      </p:grpSp>
      <p:grpSp>
        <p:nvGrpSpPr>
          <p:cNvPr id="20" name="Group 20"/>
          <p:cNvGrpSpPr/>
          <p:nvPr/>
        </p:nvGrpSpPr>
        <p:grpSpPr>
          <a:xfrm>
            <a:off x="771208" y="1484332"/>
            <a:ext cx="5441567" cy="1930292"/>
            <a:chOff x="0" y="-170642"/>
            <a:chExt cx="1433170"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55726" y="-170642"/>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3 - Bác sĩ Hải Sâm</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3086100"/>
            <a:chOff x="0" y="0"/>
            <a:chExt cx="3363511" cy="812800"/>
          </a:xfrm>
        </p:grpSpPr>
        <p:sp>
          <p:nvSpPr>
            <p:cNvPr id="18" name="Freeform 18"/>
            <p:cNvSpPr/>
            <p:nvPr/>
          </p:nvSpPr>
          <p:spPr>
            <a:xfrm>
              <a:off x="0" y="0"/>
              <a:ext cx="3363511" cy="812800"/>
            </a:xfrm>
            <a:custGeom>
              <a:avLst/>
              <a:gdLst/>
              <a:ahLst/>
              <a:cxnLst/>
              <a:rect l="l" t="t" r="r" b="b"/>
              <a:pathLst>
                <a:path w="3363511" h="812800">
                  <a:moveTo>
                    <a:pt x="20611" y="0"/>
                  </a:moveTo>
                  <a:lnTo>
                    <a:pt x="3342900" y="0"/>
                  </a:lnTo>
                  <a:cubicBezTo>
                    <a:pt x="3348367" y="0"/>
                    <a:pt x="3353609" y="2172"/>
                    <a:pt x="3357475" y="6037"/>
                  </a:cubicBezTo>
                  <a:cubicBezTo>
                    <a:pt x="3361340" y="9902"/>
                    <a:pt x="3363511" y="15145"/>
                    <a:pt x="3363511" y="20611"/>
                  </a:cubicBezTo>
                  <a:lnTo>
                    <a:pt x="3363511" y="792189"/>
                  </a:lnTo>
                  <a:cubicBezTo>
                    <a:pt x="3363511" y="803572"/>
                    <a:pt x="3354283" y="812800"/>
                    <a:pt x="3342900" y="812800"/>
                  </a:cubicBezTo>
                  <a:lnTo>
                    <a:pt x="20611" y="812800"/>
                  </a:lnTo>
                  <a:cubicBezTo>
                    <a:pt x="15145" y="812800"/>
                    <a:pt x="9902" y="810628"/>
                    <a:pt x="6037" y="806763"/>
                  </a:cubicBezTo>
                  <a:cubicBezTo>
                    <a:pt x="2172" y="802898"/>
                    <a:pt x="0" y="797655"/>
                    <a:pt x="0" y="792189"/>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050925"/>
            </a:xfrm>
            <a:prstGeom prst="rect">
              <a:avLst/>
            </a:prstGeom>
          </p:spPr>
          <p:txBody>
            <a:bodyPr lIns="50800" tIns="50800" rIns="50800" bIns="50800" rtlCol="0" anchor="ctr"/>
            <a:lstStyle/>
            <a:p>
              <a:pPr algn="just">
                <a:lnSpc>
                  <a:spcPts val="5999"/>
                </a:lnSpc>
              </a:pPr>
              <a:r>
                <a:rPr lang="en-US" sz="2999">
                  <a:solidFill>
                    <a:srgbClr val="000000"/>
                  </a:solidFill>
                  <a:latin typeface="Roboto"/>
                  <a:ea typeface="Roboto"/>
                  <a:cs typeface="Roboto"/>
                  <a:sym typeface="Roboto"/>
                </a:rPr>
                <a:t>Lấy bệnh nhân làm trung tâm nhưng cần tôn trọng vai trò của bác sỹ, làm thế nào để cân bằng?</a:t>
              </a:r>
            </a:p>
          </p:txBody>
        </p:sp>
      </p:grpSp>
      <p:grpSp>
        <p:nvGrpSpPr>
          <p:cNvPr id="20" name="Group 20"/>
          <p:cNvGrpSpPr/>
          <p:nvPr/>
        </p:nvGrpSpPr>
        <p:grpSpPr>
          <a:xfrm>
            <a:off x="771208" y="1551745"/>
            <a:ext cx="5441567" cy="1930292"/>
            <a:chOff x="0" y="-152887"/>
            <a:chExt cx="1433170"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55726" y="-152887"/>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4 - Bạn Lưu Ly</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3086100"/>
            <a:chOff x="0" y="0"/>
            <a:chExt cx="3363511" cy="812800"/>
          </a:xfrm>
        </p:grpSpPr>
        <p:sp>
          <p:nvSpPr>
            <p:cNvPr id="18" name="Freeform 18"/>
            <p:cNvSpPr/>
            <p:nvPr/>
          </p:nvSpPr>
          <p:spPr>
            <a:xfrm>
              <a:off x="0" y="0"/>
              <a:ext cx="3363511" cy="812800"/>
            </a:xfrm>
            <a:custGeom>
              <a:avLst/>
              <a:gdLst/>
              <a:ahLst/>
              <a:cxnLst/>
              <a:rect l="l" t="t" r="r" b="b"/>
              <a:pathLst>
                <a:path w="3363511" h="812800">
                  <a:moveTo>
                    <a:pt x="20611" y="0"/>
                  </a:moveTo>
                  <a:lnTo>
                    <a:pt x="3342900" y="0"/>
                  </a:lnTo>
                  <a:cubicBezTo>
                    <a:pt x="3348367" y="0"/>
                    <a:pt x="3353609" y="2172"/>
                    <a:pt x="3357475" y="6037"/>
                  </a:cubicBezTo>
                  <a:cubicBezTo>
                    <a:pt x="3361340" y="9902"/>
                    <a:pt x="3363511" y="15145"/>
                    <a:pt x="3363511" y="20611"/>
                  </a:cubicBezTo>
                  <a:lnTo>
                    <a:pt x="3363511" y="792189"/>
                  </a:lnTo>
                  <a:cubicBezTo>
                    <a:pt x="3363511" y="803572"/>
                    <a:pt x="3354283" y="812800"/>
                    <a:pt x="3342900" y="812800"/>
                  </a:cubicBezTo>
                  <a:lnTo>
                    <a:pt x="20611" y="812800"/>
                  </a:lnTo>
                  <a:cubicBezTo>
                    <a:pt x="15145" y="812800"/>
                    <a:pt x="9902" y="810628"/>
                    <a:pt x="6037" y="806763"/>
                  </a:cubicBezTo>
                  <a:cubicBezTo>
                    <a:pt x="2172" y="802898"/>
                    <a:pt x="0" y="797655"/>
                    <a:pt x="0" y="792189"/>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050925"/>
            </a:xfrm>
            <a:prstGeom prst="rect">
              <a:avLst/>
            </a:prstGeom>
          </p:spPr>
          <p:txBody>
            <a:bodyPr lIns="50800" tIns="50800" rIns="50800" bIns="50800" rtlCol="0" anchor="ctr"/>
            <a:lstStyle/>
            <a:p>
              <a:pPr algn="just">
                <a:lnSpc>
                  <a:spcPts val="5999"/>
                </a:lnSpc>
              </a:pPr>
              <a:r>
                <a:rPr lang="en-US" sz="2999">
                  <a:solidFill>
                    <a:srgbClr val="000000"/>
                  </a:solidFill>
                  <a:latin typeface="Roboto"/>
                  <a:ea typeface="Roboto"/>
                  <a:cs typeface="Roboto"/>
                  <a:sym typeface="Roboto"/>
                </a:rPr>
                <a:t>Nội dung lấy người bệnh làm trung tâm có giống theo học thuyết nhân vị trọng tâm của Carl Rogers?</a:t>
              </a:r>
            </a:p>
          </p:txBody>
        </p:sp>
      </p:grpSp>
      <p:grpSp>
        <p:nvGrpSpPr>
          <p:cNvPr id="20" name="Group 20"/>
          <p:cNvGrpSpPr/>
          <p:nvPr/>
        </p:nvGrpSpPr>
        <p:grpSpPr>
          <a:xfrm>
            <a:off x="771208" y="1484332"/>
            <a:ext cx="5441567" cy="1930292"/>
            <a:chOff x="0" y="-170642"/>
            <a:chExt cx="1433170"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55726" y="-170642"/>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5 - Bạn Mỹ Tiên</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23845" y="3672074"/>
              <a:ext cx="2491699" cy="1353410"/>
              <a:chOff x="0" y="0"/>
              <a:chExt cx="748204" cy="406400"/>
            </a:xfrm>
          </p:grpSpPr>
          <p:sp>
            <p:nvSpPr>
              <p:cNvPr id="7" name="Freeform 7"/>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8" name="TextBox 8"/>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9" name="Group 9"/>
            <p:cNvGrpSpPr/>
            <p:nvPr/>
          </p:nvGrpSpPr>
          <p:grpSpPr>
            <a:xfrm>
              <a:off x="8904427" y="3743001"/>
              <a:ext cx="1946697" cy="1353410"/>
              <a:chOff x="0" y="0"/>
              <a:chExt cx="584552" cy="406400"/>
            </a:xfrm>
          </p:grpSpPr>
          <p:sp>
            <p:nvSpPr>
              <p:cNvPr id="10" name="Freeform 10"/>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1" name="TextBox 11"/>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9213250" y="4004109"/>
              <a:ext cx="4936787" cy="1238343"/>
              <a:chOff x="0" y="0"/>
              <a:chExt cx="1482412" cy="371848"/>
            </a:xfrm>
          </p:grpSpPr>
          <p:sp>
            <p:nvSpPr>
              <p:cNvPr id="13" name="Freeform 13"/>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4" name="TextBox 14"/>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5" name="Freeform 15"/>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6" name="Freeform 16"/>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grpSp>
        <p:nvGrpSpPr>
          <p:cNvPr id="17" name="Group 17"/>
          <p:cNvGrpSpPr/>
          <p:nvPr/>
        </p:nvGrpSpPr>
        <p:grpSpPr>
          <a:xfrm>
            <a:off x="1470116" y="2901542"/>
            <a:ext cx="12770833" cy="3086100"/>
            <a:chOff x="0" y="0"/>
            <a:chExt cx="3363511" cy="812800"/>
          </a:xfrm>
        </p:grpSpPr>
        <p:sp>
          <p:nvSpPr>
            <p:cNvPr id="18" name="Freeform 18"/>
            <p:cNvSpPr/>
            <p:nvPr/>
          </p:nvSpPr>
          <p:spPr>
            <a:xfrm>
              <a:off x="0" y="0"/>
              <a:ext cx="3363511" cy="812800"/>
            </a:xfrm>
            <a:custGeom>
              <a:avLst/>
              <a:gdLst/>
              <a:ahLst/>
              <a:cxnLst/>
              <a:rect l="l" t="t" r="r" b="b"/>
              <a:pathLst>
                <a:path w="3363511" h="812800">
                  <a:moveTo>
                    <a:pt x="20611" y="0"/>
                  </a:moveTo>
                  <a:lnTo>
                    <a:pt x="3342900" y="0"/>
                  </a:lnTo>
                  <a:cubicBezTo>
                    <a:pt x="3348367" y="0"/>
                    <a:pt x="3353609" y="2172"/>
                    <a:pt x="3357475" y="6037"/>
                  </a:cubicBezTo>
                  <a:cubicBezTo>
                    <a:pt x="3361340" y="9902"/>
                    <a:pt x="3363511" y="15145"/>
                    <a:pt x="3363511" y="20611"/>
                  </a:cubicBezTo>
                  <a:lnTo>
                    <a:pt x="3363511" y="792189"/>
                  </a:lnTo>
                  <a:cubicBezTo>
                    <a:pt x="3363511" y="803572"/>
                    <a:pt x="3354283" y="812800"/>
                    <a:pt x="3342900" y="812800"/>
                  </a:cubicBezTo>
                  <a:lnTo>
                    <a:pt x="20611" y="812800"/>
                  </a:lnTo>
                  <a:cubicBezTo>
                    <a:pt x="15145" y="812800"/>
                    <a:pt x="9902" y="810628"/>
                    <a:pt x="6037" y="806763"/>
                  </a:cubicBezTo>
                  <a:cubicBezTo>
                    <a:pt x="2172" y="802898"/>
                    <a:pt x="0" y="797655"/>
                    <a:pt x="0" y="792189"/>
                  </a:cubicBezTo>
                  <a:lnTo>
                    <a:pt x="0" y="20611"/>
                  </a:lnTo>
                  <a:cubicBezTo>
                    <a:pt x="0" y="15145"/>
                    <a:pt x="2172" y="9902"/>
                    <a:pt x="6037" y="6037"/>
                  </a:cubicBezTo>
                  <a:cubicBezTo>
                    <a:pt x="9902" y="2172"/>
                    <a:pt x="15145" y="0"/>
                    <a:pt x="20611" y="0"/>
                  </a:cubicBezTo>
                  <a:close/>
                </a:path>
              </a:pathLst>
            </a:custGeom>
            <a:solidFill>
              <a:srgbClr val="000000">
                <a:alpha val="0"/>
              </a:srgbClr>
            </a:solidFill>
            <a:ln w="38100" cap="rnd">
              <a:solidFill>
                <a:srgbClr val="13538A"/>
              </a:solidFill>
              <a:prstDash val="solid"/>
              <a:round/>
            </a:ln>
          </p:spPr>
        </p:sp>
        <p:sp>
          <p:nvSpPr>
            <p:cNvPr id="19" name="TextBox 19"/>
            <p:cNvSpPr txBox="1"/>
            <p:nvPr/>
          </p:nvSpPr>
          <p:spPr>
            <a:xfrm>
              <a:off x="0" y="-238125"/>
              <a:ext cx="3363511" cy="1050925"/>
            </a:xfrm>
            <a:prstGeom prst="rect">
              <a:avLst/>
            </a:prstGeom>
          </p:spPr>
          <p:txBody>
            <a:bodyPr lIns="50800" tIns="50800" rIns="50800" bIns="50800" rtlCol="0" anchor="ctr"/>
            <a:lstStyle/>
            <a:p>
              <a:pPr algn="just">
                <a:lnSpc>
                  <a:spcPts val="5999"/>
                </a:lnSpc>
              </a:pPr>
              <a:r>
                <a:rPr lang="en-US" sz="2999">
                  <a:solidFill>
                    <a:srgbClr val="000000"/>
                  </a:solidFill>
                  <a:latin typeface="Roboto"/>
                  <a:ea typeface="Roboto"/>
                  <a:cs typeface="Roboto"/>
                  <a:sym typeface="Roboto"/>
                </a:rPr>
                <a:t>Chia sẻ kinh nghiệm triển khai mô hình?</a:t>
              </a:r>
            </a:p>
          </p:txBody>
        </p:sp>
      </p:grpSp>
      <p:grpSp>
        <p:nvGrpSpPr>
          <p:cNvPr id="20" name="Group 20"/>
          <p:cNvGrpSpPr/>
          <p:nvPr/>
        </p:nvGrpSpPr>
        <p:grpSpPr>
          <a:xfrm>
            <a:off x="771208" y="1520258"/>
            <a:ext cx="5473305" cy="1930292"/>
            <a:chOff x="0" y="-161180"/>
            <a:chExt cx="1441529" cy="508389"/>
          </a:xfrm>
        </p:grpSpPr>
        <p:sp>
          <p:nvSpPr>
            <p:cNvPr id="21" name="Freeform 21"/>
            <p:cNvSpPr/>
            <p:nvPr/>
          </p:nvSpPr>
          <p:spPr>
            <a:xfrm>
              <a:off x="0" y="0"/>
              <a:ext cx="1377444" cy="270264"/>
            </a:xfrm>
            <a:custGeom>
              <a:avLst/>
              <a:gdLst/>
              <a:ahLst/>
              <a:cxnLst/>
              <a:rect l="l" t="t" r="r" b="b"/>
              <a:pathLst>
                <a:path w="1377444" h="270264">
                  <a:moveTo>
                    <a:pt x="50330" y="0"/>
                  </a:moveTo>
                  <a:lnTo>
                    <a:pt x="1327114" y="0"/>
                  </a:lnTo>
                  <a:cubicBezTo>
                    <a:pt x="1354910" y="0"/>
                    <a:pt x="1377444" y="22534"/>
                    <a:pt x="1377444" y="50330"/>
                  </a:cubicBezTo>
                  <a:lnTo>
                    <a:pt x="1377444" y="219934"/>
                  </a:lnTo>
                  <a:cubicBezTo>
                    <a:pt x="1377444" y="233283"/>
                    <a:pt x="1372141" y="246084"/>
                    <a:pt x="1362702" y="255523"/>
                  </a:cubicBezTo>
                  <a:cubicBezTo>
                    <a:pt x="1353264" y="264962"/>
                    <a:pt x="1340462" y="270264"/>
                    <a:pt x="1327114" y="270264"/>
                  </a:cubicBezTo>
                  <a:lnTo>
                    <a:pt x="50330" y="270264"/>
                  </a:lnTo>
                  <a:cubicBezTo>
                    <a:pt x="36982" y="270264"/>
                    <a:pt x="24180" y="264962"/>
                    <a:pt x="14741" y="255523"/>
                  </a:cubicBezTo>
                  <a:cubicBezTo>
                    <a:pt x="5303" y="246084"/>
                    <a:pt x="0" y="233283"/>
                    <a:pt x="0" y="219934"/>
                  </a:cubicBezTo>
                  <a:lnTo>
                    <a:pt x="0" y="50330"/>
                  </a:lnTo>
                  <a:cubicBezTo>
                    <a:pt x="0" y="36982"/>
                    <a:pt x="5303" y="24180"/>
                    <a:pt x="14741" y="14741"/>
                  </a:cubicBezTo>
                  <a:cubicBezTo>
                    <a:pt x="24180" y="5303"/>
                    <a:pt x="36982" y="0"/>
                    <a:pt x="50330" y="0"/>
                  </a:cubicBezTo>
                  <a:close/>
                </a:path>
              </a:pathLst>
            </a:custGeom>
            <a:solidFill>
              <a:srgbClr val="468D6F"/>
            </a:solidFill>
            <a:ln w="38100" cap="rnd">
              <a:solidFill>
                <a:srgbClr val="13538A"/>
              </a:solidFill>
              <a:prstDash val="solid"/>
              <a:round/>
            </a:ln>
          </p:spPr>
        </p:sp>
        <p:sp>
          <p:nvSpPr>
            <p:cNvPr id="22" name="TextBox 22"/>
            <p:cNvSpPr txBox="1"/>
            <p:nvPr/>
          </p:nvSpPr>
          <p:spPr>
            <a:xfrm>
              <a:off x="64085" y="-161180"/>
              <a:ext cx="1377444" cy="508389"/>
            </a:xfrm>
            <a:prstGeom prst="rect">
              <a:avLst/>
            </a:prstGeom>
          </p:spPr>
          <p:txBody>
            <a:bodyPr lIns="50800" tIns="50800" rIns="50800" bIns="50800" rtlCol="0" anchor="ctr"/>
            <a:lstStyle/>
            <a:p>
              <a:pPr algn="just">
                <a:lnSpc>
                  <a:spcPts val="5999"/>
                </a:lnSpc>
              </a:pPr>
              <a:r>
                <a:rPr lang="en-US" sz="2999" b="1">
                  <a:solidFill>
                    <a:srgbClr val="FFFFFF"/>
                  </a:solidFill>
                  <a:latin typeface="Roboto Bold"/>
                  <a:ea typeface="Roboto Bold"/>
                  <a:cs typeface="Roboto Bold"/>
                  <a:sym typeface="Roboto Bold"/>
                </a:rPr>
                <a:t>Câu 6 - Bạn Ngọc Bích</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6930" y="511312"/>
            <a:ext cx="6594331" cy="1043508"/>
            <a:chOff x="0" y="0"/>
            <a:chExt cx="8792441" cy="1391345"/>
          </a:xfrm>
        </p:grpSpPr>
        <p:sp>
          <p:nvSpPr>
            <p:cNvPr id="3" name="Freeform 3"/>
            <p:cNvSpPr/>
            <p:nvPr/>
          </p:nvSpPr>
          <p:spPr>
            <a:xfrm>
              <a:off x="0" y="0"/>
              <a:ext cx="8792442" cy="1391345"/>
            </a:xfrm>
            <a:custGeom>
              <a:avLst/>
              <a:gdLst/>
              <a:ahLst/>
              <a:cxnLst/>
              <a:rect l="l" t="t" r="r" b="b"/>
              <a:pathLst>
                <a:path w="8792442" h="1391345">
                  <a:moveTo>
                    <a:pt x="0" y="0"/>
                  </a:moveTo>
                  <a:lnTo>
                    <a:pt x="8792442" y="0"/>
                  </a:lnTo>
                  <a:lnTo>
                    <a:pt x="8792442" y="1391345"/>
                  </a:lnTo>
                  <a:lnTo>
                    <a:pt x="0" y="1391345"/>
                  </a:lnTo>
                  <a:close/>
                </a:path>
              </a:pathLst>
            </a:custGeom>
            <a:solidFill>
              <a:srgbClr val="000000">
                <a:alpha val="0"/>
              </a:srgbClr>
            </a:solidFill>
          </p:spPr>
        </p:sp>
        <p:sp>
          <p:nvSpPr>
            <p:cNvPr id="4" name="TextBox 4"/>
            <p:cNvSpPr txBox="1"/>
            <p:nvPr/>
          </p:nvSpPr>
          <p:spPr>
            <a:xfrm>
              <a:off x="0" y="-9525"/>
              <a:ext cx="8792441" cy="1400870"/>
            </a:xfrm>
            <a:prstGeom prst="rect">
              <a:avLst/>
            </a:prstGeom>
          </p:spPr>
          <p:txBody>
            <a:bodyPr lIns="0" tIns="0" rIns="0" bIns="0" rtlCol="0" anchor="t"/>
            <a:lstStyle/>
            <a:p>
              <a:pPr algn="l">
                <a:lnSpc>
                  <a:spcPts val="6120"/>
                </a:lnSpc>
              </a:pPr>
              <a:r>
                <a:rPr lang="en-US" sz="5100" b="1">
                  <a:solidFill>
                    <a:srgbClr val="3AAA35"/>
                  </a:solidFill>
                  <a:latin typeface="Roboto Bold"/>
                  <a:ea typeface="Roboto Bold"/>
                  <a:cs typeface="Roboto Bold"/>
                  <a:sym typeface="Roboto Bold"/>
                </a:rPr>
                <a:t>TÀI LIỆU THAM KHẢO</a:t>
              </a:r>
            </a:p>
          </p:txBody>
        </p:sp>
      </p:grpSp>
      <p:grpSp>
        <p:nvGrpSpPr>
          <p:cNvPr id="5" name="Group 5"/>
          <p:cNvGrpSpPr/>
          <p:nvPr/>
        </p:nvGrpSpPr>
        <p:grpSpPr>
          <a:xfrm>
            <a:off x="723760" y="2063222"/>
            <a:ext cx="12895002" cy="931329"/>
            <a:chOff x="0" y="0"/>
            <a:chExt cx="17193336" cy="1241772"/>
          </a:xfrm>
        </p:grpSpPr>
        <p:sp>
          <p:nvSpPr>
            <p:cNvPr id="6" name="Freeform 6"/>
            <p:cNvSpPr/>
            <p:nvPr/>
          </p:nvSpPr>
          <p:spPr>
            <a:xfrm>
              <a:off x="0" y="0"/>
              <a:ext cx="17193337" cy="1241772"/>
            </a:xfrm>
            <a:custGeom>
              <a:avLst/>
              <a:gdLst/>
              <a:ahLst/>
              <a:cxnLst/>
              <a:rect l="l" t="t" r="r" b="b"/>
              <a:pathLst>
                <a:path w="17193337" h="1241772">
                  <a:moveTo>
                    <a:pt x="0" y="0"/>
                  </a:moveTo>
                  <a:lnTo>
                    <a:pt x="17193337" y="0"/>
                  </a:lnTo>
                  <a:lnTo>
                    <a:pt x="17193337" y="1241772"/>
                  </a:lnTo>
                  <a:lnTo>
                    <a:pt x="0" y="1241772"/>
                  </a:lnTo>
                  <a:close/>
                </a:path>
              </a:pathLst>
            </a:custGeom>
            <a:solidFill>
              <a:srgbClr val="000000">
                <a:alpha val="0"/>
              </a:srgbClr>
            </a:solidFill>
          </p:spPr>
        </p:sp>
        <p:sp>
          <p:nvSpPr>
            <p:cNvPr id="7" name="TextBox 7"/>
            <p:cNvSpPr txBox="1"/>
            <p:nvPr/>
          </p:nvSpPr>
          <p:spPr>
            <a:xfrm>
              <a:off x="0" y="-9525"/>
              <a:ext cx="17193336" cy="1251297"/>
            </a:xfrm>
            <a:prstGeom prst="rect">
              <a:avLst/>
            </a:prstGeom>
          </p:spPr>
          <p:txBody>
            <a:bodyPr lIns="0" tIns="0" rIns="0" bIns="0" rtlCol="0" anchor="t"/>
            <a:lstStyle/>
            <a:p>
              <a:pPr marL="582930" lvl="1" indent="-291465" algn="just">
                <a:lnSpc>
                  <a:spcPts val="3240"/>
                </a:lnSpc>
                <a:buFont typeface="Arial"/>
                <a:buChar char="•"/>
              </a:pPr>
              <a:r>
                <a:rPr lang="en-US" sz="2700" dirty="0" err="1">
                  <a:solidFill>
                    <a:srgbClr val="404040"/>
                  </a:solidFill>
                  <a:latin typeface="Roboto"/>
                  <a:ea typeface="Roboto"/>
                  <a:cs typeface="Roboto"/>
                  <a:sym typeface="Roboto"/>
                </a:rPr>
                <a:t>Bác</a:t>
              </a:r>
              <a:r>
                <a:rPr lang="en-US" sz="2700" dirty="0">
                  <a:solidFill>
                    <a:srgbClr val="404040"/>
                  </a:solidFill>
                  <a:latin typeface="Roboto"/>
                  <a:ea typeface="Roboto"/>
                  <a:cs typeface="Roboto"/>
                  <a:sym typeface="Roboto"/>
                </a:rPr>
                <a:t> sĩ </a:t>
              </a:r>
              <a:r>
                <a:rPr lang="en-US" sz="2700" dirty="0" err="1">
                  <a:solidFill>
                    <a:srgbClr val="404040"/>
                  </a:solidFill>
                  <a:latin typeface="Roboto"/>
                  <a:ea typeface="Roboto"/>
                  <a:cs typeface="Roboto"/>
                  <a:sym typeface="Roboto"/>
                </a:rPr>
                <a:t>gia</a:t>
              </a:r>
              <a:r>
                <a:rPr lang="en-US" sz="2700" dirty="0">
                  <a:solidFill>
                    <a:srgbClr val="404040"/>
                  </a:solidFill>
                  <a:latin typeface="Roboto"/>
                  <a:ea typeface="Roboto"/>
                  <a:cs typeface="Roboto"/>
                  <a:sym typeface="Roboto"/>
                </a:rPr>
                <a:t> </a:t>
              </a:r>
              <a:r>
                <a:rPr lang="en-US" sz="2700" dirty="0" err="1">
                  <a:solidFill>
                    <a:srgbClr val="404040"/>
                  </a:solidFill>
                  <a:latin typeface="Roboto"/>
                  <a:ea typeface="Roboto"/>
                  <a:cs typeface="Roboto"/>
                  <a:sym typeface="Roboto"/>
                </a:rPr>
                <a:t>đình</a:t>
              </a:r>
              <a:r>
                <a:rPr lang="en-US" sz="2700" dirty="0">
                  <a:solidFill>
                    <a:srgbClr val="404040"/>
                  </a:solidFill>
                  <a:latin typeface="Roboto"/>
                  <a:ea typeface="Roboto"/>
                  <a:cs typeface="Roboto"/>
                  <a:sym typeface="Roboto"/>
                </a:rPr>
                <a:t> </a:t>
              </a:r>
              <a:r>
                <a:rPr lang="en-US" sz="2700" dirty="0" err="1">
                  <a:solidFill>
                    <a:srgbClr val="404040"/>
                  </a:solidFill>
                  <a:latin typeface="Roboto"/>
                  <a:ea typeface="Roboto"/>
                  <a:cs typeface="Roboto"/>
                  <a:sym typeface="Roboto"/>
                </a:rPr>
                <a:t>Đai</a:t>
              </a:r>
              <a:r>
                <a:rPr lang="en-US" sz="2700" dirty="0">
                  <a:solidFill>
                    <a:srgbClr val="404040"/>
                  </a:solidFill>
                  <a:latin typeface="Roboto"/>
                  <a:ea typeface="Roboto"/>
                  <a:cs typeface="Roboto"/>
                  <a:sym typeface="Roboto"/>
                </a:rPr>
                <a:t> học Phạm Ngọc Thạch: </a:t>
              </a:r>
              <a:r>
                <a:rPr lang="en-US" sz="2700" dirty="0" err="1">
                  <a:solidFill>
                    <a:srgbClr val="404040"/>
                  </a:solidFill>
                  <a:latin typeface="Roboto"/>
                  <a:ea typeface="Roboto"/>
                  <a:cs typeface="Roboto"/>
                  <a:sym typeface="Roboto"/>
                </a:rPr>
                <a:t>Chăm</a:t>
              </a:r>
              <a:r>
                <a:rPr lang="en-US" sz="2700" dirty="0">
                  <a:solidFill>
                    <a:srgbClr val="404040"/>
                  </a:solidFill>
                  <a:latin typeface="Roboto"/>
                  <a:ea typeface="Roboto"/>
                  <a:cs typeface="Roboto"/>
                  <a:sym typeface="Roboto"/>
                </a:rPr>
                <a:t> </a:t>
              </a:r>
              <a:r>
                <a:rPr lang="en-US" sz="2700" dirty="0" err="1">
                  <a:solidFill>
                    <a:srgbClr val="404040"/>
                  </a:solidFill>
                  <a:latin typeface="Roboto"/>
                  <a:ea typeface="Roboto"/>
                  <a:cs typeface="Roboto"/>
                  <a:sym typeface="Roboto"/>
                </a:rPr>
                <a:t>sóc</a:t>
              </a:r>
              <a:r>
                <a:rPr lang="en-US" sz="2700" dirty="0">
                  <a:solidFill>
                    <a:srgbClr val="404040"/>
                  </a:solidFill>
                  <a:latin typeface="Roboto"/>
                  <a:ea typeface="Roboto"/>
                  <a:cs typeface="Roboto"/>
                  <a:sym typeface="Roboto"/>
                </a:rPr>
                <a:t> </a:t>
              </a:r>
              <a:r>
                <a:rPr lang="en-US" sz="2700" dirty="0" err="1">
                  <a:solidFill>
                    <a:srgbClr val="404040"/>
                  </a:solidFill>
                  <a:latin typeface="Roboto"/>
                  <a:ea typeface="Roboto"/>
                  <a:cs typeface="Roboto"/>
                  <a:sym typeface="Roboto"/>
                </a:rPr>
                <a:t>hướng</a:t>
              </a:r>
              <a:r>
                <a:rPr lang="en-US" sz="2700" dirty="0">
                  <a:solidFill>
                    <a:srgbClr val="404040"/>
                  </a:solidFill>
                  <a:latin typeface="Roboto"/>
                  <a:ea typeface="Roboto"/>
                  <a:cs typeface="Roboto"/>
                  <a:sym typeface="Roboto"/>
                </a:rPr>
                <a:t> người </a:t>
              </a:r>
              <a:r>
                <a:rPr lang="en-US" sz="2700" dirty="0" err="1">
                  <a:solidFill>
                    <a:srgbClr val="404040"/>
                  </a:solidFill>
                  <a:latin typeface="Roboto"/>
                  <a:ea typeface="Roboto"/>
                  <a:cs typeface="Roboto"/>
                  <a:sym typeface="Roboto"/>
                </a:rPr>
                <a:t>bệnh</a:t>
              </a:r>
              <a:r>
                <a:rPr lang="en-US" sz="2700" dirty="0">
                  <a:solidFill>
                    <a:srgbClr val="404040"/>
                  </a:solidFill>
                  <a:latin typeface="Roboto"/>
                  <a:ea typeface="Roboto"/>
                  <a:cs typeface="Roboto"/>
                  <a:sym typeface="Roboto"/>
                </a:rPr>
                <a:t>. </a:t>
              </a:r>
              <a:r>
                <a:rPr lang="en-US" sz="2700" u="sng">
                  <a:solidFill>
                    <a:srgbClr val="99CA3C"/>
                  </a:solidFill>
                  <a:latin typeface="Roboto"/>
                  <a:ea typeface="Roboto"/>
                  <a:cs typeface="Roboto"/>
                  <a:sym typeface="Roboto"/>
                  <a:hlinkClick r:id="rId2" tooltip="https://bsgdtphcm.vn/api/fullcontent.php?id=5231"/>
                </a:rPr>
                <a:t>bsgdtphcm.vn/</a:t>
              </a:r>
              <a:r>
                <a:rPr lang="en-US" sz="2700" u="sng" dirty="0" err="1">
                  <a:solidFill>
                    <a:srgbClr val="99CA3C"/>
                  </a:solidFill>
                  <a:latin typeface="Roboto"/>
                  <a:ea typeface="Roboto"/>
                  <a:cs typeface="Roboto"/>
                  <a:sym typeface="Roboto"/>
                  <a:hlinkClick r:id="rId2" tooltip="https://bsgdtphcm.vn/api/fullcontent.php?id=5231"/>
                </a:rPr>
                <a:t>api</a:t>
              </a:r>
              <a:r>
                <a:rPr lang="en-US" sz="2700" u="sng" dirty="0">
                  <a:solidFill>
                    <a:srgbClr val="99CA3C"/>
                  </a:solidFill>
                  <a:latin typeface="Roboto"/>
                  <a:ea typeface="Roboto"/>
                  <a:cs typeface="Roboto"/>
                  <a:sym typeface="Roboto"/>
                  <a:hlinkClick r:id="rId2" tooltip="https://bsgdtphcm.vn/api/fullcontent.php?id=5231"/>
                </a:rPr>
                <a:t>/</a:t>
              </a:r>
              <a:r>
                <a:rPr lang="en-US" sz="2700" u="sng" dirty="0" err="1">
                  <a:solidFill>
                    <a:srgbClr val="99CA3C"/>
                  </a:solidFill>
                  <a:latin typeface="Roboto"/>
                  <a:ea typeface="Roboto"/>
                  <a:cs typeface="Roboto"/>
                  <a:sym typeface="Roboto"/>
                  <a:hlinkClick r:id="rId2" tooltip="https://bsgdtphcm.vn/api/fullcontent.php?id=5231"/>
                </a:rPr>
                <a:t>fullcontent.php?id</a:t>
              </a:r>
              <a:r>
                <a:rPr lang="en-US" sz="2700" u="sng" dirty="0">
                  <a:solidFill>
                    <a:srgbClr val="99CA3C"/>
                  </a:solidFill>
                  <a:latin typeface="Roboto"/>
                  <a:ea typeface="Roboto"/>
                  <a:cs typeface="Roboto"/>
                  <a:sym typeface="Roboto"/>
                  <a:hlinkClick r:id="rId2" tooltip="https://bsgdtphcm.vn/api/fullcontent.php?id=5231"/>
                </a:rPr>
                <a:t>=5231</a:t>
              </a:r>
            </a:p>
          </p:txBody>
        </p:sp>
      </p:grpSp>
      <p:grpSp>
        <p:nvGrpSpPr>
          <p:cNvPr id="8" name="Group 8"/>
          <p:cNvGrpSpPr/>
          <p:nvPr/>
        </p:nvGrpSpPr>
        <p:grpSpPr>
          <a:xfrm>
            <a:off x="7659387" y="-2725480"/>
            <a:ext cx="17734880" cy="15974777"/>
            <a:chOff x="0" y="0"/>
            <a:chExt cx="23646506" cy="21299703"/>
          </a:xfrm>
        </p:grpSpPr>
        <p:sp>
          <p:nvSpPr>
            <p:cNvPr id="9" name="Freeform 9"/>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10123845" y="3672074"/>
              <a:ext cx="2491699" cy="1353410"/>
              <a:chOff x="0" y="0"/>
              <a:chExt cx="748204" cy="406400"/>
            </a:xfrm>
          </p:grpSpPr>
          <p:sp>
            <p:nvSpPr>
              <p:cNvPr id="13" name="Freeform 13"/>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4" name="TextBox 14"/>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8904427" y="3743001"/>
              <a:ext cx="1946697" cy="1353410"/>
              <a:chOff x="0" y="0"/>
              <a:chExt cx="584552" cy="406400"/>
            </a:xfrm>
          </p:grpSpPr>
          <p:sp>
            <p:nvSpPr>
              <p:cNvPr id="16" name="Freeform 16"/>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7" name="TextBox 17"/>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8" name="Group 18"/>
            <p:cNvGrpSpPr/>
            <p:nvPr/>
          </p:nvGrpSpPr>
          <p:grpSpPr>
            <a:xfrm>
              <a:off x="9213250" y="4004109"/>
              <a:ext cx="4936787" cy="1238343"/>
              <a:chOff x="0" y="0"/>
              <a:chExt cx="1482412" cy="371848"/>
            </a:xfrm>
          </p:grpSpPr>
          <p:sp>
            <p:nvSpPr>
              <p:cNvPr id="19" name="Freeform 19"/>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20" name="TextBox 20"/>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21" name="Freeform 21"/>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22" name="Freeform 22"/>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10"/>
              <a:stretch>
                <a:fillRect/>
              </a:stretch>
            </a:blipFill>
          </p:spPr>
        </p:sp>
      </p:grpSp>
      <p:grpSp>
        <p:nvGrpSpPr>
          <p:cNvPr id="23" name="Group 23"/>
          <p:cNvGrpSpPr/>
          <p:nvPr/>
        </p:nvGrpSpPr>
        <p:grpSpPr>
          <a:xfrm>
            <a:off x="723760" y="3499376"/>
            <a:ext cx="12895002" cy="5436654"/>
            <a:chOff x="0" y="0"/>
            <a:chExt cx="17193336" cy="7248872"/>
          </a:xfrm>
        </p:grpSpPr>
        <p:sp>
          <p:nvSpPr>
            <p:cNvPr id="24" name="Freeform 24"/>
            <p:cNvSpPr/>
            <p:nvPr/>
          </p:nvSpPr>
          <p:spPr>
            <a:xfrm>
              <a:off x="0" y="0"/>
              <a:ext cx="17193337" cy="7248872"/>
            </a:xfrm>
            <a:custGeom>
              <a:avLst/>
              <a:gdLst/>
              <a:ahLst/>
              <a:cxnLst/>
              <a:rect l="l" t="t" r="r" b="b"/>
              <a:pathLst>
                <a:path w="17193337" h="7248872">
                  <a:moveTo>
                    <a:pt x="0" y="0"/>
                  </a:moveTo>
                  <a:lnTo>
                    <a:pt x="17193337" y="0"/>
                  </a:lnTo>
                  <a:lnTo>
                    <a:pt x="17193337" y="7248872"/>
                  </a:lnTo>
                  <a:lnTo>
                    <a:pt x="0" y="7248872"/>
                  </a:lnTo>
                  <a:close/>
                </a:path>
              </a:pathLst>
            </a:custGeom>
            <a:solidFill>
              <a:srgbClr val="000000">
                <a:alpha val="0"/>
              </a:srgbClr>
            </a:solidFill>
          </p:spPr>
        </p:sp>
        <p:sp>
          <p:nvSpPr>
            <p:cNvPr id="25" name="TextBox 25"/>
            <p:cNvSpPr txBox="1"/>
            <p:nvPr/>
          </p:nvSpPr>
          <p:spPr>
            <a:xfrm>
              <a:off x="0" y="-9525"/>
              <a:ext cx="17193336" cy="7258397"/>
            </a:xfrm>
            <a:prstGeom prst="rect">
              <a:avLst/>
            </a:prstGeom>
          </p:spPr>
          <p:txBody>
            <a:bodyPr lIns="0" tIns="0" rIns="0" bIns="0" rtlCol="0" anchor="t"/>
            <a:lstStyle/>
            <a:p>
              <a:pPr marL="582930" lvl="1" indent="-291465" algn="just">
                <a:lnSpc>
                  <a:spcPts val="3240"/>
                </a:lnSpc>
                <a:buFont typeface="Arial"/>
                <a:buChar char="•"/>
              </a:pPr>
              <a:r>
                <a:rPr lang="en-US" sz="2700">
                  <a:solidFill>
                    <a:srgbClr val="404040"/>
                  </a:solidFill>
                  <a:latin typeface="Roboto"/>
                  <a:ea typeface="Roboto"/>
                  <a:cs typeface="Roboto"/>
                  <a:sym typeface="Roboto"/>
                </a:rPr>
                <a:t>Báo VNExpress: Bệnh viện hoạt động theo mô hình ‘lấy người bệnh làm trung tâm: </a:t>
              </a:r>
              <a:r>
                <a:rPr lang="en-US" sz="2700" u="sng">
                  <a:solidFill>
                    <a:srgbClr val="99CA3C"/>
                  </a:solidFill>
                  <a:latin typeface="Roboto"/>
                  <a:ea typeface="Roboto"/>
                  <a:cs typeface="Roboto"/>
                  <a:sym typeface="Roboto"/>
                  <a:hlinkClick r:id=""/>
                </a:rPr>
                <a:t>Link</a:t>
              </a:r>
            </a:p>
            <a:p>
              <a:pPr algn="just">
                <a:lnSpc>
                  <a:spcPts val="3240"/>
                </a:lnSpc>
              </a:pPr>
              <a:endParaRPr lang="en-US" sz="2700" u="sng">
                <a:solidFill>
                  <a:srgbClr val="99CA3C"/>
                </a:solidFill>
                <a:latin typeface="Roboto"/>
                <a:ea typeface="Roboto"/>
                <a:cs typeface="Roboto"/>
                <a:sym typeface="Roboto"/>
                <a:hlinkClick r:id=""/>
              </a:endParaRPr>
            </a:p>
            <a:p>
              <a:pPr marL="582930" lvl="1" indent="-291465" algn="just">
                <a:lnSpc>
                  <a:spcPts val="3240"/>
                </a:lnSpc>
                <a:buFont typeface="Arial"/>
                <a:buChar char="•"/>
              </a:pPr>
              <a:r>
                <a:rPr lang="en-US" sz="2700">
                  <a:solidFill>
                    <a:srgbClr val="404040"/>
                  </a:solidFill>
                  <a:latin typeface="Roboto"/>
                  <a:ea typeface="Roboto"/>
                  <a:cs typeface="Roboto"/>
                  <a:sym typeface="Roboto"/>
                </a:rPr>
                <a:t>Bộ Y tế: Chỉ thị 06/CT-BYT 2024. Thực hiện phương châm “Lấy người bệnh là trung tâm”. Ngày 24/8/2024</a:t>
              </a:r>
            </a:p>
            <a:p>
              <a:pPr algn="just">
                <a:lnSpc>
                  <a:spcPts val="3240"/>
                </a:lnSpc>
              </a:pPr>
              <a:endParaRPr lang="en-US" sz="2700">
                <a:solidFill>
                  <a:srgbClr val="404040"/>
                </a:solidFill>
                <a:latin typeface="Roboto"/>
                <a:ea typeface="Roboto"/>
                <a:cs typeface="Roboto"/>
                <a:sym typeface="Roboto"/>
              </a:endParaRPr>
            </a:p>
            <a:p>
              <a:pPr marL="582930" lvl="1" indent="-291465" algn="just">
                <a:lnSpc>
                  <a:spcPts val="3240"/>
                </a:lnSpc>
                <a:buFont typeface="Arial"/>
                <a:buChar char="•"/>
              </a:pPr>
              <a:r>
                <a:rPr lang="en-US" sz="2700">
                  <a:solidFill>
                    <a:srgbClr val="404040"/>
                  </a:solidFill>
                  <a:latin typeface="Roboto"/>
                  <a:ea typeface="Roboto"/>
                  <a:cs typeface="Roboto"/>
                  <a:sym typeface="Roboto"/>
                </a:rPr>
                <a:t>Ngô Thị Mộng Tuyền và c</a:t>
              </a:r>
              <a:r>
                <a:rPr lang="en-US" sz="2700" u="none">
                  <a:solidFill>
                    <a:srgbClr val="404040"/>
                  </a:solidFill>
                  <a:latin typeface="Roboto"/>
                  <a:ea typeface="Roboto"/>
                  <a:cs typeface="Roboto"/>
                  <a:sym typeface="Roboto"/>
                </a:rPr>
                <a:t>s</a:t>
              </a:r>
              <a:r>
                <a:rPr lang="en-US" sz="2700">
                  <a:solidFill>
                    <a:srgbClr val="404040"/>
                  </a:solidFill>
                  <a:latin typeface="Roboto"/>
                  <a:ea typeface="Roboto"/>
                  <a:cs typeface="Roboto"/>
                  <a:sym typeface="Roboto"/>
                </a:rPr>
                <a:t>. Khảo sát quan điểm và trải n</a:t>
              </a:r>
              <a:r>
                <a:rPr lang="en-US" sz="2700" u="none">
                  <a:solidFill>
                    <a:srgbClr val="404040"/>
                  </a:solidFill>
                  <a:latin typeface="Roboto"/>
                  <a:ea typeface="Roboto"/>
                  <a:cs typeface="Roboto"/>
                  <a:sym typeface="Roboto"/>
                </a:rPr>
                <a:t>g</a:t>
              </a:r>
              <a:r>
                <a:rPr lang="en-US" sz="2700">
                  <a:solidFill>
                    <a:srgbClr val="404040"/>
                  </a:solidFill>
                  <a:latin typeface="Roboto"/>
                  <a:ea typeface="Roboto"/>
                  <a:cs typeface="Roboto"/>
                  <a:sym typeface="Roboto"/>
                </a:rPr>
                <a:t>hiệm của người </a:t>
              </a:r>
              <a:r>
                <a:rPr lang="en-US" sz="2700" u="none">
                  <a:solidFill>
                    <a:srgbClr val="404040"/>
                  </a:solidFill>
                  <a:latin typeface="Roboto"/>
                  <a:ea typeface="Roboto"/>
                  <a:cs typeface="Roboto"/>
                  <a:sym typeface="Roboto"/>
                </a:rPr>
                <a:t>d</a:t>
              </a:r>
              <a:r>
                <a:rPr lang="en-US" sz="2700">
                  <a:solidFill>
                    <a:srgbClr val="404040"/>
                  </a:solidFill>
                  <a:latin typeface="Roboto"/>
                  <a:ea typeface="Roboto"/>
                  <a:cs typeface="Roboto"/>
                  <a:sym typeface="Roboto"/>
                </a:rPr>
                <a:t>ân về chăm sóc lấy người bệnh làm </a:t>
              </a:r>
              <a:r>
                <a:rPr lang="en-US" sz="2700" u="none">
                  <a:solidFill>
                    <a:srgbClr val="404040"/>
                  </a:solidFill>
                  <a:latin typeface="Roboto"/>
                  <a:ea typeface="Roboto"/>
                  <a:cs typeface="Roboto"/>
                  <a:sym typeface="Roboto"/>
                </a:rPr>
                <a:t>t</a:t>
              </a:r>
              <a:r>
                <a:rPr lang="en-US" sz="2700">
                  <a:solidFill>
                    <a:srgbClr val="404040"/>
                  </a:solidFill>
                  <a:latin typeface="Roboto"/>
                  <a:ea typeface="Roboto"/>
                  <a:cs typeface="Roboto"/>
                  <a:sym typeface="Roboto"/>
                </a:rPr>
                <a:t>rung tâm tại một số xã, </a:t>
              </a:r>
              <a:r>
                <a:rPr lang="en-US" sz="2700" u="none">
                  <a:solidFill>
                    <a:srgbClr val="404040"/>
                  </a:solidFill>
                  <a:latin typeface="Roboto"/>
                  <a:ea typeface="Roboto"/>
                  <a:cs typeface="Roboto"/>
                  <a:sym typeface="Roboto"/>
                </a:rPr>
                <a:t>ph</a:t>
              </a:r>
              <a:r>
                <a:rPr lang="en-US" sz="2700">
                  <a:solidFill>
                    <a:srgbClr val="404040"/>
                  </a:solidFill>
                  <a:latin typeface="Roboto"/>
                  <a:ea typeface="Roboto"/>
                  <a:cs typeface="Roboto"/>
                  <a:sym typeface="Roboto"/>
                </a:rPr>
                <a:t>ường thuộ</a:t>
              </a:r>
              <a:r>
                <a:rPr lang="en-US" sz="2700" u="none">
                  <a:solidFill>
                    <a:srgbClr val="404040"/>
                  </a:solidFill>
                  <a:latin typeface="Roboto"/>
                  <a:ea typeface="Roboto"/>
                  <a:cs typeface="Roboto"/>
                  <a:sym typeface="Roboto"/>
                </a:rPr>
                <a:t>c</a:t>
              </a:r>
              <a:r>
                <a:rPr lang="en-US" sz="2700">
                  <a:solidFill>
                    <a:srgbClr val="404040"/>
                  </a:solidFill>
                  <a:latin typeface="Roboto"/>
                  <a:ea typeface="Roboto"/>
                  <a:cs typeface="Roboto"/>
                  <a:sym typeface="Roboto"/>
                </a:rPr>
                <a:t> tỉnh Thừa Thiên-Huế</a:t>
              </a:r>
              <a:r>
                <a:rPr lang="en-US" sz="2700" u="none">
                  <a:solidFill>
                    <a:srgbClr val="404040"/>
                  </a:solidFill>
                  <a:latin typeface="Roboto"/>
                  <a:ea typeface="Roboto"/>
                  <a:cs typeface="Roboto"/>
                  <a:sym typeface="Roboto"/>
                </a:rPr>
                <a:t>.</a:t>
              </a:r>
              <a:r>
                <a:rPr lang="en-US" sz="2700">
                  <a:solidFill>
                    <a:srgbClr val="404040"/>
                  </a:solidFill>
                  <a:latin typeface="Roboto"/>
                  <a:ea typeface="Roboto"/>
                  <a:cs typeface="Roboto"/>
                  <a:sym typeface="Roboto"/>
                </a:rPr>
                <a:t> Tạp chí Y Dược học-Trường Đại học Y Dược Huế, tập 10 số 2, thá</a:t>
              </a:r>
              <a:r>
                <a:rPr lang="en-US" sz="2700" u="none">
                  <a:solidFill>
                    <a:srgbClr val="404040"/>
                  </a:solidFill>
                  <a:latin typeface="Roboto"/>
                  <a:ea typeface="Roboto"/>
                  <a:cs typeface="Roboto"/>
                  <a:sym typeface="Roboto"/>
                </a:rPr>
                <a:t>n</a:t>
              </a:r>
              <a:r>
                <a:rPr lang="en-US" sz="2700">
                  <a:solidFill>
                    <a:srgbClr val="404040"/>
                  </a:solidFill>
                  <a:latin typeface="Roboto"/>
                  <a:ea typeface="Roboto"/>
                  <a:cs typeface="Roboto"/>
                  <a:sym typeface="Roboto"/>
                </a:rPr>
                <a:t>g 4</a:t>
              </a:r>
              <a:r>
                <a:rPr lang="en-US" sz="2700" u="none">
                  <a:solidFill>
                    <a:srgbClr val="404040"/>
                  </a:solidFill>
                  <a:latin typeface="Roboto"/>
                  <a:ea typeface="Roboto"/>
                  <a:cs typeface="Roboto"/>
                  <a:sym typeface="Roboto"/>
                </a:rPr>
                <a:t>/</a:t>
              </a:r>
              <a:r>
                <a:rPr lang="en-US" sz="2700">
                  <a:solidFill>
                    <a:srgbClr val="404040"/>
                  </a:solidFill>
                  <a:latin typeface="Roboto"/>
                  <a:ea typeface="Roboto"/>
                  <a:cs typeface="Roboto"/>
                  <a:sym typeface="Roboto"/>
                </a:rPr>
                <a:t>2020</a:t>
              </a:r>
            </a:p>
            <a:p>
              <a:pPr algn="just">
                <a:lnSpc>
                  <a:spcPts val="3240"/>
                </a:lnSpc>
              </a:pPr>
              <a:endParaRPr lang="en-US" sz="2700">
                <a:solidFill>
                  <a:srgbClr val="404040"/>
                </a:solidFill>
                <a:latin typeface="Roboto"/>
                <a:ea typeface="Roboto"/>
                <a:cs typeface="Roboto"/>
                <a:sym typeface="Roboto"/>
              </a:endParaRPr>
            </a:p>
            <a:p>
              <a:pPr marL="582930" lvl="1" indent="-291465" algn="just">
                <a:lnSpc>
                  <a:spcPts val="3240"/>
                </a:lnSpc>
                <a:buFont typeface="Arial"/>
                <a:buChar char="•"/>
              </a:pPr>
              <a:r>
                <a:rPr lang="en-US" sz="2700">
                  <a:solidFill>
                    <a:srgbClr val="404040"/>
                  </a:solidFill>
                  <a:latin typeface="Roboto"/>
                  <a:ea typeface="Roboto"/>
                  <a:cs typeface="Roboto"/>
                  <a:sym typeface="Roboto"/>
                </a:rPr>
                <a:t>Debr</a:t>
              </a:r>
              <a:r>
                <a:rPr lang="en-US" sz="2700" u="none">
                  <a:solidFill>
                    <a:srgbClr val="404040"/>
                  </a:solidFill>
                  <a:latin typeface="Roboto"/>
                  <a:ea typeface="Roboto"/>
                  <a:cs typeface="Roboto"/>
                  <a:sym typeface="Roboto"/>
                </a:rPr>
                <a:t>a</a:t>
              </a:r>
              <a:r>
                <a:rPr lang="en-US" sz="2700">
                  <a:solidFill>
                    <a:srgbClr val="404040"/>
                  </a:solidFill>
                  <a:latin typeface="Roboto"/>
                  <a:ea typeface="Roboto"/>
                  <a:cs typeface="Roboto"/>
                  <a:sym typeface="Roboto"/>
                </a:rPr>
                <a:t> de S</a:t>
              </a:r>
              <a:r>
                <a:rPr lang="en-US" sz="2700" u="none">
                  <a:solidFill>
                    <a:srgbClr val="404040"/>
                  </a:solidFill>
                  <a:latin typeface="Roboto"/>
                  <a:ea typeface="Roboto"/>
                  <a:cs typeface="Roboto"/>
                  <a:sym typeface="Roboto"/>
                </a:rPr>
                <a:t>il</a:t>
              </a:r>
              <a:r>
                <a:rPr lang="en-US" sz="2700">
                  <a:solidFill>
                    <a:srgbClr val="404040"/>
                  </a:solidFill>
                  <a:latin typeface="Roboto"/>
                  <a:ea typeface="Roboto"/>
                  <a:cs typeface="Roboto"/>
                  <a:sym typeface="Roboto"/>
                </a:rPr>
                <a:t>va. He</a:t>
              </a:r>
              <a:r>
                <a:rPr lang="en-US" sz="2700" u="none">
                  <a:solidFill>
                    <a:srgbClr val="404040"/>
                  </a:solidFill>
                  <a:latin typeface="Roboto"/>
                  <a:ea typeface="Roboto"/>
                  <a:cs typeface="Roboto"/>
                  <a:sym typeface="Roboto"/>
                </a:rPr>
                <a:t>l</a:t>
              </a:r>
              <a:r>
                <a:rPr lang="en-US" sz="2700">
                  <a:solidFill>
                    <a:srgbClr val="404040"/>
                  </a:solidFill>
                  <a:latin typeface="Roboto"/>
                  <a:ea typeface="Roboto"/>
                  <a:cs typeface="Roboto"/>
                  <a:sym typeface="Roboto"/>
                </a:rPr>
                <a:t>ping measure pers</a:t>
              </a:r>
              <a:r>
                <a:rPr lang="en-US" sz="2700" u="none">
                  <a:solidFill>
                    <a:srgbClr val="404040"/>
                  </a:solidFill>
                  <a:latin typeface="Roboto"/>
                  <a:ea typeface="Roboto"/>
                  <a:cs typeface="Roboto"/>
                  <a:sym typeface="Roboto"/>
                </a:rPr>
                <a:t>on</a:t>
              </a:r>
              <a:r>
                <a:rPr lang="en-US" sz="2700">
                  <a:solidFill>
                    <a:srgbClr val="404040"/>
                  </a:solidFill>
                  <a:latin typeface="Roboto"/>
                  <a:ea typeface="Roboto"/>
                  <a:cs typeface="Roboto"/>
                  <a:sym typeface="Roboto"/>
                </a:rPr>
                <a:t>-c</a:t>
              </a:r>
              <a:r>
                <a:rPr lang="en-US" sz="2700" u="none">
                  <a:solidFill>
                    <a:srgbClr val="404040"/>
                  </a:solidFill>
                  <a:latin typeface="Roboto"/>
                  <a:ea typeface="Roboto"/>
                  <a:cs typeface="Roboto"/>
                  <a:sym typeface="Roboto"/>
                </a:rPr>
                <a:t>ent</a:t>
              </a:r>
              <a:r>
                <a:rPr lang="en-US" sz="2700">
                  <a:solidFill>
                    <a:srgbClr val="404040"/>
                  </a:solidFill>
                  <a:latin typeface="Roboto"/>
                  <a:ea typeface="Roboto"/>
                  <a:cs typeface="Roboto"/>
                  <a:sym typeface="Roboto"/>
                </a:rPr>
                <a:t>red care</a:t>
              </a:r>
              <a:r>
                <a:rPr lang="en-US" sz="2700" u="none">
                  <a:solidFill>
                    <a:srgbClr val="404040"/>
                  </a:solidFill>
                  <a:latin typeface="Roboto"/>
                  <a:ea typeface="Roboto"/>
                  <a:cs typeface="Roboto"/>
                  <a:sym typeface="Roboto"/>
                </a:rPr>
                <a:t>.</a:t>
              </a:r>
              <a:r>
                <a:rPr lang="en-US" sz="2700">
                  <a:solidFill>
                    <a:srgbClr val="404040"/>
                  </a:solidFill>
                  <a:latin typeface="Roboto"/>
                  <a:ea typeface="Roboto"/>
                  <a:cs typeface="Roboto"/>
                  <a:sym typeface="Roboto"/>
                </a:rPr>
                <a:t> Ev</a:t>
              </a:r>
              <a:r>
                <a:rPr lang="en-US" sz="2700" u="none">
                  <a:solidFill>
                    <a:srgbClr val="404040"/>
                  </a:solidFill>
                  <a:latin typeface="Roboto"/>
                  <a:ea typeface="Roboto"/>
                  <a:cs typeface="Roboto"/>
                  <a:sym typeface="Roboto"/>
                </a:rPr>
                <a:t>id</a:t>
              </a:r>
              <a:r>
                <a:rPr lang="en-US" sz="2700">
                  <a:solidFill>
                    <a:srgbClr val="404040"/>
                  </a:solidFill>
                  <a:latin typeface="Roboto"/>
                  <a:ea typeface="Roboto"/>
                  <a:cs typeface="Roboto"/>
                  <a:sym typeface="Roboto"/>
                </a:rPr>
                <a:t>ence review. Health Foundation March </a:t>
              </a:r>
              <a:r>
                <a:rPr lang="en-US" sz="2700" u="none">
                  <a:solidFill>
                    <a:srgbClr val="404040"/>
                  </a:solidFill>
                  <a:latin typeface="Roboto"/>
                  <a:ea typeface="Roboto"/>
                  <a:cs typeface="Roboto"/>
                  <a:sym typeface="Roboto"/>
                </a:rPr>
                <a:t>2</a:t>
              </a:r>
              <a:r>
                <a:rPr lang="en-US" sz="2700">
                  <a:solidFill>
                    <a:srgbClr val="404040"/>
                  </a:solidFill>
                  <a:latin typeface="Roboto"/>
                  <a:ea typeface="Roboto"/>
                  <a:cs typeface="Roboto"/>
                  <a:sym typeface="Roboto"/>
                </a:rPr>
                <a:t>0</a:t>
              </a:r>
              <a:r>
                <a:rPr lang="en-US" sz="2700" u="none">
                  <a:solidFill>
                    <a:srgbClr val="404040"/>
                  </a:solidFill>
                  <a:latin typeface="Roboto"/>
                  <a:ea typeface="Roboto"/>
                  <a:cs typeface="Roboto"/>
                  <a:sym typeface="Roboto"/>
                </a:rPr>
                <a:t>1</a:t>
              </a:r>
              <a:r>
                <a:rPr lang="en-US" sz="2700">
                  <a:solidFill>
                    <a:srgbClr val="404040"/>
                  </a:solidFill>
                  <a:latin typeface="Roboto"/>
                  <a:ea typeface="Roboto"/>
                  <a:cs typeface="Roboto"/>
                  <a:sym typeface="Roboto"/>
                </a:rPr>
                <a:t>4 </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5797" y="2908341"/>
            <a:ext cx="7494427" cy="1134070"/>
            <a:chOff x="0" y="0"/>
            <a:chExt cx="9992569" cy="1512094"/>
          </a:xfrm>
        </p:grpSpPr>
        <p:sp>
          <p:nvSpPr>
            <p:cNvPr id="3" name="Freeform 3"/>
            <p:cNvSpPr/>
            <p:nvPr/>
          </p:nvSpPr>
          <p:spPr>
            <a:xfrm>
              <a:off x="0" y="0"/>
              <a:ext cx="9992569" cy="1512094"/>
            </a:xfrm>
            <a:custGeom>
              <a:avLst/>
              <a:gdLst/>
              <a:ahLst/>
              <a:cxnLst/>
              <a:rect l="l" t="t" r="r" b="b"/>
              <a:pathLst>
                <a:path w="9992569" h="1512094">
                  <a:moveTo>
                    <a:pt x="0" y="0"/>
                  </a:moveTo>
                  <a:lnTo>
                    <a:pt x="9992569" y="0"/>
                  </a:lnTo>
                  <a:lnTo>
                    <a:pt x="9992569" y="1512094"/>
                  </a:lnTo>
                  <a:lnTo>
                    <a:pt x="0" y="1512094"/>
                  </a:lnTo>
                  <a:close/>
                </a:path>
              </a:pathLst>
            </a:custGeom>
            <a:solidFill>
              <a:srgbClr val="000000">
                <a:alpha val="0"/>
              </a:srgbClr>
            </a:solidFill>
          </p:spPr>
        </p:sp>
        <p:sp>
          <p:nvSpPr>
            <p:cNvPr id="4" name="TextBox 4"/>
            <p:cNvSpPr txBox="1"/>
            <p:nvPr/>
          </p:nvSpPr>
          <p:spPr>
            <a:xfrm>
              <a:off x="0" y="-9525"/>
              <a:ext cx="9992569" cy="1521619"/>
            </a:xfrm>
            <a:prstGeom prst="rect">
              <a:avLst/>
            </a:prstGeom>
          </p:spPr>
          <p:txBody>
            <a:bodyPr lIns="0" tIns="0" rIns="0" bIns="0" rtlCol="0" anchor="t"/>
            <a:lstStyle/>
            <a:p>
              <a:pPr algn="l">
                <a:lnSpc>
                  <a:spcPts val="6000"/>
                </a:lnSpc>
              </a:pPr>
              <a:r>
                <a:rPr lang="en-US" sz="5000" b="1">
                  <a:solidFill>
                    <a:srgbClr val="3AAA35"/>
                  </a:solidFill>
                  <a:latin typeface="Roboto Bold"/>
                  <a:ea typeface="Roboto Bold"/>
                  <a:cs typeface="Roboto Bold"/>
                  <a:sym typeface="Roboto Bold"/>
                </a:rPr>
                <a:t>LƯỢNG GIÁ TẬP HUẤN</a:t>
              </a:r>
            </a:p>
          </p:txBody>
        </p:sp>
      </p:grpSp>
      <p:grpSp>
        <p:nvGrpSpPr>
          <p:cNvPr id="5" name="Group 5"/>
          <p:cNvGrpSpPr/>
          <p:nvPr/>
        </p:nvGrpSpPr>
        <p:grpSpPr>
          <a:xfrm>
            <a:off x="7659387" y="-2725480"/>
            <a:ext cx="17734880" cy="15974777"/>
            <a:chOff x="0" y="0"/>
            <a:chExt cx="23646506" cy="21299703"/>
          </a:xfrm>
        </p:grpSpPr>
        <p:sp>
          <p:nvSpPr>
            <p:cNvPr id="6" name="Freeform 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0123845" y="3672074"/>
              <a:ext cx="2491699" cy="135341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8904427" y="3743001"/>
              <a:ext cx="1946697" cy="135341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9213250" y="4004109"/>
              <a:ext cx="4936787" cy="1238343"/>
              <a:chOff x="0" y="0"/>
              <a:chExt cx="1482412" cy="371848"/>
            </a:xfrm>
          </p:grpSpPr>
          <p:sp>
            <p:nvSpPr>
              <p:cNvPr id="16" name="Freeform 1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8" name="Freeform 1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9" name="Freeform 1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39092" y="3633581"/>
            <a:ext cx="11439027" cy="1134070"/>
            <a:chOff x="0" y="0"/>
            <a:chExt cx="15252036" cy="1512094"/>
          </a:xfrm>
        </p:grpSpPr>
        <p:sp>
          <p:nvSpPr>
            <p:cNvPr id="3" name="Freeform 3"/>
            <p:cNvSpPr/>
            <p:nvPr/>
          </p:nvSpPr>
          <p:spPr>
            <a:xfrm>
              <a:off x="0" y="0"/>
              <a:ext cx="15252036" cy="1512094"/>
            </a:xfrm>
            <a:custGeom>
              <a:avLst/>
              <a:gdLst/>
              <a:ahLst/>
              <a:cxnLst/>
              <a:rect l="l" t="t" r="r" b="b"/>
              <a:pathLst>
                <a:path w="15252036" h="1512094">
                  <a:moveTo>
                    <a:pt x="0" y="0"/>
                  </a:moveTo>
                  <a:lnTo>
                    <a:pt x="15252036" y="0"/>
                  </a:lnTo>
                  <a:lnTo>
                    <a:pt x="15252036" y="1512094"/>
                  </a:lnTo>
                  <a:lnTo>
                    <a:pt x="0" y="1512094"/>
                  </a:lnTo>
                  <a:close/>
                </a:path>
              </a:pathLst>
            </a:custGeom>
            <a:solidFill>
              <a:srgbClr val="000000">
                <a:alpha val="0"/>
              </a:srgbClr>
            </a:solidFill>
          </p:spPr>
        </p:sp>
        <p:sp>
          <p:nvSpPr>
            <p:cNvPr id="4" name="TextBox 4"/>
            <p:cNvSpPr txBox="1"/>
            <p:nvPr/>
          </p:nvSpPr>
          <p:spPr>
            <a:xfrm>
              <a:off x="0" y="-9525"/>
              <a:ext cx="15252036" cy="1521619"/>
            </a:xfrm>
            <a:prstGeom prst="rect">
              <a:avLst/>
            </a:prstGeom>
          </p:spPr>
          <p:txBody>
            <a:bodyPr lIns="0" tIns="0" rIns="0" bIns="0" rtlCol="0" anchor="t"/>
            <a:lstStyle/>
            <a:p>
              <a:pPr algn="l">
                <a:lnSpc>
                  <a:spcPts val="6000"/>
                </a:lnSpc>
              </a:pPr>
              <a:r>
                <a:rPr lang="en-US" sz="5000" b="1">
                  <a:solidFill>
                    <a:srgbClr val="3AAA35"/>
                  </a:solidFill>
                  <a:latin typeface="Roboto Bold"/>
                  <a:ea typeface="Roboto Bold"/>
                  <a:cs typeface="Roboto Bold"/>
                  <a:sym typeface="Roboto Bold"/>
                </a:rPr>
                <a:t>Chân thành cảm ơn quý vị!</a:t>
              </a:r>
            </a:p>
          </p:txBody>
        </p:sp>
      </p:grpSp>
      <p:grpSp>
        <p:nvGrpSpPr>
          <p:cNvPr id="5" name="Group 5"/>
          <p:cNvGrpSpPr/>
          <p:nvPr/>
        </p:nvGrpSpPr>
        <p:grpSpPr>
          <a:xfrm>
            <a:off x="7659387" y="-2725480"/>
            <a:ext cx="17734880" cy="15974777"/>
            <a:chOff x="0" y="0"/>
            <a:chExt cx="23646506" cy="21299703"/>
          </a:xfrm>
        </p:grpSpPr>
        <p:sp>
          <p:nvSpPr>
            <p:cNvPr id="6" name="Freeform 6"/>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0123845" y="3672074"/>
              <a:ext cx="2491699" cy="1353410"/>
              <a:chOff x="0" y="0"/>
              <a:chExt cx="748204" cy="406400"/>
            </a:xfrm>
          </p:grpSpPr>
          <p:sp>
            <p:nvSpPr>
              <p:cNvPr id="10" name="Freeform 10"/>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1" name="TextBox 11"/>
              <p:cNvSpPr txBox="1"/>
              <p:nvPr/>
            </p:nvSpPr>
            <p:spPr>
              <a:xfrm>
                <a:off x="0" y="-47625"/>
                <a:ext cx="748204" cy="454025"/>
              </a:xfrm>
              <a:prstGeom prst="rect">
                <a:avLst/>
              </a:prstGeom>
            </p:spPr>
            <p:txBody>
              <a:bodyPr lIns="33418" tIns="33418" rIns="33418" bIns="33418" rtlCol="0" anchor="ctr"/>
              <a:lstStyle/>
              <a:p>
                <a:pPr algn="ctr">
                  <a:lnSpc>
                    <a:spcPts val="2659"/>
                  </a:lnSpc>
                </a:pPr>
                <a:endParaRPr/>
              </a:p>
            </p:txBody>
          </p:sp>
        </p:grpSp>
        <p:grpSp>
          <p:nvGrpSpPr>
            <p:cNvPr id="12" name="Group 12"/>
            <p:cNvGrpSpPr/>
            <p:nvPr/>
          </p:nvGrpSpPr>
          <p:grpSpPr>
            <a:xfrm>
              <a:off x="8904427" y="3743001"/>
              <a:ext cx="1946697" cy="1353410"/>
              <a:chOff x="0" y="0"/>
              <a:chExt cx="584552" cy="406400"/>
            </a:xfrm>
          </p:grpSpPr>
          <p:sp>
            <p:nvSpPr>
              <p:cNvPr id="13" name="Freeform 13"/>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4" name="TextBox 14"/>
              <p:cNvSpPr txBox="1"/>
              <p:nvPr/>
            </p:nvSpPr>
            <p:spPr>
              <a:xfrm>
                <a:off x="0" y="-47625"/>
                <a:ext cx="584552" cy="454025"/>
              </a:xfrm>
              <a:prstGeom prst="rect">
                <a:avLst/>
              </a:prstGeom>
            </p:spPr>
            <p:txBody>
              <a:bodyPr lIns="33418" tIns="33418" rIns="33418" bIns="33418" rtlCol="0" anchor="ctr"/>
              <a:lstStyle/>
              <a:p>
                <a:pPr algn="ctr">
                  <a:lnSpc>
                    <a:spcPts val="2659"/>
                  </a:lnSpc>
                </a:pPr>
                <a:endParaRPr/>
              </a:p>
            </p:txBody>
          </p:sp>
        </p:grpSp>
        <p:grpSp>
          <p:nvGrpSpPr>
            <p:cNvPr id="15" name="Group 15"/>
            <p:cNvGrpSpPr/>
            <p:nvPr/>
          </p:nvGrpSpPr>
          <p:grpSpPr>
            <a:xfrm>
              <a:off x="9213250" y="4004109"/>
              <a:ext cx="4936787" cy="1238343"/>
              <a:chOff x="0" y="0"/>
              <a:chExt cx="1482412" cy="371848"/>
            </a:xfrm>
          </p:grpSpPr>
          <p:sp>
            <p:nvSpPr>
              <p:cNvPr id="16" name="Freeform 16"/>
              <p:cNvSpPr/>
              <p:nvPr/>
            </p:nvSpPr>
            <p:spPr>
              <a:xfrm>
                <a:off x="0" y="0"/>
                <a:ext cx="1482412" cy="371848"/>
              </a:xfrm>
              <a:custGeom>
                <a:avLst/>
                <a:gdLst/>
                <a:ahLst/>
                <a:cxnLst/>
                <a:rect l="l" t="t" r="r" b="b"/>
                <a:pathLst>
                  <a:path w="1482412" h="371848">
                    <a:moveTo>
                      <a:pt x="106638" y="0"/>
                    </a:moveTo>
                    <a:lnTo>
                      <a:pt x="1375773" y="0"/>
                    </a:lnTo>
                    <a:cubicBezTo>
                      <a:pt x="1404056" y="0"/>
                      <a:pt x="1431180" y="11235"/>
                      <a:pt x="1451178" y="31234"/>
                    </a:cubicBezTo>
                    <a:cubicBezTo>
                      <a:pt x="1471177" y="51232"/>
                      <a:pt x="1482412" y="78356"/>
                      <a:pt x="1482412" y="106638"/>
                    </a:cubicBezTo>
                    <a:lnTo>
                      <a:pt x="1482412" y="265210"/>
                    </a:lnTo>
                    <a:cubicBezTo>
                      <a:pt x="1482412" y="293492"/>
                      <a:pt x="1471177" y="320616"/>
                      <a:pt x="1451178" y="340614"/>
                    </a:cubicBezTo>
                    <a:cubicBezTo>
                      <a:pt x="1431180" y="360613"/>
                      <a:pt x="1404056" y="371848"/>
                      <a:pt x="1375773" y="371848"/>
                    </a:cubicBezTo>
                    <a:lnTo>
                      <a:pt x="106638" y="371848"/>
                    </a:lnTo>
                    <a:cubicBezTo>
                      <a:pt x="78356" y="371848"/>
                      <a:pt x="51232" y="360613"/>
                      <a:pt x="31234" y="340614"/>
                    </a:cubicBezTo>
                    <a:cubicBezTo>
                      <a:pt x="11235" y="320616"/>
                      <a:pt x="0" y="293492"/>
                      <a:pt x="0" y="265210"/>
                    </a:cubicBezTo>
                    <a:lnTo>
                      <a:pt x="0" y="106638"/>
                    </a:lnTo>
                    <a:cubicBezTo>
                      <a:pt x="0" y="78356"/>
                      <a:pt x="11235" y="51232"/>
                      <a:pt x="31234" y="31234"/>
                    </a:cubicBezTo>
                    <a:cubicBezTo>
                      <a:pt x="51232" y="11235"/>
                      <a:pt x="78356" y="0"/>
                      <a:pt x="106638" y="0"/>
                    </a:cubicBezTo>
                    <a:close/>
                  </a:path>
                </a:pathLst>
              </a:custGeom>
              <a:solidFill>
                <a:srgbClr val="FEFEFE"/>
              </a:solidFill>
              <a:ln w="38100" cap="rnd">
                <a:solidFill>
                  <a:srgbClr val="13538A"/>
                </a:solidFill>
                <a:prstDash val="solid"/>
                <a:round/>
              </a:ln>
            </p:spPr>
          </p:sp>
          <p:sp>
            <p:nvSpPr>
              <p:cNvPr id="17" name="TextBox 17"/>
              <p:cNvSpPr txBox="1"/>
              <p:nvPr/>
            </p:nvSpPr>
            <p:spPr>
              <a:xfrm>
                <a:off x="0" y="-47625"/>
                <a:ext cx="1482412" cy="419473"/>
              </a:xfrm>
              <a:prstGeom prst="rect">
                <a:avLst/>
              </a:prstGeom>
            </p:spPr>
            <p:txBody>
              <a:bodyPr lIns="33418" tIns="33418" rIns="33418" bIns="33418" rtlCol="0" anchor="ctr"/>
              <a:lstStyle/>
              <a:p>
                <a:pPr algn="ctr">
                  <a:lnSpc>
                    <a:spcPts val="2659"/>
                  </a:lnSpc>
                </a:pPr>
                <a:endParaRPr/>
              </a:p>
            </p:txBody>
          </p:sp>
        </p:grpSp>
        <p:sp>
          <p:nvSpPr>
            <p:cNvPr id="18" name="Freeform 18"/>
            <p:cNvSpPr/>
            <p:nvPr/>
          </p:nvSpPr>
          <p:spPr>
            <a:xfrm>
              <a:off x="9471675" y="3907760"/>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9" name="Freeform 19"/>
            <p:cNvSpPr/>
            <p:nvPr/>
          </p:nvSpPr>
          <p:spPr>
            <a:xfrm>
              <a:off x="10992154" y="4151402"/>
              <a:ext cx="3064960" cy="874081"/>
            </a:xfrm>
            <a:custGeom>
              <a:avLst/>
              <a:gdLst/>
              <a:ahLst/>
              <a:cxnLst/>
              <a:rect l="l" t="t" r="r" b="b"/>
              <a:pathLst>
                <a:path w="3064960" h="874081">
                  <a:moveTo>
                    <a:pt x="0" y="0"/>
                  </a:moveTo>
                  <a:lnTo>
                    <a:pt x="3064960" y="0"/>
                  </a:lnTo>
                  <a:lnTo>
                    <a:pt x="3064960" y="874081"/>
                  </a:lnTo>
                  <a:lnTo>
                    <a:pt x="0" y="874081"/>
                  </a:lnTo>
                  <a:lnTo>
                    <a:pt x="0" y="0"/>
                  </a:lnTo>
                  <a:close/>
                </a:path>
              </a:pathLst>
            </a:custGeom>
            <a:blipFill>
              <a:blip r:embed="rId9"/>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13380" y="-2950756"/>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14337707" y="28575"/>
            <a:ext cx="3934208" cy="1250044"/>
            <a:chOff x="0" y="0"/>
            <a:chExt cx="5245610" cy="1666726"/>
          </a:xfrm>
        </p:grpSpPr>
        <p:grpSp>
          <p:nvGrpSpPr>
            <p:cNvPr id="7" name="Group 7"/>
            <p:cNvGrpSpPr/>
            <p:nvPr/>
          </p:nvGrpSpPr>
          <p:grpSpPr>
            <a:xfrm>
              <a:off x="1219418" y="0"/>
              <a:ext cx="2491699" cy="1353410"/>
              <a:chOff x="0" y="0"/>
              <a:chExt cx="748204" cy="406400"/>
            </a:xfrm>
          </p:grpSpPr>
          <p:sp>
            <p:nvSpPr>
              <p:cNvPr id="8" name="Freeform 8"/>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9" name="TextBox 9"/>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70927"/>
              <a:ext cx="1946697" cy="1353410"/>
              <a:chOff x="0" y="0"/>
              <a:chExt cx="584552" cy="406400"/>
            </a:xfrm>
          </p:grpSpPr>
          <p:sp>
            <p:nvSpPr>
              <p:cNvPr id="11" name="Freeform 11"/>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2" name="TextBox 12"/>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08823" y="332035"/>
              <a:ext cx="4936787" cy="1238343"/>
              <a:chOff x="0" y="0"/>
              <a:chExt cx="1482412" cy="371848"/>
            </a:xfrm>
          </p:grpSpPr>
          <p:sp>
            <p:nvSpPr>
              <p:cNvPr id="14" name="Freeform 14"/>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5" name="TextBox 15"/>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7" name="Freeform 17"/>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sp>
        <p:nvSpPr>
          <p:cNvPr id="18" name="Freeform 18"/>
          <p:cNvSpPr/>
          <p:nvPr/>
        </p:nvSpPr>
        <p:spPr>
          <a:xfrm rot="489286">
            <a:off x="12989668" y="5355629"/>
            <a:ext cx="4807400" cy="4344141"/>
          </a:xfrm>
          <a:custGeom>
            <a:avLst/>
            <a:gdLst/>
            <a:ahLst/>
            <a:cxnLst/>
            <a:rect l="l" t="t" r="r" b="b"/>
            <a:pathLst>
              <a:path w="4807400" h="4344141">
                <a:moveTo>
                  <a:pt x="0" y="0"/>
                </a:moveTo>
                <a:lnTo>
                  <a:pt x="4807400" y="0"/>
                </a:lnTo>
                <a:lnTo>
                  <a:pt x="4807400" y="4344141"/>
                </a:lnTo>
                <a:lnTo>
                  <a:pt x="0" y="4344141"/>
                </a:lnTo>
                <a:lnTo>
                  <a:pt x="0" y="0"/>
                </a:lnTo>
                <a:close/>
              </a:path>
            </a:pathLst>
          </a:custGeom>
          <a:blipFill>
            <a:blip r:embed="rId10"/>
            <a:stretch>
              <a:fillRect/>
            </a:stretch>
          </a:blipFill>
        </p:spPr>
      </p:sp>
      <p:grpSp>
        <p:nvGrpSpPr>
          <p:cNvPr id="19" name="Group 19"/>
          <p:cNvGrpSpPr/>
          <p:nvPr/>
        </p:nvGrpSpPr>
        <p:grpSpPr>
          <a:xfrm>
            <a:off x="2376827" y="4806315"/>
            <a:ext cx="9765200" cy="2440581"/>
            <a:chOff x="0" y="0"/>
            <a:chExt cx="1170709" cy="292591"/>
          </a:xfrm>
        </p:grpSpPr>
        <p:sp>
          <p:nvSpPr>
            <p:cNvPr id="20" name="Freeform 20"/>
            <p:cNvSpPr/>
            <p:nvPr/>
          </p:nvSpPr>
          <p:spPr>
            <a:xfrm>
              <a:off x="0" y="0"/>
              <a:ext cx="1170709" cy="292591"/>
            </a:xfrm>
            <a:custGeom>
              <a:avLst/>
              <a:gdLst/>
              <a:ahLst/>
              <a:cxnLst/>
              <a:rect l="l" t="t" r="r" b="b"/>
              <a:pathLst>
                <a:path w="1170709" h="292591">
                  <a:moveTo>
                    <a:pt x="967509" y="0"/>
                  </a:moveTo>
                  <a:cubicBezTo>
                    <a:pt x="1079733" y="0"/>
                    <a:pt x="1170709" y="65499"/>
                    <a:pt x="1170709" y="146296"/>
                  </a:cubicBezTo>
                  <a:cubicBezTo>
                    <a:pt x="1170709" y="227092"/>
                    <a:pt x="1079733" y="292591"/>
                    <a:pt x="967509" y="292591"/>
                  </a:cubicBezTo>
                  <a:lnTo>
                    <a:pt x="203200" y="292591"/>
                  </a:lnTo>
                  <a:cubicBezTo>
                    <a:pt x="90976" y="292591"/>
                    <a:pt x="0" y="227092"/>
                    <a:pt x="0" y="146296"/>
                  </a:cubicBezTo>
                  <a:cubicBezTo>
                    <a:pt x="0" y="65499"/>
                    <a:pt x="90976" y="0"/>
                    <a:pt x="203200" y="0"/>
                  </a:cubicBezTo>
                  <a:close/>
                </a:path>
              </a:pathLst>
            </a:custGeom>
            <a:solidFill>
              <a:srgbClr val="85D1B1"/>
            </a:solidFill>
          </p:spPr>
        </p:sp>
        <p:sp>
          <p:nvSpPr>
            <p:cNvPr id="21" name="TextBox 21"/>
            <p:cNvSpPr txBox="1"/>
            <p:nvPr/>
          </p:nvSpPr>
          <p:spPr>
            <a:xfrm>
              <a:off x="0" y="-47625"/>
              <a:ext cx="1170709" cy="34021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459662" y="5343435"/>
            <a:ext cx="7951929" cy="1366341"/>
            <a:chOff x="0" y="0"/>
            <a:chExt cx="10602572" cy="1821788"/>
          </a:xfrm>
        </p:grpSpPr>
        <p:sp>
          <p:nvSpPr>
            <p:cNvPr id="23" name="Freeform 23"/>
            <p:cNvSpPr/>
            <p:nvPr/>
          </p:nvSpPr>
          <p:spPr>
            <a:xfrm>
              <a:off x="0" y="0"/>
              <a:ext cx="10602573" cy="1821788"/>
            </a:xfrm>
            <a:custGeom>
              <a:avLst/>
              <a:gdLst/>
              <a:ahLst/>
              <a:cxnLst/>
              <a:rect l="l" t="t" r="r" b="b"/>
              <a:pathLst>
                <a:path w="10602573" h="1821788">
                  <a:moveTo>
                    <a:pt x="0" y="0"/>
                  </a:moveTo>
                  <a:lnTo>
                    <a:pt x="10602573" y="0"/>
                  </a:lnTo>
                  <a:lnTo>
                    <a:pt x="10602573" y="1821788"/>
                  </a:lnTo>
                  <a:lnTo>
                    <a:pt x="0" y="1821788"/>
                  </a:lnTo>
                  <a:close/>
                </a:path>
              </a:pathLst>
            </a:custGeom>
            <a:solidFill>
              <a:srgbClr val="000000">
                <a:alpha val="0"/>
              </a:srgbClr>
            </a:solidFill>
          </p:spPr>
        </p:sp>
        <p:sp>
          <p:nvSpPr>
            <p:cNvPr id="24" name="TextBox 24"/>
            <p:cNvSpPr txBox="1"/>
            <p:nvPr/>
          </p:nvSpPr>
          <p:spPr>
            <a:xfrm>
              <a:off x="0" y="0"/>
              <a:ext cx="10602572" cy="1821788"/>
            </a:xfrm>
            <a:prstGeom prst="rect">
              <a:avLst/>
            </a:prstGeom>
          </p:spPr>
          <p:txBody>
            <a:bodyPr lIns="0" tIns="0" rIns="0" bIns="0" rtlCol="0" anchor="t"/>
            <a:lstStyle/>
            <a:p>
              <a:pPr algn="ctr">
                <a:lnSpc>
                  <a:spcPts val="4799"/>
                </a:lnSpc>
              </a:pPr>
              <a:r>
                <a:rPr lang="en-US" sz="3999">
                  <a:solidFill>
                    <a:srgbClr val="404040"/>
                  </a:solidFill>
                  <a:latin typeface="Roboto"/>
                  <a:ea typeface="Roboto"/>
                  <a:cs typeface="Roboto"/>
                  <a:sym typeface="Roboto"/>
                </a:rPr>
                <a:t>Cơ sở y tế nơi bạn công tác có ứng dụng mô hình chăm sóc này chưa? </a:t>
              </a:r>
            </a:p>
          </p:txBody>
        </p:sp>
      </p:grpSp>
      <p:grpSp>
        <p:nvGrpSpPr>
          <p:cNvPr id="28" name="Group 12">
            <a:extLst>
              <a:ext uri="{FF2B5EF4-FFF2-40B4-BE49-F238E27FC236}">
                <a16:creationId xmlns:a16="http://schemas.microsoft.com/office/drawing/2014/main" id="{AA57E4F7-ACEA-711A-E574-3DDC5733FCBE}"/>
              </a:ext>
            </a:extLst>
          </p:cNvPr>
          <p:cNvGrpSpPr/>
          <p:nvPr/>
        </p:nvGrpSpPr>
        <p:grpSpPr>
          <a:xfrm>
            <a:off x="1131647" y="1838330"/>
            <a:ext cx="6385992" cy="2109447"/>
            <a:chOff x="0" y="0"/>
            <a:chExt cx="8514656" cy="2812597"/>
          </a:xfrm>
        </p:grpSpPr>
        <p:sp>
          <p:nvSpPr>
            <p:cNvPr id="29" name="Freeform 13">
              <a:extLst>
                <a:ext uri="{FF2B5EF4-FFF2-40B4-BE49-F238E27FC236}">
                  <a16:creationId xmlns:a16="http://schemas.microsoft.com/office/drawing/2014/main" id="{FBBF6969-8863-E7E1-7E45-D8E4187E3567}"/>
                </a:ext>
              </a:extLst>
            </p:cNvPr>
            <p:cNvSpPr/>
            <p:nvPr/>
          </p:nvSpPr>
          <p:spPr>
            <a:xfrm>
              <a:off x="0" y="0"/>
              <a:ext cx="2812597" cy="2812597"/>
            </a:xfrm>
            <a:custGeom>
              <a:avLst/>
              <a:gdLst/>
              <a:ahLst/>
              <a:cxnLst/>
              <a:rect l="l" t="t" r="r" b="b"/>
              <a:pathLst>
                <a:path w="2812597" h="2812597">
                  <a:moveTo>
                    <a:pt x="0" y="0"/>
                  </a:moveTo>
                  <a:lnTo>
                    <a:pt x="2812597" y="0"/>
                  </a:lnTo>
                  <a:lnTo>
                    <a:pt x="2812597" y="2812597"/>
                  </a:lnTo>
                  <a:lnTo>
                    <a:pt x="0" y="2812597"/>
                  </a:lnTo>
                  <a:lnTo>
                    <a:pt x="0" y="0"/>
                  </a:lnTo>
                  <a:close/>
                </a:path>
              </a:pathLst>
            </a:custGeom>
            <a:blipFill>
              <a:blip r:embed="rId11"/>
              <a:stretch>
                <a:fillRect/>
              </a:stretch>
            </a:blipFill>
          </p:spPr>
        </p:sp>
        <p:sp>
          <p:nvSpPr>
            <p:cNvPr id="30" name="TextBox 14">
              <a:extLst>
                <a:ext uri="{FF2B5EF4-FFF2-40B4-BE49-F238E27FC236}">
                  <a16:creationId xmlns:a16="http://schemas.microsoft.com/office/drawing/2014/main" id="{86A3BB1E-7038-FD53-9658-8D0047E254E4}"/>
                </a:ext>
              </a:extLst>
            </p:cNvPr>
            <p:cNvSpPr txBox="1"/>
            <p:nvPr/>
          </p:nvSpPr>
          <p:spPr>
            <a:xfrm>
              <a:off x="3316037" y="888774"/>
              <a:ext cx="5198619" cy="1025524"/>
            </a:xfrm>
            <a:prstGeom prst="rect">
              <a:avLst/>
            </a:prstGeom>
          </p:spPr>
          <p:txBody>
            <a:bodyPr wrap="square"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TƯƠNG TÁC</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59387" y="-2725480"/>
            <a:ext cx="17734880" cy="15974777"/>
            <a:chOff x="0" y="0"/>
            <a:chExt cx="23646506" cy="21299703"/>
          </a:xfrm>
        </p:grpSpPr>
        <p:sp>
          <p:nvSpPr>
            <p:cNvPr id="3" name="Freeform 3"/>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6" name="Group 6"/>
          <p:cNvGrpSpPr/>
          <p:nvPr/>
        </p:nvGrpSpPr>
        <p:grpSpPr>
          <a:xfrm>
            <a:off x="14337707" y="28575"/>
            <a:ext cx="3934208" cy="1250044"/>
            <a:chOff x="0" y="0"/>
            <a:chExt cx="5245610" cy="1666726"/>
          </a:xfrm>
        </p:grpSpPr>
        <p:grpSp>
          <p:nvGrpSpPr>
            <p:cNvPr id="7" name="Group 7"/>
            <p:cNvGrpSpPr/>
            <p:nvPr/>
          </p:nvGrpSpPr>
          <p:grpSpPr>
            <a:xfrm>
              <a:off x="1219418" y="0"/>
              <a:ext cx="2491699" cy="1353410"/>
              <a:chOff x="0" y="0"/>
              <a:chExt cx="748204" cy="406400"/>
            </a:xfrm>
          </p:grpSpPr>
          <p:sp>
            <p:nvSpPr>
              <p:cNvPr id="8" name="Freeform 8"/>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9" name="TextBox 9"/>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70927"/>
              <a:ext cx="1946697" cy="1353410"/>
              <a:chOff x="0" y="0"/>
              <a:chExt cx="584552" cy="406400"/>
            </a:xfrm>
          </p:grpSpPr>
          <p:sp>
            <p:nvSpPr>
              <p:cNvPr id="11" name="Freeform 11"/>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2" name="TextBox 12"/>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08823" y="332035"/>
              <a:ext cx="4936787" cy="1238343"/>
              <a:chOff x="0" y="0"/>
              <a:chExt cx="1482412" cy="371848"/>
            </a:xfrm>
          </p:grpSpPr>
          <p:sp>
            <p:nvSpPr>
              <p:cNvPr id="14" name="Freeform 14"/>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15" name="TextBox 15"/>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17" name="Freeform 17"/>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grpSp>
        <p:nvGrpSpPr>
          <p:cNvPr id="18" name="Group 18"/>
          <p:cNvGrpSpPr/>
          <p:nvPr/>
        </p:nvGrpSpPr>
        <p:grpSpPr>
          <a:xfrm rot="309497">
            <a:off x="13277031" y="5015491"/>
            <a:ext cx="4596724" cy="4861979"/>
            <a:chOff x="0" y="0"/>
            <a:chExt cx="6128966" cy="6482639"/>
          </a:xfrm>
        </p:grpSpPr>
        <p:sp>
          <p:nvSpPr>
            <p:cNvPr id="19" name="Freeform 19"/>
            <p:cNvSpPr/>
            <p:nvPr/>
          </p:nvSpPr>
          <p:spPr>
            <a:xfrm>
              <a:off x="0" y="310591"/>
              <a:ext cx="5878875" cy="6172047"/>
            </a:xfrm>
            <a:custGeom>
              <a:avLst/>
              <a:gdLst/>
              <a:ahLst/>
              <a:cxnLst/>
              <a:rect l="l" t="t" r="r" b="b"/>
              <a:pathLst>
                <a:path w="5878875" h="6172047">
                  <a:moveTo>
                    <a:pt x="0" y="0"/>
                  </a:moveTo>
                  <a:lnTo>
                    <a:pt x="5878875" y="0"/>
                  </a:lnTo>
                  <a:lnTo>
                    <a:pt x="5878875" y="6172048"/>
                  </a:lnTo>
                  <a:lnTo>
                    <a:pt x="0" y="6172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4599561" y="0"/>
              <a:ext cx="1529404" cy="2403349"/>
            </a:xfrm>
            <a:custGeom>
              <a:avLst/>
              <a:gdLst/>
              <a:ahLst/>
              <a:cxnLst/>
              <a:rect l="l" t="t" r="r" b="b"/>
              <a:pathLst>
                <a:path w="1529404" h="2403349">
                  <a:moveTo>
                    <a:pt x="0" y="0"/>
                  </a:moveTo>
                  <a:lnTo>
                    <a:pt x="1529405" y="0"/>
                  </a:lnTo>
                  <a:lnTo>
                    <a:pt x="1529405" y="2403349"/>
                  </a:lnTo>
                  <a:lnTo>
                    <a:pt x="0" y="2403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21" name="Group 21"/>
          <p:cNvGrpSpPr/>
          <p:nvPr/>
        </p:nvGrpSpPr>
        <p:grpSpPr>
          <a:xfrm>
            <a:off x="2290526" y="4650973"/>
            <a:ext cx="9765200" cy="2440581"/>
            <a:chOff x="0" y="0"/>
            <a:chExt cx="1170709" cy="292591"/>
          </a:xfrm>
        </p:grpSpPr>
        <p:sp>
          <p:nvSpPr>
            <p:cNvPr id="22" name="Freeform 22"/>
            <p:cNvSpPr/>
            <p:nvPr/>
          </p:nvSpPr>
          <p:spPr>
            <a:xfrm>
              <a:off x="0" y="0"/>
              <a:ext cx="1170709" cy="292591"/>
            </a:xfrm>
            <a:custGeom>
              <a:avLst/>
              <a:gdLst/>
              <a:ahLst/>
              <a:cxnLst/>
              <a:rect l="l" t="t" r="r" b="b"/>
              <a:pathLst>
                <a:path w="1170709" h="292591">
                  <a:moveTo>
                    <a:pt x="967509" y="0"/>
                  </a:moveTo>
                  <a:cubicBezTo>
                    <a:pt x="1079733" y="0"/>
                    <a:pt x="1170709" y="65499"/>
                    <a:pt x="1170709" y="146296"/>
                  </a:cubicBezTo>
                  <a:cubicBezTo>
                    <a:pt x="1170709" y="227092"/>
                    <a:pt x="1079733" y="292591"/>
                    <a:pt x="967509" y="292591"/>
                  </a:cubicBezTo>
                  <a:lnTo>
                    <a:pt x="203200" y="292591"/>
                  </a:lnTo>
                  <a:cubicBezTo>
                    <a:pt x="90976" y="292591"/>
                    <a:pt x="0" y="227092"/>
                    <a:pt x="0" y="146296"/>
                  </a:cubicBezTo>
                  <a:cubicBezTo>
                    <a:pt x="0" y="65499"/>
                    <a:pt x="90976" y="0"/>
                    <a:pt x="203200" y="0"/>
                  </a:cubicBezTo>
                  <a:close/>
                </a:path>
              </a:pathLst>
            </a:custGeom>
            <a:solidFill>
              <a:srgbClr val="85D1B1"/>
            </a:solidFill>
          </p:spPr>
        </p:sp>
        <p:sp>
          <p:nvSpPr>
            <p:cNvPr id="23" name="TextBox 23"/>
            <p:cNvSpPr txBox="1"/>
            <p:nvPr/>
          </p:nvSpPr>
          <p:spPr>
            <a:xfrm>
              <a:off x="0" y="-47625"/>
              <a:ext cx="1170709" cy="34021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2791546" y="5188093"/>
            <a:ext cx="8763159" cy="1366341"/>
            <a:chOff x="0" y="0"/>
            <a:chExt cx="11684212" cy="1821788"/>
          </a:xfrm>
        </p:grpSpPr>
        <p:sp>
          <p:nvSpPr>
            <p:cNvPr id="25" name="Freeform 25"/>
            <p:cNvSpPr/>
            <p:nvPr/>
          </p:nvSpPr>
          <p:spPr>
            <a:xfrm>
              <a:off x="0" y="0"/>
              <a:ext cx="11684212" cy="1821788"/>
            </a:xfrm>
            <a:custGeom>
              <a:avLst/>
              <a:gdLst/>
              <a:ahLst/>
              <a:cxnLst/>
              <a:rect l="l" t="t" r="r" b="b"/>
              <a:pathLst>
                <a:path w="11684212" h="1821788">
                  <a:moveTo>
                    <a:pt x="0" y="0"/>
                  </a:moveTo>
                  <a:lnTo>
                    <a:pt x="11684212" y="0"/>
                  </a:lnTo>
                  <a:lnTo>
                    <a:pt x="11684212" y="1821788"/>
                  </a:lnTo>
                  <a:lnTo>
                    <a:pt x="0" y="1821788"/>
                  </a:lnTo>
                  <a:close/>
                </a:path>
              </a:pathLst>
            </a:custGeom>
            <a:solidFill>
              <a:srgbClr val="000000">
                <a:alpha val="0"/>
              </a:srgbClr>
            </a:solidFill>
          </p:spPr>
        </p:sp>
        <p:sp>
          <p:nvSpPr>
            <p:cNvPr id="26" name="TextBox 26"/>
            <p:cNvSpPr txBox="1"/>
            <p:nvPr/>
          </p:nvSpPr>
          <p:spPr>
            <a:xfrm>
              <a:off x="0" y="0"/>
              <a:ext cx="11684212" cy="1821788"/>
            </a:xfrm>
            <a:prstGeom prst="rect">
              <a:avLst/>
            </a:prstGeom>
          </p:spPr>
          <p:txBody>
            <a:bodyPr lIns="0" tIns="0" rIns="0" bIns="0" rtlCol="0" anchor="t"/>
            <a:lstStyle/>
            <a:p>
              <a:pPr algn="ctr">
                <a:lnSpc>
                  <a:spcPts val="4799"/>
                </a:lnSpc>
              </a:pPr>
              <a:r>
                <a:rPr lang="en-US" sz="3999">
                  <a:solidFill>
                    <a:srgbClr val="404040"/>
                  </a:solidFill>
                  <a:latin typeface="Roboto"/>
                  <a:ea typeface="Roboto"/>
                  <a:cs typeface="Roboto"/>
                  <a:sym typeface="Roboto"/>
                </a:rPr>
                <a:t>Bạn có biết cơ sở y tế nào tại Việt Nam đã ứng dụng mô hình này không? </a:t>
              </a:r>
            </a:p>
          </p:txBody>
        </p:sp>
      </p:grpSp>
      <p:grpSp>
        <p:nvGrpSpPr>
          <p:cNvPr id="30" name="Group 12">
            <a:extLst>
              <a:ext uri="{FF2B5EF4-FFF2-40B4-BE49-F238E27FC236}">
                <a16:creationId xmlns:a16="http://schemas.microsoft.com/office/drawing/2014/main" id="{206F4698-2586-AB90-2012-3A7BB2D0A940}"/>
              </a:ext>
            </a:extLst>
          </p:cNvPr>
          <p:cNvGrpSpPr/>
          <p:nvPr/>
        </p:nvGrpSpPr>
        <p:grpSpPr>
          <a:xfrm>
            <a:off x="1131647" y="1838330"/>
            <a:ext cx="6385992" cy="2109447"/>
            <a:chOff x="0" y="0"/>
            <a:chExt cx="8514656" cy="2812597"/>
          </a:xfrm>
        </p:grpSpPr>
        <p:sp>
          <p:nvSpPr>
            <p:cNvPr id="31" name="Freeform 13">
              <a:extLst>
                <a:ext uri="{FF2B5EF4-FFF2-40B4-BE49-F238E27FC236}">
                  <a16:creationId xmlns:a16="http://schemas.microsoft.com/office/drawing/2014/main" id="{A6AD793C-98A3-5351-F55E-80771A9E5FBA}"/>
                </a:ext>
              </a:extLst>
            </p:cNvPr>
            <p:cNvSpPr/>
            <p:nvPr/>
          </p:nvSpPr>
          <p:spPr>
            <a:xfrm>
              <a:off x="0" y="0"/>
              <a:ext cx="2812597" cy="2812597"/>
            </a:xfrm>
            <a:custGeom>
              <a:avLst/>
              <a:gdLst/>
              <a:ahLst/>
              <a:cxnLst/>
              <a:rect l="l" t="t" r="r" b="b"/>
              <a:pathLst>
                <a:path w="2812597" h="2812597">
                  <a:moveTo>
                    <a:pt x="0" y="0"/>
                  </a:moveTo>
                  <a:lnTo>
                    <a:pt x="2812597" y="0"/>
                  </a:lnTo>
                  <a:lnTo>
                    <a:pt x="2812597" y="2812597"/>
                  </a:lnTo>
                  <a:lnTo>
                    <a:pt x="0" y="2812597"/>
                  </a:lnTo>
                  <a:lnTo>
                    <a:pt x="0" y="0"/>
                  </a:lnTo>
                  <a:close/>
                </a:path>
              </a:pathLst>
            </a:custGeom>
            <a:blipFill>
              <a:blip r:embed="rId14"/>
              <a:stretch>
                <a:fillRect/>
              </a:stretch>
            </a:blipFill>
          </p:spPr>
        </p:sp>
        <p:sp>
          <p:nvSpPr>
            <p:cNvPr id="32" name="TextBox 14">
              <a:extLst>
                <a:ext uri="{FF2B5EF4-FFF2-40B4-BE49-F238E27FC236}">
                  <a16:creationId xmlns:a16="http://schemas.microsoft.com/office/drawing/2014/main" id="{4C8D741B-A5E5-94BB-FA6E-5BEE4B544D83}"/>
                </a:ext>
              </a:extLst>
            </p:cNvPr>
            <p:cNvSpPr txBox="1"/>
            <p:nvPr/>
          </p:nvSpPr>
          <p:spPr>
            <a:xfrm>
              <a:off x="3316037" y="888774"/>
              <a:ext cx="5198619" cy="1025524"/>
            </a:xfrm>
            <a:prstGeom prst="rect">
              <a:avLst/>
            </a:prstGeom>
          </p:spPr>
          <p:txBody>
            <a:bodyPr wrap="square" lIns="0" tIns="0" rIns="0" bIns="0" rtlCol="0" anchor="t">
              <a:spAutoFit/>
            </a:bodyPr>
            <a:lstStyle/>
            <a:p>
              <a:pPr algn="ctr">
                <a:lnSpc>
                  <a:spcPts val="6000"/>
                </a:lnSpc>
                <a:spcBef>
                  <a:spcPct val="0"/>
                </a:spcBef>
              </a:pPr>
              <a:r>
                <a:rPr lang="en-US" sz="5000" b="1">
                  <a:solidFill>
                    <a:srgbClr val="3AAA35"/>
                  </a:solidFill>
                  <a:latin typeface="Roboto Bold"/>
                  <a:ea typeface="Roboto Bold"/>
                  <a:cs typeface="Roboto Bold"/>
                  <a:sym typeface="Roboto Bold"/>
                </a:rPr>
                <a:t>TƯƠNG TÁC</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384" y="570271"/>
            <a:ext cx="6859571" cy="969739"/>
            <a:chOff x="0" y="0"/>
            <a:chExt cx="9146095" cy="1292986"/>
          </a:xfrm>
        </p:grpSpPr>
        <p:sp>
          <p:nvSpPr>
            <p:cNvPr id="3" name="Freeform 3"/>
            <p:cNvSpPr/>
            <p:nvPr/>
          </p:nvSpPr>
          <p:spPr>
            <a:xfrm>
              <a:off x="0" y="0"/>
              <a:ext cx="9146095" cy="1292986"/>
            </a:xfrm>
            <a:custGeom>
              <a:avLst/>
              <a:gdLst/>
              <a:ahLst/>
              <a:cxnLst/>
              <a:rect l="l" t="t" r="r" b="b"/>
              <a:pathLst>
                <a:path w="9146095" h="1292986">
                  <a:moveTo>
                    <a:pt x="0" y="0"/>
                  </a:moveTo>
                  <a:lnTo>
                    <a:pt x="9146095" y="0"/>
                  </a:lnTo>
                  <a:lnTo>
                    <a:pt x="9146095" y="1292986"/>
                  </a:lnTo>
                  <a:lnTo>
                    <a:pt x="0" y="1292986"/>
                  </a:lnTo>
                  <a:close/>
                </a:path>
              </a:pathLst>
            </a:custGeom>
            <a:solidFill>
              <a:srgbClr val="000000">
                <a:alpha val="0"/>
              </a:srgbClr>
            </a:solidFill>
          </p:spPr>
        </p:sp>
        <p:sp>
          <p:nvSpPr>
            <p:cNvPr id="4" name="TextBox 4"/>
            <p:cNvSpPr txBox="1"/>
            <p:nvPr/>
          </p:nvSpPr>
          <p:spPr>
            <a:xfrm>
              <a:off x="0" y="-9525"/>
              <a:ext cx="9146095" cy="1302511"/>
            </a:xfrm>
            <a:prstGeom prst="rect">
              <a:avLst/>
            </a:prstGeom>
          </p:spPr>
          <p:txBody>
            <a:bodyPr lIns="0" tIns="0" rIns="0" bIns="0" rtlCol="0" anchor="t"/>
            <a:lstStyle/>
            <a:p>
              <a:pPr algn="ctr">
                <a:lnSpc>
                  <a:spcPts val="6000"/>
                </a:lnSpc>
              </a:pPr>
              <a:r>
                <a:rPr lang="en-US" sz="5000" b="1">
                  <a:solidFill>
                    <a:srgbClr val="3AAA35"/>
                  </a:solidFill>
                  <a:latin typeface="Roboto Bold"/>
                  <a:ea typeface="Roboto Bold"/>
                  <a:cs typeface="Roboto Bold"/>
                  <a:sym typeface="Roboto Bold"/>
                </a:rPr>
                <a:t>NỘI DUNG TẬP HUẤN</a:t>
              </a:r>
            </a:p>
          </p:txBody>
        </p:sp>
      </p:grpSp>
      <p:sp>
        <p:nvSpPr>
          <p:cNvPr id="5" name="Freeform 5"/>
          <p:cNvSpPr/>
          <p:nvPr/>
        </p:nvSpPr>
        <p:spPr>
          <a:xfrm>
            <a:off x="880511" y="2092460"/>
            <a:ext cx="850901" cy="850901"/>
          </a:xfrm>
          <a:custGeom>
            <a:avLst/>
            <a:gdLst/>
            <a:ahLst/>
            <a:cxnLst/>
            <a:rect l="l" t="t" r="r" b="b"/>
            <a:pathLst>
              <a:path w="850901" h="850901">
                <a:moveTo>
                  <a:pt x="0" y="0"/>
                </a:moveTo>
                <a:lnTo>
                  <a:pt x="850900" y="0"/>
                </a:lnTo>
                <a:lnTo>
                  <a:pt x="850900" y="850901"/>
                </a:lnTo>
                <a:lnTo>
                  <a:pt x="0" y="850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67623" y="3621519"/>
            <a:ext cx="850901" cy="850901"/>
          </a:xfrm>
          <a:custGeom>
            <a:avLst/>
            <a:gdLst/>
            <a:ahLst/>
            <a:cxnLst/>
            <a:rect l="l" t="t" r="r" b="b"/>
            <a:pathLst>
              <a:path w="850901" h="850901">
                <a:moveTo>
                  <a:pt x="0" y="0"/>
                </a:moveTo>
                <a:lnTo>
                  <a:pt x="850901" y="0"/>
                </a:lnTo>
                <a:lnTo>
                  <a:pt x="850901" y="850900"/>
                </a:lnTo>
                <a:lnTo>
                  <a:pt x="0" y="85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883166" y="5150577"/>
            <a:ext cx="845590" cy="845590"/>
          </a:xfrm>
          <a:custGeom>
            <a:avLst/>
            <a:gdLst/>
            <a:ahLst/>
            <a:cxnLst/>
            <a:rect l="l" t="t" r="r" b="b"/>
            <a:pathLst>
              <a:path w="845590" h="845590">
                <a:moveTo>
                  <a:pt x="0" y="0"/>
                </a:moveTo>
                <a:lnTo>
                  <a:pt x="845590" y="0"/>
                </a:lnTo>
                <a:lnTo>
                  <a:pt x="845590" y="845590"/>
                </a:lnTo>
                <a:lnTo>
                  <a:pt x="0" y="8455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83166" y="6672442"/>
            <a:ext cx="876675" cy="876675"/>
          </a:xfrm>
          <a:custGeom>
            <a:avLst/>
            <a:gdLst/>
            <a:ahLst/>
            <a:cxnLst/>
            <a:rect l="l" t="t" r="r" b="b"/>
            <a:pathLst>
              <a:path w="876675" h="876675">
                <a:moveTo>
                  <a:pt x="0" y="0"/>
                </a:moveTo>
                <a:lnTo>
                  <a:pt x="876675" y="0"/>
                </a:lnTo>
                <a:lnTo>
                  <a:pt x="876675" y="876675"/>
                </a:lnTo>
                <a:lnTo>
                  <a:pt x="0" y="876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867623" y="8225392"/>
            <a:ext cx="850901" cy="850901"/>
          </a:xfrm>
          <a:custGeom>
            <a:avLst/>
            <a:gdLst/>
            <a:ahLst/>
            <a:cxnLst/>
            <a:rect l="l" t="t" r="r" b="b"/>
            <a:pathLst>
              <a:path w="850901" h="850901">
                <a:moveTo>
                  <a:pt x="0" y="0"/>
                </a:moveTo>
                <a:lnTo>
                  <a:pt x="850901" y="0"/>
                </a:lnTo>
                <a:lnTo>
                  <a:pt x="850901" y="850901"/>
                </a:lnTo>
                <a:lnTo>
                  <a:pt x="0" y="8509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7659387" y="-2725480"/>
            <a:ext cx="17734880" cy="15974777"/>
            <a:chOff x="0" y="0"/>
            <a:chExt cx="23646506" cy="21299703"/>
          </a:xfrm>
        </p:grpSpPr>
        <p:sp>
          <p:nvSpPr>
            <p:cNvPr id="11" name="Freeform 11"/>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4" name="Group 14"/>
          <p:cNvGrpSpPr/>
          <p:nvPr/>
        </p:nvGrpSpPr>
        <p:grpSpPr>
          <a:xfrm>
            <a:off x="14337707" y="28575"/>
            <a:ext cx="3934208" cy="1250044"/>
            <a:chOff x="0" y="0"/>
            <a:chExt cx="5245610" cy="1666726"/>
          </a:xfrm>
        </p:grpSpPr>
        <p:grpSp>
          <p:nvGrpSpPr>
            <p:cNvPr id="15" name="Group 15"/>
            <p:cNvGrpSpPr/>
            <p:nvPr/>
          </p:nvGrpSpPr>
          <p:grpSpPr>
            <a:xfrm>
              <a:off x="1219418" y="0"/>
              <a:ext cx="2491699" cy="1353410"/>
              <a:chOff x="0" y="0"/>
              <a:chExt cx="748204" cy="406400"/>
            </a:xfrm>
          </p:grpSpPr>
          <p:sp>
            <p:nvSpPr>
              <p:cNvPr id="16" name="Freeform 16"/>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7" name="TextBox 17"/>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0" y="70927"/>
              <a:ext cx="1946697" cy="1353410"/>
              <a:chOff x="0" y="0"/>
              <a:chExt cx="584552" cy="406400"/>
            </a:xfrm>
          </p:grpSpPr>
          <p:sp>
            <p:nvSpPr>
              <p:cNvPr id="19" name="Freeform 19"/>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20" name="TextBox 20"/>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08823" y="332035"/>
              <a:ext cx="4936787" cy="1238343"/>
              <a:chOff x="0" y="0"/>
              <a:chExt cx="1482412" cy="371848"/>
            </a:xfrm>
          </p:grpSpPr>
          <p:sp>
            <p:nvSpPr>
              <p:cNvPr id="22" name="Freeform 22"/>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23" name="TextBox 23"/>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18"/>
              <a:stretch>
                <a:fillRect/>
              </a:stretch>
            </a:blipFill>
          </p:spPr>
        </p:sp>
        <p:sp>
          <p:nvSpPr>
            <p:cNvPr id="25" name="Freeform 25"/>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9"/>
              <a:stretch>
                <a:fillRect/>
              </a:stretch>
            </a:blipFill>
          </p:spPr>
        </p:sp>
      </p:grpSp>
      <p:sp>
        <p:nvSpPr>
          <p:cNvPr id="26" name="Freeform 26"/>
          <p:cNvSpPr/>
          <p:nvPr/>
        </p:nvSpPr>
        <p:spPr>
          <a:xfrm>
            <a:off x="13528255" y="5573372"/>
            <a:ext cx="4640534" cy="4640534"/>
          </a:xfrm>
          <a:custGeom>
            <a:avLst/>
            <a:gdLst/>
            <a:ahLst/>
            <a:cxnLst/>
            <a:rect l="l" t="t" r="r" b="b"/>
            <a:pathLst>
              <a:path w="4640534" h="4640534">
                <a:moveTo>
                  <a:pt x="0" y="0"/>
                </a:moveTo>
                <a:lnTo>
                  <a:pt x="4640534" y="0"/>
                </a:lnTo>
                <a:lnTo>
                  <a:pt x="4640534" y="4640535"/>
                </a:lnTo>
                <a:lnTo>
                  <a:pt x="0" y="464053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TextBox 27"/>
          <p:cNvSpPr txBox="1"/>
          <p:nvPr/>
        </p:nvSpPr>
        <p:spPr>
          <a:xfrm>
            <a:off x="2013413" y="2218169"/>
            <a:ext cx="1644253" cy="600075"/>
          </a:xfrm>
          <a:prstGeom prst="rect">
            <a:avLst/>
          </a:prstGeom>
        </p:spPr>
        <p:txBody>
          <a:bodyPr lIns="0" tIns="0" rIns="0" bIns="0" rtlCol="0" anchor="t">
            <a:spAutoFit/>
          </a:bodyPr>
          <a:lstStyle/>
          <a:p>
            <a:pPr algn="ctr">
              <a:lnSpc>
                <a:spcPts val="4799"/>
              </a:lnSpc>
              <a:spcBef>
                <a:spcPct val="0"/>
              </a:spcBef>
            </a:pPr>
            <a:r>
              <a:rPr lang="en-US" sz="3999">
                <a:solidFill>
                  <a:srgbClr val="000000"/>
                </a:solidFill>
                <a:latin typeface="Roboto"/>
                <a:ea typeface="Roboto"/>
                <a:cs typeface="Roboto"/>
                <a:sym typeface="Roboto"/>
              </a:rPr>
              <a:t>Lịch sử</a:t>
            </a:r>
          </a:p>
        </p:txBody>
      </p:sp>
      <p:sp>
        <p:nvSpPr>
          <p:cNvPr id="28" name="TextBox 28"/>
          <p:cNvSpPr txBox="1"/>
          <p:nvPr/>
        </p:nvSpPr>
        <p:spPr>
          <a:xfrm>
            <a:off x="2013413" y="3446894"/>
            <a:ext cx="11400706" cy="1200150"/>
          </a:xfrm>
          <a:prstGeom prst="rect">
            <a:avLst/>
          </a:prstGeom>
        </p:spPr>
        <p:txBody>
          <a:bodyPr lIns="0" tIns="0" rIns="0" bIns="0" rtlCol="0" anchor="t">
            <a:spAutoFit/>
          </a:bodyPr>
          <a:lstStyle/>
          <a:p>
            <a:pPr algn="l">
              <a:lnSpc>
                <a:spcPts val="4799"/>
              </a:lnSpc>
              <a:spcBef>
                <a:spcPct val="0"/>
              </a:spcBef>
            </a:pPr>
            <a:r>
              <a:rPr lang="en-US" sz="3999">
                <a:solidFill>
                  <a:srgbClr val="000000"/>
                </a:solidFill>
                <a:latin typeface="Roboto"/>
                <a:ea typeface="Roboto"/>
                <a:cs typeface="Roboto"/>
                <a:sym typeface="Roboto"/>
              </a:rPr>
              <a:t>Định nghĩa chăm sóc lấy bệnh nhân làm trung tâm (Patient-Centered Care -PCC)</a:t>
            </a:r>
          </a:p>
        </p:txBody>
      </p:sp>
      <p:sp>
        <p:nvSpPr>
          <p:cNvPr id="29" name="TextBox 29"/>
          <p:cNvSpPr txBox="1"/>
          <p:nvPr/>
        </p:nvSpPr>
        <p:spPr>
          <a:xfrm>
            <a:off x="2013413" y="5273335"/>
            <a:ext cx="7740187" cy="589905"/>
          </a:xfrm>
          <a:prstGeom prst="rect">
            <a:avLst/>
          </a:prstGeom>
        </p:spPr>
        <p:txBody>
          <a:bodyPr wrap="square" lIns="0" tIns="0" rIns="0" bIns="0" rtlCol="0" anchor="t">
            <a:spAutoFit/>
          </a:bodyPr>
          <a:lstStyle/>
          <a:p>
            <a:pPr>
              <a:lnSpc>
                <a:spcPts val="4799"/>
              </a:lnSpc>
              <a:spcBef>
                <a:spcPct val="0"/>
              </a:spcBef>
            </a:pPr>
            <a:r>
              <a:rPr lang="en-US" sz="3999">
                <a:solidFill>
                  <a:srgbClr val="000000"/>
                </a:solidFill>
                <a:latin typeface="Roboto"/>
                <a:ea typeface="Roboto"/>
                <a:cs typeface="Roboto"/>
                <a:sym typeface="Roboto"/>
              </a:rPr>
              <a:t>Tám nguyên tắc PCC của Picker</a:t>
            </a:r>
          </a:p>
        </p:txBody>
      </p:sp>
      <p:sp>
        <p:nvSpPr>
          <p:cNvPr id="30" name="TextBox 30"/>
          <p:cNvSpPr txBox="1"/>
          <p:nvPr/>
        </p:nvSpPr>
        <p:spPr>
          <a:xfrm>
            <a:off x="2013413" y="6810742"/>
            <a:ext cx="7326883" cy="600075"/>
          </a:xfrm>
          <a:prstGeom prst="rect">
            <a:avLst/>
          </a:prstGeom>
        </p:spPr>
        <p:txBody>
          <a:bodyPr lIns="0" tIns="0" rIns="0" bIns="0" rtlCol="0" anchor="t">
            <a:spAutoFit/>
          </a:bodyPr>
          <a:lstStyle/>
          <a:p>
            <a:pPr algn="ctr">
              <a:lnSpc>
                <a:spcPts val="4799"/>
              </a:lnSpc>
              <a:spcBef>
                <a:spcPct val="0"/>
              </a:spcBef>
            </a:pPr>
            <a:r>
              <a:rPr lang="en-US" sz="3999">
                <a:solidFill>
                  <a:srgbClr val="000000"/>
                </a:solidFill>
                <a:latin typeface="Roboto"/>
                <a:ea typeface="Roboto"/>
                <a:cs typeface="Roboto"/>
                <a:sym typeface="Roboto"/>
              </a:rPr>
              <a:t>Thuận lợi và thách thức của PCC</a:t>
            </a:r>
          </a:p>
        </p:txBody>
      </p:sp>
      <p:sp>
        <p:nvSpPr>
          <p:cNvPr id="31" name="TextBox 31"/>
          <p:cNvSpPr txBox="1"/>
          <p:nvPr/>
        </p:nvSpPr>
        <p:spPr>
          <a:xfrm>
            <a:off x="2013412" y="8350805"/>
            <a:ext cx="9645187" cy="589905"/>
          </a:xfrm>
          <a:prstGeom prst="rect">
            <a:avLst/>
          </a:prstGeom>
        </p:spPr>
        <p:txBody>
          <a:bodyPr wrap="square" lIns="0" tIns="0" rIns="0" bIns="0" rtlCol="0" anchor="t">
            <a:spAutoFit/>
          </a:bodyPr>
          <a:lstStyle/>
          <a:p>
            <a:pPr>
              <a:lnSpc>
                <a:spcPts val="4799"/>
              </a:lnSpc>
              <a:spcBef>
                <a:spcPct val="0"/>
              </a:spcBef>
            </a:pPr>
            <a:r>
              <a:rPr lang="en-US" sz="3999">
                <a:solidFill>
                  <a:srgbClr val="000000"/>
                </a:solidFill>
                <a:latin typeface="Roboto"/>
                <a:ea typeface="Roboto"/>
                <a:cs typeface="Roboto"/>
                <a:sym typeface="Roboto"/>
              </a:rPr>
              <a:t>Ứng dụng trên một trường hợp lâm sàng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2188" y="4004778"/>
            <a:ext cx="4000607" cy="4000607"/>
            <a:chOff x="0" y="0"/>
            <a:chExt cx="5334143" cy="5334143"/>
          </a:xfrm>
        </p:grpSpPr>
        <p:grpSp>
          <p:nvGrpSpPr>
            <p:cNvPr id="3" name="Group 3"/>
            <p:cNvGrpSpPr/>
            <p:nvPr/>
          </p:nvGrpSpPr>
          <p:grpSpPr>
            <a:xfrm>
              <a:off x="0" y="0"/>
              <a:ext cx="5334143" cy="533414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AB97B9"/>
                </a:solidFill>
                <a:prstDash val="dash"/>
                <a:miter/>
              </a:ln>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60"/>
                  </a:lnSpc>
                  <a:spcBef>
                    <a:spcPct val="0"/>
                  </a:spcBef>
                </a:pPr>
                <a:endParaRPr/>
              </a:p>
            </p:txBody>
          </p:sp>
        </p:grpSp>
        <p:grpSp>
          <p:nvGrpSpPr>
            <p:cNvPr id="6" name="Group 6"/>
            <p:cNvGrpSpPr/>
            <p:nvPr/>
          </p:nvGrpSpPr>
          <p:grpSpPr>
            <a:xfrm>
              <a:off x="157416" y="157416"/>
              <a:ext cx="5019311" cy="50193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EAC"/>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60"/>
                  </a:lnSpc>
                  <a:spcBef>
                    <a:spcPct val="0"/>
                  </a:spcBef>
                </a:pPr>
                <a:endParaRPr/>
              </a:p>
            </p:txBody>
          </p:sp>
        </p:grpSp>
      </p:grpSp>
      <p:grpSp>
        <p:nvGrpSpPr>
          <p:cNvPr id="9" name="Group 9"/>
          <p:cNvGrpSpPr/>
          <p:nvPr/>
        </p:nvGrpSpPr>
        <p:grpSpPr>
          <a:xfrm>
            <a:off x="5123167" y="5940874"/>
            <a:ext cx="2332130" cy="1606739"/>
            <a:chOff x="0" y="0"/>
            <a:chExt cx="3109506" cy="2142318"/>
          </a:xfrm>
        </p:grpSpPr>
        <p:grpSp>
          <p:nvGrpSpPr>
            <p:cNvPr id="10" name="Group 10"/>
            <p:cNvGrpSpPr/>
            <p:nvPr/>
          </p:nvGrpSpPr>
          <p:grpSpPr>
            <a:xfrm>
              <a:off x="483594" y="0"/>
              <a:ext cx="2142318" cy="214231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2BBE6"/>
                </a:solidFill>
                <a:prstDash val="dash"/>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546816" y="63222"/>
              <a:ext cx="2015874" cy="20158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BBE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0" y="518709"/>
              <a:ext cx="3109506" cy="1009650"/>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Roboto Bold"/>
                  <a:ea typeface="Roboto Bold"/>
                  <a:cs typeface="Roboto Bold"/>
                  <a:sym typeface="Roboto Bold"/>
                </a:rPr>
                <a:t>1970</a:t>
              </a:r>
            </a:p>
          </p:txBody>
        </p:sp>
      </p:grpSp>
      <p:grpSp>
        <p:nvGrpSpPr>
          <p:cNvPr id="17" name="Group 17"/>
          <p:cNvGrpSpPr/>
          <p:nvPr/>
        </p:nvGrpSpPr>
        <p:grpSpPr>
          <a:xfrm>
            <a:off x="4220994" y="3846880"/>
            <a:ext cx="1680219" cy="1611867"/>
            <a:chOff x="0" y="0"/>
            <a:chExt cx="2240292" cy="2149156"/>
          </a:xfrm>
        </p:grpSpPr>
        <p:grpSp>
          <p:nvGrpSpPr>
            <p:cNvPr id="18" name="Group 18"/>
            <p:cNvGrpSpPr/>
            <p:nvPr/>
          </p:nvGrpSpPr>
          <p:grpSpPr>
            <a:xfrm>
              <a:off x="91136" y="0"/>
              <a:ext cx="2149156" cy="214915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096D1"/>
                </a:solidFill>
                <a:prstDash val="dash"/>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4560" y="63424"/>
              <a:ext cx="2022308" cy="202230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96D1"/>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0" y="558958"/>
              <a:ext cx="2240292" cy="1009650"/>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Roboto Bold"/>
                  <a:ea typeface="Roboto Bold"/>
                  <a:cs typeface="Roboto Bold"/>
                  <a:sym typeface="Roboto Bold"/>
                </a:rPr>
                <a:t>1964</a:t>
              </a:r>
            </a:p>
          </p:txBody>
        </p:sp>
      </p:grpSp>
      <p:grpSp>
        <p:nvGrpSpPr>
          <p:cNvPr id="25" name="Group 25"/>
          <p:cNvGrpSpPr/>
          <p:nvPr/>
        </p:nvGrpSpPr>
        <p:grpSpPr>
          <a:xfrm>
            <a:off x="2961930" y="1781650"/>
            <a:ext cx="2161237" cy="1671173"/>
            <a:chOff x="0" y="0"/>
            <a:chExt cx="2881650" cy="2228230"/>
          </a:xfrm>
        </p:grpSpPr>
        <p:grpSp>
          <p:nvGrpSpPr>
            <p:cNvPr id="26" name="Group 26"/>
            <p:cNvGrpSpPr/>
            <p:nvPr/>
          </p:nvGrpSpPr>
          <p:grpSpPr>
            <a:xfrm>
              <a:off x="317740" y="0"/>
              <a:ext cx="2228230" cy="222823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5359A7"/>
                </a:solidFill>
                <a:prstDash val="dash"/>
                <a:miter/>
              </a:ln>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383497" y="65757"/>
              <a:ext cx="2096715" cy="209671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359A7"/>
              </a:solidFill>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0" y="574365"/>
              <a:ext cx="2881650" cy="1009650"/>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Roboto Bold"/>
                  <a:ea typeface="Roboto Bold"/>
                  <a:cs typeface="Roboto Bold"/>
                  <a:sym typeface="Roboto Bold"/>
                </a:rPr>
                <a:t>1950</a:t>
              </a:r>
            </a:p>
          </p:txBody>
        </p:sp>
      </p:grpSp>
      <p:grpSp>
        <p:nvGrpSpPr>
          <p:cNvPr id="33" name="Group 33"/>
          <p:cNvGrpSpPr/>
          <p:nvPr/>
        </p:nvGrpSpPr>
        <p:grpSpPr>
          <a:xfrm>
            <a:off x="7659387" y="-2725480"/>
            <a:ext cx="17734880" cy="15974777"/>
            <a:chOff x="0" y="0"/>
            <a:chExt cx="23646506" cy="21299703"/>
          </a:xfrm>
        </p:grpSpPr>
        <p:sp>
          <p:nvSpPr>
            <p:cNvPr id="34" name="Freeform 34"/>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35"/>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37" name="Group 37"/>
          <p:cNvGrpSpPr/>
          <p:nvPr/>
        </p:nvGrpSpPr>
        <p:grpSpPr>
          <a:xfrm>
            <a:off x="6073798" y="7919135"/>
            <a:ext cx="2332130" cy="1642117"/>
            <a:chOff x="0" y="0"/>
            <a:chExt cx="3109506" cy="2189490"/>
          </a:xfrm>
        </p:grpSpPr>
        <p:grpSp>
          <p:nvGrpSpPr>
            <p:cNvPr id="38" name="Group 38"/>
            <p:cNvGrpSpPr/>
            <p:nvPr/>
          </p:nvGrpSpPr>
          <p:grpSpPr>
            <a:xfrm>
              <a:off x="476824" y="0"/>
              <a:ext cx="2189490" cy="218949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6492A5"/>
                </a:solidFill>
                <a:prstDash val="dash"/>
                <a:miter/>
              </a:ln>
            </p:spPr>
          </p:sp>
          <p:sp>
            <p:nvSpPr>
              <p:cNvPr id="40" name="TextBox 4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41"/>
            <p:cNvGrpSpPr/>
            <p:nvPr/>
          </p:nvGrpSpPr>
          <p:grpSpPr>
            <a:xfrm>
              <a:off x="541438" y="64614"/>
              <a:ext cx="2060261" cy="206026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92A5"/>
              </a:solidFill>
            </p:spPr>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0" y="542295"/>
              <a:ext cx="3109506" cy="1009650"/>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Roboto Bold"/>
                  <a:ea typeface="Roboto Bold"/>
                  <a:cs typeface="Roboto Bold"/>
                  <a:sym typeface="Roboto Bold"/>
                </a:rPr>
                <a:t>1986</a:t>
              </a:r>
            </a:p>
          </p:txBody>
        </p:sp>
      </p:grpSp>
      <p:sp>
        <p:nvSpPr>
          <p:cNvPr id="45" name="AutoShape 45"/>
          <p:cNvSpPr/>
          <p:nvPr/>
        </p:nvSpPr>
        <p:spPr>
          <a:xfrm flipH="1">
            <a:off x="2415391" y="6744243"/>
            <a:ext cx="2707776" cy="19050"/>
          </a:xfrm>
          <a:prstGeom prst="line">
            <a:avLst/>
          </a:prstGeom>
          <a:ln w="38100" cap="rnd">
            <a:solidFill>
              <a:srgbClr val="A6A6A6"/>
            </a:solidFill>
            <a:prstDash val="sysDash"/>
            <a:headEnd type="oval" w="lg" len="lg"/>
            <a:tailEnd type="oval" w="lg" len="lg"/>
          </a:ln>
        </p:spPr>
      </p:sp>
      <p:sp>
        <p:nvSpPr>
          <p:cNvPr id="46" name="AutoShape 46"/>
          <p:cNvSpPr/>
          <p:nvPr/>
        </p:nvSpPr>
        <p:spPr>
          <a:xfrm flipH="1" flipV="1">
            <a:off x="908401" y="8214459"/>
            <a:ext cx="5231238" cy="525734"/>
          </a:xfrm>
          <a:prstGeom prst="line">
            <a:avLst/>
          </a:prstGeom>
          <a:ln w="38100" cap="rnd">
            <a:solidFill>
              <a:srgbClr val="A6A6A6"/>
            </a:solidFill>
            <a:prstDash val="sysDash"/>
            <a:headEnd type="oval" w="lg" len="lg"/>
            <a:tailEnd type="oval" w="lg" len="lg"/>
          </a:ln>
        </p:spPr>
      </p:sp>
      <p:sp>
        <p:nvSpPr>
          <p:cNvPr id="47" name="AutoShape 47"/>
          <p:cNvSpPr/>
          <p:nvPr/>
        </p:nvSpPr>
        <p:spPr>
          <a:xfrm flipH="1">
            <a:off x="2415391" y="4652813"/>
            <a:ext cx="1669062" cy="408940"/>
          </a:xfrm>
          <a:prstGeom prst="line">
            <a:avLst/>
          </a:prstGeom>
          <a:ln w="38100" cap="rnd">
            <a:solidFill>
              <a:srgbClr val="A6A6A6"/>
            </a:solidFill>
            <a:prstDash val="sysDash"/>
            <a:headEnd type="oval" w="lg" len="lg"/>
            <a:tailEnd type="oval" w="lg" len="lg"/>
          </a:ln>
        </p:spPr>
      </p:sp>
      <p:sp>
        <p:nvSpPr>
          <p:cNvPr id="48" name="AutoShape 48"/>
          <p:cNvSpPr/>
          <p:nvPr/>
        </p:nvSpPr>
        <p:spPr>
          <a:xfrm flipV="1">
            <a:off x="668115" y="2607157"/>
            <a:ext cx="2293814" cy="1397622"/>
          </a:xfrm>
          <a:prstGeom prst="line">
            <a:avLst/>
          </a:prstGeom>
          <a:ln w="38100" cap="rnd">
            <a:solidFill>
              <a:srgbClr val="A6A6A6"/>
            </a:solidFill>
            <a:prstDash val="sysDash"/>
            <a:headEnd type="oval" w="lg" len="lg"/>
            <a:tailEnd type="oval" w="lg" len="lg"/>
          </a:ln>
        </p:spPr>
      </p:sp>
      <p:sp>
        <p:nvSpPr>
          <p:cNvPr id="49" name="AutoShape 49"/>
          <p:cNvSpPr/>
          <p:nvPr/>
        </p:nvSpPr>
        <p:spPr>
          <a:xfrm flipH="1">
            <a:off x="5123167" y="2607157"/>
            <a:ext cx="1488732" cy="10080"/>
          </a:xfrm>
          <a:prstGeom prst="line">
            <a:avLst/>
          </a:prstGeom>
          <a:ln w="38100" cap="rnd">
            <a:solidFill>
              <a:srgbClr val="A6A6A6"/>
            </a:solidFill>
            <a:prstDash val="sysDash"/>
            <a:headEnd type="none" w="sm" len="sm"/>
            <a:tailEnd type="none" w="sm" len="sm"/>
          </a:ln>
        </p:spPr>
      </p:sp>
      <p:grpSp>
        <p:nvGrpSpPr>
          <p:cNvPr id="50" name="Group 50"/>
          <p:cNvGrpSpPr/>
          <p:nvPr/>
        </p:nvGrpSpPr>
        <p:grpSpPr>
          <a:xfrm rot="-5400000">
            <a:off x="6356175" y="2529500"/>
            <a:ext cx="1011932" cy="155313"/>
            <a:chOff x="0" y="0"/>
            <a:chExt cx="266517" cy="40906"/>
          </a:xfrm>
        </p:grpSpPr>
        <p:sp>
          <p:nvSpPr>
            <p:cNvPr id="51" name="Freeform 51"/>
            <p:cNvSpPr/>
            <p:nvPr/>
          </p:nvSpPr>
          <p:spPr>
            <a:xfrm>
              <a:off x="0" y="0"/>
              <a:ext cx="266517" cy="40906"/>
            </a:xfrm>
            <a:custGeom>
              <a:avLst/>
              <a:gdLst/>
              <a:ahLst/>
              <a:cxnLst/>
              <a:rect l="l" t="t" r="r" b="b"/>
              <a:pathLst>
                <a:path w="266517" h="40906">
                  <a:moveTo>
                    <a:pt x="0" y="0"/>
                  </a:moveTo>
                  <a:lnTo>
                    <a:pt x="266517" y="0"/>
                  </a:lnTo>
                  <a:lnTo>
                    <a:pt x="266517" y="40906"/>
                  </a:lnTo>
                  <a:lnTo>
                    <a:pt x="0" y="40906"/>
                  </a:lnTo>
                  <a:close/>
                </a:path>
              </a:pathLst>
            </a:custGeom>
            <a:solidFill>
              <a:srgbClr val="334EAC"/>
            </a:solidFill>
          </p:spPr>
        </p:sp>
        <p:sp>
          <p:nvSpPr>
            <p:cNvPr id="52" name="TextBox 52"/>
            <p:cNvSpPr txBox="1"/>
            <p:nvPr/>
          </p:nvSpPr>
          <p:spPr>
            <a:xfrm>
              <a:off x="0" y="-47625"/>
              <a:ext cx="266517" cy="88531"/>
            </a:xfrm>
            <a:prstGeom prst="rect">
              <a:avLst/>
            </a:prstGeom>
          </p:spPr>
          <p:txBody>
            <a:bodyPr lIns="50800" tIns="50800" rIns="50800" bIns="50800" rtlCol="0" anchor="ctr"/>
            <a:lstStyle/>
            <a:p>
              <a:pPr algn="ctr">
                <a:lnSpc>
                  <a:spcPts val="2659"/>
                </a:lnSpc>
              </a:pPr>
              <a:endParaRPr/>
            </a:p>
          </p:txBody>
        </p:sp>
      </p:grpSp>
      <p:sp>
        <p:nvSpPr>
          <p:cNvPr id="53" name="TextBox 53"/>
          <p:cNvSpPr txBox="1"/>
          <p:nvPr/>
        </p:nvSpPr>
        <p:spPr>
          <a:xfrm>
            <a:off x="-398708" y="5334922"/>
            <a:ext cx="2614219" cy="1053419"/>
          </a:xfrm>
          <a:prstGeom prst="rect">
            <a:avLst/>
          </a:prstGeom>
        </p:spPr>
        <p:txBody>
          <a:bodyPr lIns="0" tIns="0" rIns="0" bIns="0" rtlCol="0" anchor="t">
            <a:spAutoFit/>
          </a:bodyPr>
          <a:lstStyle/>
          <a:p>
            <a:pPr algn="ctr">
              <a:lnSpc>
                <a:spcPts val="8629"/>
              </a:lnSpc>
              <a:spcBef>
                <a:spcPct val="0"/>
              </a:spcBef>
            </a:pPr>
            <a:r>
              <a:rPr lang="en-US" sz="6163" b="1">
                <a:solidFill>
                  <a:srgbClr val="FFFFFF"/>
                </a:solidFill>
                <a:latin typeface="Roboto Bold"/>
                <a:ea typeface="Roboto Bold"/>
                <a:cs typeface="Roboto Bold"/>
                <a:sym typeface="Roboto Bold"/>
              </a:rPr>
              <a:t>PCC</a:t>
            </a:r>
          </a:p>
        </p:txBody>
      </p:sp>
      <p:grpSp>
        <p:nvGrpSpPr>
          <p:cNvPr id="54" name="Group 54"/>
          <p:cNvGrpSpPr/>
          <p:nvPr/>
        </p:nvGrpSpPr>
        <p:grpSpPr>
          <a:xfrm>
            <a:off x="14337707" y="28575"/>
            <a:ext cx="3934208" cy="1250044"/>
            <a:chOff x="0" y="0"/>
            <a:chExt cx="5245610" cy="1666726"/>
          </a:xfrm>
        </p:grpSpPr>
        <p:grpSp>
          <p:nvGrpSpPr>
            <p:cNvPr id="55" name="Group 55"/>
            <p:cNvGrpSpPr/>
            <p:nvPr/>
          </p:nvGrpSpPr>
          <p:grpSpPr>
            <a:xfrm>
              <a:off x="1219418" y="0"/>
              <a:ext cx="2491699" cy="1353410"/>
              <a:chOff x="0" y="0"/>
              <a:chExt cx="748204" cy="406400"/>
            </a:xfrm>
          </p:grpSpPr>
          <p:sp>
            <p:nvSpPr>
              <p:cNvPr id="56" name="Freeform 56"/>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57" name="TextBox 57"/>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0" y="70927"/>
              <a:ext cx="1946697" cy="1353410"/>
              <a:chOff x="0" y="0"/>
              <a:chExt cx="584552" cy="406400"/>
            </a:xfrm>
          </p:grpSpPr>
          <p:sp>
            <p:nvSpPr>
              <p:cNvPr id="59" name="Freeform 59"/>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60" name="TextBox 60"/>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308823" y="332035"/>
              <a:ext cx="4936787" cy="1238343"/>
              <a:chOff x="0" y="0"/>
              <a:chExt cx="1482412" cy="371848"/>
            </a:xfrm>
          </p:grpSpPr>
          <p:sp>
            <p:nvSpPr>
              <p:cNvPr id="62" name="Freeform 62"/>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63" name="TextBox 63"/>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64" name="Freeform 64"/>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8"/>
              <a:stretch>
                <a:fillRect/>
              </a:stretch>
            </a:blipFill>
          </p:spPr>
        </p:sp>
        <p:sp>
          <p:nvSpPr>
            <p:cNvPr id="65" name="Freeform 65"/>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9"/>
              <a:stretch>
                <a:fillRect/>
              </a:stretch>
            </a:blipFill>
          </p:spPr>
        </p:sp>
      </p:grpSp>
      <p:sp>
        <p:nvSpPr>
          <p:cNvPr id="66" name="TextBox 66"/>
          <p:cNvSpPr txBox="1"/>
          <p:nvPr/>
        </p:nvSpPr>
        <p:spPr>
          <a:xfrm>
            <a:off x="7239863" y="2081297"/>
            <a:ext cx="5085810" cy="995680"/>
          </a:xfrm>
          <a:prstGeom prst="rect">
            <a:avLst/>
          </a:prstGeom>
        </p:spPr>
        <p:txBody>
          <a:bodyPr lIns="0" tIns="0" rIns="0" bIns="0" rtlCol="0" anchor="t">
            <a:spAutoFit/>
          </a:bodyPr>
          <a:lstStyle/>
          <a:p>
            <a:pPr algn="ctr">
              <a:lnSpc>
                <a:spcPts val="3919"/>
              </a:lnSpc>
            </a:pPr>
            <a:r>
              <a:rPr lang="en-US" sz="2799">
                <a:solidFill>
                  <a:srgbClr val="000000"/>
                </a:solidFill>
                <a:latin typeface="Roboto"/>
                <a:ea typeface="Roboto"/>
                <a:cs typeface="Roboto"/>
                <a:sym typeface="Roboto"/>
              </a:rPr>
              <a:t>Michael Balint khám phá y khoa </a:t>
            </a:r>
          </a:p>
          <a:p>
            <a:pPr algn="ctr">
              <a:lnSpc>
                <a:spcPts val="3919"/>
              </a:lnSpc>
            </a:pPr>
            <a:r>
              <a:rPr lang="en-US" sz="2799">
                <a:solidFill>
                  <a:srgbClr val="000000"/>
                </a:solidFill>
                <a:latin typeface="Roboto"/>
                <a:ea typeface="Roboto"/>
                <a:cs typeface="Roboto"/>
                <a:sym typeface="Roboto"/>
              </a:rPr>
              <a:t>‘lấy đau ốm là trung tâm’</a:t>
            </a:r>
          </a:p>
        </p:txBody>
      </p:sp>
      <p:sp>
        <p:nvSpPr>
          <p:cNvPr id="67" name="TextBox 67"/>
          <p:cNvSpPr txBox="1"/>
          <p:nvPr/>
        </p:nvSpPr>
        <p:spPr>
          <a:xfrm>
            <a:off x="7455297" y="4234348"/>
            <a:ext cx="6616183" cy="827405"/>
          </a:xfrm>
          <a:prstGeom prst="rect">
            <a:avLst/>
          </a:prstGeom>
        </p:spPr>
        <p:txBody>
          <a:bodyPr lIns="0" tIns="0" rIns="0" bIns="0" rtlCol="0" anchor="t">
            <a:spAutoFit/>
          </a:bodyPr>
          <a:lstStyle/>
          <a:p>
            <a:pPr algn="just">
              <a:lnSpc>
                <a:spcPts val="3219"/>
              </a:lnSpc>
            </a:pPr>
            <a:r>
              <a:rPr lang="en-US" sz="2799">
                <a:solidFill>
                  <a:srgbClr val="000000"/>
                </a:solidFill>
                <a:latin typeface="Roboto"/>
                <a:ea typeface="Roboto"/>
                <a:cs typeface="Roboto"/>
                <a:sym typeface="Roboto"/>
              </a:rPr>
              <a:t>Balint triển khai khái niệm về lắng nghe “tích cực” và đáp ứng nhu cầu người bệnh</a:t>
            </a:r>
          </a:p>
        </p:txBody>
      </p:sp>
      <p:sp>
        <p:nvSpPr>
          <p:cNvPr id="68" name="TextBox 68"/>
          <p:cNvSpPr txBox="1"/>
          <p:nvPr/>
        </p:nvSpPr>
        <p:spPr>
          <a:xfrm>
            <a:off x="8633580" y="6174918"/>
            <a:ext cx="6623924" cy="995680"/>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Roboto"/>
                <a:ea typeface="Roboto"/>
                <a:cs typeface="Roboto"/>
                <a:sym typeface="Roboto"/>
              </a:rPr>
              <a:t>Lana R. Mc Whiney giới thiệu ô hình chăm sóc lấy người bệnh là trung tâm</a:t>
            </a:r>
          </a:p>
        </p:txBody>
      </p:sp>
      <p:sp>
        <p:nvSpPr>
          <p:cNvPr id="69" name="TextBox 69"/>
          <p:cNvSpPr txBox="1"/>
          <p:nvPr/>
        </p:nvSpPr>
        <p:spPr>
          <a:xfrm>
            <a:off x="9394415" y="7989792"/>
            <a:ext cx="7651160" cy="1490980"/>
          </a:xfrm>
          <a:prstGeom prst="rect">
            <a:avLst/>
          </a:prstGeom>
        </p:spPr>
        <p:txBody>
          <a:bodyPr lIns="0" tIns="0" rIns="0" bIns="0" rtlCol="0" anchor="t">
            <a:spAutoFit/>
          </a:bodyPr>
          <a:lstStyle/>
          <a:p>
            <a:pPr algn="just">
              <a:lnSpc>
                <a:spcPts val="3919"/>
              </a:lnSpc>
              <a:spcBef>
                <a:spcPct val="0"/>
              </a:spcBef>
            </a:pPr>
            <a:r>
              <a:rPr lang="en-US" sz="2799">
                <a:solidFill>
                  <a:srgbClr val="000000"/>
                </a:solidFill>
                <a:latin typeface="Roboto"/>
                <a:ea typeface="Roboto"/>
                <a:cs typeface="Roboto"/>
                <a:sym typeface="Roboto"/>
              </a:rPr>
              <a:t>Levenstein và cộng sự lượng giá và trình bày việc đặt người bệnh là trung tâm như một phương pháp lâm sàng</a:t>
            </a:r>
          </a:p>
        </p:txBody>
      </p:sp>
      <p:grpSp>
        <p:nvGrpSpPr>
          <p:cNvPr id="70" name="Group 70"/>
          <p:cNvGrpSpPr/>
          <p:nvPr/>
        </p:nvGrpSpPr>
        <p:grpSpPr>
          <a:xfrm rot="-5400000">
            <a:off x="6442990" y="4546297"/>
            <a:ext cx="1243868" cy="160831"/>
            <a:chOff x="0" y="0"/>
            <a:chExt cx="327603" cy="42359"/>
          </a:xfrm>
        </p:grpSpPr>
        <p:sp>
          <p:nvSpPr>
            <p:cNvPr id="71" name="Freeform 71"/>
            <p:cNvSpPr/>
            <p:nvPr/>
          </p:nvSpPr>
          <p:spPr>
            <a:xfrm>
              <a:off x="0" y="0"/>
              <a:ext cx="327603" cy="42359"/>
            </a:xfrm>
            <a:custGeom>
              <a:avLst/>
              <a:gdLst/>
              <a:ahLst/>
              <a:cxnLst/>
              <a:rect l="l" t="t" r="r" b="b"/>
              <a:pathLst>
                <a:path w="327603" h="42359">
                  <a:moveTo>
                    <a:pt x="0" y="0"/>
                  </a:moveTo>
                  <a:lnTo>
                    <a:pt x="327603" y="0"/>
                  </a:lnTo>
                  <a:lnTo>
                    <a:pt x="327603" y="42359"/>
                  </a:lnTo>
                  <a:lnTo>
                    <a:pt x="0" y="42359"/>
                  </a:lnTo>
                  <a:close/>
                </a:path>
              </a:pathLst>
            </a:custGeom>
            <a:solidFill>
              <a:srgbClr val="7096D1"/>
            </a:solidFill>
          </p:spPr>
        </p:sp>
        <p:sp>
          <p:nvSpPr>
            <p:cNvPr id="72" name="TextBox 72"/>
            <p:cNvSpPr txBox="1"/>
            <p:nvPr/>
          </p:nvSpPr>
          <p:spPr>
            <a:xfrm>
              <a:off x="0" y="-47625"/>
              <a:ext cx="327603" cy="89984"/>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rot="-5400000">
            <a:off x="7696296" y="6679427"/>
            <a:ext cx="1011932" cy="155313"/>
            <a:chOff x="0" y="0"/>
            <a:chExt cx="266517" cy="40906"/>
          </a:xfrm>
        </p:grpSpPr>
        <p:sp>
          <p:nvSpPr>
            <p:cNvPr id="74" name="Freeform 74"/>
            <p:cNvSpPr/>
            <p:nvPr/>
          </p:nvSpPr>
          <p:spPr>
            <a:xfrm>
              <a:off x="0" y="0"/>
              <a:ext cx="266517" cy="40906"/>
            </a:xfrm>
            <a:custGeom>
              <a:avLst/>
              <a:gdLst/>
              <a:ahLst/>
              <a:cxnLst/>
              <a:rect l="l" t="t" r="r" b="b"/>
              <a:pathLst>
                <a:path w="266517" h="40906">
                  <a:moveTo>
                    <a:pt x="0" y="0"/>
                  </a:moveTo>
                  <a:lnTo>
                    <a:pt x="266517" y="0"/>
                  </a:lnTo>
                  <a:lnTo>
                    <a:pt x="266517" y="40906"/>
                  </a:lnTo>
                  <a:lnTo>
                    <a:pt x="0" y="40906"/>
                  </a:lnTo>
                  <a:close/>
                </a:path>
              </a:pathLst>
            </a:custGeom>
            <a:solidFill>
              <a:srgbClr val="72BBE6"/>
            </a:solidFill>
          </p:spPr>
        </p:sp>
        <p:sp>
          <p:nvSpPr>
            <p:cNvPr id="75" name="TextBox 75"/>
            <p:cNvSpPr txBox="1"/>
            <p:nvPr/>
          </p:nvSpPr>
          <p:spPr>
            <a:xfrm>
              <a:off x="0" y="-47625"/>
              <a:ext cx="266517" cy="88531"/>
            </a:xfrm>
            <a:prstGeom prst="rect">
              <a:avLst/>
            </a:prstGeom>
          </p:spPr>
          <p:txBody>
            <a:bodyPr lIns="50800" tIns="50800" rIns="50800" bIns="50800" rtlCol="0" anchor="ctr"/>
            <a:lstStyle/>
            <a:p>
              <a:pPr algn="ctr">
                <a:lnSpc>
                  <a:spcPts val="2659"/>
                </a:lnSpc>
              </a:pPr>
              <a:endParaRPr/>
            </a:p>
          </p:txBody>
        </p:sp>
      </p:grpSp>
      <p:grpSp>
        <p:nvGrpSpPr>
          <p:cNvPr id="76" name="Group 76"/>
          <p:cNvGrpSpPr/>
          <p:nvPr/>
        </p:nvGrpSpPr>
        <p:grpSpPr>
          <a:xfrm rot="-5400000">
            <a:off x="8499682" y="8695726"/>
            <a:ext cx="1348402" cy="155313"/>
            <a:chOff x="0" y="0"/>
            <a:chExt cx="355135" cy="40906"/>
          </a:xfrm>
        </p:grpSpPr>
        <p:sp>
          <p:nvSpPr>
            <p:cNvPr id="77" name="Freeform 77"/>
            <p:cNvSpPr/>
            <p:nvPr/>
          </p:nvSpPr>
          <p:spPr>
            <a:xfrm>
              <a:off x="0" y="0"/>
              <a:ext cx="355135" cy="40906"/>
            </a:xfrm>
            <a:custGeom>
              <a:avLst/>
              <a:gdLst/>
              <a:ahLst/>
              <a:cxnLst/>
              <a:rect l="l" t="t" r="r" b="b"/>
              <a:pathLst>
                <a:path w="355135" h="40906">
                  <a:moveTo>
                    <a:pt x="0" y="0"/>
                  </a:moveTo>
                  <a:lnTo>
                    <a:pt x="355135" y="0"/>
                  </a:lnTo>
                  <a:lnTo>
                    <a:pt x="355135" y="40906"/>
                  </a:lnTo>
                  <a:lnTo>
                    <a:pt x="0" y="40906"/>
                  </a:lnTo>
                  <a:close/>
                </a:path>
              </a:pathLst>
            </a:custGeom>
            <a:solidFill>
              <a:srgbClr val="6492A5"/>
            </a:solidFill>
          </p:spPr>
        </p:sp>
        <p:sp>
          <p:nvSpPr>
            <p:cNvPr id="78" name="TextBox 78"/>
            <p:cNvSpPr txBox="1"/>
            <p:nvPr/>
          </p:nvSpPr>
          <p:spPr>
            <a:xfrm>
              <a:off x="0" y="-47625"/>
              <a:ext cx="355135" cy="88531"/>
            </a:xfrm>
            <a:prstGeom prst="rect">
              <a:avLst/>
            </a:prstGeom>
          </p:spPr>
          <p:txBody>
            <a:bodyPr lIns="50800" tIns="50800" rIns="50800" bIns="50800" rtlCol="0" anchor="ctr"/>
            <a:lstStyle/>
            <a:p>
              <a:pPr algn="ctr">
                <a:lnSpc>
                  <a:spcPts val="2659"/>
                </a:lnSpc>
              </a:pPr>
              <a:endParaRPr/>
            </a:p>
          </p:txBody>
        </p:sp>
      </p:grpSp>
      <p:sp>
        <p:nvSpPr>
          <p:cNvPr id="79" name="AutoShape 79"/>
          <p:cNvSpPr/>
          <p:nvPr/>
        </p:nvSpPr>
        <p:spPr>
          <a:xfrm flipH="1">
            <a:off x="6097221" y="4633763"/>
            <a:ext cx="687263" cy="0"/>
          </a:xfrm>
          <a:prstGeom prst="line">
            <a:avLst/>
          </a:prstGeom>
          <a:ln w="38100" cap="rnd">
            <a:solidFill>
              <a:srgbClr val="A6A6A6"/>
            </a:solidFill>
            <a:prstDash val="sysDash"/>
            <a:headEnd type="none" w="sm" len="sm"/>
            <a:tailEnd type="none" w="sm" len="sm"/>
          </a:ln>
        </p:spPr>
      </p:sp>
      <p:sp>
        <p:nvSpPr>
          <p:cNvPr id="80" name="AutoShape 80"/>
          <p:cNvSpPr/>
          <p:nvPr/>
        </p:nvSpPr>
        <p:spPr>
          <a:xfrm flipH="1">
            <a:off x="7239863" y="6763293"/>
            <a:ext cx="687263" cy="0"/>
          </a:xfrm>
          <a:prstGeom prst="line">
            <a:avLst/>
          </a:prstGeom>
          <a:ln w="38100" cap="rnd">
            <a:solidFill>
              <a:srgbClr val="A6A6A6"/>
            </a:solidFill>
            <a:prstDash val="sysDash"/>
            <a:headEnd type="none" w="sm" len="sm"/>
            <a:tailEnd type="none" w="sm" len="sm"/>
          </a:ln>
        </p:spPr>
      </p:sp>
      <p:sp>
        <p:nvSpPr>
          <p:cNvPr id="81" name="AutoShape 81"/>
          <p:cNvSpPr/>
          <p:nvPr/>
        </p:nvSpPr>
        <p:spPr>
          <a:xfrm flipH="1">
            <a:off x="8266088" y="8759244"/>
            <a:ext cx="687263" cy="0"/>
          </a:xfrm>
          <a:prstGeom prst="line">
            <a:avLst/>
          </a:prstGeom>
          <a:ln w="38100" cap="rnd">
            <a:solidFill>
              <a:srgbClr val="A6A6A6"/>
            </a:solidFill>
            <a:prstDash val="sysDash"/>
            <a:headEnd type="none" w="sm" len="sm"/>
            <a:tailEnd type="none" w="sm" len="sm"/>
          </a:ln>
        </p:spPr>
      </p:sp>
      <p:grpSp>
        <p:nvGrpSpPr>
          <p:cNvPr id="82" name="Group 82"/>
          <p:cNvGrpSpPr/>
          <p:nvPr/>
        </p:nvGrpSpPr>
        <p:grpSpPr>
          <a:xfrm>
            <a:off x="2215511" y="506946"/>
            <a:ext cx="3242518" cy="1043508"/>
            <a:chOff x="0" y="0"/>
            <a:chExt cx="4323358" cy="1391345"/>
          </a:xfrm>
        </p:grpSpPr>
        <p:sp>
          <p:nvSpPr>
            <p:cNvPr id="83" name="Freeform 83"/>
            <p:cNvSpPr/>
            <p:nvPr/>
          </p:nvSpPr>
          <p:spPr>
            <a:xfrm>
              <a:off x="0" y="0"/>
              <a:ext cx="4323358" cy="1391345"/>
            </a:xfrm>
            <a:custGeom>
              <a:avLst/>
              <a:gdLst/>
              <a:ahLst/>
              <a:cxnLst/>
              <a:rect l="l" t="t" r="r" b="b"/>
              <a:pathLst>
                <a:path w="4323358" h="1391345">
                  <a:moveTo>
                    <a:pt x="0" y="0"/>
                  </a:moveTo>
                  <a:lnTo>
                    <a:pt x="4323358" y="0"/>
                  </a:lnTo>
                  <a:lnTo>
                    <a:pt x="4323358" y="1391345"/>
                  </a:lnTo>
                  <a:lnTo>
                    <a:pt x="0" y="1391345"/>
                  </a:lnTo>
                  <a:close/>
                </a:path>
              </a:pathLst>
            </a:custGeom>
            <a:solidFill>
              <a:srgbClr val="000000">
                <a:alpha val="0"/>
              </a:srgbClr>
            </a:solidFill>
          </p:spPr>
        </p:sp>
        <p:sp>
          <p:nvSpPr>
            <p:cNvPr id="84" name="TextBox 84"/>
            <p:cNvSpPr txBox="1"/>
            <p:nvPr/>
          </p:nvSpPr>
          <p:spPr>
            <a:xfrm>
              <a:off x="0" y="0"/>
              <a:ext cx="4323358" cy="1391345"/>
            </a:xfrm>
            <a:prstGeom prst="rect">
              <a:avLst/>
            </a:prstGeom>
          </p:spPr>
          <p:txBody>
            <a:bodyPr lIns="0" tIns="0" rIns="0" bIns="0" rtlCol="0" anchor="t"/>
            <a:lstStyle/>
            <a:p>
              <a:pPr algn="l">
                <a:lnSpc>
                  <a:spcPts val="6480"/>
                </a:lnSpc>
              </a:pPr>
              <a:r>
                <a:rPr lang="en-US" sz="5400" b="1">
                  <a:solidFill>
                    <a:srgbClr val="3AAA35"/>
                  </a:solidFill>
                  <a:latin typeface="Roboto Bold"/>
                  <a:ea typeface="Roboto Bold"/>
                  <a:cs typeface="Roboto Bold"/>
                  <a:sym typeface="Roboto Bold"/>
                </a:rPr>
                <a:t>LỊCH SỬ</a:t>
              </a:r>
            </a:p>
          </p:txBody>
        </p:sp>
      </p:grpSp>
      <p:sp>
        <p:nvSpPr>
          <p:cNvPr id="85" name="Freeform 85"/>
          <p:cNvSpPr/>
          <p:nvPr/>
        </p:nvSpPr>
        <p:spPr>
          <a:xfrm>
            <a:off x="668115" y="599050"/>
            <a:ext cx="1034169" cy="859301"/>
          </a:xfrm>
          <a:custGeom>
            <a:avLst/>
            <a:gdLst/>
            <a:ahLst/>
            <a:cxnLst/>
            <a:rect l="l" t="t" r="r" b="b"/>
            <a:pathLst>
              <a:path w="1034169" h="859301">
                <a:moveTo>
                  <a:pt x="0" y="0"/>
                </a:moveTo>
                <a:lnTo>
                  <a:pt x="1034170" y="0"/>
                </a:lnTo>
                <a:lnTo>
                  <a:pt x="1034170" y="859300"/>
                </a:lnTo>
                <a:lnTo>
                  <a:pt x="0" y="8593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23161" cy="4762500"/>
            <a:chOff x="0" y="0"/>
            <a:chExt cx="774535" cy="1737373"/>
          </a:xfrm>
        </p:grpSpPr>
        <p:sp>
          <p:nvSpPr>
            <p:cNvPr id="3" name="Freeform 3"/>
            <p:cNvSpPr/>
            <p:nvPr/>
          </p:nvSpPr>
          <p:spPr>
            <a:xfrm>
              <a:off x="0" y="0"/>
              <a:ext cx="774535" cy="1737373"/>
            </a:xfrm>
            <a:custGeom>
              <a:avLst/>
              <a:gdLst/>
              <a:ahLst/>
              <a:cxnLst/>
              <a:rect l="l" t="t" r="r" b="b"/>
              <a:pathLst>
                <a:path w="774535" h="1737373">
                  <a:moveTo>
                    <a:pt x="0" y="0"/>
                  </a:moveTo>
                  <a:lnTo>
                    <a:pt x="774535" y="0"/>
                  </a:lnTo>
                  <a:lnTo>
                    <a:pt x="774535" y="1737373"/>
                  </a:lnTo>
                  <a:lnTo>
                    <a:pt x="0" y="1737373"/>
                  </a:lnTo>
                  <a:close/>
                </a:path>
              </a:pathLst>
            </a:custGeom>
            <a:solidFill>
              <a:srgbClr val="C47F66"/>
            </a:solidFill>
          </p:spPr>
        </p:sp>
      </p:grpSp>
      <p:grpSp>
        <p:nvGrpSpPr>
          <p:cNvPr id="4" name="Group 4"/>
          <p:cNvGrpSpPr/>
          <p:nvPr/>
        </p:nvGrpSpPr>
        <p:grpSpPr>
          <a:xfrm>
            <a:off x="7659387" y="-2725480"/>
            <a:ext cx="17734880" cy="15974777"/>
            <a:chOff x="0" y="0"/>
            <a:chExt cx="23646506" cy="21299703"/>
          </a:xfrm>
        </p:grpSpPr>
        <p:sp>
          <p:nvSpPr>
            <p:cNvPr id="5" name="Freeform 5"/>
            <p:cNvSpPr/>
            <p:nvPr/>
          </p:nvSpPr>
          <p:spPr>
            <a:xfrm rot="2922755" flipV="1">
              <a:off x="3315748" y="3665287"/>
              <a:ext cx="13720946" cy="15036894"/>
            </a:xfrm>
            <a:custGeom>
              <a:avLst/>
              <a:gdLst/>
              <a:ahLst/>
              <a:cxnLst/>
              <a:rect l="l" t="t" r="r" b="b"/>
              <a:pathLst>
                <a:path w="13720946" h="15036894">
                  <a:moveTo>
                    <a:pt x="0" y="15036894"/>
                  </a:moveTo>
                  <a:lnTo>
                    <a:pt x="13720946" y="15036894"/>
                  </a:lnTo>
                  <a:lnTo>
                    <a:pt x="13720946" y="0"/>
                  </a:lnTo>
                  <a:lnTo>
                    <a:pt x="0" y="0"/>
                  </a:lnTo>
                  <a:lnTo>
                    <a:pt x="0" y="1503689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975378" flipV="1">
              <a:off x="8229757" y="5051593"/>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878147" flipV="1">
              <a:off x="4288098" y="2469987"/>
              <a:ext cx="13720946" cy="15036894"/>
            </a:xfrm>
            <a:custGeom>
              <a:avLst/>
              <a:gdLst/>
              <a:ahLst/>
              <a:cxnLst/>
              <a:rect l="l" t="t" r="r" b="b"/>
              <a:pathLst>
                <a:path w="13720946" h="15036894">
                  <a:moveTo>
                    <a:pt x="0" y="15036894"/>
                  </a:moveTo>
                  <a:lnTo>
                    <a:pt x="13720947" y="15036894"/>
                  </a:lnTo>
                  <a:lnTo>
                    <a:pt x="13720947" y="0"/>
                  </a:lnTo>
                  <a:lnTo>
                    <a:pt x="0" y="0"/>
                  </a:lnTo>
                  <a:lnTo>
                    <a:pt x="0" y="15036894"/>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8" name="Group 8"/>
          <p:cNvGrpSpPr/>
          <p:nvPr/>
        </p:nvGrpSpPr>
        <p:grpSpPr>
          <a:xfrm>
            <a:off x="3799278" y="791516"/>
            <a:ext cx="5067561" cy="904976"/>
            <a:chOff x="0" y="0"/>
            <a:chExt cx="1848660" cy="330138"/>
          </a:xfrm>
        </p:grpSpPr>
        <p:sp>
          <p:nvSpPr>
            <p:cNvPr id="9" name="Freeform 9"/>
            <p:cNvSpPr/>
            <p:nvPr/>
          </p:nvSpPr>
          <p:spPr>
            <a:xfrm>
              <a:off x="0" y="0"/>
              <a:ext cx="1848660" cy="330138"/>
            </a:xfrm>
            <a:custGeom>
              <a:avLst/>
              <a:gdLst/>
              <a:ahLst/>
              <a:cxnLst/>
              <a:rect l="l" t="t" r="r" b="b"/>
              <a:pathLst>
                <a:path w="1848660" h="330138">
                  <a:moveTo>
                    <a:pt x="0" y="0"/>
                  </a:moveTo>
                  <a:lnTo>
                    <a:pt x="1848660" y="0"/>
                  </a:lnTo>
                  <a:lnTo>
                    <a:pt x="1848660" y="330138"/>
                  </a:lnTo>
                  <a:lnTo>
                    <a:pt x="0" y="330138"/>
                  </a:lnTo>
                  <a:close/>
                </a:path>
              </a:pathLst>
            </a:custGeom>
            <a:solidFill>
              <a:srgbClr val="BFE3F3"/>
            </a:solidFill>
          </p:spPr>
        </p:sp>
      </p:grpSp>
      <p:grpSp>
        <p:nvGrpSpPr>
          <p:cNvPr id="10" name="Group 10"/>
          <p:cNvGrpSpPr/>
          <p:nvPr/>
        </p:nvGrpSpPr>
        <p:grpSpPr>
          <a:xfrm>
            <a:off x="2423573" y="6008176"/>
            <a:ext cx="2123161" cy="4762500"/>
            <a:chOff x="0" y="0"/>
            <a:chExt cx="774535" cy="1737373"/>
          </a:xfrm>
        </p:grpSpPr>
        <p:sp>
          <p:nvSpPr>
            <p:cNvPr id="11" name="Freeform 11"/>
            <p:cNvSpPr/>
            <p:nvPr/>
          </p:nvSpPr>
          <p:spPr>
            <a:xfrm>
              <a:off x="0" y="0"/>
              <a:ext cx="774535" cy="1737373"/>
            </a:xfrm>
            <a:custGeom>
              <a:avLst/>
              <a:gdLst/>
              <a:ahLst/>
              <a:cxnLst/>
              <a:rect l="l" t="t" r="r" b="b"/>
              <a:pathLst>
                <a:path w="774535" h="1737373">
                  <a:moveTo>
                    <a:pt x="0" y="0"/>
                  </a:moveTo>
                  <a:lnTo>
                    <a:pt x="774535" y="0"/>
                  </a:lnTo>
                  <a:lnTo>
                    <a:pt x="774535" y="1737373"/>
                  </a:lnTo>
                  <a:lnTo>
                    <a:pt x="0" y="1737373"/>
                  </a:lnTo>
                  <a:close/>
                </a:path>
              </a:pathLst>
            </a:custGeom>
            <a:solidFill>
              <a:srgbClr val="63A0CB"/>
            </a:solidFill>
          </p:spPr>
        </p:sp>
      </p:grpSp>
      <p:sp>
        <p:nvSpPr>
          <p:cNvPr id="12" name="Freeform 12"/>
          <p:cNvSpPr/>
          <p:nvPr/>
        </p:nvSpPr>
        <p:spPr>
          <a:xfrm>
            <a:off x="1028700" y="1244004"/>
            <a:ext cx="7522074" cy="5322265"/>
          </a:xfrm>
          <a:custGeom>
            <a:avLst/>
            <a:gdLst/>
            <a:ahLst/>
            <a:cxnLst/>
            <a:rect l="l" t="t" r="r" b="b"/>
            <a:pathLst>
              <a:path w="7522074" h="5322265">
                <a:moveTo>
                  <a:pt x="0" y="0"/>
                </a:moveTo>
                <a:lnTo>
                  <a:pt x="7522074" y="0"/>
                </a:lnTo>
                <a:lnTo>
                  <a:pt x="7522074" y="5322265"/>
                </a:lnTo>
                <a:lnTo>
                  <a:pt x="0" y="5322265"/>
                </a:lnTo>
                <a:lnTo>
                  <a:pt x="0" y="0"/>
                </a:lnTo>
                <a:close/>
              </a:path>
            </a:pathLst>
          </a:custGeom>
          <a:blipFill>
            <a:blip r:embed="rId8"/>
            <a:stretch>
              <a:fillRect l="-3099" r="-3099"/>
            </a:stretch>
          </a:blipFill>
        </p:spPr>
      </p:sp>
      <p:grpSp>
        <p:nvGrpSpPr>
          <p:cNvPr id="13" name="Group 13"/>
          <p:cNvGrpSpPr/>
          <p:nvPr/>
        </p:nvGrpSpPr>
        <p:grpSpPr>
          <a:xfrm>
            <a:off x="14337707" y="28575"/>
            <a:ext cx="3934208" cy="1250044"/>
            <a:chOff x="0" y="0"/>
            <a:chExt cx="5245610" cy="1666726"/>
          </a:xfrm>
        </p:grpSpPr>
        <p:grpSp>
          <p:nvGrpSpPr>
            <p:cNvPr id="14" name="Group 14"/>
            <p:cNvGrpSpPr/>
            <p:nvPr/>
          </p:nvGrpSpPr>
          <p:grpSpPr>
            <a:xfrm>
              <a:off x="1219418" y="0"/>
              <a:ext cx="2491699" cy="1353410"/>
              <a:chOff x="0" y="0"/>
              <a:chExt cx="748204" cy="406400"/>
            </a:xfrm>
          </p:grpSpPr>
          <p:sp>
            <p:nvSpPr>
              <p:cNvPr id="15" name="Freeform 15"/>
              <p:cNvSpPr/>
              <p:nvPr/>
            </p:nvSpPr>
            <p:spPr>
              <a:xfrm>
                <a:off x="0" y="0"/>
                <a:ext cx="748204" cy="406400"/>
              </a:xfrm>
              <a:custGeom>
                <a:avLst/>
                <a:gdLst/>
                <a:ahLst/>
                <a:cxnLst/>
                <a:rect l="l" t="t" r="r" b="b"/>
                <a:pathLst>
                  <a:path w="748204" h="406400">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id="16" name="TextBox 16"/>
              <p:cNvSpPr txBox="1"/>
              <p:nvPr/>
            </p:nvSpPr>
            <p:spPr>
              <a:xfrm>
                <a:off x="0" y="-47625"/>
                <a:ext cx="748204" cy="454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70927"/>
              <a:ext cx="1946697" cy="1353410"/>
              <a:chOff x="0" y="0"/>
              <a:chExt cx="584552" cy="406400"/>
            </a:xfrm>
          </p:grpSpPr>
          <p:sp>
            <p:nvSpPr>
              <p:cNvPr id="18" name="Freeform 18"/>
              <p:cNvSpPr/>
              <p:nvPr/>
            </p:nvSpPr>
            <p:spPr>
              <a:xfrm>
                <a:off x="0" y="0"/>
                <a:ext cx="584552" cy="406400"/>
              </a:xfrm>
              <a:custGeom>
                <a:avLst/>
                <a:gdLst/>
                <a:ahLst/>
                <a:cxnLst/>
                <a:rect l="l" t="t" r="r" b="b"/>
                <a:pathLst>
                  <a:path w="584552" h="406400">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2CC55"/>
              </a:solidFill>
            </p:spPr>
          </p:sp>
          <p:sp>
            <p:nvSpPr>
              <p:cNvPr id="19" name="TextBox 19"/>
              <p:cNvSpPr txBox="1"/>
              <p:nvPr/>
            </p:nvSpPr>
            <p:spPr>
              <a:xfrm>
                <a:off x="0" y="-47625"/>
                <a:ext cx="584552" cy="45402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08823" y="332035"/>
              <a:ext cx="4936787" cy="1238343"/>
              <a:chOff x="0" y="0"/>
              <a:chExt cx="1482412" cy="371848"/>
            </a:xfrm>
          </p:grpSpPr>
          <p:sp>
            <p:nvSpPr>
              <p:cNvPr id="21" name="Freeform 21"/>
              <p:cNvSpPr/>
              <p:nvPr/>
            </p:nvSpPr>
            <p:spPr>
              <a:xfrm>
                <a:off x="0" y="0"/>
                <a:ext cx="1482412" cy="371848"/>
              </a:xfrm>
              <a:custGeom>
                <a:avLst/>
                <a:gdLst/>
                <a:ahLst/>
                <a:cxnLst/>
                <a:rect l="l" t="t" r="r" b="b"/>
                <a:pathLst>
                  <a:path w="1482412" h="371848">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EFEFE"/>
              </a:solidFill>
              <a:ln w="38100" cap="rnd">
                <a:solidFill>
                  <a:srgbClr val="13538A"/>
                </a:solidFill>
                <a:prstDash val="solid"/>
                <a:round/>
              </a:ln>
            </p:spPr>
          </p:sp>
          <p:sp>
            <p:nvSpPr>
              <p:cNvPr id="22" name="TextBox 22"/>
              <p:cNvSpPr txBox="1"/>
              <p:nvPr/>
            </p:nvSpPr>
            <p:spPr>
              <a:xfrm>
                <a:off x="0" y="-47625"/>
                <a:ext cx="1482412" cy="419473"/>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67248" y="235687"/>
              <a:ext cx="1520479" cy="1431039"/>
            </a:xfrm>
            <a:custGeom>
              <a:avLst/>
              <a:gdLst/>
              <a:ahLst/>
              <a:cxnLst/>
              <a:rect l="l" t="t" r="r" b="b"/>
              <a:pathLst>
                <a:path w="1520479" h="1431039">
                  <a:moveTo>
                    <a:pt x="0" y="0"/>
                  </a:moveTo>
                  <a:lnTo>
                    <a:pt x="1520479" y="0"/>
                  </a:lnTo>
                  <a:lnTo>
                    <a:pt x="1520479" y="1431039"/>
                  </a:lnTo>
                  <a:lnTo>
                    <a:pt x="0" y="1431039"/>
                  </a:lnTo>
                  <a:lnTo>
                    <a:pt x="0" y="0"/>
                  </a:lnTo>
                  <a:close/>
                </a:path>
              </a:pathLst>
            </a:custGeom>
            <a:blipFill>
              <a:blip r:embed="rId9"/>
              <a:stretch>
                <a:fillRect/>
              </a:stretch>
            </a:blipFill>
          </p:spPr>
        </p:sp>
        <p:sp>
          <p:nvSpPr>
            <p:cNvPr id="24" name="Freeform 24"/>
            <p:cNvSpPr/>
            <p:nvPr/>
          </p:nvSpPr>
          <p:spPr>
            <a:xfrm>
              <a:off x="2087727" y="479328"/>
              <a:ext cx="3064960" cy="874081"/>
            </a:xfrm>
            <a:custGeom>
              <a:avLst/>
              <a:gdLst/>
              <a:ahLst/>
              <a:cxnLst/>
              <a:rect l="l" t="t" r="r" b="b"/>
              <a:pathLst>
                <a:path w="3064960" h="874081">
                  <a:moveTo>
                    <a:pt x="0" y="0"/>
                  </a:moveTo>
                  <a:lnTo>
                    <a:pt x="3064960" y="0"/>
                  </a:lnTo>
                  <a:lnTo>
                    <a:pt x="3064960" y="874082"/>
                  </a:lnTo>
                  <a:lnTo>
                    <a:pt x="0" y="874082"/>
                  </a:lnTo>
                  <a:lnTo>
                    <a:pt x="0" y="0"/>
                  </a:lnTo>
                  <a:close/>
                </a:path>
              </a:pathLst>
            </a:custGeom>
            <a:blipFill>
              <a:blip r:embed="rId10"/>
              <a:stretch>
                <a:fillRect/>
              </a:stretch>
            </a:blipFill>
          </p:spPr>
        </p:sp>
      </p:grpSp>
      <p:grpSp>
        <p:nvGrpSpPr>
          <p:cNvPr id="25" name="Group 25"/>
          <p:cNvGrpSpPr/>
          <p:nvPr/>
        </p:nvGrpSpPr>
        <p:grpSpPr>
          <a:xfrm>
            <a:off x="9739134" y="4912319"/>
            <a:ext cx="7025193" cy="1095857"/>
            <a:chOff x="0" y="0"/>
            <a:chExt cx="2562809" cy="399771"/>
          </a:xfrm>
        </p:grpSpPr>
        <p:sp>
          <p:nvSpPr>
            <p:cNvPr id="26" name="Freeform 26"/>
            <p:cNvSpPr/>
            <p:nvPr/>
          </p:nvSpPr>
          <p:spPr>
            <a:xfrm>
              <a:off x="0" y="0"/>
              <a:ext cx="2562809" cy="399771"/>
            </a:xfrm>
            <a:custGeom>
              <a:avLst/>
              <a:gdLst/>
              <a:ahLst/>
              <a:cxnLst/>
              <a:rect l="l" t="t" r="r" b="b"/>
              <a:pathLst>
                <a:path w="2562809" h="399771">
                  <a:moveTo>
                    <a:pt x="0" y="0"/>
                  </a:moveTo>
                  <a:lnTo>
                    <a:pt x="2562809" y="0"/>
                  </a:lnTo>
                  <a:lnTo>
                    <a:pt x="2562809" y="399771"/>
                  </a:lnTo>
                  <a:lnTo>
                    <a:pt x="0" y="399771"/>
                  </a:lnTo>
                  <a:close/>
                </a:path>
              </a:pathLst>
            </a:custGeom>
            <a:solidFill>
              <a:srgbClr val="13538A"/>
            </a:solidFill>
          </p:spPr>
        </p:sp>
      </p:grpSp>
      <p:sp>
        <p:nvSpPr>
          <p:cNvPr id="27" name="TextBox 27"/>
          <p:cNvSpPr txBox="1"/>
          <p:nvPr/>
        </p:nvSpPr>
        <p:spPr>
          <a:xfrm>
            <a:off x="8855574" y="3913184"/>
            <a:ext cx="8853958" cy="1916846"/>
          </a:xfrm>
          <a:prstGeom prst="rect">
            <a:avLst/>
          </a:prstGeom>
        </p:spPr>
        <p:txBody>
          <a:bodyPr lIns="0" tIns="0" rIns="0" bIns="0" rtlCol="0" anchor="t">
            <a:spAutoFit/>
          </a:bodyPr>
          <a:lstStyle/>
          <a:p>
            <a:pPr algn="just">
              <a:lnSpc>
                <a:spcPts val="7783"/>
              </a:lnSpc>
            </a:pPr>
            <a:r>
              <a:rPr lang="en-US" sz="5189">
                <a:solidFill>
                  <a:srgbClr val="000000"/>
                </a:solidFill>
                <a:latin typeface="Roboto"/>
                <a:ea typeface="Roboto"/>
                <a:cs typeface="Roboto"/>
                <a:sym typeface="Roboto"/>
              </a:rPr>
              <a:t> “TẠI VIỆT NAM, BỘ Y TẾ CÓ RA </a:t>
            </a:r>
            <a:r>
              <a:rPr lang="en-US" sz="5189">
                <a:solidFill>
                  <a:srgbClr val="FFFFFF"/>
                </a:solidFill>
                <a:latin typeface="Roboto"/>
                <a:ea typeface="Roboto"/>
                <a:cs typeface="Roboto"/>
                <a:sym typeface="Roboto"/>
              </a:rPr>
              <a:t>CHỈ THỊ NÀO VỀ PCC?”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2323</Words>
  <Application>Microsoft Office PowerPoint</Application>
  <PresentationFormat>Custom</PresentationFormat>
  <Paragraphs>280</Paragraphs>
  <Slides>48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Roboto Bold</vt:lpstr>
      <vt:lpstr>Roboto Italics</vt:lpstr>
      <vt:lpstr>Roboto</vt:lpstr>
      <vt:lpstr>Arial</vt:lpstr>
      <vt:lpstr>Calibri</vt:lpstr>
      <vt:lpstr>Roboto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 SÓC LẤY NGƯỜI BỆNH LÀM TRUNG TÂM -OUCRU-Medisetter 26.4.2025_GN.pptx</dc:title>
  <cp:lastModifiedBy>Anirban Lahiri</cp:lastModifiedBy>
  <cp:revision>3</cp:revision>
  <dcterms:created xsi:type="dcterms:W3CDTF">2006-08-16T00:00:00Z</dcterms:created>
  <dcterms:modified xsi:type="dcterms:W3CDTF">2025-05-12T05:05:35Z</dcterms:modified>
  <dc:identifier>DAGlg_ob3EI</dc:identifier>
</cp:coreProperties>
</file>