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  <p:sldMasterId id="2147483723" r:id="rId6"/>
    <p:sldMasterId id="2147483751" r:id="rId7"/>
  </p:sldMasterIdLst>
  <p:notesMasterIdLst>
    <p:notesMasterId r:id="rId23"/>
  </p:notesMasterIdLst>
  <p:sldIdLst>
    <p:sldId id="306" r:id="rId8"/>
    <p:sldId id="307" r:id="rId9"/>
    <p:sldId id="295" r:id="rId10"/>
    <p:sldId id="2147478716" r:id="rId11"/>
    <p:sldId id="2147469866" r:id="rId12"/>
    <p:sldId id="2147478715" r:id="rId13"/>
    <p:sldId id="2147478675" r:id="rId14"/>
    <p:sldId id="2147478693" r:id="rId15"/>
    <p:sldId id="2147478721" r:id="rId16"/>
    <p:sldId id="2147478725" r:id="rId17"/>
    <p:sldId id="298" r:id="rId18"/>
    <p:sldId id="2147478717" r:id="rId19"/>
    <p:sldId id="2147478723" r:id="rId20"/>
    <p:sldId id="2147478724" r:id="rId21"/>
    <p:sldId id="305" r:id="rId22"/>
  </p:sldIdLst>
  <p:sldSz cx="1625441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A9A"/>
    <a:srgbClr val="B07AA1"/>
    <a:srgbClr val="D5EFF3"/>
    <a:srgbClr val="8FECCA"/>
    <a:srgbClr val="BBFA9E"/>
    <a:srgbClr val="B6F997"/>
    <a:srgbClr val="9CD7E5"/>
    <a:srgbClr val="B2001D"/>
    <a:srgbClr val="6AA035"/>
    <a:srgbClr val="B20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0D3C1-E70E-F449-845F-5DBA99409ABB}" v="10" dt="2024-10-09T14:39:52.009"/>
    <p1510:client id="{B6C47E84-43CB-90D0-690F-D1DD9566A352}" v="2" dt="2024-10-09T14:59:43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Dale" userId="S::otss1049@ox.ac.uk::561c4703-e07a-4afa-8264-6fcb910c6551" providerId="AD" clId="Web-{A6F0D3C1-E70E-F449-845F-5DBA99409ABB}"/>
    <pc:docChg chg="addSld modSld">
      <pc:chgData name="Adam Dale" userId="S::otss1049@ox.ac.uk::561c4703-e07a-4afa-8264-6fcb910c6551" providerId="AD" clId="Web-{A6F0D3C1-E70E-F449-845F-5DBA99409ABB}" dt="2024-10-09T14:39:52.009" v="7" actId="1076"/>
      <pc:docMkLst>
        <pc:docMk/>
      </pc:docMkLst>
      <pc:sldChg chg="addSp delSp modSp new">
        <pc:chgData name="Adam Dale" userId="S::otss1049@ox.ac.uk::561c4703-e07a-4afa-8264-6fcb910c6551" providerId="AD" clId="Web-{A6F0D3C1-E70E-F449-845F-5DBA99409ABB}" dt="2024-10-09T14:39:52.009" v="7" actId="1076"/>
        <pc:sldMkLst>
          <pc:docMk/>
          <pc:sldMk cId="1011626985" sldId="2147478725"/>
        </pc:sldMkLst>
        <pc:spChg chg="del">
          <ac:chgData name="Adam Dale" userId="S::otss1049@ox.ac.uk::561c4703-e07a-4afa-8264-6fcb910c6551" providerId="AD" clId="Web-{A6F0D3C1-E70E-F449-845F-5DBA99409ABB}" dt="2024-10-09T14:39:14.805" v="1"/>
          <ac:spMkLst>
            <pc:docMk/>
            <pc:sldMk cId="1011626985" sldId="2147478725"/>
            <ac:spMk id="2" creationId="{6466071B-821F-1821-DDAF-A36BFF541E0D}"/>
          </ac:spMkLst>
        </pc:spChg>
        <pc:spChg chg="del mod">
          <ac:chgData name="Adam Dale" userId="S::otss1049@ox.ac.uk::561c4703-e07a-4afa-8264-6fcb910c6551" providerId="AD" clId="Web-{A6F0D3C1-E70E-F449-845F-5DBA99409ABB}" dt="2024-10-09T14:39:23.009" v="3"/>
          <ac:spMkLst>
            <pc:docMk/>
            <pc:sldMk cId="1011626985" sldId="2147478725"/>
            <ac:spMk id="3" creationId="{FDCD8C69-C96C-00F7-5B27-3D287B87AC9B}"/>
          </ac:spMkLst>
        </pc:spChg>
        <pc:picChg chg="add mod">
          <ac:chgData name="Adam Dale" userId="S::otss1049@ox.ac.uk::561c4703-e07a-4afa-8264-6fcb910c6551" providerId="AD" clId="Web-{A6F0D3C1-E70E-F449-845F-5DBA99409ABB}" dt="2024-10-09T14:39:52.009" v="7" actId="1076"/>
          <ac:picMkLst>
            <pc:docMk/>
            <pc:sldMk cId="1011626985" sldId="2147478725"/>
            <ac:picMk id="4" creationId="{7359FBF4-E249-02C7-568C-20088626E174}"/>
          </ac:picMkLst>
        </pc:picChg>
      </pc:sldChg>
    </pc:docChg>
  </pc:docChgLst>
  <pc:docChgLst>
    <pc:chgData name="Adam Dale" userId="S::otss1049@ox.ac.uk::561c4703-e07a-4afa-8264-6fcb910c6551" providerId="AD" clId="Web-{B6C47E84-43CB-90D0-690F-D1DD9566A352}"/>
    <pc:docChg chg="sldOrd">
      <pc:chgData name="Adam Dale" userId="S::otss1049@ox.ac.uk::561c4703-e07a-4afa-8264-6fcb910c6551" providerId="AD" clId="Web-{B6C47E84-43CB-90D0-690F-D1DD9566A352}" dt="2024-10-09T14:59:43.861" v="1"/>
      <pc:docMkLst>
        <pc:docMk/>
      </pc:docMkLst>
      <pc:sldChg chg="ord">
        <pc:chgData name="Adam Dale" userId="S::otss1049@ox.ac.uk::561c4703-e07a-4afa-8264-6fcb910c6551" providerId="AD" clId="Web-{B6C47E84-43CB-90D0-690F-D1DD9566A352}" dt="2024-10-09T14:59:43.861" v="1"/>
        <pc:sldMkLst>
          <pc:docMk/>
          <pc:sldMk cId="1011626985" sldId="214747872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E48E8-3093-4457-8971-4CA52D0ED240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77BF596-3B61-4E6F-B5FE-DFB4F28E0835}">
      <dgm:prSet custT="1"/>
      <dgm:spPr/>
      <dgm:t>
        <a:bodyPr/>
        <a:lstStyle/>
        <a:p>
          <a:r>
            <a:rPr lang="en-GB" sz="3200" b="1"/>
            <a:t>Our Identity:</a:t>
          </a:r>
        </a:p>
      </dgm:t>
    </dgm:pt>
    <dgm:pt modelId="{46239B21-520F-490E-A5DF-48F45B236A56}" type="parTrans" cxnId="{DBB083F1-1493-44CF-A7B5-051F01B16D06}">
      <dgm:prSet/>
      <dgm:spPr/>
      <dgm:t>
        <a:bodyPr/>
        <a:lstStyle/>
        <a:p>
          <a:endParaRPr lang="en-GB" sz="2000"/>
        </a:p>
      </dgm:t>
    </dgm:pt>
    <dgm:pt modelId="{1623E5D1-3CBF-47E4-AC54-AEFB53C9AF73}" type="sibTrans" cxnId="{DBB083F1-1493-44CF-A7B5-051F01B16D06}">
      <dgm:prSet/>
      <dgm:spPr/>
      <dgm:t>
        <a:bodyPr/>
        <a:lstStyle/>
        <a:p>
          <a:endParaRPr lang="en-GB" sz="2000"/>
        </a:p>
      </dgm:t>
    </dgm:pt>
    <dgm:pt modelId="{7942FBFA-486A-4688-B48A-048611F3B169}">
      <dgm:prSet custT="1"/>
      <dgm:spPr/>
      <dgm:t>
        <a:bodyPr/>
        <a:lstStyle/>
        <a:p>
          <a:r>
            <a:rPr lang="en-GB" sz="2400"/>
            <a:t>Collaborative network of world-class researchers</a:t>
          </a:r>
        </a:p>
      </dgm:t>
    </dgm:pt>
    <dgm:pt modelId="{B82C05A8-9318-4A8C-B7E9-E5EACD864CC0}" type="parTrans" cxnId="{41040F87-7820-4811-B029-D3DAC01E9ED5}">
      <dgm:prSet/>
      <dgm:spPr/>
      <dgm:t>
        <a:bodyPr/>
        <a:lstStyle/>
        <a:p>
          <a:endParaRPr lang="en-GB" sz="2000"/>
        </a:p>
      </dgm:t>
    </dgm:pt>
    <dgm:pt modelId="{F4555D15-CA00-41AA-8F5B-10A6B1C83D43}" type="sibTrans" cxnId="{41040F87-7820-4811-B029-D3DAC01E9ED5}">
      <dgm:prSet/>
      <dgm:spPr/>
      <dgm:t>
        <a:bodyPr/>
        <a:lstStyle/>
        <a:p>
          <a:endParaRPr lang="en-GB" sz="2000"/>
        </a:p>
      </dgm:t>
    </dgm:pt>
    <dgm:pt modelId="{414CD686-37CF-4F84-BAD8-190405E4F482}">
      <dgm:prSet custT="1"/>
      <dgm:spPr/>
      <dgm:t>
        <a:bodyPr/>
        <a:lstStyle/>
        <a:p>
          <a:r>
            <a:rPr lang="en-GB" sz="2400"/>
            <a:t>Experts in pathogen variants and outbreak preparedness</a:t>
          </a:r>
        </a:p>
      </dgm:t>
    </dgm:pt>
    <dgm:pt modelId="{8AFE23CD-235C-4FCE-9A53-280A8BE424CF}" type="parTrans" cxnId="{75FCEA19-E65A-4DC6-BCAE-908AD42B8A8C}">
      <dgm:prSet/>
      <dgm:spPr/>
      <dgm:t>
        <a:bodyPr/>
        <a:lstStyle/>
        <a:p>
          <a:endParaRPr lang="en-GB" sz="2000"/>
        </a:p>
      </dgm:t>
    </dgm:pt>
    <dgm:pt modelId="{0FC868D2-6E00-4460-835D-D57F712D7AFB}" type="sibTrans" cxnId="{75FCEA19-E65A-4DC6-BCAE-908AD42B8A8C}">
      <dgm:prSet/>
      <dgm:spPr/>
      <dgm:t>
        <a:bodyPr/>
        <a:lstStyle/>
        <a:p>
          <a:endParaRPr lang="en-GB" sz="2000"/>
        </a:p>
      </dgm:t>
    </dgm:pt>
    <dgm:pt modelId="{2F78FC19-7944-4607-9DB0-A29DAB2780A6}">
      <dgm:prSet custT="1"/>
      <dgm:spPr/>
      <dgm:t>
        <a:bodyPr/>
        <a:lstStyle/>
        <a:p>
          <a:r>
            <a:rPr lang="en-GB" sz="2400"/>
            <a:t>Spanning multiple disciplines, institutions and countries</a:t>
          </a:r>
        </a:p>
      </dgm:t>
    </dgm:pt>
    <dgm:pt modelId="{790299CB-C90F-4FBB-B0C1-CA405009250A}" type="parTrans" cxnId="{6175A0E6-94BF-4720-9770-141CF53C06C9}">
      <dgm:prSet/>
      <dgm:spPr/>
      <dgm:t>
        <a:bodyPr/>
        <a:lstStyle/>
        <a:p>
          <a:endParaRPr lang="en-GB" sz="2000"/>
        </a:p>
      </dgm:t>
    </dgm:pt>
    <dgm:pt modelId="{0808AEA6-8799-4ADE-B79B-60E307C218AE}" type="sibTrans" cxnId="{6175A0E6-94BF-4720-9770-141CF53C06C9}">
      <dgm:prSet/>
      <dgm:spPr/>
      <dgm:t>
        <a:bodyPr/>
        <a:lstStyle/>
        <a:p>
          <a:endParaRPr lang="en-GB" sz="2000"/>
        </a:p>
      </dgm:t>
    </dgm:pt>
    <dgm:pt modelId="{5525AEA6-1BF0-432A-AB6E-22AF24F46E37}">
      <dgm:prSet custT="1"/>
      <dgm:spPr/>
      <dgm:t>
        <a:bodyPr/>
        <a:lstStyle/>
        <a:p>
          <a:r>
            <a:rPr lang="en-GB" sz="3200" b="1"/>
            <a:t>Our Goals:</a:t>
          </a:r>
        </a:p>
      </dgm:t>
    </dgm:pt>
    <dgm:pt modelId="{722007B4-F03D-4E76-BC5D-B6EF194117B0}" type="parTrans" cxnId="{2F3D6667-E466-4665-938B-E735FF79D250}">
      <dgm:prSet/>
      <dgm:spPr/>
      <dgm:t>
        <a:bodyPr/>
        <a:lstStyle/>
        <a:p>
          <a:endParaRPr lang="en-GB" sz="2000"/>
        </a:p>
      </dgm:t>
    </dgm:pt>
    <dgm:pt modelId="{8A1F4270-C203-461B-A680-F9E8C24AA246}" type="sibTrans" cxnId="{2F3D6667-E466-4665-938B-E735FF79D250}">
      <dgm:prSet/>
      <dgm:spPr/>
      <dgm:t>
        <a:bodyPr/>
        <a:lstStyle/>
        <a:p>
          <a:endParaRPr lang="en-GB" sz="2000"/>
        </a:p>
      </dgm:t>
    </dgm:pt>
    <dgm:pt modelId="{684AD5C4-2DFD-4F90-9A72-EC77B6F942F1}">
      <dgm:prSet custT="1"/>
      <dgm:spPr/>
      <dgm:t>
        <a:bodyPr/>
        <a:lstStyle/>
        <a:p>
          <a:r>
            <a:rPr lang="en-GB" sz="2400"/>
            <a:t>Enhance collective understanding of pathogen evolution and impact</a:t>
          </a:r>
        </a:p>
      </dgm:t>
    </dgm:pt>
    <dgm:pt modelId="{D2904D4D-E210-4CD5-AA1D-CDDB8E27F23D}" type="parTrans" cxnId="{2BA58D55-1D35-454A-9A4A-BB2FBC1DC3E4}">
      <dgm:prSet/>
      <dgm:spPr/>
      <dgm:t>
        <a:bodyPr/>
        <a:lstStyle/>
        <a:p>
          <a:endParaRPr lang="en-GB" sz="2000"/>
        </a:p>
      </dgm:t>
    </dgm:pt>
    <dgm:pt modelId="{4200059A-44DB-431F-95A5-FA17500ACF26}" type="sibTrans" cxnId="{2BA58D55-1D35-454A-9A4A-BB2FBC1DC3E4}">
      <dgm:prSet/>
      <dgm:spPr/>
      <dgm:t>
        <a:bodyPr/>
        <a:lstStyle/>
        <a:p>
          <a:endParaRPr lang="en-GB" sz="2000"/>
        </a:p>
      </dgm:t>
    </dgm:pt>
    <dgm:pt modelId="{1E9FB482-B0FB-46CE-A894-1C28ED761A0D}">
      <dgm:prSet custT="1"/>
      <dgm:spPr/>
      <dgm:t>
        <a:bodyPr/>
        <a:lstStyle/>
        <a:p>
          <a:r>
            <a:rPr lang="en-GB" sz="2400"/>
            <a:t>Rapidly assess biological implications of novel variants</a:t>
          </a:r>
        </a:p>
      </dgm:t>
    </dgm:pt>
    <dgm:pt modelId="{0C2E6B56-1681-422F-BAEC-FC71626463B7}" type="parTrans" cxnId="{D32693B9-0DCD-4543-9824-8240A123E04F}">
      <dgm:prSet/>
      <dgm:spPr/>
      <dgm:t>
        <a:bodyPr/>
        <a:lstStyle/>
        <a:p>
          <a:endParaRPr lang="en-GB" sz="2000"/>
        </a:p>
      </dgm:t>
    </dgm:pt>
    <dgm:pt modelId="{C97F9504-7E27-4228-AB04-98C32B60BD6D}" type="sibTrans" cxnId="{D32693B9-0DCD-4543-9824-8240A123E04F}">
      <dgm:prSet/>
      <dgm:spPr/>
      <dgm:t>
        <a:bodyPr/>
        <a:lstStyle/>
        <a:p>
          <a:endParaRPr lang="en-GB" sz="2000"/>
        </a:p>
      </dgm:t>
    </dgm:pt>
    <dgm:pt modelId="{29C67BC4-3546-40C1-A686-F9CD03387890}">
      <dgm:prSet custT="1"/>
      <dgm:spPr/>
      <dgm:t>
        <a:bodyPr/>
        <a:lstStyle/>
        <a:p>
          <a:r>
            <a:rPr lang="en-GB" sz="2400"/>
            <a:t>Facilitate swift translation of research into policy &amp; practice</a:t>
          </a:r>
        </a:p>
      </dgm:t>
    </dgm:pt>
    <dgm:pt modelId="{B90F1A48-CE98-4EC5-9E2B-13B1E7581B0F}" type="parTrans" cxnId="{252B588D-2108-4EDC-9413-5F1C41DE18FD}">
      <dgm:prSet/>
      <dgm:spPr/>
      <dgm:t>
        <a:bodyPr/>
        <a:lstStyle/>
        <a:p>
          <a:endParaRPr lang="en-GB" sz="2000"/>
        </a:p>
      </dgm:t>
    </dgm:pt>
    <dgm:pt modelId="{F0AB758F-14B2-490F-99E8-B07F1385B713}" type="sibTrans" cxnId="{252B588D-2108-4EDC-9413-5F1C41DE18FD}">
      <dgm:prSet/>
      <dgm:spPr/>
      <dgm:t>
        <a:bodyPr/>
        <a:lstStyle/>
        <a:p>
          <a:endParaRPr lang="en-GB" sz="2000"/>
        </a:p>
      </dgm:t>
    </dgm:pt>
    <dgm:pt modelId="{34001A95-7B15-46CD-B221-DAFCDAFC559D}">
      <dgm:prSet custT="1"/>
      <dgm:spPr/>
      <dgm:t>
        <a:bodyPr/>
        <a:lstStyle/>
        <a:p>
          <a:r>
            <a:rPr lang="en-GB" sz="3200" b="1"/>
            <a:t>Our Future:</a:t>
          </a:r>
        </a:p>
      </dgm:t>
    </dgm:pt>
    <dgm:pt modelId="{E50EAB79-048D-441F-A9E2-F0332DA99E46}" type="parTrans" cxnId="{CB990581-3EFF-457C-AEEC-9B62DEB46F4A}">
      <dgm:prSet/>
      <dgm:spPr/>
      <dgm:t>
        <a:bodyPr/>
        <a:lstStyle/>
        <a:p>
          <a:endParaRPr lang="en-GB" sz="2000"/>
        </a:p>
      </dgm:t>
    </dgm:pt>
    <dgm:pt modelId="{7031EBD6-9BDE-47C2-BABE-29A3DE1F01CA}" type="sibTrans" cxnId="{CB990581-3EFF-457C-AEEC-9B62DEB46F4A}">
      <dgm:prSet/>
      <dgm:spPr/>
      <dgm:t>
        <a:bodyPr/>
        <a:lstStyle/>
        <a:p>
          <a:endParaRPr lang="en-GB" sz="2000"/>
        </a:p>
      </dgm:t>
    </dgm:pt>
    <dgm:pt modelId="{38C30CF8-EEA1-46FC-BBEC-CA4DECE7024F}">
      <dgm:prSet custT="1"/>
      <dgm:spPr/>
      <dgm:t>
        <a:bodyPr/>
        <a:lstStyle/>
        <a:p>
          <a:r>
            <a:rPr lang="en-GB" sz="2400"/>
            <a:t>Expanding focus beyond COVID-19 to other potential pathogens</a:t>
          </a:r>
        </a:p>
      </dgm:t>
    </dgm:pt>
    <dgm:pt modelId="{6201C684-E312-427E-AA32-9CDD9CF4E222}" type="parTrans" cxnId="{AEF25D52-81E8-4193-B96D-CF6F67782B14}">
      <dgm:prSet/>
      <dgm:spPr/>
      <dgm:t>
        <a:bodyPr/>
        <a:lstStyle/>
        <a:p>
          <a:endParaRPr lang="en-GB" sz="2000"/>
        </a:p>
      </dgm:t>
    </dgm:pt>
    <dgm:pt modelId="{C0FDD036-0AF2-4FC0-8880-C052EF7DD3D7}" type="sibTrans" cxnId="{AEF25D52-81E8-4193-B96D-CF6F67782B14}">
      <dgm:prSet/>
      <dgm:spPr/>
      <dgm:t>
        <a:bodyPr/>
        <a:lstStyle/>
        <a:p>
          <a:endParaRPr lang="en-GB" sz="2000"/>
        </a:p>
      </dgm:t>
    </dgm:pt>
    <dgm:pt modelId="{19C23293-1D45-49F2-928D-D37D5EE73110}">
      <dgm:prSet custT="1"/>
      <dgm:spPr/>
      <dgm:t>
        <a:bodyPr/>
        <a:lstStyle/>
        <a:p>
          <a:r>
            <a:rPr lang="en-GB" sz="2400"/>
            <a:t>Develop agile research methodologies for emerging infectious threats</a:t>
          </a:r>
        </a:p>
      </dgm:t>
    </dgm:pt>
    <dgm:pt modelId="{41243646-2B4E-40BC-B5F9-2D381519B3FE}" type="parTrans" cxnId="{C000F281-0E4F-4F62-B69C-ACDF0327D47A}">
      <dgm:prSet/>
      <dgm:spPr/>
      <dgm:t>
        <a:bodyPr/>
        <a:lstStyle/>
        <a:p>
          <a:endParaRPr lang="en-GB" sz="2000"/>
        </a:p>
      </dgm:t>
    </dgm:pt>
    <dgm:pt modelId="{1783D158-54A8-4311-808D-F125ADF424C0}" type="sibTrans" cxnId="{C000F281-0E4F-4F62-B69C-ACDF0327D47A}">
      <dgm:prSet/>
      <dgm:spPr/>
      <dgm:t>
        <a:bodyPr/>
        <a:lstStyle/>
        <a:p>
          <a:endParaRPr lang="en-GB" sz="2000"/>
        </a:p>
      </dgm:t>
    </dgm:pt>
    <dgm:pt modelId="{E298D6A9-CBE8-4753-8A98-20ED28F5811D}">
      <dgm:prSet custT="1"/>
      <dgm:spPr/>
      <dgm:t>
        <a:bodyPr/>
        <a:lstStyle/>
        <a:p>
          <a:r>
            <a:rPr lang="en-GB" sz="2400"/>
            <a:t>Serve as a model for responsive, collaborative infectious disease research</a:t>
          </a:r>
        </a:p>
      </dgm:t>
    </dgm:pt>
    <dgm:pt modelId="{EE90F793-12F3-4BA3-9702-7CE81C285871}" type="parTrans" cxnId="{457E3A11-E37D-4710-88C4-0BFEF5E49EA4}">
      <dgm:prSet/>
      <dgm:spPr/>
      <dgm:t>
        <a:bodyPr/>
        <a:lstStyle/>
        <a:p>
          <a:endParaRPr lang="en-GB" sz="2000"/>
        </a:p>
      </dgm:t>
    </dgm:pt>
    <dgm:pt modelId="{27F0E455-9F23-43A9-A9D8-CF8BE832D4FE}" type="sibTrans" cxnId="{457E3A11-E37D-4710-88C4-0BFEF5E49EA4}">
      <dgm:prSet/>
      <dgm:spPr/>
      <dgm:t>
        <a:bodyPr/>
        <a:lstStyle/>
        <a:p>
          <a:endParaRPr lang="en-GB" sz="2000"/>
        </a:p>
      </dgm:t>
    </dgm:pt>
    <dgm:pt modelId="{545EBF30-1B1E-4902-8218-8691836C4659}">
      <dgm:prSet custT="1"/>
      <dgm:spPr/>
      <dgm:t>
        <a:bodyPr/>
        <a:lstStyle/>
        <a:p>
          <a:r>
            <a:rPr lang="en-GB" sz="2400"/>
            <a:t>Build LMIC capacity for outbreak response</a:t>
          </a:r>
        </a:p>
      </dgm:t>
    </dgm:pt>
    <dgm:pt modelId="{17E82298-F578-45F0-976E-55C5CCB9CC92}" type="sibTrans" cxnId="{23F7C468-077C-4DF7-8AD5-22A694926A85}">
      <dgm:prSet/>
      <dgm:spPr/>
      <dgm:t>
        <a:bodyPr/>
        <a:lstStyle/>
        <a:p>
          <a:endParaRPr lang="en-GB" sz="2000"/>
        </a:p>
      </dgm:t>
    </dgm:pt>
    <dgm:pt modelId="{A68CBD2D-B9D5-4780-8D3F-E61DBFF5F738}" type="parTrans" cxnId="{23F7C468-077C-4DF7-8AD5-22A694926A85}">
      <dgm:prSet/>
      <dgm:spPr/>
      <dgm:t>
        <a:bodyPr/>
        <a:lstStyle/>
        <a:p>
          <a:endParaRPr lang="en-GB" sz="2000"/>
        </a:p>
      </dgm:t>
    </dgm:pt>
    <dgm:pt modelId="{F45940C3-6D97-40A3-A7BE-5C7E654B94B1}" type="pres">
      <dgm:prSet presAssocID="{FDEE48E8-3093-4457-8971-4CA52D0ED240}" presName="rootnode" presStyleCnt="0">
        <dgm:presLayoutVars>
          <dgm:chMax/>
          <dgm:chPref/>
          <dgm:dir/>
          <dgm:animLvl val="lvl"/>
        </dgm:presLayoutVars>
      </dgm:prSet>
      <dgm:spPr/>
    </dgm:pt>
    <dgm:pt modelId="{9F8B5063-641A-4FFD-B5AB-1BDC842E5351}" type="pres">
      <dgm:prSet presAssocID="{C77BF596-3B61-4E6F-B5FE-DFB4F28E0835}" presName="composite" presStyleCnt="0"/>
      <dgm:spPr/>
    </dgm:pt>
    <dgm:pt modelId="{54E0F3EF-8C3A-407C-A5C1-70AEEE06DFA2}" type="pres">
      <dgm:prSet presAssocID="{C77BF596-3B61-4E6F-B5FE-DFB4F28E0835}" presName="LShape" presStyleLbl="alignNode1" presStyleIdx="0" presStyleCnt="5"/>
      <dgm:spPr/>
    </dgm:pt>
    <dgm:pt modelId="{5E0AFC15-6B28-48E5-8517-1C467912AEE1}" type="pres">
      <dgm:prSet presAssocID="{C77BF596-3B61-4E6F-B5FE-DFB4F28E083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7FBC67E-9640-48C0-B89B-D19D8A37EF08}" type="pres">
      <dgm:prSet presAssocID="{C77BF596-3B61-4E6F-B5FE-DFB4F28E0835}" presName="Triangle" presStyleLbl="alignNode1" presStyleIdx="1" presStyleCnt="5"/>
      <dgm:spPr/>
    </dgm:pt>
    <dgm:pt modelId="{093D228F-8986-415A-A080-690B49AB0E93}" type="pres">
      <dgm:prSet presAssocID="{1623E5D1-3CBF-47E4-AC54-AEFB53C9AF73}" presName="sibTrans" presStyleCnt="0"/>
      <dgm:spPr/>
    </dgm:pt>
    <dgm:pt modelId="{925F9FC2-60BD-41B1-A4A2-C2D792B77F60}" type="pres">
      <dgm:prSet presAssocID="{1623E5D1-3CBF-47E4-AC54-AEFB53C9AF73}" presName="space" presStyleCnt="0"/>
      <dgm:spPr/>
    </dgm:pt>
    <dgm:pt modelId="{95E080B7-3C41-447C-AACB-3A4637831BF2}" type="pres">
      <dgm:prSet presAssocID="{5525AEA6-1BF0-432A-AB6E-22AF24F46E37}" presName="composite" presStyleCnt="0"/>
      <dgm:spPr/>
    </dgm:pt>
    <dgm:pt modelId="{D9853752-D7C3-4D73-B6BB-CDEF243DF4F6}" type="pres">
      <dgm:prSet presAssocID="{5525AEA6-1BF0-432A-AB6E-22AF24F46E37}" presName="LShape" presStyleLbl="alignNode1" presStyleIdx="2" presStyleCnt="5"/>
      <dgm:spPr/>
    </dgm:pt>
    <dgm:pt modelId="{3582A8C7-FB0F-46F6-ABA5-B89D3DDEB353}" type="pres">
      <dgm:prSet presAssocID="{5525AEA6-1BF0-432A-AB6E-22AF24F46E3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DE7BA77-4FA0-495B-8478-26F669F4D9CF}" type="pres">
      <dgm:prSet presAssocID="{5525AEA6-1BF0-432A-AB6E-22AF24F46E37}" presName="Triangle" presStyleLbl="alignNode1" presStyleIdx="3" presStyleCnt="5"/>
      <dgm:spPr/>
    </dgm:pt>
    <dgm:pt modelId="{E7BC692C-6CFC-482A-8B9A-C7770882F4B6}" type="pres">
      <dgm:prSet presAssocID="{8A1F4270-C203-461B-A680-F9E8C24AA246}" presName="sibTrans" presStyleCnt="0"/>
      <dgm:spPr/>
    </dgm:pt>
    <dgm:pt modelId="{3F49DDFD-F345-4A74-9310-C2070A5189D6}" type="pres">
      <dgm:prSet presAssocID="{8A1F4270-C203-461B-A680-F9E8C24AA246}" presName="space" presStyleCnt="0"/>
      <dgm:spPr/>
    </dgm:pt>
    <dgm:pt modelId="{A8137DCB-8F5A-40DF-98D3-84CFCA94AAB0}" type="pres">
      <dgm:prSet presAssocID="{34001A95-7B15-46CD-B221-DAFCDAFC559D}" presName="composite" presStyleCnt="0"/>
      <dgm:spPr/>
    </dgm:pt>
    <dgm:pt modelId="{622BB46B-F4DA-44A4-890A-0EC21C2BE00D}" type="pres">
      <dgm:prSet presAssocID="{34001A95-7B15-46CD-B221-DAFCDAFC559D}" presName="LShape" presStyleLbl="alignNode1" presStyleIdx="4" presStyleCnt="5"/>
      <dgm:spPr/>
    </dgm:pt>
    <dgm:pt modelId="{C44BFCF9-480B-4486-9CF3-0FF29567B68B}" type="pres">
      <dgm:prSet presAssocID="{34001A95-7B15-46CD-B221-DAFCDAFC559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49D7104-3416-4942-99BC-C0BAAC15C4D5}" type="presOf" srcId="{684AD5C4-2DFD-4F90-9A72-EC77B6F942F1}" destId="{3582A8C7-FB0F-46F6-ABA5-B89D3DDEB353}" srcOrd="0" destOrd="1" presId="urn:microsoft.com/office/officeart/2009/3/layout/StepUpProcess"/>
    <dgm:cxn modelId="{457E3A11-E37D-4710-88C4-0BFEF5E49EA4}" srcId="{34001A95-7B15-46CD-B221-DAFCDAFC559D}" destId="{E298D6A9-CBE8-4753-8A98-20ED28F5811D}" srcOrd="2" destOrd="0" parTransId="{EE90F793-12F3-4BA3-9702-7CE81C285871}" sibTransId="{27F0E455-9F23-43A9-A9D8-CF8BE832D4FE}"/>
    <dgm:cxn modelId="{75FCEA19-E65A-4DC6-BCAE-908AD42B8A8C}" srcId="{C77BF596-3B61-4E6F-B5FE-DFB4F28E0835}" destId="{414CD686-37CF-4F84-BAD8-190405E4F482}" srcOrd="1" destOrd="0" parTransId="{8AFE23CD-235C-4FCE-9A53-280A8BE424CF}" sibTransId="{0FC868D2-6E00-4460-835D-D57F712D7AFB}"/>
    <dgm:cxn modelId="{420B9826-B9F6-4B3A-A47F-1B02762A4D67}" type="presOf" srcId="{29C67BC4-3546-40C1-A686-F9CD03387890}" destId="{3582A8C7-FB0F-46F6-ABA5-B89D3DDEB353}" srcOrd="0" destOrd="3" presId="urn:microsoft.com/office/officeart/2009/3/layout/StepUpProcess"/>
    <dgm:cxn modelId="{607D1C64-1946-403E-A86D-E5EC2BF6D092}" type="presOf" srcId="{2F78FC19-7944-4607-9DB0-A29DAB2780A6}" destId="{5E0AFC15-6B28-48E5-8517-1C467912AEE1}" srcOrd="0" destOrd="3" presId="urn:microsoft.com/office/officeart/2009/3/layout/StepUpProcess"/>
    <dgm:cxn modelId="{2F3D6667-E466-4665-938B-E735FF79D250}" srcId="{FDEE48E8-3093-4457-8971-4CA52D0ED240}" destId="{5525AEA6-1BF0-432A-AB6E-22AF24F46E37}" srcOrd="1" destOrd="0" parTransId="{722007B4-F03D-4E76-BC5D-B6EF194117B0}" sibTransId="{8A1F4270-C203-461B-A680-F9E8C24AA246}"/>
    <dgm:cxn modelId="{23F7C468-077C-4DF7-8AD5-22A694926A85}" srcId="{5525AEA6-1BF0-432A-AB6E-22AF24F46E37}" destId="{545EBF30-1B1E-4902-8218-8691836C4659}" srcOrd="3" destOrd="0" parTransId="{A68CBD2D-B9D5-4780-8D3F-E61DBFF5F738}" sibTransId="{17E82298-F578-45F0-976E-55C5CCB9CC92}"/>
    <dgm:cxn modelId="{CED6F84C-D957-4F61-AA91-A693E80EB2B3}" type="presOf" srcId="{19C23293-1D45-49F2-928D-D37D5EE73110}" destId="{C44BFCF9-480B-4486-9CF3-0FF29567B68B}" srcOrd="0" destOrd="2" presId="urn:microsoft.com/office/officeart/2009/3/layout/StepUpProcess"/>
    <dgm:cxn modelId="{A9C53C4F-DD91-43CF-9288-36310CC46EAA}" type="presOf" srcId="{1E9FB482-B0FB-46CE-A894-1C28ED761A0D}" destId="{3582A8C7-FB0F-46F6-ABA5-B89D3DDEB353}" srcOrd="0" destOrd="2" presId="urn:microsoft.com/office/officeart/2009/3/layout/StepUpProcess"/>
    <dgm:cxn modelId="{AEF25D52-81E8-4193-B96D-CF6F67782B14}" srcId="{34001A95-7B15-46CD-B221-DAFCDAFC559D}" destId="{38C30CF8-EEA1-46FC-BBEC-CA4DECE7024F}" srcOrd="0" destOrd="0" parTransId="{6201C684-E312-427E-AA32-9CDD9CF4E222}" sibTransId="{C0FDD036-0AF2-4FC0-8880-C052EF7DD3D7}"/>
    <dgm:cxn modelId="{2BA58D55-1D35-454A-9A4A-BB2FBC1DC3E4}" srcId="{5525AEA6-1BF0-432A-AB6E-22AF24F46E37}" destId="{684AD5C4-2DFD-4F90-9A72-EC77B6F942F1}" srcOrd="0" destOrd="0" parTransId="{D2904D4D-E210-4CD5-AA1D-CDDB8E27F23D}" sibTransId="{4200059A-44DB-431F-95A5-FA17500ACF26}"/>
    <dgm:cxn modelId="{B172F575-3FF5-4F30-8861-FC95D2011DE5}" type="presOf" srcId="{414CD686-37CF-4F84-BAD8-190405E4F482}" destId="{5E0AFC15-6B28-48E5-8517-1C467912AEE1}" srcOrd="0" destOrd="2" presId="urn:microsoft.com/office/officeart/2009/3/layout/StepUpProcess"/>
    <dgm:cxn modelId="{CB990581-3EFF-457C-AEEC-9B62DEB46F4A}" srcId="{FDEE48E8-3093-4457-8971-4CA52D0ED240}" destId="{34001A95-7B15-46CD-B221-DAFCDAFC559D}" srcOrd="2" destOrd="0" parTransId="{E50EAB79-048D-441F-A9E2-F0332DA99E46}" sibTransId="{7031EBD6-9BDE-47C2-BABE-29A3DE1F01CA}"/>
    <dgm:cxn modelId="{C000F281-0E4F-4F62-B69C-ACDF0327D47A}" srcId="{34001A95-7B15-46CD-B221-DAFCDAFC559D}" destId="{19C23293-1D45-49F2-928D-D37D5EE73110}" srcOrd="1" destOrd="0" parTransId="{41243646-2B4E-40BC-B5F9-2D381519B3FE}" sibTransId="{1783D158-54A8-4311-808D-F125ADF424C0}"/>
    <dgm:cxn modelId="{41040F87-7820-4811-B029-D3DAC01E9ED5}" srcId="{C77BF596-3B61-4E6F-B5FE-DFB4F28E0835}" destId="{7942FBFA-486A-4688-B48A-048611F3B169}" srcOrd="0" destOrd="0" parTransId="{B82C05A8-9318-4A8C-B7E9-E5EACD864CC0}" sibTransId="{F4555D15-CA00-41AA-8F5B-10A6B1C83D43}"/>
    <dgm:cxn modelId="{252B588D-2108-4EDC-9413-5F1C41DE18FD}" srcId="{5525AEA6-1BF0-432A-AB6E-22AF24F46E37}" destId="{29C67BC4-3546-40C1-A686-F9CD03387890}" srcOrd="2" destOrd="0" parTransId="{B90F1A48-CE98-4EC5-9E2B-13B1E7581B0F}" sibTransId="{F0AB758F-14B2-490F-99E8-B07F1385B713}"/>
    <dgm:cxn modelId="{6D2EA795-A05C-48DB-9E77-793E240104C5}" type="presOf" srcId="{38C30CF8-EEA1-46FC-BBEC-CA4DECE7024F}" destId="{C44BFCF9-480B-4486-9CF3-0FF29567B68B}" srcOrd="0" destOrd="1" presId="urn:microsoft.com/office/officeart/2009/3/layout/StepUpProcess"/>
    <dgm:cxn modelId="{55D40CA3-B593-487F-BB63-15BF616D0FE0}" type="presOf" srcId="{E298D6A9-CBE8-4753-8A98-20ED28F5811D}" destId="{C44BFCF9-480B-4486-9CF3-0FF29567B68B}" srcOrd="0" destOrd="3" presId="urn:microsoft.com/office/officeart/2009/3/layout/StepUpProcess"/>
    <dgm:cxn modelId="{ADDBEBAF-2FD6-4473-894E-42F7AEFB9066}" type="presOf" srcId="{C77BF596-3B61-4E6F-B5FE-DFB4F28E0835}" destId="{5E0AFC15-6B28-48E5-8517-1C467912AEE1}" srcOrd="0" destOrd="0" presId="urn:microsoft.com/office/officeart/2009/3/layout/StepUpProcess"/>
    <dgm:cxn modelId="{D32693B9-0DCD-4543-9824-8240A123E04F}" srcId="{5525AEA6-1BF0-432A-AB6E-22AF24F46E37}" destId="{1E9FB482-B0FB-46CE-A894-1C28ED761A0D}" srcOrd="1" destOrd="0" parTransId="{0C2E6B56-1681-422F-BAEC-FC71626463B7}" sibTransId="{C97F9504-7E27-4228-AB04-98C32B60BD6D}"/>
    <dgm:cxn modelId="{9369DBC5-0DB3-4918-8CBB-7881FAA9B499}" type="presOf" srcId="{34001A95-7B15-46CD-B221-DAFCDAFC559D}" destId="{C44BFCF9-480B-4486-9CF3-0FF29567B68B}" srcOrd="0" destOrd="0" presId="urn:microsoft.com/office/officeart/2009/3/layout/StepUpProcess"/>
    <dgm:cxn modelId="{FB8F5DD9-7415-4E7C-8710-AABAE6CEE945}" type="presOf" srcId="{545EBF30-1B1E-4902-8218-8691836C4659}" destId="{3582A8C7-FB0F-46F6-ABA5-B89D3DDEB353}" srcOrd="0" destOrd="4" presId="urn:microsoft.com/office/officeart/2009/3/layout/StepUpProcess"/>
    <dgm:cxn modelId="{27602BDB-1206-4D26-89DD-94A6DCF70B42}" type="presOf" srcId="{5525AEA6-1BF0-432A-AB6E-22AF24F46E37}" destId="{3582A8C7-FB0F-46F6-ABA5-B89D3DDEB353}" srcOrd="0" destOrd="0" presId="urn:microsoft.com/office/officeart/2009/3/layout/StepUpProcess"/>
    <dgm:cxn modelId="{6175A0E6-94BF-4720-9770-141CF53C06C9}" srcId="{C77BF596-3B61-4E6F-B5FE-DFB4F28E0835}" destId="{2F78FC19-7944-4607-9DB0-A29DAB2780A6}" srcOrd="2" destOrd="0" parTransId="{790299CB-C90F-4FBB-B0C1-CA405009250A}" sibTransId="{0808AEA6-8799-4ADE-B79B-60E307C218AE}"/>
    <dgm:cxn modelId="{DBB083F1-1493-44CF-A7B5-051F01B16D06}" srcId="{FDEE48E8-3093-4457-8971-4CA52D0ED240}" destId="{C77BF596-3B61-4E6F-B5FE-DFB4F28E0835}" srcOrd="0" destOrd="0" parTransId="{46239B21-520F-490E-A5DF-48F45B236A56}" sibTransId="{1623E5D1-3CBF-47E4-AC54-AEFB53C9AF73}"/>
    <dgm:cxn modelId="{2B49DDF2-56C5-47B4-8484-9B8422A792A5}" type="presOf" srcId="{FDEE48E8-3093-4457-8971-4CA52D0ED240}" destId="{F45940C3-6D97-40A3-A7BE-5C7E654B94B1}" srcOrd="0" destOrd="0" presId="urn:microsoft.com/office/officeart/2009/3/layout/StepUpProcess"/>
    <dgm:cxn modelId="{C723B2F5-AB8C-4920-9B8F-C06F23BAAD8B}" type="presOf" srcId="{7942FBFA-486A-4688-B48A-048611F3B169}" destId="{5E0AFC15-6B28-48E5-8517-1C467912AEE1}" srcOrd="0" destOrd="1" presId="urn:microsoft.com/office/officeart/2009/3/layout/StepUpProcess"/>
    <dgm:cxn modelId="{82154BAC-154D-42EA-A1E3-14C836C36188}" type="presParOf" srcId="{F45940C3-6D97-40A3-A7BE-5C7E654B94B1}" destId="{9F8B5063-641A-4FFD-B5AB-1BDC842E5351}" srcOrd="0" destOrd="0" presId="urn:microsoft.com/office/officeart/2009/3/layout/StepUpProcess"/>
    <dgm:cxn modelId="{C9E63757-755E-420B-907C-CEBF06F5A70C}" type="presParOf" srcId="{9F8B5063-641A-4FFD-B5AB-1BDC842E5351}" destId="{54E0F3EF-8C3A-407C-A5C1-70AEEE06DFA2}" srcOrd="0" destOrd="0" presId="urn:microsoft.com/office/officeart/2009/3/layout/StepUpProcess"/>
    <dgm:cxn modelId="{0540596D-E8F8-4EE4-9D28-3EF5C57FEFD8}" type="presParOf" srcId="{9F8B5063-641A-4FFD-B5AB-1BDC842E5351}" destId="{5E0AFC15-6B28-48E5-8517-1C467912AEE1}" srcOrd="1" destOrd="0" presId="urn:microsoft.com/office/officeart/2009/3/layout/StepUpProcess"/>
    <dgm:cxn modelId="{783DC053-7C7D-4F98-A0C2-862CCA628F1C}" type="presParOf" srcId="{9F8B5063-641A-4FFD-B5AB-1BDC842E5351}" destId="{87FBC67E-9640-48C0-B89B-D19D8A37EF08}" srcOrd="2" destOrd="0" presId="urn:microsoft.com/office/officeart/2009/3/layout/StepUpProcess"/>
    <dgm:cxn modelId="{60FB9D4E-BB07-4D17-9F6F-D341CC528877}" type="presParOf" srcId="{F45940C3-6D97-40A3-A7BE-5C7E654B94B1}" destId="{093D228F-8986-415A-A080-690B49AB0E93}" srcOrd="1" destOrd="0" presId="urn:microsoft.com/office/officeart/2009/3/layout/StepUpProcess"/>
    <dgm:cxn modelId="{8335A6EF-F538-4005-9283-A1696B41E3A6}" type="presParOf" srcId="{093D228F-8986-415A-A080-690B49AB0E93}" destId="{925F9FC2-60BD-41B1-A4A2-C2D792B77F60}" srcOrd="0" destOrd="0" presId="urn:microsoft.com/office/officeart/2009/3/layout/StepUpProcess"/>
    <dgm:cxn modelId="{5123399E-31B6-4325-96E3-3C901231E9D1}" type="presParOf" srcId="{F45940C3-6D97-40A3-A7BE-5C7E654B94B1}" destId="{95E080B7-3C41-447C-AACB-3A4637831BF2}" srcOrd="2" destOrd="0" presId="urn:microsoft.com/office/officeart/2009/3/layout/StepUpProcess"/>
    <dgm:cxn modelId="{31E82D7F-FF73-46A1-B804-77E85300641C}" type="presParOf" srcId="{95E080B7-3C41-447C-AACB-3A4637831BF2}" destId="{D9853752-D7C3-4D73-B6BB-CDEF243DF4F6}" srcOrd="0" destOrd="0" presId="urn:microsoft.com/office/officeart/2009/3/layout/StepUpProcess"/>
    <dgm:cxn modelId="{B8B246D9-3A35-453D-9F8E-8E43D1CF5569}" type="presParOf" srcId="{95E080B7-3C41-447C-AACB-3A4637831BF2}" destId="{3582A8C7-FB0F-46F6-ABA5-B89D3DDEB353}" srcOrd="1" destOrd="0" presId="urn:microsoft.com/office/officeart/2009/3/layout/StepUpProcess"/>
    <dgm:cxn modelId="{3425F733-6D9B-41E9-804A-CA3094A6A414}" type="presParOf" srcId="{95E080B7-3C41-447C-AACB-3A4637831BF2}" destId="{2DE7BA77-4FA0-495B-8478-26F669F4D9CF}" srcOrd="2" destOrd="0" presId="urn:microsoft.com/office/officeart/2009/3/layout/StepUpProcess"/>
    <dgm:cxn modelId="{C271E2F2-CF1E-4EE4-A301-49888A1FFB99}" type="presParOf" srcId="{F45940C3-6D97-40A3-A7BE-5C7E654B94B1}" destId="{E7BC692C-6CFC-482A-8B9A-C7770882F4B6}" srcOrd="3" destOrd="0" presId="urn:microsoft.com/office/officeart/2009/3/layout/StepUpProcess"/>
    <dgm:cxn modelId="{A1376714-CEBD-479F-B533-4506A178DBD6}" type="presParOf" srcId="{E7BC692C-6CFC-482A-8B9A-C7770882F4B6}" destId="{3F49DDFD-F345-4A74-9310-C2070A5189D6}" srcOrd="0" destOrd="0" presId="urn:microsoft.com/office/officeart/2009/3/layout/StepUpProcess"/>
    <dgm:cxn modelId="{73BD9C63-050D-47B1-B392-E2246F0F01E0}" type="presParOf" srcId="{F45940C3-6D97-40A3-A7BE-5C7E654B94B1}" destId="{A8137DCB-8F5A-40DF-98D3-84CFCA94AAB0}" srcOrd="4" destOrd="0" presId="urn:microsoft.com/office/officeart/2009/3/layout/StepUpProcess"/>
    <dgm:cxn modelId="{F731C7BA-7F8F-4C80-B548-B239B838BBBA}" type="presParOf" srcId="{A8137DCB-8F5A-40DF-98D3-84CFCA94AAB0}" destId="{622BB46B-F4DA-44A4-890A-0EC21C2BE00D}" srcOrd="0" destOrd="0" presId="urn:microsoft.com/office/officeart/2009/3/layout/StepUpProcess"/>
    <dgm:cxn modelId="{2424054A-79F1-4295-9B11-001F44058274}" type="presParOf" srcId="{A8137DCB-8F5A-40DF-98D3-84CFCA94AAB0}" destId="{C44BFCF9-480B-4486-9CF3-0FF29567B6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2832B-3997-4E85-BA98-2CC0C0D89A0D}" type="doc">
      <dgm:prSet loTypeId="urn:microsoft.com/office/officeart/2005/8/layout/rings+Icon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BD45AC4-D7BE-41BF-99E6-53C06B0C473D}">
      <dgm:prSet/>
      <dgm:spPr/>
      <dgm:t>
        <a:bodyPr/>
        <a:lstStyle/>
        <a:p>
          <a:r>
            <a:rPr lang="en-GB" b="1"/>
            <a:t>Share research progress</a:t>
          </a:r>
        </a:p>
      </dgm:t>
    </dgm:pt>
    <dgm:pt modelId="{14A058FB-C447-4F2D-93AC-7BEF6D7E167B}" type="parTrans" cxnId="{71ACFBF8-5BF5-4214-B5D4-61F1EC7CDBDB}">
      <dgm:prSet/>
      <dgm:spPr/>
      <dgm:t>
        <a:bodyPr/>
        <a:lstStyle/>
        <a:p>
          <a:endParaRPr lang="en-GB"/>
        </a:p>
      </dgm:t>
    </dgm:pt>
    <dgm:pt modelId="{E5E668D9-A66C-4203-AAAD-E540AC0BB104}" type="sibTrans" cxnId="{71ACFBF8-5BF5-4214-B5D4-61F1EC7CDBDB}">
      <dgm:prSet/>
      <dgm:spPr/>
      <dgm:t>
        <a:bodyPr/>
        <a:lstStyle/>
        <a:p>
          <a:endParaRPr lang="en-GB"/>
        </a:p>
      </dgm:t>
    </dgm:pt>
    <dgm:pt modelId="{94BF828D-58D8-4DAF-A705-5B9D354872F1}">
      <dgm:prSet/>
      <dgm:spPr/>
      <dgm:t>
        <a:bodyPr/>
        <a:lstStyle/>
        <a:p>
          <a:r>
            <a:rPr lang="en-GB"/>
            <a:t>Update on ongoing projects and key findings </a:t>
          </a:r>
        </a:p>
      </dgm:t>
    </dgm:pt>
    <dgm:pt modelId="{94170AB2-5171-4363-A339-8A361D094768}" type="parTrans" cxnId="{A17F74E1-6B4E-4337-A107-6498A7A1045B}">
      <dgm:prSet/>
      <dgm:spPr/>
      <dgm:t>
        <a:bodyPr/>
        <a:lstStyle/>
        <a:p>
          <a:endParaRPr lang="en-GB"/>
        </a:p>
      </dgm:t>
    </dgm:pt>
    <dgm:pt modelId="{30CA64E0-6E96-4032-BDE3-EC19E33A22F4}" type="sibTrans" cxnId="{A17F74E1-6B4E-4337-A107-6498A7A1045B}">
      <dgm:prSet/>
      <dgm:spPr/>
      <dgm:t>
        <a:bodyPr/>
        <a:lstStyle/>
        <a:p>
          <a:endParaRPr lang="en-GB"/>
        </a:p>
      </dgm:t>
    </dgm:pt>
    <dgm:pt modelId="{A2B5CDFF-D092-4107-9AC2-8D057FD7FFEF}">
      <dgm:prSet/>
      <dgm:spPr/>
      <dgm:t>
        <a:bodyPr/>
        <a:lstStyle/>
        <a:p>
          <a:r>
            <a:rPr lang="en-GB" b="1"/>
            <a:t>Collaborate</a:t>
          </a:r>
        </a:p>
      </dgm:t>
    </dgm:pt>
    <dgm:pt modelId="{FD21380E-62FF-4681-8FBA-45E6D4AA0FF7}" type="parTrans" cxnId="{9532C1D2-2B97-466D-A641-EB36E0BF26A4}">
      <dgm:prSet/>
      <dgm:spPr/>
      <dgm:t>
        <a:bodyPr/>
        <a:lstStyle/>
        <a:p>
          <a:endParaRPr lang="en-GB"/>
        </a:p>
      </dgm:t>
    </dgm:pt>
    <dgm:pt modelId="{2D436810-6E7B-4E15-BE1F-FF827915377C}" type="sibTrans" cxnId="{9532C1D2-2B97-466D-A641-EB36E0BF26A4}">
      <dgm:prSet/>
      <dgm:spPr/>
      <dgm:t>
        <a:bodyPr/>
        <a:lstStyle/>
        <a:p>
          <a:endParaRPr lang="en-GB"/>
        </a:p>
      </dgm:t>
    </dgm:pt>
    <dgm:pt modelId="{D0082A6C-AB66-4BEF-BCFD-1CC30C14A73B}">
      <dgm:prSet/>
      <dgm:spPr/>
      <dgm:t>
        <a:bodyPr/>
        <a:lstStyle/>
        <a:p>
          <a:r>
            <a:rPr lang="en-GB"/>
            <a:t>Identify synergies and opportunities for joint efforts </a:t>
          </a:r>
        </a:p>
      </dgm:t>
    </dgm:pt>
    <dgm:pt modelId="{2428079A-239E-4337-A541-05DC4C4E42F6}" type="parTrans" cxnId="{DD6A469A-1322-44BC-9E8B-3D62E3129E42}">
      <dgm:prSet/>
      <dgm:spPr/>
      <dgm:t>
        <a:bodyPr/>
        <a:lstStyle/>
        <a:p>
          <a:endParaRPr lang="en-GB"/>
        </a:p>
      </dgm:t>
    </dgm:pt>
    <dgm:pt modelId="{898FDBA7-B7AD-4ECB-B03F-FAA162F4BE0D}" type="sibTrans" cxnId="{DD6A469A-1322-44BC-9E8B-3D62E3129E42}">
      <dgm:prSet/>
      <dgm:spPr/>
      <dgm:t>
        <a:bodyPr/>
        <a:lstStyle/>
        <a:p>
          <a:endParaRPr lang="en-GB"/>
        </a:p>
      </dgm:t>
    </dgm:pt>
    <dgm:pt modelId="{742F1BAD-2F33-40E4-B6DC-F37FAA761F7B}">
      <dgm:prSet/>
      <dgm:spPr/>
      <dgm:t>
        <a:bodyPr/>
        <a:lstStyle/>
        <a:p>
          <a:r>
            <a:rPr lang="en-GB" b="1"/>
            <a:t>Strengthen capacity</a:t>
          </a:r>
        </a:p>
      </dgm:t>
    </dgm:pt>
    <dgm:pt modelId="{E8FBEE90-F9F1-4E33-839C-4123644D76A1}" type="parTrans" cxnId="{ABEE9CF5-F144-4FA8-BB4C-15CAFB1125F8}">
      <dgm:prSet/>
      <dgm:spPr/>
      <dgm:t>
        <a:bodyPr/>
        <a:lstStyle/>
        <a:p>
          <a:endParaRPr lang="en-GB"/>
        </a:p>
      </dgm:t>
    </dgm:pt>
    <dgm:pt modelId="{DCA1DB5D-70FD-405E-B188-C641BF20E838}" type="sibTrans" cxnId="{ABEE9CF5-F144-4FA8-BB4C-15CAFB1125F8}">
      <dgm:prSet/>
      <dgm:spPr/>
      <dgm:t>
        <a:bodyPr/>
        <a:lstStyle/>
        <a:p>
          <a:endParaRPr lang="en-GB"/>
        </a:p>
      </dgm:t>
    </dgm:pt>
    <dgm:pt modelId="{70C26951-FF32-4135-ABB7-F8378505D3DE}">
      <dgm:prSet/>
      <dgm:spPr/>
      <dgm:t>
        <a:bodyPr/>
        <a:lstStyle/>
        <a:p>
          <a:r>
            <a:rPr lang="en-GB"/>
            <a:t>Shape the network's direction and impact </a:t>
          </a:r>
        </a:p>
      </dgm:t>
    </dgm:pt>
    <dgm:pt modelId="{30C3AB7B-4816-4F4A-AE6B-6AE715455F26}" type="parTrans" cxnId="{C59F87EE-672B-491F-BCF3-1E35D83CDFE6}">
      <dgm:prSet/>
      <dgm:spPr/>
      <dgm:t>
        <a:bodyPr/>
        <a:lstStyle/>
        <a:p>
          <a:endParaRPr lang="en-GB"/>
        </a:p>
      </dgm:t>
    </dgm:pt>
    <dgm:pt modelId="{8FB3B017-C5B5-4595-A213-6442EC71F3B4}" type="sibTrans" cxnId="{C59F87EE-672B-491F-BCF3-1E35D83CDFE6}">
      <dgm:prSet/>
      <dgm:spPr/>
      <dgm:t>
        <a:bodyPr/>
        <a:lstStyle/>
        <a:p>
          <a:endParaRPr lang="en-GB"/>
        </a:p>
      </dgm:t>
    </dgm:pt>
    <dgm:pt modelId="{86B2C44C-ECA3-49D1-B429-10C7E46158A9}">
      <dgm:prSet/>
      <dgm:spPr/>
      <dgm:t>
        <a:bodyPr/>
        <a:lstStyle/>
        <a:p>
          <a:r>
            <a:rPr lang="en-GB"/>
            <a:t>Enhance our collective ability to respond to emerging threats </a:t>
          </a:r>
        </a:p>
      </dgm:t>
    </dgm:pt>
    <dgm:pt modelId="{39A98D3F-24EE-4D7F-BC22-B272DD33B244}" type="parTrans" cxnId="{3E58EF3E-2310-4C79-AC90-540395477D7D}">
      <dgm:prSet/>
      <dgm:spPr/>
      <dgm:t>
        <a:bodyPr/>
        <a:lstStyle/>
        <a:p>
          <a:endParaRPr lang="en-GB"/>
        </a:p>
      </dgm:t>
    </dgm:pt>
    <dgm:pt modelId="{0F99EB55-7619-4BC9-BF4B-6FF919217932}" type="sibTrans" cxnId="{3E58EF3E-2310-4C79-AC90-540395477D7D}">
      <dgm:prSet/>
      <dgm:spPr/>
      <dgm:t>
        <a:bodyPr/>
        <a:lstStyle/>
        <a:p>
          <a:endParaRPr lang="en-GB"/>
        </a:p>
      </dgm:t>
    </dgm:pt>
    <dgm:pt modelId="{09241434-72D8-4956-967B-81BF43522687}">
      <dgm:prSet/>
      <dgm:spPr/>
      <dgm:t>
        <a:bodyPr/>
        <a:lstStyle/>
        <a:p>
          <a:r>
            <a:rPr lang="en-GB" b="1"/>
            <a:t>Drive policy impact</a:t>
          </a:r>
        </a:p>
      </dgm:t>
    </dgm:pt>
    <dgm:pt modelId="{CC1C975A-CE03-4294-92F3-25194C4DEE52}" type="parTrans" cxnId="{30BC5B85-80FC-4C56-8E5F-EDB3A75960A4}">
      <dgm:prSet/>
      <dgm:spPr/>
      <dgm:t>
        <a:bodyPr/>
        <a:lstStyle/>
        <a:p>
          <a:endParaRPr lang="en-GB"/>
        </a:p>
      </dgm:t>
    </dgm:pt>
    <dgm:pt modelId="{082BD68B-08DA-4122-86F7-5C5A3967AFA6}" type="sibTrans" cxnId="{30BC5B85-80FC-4C56-8E5F-EDB3A75960A4}">
      <dgm:prSet/>
      <dgm:spPr/>
      <dgm:t>
        <a:bodyPr/>
        <a:lstStyle/>
        <a:p>
          <a:endParaRPr lang="en-GB"/>
        </a:p>
      </dgm:t>
    </dgm:pt>
    <dgm:pt modelId="{BADC948B-8894-40F4-97FE-A3D52E46FB14}">
      <dgm:prSet/>
      <dgm:spPr/>
      <dgm:t>
        <a:bodyPr/>
        <a:lstStyle/>
        <a:p>
          <a:r>
            <a:rPr lang="en-GB"/>
            <a:t>Explore ways to translate our research into actionable policies </a:t>
          </a:r>
        </a:p>
      </dgm:t>
    </dgm:pt>
    <dgm:pt modelId="{9C14B7A3-C6B8-41DD-AFC9-992BD6601DA1}" type="parTrans" cxnId="{C2C43743-A3E4-42AE-AAAE-B4E84F2A4022}">
      <dgm:prSet/>
      <dgm:spPr/>
      <dgm:t>
        <a:bodyPr/>
        <a:lstStyle/>
        <a:p>
          <a:endParaRPr lang="en-GB"/>
        </a:p>
      </dgm:t>
    </dgm:pt>
    <dgm:pt modelId="{3F9699D1-06C9-4FCA-9A0E-056C8D5CC94F}" type="sibTrans" cxnId="{C2C43743-A3E4-42AE-AAAE-B4E84F2A4022}">
      <dgm:prSet/>
      <dgm:spPr/>
      <dgm:t>
        <a:bodyPr/>
        <a:lstStyle/>
        <a:p>
          <a:endParaRPr lang="en-GB"/>
        </a:p>
      </dgm:t>
    </dgm:pt>
    <dgm:pt modelId="{10717264-3A16-414E-A169-D36D7124F890}">
      <dgm:prSet/>
      <dgm:spPr/>
      <dgm:t>
        <a:bodyPr/>
        <a:lstStyle/>
        <a:p>
          <a:r>
            <a:rPr lang="en-GB" b="1"/>
            <a:t>Plan for the future</a:t>
          </a:r>
        </a:p>
      </dgm:t>
    </dgm:pt>
    <dgm:pt modelId="{7D1159FF-C6FD-43F2-A4F9-D970CDA2FB6C}" type="parTrans" cxnId="{F33C7428-4804-4F68-B92C-F0D30CAB3EE5}">
      <dgm:prSet/>
      <dgm:spPr/>
      <dgm:t>
        <a:bodyPr/>
        <a:lstStyle/>
        <a:p>
          <a:endParaRPr lang="en-GB"/>
        </a:p>
      </dgm:t>
    </dgm:pt>
    <dgm:pt modelId="{32C166F1-850E-4014-A10B-AD4B1C9BF851}" type="sibTrans" cxnId="{F33C7428-4804-4F68-B92C-F0D30CAB3EE5}">
      <dgm:prSet/>
      <dgm:spPr/>
      <dgm:t>
        <a:bodyPr/>
        <a:lstStyle/>
        <a:p>
          <a:endParaRPr lang="en-GB"/>
        </a:p>
      </dgm:t>
    </dgm:pt>
    <dgm:pt modelId="{522A95BA-B846-4CA1-86D1-BE405517C751}">
      <dgm:prSet/>
      <dgm:spPr/>
      <dgm:t>
        <a:bodyPr/>
        <a:lstStyle/>
        <a:p>
          <a:r>
            <a:rPr lang="en-GB" b="1"/>
            <a:t>Support early career researchers</a:t>
          </a:r>
        </a:p>
      </dgm:t>
    </dgm:pt>
    <dgm:pt modelId="{5F4B56D0-C4F5-4C4C-AA42-010FD5DA07CB}" type="parTrans" cxnId="{22E27CA2-13AF-4B16-8F1A-5FEBA6082BFF}">
      <dgm:prSet/>
      <dgm:spPr/>
      <dgm:t>
        <a:bodyPr/>
        <a:lstStyle/>
        <a:p>
          <a:endParaRPr lang="en-GB"/>
        </a:p>
      </dgm:t>
    </dgm:pt>
    <dgm:pt modelId="{3216B867-8817-4E09-8A29-C17939750109}" type="sibTrans" cxnId="{22E27CA2-13AF-4B16-8F1A-5FEBA6082BFF}">
      <dgm:prSet/>
      <dgm:spPr/>
      <dgm:t>
        <a:bodyPr/>
        <a:lstStyle/>
        <a:p>
          <a:endParaRPr lang="en-GB"/>
        </a:p>
      </dgm:t>
    </dgm:pt>
    <dgm:pt modelId="{4404E24F-C2C4-4537-9913-658E6E41B99D}">
      <dgm:prSet/>
      <dgm:spPr/>
      <dgm:t>
        <a:bodyPr/>
        <a:lstStyle/>
        <a:p>
          <a:r>
            <a:rPr lang="en-GB"/>
            <a:t>Training session and poster presentations</a:t>
          </a:r>
        </a:p>
      </dgm:t>
    </dgm:pt>
    <dgm:pt modelId="{902CBED9-790D-4445-AD4D-7BAE3CC9F580}" type="parTrans" cxnId="{98220C09-D103-4643-8ADC-F9FCD8F7D9CB}">
      <dgm:prSet/>
      <dgm:spPr/>
      <dgm:t>
        <a:bodyPr/>
        <a:lstStyle/>
        <a:p>
          <a:endParaRPr lang="en-GB"/>
        </a:p>
      </dgm:t>
    </dgm:pt>
    <dgm:pt modelId="{79101A3D-6705-4D6E-BFA4-DDFD02B7B59F}" type="sibTrans" cxnId="{98220C09-D103-4643-8ADC-F9FCD8F7D9CB}">
      <dgm:prSet/>
      <dgm:spPr/>
      <dgm:t>
        <a:bodyPr/>
        <a:lstStyle/>
        <a:p>
          <a:endParaRPr lang="en-GB"/>
        </a:p>
      </dgm:t>
    </dgm:pt>
    <dgm:pt modelId="{D0894868-8590-4CB7-BF3E-420B35391A57}" type="pres">
      <dgm:prSet presAssocID="{5362832B-3997-4E85-BA98-2CC0C0D89A0D}" presName="Name0" presStyleCnt="0">
        <dgm:presLayoutVars>
          <dgm:chMax val="7"/>
          <dgm:dir/>
          <dgm:resizeHandles val="exact"/>
        </dgm:presLayoutVars>
      </dgm:prSet>
      <dgm:spPr/>
    </dgm:pt>
    <dgm:pt modelId="{67C27667-82A8-479E-9FB5-BF1A6BEDC9BD}" type="pres">
      <dgm:prSet presAssocID="{5362832B-3997-4E85-BA98-2CC0C0D89A0D}" presName="ellipse1" presStyleLbl="vennNode1" presStyleIdx="0" presStyleCnt="6">
        <dgm:presLayoutVars>
          <dgm:bulletEnabled val="1"/>
        </dgm:presLayoutVars>
      </dgm:prSet>
      <dgm:spPr/>
    </dgm:pt>
    <dgm:pt modelId="{100322C1-D212-411D-932B-0F1E4A7D946D}" type="pres">
      <dgm:prSet presAssocID="{5362832B-3997-4E85-BA98-2CC0C0D89A0D}" presName="ellipse2" presStyleLbl="vennNode1" presStyleIdx="1" presStyleCnt="6">
        <dgm:presLayoutVars>
          <dgm:bulletEnabled val="1"/>
        </dgm:presLayoutVars>
      </dgm:prSet>
      <dgm:spPr/>
    </dgm:pt>
    <dgm:pt modelId="{62D83586-85EC-40AB-A2F2-1B492FD129E7}" type="pres">
      <dgm:prSet presAssocID="{5362832B-3997-4E85-BA98-2CC0C0D89A0D}" presName="ellipse3" presStyleLbl="vennNode1" presStyleIdx="2" presStyleCnt="6">
        <dgm:presLayoutVars>
          <dgm:bulletEnabled val="1"/>
        </dgm:presLayoutVars>
      </dgm:prSet>
      <dgm:spPr/>
    </dgm:pt>
    <dgm:pt modelId="{D07DAEE5-F22D-4596-A1A4-EEC6D6B9BF97}" type="pres">
      <dgm:prSet presAssocID="{5362832B-3997-4E85-BA98-2CC0C0D89A0D}" presName="ellipse4" presStyleLbl="vennNode1" presStyleIdx="3" presStyleCnt="6">
        <dgm:presLayoutVars>
          <dgm:bulletEnabled val="1"/>
        </dgm:presLayoutVars>
      </dgm:prSet>
      <dgm:spPr/>
    </dgm:pt>
    <dgm:pt modelId="{C5FC5D7B-0092-44B0-B014-8F5DF9023EBE}" type="pres">
      <dgm:prSet presAssocID="{5362832B-3997-4E85-BA98-2CC0C0D89A0D}" presName="ellipse5" presStyleLbl="vennNode1" presStyleIdx="4" presStyleCnt="6">
        <dgm:presLayoutVars>
          <dgm:bulletEnabled val="1"/>
        </dgm:presLayoutVars>
      </dgm:prSet>
      <dgm:spPr/>
    </dgm:pt>
    <dgm:pt modelId="{D1402BD7-C315-427D-884C-E1767D4A10CE}" type="pres">
      <dgm:prSet presAssocID="{5362832B-3997-4E85-BA98-2CC0C0D89A0D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2AC25400-1A74-4F05-9D07-9BF4FAE9C594}" type="presOf" srcId="{09241434-72D8-4956-967B-81BF43522687}" destId="{C5FC5D7B-0092-44B0-B014-8F5DF9023EBE}" srcOrd="0" destOrd="0" presId="urn:microsoft.com/office/officeart/2005/8/layout/rings+Icon"/>
    <dgm:cxn modelId="{98220C09-D103-4643-8ADC-F9FCD8F7D9CB}" srcId="{522A95BA-B846-4CA1-86D1-BE405517C751}" destId="{4404E24F-C2C4-4537-9913-658E6E41B99D}" srcOrd="0" destOrd="0" parTransId="{902CBED9-790D-4445-AD4D-7BAE3CC9F580}" sibTransId="{79101A3D-6705-4D6E-BFA4-DDFD02B7B59F}"/>
    <dgm:cxn modelId="{F33C7428-4804-4F68-B92C-F0D30CAB3EE5}" srcId="{5362832B-3997-4E85-BA98-2CC0C0D89A0D}" destId="{10717264-3A16-414E-A169-D36D7124F890}" srcOrd="5" destOrd="0" parTransId="{7D1159FF-C6FD-43F2-A4F9-D970CDA2FB6C}" sibTransId="{32C166F1-850E-4014-A10B-AD4B1C9BF851}"/>
    <dgm:cxn modelId="{3E58EF3E-2310-4C79-AC90-540395477D7D}" srcId="{742F1BAD-2F33-40E4-B6DC-F37FAA761F7B}" destId="{86B2C44C-ECA3-49D1-B429-10C7E46158A9}" srcOrd="0" destOrd="0" parTransId="{39A98D3F-24EE-4D7F-BC22-B272DD33B244}" sibTransId="{0F99EB55-7619-4BC9-BF4B-6FF919217932}"/>
    <dgm:cxn modelId="{C2C43743-A3E4-42AE-AAAE-B4E84F2A4022}" srcId="{09241434-72D8-4956-967B-81BF43522687}" destId="{BADC948B-8894-40F4-97FE-A3D52E46FB14}" srcOrd="0" destOrd="0" parTransId="{9C14B7A3-C6B8-41DD-AFC9-992BD6601DA1}" sibTransId="{3F9699D1-06C9-4FCA-9A0E-056C8D5CC94F}"/>
    <dgm:cxn modelId="{57DAEA43-F289-45BB-BD8A-71962F9FD1D4}" type="presOf" srcId="{5362832B-3997-4E85-BA98-2CC0C0D89A0D}" destId="{D0894868-8590-4CB7-BF3E-420B35391A57}" srcOrd="0" destOrd="0" presId="urn:microsoft.com/office/officeart/2005/8/layout/rings+Icon"/>
    <dgm:cxn modelId="{C2D9BD6D-BA33-4473-993B-CB412793801C}" type="presOf" srcId="{522A95BA-B846-4CA1-86D1-BE405517C751}" destId="{67C27667-82A8-479E-9FB5-BF1A6BEDC9BD}" srcOrd="0" destOrd="0" presId="urn:microsoft.com/office/officeart/2005/8/layout/rings+Icon"/>
    <dgm:cxn modelId="{46C7046E-9E7B-4676-A636-119716C17E24}" type="presOf" srcId="{A2B5CDFF-D092-4107-9AC2-8D057FD7FFEF}" destId="{62D83586-85EC-40AB-A2F2-1B492FD129E7}" srcOrd="0" destOrd="0" presId="urn:microsoft.com/office/officeart/2005/8/layout/rings+Icon"/>
    <dgm:cxn modelId="{A773C554-C692-4CC6-9BF3-EDB32133B3B7}" type="presOf" srcId="{10717264-3A16-414E-A169-D36D7124F890}" destId="{D1402BD7-C315-427D-884C-E1767D4A10CE}" srcOrd="0" destOrd="0" presId="urn:microsoft.com/office/officeart/2005/8/layout/rings+Icon"/>
    <dgm:cxn modelId="{18F3B981-01A9-489F-85A3-750BF7BCF7A2}" type="presOf" srcId="{BADC948B-8894-40F4-97FE-A3D52E46FB14}" destId="{C5FC5D7B-0092-44B0-B014-8F5DF9023EBE}" srcOrd="0" destOrd="1" presId="urn:microsoft.com/office/officeart/2005/8/layout/rings+Icon"/>
    <dgm:cxn modelId="{30BC5B85-80FC-4C56-8E5F-EDB3A75960A4}" srcId="{5362832B-3997-4E85-BA98-2CC0C0D89A0D}" destId="{09241434-72D8-4956-967B-81BF43522687}" srcOrd="4" destOrd="0" parTransId="{CC1C975A-CE03-4294-92F3-25194C4DEE52}" sibTransId="{082BD68B-08DA-4122-86F7-5C5A3967AFA6}"/>
    <dgm:cxn modelId="{8CBA8388-C777-43DD-B140-203A41EF0CBA}" type="presOf" srcId="{70C26951-FF32-4135-ABB7-F8378505D3DE}" destId="{D1402BD7-C315-427D-884C-E1767D4A10CE}" srcOrd="0" destOrd="1" presId="urn:microsoft.com/office/officeart/2005/8/layout/rings+Icon"/>
    <dgm:cxn modelId="{DD6A469A-1322-44BC-9E8B-3D62E3129E42}" srcId="{A2B5CDFF-D092-4107-9AC2-8D057FD7FFEF}" destId="{D0082A6C-AB66-4BEF-BCFD-1CC30C14A73B}" srcOrd="0" destOrd="0" parTransId="{2428079A-239E-4337-A541-05DC4C4E42F6}" sibTransId="{898FDBA7-B7AD-4ECB-B03F-FAA162F4BE0D}"/>
    <dgm:cxn modelId="{22E27CA2-13AF-4B16-8F1A-5FEBA6082BFF}" srcId="{5362832B-3997-4E85-BA98-2CC0C0D89A0D}" destId="{522A95BA-B846-4CA1-86D1-BE405517C751}" srcOrd="0" destOrd="0" parTransId="{5F4B56D0-C4F5-4C4C-AA42-010FD5DA07CB}" sibTransId="{3216B867-8817-4E09-8A29-C17939750109}"/>
    <dgm:cxn modelId="{895B58A7-B5EA-464E-A151-31DCDCAF3804}" type="presOf" srcId="{742F1BAD-2F33-40E4-B6DC-F37FAA761F7B}" destId="{D07DAEE5-F22D-4596-A1A4-EEC6D6B9BF97}" srcOrd="0" destOrd="0" presId="urn:microsoft.com/office/officeart/2005/8/layout/rings+Icon"/>
    <dgm:cxn modelId="{03E02CAD-9A71-4578-8942-A96558E4F75E}" type="presOf" srcId="{D0082A6C-AB66-4BEF-BCFD-1CC30C14A73B}" destId="{62D83586-85EC-40AB-A2F2-1B492FD129E7}" srcOrd="0" destOrd="1" presId="urn:microsoft.com/office/officeart/2005/8/layout/rings+Icon"/>
    <dgm:cxn modelId="{02F3ABB1-E8DD-4B2B-AF2A-BFD83647F337}" type="presOf" srcId="{86B2C44C-ECA3-49D1-B429-10C7E46158A9}" destId="{D07DAEE5-F22D-4596-A1A4-EEC6D6B9BF97}" srcOrd="0" destOrd="1" presId="urn:microsoft.com/office/officeart/2005/8/layout/rings+Icon"/>
    <dgm:cxn modelId="{9532C1D2-2B97-466D-A641-EB36E0BF26A4}" srcId="{5362832B-3997-4E85-BA98-2CC0C0D89A0D}" destId="{A2B5CDFF-D092-4107-9AC2-8D057FD7FFEF}" srcOrd="2" destOrd="0" parTransId="{FD21380E-62FF-4681-8FBA-45E6D4AA0FF7}" sibTransId="{2D436810-6E7B-4E15-BE1F-FF827915377C}"/>
    <dgm:cxn modelId="{EA55E4D7-CC0B-40FF-B90B-D849C7B31E81}" type="presOf" srcId="{4404E24F-C2C4-4537-9913-658E6E41B99D}" destId="{67C27667-82A8-479E-9FB5-BF1A6BEDC9BD}" srcOrd="0" destOrd="1" presId="urn:microsoft.com/office/officeart/2005/8/layout/rings+Icon"/>
    <dgm:cxn modelId="{A17F74E1-6B4E-4337-A107-6498A7A1045B}" srcId="{1BD45AC4-D7BE-41BF-99E6-53C06B0C473D}" destId="{94BF828D-58D8-4DAF-A705-5B9D354872F1}" srcOrd="0" destOrd="0" parTransId="{94170AB2-5171-4363-A339-8A361D094768}" sibTransId="{30CA64E0-6E96-4032-BDE3-EC19E33A22F4}"/>
    <dgm:cxn modelId="{267CDFE2-8E33-4916-83F3-4C3C6C94EFF0}" type="presOf" srcId="{1BD45AC4-D7BE-41BF-99E6-53C06B0C473D}" destId="{100322C1-D212-411D-932B-0F1E4A7D946D}" srcOrd="0" destOrd="0" presId="urn:microsoft.com/office/officeart/2005/8/layout/rings+Icon"/>
    <dgm:cxn modelId="{C59F87EE-672B-491F-BCF3-1E35D83CDFE6}" srcId="{10717264-3A16-414E-A169-D36D7124F890}" destId="{70C26951-FF32-4135-ABB7-F8378505D3DE}" srcOrd="0" destOrd="0" parTransId="{30C3AB7B-4816-4F4A-AE6B-6AE715455F26}" sibTransId="{8FB3B017-C5B5-4595-A213-6442EC71F3B4}"/>
    <dgm:cxn modelId="{ABEE9CF5-F144-4FA8-BB4C-15CAFB1125F8}" srcId="{5362832B-3997-4E85-BA98-2CC0C0D89A0D}" destId="{742F1BAD-2F33-40E4-B6DC-F37FAA761F7B}" srcOrd="3" destOrd="0" parTransId="{E8FBEE90-F9F1-4E33-839C-4123644D76A1}" sibTransId="{DCA1DB5D-70FD-405E-B188-C641BF20E838}"/>
    <dgm:cxn modelId="{71ACFBF8-5BF5-4214-B5D4-61F1EC7CDBDB}" srcId="{5362832B-3997-4E85-BA98-2CC0C0D89A0D}" destId="{1BD45AC4-D7BE-41BF-99E6-53C06B0C473D}" srcOrd="1" destOrd="0" parTransId="{14A058FB-C447-4F2D-93AC-7BEF6D7E167B}" sibTransId="{E5E668D9-A66C-4203-AAAD-E540AC0BB104}"/>
    <dgm:cxn modelId="{A8AF55F9-FDAB-4744-80B0-BE955D6F4EB8}" type="presOf" srcId="{94BF828D-58D8-4DAF-A705-5B9D354872F1}" destId="{100322C1-D212-411D-932B-0F1E4A7D946D}" srcOrd="0" destOrd="1" presId="urn:microsoft.com/office/officeart/2005/8/layout/rings+Icon"/>
    <dgm:cxn modelId="{5AFD503A-F8CF-47D4-9593-B2C17E86B92C}" type="presParOf" srcId="{D0894868-8590-4CB7-BF3E-420B35391A57}" destId="{67C27667-82A8-479E-9FB5-BF1A6BEDC9BD}" srcOrd="0" destOrd="0" presId="urn:microsoft.com/office/officeart/2005/8/layout/rings+Icon"/>
    <dgm:cxn modelId="{E4C581B0-5D37-4629-8629-96A2D50F5E55}" type="presParOf" srcId="{D0894868-8590-4CB7-BF3E-420B35391A57}" destId="{100322C1-D212-411D-932B-0F1E4A7D946D}" srcOrd="1" destOrd="0" presId="urn:microsoft.com/office/officeart/2005/8/layout/rings+Icon"/>
    <dgm:cxn modelId="{AE9C138A-8904-4BDD-8DFB-F7C658FFAB26}" type="presParOf" srcId="{D0894868-8590-4CB7-BF3E-420B35391A57}" destId="{62D83586-85EC-40AB-A2F2-1B492FD129E7}" srcOrd="2" destOrd="0" presId="urn:microsoft.com/office/officeart/2005/8/layout/rings+Icon"/>
    <dgm:cxn modelId="{7ED0D2AE-98A9-4A73-92A5-9F1D9FF94920}" type="presParOf" srcId="{D0894868-8590-4CB7-BF3E-420B35391A57}" destId="{D07DAEE5-F22D-4596-A1A4-EEC6D6B9BF97}" srcOrd="3" destOrd="0" presId="urn:microsoft.com/office/officeart/2005/8/layout/rings+Icon"/>
    <dgm:cxn modelId="{BA24B611-855F-4AE2-B5F3-A70662BC8315}" type="presParOf" srcId="{D0894868-8590-4CB7-BF3E-420B35391A57}" destId="{C5FC5D7B-0092-44B0-B014-8F5DF9023EBE}" srcOrd="4" destOrd="0" presId="urn:microsoft.com/office/officeart/2005/8/layout/rings+Icon"/>
    <dgm:cxn modelId="{DF066028-2CAC-43B8-8B05-CF968D16A4FC}" type="presParOf" srcId="{D0894868-8590-4CB7-BF3E-420B35391A57}" destId="{D1402BD7-C315-427D-884C-E1767D4A10CE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0F3EF-8C3A-407C-A5C1-70AEEE06DFA2}">
      <dsp:nvSpPr>
        <dsp:cNvPr id="0" name=""/>
        <dsp:cNvSpPr/>
      </dsp:nvSpPr>
      <dsp:spPr>
        <a:xfrm rot="5400000">
          <a:off x="949142" y="1725414"/>
          <a:ext cx="2832411" cy="4713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0AFC15-6B28-48E5-8517-1C467912AEE1}">
      <dsp:nvSpPr>
        <dsp:cNvPr id="0" name=""/>
        <dsp:cNvSpPr/>
      </dsp:nvSpPr>
      <dsp:spPr>
        <a:xfrm>
          <a:off x="476342" y="3133606"/>
          <a:ext cx="4254985" cy="372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Our Identity: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Collaborative network of world-class researchers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Experts in pathogen variants and outbreak preparedness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Spanning multiple disciplines, institutions and countries</a:t>
          </a:r>
        </a:p>
      </dsp:txBody>
      <dsp:txXfrm>
        <a:off x="476342" y="3133606"/>
        <a:ext cx="4254985" cy="3729744"/>
      </dsp:txXfrm>
    </dsp:sp>
    <dsp:sp modelId="{87FBC67E-9640-48C0-B89B-D19D8A37EF08}">
      <dsp:nvSpPr>
        <dsp:cNvPr id="0" name=""/>
        <dsp:cNvSpPr/>
      </dsp:nvSpPr>
      <dsp:spPr>
        <a:xfrm>
          <a:off x="3928500" y="1378433"/>
          <a:ext cx="802827" cy="80282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853752-D7C3-4D73-B6BB-CDEF243DF4F6}">
      <dsp:nvSpPr>
        <dsp:cNvPr id="0" name=""/>
        <dsp:cNvSpPr/>
      </dsp:nvSpPr>
      <dsp:spPr>
        <a:xfrm rot="5400000">
          <a:off x="6158075" y="436458"/>
          <a:ext cx="2832411" cy="4713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82A8C7-FB0F-46F6-ABA5-B89D3DDEB353}">
      <dsp:nvSpPr>
        <dsp:cNvPr id="0" name=""/>
        <dsp:cNvSpPr/>
      </dsp:nvSpPr>
      <dsp:spPr>
        <a:xfrm>
          <a:off x="5685275" y="1844651"/>
          <a:ext cx="4254985" cy="372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Our Goals: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Enhance collective understanding of pathogen evolution and impact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Rapidly assess biological implications of novel variants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Facilitate swift translation of research into policy &amp; practice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Build LMIC capacity for outbreak response</a:t>
          </a:r>
        </a:p>
      </dsp:txBody>
      <dsp:txXfrm>
        <a:off x="5685275" y="1844651"/>
        <a:ext cx="4254985" cy="3729744"/>
      </dsp:txXfrm>
    </dsp:sp>
    <dsp:sp modelId="{2DE7BA77-4FA0-495B-8478-26F669F4D9CF}">
      <dsp:nvSpPr>
        <dsp:cNvPr id="0" name=""/>
        <dsp:cNvSpPr/>
      </dsp:nvSpPr>
      <dsp:spPr>
        <a:xfrm>
          <a:off x="9137433" y="89477"/>
          <a:ext cx="802827" cy="80282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2BB46B-F4DA-44A4-890A-0EC21C2BE00D}">
      <dsp:nvSpPr>
        <dsp:cNvPr id="0" name=""/>
        <dsp:cNvSpPr/>
      </dsp:nvSpPr>
      <dsp:spPr>
        <a:xfrm rot="5400000">
          <a:off x="11367008" y="-852496"/>
          <a:ext cx="2832411" cy="4713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4BFCF9-480B-4486-9CF3-0FF29567B68B}">
      <dsp:nvSpPr>
        <dsp:cNvPr id="0" name=""/>
        <dsp:cNvSpPr/>
      </dsp:nvSpPr>
      <dsp:spPr>
        <a:xfrm>
          <a:off x="10894209" y="555695"/>
          <a:ext cx="4254985" cy="372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Our Future: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Expanding focus beyond COVID-19 to other potential pathogens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Develop agile research methodologies for emerging infectious threats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Serve as a model for responsive, collaborative infectious disease research</a:t>
          </a:r>
        </a:p>
      </dsp:txBody>
      <dsp:txXfrm>
        <a:off x="10894209" y="555695"/>
        <a:ext cx="4254985" cy="3729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27667-82A8-479E-9FB5-BF1A6BEDC9BD}">
      <dsp:nvSpPr>
        <dsp:cNvPr id="0" name=""/>
        <dsp:cNvSpPr/>
      </dsp:nvSpPr>
      <dsp:spPr>
        <a:xfrm>
          <a:off x="1203790" y="0"/>
          <a:ext cx="3544618" cy="35447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Support early career researchers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Training session and poster presentations</a:t>
          </a:r>
        </a:p>
      </dsp:txBody>
      <dsp:txXfrm>
        <a:off x="1722887" y="519124"/>
        <a:ext cx="2506424" cy="2506549"/>
      </dsp:txXfrm>
    </dsp:sp>
    <dsp:sp modelId="{100322C1-D212-411D-932B-0F1E4A7D946D}">
      <dsp:nvSpPr>
        <dsp:cNvPr id="0" name=""/>
        <dsp:cNvSpPr/>
      </dsp:nvSpPr>
      <dsp:spPr>
        <a:xfrm>
          <a:off x="3044951" y="2284502"/>
          <a:ext cx="3544618" cy="35447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Share research progress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Update on ongoing projects and key findings </a:t>
          </a:r>
        </a:p>
      </dsp:txBody>
      <dsp:txXfrm>
        <a:off x="3564048" y="2803626"/>
        <a:ext cx="2506424" cy="2506549"/>
      </dsp:txXfrm>
    </dsp:sp>
    <dsp:sp modelId="{62D83586-85EC-40AB-A2F2-1B492FD129E7}">
      <dsp:nvSpPr>
        <dsp:cNvPr id="0" name=""/>
        <dsp:cNvSpPr/>
      </dsp:nvSpPr>
      <dsp:spPr>
        <a:xfrm>
          <a:off x="4886113" y="0"/>
          <a:ext cx="3544618" cy="35447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Collaborate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Identify synergies and opportunities for joint efforts </a:t>
          </a:r>
        </a:p>
      </dsp:txBody>
      <dsp:txXfrm>
        <a:off x="5405210" y="519124"/>
        <a:ext cx="2506424" cy="2506549"/>
      </dsp:txXfrm>
    </dsp:sp>
    <dsp:sp modelId="{D07DAEE5-F22D-4596-A1A4-EEC6D6B9BF97}">
      <dsp:nvSpPr>
        <dsp:cNvPr id="0" name=""/>
        <dsp:cNvSpPr/>
      </dsp:nvSpPr>
      <dsp:spPr>
        <a:xfrm>
          <a:off x="6727275" y="2284502"/>
          <a:ext cx="3544618" cy="35447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Strengthen capacity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Enhance our collective ability to respond to emerging threats </a:t>
          </a:r>
        </a:p>
      </dsp:txBody>
      <dsp:txXfrm>
        <a:off x="7246372" y="2803626"/>
        <a:ext cx="2506424" cy="2506549"/>
      </dsp:txXfrm>
    </dsp:sp>
    <dsp:sp modelId="{C5FC5D7B-0092-44B0-B014-8F5DF9023EBE}">
      <dsp:nvSpPr>
        <dsp:cNvPr id="0" name=""/>
        <dsp:cNvSpPr/>
      </dsp:nvSpPr>
      <dsp:spPr>
        <a:xfrm>
          <a:off x="8568437" y="0"/>
          <a:ext cx="3544618" cy="35447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Drive policy impact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Explore ways to translate our research into actionable policies </a:t>
          </a:r>
        </a:p>
      </dsp:txBody>
      <dsp:txXfrm>
        <a:off x="9087534" y="519124"/>
        <a:ext cx="2506424" cy="2506549"/>
      </dsp:txXfrm>
    </dsp:sp>
    <dsp:sp modelId="{D1402BD7-C315-427D-884C-E1767D4A10CE}">
      <dsp:nvSpPr>
        <dsp:cNvPr id="0" name=""/>
        <dsp:cNvSpPr/>
      </dsp:nvSpPr>
      <dsp:spPr>
        <a:xfrm>
          <a:off x="10409598" y="2284502"/>
          <a:ext cx="3544618" cy="354479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Plan for the future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Shape the network's direction and impact </a:t>
          </a:r>
        </a:p>
      </dsp:txBody>
      <dsp:txXfrm>
        <a:off x="10928695" y="2803626"/>
        <a:ext cx="2506424" cy="2506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EB45-C1F7-45B5-93BE-5E99D48F86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F39CF-66C3-462C-B959-0D5E3C3CE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2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>
                <a:solidFill>
                  <a:schemeClr val="bg2"/>
                </a:solidFill>
              </a:rPr>
              <a:t>Wellcome’s vision is a healthier future for everyone, and our mission is to support science to solve urgent health challenges.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>
              <a:solidFill>
                <a:schemeClr val="bg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>
                <a:solidFill>
                  <a:schemeClr val="bg2"/>
                </a:solidFill>
              </a:rPr>
              <a:t>We are funding transformative research, from discovery to solutions, across all disciplines.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>
              <a:solidFill>
                <a:schemeClr val="bg2"/>
              </a:solidFill>
            </a:endParaRPr>
          </a:p>
          <a:p>
            <a:r>
              <a:rPr lang="en-GB"/>
              <a:t>We have a broad Discovery research programme, which explores open questions about life, health and wellbeing. </a:t>
            </a:r>
          </a:p>
          <a:p>
            <a:endParaRPr lang="en-GB"/>
          </a:p>
          <a:p>
            <a:r>
              <a:rPr lang="en-GB"/>
              <a:t>And we have the Solutions programme, </a:t>
            </a:r>
            <a:r>
              <a:rPr lang="en-GB" sz="1200">
                <a:solidFill>
                  <a:schemeClr val="tx1"/>
                </a:solidFill>
                <a:ea typeface="Calibri"/>
                <a:cs typeface="Times New Roman"/>
              </a:rPr>
              <a:t>focusing on the </a:t>
            </a:r>
            <a:r>
              <a:rPr lang="en-GB" sz="1200" b="1">
                <a:solidFill>
                  <a:schemeClr val="tx1"/>
                </a:solidFill>
                <a:ea typeface="Calibri"/>
                <a:cs typeface="Times New Roman"/>
              </a:rPr>
              <a:t>urgent health challenges </a:t>
            </a:r>
            <a:r>
              <a:rPr lang="en-GB" sz="1200">
                <a:solidFill>
                  <a:schemeClr val="tx1"/>
                </a:solidFill>
                <a:ea typeface="Calibri"/>
                <a:cs typeface="Times New Roman"/>
              </a:rPr>
              <a:t>where our experience, expertise and influence can drive rapid change.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F39CF-66C3-462C-B959-0D5E3C3CE7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9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Recognising the thematic areas to be covered today I wanted to briefly touch upon our Discovery Research programme, as this may be a suitable route for applying for research funding in the future.</a:t>
            </a:r>
          </a:p>
          <a:p>
            <a:endParaRPr lang="en-GB"/>
          </a:p>
          <a:p>
            <a:r>
              <a:rPr lang="en-GB"/>
              <a:t>Researchers across different career stages can apply for funding through regular schemes described on the </a:t>
            </a:r>
            <a:r>
              <a:rPr lang="en-GB" err="1"/>
              <a:t>Wellcome</a:t>
            </a:r>
            <a:r>
              <a:rPr lang="en-GB"/>
              <a:t> website. There are exceptions to the funding  - which can be generally grouped into purely translation research, implementation science, large scale population level interventions and trials and research into companion and exotic animals. </a:t>
            </a:r>
            <a:endParaRPr lang="en-GB">
              <a:ea typeface="Calibri"/>
              <a:cs typeface="Calibri"/>
            </a:endParaRPr>
          </a:p>
          <a:p>
            <a:endParaRPr lang="en-GB"/>
          </a:p>
          <a:p>
            <a:r>
              <a:rPr lang="en-GB"/>
              <a:t>I would encourage anyone interested and requiring more info to contact the team via the </a:t>
            </a:r>
            <a:r>
              <a:rPr lang="en-GB" err="1"/>
              <a:t>Wellcome</a:t>
            </a:r>
            <a:r>
              <a:rPr lang="en-GB"/>
              <a:t> website.</a:t>
            </a:r>
            <a:endParaRPr lang="en-GB">
              <a:ea typeface="Calibri"/>
              <a:cs typeface="Calibri"/>
            </a:endParaRPr>
          </a:p>
          <a:p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F39CF-66C3-462C-B959-0D5E3C3CE7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6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F39CF-66C3-462C-B959-0D5E3C3CE7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8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F39CF-66C3-462C-B959-0D5E3C3CE7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1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1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8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F39CF-66C3-462C-B959-0D5E3C3CE7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81172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9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2"/>
            <a:ext cx="2520000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7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7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09" y="0"/>
            <a:ext cx="9333604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7236000" cy="641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29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37296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8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492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3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0"/>
            <a:ext cx="3942711" cy="237259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>
            <a:spLocks/>
          </p:cNvSpPr>
          <p:nvPr userDrawn="1"/>
        </p:nvSpPr>
        <p:spPr>
          <a:xfrm>
            <a:off x="14060851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2475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2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2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0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2" y="-51630"/>
            <a:ext cx="3864964" cy="2506804"/>
          </a:xfrm>
          <a:prstGeom prst="rect">
            <a:avLst/>
          </a:prstGeom>
          <a:solidFill>
            <a:srgbClr val="FFFF00"/>
          </a:solidFill>
        </p:spPr>
        <p:txBody>
          <a:bodyPr wrap="square" lIns="144000" tIns="144000" rIns="144000" bIns="144000" rtlCol="0">
            <a:spAutoFit/>
          </a:bodyPr>
          <a:lstStyle/>
          <a:p>
            <a:r>
              <a:rPr lang="en-GB" b="1"/>
              <a:t>TO CROP A PICTURE: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Select the image, right click and select ‘</a:t>
            </a:r>
            <a:r>
              <a:rPr lang="en-GB" b="1"/>
              <a:t>Crop</a:t>
            </a:r>
            <a:r>
              <a:rPr lang="en-GB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This will allow you to scale and move the image within the image area</a:t>
            </a:r>
          </a:p>
          <a:p>
            <a:pPr marL="342900" indent="-342900">
              <a:buFont typeface="+mj-lt"/>
              <a:buAutoNum type="arabicPeriod"/>
            </a:pPr>
            <a:r>
              <a:rPr lang="en-GB"/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3880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6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6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0"/>
              </a:lnSpc>
              <a:spcAft>
                <a:spcPts val="0"/>
              </a:spcAft>
              <a:defRPr sz="12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8" y="881172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7702457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4118310"/>
            <a:ext cx="15120000" cy="846386"/>
          </a:xfrm>
          <a:noFill/>
        </p:spPr>
        <p:txBody>
          <a:bodyPr anchor="ctr"/>
          <a:lstStyle>
            <a:lvl1pPr algn="ctr">
              <a:lnSpc>
                <a:spcPts val="6600"/>
              </a:lnSpc>
              <a:defRPr sz="55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6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6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6" y="6498138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3669836"/>
            <a:ext cx="15120000" cy="961802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6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030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236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297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949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13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9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703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525573"/>
            <a:ext cx="15120000" cy="1949252"/>
          </a:xfrm>
        </p:spPr>
        <p:txBody>
          <a:bodyPr/>
          <a:lstStyle>
            <a:lvl1pPr>
              <a:lnSpc>
                <a:spcPts val="7599"/>
              </a:lnSpc>
              <a:defRPr sz="63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</a:t>
            </a: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810117"/>
            <a:ext cx="14025616" cy="1354217"/>
          </a:xfrm>
        </p:spPr>
        <p:txBody>
          <a:bodyPr/>
          <a:lstStyle>
            <a:lvl1pPr algn="l">
              <a:lnSpc>
                <a:spcPct val="100000"/>
              </a:lnSpc>
              <a:defRPr sz="44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section header</a:t>
            </a:r>
            <a:br>
              <a:rPr lang="en-US"/>
            </a:br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8438160-CA7F-102B-5A60-D6AEBDE6E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5413830" y="641265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9AD68-5327-4FA6-9851-A953E7042653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ellcome"/>
                <a:ea typeface="+mn-ea"/>
                <a:cs typeface="+mn-cs"/>
              </a:rPr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ellcome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CDA5DAD-5B3B-83DD-1EDB-F428B0F0330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4596A-F3A3-C0BC-9C3F-16680981EDAD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4877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037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50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50" y="881173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4"/>
            <a:ext cx="2520001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8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8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10" y="0"/>
            <a:ext cx="9333603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7236000" cy="649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30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>
            <a:spLocks/>
          </p:cNvSpPr>
          <p:nvPr userDrawn="1"/>
        </p:nvSpPr>
        <p:spPr>
          <a:xfrm>
            <a:off x="14060852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447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8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>
            <a:spLocks/>
          </p:cNvSpPr>
          <p:nvPr userDrawn="1"/>
        </p:nvSpPr>
        <p:spPr>
          <a:xfrm>
            <a:off x="14060852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3509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3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1"/>
            <a:ext cx="3942711" cy="2372591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>
            <a:spLocks/>
          </p:cNvSpPr>
          <p:nvPr userDrawn="1"/>
        </p:nvSpPr>
        <p:spPr>
          <a:xfrm>
            <a:off x="14060852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18532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3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3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2587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7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9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7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1"/>
              </a:lnSpc>
              <a:spcAft>
                <a:spcPts val="0"/>
              </a:spcAft>
              <a:defRPr sz="12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5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9" y="881173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674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7" y="7702458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4141991"/>
            <a:ext cx="15120000" cy="799023"/>
          </a:xfrm>
          <a:noFill/>
        </p:spPr>
        <p:txBody>
          <a:bodyPr anchor="ctr"/>
          <a:lstStyle>
            <a:lvl1pPr algn="ctr">
              <a:lnSpc>
                <a:spcPts val="6599"/>
              </a:lnSpc>
              <a:defRPr sz="54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7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7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401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7" y="7702458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4141991"/>
            <a:ext cx="15120000" cy="799023"/>
          </a:xfrm>
          <a:noFill/>
        </p:spPr>
        <p:txBody>
          <a:bodyPr anchor="ctr"/>
          <a:lstStyle>
            <a:lvl1pPr algn="ctr">
              <a:lnSpc>
                <a:spcPts val="6599"/>
              </a:lnSpc>
              <a:defRPr sz="54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7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7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55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4141991"/>
            <a:ext cx="15120000" cy="799023"/>
          </a:xfrm>
          <a:noFill/>
        </p:spPr>
        <p:txBody>
          <a:bodyPr anchor="ctr"/>
          <a:lstStyle>
            <a:lvl1pPr algn="ctr">
              <a:lnSpc>
                <a:spcPts val="6599"/>
              </a:lnSpc>
              <a:defRPr sz="54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7" y="7963028"/>
            <a:ext cx="597600" cy="12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7" y="1358068"/>
            <a:ext cx="597600" cy="12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8A3AFD9-9F76-A7CD-C7B2-E8271B4FF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5413830" y="641265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9AD68-5327-4FA6-9851-A953E7042653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ellcome"/>
                <a:ea typeface="+mn-ea"/>
                <a:cs typeface="+mn-cs"/>
              </a:rPr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ellcome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886EDBF8-F5E0-9ED6-CEA8-910868D0FE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94601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207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625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0" y="0"/>
            <a:ext cx="5827713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116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52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910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263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825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14154634" cy="649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720762"/>
            <a:ext cx="2520001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31" y="8720762"/>
            <a:ext cx="12704776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wellcome.ac.uk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0448C5B-E099-2165-1BF3-1B96E1986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650022"/>
            <a:ext cx="14154634" cy="5205068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14154634" cy="649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720762"/>
            <a:ext cx="2520001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31" y="8720762"/>
            <a:ext cx="12704776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wellcome.ac.uk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0448C5B-E099-2165-1BF3-1B96E1986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650022"/>
            <a:ext cx="14154634" cy="5205068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14154634" cy="649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720762"/>
            <a:ext cx="2520001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31" y="8720762"/>
            <a:ext cx="12704776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wellcome.ac.uk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0448C5B-E099-2165-1BF3-1B96E1986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650022"/>
            <a:ext cx="14154634" cy="5205068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14154634" cy="6497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720762"/>
            <a:ext cx="2520001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431" y="8720762"/>
            <a:ext cx="12704776" cy="27699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wellcome.ac.uk  |  @wellcometrust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0448C5B-E099-2165-1BF3-1B96E1986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650022"/>
            <a:ext cx="14154634" cy="5205068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092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8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79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0" baseline="0">
                <a:solidFill>
                  <a:schemeClr val="bg1"/>
                </a:solidFill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8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89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0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549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44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389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ACC9F0-8D0E-BA4F-B8EB-20A0CE8107E2}"/>
              </a:ext>
            </a:extLst>
          </p:cNvPr>
          <p:cNvSpPr>
            <a:spLocks/>
          </p:cNvSpPr>
          <p:nvPr userDrawn="1"/>
        </p:nvSpPr>
        <p:spPr bwMode="auto">
          <a:xfrm>
            <a:off x="10426701" y="1"/>
            <a:ext cx="5827712" cy="9155113"/>
          </a:xfrm>
          <a:custGeom>
            <a:avLst/>
            <a:gdLst>
              <a:gd name="T0" fmla="*/ 2346 w 6106"/>
              <a:gd name="T1" fmla="*/ 0 h 9599"/>
              <a:gd name="T2" fmla="*/ 2346 w 6106"/>
              <a:gd name="T3" fmla="*/ 0 h 9599"/>
              <a:gd name="T4" fmla="*/ 0 w 6106"/>
              <a:gd name="T5" fmla="*/ 9598 h 9599"/>
              <a:gd name="T6" fmla="*/ 0 w 6106"/>
              <a:gd name="T7" fmla="*/ 9599 h 9599"/>
              <a:gd name="T8" fmla="*/ 6106 w 6106"/>
              <a:gd name="T9" fmla="*/ 9598 h 9599"/>
              <a:gd name="T10" fmla="*/ 6106 w 6106"/>
              <a:gd name="T11" fmla="*/ 0 h 9599"/>
              <a:gd name="T12" fmla="*/ 2346 w 6106"/>
              <a:gd name="T13" fmla="*/ 0 h 9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06" h="9599">
                <a:moveTo>
                  <a:pt x="2346" y="0"/>
                </a:moveTo>
                <a:lnTo>
                  <a:pt x="2346" y="0"/>
                </a:lnTo>
                <a:lnTo>
                  <a:pt x="0" y="9598"/>
                </a:lnTo>
                <a:lnTo>
                  <a:pt x="0" y="9599"/>
                </a:lnTo>
                <a:lnTo>
                  <a:pt x="6106" y="9598"/>
                </a:lnTo>
                <a:lnTo>
                  <a:pt x="6106" y="0"/>
                </a:lnTo>
                <a:lnTo>
                  <a:pt x="234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294A9B4-CB94-4A4E-BA76-9936BBE74EC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648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25883B-5328-4E99-B472-ACB99AFC17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29186" y="0"/>
            <a:ext cx="5825229" cy="9144000"/>
          </a:xfrm>
          <a:custGeom>
            <a:avLst/>
            <a:gdLst>
              <a:gd name="connsiteX0" fmla="*/ 2236594 w 5825228"/>
              <a:gd name="connsiteY0" fmla="*/ 0 h 9144000"/>
              <a:gd name="connsiteX1" fmla="*/ 5825228 w 5825228"/>
              <a:gd name="connsiteY1" fmla="*/ 0 h 9144000"/>
              <a:gd name="connsiteX2" fmla="*/ 5825228 w 5825228"/>
              <a:gd name="connsiteY2" fmla="*/ 9144000 h 9144000"/>
              <a:gd name="connsiteX3" fmla="*/ 0 w 58252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5228" h="9144000">
                <a:moveTo>
                  <a:pt x="2236594" y="0"/>
                </a:moveTo>
                <a:lnTo>
                  <a:pt x="5825228" y="0"/>
                </a:lnTo>
                <a:lnTo>
                  <a:pt x="58252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6" y="4488181"/>
            <a:ext cx="8928000" cy="525337"/>
          </a:xfrm>
          <a:noFill/>
        </p:spPr>
        <p:txBody>
          <a:bodyPr>
            <a:spAutoFit/>
          </a:bodyPr>
          <a:lstStyle>
            <a:lvl1pPr marL="0" indent="0" algn="l">
              <a:lnSpc>
                <a:spcPts val="4400"/>
              </a:lnSpc>
              <a:spcAft>
                <a:spcPts val="0"/>
              </a:spcAft>
              <a:buNone/>
              <a:defRPr sz="35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2289135"/>
            <a:ext cx="8928000" cy="884859"/>
          </a:xfrm>
          <a:noFill/>
        </p:spPr>
        <p:txBody>
          <a:bodyPr/>
          <a:lstStyle>
            <a:lvl1pPr>
              <a:lnSpc>
                <a:spcPts val="6850"/>
              </a:lnSpc>
              <a:defRPr sz="63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EA8813-339F-4589-897B-C8BB1427E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206" y="8107490"/>
            <a:ext cx="8928000" cy="525337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spcAft>
                <a:spcPts val="0"/>
              </a:spcAft>
              <a:defRPr sz="3500" b="0" spc="-7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EB681F1D-003D-4048-A2DB-4C21DF2A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67206" y="0"/>
            <a:ext cx="1728001" cy="1728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80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525573"/>
            <a:ext cx="15120000" cy="1949252"/>
          </a:xfrm>
        </p:spPr>
        <p:txBody>
          <a:bodyPr/>
          <a:lstStyle>
            <a:lvl1pPr>
              <a:lnSpc>
                <a:spcPts val="7599"/>
              </a:lnSpc>
              <a:defRPr sz="63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</a:t>
            </a: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924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45872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50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6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8D806A-BF7C-694B-94A0-278AF4C0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50" y="881173"/>
            <a:ext cx="8262000" cy="7262113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5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7206" y="8461374"/>
            <a:ext cx="2520001" cy="276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6CB85F-6AC1-4DD5-A9E9-947E0A4C2FB1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2219588"/>
            <a:ext cx="4680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D2D89-CF19-4F15-BDAB-5D84B480D0A9}"/>
              </a:ext>
            </a:extLst>
          </p:cNvPr>
          <p:cNvSpPr/>
          <p:nvPr userDrawn="1"/>
        </p:nvSpPr>
        <p:spPr>
          <a:xfrm>
            <a:off x="5665449" y="1995864"/>
            <a:ext cx="4680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43964-3C73-46B6-B54A-001B8E5010AB}"/>
              </a:ext>
            </a:extLst>
          </p:cNvPr>
          <p:cNvSpPr/>
          <p:nvPr userDrawn="1"/>
        </p:nvSpPr>
        <p:spPr>
          <a:xfrm>
            <a:off x="10755206" y="1995864"/>
            <a:ext cx="49320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772EBD-AF45-4D9C-9E09-B837E4223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5206" y="2219588"/>
            <a:ext cx="4932000" cy="583717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4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5F0BA-0686-468A-9C85-D2056C0DB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6" y="525572"/>
            <a:ext cx="15120000" cy="1949252"/>
          </a:xfrm>
        </p:spPr>
        <p:txBody>
          <a:bodyPr/>
          <a:lstStyle>
            <a:lvl1pPr>
              <a:lnSpc>
                <a:spcPts val="7600"/>
              </a:lnSpc>
              <a:defRPr sz="640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</a:t>
            </a: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296FAB-2728-4F83-929A-DC337ACA49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0810" y="0"/>
            <a:ext cx="9333603" cy="9144000"/>
          </a:xfrm>
          <a:custGeom>
            <a:avLst/>
            <a:gdLst>
              <a:gd name="connsiteX0" fmla="*/ 2235659 w 9333604"/>
              <a:gd name="connsiteY0" fmla="*/ 0 h 9144000"/>
              <a:gd name="connsiteX1" fmla="*/ 9333604 w 9333604"/>
              <a:gd name="connsiteY1" fmla="*/ 0 h 9144000"/>
              <a:gd name="connsiteX2" fmla="*/ 9333604 w 9333604"/>
              <a:gd name="connsiteY2" fmla="*/ 9144000 h 9144000"/>
              <a:gd name="connsiteX3" fmla="*/ 0 w 9333604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3604" h="9144000">
                <a:moveTo>
                  <a:pt x="2235659" y="0"/>
                </a:moveTo>
                <a:lnTo>
                  <a:pt x="9333604" y="0"/>
                </a:lnTo>
                <a:lnTo>
                  <a:pt x="9333604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7236000" cy="6497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D387B4-3C27-4B80-8BAC-48D4A07D6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2815130"/>
            <a:ext cx="6300000" cy="5241631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9CA2D-E1EE-3B49-B41B-622DCF09E6CB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EC64D88-5855-9543-B08C-615E20EFF6FD}"/>
              </a:ext>
            </a:extLst>
          </p:cNvPr>
          <p:cNvSpPr txBox="1">
            <a:spLocks/>
          </p:cNvSpPr>
          <p:nvPr userDrawn="1"/>
        </p:nvSpPr>
        <p:spPr>
          <a:xfrm>
            <a:off x="14060852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23497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183B5E-B5EC-46CD-93F2-CBFBEA6D0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8485" y="0"/>
            <a:ext cx="14175928" cy="9144000"/>
          </a:xfrm>
          <a:custGeom>
            <a:avLst/>
            <a:gdLst>
              <a:gd name="connsiteX0" fmla="*/ 2233874 w 14175928"/>
              <a:gd name="connsiteY0" fmla="*/ 0 h 9144000"/>
              <a:gd name="connsiteX1" fmla="*/ 14175928 w 14175928"/>
              <a:gd name="connsiteY1" fmla="*/ 0 h 9144000"/>
              <a:gd name="connsiteX2" fmla="*/ 14175928 w 14175928"/>
              <a:gd name="connsiteY2" fmla="*/ 9144000 h 9144000"/>
              <a:gd name="connsiteX3" fmla="*/ 0 w 14175928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928" h="9144000">
                <a:moveTo>
                  <a:pt x="2233874" y="0"/>
                </a:moveTo>
                <a:lnTo>
                  <a:pt x="14175928" y="0"/>
                </a:lnTo>
                <a:lnTo>
                  <a:pt x="14175928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C22C48-1B53-4E47-BA9A-B7209525C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06" y="507539"/>
            <a:ext cx="3320252" cy="4752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defRPr sz="26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D7E95-977F-2E45-9B01-C5DD39D42FDC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C9F717-9902-AC41-97AA-416C1F6C3510}"/>
              </a:ext>
            </a:extLst>
          </p:cNvPr>
          <p:cNvSpPr txBox="1">
            <a:spLocks/>
          </p:cNvSpPr>
          <p:nvPr userDrawn="1"/>
        </p:nvSpPr>
        <p:spPr>
          <a:xfrm>
            <a:off x="14060852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671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AC5FA-FF48-BB4B-8CBD-BE34B79E00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4413" cy="9144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08D2-2BC1-8D49-8924-98A7AD8B5391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3F4D04-647D-6245-B69F-9AB262AD5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98301" y="6433861"/>
            <a:ext cx="3942711" cy="2372591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Wellcome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29C385-6408-4D4E-ABAB-E3E285356F9F}"/>
              </a:ext>
            </a:extLst>
          </p:cNvPr>
          <p:cNvSpPr txBox="1">
            <a:spLocks/>
          </p:cNvSpPr>
          <p:nvPr userDrawn="1"/>
        </p:nvSpPr>
        <p:spPr>
          <a:xfrm>
            <a:off x="14060852" y="198669"/>
            <a:ext cx="2006464" cy="44627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Caption</a:t>
            </a:r>
          </a:p>
          <a:p>
            <a:pPr algn="r">
              <a:spcAft>
                <a:spcPts val="600"/>
              </a:spcAft>
            </a:pPr>
            <a:r>
              <a:rPr lang="en-GB" sz="1200">
                <a:solidFill>
                  <a:schemeClr val="bg1"/>
                </a:solidFill>
              </a:rPr>
              <a:t>Credit: XXXX</a:t>
            </a:r>
          </a:p>
        </p:txBody>
      </p:sp>
    </p:spTree>
    <p:extLst>
      <p:ext uri="{BB962C8B-B14F-4D97-AF65-F5344CB8AC3E}">
        <p14:creationId xmlns:p14="http://schemas.microsoft.com/office/powerpoint/2010/main" val="30504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F4B426-8678-4D81-9AD5-CFC252E23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206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B2144-1607-4A8F-AC90-D98FB405A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206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C2A14EED-E0F2-49C1-83BF-4B253DAA43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320063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9871F07-159F-4B03-BDDE-37EDA42106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4825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48015DA-6064-4697-A500-1F6820B8E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2444" y="2654512"/>
            <a:ext cx="2919600" cy="2664000"/>
          </a:xfrm>
          <a:solidFill>
            <a:schemeClr val="bg1">
              <a:lumMod val="75000"/>
            </a:schemeClr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33D653F-9CD3-483E-8133-53AE70DB0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20063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413E11B-616E-49DD-8CFA-1FDECB3DB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444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F9E414E7-3026-47EA-A235-7261D57E12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4825" y="5789491"/>
            <a:ext cx="2919600" cy="2267271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600">
                <a:solidFill>
                  <a:schemeClr val="tx2"/>
                </a:solidFill>
              </a:defRPr>
            </a:lvl2pPr>
            <a:lvl3pPr>
              <a:defRPr sz="2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2E7F68-A244-194C-BE91-2B6D748A25E6}"/>
              </a:ext>
            </a:extLst>
          </p:cNvPr>
          <p:cNvSpPr txBox="1"/>
          <p:nvPr userDrawn="1"/>
        </p:nvSpPr>
        <p:spPr>
          <a:xfrm>
            <a:off x="16629882" y="-51631"/>
            <a:ext cx="3864964" cy="2506775"/>
          </a:xfrm>
          <a:prstGeom prst="rect">
            <a:avLst/>
          </a:prstGeom>
          <a:solidFill>
            <a:srgbClr val="FFFF00"/>
          </a:solidFill>
        </p:spPr>
        <p:txBody>
          <a:bodyPr wrap="square" lIns="143986" tIns="143986" rIns="143986" bIns="143986" rtlCol="0">
            <a:spAutoFit/>
          </a:bodyPr>
          <a:lstStyle/>
          <a:p>
            <a:r>
              <a:rPr lang="en-GB" sz="1800" b="1"/>
              <a:t>TO CROP A PICTURE: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Select the image, right click and select ‘</a:t>
            </a:r>
            <a:r>
              <a:rPr lang="en-GB" sz="1800" b="1"/>
              <a:t>Crop</a:t>
            </a:r>
            <a:r>
              <a:rPr lang="en-GB" sz="1800"/>
              <a:t>’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This will allow you to scale and move the image within the image area</a:t>
            </a:r>
          </a:p>
          <a:p>
            <a:pPr marL="342866" indent="-342866">
              <a:buFont typeface="+mj-lt"/>
              <a:buAutoNum type="arabicPeriod"/>
            </a:pPr>
            <a:r>
              <a:rPr lang="en-GB" sz="1800"/>
              <a:t>Click off the image to set in position</a:t>
            </a:r>
          </a:p>
        </p:txBody>
      </p:sp>
    </p:spTree>
    <p:extLst>
      <p:ext uri="{BB962C8B-B14F-4D97-AF65-F5344CB8AC3E}">
        <p14:creationId xmlns:p14="http://schemas.microsoft.com/office/powerpoint/2010/main" val="2965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07" y="2160000"/>
            <a:ext cx="15120000" cy="5472000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6" y="792907"/>
            <a:ext cx="13536000" cy="677108"/>
          </a:xfrm>
        </p:spPr>
        <p:txBody>
          <a:bodyPr/>
          <a:lstStyle>
            <a:lvl1pPr>
              <a:lnSpc>
                <a:spcPct val="100000"/>
              </a:lnSpc>
              <a:defRPr sz="4400" spc="-111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9" y="570924"/>
            <a:ext cx="13536000" cy="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5AAC2B-1D2D-44D0-8A5B-C69F91304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207" y="7877416"/>
            <a:ext cx="15120000" cy="179344"/>
          </a:xfrm>
        </p:spPr>
        <p:txBody>
          <a:bodyPr anchor="b" anchorCtr="0">
            <a:spAutoFit/>
          </a:bodyPr>
          <a:lstStyle>
            <a:lvl1pPr algn="r">
              <a:lnSpc>
                <a:spcPts val="1451"/>
              </a:lnSpc>
              <a:spcAft>
                <a:spcPts val="0"/>
              </a:spcAft>
              <a:defRPr sz="1200" b="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9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56B39-624B-4F50-84F1-47E4C53EA3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5449" y="881173"/>
            <a:ext cx="8262000" cy="7485836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995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97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7" y="7702458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4141991"/>
            <a:ext cx="15120000" cy="799023"/>
          </a:xfrm>
          <a:noFill/>
        </p:spPr>
        <p:txBody>
          <a:bodyPr anchor="ctr"/>
          <a:lstStyle>
            <a:lvl1pPr algn="ctr">
              <a:lnSpc>
                <a:spcPts val="6599"/>
              </a:lnSpc>
              <a:defRPr sz="54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D0E0D-BAB6-304A-B7BB-EE1A50A79588}"/>
              </a:ext>
            </a:extLst>
          </p:cNvPr>
          <p:cNvSpPr/>
          <p:nvPr userDrawn="1"/>
        </p:nvSpPr>
        <p:spPr>
          <a:xfrm>
            <a:off x="7828407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DFF60-887E-6944-B68B-A81DE4A4C274}"/>
              </a:ext>
            </a:extLst>
          </p:cNvPr>
          <p:cNvSpPr/>
          <p:nvPr userDrawn="1"/>
        </p:nvSpPr>
        <p:spPr>
          <a:xfrm>
            <a:off x="7828407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682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07" y="7702458"/>
            <a:ext cx="15120000" cy="359073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 spc="0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5ECC6B9-3B94-9F4E-BBC3-4350ABF0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4141991"/>
            <a:ext cx="15120000" cy="799023"/>
          </a:xfrm>
          <a:noFill/>
        </p:spPr>
        <p:txBody>
          <a:bodyPr anchor="ctr"/>
          <a:lstStyle>
            <a:lvl1pPr algn="ctr">
              <a:lnSpc>
                <a:spcPts val="6599"/>
              </a:lnSpc>
              <a:defRPr sz="5499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9D7B8-5149-B04E-B1C3-8A73F18743F3}"/>
              </a:ext>
            </a:extLst>
          </p:cNvPr>
          <p:cNvSpPr/>
          <p:nvPr userDrawn="1"/>
        </p:nvSpPr>
        <p:spPr>
          <a:xfrm>
            <a:off x="7828407" y="7285695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96DFB-2923-8040-9A23-DE14931BFBA6}"/>
              </a:ext>
            </a:extLst>
          </p:cNvPr>
          <p:cNvSpPr/>
          <p:nvPr userDrawn="1"/>
        </p:nvSpPr>
        <p:spPr>
          <a:xfrm>
            <a:off x="7828407" y="1358068"/>
            <a:ext cx="597600" cy="12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200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D2C7-94B8-4A54-9138-F5C31585B20B}" type="datetime1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92B69-FBF7-48F7-BC9E-3A46490C2819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0B90FE6-1A97-400E-BDF1-0BD0F6C00F4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502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00C1-5966-4357-9D93-2EBA7E2D479F}" type="datetime1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8E6D2B-9738-4267-A37A-8E02CE00C3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118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l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1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638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281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187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207" y="6498140"/>
            <a:ext cx="15120000" cy="564257"/>
          </a:xfrm>
          <a:noFill/>
        </p:spPr>
        <p:txBody>
          <a:bodyPr>
            <a:spAutoFit/>
          </a:bodyPr>
          <a:lstStyle>
            <a:lvl1pPr marL="0" indent="0" algn="ctr">
              <a:lnSpc>
                <a:spcPts val="4400"/>
              </a:lnSpc>
              <a:spcAft>
                <a:spcPts val="0"/>
              </a:spcAft>
              <a:buNone/>
              <a:defRPr sz="3700" spc="-71" baseline="0">
                <a:solidFill>
                  <a:schemeClr val="bg1"/>
                </a:solidFill>
              </a:defRPr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add contact details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FCDF17-8FE4-41F7-8062-DEDC13691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207" y="3669836"/>
            <a:ext cx="15120000" cy="961803"/>
          </a:xfrm>
          <a:noFill/>
        </p:spPr>
        <p:txBody>
          <a:bodyPr/>
          <a:lstStyle>
            <a:lvl1pPr algn="ctr">
              <a:lnSpc>
                <a:spcPts val="7450"/>
              </a:lnSpc>
              <a:defRPr sz="6750" spc="-1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sign off message</a:t>
            </a:r>
            <a:endParaRPr lang="en-GB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65E7774-7993-204D-9564-A384BD30AF0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975207" y="0"/>
            <a:ext cx="2304000" cy="2304000"/>
          </a:xfrm>
          <a:custGeom>
            <a:avLst/>
            <a:gdLst>
              <a:gd name="T0" fmla="*/ 1814 w 1814"/>
              <a:gd name="T1" fmla="*/ 0 h 1815"/>
              <a:gd name="T2" fmla="*/ 0 w 1814"/>
              <a:gd name="T3" fmla="*/ 0 h 1815"/>
              <a:gd name="T4" fmla="*/ 1142 w 1814"/>
              <a:gd name="T5" fmla="*/ 772 h 1815"/>
              <a:gd name="T6" fmla="*/ 793 w 1814"/>
              <a:gd name="T7" fmla="*/ 311 h 1815"/>
              <a:gd name="T8" fmla="*/ 549 w 1814"/>
              <a:gd name="T9" fmla="*/ 311 h 1815"/>
              <a:gd name="T10" fmla="*/ 573 w 1814"/>
              <a:gd name="T11" fmla="*/ 1144 h 1815"/>
              <a:gd name="T12" fmla="*/ 983 w 1814"/>
              <a:gd name="T13" fmla="*/ 1027 h 1815"/>
              <a:gd name="T14" fmla="*/ 1536 w 1814"/>
              <a:gd name="T15" fmla="*/ 341 h 1815"/>
              <a:gd name="T16" fmla="*/ 1049 w 1814"/>
              <a:gd name="T17" fmla="*/ 1405 h 1815"/>
              <a:gd name="T18" fmla="*/ 896 w 1814"/>
              <a:gd name="T19" fmla="*/ 1405 h 1815"/>
              <a:gd name="T20" fmla="*/ 756 w 1814"/>
              <a:gd name="T21" fmla="*/ 1350 h 1815"/>
              <a:gd name="T22" fmla="*/ 813 w 1814"/>
              <a:gd name="T23" fmla="*/ 1507 h 1815"/>
              <a:gd name="T24" fmla="*/ 1049 w 1814"/>
              <a:gd name="T25" fmla="*/ 1570 h 1815"/>
              <a:gd name="T26" fmla="*/ 919 w 1814"/>
              <a:gd name="T27" fmla="*/ 1504 h 1815"/>
              <a:gd name="T28" fmla="*/ 869 w 1814"/>
              <a:gd name="T29" fmla="*/ 1488 h 1815"/>
              <a:gd name="T30" fmla="*/ 966 w 1814"/>
              <a:gd name="T31" fmla="*/ 1472 h 1815"/>
              <a:gd name="T32" fmla="*/ 919 w 1814"/>
              <a:gd name="T33" fmla="*/ 1504 h 1815"/>
              <a:gd name="T34" fmla="*/ 1049 w 1814"/>
              <a:gd name="T35" fmla="*/ 1527 h 1815"/>
              <a:gd name="T36" fmla="*/ 1075 w 1814"/>
              <a:gd name="T37" fmla="*/ 1487 h 1815"/>
              <a:gd name="T38" fmla="*/ 1468 w 1814"/>
              <a:gd name="T39" fmla="*/ 1532 h 1815"/>
              <a:gd name="T40" fmla="*/ 1465 w 1814"/>
              <a:gd name="T41" fmla="*/ 1405 h 1815"/>
              <a:gd name="T42" fmla="*/ 1334 w 1814"/>
              <a:gd name="T43" fmla="*/ 1405 h 1815"/>
              <a:gd name="T44" fmla="*/ 1281 w 1814"/>
              <a:gd name="T45" fmla="*/ 1430 h 1815"/>
              <a:gd name="T46" fmla="*/ 1188 w 1814"/>
              <a:gd name="T47" fmla="*/ 1430 h 1815"/>
              <a:gd name="T48" fmla="*/ 1132 w 1814"/>
              <a:gd name="T49" fmla="*/ 1566 h 1815"/>
              <a:gd name="T50" fmla="*/ 1210 w 1814"/>
              <a:gd name="T51" fmla="*/ 1452 h 1815"/>
              <a:gd name="T52" fmla="*/ 1288 w 1814"/>
              <a:gd name="T53" fmla="*/ 1566 h 1815"/>
              <a:gd name="T54" fmla="*/ 1328 w 1814"/>
              <a:gd name="T55" fmla="*/ 1481 h 1815"/>
              <a:gd name="T56" fmla="*/ 1386 w 1814"/>
              <a:gd name="T57" fmla="*/ 1512 h 1815"/>
              <a:gd name="T58" fmla="*/ 1494 w 1814"/>
              <a:gd name="T59" fmla="*/ 1521 h 1815"/>
              <a:gd name="T60" fmla="*/ 1468 w 1814"/>
              <a:gd name="T61" fmla="*/ 1443 h 1815"/>
              <a:gd name="T62" fmla="*/ 1468 w 1814"/>
              <a:gd name="T63" fmla="*/ 1443 h 1815"/>
              <a:gd name="T64" fmla="*/ 601 w 1814"/>
              <a:gd name="T65" fmla="*/ 1405 h 1815"/>
              <a:gd name="T66" fmla="*/ 480 w 1814"/>
              <a:gd name="T67" fmla="*/ 1409 h 1815"/>
              <a:gd name="T68" fmla="*/ 436 w 1814"/>
              <a:gd name="T69" fmla="*/ 1409 h 1815"/>
              <a:gd name="T70" fmla="*/ 362 w 1814"/>
              <a:gd name="T71" fmla="*/ 1507 h 1815"/>
              <a:gd name="T72" fmla="*/ 326 w 1814"/>
              <a:gd name="T73" fmla="*/ 1566 h 1815"/>
              <a:gd name="T74" fmla="*/ 409 w 1814"/>
              <a:gd name="T75" fmla="*/ 1469 h 1815"/>
              <a:gd name="T76" fmla="*/ 519 w 1814"/>
              <a:gd name="T77" fmla="*/ 1475 h 1815"/>
              <a:gd name="T78" fmla="*/ 681 w 1814"/>
              <a:gd name="T79" fmla="*/ 1526 h 1815"/>
              <a:gd name="T80" fmla="*/ 739 w 1814"/>
              <a:gd name="T81" fmla="*/ 1350 h 1815"/>
              <a:gd name="T82" fmla="*/ 681 w 1814"/>
              <a:gd name="T83" fmla="*/ 1459 h 1815"/>
              <a:gd name="T84" fmla="*/ 631 w 1814"/>
              <a:gd name="T85" fmla="*/ 1470 h 1815"/>
              <a:gd name="T86" fmla="*/ 629 w 1814"/>
              <a:gd name="T87" fmla="*/ 1521 h 1815"/>
              <a:gd name="T88" fmla="*/ 573 w 1814"/>
              <a:gd name="T89" fmla="*/ 1501 h 1815"/>
              <a:gd name="T90" fmla="*/ 629 w 1814"/>
              <a:gd name="T91" fmla="*/ 152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4" h="1815">
                <a:moveTo>
                  <a:pt x="0" y="0"/>
                </a:moveTo>
                <a:lnTo>
                  <a:pt x="0" y="0"/>
                </a:lnTo>
                <a:lnTo>
                  <a:pt x="1814" y="0"/>
                </a:lnTo>
                <a:lnTo>
                  <a:pt x="1814" y="1815"/>
                </a:lnTo>
                <a:lnTo>
                  <a:pt x="0" y="1815"/>
                </a:lnTo>
                <a:lnTo>
                  <a:pt x="0" y="0"/>
                </a:lnTo>
                <a:close/>
                <a:moveTo>
                  <a:pt x="1263" y="311"/>
                </a:moveTo>
                <a:lnTo>
                  <a:pt x="1263" y="311"/>
                </a:lnTo>
                <a:lnTo>
                  <a:pt x="1142" y="772"/>
                </a:lnTo>
                <a:cubicBezTo>
                  <a:pt x="1096" y="596"/>
                  <a:pt x="1053" y="437"/>
                  <a:pt x="1046" y="411"/>
                </a:cubicBezTo>
                <a:cubicBezTo>
                  <a:pt x="1028" y="344"/>
                  <a:pt x="983" y="311"/>
                  <a:pt x="916" y="311"/>
                </a:cubicBezTo>
                <a:cubicBezTo>
                  <a:pt x="845" y="311"/>
                  <a:pt x="793" y="311"/>
                  <a:pt x="793" y="311"/>
                </a:cubicBezTo>
                <a:lnTo>
                  <a:pt x="792" y="311"/>
                </a:lnTo>
                <a:lnTo>
                  <a:pt x="671" y="772"/>
                </a:lnTo>
                <a:lnTo>
                  <a:pt x="549" y="311"/>
                </a:lnTo>
                <a:lnTo>
                  <a:pt x="277" y="343"/>
                </a:lnTo>
                <a:cubicBezTo>
                  <a:pt x="277" y="343"/>
                  <a:pt x="427" y="912"/>
                  <a:pt x="454" y="1015"/>
                </a:cubicBezTo>
                <a:cubicBezTo>
                  <a:pt x="472" y="1082"/>
                  <a:pt x="507" y="1126"/>
                  <a:pt x="573" y="1144"/>
                </a:cubicBezTo>
                <a:cubicBezTo>
                  <a:pt x="643" y="1163"/>
                  <a:pt x="785" y="1205"/>
                  <a:pt x="785" y="1205"/>
                </a:cubicBezTo>
                <a:lnTo>
                  <a:pt x="906" y="743"/>
                </a:lnTo>
                <a:cubicBezTo>
                  <a:pt x="943" y="883"/>
                  <a:pt x="971" y="986"/>
                  <a:pt x="983" y="1027"/>
                </a:cubicBezTo>
                <a:cubicBezTo>
                  <a:pt x="999" y="1087"/>
                  <a:pt x="1039" y="1126"/>
                  <a:pt x="1108" y="1146"/>
                </a:cubicBezTo>
                <a:cubicBezTo>
                  <a:pt x="1201" y="1173"/>
                  <a:pt x="1309" y="1205"/>
                  <a:pt x="1309" y="1205"/>
                </a:cubicBezTo>
                <a:lnTo>
                  <a:pt x="1536" y="341"/>
                </a:lnTo>
                <a:lnTo>
                  <a:pt x="1263" y="311"/>
                </a:lnTo>
                <a:lnTo>
                  <a:pt x="1263" y="311"/>
                </a:lnTo>
                <a:close/>
                <a:moveTo>
                  <a:pt x="1049" y="1405"/>
                </a:moveTo>
                <a:lnTo>
                  <a:pt x="1049" y="1405"/>
                </a:lnTo>
                <a:cubicBezTo>
                  <a:pt x="1006" y="1405"/>
                  <a:pt x="981" y="1427"/>
                  <a:pt x="970" y="1456"/>
                </a:cubicBezTo>
                <a:cubicBezTo>
                  <a:pt x="962" y="1420"/>
                  <a:pt x="930" y="1405"/>
                  <a:pt x="896" y="1405"/>
                </a:cubicBezTo>
                <a:cubicBezTo>
                  <a:pt x="853" y="1405"/>
                  <a:pt x="821" y="1430"/>
                  <a:pt x="813" y="1470"/>
                </a:cubicBezTo>
                <a:lnTo>
                  <a:pt x="813" y="1350"/>
                </a:lnTo>
                <a:lnTo>
                  <a:pt x="756" y="1350"/>
                </a:lnTo>
                <a:lnTo>
                  <a:pt x="756" y="1566"/>
                </a:lnTo>
                <a:lnTo>
                  <a:pt x="813" y="1566"/>
                </a:lnTo>
                <a:lnTo>
                  <a:pt x="813" y="1507"/>
                </a:lnTo>
                <a:cubicBezTo>
                  <a:pt x="820" y="1548"/>
                  <a:pt x="852" y="1570"/>
                  <a:pt x="894" y="1570"/>
                </a:cubicBezTo>
                <a:cubicBezTo>
                  <a:pt x="930" y="1570"/>
                  <a:pt x="960" y="1552"/>
                  <a:pt x="971" y="1519"/>
                </a:cubicBezTo>
                <a:cubicBezTo>
                  <a:pt x="981" y="1548"/>
                  <a:pt x="1006" y="1570"/>
                  <a:pt x="1049" y="1570"/>
                </a:cubicBezTo>
                <a:cubicBezTo>
                  <a:pt x="1107" y="1570"/>
                  <a:pt x="1132" y="1531"/>
                  <a:pt x="1132" y="1487"/>
                </a:cubicBezTo>
                <a:cubicBezTo>
                  <a:pt x="1132" y="1444"/>
                  <a:pt x="1107" y="1405"/>
                  <a:pt x="1049" y="1405"/>
                </a:cubicBezTo>
                <a:close/>
                <a:moveTo>
                  <a:pt x="919" y="1504"/>
                </a:moveTo>
                <a:lnTo>
                  <a:pt x="919" y="1504"/>
                </a:lnTo>
                <a:cubicBezTo>
                  <a:pt x="918" y="1517"/>
                  <a:pt x="910" y="1527"/>
                  <a:pt x="895" y="1527"/>
                </a:cubicBezTo>
                <a:cubicBezTo>
                  <a:pt x="876" y="1527"/>
                  <a:pt x="869" y="1513"/>
                  <a:pt x="869" y="1488"/>
                </a:cubicBezTo>
                <a:cubicBezTo>
                  <a:pt x="869" y="1469"/>
                  <a:pt x="874" y="1448"/>
                  <a:pt x="896" y="1448"/>
                </a:cubicBezTo>
                <a:cubicBezTo>
                  <a:pt x="909" y="1448"/>
                  <a:pt x="918" y="1457"/>
                  <a:pt x="918" y="1472"/>
                </a:cubicBezTo>
                <a:lnTo>
                  <a:pt x="966" y="1472"/>
                </a:lnTo>
                <a:cubicBezTo>
                  <a:pt x="966" y="1477"/>
                  <a:pt x="965" y="1482"/>
                  <a:pt x="965" y="1487"/>
                </a:cubicBezTo>
                <a:cubicBezTo>
                  <a:pt x="965" y="1493"/>
                  <a:pt x="966" y="1498"/>
                  <a:pt x="967" y="1504"/>
                </a:cubicBezTo>
                <a:lnTo>
                  <a:pt x="919" y="1504"/>
                </a:lnTo>
                <a:lnTo>
                  <a:pt x="919" y="1504"/>
                </a:lnTo>
                <a:close/>
                <a:moveTo>
                  <a:pt x="1049" y="1527"/>
                </a:moveTo>
                <a:lnTo>
                  <a:pt x="1049" y="1527"/>
                </a:lnTo>
                <a:cubicBezTo>
                  <a:pt x="1026" y="1527"/>
                  <a:pt x="1023" y="1504"/>
                  <a:pt x="1023" y="1487"/>
                </a:cubicBezTo>
                <a:cubicBezTo>
                  <a:pt x="1023" y="1470"/>
                  <a:pt x="1026" y="1448"/>
                  <a:pt x="1049" y="1448"/>
                </a:cubicBezTo>
                <a:cubicBezTo>
                  <a:pt x="1072" y="1448"/>
                  <a:pt x="1075" y="1470"/>
                  <a:pt x="1075" y="1487"/>
                </a:cubicBezTo>
                <a:cubicBezTo>
                  <a:pt x="1075" y="1504"/>
                  <a:pt x="1072" y="1527"/>
                  <a:pt x="1049" y="1527"/>
                </a:cubicBezTo>
                <a:close/>
                <a:moveTo>
                  <a:pt x="1468" y="1532"/>
                </a:moveTo>
                <a:lnTo>
                  <a:pt x="1468" y="1532"/>
                </a:lnTo>
                <a:cubicBezTo>
                  <a:pt x="1450" y="1532"/>
                  <a:pt x="1439" y="1519"/>
                  <a:pt x="1438" y="1501"/>
                </a:cubicBezTo>
                <a:lnTo>
                  <a:pt x="1551" y="1501"/>
                </a:lnTo>
                <a:cubicBezTo>
                  <a:pt x="1551" y="1440"/>
                  <a:pt x="1524" y="1405"/>
                  <a:pt x="1465" y="1405"/>
                </a:cubicBezTo>
                <a:cubicBezTo>
                  <a:pt x="1424" y="1405"/>
                  <a:pt x="1395" y="1430"/>
                  <a:pt x="1386" y="1465"/>
                </a:cubicBezTo>
                <a:lnTo>
                  <a:pt x="1386" y="1458"/>
                </a:lnTo>
                <a:cubicBezTo>
                  <a:pt x="1386" y="1433"/>
                  <a:pt x="1373" y="1405"/>
                  <a:pt x="1334" y="1405"/>
                </a:cubicBezTo>
                <a:cubicBezTo>
                  <a:pt x="1311" y="1405"/>
                  <a:pt x="1297" y="1413"/>
                  <a:pt x="1289" y="1421"/>
                </a:cubicBezTo>
                <a:cubicBezTo>
                  <a:pt x="1288" y="1422"/>
                  <a:pt x="1287" y="1423"/>
                  <a:pt x="1287" y="1424"/>
                </a:cubicBezTo>
                <a:cubicBezTo>
                  <a:pt x="1284" y="1427"/>
                  <a:pt x="1282" y="1429"/>
                  <a:pt x="1281" y="1430"/>
                </a:cubicBezTo>
                <a:cubicBezTo>
                  <a:pt x="1274" y="1414"/>
                  <a:pt x="1256" y="1405"/>
                  <a:pt x="1240" y="1405"/>
                </a:cubicBezTo>
                <a:cubicBezTo>
                  <a:pt x="1218" y="1405"/>
                  <a:pt x="1201" y="1412"/>
                  <a:pt x="1189" y="1430"/>
                </a:cubicBezTo>
                <a:lnTo>
                  <a:pt x="1188" y="1430"/>
                </a:lnTo>
                <a:lnTo>
                  <a:pt x="1188" y="1409"/>
                </a:lnTo>
                <a:lnTo>
                  <a:pt x="1132" y="1409"/>
                </a:lnTo>
                <a:lnTo>
                  <a:pt x="1132" y="1566"/>
                </a:lnTo>
                <a:lnTo>
                  <a:pt x="1190" y="1566"/>
                </a:lnTo>
                <a:lnTo>
                  <a:pt x="1190" y="1481"/>
                </a:lnTo>
                <a:cubicBezTo>
                  <a:pt x="1190" y="1464"/>
                  <a:pt x="1195" y="1452"/>
                  <a:pt x="1210" y="1452"/>
                </a:cubicBezTo>
                <a:cubicBezTo>
                  <a:pt x="1229" y="1452"/>
                  <a:pt x="1230" y="1466"/>
                  <a:pt x="1230" y="1481"/>
                </a:cubicBezTo>
                <a:lnTo>
                  <a:pt x="1230" y="1566"/>
                </a:lnTo>
                <a:lnTo>
                  <a:pt x="1288" y="1566"/>
                </a:lnTo>
                <a:lnTo>
                  <a:pt x="1288" y="1481"/>
                </a:lnTo>
                <a:cubicBezTo>
                  <a:pt x="1288" y="1464"/>
                  <a:pt x="1293" y="1452"/>
                  <a:pt x="1308" y="1452"/>
                </a:cubicBezTo>
                <a:cubicBezTo>
                  <a:pt x="1327" y="1452"/>
                  <a:pt x="1328" y="1466"/>
                  <a:pt x="1328" y="1481"/>
                </a:cubicBezTo>
                <a:lnTo>
                  <a:pt x="1328" y="1566"/>
                </a:lnTo>
                <a:lnTo>
                  <a:pt x="1386" y="1566"/>
                </a:lnTo>
                <a:lnTo>
                  <a:pt x="1386" y="1512"/>
                </a:lnTo>
                <a:cubicBezTo>
                  <a:pt x="1395" y="1549"/>
                  <a:pt x="1427" y="1570"/>
                  <a:pt x="1468" y="1570"/>
                </a:cubicBezTo>
                <a:cubicBezTo>
                  <a:pt x="1503" y="1570"/>
                  <a:pt x="1535" y="1554"/>
                  <a:pt x="1547" y="1521"/>
                </a:cubicBezTo>
                <a:lnTo>
                  <a:pt x="1494" y="1521"/>
                </a:lnTo>
                <a:cubicBezTo>
                  <a:pt x="1489" y="1529"/>
                  <a:pt x="1478" y="1532"/>
                  <a:pt x="1468" y="1532"/>
                </a:cubicBezTo>
                <a:close/>
                <a:moveTo>
                  <a:pt x="1468" y="1443"/>
                </a:moveTo>
                <a:lnTo>
                  <a:pt x="1468" y="1443"/>
                </a:lnTo>
                <a:cubicBezTo>
                  <a:pt x="1485" y="1443"/>
                  <a:pt x="1496" y="1455"/>
                  <a:pt x="1496" y="1470"/>
                </a:cubicBezTo>
                <a:lnTo>
                  <a:pt x="1438" y="1470"/>
                </a:lnTo>
                <a:cubicBezTo>
                  <a:pt x="1441" y="1452"/>
                  <a:pt x="1451" y="1443"/>
                  <a:pt x="1468" y="1443"/>
                </a:cubicBezTo>
                <a:close/>
                <a:moveTo>
                  <a:pt x="681" y="1459"/>
                </a:moveTo>
                <a:lnTo>
                  <a:pt x="681" y="1459"/>
                </a:lnTo>
                <a:cubicBezTo>
                  <a:pt x="671" y="1424"/>
                  <a:pt x="645" y="1405"/>
                  <a:pt x="601" y="1405"/>
                </a:cubicBezTo>
                <a:cubicBezTo>
                  <a:pt x="567" y="1405"/>
                  <a:pt x="541" y="1422"/>
                  <a:pt x="528" y="1448"/>
                </a:cubicBezTo>
                <a:lnTo>
                  <a:pt x="540" y="1409"/>
                </a:lnTo>
                <a:lnTo>
                  <a:pt x="480" y="1409"/>
                </a:lnTo>
                <a:lnTo>
                  <a:pt x="458" y="1507"/>
                </a:lnTo>
                <a:lnTo>
                  <a:pt x="457" y="1507"/>
                </a:lnTo>
                <a:lnTo>
                  <a:pt x="436" y="1409"/>
                </a:lnTo>
                <a:lnTo>
                  <a:pt x="382" y="1409"/>
                </a:lnTo>
                <a:lnTo>
                  <a:pt x="363" y="1507"/>
                </a:lnTo>
                <a:lnTo>
                  <a:pt x="362" y="1507"/>
                </a:lnTo>
                <a:lnTo>
                  <a:pt x="339" y="1409"/>
                </a:lnTo>
                <a:lnTo>
                  <a:pt x="278" y="1409"/>
                </a:lnTo>
                <a:lnTo>
                  <a:pt x="326" y="1566"/>
                </a:lnTo>
                <a:lnTo>
                  <a:pt x="386" y="1566"/>
                </a:lnTo>
                <a:lnTo>
                  <a:pt x="409" y="1469"/>
                </a:lnTo>
                <a:lnTo>
                  <a:pt x="409" y="1469"/>
                </a:lnTo>
                <a:lnTo>
                  <a:pt x="432" y="1566"/>
                </a:lnTo>
                <a:lnTo>
                  <a:pt x="491" y="1566"/>
                </a:lnTo>
                <a:lnTo>
                  <a:pt x="519" y="1475"/>
                </a:lnTo>
                <a:cubicBezTo>
                  <a:pt x="519" y="1479"/>
                  <a:pt x="518" y="1484"/>
                  <a:pt x="518" y="1488"/>
                </a:cubicBezTo>
                <a:cubicBezTo>
                  <a:pt x="518" y="1540"/>
                  <a:pt x="555" y="1570"/>
                  <a:pt x="604" y="1570"/>
                </a:cubicBezTo>
                <a:cubicBezTo>
                  <a:pt x="637" y="1570"/>
                  <a:pt x="668" y="1556"/>
                  <a:pt x="681" y="1526"/>
                </a:cubicBezTo>
                <a:lnTo>
                  <a:pt x="681" y="1566"/>
                </a:lnTo>
                <a:lnTo>
                  <a:pt x="739" y="1566"/>
                </a:lnTo>
                <a:lnTo>
                  <a:pt x="739" y="1350"/>
                </a:lnTo>
                <a:lnTo>
                  <a:pt x="681" y="1350"/>
                </a:lnTo>
                <a:lnTo>
                  <a:pt x="681" y="1459"/>
                </a:lnTo>
                <a:lnTo>
                  <a:pt x="681" y="1459"/>
                </a:lnTo>
                <a:close/>
                <a:moveTo>
                  <a:pt x="604" y="1443"/>
                </a:moveTo>
                <a:lnTo>
                  <a:pt x="604" y="1443"/>
                </a:lnTo>
                <a:cubicBezTo>
                  <a:pt x="620" y="1443"/>
                  <a:pt x="631" y="1455"/>
                  <a:pt x="631" y="1470"/>
                </a:cubicBezTo>
                <a:lnTo>
                  <a:pt x="574" y="1470"/>
                </a:lnTo>
                <a:cubicBezTo>
                  <a:pt x="577" y="1452"/>
                  <a:pt x="587" y="1443"/>
                  <a:pt x="604" y="1443"/>
                </a:cubicBezTo>
                <a:close/>
                <a:moveTo>
                  <a:pt x="629" y="1521"/>
                </a:moveTo>
                <a:lnTo>
                  <a:pt x="629" y="1521"/>
                </a:lnTo>
                <a:cubicBezTo>
                  <a:pt x="624" y="1529"/>
                  <a:pt x="614" y="1532"/>
                  <a:pt x="604" y="1532"/>
                </a:cubicBezTo>
                <a:cubicBezTo>
                  <a:pt x="585" y="1532"/>
                  <a:pt x="575" y="1519"/>
                  <a:pt x="573" y="1501"/>
                </a:cubicBezTo>
                <a:lnTo>
                  <a:pt x="681" y="1501"/>
                </a:lnTo>
                <a:lnTo>
                  <a:pt x="681" y="1521"/>
                </a:lnTo>
                <a:lnTo>
                  <a:pt x="629" y="1521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545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5"/>
            <a:ext cx="4536000" cy="12995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50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C4AD-4CE7-FFC8-A7E4-D74B65B2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1802" y="1496485"/>
            <a:ext cx="12190810" cy="3183467"/>
          </a:xfrm>
        </p:spPr>
        <p:txBody>
          <a:bodyPr anchor="b"/>
          <a:lstStyle>
            <a:lvl1pPr algn="ctr">
              <a:defRPr sz="7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BD49D-8D46-F9CA-3296-F377FFA70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802" y="4802717"/>
            <a:ext cx="1219081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78" indent="0" algn="ctr">
              <a:buNone/>
              <a:defRPr sz="2666"/>
            </a:lvl2pPr>
            <a:lvl3pPr marL="1218957" indent="0" algn="ctr">
              <a:buNone/>
              <a:defRPr sz="2400"/>
            </a:lvl3pPr>
            <a:lvl4pPr marL="1828434" indent="0" algn="ctr">
              <a:buNone/>
              <a:defRPr sz="2133"/>
            </a:lvl4pPr>
            <a:lvl5pPr marL="2437912" indent="0" algn="ctr">
              <a:buNone/>
              <a:defRPr sz="2133"/>
            </a:lvl5pPr>
            <a:lvl6pPr marL="3047390" indent="0" algn="ctr">
              <a:buNone/>
              <a:defRPr sz="2133"/>
            </a:lvl6pPr>
            <a:lvl7pPr marL="3656869" indent="0" algn="ctr">
              <a:buNone/>
              <a:defRPr sz="2133"/>
            </a:lvl7pPr>
            <a:lvl8pPr marL="4266347" indent="0" algn="ctr">
              <a:buNone/>
              <a:defRPr sz="2133"/>
            </a:lvl8pPr>
            <a:lvl9pPr marL="487582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FE94-67EE-4905-76FA-F9292740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CD5E-9506-59DD-607C-F0576FE1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3073-5BA8-7884-7F30-19F20159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16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D3CA-484D-4EFA-EEDB-D9C6FE8D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41" y="279796"/>
            <a:ext cx="14407324" cy="927899"/>
          </a:xfrm>
        </p:spPr>
        <p:txBody>
          <a:bodyPr>
            <a:normAutofit/>
          </a:bodyPr>
          <a:lstStyle>
            <a:lvl1pPr>
              <a:defRPr sz="5333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1971-9E19-57CE-EE9A-D03A22F7A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41" y="1552755"/>
            <a:ext cx="15158008" cy="6970144"/>
          </a:xfrm>
        </p:spPr>
        <p:txBody>
          <a:bodyPr>
            <a:normAutofit/>
          </a:bodyPr>
          <a:lstStyle>
            <a:lvl1pPr>
              <a:defRPr sz="3465"/>
            </a:lvl1pPr>
            <a:lvl2pPr marL="914218" indent="-304740">
              <a:buFont typeface="Calibri" panose="020F0502020204030204" pitchFamily="34" charset="0"/>
              <a:buChar char="−"/>
              <a:defRPr sz="3200"/>
            </a:lvl2pPr>
            <a:lvl3pPr marL="1523696" indent="-304740">
              <a:buSzPct val="80000"/>
              <a:buFont typeface="Courier New" panose="02070309020205020404" pitchFamily="49" charset="0"/>
              <a:buChar char="o"/>
              <a:defRPr sz="2933"/>
            </a:lvl3pPr>
            <a:lvl4pPr>
              <a:defRPr sz="2933"/>
            </a:lvl4pPr>
            <a:lvl5pPr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E4CCA24-2C0D-EDCE-BE10-E946192F70AC}"/>
              </a:ext>
            </a:extLst>
          </p:cNvPr>
          <p:cNvSpPr txBox="1">
            <a:spLocks/>
          </p:cNvSpPr>
          <p:nvPr userDrawn="1"/>
        </p:nvSpPr>
        <p:spPr>
          <a:xfrm>
            <a:off x="462431" y="8714417"/>
            <a:ext cx="4312304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rgbClr val="002C44"/>
                </a:solidFill>
                <a:latin typeface="Arial"/>
              </a:rPr>
              <a:t>wellcome.org  |  @wellcometrust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3055EE-50D4-1805-7595-8F4A38C1146F}"/>
              </a:ext>
            </a:extLst>
          </p:cNvPr>
          <p:cNvSpPr txBox="1">
            <a:spLocks/>
          </p:cNvSpPr>
          <p:nvPr userDrawn="1"/>
        </p:nvSpPr>
        <p:spPr>
          <a:xfrm>
            <a:off x="15442366" y="433811"/>
            <a:ext cx="647205" cy="414000"/>
          </a:xfrm>
          <a:prstGeom prst="rect">
            <a:avLst/>
          </a:prstGeom>
        </p:spPr>
        <p:txBody>
          <a:bodyPr vert="horz" lIns="121896" tIns="60949" rIns="121896" bIns="60949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EF9AD68-5327-4FA6-9851-A953E7042653}" type="slidenum">
              <a:rPr lang="en-GB" sz="2133" smtClean="0"/>
              <a:pPr algn="l"/>
              <a:t>‹#›</a:t>
            </a:fld>
            <a:endParaRPr lang="en-GB" sz="2133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C3AF12A-A3CC-C78A-8423-EFC6B50D67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028364" y="433811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82A50-7AC8-376B-040E-28EB1A84C4F8}"/>
              </a:ext>
            </a:extLst>
          </p:cNvPr>
          <p:cNvSpPr/>
          <p:nvPr userDrawn="1"/>
        </p:nvSpPr>
        <p:spPr>
          <a:xfrm>
            <a:off x="528829" y="229395"/>
            <a:ext cx="597600" cy="100800"/>
          </a:xfrm>
          <a:prstGeom prst="rect">
            <a:avLst/>
          </a:prstGeom>
          <a:solidFill>
            <a:srgbClr val="69A0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9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44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3CB7-832E-3F15-59C5-EA81DD79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25" y="2279653"/>
            <a:ext cx="14019431" cy="3803649"/>
          </a:xfrm>
        </p:spPr>
        <p:txBody>
          <a:bodyPr anchor="b"/>
          <a:lstStyle>
            <a:lvl1pPr>
              <a:defRPr sz="7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48E67-045D-F6A5-884A-45B51D2A6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025" y="6119286"/>
            <a:ext cx="14019431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89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68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58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379B-546D-546A-831B-3752EB9D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0F0C4-95B5-BCF3-E40F-4E2832B5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6F4E-8998-7E4F-B7F9-830AEF3B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8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851B-EBC2-5FA6-C9CB-8DB46BEB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E5F0C-74B7-4BC6-29F6-35F169804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491" y="2434167"/>
            <a:ext cx="6908126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FBE12-96B3-E4FC-66C2-96E0F5D96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8796" y="2434167"/>
            <a:ext cx="6908126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A629F-72AB-F870-891E-2F21E19A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4CB94-4903-ADF3-4011-1F19C440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B034C-E3C6-8E30-C811-C4327A1A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2"/>
            <a:ext cx="4536000" cy="12824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49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6C0B-8922-E87E-5976-96C44B43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08" y="486836"/>
            <a:ext cx="14019431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29ACB-2ABA-4BC5-6D7F-9AB672790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610" y="2241552"/>
            <a:ext cx="687637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666" b="1"/>
            </a:lvl2pPr>
            <a:lvl3pPr marL="1218957" indent="0">
              <a:buNone/>
              <a:defRPr sz="2400" b="1"/>
            </a:lvl3pPr>
            <a:lvl4pPr marL="1828434" indent="0">
              <a:buNone/>
              <a:defRPr sz="2133" b="1"/>
            </a:lvl4pPr>
            <a:lvl5pPr marL="2437912" indent="0">
              <a:buNone/>
              <a:defRPr sz="2133" b="1"/>
            </a:lvl5pPr>
            <a:lvl6pPr marL="3047390" indent="0">
              <a:buNone/>
              <a:defRPr sz="2133" b="1"/>
            </a:lvl6pPr>
            <a:lvl7pPr marL="3656869" indent="0">
              <a:buNone/>
              <a:defRPr sz="2133" b="1"/>
            </a:lvl7pPr>
            <a:lvl8pPr marL="4266347" indent="0">
              <a:buNone/>
              <a:defRPr sz="2133" b="1"/>
            </a:lvl8pPr>
            <a:lvl9pPr marL="487582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0690E-A4B4-0235-CE2A-C37270A69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610" y="3340100"/>
            <a:ext cx="687637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7A88C-EE2B-AC77-FCA9-014B8C22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8796" y="2241552"/>
            <a:ext cx="69102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666" b="1"/>
            </a:lvl2pPr>
            <a:lvl3pPr marL="1218957" indent="0">
              <a:buNone/>
              <a:defRPr sz="2400" b="1"/>
            </a:lvl3pPr>
            <a:lvl4pPr marL="1828434" indent="0">
              <a:buNone/>
              <a:defRPr sz="2133" b="1"/>
            </a:lvl4pPr>
            <a:lvl5pPr marL="2437912" indent="0">
              <a:buNone/>
              <a:defRPr sz="2133" b="1"/>
            </a:lvl5pPr>
            <a:lvl6pPr marL="3047390" indent="0">
              <a:buNone/>
              <a:defRPr sz="2133" b="1"/>
            </a:lvl6pPr>
            <a:lvl7pPr marL="3656869" indent="0">
              <a:buNone/>
              <a:defRPr sz="2133" b="1"/>
            </a:lvl7pPr>
            <a:lvl8pPr marL="4266347" indent="0">
              <a:buNone/>
              <a:defRPr sz="2133" b="1"/>
            </a:lvl8pPr>
            <a:lvl9pPr marL="487582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E2DEC-FB9E-4DD0-17B5-A7C77409B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8796" y="3340100"/>
            <a:ext cx="69102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E59B-F594-370F-CAB3-08FFB999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1AEC1-66F6-6CF4-994F-9B5364EA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8435E-2C00-24D8-D5B5-5A54B0F3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72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65F8-A08A-7E1B-C9B4-FD5FF4A0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CC08B-750F-8C42-4E3D-4933FC4E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1BBBC-EC7C-4C3B-87FB-904BE22D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59168-E411-653F-30BF-A9CC5003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35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C3B7E-BEE7-E350-88CE-EA6A91B5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F2DB9-DD27-78F7-3A03-A5E2C607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08A2A-F104-07AE-5ED0-A8169C2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814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7B97-74EC-1EF5-36FA-8B401BD6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10" y="609600"/>
            <a:ext cx="5242471" cy="21336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A678-E3C0-FD00-2347-2B5D6AED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242" y="1316569"/>
            <a:ext cx="8228797" cy="6498167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6F15F-3A2B-ED0E-7349-5C58F874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610" y="2743200"/>
            <a:ext cx="524247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478" indent="0">
              <a:buNone/>
              <a:defRPr sz="1866"/>
            </a:lvl2pPr>
            <a:lvl3pPr marL="1218957" indent="0">
              <a:buNone/>
              <a:defRPr sz="1600"/>
            </a:lvl3pPr>
            <a:lvl4pPr marL="1828434" indent="0">
              <a:buNone/>
              <a:defRPr sz="1333"/>
            </a:lvl4pPr>
            <a:lvl5pPr marL="2437912" indent="0">
              <a:buNone/>
              <a:defRPr sz="1333"/>
            </a:lvl5pPr>
            <a:lvl6pPr marL="3047390" indent="0">
              <a:buNone/>
              <a:defRPr sz="1333"/>
            </a:lvl6pPr>
            <a:lvl7pPr marL="3656869" indent="0">
              <a:buNone/>
              <a:defRPr sz="1333"/>
            </a:lvl7pPr>
            <a:lvl8pPr marL="4266347" indent="0">
              <a:buNone/>
              <a:defRPr sz="1333"/>
            </a:lvl8pPr>
            <a:lvl9pPr marL="487582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839A7-64EC-70C8-DE96-AD05E602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18D61-5F08-ECE9-4EE3-321B27A0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0A503-56D6-8275-CBE8-535839F4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1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2E02-E047-32B9-5DD7-C2440529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10" y="609600"/>
            <a:ext cx="5242471" cy="2133600"/>
          </a:xfrm>
        </p:spPr>
        <p:txBody>
          <a:bodyPr anchor="b"/>
          <a:lstStyle>
            <a:lvl1pPr>
              <a:defRPr sz="426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C5187-418B-BCD4-C856-C3A7E189A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242" y="1316569"/>
            <a:ext cx="8228797" cy="6498167"/>
          </a:xfrm>
        </p:spPr>
        <p:txBody>
          <a:bodyPr/>
          <a:lstStyle>
            <a:lvl1pPr marL="0" indent="0">
              <a:buNone/>
              <a:defRPr sz="4266"/>
            </a:lvl1pPr>
            <a:lvl2pPr marL="609478" indent="0">
              <a:buNone/>
              <a:defRPr sz="3733"/>
            </a:lvl2pPr>
            <a:lvl3pPr marL="1218957" indent="0">
              <a:buNone/>
              <a:defRPr sz="3200"/>
            </a:lvl3pPr>
            <a:lvl4pPr marL="1828434" indent="0">
              <a:buNone/>
              <a:defRPr sz="2666"/>
            </a:lvl4pPr>
            <a:lvl5pPr marL="2437912" indent="0">
              <a:buNone/>
              <a:defRPr sz="2666"/>
            </a:lvl5pPr>
            <a:lvl6pPr marL="3047390" indent="0">
              <a:buNone/>
              <a:defRPr sz="2666"/>
            </a:lvl6pPr>
            <a:lvl7pPr marL="3656869" indent="0">
              <a:buNone/>
              <a:defRPr sz="2666"/>
            </a:lvl7pPr>
            <a:lvl8pPr marL="4266347" indent="0">
              <a:buNone/>
              <a:defRPr sz="2666"/>
            </a:lvl8pPr>
            <a:lvl9pPr marL="4875824" indent="0">
              <a:buNone/>
              <a:defRPr sz="2666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CA8D-739C-3B5B-DF62-B95FE200B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610" y="2743200"/>
            <a:ext cx="524247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478" indent="0">
              <a:buNone/>
              <a:defRPr sz="1866"/>
            </a:lvl2pPr>
            <a:lvl3pPr marL="1218957" indent="0">
              <a:buNone/>
              <a:defRPr sz="1600"/>
            </a:lvl3pPr>
            <a:lvl4pPr marL="1828434" indent="0">
              <a:buNone/>
              <a:defRPr sz="1333"/>
            </a:lvl4pPr>
            <a:lvl5pPr marL="2437912" indent="0">
              <a:buNone/>
              <a:defRPr sz="1333"/>
            </a:lvl5pPr>
            <a:lvl6pPr marL="3047390" indent="0">
              <a:buNone/>
              <a:defRPr sz="1333"/>
            </a:lvl6pPr>
            <a:lvl7pPr marL="3656869" indent="0">
              <a:buNone/>
              <a:defRPr sz="1333"/>
            </a:lvl7pPr>
            <a:lvl8pPr marL="4266347" indent="0">
              <a:buNone/>
              <a:defRPr sz="1333"/>
            </a:lvl8pPr>
            <a:lvl9pPr marL="487582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BBF74-8571-A209-5999-AD7D78AC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D4EC1-D6B9-3CAA-6AA2-9D1C9938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4140C-CBB0-D519-ABD0-408ED58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913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5A49-7A4B-2676-A1B3-81C9DE07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F4BD8-0782-CB98-603C-C7209FC61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52F3-B09C-3399-6EF8-5C2C6DCC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0AAE9-41DB-AC60-E00E-1A796B3B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AF9D4-B67C-A9DD-6CF0-807F454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203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E7307-369D-A080-D2A6-C87FC42CB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2064" y="486835"/>
            <a:ext cx="3504858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5BC1E-D337-5E88-58A8-0F83732D9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491" y="486835"/>
            <a:ext cx="1031139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59AD-C225-12A2-9BD2-0AA384FF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B34E-79D2-74AC-CA9B-35D40990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5B42-F486-E3A7-495F-C96DDB6A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14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206" y="881173"/>
            <a:ext cx="4536000" cy="128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B85F-6AC1-4DD5-A9E9-947E0A4C2FB1}" type="datetime1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AD68-5327-4FA6-9851-A953E70426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EAABB-4AC8-48E0-8290-122CD77514FE}"/>
              </a:ext>
            </a:extLst>
          </p:cNvPr>
          <p:cNvSpPr/>
          <p:nvPr userDrawn="1"/>
        </p:nvSpPr>
        <p:spPr>
          <a:xfrm>
            <a:off x="571968" y="570924"/>
            <a:ext cx="597600" cy="1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2D574F7-D8A0-4661-A298-148DEB9543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901862" y="571829"/>
            <a:ext cx="414000" cy="4140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2537E7-2B3A-884C-9DE8-032EEDDB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450" y="897679"/>
            <a:ext cx="8262000" cy="7056404"/>
          </a:xfrm>
        </p:spPr>
        <p:txBody>
          <a:bodyPr/>
          <a:lstStyle>
            <a:lvl1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2pPr>
            <a:lvl3pPr>
              <a:lnSpc>
                <a:spcPts val="3600"/>
              </a:lnSpc>
              <a:defRPr sz="2600"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8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6" y="881172"/>
            <a:ext cx="15120000" cy="6412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6" y="2342092"/>
            <a:ext cx="15120000" cy="571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2"/>
            <a:ext cx="25200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0" y="8461372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4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83" r:id="rId4"/>
    <p:sldLayoutId id="2147483684" r:id="rId5"/>
    <p:sldLayoutId id="2147483670" r:id="rId6"/>
    <p:sldLayoutId id="2147483663" r:id="rId7"/>
    <p:sldLayoutId id="2147483662" r:id="rId8"/>
    <p:sldLayoutId id="2147483668" r:id="rId9"/>
    <p:sldLayoutId id="2147483669" r:id="rId10"/>
    <p:sldLayoutId id="2147483678" r:id="rId11"/>
    <p:sldLayoutId id="2147483671" r:id="rId12"/>
    <p:sldLayoutId id="2147483676" r:id="rId13"/>
    <p:sldLayoutId id="2147483689" r:id="rId14"/>
    <p:sldLayoutId id="2147483675" r:id="rId15"/>
    <p:sldLayoutId id="2147483680" r:id="rId16"/>
    <p:sldLayoutId id="2147483679" r:id="rId17"/>
    <p:sldLayoutId id="2147483672" r:id="rId18"/>
    <p:sldLayoutId id="2147483673" r:id="rId19"/>
    <p:sldLayoutId id="2147483666" r:id="rId20"/>
    <p:sldLayoutId id="2147483667" r:id="rId21"/>
    <p:sldLayoutId id="2147483674" r:id="rId22"/>
    <p:sldLayoutId id="2147483685" r:id="rId23"/>
    <p:sldLayoutId id="2147483686" r:id="rId24"/>
    <p:sldLayoutId id="2147483688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078" rtl="0" eaLnBrk="1" latinLnBrk="0" hangingPunct="1">
        <a:lnSpc>
          <a:spcPts val="5000"/>
        </a:lnSpc>
        <a:spcBef>
          <a:spcPct val="0"/>
        </a:spcBef>
        <a:buNone/>
        <a:defRPr sz="4400" kern="1200" spc="-9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078" rtl="0" eaLnBrk="1" latinLnBrk="0" hangingPunct="1">
        <a:lnSpc>
          <a:spcPts val="34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1219078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9078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078" rtl="0" eaLnBrk="1" latinLnBrk="0" hangingPunct="1">
        <a:lnSpc>
          <a:spcPts val="144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7" y="881173"/>
            <a:ext cx="15120000" cy="64975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7" y="2342093"/>
            <a:ext cx="15120000" cy="5714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4"/>
            <a:ext cx="2520001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1" y="8461374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5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57" rtl="0" eaLnBrk="1" latinLnBrk="0" hangingPunct="1">
        <a:lnSpc>
          <a:spcPts val="5000"/>
        </a:lnSpc>
        <a:spcBef>
          <a:spcPct val="0"/>
        </a:spcBef>
        <a:buNone/>
        <a:defRPr sz="4400" kern="1200" spc="-9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8957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8957" rtl="0" eaLnBrk="1" latinLnBrk="0" hangingPunct="1">
        <a:lnSpc>
          <a:spcPts val="34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3977" indent="-233977" algn="l" defTabSz="1218957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8957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8957" rtl="0" eaLnBrk="1" latinLnBrk="0" hangingPunct="1">
        <a:lnSpc>
          <a:spcPts val="144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30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EE0A28-C3DE-7F3A-4A09-1964DBA9AC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938322734"/>
              </p:ext>
            </p:extLst>
          </p:nvPr>
        </p:nvGraphicFramePr>
        <p:xfrm>
          <a:off x="1588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47" imgH="348" progId="TCLayout.ActiveDocument.1">
                  <p:embed/>
                </p:oleObj>
              </mc:Choice>
              <mc:Fallback>
                <p:oleObj name="think-cell Slide" r:id="rId3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E0A28-C3DE-7F3A-4A09-1964DBA9AC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07" y="881173"/>
            <a:ext cx="15120000" cy="64975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07" y="2342093"/>
            <a:ext cx="15120000" cy="5714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206" y="8461374"/>
            <a:ext cx="2520001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981285F0-1435-4DFF-A6B2-49BD7A4CAEE2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431" y="8461374"/>
            <a:ext cx="1270477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wellcome.org</a:t>
            </a:r>
            <a:r>
              <a:rPr lang="en-GB"/>
              <a:t>  |  @</a:t>
            </a:r>
            <a:r>
              <a:rPr lang="en-GB" err="1"/>
              <a:t>wellcometrust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3830" y="641265"/>
            <a:ext cx="432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fld id="{DEF9AD68-5327-4FA6-9851-A953E70426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1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57" rtl="0" eaLnBrk="1" latinLnBrk="0" hangingPunct="1">
        <a:lnSpc>
          <a:spcPts val="5000"/>
        </a:lnSpc>
        <a:spcBef>
          <a:spcPct val="0"/>
        </a:spcBef>
        <a:buNone/>
        <a:defRPr sz="4400" kern="1200" spc="-9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8957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8957" rtl="0" eaLnBrk="1" latinLnBrk="0" hangingPunct="1">
        <a:lnSpc>
          <a:spcPts val="34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3977" indent="-233977" algn="l" defTabSz="1218957" rtl="0" eaLnBrk="1" latinLnBrk="0" hangingPunct="1">
        <a:lnSpc>
          <a:spcPts val="34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218957" rtl="0" eaLnBrk="1" latinLnBrk="0" hangingPunct="1">
        <a:lnSpc>
          <a:spcPts val="24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8957" rtl="0" eaLnBrk="1" latinLnBrk="0" hangingPunct="1">
        <a:lnSpc>
          <a:spcPts val="144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30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672B6-B6C2-B51F-476F-A25D3B75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91" y="486836"/>
            <a:ext cx="14019431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79889-8376-AF8E-DF41-EC7AFC9F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491" y="2434167"/>
            <a:ext cx="14019431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CF2C-6E06-791B-1785-25EB0E547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491" y="8475136"/>
            <a:ext cx="36572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8D87-4750-407C-995E-CE545D74381F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0243-A077-F9D9-C1A7-8C38ABD8E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275" y="8475136"/>
            <a:ext cx="548586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10CE-E1AD-17E1-1CD2-9F63DAE98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9679" y="8475136"/>
            <a:ext cx="365724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C311-8643-47A5-BD10-6D7C15C01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1218957" rtl="0" eaLnBrk="1" latinLnBrk="0" hangingPunct="1">
        <a:lnSpc>
          <a:spcPct val="90000"/>
        </a:lnSpc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0" indent="-304740" algn="l" defTabSz="121895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218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6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2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30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40" algn="l" defTabSz="121895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4" algn="l" defTabSz="12189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4324-driv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0A2EAC0-2118-03CA-6AC4-85C3F915B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spAutoFit/>
          </a:bodyPr>
          <a:lstStyle/>
          <a:p>
            <a:r>
              <a:rPr lang="en-US">
                <a:cs typeface="Arial"/>
              </a:rPr>
              <a:t>London, 10-11 October 2024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8DBC5-2001-EF8E-D476-C6BCA2AB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2289135"/>
            <a:ext cx="8928000" cy="1769715"/>
          </a:xfrm>
        </p:spPr>
        <p:txBody>
          <a:bodyPr/>
          <a:lstStyle/>
          <a:p>
            <a:r>
              <a:rPr lang="en-US"/>
              <a:t>Pathogen Variants 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21157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9FBF4-E249-02C7-568C-20088626E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1" y="205042"/>
            <a:ext cx="15545772" cy="87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A1659D-2316-4047-BD52-9AF711791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" t="10852" b="17084"/>
          <a:stretch/>
        </p:blipFill>
        <p:spPr bwMode="auto">
          <a:xfrm>
            <a:off x="3096044" y="1025463"/>
            <a:ext cx="12216186" cy="71694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7C06581A-1D91-0C10-1D1A-79CE4ED5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83" y="3349341"/>
            <a:ext cx="2687461" cy="1923604"/>
          </a:xfrm>
        </p:spPr>
        <p:txBody>
          <a:bodyPr/>
          <a:lstStyle/>
          <a:p>
            <a:r>
              <a:rPr lang="en-US"/>
              <a:t>You are a  global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C77CA-A889-4D46-A57B-F9DE25C7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430" y="8461372"/>
            <a:ext cx="12704776" cy="27699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wellcome.org  |  @wellcometrust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7BA69-BA7B-4CA1-92EF-F03A0BBE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13830" y="641264"/>
            <a:ext cx="432000" cy="307777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DEF9AD68-5327-4FA6-9851-A953E7042653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3C5B4F-CA28-BEDB-7EF5-65F00B3672F8}"/>
              </a:ext>
            </a:extLst>
          </p:cNvPr>
          <p:cNvSpPr/>
          <p:nvPr/>
        </p:nvSpPr>
        <p:spPr>
          <a:xfrm>
            <a:off x="3789947" y="3838074"/>
            <a:ext cx="397042" cy="336884"/>
          </a:xfrm>
          <a:prstGeom prst="ellipse">
            <a:avLst/>
          </a:prstGeom>
          <a:noFill/>
          <a:ln w="76200">
            <a:solidFill>
              <a:srgbClr val="B47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6FD2-2412-D683-5C2D-AAB3A7A0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network, Your leadership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D73642-4E9F-FE81-848A-16FE5F468BA2}"/>
              </a:ext>
            </a:extLst>
          </p:cNvPr>
          <p:cNvGrpSpPr/>
          <p:nvPr/>
        </p:nvGrpSpPr>
        <p:grpSpPr>
          <a:xfrm>
            <a:off x="621040" y="1325329"/>
            <a:ext cx="11218033" cy="7207740"/>
            <a:chOff x="621040" y="1325329"/>
            <a:chExt cx="11218033" cy="72077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5C59B1-41D5-37AC-A9CC-B379AFE6E811}"/>
                </a:ext>
              </a:extLst>
            </p:cNvPr>
            <p:cNvSpPr/>
            <p:nvPr/>
          </p:nvSpPr>
          <p:spPr>
            <a:xfrm>
              <a:off x="621040" y="1664809"/>
              <a:ext cx="11218033" cy="1738800"/>
            </a:xfrm>
            <a:custGeom>
              <a:avLst/>
              <a:gdLst>
                <a:gd name="connsiteX0" fmla="*/ 0 w 11218033"/>
                <a:gd name="connsiteY0" fmla="*/ 0 h 1738800"/>
                <a:gd name="connsiteX1" fmla="*/ 11218033 w 11218033"/>
                <a:gd name="connsiteY1" fmla="*/ 0 h 1738800"/>
                <a:gd name="connsiteX2" fmla="*/ 11218033 w 11218033"/>
                <a:gd name="connsiteY2" fmla="*/ 1738800 h 1738800"/>
                <a:gd name="connsiteX3" fmla="*/ 0 w 11218033"/>
                <a:gd name="connsiteY3" fmla="*/ 1738800 h 1738800"/>
                <a:gd name="connsiteX4" fmla="*/ 0 w 11218033"/>
                <a:gd name="connsiteY4" fmla="*/ 0 h 17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033" h="1738800">
                  <a:moveTo>
                    <a:pt x="0" y="0"/>
                  </a:moveTo>
                  <a:lnTo>
                    <a:pt x="11218033" y="0"/>
                  </a:lnTo>
                  <a:lnTo>
                    <a:pt x="11218033" y="1738800"/>
                  </a:lnTo>
                  <a:lnTo>
                    <a:pt x="0" y="17388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644" tIns="479044" rIns="870644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Propose and lead initiatives on emerging infectious threats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Share your vision for the network's evolution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Actively engage in shaping our collective research agenda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17F318-2C2E-64D6-8606-D37B9042A197}"/>
                </a:ext>
              </a:extLst>
            </p:cNvPr>
            <p:cNvSpPr/>
            <p:nvPr/>
          </p:nvSpPr>
          <p:spPr>
            <a:xfrm>
              <a:off x="1181941" y="1325329"/>
              <a:ext cx="7852623" cy="678960"/>
            </a:xfrm>
            <a:custGeom>
              <a:avLst/>
              <a:gdLst>
                <a:gd name="connsiteX0" fmla="*/ 0 w 7852623"/>
                <a:gd name="connsiteY0" fmla="*/ 113162 h 678960"/>
                <a:gd name="connsiteX1" fmla="*/ 113162 w 7852623"/>
                <a:gd name="connsiteY1" fmla="*/ 0 h 678960"/>
                <a:gd name="connsiteX2" fmla="*/ 7739461 w 7852623"/>
                <a:gd name="connsiteY2" fmla="*/ 0 h 678960"/>
                <a:gd name="connsiteX3" fmla="*/ 7852623 w 7852623"/>
                <a:gd name="connsiteY3" fmla="*/ 113162 h 678960"/>
                <a:gd name="connsiteX4" fmla="*/ 7852623 w 7852623"/>
                <a:gd name="connsiteY4" fmla="*/ 565798 h 678960"/>
                <a:gd name="connsiteX5" fmla="*/ 7739461 w 7852623"/>
                <a:gd name="connsiteY5" fmla="*/ 678960 h 678960"/>
                <a:gd name="connsiteX6" fmla="*/ 113162 w 7852623"/>
                <a:gd name="connsiteY6" fmla="*/ 678960 h 678960"/>
                <a:gd name="connsiteX7" fmla="*/ 0 w 7852623"/>
                <a:gd name="connsiteY7" fmla="*/ 565798 h 678960"/>
                <a:gd name="connsiteX8" fmla="*/ 0 w 7852623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2623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7739461" y="0"/>
                  </a:lnTo>
                  <a:cubicBezTo>
                    <a:pt x="7801959" y="0"/>
                    <a:pt x="7852623" y="50664"/>
                    <a:pt x="7852623" y="113162"/>
                  </a:cubicBezTo>
                  <a:lnTo>
                    <a:pt x="7852623" y="565798"/>
                  </a:lnTo>
                  <a:cubicBezTo>
                    <a:pt x="7852623" y="628296"/>
                    <a:pt x="7801959" y="678960"/>
                    <a:pt x="7739461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29954" tIns="33144" rIns="329954" bIns="3314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/>
                <a:t>Take ownership: </a:t>
              </a:r>
              <a:endParaRPr lang="en-GB" sz="23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71F36E7-CA94-F130-89E0-EAE7DAF60532}"/>
                </a:ext>
              </a:extLst>
            </p:cNvPr>
            <p:cNvSpPr/>
            <p:nvPr/>
          </p:nvSpPr>
          <p:spPr>
            <a:xfrm>
              <a:off x="621040" y="3867289"/>
              <a:ext cx="11218033" cy="2101050"/>
            </a:xfrm>
            <a:custGeom>
              <a:avLst/>
              <a:gdLst>
                <a:gd name="connsiteX0" fmla="*/ 0 w 11218033"/>
                <a:gd name="connsiteY0" fmla="*/ 0 h 2101050"/>
                <a:gd name="connsiteX1" fmla="*/ 11218033 w 11218033"/>
                <a:gd name="connsiteY1" fmla="*/ 0 h 2101050"/>
                <a:gd name="connsiteX2" fmla="*/ 11218033 w 11218033"/>
                <a:gd name="connsiteY2" fmla="*/ 2101050 h 2101050"/>
                <a:gd name="connsiteX3" fmla="*/ 0 w 11218033"/>
                <a:gd name="connsiteY3" fmla="*/ 2101050 h 2101050"/>
                <a:gd name="connsiteX4" fmla="*/ 0 w 11218033"/>
                <a:gd name="connsiteY4" fmla="*/ 0 h 210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033" h="2101050">
                  <a:moveTo>
                    <a:pt x="0" y="0"/>
                  </a:moveTo>
                  <a:lnTo>
                    <a:pt x="11218033" y="0"/>
                  </a:lnTo>
                  <a:lnTo>
                    <a:pt x="11218033" y="2101050"/>
                  </a:lnTo>
                  <a:lnTo>
                    <a:pt x="0" y="21010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>
                <a:hueOff val="4900445"/>
                <a:satOff val="-20388"/>
                <a:lumOff val="480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644" tIns="479044" rIns="870644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What emerging pathogens should we focus on?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How can we best prepare for the next potential epidemic?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Where can we get funding for collective proposals?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What legacy do you want this network to leave in global health?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9FC324A-48A6-4DD5-BA29-A03D76EDE84D}"/>
                </a:ext>
              </a:extLst>
            </p:cNvPr>
            <p:cNvSpPr/>
            <p:nvPr/>
          </p:nvSpPr>
          <p:spPr>
            <a:xfrm>
              <a:off x="1181941" y="3527810"/>
              <a:ext cx="7852623" cy="678960"/>
            </a:xfrm>
            <a:custGeom>
              <a:avLst/>
              <a:gdLst>
                <a:gd name="connsiteX0" fmla="*/ 0 w 7852623"/>
                <a:gd name="connsiteY0" fmla="*/ 113162 h 678960"/>
                <a:gd name="connsiteX1" fmla="*/ 113162 w 7852623"/>
                <a:gd name="connsiteY1" fmla="*/ 0 h 678960"/>
                <a:gd name="connsiteX2" fmla="*/ 7739461 w 7852623"/>
                <a:gd name="connsiteY2" fmla="*/ 0 h 678960"/>
                <a:gd name="connsiteX3" fmla="*/ 7852623 w 7852623"/>
                <a:gd name="connsiteY3" fmla="*/ 113162 h 678960"/>
                <a:gd name="connsiteX4" fmla="*/ 7852623 w 7852623"/>
                <a:gd name="connsiteY4" fmla="*/ 565798 h 678960"/>
                <a:gd name="connsiteX5" fmla="*/ 7739461 w 7852623"/>
                <a:gd name="connsiteY5" fmla="*/ 678960 h 678960"/>
                <a:gd name="connsiteX6" fmla="*/ 113162 w 7852623"/>
                <a:gd name="connsiteY6" fmla="*/ 678960 h 678960"/>
                <a:gd name="connsiteX7" fmla="*/ 0 w 7852623"/>
                <a:gd name="connsiteY7" fmla="*/ 565798 h 678960"/>
                <a:gd name="connsiteX8" fmla="*/ 0 w 7852623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2623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7739461" y="0"/>
                  </a:lnTo>
                  <a:cubicBezTo>
                    <a:pt x="7801959" y="0"/>
                    <a:pt x="7852623" y="50664"/>
                    <a:pt x="7852623" y="113162"/>
                  </a:cubicBezTo>
                  <a:lnTo>
                    <a:pt x="7852623" y="565798"/>
                  </a:lnTo>
                  <a:cubicBezTo>
                    <a:pt x="7852623" y="628296"/>
                    <a:pt x="7801959" y="678960"/>
                    <a:pt x="7739461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29954" tIns="33144" rIns="329954" bIns="3314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/>
                <a:t>Drive the future: </a:t>
              </a:r>
              <a:endParaRPr lang="en-GB" sz="23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BA15DD-A4FC-B89C-C30B-DAD9B97A1F7B}"/>
                </a:ext>
              </a:extLst>
            </p:cNvPr>
            <p:cNvSpPr/>
            <p:nvPr/>
          </p:nvSpPr>
          <p:spPr>
            <a:xfrm>
              <a:off x="621040" y="6432019"/>
              <a:ext cx="11218033" cy="2101050"/>
            </a:xfrm>
            <a:custGeom>
              <a:avLst/>
              <a:gdLst>
                <a:gd name="connsiteX0" fmla="*/ 0 w 11218033"/>
                <a:gd name="connsiteY0" fmla="*/ 0 h 2101050"/>
                <a:gd name="connsiteX1" fmla="*/ 11218033 w 11218033"/>
                <a:gd name="connsiteY1" fmla="*/ 0 h 2101050"/>
                <a:gd name="connsiteX2" fmla="*/ 11218033 w 11218033"/>
                <a:gd name="connsiteY2" fmla="*/ 2101050 h 2101050"/>
                <a:gd name="connsiteX3" fmla="*/ 0 w 11218033"/>
                <a:gd name="connsiteY3" fmla="*/ 2101050 h 2101050"/>
                <a:gd name="connsiteX4" fmla="*/ 0 w 11218033"/>
                <a:gd name="connsiteY4" fmla="*/ 0 h 210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033" h="2101050">
                  <a:moveTo>
                    <a:pt x="0" y="0"/>
                  </a:moveTo>
                  <a:lnTo>
                    <a:pt x="11218033" y="0"/>
                  </a:lnTo>
                  <a:lnTo>
                    <a:pt x="11218033" y="2101050"/>
                  </a:lnTo>
                  <a:lnTo>
                    <a:pt x="0" y="210105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0644" tIns="479044" rIns="870644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Mere facilitators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Provide platform for connection and collaboration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Remove administrative and logistical burden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300" kern="1200"/>
                <a:t>Help identify potential synergies between projects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D315F4-C4AD-2154-C688-0AC7FF3FE43A}"/>
                </a:ext>
              </a:extLst>
            </p:cNvPr>
            <p:cNvSpPr/>
            <p:nvPr/>
          </p:nvSpPr>
          <p:spPr>
            <a:xfrm>
              <a:off x="1181941" y="6092539"/>
              <a:ext cx="7852623" cy="678960"/>
            </a:xfrm>
            <a:custGeom>
              <a:avLst/>
              <a:gdLst>
                <a:gd name="connsiteX0" fmla="*/ 0 w 7852623"/>
                <a:gd name="connsiteY0" fmla="*/ 113162 h 678960"/>
                <a:gd name="connsiteX1" fmla="*/ 113162 w 7852623"/>
                <a:gd name="connsiteY1" fmla="*/ 0 h 678960"/>
                <a:gd name="connsiteX2" fmla="*/ 7739461 w 7852623"/>
                <a:gd name="connsiteY2" fmla="*/ 0 h 678960"/>
                <a:gd name="connsiteX3" fmla="*/ 7852623 w 7852623"/>
                <a:gd name="connsiteY3" fmla="*/ 113162 h 678960"/>
                <a:gd name="connsiteX4" fmla="*/ 7852623 w 7852623"/>
                <a:gd name="connsiteY4" fmla="*/ 565798 h 678960"/>
                <a:gd name="connsiteX5" fmla="*/ 7739461 w 7852623"/>
                <a:gd name="connsiteY5" fmla="*/ 678960 h 678960"/>
                <a:gd name="connsiteX6" fmla="*/ 113162 w 7852623"/>
                <a:gd name="connsiteY6" fmla="*/ 678960 h 678960"/>
                <a:gd name="connsiteX7" fmla="*/ 0 w 7852623"/>
                <a:gd name="connsiteY7" fmla="*/ 565798 h 678960"/>
                <a:gd name="connsiteX8" fmla="*/ 0 w 7852623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2623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7739461" y="0"/>
                  </a:lnTo>
                  <a:cubicBezTo>
                    <a:pt x="7801959" y="0"/>
                    <a:pt x="7852623" y="50664"/>
                    <a:pt x="7852623" y="113162"/>
                  </a:cubicBezTo>
                  <a:lnTo>
                    <a:pt x="7852623" y="565798"/>
                  </a:lnTo>
                  <a:cubicBezTo>
                    <a:pt x="7852623" y="628296"/>
                    <a:pt x="7801959" y="678960"/>
                    <a:pt x="7739461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29954" tIns="33144" rIns="329954" bIns="33144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/>
                <a:t>The Global Health Network/Wellcome</a:t>
              </a:r>
              <a:endParaRPr lang="en-GB" sz="2300" kern="1200"/>
            </a:p>
          </p:txBody>
        </p:sp>
      </p:grpSp>
      <p:pic>
        <p:nvPicPr>
          <p:cNvPr id="14" name="Picture 13" descr="A cartoon of a person driving a car&#10;&#10;Description automatically generated">
            <a:extLst>
              <a:ext uri="{FF2B5EF4-FFF2-40B4-BE49-F238E27FC236}">
                <a16:creationId xmlns:a16="http://schemas.microsoft.com/office/drawing/2014/main" id="{9C0CFF02-E37E-F10B-9F95-9B2E9773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89329" y="1903470"/>
            <a:ext cx="6534925" cy="53370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43EFDD-2081-FF43-9766-3A847CE7672D}"/>
              </a:ext>
            </a:extLst>
          </p:cNvPr>
          <p:cNvSpPr txBox="1"/>
          <p:nvPr/>
        </p:nvSpPr>
        <p:spPr>
          <a:xfrm>
            <a:off x="13174265" y="7560162"/>
            <a:ext cx="6534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freepngimg.com/png/24324-drivi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3458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912F-FCF8-595D-F6EA-42A88F48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 for this year’s in-person meeting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6E6DCC-1761-C1C6-1C20-2D45D38E1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15324"/>
              </p:ext>
            </p:extLst>
          </p:nvPr>
        </p:nvGraphicFramePr>
        <p:xfrm>
          <a:off x="621041" y="1739900"/>
          <a:ext cx="15158008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0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3532F1-EAD6-2F8E-33E2-50BCBF7BE52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4229345" y="1239252"/>
            <a:ext cx="2" cy="4719455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F85212-8BEB-4E44-2D2C-802323A7C06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443418" y="1239252"/>
            <a:ext cx="0" cy="47194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064B34-ED02-F736-6D8F-595CA6AA6875}"/>
              </a:ext>
            </a:extLst>
          </p:cNvPr>
          <p:cNvSpPr/>
          <p:nvPr/>
        </p:nvSpPr>
        <p:spPr>
          <a:xfrm>
            <a:off x="9210181" y="5958707"/>
            <a:ext cx="2466474" cy="11158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Pathogen variants network launched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89C67-51F6-BE33-A4EE-8B7A7FE7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…a year later, the world needs your work more!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E75BB6-E17B-9A7C-1CD5-721D55E45C81}"/>
              </a:ext>
            </a:extLst>
          </p:cNvPr>
          <p:cNvSpPr/>
          <p:nvPr/>
        </p:nvSpPr>
        <p:spPr>
          <a:xfrm>
            <a:off x="434040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Ebola, DRC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D4C6BA3-BDCD-29B4-8BCC-64036D6CBBDD}"/>
              </a:ext>
            </a:extLst>
          </p:cNvPr>
          <p:cNvSpPr/>
          <p:nvPr/>
        </p:nvSpPr>
        <p:spPr>
          <a:xfrm rot="5400000">
            <a:off x="1240516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84D5A51-516F-1783-D70C-E552A68BC276}"/>
              </a:ext>
            </a:extLst>
          </p:cNvPr>
          <p:cNvSpPr/>
          <p:nvPr/>
        </p:nvSpPr>
        <p:spPr>
          <a:xfrm>
            <a:off x="434040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2018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AC8C56-1FB7-226D-909E-2767D24F371C}"/>
              </a:ext>
            </a:extLst>
          </p:cNvPr>
          <p:cNvSpPr/>
          <p:nvPr/>
        </p:nvSpPr>
        <p:spPr>
          <a:xfrm>
            <a:off x="2356932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400127"/>
              <a:satOff val="-5825"/>
              <a:lumOff val="1373"/>
              <a:alphaOff val="0"/>
            </a:schemeClr>
          </a:fillRef>
          <a:effectRef idx="1">
            <a:schemeClr val="accent4">
              <a:hueOff val="1400127"/>
              <a:satOff val="-5825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COVID-19, global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42EDABF-36B8-7CEA-0B9F-7AD8232DED20}"/>
              </a:ext>
            </a:extLst>
          </p:cNvPr>
          <p:cNvSpPr/>
          <p:nvPr/>
        </p:nvSpPr>
        <p:spPr>
          <a:xfrm rot="5400000">
            <a:off x="3163409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400127"/>
              <a:satOff val="-5825"/>
              <a:lumOff val="1373"/>
              <a:alphaOff val="0"/>
            </a:schemeClr>
          </a:fillRef>
          <a:effectRef idx="1">
            <a:schemeClr val="accent4">
              <a:hueOff val="1400127"/>
              <a:satOff val="-5825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057E2E-8221-BCB5-0D14-BB43CB44F4BB}"/>
              </a:ext>
            </a:extLst>
          </p:cNvPr>
          <p:cNvSpPr/>
          <p:nvPr/>
        </p:nvSpPr>
        <p:spPr>
          <a:xfrm>
            <a:off x="2356932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1551704"/>
              <a:satOff val="-7321"/>
              <a:lumOff val="-264"/>
              <a:alphaOff val="0"/>
            </a:schemeClr>
          </a:lnRef>
          <a:fillRef idx="1">
            <a:schemeClr val="accent4">
              <a:tint val="40000"/>
              <a:alpha val="90000"/>
              <a:hueOff val="1551704"/>
              <a:satOff val="-7321"/>
              <a:lumOff val="-264"/>
              <a:alphaOff val="0"/>
            </a:schemeClr>
          </a:fillRef>
          <a:effectRef idx="0">
            <a:schemeClr val="accent4">
              <a:tint val="40000"/>
              <a:alpha val="90000"/>
              <a:hueOff val="1551704"/>
              <a:satOff val="-7321"/>
              <a:lumOff val="-2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2019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73D5AF-86EB-1795-8A52-5152E925195B}"/>
              </a:ext>
            </a:extLst>
          </p:cNvPr>
          <p:cNvSpPr/>
          <p:nvPr/>
        </p:nvSpPr>
        <p:spPr>
          <a:xfrm>
            <a:off x="4279825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2800255"/>
              <a:satOff val="-11651"/>
              <a:lumOff val="2745"/>
              <a:alphaOff val="0"/>
            </a:schemeClr>
          </a:fillRef>
          <a:effectRef idx="1">
            <a:schemeClr val="accent4">
              <a:hueOff val="2800255"/>
              <a:satOff val="-11651"/>
              <a:lumOff val="274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Mpox, multicounty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DD398B3-B1A6-CF9B-9BC8-4AD8FD319C62}"/>
              </a:ext>
            </a:extLst>
          </p:cNvPr>
          <p:cNvSpPr/>
          <p:nvPr/>
        </p:nvSpPr>
        <p:spPr>
          <a:xfrm rot="5400000">
            <a:off x="5086302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2800255"/>
              <a:satOff val="-11651"/>
              <a:lumOff val="2745"/>
              <a:alphaOff val="0"/>
            </a:schemeClr>
          </a:fillRef>
          <a:effectRef idx="1">
            <a:schemeClr val="accent4">
              <a:hueOff val="2800255"/>
              <a:satOff val="-11651"/>
              <a:lumOff val="2745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C124F9-4FA8-953A-FB15-AD962FBB093B}"/>
              </a:ext>
            </a:extLst>
          </p:cNvPr>
          <p:cNvSpPr/>
          <p:nvPr/>
        </p:nvSpPr>
        <p:spPr>
          <a:xfrm>
            <a:off x="4279825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3103407"/>
              <a:satOff val="-14641"/>
              <a:lumOff val="-529"/>
              <a:alphaOff val="0"/>
            </a:schemeClr>
          </a:lnRef>
          <a:fillRef idx="1">
            <a:schemeClr val="accent4">
              <a:tint val="40000"/>
              <a:alpha val="90000"/>
              <a:hueOff val="3103407"/>
              <a:satOff val="-14641"/>
              <a:lumOff val="-529"/>
              <a:alphaOff val="0"/>
            </a:schemeClr>
          </a:fillRef>
          <a:effectRef idx="0">
            <a:schemeClr val="accent4">
              <a:tint val="40000"/>
              <a:alpha val="90000"/>
              <a:hueOff val="3103407"/>
              <a:satOff val="-14641"/>
              <a:lumOff val="-5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2022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DF9955-EBCB-2EB4-D473-C9E0667EC302}"/>
              </a:ext>
            </a:extLst>
          </p:cNvPr>
          <p:cNvSpPr/>
          <p:nvPr/>
        </p:nvSpPr>
        <p:spPr>
          <a:xfrm>
            <a:off x="6202718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4200382"/>
              <a:satOff val="-17476"/>
              <a:lumOff val="4118"/>
              <a:alphaOff val="0"/>
            </a:schemeClr>
          </a:fillRef>
          <a:effectRef idx="1">
            <a:schemeClr val="accent4">
              <a:hueOff val="4200382"/>
              <a:satOff val="-17476"/>
              <a:lumOff val="411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Ebola, Uganda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3D3ED8F-49A5-3F15-51EE-7433A73C889B}"/>
              </a:ext>
            </a:extLst>
          </p:cNvPr>
          <p:cNvSpPr/>
          <p:nvPr/>
        </p:nvSpPr>
        <p:spPr>
          <a:xfrm rot="5400000">
            <a:off x="7009194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4200382"/>
              <a:satOff val="-17476"/>
              <a:lumOff val="4118"/>
              <a:alphaOff val="0"/>
            </a:schemeClr>
          </a:fillRef>
          <a:effectRef idx="1">
            <a:schemeClr val="accent4">
              <a:hueOff val="4200382"/>
              <a:satOff val="-17476"/>
              <a:lumOff val="4118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41F58C-37B8-CA22-E2ED-CEA42D3E48E5}"/>
              </a:ext>
            </a:extLst>
          </p:cNvPr>
          <p:cNvSpPr/>
          <p:nvPr/>
        </p:nvSpPr>
        <p:spPr>
          <a:xfrm>
            <a:off x="6202718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4655111"/>
              <a:satOff val="-21962"/>
              <a:lumOff val="-793"/>
              <a:alphaOff val="0"/>
            </a:schemeClr>
          </a:lnRef>
          <a:fillRef idx="1">
            <a:schemeClr val="accent4">
              <a:tint val="40000"/>
              <a:alpha val="90000"/>
              <a:hueOff val="4655111"/>
              <a:satOff val="-21962"/>
              <a:lumOff val="-793"/>
              <a:alphaOff val="0"/>
            </a:schemeClr>
          </a:fillRef>
          <a:effectRef idx="0">
            <a:schemeClr val="accent4">
              <a:tint val="40000"/>
              <a:alpha val="90000"/>
              <a:hueOff val="4655111"/>
              <a:satOff val="-21962"/>
              <a:lumOff val="-7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2022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A84FF4B-2247-F2F0-60C8-BDF5652DFB07}"/>
              </a:ext>
            </a:extLst>
          </p:cNvPr>
          <p:cNvSpPr/>
          <p:nvPr/>
        </p:nvSpPr>
        <p:spPr>
          <a:xfrm>
            <a:off x="8125611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600509"/>
              <a:satOff val="-23301"/>
              <a:lumOff val="5490"/>
              <a:alphaOff val="0"/>
            </a:schemeClr>
          </a:fillRef>
          <a:effectRef idx="1">
            <a:schemeClr val="accent4">
              <a:hueOff val="5600509"/>
              <a:satOff val="-23301"/>
              <a:lumOff val="549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/>
              <a:t>Marburg: Tanzania, Equatorial Guinea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B542518-BDA5-DD9F-DDFD-C730B8D10E6B}"/>
              </a:ext>
            </a:extLst>
          </p:cNvPr>
          <p:cNvSpPr/>
          <p:nvPr/>
        </p:nvSpPr>
        <p:spPr>
          <a:xfrm rot="5400000">
            <a:off x="8932087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600509"/>
              <a:satOff val="-23301"/>
              <a:lumOff val="5490"/>
              <a:alphaOff val="0"/>
            </a:schemeClr>
          </a:fillRef>
          <a:effectRef idx="1">
            <a:schemeClr val="accent4">
              <a:hueOff val="5600509"/>
              <a:satOff val="-23301"/>
              <a:lumOff val="549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83494C-4CF0-8EA7-D9BE-3606B5F829EC}"/>
              </a:ext>
            </a:extLst>
          </p:cNvPr>
          <p:cNvSpPr/>
          <p:nvPr/>
        </p:nvSpPr>
        <p:spPr>
          <a:xfrm>
            <a:off x="8125611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6206815"/>
              <a:satOff val="-29283"/>
              <a:lumOff val="-1058"/>
              <a:alphaOff val="0"/>
            </a:schemeClr>
          </a:lnRef>
          <a:fillRef idx="1">
            <a:schemeClr val="accent4">
              <a:tint val="40000"/>
              <a:alpha val="90000"/>
              <a:hueOff val="6206815"/>
              <a:satOff val="-29283"/>
              <a:lumOff val="-1058"/>
              <a:alphaOff val="0"/>
            </a:schemeClr>
          </a:fillRef>
          <a:effectRef idx="0">
            <a:schemeClr val="accent4">
              <a:tint val="40000"/>
              <a:alpha val="90000"/>
              <a:hueOff val="6206815"/>
              <a:satOff val="-29283"/>
              <a:lumOff val="-10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2023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1C1516C-899C-347F-3D2D-2FE324C7ADD9}"/>
              </a:ext>
            </a:extLst>
          </p:cNvPr>
          <p:cNvSpPr/>
          <p:nvPr/>
        </p:nvSpPr>
        <p:spPr>
          <a:xfrm>
            <a:off x="10048504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7000636"/>
              <a:satOff val="-29126"/>
              <a:lumOff val="6863"/>
              <a:alphaOff val="0"/>
            </a:schemeClr>
          </a:fillRef>
          <a:effectRef idx="1">
            <a:schemeClr val="accent4">
              <a:hueOff val="7000636"/>
              <a:satOff val="-29126"/>
              <a:lumOff val="686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Mpox, multicounty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F3F9D96-AA4D-4310-ECD7-AD242ED18D92}"/>
              </a:ext>
            </a:extLst>
          </p:cNvPr>
          <p:cNvSpPr/>
          <p:nvPr/>
        </p:nvSpPr>
        <p:spPr>
          <a:xfrm rot="5400000">
            <a:off x="10854980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7000636"/>
              <a:satOff val="-29126"/>
              <a:lumOff val="6863"/>
              <a:alphaOff val="0"/>
            </a:schemeClr>
          </a:fillRef>
          <a:effectRef idx="1">
            <a:schemeClr val="accent4">
              <a:hueOff val="7000636"/>
              <a:satOff val="-29126"/>
              <a:lumOff val="6863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B5694BA-F85B-E551-3957-699070871691}"/>
              </a:ext>
            </a:extLst>
          </p:cNvPr>
          <p:cNvSpPr/>
          <p:nvPr/>
        </p:nvSpPr>
        <p:spPr>
          <a:xfrm>
            <a:off x="10048504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7758518"/>
              <a:satOff val="-36604"/>
              <a:lumOff val="-1322"/>
              <a:alphaOff val="0"/>
            </a:schemeClr>
          </a:lnRef>
          <a:fillRef idx="1">
            <a:schemeClr val="accent4">
              <a:tint val="40000"/>
              <a:alpha val="90000"/>
              <a:hueOff val="7758518"/>
              <a:satOff val="-36604"/>
              <a:lumOff val="-1322"/>
              <a:alphaOff val="0"/>
            </a:schemeClr>
          </a:fillRef>
          <a:effectRef idx="0">
            <a:schemeClr val="accent4">
              <a:tint val="40000"/>
              <a:alpha val="90000"/>
              <a:hueOff val="7758518"/>
              <a:satOff val="-36604"/>
              <a:lumOff val="-132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2023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18A8C6-2B9E-7751-544B-2818E459D456}"/>
              </a:ext>
            </a:extLst>
          </p:cNvPr>
          <p:cNvSpPr/>
          <p:nvPr/>
        </p:nvSpPr>
        <p:spPr>
          <a:xfrm>
            <a:off x="11971397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8400764"/>
              <a:satOff val="-34952"/>
              <a:lumOff val="8235"/>
              <a:alphaOff val="0"/>
            </a:schemeClr>
          </a:fillRef>
          <a:effectRef idx="1">
            <a:schemeClr val="accent4">
              <a:hueOff val="8400764"/>
              <a:satOff val="-34952"/>
              <a:lumOff val="823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H5N1, USA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531EE1A-F0C9-0E30-AE1E-D4BF5E8657CA}"/>
              </a:ext>
            </a:extLst>
          </p:cNvPr>
          <p:cNvSpPr/>
          <p:nvPr/>
        </p:nvSpPr>
        <p:spPr>
          <a:xfrm rot="5400000">
            <a:off x="12777873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8400764"/>
              <a:satOff val="-34952"/>
              <a:lumOff val="8235"/>
              <a:alphaOff val="0"/>
            </a:schemeClr>
          </a:fillRef>
          <a:effectRef idx="1">
            <a:schemeClr val="accent4">
              <a:hueOff val="8400764"/>
              <a:satOff val="-34952"/>
              <a:lumOff val="8235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3E39993-4103-DAE4-5AE1-C8501344FD69}"/>
              </a:ext>
            </a:extLst>
          </p:cNvPr>
          <p:cNvSpPr/>
          <p:nvPr/>
        </p:nvSpPr>
        <p:spPr>
          <a:xfrm>
            <a:off x="11971397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9310222"/>
              <a:satOff val="-43924"/>
              <a:lumOff val="-1587"/>
              <a:alphaOff val="0"/>
            </a:schemeClr>
          </a:lnRef>
          <a:fillRef idx="1">
            <a:schemeClr val="accent4">
              <a:tint val="40000"/>
              <a:alpha val="90000"/>
              <a:hueOff val="9310222"/>
              <a:satOff val="-43924"/>
              <a:lumOff val="-1587"/>
              <a:alphaOff val="0"/>
            </a:schemeClr>
          </a:fillRef>
          <a:effectRef idx="0">
            <a:schemeClr val="accent4">
              <a:tint val="40000"/>
              <a:alpha val="90000"/>
              <a:hueOff val="9310222"/>
              <a:satOff val="-43924"/>
              <a:lumOff val="-158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2024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180BBC-7F55-B2CB-2F7B-F89FA6AB688D}"/>
              </a:ext>
            </a:extLst>
          </p:cNvPr>
          <p:cNvSpPr/>
          <p:nvPr/>
        </p:nvSpPr>
        <p:spPr>
          <a:xfrm>
            <a:off x="13894289" y="3727605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71" tIns="32671" rIns="32671" bIns="3267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/>
              <a:t>Marburg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F5BF8C4-BDC3-A491-BAE8-2BEFF72C2F22}"/>
              </a:ext>
            </a:extLst>
          </p:cNvPr>
          <p:cNvSpPr/>
          <p:nvPr/>
        </p:nvSpPr>
        <p:spPr>
          <a:xfrm rot="5400000">
            <a:off x="14700766" y="4186189"/>
            <a:ext cx="73795" cy="7379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C66B08-2C6F-D35C-870C-D107144CEB9A}"/>
              </a:ext>
            </a:extLst>
          </p:cNvPr>
          <p:cNvSpPr/>
          <p:nvPr/>
        </p:nvSpPr>
        <p:spPr>
          <a:xfrm>
            <a:off x="13894289" y="4296882"/>
            <a:ext cx="1686748" cy="421687"/>
          </a:xfrm>
          <a:custGeom>
            <a:avLst/>
            <a:gdLst>
              <a:gd name="connsiteX0" fmla="*/ 0 w 1686748"/>
              <a:gd name="connsiteY0" fmla="*/ 42169 h 421687"/>
              <a:gd name="connsiteX1" fmla="*/ 42169 w 1686748"/>
              <a:gd name="connsiteY1" fmla="*/ 0 h 421687"/>
              <a:gd name="connsiteX2" fmla="*/ 1644579 w 1686748"/>
              <a:gd name="connsiteY2" fmla="*/ 0 h 421687"/>
              <a:gd name="connsiteX3" fmla="*/ 1686748 w 1686748"/>
              <a:gd name="connsiteY3" fmla="*/ 42169 h 421687"/>
              <a:gd name="connsiteX4" fmla="*/ 1686748 w 1686748"/>
              <a:gd name="connsiteY4" fmla="*/ 379518 h 421687"/>
              <a:gd name="connsiteX5" fmla="*/ 1644579 w 1686748"/>
              <a:gd name="connsiteY5" fmla="*/ 421687 h 421687"/>
              <a:gd name="connsiteX6" fmla="*/ 42169 w 1686748"/>
              <a:gd name="connsiteY6" fmla="*/ 421687 h 421687"/>
              <a:gd name="connsiteX7" fmla="*/ 0 w 1686748"/>
              <a:gd name="connsiteY7" fmla="*/ 379518 h 421687"/>
              <a:gd name="connsiteX8" fmla="*/ 0 w 1686748"/>
              <a:gd name="connsiteY8" fmla="*/ 4216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748" h="421687">
                <a:moveTo>
                  <a:pt x="0" y="42169"/>
                </a:moveTo>
                <a:cubicBezTo>
                  <a:pt x="0" y="18880"/>
                  <a:pt x="18880" y="0"/>
                  <a:pt x="42169" y="0"/>
                </a:cubicBezTo>
                <a:lnTo>
                  <a:pt x="1644579" y="0"/>
                </a:lnTo>
                <a:cubicBezTo>
                  <a:pt x="1667868" y="0"/>
                  <a:pt x="1686748" y="18880"/>
                  <a:pt x="1686748" y="42169"/>
                </a:cubicBezTo>
                <a:lnTo>
                  <a:pt x="1686748" y="379518"/>
                </a:lnTo>
                <a:cubicBezTo>
                  <a:pt x="1686748" y="402807"/>
                  <a:pt x="1667868" y="421687"/>
                  <a:pt x="1644579" y="421687"/>
                </a:cubicBezTo>
                <a:lnTo>
                  <a:pt x="42169" y="421687"/>
                </a:lnTo>
                <a:cubicBezTo>
                  <a:pt x="18880" y="421687"/>
                  <a:pt x="0" y="402807"/>
                  <a:pt x="0" y="379518"/>
                </a:cubicBezTo>
                <a:lnTo>
                  <a:pt x="0" y="42169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lnRef>
          <a:fillRef idx="1"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fillRef>
          <a:effectRef idx="0"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831" tIns="42831" rIns="42831" bIns="4283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EE93E7-3DB7-EA14-E410-94B04C44ECAD}"/>
              </a:ext>
            </a:extLst>
          </p:cNvPr>
          <p:cNvSpPr/>
          <p:nvPr/>
        </p:nvSpPr>
        <p:spPr>
          <a:xfrm>
            <a:off x="12996110" y="5958707"/>
            <a:ext cx="2466474" cy="11158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/>
              <a:t>Today</a:t>
            </a:r>
            <a:endParaRPr lang="en-GB" sz="2000" b="1"/>
          </a:p>
        </p:txBody>
      </p:sp>
      <p:sp>
        <p:nvSpPr>
          <p:cNvPr id="38" name="Arrow: Bent 37">
            <a:extLst>
              <a:ext uri="{FF2B5EF4-FFF2-40B4-BE49-F238E27FC236}">
                <a16:creationId xmlns:a16="http://schemas.microsoft.com/office/drawing/2014/main" id="{F75A15A2-7B73-9CA2-1E2A-C98F01EFCFFD}"/>
              </a:ext>
            </a:extLst>
          </p:cNvPr>
          <p:cNvSpPr/>
          <p:nvPr/>
        </p:nvSpPr>
        <p:spPr>
          <a:xfrm>
            <a:off x="10854980" y="2828891"/>
            <a:ext cx="3374365" cy="922775"/>
          </a:xfrm>
          <a:prstGeom prst="bentArrow">
            <a:avLst>
              <a:gd name="adj1" fmla="val 15502"/>
              <a:gd name="adj2" fmla="val 18215"/>
              <a:gd name="adj3" fmla="val 25000"/>
              <a:gd name="adj4" fmla="val 43750"/>
            </a:avLst>
          </a:prstGeom>
          <a:solidFill>
            <a:srgbClr val="8FEC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Arrow: Bent 39">
            <a:extLst>
              <a:ext uri="{FF2B5EF4-FFF2-40B4-BE49-F238E27FC236}">
                <a16:creationId xmlns:a16="http://schemas.microsoft.com/office/drawing/2014/main" id="{334430DA-7AC7-60DE-3929-BF847D0A5C0D}"/>
              </a:ext>
            </a:extLst>
          </p:cNvPr>
          <p:cNvSpPr/>
          <p:nvPr/>
        </p:nvSpPr>
        <p:spPr>
          <a:xfrm>
            <a:off x="12701937" y="3156955"/>
            <a:ext cx="1527408" cy="5578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D5EF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Arrow: Bent 40">
            <a:extLst>
              <a:ext uri="{FF2B5EF4-FFF2-40B4-BE49-F238E27FC236}">
                <a16:creationId xmlns:a16="http://schemas.microsoft.com/office/drawing/2014/main" id="{F955EA30-8EBD-AC79-240B-730350A8F87D}"/>
              </a:ext>
            </a:extLst>
          </p:cNvPr>
          <p:cNvSpPr/>
          <p:nvPr/>
        </p:nvSpPr>
        <p:spPr>
          <a:xfrm>
            <a:off x="4788569" y="2370943"/>
            <a:ext cx="9440776" cy="1343827"/>
          </a:xfrm>
          <a:prstGeom prst="bentArrow">
            <a:avLst>
              <a:gd name="adj1" fmla="val 9934"/>
              <a:gd name="adj2" fmla="val 12740"/>
              <a:gd name="adj3" fmla="val 25000"/>
              <a:gd name="adj4" fmla="val 53902"/>
            </a:avLst>
          </a:prstGeom>
          <a:solidFill>
            <a:srgbClr val="BBFA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A9D01C-516B-0BA3-5FE8-FDE20364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951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C547EE-7D17-7622-EBFF-B70FCF4BC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spAutoFit/>
          </a:bodyPr>
          <a:lstStyle/>
          <a:p>
            <a:r>
              <a:rPr lang="en-US">
                <a:cs typeface="Arial"/>
              </a:rPr>
              <a:t>Dr Titus Divala, Head of Epidemics and Epidemiology, Wellcome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7852F-A37F-416F-6AF8-31480B79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Remarks</a:t>
            </a:r>
          </a:p>
        </p:txBody>
      </p:sp>
    </p:spTree>
    <p:extLst>
      <p:ext uri="{BB962C8B-B14F-4D97-AF65-F5344CB8AC3E}">
        <p14:creationId xmlns:p14="http://schemas.microsoft.com/office/powerpoint/2010/main" val="40012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0D83AE-E30E-0347-A999-CB4415A6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6" y="2175085"/>
            <a:ext cx="8516636" cy="2768623"/>
          </a:xfrm>
        </p:spPr>
        <p:txBody>
          <a:bodyPr/>
          <a:lstStyle/>
          <a:p>
            <a:r>
              <a:rPr lang="en-US"/>
              <a:t>The Pathogen Variants Network, </a:t>
            </a:r>
            <a:br>
              <a:rPr lang="en-US"/>
            </a:br>
            <a:r>
              <a:rPr lang="en-US"/>
              <a:t>…a year later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57CE2-0309-DEE9-D00E-3AAFC1956CE2}"/>
              </a:ext>
            </a:extLst>
          </p:cNvPr>
          <p:cNvSpPr txBox="1"/>
          <p:nvPr/>
        </p:nvSpPr>
        <p:spPr>
          <a:xfrm>
            <a:off x="691022" y="6661138"/>
            <a:ext cx="769097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>
                <a:solidFill>
                  <a:schemeClr val="bg1"/>
                </a:solidFill>
                <a:cs typeface="Arial"/>
              </a:rPr>
              <a:t>Titus Divala</a:t>
            </a:r>
            <a:endParaRPr lang="en-US" sz="200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2400">
                <a:solidFill>
                  <a:schemeClr val="bg1"/>
                </a:solidFill>
                <a:cs typeface="Arial"/>
              </a:rPr>
              <a:t>Head of Epidemics and Epidemiology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F452-85D9-54B8-9507-E3AF9E66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Wellcome</a:t>
            </a:r>
            <a:r>
              <a:rPr lang="en-US"/>
              <a:t> Strategic </a:t>
            </a:r>
            <a:r>
              <a:rPr lang="en-US" err="1"/>
              <a:t>Programmes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DD38-228F-585E-FD93-D1A7A5BD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wellcome.org |  @wellcometrust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59E23-DDE4-B8E6-1792-F4E44C63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9AD68-5327-4FA6-9851-A953E7042653}" type="slidenum"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Wellcome"/>
                <a:ea typeface="+mn-ea"/>
                <a:cs typeface="+mn-cs"/>
              </a:rPr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Wellcome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808E42-A1F8-C688-0094-9C31EF878BB7}"/>
              </a:ext>
            </a:extLst>
          </p:cNvPr>
          <p:cNvSpPr txBox="1">
            <a:spLocks/>
          </p:cNvSpPr>
          <p:nvPr/>
        </p:nvSpPr>
        <p:spPr>
          <a:xfrm>
            <a:off x="2320939" y="5691466"/>
            <a:ext cx="4100353" cy="64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Discovery Research</a:t>
            </a:r>
          </a:p>
          <a:p>
            <a:pPr marL="0" marR="0" lvl="0" indent="0" algn="l" defTabSz="1218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585B95-368F-A809-AF54-FFB69F29800C}"/>
              </a:ext>
            </a:extLst>
          </p:cNvPr>
          <p:cNvSpPr txBox="1">
            <a:spLocks/>
          </p:cNvSpPr>
          <p:nvPr/>
        </p:nvSpPr>
        <p:spPr>
          <a:xfrm>
            <a:off x="10026977" y="5691466"/>
            <a:ext cx="4100354" cy="2032051"/>
          </a:xfrm>
          <a:prstGeom prst="rect">
            <a:avLst/>
          </a:prstGeom>
        </p:spPr>
        <p:txBody>
          <a:bodyPr vert="horz" lIns="121896" tIns="60949" rIns="121896" bIns="6094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9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 &amp; Health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9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Infectious Disease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9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Health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46340EB-2CD9-16BD-0F22-0331602F3C3B}"/>
              </a:ext>
            </a:extLst>
          </p:cNvPr>
          <p:cNvSpPr txBox="1">
            <a:spLocks/>
          </p:cNvSpPr>
          <p:nvPr/>
        </p:nvSpPr>
        <p:spPr>
          <a:xfrm>
            <a:off x="463179" y="8720331"/>
            <a:ext cx="12703535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wellcome.org  |  @wellcometrust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9EFC2E1-9569-257B-2425-DEAA7E3BAB78}"/>
              </a:ext>
            </a:extLst>
          </p:cNvPr>
          <p:cNvSpPr txBox="1">
            <a:spLocks/>
          </p:cNvSpPr>
          <p:nvPr/>
        </p:nvSpPr>
        <p:spPr>
          <a:xfrm>
            <a:off x="15413118" y="8722172"/>
            <a:ext cx="431958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9AD68-5327-4FA6-9851-A953E7042653}" type="slidenum"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Wellcome"/>
                <a:ea typeface="+mn-ea"/>
                <a:cs typeface="+mn-cs"/>
              </a:rPr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Wellcome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B6FDA-49EC-A552-E1A1-D855D7E71DCB}"/>
              </a:ext>
            </a:extLst>
          </p:cNvPr>
          <p:cNvSpPr txBox="1"/>
          <p:nvPr/>
        </p:nvSpPr>
        <p:spPr>
          <a:xfrm>
            <a:off x="2540815" y="6191765"/>
            <a:ext cx="3871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 Collection</a:t>
            </a: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 Leap</a:t>
            </a:r>
          </a:p>
        </p:txBody>
      </p:sp>
      <p:pic>
        <p:nvPicPr>
          <p:cNvPr id="18" name="Picture 17" descr="A diagram of a science&#10;&#10;Description automatically generated with medium confidence">
            <a:extLst>
              <a:ext uri="{FF2B5EF4-FFF2-40B4-BE49-F238E27FC236}">
                <a16:creationId xmlns:a16="http://schemas.microsoft.com/office/drawing/2014/main" id="{2F70C453-179F-3CDC-C0F0-B41EEB0FF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6"/>
          <a:stretch/>
        </p:blipFill>
        <p:spPr>
          <a:xfrm>
            <a:off x="3190423" y="2268698"/>
            <a:ext cx="9676302" cy="33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36FA-6188-4831-81FC-F3276328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Discovery Research remit  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13FC-9F56-470A-B9CA-705D424E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 defTabSz="457154">
              <a:spcAft>
                <a:spcPts val="600"/>
              </a:spcAft>
            </a:pPr>
            <a:fld id="{DEF9AD68-5327-4FA6-9851-A953E7042653}" type="slidenum">
              <a:rPr lang="en-GB">
                <a:solidFill>
                  <a:srgbClr val="002C44"/>
                </a:solidFill>
                <a:latin typeface="Wellcome"/>
              </a:rPr>
              <a:pPr defTabSz="457154">
                <a:spcAft>
                  <a:spcPts val="600"/>
                </a:spcAft>
              </a:pPr>
              <a:t>5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04668B1-D74D-49F9-A652-FBAB2625FD1D}"/>
              </a:ext>
            </a:extLst>
          </p:cNvPr>
          <p:cNvSpPr txBox="1">
            <a:spLocks/>
          </p:cNvSpPr>
          <p:nvPr/>
        </p:nvSpPr>
        <p:spPr>
          <a:xfrm>
            <a:off x="794867" y="2204424"/>
            <a:ext cx="7001102" cy="58516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1219078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35">
              <a:lnSpc>
                <a:spcPct val="100000"/>
              </a:lnSpc>
              <a:spcBef>
                <a:spcPts val="600"/>
              </a:spcBef>
            </a:pP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Includes research into:</a:t>
            </a:r>
          </a:p>
          <a:p>
            <a:pPr marL="342231" indent="-342231" defTabSz="1218835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GB">
                <a:solidFill>
                  <a:srgbClr val="69A035"/>
                </a:solidFill>
                <a:latin typeface="Arial"/>
                <a:ea typeface="+mn-lt"/>
                <a:cs typeface="Arial"/>
              </a:rPr>
              <a:t>fundamental processes</a:t>
            </a:r>
            <a:r>
              <a:rPr lang="en-GB">
                <a:solidFill>
                  <a:srgbClr val="1571F2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that underpin biology</a:t>
            </a:r>
            <a:endParaRPr lang="en-GB" b="0">
              <a:solidFill>
                <a:srgbClr val="000000"/>
              </a:solidFill>
              <a:latin typeface="Arial"/>
              <a:cs typeface="Arial"/>
            </a:endParaRPr>
          </a:p>
          <a:p>
            <a:pPr marL="342231" indent="-342231" defTabSz="1218835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GB">
                <a:solidFill>
                  <a:srgbClr val="69A035"/>
                </a:solidFill>
                <a:latin typeface="Arial"/>
                <a:ea typeface="+mn-lt"/>
                <a:cs typeface="Arial"/>
              </a:rPr>
              <a:t>complexities of human health and disease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,</a:t>
            </a:r>
            <a:r>
              <a:rPr lang="en-GB">
                <a:solidFill>
                  <a:srgbClr val="1571F2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including clinical research and population-based approaches </a:t>
            </a:r>
            <a:endParaRPr lang="en-US" b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2231" indent="-342231" defTabSz="1218835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GB">
                <a:solidFill>
                  <a:srgbClr val="69A035"/>
                </a:solidFill>
                <a:latin typeface="Arial"/>
                <a:ea typeface="+mn-lt"/>
                <a:cs typeface="Arial"/>
              </a:rPr>
              <a:t>developing methodologies, conceptual frameworks, technologies, tools or techniques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that could benefit health-related research</a:t>
            </a:r>
          </a:p>
          <a:p>
            <a:pPr marL="342231" indent="-342231" defTabSz="1218835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GB">
                <a:solidFill>
                  <a:srgbClr val="69A035"/>
                </a:solidFill>
                <a:latin typeface="Arial"/>
                <a:ea typeface="+mn-lt"/>
                <a:cs typeface="Arial"/>
              </a:rPr>
              <a:t>needs, values and priorities 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of the people and communities affected by disease and health disparities</a:t>
            </a:r>
          </a:p>
          <a:p>
            <a:pPr marL="342231" indent="-342231" defTabSz="1218835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r>
              <a:rPr lang="en-GB">
                <a:solidFill>
                  <a:srgbClr val="69A035"/>
                </a:solidFill>
                <a:latin typeface="Arial"/>
                <a:ea typeface="+mn-lt"/>
                <a:cs typeface="Arial"/>
              </a:rPr>
              <a:t>social, cultural, political and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GB">
                <a:solidFill>
                  <a:srgbClr val="69A035"/>
                </a:solidFill>
                <a:latin typeface="Arial"/>
                <a:ea typeface="+mn-lt"/>
                <a:cs typeface="Arial"/>
              </a:rPr>
              <a:t>historical contexts</a:t>
            </a:r>
            <a:r>
              <a:rPr lang="en-GB">
                <a:solidFill>
                  <a:srgbClr val="1571F2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GB" b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of human health and disease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907000-788E-405E-862F-24F4C594C74F}"/>
              </a:ext>
            </a:extLst>
          </p:cNvPr>
          <p:cNvSpPr txBox="1">
            <a:spLocks/>
          </p:cNvSpPr>
          <p:nvPr/>
        </p:nvSpPr>
        <p:spPr>
          <a:xfrm>
            <a:off x="8684630" y="2220048"/>
            <a:ext cx="7282711" cy="58360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35"/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Excludes activities not grounded in discovery, such as:</a:t>
            </a:r>
            <a:endParaRPr lang="en-US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2231" indent="-342231" defTabSz="121883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B2001D"/>
                </a:solidFill>
                <a:latin typeface="Arial"/>
                <a:ea typeface="+mn-lt"/>
                <a:cs typeface="Arial"/>
              </a:rPr>
              <a:t>purely translational research</a:t>
            </a: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including clinical trials to test and develop interventions and treatments</a:t>
            </a:r>
          </a:p>
          <a:p>
            <a:pPr marL="342231" indent="-342231" defTabSz="121883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proposals that are primarily </a:t>
            </a:r>
            <a:r>
              <a:rPr lang="en-GB" sz="2400" b="1">
                <a:solidFill>
                  <a:srgbClr val="B2001D"/>
                </a:solidFill>
                <a:latin typeface="Arial"/>
                <a:ea typeface="+mn-lt"/>
                <a:cs typeface="Arial"/>
              </a:rPr>
              <a:t>implementation science</a:t>
            </a:r>
            <a:endParaRPr lang="en-US" sz="2400" b="1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2231" indent="-342231" defTabSz="121883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large-scale</a:t>
            </a:r>
            <a:r>
              <a:rPr lang="en-GB" sz="2400">
                <a:solidFill>
                  <a:srgbClr val="B2001D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2400" b="1">
                <a:solidFill>
                  <a:srgbClr val="B2001D"/>
                </a:solidFill>
                <a:latin typeface="Arial"/>
                <a:ea typeface="+mn-lt"/>
                <a:cs typeface="Arial"/>
              </a:rPr>
              <a:t>population-level interventions</a:t>
            </a:r>
            <a:r>
              <a:rPr lang="en-GB" sz="2400">
                <a:solidFill>
                  <a:srgbClr val="B2001D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and trials</a:t>
            </a:r>
            <a:endParaRPr lang="en-US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2231" indent="-342231" defTabSz="121883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studies on </a:t>
            </a:r>
            <a:r>
              <a:rPr lang="en-GB" sz="2400" b="1">
                <a:solidFill>
                  <a:srgbClr val="B2001D"/>
                </a:solidFill>
                <a:latin typeface="Arial"/>
                <a:ea typeface="+mn-lt"/>
                <a:cs typeface="Arial"/>
              </a:rPr>
              <a:t>companion and exotic animals</a:t>
            </a:r>
            <a:r>
              <a:rPr lang="en-GB" sz="2400">
                <a:solidFill>
                  <a:srgbClr val="B2001D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except as models for human disease</a:t>
            </a:r>
          </a:p>
          <a:p>
            <a:pPr marL="342231" indent="-342231" defTabSz="121883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defTabSz="1218835">
              <a:spcBef>
                <a:spcPts val="600"/>
              </a:spcBef>
            </a:pPr>
            <a:r>
              <a:rPr lang="en-GB" sz="2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Our three challenge-led programmes will fund these and other types of activity when needed to achieve the specific goals we have identified.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5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E4C3B1-CB20-EC7B-5B3E-64C70B40B151}"/>
              </a:ext>
            </a:extLst>
          </p:cNvPr>
          <p:cNvSpPr/>
          <p:nvPr/>
        </p:nvSpPr>
        <p:spPr>
          <a:xfrm>
            <a:off x="8416754" y="43586"/>
            <a:ext cx="7764975" cy="9143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D7ECD-7D8E-291C-E7A1-16EB5EF6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DEF9AD68-5327-4FA6-9851-A953E7042653}" type="slidenum">
              <a:rPr lang="en-GB">
                <a:solidFill>
                  <a:srgbClr val="002C44"/>
                </a:solidFill>
                <a:latin typeface="Wellcome"/>
              </a:rPr>
              <a:pPr defTabSz="457154"/>
              <a:t>6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DF049E-A813-1C8B-272D-1B646EE573DF}"/>
              </a:ext>
            </a:extLst>
          </p:cNvPr>
          <p:cNvSpPr txBox="1">
            <a:spLocks/>
          </p:cNvSpPr>
          <p:nvPr/>
        </p:nvSpPr>
        <p:spPr>
          <a:xfrm>
            <a:off x="567944" y="881532"/>
            <a:ext cx="7512910" cy="12824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218957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kern="1200" spc="-9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835"/>
            <a:r>
              <a:rPr lang="en-US">
                <a:solidFill>
                  <a:srgbClr val="002C44"/>
                </a:solidFill>
                <a:latin typeface="Wellcome"/>
              </a:rPr>
              <a:t>The Infectious Disease Strategic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CF3FB-08B1-FC0B-BDD0-EA76947D71F7}"/>
              </a:ext>
            </a:extLst>
          </p:cNvPr>
          <p:cNvSpPr txBox="1"/>
          <p:nvPr/>
        </p:nvSpPr>
        <p:spPr>
          <a:xfrm>
            <a:off x="504783" y="3077654"/>
            <a:ext cx="8121008" cy="2139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154">
              <a:lnSpc>
                <a:spcPct val="150000"/>
              </a:lnSpc>
              <a:defRPr/>
            </a:pPr>
            <a:r>
              <a:rPr lang="en-US" sz="3200" b="1">
                <a:solidFill>
                  <a:srgbClr val="F080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science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pPr algn="ctr" defTabSz="457154">
              <a:lnSpc>
                <a:spcPct val="150000"/>
              </a:lnSpc>
              <a:defRPr/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</a:t>
            </a:r>
            <a:r>
              <a:rPr lang="en-US" sz="3200" b="1">
                <a:solidFill>
                  <a:srgbClr val="9BD6E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innovative solutions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b="1">
                <a:solidFill>
                  <a:srgbClr val="B200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combat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infectious disease in the </a:t>
            </a:r>
            <a:r>
              <a:rPr lang="en-US" sz="3200" b="1">
                <a:solidFill>
                  <a:srgbClr val="69A0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affected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D28558-0117-2CB9-4CF0-E079EB4AC05C}"/>
              </a:ext>
            </a:extLst>
          </p:cNvPr>
          <p:cNvSpPr txBox="1"/>
          <p:nvPr/>
        </p:nvSpPr>
        <p:spPr>
          <a:xfrm>
            <a:off x="9077674" y="1994008"/>
            <a:ext cx="6608795" cy="1323046"/>
          </a:xfrm>
          <a:prstGeom prst="rect">
            <a:avLst/>
          </a:prstGeom>
          <a:noFill/>
        </p:spPr>
        <p:txBody>
          <a:bodyPr wrap="square" lIns="91431" tIns="45716" rIns="91431" bIns="45716" anchor="t">
            <a:spAutoFit/>
          </a:bodyPr>
          <a:lstStyle/>
          <a:p>
            <a:pPr defTabSz="457154"/>
            <a:r>
              <a:rPr lang="en-GB" sz="26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Goals ensure that we focus on tackling the </a:t>
            </a:r>
            <a:r>
              <a:rPr lang="en-GB" sz="2666">
                <a:solidFill>
                  <a:srgbClr val="2982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biggest challenges </a:t>
            </a:r>
            <a:r>
              <a:rPr lang="en-GB" sz="26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2666">
                <a:solidFill>
                  <a:srgbClr val="F080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n-GB" sz="26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make a difference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3BE30C2-A1A7-CBDC-5E37-973EE3901BE5}"/>
              </a:ext>
            </a:extLst>
          </p:cNvPr>
          <p:cNvSpPr txBox="1">
            <a:spLocks/>
          </p:cNvSpPr>
          <p:nvPr/>
        </p:nvSpPr>
        <p:spPr>
          <a:xfrm>
            <a:off x="9098946" y="3622388"/>
            <a:ext cx="6448762" cy="3669670"/>
          </a:xfrm>
          <a:prstGeom prst="rect">
            <a:avLst/>
          </a:prstGeom>
          <a:noFill/>
        </p:spPr>
        <p:txBody>
          <a:bodyPr lIns="91431" tIns="45716" rIns="91431" bIns="45716" anchor="t"/>
          <a:lstStyle>
            <a:lvl1pPr marL="0" indent="0" algn="l" defTabSz="1218957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957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977" indent="-233977" algn="l" defTabSz="1218957" rtl="0" eaLnBrk="1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8957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957" rtl="0" eaLnBrk="1" latinLnBrk="0" hangingPunct="1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30" indent="-304740" algn="l" defTabSz="121895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608" indent="-304740" algn="l" defTabSz="121895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086" indent="-304740" algn="l" defTabSz="121895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565" indent="-304740" algn="l" defTabSz="121895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35"/>
            <a:r>
              <a:rPr lang="en-GB" sz="26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Accelerate </a:t>
            </a:r>
            <a:r>
              <a:rPr lang="en-GB" sz="2666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discovery and development of impactful products, interventions and strategies to combat infectious diseases</a:t>
            </a:r>
          </a:p>
          <a:p>
            <a:pPr defTabSz="1218835"/>
            <a:endParaRPr lang="en-GB" sz="2133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8835"/>
            <a:r>
              <a:rPr lang="en-GB" sz="2666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Understand </a:t>
            </a:r>
            <a:r>
              <a:rPr lang="en-GB" sz="2666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Infectious diseases emerge or escape control to drive the development of evidence-based prevention strategies</a:t>
            </a:r>
          </a:p>
          <a:p>
            <a:pPr defTabSz="1218835"/>
            <a:endParaRPr lang="en-GB" sz="2133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8835"/>
            <a:endParaRPr lang="en-GB" sz="2133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B367C5-F33D-D9C5-7D9F-94C43C5893ED}"/>
              </a:ext>
            </a:extLst>
          </p:cNvPr>
          <p:cNvSpPr txBox="1">
            <a:spLocks/>
          </p:cNvSpPr>
          <p:nvPr/>
        </p:nvSpPr>
        <p:spPr>
          <a:xfrm>
            <a:off x="8625791" y="794766"/>
            <a:ext cx="4535557" cy="64120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1218957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400" kern="1200" spc="-9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835"/>
            <a:r>
              <a:rPr lang="en-US">
                <a:solidFill>
                  <a:srgbClr val="002C44"/>
                </a:solidFill>
                <a:latin typeface="Wellcome"/>
              </a:rPr>
              <a:t>Our goals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E32E00-D51F-6B5C-6A26-0CAA14536067}"/>
              </a:ext>
            </a:extLst>
          </p:cNvPr>
          <p:cNvGrpSpPr/>
          <p:nvPr/>
        </p:nvGrpSpPr>
        <p:grpSpPr>
          <a:xfrm rot="16200000">
            <a:off x="8318402" y="4420924"/>
            <a:ext cx="297142" cy="309090"/>
            <a:chOff x="7811663" y="3144991"/>
            <a:chExt cx="396228" cy="396228"/>
          </a:xfrm>
          <a:solidFill>
            <a:srgbClr val="002C4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B2C9F2-9E54-3113-B5D7-78CF463BDC48}"/>
                </a:ext>
              </a:extLst>
            </p:cNvPr>
            <p:cNvSpPr/>
            <p:nvPr/>
          </p:nvSpPr>
          <p:spPr>
            <a:xfrm rot="5400000">
              <a:off x="7811663" y="3144991"/>
              <a:ext cx="396228" cy="396228"/>
            </a:xfrm>
            <a:prstGeom prst="ellipse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73" tIns="34287" rIns="68573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1">
                <a:spcBef>
                  <a:spcPts val="225"/>
                </a:spcBef>
                <a:spcAft>
                  <a:spcPts val="225"/>
                </a:spcAft>
                <a:defRPr/>
              </a:pPr>
              <a:endParaRPr lang="en-US" sz="1333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21" name="Graphic 25">
              <a:extLst>
                <a:ext uri="{FF2B5EF4-FFF2-40B4-BE49-F238E27FC236}">
                  <a16:creationId xmlns:a16="http://schemas.microsoft.com/office/drawing/2014/main" id="{80278641-E8F7-86FD-F71E-FE03425CB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7819277" y="3152605"/>
              <a:ext cx="381000" cy="381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B1B2B8-2E92-1B32-5F93-7C1CFEFF77D4}"/>
              </a:ext>
            </a:extLst>
          </p:cNvPr>
          <p:cNvSpPr txBox="1"/>
          <p:nvPr/>
        </p:nvSpPr>
        <p:spPr>
          <a:xfrm>
            <a:off x="253751" y="8457821"/>
            <a:ext cx="54117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54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Infectious Disease Strategic </a:t>
            </a:r>
            <a:r>
              <a:rPr lang="en-US" sz="2000" err="1">
                <a:solidFill>
                  <a:srgbClr val="000000"/>
                </a:solidFill>
                <a:latin typeface="Arial"/>
              </a:rPr>
              <a:t>Programme</a:t>
            </a:r>
            <a:r>
              <a:rPr lang="en-US" sz="2000">
                <a:solidFill>
                  <a:srgbClr val="000000"/>
                </a:solidFill>
                <a:latin typeface="Arial"/>
              </a:rPr>
              <a:t> - IDSP</a:t>
            </a:r>
          </a:p>
        </p:txBody>
      </p:sp>
    </p:spTree>
    <p:extLst>
      <p:ext uri="{BB962C8B-B14F-4D97-AF65-F5344CB8AC3E}">
        <p14:creationId xmlns:p14="http://schemas.microsoft.com/office/powerpoint/2010/main" val="326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F1E7-B75B-E898-A60A-C9F759DC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45" y="881533"/>
            <a:ext cx="15118523" cy="649687"/>
          </a:xfrm>
        </p:spPr>
        <p:txBody>
          <a:bodyPr/>
          <a:lstStyle/>
          <a:p>
            <a:r>
              <a:rPr lang="en-US"/>
              <a:t>Infectious Disease Strategic Program: Diseases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8B5DF-6EED-7872-0FD6-73A90FC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DEF9AD68-5327-4FA6-9851-A953E7042653}" type="slidenum">
              <a:rPr lang="en-GB">
                <a:solidFill>
                  <a:srgbClr val="002C44"/>
                </a:solidFill>
                <a:latin typeface="Wellcome"/>
              </a:rPr>
              <a:pPr defTabSz="457154"/>
              <a:t>7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F51849-2D34-FC76-A228-85B352142F4D}"/>
              </a:ext>
            </a:extLst>
          </p:cNvPr>
          <p:cNvSpPr txBox="1"/>
          <p:nvPr/>
        </p:nvSpPr>
        <p:spPr>
          <a:xfrm>
            <a:off x="9748114" y="6832605"/>
            <a:ext cx="32319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54"/>
            <a:r>
              <a:rPr lang="en-US" sz="1600" baseline="30000">
                <a:solidFill>
                  <a:srgbClr val="000000"/>
                </a:solidFill>
                <a:latin typeface="Arial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We are currently further defining which bacterial and fungal diseases we will focus 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11346E-3535-83FF-02EE-BECD9F9E5458}"/>
              </a:ext>
            </a:extLst>
          </p:cNvPr>
          <p:cNvSpPr/>
          <p:nvPr/>
        </p:nvSpPr>
        <p:spPr>
          <a:xfrm>
            <a:off x="691756" y="2490805"/>
            <a:ext cx="8680723" cy="949338"/>
          </a:xfrm>
          <a:prstGeom prst="rect">
            <a:avLst/>
          </a:prstGeom>
          <a:solidFill>
            <a:srgbClr val="9B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r>
              <a:rPr lang="en-GB" sz="2000" b="1">
                <a:solidFill>
                  <a:srgbClr val="000000"/>
                </a:solidFill>
                <a:latin typeface="Arial"/>
              </a:rPr>
              <a:t>Environmental Change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88E3C2-B332-FB96-603C-FA694B5A6442}"/>
              </a:ext>
            </a:extLst>
          </p:cNvPr>
          <p:cNvSpPr/>
          <p:nvPr/>
        </p:nvSpPr>
        <p:spPr>
          <a:xfrm>
            <a:off x="691758" y="3593397"/>
            <a:ext cx="5389580" cy="57288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r>
              <a:rPr lang="en-GB" sz="2000" b="1">
                <a:solidFill>
                  <a:srgbClr val="000000"/>
                </a:solidFill>
                <a:latin typeface="Arial"/>
              </a:rPr>
              <a:t>Vector Borne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AFFD4D-AE71-AE86-E3D1-3F97FCD332E3}"/>
              </a:ext>
            </a:extLst>
          </p:cNvPr>
          <p:cNvSpPr/>
          <p:nvPr/>
        </p:nvSpPr>
        <p:spPr>
          <a:xfrm>
            <a:off x="6311029" y="3593397"/>
            <a:ext cx="1994181" cy="57288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r>
              <a:rPr lang="en-GB" sz="2000" b="1">
                <a:solidFill>
                  <a:srgbClr val="000000"/>
                </a:solidFill>
                <a:latin typeface="Arial"/>
              </a:rPr>
              <a:t>Water Borne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8686B2-E977-C832-46E4-F43F9FB07A14}"/>
              </a:ext>
            </a:extLst>
          </p:cNvPr>
          <p:cNvSpPr/>
          <p:nvPr/>
        </p:nvSpPr>
        <p:spPr>
          <a:xfrm>
            <a:off x="11688065" y="3593397"/>
            <a:ext cx="3857047" cy="57288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457154">
              <a:defRPr/>
            </a:pPr>
            <a:endParaRPr lang="en-GB" sz="2000" b="1">
              <a:solidFill>
                <a:srgbClr val="000000"/>
              </a:solidFill>
              <a:latin typeface="Arial"/>
            </a:endParaRPr>
          </a:p>
          <a:p>
            <a:pPr algn="ctr" defTabSz="457154">
              <a:defRPr/>
            </a:pPr>
            <a:r>
              <a:rPr lang="en-GB" sz="2000" b="1">
                <a:solidFill>
                  <a:srgbClr val="000000"/>
                </a:solidFill>
                <a:latin typeface="Arial"/>
              </a:rPr>
              <a:t>Bacteria</a:t>
            </a:r>
            <a:endParaRPr lang="en-GB" sz="2400" b="1">
              <a:solidFill>
                <a:srgbClr val="000000"/>
              </a:solidFill>
              <a:latin typeface="Arial"/>
            </a:endParaRPr>
          </a:p>
          <a:p>
            <a:pPr algn="ctr" defTabSz="457154">
              <a:defRPr/>
            </a:pPr>
            <a:endParaRPr lang="en-GB" sz="20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8F5864-AFC6-9295-333B-BC1DD9256444}"/>
              </a:ext>
            </a:extLst>
          </p:cNvPr>
          <p:cNvSpPr/>
          <p:nvPr/>
        </p:nvSpPr>
        <p:spPr>
          <a:xfrm>
            <a:off x="10415081" y="2490805"/>
            <a:ext cx="5130032" cy="949338"/>
          </a:xfrm>
          <a:prstGeom prst="rect">
            <a:avLst/>
          </a:prstGeom>
          <a:solidFill>
            <a:srgbClr val="9B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r>
              <a:rPr lang="en-GB" sz="2000" b="1">
                <a:solidFill>
                  <a:srgbClr val="000000"/>
                </a:solidFill>
                <a:latin typeface="Arial"/>
              </a:rPr>
              <a:t>Drug Resistant Infections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BECE20-D5E5-082F-9EA8-849FED7F3ACB}"/>
              </a:ext>
            </a:extLst>
          </p:cNvPr>
          <p:cNvSpPr/>
          <p:nvPr/>
        </p:nvSpPr>
        <p:spPr>
          <a:xfrm>
            <a:off x="8758366" y="3593397"/>
            <a:ext cx="2257502" cy="57288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>
              <a:defRPr/>
            </a:pPr>
            <a:r>
              <a:rPr lang="en-GB" sz="2000" b="1">
                <a:solidFill>
                  <a:srgbClr val="000000"/>
                </a:solidFill>
                <a:latin typeface="Arial"/>
              </a:rPr>
              <a:t>Fungi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585665-C028-B48D-4202-54BBF1377558}"/>
              </a:ext>
            </a:extLst>
          </p:cNvPr>
          <p:cNvGrpSpPr/>
          <p:nvPr/>
        </p:nvGrpSpPr>
        <p:grpSpPr>
          <a:xfrm>
            <a:off x="4439771" y="6044816"/>
            <a:ext cx="1453693" cy="539947"/>
            <a:chOff x="2098124" y="1361362"/>
            <a:chExt cx="1718522" cy="846755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5F95EF4-23AA-8A6E-C6D9-26E08CA5F3C8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grpFill/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AEDC99-568A-F3AA-4DC2-FEE018C132B6}"/>
                </a:ext>
              </a:extLst>
            </p:cNvPr>
            <p:cNvSpPr txBox="1"/>
            <p:nvPr/>
          </p:nvSpPr>
          <p:spPr>
            <a:xfrm>
              <a:off x="2123136" y="1361362"/>
              <a:ext cx="1693510" cy="846755"/>
            </a:xfrm>
            <a:prstGeom prst="rect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>
                  <a:solidFill>
                    <a:srgbClr val="000000"/>
                  </a:solidFill>
                  <a:latin typeface="Arial"/>
                </a:rPr>
                <a:t>Leishmaniasis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F534F5-8A1B-93AD-800C-4D06CC7C13D5}"/>
              </a:ext>
            </a:extLst>
          </p:cNvPr>
          <p:cNvGrpSpPr/>
          <p:nvPr/>
        </p:nvGrpSpPr>
        <p:grpSpPr>
          <a:xfrm>
            <a:off x="691756" y="6030982"/>
            <a:ext cx="1619842" cy="553781"/>
            <a:chOff x="2098124" y="1361362"/>
            <a:chExt cx="1693510" cy="846755"/>
          </a:xfrm>
          <a:solidFill>
            <a:schemeClr val="bg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F63FCA-E598-0F42-EFDF-73DF283A61CF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14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C29819-37DC-D0DC-6C72-8F22EF4EB987}"/>
                </a:ext>
              </a:extLst>
            </p:cNvPr>
            <p:cNvSpPr txBox="1"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>
                  <a:solidFill>
                    <a:srgbClr val="000000"/>
                  </a:solidFill>
                  <a:latin typeface="Arial"/>
                </a:rPr>
                <a:t>Schistosomiasis</a:t>
              </a:r>
            </a:p>
          </p:txBody>
        </p:sp>
      </p:grpSp>
      <p:pic>
        <p:nvPicPr>
          <p:cNvPr id="44" name="Picture 43" descr="A close up of a mosquito&#10;&#10;Description automatically generated">
            <a:extLst>
              <a:ext uri="{FF2B5EF4-FFF2-40B4-BE49-F238E27FC236}">
                <a16:creationId xmlns:a16="http://schemas.microsoft.com/office/drawing/2014/main" id="{EDD7389E-0879-865E-D6D7-B166D9E69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64" y="4583052"/>
            <a:ext cx="1619842" cy="1159281"/>
          </a:xfrm>
          <a:prstGeom prst="rect">
            <a:avLst/>
          </a:prstGeom>
        </p:spPr>
      </p:pic>
      <p:pic>
        <p:nvPicPr>
          <p:cNvPr id="49" name="Picture 48" descr="A snail in a shell&#10;&#10;Description automatically generated with medium confidence">
            <a:extLst>
              <a:ext uri="{FF2B5EF4-FFF2-40B4-BE49-F238E27FC236}">
                <a16:creationId xmlns:a16="http://schemas.microsoft.com/office/drawing/2014/main" id="{FBC9F601-AD7E-E1DD-01B4-59ED76BA032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6" y="4583053"/>
            <a:ext cx="1619842" cy="1132952"/>
          </a:xfrm>
          <a:prstGeom prst="rect">
            <a:avLst/>
          </a:prstGeom>
        </p:spPr>
      </p:pic>
      <p:pic>
        <p:nvPicPr>
          <p:cNvPr id="58" name="Picture 57" descr="A close-up of a mosquito&#10;&#10;Description automatically generated">
            <a:extLst>
              <a:ext uri="{FF2B5EF4-FFF2-40B4-BE49-F238E27FC236}">
                <a16:creationId xmlns:a16="http://schemas.microsoft.com/office/drawing/2014/main" id="{D350E411-F35F-1991-49DD-12507AF3E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18" y="4583053"/>
            <a:ext cx="1619842" cy="118596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7FC8066-4608-F4C6-4FBC-15C8379034AA}"/>
              </a:ext>
            </a:extLst>
          </p:cNvPr>
          <p:cNvSpPr txBox="1"/>
          <p:nvPr/>
        </p:nvSpPr>
        <p:spPr>
          <a:xfrm>
            <a:off x="1350933" y="4240543"/>
            <a:ext cx="3872855" cy="2834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154">
              <a:lnSpc>
                <a:spcPts val="24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Snail              Mosquito                   Fly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5C0A27-29CE-A6D0-5312-C650555A6A6F}"/>
              </a:ext>
            </a:extLst>
          </p:cNvPr>
          <p:cNvGrpSpPr/>
          <p:nvPr/>
        </p:nvGrpSpPr>
        <p:grpSpPr>
          <a:xfrm>
            <a:off x="2457964" y="6044816"/>
            <a:ext cx="1619842" cy="553781"/>
            <a:chOff x="2098124" y="1361362"/>
            <a:chExt cx="1718522" cy="846755"/>
          </a:xfrm>
          <a:solidFill>
            <a:schemeClr val="bg1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371A4A-AF33-0BDD-D63D-47CE1D924F9C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grpFill/>
            <a:ln w="952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3CEFF38-B2C9-DF32-DB92-CF0B2316DE4E}"/>
                </a:ext>
              </a:extLst>
            </p:cNvPr>
            <p:cNvSpPr txBox="1"/>
            <p:nvPr/>
          </p:nvSpPr>
          <p:spPr>
            <a:xfrm>
              <a:off x="2123136" y="1361362"/>
              <a:ext cx="1693510" cy="846755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aseline="30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n-GB" sz="1600">
                  <a:solidFill>
                    <a:srgbClr val="000000"/>
                  </a:solidFill>
                  <a:latin typeface="Arial"/>
                </a:rPr>
                <a:t>Viruses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E4654EC-0DF7-4BEC-0AAE-4A39181DE646}"/>
              </a:ext>
            </a:extLst>
          </p:cNvPr>
          <p:cNvGrpSpPr/>
          <p:nvPr/>
        </p:nvGrpSpPr>
        <p:grpSpPr>
          <a:xfrm>
            <a:off x="6560366" y="6044816"/>
            <a:ext cx="1439859" cy="539947"/>
            <a:chOff x="2098124" y="1361362"/>
            <a:chExt cx="1693510" cy="84675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2CC7C1C-D6E6-5E22-6536-8971D94EEB0B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2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2C5AE90-913D-5365-0D8B-F260108C68EE}"/>
                </a:ext>
              </a:extLst>
            </p:cNvPr>
            <p:cNvSpPr txBox="1"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>
                  <a:solidFill>
                    <a:srgbClr val="000000"/>
                  </a:solidFill>
                  <a:latin typeface="Arial"/>
                </a:rPr>
                <a:t>Cholera</a:t>
              </a:r>
            </a:p>
          </p:txBody>
        </p:sp>
      </p:grpSp>
      <p:pic>
        <p:nvPicPr>
          <p:cNvPr id="82" name="Picture 81" descr="A flooded road with people walking on it&#10;&#10;Description automatically generated">
            <a:extLst>
              <a:ext uri="{FF2B5EF4-FFF2-40B4-BE49-F238E27FC236}">
                <a16:creationId xmlns:a16="http://schemas.microsoft.com/office/drawing/2014/main" id="{ECA5157D-8924-F09E-0E02-4753FEB04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1" y="4583052"/>
            <a:ext cx="1619842" cy="1255736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EA77FFF4-D0AD-8461-7E38-A82F20B61A96}"/>
              </a:ext>
            </a:extLst>
          </p:cNvPr>
          <p:cNvGrpSpPr/>
          <p:nvPr/>
        </p:nvGrpSpPr>
        <p:grpSpPr>
          <a:xfrm>
            <a:off x="11787715" y="6044816"/>
            <a:ext cx="1619842" cy="539947"/>
            <a:chOff x="2098124" y="1361362"/>
            <a:chExt cx="1693510" cy="84675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241D370-0700-065C-D9FD-322CCB209967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2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75CA246-9CCA-8EDD-B60A-98920C0933B5}"/>
                </a:ext>
              </a:extLst>
            </p:cNvPr>
            <p:cNvSpPr txBox="1"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aseline="3000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GB" sz="1600">
                  <a:solidFill>
                    <a:srgbClr val="000000"/>
                  </a:solidFill>
                  <a:latin typeface="Arial"/>
                </a:rPr>
                <a:t>LMIC Pathogen Focus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8D7F73C-7A0F-00C2-6C1B-F620FC977E9B}"/>
              </a:ext>
            </a:extLst>
          </p:cNvPr>
          <p:cNvGrpSpPr/>
          <p:nvPr/>
        </p:nvGrpSpPr>
        <p:grpSpPr>
          <a:xfrm>
            <a:off x="14002767" y="6044816"/>
            <a:ext cx="1439859" cy="539947"/>
            <a:chOff x="2098124" y="1361362"/>
            <a:chExt cx="1693510" cy="84675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E6967E5-B073-FCE6-36B3-16CE04FA61CF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2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B2FD917-DA71-F0F0-5D5A-52456B147FC3}"/>
                </a:ext>
              </a:extLst>
            </p:cNvPr>
            <p:cNvSpPr txBox="1"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>
                  <a:solidFill>
                    <a:srgbClr val="000000"/>
                  </a:solidFill>
                  <a:latin typeface="Arial"/>
                </a:rPr>
                <a:t>Tuberculosis</a:t>
              </a:r>
            </a:p>
          </p:txBody>
        </p:sp>
      </p:grpSp>
      <p:pic>
        <p:nvPicPr>
          <p:cNvPr id="89" name="Picture 88" descr="A close-up of bacteria&#10;&#10;Description automatically generated">
            <a:extLst>
              <a:ext uri="{FF2B5EF4-FFF2-40B4-BE49-F238E27FC236}">
                <a16:creationId xmlns:a16="http://schemas.microsoft.com/office/drawing/2014/main" id="{3A88839B-D6D0-74DD-0F92-4995F2062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270" y="4583053"/>
            <a:ext cx="1619842" cy="1167746"/>
          </a:xfrm>
          <a:prstGeom prst="rect">
            <a:avLst/>
          </a:prstGeom>
        </p:spPr>
      </p:pic>
      <p:pic>
        <p:nvPicPr>
          <p:cNvPr id="90" name="Picture 89" descr="A close-up of a microscope&#10;&#10;Description automatically generated">
            <a:extLst>
              <a:ext uri="{FF2B5EF4-FFF2-40B4-BE49-F238E27FC236}">
                <a16:creationId xmlns:a16="http://schemas.microsoft.com/office/drawing/2014/main" id="{67452A7C-FACE-235D-C08C-7CC13E10E2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24" y="4583052"/>
            <a:ext cx="1619842" cy="1109681"/>
          </a:xfrm>
          <a:prstGeom prst="rect">
            <a:avLst/>
          </a:prstGeom>
        </p:spPr>
      </p:pic>
      <p:pic>
        <p:nvPicPr>
          <p:cNvPr id="91" name="Picture 90" descr="A blue cell structure under a microscope&#10;&#10;Description automatically generated">
            <a:extLst>
              <a:ext uri="{FF2B5EF4-FFF2-40B4-BE49-F238E27FC236}">
                <a16:creationId xmlns:a16="http://schemas.microsoft.com/office/drawing/2014/main" id="{EC1A6EBA-61E9-7BA8-E8CF-8D65C398B6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98" y="4583053"/>
            <a:ext cx="1597992" cy="1185963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E75C8CB6-36F5-D65A-35F1-867CABF3E4AB}"/>
              </a:ext>
            </a:extLst>
          </p:cNvPr>
          <p:cNvGrpSpPr/>
          <p:nvPr/>
        </p:nvGrpSpPr>
        <p:grpSpPr>
          <a:xfrm>
            <a:off x="9083799" y="6044816"/>
            <a:ext cx="1439859" cy="539947"/>
            <a:chOff x="2098124" y="1361362"/>
            <a:chExt cx="1693510" cy="84675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13897CE-CE85-7A4B-F9B2-CC8EBA8B3E52}"/>
                </a:ext>
              </a:extLst>
            </p:cNvPr>
            <p:cNvSpPr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457154"/>
              <a:endParaRPr lang="en-US" sz="2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F6C7AB-5677-9603-5240-128B2729DD4C}"/>
                </a:ext>
              </a:extLst>
            </p:cNvPr>
            <p:cNvSpPr txBox="1"/>
            <p:nvPr/>
          </p:nvSpPr>
          <p:spPr>
            <a:xfrm>
              <a:off x="2098124" y="1361362"/>
              <a:ext cx="1693510" cy="84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aseline="30000">
                  <a:solidFill>
                    <a:srgbClr val="000000"/>
                  </a:solidFill>
                  <a:latin typeface="Arial"/>
                </a:rPr>
                <a:t>2 </a:t>
              </a:r>
              <a:r>
                <a:rPr lang="en-GB" sz="1600">
                  <a:solidFill>
                    <a:srgbClr val="000000"/>
                  </a:solidFill>
                  <a:latin typeface="Arial"/>
                </a:rPr>
                <a:t>Pathogenic</a:t>
              </a:r>
            </a:p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>
                  <a:solidFill>
                    <a:srgbClr val="000000"/>
                  </a:solidFill>
                  <a:latin typeface="Arial"/>
                </a:rPr>
                <a:t>Fungi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7C10FA-45A6-45FB-F15E-39ED04625477}"/>
              </a:ext>
            </a:extLst>
          </p:cNvPr>
          <p:cNvSpPr txBox="1"/>
          <p:nvPr/>
        </p:nvSpPr>
        <p:spPr>
          <a:xfrm>
            <a:off x="2454976" y="6663328"/>
            <a:ext cx="1863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</a:rPr>
              <a:t>Dengue, Zika, Chikungunya, Yellow Fever, Rift Valley Fever </a:t>
            </a:r>
            <a:endParaRPr lang="en-GB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D64CA-DE61-7CD7-2D48-4C90F0090183}"/>
              </a:ext>
            </a:extLst>
          </p:cNvPr>
          <p:cNvSpPr txBox="1"/>
          <p:nvPr/>
        </p:nvSpPr>
        <p:spPr>
          <a:xfrm>
            <a:off x="0" y="8012646"/>
            <a:ext cx="16254413" cy="7765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defTabSz="609539">
              <a:lnSpc>
                <a:spcPts val="3200"/>
              </a:lnSpc>
              <a:defRPr/>
            </a:pPr>
            <a:r>
              <a:rPr lang="en-US" sz="2000" b="1">
                <a:latin typeface="Arial"/>
              </a:rPr>
              <a:t>We are focusing on diseases that have a high burden in Africa and South-East Asia, </a:t>
            </a:r>
          </a:p>
          <a:p>
            <a:pPr algn="ctr" defTabSz="609539">
              <a:lnSpc>
                <a:spcPts val="3200"/>
              </a:lnSpc>
              <a:defRPr/>
            </a:pPr>
            <a:r>
              <a:rPr lang="en-US" sz="2000" b="1">
                <a:latin typeface="Arial"/>
              </a:rPr>
              <a:t>but take a global approach to these diseases</a:t>
            </a:r>
            <a:endParaRPr lang="en-GB" sz="2000" b="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5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ED70F66-9EA1-74EA-2837-820FC68089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r="53282"/>
          <a:stretch/>
        </p:blipFill>
        <p:spPr>
          <a:xfrm>
            <a:off x="6920809" y="447"/>
            <a:ext cx="9333603" cy="91431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F0E5D-6CF3-92B5-6C08-B22FE1A2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78"/>
            <a:r>
              <a:rPr lang="en-GB">
                <a:solidFill>
                  <a:srgbClr val="002C44"/>
                </a:solidFill>
                <a:latin typeface="Arial"/>
              </a:rPr>
              <a:t>wellcome.org  |  @wellcometrust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2957E1E7-B099-C839-C272-3D1211AF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12" y="880894"/>
            <a:ext cx="7236177" cy="1282402"/>
          </a:xfrm>
        </p:spPr>
        <p:txBody>
          <a:bodyPr/>
          <a:lstStyle/>
          <a:p>
            <a:r>
              <a:rPr lang="en-GB">
                <a:solidFill>
                  <a:srgbClr val="00B050"/>
                </a:solidFill>
              </a:rPr>
              <a:t>How we will achieve our mission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ABCA8-E635-A5BE-95E0-AF2C2E08FBE0}"/>
              </a:ext>
            </a:extLst>
          </p:cNvPr>
          <p:cNvSpPr txBox="1"/>
          <p:nvPr/>
        </p:nvSpPr>
        <p:spPr>
          <a:xfrm>
            <a:off x="567212" y="2960220"/>
            <a:ext cx="7236177" cy="3970310"/>
          </a:xfrm>
          <a:prstGeom prst="rect">
            <a:avLst/>
          </a:prstGeom>
          <a:noFill/>
        </p:spPr>
        <p:txBody>
          <a:bodyPr wrap="square" lIns="91431" tIns="45716" rIns="91431" bIns="45716" anchor="t">
            <a:spAutoFit/>
          </a:bodyPr>
          <a:lstStyle/>
          <a:p>
            <a:pPr marL="342866" indent="-342866" defTabSz="1219078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Investing in research and innovation</a:t>
            </a:r>
            <a:endParaRPr lang="en-GB" sz="2400" kern="0">
              <a:solidFill>
                <a:srgbClr val="FFFFFF"/>
              </a:solidFill>
              <a:latin typeface="Arial"/>
              <a:cs typeface="Arial"/>
            </a:endParaRPr>
          </a:p>
          <a:p>
            <a:pPr marL="342866" indent="-342866" defTabSz="1219078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Empowering researchers with optimised environments</a:t>
            </a:r>
            <a:endParaRPr lang="en-GB" sz="2400" kern="0">
              <a:solidFill>
                <a:srgbClr val="FFFFFF"/>
              </a:solidFill>
              <a:latin typeface="Arial"/>
              <a:cs typeface="Arial"/>
            </a:endParaRPr>
          </a:p>
          <a:p>
            <a:pPr marL="342866" indent="-342866" defTabSz="1219078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Maximising the impact of research</a:t>
            </a:r>
            <a:endParaRPr lang="en-GB" sz="2400" kern="0">
              <a:solidFill>
                <a:srgbClr val="FFFFFF"/>
              </a:solidFill>
              <a:latin typeface="Arial"/>
              <a:cs typeface="Arial"/>
            </a:endParaRPr>
          </a:p>
          <a:p>
            <a:pPr marL="800020" lvl="1" indent="-342866" defTabSz="1219078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Engaging and involving communities </a:t>
            </a:r>
            <a:br>
              <a:rPr lang="en-GB" sz="2400" kern="0">
                <a:solidFill>
                  <a:srgbClr val="FFFFFF"/>
                </a:solidFill>
                <a:latin typeface="Arial"/>
              </a:rPr>
            </a:br>
            <a:r>
              <a:rPr lang="en-GB" sz="2400" kern="0">
                <a:solidFill>
                  <a:srgbClr val="FFFFFF"/>
                </a:solidFill>
                <a:latin typeface="Arial"/>
              </a:rPr>
              <a:t>in the science</a:t>
            </a:r>
            <a:endParaRPr lang="en-GB" sz="2400" kern="0">
              <a:solidFill>
                <a:srgbClr val="FFFFFF"/>
              </a:solidFill>
              <a:latin typeface="Arial"/>
              <a:cs typeface="Arial"/>
            </a:endParaRPr>
          </a:p>
          <a:p>
            <a:pPr marL="800020" lvl="1" indent="-342866" defTabSz="1219078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Building global partnerships</a:t>
            </a:r>
            <a:endParaRPr lang="en-GB" sz="2400" kern="0">
              <a:solidFill>
                <a:srgbClr val="FFFFFF"/>
              </a:solidFill>
              <a:latin typeface="Arial"/>
              <a:cs typeface="Arial"/>
            </a:endParaRPr>
          </a:p>
          <a:p>
            <a:pPr marL="800020" lvl="1" indent="-342866" defTabSz="1219078">
              <a:spcBef>
                <a:spcPts val="1200"/>
              </a:spcBef>
              <a:buFont typeface="Arial" panose="020B0604020202020204" pitchFamily="34" charset="0"/>
              <a:buChar char="–"/>
              <a:defRPr/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Using evidence to advocate for change</a:t>
            </a:r>
            <a:endParaRPr lang="en-GB" sz="24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696F3-0759-60E3-800B-21F536150399}"/>
              </a:ext>
            </a:extLst>
          </p:cNvPr>
          <p:cNvSpPr txBox="1"/>
          <p:nvPr/>
        </p:nvSpPr>
        <p:spPr>
          <a:xfrm>
            <a:off x="13167206" y="8460994"/>
            <a:ext cx="2443803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09539" lvl="1" defTabSz="1219078"/>
            <a:r>
              <a:rPr lang="en-GB" sz="1333">
                <a:solidFill>
                  <a:srgbClr val="000000"/>
                </a:solidFill>
                <a:latin typeface="Arial"/>
              </a:rPr>
              <a:t>Credit: </a:t>
            </a:r>
            <a:r>
              <a:rPr lang="en-GB" sz="1333" err="1">
                <a:solidFill>
                  <a:srgbClr val="000000"/>
                </a:solidFill>
                <a:latin typeface="Arial"/>
              </a:rPr>
              <a:t>Raissa</a:t>
            </a:r>
            <a:r>
              <a:rPr lang="en-GB" sz="1333">
                <a:solidFill>
                  <a:srgbClr val="000000"/>
                </a:solidFill>
                <a:latin typeface="Arial"/>
              </a:rPr>
              <a:t> Karama </a:t>
            </a:r>
            <a:r>
              <a:rPr lang="en-GB" sz="1333" err="1">
                <a:solidFill>
                  <a:srgbClr val="000000"/>
                </a:solidFill>
                <a:latin typeface="Arial"/>
              </a:rPr>
              <a:t>Rwizibuka</a:t>
            </a:r>
            <a:r>
              <a:rPr lang="en-GB" sz="1333">
                <a:solidFill>
                  <a:srgbClr val="000000"/>
                </a:solidFill>
                <a:latin typeface="Arial"/>
              </a:rPr>
              <a:t> / Wellcome </a:t>
            </a:r>
          </a:p>
        </p:txBody>
      </p:sp>
    </p:spTree>
    <p:extLst>
      <p:ext uri="{BB962C8B-B14F-4D97-AF65-F5344CB8AC3E}">
        <p14:creationId xmlns:p14="http://schemas.microsoft.com/office/powerpoint/2010/main" val="2078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638C-AA46-8919-D1CE-96190BC1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41" y="460270"/>
            <a:ext cx="14407324" cy="927899"/>
          </a:xfrm>
        </p:spPr>
        <p:txBody>
          <a:bodyPr>
            <a:normAutofit fontScale="90000"/>
          </a:bodyPr>
          <a:lstStyle/>
          <a:p>
            <a:r>
              <a:rPr lang="en-GB"/>
              <a:t>Pathogen Variants Network: </a:t>
            </a:r>
            <a:br>
              <a:rPr lang="en-GB"/>
            </a:br>
            <a:r>
              <a:rPr lang="en-GB" i="1"/>
              <a:t>Building a resilient, proactive ID research ecosystem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274F35-6169-C343-C795-91F009EE8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678935"/>
              </p:ext>
            </p:extLst>
          </p:nvPr>
        </p:nvGraphicFramePr>
        <p:xfrm>
          <a:off x="621041" y="1732547"/>
          <a:ext cx="15158008" cy="695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212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2.xml><?xml version="1.0" encoding="utf-8"?>
<a:theme xmlns:a="http://schemas.openxmlformats.org/drawingml/2006/main" name="1_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3.xml><?xml version="1.0" encoding="utf-8"?>
<a:theme xmlns:a="http://schemas.openxmlformats.org/drawingml/2006/main" name="2_Wellcome Trust">
  <a:themeElements>
    <a:clrScheme name="Wellcome 2020">
      <a:dk1>
        <a:srgbClr val="000000"/>
      </a:dk1>
      <a:lt1>
        <a:srgbClr val="FFFFFF"/>
      </a:lt1>
      <a:dk2>
        <a:srgbClr val="002C44"/>
      </a:dk2>
      <a:lt2>
        <a:srgbClr val="E7F2D5"/>
      </a:lt2>
      <a:accent1>
        <a:srgbClr val="F08009"/>
      </a:accent1>
      <a:accent2>
        <a:srgbClr val="1470F1"/>
      </a:accent2>
      <a:accent3>
        <a:srgbClr val="FFC302"/>
      </a:accent3>
      <a:accent4>
        <a:srgbClr val="B2001D"/>
      </a:accent4>
      <a:accent5>
        <a:srgbClr val="69A035"/>
      </a:accent5>
      <a:accent6>
        <a:srgbClr val="9BD6E4"/>
      </a:accent6>
      <a:hlink>
        <a:srgbClr val="0000FF"/>
      </a:hlink>
      <a:folHlink>
        <a:srgbClr val="73BED1"/>
      </a:folHlink>
    </a:clrScheme>
    <a:fontScheme name="Wellcome Trust">
      <a:majorFont>
        <a:latin typeface="Wellcome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4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T_Powerpoint_Presentation_Template.pptx" id="{CFF79708-340B-4635-84DA-0713E1AB3979}" vid="{9F94B603-16F8-4DA3-A485-071DDDF8A9C9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FD769E1D37847A833CD0B6931E1B2" ma:contentTypeVersion="18" ma:contentTypeDescription="Create a new document." ma:contentTypeScope="" ma:versionID="3f829d8e14f361f7d826a7057ecbc7bf">
  <xsd:schema xmlns:xsd="http://www.w3.org/2001/XMLSchema" xmlns:xs="http://www.w3.org/2001/XMLSchema" xmlns:p="http://schemas.microsoft.com/office/2006/metadata/properties" xmlns:ns2="bfad4aa8-bb05-4544-8aed-3c39a67a085e" xmlns:ns3="17156dad-7dd6-43c0-a06f-3d83699c0979" xmlns:ns4="037fb88e-f71d-4ff6-945c-ae391dca3cfd" targetNamespace="http://schemas.microsoft.com/office/2006/metadata/properties" ma:root="true" ma:fieldsID="00e98c840a556c462cf8286f0baea491" ns2:_="" ns3:_="" ns4:_="">
    <xsd:import namespace="bfad4aa8-bb05-4544-8aed-3c39a67a085e"/>
    <xsd:import namespace="17156dad-7dd6-43c0-a06f-3d83699c0979"/>
    <xsd:import namespace="037fb88e-f71d-4ff6-945c-ae391dca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d4aa8-bb05-4544-8aed-3c39a67a0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4687d4-d401-48a0-a431-00c5a67016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56dad-7dd6-43c0-a06f-3d83699c0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fb88e-f71d-4ff6-945c-ae391dca3cf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c16a74d-7b7d-4bb2-ade8-fccae838a09d}" ma:internalName="TaxCatchAll" ma:showField="CatchAllData" ma:web="17156dad-7dd6-43c0-a06f-3d83699c09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ad4aa8-bb05-4544-8aed-3c39a67a085e">
      <Terms xmlns="http://schemas.microsoft.com/office/infopath/2007/PartnerControls"/>
    </lcf76f155ced4ddcb4097134ff3c332f>
    <TaxCatchAll xmlns="037fb88e-f71d-4ff6-945c-ae391dca3cfd" xsi:nil="true"/>
  </documentManagement>
</p:properties>
</file>

<file path=customXml/itemProps1.xml><?xml version="1.0" encoding="utf-8"?>
<ds:datastoreItem xmlns:ds="http://schemas.openxmlformats.org/officeDocument/2006/customXml" ds:itemID="{06529A24-779D-4CAD-8557-43D07D53F3BC}">
  <ds:schemaRefs>
    <ds:schemaRef ds:uri="037fb88e-f71d-4ff6-945c-ae391dca3cfd"/>
    <ds:schemaRef ds:uri="17156dad-7dd6-43c0-a06f-3d83699c0979"/>
    <ds:schemaRef ds:uri="bfad4aa8-bb05-4544-8aed-3c39a67a08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F976A7-69CD-4E06-A575-D03588225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E59D6-38B6-4389-AE33-8050DCB78333}">
  <ds:schemaRefs>
    <ds:schemaRef ds:uri="037fb88e-f71d-4ff6-945c-ae391dca3cfd"/>
    <ds:schemaRef ds:uri="17156dad-7dd6-43c0-a06f-3d83699c0979"/>
    <ds:schemaRef ds:uri="bfad4aa8-bb05-4544-8aed-3c39a67a08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WT_Powerpoint_Presentation_2020_Template</Template>
  <Application>Microsoft Office PowerPoint</Application>
  <PresentationFormat>Custom</PresentationFormat>
  <Slides>15</Slides>
  <Notes>7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Wellcome Trust</vt:lpstr>
      <vt:lpstr>1_Wellcome Trust</vt:lpstr>
      <vt:lpstr>2_Wellcome Trust</vt:lpstr>
      <vt:lpstr>1_Office Theme</vt:lpstr>
      <vt:lpstr>Pathogen Variants Research Network</vt:lpstr>
      <vt:lpstr>Welcome Remarks</vt:lpstr>
      <vt:lpstr>The Pathogen Variants Network,  …a year later</vt:lpstr>
      <vt:lpstr>Wellcome Strategic Programmes</vt:lpstr>
      <vt:lpstr>Discovery Research remit   </vt:lpstr>
      <vt:lpstr>PowerPoint Presentation</vt:lpstr>
      <vt:lpstr>Infectious Disease Strategic Program: Diseases</vt:lpstr>
      <vt:lpstr>How we will achieve our mission  </vt:lpstr>
      <vt:lpstr>Pathogen Variants Network:  Building a resilient, proactive ID research ecosystem</vt:lpstr>
      <vt:lpstr>PowerPoint Presentation</vt:lpstr>
      <vt:lpstr>You are a  global network</vt:lpstr>
      <vt:lpstr>Your network, Your leadership</vt:lpstr>
      <vt:lpstr>Plan for this year’s in-person meeting</vt:lpstr>
      <vt:lpstr>…a year later, the world needs your work more!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 Hamilton</dc:creator>
  <cp:revision>3</cp:revision>
  <dcterms:created xsi:type="dcterms:W3CDTF">2023-05-25T10:26:36Z</dcterms:created>
  <dcterms:modified xsi:type="dcterms:W3CDTF">2024-10-09T14:59:51Z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0x010100D51FD769E1D37847A833CD0B6931E1B2</vt:lpwstr>
  </property>
  <property fmtid="{D5CDD505-2E9C-101B-9397-08002B2CF9AE}" pid="3" name="MediaServiceImageTags">
    <vt:lpwstr/>
  </property>
</Properties>
</file>