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2.xml" ContentType="application/vnd.openxmlformats-officedocument.presentationml.tags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7" r:id="rId11"/>
    <p:sldId id="265" r:id="rId12"/>
    <p:sldId id="308" r:id="rId13"/>
    <p:sldId id="266" r:id="rId14"/>
    <p:sldId id="309" r:id="rId15"/>
    <p:sldId id="267" r:id="rId16"/>
    <p:sldId id="268" r:id="rId17"/>
    <p:sldId id="310" r:id="rId18"/>
    <p:sldId id="274" r:id="rId19"/>
    <p:sldId id="275" r:id="rId20"/>
    <p:sldId id="278" r:id="rId21"/>
    <p:sldId id="277" r:id="rId22"/>
    <p:sldId id="279" r:id="rId23"/>
    <p:sldId id="302" r:id="rId24"/>
    <p:sldId id="303" r:id="rId25"/>
    <p:sldId id="296" r:id="rId26"/>
    <p:sldId id="297" r:id="rId27"/>
    <p:sldId id="298" r:id="rId28"/>
    <p:sldId id="299" r:id="rId29"/>
    <p:sldId id="276" r:id="rId30"/>
    <p:sldId id="311" r:id="rId31"/>
    <p:sldId id="312" r:id="rId32"/>
    <p:sldId id="313" r:id="rId33"/>
    <p:sldId id="314" r:id="rId34"/>
    <p:sldId id="315" r:id="rId35"/>
    <p:sldId id="316" r:id="rId36"/>
    <p:sldId id="280" r:id="rId37"/>
    <p:sldId id="281" r:id="rId38"/>
    <p:sldId id="282" r:id="rId39"/>
    <p:sldId id="283" r:id="rId40"/>
    <p:sldId id="284" r:id="rId41"/>
    <p:sldId id="285" r:id="rId42"/>
    <p:sldId id="304" r:id="rId43"/>
    <p:sldId id="305" r:id="rId44"/>
    <p:sldId id="306" r:id="rId45"/>
    <p:sldId id="307" r:id="rId46"/>
    <p:sldId id="273" r:id="rId47"/>
    <p:sldId id="318" r:id="rId48"/>
    <p:sldId id="877" r:id="rId49"/>
    <p:sldId id="863" r:id="rId50"/>
    <p:sldId id="857" r:id="rId51"/>
    <p:sldId id="845" r:id="rId52"/>
    <p:sldId id="859" r:id="rId53"/>
    <p:sldId id="847" r:id="rId54"/>
    <p:sldId id="862" r:id="rId55"/>
    <p:sldId id="271" r:id="rId56"/>
    <p:sldId id="843" r:id="rId57"/>
    <p:sldId id="855" r:id="rId58"/>
    <p:sldId id="844" r:id="rId59"/>
    <p:sldId id="853" r:id="rId60"/>
    <p:sldId id="864" r:id="rId61"/>
    <p:sldId id="856" r:id="rId62"/>
    <p:sldId id="874" r:id="rId63"/>
    <p:sldId id="878" r:id="rId64"/>
    <p:sldId id="873" r:id="rId65"/>
    <p:sldId id="875" r:id="rId66"/>
    <p:sldId id="876" r:id="rId67"/>
    <p:sldId id="882" r:id="rId68"/>
    <p:sldId id="881" r:id="rId69"/>
    <p:sldId id="880" r:id="rId70"/>
    <p:sldId id="868" r:id="rId71"/>
    <p:sldId id="883" r:id="rId72"/>
    <p:sldId id="879" r:id="rId7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711"/>
  </p:normalViewPr>
  <p:slideViewPr>
    <p:cSldViewPr snapToGrid="0">
      <p:cViewPr varScale="1">
        <p:scale>
          <a:sx n="31" d="100"/>
          <a:sy n="31" d="100"/>
        </p:scale>
        <p:origin x="1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0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2" name="Shape 7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4" name="Shape 7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0" name="Shape 7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9" name="Shape 7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9" name="Shape 7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9" name="Shape 7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9" name="Shape 7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57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74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186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2d0b7caf0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122d0b7caf0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122d0b7caf0_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169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2d0b7caf0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122d0b7caf0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122d0b7caf0_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2354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2d0b7caf0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122d0b7caf0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122d0b7caf0_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8317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2d0b7caf0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122d0b7caf0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122d0b7caf0_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923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2d0b7caf0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122d0b7caf0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122d0b7caf0_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1716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2d0b7caf0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122d0b7caf0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122d0b7caf0_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070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22d0b7caf0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122d0b7caf0_2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“leadership” do transformative science on the ground but also the experience, networks, and skills to anchor health and development R&amp;D in their communities, design or co-design projects with local and global partners, and mobilize key institutions in their countries.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122d0b7caf0_2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79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87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1694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468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058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409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440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948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4021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945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240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5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3" name="Shape 6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  <p:extLst>
      <p:ext uri="{BB962C8B-B14F-4D97-AF65-F5344CB8AC3E}">
        <p14:creationId xmlns:p14="http://schemas.microsoft.com/office/powerpoint/2010/main" val="35992636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170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9E5AC-3E77-F7F3-ED9E-C2053F4D4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1EAE52D2-12EF-3716-F24F-8BE0F445C3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F794C7F-E09C-65FC-E960-B089CCAEB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B7E62F74-8013-5857-8120-21044DE15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0441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5412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0540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3166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5813" y="652463"/>
            <a:ext cx="5799137" cy="3262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356" indent="-285521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2086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98920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5754" indent="-228417" defTabSz="92794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2588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69423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6257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3091" indent="-228417" defTabSz="9279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279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9EB32-BCEF-48DB-9A08-3E7C74D22D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9279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546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3" name="Shape 6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  <p:extLst>
      <p:ext uri="{BB962C8B-B14F-4D97-AF65-F5344CB8AC3E}">
        <p14:creationId xmlns:p14="http://schemas.microsoft.com/office/powerpoint/2010/main" val="229134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3" name="Shape 6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  <p:extLst>
      <p:ext uri="{BB962C8B-B14F-4D97-AF65-F5344CB8AC3E}">
        <p14:creationId xmlns:p14="http://schemas.microsoft.com/office/powerpoint/2010/main" val="1025497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3" name="Shape 6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8" name="Shape 6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1" name="Shape 6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Holy grail: linkage of data (clinical, virological, serological)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“Big data” style analysis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64882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BG Cover Page External Default">
  <p:cSld name="CBG Cover Page External Default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2"/>
          <p:cNvSpPr/>
          <p:nvPr/>
        </p:nvSpPr>
        <p:spPr>
          <a:xfrm rot="10800000" flipH="1">
            <a:off x="0" y="11136085"/>
            <a:ext cx="24384000" cy="2579914"/>
          </a:xfrm>
          <a:prstGeom prst="rect">
            <a:avLst/>
          </a:prstGeom>
          <a:gradFill>
            <a:gsLst>
              <a:gs pos="0">
                <a:srgbClr val="3F762A"/>
              </a:gs>
              <a:gs pos="4000">
                <a:srgbClr val="3F762A"/>
              </a:gs>
              <a:gs pos="61000">
                <a:srgbClr val="54B951"/>
              </a:gs>
              <a:gs pos="100000">
                <a:srgbClr val="54B951"/>
              </a:gs>
            </a:gsLst>
            <a:lin ang="17400000" scaled="0"/>
          </a:gradFill>
          <a:ln w="12700" cap="flat" cmpd="sng">
            <a:solidFill>
              <a:srgbClr val="54B9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6" tIns="91400" rIns="182866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4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17;p82"/>
          <p:cNvSpPr txBox="1">
            <a:spLocks noGrp="1"/>
          </p:cNvSpPr>
          <p:nvPr>
            <p:ph type="title"/>
          </p:nvPr>
        </p:nvSpPr>
        <p:spPr>
          <a:xfrm>
            <a:off x="1247776" y="6332007"/>
            <a:ext cx="21888448" cy="2036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A64"/>
              </a:buClr>
              <a:buSzPts val="2400"/>
              <a:buFont typeface="Poppins"/>
              <a:buNone/>
              <a:defRPr sz="6400" b="0" i="0">
                <a:solidFill>
                  <a:srgbClr val="343A6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2"/>
          <p:cNvSpPr txBox="1">
            <a:spLocks noGrp="1"/>
          </p:cNvSpPr>
          <p:nvPr>
            <p:ph type="body" idx="1"/>
          </p:nvPr>
        </p:nvSpPr>
        <p:spPr>
          <a:xfrm>
            <a:off x="1247776" y="9293147"/>
            <a:ext cx="21888448" cy="109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1219170" lvl="0" indent="-60958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4000" b="0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2438340" lvl="1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rgbClr val="696969"/>
              </a:buClr>
              <a:buSzPts val="1400"/>
              <a:buChar char="•"/>
              <a:defRPr/>
            </a:lvl2pPr>
            <a:lvl3pPr marL="3657508" lvl="2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rgbClr val="696969"/>
              </a:buClr>
              <a:buSzPts val="1400"/>
              <a:buChar char="•"/>
              <a:defRPr/>
            </a:lvl3pPr>
            <a:lvl4pPr marL="4876678" lvl="3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rgbClr val="433C29"/>
              </a:buClr>
              <a:buSzPts val="1400"/>
              <a:buChar char="•"/>
              <a:defRPr/>
            </a:lvl4pPr>
            <a:lvl5pPr marL="6095848" lvl="4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rgbClr val="433C29"/>
              </a:buClr>
              <a:buSzPts val="1400"/>
              <a:buChar char="•"/>
              <a:defRPr/>
            </a:lvl5pPr>
            <a:lvl6pPr marL="7315018" lvl="5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8534186" lvl="6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9753356" lvl="7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10972526" lvl="8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82"/>
          <p:cNvSpPr txBox="1">
            <a:spLocks noGrp="1"/>
          </p:cNvSpPr>
          <p:nvPr>
            <p:ph type="body" idx="2"/>
          </p:nvPr>
        </p:nvSpPr>
        <p:spPr>
          <a:xfrm>
            <a:off x="14363701" y="12042777"/>
            <a:ext cx="8772526" cy="52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1219170" lvl="0" indent="-60958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3200" b="0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2438340" lvl="1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rgbClr val="696969"/>
              </a:buClr>
              <a:buSzPts val="1400"/>
              <a:buChar char="•"/>
              <a:defRPr/>
            </a:lvl2pPr>
            <a:lvl3pPr marL="3657508" lvl="2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rgbClr val="696969"/>
              </a:buClr>
              <a:buSzPts val="1400"/>
              <a:buChar char="•"/>
              <a:defRPr/>
            </a:lvl3pPr>
            <a:lvl4pPr marL="4876678" lvl="3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rgbClr val="433C29"/>
              </a:buClr>
              <a:buSzPts val="1400"/>
              <a:buChar char="•"/>
              <a:defRPr/>
            </a:lvl4pPr>
            <a:lvl5pPr marL="6095848" lvl="4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rgbClr val="433C29"/>
              </a:buClr>
              <a:buSzPts val="1400"/>
              <a:buChar char="•"/>
              <a:defRPr/>
            </a:lvl5pPr>
            <a:lvl6pPr marL="7315018" lvl="5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8534186" lvl="6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9753356" lvl="7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10972526" lvl="8" indent="-846646" algn="l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82"/>
          <p:cNvSpPr txBox="1"/>
          <p:nvPr/>
        </p:nvSpPr>
        <p:spPr>
          <a:xfrm>
            <a:off x="14475818" y="12947142"/>
            <a:ext cx="8661400" cy="47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866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 O N F I D E N T I A L   •   P R I V I L E G E D  •  D O  N O T  D I S T R I B U T E </a:t>
            </a:r>
            <a:endParaRPr sz="293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82" descr="Yemaachi Logo_FN-0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45" y="162050"/>
            <a:ext cx="7225502" cy="3211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255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58F9A-4D00-05C9-1CBC-01953930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240B2-8524-D6D1-8E8C-4CEBCF59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24C69-1BAB-2996-F95A-C17A61D33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3978-0855-4021-88D8-CB90DA61396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167F4-2B01-B607-2E0E-810968E68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8F2C6-ED28-14BA-29E5-733C34A8A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C8DDE6F4-6561-4D21-966D-9F52FAEF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40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4169-C1B1-7072-07C8-C637ADAFD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BF84D-2FD7-AEEB-3D41-5221F6023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96358-FD7B-1FBE-12AF-FE1D016B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3978-0855-4021-88D8-CB90DA61396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F80D-36C6-3407-0A60-5A696CDC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0DCE-B71D-0089-3874-FFB2AD27A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C8DDE6F4-6561-4D21-966D-9F52FAEF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1D589F30-D724-38AA-3BA9-68B47804FB3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25400" cy="254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0" i="0" dirty="0"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solidFill>
                  <a:srgbClr val="343A64"/>
                </a:solidFill>
                <a:latin typeface="Poppins" pitchFamily="2" charset="77"/>
              </a:defRPr>
            </a:lvl1pPr>
          </a:lstStyle>
          <a:p>
            <a:r>
              <a:rPr lang="en-US" dirty="0"/>
              <a:t>Click to add slide title (key takeaway)</a:t>
            </a:r>
            <a:endParaRPr lang="en-CA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1166D47-A1D0-AE44-8883-07900546EF3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270887" y="3832227"/>
            <a:ext cx="21851238" cy="8210550"/>
          </a:xfrm>
        </p:spPr>
        <p:txBody>
          <a:bodyPr/>
          <a:lstStyle>
            <a:lvl1pPr>
              <a:defRPr b="0" i="0">
                <a:solidFill>
                  <a:srgbClr val="7F7F7F"/>
                </a:solidFill>
                <a:latin typeface="Poppins" pitchFamily="2" charset="77"/>
              </a:defRPr>
            </a:lvl1pPr>
            <a:lvl2pPr>
              <a:defRPr b="0" i="0">
                <a:solidFill>
                  <a:srgbClr val="7F7F7F"/>
                </a:solidFill>
                <a:latin typeface="Poppins" pitchFamily="2" charset="77"/>
              </a:defRPr>
            </a:lvl2pPr>
            <a:lvl3pPr>
              <a:defRPr b="0" i="0">
                <a:solidFill>
                  <a:srgbClr val="7F7F7F"/>
                </a:solidFill>
                <a:latin typeface="Poppins" pitchFamily="2" charset="77"/>
              </a:defRPr>
            </a:lvl3pPr>
            <a:lvl4pPr>
              <a:defRPr b="0" i="0">
                <a:solidFill>
                  <a:srgbClr val="7F7F7F"/>
                </a:solidFill>
                <a:latin typeface="Poppins" pitchFamily="2" charset="77"/>
              </a:defRPr>
            </a:lvl4pPr>
            <a:lvl5pPr>
              <a:defRPr b="0" i="0">
                <a:solidFill>
                  <a:srgbClr val="7F7F7F"/>
                </a:solidFill>
                <a:latin typeface="Poppins" pitchFamily="2" charset="77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A8B10A-8838-B444-96E0-1C0F54FEF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81403" y="13088737"/>
            <a:ext cx="391133" cy="3488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600" b="0" i="0">
                <a:solidFill>
                  <a:srgbClr val="BFBFBF"/>
                </a:solidFill>
                <a:latin typeface="Poppins" pitchFamily="2" charset="77"/>
              </a:defRPr>
            </a:lvl1pPr>
          </a:lstStyle>
          <a:p>
            <a:fld id="{EC660F99-C85D-9843-B6EF-278B03C06F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94E91C2-9666-223D-19F4-C477AB1E4A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4532" y="12751447"/>
            <a:ext cx="13901196" cy="964554"/>
          </a:xfrm>
        </p:spPr>
        <p:txBody>
          <a:bodyPr l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Poppins" pitchFamily="2" charset="77"/>
              </a:defRPr>
            </a:lvl1pPr>
            <a:lvl2pPr>
              <a:defRPr sz="2200"/>
            </a:lvl2pPr>
            <a:lvl3pPr>
              <a:defRPr sz="2102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Source: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377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12" Type="http://schemas.openxmlformats.org/officeDocument/2006/relationships/image" Target="../media/image15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81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jpe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9.jpe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7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1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77.png"/><Relationship Id="rId10" Type="http://schemas.openxmlformats.org/officeDocument/2006/relationships/image" Target="../media/image109.png"/><Relationship Id="rId4" Type="http://schemas.openxmlformats.org/officeDocument/2006/relationships/image" Target="../media/image104.jpg"/><Relationship Id="rId9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1.jpe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7.png"/><Relationship Id="rId4" Type="http://schemas.openxmlformats.org/officeDocument/2006/relationships/image" Target="../media/image11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png"/><Relationship Id="rId4" Type="http://schemas.openxmlformats.org/officeDocument/2006/relationships/image" Target="../media/image11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png"/><Relationship Id="rId4" Type="http://schemas.openxmlformats.org/officeDocument/2006/relationships/image" Target="../media/image11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png"/><Relationship Id="rId4" Type="http://schemas.openxmlformats.org/officeDocument/2006/relationships/image" Target="../media/image11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png"/><Relationship Id="rId4" Type="http://schemas.openxmlformats.org/officeDocument/2006/relationships/image" Target="../media/image1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7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8.png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1.png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4.png"/><Relationship Id="rId4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81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3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81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image" Target="../media/image77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hyperlink" Target="http://www.yemaachi.com/" TargetMode="Externa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49.png"/><Relationship Id="rId12" Type="http://schemas.openxmlformats.org/officeDocument/2006/relationships/image" Target="../media/image153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8.png"/><Relationship Id="rId11" Type="http://schemas.openxmlformats.org/officeDocument/2006/relationships/hyperlink" Target="mailto:name@email.com" TargetMode="External"/><Relationship Id="rId5" Type="http://schemas.openxmlformats.org/officeDocument/2006/relationships/image" Target="../media/image147.emf"/><Relationship Id="rId15" Type="http://schemas.openxmlformats.org/officeDocument/2006/relationships/image" Target="../media/image155.png"/><Relationship Id="rId10" Type="http://schemas.openxmlformats.org/officeDocument/2006/relationships/image" Target="../media/image15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1.png"/><Relationship Id="rId14" Type="http://schemas.openxmlformats.org/officeDocument/2006/relationships/image" Target="../media/image1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png"/><Relationship Id="rId5" Type="http://schemas.openxmlformats.org/officeDocument/2006/relationships/image" Target="../media/image157.jpeg"/><Relationship Id="rId4" Type="http://schemas.openxmlformats.org/officeDocument/2006/relationships/image" Target="../media/image1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7" y="406940"/>
            <a:ext cx="22957506" cy="12902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7" y="406940"/>
            <a:ext cx="22957506" cy="12902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2A34FC-BF51-5697-3DA4-4DF92826D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06940"/>
            <a:ext cx="17195800" cy="128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7" y="406940"/>
            <a:ext cx="22957506" cy="1290212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Line"/>
          <p:cNvSpPr/>
          <p:nvPr/>
        </p:nvSpPr>
        <p:spPr>
          <a:xfrm flipH="1" flipV="1">
            <a:off x="8123833" y="10130631"/>
            <a:ext cx="10220623" cy="1427560"/>
          </a:xfrm>
          <a:prstGeom prst="line">
            <a:avLst/>
          </a:prstGeom>
          <a:ln w="635000">
            <a:solidFill>
              <a:schemeClr val="accent5">
                <a:hueOff val="-82419"/>
                <a:satOff val="-9513"/>
                <a:lumOff val="-16343"/>
                <a:alpha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21" name="Line"/>
          <p:cNvSpPr/>
          <p:nvPr/>
        </p:nvSpPr>
        <p:spPr>
          <a:xfrm flipH="1" flipV="1">
            <a:off x="16526073" y="3026059"/>
            <a:ext cx="2200077" cy="7573670"/>
          </a:xfrm>
          <a:prstGeom prst="line">
            <a:avLst/>
          </a:prstGeom>
          <a:ln w="635000">
            <a:solidFill>
              <a:schemeClr val="accent5">
                <a:hueOff val="-82419"/>
                <a:satOff val="-9513"/>
                <a:lumOff val="-16343"/>
                <a:alpha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2" name="Pseudotype assays"/>
          <p:cNvSpPr/>
          <p:nvPr/>
        </p:nvSpPr>
        <p:spPr>
          <a:xfrm>
            <a:off x="17450097" y="1041400"/>
            <a:ext cx="6425507" cy="2013943"/>
          </a:xfrm>
          <a:prstGeom prst="roundRect">
            <a:avLst>
              <a:gd name="adj" fmla="val 14174"/>
            </a:avLst>
          </a:prstGeom>
          <a:solidFill>
            <a:srgbClr val="FFFFFF"/>
          </a:solidFill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Pseudotype assays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3A28C6-35AA-C11E-76AF-A6A560160BFA}"/>
              </a:ext>
            </a:extLst>
          </p:cNvPr>
          <p:cNvSpPr/>
          <p:nvPr/>
        </p:nvSpPr>
        <p:spPr>
          <a:xfrm>
            <a:off x="15280423" y="10130631"/>
            <a:ext cx="6891454" cy="2292826"/>
          </a:xfrm>
          <a:prstGeom prst="round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Training: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February 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animBg="1" advAuto="0"/>
      <p:bldP spid="221" grpId="2" animBg="1" advAuto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7" y="406940"/>
            <a:ext cx="22957506" cy="1290212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Line"/>
          <p:cNvSpPr/>
          <p:nvPr/>
        </p:nvSpPr>
        <p:spPr>
          <a:xfrm flipH="1" flipV="1">
            <a:off x="8123833" y="10130631"/>
            <a:ext cx="10220623" cy="1427560"/>
          </a:xfrm>
          <a:prstGeom prst="line">
            <a:avLst/>
          </a:prstGeom>
          <a:ln w="635000">
            <a:solidFill>
              <a:schemeClr val="accent5">
                <a:hueOff val="-82419"/>
                <a:satOff val="-9513"/>
                <a:lumOff val="-16343"/>
                <a:alpha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21" name="Line"/>
          <p:cNvSpPr/>
          <p:nvPr/>
        </p:nvSpPr>
        <p:spPr>
          <a:xfrm flipH="1" flipV="1">
            <a:off x="16526073" y="3026059"/>
            <a:ext cx="2200077" cy="7573670"/>
          </a:xfrm>
          <a:prstGeom prst="line">
            <a:avLst/>
          </a:prstGeom>
          <a:ln w="635000">
            <a:solidFill>
              <a:schemeClr val="accent5">
                <a:hueOff val="-82419"/>
                <a:satOff val="-9513"/>
                <a:lumOff val="-16343"/>
                <a:alpha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2" name="Pseudotype assays"/>
          <p:cNvSpPr/>
          <p:nvPr/>
        </p:nvSpPr>
        <p:spPr>
          <a:xfrm>
            <a:off x="17450097" y="1041400"/>
            <a:ext cx="6425507" cy="2013943"/>
          </a:xfrm>
          <a:prstGeom prst="roundRect">
            <a:avLst>
              <a:gd name="adj" fmla="val 14174"/>
            </a:avLst>
          </a:prstGeom>
          <a:solidFill>
            <a:srgbClr val="FFFFFF"/>
          </a:solidFill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Pseudotype assays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3A28C6-35AA-C11E-76AF-A6A560160BFA}"/>
              </a:ext>
            </a:extLst>
          </p:cNvPr>
          <p:cNvSpPr/>
          <p:nvPr/>
        </p:nvSpPr>
        <p:spPr>
          <a:xfrm>
            <a:off x="15280423" y="10130631"/>
            <a:ext cx="6891454" cy="2292826"/>
          </a:xfrm>
          <a:prstGeom prst="round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Training: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February 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5E55C-0CF2-B9D3-E2E6-5C78F149E9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731" y="6329987"/>
            <a:ext cx="14075767" cy="7386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C2E66A-BBCA-70C6-1825-852323805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7198" y="0"/>
            <a:ext cx="7543800" cy="1005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7F072-A324-870F-890C-3535001872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80" y="635727"/>
            <a:ext cx="14179071" cy="57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5715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7" y="406940"/>
            <a:ext cx="22957506" cy="1290212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Line"/>
          <p:cNvSpPr/>
          <p:nvPr/>
        </p:nvSpPr>
        <p:spPr>
          <a:xfrm>
            <a:off x="16526073" y="3026059"/>
            <a:ext cx="2200077" cy="7573671"/>
          </a:xfrm>
          <a:prstGeom prst="line">
            <a:avLst/>
          </a:prstGeom>
          <a:ln w="635000">
            <a:solidFill>
              <a:schemeClr val="accent5">
                <a:hueOff val="-82419"/>
                <a:satOff val="-9513"/>
                <a:lumOff val="-16343"/>
                <a:alpha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6" name="Live virus neutralisation"/>
          <p:cNvSpPr/>
          <p:nvPr/>
        </p:nvSpPr>
        <p:spPr>
          <a:xfrm>
            <a:off x="17450097" y="1041400"/>
            <a:ext cx="6425507" cy="2013943"/>
          </a:xfrm>
          <a:prstGeom prst="roundRect">
            <a:avLst>
              <a:gd name="adj" fmla="val 14174"/>
            </a:avLst>
          </a:prstGeom>
          <a:solidFill>
            <a:srgbClr val="FFFFFF"/>
          </a:solidFill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Live virus neutralisation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9E53A66-FF76-E647-2E14-952DD46C63FA}"/>
              </a:ext>
            </a:extLst>
          </p:cNvPr>
          <p:cNvSpPr/>
          <p:nvPr/>
        </p:nvSpPr>
        <p:spPr>
          <a:xfrm>
            <a:off x="9634619" y="3116270"/>
            <a:ext cx="6891454" cy="2292826"/>
          </a:xfrm>
          <a:prstGeom prst="round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Training: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October 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1" animBg="1" advAuto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7" y="406940"/>
            <a:ext cx="22957506" cy="1290212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Line"/>
          <p:cNvSpPr/>
          <p:nvPr/>
        </p:nvSpPr>
        <p:spPr>
          <a:xfrm>
            <a:off x="16526073" y="3026059"/>
            <a:ext cx="2200077" cy="7573671"/>
          </a:xfrm>
          <a:prstGeom prst="line">
            <a:avLst/>
          </a:prstGeom>
          <a:ln w="635000">
            <a:solidFill>
              <a:schemeClr val="accent5">
                <a:hueOff val="-82419"/>
                <a:satOff val="-9513"/>
                <a:lumOff val="-16343"/>
                <a:alpha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6" name="Live virus neutralisation"/>
          <p:cNvSpPr/>
          <p:nvPr/>
        </p:nvSpPr>
        <p:spPr>
          <a:xfrm>
            <a:off x="17450097" y="1041400"/>
            <a:ext cx="6425507" cy="2013943"/>
          </a:xfrm>
          <a:prstGeom prst="roundRect">
            <a:avLst>
              <a:gd name="adj" fmla="val 14174"/>
            </a:avLst>
          </a:prstGeom>
          <a:solidFill>
            <a:srgbClr val="FFFFFF"/>
          </a:solidFill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Live virus neutralisation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9E53A66-FF76-E647-2E14-952DD46C63FA}"/>
              </a:ext>
            </a:extLst>
          </p:cNvPr>
          <p:cNvSpPr/>
          <p:nvPr/>
        </p:nvSpPr>
        <p:spPr>
          <a:xfrm>
            <a:off x="9634619" y="3116270"/>
            <a:ext cx="6891454" cy="2292826"/>
          </a:xfrm>
          <a:prstGeom prst="round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Training: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October 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87640-38CD-C812-2507-E8972BC4CC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440118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053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7" y="406940"/>
            <a:ext cx="22957506" cy="1290212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ne"/>
          <p:cNvSpPr/>
          <p:nvPr/>
        </p:nvSpPr>
        <p:spPr>
          <a:xfrm flipH="1">
            <a:off x="7270055" y="3037072"/>
            <a:ext cx="8886032" cy="7883140"/>
          </a:xfrm>
          <a:prstGeom prst="line">
            <a:avLst/>
          </a:prstGeom>
          <a:ln w="635000">
            <a:solidFill>
              <a:schemeClr val="accent5">
                <a:hueOff val="-82419"/>
                <a:satOff val="-9513"/>
                <a:lumOff val="-16343"/>
                <a:alpha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0" name="Modelling capacity"/>
          <p:cNvSpPr/>
          <p:nvPr/>
        </p:nvSpPr>
        <p:spPr>
          <a:xfrm>
            <a:off x="17450097" y="1041400"/>
            <a:ext cx="6425507" cy="2013943"/>
          </a:xfrm>
          <a:prstGeom prst="roundRect">
            <a:avLst>
              <a:gd name="adj" fmla="val 14174"/>
            </a:avLst>
          </a:prstGeom>
          <a:solidFill>
            <a:srgbClr val="FFFFFF"/>
          </a:solidFill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Modelling capacity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68CDCD0-27CD-BFB5-16B8-F68666FC7E82}"/>
              </a:ext>
            </a:extLst>
          </p:cNvPr>
          <p:cNvSpPr/>
          <p:nvPr/>
        </p:nvSpPr>
        <p:spPr>
          <a:xfrm>
            <a:off x="14266566" y="3392649"/>
            <a:ext cx="6891454" cy="2292826"/>
          </a:xfrm>
          <a:prstGeom prst="round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Hosted Visit: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March 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1" animBg="1" advAuto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7" y="406940"/>
            <a:ext cx="22957506" cy="1290212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Line"/>
          <p:cNvSpPr/>
          <p:nvPr/>
        </p:nvSpPr>
        <p:spPr>
          <a:xfrm flipV="1">
            <a:off x="4601071" y="3037072"/>
            <a:ext cx="11555016" cy="5644568"/>
          </a:xfrm>
          <a:prstGeom prst="line">
            <a:avLst/>
          </a:prstGeom>
          <a:ln w="635000">
            <a:solidFill>
              <a:schemeClr val="accent5">
                <a:hueOff val="-82419"/>
                <a:satOff val="-9513"/>
                <a:lumOff val="-16343"/>
                <a:alpha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34" name="Diagnostic-level datasets"/>
          <p:cNvSpPr/>
          <p:nvPr/>
        </p:nvSpPr>
        <p:spPr>
          <a:xfrm>
            <a:off x="17450097" y="1041400"/>
            <a:ext cx="6425507" cy="2013943"/>
          </a:xfrm>
          <a:prstGeom prst="roundRect">
            <a:avLst>
              <a:gd name="adj" fmla="val 14174"/>
            </a:avLst>
          </a:prstGeom>
          <a:solidFill>
            <a:srgbClr val="FFFFFF"/>
          </a:solidFill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Diagnostic-level datasets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ondon"/>
          <p:cNvSpPr/>
          <p:nvPr/>
        </p:nvSpPr>
        <p:spPr>
          <a:xfrm>
            <a:off x="6727092" y="3111347"/>
            <a:ext cx="28742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London</a:t>
            </a:r>
          </a:p>
        </p:txBody>
      </p:sp>
      <p:grpSp>
        <p:nvGrpSpPr>
          <p:cNvPr id="177" name="Group"/>
          <p:cNvGrpSpPr/>
          <p:nvPr/>
        </p:nvGrpSpPr>
        <p:grpSpPr>
          <a:xfrm>
            <a:off x="17207523" y="1079065"/>
            <a:ext cx="6047246" cy="6692206"/>
            <a:chOff x="0" y="0"/>
            <a:chExt cx="6047245" cy="6692205"/>
          </a:xfrm>
        </p:grpSpPr>
        <p:sp>
          <p:nvSpPr>
            <p:cNvPr id="172" name="Cytokines"/>
            <p:cNvSpPr/>
            <p:nvPr/>
          </p:nvSpPr>
          <p:spPr>
            <a:xfrm>
              <a:off x="0" y="1336430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Cytokines</a:t>
              </a:r>
            </a:p>
          </p:txBody>
        </p:sp>
        <p:sp>
          <p:nvSpPr>
            <p:cNvPr id="173" name="Human CoV"/>
            <p:cNvSpPr/>
            <p:nvPr/>
          </p:nvSpPr>
          <p:spPr>
            <a:xfrm>
              <a:off x="0" y="2672861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Human CoV</a:t>
              </a:r>
            </a:p>
          </p:txBody>
        </p:sp>
        <p:sp>
          <p:nvSpPr>
            <p:cNvPr id="174" name="Pan/Bat-CoV"/>
            <p:cNvSpPr/>
            <p:nvPr/>
          </p:nvSpPr>
          <p:spPr>
            <a:xfrm>
              <a:off x="0" y="4031608"/>
              <a:ext cx="6047245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Pan/Bat-CoV</a:t>
              </a:r>
            </a:p>
          </p:txBody>
        </p:sp>
        <p:sp>
          <p:nvSpPr>
            <p:cNvPr id="175" name="Malaria"/>
            <p:cNvSpPr/>
            <p:nvPr/>
          </p:nvSpPr>
          <p:spPr>
            <a:xfrm>
              <a:off x="0" y="5422205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Malaria</a:t>
              </a:r>
            </a:p>
          </p:txBody>
        </p:sp>
        <p:sp>
          <p:nvSpPr>
            <p:cNvPr id="176" name="Luminex"/>
            <p:cNvSpPr/>
            <p:nvPr/>
          </p:nvSpPr>
          <p:spPr>
            <a:xfrm>
              <a:off x="0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Luminex</a:t>
              </a:r>
            </a:p>
          </p:txBody>
        </p:sp>
      </p:grpSp>
      <p:grpSp>
        <p:nvGrpSpPr>
          <p:cNvPr id="183" name="Group"/>
          <p:cNvGrpSpPr/>
          <p:nvPr/>
        </p:nvGrpSpPr>
        <p:grpSpPr>
          <a:xfrm>
            <a:off x="10197122" y="1145778"/>
            <a:ext cx="6047247" cy="6663734"/>
            <a:chOff x="0" y="0"/>
            <a:chExt cx="6047245" cy="6663733"/>
          </a:xfrm>
        </p:grpSpPr>
        <p:sp>
          <p:nvSpPr>
            <p:cNvPr id="178" name="Live Virus Neutralisation"/>
            <p:cNvSpPr/>
            <p:nvPr/>
          </p:nvSpPr>
          <p:spPr>
            <a:xfrm>
              <a:off x="0" y="1307958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Live Virus Neutralisation</a:t>
              </a:r>
            </a:p>
          </p:txBody>
        </p:sp>
        <p:sp>
          <p:nvSpPr>
            <p:cNvPr id="179" name="Pseudotype Neutralisation"/>
            <p:cNvSpPr/>
            <p:nvPr/>
          </p:nvSpPr>
          <p:spPr>
            <a:xfrm>
              <a:off x="0" y="2644389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Pseudotype Neutralisation</a:t>
              </a:r>
            </a:p>
          </p:txBody>
        </p:sp>
        <p:sp>
          <p:nvSpPr>
            <p:cNvPr id="180" name="Anti-N/Anti-S"/>
            <p:cNvSpPr/>
            <p:nvPr/>
          </p:nvSpPr>
          <p:spPr>
            <a:xfrm>
              <a:off x="0" y="4003137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Anti-N/Anti-S</a:t>
              </a:r>
            </a:p>
          </p:txBody>
        </p:sp>
        <p:sp>
          <p:nvSpPr>
            <p:cNvPr id="181" name="CyTOF"/>
            <p:cNvSpPr/>
            <p:nvPr/>
          </p:nvSpPr>
          <p:spPr>
            <a:xfrm>
              <a:off x="0" y="5393733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CyTOF</a:t>
              </a:r>
            </a:p>
          </p:txBody>
        </p:sp>
        <p:sp>
          <p:nvSpPr>
            <p:cNvPr id="182" name="Serology"/>
            <p:cNvSpPr/>
            <p:nvPr/>
          </p:nvSpPr>
          <p:spPr>
            <a:xfrm>
              <a:off x="0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Serology</a:t>
              </a:r>
            </a:p>
          </p:txBody>
        </p:sp>
      </p:grpSp>
      <p:grpSp>
        <p:nvGrpSpPr>
          <p:cNvPr id="187" name="Group"/>
          <p:cNvGrpSpPr/>
          <p:nvPr/>
        </p:nvGrpSpPr>
        <p:grpSpPr>
          <a:xfrm>
            <a:off x="10197122" y="8625253"/>
            <a:ext cx="6047246" cy="3987802"/>
            <a:chOff x="0" y="0"/>
            <a:chExt cx="6047245" cy="3987800"/>
          </a:xfrm>
        </p:grpSpPr>
        <p:sp>
          <p:nvSpPr>
            <p:cNvPr id="184" name="Pan-CoV amplicons/metagenomics"/>
            <p:cNvSpPr/>
            <p:nvPr/>
          </p:nvSpPr>
          <p:spPr>
            <a:xfrm>
              <a:off x="0" y="2717800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Pan-CoV amplicons/metagenomics</a:t>
              </a:r>
            </a:p>
          </p:txBody>
        </p:sp>
        <p:sp>
          <p:nvSpPr>
            <p:cNvPr id="185" name="Genotyping &amp; HLA Typing"/>
            <p:cNvSpPr/>
            <p:nvPr/>
          </p:nvSpPr>
          <p:spPr>
            <a:xfrm>
              <a:off x="0" y="1358748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Genotyping &amp; HLA Typing</a:t>
              </a:r>
            </a:p>
          </p:txBody>
        </p:sp>
        <p:sp>
          <p:nvSpPr>
            <p:cNvPr id="186" name="Genomics"/>
            <p:cNvSpPr/>
            <p:nvPr/>
          </p:nvSpPr>
          <p:spPr>
            <a:xfrm>
              <a:off x="0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Genomics</a:t>
              </a:r>
            </a:p>
          </p:txBody>
        </p:sp>
      </p:grpSp>
      <p:sp>
        <p:nvSpPr>
          <p:cNvPr id="188" name="Synchronised Sampling:…"/>
          <p:cNvSpPr/>
          <p:nvPr/>
        </p:nvSpPr>
        <p:spPr>
          <a:xfrm>
            <a:off x="368788" y="5457916"/>
            <a:ext cx="92369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Synchronised Sampling: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Serum, PBMCs, Swabs, DNA, RNA</a:t>
            </a:r>
          </a:p>
        </p:txBody>
      </p:sp>
      <p:sp>
        <p:nvSpPr>
          <p:cNvPr id="189" name="Ghana"/>
          <p:cNvSpPr/>
          <p:nvPr/>
        </p:nvSpPr>
        <p:spPr>
          <a:xfrm>
            <a:off x="373184" y="3111347"/>
            <a:ext cx="28742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Ghana</a:t>
            </a:r>
          </a:p>
        </p:txBody>
      </p:sp>
      <p:sp>
        <p:nvSpPr>
          <p:cNvPr id="190" name="Jamaica"/>
          <p:cNvSpPr/>
          <p:nvPr/>
        </p:nvSpPr>
        <p:spPr>
          <a:xfrm>
            <a:off x="3554672" y="3111347"/>
            <a:ext cx="2865164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Jamaica</a:t>
            </a:r>
          </a:p>
        </p:txBody>
      </p:sp>
      <p:sp>
        <p:nvSpPr>
          <p:cNvPr id="191" name="2020-21 Prospective Cohorts"/>
          <p:cNvSpPr txBox="1"/>
          <p:nvPr/>
        </p:nvSpPr>
        <p:spPr>
          <a:xfrm>
            <a:off x="2304632" y="2461846"/>
            <a:ext cx="536524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/>
            </a:lvl1pPr>
          </a:lstStyle>
          <a:p>
            <a:r>
              <a:t>2020-21 Prospective Cohorts</a:t>
            </a:r>
          </a:p>
        </p:txBody>
      </p:sp>
      <p:sp>
        <p:nvSpPr>
          <p:cNvPr id="192" name="2023-26 WWW Consortium"/>
          <p:cNvSpPr txBox="1"/>
          <p:nvPr/>
        </p:nvSpPr>
        <p:spPr>
          <a:xfrm>
            <a:off x="2506562" y="4851400"/>
            <a:ext cx="496138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/>
            </a:lvl1pPr>
          </a:lstStyle>
          <a:p>
            <a:r>
              <a:t>2023-26 WWW Consortium</a:t>
            </a:r>
          </a:p>
        </p:txBody>
      </p:sp>
      <p:sp>
        <p:nvSpPr>
          <p:cNvPr id="193" name="Bat swabs / samples (inactivated)"/>
          <p:cNvSpPr/>
          <p:nvPr/>
        </p:nvSpPr>
        <p:spPr>
          <a:xfrm>
            <a:off x="368788" y="11344854"/>
            <a:ext cx="92369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Bat swabs / samples (inactivated)</a:t>
            </a:r>
          </a:p>
        </p:txBody>
      </p:sp>
      <p:sp>
        <p:nvSpPr>
          <p:cNvPr id="194" name="Samples"/>
          <p:cNvSpPr/>
          <p:nvPr/>
        </p:nvSpPr>
        <p:spPr>
          <a:xfrm>
            <a:off x="443522" y="1079064"/>
            <a:ext cx="9236931" cy="1270001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Samples</a:t>
            </a:r>
          </a:p>
        </p:txBody>
      </p:sp>
      <p:sp>
        <p:nvSpPr>
          <p:cNvPr id="195" name="Synchronised Metadata:…"/>
          <p:cNvSpPr/>
          <p:nvPr/>
        </p:nvSpPr>
        <p:spPr>
          <a:xfrm>
            <a:off x="368788" y="6773984"/>
            <a:ext cx="92369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Synchronised Metadata: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Clinical history, infection surveillance</a:t>
            </a:r>
          </a:p>
        </p:txBody>
      </p:sp>
      <p:grpSp>
        <p:nvGrpSpPr>
          <p:cNvPr id="199" name="Group"/>
          <p:cNvGrpSpPr/>
          <p:nvPr/>
        </p:nvGrpSpPr>
        <p:grpSpPr>
          <a:xfrm>
            <a:off x="17207521" y="8625253"/>
            <a:ext cx="6047248" cy="3987802"/>
            <a:chOff x="0" y="0"/>
            <a:chExt cx="6047246" cy="3987800"/>
          </a:xfrm>
        </p:grpSpPr>
        <p:sp>
          <p:nvSpPr>
            <p:cNvPr id="196" name="Discovery"/>
            <p:cNvSpPr/>
            <p:nvPr/>
          </p:nvSpPr>
          <p:spPr>
            <a:xfrm>
              <a:off x="1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Discovery</a:t>
              </a:r>
            </a:p>
          </p:txBody>
        </p:sp>
        <p:sp>
          <p:nvSpPr>
            <p:cNvPr id="197" name="PhIP-Seq: Human Peptidome"/>
            <p:cNvSpPr/>
            <p:nvPr/>
          </p:nvSpPr>
          <p:spPr>
            <a:xfrm>
              <a:off x="0" y="1358748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PhIP-Seq: Human Peptidome</a:t>
              </a:r>
            </a:p>
          </p:txBody>
        </p:sp>
        <p:sp>
          <p:nvSpPr>
            <p:cNvPr id="198" name="PhIP-Seq: VirScan etc."/>
            <p:cNvSpPr/>
            <p:nvPr/>
          </p:nvSpPr>
          <p:spPr>
            <a:xfrm>
              <a:off x="1" y="2717800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PhIP-Seq: VirScan etc.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 advAuto="0"/>
      <p:bldP spid="183" grpId="0" animBg="1" advAuto="0"/>
      <p:bldP spid="187" grpId="0" animBg="1" advAuto="0"/>
      <p:bldP spid="193" grpId="0" animBg="1" advAuto="0"/>
      <p:bldP spid="19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7681-3144-500D-32BA-2B4A8468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on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65DCC-42A5-DEC9-E94E-05FD2907BE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b="1" u="sng" dirty="0">
                <a:latin typeface="+mn-lt"/>
                <a:ea typeface="+mn-ea"/>
                <a:cs typeface="+mn-cs"/>
                <a:sym typeface="Helvetica Neue"/>
              </a:rPr>
              <a:t>Aim 1:</a:t>
            </a:r>
            <a:r>
              <a:rPr lang="en-GB" dirty="0"/>
              <a:t> Harmonise our studies, control for mixed-ancestry, </a:t>
            </a:r>
            <a:br>
              <a:rPr lang="en-GB" dirty="0"/>
            </a:br>
            <a:r>
              <a:rPr lang="en-GB" dirty="0"/>
              <a:t>and transfer knowledge &amp; capacity between sites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8BE69-9A6D-43C2-3139-54E4D7D93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Ethics amendments for harmonized studies complete</a:t>
            </a:r>
          </a:p>
          <a:p>
            <a:r>
              <a:rPr lang="en-US" dirty="0"/>
              <a:t>Windfall study restarted (</a:t>
            </a:r>
            <a:r>
              <a:rPr lang="en-US" b="1" dirty="0"/>
              <a:t>Tamara Thompson-Emery &amp; Josh </a:t>
            </a:r>
            <a:r>
              <a:rPr lang="en-US" b="1" dirty="0" err="1"/>
              <a:t>Anzinger</a:t>
            </a:r>
            <a:r>
              <a:rPr lang="en-US" b="1" dirty="0"/>
              <a:t>, UWI</a:t>
            </a:r>
            <a:r>
              <a:rPr lang="en-US" dirty="0"/>
              <a:t>)</a:t>
            </a:r>
          </a:p>
          <a:p>
            <a:r>
              <a:rPr lang="en-US" dirty="0"/>
              <a:t>All 3 studies synchronized and recruiting (&gt;140 participants / site)</a:t>
            </a:r>
          </a:p>
          <a:p>
            <a:r>
              <a:rPr lang="en-US" dirty="0"/>
              <a:t>Training &amp; capacity transfer underway</a:t>
            </a:r>
          </a:p>
        </p:txBody>
      </p:sp>
    </p:spTree>
    <p:extLst>
      <p:ext uri="{BB962C8B-B14F-4D97-AF65-F5344CB8AC3E}">
        <p14:creationId xmlns:p14="http://schemas.microsoft.com/office/powerpoint/2010/main" val="1388154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7681-3144-500D-32BA-2B4A8468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on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65DCC-42A5-DEC9-E94E-05FD2907BE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u="sng" dirty="0"/>
              <a:t>Aim 2</a:t>
            </a:r>
            <a:r>
              <a:rPr lang="en-US" dirty="0"/>
              <a:t>: Test four hypotheses that may contribute to</a:t>
            </a:r>
          </a:p>
          <a:p>
            <a:r>
              <a:rPr lang="en-US" dirty="0"/>
              <a:t>immune responses within and between our cohorts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8BE69-9A6D-43C2-3139-54E4D7D93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Exposure to SARS-CoV-2 Variants</a:t>
            </a:r>
          </a:p>
          <a:p>
            <a:pPr lvl="1"/>
            <a:r>
              <a:rPr lang="en-US" dirty="0"/>
              <a:t>Synthetic nanobody standard for neutralization / ELISAs distributed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/>
              <a:t>Mary Wu &amp; Svend </a:t>
            </a:r>
            <a:r>
              <a:rPr lang="en-US" b="1" dirty="0" err="1"/>
              <a:t>Kjaer</a:t>
            </a:r>
            <a:r>
              <a:rPr lang="en-US" b="1" dirty="0"/>
              <a:t>, Crick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Sourced local variants (A.27, Eta) &amp; begin with neutralization assays on Legacy &amp; Heritage cohorts (</a:t>
            </a:r>
            <a:r>
              <a:rPr lang="en-US" b="1" dirty="0"/>
              <a:t>Yaw </a:t>
            </a:r>
            <a:r>
              <a:rPr lang="en-US" b="1" dirty="0" err="1"/>
              <a:t>Bediako</a:t>
            </a:r>
            <a:r>
              <a:rPr lang="en-US" b="1" dirty="0"/>
              <a:t>, </a:t>
            </a:r>
            <a:r>
              <a:rPr lang="en-US" b="1" dirty="0" err="1"/>
              <a:t>Yemaachi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Monitoring new variant emergence (</a:t>
            </a:r>
            <a:r>
              <a:rPr lang="en-US" b="1" dirty="0"/>
              <a:t>Wendy Barclay, G2P-GLOBAL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082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128" y="3732375"/>
            <a:ext cx="21227744" cy="625125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Arrow"/>
          <p:cNvSpPr/>
          <p:nvPr/>
        </p:nvSpPr>
        <p:spPr>
          <a:xfrm flipH="1">
            <a:off x="22159993" y="5680521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896" y="760346"/>
            <a:ext cx="8223973" cy="1219530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ffectLst>
            <a:outerShdw blurRad="127000" dist="508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23" y="686648"/>
            <a:ext cx="6457440" cy="31339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 advAuto="0"/>
      <p:bldP spid="155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7681-3144-500D-32BA-2B4A8468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on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65DCC-42A5-DEC9-E94E-05FD2907BE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u="sng" dirty="0"/>
              <a:t>Aim 2</a:t>
            </a:r>
            <a:r>
              <a:rPr lang="en-US" dirty="0"/>
              <a:t>: Test four hypotheses that may contribute to</a:t>
            </a:r>
          </a:p>
          <a:p>
            <a:r>
              <a:rPr lang="en-US" dirty="0"/>
              <a:t>immune responses within and between our cohorts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8BE69-9A6D-43C2-3139-54E4D7D93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rPr lang="en-US" dirty="0"/>
              <a:t>Exposure to Bat &amp; Seasonal </a:t>
            </a:r>
            <a:r>
              <a:rPr lang="en-US" dirty="0" err="1"/>
              <a:t>CoVs</a:t>
            </a:r>
            <a:endParaRPr lang="en-US" dirty="0"/>
          </a:p>
          <a:p>
            <a:pPr lvl="1"/>
            <a:r>
              <a:rPr lang="en-US" dirty="0"/>
              <a:t>Pan-</a:t>
            </a:r>
            <a:r>
              <a:rPr lang="en-US" dirty="0" err="1"/>
              <a:t>CoV</a:t>
            </a:r>
            <a:r>
              <a:rPr lang="en-US" dirty="0"/>
              <a:t> &amp; metagenomics detection from local samples</a:t>
            </a:r>
          </a:p>
          <a:p>
            <a:pPr lvl="1"/>
            <a:r>
              <a:rPr lang="en-US" dirty="0"/>
              <a:t>Luminex Commercial Human </a:t>
            </a:r>
            <a:r>
              <a:rPr lang="en-US" dirty="0" err="1"/>
              <a:t>CoV</a:t>
            </a:r>
            <a:endParaRPr lang="en-US" dirty="0"/>
          </a:p>
          <a:p>
            <a:pPr lvl="1"/>
            <a:r>
              <a:rPr lang="en-US" dirty="0"/>
              <a:t>Pan-</a:t>
            </a:r>
            <a:r>
              <a:rPr lang="en-US" dirty="0" err="1"/>
              <a:t>CoV</a:t>
            </a:r>
            <a:r>
              <a:rPr lang="en-US" dirty="0"/>
              <a:t> binding &amp; </a:t>
            </a:r>
            <a:r>
              <a:rPr lang="en-US" dirty="0" err="1"/>
              <a:t>sVNT</a:t>
            </a:r>
            <a:r>
              <a:rPr lang="en-US" dirty="0"/>
              <a:t> from TAN Chee Wah (SEACOVARIANTS)</a:t>
            </a:r>
          </a:p>
          <a:p>
            <a:pPr lvl="1"/>
            <a:r>
              <a:rPr lang="en-US" dirty="0" err="1"/>
              <a:t>VirScan</a:t>
            </a:r>
            <a:r>
              <a:rPr lang="en-US" dirty="0"/>
              <a:t> / </a:t>
            </a:r>
            <a:r>
              <a:rPr lang="en-US" dirty="0" err="1"/>
              <a:t>PhIPseq</a:t>
            </a:r>
            <a:r>
              <a:rPr lang="en-US" dirty="0"/>
              <a:t> pilot (Maddie </a:t>
            </a:r>
            <a:r>
              <a:rPr lang="en-US" dirty="0" err="1"/>
              <a:t>Shrotri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1270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7681-3144-500D-32BA-2B4A8468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on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65DCC-42A5-DEC9-E94E-05FD2907BE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u="sng" dirty="0"/>
              <a:t>Aim 2</a:t>
            </a:r>
            <a:r>
              <a:rPr lang="en-US" dirty="0"/>
              <a:t>: Test four hypotheses that may contribute to</a:t>
            </a:r>
          </a:p>
          <a:p>
            <a:r>
              <a:rPr lang="en-US" dirty="0"/>
              <a:t>immune responses within and between our cohorts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8BE69-9A6D-43C2-3139-54E4D7D93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Malaria Exposure &amp; Immunoreactivity</a:t>
            </a:r>
          </a:p>
          <a:p>
            <a:pPr lvl="1"/>
            <a:r>
              <a:rPr lang="en-US" dirty="0"/>
              <a:t>Luminex Malaria panel (</a:t>
            </a:r>
            <a:r>
              <a:rPr lang="en-US" b="1" dirty="0"/>
              <a:t>Chris </a:t>
            </a:r>
            <a:r>
              <a:rPr lang="en-US" b="1" dirty="0" err="1"/>
              <a:t>Drakeley</a:t>
            </a:r>
            <a:r>
              <a:rPr lang="en-US" b="1" dirty="0"/>
              <a:t>, LSHTM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Luminex Human Cytokine Panel (commercial) </a:t>
            </a:r>
          </a:p>
        </p:txBody>
      </p:sp>
    </p:spTree>
    <p:extLst>
      <p:ext uri="{BB962C8B-B14F-4D97-AF65-F5344CB8AC3E}">
        <p14:creationId xmlns:p14="http://schemas.microsoft.com/office/powerpoint/2010/main" val="870205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7681-3144-500D-32BA-2B4A8468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on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65DCC-42A5-DEC9-E94E-05FD2907BE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u="sng" dirty="0"/>
              <a:t>Aim 3</a:t>
            </a:r>
            <a:r>
              <a:rPr lang="en-US" dirty="0"/>
              <a:t>: Model immune responses to variants that</a:t>
            </a:r>
          </a:p>
          <a:p>
            <a:r>
              <a:rPr lang="en-US" dirty="0"/>
              <a:t>incorporate individual-level data &amp; apply to LMICs</a:t>
            </a:r>
          </a:p>
          <a:p>
            <a:endParaRPr lang="en-US" u="sng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8BE69-9A6D-43C2-3139-54E4D7D93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sharing agreement &amp; cloud platform agreements signed (Sept 2024)</a:t>
            </a:r>
          </a:p>
          <a:p>
            <a:r>
              <a:rPr lang="en-US" dirty="0"/>
              <a:t>Chronogram package published &amp; tested across sites (</a:t>
            </a:r>
            <a:r>
              <a:rPr lang="en-US" b="1" dirty="0"/>
              <a:t>Ed Carr, Crick/UCL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Greenwood et al., </a:t>
            </a:r>
            <a:r>
              <a:rPr lang="en-US" i="1" dirty="0" err="1"/>
              <a:t>Bioinf</a:t>
            </a:r>
            <a:r>
              <a:rPr lang="en-US" i="1" dirty="0"/>
              <a:t> Adv</a:t>
            </a:r>
            <a:r>
              <a:rPr lang="en-US" dirty="0"/>
              <a:t>, 2024</a:t>
            </a:r>
          </a:p>
          <a:p>
            <a:r>
              <a:rPr lang="en-US" dirty="0"/>
              <a:t>Individual-level antibody trajectory models published (</a:t>
            </a:r>
            <a:r>
              <a:rPr lang="en-US" b="1" dirty="0"/>
              <a:t>Kucharski, LSHTM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Russell et al., </a:t>
            </a:r>
            <a:r>
              <a:rPr lang="en-US" i="1" dirty="0"/>
              <a:t>Lancet ID</a:t>
            </a:r>
            <a:r>
              <a:rPr lang="en-US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979136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dirty="0"/>
              <a:t>Antibody Trajectories :: Modelling</a:t>
            </a:r>
            <a:endParaRPr dirty="0"/>
          </a:p>
        </p:txBody>
      </p:sp>
      <p:pic>
        <p:nvPicPr>
          <p:cNvPr id="2" name="Picture 1" descr="A group of graphs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D4B5011-D0CE-DC1B-66C4-38B6203573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80" y="1578980"/>
            <a:ext cx="21350292" cy="11965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D5F9C7-3001-C7E4-D9E1-9EA66983C47D}"/>
              </a:ext>
            </a:extLst>
          </p:cNvPr>
          <p:cNvSpPr txBox="1"/>
          <p:nvPr/>
        </p:nvSpPr>
        <p:spPr>
          <a:xfrm>
            <a:off x="17303751" y="580979"/>
            <a:ext cx="753110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lang="en-US" sz="3000" dirty="0"/>
              <a:t>Russell et al., </a:t>
            </a:r>
            <a:r>
              <a:rPr lang="en-US" sz="3000" i="1" dirty="0"/>
              <a:t>Lancet ID</a:t>
            </a:r>
            <a:r>
              <a:rPr lang="en-US" sz="3000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05647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dirty="0"/>
              <a:t>Antibody Trajectories :: Modelling</a:t>
            </a:r>
            <a:endParaRPr dirty="0"/>
          </a:p>
        </p:txBody>
      </p:sp>
      <p:pic>
        <p:nvPicPr>
          <p:cNvPr id="2" name="Picture 1" descr="A group of graphs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D4B5011-D0CE-DC1B-66C4-38B6203573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80" y="1578980"/>
            <a:ext cx="21350292" cy="11965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D5F9C7-3001-C7E4-D9E1-9EA66983C47D}"/>
              </a:ext>
            </a:extLst>
          </p:cNvPr>
          <p:cNvSpPr txBox="1"/>
          <p:nvPr/>
        </p:nvSpPr>
        <p:spPr>
          <a:xfrm>
            <a:off x="17303751" y="580979"/>
            <a:ext cx="753110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lang="en-US" sz="3000" dirty="0"/>
              <a:t>Russell et al., </a:t>
            </a:r>
            <a:r>
              <a:rPr lang="en-US" sz="3000" i="1" dirty="0"/>
              <a:t>Lancet ID</a:t>
            </a:r>
            <a:r>
              <a:rPr lang="en-US" sz="3000" dirty="0"/>
              <a:t>, 2024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949252A-C6AC-E22E-514D-6A83ADDC01B2}"/>
              </a:ext>
            </a:extLst>
          </p:cNvPr>
          <p:cNvSpPr/>
          <p:nvPr/>
        </p:nvSpPr>
        <p:spPr>
          <a:xfrm>
            <a:off x="3098800" y="4230107"/>
            <a:ext cx="19074872" cy="5834221"/>
          </a:xfrm>
          <a:prstGeom prst="round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https://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github.com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seroanalytics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epikinetics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http://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seroanalytics.org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epikinetics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Alex Hill (LSHTM)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03953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dirty="0"/>
              <a:t>Chronogram :: Data Linkage</a:t>
            </a:r>
            <a:endParaRPr dirty="0"/>
          </a:p>
        </p:txBody>
      </p:sp>
      <p:sp>
        <p:nvSpPr>
          <p:cNvPr id="588" name="Greenwood et al., Bioinf Adv, 2024"/>
          <p:cNvSpPr txBox="1"/>
          <p:nvPr/>
        </p:nvSpPr>
        <p:spPr>
          <a:xfrm>
            <a:off x="17791086" y="12833304"/>
            <a:ext cx="600722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/>
            </a:lvl1pPr>
          </a:lstStyle>
          <a:p>
            <a:r>
              <a:t>Greenwood et al., Bioinf Adv, 2024</a:t>
            </a:r>
          </a:p>
        </p:txBody>
      </p:sp>
      <p:grpSp>
        <p:nvGrpSpPr>
          <p:cNvPr id="598" name="Group"/>
          <p:cNvGrpSpPr/>
          <p:nvPr/>
        </p:nvGrpSpPr>
        <p:grpSpPr>
          <a:xfrm>
            <a:off x="1789649" y="3125192"/>
            <a:ext cx="2297503" cy="5823917"/>
            <a:chOff x="0" y="0"/>
            <a:chExt cx="2297503" cy="5823916"/>
          </a:xfrm>
        </p:grpSpPr>
        <p:pic>
          <p:nvPicPr>
            <p:cNvPr id="590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2297502" cy="2841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982238"/>
              <a:ext cx="2297502" cy="2841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2" name="Rectangle"/>
            <p:cNvSpPr/>
            <p:nvPr/>
          </p:nvSpPr>
          <p:spPr>
            <a:xfrm>
              <a:off x="467951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02" name="Group"/>
          <p:cNvGrpSpPr/>
          <p:nvPr/>
        </p:nvGrpSpPr>
        <p:grpSpPr>
          <a:xfrm>
            <a:off x="18056324" y="8879744"/>
            <a:ext cx="5542496" cy="4124298"/>
            <a:chOff x="-342900" y="-317499"/>
            <a:chExt cx="5542495" cy="4124297"/>
          </a:xfrm>
        </p:grpSpPr>
        <p:pic>
          <p:nvPicPr>
            <p:cNvPr id="600" name="IMG_0690.jpg" descr="IMG_0690.jpg"/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42900" y="-317500"/>
              <a:ext cx="3173969" cy="4124298"/>
            </a:xfrm>
            <a:prstGeom prst="rect">
              <a:avLst/>
            </a:prstGeom>
            <a:effectLst/>
          </p:spPr>
        </p:pic>
        <p:sp>
          <p:nvSpPr>
            <p:cNvPr id="601" name="Ed J Carr"/>
            <p:cNvSpPr/>
            <p:nvPr/>
          </p:nvSpPr>
          <p:spPr>
            <a:xfrm>
              <a:off x="3929595" y="174464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/>
              </a:lvl1pPr>
            </a:lstStyle>
            <a:p>
              <a:r>
                <a:t>Ed J Carr</a:t>
              </a:r>
            </a:p>
          </p:txBody>
        </p:sp>
      </p:grpSp>
      <p:grpSp>
        <p:nvGrpSpPr>
          <p:cNvPr id="607" name="Group"/>
          <p:cNvGrpSpPr/>
          <p:nvPr/>
        </p:nvGrpSpPr>
        <p:grpSpPr>
          <a:xfrm>
            <a:off x="17336532" y="3023862"/>
            <a:ext cx="5052538" cy="5365729"/>
            <a:chOff x="0" y="0"/>
            <a:chExt cx="5052536" cy="5365727"/>
          </a:xfrm>
        </p:grpSpPr>
        <p:sp>
          <p:nvSpPr>
            <p:cNvPr id="603" name="Rounded Rectangle"/>
            <p:cNvSpPr/>
            <p:nvPr/>
          </p:nvSpPr>
          <p:spPr>
            <a:xfrm>
              <a:off x="0" y="826310"/>
              <a:ext cx="5052537" cy="4539418"/>
            </a:xfrm>
            <a:prstGeom prst="roundRect">
              <a:avLst>
                <a:gd name="adj" fmla="val 27033"/>
              </a:avLst>
            </a:prstGeom>
            <a:solidFill>
              <a:srgbClr val="FFFFFF"/>
            </a:solidFill>
            <a:ln w="1143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55846" dir="332139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4" name="Coins"/>
            <p:cNvSpPr/>
            <p:nvPr/>
          </p:nvSpPr>
          <p:spPr>
            <a:xfrm>
              <a:off x="816116" y="1313102"/>
              <a:ext cx="3161270" cy="317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605" name="Image" descr="Image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9169" y="2923884"/>
              <a:ext cx="2286001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6" name="chronogram"/>
            <p:cNvSpPr txBox="1"/>
            <p:nvPr/>
          </p:nvSpPr>
          <p:spPr>
            <a:xfrm>
              <a:off x="1021082" y="0"/>
              <a:ext cx="3010372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0">
                  <a:latin typeface="Roboto Mono Regular Bold"/>
                  <a:ea typeface="Roboto Mono Regular Bold"/>
                  <a:cs typeface="Roboto Mono Regular Bold"/>
                  <a:sym typeface="Roboto Mono Regular Bold"/>
                </a:defRPr>
              </a:lvl1pPr>
            </a:lstStyle>
            <a:p>
              <a:r>
                <a:t>chronogram</a:t>
              </a:r>
            </a:p>
          </p:txBody>
        </p:sp>
      </p:grpSp>
      <p:sp>
        <p:nvSpPr>
          <p:cNvPr id="608" name="ptID_1"/>
          <p:cNvSpPr txBox="1"/>
          <p:nvPr/>
        </p:nvSpPr>
        <p:spPr>
          <a:xfrm>
            <a:off x="2364121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ptID_1</a:t>
            </a:r>
          </a:p>
        </p:txBody>
      </p:sp>
      <p:sp>
        <p:nvSpPr>
          <p:cNvPr id="614" name="Rectangle"/>
          <p:cNvSpPr/>
          <p:nvPr/>
        </p:nvSpPr>
        <p:spPr>
          <a:xfrm>
            <a:off x="2343865" y="4647825"/>
            <a:ext cx="12733388" cy="12797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7" name="Rectangle"/>
          <p:cNvSpPr/>
          <p:nvPr/>
        </p:nvSpPr>
        <p:spPr>
          <a:xfrm>
            <a:off x="8578091" y="12722337"/>
            <a:ext cx="5800312" cy="5481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BE5594-DBA8-2B37-9DA1-40BC9280A89F}"/>
              </a:ext>
            </a:extLst>
          </p:cNvPr>
          <p:cNvGrpSpPr/>
          <p:nvPr/>
        </p:nvGrpSpPr>
        <p:grpSpPr>
          <a:xfrm>
            <a:off x="8578091" y="11201400"/>
            <a:ext cx="6625046" cy="1631904"/>
            <a:chOff x="8578091" y="11201400"/>
            <a:chExt cx="6625046" cy="1631904"/>
          </a:xfrm>
        </p:grpSpPr>
        <p:pic>
          <p:nvPicPr>
            <p:cNvPr id="589" name="Image" descr="Image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36299" y="11201400"/>
              <a:ext cx="5166838" cy="16319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8" name="Rectangle"/>
            <p:cNvSpPr/>
            <p:nvPr/>
          </p:nvSpPr>
          <p:spPr>
            <a:xfrm>
              <a:off x="8578091" y="11622138"/>
              <a:ext cx="5800312" cy="54813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5355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dirty="0"/>
              <a:t>Chronogram :: Data Linkage</a:t>
            </a:r>
            <a:endParaRPr dirty="0"/>
          </a:p>
        </p:txBody>
      </p:sp>
      <p:sp>
        <p:nvSpPr>
          <p:cNvPr id="588" name="Greenwood et al., Bioinf Adv, 2024"/>
          <p:cNvSpPr txBox="1"/>
          <p:nvPr/>
        </p:nvSpPr>
        <p:spPr>
          <a:xfrm>
            <a:off x="17791086" y="12833304"/>
            <a:ext cx="600722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/>
            </a:lvl1pPr>
          </a:lstStyle>
          <a:p>
            <a:r>
              <a:t>Greenwood et al., Bioinf Adv, 2024</a:t>
            </a:r>
          </a:p>
        </p:txBody>
      </p:sp>
      <p:grpSp>
        <p:nvGrpSpPr>
          <p:cNvPr id="598" name="Group"/>
          <p:cNvGrpSpPr/>
          <p:nvPr/>
        </p:nvGrpSpPr>
        <p:grpSpPr>
          <a:xfrm>
            <a:off x="1789649" y="3125192"/>
            <a:ext cx="13523669" cy="5823916"/>
            <a:chOff x="0" y="0"/>
            <a:chExt cx="13523667" cy="5823915"/>
          </a:xfrm>
        </p:grpSpPr>
        <p:pic>
          <p:nvPicPr>
            <p:cNvPr id="590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523667" cy="2841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82238"/>
              <a:ext cx="13523668" cy="2841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2" name="Rectangle"/>
            <p:cNvSpPr/>
            <p:nvPr/>
          </p:nvSpPr>
          <p:spPr>
            <a:xfrm>
              <a:off x="467951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3" name="Rectangle"/>
            <p:cNvSpPr/>
            <p:nvPr/>
          </p:nvSpPr>
          <p:spPr>
            <a:xfrm>
              <a:off x="2774398" y="227017"/>
              <a:ext cx="1510576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4" name="Rectangle"/>
            <p:cNvSpPr/>
            <p:nvPr/>
          </p:nvSpPr>
          <p:spPr>
            <a:xfrm>
              <a:off x="4761869" y="227017"/>
              <a:ext cx="1510575" cy="477064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5" name="Rectangle"/>
            <p:cNvSpPr/>
            <p:nvPr/>
          </p:nvSpPr>
          <p:spPr>
            <a:xfrm>
              <a:off x="6994706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6" name="Rectangle"/>
            <p:cNvSpPr/>
            <p:nvPr/>
          </p:nvSpPr>
          <p:spPr>
            <a:xfrm>
              <a:off x="9227542" y="227017"/>
              <a:ext cx="1510576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7" name="Rectangle"/>
            <p:cNvSpPr/>
            <p:nvPr/>
          </p:nvSpPr>
          <p:spPr>
            <a:xfrm>
              <a:off x="11460380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02" name="Group"/>
          <p:cNvGrpSpPr/>
          <p:nvPr/>
        </p:nvGrpSpPr>
        <p:grpSpPr>
          <a:xfrm>
            <a:off x="18056324" y="8879744"/>
            <a:ext cx="5542496" cy="4124298"/>
            <a:chOff x="-342900" y="-317499"/>
            <a:chExt cx="5542495" cy="4124297"/>
          </a:xfrm>
        </p:grpSpPr>
        <p:pic>
          <p:nvPicPr>
            <p:cNvPr id="600" name="IMG_0690.jpg" descr="IMG_0690.jpg"/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42900" y="-317500"/>
              <a:ext cx="3173969" cy="4124298"/>
            </a:xfrm>
            <a:prstGeom prst="rect">
              <a:avLst/>
            </a:prstGeom>
            <a:effectLst/>
          </p:spPr>
        </p:pic>
        <p:sp>
          <p:nvSpPr>
            <p:cNvPr id="601" name="Ed J Carr"/>
            <p:cNvSpPr/>
            <p:nvPr/>
          </p:nvSpPr>
          <p:spPr>
            <a:xfrm>
              <a:off x="3929595" y="174464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/>
              </a:lvl1pPr>
            </a:lstStyle>
            <a:p>
              <a:r>
                <a:t>Ed J Carr</a:t>
              </a:r>
            </a:p>
          </p:txBody>
        </p:sp>
      </p:grpSp>
      <p:grpSp>
        <p:nvGrpSpPr>
          <p:cNvPr id="607" name="Group"/>
          <p:cNvGrpSpPr/>
          <p:nvPr/>
        </p:nvGrpSpPr>
        <p:grpSpPr>
          <a:xfrm>
            <a:off x="17336532" y="3023862"/>
            <a:ext cx="5052538" cy="5365729"/>
            <a:chOff x="0" y="0"/>
            <a:chExt cx="5052536" cy="5365727"/>
          </a:xfrm>
        </p:grpSpPr>
        <p:sp>
          <p:nvSpPr>
            <p:cNvPr id="603" name="Rounded Rectangle"/>
            <p:cNvSpPr/>
            <p:nvPr/>
          </p:nvSpPr>
          <p:spPr>
            <a:xfrm>
              <a:off x="0" y="826310"/>
              <a:ext cx="5052537" cy="4539418"/>
            </a:xfrm>
            <a:prstGeom prst="roundRect">
              <a:avLst>
                <a:gd name="adj" fmla="val 27033"/>
              </a:avLst>
            </a:prstGeom>
            <a:solidFill>
              <a:srgbClr val="FFFFFF"/>
            </a:solidFill>
            <a:ln w="1143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55846" dir="332139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4" name="Coins"/>
            <p:cNvSpPr/>
            <p:nvPr/>
          </p:nvSpPr>
          <p:spPr>
            <a:xfrm>
              <a:off x="816116" y="1313102"/>
              <a:ext cx="3161270" cy="317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605" name="Image" descr="Image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9169" y="2923884"/>
              <a:ext cx="2286001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6" name="chronogram"/>
            <p:cNvSpPr txBox="1"/>
            <p:nvPr/>
          </p:nvSpPr>
          <p:spPr>
            <a:xfrm>
              <a:off x="1021082" y="0"/>
              <a:ext cx="3010372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0">
                  <a:latin typeface="Roboto Mono Regular Bold"/>
                  <a:ea typeface="Roboto Mono Regular Bold"/>
                  <a:cs typeface="Roboto Mono Regular Bold"/>
                  <a:sym typeface="Roboto Mono Regular Bold"/>
                </a:defRPr>
              </a:lvl1pPr>
            </a:lstStyle>
            <a:p>
              <a:r>
                <a:t>chronogram</a:t>
              </a:r>
            </a:p>
          </p:txBody>
        </p:sp>
      </p:grpSp>
      <p:sp>
        <p:nvSpPr>
          <p:cNvPr id="608" name="ptID_1"/>
          <p:cNvSpPr txBox="1"/>
          <p:nvPr/>
        </p:nvSpPr>
        <p:spPr>
          <a:xfrm>
            <a:off x="2364121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ptID_1</a:t>
            </a:r>
          </a:p>
        </p:txBody>
      </p:sp>
      <p:sp>
        <p:nvSpPr>
          <p:cNvPr id="609" name="ptID_2"/>
          <p:cNvSpPr txBox="1"/>
          <p:nvPr/>
        </p:nvSpPr>
        <p:spPr>
          <a:xfrm>
            <a:off x="4581485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ptID_2</a:t>
            </a:r>
          </a:p>
        </p:txBody>
      </p:sp>
      <p:sp>
        <p:nvSpPr>
          <p:cNvPr id="610" name="ptID_3"/>
          <p:cNvSpPr txBox="1"/>
          <p:nvPr/>
        </p:nvSpPr>
        <p:spPr>
          <a:xfrm>
            <a:off x="6798849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ptID_3</a:t>
            </a:r>
          </a:p>
        </p:txBody>
      </p:sp>
      <p:sp>
        <p:nvSpPr>
          <p:cNvPr id="611" name="ptID_4"/>
          <p:cNvSpPr txBox="1"/>
          <p:nvPr/>
        </p:nvSpPr>
        <p:spPr>
          <a:xfrm>
            <a:off x="9016214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ptID_4</a:t>
            </a:r>
          </a:p>
        </p:txBody>
      </p:sp>
      <p:sp>
        <p:nvSpPr>
          <p:cNvPr id="612" name="ptID_5"/>
          <p:cNvSpPr txBox="1"/>
          <p:nvPr/>
        </p:nvSpPr>
        <p:spPr>
          <a:xfrm>
            <a:off x="11233578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ptID_5</a:t>
            </a:r>
          </a:p>
        </p:txBody>
      </p:sp>
      <p:sp>
        <p:nvSpPr>
          <p:cNvPr id="613" name="ptID_6"/>
          <p:cNvSpPr txBox="1"/>
          <p:nvPr/>
        </p:nvSpPr>
        <p:spPr>
          <a:xfrm>
            <a:off x="13450942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ptID_6</a:t>
            </a:r>
          </a:p>
        </p:txBody>
      </p:sp>
      <p:sp>
        <p:nvSpPr>
          <p:cNvPr id="614" name="Rectangle"/>
          <p:cNvSpPr/>
          <p:nvPr/>
        </p:nvSpPr>
        <p:spPr>
          <a:xfrm>
            <a:off x="2343865" y="4647825"/>
            <a:ext cx="12733388" cy="12797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7" name="Rectangle"/>
          <p:cNvSpPr/>
          <p:nvPr/>
        </p:nvSpPr>
        <p:spPr>
          <a:xfrm>
            <a:off x="8578091" y="12722337"/>
            <a:ext cx="5800312" cy="5481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E84063-C06E-7AF7-1C3A-8FB8DDABD392}"/>
              </a:ext>
            </a:extLst>
          </p:cNvPr>
          <p:cNvGrpSpPr/>
          <p:nvPr/>
        </p:nvGrpSpPr>
        <p:grpSpPr>
          <a:xfrm>
            <a:off x="8578091" y="11176000"/>
            <a:ext cx="6625046" cy="1546337"/>
            <a:chOff x="8578091" y="11176000"/>
            <a:chExt cx="6625046" cy="1546337"/>
          </a:xfrm>
        </p:grpSpPr>
        <p:pic>
          <p:nvPicPr>
            <p:cNvPr id="589" name="Image" descr="Image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36299" y="11176000"/>
              <a:ext cx="5166838" cy="154633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8" name="Rectangle"/>
            <p:cNvSpPr/>
            <p:nvPr/>
          </p:nvSpPr>
          <p:spPr>
            <a:xfrm>
              <a:off x="8578091" y="11622138"/>
              <a:ext cx="5800312" cy="54813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619" name="Oval Oval" descr="Oval Oval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13412233" y="3869705"/>
            <a:ext cx="1997521" cy="1156344"/>
          </a:xfrm>
          <a:prstGeom prst="rect">
            <a:avLst/>
          </a:prstGeom>
        </p:spPr>
      </p:pic>
      <p:pic>
        <p:nvPicPr>
          <p:cNvPr id="621" name="Image" descr="Imag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15516" y="6107431"/>
            <a:ext cx="2244174" cy="1371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dirty="0"/>
              <a:t>Chronogram :: Data Linkage</a:t>
            </a:r>
            <a:endParaRPr dirty="0"/>
          </a:p>
        </p:txBody>
      </p:sp>
      <p:sp>
        <p:nvSpPr>
          <p:cNvPr id="626" name="Greenwood et al., Bioinf Adv, 2024"/>
          <p:cNvSpPr txBox="1"/>
          <p:nvPr/>
        </p:nvSpPr>
        <p:spPr>
          <a:xfrm>
            <a:off x="17791086" y="12833304"/>
            <a:ext cx="600722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/>
            </a:lvl1pPr>
          </a:lstStyle>
          <a:p>
            <a:r>
              <a:t>Greenwood et al., Bioinf Adv, 2024</a:t>
            </a:r>
          </a:p>
        </p:txBody>
      </p:sp>
      <p:pic>
        <p:nvPicPr>
          <p:cNvPr id="627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36299" y="8931843"/>
            <a:ext cx="5166838" cy="4532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6" name="Group"/>
          <p:cNvGrpSpPr/>
          <p:nvPr/>
        </p:nvGrpSpPr>
        <p:grpSpPr>
          <a:xfrm>
            <a:off x="1789649" y="3125192"/>
            <a:ext cx="13523669" cy="5823916"/>
            <a:chOff x="0" y="0"/>
            <a:chExt cx="13523667" cy="5823915"/>
          </a:xfrm>
        </p:grpSpPr>
        <p:pic>
          <p:nvPicPr>
            <p:cNvPr id="628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523667" cy="2841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82238"/>
              <a:ext cx="13523668" cy="2841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0" name="Rectangle"/>
            <p:cNvSpPr/>
            <p:nvPr/>
          </p:nvSpPr>
          <p:spPr>
            <a:xfrm>
              <a:off x="467951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1" name="Rectangle"/>
            <p:cNvSpPr/>
            <p:nvPr/>
          </p:nvSpPr>
          <p:spPr>
            <a:xfrm>
              <a:off x="2774398" y="227017"/>
              <a:ext cx="1510576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2" name="Rectangle"/>
            <p:cNvSpPr/>
            <p:nvPr/>
          </p:nvSpPr>
          <p:spPr>
            <a:xfrm>
              <a:off x="4761869" y="227017"/>
              <a:ext cx="1510575" cy="477064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3" name="Rectangle"/>
            <p:cNvSpPr/>
            <p:nvPr/>
          </p:nvSpPr>
          <p:spPr>
            <a:xfrm>
              <a:off x="6994706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4" name="Rectangle"/>
            <p:cNvSpPr/>
            <p:nvPr/>
          </p:nvSpPr>
          <p:spPr>
            <a:xfrm>
              <a:off x="9227542" y="227017"/>
              <a:ext cx="1510576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5" name="Rectangle"/>
            <p:cNvSpPr/>
            <p:nvPr/>
          </p:nvSpPr>
          <p:spPr>
            <a:xfrm>
              <a:off x="11460380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637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8521" y="8686476"/>
            <a:ext cx="5166838" cy="4532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0" name="Group"/>
          <p:cNvGrpSpPr/>
          <p:nvPr/>
        </p:nvGrpSpPr>
        <p:grpSpPr>
          <a:xfrm>
            <a:off x="18056324" y="8879744"/>
            <a:ext cx="5542496" cy="4124298"/>
            <a:chOff x="-342900" y="-317499"/>
            <a:chExt cx="5542495" cy="4124297"/>
          </a:xfrm>
        </p:grpSpPr>
        <p:pic>
          <p:nvPicPr>
            <p:cNvPr id="638" name="IMG_0690.jpg" descr="IMG_0690.jpg"/>
            <p:cNvPicPr>
              <a:picLocks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42900" y="-317500"/>
              <a:ext cx="3173969" cy="4124298"/>
            </a:xfrm>
            <a:prstGeom prst="rect">
              <a:avLst/>
            </a:prstGeom>
            <a:effectLst/>
          </p:spPr>
        </p:pic>
        <p:sp>
          <p:nvSpPr>
            <p:cNvPr id="639" name="Ed J Carr"/>
            <p:cNvSpPr/>
            <p:nvPr/>
          </p:nvSpPr>
          <p:spPr>
            <a:xfrm>
              <a:off x="3929595" y="174464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/>
              </a:lvl1pPr>
            </a:lstStyle>
            <a:p>
              <a:r>
                <a:t>Ed J Carr</a:t>
              </a:r>
            </a:p>
          </p:txBody>
        </p:sp>
      </p:grpSp>
      <p:grpSp>
        <p:nvGrpSpPr>
          <p:cNvPr id="645" name="Group"/>
          <p:cNvGrpSpPr/>
          <p:nvPr/>
        </p:nvGrpSpPr>
        <p:grpSpPr>
          <a:xfrm>
            <a:off x="17336532" y="3023862"/>
            <a:ext cx="5052538" cy="5365729"/>
            <a:chOff x="0" y="0"/>
            <a:chExt cx="5052536" cy="5365727"/>
          </a:xfrm>
        </p:grpSpPr>
        <p:sp>
          <p:nvSpPr>
            <p:cNvPr id="641" name="Rounded Rectangle"/>
            <p:cNvSpPr/>
            <p:nvPr/>
          </p:nvSpPr>
          <p:spPr>
            <a:xfrm>
              <a:off x="0" y="826310"/>
              <a:ext cx="5052537" cy="4539418"/>
            </a:xfrm>
            <a:prstGeom prst="roundRect">
              <a:avLst>
                <a:gd name="adj" fmla="val 27033"/>
              </a:avLst>
            </a:prstGeom>
            <a:solidFill>
              <a:srgbClr val="FFFFFF"/>
            </a:solidFill>
            <a:ln w="1143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55846" dir="332139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2" name="Coins"/>
            <p:cNvSpPr/>
            <p:nvPr/>
          </p:nvSpPr>
          <p:spPr>
            <a:xfrm>
              <a:off x="816116" y="1313102"/>
              <a:ext cx="3161270" cy="317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643" name="Image" descr="Image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9169" y="2923884"/>
              <a:ext cx="2286001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4" name="chronogram"/>
            <p:cNvSpPr txBox="1"/>
            <p:nvPr/>
          </p:nvSpPr>
          <p:spPr>
            <a:xfrm>
              <a:off x="1021082" y="0"/>
              <a:ext cx="3010372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0">
                  <a:latin typeface="Roboto Mono Regular Bold"/>
                  <a:ea typeface="Roboto Mono Regular Bold"/>
                  <a:cs typeface="Roboto Mono Regular Bold"/>
                  <a:sym typeface="Roboto Mono Regular Bold"/>
                </a:defRPr>
              </a:lvl1pPr>
            </a:lstStyle>
            <a:p>
              <a:r>
                <a:t>chronogram</a:t>
              </a:r>
            </a:p>
          </p:txBody>
        </p:sp>
      </p:grpSp>
      <p:sp>
        <p:nvSpPr>
          <p:cNvPr id="646" name="ptID_1"/>
          <p:cNvSpPr txBox="1"/>
          <p:nvPr/>
        </p:nvSpPr>
        <p:spPr>
          <a:xfrm>
            <a:off x="2364121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ptID_1</a:t>
            </a:r>
          </a:p>
        </p:txBody>
      </p:sp>
      <p:sp>
        <p:nvSpPr>
          <p:cNvPr id="647" name="ptID_2"/>
          <p:cNvSpPr txBox="1"/>
          <p:nvPr/>
        </p:nvSpPr>
        <p:spPr>
          <a:xfrm>
            <a:off x="4581485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ptID_2</a:t>
            </a:r>
          </a:p>
        </p:txBody>
      </p:sp>
      <p:sp>
        <p:nvSpPr>
          <p:cNvPr id="648" name="ptID_3"/>
          <p:cNvSpPr txBox="1"/>
          <p:nvPr/>
        </p:nvSpPr>
        <p:spPr>
          <a:xfrm>
            <a:off x="6798849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ptID_3</a:t>
            </a:r>
          </a:p>
        </p:txBody>
      </p:sp>
      <p:sp>
        <p:nvSpPr>
          <p:cNvPr id="649" name="ptID_4"/>
          <p:cNvSpPr txBox="1"/>
          <p:nvPr/>
        </p:nvSpPr>
        <p:spPr>
          <a:xfrm>
            <a:off x="9016214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ptID_4</a:t>
            </a:r>
          </a:p>
        </p:txBody>
      </p:sp>
      <p:sp>
        <p:nvSpPr>
          <p:cNvPr id="650" name="ptID_5"/>
          <p:cNvSpPr txBox="1"/>
          <p:nvPr/>
        </p:nvSpPr>
        <p:spPr>
          <a:xfrm>
            <a:off x="11233578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ptID_5</a:t>
            </a:r>
          </a:p>
        </p:txBody>
      </p:sp>
      <p:sp>
        <p:nvSpPr>
          <p:cNvPr id="651" name="ptID_6"/>
          <p:cNvSpPr txBox="1"/>
          <p:nvPr/>
        </p:nvSpPr>
        <p:spPr>
          <a:xfrm>
            <a:off x="13450942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ptID_6</a:t>
            </a:r>
          </a:p>
        </p:txBody>
      </p:sp>
      <p:sp>
        <p:nvSpPr>
          <p:cNvPr id="652" name="Rectangle"/>
          <p:cNvSpPr/>
          <p:nvPr/>
        </p:nvSpPr>
        <p:spPr>
          <a:xfrm>
            <a:off x="2343865" y="5071626"/>
            <a:ext cx="12733388" cy="8559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53" name="Rectangle"/>
          <p:cNvSpPr/>
          <p:nvPr/>
        </p:nvSpPr>
        <p:spPr>
          <a:xfrm>
            <a:off x="3548610" y="8569389"/>
            <a:ext cx="5800312" cy="48807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54" name="Rectangle"/>
          <p:cNvSpPr/>
          <p:nvPr/>
        </p:nvSpPr>
        <p:spPr>
          <a:xfrm>
            <a:off x="8578091" y="11622138"/>
            <a:ext cx="5800312" cy="5481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55" name="Rectangle"/>
          <p:cNvSpPr/>
          <p:nvPr/>
        </p:nvSpPr>
        <p:spPr>
          <a:xfrm>
            <a:off x="8578091" y="12826884"/>
            <a:ext cx="5800312" cy="5481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56" name="Image" descr="Imag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15516" y="6107431"/>
            <a:ext cx="2244174" cy="1371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dirty="0"/>
              <a:t>Chronogram :: Data Linkage</a:t>
            </a:r>
            <a:endParaRPr dirty="0"/>
          </a:p>
        </p:txBody>
      </p:sp>
      <p:sp>
        <p:nvSpPr>
          <p:cNvPr id="661" name="Greenwood et al., Bioinf Adv, 2024"/>
          <p:cNvSpPr txBox="1"/>
          <p:nvPr/>
        </p:nvSpPr>
        <p:spPr>
          <a:xfrm>
            <a:off x="17791086" y="12833304"/>
            <a:ext cx="600722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/>
            </a:lvl1pPr>
          </a:lstStyle>
          <a:p>
            <a:r>
              <a:t>Greenwood et al., Bioinf Adv, 2024</a:t>
            </a:r>
          </a:p>
        </p:txBody>
      </p:sp>
      <p:pic>
        <p:nvPicPr>
          <p:cNvPr id="662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36299" y="8931843"/>
            <a:ext cx="5166838" cy="4532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1" name="Group"/>
          <p:cNvGrpSpPr/>
          <p:nvPr/>
        </p:nvGrpSpPr>
        <p:grpSpPr>
          <a:xfrm>
            <a:off x="1789649" y="3125192"/>
            <a:ext cx="13523669" cy="5823916"/>
            <a:chOff x="0" y="0"/>
            <a:chExt cx="13523667" cy="5823915"/>
          </a:xfrm>
        </p:grpSpPr>
        <p:pic>
          <p:nvPicPr>
            <p:cNvPr id="663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523667" cy="2841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82238"/>
              <a:ext cx="13523668" cy="2841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5" name="Rectangle"/>
            <p:cNvSpPr/>
            <p:nvPr/>
          </p:nvSpPr>
          <p:spPr>
            <a:xfrm>
              <a:off x="467951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6" name="Rectangle"/>
            <p:cNvSpPr/>
            <p:nvPr/>
          </p:nvSpPr>
          <p:spPr>
            <a:xfrm>
              <a:off x="2774398" y="227017"/>
              <a:ext cx="1510576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7" name="Rectangle"/>
            <p:cNvSpPr/>
            <p:nvPr/>
          </p:nvSpPr>
          <p:spPr>
            <a:xfrm>
              <a:off x="4761869" y="227017"/>
              <a:ext cx="1510575" cy="477064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8" name="Rectangle"/>
            <p:cNvSpPr/>
            <p:nvPr/>
          </p:nvSpPr>
          <p:spPr>
            <a:xfrm>
              <a:off x="6994706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9" name="Rectangle"/>
            <p:cNvSpPr/>
            <p:nvPr/>
          </p:nvSpPr>
          <p:spPr>
            <a:xfrm>
              <a:off x="9227542" y="227017"/>
              <a:ext cx="1510576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70" name="Rectangle"/>
            <p:cNvSpPr/>
            <p:nvPr/>
          </p:nvSpPr>
          <p:spPr>
            <a:xfrm>
              <a:off x="11460380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672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8521" y="8686476"/>
            <a:ext cx="5166838" cy="4532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Group"/>
          <p:cNvGrpSpPr/>
          <p:nvPr/>
        </p:nvGrpSpPr>
        <p:grpSpPr>
          <a:xfrm>
            <a:off x="18056324" y="8879744"/>
            <a:ext cx="5542496" cy="4124298"/>
            <a:chOff x="-342900" y="-317499"/>
            <a:chExt cx="5542495" cy="4124297"/>
          </a:xfrm>
        </p:grpSpPr>
        <p:pic>
          <p:nvPicPr>
            <p:cNvPr id="673" name="IMG_0690.jpg" descr="IMG_0690.jpg"/>
            <p:cNvPicPr>
              <a:picLocks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42900" y="-317500"/>
              <a:ext cx="3173969" cy="4124298"/>
            </a:xfrm>
            <a:prstGeom prst="rect">
              <a:avLst/>
            </a:prstGeom>
            <a:effectLst/>
          </p:spPr>
        </p:pic>
        <p:sp>
          <p:nvSpPr>
            <p:cNvPr id="674" name="Ed J Carr"/>
            <p:cNvSpPr/>
            <p:nvPr/>
          </p:nvSpPr>
          <p:spPr>
            <a:xfrm>
              <a:off x="3929595" y="174464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/>
              </a:lvl1pPr>
            </a:lstStyle>
            <a:p>
              <a:r>
                <a:t>Ed J Carr</a:t>
              </a:r>
            </a:p>
          </p:txBody>
        </p:sp>
      </p:grpSp>
      <p:grpSp>
        <p:nvGrpSpPr>
          <p:cNvPr id="680" name="Group"/>
          <p:cNvGrpSpPr/>
          <p:nvPr/>
        </p:nvGrpSpPr>
        <p:grpSpPr>
          <a:xfrm>
            <a:off x="17336532" y="3023862"/>
            <a:ext cx="5052538" cy="5365729"/>
            <a:chOff x="0" y="0"/>
            <a:chExt cx="5052536" cy="5365727"/>
          </a:xfrm>
        </p:grpSpPr>
        <p:sp>
          <p:nvSpPr>
            <p:cNvPr id="676" name="Rounded Rectangle"/>
            <p:cNvSpPr/>
            <p:nvPr/>
          </p:nvSpPr>
          <p:spPr>
            <a:xfrm>
              <a:off x="0" y="826310"/>
              <a:ext cx="5052537" cy="4539418"/>
            </a:xfrm>
            <a:prstGeom prst="roundRect">
              <a:avLst>
                <a:gd name="adj" fmla="val 27033"/>
              </a:avLst>
            </a:prstGeom>
            <a:solidFill>
              <a:srgbClr val="FFFFFF"/>
            </a:solidFill>
            <a:ln w="1143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55846" dir="332139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77" name="Coins"/>
            <p:cNvSpPr/>
            <p:nvPr/>
          </p:nvSpPr>
          <p:spPr>
            <a:xfrm>
              <a:off x="816116" y="1313102"/>
              <a:ext cx="3161270" cy="317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678" name="Image" descr="Image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9169" y="2923884"/>
              <a:ext cx="2286001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9" name="chronogram"/>
            <p:cNvSpPr txBox="1"/>
            <p:nvPr/>
          </p:nvSpPr>
          <p:spPr>
            <a:xfrm>
              <a:off x="1021082" y="0"/>
              <a:ext cx="3010372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0">
                  <a:latin typeface="Roboto Mono Regular Bold"/>
                  <a:ea typeface="Roboto Mono Regular Bold"/>
                  <a:cs typeface="Roboto Mono Regular Bold"/>
                  <a:sym typeface="Roboto Mono Regular Bold"/>
                </a:defRPr>
              </a:lvl1pPr>
            </a:lstStyle>
            <a:p>
              <a:r>
                <a:t>chronogram</a:t>
              </a:r>
            </a:p>
          </p:txBody>
        </p:sp>
      </p:grpSp>
      <p:sp>
        <p:nvSpPr>
          <p:cNvPr id="681" name="ptID_1"/>
          <p:cNvSpPr txBox="1"/>
          <p:nvPr/>
        </p:nvSpPr>
        <p:spPr>
          <a:xfrm>
            <a:off x="2364121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ptID_1</a:t>
            </a:r>
          </a:p>
        </p:txBody>
      </p:sp>
      <p:sp>
        <p:nvSpPr>
          <p:cNvPr id="682" name="ptID_2"/>
          <p:cNvSpPr txBox="1"/>
          <p:nvPr/>
        </p:nvSpPr>
        <p:spPr>
          <a:xfrm>
            <a:off x="4581485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ptID_2</a:t>
            </a:r>
          </a:p>
        </p:txBody>
      </p:sp>
      <p:sp>
        <p:nvSpPr>
          <p:cNvPr id="683" name="ptID_3"/>
          <p:cNvSpPr txBox="1"/>
          <p:nvPr/>
        </p:nvSpPr>
        <p:spPr>
          <a:xfrm>
            <a:off x="6798849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ptID_3</a:t>
            </a:r>
          </a:p>
        </p:txBody>
      </p:sp>
      <p:sp>
        <p:nvSpPr>
          <p:cNvPr id="684" name="ptID_4"/>
          <p:cNvSpPr txBox="1"/>
          <p:nvPr/>
        </p:nvSpPr>
        <p:spPr>
          <a:xfrm>
            <a:off x="9016214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ptID_4</a:t>
            </a:r>
          </a:p>
        </p:txBody>
      </p:sp>
      <p:sp>
        <p:nvSpPr>
          <p:cNvPr id="685" name="ptID_5"/>
          <p:cNvSpPr txBox="1"/>
          <p:nvPr/>
        </p:nvSpPr>
        <p:spPr>
          <a:xfrm>
            <a:off x="11233578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ptID_5</a:t>
            </a:r>
          </a:p>
        </p:txBody>
      </p:sp>
      <p:sp>
        <p:nvSpPr>
          <p:cNvPr id="686" name="ptID_6"/>
          <p:cNvSpPr txBox="1"/>
          <p:nvPr/>
        </p:nvSpPr>
        <p:spPr>
          <a:xfrm>
            <a:off x="13450942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ptID_6</a:t>
            </a:r>
          </a:p>
        </p:txBody>
      </p:sp>
      <p:sp>
        <p:nvSpPr>
          <p:cNvPr id="687" name="Rectangle"/>
          <p:cNvSpPr/>
          <p:nvPr/>
        </p:nvSpPr>
        <p:spPr>
          <a:xfrm>
            <a:off x="2343865" y="5379404"/>
            <a:ext cx="12733388" cy="5481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88" name="Rectangle"/>
          <p:cNvSpPr/>
          <p:nvPr/>
        </p:nvSpPr>
        <p:spPr>
          <a:xfrm>
            <a:off x="8578091" y="12826884"/>
            <a:ext cx="5800312" cy="5481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89" name="Image" descr="Imag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15516" y="6107431"/>
            <a:ext cx="2244174" cy="1371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dirty="0"/>
              <a:t>Chronogram :: Data Linkage</a:t>
            </a:r>
            <a:endParaRPr dirty="0"/>
          </a:p>
        </p:txBody>
      </p:sp>
      <p:sp>
        <p:nvSpPr>
          <p:cNvPr id="694" name="Greenwood et al., Bioinf Adv, 2024"/>
          <p:cNvSpPr txBox="1"/>
          <p:nvPr/>
        </p:nvSpPr>
        <p:spPr>
          <a:xfrm>
            <a:off x="17791086" y="12833304"/>
            <a:ext cx="600722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/>
            </a:lvl1pPr>
          </a:lstStyle>
          <a:p>
            <a:r>
              <a:t>Greenwood et al., Bioinf Adv, 2024</a:t>
            </a:r>
          </a:p>
        </p:txBody>
      </p:sp>
      <p:pic>
        <p:nvPicPr>
          <p:cNvPr id="695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36299" y="8931843"/>
            <a:ext cx="5166838" cy="4532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4" name="Group"/>
          <p:cNvGrpSpPr/>
          <p:nvPr/>
        </p:nvGrpSpPr>
        <p:grpSpPr>
          <a:xfrm>
            <a:off x="1789649" y="3125192"/>
            <a:ext cx="13523669" cy="5823916"/>
            <a:chOff x="0" y="0"/>
            <a:chExt cx="13523667" cy="5823915"/>
          </a:xfrm>
        </p:grpSpPr>
        <p:pic>
          <p:nvPicPr>
            <p:cNvPr id="696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523667" cy="2841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82238"/>
              <a:ext cx="13523668" cy="2841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8" name="Rectangle"/>
            <p:cNvSpPr/>
            <p:nvPr/>
          </p:nvSpPr>
          <p:spPr>
            <a:xfrm>
              <a:off x="467951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9" name="Rectangle"/>
            <p:cNvSpPr/>
            <p:nvPr/>
          </p:nvSpPr>
          <p:spPr>
            <a:xfrm>
              <a:off x="2774398" y="227017"/>
              <a:ext cx="1510576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0" name="Rectangle"/>
            <p:cNvSpPr/>
            <p:nvPr/>
          </p:nvSpPr>
          <p:spPr>
            <a:xfrm>
              <a:off x="4761869" y="227017"/>
              <a:ext cx="1510575" cy="477064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1" name="Rectangle"/>
            <p:cNvSpPr/>
            <p:nvPr/>
          </p:nvSpPr>
          <p:spPr>
            <a:xfrm>
              <a:off x="6994706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2" name="Rectangle"/>
            <p:cNvSpPr/>
            <p:nvPr/>
          </p:nvSpPr>
          <p:spPr>
            <a:xfrm>
              <a:off x="9227542" y="227017"/>
              <a:ext cx="1510576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3" name="Rectangle"/>
            <p:cNvSpPr/>
            <p:nvPr/>
          </p:nvSpPr>
          <p:spPr>
            <a:xfrm>
              <a:off x="11460380" y="227017"/>
              <a:ext cx="1510575" cy="47706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705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8521" y="8686476"/>
            <a:ext cx="5166838" cy="4532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8" name="Group"/>
          <p:cNvGrpSpPr/>
          <p:nvPr/>
        </p:nvGrpSpPr>
        <p:grpSpPr>
          <a:xfrm>
            <a:off x="18056324" y="8879744"/>
            <a:ext cx="5542496" cy="4124298"/>
            <a:chOff x="-342900" y="-317499"/>
            <a:chExt cx="5542495" cy="4124297"/>
          </a:xfrm>
        </p:grpSpPr>
        <p:pic>
          <p:nvPicPr>
            <p:cNvPr id="706" name="IMG_0690.jpg" descr="IMG_0690.jpg"/>
            <p:cNvPicPr>
              <a:picLocks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42900" y="-317500"/>
              <a:ext cx="3173969" cy="4124298"/>
            </a:xfrm>
            <a:prstGeom prst="rect">
              <a:avLst/>
            </a:prstGeom>
            <a:effectLst/>
          </p:spPr>
        </p:pic>
        <p:sp>
          <p:nvSpPr>
            <p:cNvPr id="707" name="Ed J Carr"/>
            <p:cNvSpPr/>
            <p:nvPr/>
          </p:nvSpPr>
          <p:spPr>
            <a:xfrm>
              <a:off x="3929595" y="174464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/>
              </a:lvl1pPr>
            </a:lstStyle>
            <a:p>
              <a:r>
                <a:t>Ed J Carr</a:t>
              </a:r>
            </a:p>
          </p:txBody>
        </p:sp>
      </p:grpSp>
      <p:grpSp>
        <p:nvGrpSpPr>
          <p:cNvPr id="713" name="Group"/>
          <p:cNvGrpSpPr/>
          <p:nvPr/>
        </p:nvGrpSpPr>
        <p:grpSpPr>
          <a:xfrm>
            <a:off x="17336531" y="3023862"/>
            <a:ext cx="5052538" cy="5365729"/>
            <a:chOff x="0" y="0"/>
            <a:chExt cx="5052536" cy="5365727"/>
          </a:xfrm>
        </p:grpSpPr>
        <p:sp>
          <p:nvSpPr>
            <p:cNvPr id="709" name="Rounded Rectangle"/>
            <p:cNvSpPr/>
            <p:nvPr/>
          </p:nvSpPr>
          <p:spPr>
            <a:xfrm>
              <a:off x="0" y="826310"/>
              <a:ext cx="5052537" cy="4539418"/>
            </a:xfrm>
            <a:prstGeom prst="roundRect">
              <a:avLst>
                <a:gd name="adj" fmla="val 27033"/>
              </a:avLst>
            </a:prstGeom>
            <a:solidFill>
              <a:srgbClr val="FFFFFF"/>
            </a:solidFill>
            <a:ln w="1143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55846" dir="332139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10" name="Coins"/>
            <p:cNvSpPr/>
            <p:nvPr/>
          </p:nvSpPr>
          <p:spPr>
            <a:xfrm>
              <a:off x="816116" y="1313102"/>
              <a:ext cx="3161270" cy="317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711" name="Image" descr="Image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9169" y="2923884"/>
              <a:ext cx="2286001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2" name="chronogram"/>
            <p:cNvSpPr txBox="1"/>
            <p:nvPr/>
          </p:nvSpPr>
          <p:spPr>
            <a:xfrm>
              <a:off x="1021082" y="0"/>
              <a:ext cx="3010372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0">
                  <a:latin typeface="Roboto Mono Regular Bold"/>
                  <a:ea typeface="Roboto Mono Regular Bold"/>
                  <a:cs typeface="Roboto Mono Regular Bold"/>
                  <a:sym typeface="Roboto Mono Regular Bold"/>
                </a:defRPr>
              </a:lvl1pPr>
            </a:lstStyle>
            <a:p>
              <a:r>
                <a:t>chronogram</a:t>
              </a:r>
            </a:p>
          </p:txBody>
        </p:sp>
      </p:grpSp>
      <p:sp>
        <p:nvSpPr>
          <p:cNvPr id="714" name="ptID_1"/>
          <p:cNvSpPr txBox="1"/>
          <p:nvPr/>
        </p:nvSpPr>
        <p:spPr>
          <a:xfrm>
            <a:off x="2364121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ptID_1</a:t>
            </a:r>
          </a:p>
        </p:txBody>
      </p:sp>
      <p:sp>
        <p:nvSpPr>
          <p:cNvPr id="715" name="ptID_2"/>
          <p:cNvSpPr txBox="1"/>
          <p:nvPr/>
        </p:nvSpPr>
        <p:spPr>
          <a:xfrm>
            <a:off x="4581485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ptID_2</a:t>
            </a:r>
          </a:p>
        </p:txBody>
      </p:sp>
      <p:sp>
        <p:nvSpPr>
          <p:cNvPr id="716" name="ptID_3"/>
          <p:cNvSpPr txBox="1"/>
          <p:nvPr/>
        </p:nvSpPr>
        <p:spPr>
          <a:xfrm>
            <a:off x="6798850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ptID_3</a:t>
            </a:r>
          </a:p>
        </p:txBody>
      </p:sp>
      <p:sp>
        <p:nvSpPr>
          <p:cNvPr id="717" name="ptID_4"/>
          <p:cNvSpPr txBox="1"/>
          <p:nvPr/>
        </p:nvSpPr>
        <p:spPr>
          <a:xfrm>
            <a:off x="9016214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ptID_4</a:t>
            </a:r>
          </a:p>
        </p:txBody>
      </p:sp>
      <p:sp>
        <p:nvSpPr>
          <p:cNvPr id="718" name="ptID_5"/>
          <p:cNvSpPr txBox="1"/>
          <p:nvPr/>
        </p:nvSpPr>
        <p:spPr>
          <a:xfrm>
            <a:off x="11233578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ptID_5</a:t>
            </a:r>
          </a:p>
        </p:txBody>
      </p:sp>
      <p:sp>
        <p:nvSpPr>
          <p:cNvPr id="719" name="ptID_6"/>
          <p:cNvSpPr txBox="1"/>
          <p:nvPr/>
        </p:nvSpPr>
        <p:spPr>
          <a:xfrm>
            <a:off x="13450942" y="3324691"/>
            <a:ext cx="1229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ptID_6</a:t>
            </a:r>
          </a:p>
        </p:txBody>
      </p:sp>
      <p:pic>
        <p:nvPicPr>
          <p:cNvPr id="720" name="Image" descr="Imag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15516" y="6107431"/>
            <a:ext cx="2244174" cy="1371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23" y="686648"/>
            <a:ext cx="6457440" cy="31339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Group"/>
          <p:cNvGrpSpPr/>
          <p:nvPr/>
        </p:nvGrpSpPr>
        <p:grpSpPr>
          <a:xfrm>
            <a:off x="7403493" y="4549742"/>
            <a:ext cx="8380184" cy="9136196"/>
            <a:chOff x="0" y="0"/>
            <a:chExt cx="8380183" cy="9136194"/>
          </a:xfrm>
        </p:grpSpPr>
        <p:pic>
          <p:nvPicPr>
            <p:cNvPr id="159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15827"/>
              <a:ext cx="5416842" cy="3389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66157" y="0"/>
              <a:ext cx="7114027" cy="4451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" name="Emma Wall"/>
            <p:cNvSpPr txBox="1"/>
            <p:nvPr/>
          </p:nvSpPr>
          <p:spPr>
            <a:xfrm>
              <a:off x="2114729" y="4493683"/>
              <a:ext cx="5416842" cy="1083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000"/>
              </a:lvl1pPr>
            </a:lstStyle>
            <a:p>
              <a:r>
                <a:t>Emma Wall</a:t>
              </a:r>
            </a:p>
          </p:txBody>
        </p:sp>
        <p:pic>
          <p:nvPicPr>
            <p:cNvPr id="162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59061" y="5484701"/>
              <a:ext cx="3425650" cy="3651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0" name="Group"/>
          <p:cNvGrpSpPr/>
          <p:nvPr/>
        </p:nvGrpSpPr>
        <p:grpSpPr>
          <a:xfrm>
            <a:off x="16651957" y="4559190"/>
            <a:ext cx="7138340" cy="8570092"/>
            <a:chOff x="0" y="0"/>
            <a:chExt cx="7138339" cy="8570091"/>
          </a:xfrm>
        </p:grpSpPr>
        <p:sp>
          <p:nvSpPr>
            <p:cNvPr id="164" name="Joshua Anzinger"/>
            <p:cNvSpPr txBox="1"/>
            <p:nvPr/>
          </p:nvSpPr>
          <p:spPr>
            <a:xfrm>
              <a:off x="636294" y="4493682"/>
              <a:ext cx="5890064" cy="108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000"/>
              </a:lvl1pPr>
            </a:lstStyle>
            <a:p>
              <a:r>
                <a:t>Joshua Anzinger</a:t>
              </a:r>
            </a:p>
          </p:txBody>
        </p:sp>
        <p:pic>
          <p:nvPicPr>
            <p:cNvPr id="165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13" y="0"/>
              <a:ext cx="7114027" cy="4451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Image" descr="Image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2821"/>
              <a:ext cx="2697270" cy="26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9" name="Group"/>
            <p:cNvGrpSpPr/>
            <p:nvPr/>
          </p:nvGrpSpPr>
          <p:grpSpPr>
            <a:xfrm>
              <a:off x="2587004" y="5909237"/>
              <a:ext cx="4061620" cy="2225789"/>
              <a:chOff x="0" y="0"/>
              <a:chExt cx="4061618" cy="2225788"/>
            </a:xfrm>
          </p:grpSpPr>
          <p:pic>
            <p:nvPicPr>
              <p:cNvPr id="167" name="Picture 7" descr="Picture 7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089231" cy="22257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8" name="Picture 7" descr="Picture 7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85297" y="941296"/>
                <a:ext cx="2376322" cy="10698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75" name="Group"/>
          <p:cNvGrpSpPr/>
          <p:nvPr/>
        </p:nvGrpSpPr>
        <p:grpSpPr>
          <a:xfrm>
            <a:off x="694029" y="4516499"/>
            <a:ext cx="7114027" cy="8655474"/>
            <a:chOff x="0" y="0"/>
            <a:chExt cx="7114026" cy="8655473"/>
          </a:xfrm>
        </p:grpSpPr>
        <p:pic>
          <p:nvPicPr>
            <p:cNvPr id="171" name="Image" descr="Image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26203" y="7245342"/>
              <a:ext cx="4061645" cy="1410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7114027" cy="4451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Yaw Bediako"/>
            <p:cNvSpPr txBox="1"/>
            <p:nvPr/>
          </p:nvSpPr>
          <p:spPr>
            <a:xfrm>
              <a:off x="1024391" y="4493682"/>
              <a:ext cx="5065246" cy="108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000"/>
              </a:lvl1pPr>
            </a:lstStyle>
            <a:p>
              <a:r>
                <a:t>Yaw Bediako</a:t>
              </a:r>
            </a:p>
          </p:txBody>
        </p:sp>
        <p:pic>
          <p:nvPicPr>
            <p:cNvPr id="174" name="Image" descr="Image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49320" y="5807307"/>
              <a:ext cx="5615299" cy="14173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70" grpId="3" animBg="1" advAuto="0"/>
      <p:bldP spid="175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ondon"/>
          <p:cNvSpPr/>
          <p:nvPr/>
        </p:nvSpPr>
        <p:spPr>
          <a:xfrm>
            <a:off x="6727092" y="3111347"/>
            <a:ext cx="28742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London</a:t>
            </a:r>
          </a:p>
        </p:txBody>
      </p:sp>
      <p:grpSp>
        <p:nvGrpSpPr>
          <p:cNvPr id="177" name="Group"/>
          <p:cNvGrpSpPr/>
          <p:nvPr/>
        </p:nvGrpSpPr>
        <p:grpSpPr>
          <a:xfrm>
            <a:off x="17207523" y="1079065"/>
            <a:ext cx="6047246" cy="6692206"/>
            <a:chOff x="0" y="0"/>
            <a:chExt cx="6047245" cy="6692205"/>
          </a:xfrm>
        </p:grpSpPr>
        <p:sp>
          <p:nvSpPr>
            <p:cNvPr id="172" name="Cytokines"/>
            <p:cNvSpPr/>
            <p:nvPr/>
          </p:nvSpPr>
          <p:spPr>
            <a:xfrm>
              <a:off x="0" y="1336430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Cytokines</a:t>
              </a:r>
            </a:p>
          </p:txBody>
        </p:sp>
        <p:sp>
          <p:nvSpPr>
            <p:cNvPr id="173" name="Human CoV"/>
            <p:cNvSpPr/>
            <p:nvPr/>
          </p:nvSpPr>
          <p:spPr>
            <a:xfrm>
              <a:off x="0" y="2672861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Human CoV</a:t>
              </a:r>
            </a:p>
          </p:txBody>
        </p:sp>
        <p:sp>
          <p:nvSpPr>
            <p:cNvPr id="174" name="Pan/Bat-CoV"/>
            <p:cNvSpPr/>
            <p:nvPr/>
          </p:nvSpPr>
          <p:spPr>
            <a:xfrm>
              <a:off x="0" y="4031608"/>
              <a:ext cx="6047245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Pan/Bat-CoV</a:t>
              </a:r>
            </a:p>
          </p:txBody>
        </p:sp>
        <p:sp>
          <p:nvSpPr>
            <p:cNvPr id="175" name="Malaria"/>
            <p:cNvSpPr/>
            <p:nvPr/>
          </p:nvSpPr>
          <p:spPr>
            <a:xfrm>
              <a:off x="0" y="5422205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Malaria</a:t>
              </a:r>
            </a:p>
          </p:txBody>
        </p:sp>
        <p:sp>
          <p:nvSpPr>
            <p:cNvPr id="176" name="Luminex"/>
            <p:cNvSpPr/>
            <p:nvPr/>
          </p:nvSpPr>
          <p:spPr>
            <a:xfrm>
              <a:off x="0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Luminex</a:t>
              </a:r>
            </a:p>
          </p:txBody>
        </p:sp>
      </p:grpSp>
      <p:grpSp>
        <p:nvGrpSpPr>
          <p:cNvPr id="183" name="Group"/>
          <p:cNvGrpSpPr/>
          <p:nvPr/>
        </p:nvGrpSpPr>
        <p:grpSpPr>
          <a:xfrm>
            <a:off x="10197122" y="1145778"/>
            <a:ext cx="6047247" cy="6663734"/>
            <a:chOff x="0" y="0"/>
            <a:chExt cx="6047245" cy="6663733"/>
          </a:xfrm>
        </p:grpSpPr>
        <p:sp>
          <p:nvSpPr>
            <p:cNvPr id="178" name="Live Virus Neutralisation"/>
            <p:cNvSpPr/>
            <p:nvPr/>
          </p:nvSpPr>
          <p:spPr>
            <a:xfrm>
              <a:off x="0" y="1307958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dirty="0"/>
                <a:t>Live Virus </a:t>
              </a:r>
              <a:r>
                <a:rPr dirty="0" err="1"/>
                <a:t>Neutralisation</a:t>
              </a:r>
              <a:endParaRPr dirty="0"/>
            </a:p>
          </p:txBody>
        </p:sp>
        <p:sp>
          <p:nvSpPr>
            <p:cNvPr id="179" name="Pseudotype Neutralisation"/>
            <p:cNvSpPr/>
            <p:nvPr/>
          </p:nvSpPr>
          <p:spPr>
            <a:xfrm>
              <a:off x="0" y="2644389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Pseudotype Neutralisation</a:t>
              </a:r>
            </a:p>
          </p:txBody>
        </p:sp>
        <p:sp>
          <p:nvSpPr>
            <p:cNvPr id="180" name="Anti-N/Anti-S"/>
            <p:cNvSpPr/>
            <p:nvPr/>
          </p:nvSpPr>
          <p:spPr>
            <a:xfrm>
              <a:off x="0" y="4003137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Anti-N/Anti-S</a:t>
              </a:r>
            </a:p>
          </p:txBody>
        </p:sp>
        <p:sp>
          <p:nvSpPr>
            <p:cNvPr id="181" name="CyTOF"/>
            <p:cNvSpPr/>
            <p:nvPr/>
          </p:nvSpPr>
          <p:spPr>
            <a:xfrm>
              <a:off x="0" y="5393733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CyTOF</a:t>
              </a:r>
            </a:p>
          </p:txBody>
        </p:sp>
        <p:sp>
          <p:nvSpPr>
            <p:cNvPr id="182" name="Serology"/>
            <p:cNvSpPr/>
            <p:nvPr/>
          </p:nvSpPr>
          <p:spPr>
            <a:xfrm>
              <a:off x="0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Serology</a:t>
              </a:r>
            </a:p>
          </p:txBody>
        </p:sp>
      </p:grpSp>
      <p:grpSp>
        <p:nvGrpSpPr>
          <p:cNvPr id="187" name="Group"/>
          <p:cNvGrpSpPr/>
          <p:nvPr/>
        </p:nvGrpSpPr>
        <p:grpSpPr>
          <a:xfrm>
            <a:off x="10197122" y="8625253"/>
            <a:ext cx="6047246" cy="3987802"/>
            <a:chOff x="0" y="0"/>
            <a:chExt cx="6047245" cy="3987800"/>
          </a:xfrm>
        </p:grpSpPr>
        <p:sp>
          <p:nvSpPr>
            <p:cNvPr id="184" name="Pan-CoV amplicons/metagenomics"/>
            <p:cNvSpPr/>
            <p:nvPr/>
          </p:nvSpPr>
          <p:spPr>
            <a:xfrm>
              <a:off x="0" y="2717800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Pan-CoV amplicons/metagenomics</a:t>
              </a:r>
            </a:p>
          </p:txBody>
        </p:sp>
        <p:sp>
          <p:nvSpPr>
            <p:cNvPr id="185" name="Genotyping &amp; HLA Typing"/>
            <p:cNvSpPr/>
            <p:nvPr/>
          </p:nvSpPr>
          <p:spPr>
            <a:xfrm>
              <a:off x="0" y="1358748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Genotyping &amp; HLA Typing</a:t>
              </a:r>
            </a:p>
          </p:txBody>
        </p:sp>
        <p:sp>
          <p:nvSpPr>
            <p:cNvPr id="186" name="Genomics"/>
            <p:cNvSpPr/>
            <p:nvPr/>
          </p:nvSpPr>
          <p:spPr>
            <a:xfrm>
              <a:off x="0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Genomics</a:t>
              </a:r>
            </a:p>
          </p:txBody>
        </p:sp>
      </p:grpSp>
      <p:sp>
        <p:nvSpPr>
          <p:cNvPr id="188" name="Synchronised Sampling:…"/>
          <p:cNvSpPr/>
          <p:nvPr/>
        </p:nvSpPr>
        <p:spPr>
          <a:xfrm>
            <a:off x="368788" y="5457916"/>
            <a:ext cx="92369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Synchronised Sampling: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Serum, PBMCs, Swabs, DNA, RNA</a:t>
            </a:r>
          </a:p>
        </p:txBody>
      </p:sp>
      <p:sp>
        <p:nvSpPr>
          <p:cNvPr id="189" name="Ghana"/>
          <p:cNvSpPr/>
          <p:nvPr/>
        </p:nvSpPr>
        <p:spPr>
          <a:xfrm>
            <a:off x="373184" y="3111347"/>
            <a:ext cx="28742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Ghana</a:t>
            </a:r>
          </a:p>
        </p:txBody>
      </p:sp>
      <p:sp>
        <p:nvSpPr>
          <p:cNvPr id="190" name="Jamaica"/>
          <p:cNvSpPr/>
          <p:nvPr/>
        </p:nvSpPr>
        <p:spPr>
          <a:xfrm>
            <a:off x="3554672" y="3111347"/>
            <a:ext cx="2865164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Jamaica</a:t>
            </a:r>
          </a:p>
        </p:txBody>
      </p:sp>
      <p:sp>
        <p:nvSpPr>
          <p:cNvPr id="191" name="2020-21 Prospective Cohorts"/>
          <p:cNvSpPr txBox="1"/>
          <p:nvPr/>
        </p:nvSpPr>
        <p:spPr>
          <a:xfrm>
            <a:off x="2304632" y="2461846"/>
            <a:ext cx="536524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/>
            </a:lvl1pPr>
          </a:lstStyle>
          <a:p>
            <a:r>
              <a:t>2020-21 Prospective Cohorts</a:t>
            </a:r>
          </a:p>
        </p:txBody>
      </p:sp>
      <p:sp>
        <p:nvSpPr>
          <p:cNvPr id="192" name="2023-26 WWW Consortium"/>
          <p:cNvSpPr txBox="1"/>
          <p:nvPr/>
        </p:nvSpPr>
        <p:spPr>
          <a:xfrm>
            <a:off x="2506562" y="4851400"/>
            <a:ext cx="496138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/>
            </a:lvl1pPr>
          </a:lstStyle>
          <a:p>
            <a:r>
              <a:t>2023-26 WWW Consortium</a:t>
            </a:r>
          </a:p>
        </p:txBody>
      </p:sp>
      <p:sp>
        <p:nvSpPr>
          <p:cNvPr id="193" name="Bat swabs / samples (inactivated)"/>
          <p:cNvSpPr/>
          <p:nvPr/>
        </p:nvSpPr>
        <p:spPr>
          <a:xfrm>
            <a:off x="368788" y="11344854"/>
            <a:ext cx="92369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Bat swabs / samples (inactivated)</a:t>
            </a:r>
          </a:p>
        </p:txBody>
      </p:sp>
      <p:sp>
        <p:nvSpPr>
          <p:cNvPr id="194" name="Samples"/>
          <p:cNvSpPr/>
          <p:nvPr/>
        </p:nvSpPr>
        <p:spPr>
          <a:xfrm>
            <a:off x="443522" y="1079064"/>
            <a:ext cx="9236931" cy="1270001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Samples</a:t>
            </a:r>
          </a:p>
        </p:txBody>
      </p:sp>
      <p:sp>
        <p:nvSpPr>
          <p:cNvPr id="195" name="Synchronised Metadata:…"/>
          <p:cNvSpPr/>
          <p:nvPr/>
        </p:nvSpPr>
        <p:spPr>
          <a:xfrm>
            <a:off x="368788" y="6773984"/>
            <a:ext cx="92369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Synchronised Metadata: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Clinical history, infection surveillance</a:t>
            </a:r>
          </a:p>
        </p:txBody>
      </p:sp>
      <p:grpSp>
        <p:nvGrpSpPr>
          <p:cNvPr id="199" name="Group"/>
          <p:cNvGrpSpPr/>
          <p:nvPr/>
        </p:nvGrpSpPr>
        <p:grpSpPr>
          <a:xfrm>
            <a:off x="17207521" y="8625253"/>
            <a:ext cx="6047248" cy="3987802"/>
            <a:chOff x="0" y="0"/>
            <a:chExt cx="6047246" cy="3987800"/>
          </a:xfrm>
        </p:grpSpPr>
        <p:sp>
          <p:nvSpPr>
            <p:cNvPr id="196" name="Discovery"/>
            <p:cNvSpPr/>
            <p:nvPr/>
          </p:nvSpPr>
          <p:spPr>
            <a:xfrm>
              <a:off x="1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Discovery</a:t>
              </a:r>
            </a:p>
          </p:txBody>
        </p:sp>
        <p:sp>
          <p:nvSpPr>
            <p:cNvPr id="197" name="PhIP-Seq: Human Peptidome"/>
            <p:cNvSpPr/>
            <p:nvPr/>
          </p:nvSpPr>
          <p:spPr>
            <a:xfrm>
              <a:off x="0" y="1358748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PhIP-Seq: Human Peptidome</a:t>
              </a:r>
            </a:p>
          </p:txBody>
        </p:sp>
        <p:sp>
          <p:nvSpPr>
            <p:cNvPr id="198" name="PhIP-Seq: VirScan etc."/>
            <p:cNvSpPr/>
            <p:nvPr/>
          </p:nvSpPr>
          <p:spPr>
            <a:xfrm>
              <a:off x="1" y="2717800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PhIP-Seq: VirScan 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588629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ondon"/>
          <p:cNvSpPr/>
          <p:nvPr/>
        </p:nvSpPr>
        <p:spPr>
          <a:xfrm>
            <a:off x="6727092" y="3111347"/>
            <a:ext cx="28742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London</a:t>
            </a:r>
          </a:p>
        </p:txBody>
      </p:sp>
      <p:grpSp>
        <p:nvGrpSpPr>
          <p:cNvPr id="177" name="Group"/>
          <p:cNvGrpSpPr/>
          <p:nvPr/>
        </p:nvGrpSpPr>
        <p:grpSpPr>
          <a:xfrm>
            <a:off x="17207523" y="1079065"/>
            <a:ext cx="6047246" cy="6692206"/>
            <a:chOff x="0" y="0"/>
            <a:chExt cx="6047245" cy="6692205"/>
          </a:xfrm>
        </p:grpSpPr>
        <p:sp>
          <p:nvSpPr>
            <p:cNvPr id="172" name="Cytokines"/>
            <p:cNvSpPr/>
            <p:nvPr/>
          </p:nvSpPr>
          <p:spPr>
            <a:xfrm>
              <a:off x="0" y="1336430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Cytokines</a:t>
              </a:r>
            </a:p>
          </p:txBody>
        </p:sp>
        <p:sp>
          <p:nvSpPr>
            <p:cNvPr id="173" name="Human CoV"/>
            <p:cNvSpPr/>
            <p:nvPr/>
          </p:nvSpPr>
          <p:spPr>
            <a:xfrm>
              <a:off x="0" y="2672861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Human CoV</a:t>
              </a:r>
            </a:p>
          </p:txBody>
        </p:sp>
        <p:sp>
          <p:nvSpPr>
            <p:cNvPr id="174" name="Pan/Bat-CoV"/>
            <p:cNvSpPr/>
            <p:nvPr/>
          </p:nvSpPr>
          <p:spPr>
            <a:xfrm>
              <a:off x="0" y="4031608"/>
              <a:ext cx="6047245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Pan/Bat-CoV</a:t>
              </a:r>
            </a:p>
          </p:txBody>
        </p:sp>
        <p:sp>
          <p:nvSpPr>
            <p:cNvPr id="175" name="Malaria"/>
            <p:cNvSpPr/>
            <p:nvPr/>
          </p:nvSpPr>
          <p:spPr>
            <a:xfrm>
              <a:off x="0" y="5422205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Malaria</a:t>
              </a:r>
            </a:p>
          </p:txBody>
        </p:sp>
        <p:sp>
          <p:nvSpPr>
            <p:cNvPr id="176" name="Luminex"/>
            <p:cNvSpPr/>
            <p:nvPr/>
          </p:nvSpPr>
          <p:spPr>
            <a:xfrm>
              <a:off x="0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Luminex</a:t>
              </a:r>
            </a:p>
          </p:txBody>
        </p:sp>
      </p:grpSp>
      <p:grpSp>
        <p:nvGrpSpPr>
          <p:cNvPr id="183" name="Group"/>
          <p:cNvGrpSpPr/>
          <p:nvPr/>
        </p:nvGrpSpPr>
        <p:grpSpPr>
          <a:xfrm>
            <a:off x="10197122" y="1145778"/>
            <a:ext cx="6047247" cy="6663734"/>
            <a:chOff x="0" y="0"/>
            <a:chExt cx="6047245" cy="6663733"/>
          </a:xfrm>
        </p:grpSpPr>
        <p:sp>
          <p:nvSpPr>
            <p:cNvPr id="179" name="Pseudotype Neutralisation"/>
            <p:cNvSpPr/>
            <p:nvPr/>
          </p:nvSpPr>
          <p:spPr>
            <a:xfrm>
              <a:off x="0" y="2644389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Pseudotype Neutralisation</a:t>
              </a:r>
            </a:p>
          </p:txBody>
        </p:sp>
        <p:sp>
          <p:nvSpPr>
            <p:cNvPr id="180" name="Anti-N/Anti-S"/>
            <p:cNvSpPr/>
            <p:nvPr/>
          </p:nvSpPr>
          <p:spPr>
            <a:xfrm>
              <a:off x="0" y="4003137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Anti-N/Anti-S</a:t>
              </a:r>
            </a:p>
          </p:txBody>
        </p:sp>
        <p:sp>
          <p:nvSpPr>
            <p:cNvPr id="181" name="CyTOF"/>
            <p:cNvSpPr/>
            <p:nvPr/>
          </p:nvSpPr>
          <p:spPr>
            <a:xfrm>
              <a:off x="0" y="5393733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CyTOF</a:t>
              </a:r>
            </a:p>
          </p:txBody>
        </p:sp>
        <p:sp>
          <p:nvSpPr>
            <p:cNvPr id="182" name="Serology"/>
            <p:cNvSpPr/>
            <p:nvPr/>
          </p:nvSpPr>
          <p:spPr>
            <a:xfrm>
              <a:off x="0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Serology</a:t>
              </a:r>
            </a:p>
          </p:txBody>
        </p:sp>
        <p:sp>
          <p:nvSpPr>
            <p:cNvPr id="178" name="Live Virus Neutralisation"/>
            <p:cNvSpPr/>
            <p:nvPr/>
          </p:nvSpPr>
          <p:spPr>
            <a:xfrm>
              <a:off x="0" y="1307958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254000" cap="flat">
              <a:solidFill>
                <a:srgbClr val="FF0000"/>
              </a:solidFill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dirty="0"/>
                <a:t>Live Virus </a:t>
              </a:r>
              <a:r>
                <a:rPr dirty="0" err="1"/>
                <a:t>Neutralisation</a:t>
              </a:r>
              <a:endParaRPr dirty="0"/>
            </a:p>
          </p:txBody>
        </p:sp>
      </p:grpSp>
      <p:grpSp>
        <p:nvGrpSpPr>
          <p:cNvPr id="187" name="Group"/>
          <p:cNvGrpSpPr/>
          <p:nvPr/>
        </p:nvGrpSpPr>
        <p:grpSpPr>
          <a:xfrm>
            <a:off x="10197122" y="8625253"/>
            <a:ext cx="6047246" cy="3987802"/>
            <a:chOff x="0" y="0"/>
            <a:chExt cx="6047245" cy="3987800"/>
          </a:xfrm>
        </p:grpSpPr>
        <p:sp>
          <p:nvSpPr>
            <p:cNvPr id="184" name="Pan-CoV amplicons/metagenomics"/>
            <p:cNvSpPr/>
            <p:nvPr/>
          </p:nvSpPr>
          <p:spPr>
            <a:xfrm>
              <a:off x="0" y="2717800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Pan-CoV amplicons/metagenomics</a:t>
              </a:r>
            </a:p>
          </p:txBody>
        </p:sp>
        <p:sp>
          <p:nvSpPr>
            <p:cNvPr id="185" name="Genotyping &amp; HLA Typing"/>
            <p:cNvSpPr/>
            <p:nvPr/>
          </p:nvSpPr>
          <p:spPr>
            <a:xfrm>
              <a:off x="0" y="1358748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Genotyping &amp; HLA Typing</a:t>
              </a:r>
            </a:p>
          </p:txBody>
        </p:sp>
        <p:sp>
          <p:nvSpPr>
            <p:cNvPr id="186" name="Genomics"/>
            <p:cNvSpPr/>
            <p:nvPr/>
          </p:nvSpPr>
          <p:spPr>
            <a:xfrm>
              <a:off x="0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Genomics</a:t>
              </a:r>
            </a:p>
          </p:txBody>
        </p:sp>
      </p:grpSp>
      <p:sp>
        <p:nvSpPr>
          <p:cNvPr id="188" name="Synchronised Sampling:…"/>
          <p:cNvSpPr/>
          <p:nvPr/>
        </p:nvSpPr>
        <p:spPr>
          <a:xfrm>
            <a:off x="368788" y="5457916"/>
            <a:ext cx="92369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Synchronised Sampling: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Serum, PBMCs, Swabs, DNA, RNA</a:t>
            </a:r>
          </a:p>
        </p:txBody>
      </p:sp>
      <p:sp>
        <p:nvSpPr>
          <p:cNvPr id="189" name="Ghana"/>
          <p:cNvSpPr/>
          <p:nvPr/>
        </p:nvSpPr>
        <p:spPr>
          <a:xfrm>
            <a:off x="373184" y="3111347"/>
            <a:ext cx="28742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Ghana</a:t>
            </a:r>
          </a:p>
        </p:txBody>
      </p:sp>
      <p:sp>
        <p:nvSpPr>
          <p:cNvPr id="190" name="Jamaica"/>
          <p:cNvSpPr/>
          <p:nvPr/>
        </p:nvSpPr>
        <p:spPr>
          <a:xfrm>
            <a:off x="3554672" y="3111347"/>
            <a:ext cx="2865164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Jamaica</a:t>
            </a:r>
          </a:p>
        </p:txBody>
      </p:sp>
      <p:sp>
        <p:nvSpPr>
          <p:cNvPr id="191" name="2020-21 Prospective Cohorts"/>
          <p:cNvSpPr txBox="1"/>
          <p:nvPr/>
        </p:nvSpPr>
        <p:spPr>
          <a:xfrm>
            <a:off x="2304632" y="2461846"/>
            <a:ext cx="536524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/>
            </a:lvl1pPr>
          </a:lstStyle>
          <a:p>
            <a:r>
              <a:t>2020-21 Prospective Cohorts</a:t>
            </a:r>
          </a:p>
        </p:txBody>
      </p:sp>
      <p:sp>
        <p:nvSpPr>
          <p:cNvPr id="192" name="2023-26 WWW Consortium"/>
          <p:cNvSpPr txBox="1"/>
          <p:nvPr/>
        </p:nvSpPr>
        <p:spPr>
          <a:xfrm>
            <a:off x="2506562" y="4851400"/>
            <a:ext cx="496138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/>
            </a:lvl1pPr>
          </a:lstStyle>
          <a:p>
            <a:r>
              <a:t>2023-26 WWW Consortium</a:t>
            </a:r>
          </a:p>
        </p:txBody>
      </p:sp>
      <p:sp>
        <p:nvSpPr>
          <p:cNvPr id="193" name="Bat swabs / samples (inactivated)"/>
          <p:cNvSpPr/>
          <p:nvPr/>
        </p:nvSpPr>
        <p:spPr>
          <a:xfrm>
            <a:off x="368788" y="11344854"/>
            <a:ext cx="92369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Bat swabs / samples (inactivated)</a:t>
            </a:r>
          </a:p>
        </p:txBody>
      </p:sp>
      <p:sp>
        <p:nvSpPr>
          <p:cNvPr id="194" name="Samples"/>
          <p:cNvSpPr/>
          <p:nvPr/>
        </p:nvSpPr>
        <p:spPr>
          <a:xfrm>
            <a:off x="443522" y="1079064"/>
            <a:ext cx="9236931" cy="1270001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Samples</a:t>
            </a:r>
          </a:p>
        </p:txBody>
      </p:sp>
      <p:sp>
        <p:nvSpPr>
          <p:cNvPr id="195" name="Synchronised Metadata:…"/>
          <p:cNvSpPr/>
          <p:nvPr/>
        </p:nvSpPr>
        <p:spPr>
          <a:xfrm>
            <a:off x="368788" y="6773984"/>
            <a:ext cx="9236931" cy="12700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Synchronised Metadata: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Clinical history, infection surveillance</a:t>
            </a:r>
          </a:p>
        </p:txBody>
      </p:sp>
      <p:grpSp>
        <p:nvGrpSpPr>
          <p:cNvPr id="199" name="Group"/>
          <p:cNvGrpSpPr/>
          <p:nvPr/>
        </p:nvGrpSpPr>
        <p:grpSpPr>
          <a:xfrm>
            <a:off x="17207521" y="8625253"/>
            <a:ext cx="6047248" cy="3987802"/>
            <a:chOff x="0" y="0"/>
            <a:chExt cx="6047246" cy="3987800"/>
          </a:xfrm>
        </p:grpSpPr>
        <p:sp>
          <p:nvSpPr>
            <p:cNvPr id="196" name="Discovery"/>
            <p:cNvSpPr/>
            <p:nvPr/>
          </p:nvSpPr>
          <p:spPr>
            <a:xfrm>
              <a:off x="1" y="0"/>
              <a:ext cx="6047246" cy="1270000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Discovery</a:t>
              </a:r>
            </a:p>
          </p:txBody>
        </p:sp>
        <p:sp>
          <p:nvSpPr>
            <p:cNvPr id="197" name="PhIP-Seq: Human Peptidome"/>
            <p:cNvSpPr/>
            <p:nvPr/>
          </p:nvSpPr>
          <p:spPr>
            <a:xfrm>
              <a:off x="0" y="1358748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PhIP-Seq: Human Peptidome</a:t>
              </a:r>
            </a:p>
          </p:txBody>
        </p:sp>
        <p:sp>
          <p:nvSpPr>
            <p:cNvPr id="198" name="PhIP-Seq: VirScan etc."/>
            <p:cNvSpPr/>
            <p:nvPr/>
          </p:nvSpPr>
          <p:spPr>
            <a:xfrm>
              <a:off x="1" y="2717800"/>
              <a:ext cx="6047246" cy="1270001"/>
            </a:xfrm>
            <a:prstGeom prst="roundRect">
              <a:avLst>
                <a:gd name="adj" fmla="val 15000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PhIP-Seq: VirScan 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12100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High-Throughput Live Virus Neutralisation Assay"/>
          <p:cNvSpPr txBox="1">
            <a:spLocks noGrp="1"/>
          </p:cNvSpPr>
          <p:nvPr>
            <p:ph type="title"/>
          </p:nvPr>
        </p:nvSpPr>
        <p:spPr>
          <a:xfrm>
            <a:off x="299739" y="546100"/>
            <a:ext cx="20229216" cy="2286000"/>
          </a:xfrm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r>
              <a:t>High-Throughput Live Virus Neutralisation Assay</a:t>
            </a:r>
          </a:p>
        </p:txBody>
      </p:sp>
      <p:grpSp>
        <p:nvGrpSpPr>
          <p:cNvPr id="486" name="Group"/>
          <p:cNvGrpSpPr/>
          <p:nvPr/>
        </p:nvGrpSpPr>
        <p:grpSpPr>
          <a:xfrm>
            <a:off x="6248399" y="3027784"/>
            <a:ext cx="9582262" cy="5142665"/>
            <a:chOff x="0" y="0"/>
            <a:chExt cx="9582260" cy="5142664"/>
          </a:xfrm>
        </p:grpSpPr>
        <p:pic>
          <p:nvPicPr>
            <p:cNvPr id="482" name="Image" descr="Image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7538" y="0"/>
              <a:ext cx="4254723" cy="5142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" name="Line"/>
            <p:cNvSpPr/>
            <p:nvPr/>
          </p:nvSpPr>
          <p:spPr>
            <a:xfrm>
              <a:off x="0" y="2103015"/>
              <a:ext cx="1270000" cy="1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484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0950" y="1480715"/>
              <a:ext cx="2582081" cy="124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5" name="Line"/>
            <p:cNvSpPr/>
            <p:nvPr/>
          </p:nvSpPr>
          <p:spPr>
            <a:xfrm>
              <a:off x="3632200" y="2103015"/>
              <a:ext cx="1270000" cy="1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91" name="Group"/>
          <p:cNvGrpSpPr/>
          <p:nvPr/>
        </p:nvGrpSpPr>
        <p:grpSpPr>
          <a:xfrm>
            <a:off x="16382999" y="3400469"/>
            <a:ext cx="7757499" cy="9251063"/>
            <a:chOff x="0" y="0"/>
            <a:chExt cx="7757497" cy="9251061"/>
          </a:xfrm>
        </p:grpSpPr>
        <p:pic>
          <p:nvPicPr>
            <p:cNvPr id="487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1998" y="1892155"/>
              <a:ext cx="4509206" cy="7098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2338" y="247570"/>
              <a:ext cx="5935160" cy="1548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9" name="Rounded Rectangle"/>
            <p:cNvSpPr/>
            <p:nvPr/>
          </p:nvSpPr>
          <p:spPr>
            <a:xfrm>
              <a:off x="1646299" y="0"/>
              <a:ext cx="5800603" cy="9251062"/>
            </a:xfrm>
            <a:prstGeom prst="roundRect">
              <a:avLst>
                <a:gd name="adj" fmla="val 9638"/>
              </a:avLst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0" name="Line"/>
            <p:cNvSpPr/>
            <p:nvPr/>
          </p:nvSpPr>
          <p:spPr>
            <a:xfrm>
              <a:off x="0" y="1730330"/>
              <a:ext cx="1270000" cy="1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95" name="Group"/>
          <p:cNvGrpSpPr/>
          <p:nvPr/>
        </p:nvGrpSpPr>
        <p:grpSpPr>
          <a:xfrm>
            <a:off x="2391515" y="8390749"/>
            <a:ext cx="7133133" cy="4737294"/>
            <a:chOff x="0" y="0"/>
            <a:chExt cx="7133131" cy="4737293"/>
          </a:xfrm>
        </p:grpSpPr>
        <p:pic>
          <p:nvPicPr>
            <p:cNvPr id="492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462175" cy="3500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3" name="Line"/>
            <p:cNvSpPr/>
            <p:nvPr/>
          </p:nvSpPr>
          <p:spPr>
            <a:xfrm flipH="1">
              <a:off x="5863131" y="1947050"/>
              <a:ext cx="1270001" cy="1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494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426" y="3388105"/>
              <a:ext cx="3822701" cy="1349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6" name="Image" descr="Image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5763" y="107427"/>
            <a:ext cx="2854844" cy="31132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9" name="Group"/>
          <p:cNvGrpSpPr/>
          <p:nvPr/>
        </p:nvGrpSpPr>
        <p:grpSpPr>
          <a:xfrm>
            <a:off x="10240937" y="9293167"/>
            <a:ext cx="7412063" cy="2089265"/>
            <a:chOff x="0" y="0"/>
            <a:chExt cx="7412062" cy="2089263"/>
          </a:xfrm>
        </p:grpSpPr>
        <p:sp>
          <p:nvSpPr>
            <p:cNvPr id="497" name="Line"/>
            <p:cNvSpPr/>
            <p:nvPr/>
          </p:nvSpPr>
          <p:spPr>
            <a:xfrm flipH="1" flipV="1">
              <a:off x="6142062" y="1044632"/>
              <a:ext cx="1270001" cy="1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498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6046812" cy="2089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3" name="Group"/>
          <p:cNvGrpSpPr/>
          <p:nvPr/>
        </p:nvGrpSpPr>
        <p:grpSpPr>
          <a:xfrm>
            <a:off x="410506" y="3332794"/>
            <a:ext cx="5774283" cy="3979200"/>
            <a:chOff x="0" y="0"/>
            <a:chExt cx="5774282" cy="3979198"/>
          </a:xfrm>
        </p:grpSpPr>
        <p:pic>
          <p:nvPicPr>
            <p:cNvPr id="500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80293" y="0"/>
              <a:ext cx="3365279" cy="2686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1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51582" y="2789480"/>
              <a:ext cx="3822701" cy="118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2" name="In"/>
            <p:cNvSpPr/>
            <p:nvPr/>
          </p:nvSpPr>
          <p:spPr>
            <a:xfrm>
              <a:off x="0" y="1023853"/>
              <a:ext cx="1548303" cy="1548304"/>
            </a:xfrm>
            <a:prstGeom prst="ellipse">
              <a:avLst/>
            </a:prstGeom>
            <a:solidFill>
              <a:schemeClr val="accent4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800"/>
              </a:lvl1pPr>
            </a:lstStyle>
            <a:p>
              <a:r>
                <a:t>In</a:t>
              </a:r>
            </a:p>
          </p:txBody>
        </p:sp>
      </p:grpSp>
      <p:sp>
        <p:nvSpPr>
          <p:cNvPr id="504" name="Out"/>
          <p:cNvSpPr/>
          <p:nvPr/>
        </p:nvSpPr>
        <p:spPr>
          <a:xfrm>
            <a:off x="410506" y="9563648"/>
            <a:ext cx="1548304" cy="1548304"/>
          </a:xfrm>
          <a:prstGeom prst="ellipse">
            <a:avLst/>
          </a:prstGeom>
          <a:solidFill>
            <a:schemeClr val="accent4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/>
            </a:lvl1pPr>
          </a:lstStyle>
          <a:p>
            <a:r>
              <a:t>Out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" grpId="0" animBg="1" advAuto="0"/>
      <p:bldP spid="491" grpId="0" animBg="1" advAuto="0"/>
      <p:bldP spid="495" grpId="0" animBg="1" advAuto="0"/>
      <p:bldP spid="499" grpId="0" animBg="1" advAuto="0"/>
      <p:bldP spid="503" grpId="0" animBg="1" advAuto="0"/>
      <p:bldP spid="504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513" y="911909"/>
            <a:ext cx="19044319" cy="1189218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07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5763" y="107427"/>
            <a:ext cx="2854844" cy="311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284892"/>
            <a:ext cx="3682278" cy="4446859"/>
          </a:xfrm>
          <a:prstGeom prst="rect">
            <a:avLst/>
          </a:prstGeom>
        </p:spPr>
      </p:pic>
      <p:sp>
        <p:nvSpPr>
          <p:cNvPr id="509" name="Chelsea Sawyer…"/>
          <p:cNvSpPr txBox="1"/>
          <p:nvPr/>
        </p:nvSpPr>
        <p:spPr>
          <a:xfrm>
            <a:off x="386671" y="12578333"/>
            <a:ext cx="3670936" cy="100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i="1"/>
            </a:pPr>
            <a:r>
              <a:t>Chelsea Sawyer</a:t>
            </a:r>
          </a:p>
          <a:p>
            <a:pPr>
              <a:defRPr b="0" i="1"/>
            </a:pPr>
            <a:r>
              <a:t>Scientific Computing</a:t>
            </a:r>
          </a:p>
        </p:txBody>
      </p:sp>
      <p:sp>
        <p:nvSpPr>
          <p:cNvPr id="510" name="In"/>
          <p:cNvSpPr/>
          <p:nvPr/>
        </p:nvSpPr>
        <p:spPr>
          <a:xfrm>
            <a:off x="1117600" y="889820"/>
            <a:ext cx="1548303" cy="1548303"/>
          </a:xfrm>
          <a:prstGeom prst="ellipse">
            <a:avLst/>
          </a:prstGeom>
          <a:solidFill>
            <a:schemeClr val="accent4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/>
            </a:lvl1pPr>
          </a:lstStyle>
          <a:p>
            <a:r>
              <a:t>In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72" y="904875"/>
            <a:ext cx="19050001" cy="119062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13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5763" y="107427"/>
            <a:ext cx="2854844" cy="311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picture-94709-1593984256.jpg" descr="picture-94709-1593984256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8234092"/>
            <a:ext cx="3682279" cy="4446859"/>
          </a:xfrm>
          <a:prstGeom prst="rect">
            <a:avLst/>
          </a:prstGeom>
        </p:spPr>
      </p:pic>
      <p:sp>
        <p:nvSpPr>
          <p:cNvPr id="515" name="Scott Warchal…"/>
          <p:cNvSpPr txBox="1"/>
          <p:nvPr/>
        </p:nvSpPr>
        <p:spPr>
          <a:xfrm>
            <a:off x="54058" y="12578333"/>
            <a:ext cx="4793362" cy="100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i="1"/>
            </a:pPr>
            <a:r>
              <a:t>Scott Warchal</a:t>
            </a:r>
          </a:p>
          <a:p>
            <a:pPr>
              <a:defRPr b="0" i="1"/>
            </a:pPr>
            <a:r>
              <a:t>High Throughput Screening</a:t>
            </a:r>
          </a:p>
        </p:txBody>
      </p:sp>
      <p:sp>
        <p:nvSpPr>
          <p:cNvPr id="516" name="Out"/>
          <p:cNvSpPr/>
          <p:nvPr/>
        </p:nvSpPr>
        <p:spPr>
          <a:xfrm>
            <a:off x="1117600" y="889820"/>
            <a:ext cx="1548303" cy="1548303"/>
          </a:xfrm>
          <a:prstGeom prst="ellipse">
            <a:avLst/>
          </a:prstGeom>
          <a:solidFill>
            <a:schemeClr val="accent4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/>
            </a:lvl1pPr>
          </a:lstStyle>
          <a:p>
            <a:r>
              <a:t>Out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5763" y="107427"/>
            <a:ext cx="2854844" cy="31132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1" name="Group"/>
          <p:cNvGrpSpPr/>
          <p:nvPr/>
        </p:nvGrpSpPr>
        <p:grpSpPr>
          <a:xfrm>
            <a:off x="4902795" y="3550344"/>
            <a:ext cx="14037370" cy="7045326"/>
            <a:chOff x="0" y="0"/>
            <a:chExt cx="14037369" cy="7045325"/>
          </a:xfrm>
        </p:grpSpPr>
        <p:pic>
          <p:nvPicPr>
            <p:cNvPr id="519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040" y="231373"/>
              <a:ext cx="13067836" cy="6643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0" name="Rectangle"/>
            <p:cNvSpPr/>
            <p:nvPr/>
          </p:nvSpPr>
          <p:spPr>
            <a:xfrm>
              <a:off x="0" y="0"/>
              <a:ext cx="14037370" cy="7045325"/>
            </a:xfrm>
            <a:prstGeom prst="rect">
              <a:avLst/>
            </a:prstGeom>
            <a:noFill/>
            <a:ln w="1143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522" name="Current throughput per week:…"/>
          <p:cNvSpPr/>
          <p:nvPr/>
        </p:nvSpPr>
        <p:spPr>
          <a:xfrm>
            <a:off x="408395" y="507386"/>
            <a:ext cx="10783337" cy="231317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4800" dirty="0"/>
              <a:t>4,000 samples </a:t>
            </a:r>
            <a:r>
              <a:rPr lang="en-GB" sz="4800" dirty="0"/>
              <a:t>per week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GB" sz="4800" dirty="0"/>
              <a:t>GCP-grade assay</a:t>
            </a:r>
            <a:endParaRPr sz="4800" dirty="0"/>
          </a:p>
        </p:txBody>
      </p:sp>
      <p:sp>
        <p:nvSpPr>
          <p:cNvPr id="523" name="Assays to date:…"/>
          <p:cNvSpPr/>
          <p:nvPr/>
        </p:nvSpPr>
        <p:spPr>
          <a:xfrm>
            <a:off x="13163103" y="11011263"/>
            <a:ext cx="10783337" cy="2313170"/>
          </a:xfrm>
          <a:prstGeom prst="rect">
            <a:avLst/>
          </a:prstGeom>
          <a:solidFill>
            <a:schemeClr val="accent6">
              <a:satOff val="-15798"/>
              <a:lumOff val="-17517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4800" dirty="0"/>
              <a:t>60,000 unique serum samples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4800" dirty="0"/>
              <a:t>240,000 unique results</a:t>
            </a:r>
          </a:p>
        </p:txBody>
      </p:sp>
      <p:pic>
        <p:nvPicPr>
          <p:cNvPr id="524" name="Mary Wu_0_0.png" descr="Mary Wu_0_0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8234092"/>
            <a:ext cx="3682279" cy="4446859"/>
          </a:xfrm>
          <a:prstGeom prst="rect">
            <a:avLst/>
          </a:prstGeom>
        </p:spPr>
      </p:pic>
      <p:sp>
        <p:nvSpPr>
          <p:cNvPr id="525" name="Mary Wu…"/>
          <p:cNvSpPr txBox="1"/>
          <p:nvPr/>
        </p:nvSpPr>
        <p:spPr>
          <a:xfrm>
            <a:off x="336950" y="12578333"/>
            <a:ext cx="4227577" cy="100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i="1"/>
            </a:pPr>
            <a:r>
              <a:t>Mary Wu</a:t>
            </a:r>
          </a:p>
          <a:p>
            <a:pPr>
              <a:defRPr b="0" i="1"/>
            </a:pPr>
            <a:r>
              <a:t>COVID Surveillance Unit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 animBg="1" advAuto="0"/>
      <p:bldP spid="523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LEGACY Study :: First Exposures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LEGACY Study :: First Exposures</a:t>
            </a:r>
          </a:p>
        </p:txBody>
      </p:sp>
      <p:sp>
        <p:nvSpPr>
          <p:cNvPr id="757" name="Dave Greenwood"/>
          <p:cNvSpPr txBox="1"/>
          <p:nvPr/>
        </p:nvSpPr>
        <p:spPr>
          <a:xfrm>
            <a:off x="20802832" y="12599959"/>
            <a:ext cx="305676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/>
            </a:lvl1pPr>
          </a:lstStyle>
          <a:p>
            <a:r>
              <a:t>Dave Greenwood</a:t>
            </a:r>
          </a:p>
        </p:txBody>
      </p:sp>
      <p:pic>
        <p:nvPicPr>
          <p:cNvPr id="758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09645" y="2353076"/>
            <a:ext cx="8187086" cy="1288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LEGACY Study :: First Exposures</a:t>
            </a:r>
          </a:p>
        </p:txBody>
      </p:sp>
      <p:grpSp>
        <p:nvGrpSpPr>
          <p:cNvPr id="766" name="Group"/>
          <p:cNvGrpSpPr/>
          <p:nvPr/>
        </p:nvGrpSpPr>
        <p:grpSpPr>
          <a:xfrm>
            <a:off x="2658436" y="2353076"/>
            <a:ext cx="18138295" cy="10590751"/>
            <a:chOff x="0" y="0"/>
            <a:chExt cx="18138295" cy="10590750"/>
          </a:xfrm>
        </p:grpSpPr>
        <p:pic>
          <p:nvPicPr>
            <p:cNvPr id="763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031988" y="0"/>
              <a:ext cx="8106307" cy="1288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4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5688" y="8539818"/>
              <a:ext cx="17742608" cy="2050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2476342"/>
              <a:ext cx="782649" cy="5848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7" name="Dave Greenwood"/>
          <p:cNvSpPr txBox="1"/>
          <p:nvPr/>
        </p:nvSpPr>
        <p:spPr>
          <a:xfrm>
            <a:off x="20802832" y="12599959"/>
            <a:ext cx="305676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/>
            </a:lvl1pPr>
          </a:lstStyle>
          <a:p>
            <a:r>
              <a:t>Dave Greenwood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LEGACY Study :: First Exposures</a:t>
            </a:r>
          </a:p>
        </p:txBody>
      </p:sp>
      <p:grpSp>
        <p:nvGrpSpPr>
          <p:cNvPr id="776" name="Group"/>
          <p:cNvGrpSpPr/>
          <p:nvPr/>
        </p:nvGrpSpPr>
        <p:grpSpPr>
          <a:xfrm>
            <a:off x="2658436" y="2353076"/>
            <a:ext cx="18138295" cy="10590750"/>
            <a:chOff x="0" y="0"/>
            <a:chExt cx="18138295" cy="10590749"/>
          </a:xfrm>
        </p:grpSpPr>
        <p:pic>
          <p:nvPicPr>
            <p:cNvPr id="772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5688" y="0"/>
              <a:ext cx="17742608" cy="8611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3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5688" y="8539817"/>
              <a:ext cx="17742608" cy="2050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4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2476342"/>
              <a:ext cx="782649" cy="5848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5" name="Rectangle"/>
            <p:cNvSpPr/>
            <p:nvPr/>
          </p:nvSpPr>
          <p:spPr>
            <a:xfrm>
              <a:off x="2185105" y="97813"/>
              <a:ext cx="7844444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777" name="Dave Greenwood"/>
          <p:cNvSpPr txBox="1"/>
          <p:nvPr/>
        </p:nvSpPr>
        <p:spPr>
          <a:xfrm>
            <a:off x="20802832" y="12599959"/>
            <a:ext cx="305676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/>
            </a:lvl1pPr>
          </a:lstStyle>
          <a:p>
            <a:r>
              <a:t>Dave Greenwood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23" y="686648"/>
            <a:ext cx="6457440" cy="3133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4" y="3951468"/>
            <a:ext cx="23003427" cy="977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LEGACY Study :: First Exposures</a:t>
            </a:r>
          </a:p>
        </p:txBody>
      </p:sp>
      <p:grpSp>
        <p:nvGrpSpPr>
          <p:cNvPr id="785" name="Group"/>
          <p:cNvGrpSpPr/>
          <p:nvPr/>
        </p:nvGrpSpPr>
        <p:grpSpPr>
          <a:xfrm>
            <a:off x="2658436" y="4032554"/>
            <a:ext cx="18138295" cy="8911273"/>
            <a:chOff x="0" y="0"/>
            <a:chExt cx="18138295" cy="8911271"/>
          </a:xfrm>
        </p:grpSpPr>
        <p:pic>
          <p:nvPicPr>
            <p:cNvPr id="782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44749" y="-1"/>
              <a:ext cx="16993546" cy="6931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3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5688" y="6860339"/>
              <a:ext cx="17742608" cy="2050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4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796863"/>
              <a:ext cx="782649" cy="5848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6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89385" y="2353076"/>
            <a:ext cx="8207346" cy="1288983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Dave Greenwood"/>
          <p:cNvSpPr txBox="1"/>
          <p:nvPr/>
        </p:nvSpPr>
        <p:spPr>
          <a:xfrm>
            <a:off x="20802832" y="12599959"/>
            <a:ext cx="305676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/>
            </a:lvl1pPr>
          </a:lstStyle>
          <a:p>
            <a:r>
              <a:t>Dave Greenwood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LEGACY Study :: First Exposures</a:t>
            </a:r>
          </a:p>
        </p:txBody>
      </p:sp>
      <p:grpSp>
        <p:nvGrpSpPr>
          <p:cNvPr id="795" name="Group"/>
          <p:cNvGrpSpPr/>
          <p:nvPr/>
        </p:nvGrpSpPr>
        <p:grpSpPr>
          <a:xfrm>
            <a:off x="2658436" y="3966977"/>
            <a:ext cx="18138295" cy="8976850"/>
            <a:chOff x="0" y="0"/>
            <a:chExt cx="18138295" cy="8976848"/>
          </a:xfrm>
        </p:grpSpPr>
        <p:pic>
          <p:nvPicPr>
            <p:cNvPr id="792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5688" y="-1"/>
              <a:ext cx="17742607" cy="6997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3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5688" y="6925916"/>
              <a:ext cx="17742608" cy="2050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4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862440"/>
              <a:ext cx="782649" cy="5848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96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57183" y="2353076"/>
            <a:ext cx="8139548" cy="1288983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Dave Greenwood"/>
          <p:cNvSpPr txBox="1"/>
          <p:nvPr/>
        </p:nvSpPr>
        <p:spPr>
          <a:xfrm>
            <a:off x="20802832" y="12599959"/>
            <a:ext cx="305676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/>
            </a:lvl1pPr>
          </a:lstStyle>
          <a:p>
            <a:r>
              <a:t>Dave Greenwood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The LEGACY Study :: Dose 5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943" y="3647659"/>
            <a:ext cx="13681194" cy="1603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906" y="3506051"/>
            <a:ext cx="8515276" cy="411596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we-Taylor et al.,…"/>
          <p:cNvSpPr txBox="1"/>
          <p:nvPr/>
        </p:nvSpPr>
        <p:spPr>
          <a:xfrm>
            <a:off x="20615761" y="12371359"/>
            <a:ext cx="3430906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000" i="1"/>
            </a:pPr>
            <a:r>
              <a:t>Shawe-Taylor et al.,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i="1"/>
            </a:pPr>
            <a:r>
              <a:t>Lancet, 2024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The LEGACY Study :: Dose 5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43" y="3647659"/>
            <a:ext cx="13681194" cy="3832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9" y="7254900"/>
            <a:ext cx="12382931" cy="5878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9985" y="8943416"/>
            <a:ext cx="8971072" cy="250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906" y="3506051"/>
            <a:ext cx="8515276" cy="411596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we-Taylor et al.,…"/>
          <p:cNvSpPr txBox="1"/>
          <p:nvPr/>
        </p:nvSpPr>
        <p:spPr>
          <a:xfrm>
            <a:off x="20615761" y="12371359"/>
            <a:ext cx="3430906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000" i="1"/>
            </a:pPr>
            <a:r>
              <a:t>Shawe-Taylor et al.,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i="1"/>
            </a:pPr>
            <a:r>
              <a:t>Lancet,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The LEGACY Study :: Dose 5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156" y="2714040"/>
            <a:ext cx="19395505" cy="9436986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we-Taylor et al.,…"/>
          <p:cNvSpPr txBox="1"/>
          <p:nvPr/>
        </p:nvSpPr>
        <p:spPr>
          <a:xfrm>
            <a:off x="20615761" y="12371359"/>
            <a:ext cx="3430906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000" i="1"/>
            </a:pPr>
            <a:r>
              <a:t>Shawe-Taylor et al.,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i="1"/>
            </a:pPr>
            <a:r>
              <a:t>Lancet,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>
            <a:spLocks noGrp="1"/>
          </p:cNvSpPr>
          <p:nvPr>
            <p:ph type="title"/>
          </p:nvPr>
        </p:nvSpPr>
        <p:spPr>
          <a:xfrm>
            <a:off x="468308" y="136976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The LEGACY Study :: Dose 5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845" y="5132704"/>
            <a:ext cx="16813955" cy="609967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we-Taylor et al.,…"/>
          <p:cNvSpPr txBox="1"/>
          <p:nvPr/>
        </p:nvSpPr>
        <p:spPr>
          <a:xfrm>
            <a:off x="20615761" y="12371359"/>
            <a:ext cx="3430906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000" i="1"/>
            </a:pPr>
            <a:r>
              <a:t>Shawe-Taylor et al.,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3000" i="1"/>
            </a:pPr>
            <a:r>
              <a:t>Lancet,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0" y="5194300"/>
            <a:ext cx="7264400" cy="332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917" y="4714651"/>
            <a:ext cx="4458166" cy="428669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WINDFall"/>
          <p:cNvSpPr txBox="1"/>
          <p:nvPr/>
        </p:nvSpPr>
        <p:spPr>
          <a:xfrm>
            <a:off x="17272304" y="6261661"/>
            <a:ext cx="4025190" cy="1192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>
                <a:solidFill>
                  <a:srgbClr val="000000"/>
                </a:solidFill>
              </a:defRPr>
            </a:pPr>
            <a:r>
              <a:rPr b="1" i="1"/>
              <a:t>WIND</a:t>
            </a:r>
            <a:r>
              <a:t>Fall</a:t>
            </a:r>
          </a:p>
        </p:txBody>
      </p:sp>
    </p:spTree>
    <p:extLst>
      <p:ext uri="{BB962C8B-B14F-4D97-AF65-F5344CB8AC3E}">
        <p14:creationId xmlns:p14="http://schemas.microsoft.com/office/powerpoint/2010/main" val="42542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"/>
          <p:cNvSpPr/>
          <p:nvPr/>
        </p:nvSpPr>
        <p:spPr>
          <a:xfrm>
            <a:off x="0" y="3298789"/>
            <a:ext cx="24384000" cy="10417214"/>
          </a:xfrm>
          <a:prstGeom prst="rect">
            <a:avLst/>
          </a:prstGeom>
          <a:solidFill>
            <a:srgbClr val="54B951"/>
          </a:solidFill>
          <a:ln>
            <a:noFill/>
          </a:ln>
        </p:spPr>
        <p:txBody>
          <a:bodyPr spcFirstLastPara="1" wrap="square" lIns="182866" tIns="91400" rIns="182866" bIns="914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3734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2" name="Google Shape;122;p1" descr="A picture containing glass, close, blue&#10;&#10;Description automatically generated"/>
          <p:cNvPicPr preferRelativeResize="0"/>
          <p:nvPr/>
        </p:nvPicPr>
        <p:blipFill rotWithShape="1"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287215"/>
            <a:ext cx="24468882" cy="10428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"/>
          <p:cNvSpPr txBox="1">
            <a:spLocks noGrp="1"/>
          </p:cNvSpPr>
          <p:nvPr>
            <p:ph type="body" idx="2"/>
          </p:nvPr>
        </p:nvSpPr>
        <p:spPr>
          <a:xfrm>
            <a:off x="16286211" y="11574687"/>
            <a:ext cx="6850018" cy="15162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66" tIns="91400" rIns="182866" bIns="91400" rtlCol="0" anchor="ctr" anchorCtr="0">
            <a:noAutofit/>
          </a:bodyPr>
          <a:lstStyle/>
          <a:p>
            <a:pPr marL="0" indent="0">
              <a:buSzPts val="900"/>
            </a:pPr>
            <a:r>
              <a:rPr lang="en-US" sz="2400" dirty="0"/>
              <a:t>2024</a:t>
            </a:r>
            <a:endParaRPr dirty="0"/>
          </a:p>
        </p:txBody>
      </p:sp>
      <p:sp>
        <p:nvSpPr>
          <p:cNvPr id="124" name="Google Shape;124;p1"/>
          <p:cNvSpPr txBox="1">
            <a:spLocks noGrp="1"/>
          </p:cNvSpPr>
          <p:nvPr>
            <p:ph type="body" idx="1"/>
          </p:nvPr>
        </p:nvSpPr>
        <p:spPr>
          <a:xfrm>
            <a:off x="17519653" y="588983"/>
            <a:ext cx="5835930" cy="1098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66" tIns="91400" rIns="182866" bIns="91400" rtlCol="0" anchor="ctr" anchorCtr="0">
            <a:normAutofit/>
          </a:bodyPr>
          <a:lstStyle/>
          <a:p>
            <a:pPr marL="0" indent="0">
              <a:buSzPts val="1100"/>
            </a:pPr>
            <a:r>
              <a:rPr lang="en-US" sz="2934"/>
              <a:t>Investor Presentation</a:t>
            </a: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D9F96-0833-9D86-15AC-408BCDCDD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034" y="4097106"/>
            <a:ext cx="21031200" cy="586632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Investigating SARS CoV-2 vaccine responses among Ghanaian adults</a:t>
            </a:r>
            <a:br>
              <a:rPr lang="en-GB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br>
              <a:rPr lang="en-GB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br>
              <a:rPr lang="en-GB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Yaw </a:t>
            </a:r>
            <a:r>
              <a:rPr lang="en-GB" sz="4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Bediako</a:t>
            </a:r>
            <a:r>
              <a:rPr lang="en-GB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, PhD</a:t>
            </a:r>
            <a:br>
              <a:rPr lang="en-GB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CEO, </a:t>
            </a:r>
            <a:r>
              <a:rPr lang="en-GB" sz="4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Yemaachi</a:t>
            </a:r>
            <a:r>
              <a:rPr lang="en-GB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Biotech</a:t>
            </a:r>
            <a:br>
              <a:rPr lang="en-GB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br>
              <a:rPr lang="en-GB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Research Fellow, WACCBIP, UG</a:t>
            </a:r>
          </a:p>
        </p:txBody>
      </p:sp>
      <p:pic>
        <p:nvPicPr>
          <p:cNvPr id="3" name="Google Shape;387;p43" descr="A logo with text on it&#10;&#10;Description automatically generated">
            <a:extLst>
              <a:ext uri="{FF2B5EF4-FFF2-40B4-BE49-F238E27FC236}">
                <a16:creationId xmlns:a16="http://schemas.microsoft.com/office/drawing/2014/main" id="{D475A5CC-FA35-F25F-7BCA-C63B734B64A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4725" y="115896"/>
            <a:ext cx="7086014" cy="324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68;p29">
            <a:extLst>
              <a:ext uri="{FF2B5EF4-FFF2-40B4-BE49-F238E27FC236}">
                <a16:creationId xmlns:a16="http://schemas.microsoft.com/office/drawing/2014/main" id="{83F2968A-AC19-2436-6C99-67244A25017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051" y="891664"/>
            <a:ext cx="4304378" cy="161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91;p43">
            <a:extLst>
              <a:ext uri="{FF2B5EF4-FFF2-40B4-BE49-F238E27FC236}">
                <a16:creationId xmlns:a16="http://schemas.microsoft.com/office/drawing/2014/main" id="{9F93F28B-1D67-2F16-0FAA-10AE940292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875" y="740914"/>
            <a:ext cx="2028978" cy="192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65;p29">
            <a:extLst>
              <a:ext uri="{FF2B5EF4-FFF2-40B4-BE49-F238E27FC236}">
                <a16:creationId xmlns:a16="http://schemas.microsoft.com/office/drawing/2014/main" id="{03DBB719-F279-7060-9E4A-AE09D060860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26006" y="740914"/>
            <a:ext cx="2367932" cy="2319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863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918887" y="977622"/>
            <a:ext cx="225462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WWW	</a:t>
            </a:r>
            <a:endParaRPr lang="en-GH" sz="88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5C1A92D3-54E8-4BCD-544F-A46846B3F9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1F56902-DF5E-28C6-5D6D-E58E8DA2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EB234-4B3C-3F1C-1CB9-4746CAD1B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510" y="2625701"/>
            <a:ext cx="16300464" cy="9829582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720C16F-222A-2D51-4F34-95CB51219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9978" y="5191744"/>
            <a:ext cx="3332512" cy="33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435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3"/>
          <p:cNvSpPr txBox="1"/>
          <p:nvPr/>
        </p:nvSpPr>
        <p:spPr>
          <a:xfrm>
            <a:off x="850110" y="760826"/>
            <a:ext cx="18831644" cy="11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-GB" sz="4400" b="1" dirty="0">
                <a:solidFill>
                  <a:srgbClr val="31538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What determines the quality of vaccine response?</a:t>
            </a:r>
            <a:endParaRPr sz="4400" dirty="0">
              <a:solidFill>
                <a:srgbClr val="31538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F0395D-A301-83B9-EBA5-728FB23AC6D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3782B5BD-0ADB-F544-B93A-868056DAF6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20347" y="3148185"/>
            <a:ext cx="9102470" cy="416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Yemaachi Logo_FN-01">
            <a:extLst>
              <a:ext uri="{FF2B5EF4-FFF2-40B4-BE49-F238E27FC236}">
                <a16:creationId xmlns:a16="http://schemas.microsoft.com/office/drawing/2014/main" id="{17CEE54A-CF17-458D-300B-6CABF47D9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7F1CFF-7917-C280-E7A5-29694AE94738}"/>
              </a:ext>
            </a:extLst>
          </p:cNvPr>
          <p:cNvSpPr txBox="1"/>
          <p:nvPr/>
        </p:nvSpPr>
        <p:spPr>
          <a:xfrm>
            <a:off x="2231132" y="11251771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 dirty="0"/>
          </a:p>
        </p:txBody>
      </p:sp>
      <p:sp>
        <p:nvSpPr>
          <p:cNvPr id="11" name="Google Shape;386;p43">
            <a:extLst>
              <a:ext uri="{FF2B5EF4-FFF2-40B4-BE49-F238E27FC236}">
                <a16:creationId xmlns:a16="http://schemas.microsoft.com/office/drawing/2014/main" id="{40CEAE51-6AF5-C2EF-D3E7-2C6A78DAB5A9}"/>
              </a:ext>
            </a:extLst>
          </p:cNvPr>
          <p:cNvSpPr txBox="1"/>
          <p:nvPr/>
        </p:nvSpPr>
        <p:spPr>
          <a:xfrm>
            <a:off x="850110" y="2817617"/>
            <a:ext cx="13570236" cy="1064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Vaccines demonstrate geographical variations in effectiveness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400" dirty="0">
              <a:latin typeface="Nunito" pitchFamily="2" charset="77"/>
              <a:ea typeface="Poppins"/>
              <a:cs typeface="Poppins"/>
              <a:sym typeface="Poppins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Differences in immune responsiveness</a:t>
            </a: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Host genetics</a:t>
            </a: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Environmental exposure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400" dirty="0">
              <a:latin typeface="Nunito" pitchFamily="2" charset="77"/>
              <a:ea typeface="Poppins"/>
              <a:cs typeface="Poppins"/>
              <a:sym typeface="Poppins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Can vaccines be engineered to work uniformly well everywhere?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400" dirty="0">
              <a:latin typeface="Nunito" pitchFamily="2" charset="77"/>
              <a:ea typeface="Poppins"/>
              <a:cs typeface="Poppins"/>
              <a:sym typeface="Poppins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How do COVID-19 vaccine responses differ between populations?</a:t>
            </a: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What are the mechanisms that underlie such differences?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400" dirty="0">
              <a:latin typeface="Nunito" pitchFamily="2" charset="77"/>
              <a:ea typeface="Poppins"/>
              <a:cs typeface="Poppins"/>
              <a:sym typeface="Poppin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DB1643-5824-0034-99B6-83D1C9C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 err="1"/>
              <a:t>Yemaachi</a:t>
            </a:r>
            <a:r>
              <a:rPr lang="en-GB" dirty="0"/>
              <a:t> Copyright 2024</a:t>
            </a:r>
          </a:p>
        </p:txBody>
      </p:sp>
      <p:pic>
        <p:nvPicPr>
          <p:cNvPr id="3" name="Google Shape;284;p55">
            <a:extLst>
              <a:ext uri="{FF2B5EF4-FFF2-40B4-BE49-F238E27FC236}">
                <a16:creationId xmlns:a16="http://schemas.microsoft.com/office/drawing/2014/main" id="{B5799A75-0C00-7928-1709-BCFC50E085E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0975" y="8940415"/>
            <a:ext cx="7721210" cy="140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72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23" y="686648"/>
            <a:ext cx="6457440" cy="3133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4" y="3951468"/>
            <a:ext cx="23003427" cy="97759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im 1: Harmonise our studies, control for mixed-ancestry,  and transfer knowledge &amp; capacity between sites"/>
          <p:cNvSpPr/>
          <p:nvPr/>
        </p:nvSpPr>
        <p:spPr>
          <a:xfrm>
            <a:off x="2137816" y="7680852"/>
            <a:ext cx="20108368" cy="2317057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1270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b="1" u="sng" dirty="0">
                <a:latin typeface="+mn-lt"/>
                <a:ea typeface="+mn-ea"/>
                <a:cs typeface="+mn-cs"/>
                <a:sym typeface="Helvetica Neue"/>
              </a:rPr>
              <a:t>Aim 1:</a:t>
            </a:r>
            <a:r>
              <a:rPr dirty="0"/>
              <a:t> </a:t>
            </a:r>
            <a:r>
              <a:rPr dirty="0" err="1"/>
              <a:t>Harmonise</a:t>
            </a:r>
            <a:r>
              <a:rPr dirty="0"/>
              <a:t> our studies, control for mixed-ancestry, </a:t>
            </a:r>
            <a:br>
              <a:rPr dirty="0"/>
            </a:br>
            <a:r>
              <a:rPr dirty="0"/>
              <a:t>and transfer knowledge &amp; capacity between sites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6" name="Google Shape;326;p43"/>
          <p:cNvCxnSpPr/>
          <p:nvPr/>
        </p:nvCxnSpPr>
        <p:spPr>
          <a:xfrm>
            <a:off x="2933198" y="5580504"/>
            <a:ext cx="2036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7" name="Google Shape;327;p43"/>
          <p:cNvCxnSpPr/>
          <p:nvPr/>
        </p:nvCxnSpPr>
        <p:spPr>
          <a:xfrm>
            <a:off x="3732854" y="5381544"/>
            <a:ext cx="0" cy="694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8" name="Google Shape;328;p43"/>
          <p:cNvCxnSpPr/>
          <p:nvPr/>
        </p:nvCxnSpPr>
        <p:spPr>
          <a:xfrm>
            <a:off x="7370108" y="5390504"/>
            <a:ext cx="0" cy="694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9" name="Google Shape;329;p43"/>
          <p:cNvCxnSpPr/>
          <p:nvPr/>
        </p:nvCxnSpPr>
        <p:spPr>
          <a:xfrm>
            <a:off x="9648388" y="5395974"/>
            <a:ext cx="0" cy="69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0" name="Google Shape;330;p43"/>
          <p:cNvCxnSpPr/>
          <p:nvPr/>
        </p:nvCxnSpPr>
        <p:spPr>
          <a:xfrm>
            <a:off x="13436630" y="5453256"/>
            <a:ext cx="0" cy="694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1" name="Google Shape;331;p43"/>
          <p:cNvSpPr txBox="1"/>
          <p:nvPr/>
        </p:nvSpPr>
        <p:spPr>
          <a:xfrm>
            <a:off x="1017560" y="7204580"/>
            <a:ext cx="2036800" cy="59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2666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Cytokines</a:t>
            </a:r>
            <a:endParaRPr sz="3466"/>
          </a:p>
        </p:txBody>
      </p:sp>
      <p:cxnSp>
        <p:nvCxnSpPr>
          <p:cNvPr id="332" name="Google Shape;332;p43"/>
          <p:cNvCxnSpPr/>
          <p:nvPr/>
        </p:nvCxnSpPr>
        <p:spPr>
          <a:xfrm>
            <a:off x="16705278" y="5403216"/>
            <a:ext cx="0" cy="694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3" name="Google Shape;333;p43"/>
          <p:cNvCxnSpPr/>
          <p:nvPr/>
        </p:nvCxnSpPr>
        <p:spPr>
          <a:xfrm>
            <a:off x="19784902" y="5400104"/>
            <a:ext cx="0" cy="694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4" name="Google Shape;334;p43"/>
          <p:cNvCxnSpPr/>
          <p:nvPr/>
        </p:nvCxnSpPr>
        <p:spPr>
          <a:xfrm>
            <a:off x="22665982" y="5422464"/>
            <a:ext cx="0" cy="694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35" name="Google Shape;335;p43" descr="Immunization - Vaccination Clip Art Black And White , Free Transparent  Clipart - ClipartKey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813" y="4150215"/>
            <a:ext cx="1119042" cy="109422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3"/>
          <p:cNvSpPr txBox="1"/>
          <p:nvPr/>
        </p:nvSpPr>
        <p:spPr>
          <a:xfrm>
            <a:off x="2990014" y="4718830"/>
            <a:ext cx="1320800" cy="67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 0</a:t>
            </a:r>
            <a:endParaRPr sz="2934"/>
          </a:p>
        </p:txBody>
      </p:sp>
      <p:sp>
        <p:nvSpPr>
          <p:cNvPr id="337" name="Google Shape;337;p43"/>
          <p:cNvSpPr txBox="1"/>
          <p:nvPr/>
        </p:nvSpPr>
        <p:spPr>
          <a:xfrm>
            <a:off x="6504174" y="4740072"/>
            <a:ext cx="1577600" cy="67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week</a:t>
            </a:r>
            <a:endParaRPr sz="2934"/>
          </a:p>
        </p:txBody>
      </p:sp>
      <p:sp>
        <p:nvSpPr>
          <p:cNvPr id="338" name="Google Shape;338;p43"/>
          <p:cNvSpPr txBox="1"/>
          <p:nvPr/>
        </p:nvSpPr>
        <p:spPr>
          <a:xfrm>
            <a:off x="8837402" y="4716830"/>
            <a:ext cx="1738400" cy="67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weeks</a:t>
            </a:r>
            <a:endParaRPr sz="2934" dirty="0"/>
          </a:p>
        </p:txBody>
      </p:sp>
      <p:sp>
        <p:nvSpPr>
          <p:cNvPr id="339" name="Google Shape;339;p43"/>
          <p:cNvSpPr txBox="1"/>
          <p:nvPr/>
        </p:nvSpPr>
        <p:spPr>
          <a:xfrm>
            <a:off x="12582104" y="4740276"/>
            <a:ext cx="1738400" cy="67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weeks</a:t>
            </a:r>
            <a:endParaRPr sz="2934"/>
          </a:p>
        </p:txBody>
      </p:sp>
      <p:sp>
        <p:nvSpPr>
          <p:cNvPr id="340" name="Google Shape;340;p43"/>
          <p:cNvSpPr txBox="1"/>
          <p:nvPr/>
        </p:nvSpPr>
        <p:spPr>
          <a:xfrm>
            <a:off x="15686308" y="4742544"/>
            <a:ext cx="1968800" cy="67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months</a:t>
            </a:r>
            <a:endParaRPr sz="2934"/>
          </a:p>
        </p:txBody>
      </p:sp>
      <p:sp>
        <p:nvSpPr>
          <p:cNvPr id="341" name="Google Shape;341;p43"/>
          <p:cNvSpPr txBox="1"/>
          <p:nvPr/>
        </p:nvSpPr>
        <p:spPr>
          <a:xfrm>
            <a:off x="18793810" y="4736502"/>
            <a:ext cx="1968800" cy="67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months</a:t>
            </a:r>
            <a:endParaRPr sz="2934"/>
          </a:p>
        </p:txBody>
      </p:sp>
      <p:sp>
        <p:nvSpPr>
          <p:cNvPr id="342" name="Google Shape;342;p43"/>
          <p:cNvSpPr txBox="1"/>
          <p:nvPr/>
        </p:nvSpPr>
        <p:spPr>
          <a:xfrm>
            <a:off x="21553924" y="4736502"/>
            <a:ext cx="2176800" cy="67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months</a:t>
            </a:r>
            <a:endParaRPr sz="2934"/>
          </a:p>
        </p:txBody>
      </p:sp>
      <p:pic>
        <p:nvPicPr>
          <p:cNvPr id="343" name="Google Shape;343;p43" descr="Immunization - Vaccination Clip Art Black And White , Free Transparent  Clipart - ClipartKey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0731" y="4150214"/>
            <a:ext cx="1159334" cy="113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3" descr="290 Blood Tube High Res Illustrations - Getty Images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663" y="3676593"/>
            <a:ext cx="871186" cy="109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 descr="290 Blood Tube High Res Illustrations - Getty Images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029" y="3676593"/>
            <a:ext cx="871186" cy="109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3" descr="290 Blood Tube High Res Illustrations - Getty Images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261" y="3676593"/>
            <a:ext cx="871186" cy="109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3" descr="290 Blood Tube High Res Illustrations - Getty Images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4913" y="3656941"/>
            <a:ext cx="871186" cy="109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3" descr="290 Blood Tube High Res Illustrations - Getty Images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5635" y="3653289"/>
            <a:ext cx="871186" cy="109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3" descr="290 Blood Tube High Res Illustrations - Getty Images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4621" y="3676593"/>
            <a:ext cx="871186" cy="109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3" descr="290 Blood Tube High Res Illustrations - Getty Images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9215" y="3653167"/>
            <a:ext cx="871186" cy="109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6549" y="6984909"/>
            <a:ext cx="1105234" cy="77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439" y="6992527"/>
            <a:ext cx="1105234" cy="77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423" y="6963391"/>
            <a:ext cx="1105238" cy="77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1893" y="6984909"/>
            <a:ext cx="1105238" cy="77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37995" y="6971007"/>
            <a:ext cx="1105238" cy="77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8873" y="6232853"/>
            <a:ext cx="511946" cy="57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3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8666" y="6276060"/>
            <a:ext cx="785784" cy="52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4249" y="6304749"/>
            <a:ext cx="511946" cy="57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3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4046" y="6347956"/>
            <a:ext cx="785784" cy="52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9139" y="6315287"/>
            <a:ext cx="511946" cy="57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3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8936" y="6358492"/>
            <a:ext cx="785784" cy="52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2851" y="6272083"/>
            <a:ext cx="511946" cy="57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3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2648" y="6315286"/>
            <a:ext cx="785784" cy="52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3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549" y="8023369"/>
            <a:ext cx="725038" cy="70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3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397" y="8064190"/>
            <a:ext cx="602838" cy="66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3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7937" y="8042057"/>
            <a:ext cx="725038" cy="70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3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2789" y="8082874"/>
            <a:ext cx="602838" cy="66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3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917" y="8046521"/>
            <a:ext cx="725038" cy="70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3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765" y="8087338"/>
            <a:ext cx="602838" cy="66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3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8717" y="8083151"/>
            <a:ext cx="725038" cy="70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3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3567" y="8123968"/>
            <a:ext cx="602838" cy="66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3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1631" y="8066575"/>
            <a:ext cx="725038" cy="70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3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56483" y="8107392"/>
            <a:ext cx="602838" cy="66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3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00691" y="8042057"/>
            <a:ext cx="725038" cy="70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3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5541" y="8082874"/>
            <a:ext cx="602838" cy="664352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3"/>
          <p:cNvSpPr txBox="1"/>
          <p:nvPr/>
        </p:nvSpPr>
        <p:spPr>
          <a:xfrm>
            <a:off x="999162" y="6314436"/>
            <a:ext cx="2384800" cy="59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266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Antibodies</a:t>
            </a:r>
            <a:endParaRPr sz="3466" dirty="0"/>
          </a:p>
        </p:txBody>
      </p:sp>
      <p:sp>
        <p:nvSpPr>
          <p:cNvPr id="379" name="Google Shape;379;p43"/>
          <p:cNvSpPr txBox="1"/>
          <p:nvPr/>
        </p:nvSpPr>
        <p:spPr>
          <a:xfrm>
            <a:off x="979854" y="8142270"/>
            <a:ext cx="2836000" cy="59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2666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cell responses</a:t>
            </a:r>
            <a:endParaRPr sz="3466"/>
          </a:p>
        </p:txBody>
      </p:sp>
      <p:pic>
        <p:nvPicPr>
          <p:cNvPr id="380" name="Google Shape;380;p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67889" y="8912603"/>
            <a:ext cx="958170" cy="97994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3"/>
          <p:cNvSpPr txBox="1"/>
          <p:nvPr/>
        </p:nvSpPr>
        <p:spPr>
          <a:xfrm>
            <a:off x="1017560" y="9170336"/>
            <a:ext cx="3068000" cy="59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91400" rIns="182866" bIns="91400" anchor="t" anchorCtr="0">
            <a:spAutoFit/>
          </a:bodyPr>
          <a:lstStyle/>
          <a:p>
            <a:r>
              <a:rPr lang="en-GB" sz="2666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Transcriptomics</a:t>
            </a:r>
            <a:endParaRPr sz="3466"/>
          </a:p>
        </p:txBody>
      </p:sp>
      <p:pic>
        <p:nvPicPr>
          <p:cNvPr id="382" name="Google Shape;382;p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41253" y="8945751"/>
            <a:ext cx="958170" cy="97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88053" y="8952255"/>
            <a:ext cx="958170" cy="97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994417" y="8950849"/>
            <a:ext cx="958170" cy="97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777431" y="8924247"/>
            <a:ext cx="958170" cy="97994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3"/>
          <p:cNvSpPr txBox="1"/>
          <p:nvPr/>
        </p:nvSpPr>
        <p:spPr>
          <a:xfrm>
            <a:off x="850110" y="198809"/>
            <a:ext cx="18831644" cy="184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-GB" sz="4400" b="1" dirty="0">
                <a:solidFill>
                  <a:srgbClr val="31538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Investigating the mechanisms of altered vaccine responsiveness among African population</a:t>
            </a:r>
            <a:endParaRPr sz="4400" dirty="0">
              <a:solidFill>
                <a:srgbClr val="31538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F0395D-A301-83B9-EBA5-728FB23AC6D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388;p43" descr="Francis Crick Institute - The Science Council ~ : The Science Council ~">
            <a:extLst>
              <a:ext uri="{FF2B5EF4-FFF2-40B4-BE49-F238E27FC236}">
                <a16:creationId xmlns:a16="http://schemas.microsoft.com/office/drawing/2014/main" id="{B3B2C737-22A3-4A04-0BC2-2D34628D91F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07749" y="10453699"/>
            <a:ext cx="2422934" cy="238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89;p43">
            <a:extLst>
              <a:ext uri="{FF2B5EF4-FFF2-40B4-BE49-F238E27FC236}">
                <a16:creationId xmlns:a16="http://schemas.microsoft.com/office/drawing/2014/main" id="{99E4EE17-39BD-3D70-C83A-1494C4DAA29F}"/>
              </a:ext>
            </a:extLst>
          </p:cNvPr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772" y="10983551"/>
            <a:ext cx="4311272" cy="132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90;p43" descr="Bill &amp; Melinda Gates Foundation - fsm-alliance">
            <a:extLst>
              <a:ext uri="{FF2B5EF4-FFF2-40B4-BE49-F238E27FC236}">
                <a16:creationId xmlns:a16="http://schemas.microsoft.com/office/drawing/2014/main" id="{FD9F8590-4DDF-0A0F-E5A3-231CF332A74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486541" y="10841881"/>
            <a:ext cx="3524490" cy="1611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91;p43">
            <a:extLst>
              <a:ext uri="{FF2B5EF4-FFF2-40B4-BE49-F238E27FC236}">
                <a16:creationId xmlns:a16="http://schemas.microsoft.com/office/drawing/2014/main" id="{6002655F-341A-749E-9241-1EE1B5330FFA}"/>
              </a:ext>
            </a:extLst>
          </p:cNvPr>
          <p:cNvPicPr preferRelativeResize="0"/>
          <p:nvPr/>
        </p:nvPicPr>
        <p:blipFill rotWithShape="1"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38056" y="10734226"/>
            <a:ext cx="1822600" cy="18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92;p43">
            <a:extLst>
              <a:ext uri="{FF2B5EF4-FFF2-40B4-BE49-F238E27FC236}">
                <a16:creationId xmlns:a16="http://schemas.microsoft.com/office/drawing/2014/main" id="{A33B0B77-6117-3DD1-ADDB-191B58878F8C}"/>
              </a:ext>
            </a:extLst>
          </p:cNvPr>
          <p:cNvPicPr preferRelativeResize="0"/>
          <p:nvPr/>
        </p:nvPicPr>
        <p:blipFill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149" y="10841859"/>
            <a:ext cx="3627690" cy="161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3782B5BD-0ADB-F544-B93A-868056DAF6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Yemaachi Logo_FN-01">
            <a:extLst>
              <a:ext uri="{FF2B5EF4-FFF2-40B4-BE49-F238E27FC236}">
                <a16:creationId xmlns:a16="http://schemas.microsoft.com/office/drawing/2014/main" id="{17CEE54A-CF17-458D-300B-6CABF47D9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7F1CFF-7917-C280-E7A5-29694AE94738}"/>
              </a:ext>
            </a:extLst>
          </p:cNvPr>
          <p:cNvSpPr txBox="1"/>
          <p:nvPr/>
        </p:nvSpPr>
        <p:spPr>
          <a:xfrm>
            <a:off x="2231132" y="11251771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A488433-A90F-224E-C868-58A47D99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 err="1"/>
              <a:t>Yemaachi</a:t>
            </a:r>
            <a:r>
              <a:rPr lang="en-GB" dirty="0"/>
              <a:t> Copyright 2024</a:t>
            </a:r>
          </a:p>
        </p:txBody>
      </p:sp>
      <p:pic>
        <p:nvPicPr>
          <p:cNvPr id="11" name="Google Shape;374;p43">
            <a:extLst>
              <a:ext uri="{FF2B5EF4-FFF2-40B4-BE49-F238E27FC236}">
                <a16:creationId xmlns:a16="http://schemas.microsoft.com/office/drawing/2014/main" id="{9FB936A0-1346-4D9C-6935-9F5617E36523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8193" y="7977431"/>
            <a:ext cx="725038" cy="70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75;p43">
            <a:extLst>
              <a:ext uri="{FF2B5EF4-FFF2-40B4-BE49-F238E27FC236}">
                <a16:creationId xmlns:a16="http://schemas.microsoft.com/office/drawing/2014/main" id="{E7799D33-7E04-14CD-CFB5-D50588A40633}"/>
              </a:ext>
            </a:extLst>
          </p:cNvPr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3043" y="8018248"/>
            <a:ext cx="602838" cy="664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5831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3"/>
          <p:cNvSpPr txBox="1"/>
          <p:nvPr/>
        </p:nvSpPr>
        <p:spPr>
          <a:xfrm>
            <a:off x="16602248" y="4349204"/>
            <a:ext cx="7333524" cy="455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Greater Accra Region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301 adults recruited </a:t>
            </a: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7 timepoints completed </a:t>
            </a: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400" dirty="0">
                <a:latin typeface="Nunito" pitchFamily="2" charset="77"/>
                <a:ea typeface="Poppins"/>
                <a:cs typeface="Poppins"/>
                <a:sym typeface="Poppins"/>
              </a:rPr>
              <a:t>&gt;15,000 samples collected</a:t>
            </a:r>
            <a:endParaRPr sz="4400" dirty="0">
              <a:latin typeface="Nunito" pitchFamily="2" charset="77"/>
              <a:ea typeface="Poppins"/>
              <a:cs typeface="Poppins"/>
              <a:sym typeface="Poppin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F0395D-A301-83B9-EBA5-728FB23AC6D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3782B5BD-0ADB-F544-B93A-868056DAF6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Yemaachi Logo_FN-01">
            <a:extLst>
              <a:ext uri="{FF2B5EF4-FFF2-40B4-BE49-F238E27FC236}">
                <a16:creationId xmlns:a16="http://schemas.microsoft.com/office/drawing/2014/main" id="{9E88C22A-664F-1CA9-025D-60F11F592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CA359-7299-300E-2DCC-D68AC1055600}"/>
              </a:ext>
            </a:extLst>
          </p:cNvPr>
          <p:cNvSpPr/>
          <p:nvPr/>
        </p:nvSpPr>
        <p:spPr>
          <a:xfrm>
            <a:off x="1262635" y="2655590"/>
            <a:ext cx="435538" cy="53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37FDA-057C-4681-6767-1616E8D3F4CE}"/>
              </a:ext>
            </a:extLst>
          </p:cNvPr>
          <p:cNvSpPr/>
          <p:nvPr/>
        </p:nvSpPr>
        <p:spPr>
          <a:xfrm>
            <a:off x="1428153" y="8043044"/>
            <a:ext cx="435538" cy="53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" name="Content Placeholder 33" descr="Diagram, map&#10;&#10;Description automatically generated">
            <a:extLst>
              <a:ext uri="{FF2B5EF4-FFF2-40B4-BE49-F238E27FC236}">
                <a16:creationId xmlns:a16="http://schemas.microsoft.com/office/drawing/2014/main" id="{737FA7B6-B2CA-7666-11BB-0CBAD31577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10" y="2473776"/>
            <a:ext cx="15174096" cy="10728940"/>
          </a:xfrm>
          <a:prstGeom prst="rect">
            <a:avLst/>
          </a:prstGeom>
          <a:ln>
            <a:noFill/>
          </a:ln>
        </p:spPr>
      </p:pic>
      <p:sp>
        <p:nvSpPr>
          <p:cNvPr id="4" name="Google Shape;386;p43">
            <a:extLst>
              <a:ext uri="{FF2B5EF4-FFF2-40B4-BE49-F238E27FC236}">
                <a16:creationId xmlns:a16="http://schemas.microsoft.com/office/drawing/2014/main" id="{9025DAA1-8FC5-7E54-9A74-83F30F42BD39}"/>
              </a:ext>
            </a:extLst>
          </p:cNvPr>
          <p:cNvSpPr txBox="1"/>
          <p:nvPr/>
        </p:nvSpPr>
        <p:spPr>
          <a:xfrm>
            <a:off x="850110" y="599039"/>
            <a:ext cx="18831644" cy="11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-GB" sz="4400" b="1" dirty="0">
                <a:solidFill>
                  <a:srgbClr val="31538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Study location:</a:t>
            </a:r>
            <a:endParaRPr sz="4400" dirty="0">
              <a:solidFill>
                <a:srgbClr val="31538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F515D1E-9C01-BB70-022B-242C45F4B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985751"/>
            <a:ext cx="8229600" cy="730250"/>
          </a:xfrm>
        </p:spPr>
        <p:txBody>
          <a:bodyPr/>
          <a:lstStyle/>
          <a:p>
            <a:r>
              <a:rPr lang="en-GB" dirty="0" err="1"/>
              <a:t>Yemaachi</a:t>
            </a:r>
            <a:r>
              <a:rPr lang="en-GB" dirty="0"/>
              <a:t> Copyright 2024</a:t>
            </a:r>
          </a:p>
        </p:txBody>
      </p:sp>
    </p:spTree>
    <p:extLst>
      <p:ext uri="{BB962C8B-B14F-4D97-AF65-F5344CB8AC3E}">
        <p14:creationId xmlns:p14="http://schemas.microsoft.com/office/powerpoint/2010/main" val="1499560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F0395D-A301-83B9-EBA5-728FB23AC6D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3782B5BD-0ADB-F544-B93A-868056DAF6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Yemaachi Logo_FN-01">
            <a:extLst>
              <a:ext uri="{FF2B5EF4-FFF2-40B4-BE49-F238E27FC236}">
                <a16:creationId xmlns:a16="http://schemas.microsoft.com/office/drawing/2014/main" id="{9E88C22A-664F-1CA9-025D-60F11F592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CA359-7299-300E-2DCC-D68AC1055600}"/>
              </a:ext>
            </a:extLst>
          </p:cNvPr>
          <p:cNvSpPr/>
          <p:nvPr/>
        </p:nvSpPr>
        <p:spPr>
          <a:xfrm>
            <a:off x="1262635" y="2655590"/>
            <a:ext cx="435538" cy="53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37FDA-057C-4681-6767-1616E8D3F4CE}"/>
              </a:ext>
            </a:extLst>
          </p:cNvPr>
          <p:cNvSpPr/>
          <p:nvPr/>
        </p:nvSpPr>
        <p:spPr>
          <a:xfrm>
            <a:off x="1428153" y="8043044"/>
            <a:ext cx="435538" cy="53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E07A436-6326-3EF6-2A1C-D0834B5D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 err="1"/>
              <a:t>Yemaachi</a:t>
            </a:r>
            <a:r>
              <a:rPr lang="en-GB" dirty="0"/>
              <a:t> Copyright 2024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D61D061-00DD-B400-9B3F-90C543049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65062" y="3187339"/>
            <a:ext cx="5753248" cy="81397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37400C4-3A18-122E-9EF2-3A3855AA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767" y="2542799"/>
            <a:ext cx="13429398" cy="718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7DE3E6-FD99-BD8B-2241-C27AC0696C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482" y="6858002"/>
            <a:ext cx="14102488" cy="634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A812B-6319-A929-3D78-EBA187D12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734" y="512875"/>
            <a:ext cx="5468044" cy="14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79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F0395D-A301-83B9-EBA5-728FB23AC6D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Yemaachi Logo_FN-01">
            <a:extLst>
              <a:ext uri="{FF2B5EF4-FFF2-40B4-BE49-F238E27FC236}">
                <a16:creationId xmlns:a16="http://schemas.microsoft.com/office/drawing/2014/main" id="{9E88C22A-664F-1CA9-025D-60F11F592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CA359-7299-300E-2DCC-D68AC1055600}"/>
              </a:ext>
            </a:extLst>
          </p:cNvPr>
          <p:cNvSpPr/>
          <p:nvPr/>
        </p:nvSpPr>
        <p:spPr>
          <a:xfrm>
            <a:off x="1262635" y="2655590"/>
            <a:ext cx="435538" cy="53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37FDA-057C-4681-6767-1616E8D3F4CE}"/>
              </a:ext>
            </a:extLst>
          </p:cNvPr>
          <p:cNvSpPr/>
          <p:nvPr/>
        </p:nvSpPr>
        <p:spPr>
          <a:xfrm>
            <a:off x="1428153" y="8043044"/>
            <a:ext cx="435538" cy="53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6" name="Google Shape;386;p43">
            <a:extLst>
              <a:ext uri="{FF2B5EF4-FFF2-40B4-BE49-F238E27FC236}">
                <a16:creationId xmlns:a16="http://schemas.microsoft.com/office/drawing/2014/main" id="{24927FDE-3F36-54D9-C088-5E97D4666C13}"/>
              </a:ext>
            </a:extLst>
          </p:cNvPr>
          <p:cNvSpPr txBox="1"/>
          <p:nvPr/>
        </p:nvSpPr>
        <p:spPr>
          <a:xfrm>
            <a:off x="956134" y="646920"/>
            <a:ext cx="18831644" cy="11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-GB" sz="4400" b="1" dirty="0">
                <a:solidFill>
                  <a:srgbClr val="31538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Demographic Descriptions (n =301)</a:t>
            </a:r>
            <a:endParaRPr sz="4400" dirty="0">
              <a:solidFill>
                <a:srgbClr val="31538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pic>
        <p:nvPicPr>
          <p:cNvPr id="3" name="Content Placeholder 17" descr="Chart, bar chart&#10;&#10;Description automatically generated">
            <a:extLst>
              <a:ext uri="{FF2B5EF4-FFF2-40B4-BE49-F238E27FC236}">
                <a16:creationId xmlns:a16="http://schemas.microsoft.com/office/drawing/2014/main" id="{D10D5F1A-7C93-1868-EDE2-B8A78482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1" y="2657410"/>
            <a:ext cx="20843910" cy="10208928"/>
          </a:xfrm>
          <a:prstGeom prst="rect">
            <a:avLst/>
          </a:prstGeom>
        </p:spPr>
      </p:pic>
      <p:pic>
        <p:nvPicPr>
          <p:cNvPr id="9" name="Google Shape;387;p43">
            <a:extLst>
              <a:ext uri="{FF2B5EF4-FFF2-40B4-BE49-F238E27FC236}">
                <a16:creationId xmlns:a16="http://schemas.microsoft.com/office/drawing/2014/main" id="{69E29162-F5F8-F3FA-4FA4-0E316EAE85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4FFB0D-C80E-84C1-7912-C5DB7F74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FC9E0-F38C-1AA1-39D5-F2714491D51B}"/>
              </a:ext>
            </a:extLst>
          </p:cNvPr>
          <p:cNvSpPr txBox="1"/>
          <p:nvPr/>
        </p:nvSpPr>
        <p:spPr>
          <a:xfrm>
            <a:off x="1884956" y="2573398"/>
            <a:ext cx="518868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Sex of participants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C4B58-7618-D1E7-157C-EA314A75CB67}"/>
              </a:ext>
            </a:extLst>
          </p:cNvPr>
          <p:cNvSpPr txBox="1"/>
          <p:nvPr/>
        </p:nvSpPr>
        <p:spPr>
          <a:xfrm>
            <a:off x="1884956" y="4010653"/>
            <a:ext cx="518868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Age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FF37D-D9EC-E6AF-823D-7A5455955C61}"/>
              </a:ext>
            </a:extLst>
          </p:cNvPr>
          <p:cNvSpPr txBox="1"/>
          <p:nvPr/>
        </p:nvSpPr>
        <p:spPr>
          <a:xfrm>
            <a:off x="1884956" y="5506856"/>
            <a:ext cx="518868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Employment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BC902-74CF-06E4-7F9D-54A50697830D}"/>
              </a:ext>
            </a:extLst>
          </p:cNvPr>
          <p:cNvSpPr txBox="1"/>
          <p:nvPr/>
        </p:nvSpPr>
        <p:spPr>
          <a:xfrm>
            <a:off x="1863690" y="6991528"/>
            <a:ext cx="89815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Number of COVID-19 symptoms at baseline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FEB58-A400-DF81-F948-51B78C656F18}"/>
              </a:ext>
            </a:extLst>
          </p:cNvPr>
          <p:cNvSpPr txBox="1"/>
          <p:nvPr/>
        </p:nvSpPr>
        <p:spPr>
          <a:xfrm>
            <a:off x="1863690" y="8444261"/>
            <a:ext cx="518868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Co-morbidity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2D7F9-6A39-C24A-BA27-3BB561ED6C8B}"/>
              </a:ext>
            </a:extLst>
          </p:cNvPr>
          <p:cNvSpPr txBox="1"/>
          <p:nvPr/>
        </p:nvSpPr>
        <p:spPr>
          <a:xfrm>
            <a:off x="1884956" y="9901288"/>
            <a:ext cx="518868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Auto-immune disease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CEC71A-FAAB-41CA-81FC-457FE6BD2F1D}"/>
              </a:ext>
            </a:extLst>
          </p:cNvPr>
          <p:cNvSpPr txBox="1"/>
          <p:nvPr/>
        </p:nvSpPr>
        <p:spPr>
          <a:xfrm>
            <a:off x="1884956" y="11346913"/>
            <a:ext cx="518868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Vaccine type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7CA5D-8B0F-F1D6-2713-422C7B2C41D8}"/>
              </a:ext>
            </a:extLst>
          </p:cNvPr>
          <p:cNvSpPr txBox="1"/>
          <p:nvPr/>
        </p:nvSpPr>
        <p:spPr>
          <a:xfrm>
            <a:off x="21406572" y="2653505"/>
            <a:ext cx="174728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Male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35A98-3AB9-694C-5125-EDF624A30CDA}"/>
              </a:ext>
            </a:extLst>
          </p:cNvPr>
          <p:cNvSpPr txBox="1"/>
          <p:nvPr/>
        </p:nvSpPr>
        <p:spPr>
          <a:xfrm>
            <a:off x="18873845" y="2658462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Female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B17899-5ED5-38B7-C2BD-F40C718D495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0911336" y="2833632"/>
            <a:ext cx="548640" cy="274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8274D5-21C8-7E1C-1156-E12514D3A6D1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8325204" y="2818438"/>
            <a:ext cx="548640" cy="27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CC80F4-BDCB-12D3-B79E-1D68068642E3}"/>
              </a:ext>
            </a:extLst>
          </p:cNvPr>
          <p:cNvSpPr txBox="1"/>
          <p:nvPr/>
        </p:nvSpPr>
        <p:spPr>
          <a:xfrm>
            <a:off x="21361802" y="8513046"/>
            <a:ext cx="174728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Yes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C6685E-D0EC-A0F0-BC70-BE0D30CCA3D6}"/>
              </a:ext>
            </a:extLst>
          </p:cNvPr>
          <p:cNvSpPr txBox="1"/>
          <p:nvPr/>
        </p:nvSpPr>
        <p:spPr>
          <a:xfrm>
            <a:off x="18765277" y="8518004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No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9C4DC0-00A2-1449-7F73-DBB6C66CBC9F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0802768" y="8693174"/>
            <a:ext cx="548640" cy="274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30D2A6-038E-99A8-10A4-07F32835F4C5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8216636" y="8677980"/>
            <a:ext cx="548640" cy="27432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44ED99C-F3CC-4F2C-5D30-844CDE23F712}"/>
              </a:ext>
            </a:extLst>
          </p:cNvPr>
          <p:cNvSpPr txBox="1"/>
          <p:nvPr/>
        </p:nvSpPr>
        <p:spPr>
          <a:xfrm>
            <a:off x="21314416" y="9949212"/>
            <a:ext cx="174728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Yes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DB776-0196-1024-6D80-357B75DDEA93}"/>
              </a:ext>
            </a:extLst>
          </p:cNvPr>
          <p:cNvSpPr txBox="1"/>
          <p:nvPr/>
        </p:nvSpPr>
        <p:spPr>
          <a:xfrm>
            <a:off x="18760423" y="9954170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No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9C4A0FB-28CB-D292-DFD3-78AD92F9C4A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0797914" y="10129340"/>
            <a:ext cx="548640" cy="2743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159423-12FB-F743-689D-551C6FC98576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8211782" y="10114146"/>
            <a:ext cx="548640" cy="27432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A78EFE6-01AA-1544-A22F-BFEDB52ABBE8}"/>
              </a:ext>
            </a:extLst>
          </p:cNvPr>
          <p:cNvSpPr txBox="1"/>
          <p:nvPr/>
        </p:nvSpPr>
        <p:spPr>
          <a:xfrm>
            <a:off x="19854203" y="11406007"/>
            <a:ext cx="326096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Pfizer BioNTech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C607B4-F320-5EC3-2725-0D1019846249}"/>
              </a:ext>
            </a:extLst>
          </p:cNvPr>
          <p:cNvSpPr txBox="1"/>
          <p:nvPr/>
        </p:nvSpPr>
        <p:spPr>
          <a:xfrm>
            <a:off x="16768589" y="11410965"/>
            <a:ext cx="326096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Astrazeneca</a:t>
            </a:r>
            <a:endParaRPr lang="en-US" sz="28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95D76DE-664C-76CD-71A0-BBCD3274C8A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9358968" y="11586134"/>
            <a:ext cx="548640" cy="2743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82AA354-ABCA-77DF-99F5-36D7383CA04A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6198674" y="11634738"/>
            <a:ext cx="548640" cy="2743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C77FB59-9C6A-2732-EC5D-9925681C1FB6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932582" y="4312306"/>
            <a:ext cx="548640" cy="27432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6AF331C-A0BC-6316-C058-3EFD82BAA72D}"/>
              </a:ext>
            </a:extLst>
          </p:cNvPr>
          <p:cNvSpPr txBox="1"/>
          <p:nvPr/>
        </p:nvSpPr>
        <p:spPr>
          <a:xfrm>
            <a:off x="17198115" y="7038871"/>
            <a:ext cx="371322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1 symptom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FDC96EA-F75A-CDD2-A7E5-6A7E4BE3E14D}"/>
              </a:ext>
            </a:extLst>
          </p:cNvPr>
          <p:cNvSpPr txBox="1"/>
          <p:nvPr/>
        </p:nvSpPr>
        <p:spPr>
          <a:xfrm>
            <a:off x="15048168" y="7043831"/>
            <a:ext cx="179584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None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53F9E71-7AFA-3184-65F4-98D3ECE60583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702880" y="7218998"/>
            <a:ext cx="548640" cy="2743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9076A01-0FCE-BFFF-5CDA-7F77DC4C723C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4499526" y="7203804"/>
            <a:ext cx="548640" cy="27432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3AE28FE-DA55-6761-5625-6582E0C0C76F}"/>
              </a:ext>
            </a:extLst>
          </p:cNvPr>
          <p:cNvSpPr txBox="1"/>
          <p:nvPr/>
        </p:nvSpPr>
        <p:spPr>
          <a:xfrm>
            <a:off x="20383449" y="7043829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2 symptoms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FEB793D-0CCC-4684-4EE0-7DE9D1B06911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9859296" y="7225882"/>
            <a:ext cx="548640" cy="27432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4CC83F8-A9E6-FEC6-0017-349CA5CA6B7A}"/>
              </a:ext>
            </a:extLst>
          </p:cNvPr>
          <p:cNvSpPr txBox="1"/>
          <p:nvPr/>
        </p:nvSpPr>
        <p:spPr>
          <a:xfrm>
            <a:off x="15115383" y="5599480"/>
            <a:ext cx="371322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Informal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B64B729-B902-4437-8932-6590757A4FEA}"/>
              </a:ext>
            </a:extLst>
          </p:cNvPr>
          <p:cNvSpPr txBox="1"/>
          <p:nvPr/>
        </p:nvSpPr>
        <p:spPr>
          <a:xfrm>
            <a:off x="12965436" y="5604441"/>
            <a:ext cx="179584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Formal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30135AB-581A-C5B4-B139-4C23F2FFC19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4620148" y="5779608"/>
            <a:ext cx="548640" cy="27432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EBE3797-4866-B00E-1A0D-44F955C33726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2416794" y="5764414"/>
            <a:ext cx="548640" cy="27432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7CD01F1-5DFD-D906-EA48-2D5E04410777}"/>
              </a:ext>
            </a:extLst>
          </p:cNvPr>
          <p:cNvSpPr txBox="1"/>
          <p:nvPr/>
        </p:nvSpPr>
        <p:spPr>
          <a:xfrm>
            <a:off x="17726551" y="5604439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Student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D343121-A894-B889-0510-FF690F44BBF6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7202398" y="5786492"/>
            <a:ext cx="548640" cy="27432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D695525-B4C7-273E-2F3C-9A42E7230601}"/>
              </a:ext>
            </a:extLst>
          </p:cNvPr>
          <p:cNvSpPr txBox="1"/>
          <p:nvPr/>
        </p:nvSpPr>
        <p:spPr>
          <a:xfrm>
            <a:off x="20291567" y="5589817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Unemployed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EE141C9-F410-C271-E7C1-0985F0578111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9766486" y="5790744"/>
            <a:ext cx="548640" cy="27432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ED6A3F4-B5BA-D01E-DAC7-3214E702E30E}"/>
              </a:ext>
            </a:extLst>
          </p:cNvPr>
          <p:cNvSpPr txBox="1"/>
          <p:nvPr/>
        </p:nvSpPr>
        <p:spPr>
          <a:xfrm>
            <a:off x="10499079" y="4154598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18-19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B2A84A1-19D8-DFC3-25A1-A7F116E58B87}"/>
              </a:ext>
            </a:extLst>
          </p:cNvPr>
          <p:cNvSpPr txBox="1"/>
          <p:nvPr/>
        </p:nvSpPr>
        <p:spPr>
          <a:xfrm>
            <a:off x="12741083" y="4154598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20-29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E9EB2C7-B5B6-078D-C68B-01BC5691951E}"/>
              </a:ext>
            </a:extLst>
          </p:cNvPr>
          <p:cNvSpPr txBox="1"/>
          <p:nvPr/>
        </p:nvSpPr>
        <p:spPr>
          <a:xfrm>
            <a:off x="14801065" y="4154598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30-39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E0009F8-DD3D-3B87-F588-F529A078EA16}"/>
              </a:ext>
            </a:extLst>
          </p:cNvPr>
          <p:cNvSpPr txBox="1"/>
          <p:nvPr/>
        </p:nvSpPr>
        <p:spPr>
          <a:xfrm>
            <a:off x="17172631" y="4154598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40-49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6AB18C7-4F57-4B92-36DF-234B3E7245DC}"/>
              </a:ext>
            </a:extLst>
          </p:cNvPr>
          <p:cNvSpPr txBox="1"/>
          <p:nvPr/>
        </p:nvSpPr>
        <p:spPr>
          <a:xfrm>
            <a:off x="19390869" y="4154598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50-59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EF769-DEBB-32E4-2E19-AEBF4E29F2E9}"/>
              </a:ext>
            </a:extLst>
          </p:cNvPr>
          <p:cNvSpPr txBox="1"/>
          <p:nvPr/>
        </p:nvSpPr>
        <p:spPr>
          <a:xfrm>
            <a:off x="21685513" y="4154598"/>
            <a:ext cx="27527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60+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96931F5-9A3E-CC3B-15A3-1B9545CAF5D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165874" y="4312306"/>
            <a:ext cx="548640" cy="2743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8B77E90-8FCB-F2B4-034A-C45E31E4EF3A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4323858" y="4312306"/>
            <a:ext cx="548640" cy="2743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AABBF2C-61C0-ED09-731E-EC1ED290271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6627916" y="4312306"/>
            <a:ext cx="548640" cy="2743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2AC0765-81A7-90DD-CECD-4B60C7429B4A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8874304" y="4312306"/>
            <a:ext cx="548640" cy="2743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2186FEE-DB13-FD58-FDE4-38B33353A952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21156206" y="4312306"/>
            <a:ext cx="54864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050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F0395D-A301-83B9-EBA5-728FB23AC6D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Yemaachi Logo_FN-01">
            <a:extLst>
              <a:ext uri="{FF2B5EF4-FFF2-40B4-BE49-F238E27FC236}">
                <a16:creationId xmlns:a16="http://schemas.microsoft.com/office/drawing/2014/main" id="{9E88C22A-664F-1CA9-025D-60F11F592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CA359-7299-300E-2DCC-D68AC1055600}"/>
              </a:ext>
            </a:extLst>
          </p:cNvPr>
          <p:cNvSpPr/>
          <p:nvPr/>
        </p:nvSpPr>
        <p:spPr>
          <a:xfrm>
            <a:off x="1262635" y="2655590"/>
            <a:ext cx="435538" cy="53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37FDA-057C-4681-6767-1616E8D3F4CE}"/>
              </a:ext>
            </a:extLst>
          </p:cNvPr>
          <p:cNvSpPr/>
          <p:nvPr/>
        </p:nvSpPr>
        <p:spPr>
          <a:xfrm>
            <a:off x="1428153" y="8043044"/>
            <a:ext cx="435538" cy="53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6" name="Google Shape;386;p43">
            <a:extLst>
              <a:ext uri="{FF2B5EF4-FFF2-40B4-BE49-F238E27FC236}">
                <a16:creationId xmlns:a16="http://schemas.microsoft.com/office/drawing/2014/main" id="{24927FDE-3F36-54D9-C088-5E97D4666C13}"/>
              </a:ext>
            </a:extLst>
          </p:cNvPr>
          <p:cNvSpPr txBox="1"/>
          <p:nvPr/>
        </p:nvSpPr>
        <p:spPr>
          <a:xfrm>
            <a:off x="956134" y="646920"/>
            <a:ext cx="18831644" cy="11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-GB" sz="4400" b="1" dirty="0">
                <a:solidFill>
                  <a:srgbClr val="31538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SARS CoV-2 Positivity declines over time post vaccination</a:t>
            </a:r>
            <a:endParaRPr sz="4400" dirty="0">
              <a:solidFill>
                <a:srgbClr val="31538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pic>
        <p:nvPicPr>
          <p:cNvPr id="9" name="Google Shape;387;p43">
            <a:extLst>
              <a:ext uri="{FF2B5EF4-FFF2-40B4-BE49-F238E27FC236}">
                <a16:creationId xmlns:a16="http://schemas.microsoft.com/office/drawing/2014/main" id="{69E29162-F5F8-F3FA-4FA4-0E316EAE85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865B3-B26F-6363-2452-B160BA4AC39B}"/>
              </a:ext>
            </a:extLst>
          </p:cNvPr>
          <p:cNvGrpSpPr/>
          <p:nvPr/>
        </p:nvGrpSpPr>
        <p:grpSpPr>
          <a:xfrm>
            <a:off x="956135" y="2648707"/>
            <a:ext cx="22540158" cy="10305294"/>
            <a:chOff x="478067" y="1324353"/>
            <a:chExt cx="11270079" cy="5152647"/>
          </a:xfrm>
        </p:grpSpPr>
        <p:pic>
          <p:nvPicPr>
            <p:cNvPr id="4" name="Content Placeholder 19" descr="Chart, bar chart&#10;&#10;Description automatically generated">
              <a:extLst>
                <a:ext uri="{FF2B5EF4-FFF2-40B4-BE49-F238E27FC236}">
                  <a16:creationId xmlns:a16="http://schemas.microsoft.com/office/drawing/2014/main" id="{38CF1330-B54C-B46C-47C0-9993125F0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067" y="1324353"/>
              <a:ext cx="11270079" cy="471479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4BE7B9-6FA0-5921-7269-83AF64F60F27}"/>
                </a:ext>
              </a:extLst>
            </p:cNvPr>
            <p:cNvSpPr/>
            <p:nvPr/>
          </p:nvSpPr>
          <p:spPr>
            <a:xfrm>
              <a:off x="1238250" y="6001046"/>
              <a:ext cx="8353636" cy="475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</p:grp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DFAFCCF-A6E1-D050-D123-C10CE1D3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</p:spTree>
    <p:extLst>
      <p:ext uri="{BB962C8B-B14F-4D97-AF65-F5344CB8AC3E}">
        <p14:creationId xmlns:p14="http://schemas.microsoft.com/office/powerpoint/2010/main" val="2183838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3DC5AD-F863-03E4-5842-4D9BCDFC2A9C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Yemaachi Logo_FN-01">
            <a:extLst>
              <a:ext uri="{FF2B5EF4-FFF2-40B4-BE49-F238E27FC236}">
                <a16:creationId xmlns:a16="http://schemas.microsoft.com/office/drawing/2014/main" id="{2E61EEB6-BF9A-0B7E-993B-EEFD1272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13" descr="Diagram&#10;&#10;Description automatically generated">
            <a:extLst>
              <a:ext uri="{FF2B5EF4-FFF2-40B4-BE49-F238E27FC236}">
                <a16:creationId xmlns:a16="http://schemas.microsoft.com/office/drawing/2014/main" id="{1913C61C-E847-AAF5-3FE7-B6CF931D1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84561" y="2472936"/>
            <a:ext cx="23214878" cy="9481172"/>
          </a:xfrm>
          <a:prstGeom prst="rect">
            <a:avLst/>
          </a:prstGeom>
        </p:spPr>
      </p:pic>
      <p:pic>
        <p:nvPicPr>
          <p:cNvPr id="5" name="Google Shape;387;p43">
            <a:extLst>
              <a:ext uri="{FF2B5EF4-FFF2-40B4-BE49-F238E27FC236}">
                <a16:creationId xmlns:a16="http://schemas.microsoft.com/office/drawing/2014/main" id="{69E7D280-F158-157A-C1F0-6A1E690CEEB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0B4BC55-C86C-4AEE-AAA5-025A393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  <p:sp>
        <p:nvSpPr>
          <p:cNvPr id="7" name="Google Shape;386;p43">
            <a:extLst>
              <a:ext uri="{FF2B5EF4-FFF2-40B4-BE49-F238E27FC236}">
                <a16:creationId xmlns:a16="http://schemas.microsoft.com/office/drawing/2014/main" id="{4F4773DD-E3EB-FD73-2B14-8875AAFBDFE3}"/>
              </a:ext>
            </a:extLst>
          </p:cNvPr>
          <p:cNvSpPr txBox="1"/>
          <p:nvPr/>
        </p:nvSpPr>
        <p:spPr>
          <a:xfrm>
            <a:off x="956134" y="646920"/>
            <a:ext cx="18831644" cy="11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-GB" sz="4400" b="1" dirty="0">
                <a:solidFill>
                  <a:srgbClr val="31538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SARS CoV-2 Positivity declines over time post vaccination</a:t>
            </a:r>
            <a:endParaRPr sz="4400" dirty="0">
              <a:solidFill>
                <a:srgbClr val="31538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185642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918887" y="1011892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Cohort positivity mimics national trends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A0A1C0-DF88-162A-1DAD-A361FCDD640B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17" descr="A picture containing chart&#10;&#10;Description automatically generated">
            <a:extLst>
              <a:ext uri="{FF2B5EF4-FFF2-40B4-BE49-F238E27FC236}">
                <a16:creationId xmlns:a16="http://schemas.microsoft.com/office/drawing/2014/main" id="{97A3B0D1-FC89-2676-576E-5CA66291D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62874" y="3236779"/>
            <a:ext cx="20213904" cy="9096258"/>
          </a:xfrm>
        </p:spPr>
      </p:pic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9AE94862-B4EC-8DE3-45FC-9DC070B9B8F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641BE-020F-EC62-B4B1-3C9269E0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b="1" dirty="0"/>
              <a:t>Yemaachi Copyright 2023</a:t>
            </a:r>
          </a:p>
        </p:txBody>
      </p:sp>
    </p:spTree>
    <p:extLst>
      <p:ext uri="{BB962C8B-B14F-4D97-AF65-F5344CB8AC3E}">
        <p14:creationId xmlns:p14="http://schemas.microsoft.com/office/powerpoint/2010/main" val="100728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918887" y="1011892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Cohort positivity less associated with global trends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A0A1C0-DF88-162A-1DAD-A361FCDD640B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19" descr="Chart, histogram&#10;&#10;Description automatically generated">
            <a:extLst>
              <a:ext uri="{FF2B5EF4-FFF2-40B4-BE49-F238E27FC236}">
                <a16:creationId xmlns:a16="http://schemas.microsoft.com/office/drawing/2014/main" id="{CECF420B-6686-5943-5341-0A01A4A62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64869" y="3027955"/>
            <a:ext cx="21502566" cy="9676154"/>
          </a:xfrm>
        </p:spPr>
      </p:pic>
      <p:pic>
        <p:nvPicPr>
          <p:cNvPr id="9" name="Google Shape;387;p43">
            <a:extLst>
              <a:ext uri="{FF2B5EF4-FFF2-40B4-BE49-F238E27FC236}">
                <a16:creationId xmlns:a16="http://schemas.microsoft.com/office/drawing/2014/main" id="{1F99DFDF-7B87-8658-327F-53CD2D05319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F757E-426C-3147-AF0C-462190394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</p:spTree>
    <p:extLst>
      <p:ext uri="{BB962C8B-B14F-4D97-AF65-F5344CB8AC3E}">
        <p14:creationId xmlns:p14="http://schemas.microsoft.com/office/powerpoint/2010/main" val="4585529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590002" y="555490"/>
            <a:ext cx="18593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Participants much more likely to be positive within first 3 weeks post vaccination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25" descr="A picture containing text, writing implement, stationary&#10;&#10;Description automatically generated">
            <a:extLst>
              <a:ext uri="{FF2B5EF4-FFF2-40B4-BE49-F238E27FC236}">
                <a16:creationId xmlns:a16="http://schemas.microsoft.com/office/drawing/2014/main" id="{10A01429-1884-F069-8E72-E299969BE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6373038" y="-2666301"/>
            <a:ext cx="9288644" cy="20641430"/>
          </a:xfrm>
        </p:spPr>
      </p:pic>
      <p:pic>
        <p:nvPicPr>
          <p:cNvPr id="11" name="Google Shape;387;p43">
            <a:extLst>
              <a:ext uri="{FF2B5EF4-FFF2-40B4-BE49-F238E27FC236}">
                <a16:creationId xmlns:a16="http://schemas.microsoft.com/office/drawing/2014/main" id="{2CBC07CC-E54F-3878-75E9-1754CF3B26E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B07C740-09F5-6AA3-A965-1C270E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</p:spTree>
    <p:extLst>
      <p:ext uri="{BB962C8B-B14F-4D97-AF65-F5344CB8AC3E}">
        <p14:creationId xmlns:p14="http://schemas.microsoft.com/office/powerpoint/2010/main" val="1768798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590003" y="690292"/>
            <a:ext cx="185937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Factors associated with SARS CoV-2 positivity at time of vaccination 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21" descr="A picture containing text, writing implement&#10;&#10;Description automatically generated">
            <a:extLst>
              <a:ext uri="{FF2B5EF4-FFF2-40B4-BE49-F238E27FC236}">
                <a16:creationId xmlns:a16="http://schemas.microsoft.com/office/drawing/2014/main" id="{E127B281-5BBC-6ECD-62FE-85C8A8328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68602" y="-2153924"/>
            <a:ext cx="10850672" cy="19862608"/>
          </a:xfrm>
          <a:prstGeom prst="rect">
            <a:avLst/>
          </a:prstGeom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22D32C99-826F-5798-C750-ABF91A9A93C1}"/>
              </a:ext>
            </a:extLst>
          </p:cNvPr>
          <p:cNvSpPr/>
          <p:nvPr/>
        </p:nvSpPr>
        <p:spPr>
          <a:xfrm>
            <a:off x="3390879" y="3489186"/>
            <a:ext cx="353962" cy="35396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13C48C02-936D-F283-CCA9-F518AEA089D5}"/>
              </a:ext>
            </a:extLst>
          </p:cNvPr>
          <p:cNvSpPr/>
          <p:nvPr/>
        </p:nvSpPr>
        <p:spPr>
          <a:xfrm>
            <a:off x="2054219" y="6196986"/>
            <a:ext cx="353962" cy="35396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29840BA0-D531-5A7F-526E-3696B3F559A3}"/>
              </a:ext>
            </a:extLst>
          </p:cNvPr>
          <p:cNvSpPr/>
          <p:nvPr/>
        </p:nvSpPr>
        <p:spPr>
          <a:xfrm>
            <a:off x="3744841" y="8899660"/>
            <a:ext cx="353962" cy="35396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04354A30-CF56-5F65-1FB2-EB68269B1A26}"/>
              </a:ext>
            </a:extLst>
          </p:cNvPr>
          <p:cNvSpPr/>
          <p:nvPr/>
        </p:nvSpPr>
        <p:spPr>
          <a:xfrm>
            <a:off x="3788449" y="7480708"/>
            <a:ext cx="353962" cy="35396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18" name="Google Shape;387;p43">
            <a:extLst>
              <a:ext uri="{FF2B5EF4-FFF2-40B4-BE49-F238E27FC236}">
                <a16:creationId xmlns:a16="http://schemas.microsoft.com/office/drawing/2014/main" id="{48F65AD6-F9F7-825E-DC77-B3F30BC0DE8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F100C82-5530-A25B-79C2-0662F528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</p:spTree>
    <p:extLst>
      <p:ext uri="{BB962C8B-B14F-4D97-AF65-F5344CB8AC3E}">
        <p14:creationId xmlns:p14="http://schemas.microsoft.com/office/powerpoint/2010/main" val="17810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23" y="686648"/>
            <a:ext cx="6457440" cy="31339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Group"/>
          <p:cNvGrpSpPr/>
          <p:nvPr/>
        </p:nvGrpSpPr>
        <p:grpSpPr>
          <a:xfrm>
            <a:off x="694029" y="4516499"/>
            <a:ext cx="7114027" cy="9191862"/>
            <a:chOff x="0" y="0"/>
            <a:chExt cx="7114026" cy="9191860"/>
          </a:xfrm>
        </p:grpSpPr>
        <p:sp>
          <p:nvSpPr>
            <p:cNvPr id="185" name="David LV Bauer"/>
            <p:cNvSpPr txBox="1"/>
            <p:nvPr/>
          </p:nvSpPr>
          <p:spPr>
            <a:xfrm>
              <a:off x="851006" y="4511802"/>
              <a:ext cx="5412015" cy="1083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000"/>
              </a:lvl1pPr>
            </a:lstStyle>
            <a:p>
              <a:r>
                <a:t>David LV Bauer</a:t>
              </a:r>
            </a:p>
          </p:txBody>
        </p:sp>
        <p:pic>
          <p:nvPicPr>
            <p:cNvPr id="186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35525" y="5540367"/>
              <a:ext cx="3425650" cy="3651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114027" cy="4451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4" name="Group"/>
          <p:cNvGrpSpPr/>
          <p:nvPr/>
        </p:nvGrpSpPr>
        <p:grpSpPr>
          <a:xfrm>
            <a:off x="8597888" y="4516499"/>
            <a:ext cx="7151125" cy="8798652"/>
            <a:chOff x="0" y="0"/>
            <a:chExt cx="7151124" cy="8798651"/>
          </a:xfrm>
        </p:grpSpPr>
        <p:sp>
          <p:nvSpPr>
            <p:cNvPr id="189" name="Christine VF Carrington"/>
            <p:cNvSpPr txBox="1"/>
            <p:nvPr/>
          </p:nvSpPr>
          <p:spPr>
            <a:xfrm>
              <a:off x="0" y="4526926"/>
              <a:ext cx="7151083" cy="1970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000"/>
              </a:lvl1pPr>
            </a:lstStyle>
            <a:p>
              <a:r>
                <a:t>Christine VF Carrington</a:t>
              </a:r>
            </a:p>
          </p:txBody>
        </p:sp>
        <p:grpSp>
          <p:nvGrpSpPr>
            <p:cNvPr id="192" name="Group"/>
            <p:cNvGrpSpPr/>
            <p:nvPr/>
          </p:nvGrpSpPr>
          <p:grpSpPr>
            <a:xfrm>
              <a:off x="1361333" y="6572863"/>
              <a:ext cx="4061620" cy="2225789"/>
              <a:chOff x="0" y="0"/>
              <a:chExt cx="4061618" cy="2225788"/>
            </a:xfrm>
          </p:grpSpPr>
          <p:pic>
            <p:nvPicPr>
              <p:cNvPr id="190" name="Picture 7" descr="Picture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089231" cy="22257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" name="Picture 7" descr="Picture 7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85297" y="941296"/>
                <a:ext cx="2376322" cy="10698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93" name="Image" descr="Image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098" y="0"/>
              <a:ext cx="7114027" cy="4451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5" name="Aim 2: Test four hypotheses that may contribute to immune responses within and between our cohorts"/>
          <p:cNvSpPr/>
          <p:nvPr/>
        </p:nvSpPr>
        <p:spPr>
          <a:xfrm>
            <a:off x="8287692" y="866475"/>
            <a:ext cx="15453024" cy="2317057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1270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b="1" u="sng" dirty="0">
                <a:latin typeface="+mn-lt"/>
                <a:ea typeface="+mn-ea"/>
                <a:cs typeface="+mn-cs"/>
                <a:sym typeface="Helvetica Neue"/>
              </a:rPr>
              <a:t>Aim 2:</a:t>
            </a:r>
            <a:r>
              <a:rPr dirty="0"/>
              <a:t> Test four hypotheses that may contribute to immune responses within and between our cohorts</a:t>
            </a:r>
          </a:p>
        </p:txBody>
      </p:sp>
      <p:sp>
        <p:nvSpPr>
          <p:cNvPr id="196" name="exposure to prior SARS-CoV-2 variants,…"/>
          <p:cNvSpPr txBox="1"/>
          <p:nvPr/>
        </p:nvSpPr>
        <p:spPr>
          <a:xfrm>
            <a:off x="16206673" y="5069678"/>
            <a:ext cx="7973748" cy="3576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38200" lvl="1" indent="-228600" algn="l">
              <a:lnSpc>
                <a:spcPct val="90000"/>
              </a:lnSpc>
              <a:spcBef>
                <a:spcPts val="6000"/>
              </a:spcBef>
              <a:buSzPct val="100000"/>
              <a:buAutoNum type="arabicPeriod"/>
              <a:defRPr sz="4800" b="1">
                <a:solidFill>
                  <a:srgbClr val="000000"/>
                </a:solidFill>
              </a:defRPr>
            </a:pPr>
            <a:r>
              <a:t> exposure to prior SARS-CoV-2 variants,</a:t>
            </a:r>
          </a:p>
          <a:p>
            <a:pPr marL="838200" lvl="1" indent="-228600" algn="l">
              <a:lnSpc>
                <a:spcPct val="90000"/>
              </a:lnSpc>
              <a:spcBef>
                <a:spcPts val="6000"/>
              </a:spcBef>
              <a:buSzPct val="100000"/>
              <a:buAutoNum type="arabicPeriod"/>
              <a:defRPr sz="4800" b="1">
                <a:solidFill>
                  <a:srgbClr val="000000"/>
                </a:solidFill>
              </a:defRPr>
            </a:pPr>
            <a:r>
              <a:t> to other bat &amp; human coronaviruses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  <p:bldP spid="194" grpId="2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918887" y="977622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High percentage of prior SARS-CoV-2 exposure in Heritage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5C1A92D3-54E8-4BCD-544F-A46846B3F9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1F56902-DF5E-28C6-5D6D-E58E8DA2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0DF934-556F-5E6D-D16E-715F02B2A714}"/>
              </a:ext>
            </a:extLst>
          </p:cNvPr>
          <p:cNvGrpSpPr/>
          <p:nvPr/>
        </p:nvGrpSpPr>
        <p:grpSpPr>
          <a:xfrm>
            <a:off x="2048602" y="2434061"/>
            <a:ext cx="19833772" cy="7646090"/>
            <a:chOff x="174171" y="1694344"/>
            <a:chExt cx="8568226" cy="30578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D7C494-D025-9C28-18EE-9D33F023E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171" y="1694344"/>
              <a:ext cx="8568226" cy="305789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035E44-9757-4E67-8CD8-2267F7886958}"/>
                </a:ext>
              </a:extLst>
            </p:cNvPr>
            <p:cNvSpPr/>
            <p:nvPr/>
          </p:nvSpPr>
          <p:spPr>
            <a:xfrm>
              <a:off x="362435" y="2043553"/>
              <a:ext cx="537764" cy="465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A7E63E-7806-BCA2-765E-54433181A68E}"/>
              </a:ext>
            </a:extLst>
          </p:cNvPr>
          <p:cNvSpPr txBox="1"/>
          <p:nvPr/>
        </p:nvSpPr>
        <p:spPr>
          <a:xfrm rot="16200000">
            <a:off x="1871175" y="6193924"/>
            <a:ext cx="31483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Serum level</a:t>
            </a:r>
          </a:p>
        </p:txBody>
      </p:sp>
    </p:spTree>
    <p:extLst>
      <p:ext uri="{BB962C8B-B14F-4D97-AF65-F5344CB8AC3E}">
        <p14:creationId xmlns:p14="http://schemas.microsoft.com/office/powerpoint/2010/main" val="207875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918887" y="977622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Neutralisation</a:t>
            </a:r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titres</a:t>
            </a:r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 boosted upon vaccination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5C1A92D3-54E8-4BCD-544F-A46846B3F9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1F56902-DF5E-28C6-5D6D-E58E8DA2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83DF6D-19A1-2292-A430-BAD3EB3A1DA2}"/>
              </a:ext>
            </a:extLst>
          </p:cNvPr>
          <p:cNvGrpSpPr/>
          <p:nvPr/>
        </p:nvGrpSpPr>
        <p:grpSpPr>
          <a:xfrm>
            <a:off x="1210474" y="3682745"/>
            <a:ext cx="20887524" cy="7909552"/>
            <a:chOff x="605237" y="1912622"/>
            <a:chExt cx="10443762" cy="39547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377EB8-E22B-589B-F596-78615702E4AA}"/>
                </a:ext>
              </a:extLst>
            </p:cNvPr>
            <p:cNvGrpSpPr/>
            <p:nvPr/>
          </p:nvGrpSpPr>
          <p:grpSpPr>
            <a:xfrm>
              <a:off x="605237" y="1912622"/>
              <a:ext cx="10443762" cy="3954776"/>
              <a:chOff x="1472539" y="4008065"/>
              <a:chExt cx="9936199" cy="370104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EAC30B6-BA73-5642-5C3D-89B9557B81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54183" y="4102805"/>
                <a:ext cx="9054555" cy="36063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62061D6-736B-2E81-EB2A-4BDF26AA61D4}"/>
                  </a:ext>
                </a:extLst>
              </p:cNvPr>
              <p:cNvSpPr/>
              <p:nvPr/>
            </p:nvSpPr>
            <p:spPr>
              <a:xfrm>
                <a:off x="1472539" y="4008065"/>
                <a:ext cx="511629" cy="4354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E5C5B7-F896-366D-1056-398C823ECB00}"/>
                </a:ext>
              </a:extLst>
            </p:cNvPr>
            <p:cNvSpPr txBox="1"/>
            <p:nvPr/>
          </p:nvSpPr>
          <p:spPr>
            <a:xfrm rot="16200000">
              <a:off x="258714" y="3601904"/>
              <a:ext cx="22219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Virus neutralization (IC 50)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427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918888" y="977622"/>
            <a:ext cx="1809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Comparison between Heritage (Ghana) and Legacy (UK)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5C1A92D3-54E8-4BCD-544F-A46846B3F9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1F56902-DF5E-28C6-5D6D-E58E8DA2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868815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5F5A78-8424-BF4E-1DED-AEF20CA24124}"/>
              </a:ext>
            </a:extLst>
          </p:cNvPr>
          <p:cNvGrpSpPr>
            <a:grpSpLocks noChangeAspect="1"/>
          </p:cNvGrpSpPr>
          <p:nvPr/>
        </p:nvGrpSpPr>
        <p:grpSpPr>
          <a:xfrm>
            <a:off x="2562598" y="2251417"/>
            <a:ext cx="13797075" cy="11107682"/>
            <a:chOff x="2500322" y="1254231"/>
            <a:chExt cx="6543317" cy="52678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5B95DF-E72E-3086-EE96-A1C59F354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4362" y="3471438"/>
              <a:ext cx="6269277" cy="30506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1CA9208-188D-AB89-6907-32EFE23AD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4362" y="1254231"/>
              <a:ext cx="5984458" cy="25092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7AE31F-9794-B888-2EFB-ED5C86963F78}"/>
                </a:ext>
              </a:extLst>
            </p:cNvPr>
            <p:cNvSpPr txBox="1"/>
            <p:nvPr/>
          </p:nvSpPr>
          <p:spPr>
            <a:xfrm rot="16200000">
              <a:off x="1570636" y="3762801"/>
              <a:ext cx="2107511" cy="248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Virus neutralization (IC 50)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3CD9E87-5320-2495-DD72-7A132390D8FF}"/>
              </a:ext>
            </a:extLst>
          </p:cNvPr>
          <p:cNvGrpSpPr/>
          <p:nvPr/>
        </p:nvGrpSpPr>
        <p:grpSpPr>
          <a:xfrm>
            <a:off x="18133172" y="4400076"/>
            <a:ext cx="5494690" cy="5571050"/>
            <a:chOff x="8662829" y="2378454"/>
            <a:chExt cx="2747345" cy="2785525"/>
          </a:xfrm>
        </p:grpSpPr>
        <p:sp>
          <p:nvSpPr>
            <p:cNvPr id="25" name="Isosceles Triangle 28">
              <a:extLst>
                <a:ext uri="{FF2B5EF4-FFF2-40B4-BE49-F238E27FC236}">
                  <a16:creationId xmlns:a16="http://schemas.microsoft.com/office/drawing/2014/main" id="{203FADF9-D7AF-F72A-FDFC-B39F6D7FDF5B}"/>
                </a:ext>
              </a:extLst>
            </p:cNvPr>
            <p:cNvSpPr/>
            <p:nvPr/>
          </p:nvSpPr>
          <p:spPr>
            <a:xfrm>
              <a:off x="8680581" y="3012713"/>
              <a:ext cx="1679336" cy="1319539"/>
            </a:xfrm>
            <a:prstGeom prst="triangl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26" name="Isosceles Triangle 29">
              <a:extLst>
                <a:ext uri="{FF2B5EF4-FFF2-40B4-BE49-F238E27FC236}">
                  <a16:creationId xmlns:a16="http://schemas.microsoft.com/office/drawing/2014/main" id="{F594EF8D-6EFC-2B3D-A3BF-824F93304E4C}"/>
                </a:ext>
              </a:extLst>
            </p:cNvPr>
            <p:cNvSpPr/>
            <p:nvPr/>
          </p:nvSpPr>
          <p:spPr>
            <a:xfrm>
              <a:off x="9730837" y="3006845"/>
              <a:ext cx="1679337" cy="1319539"/>
            </a:xfrm>
            <a:prstGeom prst="triangle">
              <a:avLst/>
            </a:prstGeom>
            <a:solidFill>
              <a:schemeClr val="tx2">
                <a:lumMod val="50000"/>
                <a:lumOff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707679-8019-ECCA-0E5E-7723F9276499}"/>
                </a:ext>
              </a:extLst>
            </p:cNvPr>
            <p:cNvSpPr txBox="1"/>
            <p:nvPr/>
          </p:nvSpPr>
          <p:spPr>
            <a:xfrm rot="18426379">
              <a:off x="9277939" y="4304191"/>
              <a:ext cx="14579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Jan 2022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AE008D-60A1-0C6F-AE34-196466E5AEB6}"/>
                </a:ext>
              </a:extLst>
            </p:cNvPr>
            <p:cNvSpPr txBox="1"/>
            <p:nvPr/>
          </p:nvSpPr>
          <p:spPr>
            <a:xfrm rot="18426379">
              <a:off x="8064651" y="4304191"/>
              <a:ext cx="14579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Jan 2021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B9B36A-7D07-661F-3C43-D9022717ABCB}"/>
                </a:ext>
              </a:extLst>
            </p:cNvPr>
            <p:cNvSpPr txBox="1"/>
            <p:nvPr/>
          </p:nvSpPr>
          <p:spPr>
            <a:xfrm rot="18426379">
              <a:off x="10491228" y="4304190"/>
              <a:ext cx="14579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Jan 2023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1586FF-5C40-AD96-F1A4-EB69DCB46CCB}"/>
                </a:ext>
              </a:extLst>
            </p:cNvPr>
            <p:cNvSpPr txBox="1"/>
            <p:nvPr/>
          </p:nvSpPr>
          <p:spPr>
            <a:xfrm rot="18426379">
              <a:off x="8671295" y="4304191"/>
              <a:ext cx="14579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Jul 2021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8AF085-5786-D7BE-4E52-737C501760B6}"/>
                </a:ext>
              </a:extLst>
            </p:cNvPr>
            <p:cNvSpPr txBox="1"/>
            <p:nvPr/>
          </p:nvSpPr>
          <p:spPr>
            <a:xfrm rot="18426379">
              <a:off x="9884583" y="4304191"/>
              <a:ext cx="14579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Jul 2022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CF7037-3AD8-76B5-D1EC-E7E78485A618}"/>
                </a:ext>
              </a:extLst>
            </p:cNvPr>
            <p:cNvSpPr/>
            <p:nvPr/>
          </p:nvSpPr>
          <p:spPr>
            <a:xfrm>
              <a:off x="8677977" y="2378454"/>
              <a:ext cx="2518664" cy="1300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4231A9-377E-906A-47FA-55E4D46B7AEC}"/>
                </a:ext>
              </a:extLst>
            </p:cNvPr>
            <p:cNvSpPr txBox="1"/>
            <p:nvPr/>
          </p:nvSpPr>
          <p:spPr>
            <a:xfrm>
              <a:off x="9021458" y="3805874"/>
              <a:ext cx="1971577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Legacy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54B32B-1756-1969-49B7-481793EFD427}"/>
                </a:ext>
              </a:extLst>
            </p:cNvPr>
            <p:cNvSpPr txBox="1"/>
            <p:nvPr/>
          </p:nvSpPr>
          <p:spPr>
            <a:xfrm>
              <a:off x="10127730" y="3805874"/>
              <a:ext cx="110315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Heritage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41C2A4-3545-7ED0-E5F8-2744970F3822}"/>
              </a:ext>
            </a:extLst>
          </p:cNvPr>
          <p:cNvSpPr txBox="1"/>
          <p:nvPr/>
        </p:nvSpPr>
        <p:spPr>
          <a:xfrm>
            <a:off x="15988248" y="10161908"/>
            <a:ext cx="1870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Legacy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1952CB-39ED-025D-15B3-B5A101887BF6}"/>
              </a:ext>
            </a:extLst>
          </p:cNvPr>
          <p:cNvSpPr txBox="1"/>
          <p:nvPr/>
        </p:nvSpPr>
        <p:spPr>
          <a:xfrm>
            <a:off x="15988248" y="4457818"/>
            <a:ext cx="2250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Heritage</a:t>
            </a:r>
          </a:p>
        </p:txBody>
      </p:sp>
    </p:spTree>
    <p:extLst>
      <p:ext uri="{BB962C8B-B14F-4D97-AF65-F5344CB8AC3E}">
        <p14:creationId xmlns:p14="http://schemas.microsoft.com/office/powerpoint/2010/main" val="31597996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448228" y="760034"/>
            <a:ext cx="18572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Comparison between Heritage (Ghana) and Legacy study (UK)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5C1A92D3-54E8-4BCD-544F-A46846B3F9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B549B-A020-9FF2-5FB6-2015CDD1E8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470" y="2499634"/>
            <a:ext cx="11517644" cy="111611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2B1D84-D505-D8DB-D329-8B13F7409EA8}"/>
              </a:ext>
            </a:extLst>
          </p:cNvPr>
          <p:cNvSpPr txBox="1"/>
          <p:nvPr/>
        </p:nvSpPr>
        <p:spPr>
          <a:xfrm>
            <a:off x="6298357" y="13123091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Heritage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35512A-7FA8-9152-27E8-E2015498C6BF}"/>
              </a:ext>
            </a:extLst>
          </p:cNvPr>
          <p:cNvSpPr txBox="1"/>
          <p:nvPr/>
        </p:nvSpPr>
        <p:spPr>
          <a:xfrm>
            <a:off x="7650465" y="13123091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Legacy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0DC9A0-3DDD-2611-4D35-C23CA7ACF35A}"/>
              </a:ext>
            </a:extLst>
          </p:cNvPr>
          <p:cNvSpPr txBox="1"/>
          <p:nvPr/>
        </p:nvSpPr>
        <p:spPr>
          <a:xfrm>
            <a:off x="8984853" y="13123091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Heritage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147F8D-6F5B-3674-2AAE-9422428DEDEE}"/>
              </a:ext>
            </a:extLst>
          </p:cNvPr>
          <p:cNvSpPr txBox="1"/>
          <p:nvPr/>
        </p:nvSpPr>
        <p:spPr>
          <a:xfrm>
            <a:off x="10336961" y="13123091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Legacy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364DEA-83F2-339B-964E-36E8EBCB314F}"/>
              </a:ext>
            </a:extLst>
          </p:cNvPr>
          <p:cNvSpPr txBox="1"/>
          <p:nvPr/>
        </p:nvSpPr>
        <p:spPr>
          <a:xfrm>
            <a:off x="11536677" y="13123091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Heritage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F84CD1-6599-7752-8745-2E2307E437D4}"/>
              </a:ext>
            </a:extLst>
          </p:cNvPr>
          <p:cNvSpPr txBox="1"/>
          <p:nvPr/>
        </p:nvSpPr>
        <p:spPr>
          <a:xfrm>
            <a:off x="12888785" y="13123091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Legacy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C87E20-458A-64EA-7F98-55439CB0CC81}"/>
              </a:ext>
            </a:extLst>
          </p:cNvPr>
          <p:cNvSpPr txBox="1"/>
          <p:nvPr/>
        </p:nvSpPr>
        <p:spPr>
          <a:xfrm>
            <a:off x="14152301" y="13123091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Heritage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756D09-3705-1FC7-592B-B12B55DDC650}"/>
              </a:ext>
            </a:extLst>
          </p:cNvPr>
          <p:cNvSpPr txBox="1"/>
          <p:nvPr/>
        </p:nvSpPr>
        <p:spPr>
          <a:xfrm>
            <a:off x="15504409" y="13123091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Legacy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A7EB39-EA29-F01F-6089-5D28D9239309}"/>
              </a:ext>
            </a:extLst>
          </p:cNvPr>
          <p:cNvSpPr txBox="1"/>
          <p:nvPr/>
        </p:nvSpPr>
        <p:spPr>
          <a:xfrm>
            <a:off x="6930751" y="2096243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Baseline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DC3EDA-CFEA-031C-3E7C-8A784AE6A678}"/>
              </a:ext>
            </a:extLst>
          </p:cNvPr>
          <p:cNvSpPr txBox="1"/>
          <p:nvPr/>
        </p:nvSpPr>
        <p:spPr>
          <a:xfrm>
            <a:off x="9561743" y="2096243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Month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526B6E-192A-613E-2050-9CCA09BCB021}"/>
              </a:ext>
            </a:extLst>
          </p:cNvPr>
          <p:cNvSpPr txBox="1"/>
          <p:nvPr/>
        </p:nvSpPr>
        <p:spPr>
          <a:xfrm>
            <a:off x="12222973" y="2096243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Month 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C83228-9593-2378-C584-D2E8BCD18A9D}"/>
              </a:ext>
            </a:extLst>
          </p:cNvPr>
          <p:cNvSpPr txBox="1"/>
          <p:nvPr/>
        </p:nvSpPr>
        <p:spPr>
          <a:xfrm>
            <a:off x="14728345" y="2096243"/>
            <a:ext cx="1737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Month 12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FAFA8AF-7D2F-65FB-82C4-A15AF7687105}"/>
              </a:ext>
            </a:extLst>
          </p:cNvPr>
          <p:cNvSpPr txBox="1"/>
          <p:nvPr/>
        </p:nvSpPr>
        <p:spPr>
          <a:xfrm rot="16200000">
            <a:off x="4325101" y="11983803"/>
            <a:ext cx="22710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Omicron BA.2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A8156D-5BDF-16E1-DECE-8BA2AB1E8B72}"/>
              </a:ext>
            </a:extLst>
          </p:cNvPr>
          <p:cNvSpPr txBox="1"/>
          <p:nvPr/>
        </p:nvSpPr>
        <p:spPr>
          <a:xfrm rot="16200000">
            <a:off x="4325103" y="9093953"/>
            <a:ext cx="22710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Delta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186BA4-8E53-0E86-6DEB-D0E6E1DF1987}"/>
              </a:ext>
            </a:extLst>
          </p:cNvPr>
          <p:cNvSpPr txBox="1"/>
          <p:nvPr/>
        </p:nvSpPr>
        <p:spPr>
          <a:xfrm rot="16200000">
            <a:off x="4325101" y="6941891"/>
            <a:ext cx="22710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C4BF9A-C6A6-C425-2DA9-72CC9E787252}"/>
              </a:ext>
            </a:extLst>
          </p:cNvPr>
          <p:cNvSpPr txBox="1"/>
          <p:nvPr/>
        </p:nvSpPr>
        <p:spPr>
          <a:xfrm rot="16200000">
            <a:off x="4325099" y="5057859"/>
            <a:ext cx="22710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A.27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1435DB-F38E-5CE6-8E22-902BAD055F0D}"/>
              </a:ext>
            </a:extLst>
          </p:cNvPr>
          <p:cNvSpPr txBox="1"/>
          <p:nvPr/>
        </p:nvSpPr>
        <p:spPr>
          <a:xfrm rot="16200000">
            <a:off x="4337745" y="3256591"/>
            <a:ext cx="22710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Wild-type</a:t>
            </a:r>
          </a:p>
        </p:txBody>
      </p:sp>
    </p:spTree>
    <p:extLst>
      <p:ext uri="{BB962C8B-B14F-4D97-AF65-F5344CB8AC3E}">
        <p14:creationId xmlns:p14="http://schemas.microsoft.com/office/powerpoint/2010/main" val="490198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918887" y="977622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Neutralising</a:t>
            </a:r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 antibody kinetics depends on previous exposure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5C1A92D3-54E8-4BCD-544F-A46846B3F9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1F56902-DF5E-28C6-5D6D-E58E8DA2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F55229-2281-DA14-6A48-3744E37B03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2229941"/>
            <a:ext cx="5718824" cy="36554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DC8D86-292D-56DD-66F9-BE2B72E313E0}"/>
              </a:ext>
            </a:extLst>
          </p:cNvPr>
          <p:cNvSpPr/>
          <p:nvPr/>
        </p:nvSpPr>
        <p:spPr>
          <a:xfrm>
            <a:off x="19460219" y="5116423"/>
            <a:ext cx="805438" cy="220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1C31C9-4238-A509-7BB0-67807035A73E}"/>
              </a:ext>
            </a:extLst>
          </p:cNvPr>
          <p:cNvSpPr txBox="1"/>
          <p:nvPr/>
        </p:nvSpPr>
        <p:spPr>
          <a:xfrm>
            <a:off x="18014197" y="4858222"/>
            <a:ext cx="1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aNN</a:t>
            </a:r>
            <a:endParaRPr lang="en-US" sz="3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0299A6-61E4-84AF-7D87-83E6E4B75216}"/>
              </a:ext>
            </a:extLst>
          </p:cNvPr>
          <p:cNvSpPr/>
          <p:nvPr/>
        </p:nvSpPr>
        <p:spPr>
          <a:xfrm>
            <a:off x="19460219" y="3432088"/>
            <a:ext cx="805438" cy="1544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A0350B-C808-8B0C-B4A0-E1E3184408BB}"/>
              </a:ext>
            </a:extLst>
          </p:cNvPr>
          <p:cNvSpPr txBox="1"/>
          <p:nvPr/>
        </p:nvSpPr>
        <p:spPr>
          <a:xfrm>
            <a:off x="18014199" y="3900750"/>
            <a:ext cx="163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aNP</a:t>
            </a:r>
            <a:endParaRPr lang="en-US" sz="3200" dirty="0"/>
          </a:p>
        </p:txBody>
      </p:sp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09DB843C-5F45-81E5-941C-D0015BC5DC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19" y="3716217"/>
            <a:ext cx="19745918" cy="862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439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5C1A92D3-54E8-4BCD-544F-A46846B3F9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1F56902-DF5E-28C6-5D6D-E58E8DA2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A13C1B-3ADA-1672-E2D3-F8A312D71B43}"/>
              </a:ext>
            </a:extLst>
          </p:cNvPr>
          <p:cNvSpPr txBox="1"/>
          <p:nvPr/>
        </p:nvSpPr>
        <p:spPr>
          <a:xfrm>
            <a:off x="918887" y="977622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Prior exposure explains differences between Heritage and Legacy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0115E-A717-6112-9D4C-27EEAE15FC03}"/>
              </a:ext>
            </a:extLst>
          </p:cNvPr>
          <p:cNvSpPr txBox="1"/>
          <p:nvPr/>
        </p:nvSpPr>
        <p:spPr>
          <a:xfrm>
            <a:off x="2876192" y="11416636"/>
            <a:ext cx="19492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Nunito" pitchFamily="2" charset="77"/>
                <a:ea typeface="Arial" panose="020B0604020202020204" pitchFamily="34" charset="0"/>
                <a:cs typeface="Poppins" pitchFamily="2" charset="77"/>
              </a:rPr>
              <a:t>Adults in Ghana generated higher and more durable neutralising antibody titres following primary course COVID-19 vaccination than matched UK adults</a:t>
            </a:r>
            <a:r>
              <a:rPr lang="en-GB" sz="4800" b="1" dirty="0">
                <a:latin typeface="Nunito" pitchFamily="2" charset="77"/>
                <a:cs typeface="Poppins" pitchFamily="2" charset="77"/>
              </a:rPr>
              <a:t> </a:t>
            </a:r>
            <a:endParaRPr lang="en-US" sz="4800" b="1" dirty="0">
              <a:latin typeface="Nunito" pitchFamily="2" charset="77"/>
              <a:cs typeface="Poppins" pitchFamily="2" charset="77"/>
            </a:endParaRPr>
          </a:p>
        </p:txBody>
      </p:sp>
      <p:pic>
        <p:nvPicPr>
          <p:cNvPr id="9" name="Picture 8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EEEDA862-4BD7-F975-9E87-E7F443CC78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06" y="3150883"/>
            <a:ext cx="22221100" cy="758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312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918887" y="977623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On going work: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5C1A92D3-54E8-4BCD-544F-A46846B3F9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86;p43">
            <a:extLst>
              <a:ext uri="{FF2B5EF4-FFF2-40B4-BE49-F238E27FC236}">
                <a16:creationId xmlns:a16="http://schemas.microsoft.com/office/drawing/2014/main" id="{196EEB55-6F4C-4941-1EEC-7BA9C201AB99}"/>
              </a:ext>
            </a:extLst>
          </p:cNvPr>
          <p:cNvSpPr txBox="1"/>
          <p:nvPr/>
        </p:nvSpPr>
        <p:spPr>
          <a:xfrm>
            <a:off x="1494741" y="2587967"/>
            <a:ext cx="21641486" cy="744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endParaRPr lang="en-US" sz="4800" i="1" dirty="0">
              <a:latin typeface="Nunito" pitchFamily="2" charset="77"/>
              <a:ea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Nunito" pitchFamily="2" charset="77"/>
                <a:ea typeface="Arial" panose="020B0604020202020204" pitchFamily="34" charset="0"/>
              </a:rPr>
              <a:t>Determine the dynamics of the cellular responses to COVID-19 vaccine among Ghanaian vaccinees and compare these responses with those found in UK vaccinees</a:t>
            </a:r>
            <a:r>
              <a:rPr lang="en-GB" sz="4800" dirty="0">
                <a:latin typeface="Nunito" pitchFamily="2" charset="77"/>
              </a:rPr>
              <a:t> </a:t>
            </a: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000" i="1" dirty="0">
                <a:latin typeface="Nunito" pitchFamily="2" charset="77"/>
              </a:rPr>
              <a:t>Ex-vivo immunophenotyping</a:t>
            </a: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000" i="1" dirty="0">
                <a:latin typeface="Nunito" pitchFamily="2" charset="77"/>
              </a:rPr>
              <a:t>Transcriptomic profiling</a:t>
            </a: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000" i="1" dirty="0">
                <a:latin typeface="Nunito" pitchFamily="2" charset="77"/>
              </a:rPr>
              <a:t>Single cell sequencing; T and B cell receptor sequencing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800" dirty="0">
              <a:latin typeface="Nunito" pitchFamily="2" charset="77"/>
              <a:ea typeface="Poppins"/>
              <a:cs typeface="Poppins"/>
              <a:sym typeface="Poppins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latin typeface="Nunito" pitchFamily="2" charset="77"/>
                <a:ea typeface="Poppins"/>
                <a:cs typeface="Poppins"/>
                <a:sym typeface="Poppins"/>
              </a:rPr>
              <a:t>Assess the impact of host genetic diversity on innate immune activation </a:t>
            </a:r>
          </a:p>
          <a:p>
            <a:endParaRPr lang="en-GB" sz="4400" dirty="0">
              <a:latin typeface="Nunito" pitchFamily="2" charset="77"/>
              <a:ea typeface="Poppins"/>
              <a:cs typeface="Poppins"/>
              <a:sym typeface="Poppins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1F56902-DF5E-28C6-5D6D-E58E8DA2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</p:spTree>
    <p:extLst>
      <p:ext uri="{BB962C8B-B14F-4D97-AF65-F5344CB8AC3E}">
        <p14:creationId xmlns:p14="http://schemas.microsoft.com/office/powerpoint/2010/main" val="12660171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81E56-4BBD-8588-06D4-1B4C8A8DB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25D4D-28FB-7935-7059-CC5EEF817EDD}"/>
              </a:ext>
            </a:extLst>
          </p:cNvPr>
          <p:cNvSpPr txBox="1"/>
          <p:nvPr/>
        </p:nvSpPr>
        <p:spPr>
          <a:xfrm>
            <a:off x="918887" y="977622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Possible link between Malaria and lower COVID-19 mortality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0C1B2C4D-52C9-EED6-F755-72FB3615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94AE82-E735-661C-4B6F-A486E74B736B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7EF9F83F-1023-395C-4235-6DCDE686D19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7DDB623-778D-0D2A-2252-B6C93F01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</p:spPr>
        <p:txBody>
          <a:bodyPr/>
          <a:lstStyle/>
          <a:p>
            <a:r>
              <a:rPr lang="en-GB" dirty="0"/>
              <a:t>Yemaachi Copyright 2023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1EA652-7A49-A393-CC57-03227E61B1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686"/>
          <a:stretch/>
        </p:blipFill>
        <p:spPr>
          <a:xfrm>
            <a:off x="46594" y="3725865"/>
            <a:ext cx="12192000" cy="62642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48C79BE-F1C2-782A-B44F-09BCF0926F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441"/>
          <a:stretch/>
        </p:blipFill>
        <p:spPr>
          <a:xfrm>
            <a:off x="12110111" y="3763598"/>
            <a:ext cx="12347950" cy="62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22" y="12456332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675334" y="2102168"/>
            <a:ext cx="11516664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8D70F68-F1EB-D4B8-FFAA-808E89551DB3}"/>
              </a:ext>
            </a:extLst>
          </p:cNvPr>
          <p:cNvSpPr txBox="1"/>
          <p:nvPr/>
        </p:nvSpPr>
        <p:spPr>
          <a:xfrm>
            <a:off x="918887" y="977623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Nunito" pitchFamily="2" charset="77"/>
              </a:rPr>
              <a:t>Hot off the press:</a:t>
            </a:r>
            <a:endParaRPr lang="en-GH" sz="4400" b="1" dirty="0">
              <a:solidFill>
                <a:srgbClr val="7030A0"/>
              </a:solidFill>
              <a:latin typeface="Nunito" pitchFamily="2" charset="77"/>
            </a:endParaRPr>
          </a:p>
        </p:txBody>
      </p:sp>
      <p:pic>
        <p:nvPicPr>
          <p:cNvPr id="14" name="Picture 13" descr="A poster of a medical procedure&#10;&#10;Description automatically generated with medium confidence">
            <a:extLst>
              <a:ext uri="{FF2B5EF4-FFF2-40B4-BE49-F238E27FC236}">
                <a16:creationId xmlns:a16="http://schemas.microsoft.com/office/drawing/2014/main" id="{627F8463-CE7C-3AF7-77E6-BB97A68FB2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2256" y="489032"/>
            <a:ext cx="10252856" cy="12820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oogle Shape;268;p29">
            <a:extLst>
              <a:ext uri="{FF2B5EF4-FFF2-40B4-BE49-F238E27FC236}">
                <a16:creationId xmlns:a16="http://schemas.microsoft.com/office/drawing/2014/main" id="{FA2EEE56-03FE-CD14-1439-585495F07D3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637" y="539932"/>
            <a:ext cx="3453162" cy="129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erson wearing glasses and a white lab coat&#10;&#10;Description automatically generated">
            <a:extLst>
              <a:ext uri="{FF2B5EF4-FFF2-40B4-BE49-F238E27FC236}">
                <a16:creationId xmlns:a16="http://schemas.microsoft.com/office/drawing/2014/main" id="{4931F2E2-73B4-77C9-6A9D-950F68D37A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998" y="2568586"/>
            <a:ext cx="3340880" cy="4776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BAF989-8662-1D4E-C103-9D7B04087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689" y="8218916"/>
            <a:ext cx="11237234" cy="44466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197A8A-5156-BDC9-A6BD-2C0F78C4521D}"/>
              </a:ext>
            </a:extLst>
          </p:cNvPr>
          <p:cNvSpPr txBox="1"/>
          <p:nvPr/>
        </p:nvSpPr>
        <p:spPr>
          <a:xfrm>
            <a:off x="4058274" y="3664276"/>
            <a:ext cx="64796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Kesego</a:t>
            </a:r>
            <a:r>
              <a:rPr lang="en-US" sz="4800" b="1" dirty="0"/>
              <a:t> </a:t>
            </a:r>
            <a:r>
              <a:rPr lang="en-US" sz="4800" b="1" dirty="0" err="1"/>
              <a:t>Tapela</a:t>
            </a:r>
            <a:endParaRPr lang="en-US" sz="4800" b="1" dirty="0"/>
          </a:p>
          <a:p>
            <a:r>
              <a:rPr lang="en-US" sz="4800" b="1" dirty="0"/>
              <a:t>WACCBIP PhD (2024)</a:t>
            </a:r>
          </a:p>
        </p:txBody>
      </p:sp>
    </p:spTree>
    <p:extLst>
      <p:ext uri="{BB962C8B-B14F-4D97-AF65-F5344CB8AC3E}">
        <p14:creationId xmlns:p14="http://schemas.microsoft.com/office/powerpoint/2010/main" val="3041534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1085730" y="912096"/>
            <a:ext cx="18808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Recent malaria exposure associated with asymptomatic COVID-19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Main graphic">
            <a:extLst>
              <a:ext uri="{FF2B5EF4-FFF2-40B4-BE49-F238E27FC236}">
                <a16:creationId xmlns:a16="http://schemas.microsoft.com/office/drawing/2014/main" id="{62A156C2-082F-C74A-5684-FC7AC41267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542380" y="3192718"/>
            <a:ext cx="8714608" cy="8714608"/>
          </a:xfrm>
          <a:prstGeom prst="rect">
            <a:avLst/>
          </a:prstGeom>
          <a:ln>
            <a:noFill/>
          </a:ln>
        </p:spPr>
      </p:pic>
      <p:pic>
        <p:nvPicPr>
          <p:cNvPr id="5" name="Main graphic">
            <a:extLst>
              <a:ext uri="{FF2B5EF4-FFF2-40B4-BE49-F238E27FC236}">
                <a16:creationId xmlns:a16="http://schemas.microsoft.com/office/drawing/2014/main" id="{284A35A3-0B6D-B349-58EE-56124A9DD0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659314" y="2434646"/>
            <a:ext cx="8182308" cy="10903180"/>
          </a:xfrm>
          <a:prstGeom prst="rect">
            <a:avLst/>
          </a:prstGeom>
          <a:ln>
            <a:noFill/>
          </a:ln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234519AC-7330-D6E2-4691-68B39DA188CC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54514" y="12450070"/>
            <a:ext cx="1416240" cy="992880"/>
          </a:xfrm>
          <a:prstGeom prst="rect">
            <a:avLst/>
          </a:prstGeom>
          <a:ln>
            <a:noFill/>
          </a:ln>
        </p:spPr>
      </p:pic>
      <p:pic>
        <p:nvPicPr>
          <p:cNvPr id="9" name="Google Shape;268;p29">
            <a:extLst>
              <a:ext uri="{FF2B5EF4-FFF2-40B4-BE49-F238E27FC236}">
                <a16:creationId xmlns:a16="http://schemas.microsoft.com/office/drawing/2014/main" id="{CD92F031-3397-B875-6B7B-6F8E2BFB8E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3065" y="693252"/>
            <a:ext cx="3453162" cy="1299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51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23" y="686648"/>
            <a:ext cx="6457440" cy="31339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" name="Group"/>
          <p:cNvGrpSpPr/>
          <p:nvPr/>
        </p:nvGrpSpPr>
        <p:grpSpPr>
          <a:xfrm>
            <a:off x="716948" y="4518026"/>
            <a:ext cx="7169789" cy="8165169"/>
            <a:chOff x="0" y="0"/>
            <a:chExt cx="7169787" cy="8165168"/>
          </a:xfrm>
        </p:grpSpPr>
        <p:pic>
          <p:nvPicPr>
            <p:cNvPr id="199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22526" y="6335567"/>
              <a:ext cx="5269857" cy="1829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Gordon Awandare"/>
            <p:cNvSpPr txBox="1"/>
            <p:nvPr/>
          </p:nvSpPr>
          <p:spPr>
            <a:xfrm>
              <a:off x="144972" y="4420546"/>
              <a:ext cx="7024816" cy="1083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000"/>
              </a:lvl1pPr>
            </a:lstStyle>
            <a:p>
              <a:r>
                <a:t>Gordon Awandare</a:t>
              </a:r>
            </a:p>
          </p:txBody>
        </p:sp>
        <p:pic>
          <p:nvPicPr>
            <p:cNvPr id="20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114027" cy="4451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6" name="Group"/>
          <p:cNvGrpSpPr/>
          <p:nvPr/>
        </p:nvGrpSpPr>
        <p:grpSpPr>
          <a:xfrm>
            <a:off x="8597888" y="4656724"/>
            <a:ext cx="7151084" cy="8026471"/>
            <a:chOff x="0" y="140224"/>
            <a:chExt cx="7151082" cy="8026470"/>
          </a:xfrm>
        </p:grpSpPr>
        <p:sp>
          <p:nvSpPr>
            <p:cNvPr id="203" name="Peter Quashie"/>
            <p:cNvSpPr txBox="1"/>
            <p:nvPr/>
          </p:nvSpPr>
          <p:spPr>
            <a:xfrm>
              <a:off x="0" y="4526926"/>
              <a:ext cx="7151083" cy="1001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000"/>
              </a:lvl1pPr>
            </a:lstStyle>
            <a:p>
              <a:r>
                <a:t>Peter Quashie</a:t>
              </a:r>
            </a:p>
          </p:txBody>
        </p:sp>
        <p:pic>
          <p:nvPicPr>
            <p:cNvPr id="204" name="Image" descr="Ima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526" y="140224"/>
              <a:ext cx="7114031" cy="4311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59258" y="6337094"/>
              <a:ext cx="5269857" cy="1829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7" name="Aim 2: Test four hypotheses that may contribute to immune responses within and between our cohorts"/>
          <p:cNvSpPr/>
          <p:nvPr/>
        </p:nvSpPr>
        <p:spPr>
          <a:xfrm>
            <a:off x="8287692" y="866475"/>
            <a:ext cx="15453024" cy="2317057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1270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b="1" u="sng">
                <a:latin typeface="+mn-lt"/>
                <a:ea typeface="+mn-ea"/>
                <a:cs typeface="+mn-cs"/>
                <a:sym typeface="Helvetica Neue"/>
              </a:rPr>
              <a:t>Aim 2:</a:t>
            </a:r>
            <a:r>
              <a:t> Test four hypotheses that may contribute to immune responses within and between our cohorts</a:t>
            </a:r>
          </a:p>
        </p:txBody>
      </p:sp>
      <p:sp>
        <p:nvSpPr>
          <p:cNvPr id="208" name="Malaria exposure,…"/>
          <p:cNvSpPr txBox="1"/>
          <p:nvPr/>
        </p:nvSpPr>
        <p:spPr>
          <a:xfrm>
            <a:off x="16206672" y="5069678"/>
            <a:ext cx="7973749" cy="3576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38200" lvl="1" indent="-228600" algn="l">
              <a:lnSpc>
                <a:spcPct val="90000"/>
              </a:lnSpc>
              <a:spcBef>
                <a:spcPts val="6000"/>
              </a:spcBef>
              <a:buSzPct val="100000"/>
              <a:buAutoNum type="arabicPeriod" startAt="3"/>
              <a:defRPr sz="4800" b="1">
                <a:solidFill>
                  <a:srgbClr val="000000"/>
                </a:solidFill>
              </a:defRPr>
            </a:pPr>
            <a:r>
              <a:t> Malaria</a:t>
            </a:r>
            <a:br/>
            <a:r>
              <a:t>exposure,</a:t>
            </a:r>
          </a:p>
          <a:p>
            <a:pPr marL="838200" lvl="1" indent="-228600" algn="l">
              <a:lnSpc>
                <a:spcPct val="90000"/>
              </a:lnSpc>
              <a:spcBef>
                <a:spcPts val="6000"/>
              </a:spcBef>
              <a:buSzPct val="100000"/>
              <a:buAutoNum type="arabicPeriod" startAt="3"/>
              <a:defRPr sz="4800" b="1">
                <a:solidFill>
                  <a:srgbClr val="000000"/>
                </a:solidFill>
              </a:defRPr>
            </a:pPr>
            <a:r>
              <a:t> Host</a:t>
            </a:r>
            <a:br/>
            <a:r>
              <a:t>immunoreactivity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animBg="1" advAuto="0"/>
      <p:bldP spid="206" grpId="2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918887" y="977623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Thank YOU !!! – All study participants</a:t>
            </a:r>
            <a:endParaRPr lang="en-GH" sz="44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87;p43">
            <a:extLst>
              <a:ext uri="{FF2B5EF4-FFF2-40B4-BE49-F238E27FC236}">
                <a16:creationId xmlns:a16="http://schemas.microsoft.com/office/drawing/2014/main" id="{5C1A92D3-54E8-4BCD-544F-A46846B3F9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3772" y="78156"/>
            <a:ext cx="4752000" cy="217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5;p29">
            <a:extLst>
              <a:ext uri="{FF2B5EF4-FFF2-40B4-BE49-F238E27FC236}">
                <a16:creationId xmlns:a16="http://schemas.microsoft.com/office/drawing/2014/main" id="{36D54A08-A4EE-BDE8-F79E-20EE847E8BF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06181" y="2648603"/>
            <a:ext cx="3015514" cy="295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8;p29">
            <a:extLst>
              <a:ext uri="{FF2B5EF4-FFF2-40B4-BE49-F238E27FC236}">
                <a16:creationId xmlns:a16="http://schemas.microsoft.com/office/drawing/2014/main" id="{1AD1B969-9335-28ED-10BA-86BB7EF4AA5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2719" y="3045639"/>
            <a:ext cx="5722126" cy="204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Yemaachi Logo_FN-01">
            <a:extLst>
              <a:ext uri="{FF2B5EF4-FFF2-40B4-BE49-F238E27FC236}">
                <a16:creationId xmlns:a16="http://schemas.microsoft.com/office/drawing/2014/main" id="{113EE6DE-97B3-76A1-9301-9926D496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391;p43">
            <a:extLst>
              <a:ext uri="{FF2B5EF4-FFF2-40B4-BE49-F238E27FC236}">
                <a16:creationId xmlns:a16="http://schemas.microsoft.com/office/drawing/2014/main" id="{897254B4-3130-6C0F-C989-20922C7E942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9686" y="2992505"/>
            <a:ext cx="2758044" cy="254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84;p55">
            <a:extLst>
              <a:ext uri="{FF2B5EF4-FFF2-40B4-BE49-F238E27FC236}">
                <a16:creationId xmlns:a16="http://schemas.microsoft.com/office/drawing/2014/main" id="{8CE93EF9-15F5-81DD-F0AB-30728BDAEF0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990" y="9921722"/>
            <a:ext cx="11294716" cy="2048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Yemaachi Logo_FN-01">
            <a:extLst>
              <a:ext uri="{FF2B5EF4-FFF2-40B4-BE49-F238E27FC236}">
                <a16:creationId xmlns:a16="http://schemas.microsoft.com/office/drawing/2014/main" id="{6FD44DBB-F492-F2A6-238B-EFCC74DC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385" y="2798045"/>
            <a:ext cx="5722126" cy="25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C66E0A-E276-4ABB-545C-70B703FFFE1B}"/>
              </a:ext>
            </a:extLst>
          </p:cNvPr>
          <p:cNvSpPr txBox="1"/>
          <p:nvPr/>
        </p:nvSpPr>
        <p:spPr>
          <a:xfrm>
            <a:off x="108611" y="5187405"/>
            <a:ext cx="795442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Eliza Mari Kwesi-</a:t>
            </a:r>
            <a:r>
              <a:rPr lang="en-US" sz="4800" dirty="0" err="1"/>
              <a:t>Maliepaard</a:t>
            </a:r>
            <a:endParaRPr lang="en-US" sz="4800" dirty="0"/>
          </a:p>
          <a:p>
            <a:r>
              <a:rPr lang="en-US" sz="4800" dirty="0"/>
              <a:t>Yakubu </a:t>
            </a:r>
            <a:r>
              <a:rPr lang="en-US" sz="4800" dirty="0" err="1"/>
              <a:t>Alhasan</a:t>
            </a:r>
            <a:endParaRPr lang="en-US" sz="4800" dirty="0"/>
          </a:p>
          <a:p>
            <a:r>
              <a:rPr lang="en-US" sz="4800" dirty="0"/>
              <a:t>Joyce </a:t>
            </a:r>
            <a:r>
              <a:rPr lang="en-US" sz="4800" dirty="0" err="1"/>
              <a:t>Ngoi</a:t>
            </a:r>
            <a:endParaRPr lang="en-US" sz="4800" dirty="0"/>
          </a:p>
          <a:p>
            <a:r>
              <a:rPr lang="en-US" sz="4800" dirty="0"/>
              <a:t>Aida Manu</a:t>
            </a:r>
          </a:p>
          <a:p>
            <a:r>
              <a:rPr lang="en-US" sz="4800" dirty="0"/>
              <a:t>Emmanuella Amoako</a:t>
            </a:r>
          </a:p>
          <a:p>
            <a:r>
              <a:rPr lang="en-US" sz="4800" dirty="0"/>
              <a:t>Seth Agyemang</a:t>
            </a:r>
          </a:p>
          <a:p>
            <a:r>
              <a:rPr lang="en-US" sz="4800" b="1" dirty="0"/>
              <a:t>HERITAGE Study Team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5C17A-149C-F9B9-9F7D-24898F4A906D}"/>
              </a:ext>
            </a:extLst>
          </p:cNvPr>
          <p:cNvSpPr txBox="1"/>
          <p:nvPr/>
        </p:nvSpPr>
        <p:spPr>
          <a:xfrm>
            <a:off x="7096260" y="5171452"/>
            <a:ext cx="52941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Peter Quashie &amp; Lab</a:t>
            </a:r>
          </a:p>
          <a:p>
            <a:r>
              <a:rPr lang="en-US" sz="4800" dirty="0"/>
              <a:t>Joyce </a:t>
            </a:r>
            <a:r>
              <a:rPr lang="en-US" sz="4800" dirty="0" err="1"/>
              <a:t>Ngoi</a:t>
            </a:r>
            <a:r>
              <a:rPr lang="en-US" sz="4800" dirty="0"/>
              <a:t> &amp; NGS lab</a:t>
            </a:r>
          </a:p>
          <a:p>
            <a:r>
              <a:rPr lang="en-US" sz="4800" dirty="0" err="1"/>
              <a:t>Kesego</a:t>
            </a:r>
            <a:r>
              <a:rPr lang="en-US" sz="4800" dirty="0"/>
              <a:t> </a:t>
            </a:r>
            <a:r>
              <a:rPr lang="en-US" sz="4800" dirty="0" err="1"/>
              <a:t>Tapela</a:t>
            </a:r>
            <a:endParaRPr lang="en-US" sz="4800" dirty="0"/>
          </a:p>
          <a:p>
            <a:r>
              <a:rPr lang="en-US" sz="4800" dirty="0"/>
              <a:t>Gordon </a:t>
            </a:r>
            <a:r>
              <a:rPr lang="en-US" sz="4800" dirty="0" err="1"/>
              <a:t>Awandare</a:t>
            </a:r>
            <a:endParaRPr lang="en-US" sz="48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665FF03-6E3E-FECD-5359-A3AE6C40A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3687" y="6059099"/>
            <a:ext cx="2671426" cy="25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ARH- RIDGE | Accra">
            <a:extLst>
              <a:ext uri="{FF2B5EF4-FFF2-40B4-BE49-F238E27FC236}">
                <a16:creationId xmlns:a16="http://schemas.microsoft.com/office/drawing/2014/main" id="{4680A27F-206A-DD81-E7AC-5E8DFC69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9396" y="6144119"/>
            <a:ext cx="2438488" cy="24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ision &amp; Mission | Working together for good health">
            <a:extLst>
              <a:ext uri="{FF2B5EF4-FFF2-40B4-BE49-F238E27FC236}">
                <a16:creationId xmlns:a16="http://schemas.microsoft.com/office/drawing/2014/main" id="{E2D20498-3494-5B9F-529F-80C2D19EF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7996" y="2992504"/>
            <a:ext cx="2829888" cy="28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oogle">
            <a:extLst>
              <a:ext uri="{FF2B5EF4-FFF2-40B4-BE49-F238E27FC236}">
                <a16:creationId xmlns:a16="http://schemas.microsoft.com/office/drawing/2014/main" id="{538646BF-C37E-D277-17DD-44E967BD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1457" y="10589073"/>
            <a:ext cx="3782250" cy="13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The Rockefeller Foundation - data.org">
            <a:extLst>
              <a:ext uri="{FF2B5EF4-FFF2-40B4-BE49-F238E27FC236}">
                <a16:creationId xmlns:a16="http://schemas.microsoft.com/office/drawing/2014/main" id="{CC9CEE04-C242-29FC-8893-39DFFB803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5349" y="10396053"/>
            <a:ext cx="4063270" cy="151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randing guidance for ODA-funded ...">
            <a:extLst>
              <a:ext uri="{FF2B5EF4-FFF2-40B4-BE49-F238E27FC236}">
                <a16:creationId xmlns:a16="http://schemas.microsoft.com/office/drawing/2014/main" id="{E4DC43D2-96FB-0BE0-7A7D-ACCD2497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1901" y="9752829"/>
            <a:ext cx="4193618" cy="27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F38F81-7059-A083-A7D2-7A9F74F4A7C2}"/>
              </a:ext>
            </a:extLst>
          </p:cNvPr>
          <p:cNvSpPr txBox="1"/>
          <p:nvPr/>
        </p:nvSpPr>
        <p:spPr>
          <a:xfrm>
            <a:off x="13034142" y="5171452"/>
            <a:ext cx="52941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Emma Wall</a:t>
            </a:r>
          </a:p>
          <a:p>
            <a:r>
              <a:rPr lang="en-US" sz="4800" dirty="0"/>
              <a:t>Edward Carr</a:t>
            </a:r>
          </a:p>
          <a:p>
            <a:r>
              <a:rPr lang="en-US" sz="4800" dirty="0"/>
              <a:t>Mary Wu</a:t>
            </a:r>
          </a:p>
          <a:p>
            <a:r>
              <a:rPr lang="en-US" sz="4800" dirty="0"/>
              <a:t>David Bauer</a:t>
            </a:r>
          </a:p>
          <a:p>
            <a:r>
              <a:rPr lang="en-US" sz="4800" dirty="0"/>
              <a:t>Jean Langhorne</a:t>
            </a:r>
          </a:p>
          <a:p>
            <a:r>
              <a:rPr lang="en-US" sz="4800" dirty="0"/>
              <a:t>LEGACY Study team</a:t>
            </a:r>
          </a:p>
        </p:txBody>
      </p:sp>
    </p:spTree>
    <p:extLst>
      <p:ext uri="{BB962C8B-B14F-4D97-AF65-F5344CB8AC3E}">
        <p14:creationId xmlns:p14="http://schemas.microsoft.com/office/powerpoint/2010/main" val="13449228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1D6AC62-6384-1929-EFC8-A7928AF36F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503" imgH="503" progId="TCLayout.ActiveDocument.1">
                  <p:embed/>
                </p:oleObj>
              </mc:Choice>
              <mc:Fallback>
                <p:oleObj name="think-cell Slide" r:id="rId4" imgW="503" imgH="5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1D6AC62-6384-1929-EFC8-A7928AF36F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2B819BA-02F9-871D-D41E-48EDFFAC6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29" y="6056244"/>
            <a:ext cx="12109570" cy="2250920"/>
          </a:xfrm>
        </p:spPr>
        <p:txBody>
          <a:bodyPr vert="horz">
            <a:normAutofit fontScale="90000"/>
          </a:bodyPr>
          <a:lstStyle/>
          <a:p>
            <a:r>
              <a:rPr lang="en-GB" sz="4800" b="1" dirty="0">
                <a:solidFill>
                  <a:srgbClr val="2F3192"/>
                </a:solidFill>
              </a:rPr>
              <a:t>Join us in building a global biotech company headquartered in Africa</a:t>
            </a:r>
            <a:br>
              <a:rPr lang="en-GB" sz="4800" dirty="0">
                <a:solidFill>
                  <a:srgbClr val="2F3192"/>
                </a:solidFill>
              </a:rPr>
            </a:br>
            <a:br>
              <a:rPr lang="en-US" sz="3200" b="1" i="1" dirty="0">
                <a:solidFill>
                  <a:srgbClr val="54B952"/>
                </a:solidFill>
                <a:latin typeface="Nunito" panose="020B0604020202020204" pitchFamily="2" charset="0"/>
              </a:rPr>
            </a:br>
            <a:r>
              <a:rPr lang="en-US" b="1" i="1" dirty="0">
                <a:solidFill>
                  <a:srgbClr val="54B952"/>
                </a:solidFill>
                <a:latin typeface="Nunito" panose="020B0604020202020204" pitchFamily="2" charset="0"/>
              </a:rPr>
              <a:t>Innovation shaped by Africa,</a:t>
            </a:r>
            <a:br>
              <a:rPr lang="en-US" b="1" i="1" dirty="0">
                <a:solidFill>
                  <a:srgbClr val="54B952"/>
                </a:solidFill>
                <a:latin typeface="Nunito" panose="020B0604020202020204" pitchFamily="2" charset="0"/>
              </a:rPr>
            </a:br>
            <a:r>
              <a:rPr lang="en-US" b="1" i="1" dirty="0">
                <a:solidFill>
                  <a:srgbClr val="54B952"/>
                </a:solidFill>
                <a:latin typeface="Nunito" panose="020B0604020202020204" pitchFamily="2" charset="0"/>
              </a:rPr>
              <a:t>for the World</a:t>
            </a:r>
            <a:endParaRPr lang="en-US" dirty="0">
              <a:solidFill>
                <a:srgbClr val="54B95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F6D879-C946-2576-79E0-3D6EA8BE6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302242" y="13088737"/>
            <a:ext cx="349455" cy="348813"/>
          </a:xfrm>
        </p:spPr>
        <p:txBody>
          <a:bodyPr/>
          <a:lstStyle/>
          <a:p>
            <a:fld id="{EC660F99-C85D-9843-B6EF-278B03C06F86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5" name="Picture 2" descr="Yemaachi Logo_FN-01">
            <a:extLst>
              <a:ext uri="{FF2B5EF4-FFF2-40B4-BE49-F238E27FC236}">
                <a16:creationId xmlns:a16="http://schemas.microsoft.com/office/drawing/2014/main" id="{0CBBCC4E-A869-3600-5E44-0E23244F6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6428" y="609182"/>
            <a:ext cx="9296400" cy="413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0F01D9-3F8D-BA9B-1B50-4F50B104907E}"/>
              </a:ext>
            </a:extLst>
          </p:cNvPr>
          <p:cNvGrpSpPr/>
          <p:nvPr/>
        </p:nvGrpSpPr>
        <p:grpSpPr>
          <a:xfrm>
            <a:off x="1092454" y="1258957"/>
            <a:ext cx="9257496" cy="8364954"/>
            <a:chOff x="856197" y="1075217"/>
            <a:chExt cx="3651141" cy="3299124"/>
          </a:xfrm>
        </p:grpSpPr>
        <p:pic>
          <p:nvPicPr>
            <p:cNvPr id="14" name="Google Shape;624;p73">
              <a:extLst>
                <a:ext uri="{FF2B5EF4-FFF2-40B4-BE49-F238E27FC236}">
                  <a16:creationId xmlns:a16="http://schemas.microsoft.com/office/drawing/2014/main" id="{70331A4F-0737-59BE-832A-C9C9B9BFDC77}"/>
                </a:ext>
              </a:extLst>
            </p:cNvPr>
            <p:cNvPicPr preferRelativeResize="0"/>
            <p:nvPr/>
          </p:nvPicPr>
          <p:blipFill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307" y="1075217"/>
              <a:ext cx="3294026" cy="3299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625;p73">
              <a:extLst>
                <a:ext uri="{FF2B5EF4-FFF2-40B4-BE49-F238E27FC236}">
                  <a16:creationId xmlns:a16="http://schemas.microsoft.com/office/drawing/2014/main" id="{CCA754FC-95E8-ADF1-8F50-B1621FFE0E9B}"/>
                </a:ext>
              </a:extLst>
            </p:cNvPr>
            <p:cNvSpPr/>
            <p:nvPr/>
          </p:nvSpPr>
          <p:spPr>
            <a:xfrm rot="4685208">
              <a:off x="1384526" y="1110708"/>
              <a:ext cx="793491" cy="1850150"/>
            </a:xfrm>
            <a:prstGeom prst="curvedRightArrow">
              <a:avLst>
                <a:gd name="adj1" fmla="val 3091"/>
                <a:gd name="adj2" fmla="val 12582"/>
                <a:gd name="adj3" fmla="val 25000"/>
              </a:avLst>
            </a:prstGeom>
            <a:solidFill>
              <a:srgbClr val="2F3192"/>
            </a:solidFill>
            <a:ln w="12700" cap="flat" cmpd="sng">
              <a:solidFill>
                <a:srgbClr val="2F319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626;p73">
              <a:extLst>
                <a:ext uri="{FF2B5EF4-FFF2-40B4-BE49-F238E27FC236}">
                  <a16:creationId xmlns:a16="http://schemas.microsoft.com/office/drawing/2014/main" id="{7C16B68C-DCDD-0652-3BC8-BCEB65F9BCA1}"/>
                </a:ext>
              </a:extLst>
            </p:cNvPr>
            <p:cNvSpPr/>
            <p:nvPr/>
          </p:nvSpPr>
          <p:spPr>
            <a:xfrm rot="-5869678" flipH="1">
              <a:off x="3301952" y="1087438"/>
              <a:ext cx="579298" cy="1581474"/>
            </a:xfrm>
            <a:prstGeom prst="curvedRightArrow">
              <a:avLst>
                <a:gd name="adj1" fmla="val 3091"/>
                <a:gd name="adj2" fmla="val 12582"/>
                <a:gd name="adj3" fmla="val 25000"/>
              </a:avLst>
            </a:prstGeom>
            <a:solidFill>
              <a:srgbClr val="2F3192"/>
            </a:solidFill>
            <a:ln w="12700" cap="flat" cmpd="sng">
              <a:solidFill>
                <a:srgbClr val="2F319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627;p73">
              <a:extLst>
                <a:ext uri="{FF2B5EF4-FFF2-40B4-BE49-F238E27FC236}">
                  <a16:creationId xmlns:a16="http://schemas.microsoft.com/office/drawing/2014/main" id="{7937C930-5058-D947-5E3C-D2C509B87C19}"/>
                </a:ext>
              </a:extLst>
            </p:cNvPr>
            <p:cNvSpPr/>
            <p:nvPr/>
          </p:nvSpPr>
          <p:spPr>
            <a:xfrm rot="-7114923" flipH="1">
              <a:off x="3103093" y="923666"/>
              <a:ext cx="579411" cy="1408428"/>
            </a:xfrm>
            <a:prstGeom prst="curvedRightArrow">
              <a:avLst>
                <a:gd name="adj1" fmla="val 3091"/>
                <a:gd name="adj2" fmla="val 12582"/>
                <a:gd name="adj3" fmla="val 25000"/>
              </a:avLst>
            </a:prstGeom>
            <a:solidFill>
              <a:srgbClr val="2F3192"/>
            </a:solidFill>
            <a:ln w="12700" cap="flat" cmpd="sng">
              <a:solidFill>
                <a:srgbClr val="2F319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629;p73">
              <a:extLst>
                <a:ext uri="{FF2B5EF4-FFF2-40B4-BE49-F238E27FC236}">
                  <a16:creationId xmlns:a16="http://schemas.microsoft.com/office/drawing/2014/main" id="{623646DF-419C-4659-1C3D-758DD1074937}"/>
                </a:ext>
              </a:extLst>
            </p:cNvPr>
            <p:cNvSpPr/>
            <p:nvPr/>
          </p:nvSpPr>
          <p:spPr>
            <a:xfrm rot="-4931784">
              <a:off x="3328146" y="2180332"/>
              <a:ext cx="684943" cy="1673441"/>
            </a:xfrm>
            <a:prstGeom prst="curvedRightArrow">
              <a:avLst>
                <a:gd name="adj1" fmla="val 3091"/>
                <a:gd name="adj2" fmla="val 12582"/>
                <a:gd name="adj3" fmla="val 25000"/>
              </a:avLst>
            </a:prstGeom>
            <a:solidFill>
              <a:srgbClr val="2F3192"/>
            </a:solidFill>
            <a:ln w="12700" cap="flat" cmpd="sng">
              <a:solidFill>
                <a:srgbClr val="2F319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630;p73">
              <a:extLst>
                <a:ext uri="{FF2B5EF4-FFF2-40B4-BE49-F238E27FC236}">
                  <a16:creationId xmlns:a16="http://schemas.microsoft.com/office/drawing/2014/main" id="{8D2BB43E-D6FF-CE87-4175-DA90C9830BAF}"/>
                </a:ext>
              </a:extLst>
            </p:cNvPr>
            <p:cNvSpPr/>
            <p:nvPr/>
          </p:nvSpPr>
          <p:spPr>
            <a:xfrm rot="7231271">
              <a:off x="2035396" y="800894"/>
              <a:ext cx="567228" cy="1304775"/>
            </a:xfrm>
            <a:prstGeom prst="curvedRightArrow">
              <a:avLst>
                <a:gd name="adj1" fmla="val 3091"/>
                <a:gd name="adj2" fmla="val 18380"/>
                <a:gd name="adj3" fmla="val 25000"/>
              </a:avLst>
            </a:prstGeom>
            <a:solidFill>
              <a:srgbClr val="2F3192"/>
            </a:solidFill>
            <a:ln w="12700" cap="flat" cmpd="sng">
              <a:solidFill>
                <a:srgbClr val="2F319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Google Shape;631;p73" descr="Logo, company name&#10;&#10;Description automatically generated">
              <a:extLst>
                <a:ext uri="{FF2B5EF4-FFF2-40B4-BE49-F238E27FC236}">
                  <a16:creationId xmlns:a16="http://schemas.microsoft.com/office/drawing/2014/main" id="{3F69147B-C969-3C97-8137-E9E621BDBE14}"/>
                </a:ext>
              </a:extLst>
            </p:cNvPr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18039" y="2211729"/>
              <a:ext cx="148347" cy="301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632;p73" descr="Logo, company name&#10;&#10;Description automatically generated">
              <a:extLst>
                <a:ext uri="{FF2B5EF4-FFF2-40B4-BE49-F238E27FC236}">
                  <a16:creationId xmlns:a16="http://schemas.microsoft.com/office/drawing/2014/main" id="{9D884B78-6528-CD57-E782-9A0FB8867176}"/>
                </a:ext>
              </a:extLst>
            </p:cNvPr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4018" y="1851886"/>
              <a:ext cx="148347" cy="333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634;p73" descr="Logo, company name&#10;&#10;Description automatically generated">
              <a:extLst>
                <a:ext uri="{FF2B5EF4-FFF2-40B4-BE49-F238E27FC236}">
                  <a16:creationId xmlns:a16="http://schemas.microsoft.com/office/drawing/2014/main" id="{336F720C-7EC7-FBC3-7849-108B3A73EB6C}"/>
                </a:ext>
              </a:extLst>
            </p:cNvPr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1957" y="2383729"/>
              <a:ext cx="148347" cy="301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635;p73" descr="Logo, company name&#10;&#10;Description automatically generated">
              <a:extLst>
                <a:ext uri="{FF2B5EF4-FFF2-40B4-BE49-F238E27FC236}">
                  <a16:creationId xmlns:a16="http://schemas.microsoft.com/office/drawing/2014/main" id="{82A1EC78-93F2-9555-E199-FCE4BC0EE9BA}"/>
                </a:ext>
              </a:extLst>
            </p:cNvPr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2830" y="3271804"/>
              <a:ext cx="148347" cy="3017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628;p73">
              <a:extLst>
                <a:ext uri="{FF2B5EF4-FFF2-40B4-BE49-F238E27FC236}">
                  <a16:creationId xmlns:a16="http://schemas.microsoft.com/office/drawing/2014/main" id="{BC6867D0-F32E-7AA6-5585-1A48EBF38122}"/>
                </a:ext>
              </a:extLst>
            </p:cNvPr>
            <p:cNvSpPr/>
            <p:nvPr/>
          </p:nvSpPr>
          <p:spPr>
            <a:xfrm rot="3290830" flipH="1">
              <a:off x="1760582" y="2168386"/>
              <a:ext cx="594390" cy="1927705"/>
            </a:xfrm>
            <a:prstGeom prst="curvedRightArrow">
              <a:avLst>
                <a:gd name="adj1" fmla="val 3091"/>
                <a:gd name="adj2" fmla="val 12582"/>
                <a:gd name="adj3" fmla="val 25000"/>
              </a:avLst>
            </a:prstGeom>
            <a:solidFill>
              <a:srgbClr val="2F3192"/>
            </a:solidFill>
            <a:ln w="12700" cap="flat" cmpd="sng">
              <a:solidFill>
                <a:srgbClr val="2F319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Clr>
                  <a:srgbClr val="000000"/>
                </a:buClr>
                <a:buSzPts val="3200"/>
              </a:pPr>
              <a:endParaRPr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33;p73">
              <a:extLst>
                <a:ext uri="{FF2B5EF4-FFF2-40B4-BE49-F238E27FC236}">
                  <a16:creationId xmlns:a16="http://schemas.microsoft.com/office/drawing/2014/main" id="{3B45721C-DC26-C276-BAEC-EDEA5A5D8730}"/>
                </a:ext>
              </a:extLst>
            </p:cNvPr>
            <p:cNvSpPr/>
            <p:nvPr/>
          </p:nvSpPr>
          <p:spPr>
            <a:xfrm>
              <a:off x="2538585" y="2011050"/>
              <a:ext cx="555271" cy="64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l"/>
              <a:endParaRPr sz="4800" dirty="0">
                <a:latin typeface="Poppins" pitchFamily="2" charset="77"/>
              </a:endParaRPr>
            </a:p>
          </p:txBody>
        </p:sp>
        <p:pic>
          <p:nvPicPr>
            <p:cNvPr id="24" name="Google Shape;636;p73" descr="Logo, company name&#10;&#10;Description automatically generated">
              <a:extLst>
                <a:ext uri="{FF2B5EF4-FFF2-40B4-BE49-F238E27FC236}">
                  <a16:creationId xmlns:a16="http://schemas.microsoft.com/office/drawing/2014/main" id="{8D41025F-1C98-0D9F-B3C1-8932DCAF61D9}"/>
                </a:ext>
              </a:extLst>
            </p:cNvPr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5250" y="1974234"/>
              <a:ext cx="354003" cy="720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" name="Google Shape;646;p74">
            <a:extLst>
              <a:ext uri="{FF2B5EF4-FFF2-40B4-BE49-F238E27FC236}">
                <a16:creationId xmlns:a16="http://schemas.microsoft.com/office/drawing/2014/main" id="{DECCBD80-89DD-DEE1-A9F5-33E27F26121D}"/>
              </a:ext>
            </a:extLst>
          </p:cNvPr>
          <p:cNvSpPr txBox="1"/>
          <p:nvPr/>
        </p:nvSpPr>
        <p:spPr>
          <a:xfrm>
            <a:off x="4565430" y="10580266"/>
            <a:ext cx="4725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/>
          <a:p>
            <a:pPr algn="l">
              <a:buClr>
                <a:srgbClr val="000000"/>
              </a:buClr>
              <a:buSzPts val="3800"/>
            </a:pPr>
            <a:r>
              <a:rPr lang="en-GB" sz="3600" dirty="0">
                <a:solidFill>
                  <a:srgbClr val="00000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@YemaachiBio</a:t>
            </a:r>
            <a:endParaRPr sz="3600" u="sng" dirty="0">
              <a:solidFill>
                <a:schemeClr val="hlink"/>
              </a:solidFill>
              <a:latin typeface="Poppins" pitchFamily="2" charset="77"/>
              <a:ea typeface="Poppins"/>
              <a:cs typeface="Poppins" pitchFamily="2" charset="77"/>
              <a:sym typeface="Poppins"/>
              <a:hlinkClick r:id="rId11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E83B08-E322-426E-D884-584FD980FA33}"/>
              </a:ext>
            </a:extLst>
          </p:cNvPr>
          <p:cNvGrpSpPr/>
          <p:nvPr/>
        </p:nvGrpSpPr>
        <p:grpSpPr>
          <a:xfrm>
            <a:off x="9253050" y="10545767"/>
            <a:ext cx="5761664" cy="996000"/>
            <a:chOff x="3891029" y="4881944"/>
            <a:chExt cx="2880832" cy="498000"/>
          </a:xfrm>
        </p:grpSpPr>
        <p:pic>
          <p:nvPicPr>
            <p:cNvPr id="49" name="Google Shape;649;p74">
              <a:extLst>
                <a:ext uri="{FF2B5EF4-FFF2-40B4-BE49-F238E27FC236}">
                  <a16:creationId xmlns:a16="http://schemas.microsoft.com/office/drawing/2014/main" id="{C459185F-9F4D-36BF-FB3B-4C4BFF12A81F}"/>
                </a:ext>
              </a:extLst>
            </p:cNvPr>
            <p:cNvPicPr preferRelativeResize="0"/>
            <p:nvPr/>
          </p:nvPicPr>
          <p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1029" y="4881944"/>
              <a:ext cx="498000" cy="498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50" name="Google Shape;650;p74">
              <a:extLst>
                <a:ext uri="{FF2B5EF4-FFF2-40B4-BE49-F238E27FC236}">
                  <a16:creationId xmlns:a16="http://schemas.microsoft.com/office/drawing/2014/main" id="{CEEF812F-DCF7-91A4-D06C-1895DA9FB03A}"/>
                </a:ext>
              </a:extLst>
            </p:cNvPr>
            <p:cNvSpPr txBox="1"/>
            <p:nvPr/>
          </p:nvSpPr>
          <p:spPr>
            <a:xfrm>
              <a:off x="4422122" y="4900094"/>
              <a:ext cx="2349739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spAutoFit/>
            </a:bodyPr>
            <a:lstStyle/>
            <a:p>
              <a:pPr algn="l">
                <a:buClr>
                  <a:srgbClr val="000000"/>
                </a:buClr>
                <a:buSzPts val="1800"/>
              </a:pPr>
              <a:r>
                <a:rPr lang="en-GB" sz="3600" dirty="0" err="1">
                  <a:solidFill>
                    <a:schemeClr val="dk1"/>
                  </a:solidFill>
                  <a:latin typeface="Poppins" pitchFamily="2" charset="77"/>
                  <a:ea typeface="Poppins"/>
                  <a:cs typeface="Poppins" pitchFamily="2" charset="77"/>
                  <a:sym typeface="Poppins"/>
                </a:rPr>
                <a:t>Yemaachi</a:t>
              </a:r>
              <a:r>
                <a:rPr lang="en-GB" sz="3600" dirty="0">
                  <a:solidFill>
                    <a:schemeClr val="dk1"/>
                  </a:solidFill>
                  <a:latin typeface="Poppins" pitchFamily="2" charset="77"/>
                  <a:ea typeface="Poppins"/>
                  <a:cs typeface="Poppins" pitchFamily="2" charset="77"/>
                  <a:sym typeface="Poppins"/>
                </a:rPr>
                <a:t> Biotech</a:t>
              </a:r>
              <a:endParaRPr sz="3600" u="sng" dirty="0">
                <a:solidFill>
                  <a:schemeClr val="hlink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  <a:hlinkClick r:id="rId11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7132AD-57A6-4642-78F5-D96B8EB89138}"/>
              </a:ext>
            </a:extLst>
          </p:cNvPr>
          <p:cNvGrpSpPr/>
          <p:nvPr/>
        </p:nvGrpSpPr>
        <p:grpSpPr>
          <a:xfrm>
            <a:off x="15454801" y="10524059"/>
            <a:ext cx="6623322" cy="987288"/>
            <a:chOff x="7654512" y="4871090"/>
            <a:chExt cx="3311661" cy="493644"/>
          </a:xfrm>
        </p:grpSpPr>
        <p:sp>
          <p:nvSpPr>
            <p:cNvPr id="51" name="Google Shape;651;p74">
              <a:extLst>
                <a:ext uri="{FF2B5EF4-FFF2-40B4-BE49-F238E27FC236}">
                  <a16:creationId xmlns:a16="http://schemas.microsoft.com/office/drawing/2014/main" id="{E851309D-7539-852F-2FB7-89D39826DE41}"/>
                </a:ext>
              </a:extLst>
            </p:cNvPr>
            <p:cNvSpPr txBox="1"/>
            <p:nvPr/>
          </p:nvSpPr>
          <p:spPr>
            <a:xfrm>
              <a:off x="8037442" y="4887062"/>
              <a:ext cx="2928731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sp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GB" sz="3600" dirty="0">
                  <a:solidFill>
                    <a:srgbClr val="2E3191"/>
                  </a:solidFill>
                  <a:latin typeface="Poppins" pitchFamily="2" charset="77"/>
                  <a:ea typeface="Poppins"/>
                  <a:cs typeface="Poppins" pitchFamily="2" charset="77"/>
                  <a:sym typeface="Poppins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www.yemaachi.com</a:t>
              </a:r>
              <a:endParaRPr sz="3600" dirty="0">
                <a:solidFill>
                  <a:srgbClr val="2E319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48F8A-B18F-AC89-B14A-F51191297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4512" y="4871090"/>
              <a:ext cx="493644" cy="493644"/>
            </a:xfrm>
            <a:prstGeom prst="rect">
              <a:avLst/>
            </a:prstGeom>
          </p:spPr>
        </p:pic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951E8DB-190F-6C8B-138B-17E7BEC05CBD}"/>
              </a:ext>
            </a:extLst>
          </p:cNvPr>
          <p:cNvSpPr txBox="1">
            <a:spLocks/>
          </p:cNvSpPr>
          <p:nvPr/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>
            <a:defPPr>
              <a:defRPr lang="en-G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 err="1">
                <a:solidFill>
                  <a:schemeClr val="bg1">
                    <a:lumMod val="65000"/>
                  </a:schemeClr>
                </a:solidFill>
              </a:rPr>
              <a:t>Yemaachi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 Copyright 2023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80E5236-8EDE-87D7-A901-D06290467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986" y="10685401"/>
            <a:ext cx="987288" cy="92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0512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9EC55-8FD9-8536-5E1D-0E9C25156235}"/>
              </a:ext>
            </a:extLst>
          </p:cNvPr>
          <p:cNvSpPr txBox="1"/>
          <p:nvPr/>
        </p:nvSpPr>
        <p:spPr>
          <a:xfrm>
            <a:off x="918887" y="977623"/>
            <a:ext cx="2254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7030A0"/>
                </a:solidFill>
                <a:latin typeface="Nunito" pitchFamily="2" charset="77"/>
              </a:rPr>
              <a:t>Tapela</a:t>
            </a:r>
            <a:r>
              <a:rPr lang="en-US" sz="4400" b="1" dirty="0">
                <a:solidFill>
                  <a:srgbClr val="7030A0"/>
                </a:solidFill>
                <a:latin typeface="Nunito" pitchFamily="2" charset="77"/>
              </a:rPr>
              <a:t> et al.</a:t>
            </a:r>
            <a:endParaRPr lang="en-GH" sz="4400" b="1" dirty="0">
              <a:solidFill>
                <a:srgbClr val="7030A0"/>
              </a:solidFill>
              <a:latin typeface="Nunito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66C7F5-2B41-3D6C-3BD2-FBC83B6124C1}"/>
              </a:ext>
            </a:extLst>
          </p:cNvPr>
          <p:cNvCxnSpPr>
            <a:cxnSpLocks/>
          </p:cNvCxnSpPr>
          <p:nvPr/>
        </p:nvCxnSpPr>
        <p:spPr>
          <a:xfrm flipH="1">
            <a:off x="1262634" y="2213680"/>
            <a:ext cx="21873592" cy="0"/>
          </a:xfrm>
          <a:prstGeom prst="line">
            <a:avLst/>
          </a:prstGeom>
          <a:ln w="1587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Main graphic">
            <a:extLst>
              <a:ext uri="{FF2B5EF4-FFF2-40B4-BE49-F238E27FC236}">
                <a16:creationId xmlns:a16="http://schemas.microsoft.com/office/drawing/2014/main" id="{6B2CA8E0-A302-F49D-F592-682CD57DA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2842" y="2881060"/>
            <a:ext cx="12861752" cy="9376340"/>
          </a:xfrm>
          <a:prstGeom prst="rect">
            <a:avLst/>
          </a:prstGeom>
          <a:ln>
            <a:noFill/>
          </a:ln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1145FEFA-2A86-9B07-B476-AB69D7841273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54514" y="12450070"/>
            <a:ext cx="1416240" cy="992880"/>
          </a:xfrm>
          <a:prstGeom prst="rect">
            <a:avLst/>
          </a:prstGeom>
          <a:ln>
            <a:noFill/>
          </a:ln>
        </p:spPr>
      </p:pic>
      <p:pic>
        <p:nvPicPr>
          <p:cNvPr id="11" name="Main graphic">
            <a:extLst>
              <a:ext uri="{FF2B5EF4-FFF2-40B4-BE49-F238E27FC236}">
                <a16:creationId xmlns:a16="http://schemas.microsoft.com/office/drawing/2014/main" id="{F37E1D23-BA29-AE74-4752-B0D413F8A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7858" y="2506775"/>
            <a:ext cx="11434884" cy="7360642"/>
          </a:xfrm>
          <a:prstGeom prst="rect">
            <a:avLst/>
          </a:prstGeom>
          <a:ln>
            <a:noFill/>
          </a:ln>
        </p:spPr>
      </p:pic>
      <p:pic>
        <p:nvPicPr>
          <p:cNvPr id="12" name="Google Shape;268;p29">
            <a:extLst>
              <a:ext uri="{FF2B5EF4-FFF2-40B4-BE49-F238E27FC236}">
                <a16:creationId xmlns:a16="http://schemas.microsoft.com/office/drawing/2014/main" id="{DE376239-5F9F-526B-AD3E-DCC81A74FE1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3065" y="693252"/>
            <a:ext cx="3453162" cy="129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Yemaachi Logo_FN-01">
            <a:extLst>
              <a:ext uri="{FF2B5EF4-FFF2-40B4-BE49-F238E27FC236}">
                <a16:creationId xmlns:a16="http://schemas.microsoft.com/office/drawing/2014/main" id="{1D290FD7-6C21-9643-B378-152473C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9350" y="12581224"/>
            <a:ext cx="2796168" cy="12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5DAF40-6374-118A-063B-5CE356B79941}"/>
              </a:ext>
            </a:extLst>
          </p:cNvPr>
          <p:cNvCxnSpPr>
            <a:cxnSpLocks/>
          </p:cNvCxnSpPr>
          <p:nvPr/>
        </p:nvCxnSpPr>
        <p:spPr>
          <a:xfrm flipV="1">
            <a:off x="12377858" y="2719202"/>
            <a:ext cx="0" cy="10060096"/>
          </a:xfrm>
          <a:prstGeom prst="line">
            <a:avLst/>
          </a:prstGeom>
          <a:ln w="9525">
            <a:solidFill>
              <a:srgbClr val="54B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846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23" y="686648"/>
            <a:ext cx="6457440" cy="313391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Aim 3: Model immune responses to variants that incorporate individual-level data &amp; apply to LMICs"/>
          <p:cNvSpPr/>
          <p:nvPr/>
        </p:nvSpPr>
        <p:spPr>
          <a:xfrm>
            <a:off x="10040094" y="4845298"/>
            <a:ext cx="11821022" cy="4025404"/>
          </a:xfrm>
          <a:prstGeom prst="roundRect">
            <a:avLst>
              <a:gd name="adj" fmla="val 8634"/>
            </a:avLst>
          </a:prstGeom>
          <a:solidFill>
            <a:srgbClr val="000000"/>
          </a:solidFill>
          <a:ln w="1270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4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b="1" u="sng" dirty="0">
                <a:latin typeface="+mn-lt"/>
                <a:ea typeface="+mn-ea"/>
                <a:cs typeface="+mn-cs"/>
                <a:sym typeface="Helvetica Neue"/>
              </a:rPr>
              <a:t>Aim 3:</a:t>
            </a:r>
            <a:r>
              <a:rPr b="1" dirty="0">
                <a:latin typeface="+mn-lt"/>
                <a:ea typeface="+mn-ea"/>
                <a:cs typeface="+mn-cs"/>
                <a:sym typeface="Helvetica Neue"/>
              </a:rPr>
              <a:t> Model immune responses to variants that incorporate individual-level data &amp; apply to LMICs</a:t>
            </a:r>
          </a:p>
        </p:txBody>
      </p:sp>
      <p:grpSp>
        <p:nvGrpSpPr>
          <p:cNvPr id="215" name="Group"/>
          <p:cNvGrpSpPr/>
          <p:nvPr/>
        </p:nvGrpSpPr>
        <p:grpSpPr>
          <a:xfrm>
            <a:off x="716948" y="4518025"/>
            <a:ext cx="7169789" cy="7732139"/>
            <a:chOff x="0" y="0"/>
            <a:chExt cx="7169787" cy="7732136"/>
          </a:xfrm>
        </p:grpSpPr>
        <p:pic>
          <p:nvPicPr>
            <p:cNvPr id="212" name="Image" descr="Image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7114027" cy="4451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" name="Adam Kucharski"/>
            <p:cNvSpPr txBox="1"/>
            <p:nvPr/>
          </p:nvSpPr>
          <p:spPr>
            <a:xfrm>
              <a:off x="144972" y="4420546"/>
              <a:ext cx="7024816" cy="1083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000"/>
              </a:lvl1pPr>
            </a:lstStyle>
            <a:p>
              <a:r>
                <a:t>Adam Kucharski</a:t>
              </a:r>
            </a:p>
          </p:txBody>
        </p:sp>
        <p:pic>
          <p:nvPicPr>
            <p:cNvPr id="214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1997" y="5737957"/>
              <a:ext cx="3872194" cy="19941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7" y="406940"/>
            <a:ext cx="22957506" cy="12902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1983</Words>
  <Application>Microsoft Office PowerPoint</Application>
  <PresentationFormat>Custom</PresentationFormat>
  <Paragraphs>469</Paragraphs>
  <Slides>72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Arial</vt:lpstr>
      <vt:lpstr>Calibri</vt:lpstr>
      <vt:lpstr>Helvetica Neue</vt:lpstr>
      <vt:lpstr>Helvetica Neue Medium</vt:lpstr>
      <vt:lpstr>Nunito</vt:lpstr>
      <vt:lpstr>Poppins</vt:lpstr>
      <vt:lpstr>Roboto Mono Regular Bold</vt:lpstr>
      <vt:lpstr>21_BasicWhite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Progress on Aims</vt:lpstr>
      <vt:lpstr>Progress on Aims</vt:lpstr>
      <vt:lpstr>Progress on Aims</vt:lpstr>
      <vt:lpstr>Progress on Aims</vt:lpstr>
      <vt:lpstr>Progress on Aims</vt:lpstr>
      <vt:lpstr>Antibody Trajectories :: Modelling</vt:lpstr>
      <vt:lpstr>Antibody Trajectories :: Modelling</vt:lpstr>
      <vt:lpstr>Chronogram :: Data Linkage</vt:lpstr>
      <vt:lpstr>Chronogram :: Data Linkage</vt:lpstr>
      <vt:lpstr>Chronogram :: Data Linkage</vt:lpstr>
      <vt:lpstr>Chronogram :: Data Linkage</vt:lpstr>
      <vt:lpstr>Chronogram :: Data Linkage</vt:lpstr>
      <vt:lpstr>PowerPoint Presentation</vt:lpstr>
      <vt:lpstr>PowerPoint Presentation</vt:lpstr>
      <vt:lpstr>High-Throughput Live Virus Neutralisation Assay</vt:lpstr>
      <vt:lpstr>PowerPoint Presentation</vt:lpstr>
      <vt:lpstr>PowerPoint Presentation</vt:lpstr>
      <vt:lpstr>PowerPoint Presentation</vt:lpstr>
      <vt:lpstr>The LEGACY Study :: First Exposures</vt:lpstr>
      <vt:lpstr>The LEGACY Study :: First Exposures</vt:lpstr>
      <vt:lpstr>The LEGACY Study :: First Exposures</vt:lpstr>
      <vt:lpstr>The LEGACY Study :: First Exposures</vt:lpstr>
      <vt:lpstr>The LEGACY Study :: First Exposures</vt:lpstr>
      <vt:lpstr>The LEGACY Study :: First Exposures</vt:lpstr>
      <vt:lpstr>The LEGACY Study :: Dose 5</vt:lpstr>
      <vt:lpstr>The LEGACY Study :: Dose 5</vt:lpstr>
      <vt:lpstr>The LEGACY Study :: Dose 5</vt:lpstr>
      <vt:lpstr>The LEGACY Study :: Dose 5</vt:lpstr>
      <vt:lpstr>PowerPoint Presentation</vt:lpstr>
      <vt:lpstr>Investigating SARS CoV-2 vaccine responses among Ghanaian adults   Yaw Bediako, PhD CEO, Yemaachi Biotech  Research Fellow, WACCBIP, UG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 us in building a global biotech company headquartered in Africa  Innovation shaped by Africa, for the World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Dale</dc:creator>
  <cp:lastModifiedBy>Adam Dale</cp:lastModifiedBy>
  <cp:revision>31</cp:revision>
  <dcterms:modified xsi:type="dcterms:W3CDTF">2024-12-18T10:48:37Z</dcterms:modified>
</cp:coreProperties>
</file>