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handoutMasterIdLst>
    <p:handoutMasterId r:id="rId30"/>
  </p:handoutMasterIdLst>
  <p:sldIdLst>
    <p:sldId id="257" r:id="rId5"/>
    <p:sldId id="624" r:id="rId6"/>
    <p:sldId id="284" r:id="rId7"/>
    <p:sldId id="654" r:id="rId8"/>
    <p:sldId id="277" r:id="rId9"/>
    <p:sldId id="267" r:id="rId10"/>
    <p:sldId id="648" r:id="rId11"/>
    <p:sldId id="655" r:id="rId12"/>
    <p:sldId id="660" r:id="rId13"/>
    <p:sldId id="659" r:id="rId14"/>
    <p:sldId id="289" r:id="rId15"/>
    <p:sldId id="630" r:id="rId16"/>
    <p:sldId id="628" r:id="rId17"/>
    <p:sldId id="270" r:id="rId18"/>
    <p:sldId id="286" r:id="rId19"/>
    <p:sldId id="646" r:id="rId20"/>
    <p:sldId id="282" r:id="rId21"/>
    <p:sldId id="658" r:id="rId22"/>
    <p:sldId id="271" r:id="rId23"/>
    <p:sldId id="272" r:id="rId24"/>
    <p:sldId id="290" r:id="rId25"/>
    <p:sldId id="644" r:id="rId26"/>
    <p:sldId id="259" r:id="rId27"/>
    <p:sldId id="657"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2F0"/>
    <a:srgbClr val="E08200"/>
    <a:srgbClr val="F5CF47"/>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6"/>
    <p:restoredTop sz="93981" autoAdjust="0"/>
  </p:normalViewPr>
  <p:slideViewPr>
    <p:cSldViewPr>
      <p:cViewPr varScale="1">
        <p:scale>
          <a:sx n="37" d="100"/>
          <a:sy n="37" d="100"/>
        </p:scale>
        <p:origin x="772" y="56"/>
      </p:cViewPr>
      <p:guideLst>
        <p:guide orient="horz" pos="2880"/>
        <p:guide pos="2160"/>
      </p:guideLst>
    </p:cSldViewPr>
  </p:slideViewPr>
  <p:notesTextViewPr>
    <p:cViewPr>
      <p:scale>
        <a:sx n="100" d="100"/>
        <a:sy n="100" d="100"/>
      </p:scale>
      <p:origin x="0" y="0"/>
    </p:cViewPr>
  </p:notesTextViewPr>
  <p:notesViewPr>
    <p:cSldViewPr>
      <p:cViewPr varScale="1">
        <p:scale>
          <a:sx n="67" d="100"/>
          <a:sy n="67" d="100"/>
        </p:scale>
        <p:origin x="141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Dale" userId="561c4703-e07a-4afa-8264-6fcb910c6551" providerId="ADAL" clId="{7D8A0EE1-9A10-485D-AF1E-83FE884A724C}"/>
    <pc:docChg chg="modSld">
      <pc:chgData name="Adam Dale" userId="561c4703-e07a-4afa-8264-6fcb910c6551" providerId="ADAL" clId="{7D8A0EE1-9A10-485D-AF1E-83FE884A724C}" dt="2024-12-18T12:04:36.638" v="1" actId="208"/>
      <pc:docMkLst>
        <pc:docMk/>
      </pc:docMkLst>
      <pc:sldChg chg="modSp mod">
        <pc:chgData name="Adam Dale" userId="561c4703-e07a-4afa-8264-6fcb910c6551" providerId="ADAL" clId="{7D8A0EE1-9A10-485D-AF1E-83FE884A724C}" dt="2024-12-18T12:04:36.638" v="1" actId="208"/>
        <pc:sldMkLst>
          <pc:docMk/>
          <pc:sldMk cId="0" sldId="257"/>
        </pc:sldMkLst>
        <pc:spChg chg="mod">
          <ac:chgData name="Adam Dale" userId="561c4703-e07a-4afa-8264-6fcb910c6551" providerId="ADAL" clId="{7D8A0EE1-9A10-485D-AF1E-83FE884A724C}" dt="2024-12-18T12:04:36.638" v="1" actId="208"/>
          <ac:spMkLst>
            <pc:docMk/>
            <pc:sldMk cId="0" sldId="2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CC8D3-FC17-B59A-6121-6D1AEE7FA08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4E6F64-907C-99B4-57BF-77DD4C32B9D9}"/>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768216BE-2BEF-4B8F-82BE-8285C83E6550}" type="datetimeFigureOut">
              <a:rPr lang="en-US" smtClean="0"/>
              <a:t>12/18/2024</a:t>
            </a:fld>
            <a:endParaRPr lang="en-US"/>
          </a:p>
        </p:txBody>
      </p:sp>
      <p:sp>
        <p:nvSpPr>
          <p:cNvPr id="4" name="Footer Placeholder 3">
            <a:extLst>
              <a:ext uri="{FF2B5EF4-FFF2-40B4-BE49-F238E27FC236}">
                <a16:creationId xmlns:a16="http://schemas.microsoft.com/office/drawing/2014/main" id="{487D82E2-10CB-874D-B692-F75864FAFA89}"/>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5E8647-6636-5D8E-9C5F-D62DBD49ED48}"/>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D541DC47-1B98-46A4-A715-9F25649961F0}" type="slidenum">
              <a:rPr lang="en-US" smtClean="0"/>
              <a:t>‹#›</a:t>
            </a:fld>
            <a:endParaRPr lang="en-US"/>
          </a:p>
        </p:txBody>
      </p:sp>
    </p:spTree>
    <p:extLst>
      <p:ext uri="{BB962C8B-B14F-4D97-AF65-F5344CB8AC3E}">
        <p14:creationId xmlns:p14="http://schemas.microsoft.com/office/powerpoint/2010/main" val="216500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FD12464-E581-4A1B-8246-2951A958D9AB}" type="datetimeFigureOut">
              <a:rPr lang="en-US" smtClean="0"/>
              <a:t>12/18/2024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1888AAA-F30B-499D-9086-CBF921010951}" type="slidenum">
              <a:rPr lang="en-US" smtClean="0"/>
              <a:t>‹#›</a:t>
            </a:fld>
            <a:endParaRPr lang="en-US"/>
          </a:p>
        </p:txBody>
      </p:sp>
    </p:spTree>
    <p:extLst>
      <p:ext uri="{BB962C8B-B14F-4D97-AF65-F5344CB8AC3E}">
        <p14:creationId xmlns:p14="http://schemas.microsoft.com/office/powerpoint/2010/main" val="82416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in this workshop also gave feedback for YARG’s “HTR” results</a:t>
            </a:r>
          </a:p>
        </p:txBody>
      </p:sp>
      <p:sp>
        <p:nvSpPr>
          <p:cNvPr id="4" name="Slide Number Placeholder 3"/>
          <p:cNvSpPr>
            <a:spLocks noGrp="1"/>
          </p:cNvSpPr>
          <p:nvPr>
            <p:ph type="sldNum" sz="quarter" idx="5"/>
          </p:nvPr>
        </p:nvSpPr>
        <p:spPr/>
        <p:txBody>
          <a:bodyPr/>
          <a:lstStyle/>
          <a:p>
            <a:fld id="{1AF330B9-532B-466A-BB6F-6BEF5F6E3523}" type="slidenum">
              <a:rPr lang="en-US" altLang="en-US" smtClean="0"/>
              <a:pPr/>
              <a:t>11</a:t>
            </a:fld>
            <a:endParaRPr lang="en-US" altLang="en-US"/>
          </a:p>
        </p:txBody>
      </p:sp>
    </p:spTree>
    <p:extLst>
      <p:ext uri="{BB962C8B-B14F-4D97-AF65-F5344CB8AC3E}">
        <p14:creationId xmlns:p14="http://schemas.microsoft.com/office/powerpoint/2010/main" val="152108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(5 seconds) </a:t>
            </a:r>
          </a:p>
          <a:p>
            <a:endParaRPr lang="en-US" dirty="0"/>
          </a:p>
          <a:p>
            <a:r>
              <a:rPr lang="en-US" dirty="0"/>
              <a:t>Picture of the HRAG event to illustrate one of the activities; HRAG participants ranked the groups, choosing the “most affected” communities. </a:t>
            </a:r>
          </a:p>
        </p:txBody>
      </p:sp>
      <p:sp>
        <p:nvSpPr>
          <p:cNvPr id="4" name="Slide Number Placeholder 3"/>
          <p:cNvSpPr>
            <a:spLocks noGrp="1"/>
          </p:cNvSpPr>
          <p:nvPr>
            <p:ph type="sldNum" sz="quarter" idx="5"/>
          </p:nvPr>
        </p:nvSpPr>
        <p:spPr/>
        <p:txBody>
          <a:bodyPr/>
          <a:lstStyle/>
          <a:p>
            <a:fld id="{53509DB2-06E3-497B-B90D-F96772FEC30C}" type="slidenum">
              <a:rPr lang="en-US" smtClean="0"/>
              <a:t>12</a:t>
            </a:fld>
            <a:endParaRPr lang="en-US"/>
          </a:p>
        </p:txBody>
      </p:sp>
    </p:spTree>
    <p:extLst>
      <p:ext uri="{BB962C8B-B14F-4D97-AF65-F5344CB8AC3E}">
        <p14:creationId xmlns:p14="http://schemas.microsoft.com/office/powerpoint/2010/main" val="392595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(30-45 seconds) Very brief introduction</a:t>
            </a:r>
          </a:p>
          <a:p>
            <a:pPr marL="0" indent="0">
              <a:buFont typeface="Arial" panose="020B0604020202020204" pitchFamily="34" charset="0"/>
              <a:buNone/>
            </a:pPr>
            <a:endParaRPr lang="en-US" sz="1200" dirty="0"/>
          </a:p>
          <a:p>
            <a:pPr marL="285750" indent="-285750">
              <a:buFont typeface="Arial" panose="020B0604020202020204" pitchFamily="34" charset="0"/>
              <a:buChar char="•"/>
            </a:pPr>
            <a:r>
              <a:rPr lang="en-US" sz="1200" dirty="0"/>
              <a:t>12 community members with diverse backgrounds (retired health workers &amp; engineer, graduate student in Clinical Psychology, school nurse, yoga instructor, business admin, Ho Chi Minh City Center for Diseases Control staff,…)</a:t>
            </a:r>
            <a:br>
              <a:rPr lang="en-US" sz="1200" dirty="0"/>
            </a:br>
            <a:endParaRPr lang="en-US" sz="1200" dirty="0"/>
          </a:p>
          <a:p>
            <a:pPr marL="285750" indent="-285750">
              <a:buFont typeface="Arial" panose="020B0604020202020204" pitchFamily="34" charset="0"/>
              <a:buChar char="•"/>
            </a:pPr>
            <a:r>
              <a:rPr lang="en-US" sz="1200" dirty="0"/>
              <a:t>Most reside in urban settings (HCMC) </a:t>
            </a:r>
          </a:p>
          <a:p>
            <a:endParaRPr lang="en-US" dirty="0"/>
          </a:p>
        </p:txBody>
      </p:sp>
      <p:sp>
        <p:nvSpPr>
          <p:cNvPr id="4" name="Slide Number Placeholder 3"/>
          <p:cNvSpPr>
            <a:spLocks noGrp="1"/>
          </p:cNvSpPr>
          <p:nvPr>
            <p:ph type="sldNum" sz="quarter" idx="5"/>
          </p:nvPr>
        </p:nvSpPr>
        <p:spPr/>
        <p:txBody>
          <a:bodyPr/>
          <a:lstStyle/>
          <a:p>
            <a:fld id="{53509DB2-06E3-497B-B90D-F96772FEC30C}" type="slidenum">
              <a:rPr lang="en-US" smtClean="0"/>
              <a:t>13</a:t>
            </a:fld>
            <a:endParaRPr lang="en-US"/>
          </a:p>
        </p:txBody>
      </p:sp>
    </p:spTree>
    <p:extLst>
      <p:ext uri="{BB962C8B-B14F-4D97-AF65-F5344CB8AC3E}">
        <p14:creationId xmlns:p14="http://schemas.microsoft.com/office/powerpoint/2010/main" val="25103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88AAA-F30B-499D-9086-CBF921010951}" type="slidenum">
              <a:rPr lang="en-US" smtClean="0"/>
              <a:t>15</a:t>
            </a:fld>
            <a:endParaRPr lang="en-US"/>
          </a:p>
        </p:txBody>
      </p:sp>
    </p:spTree>
    <p:extLst>
      <p:ext uri="{BB962C8B-B14F-4D97-AF65-F5344CB8AC3E}">
        <p14:creationId xmlns:p14="http://schemas.microsoft.com/office/powerpoint/2010/main" val="142301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D802CBD-BAAC-4F71-90BA-D8BCAE8AEBE3}" type="slidenum">
              <a:rPr lang="en-ID" smtClean="0"/>
              <a:t>16</a:t>
            </a:fld>
            <a:endParaRPr lang="en-ID"/>
          </a:p>
        </p:txBody>
      </p:sp>
    </p:spTree>
    <p:extLst>
      <p:ext uri="{BB962C8B-B14F-4D97-AF65-F5344CB8AC3E}">
        <p14:creationId xmlns:p14="http://schemas.microsoft.com/office/powerpoint/2010/main" val="115983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88AAA-F30B-499D-9086-CBF921010951}" type="slidenum">
              <a:rPr lang="en-US" smtClean="0"/>
              <a:t>17</a:t>
            </a:fld>
            <a:endParaRPr lang="en-US"/>
          </a:p>
        </p:txBody>
      </p:sp>
    </p:spTree>
    <p:extLst>
      <p:ext uri="{BB962C8B-B14F-4D97-AF65-F5344CB8AC3E}">
        <p14:creationId xmlns:p14="http://schemas.microsoft.com/office/powerpoint/2010/main" val="224556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48C8-F345-EEA9-F7C8-DC71C6E3F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8C06D-B784-6954-EAAC-04892D43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FE058-ABB0-ECD9-2F37-8E7BFF045E8D}"/>
              </a:ext>
            </a:extLst>
          </p:cNvPr>
          <p:cNvSpPr>
            <a:spLocks noGrp="1"/>
          </p:cNvSpPr>
          <p:nvPr>
            <p:ph type="body" idx="1"/>
          </p:nvPr>
        </p:nvSpPr>
        <p:spPr/>
        <p:txBody>
          <a:bodyPr/>
          <a:lstStyle/>
          <a:p>
            <a:r>
              <a:rPr lang="en-US" dirty="0"/>
              <a:t>Participants in this workshop also gave feedback for YARG’s “HTR” results</a:t>
            </a:r>
          </a:p>
        </p:txBody>
      </p:sp>
      <p:sp>
        <p:nvSpPr>
          <p:cNvPr id="4" name="Slide Number Placeholder 3">
            <a:extLst>
              <a:ext uri="{FF2B5EF4-FFF2-40B4-BE49-F238E27FC236}">
                <a16:creationId xmlns:a16="http://schemas.microsoft.com/office/drawing/2014/main" id="{94278F0F-EDE2-AE25-40E9-7D77ADEC90CE}"/>
              </a:ext>
            </a:extLst>
          </p:cNvPr>
          <p:cNvSpPr>
            <a:spLocks noGrp="1"/>
          </p:cNvSpPr>
          <p:nvPr>
            <p:ph type="sldNum" sz="quarter" idx="5"/>
          </p:nvPr>
        </p:nvSpPr>
        <p:spPr/>
        <p:txBody>
          <a:bodyPr/>
          <a:lstStyle/>
          <a:p>
            <a:fld id="{1AF330B9-532B-466A-BB6F-6BEF5F6E3523}" type="slidenum">
              <a:rPr lang="en-US" altLang="en-US" smtClean="0"/>
              <a:pPr/>
              <a:t>18</a:t>
            </a:fld>
            <a:endParaRPr lang="en-US" altLang="en-US"/>
          </a:p>
        </p:txBody>
      </p:sp>
    </p:spTree>
    <p:extLst>
      <p:ext uri="{BB962C8B-B14F-4D97-AF65-F5344CB8AC3E}">
        <p14:creationId xmlns:p14="http://schemas.microsoft.com/office/powerpoint/2010/main" val="272212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3D2F2-0FFC-ECB0-0EB2-C79E50624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00530-0B09-9C84-BBB1-EE5A81247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8FF91-5FF6-2498-8D46-1E5A4E854A1A}"/>
              </a:ext>
            </a:extLst>
          </p:cNvPr>
          <p:cNvSpPr>
            <a:spLocks noGrp="1"/>
          </p:cNvSpPr>
          <p:nvPr>
            <p:ph type="body" idx="1"/>
          </p:nvPr>
        </p:nvSpPr>
        <p:spPr/>
        <p:txBody>
          <a:bodyPr/>
          <a:lstStyle/>
          <a:p>
            <a:endParaRPr lang="en-ID" dirty="0"/>
          </a:p>
        </p:txBody>
      </p:sp>
      <p:sp>
        <p:nvSpPr>
          <p:cNvPr id="4" name="Slide Number Placeholder 3">
            <a:extLst>
              <a:ext uri="{FF2B5EF4-FFF2-40B4-BE49-F238E27FC236}">
                <a16:creationId xmlns:a16="http://schemas.microsoft.com/office/drawing/2014/main" id="{20D8EECF-725B-71E4-8FA1-7546AC5F6B4C}"/>
              </a:ext>
            </a:extLst>
          </p:cNvPr>
          <p:cNvSpPr>
            <a:spLocks noGrp="1"/>
          </p:cNvSpPr>
          <p:nvPr>
            <p:ph type="sldNum" sz="quarter" idx="5"/>
          </p:nvPr>
        </p:nvSpPr>
        <p:spPr/>
        <p:txBody>
          <a:bodyPr/>
          <a:lstStyle/>
          <a:p>
            <a:fld id="{DD802CBD-BAAC-4F71-90BA-D8BCAE8AEBE3}" type="slidenum">
              <a:rPr lang="en-ID" smtClean="0"/>
              <a:t>24</a:t>
            </a:fld>
            <a:endParaRPr lang="en-ID"/>
          </a:p>
        </p:txBody>
      </p:sp>
    </p:spTree>
    <p:extLst>
      <p:ext uri="{BB962C8B-B14F-4D97-AF65-F5344CB8AC3E}">
        <p14:creationId xmlns:p14="http://schemas.microsoft.com/office/powerpoint/2010/main" val="98037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38194D-B2AA-86EE-5854-4F1F966CB3CD}"/>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a:t>
            </a:fld>
            <a:endParaRPr lang="en-US" spc="-25" dirty="0"/>
          </a:p>
        </p:txBody>
      </p:sp>
      <p:pic>
        <p:nvPicPr>
          <p:cNvPr id="10" name="Picture 9" descr="A blue square with white text&#10;&#10;Description automatically generated">
            <a:extLst>
              <a:ext uri="{FF2B5EF4-FFF2-40B4-BE49-F238E27FC236}">
                <a16:creationId xmlns:a16="http://schemas.microsoft.com/office/drawing/2014/main" id="{D0AA1F49-F817-1B19-DEAF-4CD445F78E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7874" y="630168"/>
            <a:ext cx="914400" cy="914400"/>
          </a:xfrm>
          <a:prstGeom prst="rect">
            <a:avLst/>
          </a:prstGeom>
        </p:spPr>
      </p:pic>
      <p:pic>
        <p:nvPicPr>
          <p:cNvPr id="12" name="Picture 11" descr="A logo with colorful lines&#10;&#10;Description automatically generated with medium confidence">
            <a:extLst>
              <a:ext uri="{FF2B5EF4-FFF2-40B4-BE49-F238E27FC236}">
                <a16:creationId xmlns:a16="http://schemas.microsoft.com/office/drawing/2014/main" id="{ECADC601-86E3-9E86-15F1-EE571230A1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6562" y="444359"/>
            <a:ext cx="1286019" cy="1286019"/>
          </a:xfrm>
          <a:prstGeom prst="rect">
            <a:avLst/>
          </a:prstGeom>
        </p:spPr>
      </p:pic>
      <p:pic>
        <p:nvPicPr>
          <p:cNvPr id="16" name="Picture 15" descr="A black background with a letter w&#10;&#10;Description automatically generated">
            <a:extLst>
              <a:ext uri="{FF2B5EF4-FFF2-40B4-BE49-F238E27FC236}">
                <a16:creationId xmlns:a16="http://schemas.microsoft.com/office/drawing/2014/main" id="{7090A612-12CD-3525-966D-81D7F756C2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205325" y="642868"/>
            <a:ext cx="914400" cy="914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BG">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2147"/>
          </a:solidFill>
        </p:spPr>
        <p:txBody>
          <a:bodyPr wrap="square" lIns="0" tIns="0" rIns="0" bIns="0" rtlCol="0"/>
          <a:lstStyle/>
          <a:p>
            <a:endParaRPr/>
          </a:p>
        </p:txBody>
      </p:sp>
      <p:pic>
        <p:nvPicPr>
          <p:cNvPr id="10" name="Picture 9" descr="A blue square with white text&#10;&#10;Description automatically generated">
            <a:extLst>
              <a:ext uri="{FF2B5EF4-FFF2-40B4-BE49-F238E27FC236}">
                <a16:creationId xmlns:a16="http://schemas.microsoft.com/office/drawing/2014/main" id="{065E3A93-CD78-2976-A4C8-4F072B9A9D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7874" y="630168"/>
            <a:ext cx="914400" cy="914400"/>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1F4E9788-5C16-C386-5357-575D32504A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09008" y="640080"/>
            <a:ext cx="914400" cy="914400"/>
          </a:xfrm>
          <a:prstGeom prst="rect">
            <a:avLst/>
          </a:prstGeom>
        </p:spPr>
      </p:pic>
      <p:pic>
        <p:nvPicPr>
          <p:cNvPr id="9" name="Picture 8" descr="A logo on a black background&#10;&#10;Description automatically generated">
            <a:extLst>
              <a:ext uri="{FF2B5EF4-FFF2-40B4-BE49-F238E27FC236}">
                <a16:creationId xmlns:a16="http://schemas.microsoft.com/office/drawing/2014/main" id="{C8295DCC-0E57-C059-B322-5AD8FC5133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8912" y="448056"/>
            <a:ext cx="1289304" cy="1289304"/>
          </a:xfrm>
          <a:prstGeom prst="rect">
            <a:avLst/>
          </a:prstGeom>
        </p:spPr>
      </p:pic>
      <p:sp>
        <p:nvSpPr>
          <p:cNvPr id="15" name="Slide Number Placeholder 14">
            <a:extLst>
              <a:ext uri="{FF2B5EF4-FFF2-40B4-BE49-F238E27FC236}">
                <a16:creationId xmlns:a16="http://schemas.microsoft.com/office/drawing/2014/main" id="{C47FCEE6-2964-63A4-115B-8E08D977218F}"/>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018C0F-44B4-6E5A-49CC-DDC38FEC65DB}"/>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a:t>
            </a:fld>
            <a:endParaRPr lang="en-US"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no logos">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027948" y="1221473"/>
            <a:ext cx="16069318" cy="1010168"/>
          </a:xfrm>
          <a:prstGeom prst="rect">
            <a:avLst/>
          </a:prstGeom>
          <a:noFill/>
          <a:ln>
            <a:noFill/>
          </a:ln>
          <a:effectLst/>
          <a:extLst>
            <a:ext uri="{FAA26D3D-D897-4be2-8F04-BA451C77F1D7}"/>
          </a:extLst>
        </p:spPr>
        <p:txBody>
          <a:bodyPr/>
          <a:lstStyle/>
          <a:p>
            <a:pPr lvl="0"/>
            <a:r>
              <a:rPr lang="en-US" dirty="0">
                <a:sym typeface="Arial Bold" charset="0"/>
              </a:rPr>
              <a:t>Click to edit Master title style</a:t>
            </a:r>
          </a:p>
        </p:txBody>
      </p:sp>
    </p:spTree>
    <p:extLst>
      <p:ext uri="{BB962C8B-B14F-4D97-AF65-F5344CB8AC3E}">
        <p14:creationId xmlns:p14="http://schemas.microsoft.com/office/powerpoint/2010/main" val="36183286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1AE-5FD0-8840-9B79-6AB6C762BAD6}"/>
              </a:ext>
            </a:extLst>
          </p:cNvPr>
          <p:cNvSpPr>
            <a:spLocks noGrp="1"/>
          </p:cNvSpPr>
          <p:nvPr>
            <p:ph type="title"/>
          </p:nvPr>
        </p:nvSpPr>
        <p:spPr>
          <a:xfrm>
            <a:off x="2542578" y="2730783"/>
            <a:ext cx="14486778" cy="4704375"/>
          </a:xfrm>
        </p:spPr>
        <p:txBody>
          <a:bodyPr anchor="b"/>
          <a:lstStyle>
            <a:lvl1pPr>
              <a:defRPr sz="9894"/>
            </a:lvl1pPr>
          </a:lstStyle>
          <a:p>
            <a:r>
              <a:rPr lang="en-US" dirty="0"/>
              <a:t>Click to edit Master title style</a:t>
            </a:r>
          </a:p>
        </p:txBody>
      </p:sp>
      <p:sp>
        <p:nvSpPr>
          <p:cNvPr id="3" name="Text Placeholder 2">
            <a:extLst>
              <a:ext uri="{FF2B5EF4-FFF2-40B4-BE49-F238E27FC236}">
                <a16:creationId xmlns:a16="http://schemas.microsoft.com/office/drawing/2014/main" id="{0F242B25-F167-2441-A504-E3FEB94F6BB1}"/>
              </a:ext>
            </a:extLst>
          </p:cNvPr>
          <p:cNvSpPr>
            <a:spLocks noGrp="1"/>
          </p:cNvSpPr>
          <p:nvPr>
            <p:ph type="body" idx="1"/>
          </p:nvPr>
        </p:nvSpPr>
        <p:spPr>
          <a:xfrm>
            <a:off x="2542578" y="7479663"/>
            <a:ext cx="14486778" cy="2473919"/>
          </a:xfrm>
          <a:prstGeom prst="rect">
            <a:avLst/>
          </a:prstGeo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7B63B7-AEEA-8F4B-8CBC-27D0747F99BF}"/>
              </a:ext>
            </a:extLst>
          </p:cNvPr>
          <p:cNvSpPr>
            <a:spLocks noGrp="1"/>
          </p:cNvSpPr>
          <p:nvPr>
            <p:ph type="dt" sz="half" idx="10"/>
          </p:nvPr>
        </p:nvSpPr>
        <p:spPr/>
        <p:txBody>
          <a:bodyPr/>
          <a:lstStyle/>
          <a:p>
            <a:fld id="{2CAA8724-677A-BE45-8BB9-1A2942F1447A}" type="datetimeFigureOut">
              <a:rPr lang="en-US" smtClean="0"/>
              <a:t>12/18/2024</a:t>
            </a:fld>
            <a:endParaRPr lang="en-US"/>
          </a:p>
        </p:txBody>
      </p:sp>
      <p:sp>
        <p:nvSpPr>
          <p:cNvPr id="6" name="Slide Number Placeholder 5">
            <a:extLst>
              <a:ext uri="{FF2B5EF4-FFF2-40B4-BE49-F238E27FC236}">
                <a16:creationId xmlns:a16="http://schemas.microsoft.com/office/drawing/2014/main" id="{3D47302C-456B-C941-A777-07830283C7ED}"/>
              </a:ext>
            </a:extLst>
          </p:cNvPr>
          <p:cNvSpPr>
            <a:spLocks noGrp="1"/>
          </p:cNvSpPr>
          <p:nvPr>
            <p:ph type="sldNum" sz="quarter" idx="12"/>
          </p:nvPr>
        </p:nvSpPr>
        <p:spPr>
          <a:xfrm>
            <a:off x="19214219" y="10495524"/>
            <a:ext cx="313055" cy="223138"/>
          </a:xfrm>
        </p:spPr>
        <p:txBody>
          <a:bodyPr/>
          <a:lstStyle/>
          <a:p>
            <a:fld id="{923A744A-FE8F-964E-8BBD-258C85696268}" type="slidenum">
              <a:rPr lang="en-US" smtClean="0"/>
              <a:t>‹#›</a:t>
            </a:fld>
            <a:endParaRPr lang="en-US"/>
          </a:p>
        </p:txBody>
      </p:sp>
    </p:spTree>
    <p:extLst>
      <p:ext uri="{BB962C8B-B14F-4D97-AF65-F5344CB8AC3E}">
        <p14:creationId xmlns:p14="http://schemas.microsoft.com/office/powerpoint/2010/main" val="61776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py Page Picture wh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9277" y="3239224"/>
            <a:ext cx="7736987" cy="4882763"/>
          </a:xfrm>
          <a:prstGeom prst="rect">
            <a:avLst/>
          </a:prstGeom>
        </p:spPr>
        <p:txBody>
          <a:bodyPr/>
          <a:lstStyle/>
          <a:p>
            <a:endParaRPr lang="en-US"/>
          </a:p>
        </p:txBody>
      </p:sp>
      <p:sp>
        <p:nvSpPr>
          <p:cNvPr id="10" name="Title 1"/>
          <p:cNvSpPr>
            <a:spLocks noGrp="1"/>
          </p:cNvSpPr>
          <p:nvPr>
            <p:ph type="title" hasCustomPrompt="1"/>
          </p:nvPr>
        </p:nvSpPr>
        <p:spPr>
          <a:xfrm>
            <a:off x="799277" y="603867"/>
            <a:ext cx="17339786" cy="1645226"/>
          </a:xfrm>
          <a:prstGeom prst="rect">
            <a:avLst/>
          </a:prstGeom>
        </p:spPr>
        <p:txBody>
          <a:bodyPr/>
          <a:lstStyle>
            <a:lvl1pPr>
              <a:defRPr sz="10993" b="0" i="0" baseline="0">
                <a:solidFill>
                  <a:srgbClr val="001A54"/>
                </a:solidFill>
                <a:latin typeface="Calibri" charset="0"/>
              </a:defRPr>
            </a:lvl1pPr>
          </a:lstStyle>
          <a:p>
            <a:r>
              <a:rPr lang="en-US" dirty="0"/>
              <a:t>Title</a:t>
            </a:r>
          </a:p>
        </p:txBody>
      </p:sp>
      <p:sp>
        <p:nvSpPr>
          <p:cNvPr id="12" name="Text Placeholder 11"/>
          <p:cNvSpPr>
            <a:spLocks noGrp="1"/>
          </p:cNvSpPr>
          <p:nvPr>
            <p:ph type="body" sz="quarter" idx="11"/>
          </p:nvPr>
        </p:nvSpPr>
        <p:spPr>
          <a:xfrm>
            <a:off x="9078259" y="3239224"/>
            <a:ext cx="9060806" cy="1183991"/>
          </a:xfrm>
          <a:prstGeom prst="rect">
            <a:avLst/>
          </a:prstGeom>
        </p:spPr>
        <p:txBody>
          <a:bodyPr/>
          <a:lstStyle>
            <a:lvl1pPr marL="0" indent="0">
              <a:buFontTx/>
              <a:buNone/>
              <a:defRPr sz="4397" b="1" i="0" baseline="0">
                <a:solidFill>
                  <a:srgbClr val="001A54"/>
                </a:solidFill>
                <a:latin typeface="Calibri" charset="0"/>
              </a:defRPr>
            </a:lvl1pPr>
          </a:lstStyle>
          <a:p>
            <a:pPr lvl="0"/>
            <a:r>
              <a:rPr lang="en-US" dirty="0"/>
              <a:t>Click to edit Master text styles</a:t>
            </a:r>
          </a:p>
        </p:txBody>
      </p:sp>
      <p:sp>
        <p:nvSpPr>
          <p:cNvPr id="13" name="Text Placeholder 11"/>
          <p:cNvSpPr>
            <a:spLocks noGrp="1"/>
          </p:cNvSpPr>
          <p:nvPr>
            <p:ph type="body" sz="quarter" idx="12"/>
          </p:nvPr>
        </p:nvSpPr>
        <p:spPr>
          <a:xfrm>
            <a:off x="9078259" y="4421566"/>
            <a:ext cx="9060806" cy="1183991"/>
          </a:xfrm>
          <a:prstGeom prst="rect">
            <a:avLst/>
          </a:prstGeom>
        </p:spPr>
        <p:txBody>
          <a:bodyPr/>
          <a:lstStyle>
            <a:lvl1pPr marL="0" indent="0">
              <a:buFontTx/>
              <a:buNone/>
              <a:defRPr sz="4397" baseline="0">
                <a:solidFill>
                  <a:srgbClr val="001A54"/>
                </a:solidFill>
                <a:latin typeface="Calibri" charset="0"/>
              </a:defRPr>
            </a:lvl1pPr>
          </a:lstStyle>
          <a:p>
            <a:pPr lvl="0"/>
            <a:r>
              <a:rPr lang="en-US" dirty="0"/>
              <a:t>Click to edit Master text styles</a:t>
            </a:r>
          </a:p>
        </p:txBody>
      </p:sp>
    </p:spTree>
    <p:extLst>
      <p:ext uri="{BB962C8B-B14F-4D97-AF65-F5344CB8AC3E}">
        <p14:creationId xmlns:p14="http://schemas.microsoft.com/office/powerpoint/2010/main" val="1204309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9214219" y="10495524"/>
            <a:ext cx="313055" cy="247015"/>
          </a:xfrm>
          <a:prstGeom prst="rect">
            <a:avLst/>
          </a:prstGeom>
        </p:spPr>
        <p:txBody>
          <a:bodyPr wrap="square" lIns="0" tIns="0" rIns="0" bIns="0">
            <a:spAutoFit/>
          </a:bodyPr>
          <a:lstStyle>
            <a:lvl1pPr>
              <a:defRPr sz="1450" b="0" i="0">
                <a:solidFill>
                  <a:srgbClr val="999999"/>
                </a:solidFill>
                <a:latin typeface="Foundry Sterling Book"/>
                <a:cs typeface="Foundry Sterling Book"/>
              </a:defRPr>
            </a:lvl1pPr>
          </a:lstStyle>
          <a:p>
            <a:pPr marL="38100">
              <a:lnSpc>
                <a:spcPct val="100000"/>
              </a:lnSpc>
              <a:spcBef>
                <a:spcPts val="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7" r:id="rId4"/>
    <p:sldLayoutId id="2147483668" r:id="rId5"/>
    <p:sldLayoutId id="2147483670"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85861" y="-23564"/>
            <a:ext cx="15660369" cy="11303000"/>
          </a:xfrm>
          <a:custGeom>
            <a:avLst/>
            <a:gdLst/>
            <a:ahLst/>
            <a:cxnLst/>
            <a:rect l="l" t="t" r="r" b="b"/>
            <a:pathLst>
              <a:path w="15660369" h="11303000">
                <a:moveTo>
                  <a:pt x="13246515" y="0"/>
                </a:moveTo>
                <a:lnTo>
                  <a:pt x="2413564" y="0"/>
                </a:lnTo>
                <a:lnTo>
                  <a:pt x="2379030" y="38100"/>
                </a:lnTo>
                <a:lnTo>
                  <a:pt x="2293367" y="114300"/>
                </a:lnTo>
                <a:lnTo>
                  <a:pt x="2251021" y="165100"/>
                </a:lnTo>
                <a:lnTo>
                  <a:pt x="2167309" y="241300"/>
                </a:lnTo>
                <a:lnTo>
                  <a:pt x="2125948" y="292100"/>
                </a:lnTo>
                <a:lnTo>
                  <a:pt x="2084919" y="330200"/>
                </a:lnTo>
                <a:lnTo>
                  <a:pt x="2044225" y="381000"/>
                </a:lnTo>
                <a:lnTo>
                  <a:pt x="2003867" y="419100"/>
                </a:lnTo>
                <a:lnTo>
                  <a:pt x="1963847" y="469900"/>
                </a:lnTo>
                <a:lnTo>
                  <a:pt x="1924168" y="508000"/>
                </a:lnTo>
                <a:lnTo>
                  <a:pt x="1884831" y="558800"/>
                </a:lnTo>
                <a:lnTo>
                  <a:pt x="1845839" y="609600"/>
                </a:lnTo>
                <a:lnTo>
                  <a:pt x="1807194" y="647700"/>
                </a:lnTo>
                <a:lnTo>
                  <a:pt x="1768896" y="698500"/>
                </a:lnTo>
                <a:lnTo>
                  <a:pt x="1730950" y="749300"/>
                </a:lnTo>
                <a:lnTo>
                  <a:pt x="1693356" y="787400"/>
                </a:lnTo>
                <a:lnTo>
                  <a:pt x="1656116" y="838200"/>
                </a:lnTo>
                <a:lnTo>
                  <a:pt x="1619233" y="889000"/>
                </a:lnTo>
                <a:lnTo>
                  <a:pt x="1582709" y="939800"/>
                </a:lnTo>
                <a:lnTo>
                  <a:pt x="1546545" y="977900"/>
                </a:lnTo>
                <a:lnTo>
                  <a:pt x="1510744" y="1028700"/>
                </a:lnTo>
                <a:lnTo>
                  <a:pt x="1475308" y="1079500"/>
                </a:lnTo>
                <a:lnTo>
                  <a:pt x="1440238" y="1130300"/>
                </a:lnTo>
                <a:lnTo>
                  <a:pt x="1405537" y="1181100"/>
                </a:lnTo>
                <a:lnTo>
                  <a:pt x="1371206" y="1231900"/>
                </a:lnTo>
                <a:lnTo>
                  <a:pt x="1337248" y="1282700"/>
                </a:lnTo>
                <a:lnTo>
                  <a:pt x="1303665" y="1333500"/>
                </a:lnTo>
                <a:lnTo>
                  <a:pt x="1270459" y="1371600"/>
                </a:lnTo>
                <a:lnTo>
                  <a:pt x="1237631" y="1422400"/>
                </a:lnTo>
                <a:lnTo>
                  <a:pt x="1205184" y="1473200"/>
                </a:lnTo>
                <a:lnTo>
                  <a:pt x="1173120" y="1536700"/>
                </a:lnTo>
                <a:lnTo>
                  <a:pt x="1141441" y="1587500"/>
                </a:lnTo>
                <a:lnTo>
                  <a:pt x="1110149" y="1638300"/>
                </a:lnTo>
                <a:lnTo>
                  <a:pt x="1079245" y="1689100"/>
                </a:lnTo>
                <a:lnTo>
                  <a:pt x="1048732" y="1739900"/>
                </a:lnTo>
                <a:lnTo>
                  <a:pt x="1018612" y="1790700"/>
                </a:lnTo>
                <a:lnTo>
                  <a:pt x="988887" y="1841500"/>
                </a:lnTo>
                <a:lnTo>
                  <a:pt x="959558" y="1892300"/>
                </a:lnTo>
                <a:lnTo>
                  <a:pt x="930629" y="1955800"/>
                </a:lnTo>
                <a:lnTo>
                  <a:pt x="902101" y="2006600"/>
                </a:lnTo>
                <a:lnTo>
                  <a:pt x="873975" y="2057400"/>
                </a:lnTo>
                <a:lnTo>
                  <a:pt x="846254" y="2108200"/>
                </a:lnTo>
                <a:lnTo>
                  <a:pt x="818941" y="2159000"/>
                </a:lnTo>
                <a:lnTo>
                  <a:pt x="792036" y="2222500"/>
                </a:lnTo>
                <a:lnTo>
                  <a:pt x="765542" y="2273300"/>
                </a:lnTo>
                <a:lnTo>
                  <a:pt x="739462" y="2324100"/>
                </a:lnTo>
                <a:lnTo>
                  <a:pt x="713796" y="2387600"/>
                </a:lnTo>
                <a:lnTo>
                  <a:pt x="688547" y="2438400"/>
                </a:lnTo>
                <a:lnTo>
                  <a:pt x="663717" y="2489200"/>
                </a:lnTo>
                <a:lnTo>
                  <a:pt x="639309" y="2552700"/>
                </a:lnTo>
                <a:lnTo>
                  <a:pt x="615323" y="2603500"/>
                </a:lnTo>
                <a:lnTo>
                  <a:pt x="591763" y="2667000"/>
                </a:lnTo>
                <a:lnTo>
                  <a:pt x="568630" y="2717800"/>
                </a:lnTo>
                <a:lnTo>
                  <a:pt x="545925" y="2781300"/>
                </a:lnTo>
                <a:lnTo>
                  <a:pt x="523652" y="2832100"/>
                </a:lnTo>
                <a:lnTo>
                  <a:pt x="501812" y="2895600"/>
                </a:lnTo>
                <a:lnTo>
                  <a:pt x="480408" y="2946400"/>
                </a:lnTo>
                <a:lnTo>
                  <a:pt x="459440" y="3009900"/>
                </a:lnTo>
                <a:lnTo>
                  <a:pt x="438912" y="3060700"/>
                </a:lnTo>
                <a:lnTo>
                  <a:pt x="418824" y="3124200"/>
                </a:lnTo>
                <a:lnTo>
                  <a:pt x="399180" y="3175000"/>
                </a:lnTo>
                <a:lnTo>
                  <a:pt x="379982" y="3238500"/>
                </a:lnTo>
                <a:lnTo>
                  <a:pt x="361230" y="3302000"/>
                </a:lnTo>
                <a:lnTo>
                  <a:pt x="342928" y="3352800"/>
                </a:lnTo>
                <a:lnTo>
                  <a:pt x="325077" y="3416300"/>
                </a:lnTo>
                <a:lnTo>
                  <a:pt x="307680" y="3479800"/>
                </a:lnTo>
                <a:lnTo>
                  <a:pt x="290737" y="3530600"/>
                </a:lnTo>
                <a:lnTo>
                  <a:pt x="274252" y="3594100"/>
                </a:lnTo>
                <a:lnTo>
                  <a:pt x="258227" y="3657600"/>
                </a:lnTo>
                <a:lnTo>
                  <a:pt x="242662" y="3708400"/>
                </a:lnTo>
                <a:lnTo>
                  <a:pt x="227562" y="3771900"/>
                </a:lnTo>
                <a:lnTo>
                  <a:pt x="212926" y="3835400"/>
                </a:lnTo>
                <a:lnTo>
                  <a:pt x="198758" y="3898900"/>
                </a:lnTo>
                <a:lnTo>
                  <a:pt x="185059" y="3949700"/>
                </a:lnTo>
                <a:lnTo>
                  <a:pt x="171832" y="4013200"/>
                </a:lnTo>
                <a:lnTo>
                  <a:pt x="159078" y="4076700"/>
                </a:lnTo>
                <a:lnTo>
                  <a:pt x="146800" y="4140200"/>
                </a:lnTo>
                <a:lnTo>
                  <a:pt x="134999" y="4203700"/>
                </a:lnTo>
                <a:lnTo>
                  <a:pt x="123678" y="4267200"/>
                </a:lnTo>
                <a:lnTo>
                  <a:pt x="112838" y="4318000"/>
                </a:lnTo>
                <a:lnTo>
                  <a:pt x="102482" y="4381500"/>
                </a:lnTo>
                <a:lnTo>
                  <a:pt x="92611" y="4445000"/>
                </a:lnTo>
                <a:lnTo>
                  <a:pt x="83228" y="4508500"/>
                </a:lnTo>
                <a:lnTo>
                  <a:pt x="74334" y="4572000"/>
                </a:lnTo>
                <a:lnTo>
                  <a:pt x="65932" y="4635500"/>
                </a:lnTo>
                <a:lnTo>
                  <a:pt x="58024" y="4699000"/>
                </a:lnTo>
                <a:lnTo>
                  <a:pt x="50611" y="4762500"/>
                </a:lnTo>
                <a:lnTo>
                  <a:pt x="43696" y="4826000"/>
                </a:lnTo>
                <a:lnTo>
                  <a:pt x="37280" y="4889500"/>
                </a:lnTo>
                <a:lnTo>
                  <a:pt x="31366" y="4953000"/>
                </a:lnTo>
                <a:lnTo>
                  <a:pt x="25956" y="5016500"/>
                </a:lnTo>
                <a:lnTo>
                  <a:pt x="21051" y="5080000"/>
                </a:lnTo>
                <a:lnTo>
                  <a:pt x="16655" y="5143500"/>
                </a:lnTo>
                <a:lnTo>
                  <a:pt x="12767" y="5207000"/>
                </a:lnTo>
                <a:lnTo>
                  <a:pt x="9392" y="5270500"/>
                </a:lnTo>
                <a:lnTo>
                  <a:pt x="6531" y="5334000"/>
                </a:lnTo>
                <a:lnTo>
                  <a:pt x="4185" y="5397500"/>
                </a:lnTo>
                <a:lnTo>
                  <a:pt x="2357" y="5461000"/>
                </a:lnTo>
                <a:lnTo>
                  <a:pt x="1049" y="5524500"/>
                </a:lnTo>
                <a:lnTo>
                  <a:pt x="262" y="5588000"/>
                </a:lnTo>
                <a:lnTo>
                  <a:pt x="0" y="5651500"/>
                </a:lnTo>
                <a:lnTo>
                  <a:pt x="262" y="5715000"/>
                </a:lnTo>
                <a:lnTo>
                  <a:pt x="1049" y="5778500"/>
                </a:lnTo>
                <a:lnTo>
                  <a:pt x="2357" y="5854700"/>
                </a:lnTo>
                <a:lnTo>
                  <a:pt x="4185" y="5918200"/>
                </a:lnTo>
                <a:lnTo>
                  <a:pt x="6531" y="5981700"/>
                </a:lnTo>
                <a:lnTo>
                  <a:pt x="9392" y="6045200"/>
                </a:lnTo>
                <a:lnTo>
                  <a:pt x="12767" y="6108700"/>
                </a:lnTo>
                <a:lnTo>
                  <a:pt x="16655" y="6172200"/>
                </a:lnTo>
                <a:lnTo>
                  <a:pt x="21051" y="6235700"/>
                </a:lnTo>
                <a:lnTo>
                  <a:pt x="25956" y="6299200"/>
                </a:lnTo>
                <a:lnTo>
                  <a:pt x="31366" y="6362700"/>
                </a:lnTo>
                <a:lnTo>
                  <a:pt x="37280" y="6426200"/>
                </a:lnTo>
                <a:lnTo>
                  <a:pt x="43696" y="6489700"/>
                </a:lnTo>
                <a:lnTo>
                  <a:pt x="50611" y="6553200"/>
                </a:lnTo>
                <a:lnTo>
                  <a:pt x="58024" y="6616700"/>
                </a:lnTo>
                <a:lnTo>
                  <a:pt x="65932" y="6680200"/>
                </a:lnTo>
                <a:lnTo>
                  <a:pt x="74334" y="6743700"/>
                </a:lnTo>
                <a:lnTo>
                  <a:pt x="83228" y="6794500"/>
                </a:lnTo>
                <a:lnTo>
                  <a:pt x="92611" y="6858000"/>
                </a:lnTo>
                <a:lnTo>
                  <a:pt x="102482" y="6921500"/>
                </a:lnTo>
                <a:lnTo>
                  <a:pt x="112838" y="6985000"/>
                </a:lnTo>
                <a:lnTo>
                  <a:pt x="123678" y="7048500"/>
                </a:lnTo>
                <a:lnTo>
                  <a:pt x="134999" y="7112000"/>
                </a:lnTo>
                <a:lnTo>
                  <a:pt x="146800" y="7175500"/>
                </a:lnTo>
                <a:lnTo>
                  <a:pt x="159078" y="7239000"/>
                </a:lnTo>
                <a:lnTo>
                  <a:pt x="171832" y="7289800"/>
                </a:lnTo>
                <a:lnTo>
                  <a:pt x="185059" y="7353300"/>
                </a:lnTo>
                <a:lnTo>
                  <a:pt x="198758" y="7416800"/>
                </a:lnTo>
                <a:lnTo>
                  <a:pt x="212926" y="7480300"/>
                </a:lnTo>
                <a:lnTo>
                  <a:pt x="227562" y="7531100"/>
                </a:lnTo>
                <a:lnTo>
                  <a:pt x="242662" y="7594600"/>
                </a:lnTo>
                <a:lnTo>
                  <a:pt x="258227" y="7658100"/>
                </a:lnTo>
                <a:lnTo>
                  <a:pt x="274252" y="7721600"/>
                </a:lnTo>
                <a:lnTo>
                  <a:pt x="290737" y="7772400"/>
                </a:lnTo>
                <a:lnTo>
                  <a:pt x="307680" y="7835900"/>
                </a:lnTo>
                <a:lnTo>
                  <a:pt x="325077" y="7899400"/>
                </a:lnTo>
                <a:lnTo>
                  <a:pt x="342928" y="7950200"/>
                </a:lnTo>
                <a:lnTo>
                  <a:pt x="361230" y="8013700"/>
                </a:lnTo>
                <a:lnTo>
                  <a:pt x="379982" y="8077200"/>
                </a:lnTo>
                <a:lnTo>
                  <a:pt x="399180" y="8128000"/>
                </a:lnTo>
                <a:lnTo>
                  <a:pt x="418824" y="8191500"/>
                </a:lnTo>
                <a:lnTo>
                  <a:pt x="438912" y="8242300"/>
                </a:lnTo>
                <a:lnTo>
                  <a:pt x="459440" y="8305800"/>
                </a:lnTo>
                <a:lnTo>
                  <a:pt x="480408" y="8356600"/>
                </a:lnTo>
                <a:lnTo>
                  <a:pt x="501812" y="8420100"/>
                </a:lnTo>
                <a:lnTo>
                  <a:pt x="523652" y="8470900"/>
                </a:lnTo>
                <a:lnTo>
                  <a:pt x="545925" y="8534400"/>
                </a:lnTo>
                <a:lnTo>
                  <a:pt x="568630" y="8585200"/>
                </a:lnTo>
                <a:lnTo>
                  <a:pt x="591763" y="8648700"/>
                </a:lnTo>
                <a:lnTo>
                  <a:pt x="615323" y="8699500"/>
                </a:lnTo>
                <a:lnTo>
                  <a:pt x="639309" y="8763000"/>
                </a:lnTo>
                <a:lnTo>
                  <a:pt x="663717" y="8813800"/>
                </a:lnTo>
                <a:lnTo>
                  <a:pt x="688547" y="8864600"/>
                </a:lnTo>
                <a:lnTo>
                  <a:pt x="713796" y="8928100"/>
                </a:lnTo>
                <a:lnTo>
                  <a:pt x="739462" y="8978900"/>
                </a:lnTo>
                <a:lnTo>
                  <a:pt x="765542" y="9029700"/>
                </a:lnTo>
                <a:lnTo>
                  <a:pt x="792036" y="9093200"/>
                </a:lnTo>
                <a:lnTo>
                  <a:pt x="818941" y="9144000"/>
                </a:lnTo>
                <a:lnTo>
                  <a:pt x="846254" y="9194800"/>
                </a:lnTo>
                <a:lnTo>
                  <a:pt x="873975" y="9258300"/>
                </a:lnTo>
                <a:lnTo>
                  <a:pt x="902101" y="9309100"/>
                </a:lnTo>
                <a:lnTo>
                  <a:pt x="930629" y="9359900"/>
                </a:lnTo>
                <a:lnTo>
                  <a:pt x="959558" y="9410700"/>
                </a:lnTo>
                <a:lnTo>
                  <a:pt x="988887" y="9461500"/>
                </a:lnTo>
                <a:lnTo>
                  <a:pt x="1018612" y="9525000"/>
                </a:lnTo>
                <a:lnTo>
                  <a:pt x="1048732" y="9575800"/>
                </a:lnTo>
                <a:lnTo>
                  <a:pt x="1079245" y="9626600"/>
                </a:lnTo>
                <a:lnTo>
                  <a:pt x="1110149" y="9677400"/>
                </a:lnTo>
                <a:lnTo>
                  <a:pt x="1141441" y="9728200"/>
                </a:lnTo>
                <a:lnTo>
                  <a:pt x="1173120" y="9779000"/>
                </a:lnTo>
                <a:lnTo>
                  <a:pt x="1205184" y="9829800"/>
                </a:lnTo>
                <a:lnTo>
                  <a:pt x="1237631" y="9880600"/>
                </a:lnTo>
                <a:lnTo>
                  <a:pt x="1270459" y="9931400"/>
                </a:lnTo>
                <a:lnTo>
                  <a:pt x="1303665" y="9982200"/>
                </a:lnTo>
                <a:lnTo>
                  <a:pt x="1337248" y="10033000"/>
                </a:lnTo>
                <a:lnTo>
                  <a:pt x="1371206" y="10083800"/>
                </a:lnTo>
                <a:lnTo>
                  <a:pt x="1405537" y="10134600"/>
                </a:lnTo>
                <a:lnTo>
                  <a:pt x="1440238" y="10185400"/>
                </a:lnTo>
                <a:lnTo>
                  <a:pt x="1475308" y="10236200"/>
                </a:lnTo>
                <a:lnTo>
                  <a:pt x="1510744" y="10274300"/>
                </a:lnTo>
                <a:lnTo>
                  <a:pt x="1546545" y="10325100"/>
                </a:lnTo>
                <a:lnTo>
                  <a:pt x="1582709" y="10375900"/>
                </a:lnTo>
                <a:lnTo>
                  <a:pt x="1619233" y="10426700"/>
                </a:lnTo>
                <a:lnTo>
                  <a:pt x="1656116" y="10477500"/>
                </a:lnTo>
                <a:lnTo>
                  <a:pt x="1693356" y="10515600"/>
                </a:lnTo>
                <a:lnTo>
                  <a:pt x="1730950" y="10566400"/>
                </a:lnTo>
                <a:lnTo>
                  <a:pt x="1768896" y="10617200"/>
                </a:lnTo>
                <a:lnTo>
                  <a:pt x="1807194" y="10655300"/>
                </a:lnTo>
                <a:lnTo>
                  <a:pt x="1845839" y="10706100"/>
                </a:lnTo>
                <a:lnTo>
                  <a:pt x="1884831" y="10756900"/>
                </a:lnTo>
                <a:lnTo>
                  <a:pt x="1924168" y="10795000"/>
                </a:lnTo>
                <a:lnTo>
                  <a:pt x="1963847" y="10845800"/>
                </a:lnTo>
                <a:lnTo>
                  <a:pt x="2003867" y="10883900"/>
                </a:lnTo>
                <a:lnTo>
                  <a:pt x="2044225" y="10934700"/>
                </a:lnTo>
                <a:lnTo>
                  <a:pt x="2084919" y="10972800"/>
                </a:lnTo>
                <a:lnTo>
                  <a:pt x="2125948" y="11023600"/>
                </a:lnTo>
                <a:lnTo>
                  <a:pt x="2209001" y="11099800"/>
                </a:lnTo>
                <a:lnTo>
                  <a:pt x="2251021" y="11150600"/>
                </a:lnTo>
                <a:lnTo>
                  <a:pt x="2293367" y="11188700"/>
                </a:lnTo>
                <a:lnTo>
                  <a:pt x="2336037" y="11239500"/>
                </a:lnTo>
                <a:lnTo>
                  <a:pt x="2379030" y="11277600"/>
                </a:lnTo>
                <a:lnTo>
                  <a:pt x="2413564" y="11303000"/>
                </a:lnTo>
                <a:lnTo>
                  <a:pt x="13246515" y="11303000"/>
                </a:lnTo>
                <a:lnTo>
                  <a:pt x="13281048" y="11277600"/>
                </a:lnTo>
                <a:lnTo>
                  <a:pt x="13324041" y="11239500"/>
                </a:lnTo>
                <a:lnTo>
                  <a:pt x="13366712" y="11188700"/>
                </a:lnTo>
                <a:lnTo>
                  <a:pt x="13409058" y="11150600"/>
                </a:lnTo>
                <a:lnTo>
                  <a:pt x="13451078" y="11099800"/>
                </a:lnTo>
                <a:lnTo>
                  <a:pt x="13534130" y="11023600"/>
                </a:lnTo>
                <a:lnTo>
                  <a:pt x="13575159" y="10972800"/>
                </a:lnTo>
                <a:lnTo>
                  <a:pt x="13615854" y="10934700"/>
                </a:lnTo>
                <a:lnTo>
                  <a:pt x="13656212" y="10883900"/>
                </a:lnTo>
                <a:lnTo>
                  <a:pt x="13696231" y="10845800"/>
                </a:lnTo>
                <a:lnTo>
                  <a:pt x="13735910" y="10795000"/>
                </a:lnTo>
                <a:lnTo>
                  <a:pt x="13775247" y="10756900"/>
                </a:lnTo>
                <a:lnTo>
                  <a:pt x="13814239" y="10706100"/>
                </a:lnTo>
                <a:lnTo>
                  <a:pt x="13852884" y="10655300"/>
                </a:lnTo>
                <a:lnTo>
                  <a:pt x="13891182" y="10617200"/>
                </a:lnTo>
                <a:lnTo>
                  <a:pt x="13929128" y="10566400"/>
                </a:lnTo>
                <a:lnTo>
                  <a:pt x="13966722" y="10515600"/>
                </a:lnTo>
                <a:lnTo>
                  <a:pt x="14003962" y="10477500"/>
                </a:lnTo>
                <a:lnTo>
                  <a:pt x="14040845" y="10426700"/>
                </a:lnTo>
                <a:lnTo>
                  <a:pt x="14077369" y="10375900"/>
                </a:lnTo>
                <a:lnTo>
                  <a:pt x="14113533" y="10325100"/>
                </a:lnTo>
                <a:lnTo>
                  <a:pt x="14149334" y="10274300"/>
                </a:lnTo>
                <a:lnTo>
                  <a:pt x="14184770" y="10236200"/>
                </a:lnTo>
                <a:lnTo>
                  <a:pt x="14219840" y="10185400"/>
                </a:lnTo>
                <a:lnTo>
                  <a:pt x="14254541" y="10134600"/>
                </a:lnTo>
                <a:lnTo>
                  <a:pt x="14288872" y="10083800"/>
                </a:lnTo>
                <a:lnTo>
                  <a:pt x="14322829" y="10033000"/>
                </a:lnTo>
                <a:lnTo>
                  <a:pt x="14356412" y="9982200"/>
                </a:lnTo>
                <a:lnTo>
                  <a:pt x="14389619" y="9931400"/>
                </a:lnTo>
                <a:lnTo>
                  <a:pt x="14422446" y="9880600"/>
                </a:lnTo>
                <a:lnTo>
                  <a:pt x="14454893" y="9829800"/>
                </a:lnTo>
                <a:lnTo>
                  <a:pt x="14486957" y="9779000"/>
                </a:lnTo>
                <a:lnTo>
                  <a:pt x="14518637" y="9728200"/>
                </a:lnTo>
                <a:lnTo>
                  <a:pt x="14549929" y="9677400"/>
                </a:lnTo>
                <a:lnTo>
                  <a:pt x="14580833" y="9626600"/>
                </a:lnTo>
                <a:lnTo>
                  <a:pt x="14611346" y="9575800"/>
                </a:lnTo>
                <a:lnTo>
                  <a:pt x="14641466" y="9525000"/>
                </a:lnTo>
                <a:lnTo>
                  <a:pt x="14671191" y="9461500"/>
                </a:lnTo>
                <a:lnTo>
                  <a:pt x="14700519" y="9410700"/>
                </a:lnTo>
                <a:lnTo>
                  <a:pt x="14729448" y="9359900"/>
                </a:lnTo>
                <a:lnTo>
                  <a:pt x="14757977" y="9309100"/>
                </a:lnTo>
                <a:lnTo>
                  <a:pt x="14786102" y="9258300"/>
                </a:lnTo>
                <a:lnTo>
                  <a:pt x="14813823" y="9194800"/>
                </a:lnTo>
                <a:lnTo>
                  <a:pt x="14841137" y="9144000"/>
                </a:lnTo>
                <a:lnTo>
                  <a:pt x="14868041" y="9093200"/>
                </a:lnTo>
                <a:lnTo>
                  <a:pt x="14894535" y="9029700"/>
                </a:lnTo>
                <a:lnTo>
                  <a:pt x="14920616" y="8978900"/>
                </a:lnTo>
                <a:lnTo>
                  <a:pt x="14946282" y="8928100"/>
                </a:lnTo>
                <a:lnTo>
                  <a:pt x="14971530" y="8864600"/>
                </a:lnTo>
                <a:lnTo>
                  <a:pt x="14996360" y="8813800"/>
                </a:lnTo>
                <a:lnTo>
                  <a:pt x="15020768" y="8763000"/>
                </a:lnTo>
                <a:lnTo>
                  <a:pt x="15044754" y="8699500"/>
                </a:lnTo>
                <a:lnTo>
                  <a:pt x="15068314" y="8648700"/>
                </a:lnTo>
                <a:lnTo>
                  <a:pt x="15091448" y="8585200"/>
                </a:lnTo>
                <a:lnTo>
                  <a:pt x="15114152" y="8534400"/>
                </a:lnTo>
                <a:lnTo>
                  <a:pt x="15136425" y="8470900"/>
                </a:lnTo>
                <a:lnTo>
                  <a:pt x="15158265" y="8420100"/>
                </a:lnTo>
                <a:lnTo>
                  <a:pt x="15179670" y="8356600"/>
                </a:lnTo>
                <a:lnTo>
                  <a:pt x="15200637" y="8305800"/>
                </a:lnTo>
                <a:lnTo>
                  <a:pt x="15221166" y="8242300"/>
                </a:lnTo>
                <a:lnTo>
                  <a:pt x="15241253" y="8191500"/>
                </a:lnTo>
                <a:lnTo>
                  <a:pt x="15260897" y="8128000"/>
                </a:lnTo>
                <a:lnTo>
                  <a:pt x="15280095" y="8077200"/>
                </a:lnTo>
                <a:lnTo>
                  <a:pt x="15298847" y="8013700"/>
                </a:lnTo>
                <a:lnTo>
                  <a:pt x="15317149" y="7950200"/>
                </a:lnTo>
                <a:lnTo>
                  <a:pt x="15335000" y="7899400"/>
                </a:lnTo>
                <a:lnTo>
                  <a:pt x="15352398" y="7835900"/>
                </a:lnTo>
                <a:lnTo>
                  <a:pt x="15369340" y="7772400"/>
                </a:lnTo>
                <a:lnTo>
                  <a:pt x="15385825" y="7721600"/>
                </a:lnTo>
                <a:lnTo>
                  <a:pt x="15401851" y="7658100"/>
                </a:lnTo>
                <a:lnTo>
                  <a:pt x="15417415" y="7594600"/>
                </a:lnTo>
                <a:lnTo>
                  <a:pt x="15432516" y="7531100"/>
                </a:lnTo>
                <a:lnTo>
                  <a:pt x="15447151" y="7480300"/>
                </a:lnTo>
                <a:lnTo>
                  <a:pt x="15461319" y="7416800"/>
                </a:lnTo>
                <a:lnTo>
                  <a:pt x="15475018" y="7353300"/>
                </a:lnTo>
                <a:lnTo>
                  <a:pt x="15488245" y="7289800"/>
                </a:lnTo>
                <a:lnTo>
                  <a:pt x="15500999" y="7239000"/>
                </a:lnTo>
                <a:lnTo>
                  <a:pt x="15513277" y="7175500"/>
                </a:lnTo>
                <a:lnTo>
                  <a:pt x="15525078" y="7112000"/>
                </a:lnTo>
                <a:lnTo>
                  <a:pt x="15536399" y="7048500"/>
                </a:lnTo>
                <a:lnTo>
                  <a:pt x="15547239" y="6985000"/>
                </a:lnTo>
                <a:lnTo>
                  <a:pt x="15557596" y="6921500"/>
                </a:lnTo>
                <a:lnTo>
                  <a:pt x="15567466" y="6858000"/>
                </a:lnTo>
                <a:lnTo>
                  <a:pt x="15576850" y="6794500"/>
                </a:lnTo>
                <a:lnTo>
                  <a:pt x="15585743" y="6743700"/>
                </a:lnTo>
                <a:lnTo>
                  <a:pt x="15594145" y="6680200"/>
                </a:lnTo>
                <a:lnTo>
                  <a:pt x="15602054" y="6616700"/>
                </a:lnTo>
                <a:lnTo>
                  <a:pt x="15609466" y="6553200"/>
                </a:lnTo>
                <a:lnTo>
                  <a:pt x="15616382" y="6489700"/>
                </a:lnTo>
                <a:lnTo>
                  <a:pt x="15622797" y="6426200"/>
                </a:lnTo>
                <a:lnTo>
                  <a:pt x="15628711" y="6362700"/>
                </a:lnTo>
                <a:lnTo>
                  <a:pt x="15634121" y="6299200"/>
                </a:lnTo>
                <a:lnTo>
                  <a:pt x="15639026" y="6235700"/>
                </a:lnTo>
                <a:lnTo>
                  <a:pt x="15643423" y="6172200"/>
                </a:lnTo>
                <a:lnTo>
                  <a:pt x="15647310" y="6108700"/>
                </a:lnTo>
                <a:lnTo>
                  <a:pt x="15650685" y="6045200"/>
                </a:lnTo>
                <a:lnTo>
                  <a:pt x="15653547" y="5981700"/>
                </a:lnTo>
                <a:lnTo>
                  <a:pt x="15655892" y="5918200"/>
                </a:lnTo>
                <a:lnTo>
                  <a:pt x="15657720" y="5854700"/>
                </a:lnTo>
                <a:lnTo>
                  <a:pt x="15659029" y="5778500"/>
                </a:lnTo>
                <a:lnTo>
                  <a:pt x="15659815" y="5715000"/>
                </a:lnTo>
                <a:lnTo>
                  <a:pt x="15660078" y="5651500"/>
                </a:lnTo>
                <a:lnTo>
                  <a:pt x="15659815" y="5588000"/>
                </a:lnTo>
                <a:lnTo>
                  <a:pt x="15659029" y="5524500"/>
                </a:lnTo>
                <a:lnTo>
                  <a:pt x="15657720" y="5461000"/>
                </a:lnTo>
                <a:lnTo>
                  <a:pt x="15655892" y="5397500"/>
                </a:lnTo>
                <a:lnTo>
                  <a:pt x="15653547" y="5334000"/>
                </a:lnTo>
                <a:lnTo>
                  <a:pt x="15650685" y="5270500"/>
                </a:lnTo>
                <a:lnTo>
                  <a:pt x="15647310" y="5207000"/>
                </a:lnTo>
                <a:lnTo>
                  <a:pt x="15643423" y="5143500"/>
                </a:lnTo>
                <a:lnTo>
                  <a:pt x="15639026" y="5080000"/>
                </a:lnTo>
                <a:lnTo>
                  <a:pt x="15634121" y="5016500"/>
                </a:lnTo>
                <a:lnTo>
                  <a:pt x="15628711" y="4953000"/>
                </a:lnTo>
                <a:lnTo>
                  <a:pt x="15622797" y="4889500"/>
                </a:lnTo>
                <a:lnTo>
                  <a:pt x="15616382" y="4826000"/>
                </a:lnTo>
                <a:lnTo>
                  <a:pt x="15609466" y="4762500"/>
                </a:lnTo>
                <a:lnTo>
                  <a:pt x="15602054" y="4699000"/>
                </a:lnTo>
                <a:lnTo>
                  <a:pt x="15594145" y="4635500"/>
                </a:lnTo>
                <a:lnTo>
                  <a:pt x="15585743" y="4572000"/>
                </a:lnTo>
                <a:lnTo>
                  <a:pt x="15576850" y="4508500"/>
                </a:lnTo>
                <a:lnTo>
                  <a:pt x="15567466" y="4445000"/>
                </a:lnTo>
                <a:lnTo>
                  <a:pt x="15557596" y="4381500"/>
                </a:lnTo>
                <a:lnTo>
                  <a:pt x="15547239" y="4318000"/>
                </a:lnTo>
                <a:lnTo>
                  <a:pt x="15536399" y="4267200"/>
                </a:lnTo>
                <a:lnTo>
                  <a:pt x="15525078" y="4203700"/>
                </a:lnTo>
                <a:lnTo>
                  <a:pt x="15513277" y="4140200"/>
                </a:lnTo>
                <a:lnTo>
                  <a:pt x="15500999" y="4076700"/>
                </a:lnTo>
                <a:lnTo>
                  <a:pt x="15488245" y="4013200"/>
                </a:lnTo>
                <a:lnTo>
                  <a:pt x="15475018" y="3949700"/>
                </a:lnTo>
                <a:lnTo>
                  <a:pt x="15461319" y="3898900"/>
                </a:lnTo>
                <a:lnTo>
                  <a:pt x="15447151" y="3835400"/>
                </a:lnTo>
                <a:lnTo>
                  <a:pt x="15432516" y="3771900"/>
                </a:lnTo>
                <a:lnTo>
                  <a:pt x="15417415" y="3708400"/>
                </a:lnTo>
                <a:lnTo>
                  <a:pt x="15401851" y="3657600"/>
                </a:lnTo>
                <a:lnTo>
                  <a:pt x="15385825" y="3594100"/>
                </a:lnTo>
                <a:lnTo>
                  <a:pt x="15369340" y="3530600"/>
                </a:lnTo>
                <a:lnTo>
                  <a:pt x="15352398" y="3479800"/>
                </a:lnTo>
                <a:lnTo>
                  <a:pt x="15335000" y="3416300"/>
                </a:lnTo>
                <a:lnTo>
                  <a:pt x="15317149" y="3352800"/>
                </a:lnTo>
                <a:lnTo>
                  <a:pt x="15298847" y="3302000"/>
                </a:lnTo>
                <a:lnTo>
                  <a:pt x="15280095" y="3238500"/>
                </a:lnTo>
                <a:lnTo>
                  <a:pt x="15260897" y="3175000"/>
                </a:lnTo>
                <a:lnTo>
                  <a:pt x="15241253" y="3124200"/>
                </a:lnTo>
                <a:lnTo>
                  <a:pt x="15221166" y="3060700"/>
                </a:lnTo>
                <a:lnTo>
                  <a:pt x="15200637" y="3009900"/>
                </a:lnTo>
                <a:lnTo>
                  <a:pt x="15179670" y="2946400"/>
                </a:lnTo>
                <a:lnTo>
                  <a:pt x="15158265" y="2895600"/>
                </a:lnTo>
                <a:lnTo>
                  <a:pt x="15136425" y="2832100"/>
                </a:lnTo>
                <a:lnTo>
                  <a:pt x="15114152" y="2781300"/>
                </a:lnTo>
                <a:lnTo>
                  <a:pt x="15091448" y="2717800"/>
                </a:lnTo>
                <a:lnTo>
                  <a:pt x="15068314" y="2667000"/>
                </a:lnTo>
                <a:lnTo>
                  <a:pt x="15044754" y="2603500"/>
                </a:lnTo>
                <a:lnTo>
                  <a:pt x="15020768" y="2552700"/>
                </a:lnTo>
                <a:lnTo>
                  <a:pt x="14996360" y="2489200"/>
                </a:lnTo>
                <a:lnTo>
                  <a:pt x="14971530" y="2438400"/>
                </a:lnTo>
                <a:lnTo>
                  <a:pt x="14946282" y="2387600"/>
                </a:lnTo>
                <a:lnTo>
                  <a:pt x="14920616" y="2324100"/>
                </a:lnTo>
                <a:lnTo>
                  <a:pt x="14894535" y="2273300"/>
                </a:lnTo>
                <a:lnTo>
                  <a:pt x="14868041" y="2222500"/>
                </a:lnTo>
                <a:lnTo>
                  <a:pt x="14841137" y="2159000"/>
                </a:lnTo>
                <a:lnTo>
                  <a:pt x="14813823" y="2108200"/>
                </a:lnTo>
                <a:lnTo>
                  <a:pt x="14786102" y="2057400"/>
                </a:lnTo>
                <a:lnTo>
                  <a:pt x="14757977" y="2006600"/>
                </a:lnTo>
                <a:lnTo>
                  <a:pt x="14729448" y="1955800"/>
                </a:lnTo>
                <a:lnTo>
                  <a:pt x="14700519" y="1892300"/>
                </a:lnTo>
                <a:lnTo>
                  <a:pt x="14671191" y="1841500"/>
                </a:lnTo>
                <a:lnTo>
                  <a:pt x="14641466" y="1790700"/>
                </a:lnTo>
                <a:lnTo>
                  <a:pt x="14611346" y="1739900"/>
                </a:lnTo>
                <a:lnTo>
                  <a:pt x="14580833" y="1689100"/>
                </a:lnTo>
                <a:lnTo>
                  <a:pt x="14549929" y="1638300"/>
                </a:lnTo>
                <a:lnTo>
                  <a:pt x="14518637" y="1587500"/>
                </a:lnTo>
                <a:lnTo>
                  <a:pt x="14486957" y="1536700"/>
                </a:lnTo>
                <a:lnTo>
                  <a:pt x="14454893" y="1473200"/>
                </a:lnTo>
                <a:lnTo>
                  <a:pt x="14422446" y="1422400"/>
                </a:lnTo>
                <a:lnTo>
                  <a:pt x="14389619" y="1371600"/>
                </a:lnTo>
                <a:lnTo>
                  <a:pt x="14356412" y="1333500"/>
                </a:lnTo>
                <a:lnTo>
                  <a:pt x="14322829" y="1282700"/>
                </a:lnTo>
                <a:lnTo>
                  <a:pt x="14288872" y="1231900"/>
                </a:lnTo>
                <a:lnTo>
                  <a:pt x="14254541" y="1181100"/>
                </a:lnTo>
                <a:lnTo>
                  <a:pt x="14219840" y="1130300"/>
                </a:lnTo>
                <a:lnTo>
                  <a:pt x="14184770" y="1079500"/>
                </a:lnTo>
                <a:lnTo>
                  <a:pt x="14149334" y="1028700"/>
                </a:lnTo>
                <a:lnTo>
                  <a:pt x="14113533" y="977900"/>
                </a:lnTo>
                <a:lnTo>
                  <a:pt x="14077369" y="939800"/>
                </a:lnTo>
                <a:lnTo>
                  <a:pt x="14040845" y="889000"/>
                </a:lnTo>
                <a:lnTo>
                  <a:pt x="14003962" y="838200"/>
                </a:lnTo>
                <a:lnTo>
                  <a:pt x="13966722" y="787400"/>
                </a:lnTo>
                <a:lnTo>
                  <a:pt x="13929128" y="749300"/>
                </a:lnTo>
                <a:lnTo>
                  <a:pt x="13891182" y="698500"/>
                </a:lnTo>
                <a:lnTo>
                  <a:pt x="13852884" y="647700"/>
                </a:lnTo>
                <a:lnTo>
                  <a:pt x="13814239" y="609600"/>
                </a:lnTo>
                <a:lnTo>
                  <a:pt x="13775247" y="558800"/>
                </a:lnTo>
                <a:lnTo>
                  <a:pt x="13735910" y="508000"/>
                </a:lnTo>
                <a:lnTo>
                  <a:pt x="13696231" y="469900"/>
                </a:lnTo>
                <a:lnTo>
                  <a:pt x="13656212" y="419100"/>
                </a:lnTo>
                <a:lnTo>
                  <a:pt x="13615854" y="381000"/>
                </a:lnTo>
                <a:lnTo>
                  <a:pt x="13575159" y="330200"/>
                </a:lnTo>
                <a:lnTo>
                  <a:pt x="13534130" y="292100"/>
                </a:lnTo>
                <a:lnTo>
                  <a:pt x="13492769" y="241300"/>
                </a:lnTo>
                <a:lnTo>
                  <a:pt x="13409058" y="165100"/>
                </a:lnTo>
                <a:lnTo>
                  <a:pt x="13366712" y="114300"/>
                </a:lnTo>
                <a:lnTo>
                  <a:pt x="13281048" y="38100"/>
                </a:lnTo>
                <a:lnTo>
                  <a:pt x="13246515" y="0"/>
                </a:lnTo>
                <a:close/>
              </a:path>
            </a:pathLst>
          </a:custGeom>
          <a:solidFill>
            <a:srgbClr val="C2F2F0"/>
          </a:solidFill>
          <a:ln>
            <a:solidFill>
              <a:srgbClr val="C2F2F0"/>
            </a:solidFill>
          </a:ln>
        </p:spPr>
        <p:txBody>
          <a:bodyPr wrap="square" lIns="0" tIns="0" rIns="0" bIns="0" rtlCol="0"/>
          <a:lstStyle/>
          <a:p>
            <a:endParaRPr/>
          </a:p>
        </p:txBody>
      </p:sp>
      <p:sp>
        <p:nvSpPr>
          <p:cNvPr id="6" name="object 6"/>
          <p:cNvSpPr txBox="1">
            <a:spLocks noGrp="1"/>
          </p:cNvSpPr>
          <p:nvPr>
            <p:ph type="body" idx="4294967295"/>
          </p:nvPr>
        </p:nvSpPr>
        <p:spPr>
          <a:xfrm>
            <a:off x="3535325" y="1639908"/>
            <a:ext cx="12961440" cy="3781163"/>
          </a:xfrm>
          <a:prstGeom prst="rect">
            <a:avLst/>
          </a:prstGeom>
        </p:spPr>
        <p:txBody>
          <a:bodyPr vert="horz" wrap="square" lIns="0" tIns="86995" rIns="0" bIns="0" rtlCol="0">
            <a:spAutoFit/>
          </a:bodyPr>
          <a:lstStyle/>
          <a:p>
            <a:pPr algn="ctr"/>
            <a:r>
              <a:rPr lang="en-US" sz="8000" b="1" dirty="0">
                <a:latin typeface="Arial" panose="020B0604020202020204" pitchFamily="34" charset="0"/>
                <a:cs typeface="Arial" panose="020B0604020202020204" pitchFamily="34" charset="0"/>
              </a:rPr>
              <a:t>S</a:t>
            </a:r>
            <a:r>
              <a:rPr lang="en-US" sz="8000" dirty="0">
                <a:latin typeface="Arial" panose="020B0604020202020204" pitchFamily="34" charset="0"/>
                <a:cs typeface="Arial" panose="020B0604020202020204" pitchFamily="34" charset="0"/>
              </a:rPr>
              <a:t>EA</a:t>
            </a:r>
            <a:r>
              <a:rPr lang="en-US" sz="8000" b="1" dirty="0">
                <a:latin typeface="Arial" panose="020B0604020202020204" pitchFamily="34" charset="0"/>
                <a:cs typeface="Arial" panose="020B0604020202020204" pitchFamily="34" charset="0"/>
              </a:rPr>
              <a:t>CO</a:t>
            </a:r>
            <a:r>
              <a:rPr lang="en-US" sz="8000" dirty="0">
                <a:latin typeface="Arial" panose="020B0604020202020204" pitchFamily="34" charset="0"/>
                <a:cs typeface="Arial" panose="020B0604020202020204" pitchFamily="34" charset="0"/>
              </a:rPr>
              <a:t>VARIANTS</a:t>
            </a:r>
          </a:p>
          <a:p>
            <a:pPr algn="ctr"/>
            <a:r>
              <a:rPr lang="en-US" sz="8000" b="1" dirty="0">
                <a:latin typeface="Arial" panose="020B0604020202020204" pitchFamily="34" charset="0"/>
                <a:cs typeface="Arial" panose="020B0604020202020204" pitchFamily="34" charset="0"/>
              </a:rPr>
              <a:t>P</a:t>
            </a:r>
            <a:r>
              <a:rPr lang="en-US" sz="8000" dirty="0">
                <a:latin typeface="Arial" panose="020B0604020202020204" pitchFamily="34" charset="0"/>
                <a:cs typeface="Arial" panose="020B0604020202020204" pitchFamily="34" charset="0"/>
              </a:rPr>
              <a:t>ublic </a:t>
            </a:r>
            <a:r>
              <a:rPr lang="en-US" sz="8000" b="1" dirty="0">
                <a:latin typeface="Arial" panose="020B0604020202020204" pitchFamily="34" charset="0"/>
                <a:cs typeface="Arial" panose="020B0604020202020204" pitchFamily="34" charset="0"/>
              </a:rPr>
              <a:t>E</a:t>
            </a:r>
            <a:r>
              <a:rPr lang="en-US" sz="8000" dirty="0">
                <a:latin typeface="Arial" panose="020B0604020202020204" pitchFamily="34" charset="0"/>
                <a:cs typeface="Arial" panose="020B0604020202020204" pitchFamily="34" charset="0"/>
              </a:rPr>
              <a:t>ngagement</a:t>
            </a:r>
          </a:p>
          <a:p>
            <a:pPr algn="ctr"/>
            <a:r>
              <a:rPr lang="en-US" sz="8000" b="1" dirty="0">
                <a:latin typeface="Arial" panose="020B0604020202020204" pitchFamily="34" charset="0"/>
                <a:cs typeface="Arial" panose="020B0604020202020204" pitchFamily="34" charset="0"/>
              </a:rPr>
              <a:t>SCOPE</a:t>
            </a:r>
          </a:p>
        </p:txBody>
      </p:sp>
      <p:sp>
        <p:nvSpPr>
          <p:cNvPr id="15" name="object 15"/>
          <p:cNvSpPr txBox="1">
            <a:spLocks noGrp="1"/>
          </p:cNvSpPr>
          <p:nvPr>
            <p:ph type="sldNum" sz="quarter" idx="10"/>
          </p:nvPr>
        </p:nvSpPr>
        <p:spPr>
          <a:xfrm>
            <a:off x="19789775" y="10494963"/>
            <a:ext cx="314325" cy="247650"/>
          </a:xfrm>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25" dirty="0"/>
              <a:t>1</a:t>
            </a:fld>
            <a:endParaRPr spc="-25" dirty="0"/>
          </a:p>
        </p:txBody>
      </p:sp>
      <p:sp>
        <p:nvSpPr>
          <p:cNvPr id="7" name="object 4">
            <a:extLst>
              <a:ext uri="{FF2B5EF4-FFF2-40B4-BE49-F238E27FC236}">
                <a16:creationId xmlns:a16="http://schemas.microsoft.com/office/drawing/2014/main" id="{8925585A-BA2A-CB4E-B04B-F623F6C5D7C4}"/>
              </a:ext>
            </a:extLst>
          </p:cNvPr>
          <p:cNvSpPr txBox="1">
            <a:spLocks/>
          </p:cNvSpPr>
          <p:nvPr/>
        </p:nvSpPr>
        <p:spPr>
          <a:xfrm>
            <a:off x="5748886" y="8607003"/>
            <a:ext cx="9199708" cy="2136354"/>
          </a:xfrm>
          <a:prstGeom prst="rect">
            <a:avLst/>
          </a:prstGeom>
        </p:spPr>
        <p:txBody>
          <a:bodyPr vert="horz" wrap="square" lIns="0" tIns="471805" rIns="0" bIns="0" rtlCol="0">
            <a:spAutoFit/>
          </a:bodyPr>
          <a:lstStyle>
            <a:lvl1pPr eaLnBrk="1" hangingPunct="1">
              <a:defRPr>
                <a:latin typeface="+mj-lt"/>
                <a:ea typeface="+mj-ea"/>
                <a:cs typeface="+mj-cs"/>
              </a:defRPr>
            </a:lvl1pPr>
          </a:lstStyle>
          <a:p>
            <a:pPr algn="ctr">
              <a:lnSpc>
                <a:spcPct val="150000"/>
              </a:lnSpc>
            </a:pPr>
            <a:r>
              <a:rPr lang="en-US" sz="2500" b="1" dirty="0">
                <a:solidFill>
                  <a:schemeClr val="tx1"/>
                </a:solidFill>
                <a:latin typeface="Arial" panose="020B0604020202020204" pitchFamily="34" charset="0"/>
                <a:cs typeface="Arial" panose="020B0604020202020204" pitchFamily="34" charset="0"/>
              </a:rPr>
              <a:t>Dr. Mary Chambers</a:t>
            </a:r>
          </a:p>
          <a:p>
            <a:pPr algn="ctr">
              <a:lnSpc>
                <a:spcPct val="150000"/>
              </a:lnSpc>
            </a:pPr>
            <a:r>
              <a:rPr lang="en-US" sz="2500" dirty="0">
                <a:solidFill>
                  <a:schemeClr val="tx1"/>
                </a:solidFill>
                <a:latin typeface="Arial" panose="020B0604020202020204" pitchFamily="34" charset="0"/>
                <a:cs typeface="Arial" panose="020B0604020202020204" pitchFamily="34" charset="0"/>
              </a:rPr>
              <a:t>Head of Public and Community Engagement  OUCRU</a:t>
            </a:r>
          </a:p>
          <a:p>
            <a:pPr algn="ctr">
              <a:lnSpc>
                <a:spcPct val="150000"/>
              </a:lnSpc>
            </a:pPr>
            <a:r>
              <a:rPr lang="en-US" sz="2500" dirty="0" err="1">
                <a:solidFill>
                  <a:schemeClr val="tx1"/>
                </a:solidFill>
                <a:latin typeface="Arial" panose="020B0604020202020204" pitchFamily="34" charset="0"/>
                <a:cs typeface="Arial" panose="020B0604020202020204" pitchFamily="34" charset="0"/>
              </a:rPr>
              <a:t>SCOPE@oucru.org</a:t>
            </a:r>
            <a:endParaRPr lang="en-US" sz="2500"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F66AD03-A1D2-B146-AD60-7DEB069AD6CA}"/>
              </a:ext>
            </a:extLst>
          </p:cNvPr>
          <p:cNvGrpSpPr/>
          <p:nvPr/>
        </p:nvGrpSpPr>
        <p:grpSpPr>
          <a:xfrm>
            <a:off x="4363418" y="6818016"/>
            <a:ext cx="11973529" cy="1125657"/>
            <a:chOff x="4820802" y="5753154"/>
            <a:chExt cx="11973529" cy="1125657"/>
          </a:xfrm>
        </p:grpSpPr>
        <p:grpSp>
          <p:nvGrpSpPr>
            <p:cNvPr id="9" name="Group 8">
              <a:extLst>
                <a:ext uri="{FF2B5EF4-FFF2-40B4-BE49-F238E27FC236}">
                  <a16:creationId xmlns:a16="http://schemas.microsoft.com/office/drawing/2014/main" id="{ED8DCF8D-C774-C142-B634-586EB20EB4E0}"/>
                </a:ext>
              </a:extLst>
            </p:cNvPr>
            <p:cNvGrpSpPr/>
            <p:nvPr/>
          </p:nvGrpSpPr>
          <p:grpSpPr>
            <a:xfrm>
              <a:off x="8640464" y="6146290"/>
              <a:ext cx="4610762" cy="713227"/>
              <a:chOff x="15138089" y="5415045"/>
              <a:chExt cx="4610762" cy="713227"/>
            </a:xfrm>
          </p:grpSpPr>
          <p:pic>
            <p:nvPicPr>
              <p:cNvPr id="11" name="Picture 10">
                <a:extLst>
                  <a:ext uri="{FF2B5EF4-FFF2-40B4-BE49-F238E27FC236}">
                    <a16:creationId xmlns:a16="http://schemas.microsoft.com/office/drawing/2014/main" id="{4AD16A64-7738-484C-8661-845DF528258B}"/>
                  </a:ext>
                </a:extLst>
              </p:cNvPr>
              <p:cNvPicPr>
                <a:picLocks noChangeAspect="1"/>
              </p:cNvPicPr>
              <p:nvPr/>
            </p:nvPicPr>
            <p:blipFill>
              <a:blip r:embed="rId2"/>
              <a:stretch>
                <a:fillRect/>
              </a:stretch>
            </p:blipFill>
            <p:spPr>
              <a:xfrm>
                <a:off x="15138089" y="5438651"/>
                <a:ext cx="1521221" cy="689621"/>
              </a:xfrm>
              <a:prstGeom prst="rect">
                <a:avLst/>
              </a:prstGeom>
            </p:spPr>
          </p:pic>
          <p:pic>
            <p:nvPicPr>
              <p:cNvPr id="13" name="Picture 12">
                <a:extLst>
                  <a:ext uri="{FF2B5EF4-FFF2-40B4-BE49-F238E27FC236}">
                    <a16:creationId xmlns:a16="http://schemas.microsoft.com/office/drawing/2014/main" id="{E3F1B444-F8B3-B643-88E8-893D4AA3AE0E}"/>
                  </a:ext>
                </a:extLst>
              </p:cNvPr>
              <p:cNvPicPr>
                <a:picLocks noChangeAspect="1"/>
              </p:cNvPicPr>
              <p:nvPr/>
            </p:nvPicPr>
            <p:blipFill>
              <a:blip r:embed="rId3"/>
              <a:stretch>
                <a:fillRect/>
              </a:stretch>
            </p:blipFill>
            <p:spPr>
              <a:xfrm>
                <a:off x="17214510" y="5415045"/>
                <a:ext cx="2534341" cy="555920"/>
              </a:xfrm>
              <a:prstGeom prst="rect">
                <a:avLst/>
              </a:prstGeom>
            </p:spPr>
          </p:pic>
        </p:grpSp>
        <p:pic>
          <p:nvPicPr>
            <p:cNvPr id="17" name="Picture 16">
              <a:extLst>
                <a:ext uri="{FF2B5EF4-FFF2-40B4-BE49-F238E27FC236}">
                  <a16:creationId xmlns:a16="http://schemas.microsoft.com/office/drawing/2014/main" id="{7501566F-10C6-B843-9A69-339AAB3ABAEA}"/>
                </a:ext>
              </a:extLst>
            </p:cNvPr>
            <p:cNvPicPr>
              <a:picLocks noChangeAspect="1"/>
            </p:cNvPicPr>
            <p:nvPr/>
          </p:nvPicPr>
          <p:blipFill>
            <a:blip r:embed="rId4"/>
            <a:stretch>
              <a:fillRect/>
            </a:stretch>
          </p:blipFill>
          <p:spPr>
            <a:xfrm>
              <a:off x="6383021" y="6204695"/>
              <a:ext cx="1743626" cy="581209"/>
            </a:xfrm>
            <a:prstGeom prst="rect">
              <a:avLst/>
            </a:prstGeom>
          </p:spPr>
        </p:pic>
        <p:pic>
          <p:nvPicPr>
            <p:cNvPr id="18" name="Picture 17" descr="A logo on a black background&#10;&#10;Description automatically generated">
              <a:extLst>
                <a:ext uri="{FF2B5EF4-FFF2-40B4-BE49-F238E27FC236}">
                  <a16:creationId xmlns:a16="http://schemas.microsoft.com/office/drawing/2014/main" id="{89C0BF28-4B50-AE4C-A942-45A2C77BF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802" y="5804733"/>
              <a:ext cx="1054784" cy="1054784"/>
            </a:xfrm>
            <a:prstGeom prst="rect">
              <a:avLst/>
            </a:prstGeom>
            <a:solidFill>
              <a:schemeClr val="tx2"/>
            </a:solidFill>
          </p:spPr>
        </p:pic>
        <p:pic>
          <p:nvPicPr>
            <p:cNvPr id="19" name="Picture 18">
              <a:extLst>
                <a:ext uri="{FF2B5EF4-FFF2-40B4-BE49-F238E27FC236}">
                  <a16:creationId xmlns:a16="http://schemas.microsoft.com/office/drawing/2014/main" id="{7573032E-173C-5640-A181-735941B348A4}"/>
                </a:ext>
              </a:extLst>
            </p:cNvPr>
            <p:cNvPicPr>
              <a:picLocks noChangeAspect="1"/>
            </p:cNvPicPr>
            <p:nvPr/>
          </p:nvPicPr>
          <p:blipFill>
            <a:blip r:embed="rId6"/>
            <a:stretch>
              <a:fillRect/>
            </a:stretch>
          </p:blipFill>
          <p:spPr>
            <a:xfrm>
              <a:off x="13501040" y="5809438"/>
              <a:ext cx="1633456" cy="1050079"/>
            </a:xfrm>
            <a:prstGeom prst="rect">
              <a:avLst/>
            </a:prstGeom>
            <a:solidFill>
              <a:srgbClr val="002060"/>
            </a:solidFill>
          </p:spPr>
        </p:pic>
        <p:pic>
          <p:nvPicPr>
            <p:cNvPr id="20" name="Picture 19" descr="A blue square with white text&#10;&#10;Description automatically generated">
              <a:extLst>
                <a:ext uri="{FF2B5EF4-FFF2-40B4-BE49-F238E27FC236}">
                  <a16:creationId xmlns:a16="http://schemas.microsoft.com/office/drawing/2014/main" id="{93B15A0C-0247-C04A-92A4-35AFD66CF2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68674" y="5753154"/>
              <a:ext cx="1125657" cy="1125657"/>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99857-8ECC-CB5E-B8C9-5B91CDE6696D}"/>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10</a:t>
            </a:fld>
            <a:endParaRPr lang="en-US" spc="-25" dirty="0"/>
          </a:p>
        </p:txBody>
      </p:sp>
      <p:pic>
        <p:nvPicPr>
          <p:cNvPr id="3" name="Picture 2">
            <a:extLst>
              <a:ext uri="{FF2B5EF4-FFF2-40B4-BE49-F238E27FC236}">
                <a16:creationId xmlns:a16="http://schemas.microsoft.com/office/drawing/2014/main" id="{F040BBCD-6302-6500-11C9-ED36D9E2E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178" y="3133244"/>
            <a:ext cx="8010041" cy="5336689"/>
          </a:xfrm>
          <a:prstGeom prst="rect">
            <a:avLst/>
          </a:prstGeom>
        </p:spPr>
      </p:pic>
      <p:sp>
        <p:nvSpPr>
          <p:cNvPr id="5" name="object 6">
            <a:extLst>
              <a:ext uri="{FF2B5EF4-FFF2-40B4-BE49-F238E27FC236}">
                <a16:creationId xmlns:a16="http://schemas.microsoft.com/office/drawing/2014/main" id="{F81A8CCB-D179-5932-EE7E-6389D75A770E}"/>
              </a:ext>
            </a:extLst>
          </p:cNvPr>
          <p:cNvSpPr/>
          <p:nvPr/>
        </p:nvSpPr>
        <p:spPr>
          <a:xfrm>
            <a:off x="553692" y="4684971"/>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F5CF4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6">
            <a:extLst>
              <a:ext uri="{FF2B5EF4-FFF2-40B4-BE49-F238E27FC236}">
                <a16:creationId xmlns:a16="http://schemas.microsoft.com/office/drawing/2014/main" id="{C1C43DE4-EE4A-F12D-2DCE-E1D687452F3F}"/>
              </a:ext>
            </a:extLst>
          </p:cNvPr>
          <p:cNvSpPr/>
          <p:nvPr/>
        </p:nvSpPr>
        <p:spPr>
          <a:xfrm>
            <a:off x="618214" y="2307764"/>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E082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6">
            <a:extLst>
              <a:ext uri="{FF2B5EF4-FFF2-40B4-BE49-F238E27FC236}">
                <a16:creationId xmlns:a16="http://schemas.microsoft.com/office/drawing/2014/main" id="{D62AC66B-166D-E7F3-484A-6002196BEEAB}"/>
              </a:ext>
            </a:extLst>
          </p:cNvPr>
          <p:cNvSpPr/>
          <p:nvPr/>
        </p:nvSpPr>
        <p:spPr>
          <a:xfrm>
            <a:off x="553692" y="6995662"/>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E082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7DDD5C-852F-A871-D77F-3A72376D2CF8}"/>
              </a:ext>
            </a:extLst>
          </p:cNvPr>
          <p:cNvSpPr txBox="1"/>
          <p:nvPr/>
        </p:nvSpPr>
        <p:spPr>
          <a:xfrm>
            <a:off x="2419202" y="2307764"/>
            <a:ext cx="7632848" cy="1384995"/>
          </a:xfrm>
          <a:prstGeom prst="rect">
            <a:avLst/>
          </a:prstGeom>
          <a:noFill/>
        </p:spPr>
        <p:txBody>
          <a:bodyPr wrap="square" rtlCol="0">
            <a:spAutoFit/>
          </a:bodyPr>
          <a:lstStyle/>
          <a:p>
            <a:r>
              <a:rPr lang="en-US" sz="2800" dirty="0"/>
              <a:t>Who were the main actors in communications during C19 in Indonesia and what were their main concerns?</a:t>
            </a:r>
          </a:p>
        </p:txBody>
      </p:sp>
      <p:sp>
        <p:nvSpPr>
          <p:cNvPr id="11" name="TextBox 10">
            <a:extLst>
              <a:ext uri="{FF2B5EF4-FFF2-40B4-BE49-F238E27FC236}">
                <a16:creationId xmlns:a16="http://schemas.microsoft.com/office/drawing/2014/main" id="{947DD1E9-C19A-6669-2A44-450CDD0B9802}"/>
              </a:ext>
            </a:extLst>
          </p:cNvPr>
          <p:cNvSpPr txBox="1"/>
          <p:nvPr/>
        </p:nvSpPr>
        <p:spPr>
          <a:xfrm>
            <a:off x="2395260" y="4684971"/>
            <a:ext cx="7494881" cy="954107"/>
          </a:xfrm>
          <a:prstGeom prst="rect">
            <a:avLst/>
          </a:prstGeom>
          <a:noFill/>
        </p:spPr>
        <p:txBody>
          <a:bodyPr wrap="square">
            <a:spAutoFit/>
          </a:bodyPr>
          <a:lstStyle/>
          <a:p>
            <a:r>
              <a:rPr lang="en-US" sz="2800" dirty="0"/>
              <a:t>Which key actors were most effective in communicating during the pandemic?</a:t>
            </a:r>
          </a:p>
        </p:txBody>
      </p:sp>
      <p:sp>
        <p:nvSpPr>
          <p:cNvPr id="12" name="TextBox 11">
            <a:extLst>
              <a:ext uri="{FF2B5EF4-FFF2-40B4-BE49-F238E27FC236}">
                <a16:creationId xmlns:a16="http://schemas.microsoft.com/office/drawing/2014/main" id="{1C20A8EF-C5A7-1E9B-580E-19E551EF2313}"/>
              </a:ext>
            </a:extLst>
          </p:cNvPr>
          <p:cNvSpPr txBox="1"/>
          <p:nvPr/>
        </p:nvSpPr>
        <p:spPr>
          <a:xfrm>
            <a:off x="2413914" y="6995662"/>
            <a:ext cx="8010041" cy="954107"/>
          </a:xfrm>
          <a:prstGeom prst="rect">
            <a:avLst/>
          </a:prstGeom>
          <a:noFill/>
        </p:spPr>
        <p:txBody>
          <a:bodyPr wrap="square">
            <a:spAutoFit/>
          </a:bodyPr>
          <a:lstStyle/>
          <a:p>
            <a:r>
              <a:rPr lang="en-US" sz="2800" dirty="0"/>
              <a:t>Who were the hard-to-reach communities and individuals?</a:t>
            </a:r>
          </a:p>
        </p:txBody>
      </p:sp>
    </p:spTree>
    <p:extLst>
      <p:ext uri="{BB962C8B-B14F-4D97-AF65-F5344CB8AC3E}">
        <p14:creationId xmlns:p14="http://schemas.microsoft.com/office/powerpoint/2010/main" val="70095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42FF7-981C-401C-B9EF-F6E9C1E39E78}"/>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7D4B6-E0AA-4C3A-8124-DC4BB9683CE1}" type="slidenum">
              <a:rPr lang="en-US" altLang="en-US">
                <a:solidFill>
                  <a:srgbClr val="999999"/>
                </a:solidFill>
                <a:latin typeface="Foundry Sterling Book"/>
              </a:rPr>
              <a:pPr/>
              <a:t>11</a:t>
            </a:fld>
            <a:endParaRPr lang="en-US" altLang="en-US">
              <a:solidFill>
                <a:srgbClr val="999999"/>
              </a:solidFill>
              <a:latin typeface="Foundry Sterling Book"/>
            </a:endParaRPr>
          </a:p>
        </p:txBody>
      </p:sp>
      <p:sp>
        <p:nvSpPr>
          <p:cNvPr id="7" name="TextBox 2">
            <a:extLst>
              <a:ext uri="{FF2B5EF4-FFF2-40B4-BE49-F238E27FC236}">
                <a16:creationId xmlns:a16="http://schemas.microsoft.com/office/drawing/2014/main" id="{2A63DF4A-1AAC-DF4B-8496-485D64CC49EF}"/>
              </a:ext>
            </a:extLst>
          </p:cNvPr>
          <p:cNvSpPr txBox="1">
            <a:spLocks noChangeArrowheads="1"/>
          </p:cNvSpPr>
          <p:nvPr/>
        </p:nvSpPr>
        <p:spPr bwMode="auto">
          <a:xfrm>
            <a:off x="474986" y="911102"/>
            <a:ext cx="1607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t>Senior stakeholder meeting in Vietnam</a:t>
            </a:r>
            <a:endParaRPr lang="en-GB" altLang="en-US" sz="4000" b="1" dirty="0"/>
          </a:p>
        </p:txBody>
      </p:sp>
      <p:sp>
        <p:nvSpPr>
          <p:cNvPr id="3" name="TextBox 2">
            <a:extLst>
              <a:ext uri="{FF2B5EF4-FFF2-40B4-BE49-F238E27FC236}">
                <a16:creationId xmlns:a16="http://schemas.microsoft.com/office/drawing/2014/main" id="{39FBADEC-BA62-6471-1F82-8DAF8BE190E6}"/>
              </a:ext>
            </a:extLst>
          </p:cNvPr>
          <p:cNvSpPr txBox="1"/>
          <p:nvPr/>
        </p:nvSpPr>
        <p:spPr>
          <a:xfrm>
            <a:off x="1267074" y="3062387"/>
            <a:ext cx="7908403" cy="501675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17 participants who held senior positions and responsible for COVID19 response in their </a:t>
            </a:r>
            <a:r>
              <a:rPr lang="en-US" sz="4000" dirty="0" err="1">
                <a:latin typeface="Arial" panose="020B0604020202020204" pitchFamily="34" charset="0"/>
                <a:cs typeface="Arial" panose="020B0604020202020204" pitchFamily="34" charset="0"/>
              </a:rPr>
              <a:t>organisations</a:t>
            </a:r>
            <a:r>
              <a:rPr lang="en-US" sz="4000" dirty="0">
                <a:latin typeface="Arial" panose="020B0604020202020204" pitchFamily="34" charset="0"/>
                <a:cs typeface="Arial" panose="020B0604020202020204" pitchFamily="34" charset="0"/>
              </a:rPr>
              <a:t>.</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From 4 sectors: Media &amp; Press, Healthcare, Education, and Community-based </a:t>
            </a:r>
            <a:r>
              <a:rPr lang="en-US" sz="4000" dirty="0" err="1">
                <a:latin typeface="Arial" panose="020B0604020202020204" pitchFamily="34" charset="0"/>
                <a:cs typeface="Arial" panose="020B0604020202020204" pitchFamily="34" charset="0"/>
              </a:rPr>
              <a:t>organisations</a:t>
            </a:r>
            <a:r>
              <a:rPr lang="en-US" sz="4000" dirty="0">
                <a:latin typeface="Arial" panose="020B0604020202020204" pitchFamily="34" charset="0"/>
                <a:cs typeface="Arial" panose="020B0604020202020204" pitchFamily="34" charset="0"/>
              </a:rPr>
              <a:t> </a:t>
            </a:r>
          </a:p>
        </p:txBody>
      </p:sp>
      <p:sp>
        <p:nvSpPr>
          <p:cNvPr id="4" name="object 6">
            <a:extLst>
              <a:ext uri="{FF2B5EF4-FFF2-40B4-BE49-F238E27FC236}">
                <a16:creationId xmlns:a16="http://schemas.microsoft.com/office/drawing/2014/main" id="{863EB146-8558-CDA1-6611-2681560DBBEC}"/>
              </a:ext>
            </a:extLst>
          </p:cNvPr>
          <p:cNvSpPr/>
          <p:nvPr/>
        </p:nvSpPr>
        <p:spPr>
          <a:xfrm>
            <a:off x="11160929" y="1836082"/>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8">
            <a:extLst>
              <a:ext uri="{FF2B5EF4-FFF2-40B4-BE49-F238E27FC236}">
                <a16:creationId xmlns:a16="http://schemas.microsoft.com/office/drawing/2014/main" id="{F864B44D-4A1D-75CE-E8AD-936F72DA8A2C}"/>
              </a:ext>
            </a:extLst>
          </p:cNvPr>
          <p:cNvSpPr/>
          <p:nvPr/>
        </p:nvSpPr>
        <p:spPr>
          <a:xfrm>
            <a:off x="11160929" y="3407404"/>
            <a:ext cx="1080000" cy="1080000"/>
          </a:xfrm>
          <a:custGeom>
            <a:avLst/>
            <a:gdLst/>
            <a:ahLst/>
            <a:cxnLst/>
            <a:rect l="l" t="t" r="r" b="b"/>
            <a:pathLst>
              <a:path w="1752600" h="1751965">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00404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0E423A9D-398C-46DE-CA7A-47B7DB840532}"/>
              </a:ext>
            </a:extLst>
          </p:cNvPr>
          <p:cNvSpPr/>
          <p:nvPr/>
        </p:nvSpPr>
        <p:spPr>
          <a:xfrm>
            <a:off x="11167163" y="4950844"/>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6">
            <a:extLst>
              <a:ext uri="{FF2B5EF4-FFF2-40B4-BE49-F238E27FC236}">
                <a16:creationId xmlns:a16="http://schemas.microsoft.com/office/drawing/2014/main" id="{2BDC0A90-BF9F-B279-49FA-B8469F0A99AE}"/>
              </a:ext>
            </a:extLst>
          </p:cNvPr>
          <p:cNvSpPr/>
          <p:nvPr/>
        </p:nvSpPr>
        <p:spPr>
          <a:xfrm>
            <a:off x="2347194" y="750589"/>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8">
            <a:extLst>
              <a:ext uri="{FF2B5EF4-FFF2-40B4-BE49-F238E27FC236}">
                <a16:creationId xmlns:a16="http://schemas.microsoft.com/office/drawing/2014/main" id="{7CE09362-87AE-2489-F318-6747E31E399F}"/>
              </a:ext>
            </a:extLst>
          </p:cNvPr>
          <p:cNvSpPr/>
          <p:nvPr/>
        </p:nvSpPr>
        <p:spPr>
          <a:xfrm>
            <a:off x="11160929" y="6522166"/>
            <a:ext cx="1080000" cy="1080000"/>
          </a:xfrm>
          <a:custGeom>
            <a:avLst/>
            <a:gdLst/>
            <a:ahLst/>
            <a:cxnLst/>
            <a:rect l="l" t="t" r="r" b="b"/>
            <a:pathLst>
              <a:path w="1752600" h="1751965">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00404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632378E-A844-CC2A-2C2F-B5699456D641}"/>
              </a:ext>
            </a:extLst>
          </p:cNvPr>
          <p:cNvSpPr txBox="1"/>
          <p:nvPr/>
        </p:nvSpPr>
        <p:spPr>
          <a:xfrm>
            <a:off x="12437491" y="1996075"/>
            <a:ext cx="6962328" cy="954107"/>
          </a:xfrm>
          <a:prstGeom prst="rect">
            <a:avLst/>
          </a:prstGeom>
          <a:noFill/>
        </p:spPr>
        <p:txBody>
          <a:bodyPr wrap="square">
            <a:spAutoFit/>
          </a:bodyPr>
          <a:lstStyle/>
          <a:p>
            <a:pPr marL="12700" algn="l" defTabSz="5886450">
              <a:spcBef>
                <a:spcPts val="1820"/>
              </a:spcBef>
            </a:pPr>
            <a:r>
              <a:rPr lang="en-US" sz="2800" dirty="0">
                <a:solidFill>
                  <a:srgbClr val="002147"/>
                </a:solidFill>
                <a:latin typeface="Arial" panose="020B0604020202020204" pitchFamily="34" charset="0"/>
                <a:cs typeface="Arial" panose="020B0604020202020204" pitchFamily="34" charset="0"/>
              </a:rPr>
              <a:t>What was you / your organization’s role during the COVID-19 pandemic</a:t>
            </a:r>
          </a:p>
        </p:txBody>
      </p:sp>
      <p:sp>
        <p:nvSpPr>
          <p:cNvPr id="15" name="TextBox 14">
            <a:extLst>
              <a:ext uri="{FF2B5EF4-FFF2-40B4-BE49-F238E27FC236}">
                <a16:creationId xmlns:a16="http://schemas.microsoft.com/office/drawing/2014/main" id="{DC11D6EB-AB6F-294F-6DE1-B81B6417DE2C}"/>
              </a:ext>
            </a:extLst>
          </p:cNvPr>
          <p:cNvSpPr txBox="1"/>
          <p:nvPr/>
        </p:nvSpPr>
        <p:spPr>
          <a:xfrm>
            <a:off x="12461483" y="3570375"/>
            <a:ext cx="7449130" cy="954107"/>
          </a:xfrm>
          <a:prstGeom prst="rect">
            <a:avLst/>
          </a:prstGeom>
          <a:noFill/>
        </p:spPr>
        <p:txBody>
          <a:bodyPr wrap="square">
            <a:spAutoFit/>
          </a:bodyPr>
          <a:lstStyle/>
          <a:p>
            <a:pPr marL="12700" algn="l" defTabSz="5886450">
              <a:spcBef>
                <a:spcPts val="1820"/>
              </a:spcBef>
            </a:pPr>
            <a:r>
              <a:rPr lang="en-US" sz="2800" dirty="0">
                <a:solidFill>
                  <a:srgbClr val="002147"/>
                </a:solidFill>
                <a:latin typeface="Arial" panose="020B0604020202020204" pitchFamily="34" charset="0"/>
                <a:cs typeface="Arial" panose="020B0604020202020204" pitchFamily="34" charset="0"/>
              </a:rPr>
              <a:t>What are your concerns regarding future emerging infectious diseases?</a:t>
            </a:r>
          </a:p>
        </p:txBody>
      </p:sp>
      <p:sp>
        <p:nvSpPr>
          <p:cNvPr id="16" name="object 4">
            <a:extLst>
              <a:ext uri="{FF2B5EF4-FFF2-40B4-BE49-F238E27FC236}">
                <a16:creationId xmlns:a16="http://schemas.microsoft.com/office/drawing/2014/main" id="{41848CED-B703-0B03-2E3D-A7510A40E544}"/>
              </a:ext>
            </a:extLst>
          </p:cNvPr>
          <p:cNvSpPr txBox="1">
            <a:spLocks/>
          </p:cNvSpPr>
          <p:nvPr/>
        </p:nvSpPr>
        <p:spPr>
          <a:xfrm>
            <a:off x="12762730" y="6445553"/>
            <a:ext cx="5884863" cy="2387833"/>
          </a:xfrm>
          <a:prstGeom prst="rect">
            <a:avLst/>
          </a:prstGeom>
        </p:spPr>
        <p:txBody>
          <a:bodyPr vert="horz" wrap="square" lIns="0" tIns="23114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gn="l" defTabSz="5886450">
              <a:spcBef>
                <a:spcPts val="1820"/>
              </a:spcBef>
            </a:pPr>
            <a:r>
              <a:rPr lang="en-US" sz="2800" dirty="0">
                <a:solidFill>
                  <a:srgbClr val="002147"/>
                </a:solidFill>
                <a:latin typeface="Arial" panose="020B0604020202020204" pitchFamily="34" charset="0"/>
                <a:cs typeface="Arial" panose="020B0604020202020204" pitchFamily="34" charset="0"/>
              </a:rPr>
              <a:t>Which other stakeholders should be included in discussions about emerging infectious disease outbreak preparedness and responses?</a:t>
            </a:r>
          </a:p>
        </p:txBody>
      </p:sp>
      <p:sp>
        <p:nvSpPr>
          <p:cNvPr id="18" name="TextBox 17">
            <a:extLst>
              <a:ext uri="{FF2B5EF4-FFF2-40B4-BE49-F238E27FC236}">
                <a16:creationId xmlns:a16="http://schemas.microsoft.com/office/drawing/2014/main" id="{38A7D426-09F8-F795-C2D6-6C471F761967}"/>
              </a:ext>
            </a:extLst>
          </p:cNvPr>
          <p:cNvSpPr txBox="1"/>
          <p:nvPr/>
        </p:nvSpPr>
        <p:spPr>
          <a:xfrm>
            <a:off x="12612106" y="5155267"/>
            <a:ext cx="7147883" cy="954107"/>
          </a:xfrm>
          <a:prstGeom prst="rect">
            <a:avLst/>
          </a:prstGeom>
          <a:noFill/>
        </p:spPr>
        <p:txBody>
          <a:bodyPr wrap="square">
            <a:spAutoFit/>
          </a:bodyPr>
          <a:lstStyle/>
          <a:p>
            <a:pPr marL="12700" algn="l" defTabSz="5886450">
              <a:spcBef>
                <a:spcPts val="1820"/>
              </a:spcBef>
            </a:pPr>
            <a:r>
              <a:rPr lang="en-US" sz="2800" dirty="0">
                <a:solidFill>
                  <a:srgbClr val="002147"/>
                </a:solidFill>
                <a:latin typeface="Arial" panose="020B0604020202020204" pitchFamily="34" charset="0"/>
                <a:cs typeface="Arial" panose="020B0604020202020204" pitchFamily="34" charset="0"/>
              </a:rPr>
              <a:t>In your opinion, what types of support can scientists offer to address those concerns?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260F28-1069-4565-B8DD-E65B2DEEC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146" y="2126283"/>
            <a:ext cx="10467043" cy="7896266"/>
          </a:xfrm>
          <a:prstGeom prst="rect">
            <a:avLst/>
          </a:prstGeom>
        </p:spPr>
      </p:pic>
      <p:sp>
        <p:nvSpPr>
          <p:cNvPr id="3" name="TextBox 2">
            <a:extLst>
              <a:ext uri="{FF2B5EF4-FFF2-40B4-BE49-F238E27FC236}">
                <a16:creationId xmlns:a16="http://schemas.microsoft.com/office/drawing/2014/main" id="{C454114A-1785-4CB7-B371-4AEAA60C6753}"/>
              </a:ext>
            </a:extLst>
          </p:cNvPr>
          <p:cNvSpPr txBox="1"/>
          <p:nvPr/>
        </p:nvSpPr>
        <p:spPr>
          <a:xfrm>
            <a:off x="3480723" y="10683169"/>
            <a:ext cx="12456951" cy="369332"/>
          </a:xfrm>
          <a:prstGeom prst="rect">
            <a:avLst/>
          </a:prstGeom>
          <a:noFill/>
        </p:spPr>
        <p:txBody>
          <a:bodyPr wrap="square" rtlCol="0">
            <a:spAutoFit/>
          </a:bodyPr>
          <a:lstStyle/>
          <a:p>
            <a:pPr algn="ctr"/>
            <a:r>
              <a:rPr lang="en-US" i="1"/>
              <a:t>All participants gave written consents for OUCRU to use their images. </a:t>
            </a:r>
          </a:p>
        </p:txBody>
      </p:sp>
      <p:sp>
        <p:nvSpPr>
          <p:cNvPr id="4" name="object 3">
            <a:extLst>
              <a:ext uri="{FF2B5EF4-FFF2-40B4-BE49-F238E27FC236}">
                <a16:creationId xmlns:a16="http://schemas.microsoft.com/office/drawing/2014/main" id="{67BB11A8-55A8-5888-86EA-98A22FD9C875}"/>
              </a:ext>
            </a:extLst>
          </p:cNvPr>
          <p:cNvSpPr/>
          <p:nvPr/>
        </p:nvSpPr>
        <p:spPr>
          <a:xfrm>
            <a:off x="14156506" y="1934797"/>
            <a:ext cx="5944997" cy="7896266"/>
          </a:xfrm>
          <a:custGeom>
            <a:avLst/>
            <a:gdLst/>
            <a:ahLst/>
            <a:cxnLst/>
            <a:rect l="l" t="t" r="r" b="b"/>
            <a:pathLst>
              <a:path w="2900044" h="7600950">
                <a:moveTo>
                  <a:pt x="2899653" y="0"/>
                </a:moveTo>
                <a:lnTo>
                  <a:pt x="2827151" y="20496"/>
                </a:lnTo>
                <a:lnTo>
                  <a:pt x="2783092" y="33732"/>
                </a:lnTo>
                <a:lnTo>
                  <a:pt x="2739251" y="47467"/>
                </a:lnTo>
                <a:lnTo>
                  <a:pt x="2695632" y="61697"/>
                </a:lnTo>
                <a:lnTo>
                  <a:pt x="2652238" y="76419"/>
                </a:lnTo>
                <a:lnTo>
                  <a:pt x="2609071" y="91629"/>
                </a:lnTo>
                <a:lnTo>
                  <a:pt x="2566136" y="107324"/>
                </a:lnTo>
                <a:lnTo>
                  <a:pt x="2523436" y="123500"/>
                </a:lnTo>
                <a:lnTo>
                  <a:pt x="2480973" y="140156"/>
                </a:lnTo>
                <a:lnTo>
                  <a:pt x="2438752" y="157286"/>
                </a:lnTo>
                <a:lnTo>
                  <a:pt x="2396775" y="174888"/>
                </a:lnTo>
                <a:lnTo>
                  <a:pt x="2355047" y="192959"/>
                </a:lnTo>
                <a:lnTo>
                  <a:pt x="2313569" y="211495"/>
                </a:lnTo>
                <a:lnTo>
                  <a:pt x="2272345" y="230494"/>
                </a:lnTo>
                <a:lnTo>
                  <a:pt x="2231380" y="249950"/>
                </a:lnTo>
                <a:lnTo>
                  <a:pt x="2190675" y="269863"/>
                </a:lnTo>
                <a:lnTo>
                  <a:pt x="2150235" y="290227"/>
                </a:lnTo>
                <a:lnTo>
                  <a:pt x="2110062" y="311040"/>
                </a:lnTo>
                <a:lnTo>
                  <a:pt x="2070161" y="332299"/>
                </a:lnTo>
                <a:lnTo>
                  <a:pt x="2030533" y="353999"/>
                </a:lnTo>
                <a:lnTo>
                  <a:pt x="1991183" y="376139"/>
                </a:lnTo>
                <a:lnTo>
                  <a:pt x="1952114" y="398714"/>
                </a:lnTo>
                <a:lnTo>
                  <a:pt x="1913329" y="421722"/>
                </a:lnTo>
                <a:lnTo>
                  <a:pt x="1874831" y="445159"/>
                </a:lnTo>
                <a:lnTo>
                  <a:pt x="1836624" y="469021"/>
                </a:lnTo>
                <a:lnTo>
                  <a:pt x="1798711" y="493306"/>
                </a:lnTo>
                <a:lnTo>
                  <a:pt x="1761095" y="518010"/>
                </a:lnTo>
                <a:lnTo>
                  <a:pt x="1723780" y="543130"/>
                </a:lnTo>
                <a:lnTo>
                  <a:pt x="1686769" y="568662"/>
                </a:lnTo>
                <a:lnTo>
                  <a:pt x="1650065" y="594604"/>
                </a:lnTo>
                <a:lnTo>
                  <a:pt x="1613672" y="620951"/>
                </a:lnTo>
                <a:lnTo>
                  <a:pt x="1577592" y="647701"/>
                </a:lnTo>
                <a:lnTo>
                  <a:pt x="1541829" y="674851"/>
                </a:lnTo>
                <a:lnTo>
                  <a:pt x="1506387" y="702396"/>
                </a:lnTo>
                <a:lnTo>
                  <a:pt x="1471269" y="730335"/>
                </a:lnTo>
                <a:lnTo>
                  <a:pt x="1436477" y="758662"/>
                </a:lnTo>
                <a:lnTo>
                  <a:pt x="1402016" y="787376"/>
                </a:lnTo>
                <a:lnTo>
                  <a:pt x="1367888" y="816473"/>
                </a:lnTo>
                <a:lnTo>
                  <a:pt x="1334097" y="845949"/>
                </a:lnTo>
                <a:lnTo>
                  <a:pt x="1300647" y="875802"/>
                </a:lnTo>
                <a:lnTo>
                  <a:pt x="1267540" y="906028"/>
                </a:lnTo>
                <a:lnTo>
                  <a:pt x="1234779" y="936623"/>
                </a:lnTo>
                <a:lnTo>
                  <a:pt x="1202369" y="967584"/>
                </a:lnTo>
                <a:lnTo>
                  <a:pt x="1170312" y="998909"/>
                </a:lnTo>
                <a:lnTo>
                  <a:pt x="1138612" y="1030594"/>
                </a:lnTo>
                <a:lnTo>
                  <a:pt x="1107272" y="1062635"/>
                </a:lnTo>
                <a:lnTo>
                  <a:pt x="1076295" y="1095029"/>
                </a:lnTo>
                <a:lnTo>
                  <a:pt x="1045684" y="1127773"/>
                </a:lnTo>
                <a:lnTo>
                  <a:pt x="1015444" y="1160864"/>
                </a:lnTo>
                <a:lnTo>
                  <a:pt x="985576" y="1194298"/>
                </a:lnTo>
                <a:lnTo>
                  <a:pt x="956085" y="1228072"/>
                </a:lnTo>
                <a:lnTo>
                  <a:pt x="926974" y="1262183"/>
                </a:lnTo>
                <a:lnTo>
                  <a:pt x="898246" y="1296627"/>
                </a:lnTo>
                <a:lnTo>
                  <a:pt x="869904" y="1331401"/>
                </a:lnTo>
                <a:lnTo>
                  <a:pt x="841952" y="1366502"/>
                </a:lnTo>
                <a:lnTo>
                  <a:pt x="814393" y="1401927"/>
                </a:lnTo>
                <a:lnTo>
                  <a:pt x="787230" y="1437672"/>
                </a:lnTo>
                <a:lnTo>
                  <a:pt x="760467" y="1473733"/>
                </a:lnTo>
                <a:lnTo>
                  <a:pt x="734106" y="1510109"/>
                </a:lnTo>
                <a:lnTo>
                  <a:pt x="708152" y="1546795"/>
                </a:lnTo>
                <a:lnTo>
                  <a:pt x="682607" y="1583787"/>
                </a:lnTo>
                <a:lnTo>
                  <a:pt x="657474" y="1621084"/>
                </a:lnTo>
                <a:lnTo>
                  <a:pt x="632758" y="1658681"/>
                </a:lnTo>
                <a:lnTo>
                  <a:pt x="608461" y="1696575"/>
                </a:lnTo>
                <a:lnTo>
                  <a:pt x="584587" y="1734763"/>
                </a:lnTo>
                <a:lnTo>
                  <a:pt x="561139" y="1773242"/>
                </a:lnTo>
                <a:lnTo>
                  <a:pt x="538120" y="1812008"/>
                </a:lnTo>
                <a:lnTo>
                  <a:pt x="515534" y="1851057"/>
                </a:lnTo>
                <a:lnTo>
                  <a:pt x="493383" y="1890388"/>
                </a:lnTo>
                <a:lnTo>
                  <a:pt x="471671" y="1929996"/>
                </a:lnTo>
                <a:lnTo>
                  <a:pt x="450402" y="1969878"/>
                </a:lnTo>
                <a:lnTo>
                  <a:pt x="429579" y="2010030"/>
                </a:lnTo>
                <a:lnTo>
                  <a:pt x="409204" y="2050450"/>
                </a:lnTo>
                <a:lnTo>
                  <a:pt x="389282" y="2091135"/>
                </a:lnTo>
                <a:lnTo>
                  <a:pt x="369816" y="2132080"/>
                </a:lnTo>
                <a:lnTo>
                  <a:pt x="350808" y="2173283"/>
                </a:lnTo>
                <a:lnTo>
                  <a:pt x="332263" y="2214740"/>
                </a:lnTo>
                <a:lnTo>
                  <a:pt x="314183" y="2256448"/>
                </a:lnTo>
                <a:lnTo>
                  <a:pt x="296572" y="2298404"/>
                </a:lnTo>
                <a:lnTo>
                  <a:pt x="279433" y="2340604"/>
                </a:lnTo>
                <a:lnTo>
                  <a:pt x="262770" y="2383046"/>
                </a:lnTo>
                <a:lnTo>
                  <a:pt x="246585" y="2425725"/>
                </a:lnTo>
                <a:lnTo>
                  <a:pt x="230882" y="2468638"/>
                </a:lnTo>
                <a:lnTo>
                  <a:pt x="215665" y="2511783"/>
                </a:lnTo>
                <a:lnTo>
                  <a:pt x="200936" y="2555156"/>
                </a:lnTo>
                <a:lnTo>
                  <a:pt x="186699" y="2598754"/>
                </a:lnTo>
                <a:lnTo>
                  <a:pt x="172957" y="2642572"/>
                </a:lnTo>
                <a:lnTo>
                  <a:pt x="159714" y="2686609"/>
                </a:lnTo>
                <a:lnTo>
                  <a:pt x="146973" y="2730861"/>
                </a:lnTo>
                <a:lnTo>
                  <a:pt x="134736" y="2775324"/>
                </a:lnTo>
                <a:lnTo>
                  <a:pt x="123008" y="2819995"/>
                </a:lnTo>
                <a:lnTo>
                  <a:pt x="111792" y="2864871"/>
                </a:lnTo>
                <a:lnTo>
                  <a:pt x="101091" y="2909948"/>
                </a:lnTo>
                <a:lnTo>
                  <a:pt x="90908" y="2955224"/>
                </a:lnTo>
                <a:lnTo>
                  <a:pt x="81246" y="3000695"/>
                </a:lnTo>
                <a:lnTo>
                  <a:pt x="72110" y="3046357"/>
                </a:lnTo>
                <a:lnTo>
                  <a:pt x="63501" y="3092208"/>
                </a:lnTo>
                <a:lnTo>
                  <a:pt x="55424" y="3138244"/>
                </a:lnTo>
                <a:lnTo>
                  <a:pt x="47882" y="3184461"/>
                </a:lnTo>
                <a:lnTo>
                  <a:pt x="40878" y="3230858"/>
                </a:lnTo>
                <a:lnTo>
                  <a:pt x="34415" y="3277429"/>
                </a:lnTo>
                <a:lnTo>
                  <a:pt x="28497" y="3324172"/>
                </a:lnTo>
                <a:lnTo>
                  <a:pt x="23127" y="3371084"/>
                </a:lnTo>
                <a:lnTo>
                  <a:pt x="18308" y="3418161"/>
                </a:lnTo>
                <a:lnTo>
                  <a:pt x="14044" y="3465400"/>
                </a:lnTo>
                <a:lnTo>
                  <a:pt x="10338" y="3512797"/>
                </a:lnTo>
                <a:lnTo>
                  <a:pt x="7193" y="3560350"/>
                </a:lnTo>
                <a:lnTo>
                  <a:pt x="4612" y="3608056"/>
                </a:lnTo>
                <a:lnTo>
                  <a:pt x="2599" y="3655910"/>
                </a:lnTo>
                <a:lnTo>
                  <a:pt x="1157" y="3703909"/>
                </a:lnTo>
                <a:lnTo>
                  <a:pt x="289" y="3752051"/>
                </a:lnTo>
                <a:lnTo>
                  <a:pt x="0" y="3800331"/>
                </a:lnTo>
                <a:lnTo>
                  <a:pt x="289" y="3848612"/>
                </a:lnTo>
                <a:lnTo>
                  <a:pt x="1157" y="3896754"/>
                </a:lnTo>
                <a:lnTo>
                  <a:pt x="2599" y="3944754"/>
                </a:lnTo>
                <a:lnTo>
                  <a:pt x="4612" y="3992608"/>
                </a:lnTo>
                <a:lnTo>
                  <a:pt x="7193" y="4040313"/>
                </a:lnTo>
                <a:lnTo>
                  <a:pt x="10338" y="4087867"/>
                </a:lnTo>
                <a:lnTo>
                  <a:pt x="14044" y="4135264"/>
                </a:lnTo>
                <a:lnTo>
                  <a:pt x="18308" y="4182504"/>
                </a:lnTo>
                <a:lnTo>
                  <a:pt x="23127" y="4229581"/>
                </a:lnTo>
                <a:lnTo>
                  <a:pt x="28497" y="4276493"/>
                </a:lnTo>
                <a:lnTo>
                  <a:pt x="34415" y="4323236"/>
                </a:lnTo>
                <a:lnTo>
                  <a:pt x="40878" y="4369807"/>
                </a:lnTo>
                <a:lnTo>
                  <a:pt x="47882" y="4416204"/>
                </a:lnTo>
                <a:lnTo>
                  <a:pt x="55424" y="4462421"/>
                </a:lnTo>
                <a:lnTo>
                  <a:pt x="63501" y="4508457"/>
                </a:lnTo>
                <a:lnTo>
                  <a:pt x="72110" y="4554308"/>
                </a:lnTo>
                <a:lnTo>
                  <a:pt x="81246" y="4599971"/>
                </a:lnTo>
                <a:lnTo>
                  <a:pt x="90908" y="4645442"/>
                </a:lnTo>
                <a:lnTo>
                  <a:pt x="101091" y="4690717"/>
                </a:lnTo>
                <a:lnTo>
                  <a:pt x="111792" y="4735795"/>
                </a:lnTo>
                <a:lnTo>
                  <a:pt x="123008" y="4780671"/>
                </a:lnTo>
                <a:lnTo>
                  <a:pt x="134736" y="4825342"/>
                </a:lnTo>
                <a:lnTo>
                  <a:pt x="146973" y="4869806"/>
                </a:lnTo>
                <a:lnTo>
                  <a:pt x="159714" y="4914057"/>
                </a:lnTo>
                <a:lnTo>
                  <a:pt x="172957" y="4958094"/>
                </a:lnTo>
                <a:lnTo>
                  <a:pt x="186699" y="5001913"/>
                </a:lnTo>
                <a:lnTo>
                  <a:pt x="200936" y="5045510"/>
                </a:lnTo>
                <a:lnTo>
                  <a:pt x="215665" y="5088883"/>
                </a:lnTo>
                <a:lnTo>
                  <a:pt x="230882" y="5132028"/>
                </a:lnTo>
                <a:lnTo>
                  <a:pt x="246585" y="5174942"/>
                </a:lnTo>
                <a:lnTo>
                  <a:pt x="262770" y="5217621"/>
                </a:lnTo>
                <a:lnTo>
                  <a:pt x="279433" y="5260063"/>
                </a:lnTo>
                <a:lnTo>
                  <a:pt x="296572" y="5302263"/>
                </a:lnTo>
                <a:lnTo>
                  <a:pt x="314183" y="5344219"/>
                </a:lnTo>
                <a:lnTo>
                  <a:pt x="332263" y="5385927"/>
                </a:lnTo>
                <a:lnTo>
                  <a:pt x="350808" y="5427384"/>
                </a:lnTo>
                <a:lnTo>
                  <a:pt x="369816" y="5468587"/>
                </a:lnTo>
                <a:lnTo>
                  <a:pt x="389282" y="5509532"/>
                </a:lnTo>
                <a:lnTo>
                  <a:pt x="409204" y="5550217"/>
                </a:lnTo>
                <a:lnTo>
                  <a:pt x="429579" y="5590637"/>
                </a:lnTo>
                <a:lnTo>
                  <a:pt x="450402" y="5630790"/>
                </a:lnTo>
                <a:lnTo>
                  <a:pt x="471671" y="5670672"/>
                </a:lnTo>
                <a:lnTo>
                  <a:pt x="493383" y="5710279"/>
                </a:lnTo>
                <a:lnTo>
                  <a:pt x="515534" y="5749610"/>
                </a:lnTo>
                <a:lnTo>
                  <a:pt x="538120" y="5788660"/>
                </a:lnTo>
                <a:lnTo>
                  <a:pt x="561139" y="5827426"/>
                </a:lnTo>
                <a:lnTo>
                  <a:pt x="584587" y="5865904"/>
                </a:lnTo>
                <a:lnTo>
                  <a:pt x="608461" y="5904092"/>
                </a:lnTo>
                <a:lnTo>
                  <a:pt x="632758" y="5941986"/>
                </a:lnTo>
                <a:lnTo>
                  <a:pt x="657474" y="5979583"/>
                </a:lnTo>
                <a:lnTo>
                  <a:pt x="682607" y="6016880"/>
                </a:lnTo>
                <a:lnTo>
                  <a:pt x="708152" y="6053873"/>
                </a:lnTo>
                <a:lnTo>
                  <a:pt x="734106" y="6090558"/>
                </a:lnTo>
                <a:lnTo>
                  <a:pt x="760467" y="6126934"/>
                </a:lnTo>
                <a:lnTo>
                  <a:pt x="787230" y="6162995"/>
                </a:lnTo>
                <a:lnTo>
                  <a:pt x="814393" y="6198740"/>
                </a:lnTo>
                <a:lnTo>
                  <a:pt x="841952" y="6234165"/>
                </a:lnTo>
                <a:lnTo>
                  <a:pt x="869904" y="6269266"/>
                </a:lnTo>
                <a:lnTo>
                  <a:pt x="898246" y="6304040"/>
                </a:lnTo>
                <a:lnTo>
                  <a:pt x="926974" y="6338484"/>
                </a:lnTo>
                <a:lnTo>
                  <a:pt x="956085" y="6372595"/>
                </a:lnTo>
                <a:lnTo>
                  <a:pt x="985576" y="6406369"/>
                </a:lnTo>
                <a:lnTo>
                  <a:pt x="1015444" y="6439803"/>
                </a:lnTo>
                <a:lnTo>
                  <a:pt x="1045684" y="6472894"/>
                </a:lnTo>
                <a:lnTo>
                  <a:pt x="1076295" y="6505638"/>
                </a:lnTo>
                <a:lnTo>
                  <a:pt x="1107272" y="6538032"/>
                </a:lnTo>
                <a:lnTo>
                  <a:pt x="1138612" y="6570073"/>
                </a:lnTo>
                <a:lnTo>
                  <a:pt x="1170312" y="6601757"/>
                </a:lnTo>
                <a:lnTo>
                  <a:pt x="1202369" y="6633082"/>
                </a:lnTo>
                <a:lnTo>
                  <a:pt x="1234779" y="6664044"/>
                </a:lnTo>
                <a:lnTo>
                  <a:pt x="1267540" y="6694639"/>
                </a:lnTo>
                <a:lnTo>
                  <a:pt x="1300647" y="6724864"/>
                </a:lnTo>
                <a:lnTo>
                  <a:pt x="1334097" y="6754717"/>
                </a:lnTo>
                <a:lnTo>
                  <a:pt x="1367888" y="6784193"/>
                </a:lnTo>
                <a:lnTo>
                  <a:pt x="1402016" y="6813290"/>
                </a:lnTo>
                <a:lnTo>
                  <a:pt x="1436477" y="6842004"/>
                </a:lnTo>
                <a:lnTo>
                  <a:pt x="1471269" y="6870331"/>
                </a:lnTo>
                <a:lnTo>
                  <a:pt x="1506387" y="6898270"/>
                </a:lnTo>
                <a:lnTo>
                  <a:pt x="1541829" y="6925815"/>
                </a:lnTo>
                <a:lnTo>
                  <a:pt x="1577592" y="6952964"/>
                </a:lnTo>
                <a:lnTo>
                  <a:pt x="1613672" y="6979715"/>
                </a:lnTo>
                <a:lnTo>
                  <a:pt x="1650065" y="7006062"/>
                </a:lnTo>
                <a:lnTo>
                  <a:pt x="1686769" y="7032003"/>
                </a:lnTo>
                <a:lnTo>
                  <a:pt x="1723780" y="7057536"/>
                </a:lnTo>
                <a:lnTo>
                  <a:pt x="1761095" y="7082655"/>
                </a:lnTo>
                <a:lnTo>
                  <a:pt x="1798711" y="7107359"/>
                </a:lnTo>
                <a:lnTo>
                  <a:pt x="1836624" y="7131644"/>
                </a:lnTo>
                <a:lnTo>
                  <a:pt x="1874831" y="7155506"/>
                </a:lnTo>
                <a:lnTo>
                  <a:pt x="1913329" y="7178943"/>
                </a:lnTo>
                <a:lnTo>
                  <a:pt x="1952114" y="7201950"/>
                </a:lnTo>
                <a:lnTo>
                  <a:pt x="1991183" y="7224526"/>
                </a:lnTo>
                <a:lnTo>
                  <a:pt x="2030533" y="7246665"/>
                </a:lnTo>
                <a:lnTo>
                  <a:pt x="2070161" y="7268366"/>
                </a:lnTo>
                <a:lnTo>
                  <a:pt x="2110062" y="7289625"/>
                </a:lnTo>
                <a:lnTo>
                  <a:pt x="2150235" y="7310438"/>
                </a:lnTo>
                <a:lnTo>
                  <a:pt x="2190675" y="7330802"/>
                </a:lnTo>
                <a:lnTo>
                  <a:pt x="2231380" y="7350714"/>
                </a:lnTo>
                <a:lnTo>
                  <a:pt x="2272345" y="7370171"/>
                </a:lnTo>
                <a:lnTo>
                  <a:pt x="2313569" y="7389169"/>
                </a:lnTo>
                <a:lnTo>
                  <a:pt x="2355047" y="7407705"/>
                </a:lnTo>
                <a:lnTo>
                  <a:pt x="2396775" y="7425776"/>
                </a:lnTo>
                <a:lnTo>
                  <a:pt x="2438752" y="7443378"/>
                </a:lnTo>
                <a:lnTo>
                  <a:pt x="2480973" y="7460508"/>
                </a:lnTo>
                <a:lnTo>
                  <a:pt x="2523436" y="7477163"/>
                </a:lnTo>
                <a:lnTo>
                  <a:pt x="2566136" y="7493340"/>
                </a:lnTo>
                <a:lnTo>
                  <a:pt x="2609071" y="7509035"/>
                </a:lnTo>
                <a:lnTo>
                  <a:pt x="2652238" y="7524245"/>
                </a:lnTo>
                <a:lnTo>
                  <a:pt x="2695632" y="7538966"/>
                </a:lnTo>
                <a:lnTo>
                  <a:pt x="2739251" y="7553196"/>
                </a:lnTo>
                <a:lnTo>
                  <a:pt x="2783092" y="7566931"/>
                </a:lnTo>
                <a:lnTo>
                  <a:pt x="2827151" y="7580168"/>
                </a:lnTo>
                <a:lnTo>
                  <a:pt x="2871424" y="7592903"/>
                </a:lnTo>
                <a:lnTo>
                  <a:pt x="2899653" y="7600664"/>
                </a:lnTo>
                <a:lnTo>
                  <a:pt x="2899653" y="0"/>
                </a:lnTo>
                <a:close/>
              </a:path>
            </a:pathLst>
          </a:custGeom>
          <a:solidFill>
            <a:schemeClr val="accent6">
              <a:lumMod val="40000"/>
              <a:lumOff val="60000"/>
            </a:schemeClr>
          </a:solidFill>
        </p:spPr>
        <p:txBody>
          <a:bodyPr wrap="square" lIns="0" tIns="0" rIns="0" bIns="0" rtlCol="0"/>
          <a:lstStyle/>
          <a:p>
            <a:endParaRPr dirty="0"/>
          </a:p>
        </p:txBody>
      </p:sp>
      <p:sp>
        <p:nvSpPr>
          <p:cNvPr id="2" name="TextBox 1">
            <a:extLst>
              <a:ext uri="{FF2B5EF4-FFF2-40B4-BE49-F238E27FC236}">
                <a16:creationId xmlns:a16="http://schemas.microsoft.com/office/drawing/2014/main" id="{861CCC81-4E1E-458B-8DC3-65BE282A1068}"/>
              </a:ext>
            </a:extLst>
          </p:cNvPr>
          <p:cNvSpPr txBox="1"/>
          <p:nvPr/>
        </p:nvSpPr>
        <p:spPr>
          <a:xfrm>
            <a:off x="15452650" y="4223514"/>
            <a:ext cx="4330889" cy="2862322"/>
          </a:xfrm>
          <a:prstGeom prst="rect">
            <a:avLst/>
          </a:prstGeom>
          <a:noFill/>
        </p:spPr>
        <p:txBody>
          <a:bodyPr wrap="square" rtlCol="0">
            <a:spAutoFit/>
          </a:bodyPr>
          <a:lstStyle/>
          <a:p>
            <a:pPr algn="ctr"/>
            <a:r>
              <a:rPr lang="en-US" sz="3600" b="1" dirty="0"/>
              <a:t>What groups/communities were affected during the COVID-19 pandemic? </a:t>
            </a:r>
          </a:p>
        </p:txBody>
      </p:sp>
    </p:spTree>
    <p:extLst>
      <p:ext uri="{BB962C8B-B14F-4D97-AF65-F5344CB8AC3E}">
        <p14:creationId xmlns:p14="http://schemas.microsoft.com/office/powerpoint/2010/main" val="126513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844037F-A8AC-D288-28D2-E81DE61936F0}"/>
              </a:ext>
            </a:extLst>
          </p:cNvPr>
          <p:cNvSpPr txBox="1"/>
          <p:nvPr/>
        </p:nvSpPr>
        <p:spPr>
          <a:xfrm>
            <a:off x="3496645" y="559052"/>
            <a:ext cx="14473381" cy="1640060"/>
          </a:xfrm>
          <a:prstGeom prst="rect">
            <a:avLst/>
          </a:prstGeom>
        </p:spPr>
        <p:txBody>
          <a:bodyPr vert="horz" wrap="square" lIns="0" tIns="252853" rIns="0" bIns="0" rtlCol="0">
            <a:spAutoFit/>
          </a:bodyPr>
          <a:lstStyle/>
          <a:p>
            <a:pPr marL="9524">
              <a:spcBef>
                <a:spcPts val="1991"/>
              </a:spcBef>
            </a:pPr>
            <a:r>
              <a:rPr lang="en-US" sz="4499" b="1" dirty="0">
                <a:solidFill>
                  <a:srgbClr val="002147"/>
                </a:solidFill>
                <a:latin typeface="Arial" panose="020B0604020202020204" pitchFamily="34" charset="0"/>
                <a:cs typeface="Arial" panose="020B0604020202020204" pitchFamily="34" charset="0"/>
              </a:rPr>
              <a:t>Stakeholder meeting with the Health Research Advisory Group (HRAG) Vietnam</a:t>
            </a:r>
            <a:endParaRPr sz="4499" dirty="0">
              <a:latin typeface="Arial" panose="020B0604020202020204" pitchFamily="34" charset="0"/>
              <a:cs typeface="Arial" panose="020B0604020202020204" pitchFamily="34" charset="0"/>
            </a:endParaRPr>
          </a:p>
        </p:txBody>
      </p:sp>
      <p:pic>
        <p:nvPicPr>
          <p:cNvPr id="7" name="Picture 6" descr="A group of people standing in front of a projection screen&#10;&#10;Description automatically generated">
            <a:extLst>
              <a:ext uri="{FF2B5EF4-FFF2-40B4-BE49-F238E27FC236}">
                <a16:creationId xmlns:a16="http://schemas.microsoft.com/office/drawing/2014/main" id="{A03B3BCF-BC64-7189-F4E9-562F00686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26" y="2515331"/>
            <a:ext cx="10662314" cy="6278688"/>
          </a:xfrm>
          <a:prstGeom prst="rect">
            <a:avLst/>
          </a:prstGeom>
        </p:spPr>
      </p:pic>
      <p:sp>
        <p:nvSpPr>
          <p:cNvPr id="5" name="TextBox 4">
            <a:extLst>
              <a:ext uri="{FF2B5EF4-FFF2-40B4-BE49-F238E27FC236}">
                <a16:creationId xmlns:a16="http://schemas.microsoft.com/office/drawing/2014/main" id="{C794D63A-0038-416B-9933-5A51DD55F1C8}"/>
              </a:ext>
            </a:extLst>
          </p:cNvPr>
          <p:cNvSpPr txBox="1"/>
          <p:nvPr/>
        </p:nvSpPr>
        <p:spPr>
          <a:xfrm>
            <a:off x="-1253206" y="10750298"/>
            <a:ext cx="12456951" cy="369332"/>
          </a:xfrm>
          <a:prstGeom prst="rect">
            <a:avLst/>
          </a:prstGeom>
          <a:noFill/>
        </p:spPr>
        <p:txBody>
          <a:bodyPr wrap="square" rtlCol="0">
            <a:spAutoFit/>
          </a:bodyPr>
          <a:lstStyle/>
          <a:p>
            <a:pPr algn="ctr"/>
            <a:r>
              <a:rPr lang="en-US" i="1" dirty="0"/>
              <a:t>All participants gave written consents for OUCRU to use their images. </a:t>
            </a:r>
          </a:p>
        </p:txBody>
      </p:sp>
      <p:sp>
        <p:nvSpPr>
          <p:cNvPr id="4" name="TextBox 3">
            <a:extLst>
              <a:ext uri="{FF2B5EF4-FFF2-40B4-BE49-F238E27FC236}">
                <a16:creationId xmlns:a16="http://schemas.microsoft.com/office/drawing/2014/main" id="{D7441942-32BD-AB1B-B71C-3B13224CFDB3}"/>
              </a:ext>
            </a:extLst>
          </p:cNvPr>
          <p:cNvSpPr txBox="1"/>
          <p:nvPr/>
        </p:nvSpPr>
        <p:spPr>
          <a:xfrm>
            <a:off x="12644338" y="3090371"/>
            <a:ext cx="5760640" cy="36944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t>An OUCRU advisory group </a:t>
            </a:r>
          </a:p>
          <a:p>
            <a:pPr marL="285750" indent="-285750">
              <a:lnSpc>
                <a:spcPct val="150000"/>
              </a:lnSpc>
              <a:buFont typeface="Arial" panose="020B0604020202020204" pitchFamily="34" charset="0"/>
              <a:buChar char="•"/>
            </a:pPr>
            <a:r>
              <a:rPr lang="en-US" sz="3200" dirty="0"/>
              <a:t>12 community members with diverse backgrounds </a:t>
            </a:r>
          </a:p>
          <a:p>
            <a:pPr marL="285750" indent="-285750">
              <a:lnSpc>
                <a:spcPct val="150000"/>
              </a:lnSpc>
              <a:buFont typeface="Arial" panose="020B0604020202020204" pitchFamily="34" charset="0"/>
              <a:buChar char="•"/>
            </a:pPr>
            <a:r>
              <a:rPr lang="en-US" sz="3200" dirty="0"/>
              <a:t>Regularly meet to advise and discuss OUCRU’s research</a:t>
            </a:r>
          </a:p>
        </p:txBody>
      </p:sp>
      <p:sp>
        <p:nvSpPr>
          <p:cNvPr id="3" name="object 6">
            <a:extLst>
              <a:ext uri="{FF2B5EF4-FFF2-40B4-BE49-F238E27FC236}">
                <a16:creationId xmlns:a16="http://schemas.microsoft.com/office/drawing/2014/main" id="{18187588-59EF-60CA-0140-FBA32ED79B7F}"/>
              </a:ext>
            </a:extLst>
          </p:cNvPr>
          <p:cNvSpPr/>
          <p:nvPr/>
        </p:nvSpPr>
        <p:spPr>
          <a:xfrm>
            <a:off x="2160679" y="784777"/>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BA9BD84B-E2C4-E279-5F71-6A75290F7CA1}"/>
              </a:ext>
            </a:extLst>
          </p:cNvPr>
          <p:cNvSpPr/>
          <p:nvPr/>
        </p:nvSpPr>
        <p:spPr>
          <a:xfrm>
            <a:off x="12245266" y="7536353"/>
            <a:ext cx="7704856" cy="2515331"/>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C12BDE-3D47-00CB-00B7-76FB2184AA84}"/>
              </a:ext>
            </a:extLst>
          </p:cNvPr>
          <p:cNvSpPr txBox="1"/>
          <p:nvPr/>
        </p:nvSpPr>
        <p:spPr>
          <a:xfrm>
            <a:off x="13436426" y="7916855"/>
            <a:ext cx="4968552" cy="1754326"/>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Which were the hard-to-reach groups during Covid-19 pandemic?</a:t>
            </a:r>
          </a:p>
        </p:txBody>
      </p:sp>
    </p:spTree>
    <p:extLst>
      <p:ext uri="{BB962C8B-B14F-4D97-AF65-F5344CB8AC3E}">
        <p14:creationId xmlns:p14="http://schemas.microsoft.com/office/powerpoint/2010/main" val="18430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9405B-4509-4526-8F2E-F3D72842BA77}"/>
              </a:ext>
            </a:extLst>
          </p:cNvPr>
          <p:cNvSpPr>
            <a:spLocks noGrp="1"/>
          </p:cNvSpPr>
          <p:nvPr>
            <p:ph type="title"/>
          </p:nvPr>
        </p:nvSpPr>
        <p:spPr>
          <a:xfrm>
            <a:off x="1297858" y="576259"/>
            <a:ext cx="18806242" cy="1454836"/>
          </a:xfrm>
        </p:spPr>
        <p:txBody>
          <a:bodyPr/>
          <a:lstStyle/>
          <a:p>
            <a:r>
              <a:rPr lang="en-US" sz="6376" b="1" dirty="0">
                <a:solidFill>
                  <a:srgbClr val="002060"/>
                </a:solidFill>
              </a:rPr>
              <a:t>SEACOVARIANTS: Community Dialogues in </a:t>
            </a:r>
            <a:r>
              <a:rPr lang="en-US" sz="6376" b="1" kern="1200" dirty="0">
                <a:solidFill>
                  <a:srgbClr val="002060"/>
                </a:solidFill>
              </a:rPr>
              <a:t>Thailand</a:t>
            </a:r>
            <a:r>
              <a:rPr lang="th-TH" sz="6376" b="1" kern="1200" dirty="0">
                <a:solidFill>
                  <a:srgbClr val="002060"/>
                </a:solidFill>
              </a:rPr>
              <a:t> </a:t>
            </a:r>
            <a:endParaRPr lang="en-US" b="1" dirty="0">
              <a:solidFill>
                <a:srgbClr val="002060"/>
              </a:solidFill>
            </a:endParaRPr>
          </a:p>
        </p:txBody>
      </p:sp>
      <p:sp>
        <p:nvSpPr>
          <p:cNvPr id="7" name="TextBox 6">
            <a:extLst>
              <a:ext uri="{FF2B5EF4-FFF2-40B4-BE49-F238E27FC236}">
                <a16:creationId xmlns:a16="http://schemas.microsoft.com/office/drawing/2014/main" id="{BEFBC9DA-DC3C-4733-A227-494768375A0F}"/>
              </a:ext>
            </a:extLst>
          </p:cNvPr>
          <p:cNvSpPr txBox="1"/>
          <p:nvPr/>
        </p:nvSpPr>
        <p:spPr>
          <a:xfrm>
            <a:off x="54092" y="1732376"/>
            <a:ext cx="20296615" cy="369332"/>
          </a:xfrm>
          <a:prstGeom prst="rect">
            <a:avLst/>
          </a:prstGeom>
          <a:noFill/>
        </p:spPr>
        <p:txBody>
          <a:bodyPr wrap="square" rtlCol="0">
            <a:spAutoFit/>
          </a:bodyPr>
          <a:lstStyle/>
          <a:p>
            <a:pPr marL="628250" indent="-628250">
              <a:buFont typeface="Arial" panose="020B0604020202020204" pitchFamily="34" charset="0"/>
              <a:buChar char="•"/>
            </a:pPr>
            <a:r>
              <a:rPr lang="en-US" dirty="0"/>
              <a:t>Conducted community dialogues with eight stakeholder groups from November 2023 to September 2024, involving a total of 117 participants.</a:t>
            </a:r>
          </a:p>
        </p:txBody>
      </p:sp>
      <p:graphicFrame>
        <p:nvGraphicFramePr>
          <p:cNvPr id="8" name="Table 7">
            <a:extLst>
              <a:ext uri="{FF2B5EF4-FFF2-40B4-BE49-F238E27FC236}">
                <a16:creationId xmlns:a16="http://schemas.microsoft.com/office/drawing/2014/main" id="{954C2CAA-8B84-430A-A99D-ED7621175A4C}"/>
              </a:ext>
            </a:extLst>
          </p:cNvPr>
          <p:cNvGraphicFramePr>
            <a:graphicFrameLocks noGrp="1"/>
          </p:cNvGraphicFramePr>
          <p:nvPr/>
        </p:nvGraphicFramePr>
        <p:xfrm>
          <a:off x="799280" y="2955629"/>
          <a:ext cx="13530923" cy="7397283"/>
        </p:xfrm>
        <a:graphic>
          <a:graphicData uri="http://schemas.openxmlformats.org/drawingml/2006/table">
            <a:tbl>
              <a:tblPr firstRow="1" firstCol="1" bandRow="1">
                <a:tableStyleId>{46F890A9-2807-4EBB-B81D-B2AA78EC7F39}</a:tableStyleId>
              </a:tblPr>
              <a:tblGrid>
                <a:gridCol w="6918154">
                  <a:extLst>
                    <a:ext uri="{9D8B030D-6E8A-4147-A177-3AD203B41FA5}">
                      <a16:colId xmlns:a16="http://schemas.microsoft.com/office/drawing/2014/main" val="3455265956"/>
                    </a:ext>
                  </a:extLst>
                </a:gridCol>
                <a:gridCol w="6612769">
                  <a:extLst>
                    <a:ext uri="{9D8B030D-6E8A-4147-A177-3AD203B41FA5}">
                      <a16:colId xmlns:a16="http://schemas.microsoft.com/office/drawing/2014/main" val="2265347161"/>
                    </a:ext>
                  </a:extLst>
                </a:gridCol>
              </a:tblGrid>
              <a:tr h="710996">
                <a:tc>
                  <a:txBody>
                    <a:bodyPr/>
                    <a:lstStyle/>
                    <a:p>
                      <a:pPr marL="0" marR="0" algn="ctr">
                        <a:lnSpc>
                          <a:spcPct val="107000"/>
                        </a:lnSpc>
                        <a:spcBef>
                          <a:spcPts val="0"/>
                        </a:spcBef>
                        <a:spcAft>
                          <a:spcPts val="0"/>
                        </a:spcAft>
                      </a:pPr>
                      <a:r>
                        <a:rPr lang="en-US" sz="3500" b="1" kern="1200" dirty="0">
                          <a:effectLst/>
                        </a:rPr>
                        <a:t>Stakeholder group</a:t>
                      </a:r>
                      <a:endParaRPr lang="en-US" sz="35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gn="ctr">
                        <a:lnSpc>
                          <a:spcPct val="107000"/>
                        </a:lnSpc>
                        <a:spcBef>
                          <a:spcPts val="0"/>
                        </a:spcBef>
                        <a:spcAft>
                          <a:spcPts val="0"/>
                        </a:spcAft>
                      </a:pPr>
                      <a:r>
                        <a:rPr lang="en-US" sz="3500" b="1" dirty="0">
                          <a:effectLst/>
                        </a:rPr>
                        <a:t>Selection criteria</a:t>
                      </a:r>
                      <a:endParaRPr lang="en-US" sz="35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25796888"/>
                  </a:ext>
                </a:extLst>
              </a:tr>
              <a:tr h="596010">
                <a:tc>
                  <a:txBody>
                    <a:bodyPr/>
                    <a:lstStyle/>
                    <a:p>
                      <a:pPr marL="0" marR="0">
                        <a:lnSpc>
                          <a:spcPct val="107000"/>
                        </a:lnSpc>
                        <a:spcBef>
                          <a:spcPts val="0"/>
                        </a:spcBef>
                        <a:spcAft>
                          <a:spcPts val="0"/>
                        </a:spcAft>
                      </a:pPr>
                      <a:r>
                        <a:rPr lang="en-US" sz="2600" b="1" kern="1200" dirty="0">
                          <a:effectLst/>
                        </a:rPr>
                        <a:t>University students</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a:effectLst/>
                        </a:rPr>
                        <a:t>Youth and education impact</a:t>
                      </a:r>
                      <a:endParaRPr lang="en-US" sz="2600" b="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604922565"/>
                  </a:ext>
                </a:extLst>
              </a:tr>
              <a:tr h="596010">
                <a:tc>
                  <a:txBody>
                    <a:bodyPr/>
                    <a:lstStyle/>
                    <a:p>
                      <a:pPr marL="0" marR="0">
                        <a:lnSpc>
                          <a:spcPct val="107000"/>
                        </a:lnSpc>
                        <a:spcBef>
                          <a:spcPts val="0"/>
                        </a:spcBef>
                        <a:spcAft>
                          <a:spcPts val="0"/>
                        </a:spcAft>
                      </a:pPr>
                      <a:r>
                        <a:rPr lang="en-US" sz="2600" b="1" dirty="0">
                          <a:effectLst/>
                        </a:rPr>
                        <a:t>Klong Toey community in Bangkok</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a:effectLst/>
                        </a:rPr>
                        <a:t>Slum, low resource and elderly</a:t>
                      </a:r>
                      <a:endParaRPr lang="en-US" sz="2600" b="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2685661242"/>
                  </a:ext>
                </a:extLst>
              </a:tr>
              <a:tr h="953940">
                <a:tc>
                  <a:txBody>
                    <a:bodyPr/>
                    <a:lstStyle/>
                    <a:p>
                      <a:pPr marL="0" marR="0">
                        <a:lnSpc>
                          <a:spcPct val="107000"/>
                        </a:lnSpc>
                        <a:spcBef>
                          <a:spcPts val="0"/>
                        </a:spcBef>
                        <a:spcAft>
                          <a:spcPts val="0"/>
                        </a:spcAft>
                      </a:pPr>
                      <a:r>
                        <a:rPr lang="en-US" sz="2600" b="1" dirty="0">
                          <a:effectLst/>
                        </a:rPr>
                        <a:t>Community Advisory Broad in Chiang Rai province</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Remote area, religion, language barrier (minority) </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2217404055"/>
                  </a:ext>
                </a:extLst>
              </a:tr>
              <a:tr h="1271864">
                <a:tc>
                  <a:txBody>
                    <a:bodyPr/>
                    <a:lstStyle/>
                    <a:p>
                      <a:pPr marL="0" marR="0">
                        <a:lnSpc>
                          <a:spcPct val="107000"/>
                        </a:lnSpc>
                        <a:spcBef>
                          <a:spcPts val="0"/>
                        </a:spcBef>
                        <a:spcAft>
                          <a:spcPts val="0"/>
                        </a:spcAft>
                      </a:pPr>
                      <a:r>
                        <a:rPr lang="en-US" sz="2600" b="1" dirty="0">
                          <a:effectLst/>
                        </a:rPr>
                        <a:t>Health Research and Ethics Interest Group (HREIG)- Community Advisory Broad in Bangkok</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Member of public</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4092572965"/>
                  </a:ext>
                </a:extLst>
              </a:tr>
              <a:tr h="856836">
                <a:tc>
                  <a:txBody>
                    <a:bodyPr/>
                    <a:lstStyle/>
                    <a:p>
                      <a:pPr marL="0" marR="0">
                        <a:lnSpc>
                          <a:spcPct val="107000"/>
                        </a:lnSpc>
                        <a:spcBef>
                          <a:spcPts val="0"/>
                        </a:spcBef>
                        <a:spcAft>
                          <a:spcPts val="0"/>
                        </a:spcAft>
                      </a:pPr>
                      <a:r>
                        <a:rPr lang="en-US" sz="2600" b="1" dirty="0">
                          <a:effectLst/>
                        </a:rPr>
                        <a:t>Migrant workers in </a:t>
                      </a:r>
                      <a:r>
                        <a:rPr lang="en-US" sz="2600" b="1" dirty="0" err="1">
                          <a:effectLst/>
                        </a:rPr>
                        <a:t>Samuth</a:t>
                      </a:r>
                      <a:r>
                        <a:rPr lang="en-US" sz="2600" b="1" dirty="0">
                          <a:effectLst/>
                        </a:rPr>
                        <a:t> </a:t>
                      </a:r>
                      <a:r>
                        <a:rPr lang="en-US" sz="2600" b="1" dirty="0" err="1">
                          <a:effectLst/>
                        </a:rPr>
                        <a:t>Sakhon</a:t>
                      </a:r>
                      <a:r>
                        <a:rPr lang="en-US" sz="2600" b="1" dirty="0">
                          <a:effectLst/>
                        </a:rPr>
                        <a:t> province</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Myanmar workers in urban </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1291685120"/>
                  </a:ext>
                </a:extLst>
              </a:tr>
              <a:tr h="596010">
                <a:tc>
                  <a:txBody>
                    <a:bodyPr/>
                    <a:lstStyle/>
                    <a:p>
                      <a:pPr marL="0" marR="0">
                        <a:lnSpc>
                          <a:spcPct val="107000"/>
                        </a:lnSpc>
                        <a:spcBef>
                          <a:spcPts val="0"/>
                        </a:spcBef>
                        <a:spcAft>
                          <a:spcPts val="0"/>
                        </a:spcAft>
                      </a:pPr>
                      <a:r>
                        <a:rPr lang="en-US" sz="2600" b="1">
                          <a:effectLst/>
                        </a:rPr>
                        <a:t>Disability group</a:t>
                      </a:r>
                      <a:endParaRPr lang="en-US" sz="2600" b="1">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Visual impairment musician </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2006894106"/>
                  </a:ext>
                </a:extLst>
              </a:tr>
              <a:tr h="596010">
                <a:tc>
                  <a:txBody>
                    <a:bodyPr/>
                    <a:lstStyle/>
                    <a:p>
                      <a:pPr marL="0" marR="0">
                        <a:lnSpc>
                          <a:spcPct val="107000"/>
                        </a:lnSpc>
                        <a:spcBef>
                          <a:spcPts val="0"/>
                        </a:spcBef>
                        <a:spcAft>
                          <a:spcPts val="0"/>
                        </a:spcAft>
                      </a:pPr>
                      <a:r>
                        <a:rPr lang="en-US" sz="2600" b="1" dirty="0">
                          <a:effectLst/>
                        </a:rPr>
                        <a:t>Residents in Pattani province</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Muslim community-religious and believe  </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4173116140"/>
                  </a:ext>
                </a:extLst>
              </a:tr>
              <a:tr h="1219607">
                <a:tc>
                  <a:txBody>
                    <a:bodyPr/>
                    <a:lstStyle/>
                    <a:p>
                      <a:pPr marL="0" marR="0">
                        <a:lnSpc>
                          <a:spcPct val="107000"/>
                        </a:lnSpc>
                        <a:spcBef>
                          <a:spcPts val="0"/>
                        </a:spcBef>
                        <a:spcAft>
                          <a:spcPts val="0"/>
                        </a:spcAft>
                      </a:pPr>
                      <a:r>
                        <a:rPr lang="en-US" sz="2600" b="1" dirty="0" err="1">
                          <a:effectLst/>
                        </a:rPr>
                        <a:t>Tak</a:t>
                      </a:r>
                      <a:r>
                        <a:rPr lang="en-US" sz="2600" b="1" dirty="0">
                          <a:effectLst/>
                        </a:rPr>
                        <a:t> Community Advisory Broad in Thai-Myanmar border</a:t>
                      </a:r>
                      <a:endParaRPr lang="en-US" sz="2600" b="1"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tc>
                  <a:txBody>
                    <a:bodyPr/>
                    <a:lstStyle/>
                    <a:p>
                      <a:pPr marL="0" marR="0">
                        <a:lnSpc>
                          <a:spcPct val="107000"/>
                        </a:lnSpc>
                        <a:spcBef>
                          <a:spcPts val="0"/>
                        </a:spcBef>
                        <a:spcAft>
                          <a:spcPts val="0"/>
                        </a:spcAft>
                      </a:pPr>
                      <a:r>
                        <a:rPr lang="en-US" sz="2600" b="0" dirty="0">
                          <a:effectLst/>
                        </a:rPr>
                        <a:t>Migrant in Thai-Myanmar border </a:t>
                      </a:r>
                      <a:endParaRPr lang="en-US" sz="2600" b="0" dirty="0">
                        <a:effectLst/>
                        <a:latin typeface="Calibri" panose="020F0502020204030204" pitchFamily="34" charset="0"/>
                        <a:ea typeface="Calibri" panose="020F0502020204030204" pitchFamily="34" charset="0"/>
                        <a:cs typeface="Cordia New" panose="020B0304020202020204" pitchFamily="34" charset="-34"/>
                      </a:endParaRPr>
                    </a:p>
                  </a:txBody>
                  <a:tcPr marL="150781" marR="150781" marT="0" marB="0"/>
                </a:tc>
                <a:extLst>
                  <a:ext uri="{0D108BD9-81ED-4DB2-BD59-A6C34878D82A}">
                    <a16:rowId xmlns:a16="http://schemas.microsoft.com/office/drawing/2014/main" val="3996658384"/>
                  </a:ext>
                </a:extLst>
              </a:tr>
            </a:tbl>
          </a:graphicData>
        </a:graphic>
      </p:graphicFrame>
      <p:pic>
        <p:nvPicPr>
          <p:cNvPr id="9" name="Picture 8">
            <a:extLst>
              <a:ext uri="{FF2B5EF4-FFF2-40B4-BE49-F238E27FC236}">
                <a16:creationId xmlns:a16="http://schemas.microsoft.com/office/drawing/2014/main" id="{C8981AC0-9128-4875-97CA-ADCF64D93B8C}"/>
              </a:ext>
            </a:extLst>
          </p:cNvPr>
          <p:cNvPicPr>
            <a:picLocks noChangeAspect="1"/>
          </p:cNvPicPr>
          <p:nvPr/>
        </p:nvPicPr>
        <p:blipFill>
          <a:blip r:embed="rId2"/>
          <a:stretch>
            <a:fillRect/>
          </a:stretch>
        </p:blipFill>
        <p:spPr>
          <a:xfrm>
            <a:off x="14538803" y="2955629"/>
            <a:ext cx="5549213" cy="4047977"/>
          </a:xfrm>
          <a:prstGeom prst="rect">
            <a:avLst/>
          </a:prstGeom>
        </p:spPr>
      </p:pic>
      <p:pic>
        <p:nvPicPr>
          <p:cNvPr id="10" name="Picture 9">
            <a:extLst>
              <a:ext uri="{FF2B5EF4-FFF2-40B4-BE49-F238E27FC236}">
                <a16:creationId xmlns:a16="http://schemas.microsoft.com/office/drawing/2014/main" id="{26F85E84-BB0E-46F5-BDAF-11894F592F9A}"/>
              </a:ext>
            </a:extLst>
          </p:cNvPr>
          <p:cNvPicPr>
            <a:picLocks noChangeAspect="1"/>
          </p:cNvPicPr>
          <p:nvPr/>
        </p:nvPicPr>
        <p:blipFill rotWithShape="1">
          <a:blip r:embed="rId3"/>
          <a:srcRect t="43284" b="18222"/>
          <a:stretch/>
        </p:blipFill>
        <p:spPr>
          <a:xfrm>
            <a:off x="14562694" y="7217068"/>
            <a:ext cx="5541406" cy="2844126"/>
          </a:xfrm>
          <a:prstGeom prst="rect">
            <a:avLst/>
          </a:prstGeom>
        </p:spPr>
      </p:pic>
      <p:sp>
        <p:nvSpPr>
          <p:cNvPr id="2" name="object 6">
            <a:extLst>
              <a:ext uri="{FF2B5EF4-FFF2-40B4-BE49-F238E27FC236}">
                <a16:creationId xmlns:a16="http://schemas.microsoft.com/office/drawing/2014/main" id="{55293638-40D6-EA8D-0D79-22EE6D042A0A}"/>
              </a:ext>
            </a:extLst>
          </p:cNvPr>
          <p:cNvSpPr/>
          <p:nvPr/>
        </p:nvSpPr>
        <p:spPr>
          <a:xfrm>
            <a:off x="-35712" y="32057"/>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C2F2F0"/>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FE59FDB-7E2E-4AFB-F369-47AB3DF251D4}"/>
              </a:ext>
            </a:extLst>
          </p:cNvPr>
          <p:cNvPicPr>
            <a:picLocks noChangeAspect="1"/>
          </p:cNvPicPr>
          <p:nvPr/>
        </p:nvPicPr>
        <p:blipFill>
          <a:blip r:embed="rId4"/>
          <a:stretch>
            <a:fillRect/>
          </a:stretch>
        </p:blipFill>
        <p:spPr>
          <a:xfrm>
            <a:off x="17712" y="10352912"/>
            <a:ext cx="2210842" cy="924534"/>
          </a:xfrm>
          <a:prstGeom prst="rect">
            <a:avLst/>
          </a:prstGeom>
        </p:spPr>
      </p:pic>
    </p:spTree>
    <p:extLst>
      <p:ext uri="{BB962C8B-B14F-4D97-AF65-F5344CB8AC3E}">
        <p14:creationId xmlns:p14="http://schemas.microsoft.com/office/powerpoint/2010/main" val="391184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E94A8-DCBD-4D14-8695-691634FD4294}"/>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BA866B-F8F6-41FE-8B47-C609123D9731}" type="slidenum">
              <a:rPr lang="en-US" altLang="en-US">
                <a:solidFill>
                  <a:srgbClr val="999999"/>
                </a:solidFill>
                <a:latin typeface="Foundry Sterling Book"/>
              </a:rPr>
              <a:pPr/>
              <a:t>15</a:t>
            </a:fld>
            <a:endParaRPr lang="en-US" altLang="en-US">
              <a:solidFill>
                <a:srgbClr val="999999"/>
              </a:solidFill>
              <a:latin typeface="Foundry Sterling Book"/>
            </a:endParaRPr>
          </a:p>
        </p:txBody>
      </p:sp>
      <p:pic>
        <p:nvPicPr>
          <p:cNvPr id="14339" name="Picture 3">
            <a:extLst>
              <a:ext uri="{FF2B5EF4-FFF2-40B4-BE49-F238E27FC236}">
                <a16:creationId xmlns:a16="http://schemas.microsoft.com/office/drawing/2014/main" id="{BABD49F7-9D63-23F9-BB74-864C2325F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1174"/>
            <a:ext cx="19197638" cy="1079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6">
            <a:extLst>
              <a:ext uri="{FF2B5EF4-FFF2-40B4-BE49-F238E27FC236}">
                <a16:creationId xmlns:a16="http://schemas.microsoft.com/office/drawing/2014/main" id="{195E8BEF-59D5-A26E-07BA-5A1A320A2991}"/>
              </a:ext>
            </a:extLst>
          </p:cNvPr>
          <p:cNvSpPr/>
          <p:nvPr/>
        </p:nvSpPr>
        <p:spPr>
          <a:xfrm>
            <a:off x="119652" y="254075"/>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C2F2F0"/>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FEFA1E-B723-2A63-E9AC-F8F546FF982C}"/>
              </a:ext>
            </a:extLst>
          </p:cNvPr>
          <p:cNvPicPr>
            <a:picLocks noChangeAspect="1"/>
          </p:cNvPicPr>
          <p:nvPr/>
        </p:nvPicPr>
        <p:blipFill>
          <a:blip r:embed="rId4"/>
          <a:stretch>
            <a:fillRect/>
          </a:stretch>
        </p:blipFill>
        <p:spPr>
          <a:xfrm>
            <a:off x="13652450" y="7389477"/>
            <a:ext cx="6125277" cy="37580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B29A-3E98-41A8-9693-38D4EFF8EA16}"/>
              </a:ext>
            </a:extLst>
          </p:cNvPr>
          <p:cNvSpPr>
            <a:spLocks noGrp="1"/>
          </p:cNvSpPr>
          <p:nvPr>
            <p:ph type="title"/>
          </p:nvPr>
        </p:nvSpPr>
        <p:spPr>
          <a:xfrm>
            <a:off x="3686864" y="4318260"/>
            <a:ext cx="10613658" cy="1783995"/>
          </a:xfrm>
        </p:spPr>
        <p:txBody>
          <a:bodyPr>
            <a:normAutofit/>
          </a:bodyPr>
          <a:lstStyle/>
          <a:p>
            <a:r>
              <a:rPr lang="en-US" sz="7915" dirty="0"/>
              <a:t>DISCUSSION OUTCOMES</a:t>
            </a:r>
            <a:endParaRPr lang="en-ID" sz="7915" dirty="0"/>
          </a:p>
        </p:txBody>
      </p:sp>
      <p:sp>
        <p:nvSpPr>
          <p:cNvPr id="4" name="object 3">
            <a:extLst>
              <a:ext uri="{FF2B5EF4-FFF2-40B4-BE49-F238E27FC236}">
                <a16:creationId xmlns:a16="http://schemas.microsoft.com/office/drawing/2014/main" id="{A0CA709D-F540-0847-9E98-17730BF41197}"/>
              </a:ext>
            </a:extLst>
          </p:cNvPr>
          <p:cNvSpPr/>
          <p:nvPr/>
        </p:nvSpPr>
        <p:spPr>
          <a:xfrm rot="10800000">
            <a:off x="20" y="2373447"/>
            <a:ext cx="2845358" cy="7457616"/>
          </a:xfrm>
          <a:custGeom>
            <a:avLst/>
            <a:gdLst/>
            <a:ahLst/>
            <a:cxnLst/>
            <a:rect l="l" t="t" r="r" b="b"/>
            <a:pathLst>
              <a:path w="2900044" h="7600950">
                <a:moveTo>
                  <a:pt x="2899653" y="0"/>
                </a:moveTo>
                <a:lnTo>
                  <a:pt x="2827151" y="20496"/>
                </a:lnTo>
                <a:lnTo>
                  <a:pt x="2783092" y="33732"/>
                </a:lnTo>
                <a:lnTo>
                  <a:pt x="2739251" y="47467"/>
                </a:lnTo>
                <a:lnTo>
                  <a:pt x="2695632" y="61697"/>
                </a:lnTo>
                <a:lnTo>
                  <a:pt x="2652238" y="76419"/>
                </a:lnTo>
                <a:lnTo>
                  <a:pt x="2609071" y="91629"/>
                </a:lnTo>
                <a:lnTo>
                  <a:pt x="2566136" y="107324"/>
                </a:lnTo>
                <a:lnTo>
                  <a:pt x="2523436" y="123500"/>
                </a:lnTo>
                <a:lnTo>
                  <a:pt x="2480973" y="140156"/>
                </a:lnTo>
                <a:lnTo>
                  <a:pt x="2438752" y="157286"/>
                </a:lnTo>
                <a:lnTo>
                  <a:pt x="2396775" y="174888"/>
                </a:lnTo>
                <a:lnTo>
                  <a:pt x="2355047" y="192959"/>
                </a:lnTo>
                <a:lnTo>
                  <a:pt x="2313569" y="211495"/>
                </a:lnTo>
                <a:lnTo>
                  <a:pt x="2272345" y="230494"/>
                </a:lnTo>
                <a:lnTo>
                  <a:pt x="2231380" y="249950"/>
                </a:lnTo>
                <a:lnTo>
                  <a:pt x="2190675" y="269863"/>
                </a:lnTo>
                <a:lnTo>
                  <a:pt x="2150235" y="290227"/>
                </a:lnTo>
                <a:lnTo>
                  <a:pt x="2110062" y="311040"/>
                </a:lnTo>
                <a:lnTo>
                  <a:pt x="2070161" y="332299"/>
                </a:lnTo>
                <a:lnTo>
                  <a:pt x="2030533" y="353999"/>
                </a:lnTo>
                <a:lnTo>
                  <a:pt x="1991183" y="376139"/>
                </a:lnTo>
                <a:lnTo>
                  <a:pt x="1952114" y="398714"/>
                </a:lnTo>
                <a:lnTo>
                  <a:pt x="1913329" y="421722"/>
                </a:lnTo>
                <a:lnTo>
                  <a:pt x="1874831" y="445159"/>
                </a:lnTo>
                <a:lnTo>
                  <a:pt x="1836624" y="469021"/>
                </a:lnTo>
                <a:lnTo>
                  <a:pt x="1798711" y="493306"/>
                </a:lnTo>
                <a:lnTo>
                  <a:pt x="1761095" y="518010"/>
                </a:lnTo>
                <a:lnTo>
                  <a:pt x="1723780" y="543130"/>
                </a:lnTo>
                <a:lnTo>
                  <a:pt x="1686769" y="568662"/>
                </a:lnTo>
                <a:lnTo>
                  <a:pt x="1650065" y="594604"/>
                </a:lnTo>
                <a:lnTo>
                  <a:pt x="1613672" y="620951"/>
                </a:lnTo>
                <a:lnTo>
                  <a:pt x="1577592" y="647701"/>
                </a:lnTo>
                <a:lnTo>
                  <a:pt x="1541829" y="674851"/>
                </a:lnTo>
                <a:lnTo>
                  <a:pt x="1506387" y="702396"/>
                </a:lnTo>
                <a:lnTo>
                  <a:pt x="1471269" y="730335"/>
                </a:lnTo>
                <a:lnTo>
                  <a:pt x="1436477" y="758662"/>
                </a:lnTo>
                <a:lnTo>
                  <a:pt x="1402016" y="787376"/>
                </a:lnTo>
                <a:lnTo>
                  <a:pt x="1367888" y="816473"/>
                </a:lnTo>
                <a:lnTo>
                  <a:pt x="1334097" y="845949"/>
                </a:lnTo>
                <a:lnTo>
                  <a:pt x="1300647" y="875802"/>
                </a:lnTo>
                <a:lnTo>
                  <a:pt x="1267540" y="906028"/>
                </a:lnTo>
                <a:lnTo>
                  <a:pt x="1234779" y="936623"/>
                </a:lnTo>
                <a:lnTo>
                  <a:pt x="1202369" y="967584"/>
                </a:lnTo>
                <a:lnTo>
                  <a:pt x="1170312" y="998909"/>
                </a:lnTo>
                <a:lnTo>
                  <a:pt x="1138612" y="1030594"/>
                </a:lnTo>
                <a:lnTo>
                  <a:pt x="1107272" y="1062635"/>
                </a:lnTo>
                <a:lnTo>
                  <a:pt x="1076295" y="1095029"/>
                </a:lnTo>
                <a:lnTo>
                  <a:pt x="1045684" y="1127773"/>
                </a:lnTo>
                <a:lnTo>
                  <a:pt x="1015444" y="1160864"/>
                </a:lnTo>
                <a:lnTo>
                  <a:pt x="985576" y="1194298"/>
                </a:lnTo>
                <a:lnTo>
                  <a:pt x="956085" y="1228072"/>
                </a:lnTo>
                <a:lnTo>
                  <a:pt x="926974" y="1262183"/>
                </a:lnTo>
                <a:lnTo>
                  <a:pt x="898246" y="1296627"/>
                </a:lnTo>
                <a:lnTo>
                  <a:pt x="869904" y="1331401"/>
                </a:lnTo>
                <a:lnTo>
                  <a:pt x="841952" y="1366502"/>
                </a:lnTo>
                <a:lnTo>
                  <a:pt x="814393" y="1401927"/>
                </a:lnTo>
                <a:lnTo>
                  <a:pt x="787230" y="1437672"/>
                </a:lnTo>
                <a:lnTo>
                  <a:pt x="760467" y="1473733"/>
                </a:lnTo>
                <a:lnTo>
                  <a:pt x="734106" y="1510109"/>
                </a:lnTo>
                <a:lnTo>
                  <a:pt x="708152" y="1546795"/>
                </a:lnTo>
                <a:lnTo>
                  <a:pt x="682607" y="1583787"/>
                </a:lnTo>
                <a:lnTo>
                  <a:pt x="657474" y="1621084"/>
                </a:lnTo>
                <a:lnTo>
                  <a:pt x="632758" y="1658681"/>
                </a:lnTo>
                <a:lnTo>
                  <a:pt x="608461" y="1696575"/>
                </a:lnTo>
                <a:lnTo>
                  <a:pt x="584587" y="1734763"/>
                </a:lnTo>
                <a:lnTo>
                  <a:pt x="561139" y="1773242"/>
                </a:lnTo>
                <a:lnTo>
                  <a:pt x="538120" y="1812008"/>
                </a:lnTo>
                <a:lnTo>
                  <a:pt x="515534" y="1851057"/>
                </a:lnTo>
                <a:lnTo>
                  <a:pt x="493383" y="1890388"/>
                </a:lnTo>
                <a:lnTo>
                  <a:pt x="471671" y="1929996"/>
                </a:lnTo>
                <a:lnTo>
                  <a:pt x="450402" y="1969878"/>
                </a:lnTo>
                <a:lnTo>
                  <a:pt x="429579" y="2010030"/>
                </a:lnTo>
                <a:lnTo>
                  <a:pt x="409204" y="2050450"/>
                </a:lnTo>
                <a:lnTo>
                  <a:pt x="389282" y="2091135"/>
                </a:lnTo>
                <a:lnTo>
                  <a:pt x="369816" y="2132080"/>
                </a:lnTo>
                <a:lnTo>
                  <a:pt x="350808" y="2173283"/>
                </a:lnTo>
                <a:lnTo>
                  <a:pt x="332263" y="2214740"/>
                </a:lnTo>
                <a:lnTo>
                  <a:pt x="314183" y="2256448"/>
                </a:lnTo>
                <a:lnTo>
                  <a:pt x="296572" y="2298404"/>
                </a:lnTo>
                <a:lnTo>
                  <a:pt x="279433" y="2340604"/>
                </a:lnTo>
                <a:lnTo>
                  <a:pt x="262770" y="2383046"/>
                </a:lnTo>
                <a:lnTo>
                  <a:pt x="246585" y="2425725"/>
                </a:lnTo>
                <a:lnTo>
                  <a:pt x="230882" y="2468638"/>
                </a:lnTo>
                <a:lnTo>
                  <a:pt x="215665" y="2511783"/>
                </a:lnTo>
                <a:lnTo>
                  <a:pt x="200936" y="2555156"/>
                </a:lnTo>
                <a:lnTo>
                  <a:pt x="186699" y="2598754"/>
                </a:lnTo>
                <a:lnTo>
                  <a:pt x="172957" y="2642572"/>
                </a:lnTo>
                <a:lnTo>
                  <a:pt x="159714" y="2686609"/>
                </a:lnTo>
                <a:lnTo>
                  <a:pt x="146973" y="2730861"/>
                </a:lnTo>
                <a:lnTo>
                  <a:pt x="134736" y="2775324"/>
                </a:lnTo>
                <a:lnTo>
                  <a:pt x="123008" y="2819995"/>
                </a:lnTo>
                <a:lnTo>
                  <a:pt x="111792" y="2864871"/>
                </a:lnTo>
                <a:lnTo>
                  <a:pt x="101091" y="2909948"/>
                </a:lnTo>
                <a:lnTo>
                  <a:pt x="90908" y="2955224"/>
                </a:lnTo>
                <a:lnTo>
                  <a:pt x="81246" y="3000695"/>
                </a:lnTo>
                <a:lnTo>
                  <a:pt x="72110" y="3046357"/>
                </a:lnTo>
                <a:lnTo>
                  <a:pt x="63501" y="3092208"/>
                </a:lnTo>
                <a:lnTo>
                  <a:pt x="55424" y="3138244"/>
                </a:lnTo>
                <a:lnTo>
                  <a:pt x="47882" y="3184461"/>
                </a:lnTo>
                <a:lnTo>
                  <a:pt x="40878" y="3230858"/>
                </a:lnTo>
                <a:lnTo>
                  <a:pt x="34415" y="3277429"/>
                </a:lnTo>
                <a:lnTo>
                  <a:pt x="28497" y="3324172"/>
                </a:lnTo>
                <a:lnTo>
                  <a:pt x="23127" y="3371084"/>
                </a:lnTo>
                <a:lnTo>
                  <a:pt x="18308" y="3418161"/>
                </a:lnTo>
                <a:lnTo>
                  <a:pt x="14044" y="3465400"/>
                </a:lnTo>
                <a:lnTo>
                  <a:pt x="10338" y="3512797"/>
                </a:lnTo>
                <a:lnTo>
                  <a:pt x="7193" y="3560350"/>
                </a:lnTo>
                <a:lnTo>
                  <a:pt x="4612" y="3608056"/>
                </a:lnTo>
                <a:lnTo>
                  <a:pt x="2599" y="3655910"/>
                </a:lnTo>
                <a:lnTo>
                  <a:pt x="1157" y="3703909"/>
                </a:lnTo>
                <a:lnTo>
                  <a:pt x="289" y="3752051"/>
                </a:lnTo>
                <a:lnTo>
                  <a:pt x="0" y="3800331"/>
                </a:lnTo>
                <a:lnTo>
                  <a:pt x="289" y="3848612"/>
                </a:lnTo>
                <a:lnTo>
                  <a:pt x="1157" y="3896754"/>
                </a:lnTo>
                <a:lnTo>
                  <a:pt x="2599" y="3944754"/>
                </a:lnTo>
                <a:lnTo>
                  <a:pt x="4612" y="3992608"/>
                </a:lnTo>
                <a:lnTo>
                  <a:pt x="7193" y="4040313"/>
                </a:lnTo>
                <a:lnTo>
                  <a:pt x="10338" y="4087867"/>
                </a:lnTo>
                <a:lnTo>
                  <a:pt x="14044" y="4135264"/>
                </a:lnTo>
                <a:lnTo>
                  <a:pt x="18308" y="4182504"/>
                </a:lnTo>
                <a:lnTo>
                  <a:pt x="23127" y="4229581"/>
                </a:lnTo>
                <a:lnTo>
                  <a:pt x="28497" y="4276493"/>
                </a:lnTo>
                <a:lnTo>
                  <a:pt x="34415" y="4323236"/>
                </a:lnTo>
                <a:lnTo>
                  <a:pt x="40878" y="4369807"/>
                </a:lnTo>
                <a:lnTo>
                  <a:pt x="47882" y="4416204"/>
                </a:lnTo>
                <a:lnTo>
                  <a:pt x="55424" y="4462421"/>
                </a:lnTo>
                <a:lnTo>
                  <a:pt x="63501" y="4508457"/>
                </a:lnTo>
                <a:lnTo>
                  <a:pt x="72110" y="4554308"/>
                </a:lnTo>
                <a:lnTo>
                  <a:pt x="81246" y="4599971"/>
                </a:lnTo>
                <a:lnTo>
                  <a:pt x="90908" y="4645442"/>
                </a:lnTo>
                <a:lnTo>
                  <a:pt x="101091" y="4690717"/>
                </a:lnTo>
                <a:lnTo>
                  <a:pt x="111792" y="4735795"/>
                </a:lnTo>
                <a:lnTo>
                  <a:pt x="123008" y="4780671"/>
                </a:lnTo>
                <a:lnTo>
                  <a:pt x="134736" y="4825342"/>
                </a:lnTo>
                <a:lnTo>
                  <a:pt x="146973" y="4869806"/>
                </a:lnTo>
                <a:lnTo>
                  <a:pt x="159714" y="4914057"/>
                </a:lnTo>
                <a:lnTo>
                  <a:pt x="172957" y="4958094"/>
                </a:lnTo>
                <a:lnTo>
                  <a:pt x="186699" y="5001913"/>
                </a:lnTo>
                <a:lnTo>
                  <a:pt x="200936" y="5045510"/>
                </a:lnTo>
                <a:lnTo>
                  <a:pt x="215665" y="5088883"/>
                </a:lnTo>
                <a:lnTo>
                  <a:pt x="230882" y="5132028"/>
                </a:lnTo>
                <a:lnTo>
                  <a:pt x="246585" y="5174942"/>
                </a:lnTo>
                <a:lnTo>
                  <a:pt x="262770" y="5217621"/>
                </a:lnTo>
                <a:lnTo>
                  <a:pt x="279433" y="5260063"/>
                </a:lnTo>
                <a:lnTo>
                  <a:pt x="296572" y="5302263"/>
                </a:lnTo>
                <a:lnTo>
                  <a:pt x="314183" y="5344219"/>
                </a:lnTo>
                <a:lnTo>
                  <a:pt x="332263" y="5385927"/>
                </a:lnTo>
                <a:lnTo>
                  <a:pt x="350808" y="5427384"/>
                </a:lnTo>
                <a:lnTo>
                  <a:pt x="369816" y="5468587"/>
                </a:lnTo>
                <a:lnTo>
                  <a:pt x="389282" y="5509532"/>
                </a:lnTo>
                <a:lnTo>
                  <a:pt x="409204" y="5550217"/>
                </a:lnTo>
                <a:lnTo>
                  <a:pt x="429579" y="5590637"/>
                </a:lnTo>
                <a:lnTo>
                  <a:pt x="450402" y="5630790"/>
                </a:lnTo>
                <a:lnTo>
                  <a:pt x="471671" y="5670672"/>
                </a:lnTo>
                <a:lnTo>
                  <a:pt x="493383" y="5710279"/>
                </a:lnTo>
                <a:lnTo>
                  <a:pt x="515534" y="5749610"/>
                </a:lnTo>
                <a:lnTo>
                  <a:pt x="538120" y="5788660"/>
                </a:lnTo>
                <a:lnTo>
                  <a:pt x="561139" y="5827426"/>
                </a:lnTo>
                <a:lnTo>
                  <a:pt x="584587" y="5865904"/>
                </a:lnTo>
                <a:lnTo>
                  <a:pt x="608461" y="5904092"/>
                </a:lnTo>
                <a:lnTo>
                  <a:pt x="632758" y="5941986"/>
                </a:lnTo>
                <a:lnTo>
                  <a:pt x="657474" y="5979583"/>
                </a:lnTo>
                <a:lnTo>
                  <a:pt x="682607" y="6016880"/>
                </a:lnTo>
                <a:lnTo>
                  <a:pt x="708152" y="6053873"/>
                </a:lnTo>
                <a:lnTo>
                  <a:pt x="734106" y="6090558"/>
                </a:lnTo>
                <a:lnTo>
                  <a:pt x="760467" y="6126934"/>
                </a:lnTo>
                <a:lnTo>
                  <a:pt x="787230" y="6162995"/>
                </a:lnTo>
                <a:lnTo>
                  <a:pt x="814393" y="6198740"/>
                </a:lnTo>
                <a:lnTo>
                  <a:pt x="841952" y="6234165"/>
                </a:lnTo>
                <a:lnTo>
                  <a:pt x="869904" y="6269266"/>
                </a:lnTo>
                <a:lnTo>
                  <a:pt x="898246" y="6304040"/>
                </a:lnTo>
                <a:lnTo>
                  <a:pt x="926974" y="6338484"/>
                </a:lnTo>
                <a:lnTo>
                  <a:pt x="956085" y="6372595"/>
                </a:lnTo>
                <a:lnTo>
                  <a:pt x="985576" y="6406369"/>
                </a:lnTo>
                <a:lnTo>
                  <a:pt x="1015444" y="6439803"/>
                </a:lnTo>
                <a:lnTo>
                  <a:pt x="1045684" y="6472894"/>
                </a:lnTo>
                <a:lnTo>
                  <a:pt x="1076295" y="6505638"/>
                </a:lnTo>
                <a:lnTo>
                  <a:pt x="1107272" y="6538032"/>
                </a:lnTo>
                <a:lnTo>
                  <a:pt x="1138612" y="6570073"/>
                </a:lnTo>
                <a:lnTo>
                  <a:pt x="1170312" y="6601757"/>
                </a:lnTo>
                <a:lnTo>
                  <a:pt x="1202369" y="6633082"/>
                </a:lnTo>
                <a:lnTo>
                  <a:pt x="1234779" y="6664044"/>
                </a:lnTo>
                <a:lnTo>
                  <a:pt x="1267540" y="6694639"/>
                </a:lnTo>
                <a:lnTo>
                  <a:pt x="1300647" y="6724864"/>
                </a:lnTo>
                <a:lnTo>
                  <a:pt x="1334097" y="6754717"/>
                </a:lnTo>
                <a:lnTo>
                  <a:pt x="1367888" y="6784193"/>
                </a:lnTo>
                <a:lnTo>
                  <a:pt x="1402016" y="6813290"/>
                </a:lnTo>
                <a:lnTo>
                  <a:pt x="1436477" y="6842004"/>
                </a:lnTo>
                <a:lnTo>
                  <a:pt x="1471269" y="6870331"/>
                </a:lnTo>
                <a:lnTo>
                  <a:pt x="1506387" y="6898270"/>
                </a:lnTo>
                <a:lnTo>
                  <a:pt x="1541829" y="6925815"/>
                </a:lnTo>
                <a:lnTo>
                  <a:pt x="1577592" y="6952964"/>
                </a:lnTo>
                <a:lnTo>
                  <a:pt x="1613672" y="6979715"/>
                </a:lnTo>
                <a:lnTo>
                  <a:pt x="1650065" y="7006062"/>
                </a:lnTo>
                <a:lnTo>
                  <a:pt x="1686769" y="7032003"/>
                </a:lnTo>
                <a:lnTo>
                  <a:pt x="1723780" y="7057536"/>
                </a:lnTo>
                <a:lnTo>
                  <a:pt x="1761095" y="7082655"/>
                </a:lnTo>
                <a:lnTo>
                  <a:pt x="1798711" y="7107359"/>
                </a:lnTo>
                <a:lnTo>
                  <a:pt x="1836624" y="7131644"/>
                </a:lnTo>
                <a:lnTo>
                  <a:pt x="1874831" y="7155506"/>
                </a:lnTo>
                <a:lnTo>
                  <a:pt x="1913329" y="7178943"/>
                </a:lnTo>
                <a:lnTo>
                  <a:pt x="1952114" y="7201950"/>
                </a:lnTo>
                <a:lnTo>
                  <a:pt x="1991183" y="7224526"/>
                </a:lnTo>
                <a:lnTo>
                  <a:pt x="2030533" y="7246665"/>
                </a:lnTo>
                <a:lnTo>
                  <a:pt x="2070161" y="7268366"/>
                </a:lnTo>
                <a:lnTo>
                  <a:pt x="2110062" y="7289625"/>
                </a:lnTo>
                <a:lnTo>
                  <a:pt x="2150235" y="7310438"/>
                </a:lnTo>
                <a:lnTo>
                  <a:pt x="2190675" y="7330802"/>
                </a:lnTo>
                <a:lnTo>
                  <a:pt x="2231380" y="7350714"/>
                </a:lnTo>
                <a:lnTo>
                  <a:pt x="2272345" y="7370171"/>
                </a:lnTo>
                <a:lnTo>
                  <a:pt x="2313569" y="7389169"/>
                </a:lnTo>
                <a:lnTo>
                  <a:pt x="2355047" y="7407705"/>
                </a:lnTo>
                <a:lnTo>
                  <a:pt x="2396775" y="7425776"/>
                </a:lnTo>
                <a:lnTo>
                  <a:pt x="2438752" y="7443378"/>
                </a:lnTo>
                <a:lnTo>
                  <a:pt x="2480973" y="7460508"/>
                </a:lnTo>
                <a:lnTo>
                  <a:pt x="2523436" y="7477163"/>
                </a:lnTo>
                <a:lnTo>
                  <a:pt x="2566136" y="7493340"/>
                </a:lnTo>
                <a:lnTo>
                  <a:pt x="2609071" y="7509035"/>
                </a:lnTo>
                <a:lnTo>
                  <a:pt x="2652238" y="7524245"/>
                </a:lnTo>
                <a:lnTo>
                  <a:pt x="2695632" y="7538966"/>
                </a:lnTo>
                <a:lnTo>
                  <a:pt x="2739251" y="7553196"/>
                </a:lnTo>
                <a:lnTo>
                  <a:pt x="2783092" y="7566931"/>
                </a:lnTo>
                <a:lnTo>
                  <a:pt x="2827151" y="7580168"/>
                </a:lnTo>
                <a:lnTo>
                  <a:pt x="2871424" y="7592903"/>
                </a:lnTo>
                <a:lnTo>
                  <a:pt x="2899653" y="7600664"/>
                </a:lnTo>
                <a:lnTo>
                  <a:pt x="2899653" y="0"/>
                </a:lnTo>
                <a:close/>
              </a:path>
            </a:pathLst>
          </a:custGeom>
          <a:solidFill>
            <a:srgbClr val="F5CF47"/>
          </a:solidFill>
        </p:spPr>
        <p:txBody>
          <a:bodyPr wrap="square" lIns="0" tIns="0" rIns="0" bIns="0" rtlCol="0"/>
          <a:lstStyle/>
          <a:p>
            <a:endParaRPr dirty="0"/>
          </a:p>
        </p:txBody>
      </p:sp>
      <p:pic>
        <p:nvPicPr>
          <p:cNvPr id="6" name="Picture 5" descr="A blue square with white text&#10;&#10;Description automatically generated">
            <a:extLst>
              <a:ext uri="{FF2B5EF4-FFF2-40B4-BE49-F238E27FC236}">
                <a16:creationId xmlns:a16="http://schemas.microsoft.com/office/drawing/2014/main" id="{E7B0B524-A461-9BEA-A56F-047708D9B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7874" y="630168"/>
            <a:ext cx="914400" cy="914400"/>
          </a:xfrm>
          <a:prstGeom prst="rect">
            <a:avLst/>
          </a:prstGeom>
        </p:spPr>
      </p:pic>
      <p:pic>
        <p:nvPicPr>
          <p:cNvPr id="7" name="Picture 6" descr="A logo with colorful lines&#10;&#10;Description automatically generated with medium confidence">
            <a:extLst>
              <a:ext uri="{FF2B5EF4-FFF2-40B4-BE49-F238E27FC236}">
                <a16:creationId xmlns:a16="http://schemas.microsoft.com/office/drawing/2014/main" id="{207BD7E0-D62B-89B5-89C6-A70122CAF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62" y="444359"/>
            <a:ext cx="1286019" cy="1286019"/>
          </a:xfrm>
          <a:prstGeom prst="rect">
            <a:avLst/>
          </a:prstGeom>
        </p:spPr>
      </p:pic>
      <p:pic>
        <p:nvPicPr>
          <p:cNvPr id="8" name="Picture 7" descr="A black background with a letter w&#10;&#10;Description automatically generated">
            <a:extLst>
              <a:ext uri="{FF2B5EF4-FFF2-40B4-BE49-F238E27FC236}">
                <a16:creationId xmlns:a16="http://schemas.microsoft.com/office/drawing/2014/main" id="{3952D801-80DD-981D-50DA-A7C4449968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5325" y="642868"/>
            <a:ext cx="914400" cy="914400"/>
          </a:xfrm>
          <a:prstGeom prst="rect">
            <a:avLst/>
          </a:prstGeom>
        </p:spPr>
      </p:pic>
      <p:sp>
        <p:nvSpPr>
          <p:cNvPr id="9" name="object 3">
            <a:extLst>
              <a:ext uri="{FF2B5EF4-FFF2-40B4-BE49-F238E27FC236}">
                <a16:creationId xmlns:a16="http://schemas.microsoft.com/office/drawing/2014/main" id="{A0CA709D-F540-0847-9E98-17730BF41197}"/>
              </a:ext>
            </a:extLst>
          </p:cNvPr>
          <p:cNvSpPr/>
          <p:nvPr/>
        </p:nvSpPr>
        <p:spPr>
          <a:xfrm>
            <a:off x="17256145" y="2373447"/>
            <a:ext cx="2845358" cy="7457616"/>
          </a:xfrm>
          <a:custGeom>
            <a:avLst/>
            <a:gdLst/>
            <a:ahLst/>
            <a:cxnLst/>
            <a:rect l="l" t="t" r="r" b="b"/>
            <a:pathLst>
              <a:path w="2900044" h="7600950">
                <a:moveTo>
                  <a:pt x="2899653" y="0"/>
                </a:moveTo>
                <a:lnTo>
                  <a:pt x="2827151" y="20496"/>
                </a:lnTo>
                <a:lnTo>
                  <a:pt x="2783092" y="33732"/>
                </a:lnTo>
                <a:lnTo>
                  <a:pt x="2739251" y="47467"/>
                </a:lnTo>
                <a:lnTo>
                  <a:pt x="2695632" y="61697"/>
                </a:lnTo>
                <a:lnTo>
                  <a:pt x="2652238" y="76419"/>
                </a:lnTo>
                <a:lnTo>
                  <a:pt x="2609071" y="91629"/>
                </a:lnTo>
                <a:lnTo>
                  <a:pt x="2566136" y="107324"/>
                </a:lnTo>
                <a:lnTo>
                  <a:pt x="2523436" y="123500"/>
                </a:lnTo>
                <a:lnTo>
                  <a:pt x="2480973" y="140156"/>
                </a:lnTo>
                <a:lnTo>
                  <a:pt x="2438752" y="157286"/>
                </a:lnTo>
                <a:lnTo>
                  <a:pt x="2396775" y="174888"/>
                </a:lnTo>
                <a:lnTo>
                  <a:pt x="2355047" y="192959"/>
                </a:lnTo>
                <a:lnTo>
                  <a:pt x="2313569" y="211495"/>
                </a:lnTo>
                <a:lnTo>
                  <a:pt x="2272345" y="230494"/>
                </a:lnTo>
                <a:lnTo>
                  <a:pt x="2231380" y="249950"/>
                </a:lnTo>
                <a:lnTo>
                  <a:pt x="2190675" y="269863"/>
                </a:lnTo>
                <a:lnTo>
                  <a:pt x="2150235" y="290227"/>
                </a:lnTo>
                <a:lnTo>
                  <a:pt x="2110062" y="311040"/>
                </a:lnTo>
                <a:lnTo>
                  <a:pt x="2070161" y="332299"/>
                </a:lnTo>
                <a:lnTo>
                  <a:pt x="2030533" y="353999"/>
                </a:lnTo>
                <a:lnTo>
                  <a:pt x="1991183" y="376139"/>
                </a:lnTo>
                <a:lnTo>
                  <a:pt x="1952114" y="398714"/>
                </a:lnTo>
                <a:lnTo>
                  <a:pt x="1913329" y="421722"/>
                </a:lnTo>
                <a:lnTo>
                  <a:pt x="1874831" y="445159"/>
                </a:lnTo>
                <a:lnTo>
                  <a:pt x="1836624" y="469021"/>
                </a:lnTo>
                <a:lnTo>
                  <a:pt x="1798711" y="493306"/>
                </a:lnTo>
                <a:lnTo>
                  <a:pt x="1761095" y="518010"/>
                </a:lnTo>
                <a:lnTo>
                  <a:pt x="1723780" y="543130"/>
                </a:lnTo>
                <a:lnTo>
                  <a:pt x="1686769" y="568662"/>
                </a:lnTo>
                <a:lnTo>
                  <a:pt x="1650065" y="594604"/>
                </a:lnTo>
                <a:lnTo>
                  <a:pt x="1613672" y="620951"/>
                </a:lnTo>
                <a:lnTo>
                  <a:pt x="1577592" y="647701"/>
                </a:lnTo>
                <a:lnTo>
                  <a:pt x="1541829" y="674851"/>
                </a:lnTo>
                <a:lnTo>
                  <a:pt x="1506387" y="702396"/>
                </a:lnTo>
                <a:lnTo>
                  <a:pt x="1471269" y="730335"/>
                </a:lnTo>
                <a:lnTo>
                  <a:pt x="1436477" y="758662"/>
                </a:lnTo>
                <a:lnTo>
                  <a:pt x="1402016" y="787376"/>
                </a:lnTo>
                <a:lnTo>
                  <a:pt x="1367888" y="816473"/>
                </a:lnTo>
                <a:lnTo>
                  <a:pt x="1334097" y="845949"/>
                </a:lnTo>
                <a:lnTo>
                  <a:pt x="1300647" y="875802"/>
                </a:lnTo>
                <a:lnTo>
                  <a:pt x="1267540" y="906028"/>
                </a:lnTo>
                <a:lnTo>
                  <a:pt x="1234779" y="936623"/>
                </a:lnTo>
                <a:lnTo>
                  <a:pt x="1202369" y="967584"/>
                </a:lnTo>
                <a:lnTo>
                  <a:pt x="1170312" y="998909"/>
                </a:lnTo>
                <a:lnTo>
                  <a:pt x="1138612" y="1030594"/>
                </a:lnTo>
                <a:lnTo>
                  <a:pt x="1107272" y="1062635"/>
                </a:lnTo>
                <a:lnTo>
                  <a:pt x="1076295" y="1095029"/>
                </a:lnTo>
                <a:lnTo>
                  <a:pt x="1045684" y="1127773"/>
                </a:lnTo>
                <a:lnTo>
                  <a:pt x="1015444" y="1160864"/>
                </a:lnTo>
                <a:lnTo>
                  <a:pt x="985576" y="1194298"/>
                </a:lnTo>
                <a:lnTo>
                  <a:pt x="956085" y="1228072"/>
                </a:lnTo>
                <a:lnTo>
                  <a:pt x="926974" y="1262183"/>
                </a:lnTo>
                <a:lnTo>
                  <a:pt x="898246" y="1296627"/>
                </a:lnTo>
                <a:lnTo>
                  <a:pt x="869904" y="1331401"/>
                </a:lnTo>
                <a:lnTo>
                  <a:pt x="841952" y="1366502"/>
                </a:lnTo>
                <a:lnTo>
                  <a:pt x="814393" y="1401927"/>
                </a:lnTo>
                <a:lnTo>
                  <a:pt x="787230" y="1437672"/>
                </a:lnTo>
                <a:lnTo>
                  <a:pt x="760467" y="1473733"/>
                </a:lnTo>
                <a:lnTo>
                  <a:pt x="734106" y="1510109"/>
                </a:lnTo>
                <a:lnTo>
                  <a:pt x="708152" y="1546795"/>
                </a:lnTo>
                <a:lnTo>
                  <a:pt x="682607" y="1583787"/>
                </a:lnTo>
                <a:lnTo>
                  <a:pt x="657474" y="1621084"/>
                </a:lnTo>
                <a:lnTo>
                  <a:pt x="632758" y="1658681"/>
                </a:lnTo>
                <a:lnTo>
                  <a:pt x="608461" y="1696575"/>
                </a:lnTo>
                <a:lnTo>
                  <a:pt x="584587" y="1734763"/>
                </a:lnTo>
                <a:lnTo>
                  <a:pt x="561139" y="1773242"/>
                </a:lnTo>
                <a:lnTo>
                  <a:pt x="538120" y="1812008"/>
                </a:lnTo>
                <a:lnTo>
                  <a:pt x="515534" y="1851057"/>
                </a:lnTo>
                <a:lnTo>
                  <a:pt x="493383" y="1890388"/>
                </a:lnTo>
                <a:lnTo>
                  <a:pt x="471671" y="1929996"/>
                </a:lnTo>
                <a:lnTo>
                  <a:pt x="450402" y="1969878"/>
                </a:lnTo>
                <a:lnTo>
                  <a:pt x="429579" y="2010030"/>
                </a:lnTo>
                <a:lnTo>
                  <a:pt x="409204" y="2050450"/>
                </a:lnTo>
                <a:lnTo>
                  <a:pt x="389282" y="2091135"/>
                </a:lnTo>
                <a:lnTo>
                  <a:pt x="369816" y="2132080"/>
                </a:lnTo>
                <a:lnTo>
                  <a:pt x="350808" y="2173283"/>
                </a:lnTo>
                <a:lnTo>
                  <a:pt x="332263" y="2214740"/>
                </a:lnTo>
                <a:lnTo>
                  <a:pt x="314183" y="2256448"/>
                </a:lnTo>
                <a:lnTo>
                  <a:pt x="296572" y="2298404"/>
                </a:lnTo>
                <a:lnTo>
                  <a:pt x="279433" y="2340604"/>
                </a:lnTo>
                <a:lnTo>
                  <a:pt x="262770" y="2383046"/>
                </a:lnTo>
                <a:lnTo>
                  <a:pt x="246585" y="2425725"/>
                </a:lnTo>
                <a:lnTo>
                  <a:pt x="230882" y="2468638"/>
                </a:lnTo>
                <a:lnTo>
                  <a:pt x="215665" y="2511783"/>
                </a:lnTo>
                <a:lnTo>
                  <a:pt x="200936" y="2555156"/>
                </a:lnTo>
                <a:lnTo>
                  <a:pt x="186699" y="2598754"/>
                </a:lnTo>
                <a:lnTo>
                  <a:pt x="172957" y="2642572"/>
                </a:lnTo>
                <a:lnTo>
                  <a:pt x="159714" y="2686609"/>
                </a:lnTo>
                <a:lnTo>
                  <a:pt x="146973" y="2730861"/>
                </a:lnTo>
                <a:lnTo>
                  <a:pt x="134736" y="2775324"/>
                </a:lnTo>
                <a:lnTo>
                  <a:pt x="123008" y="2819995"/>
                </a:lnTo>
                <a:lnTo>
                  <a:pt x="111792" y="2864871"/>
                </a:lnTo>
                <a:lnTo>
                  <a:pt x="101091" y="2909948"/>
                </a:lnTo>
                <a:lnTo>
                  <a:pt x="90908" y="2955224"/>
                </a:lnTo>
                <a:lnTo>
                  <a:pt x="81246" y="3000695"/>
                </a:lnTo>
                <a:lnTo>
                  <a:pt x="72110" y="3046357"/>
                </a:lnTo>
                <a:lnTo>
                  <a:pt x="63501" y="3092208"/>
                </a:lnTo>
                <a:lnTo>
                  <a:pt x="55424" y="3138244"/>
                </a:lnTo>
                <a:lnTo>
                  <a:pt x="47882" y="3184461"/>
                </a:lnTo>
                <a:lnTo>
                  <a:pt x="40878" y="3230858"/>
                </a:lnTo>
                <a:lnTo>
                  <a:pt x="34415" y="3277429"/>
                </a:lnTo>
                <a:lnTo>
                  <a:pt x="28497" y="3324172"/>
                </a:lnTo>
                <a:lnTo>
                  <a:pt x="23127" y="3371084"/>
                </a:lnTo>
                <a:lnTo>
                  <a:pt x="18308" y="3418161"/>
                </a:lnTo>
                <a:lnTo>
                  <a:pt x="14044" y="3465400"/>
                </a:lnTo>
                <a:lnTo>
                  <a:pt x="10338" y="3512797"/>
                </a:lnTo>
                <a:lnTo>
                  <a:pt x="7193" y="3560350"/>
                </a:lnTo>
                <a:lnTo>
                  <a:pt x="4612" y="3608056"/>
                </a:lnTo>
                <a:lnTo>
                  <a:pt x="2599" y="3655910"/>
                </a:lnTo>
                <a:lnTo>
                  <a:pt x="1157" y="3703909"/>
                </a:lnTo>
                <a:lnTo>
                  <a:pt x="289" y="3752051"/>
                </a:lnTo>
                <a:lnTo>
                  <a:pt x="0" y="3800331"/>
                </a:lnTo>
                <a:lnTo>
                  <a:pt x="289" y="3848612"/>
                </a:lnTo>
                <a:lnTo>
                  <a:pt x="1157" y="3896754"/>
                </a:lnTo>
                <a:lnTo>
                  <a:pt x="2599" y="3944754"/>
                </a:lnTo>
                <a:lnTo>
                  <a:pt x="4612" y="3992608"/>
                </a:lnTo>
                <a:lnTo>
                  <a:pt x="7193" y="4040313"/>
                </a:lnTo>
                <a:lnTo>
                  <a:pt x="10338" y="4087867"/>
                </a:lnTo>
                <a:lnTo>
                  <a:pt x="14044" y="4135264"/>
                </a:lnTo>
                <a:lnTo>
                  <a:pt x="18308" y="4182504"/>
                </a:lnTo>
                <a:lnTo>
                  <a:pt x="23127" y="4229581"/>
                </a:lnTo>
                <a:lnTo>
                  <a:pt x="28497" y="4276493"/>
                </a:lnTo>
                <a:lnTo>
                  <a:pt x="34415" y="4323236"/>
                </a:lnTo>
                <a:lnTo>
                  <a:pt x="40878" y="4369807"/>
                </a:lnTo>
                <a:lnTo>
                  <a:pt x="47882" y="4416204"/>
                </a:lnTo>
                <a:lnTo>
                  <a:pt x="55424" y="4462421"/>
                </a:lnTo>
                <a:lnTo>
                  <a:pt x="63501" y="4508457"/>
                </a:lnTo>
                <a:lnTo>
                  <a:pt x="72110" y="4554308"/>
                </a:lnTo>
                <a:lnTo>
                  <a:pt x="81246" y="4599971"/>
                </a:lnTo>
                <a:lnTo>
                  <a:pt x="90908" y="4645442"/>
                </a:lnTo>
                <a:lnTo>
                  <a:pt x="101091" y="4690717"/>
                </a:lnTo>
                <a:lnTo>
                  <a:pt x="111792" y="4735795"/>
                </a:lnTo>
                <a:lnTo>
                  <a:pt x="123008" y="4780671"/>
                </a:lnTo>
                <a:lnTo>
                  <a:pt x="134736" y="4825342"/>
                </a:lnTo>
                <a:lnTo>
                  <a:pt x="146973" y="4869806"/>
                </a:lnTo>
                <a:lnTo>
                  <a:pt x="159714" y="4914057"/>
                </a:lnTo>
                <a:lnTo>
                  <a:pt x="172957" y="4958094"/>
                </a:lnTo>
                <a:lnTo>
                  <a:pt x="186699" y="5001913"/>
                </a:lnTo>
                <a:lnTo>
                  <a:pt x="200936" y="5045510"/>
                </a:lnTo>
                <a:lnTo>
                  <a:pt x="215665" y="5088883"/>
                </a:lnTo>
                <a:lnTo>
                  <a:pt x="230882" y="5132028"/>
                </a:lnTo>
                <a:lnTo>
                  <a:pt x="246585" y="5174942"/>
                </a:lnTo>
                <a:lnTo>
                  <a:pt x="262770" y="5217621"/>
                </a:lnTo>
                <a:lnTo>
                  <a:pt x="279433" y="5260063"/>
                </a:lnTo>
                <a:lnTo>
                  <a:pt x="296572" y="5302263"/>
                </a:lnTo>
                <a:lnTo>
                  <a:pt x="314183" y="5344219"/>
                </a:lnTo>
                <a:lnTo>
                  <a:pt x="332263" y="5385927"/>
                </a:lnTo>
                <a:lnTo>
                  <a:pt x="350808" y="5427384"/>
                </a:lnTo>
                <a:lnTo>
                  <a:pt x="369816" y="5468587"/>
                </a:lnTo>
                <a:lnTo>
                  <a:pt x="389282" y="5509532"/>
                </a:lnTo>
                <a:lnTo>
                  <a:pt x="409204" y="5550217"/>
                </a:lnTo>
                <a:lnTo>
                  <a:pt x="429579" y="5590637"/>
                </a:lnTo>
                <a:lnTo>
                  <a:pt x="450402" y="5630790"/>
                </a:lnTo>
                <a:lnTo>
                  <a:pt x="471671" y="5670672"/>
                </a:lnTo>
                <a:lnTo>
                  <a:pt x="493383" y="5710279"/>
                </a:lnTo>
                <a:lnTo>
                  <a:pt x="515534" y="5749610"/>
                </a:lnTo>
                <a:lnTo>
                  <a:pt x="538120" y="5788660"/>
                </a:lnTo>
                <a:lnTo>
                  <a:pt x="561139" y="5827426"/>
                </a:lnTo>
                <a:lnTo>
                  <a:pt x="584587" y="5865904"/>
                </a:lnTo>
                <a:lnTo>
                  <a:pt x="608461" y="5904092"/>
                </a:lnTo>
                <a:lnTo>
                  <a:pt x="632758" y="5941986"/>
                </a:lnTo>
                <a:lnTo>
                  <a:pt x="657474" y="5979583"/>
                </a:lnTo>
                <a:lnTo>
                  <a:pt x="682607" y="6016880"/>
                </a:lnTo>
                <a:lnTo>
                  <a:pt x="708152" y="6053873"/>
                </a:lnTo>
                <a:lnTo>
                  <a:pt x="734106" y="6090558"/>
                </a:lnTo>
                <a:lnTo>
                  <a:pt x="760467" y="6126934"/>
                </a:lnTo>
                <a:lnTo>
                  <a:pt x="787230" y="6162995"/>
                </a:lnTo>
                <a:lnTo>
                  <a:pt x="814393" y="6198740"/>
                </a:lnTo>
                <a:lnTo>
                  <a:pt x="841952" y="6234165"/>
                </a:lnTo>
                <a:lnTo>
                  <a:pt x="869904" y="6269266"/>
                </a:lnTo>
                <a:lnTo>
                  <a:pt x="898246" y="6304040"/>
                </a:lnTo>
                <a:lnTo>
                  <a:pt x="926974" y="6338484"/>
                </a:lnTo>
                <a:lnTo>
                  <a:pt x="956085" y="6372595"/>
                </a:lnTo>
                <a:lnTo>
                  <a:pt x="985576" y="6406369"/>
                </a:lnTo>
                <a:lnTo>
                  <a:pt x="1015444" y="6439803"/>
                </a:lnTo>
                <a:lnTo>
                  <a:pt x="1045684" y="6472894"/>
                </a:lnTo>
                <a:lnTo>
                  <a:pt x="1076295" y="6505638"/>
                </a:lnTo>
                <a:lnTo>
                  <a:pt x="1107272" y="6538032"/>
                </a:lnTo>
                <a:lnTo>
                  <a:pt x="1138612" y="6570073"/>
                </a:lnTo>
                <a:lnTo>
                  <a:pt x="1170312" y="6601757"/>
                </a:lnTo>
                <a:lnTo>
                  <a:pt x="1202369" y="6633082"/>
                </a:lnTo>
                <a:lnTo>
                  <a:pt x="1234779" y="6664044"/>
                </a:lnTo>
                <a:lnTo>
                  <a:pt x="1267540" y="6694639"/>
                </a:lnTo>
                <a:lnTo>
                  <a:pt x="1300647" y="6724864"/>
                </a:lnTo>
                <a:lnTo>
                  <a:pt x="1334097" y="6754717"/>
                </a:lnTo>
                <a:lnTo>
                  <a:pt x="1367888" y="6784193"/>
                </a:lnTo>
                <a:lnTo>
                  <a:pt x="1402016" y="6813290"/>
                </a:lnTo>
                <a:lnTo>
                  <a:pt x="1436477" y="6842004"/>
                </a:lnTo>
                <a:lnTo>
                  <a:pt x="1471269" y="6870331"/>
                </a:lnTo>
                <a:lnTo>
                  <a:pt x="1506387" y="6898270"/>
                </a:lnTo>
                <a:lnTo>
                  <a:pt x="1541829" y="6925815"/>
                </a:lnTo>
                <a:lnTo>
                  <a:pt x="1577592" y="6952964"/>
                </a:lnTo>
                <a:lnTo>
                  <a:pt x="1613672" y="6979715"/>
                </a:lnTo>
                <a:lnTo>
                  <a:pt x="1650065" y="7006062"/>
                </a:lnTo>
                <a:lnTo>
                  <a:pt x="1686769" y="7032003"/>
                </a:lnTo>
                <a:lnTo>
                  <a:pt x="1723780" y="7057536"/>
                </a:lnTo>
                <a:lnTo>
                  <a:pt x="1761095" y="7082655"/>
                </a:lnTo>
                <a:lnTo>
                  <a:pt x="1798711" y="7107359"/>
                </a:lnTo>
                <a:lnTo>
                  <a:pt x="1836624" y="7131644"/>
                </a:lnTo>
                <a:lnTo>
                  <a:pt x="1874831" y="7155506"/>
                </a:lnTo>
                <a:lnTo>
                  <a:pt x="1913329" y="7178943"/>
                </a:lnTo>
                <a:lnTo>
                  <a:pt x="1952114" y="7201950"/>
                </a:lnTo>
                <a:lnTo>
                  <a:pt x="1991183" y="7224526"/>
                </a:lnTo>
                <a:lnTo>
                  <a:pt x="2030533" y="7246665"/>
                </a:lnTo>
                <a:lnTo>
                  <a:pt x="2070161" y="7268366"/>
                </a:lnTo>
                <a:lnTo>
                  <a:pt x="2110062" y="7289625"/>
                </a:lnTo>
                <a:lnTo>
                  <a:pt x="2150235" y="7310438"/>
                </a:lnTo>
                <a:lnTo>
                  <a:pt x="2190675" y="7330802"/>
                </a:lnTo>
                <a:lnTo>
                  <a:pt x="2231380" y="7350714"/>
                </a:lnTo>
                <a:lnTo>
                  <a:pt x="2272345" y="7370171"/>
                </a:lnTo>
                <a:lnTo>
                  <a:pt x="2313569" y="7389169"/>
                </a:lnTo>
                <a:lnTo>
                  <a:pt x="2355047" y="7407705"/>
                </a:lnTo>
                <a:lnTo>
                  <a:pt x="2396775" y="7425776"/>
                </a:lnTo>
                <a:lnTo>
                  <a:pt x="2438752" y="7443378"/>
                </a:lnTo>
                <a:lnTo>
                  <a:pt x="2480973" y="7460508"/>
                </a:lnTo>
                <a:lnTo>
                  <a:pt x="2523436" y="7477163"/>
                </a:lnTo>
                <a:lnTo>
                  <a:pt x="2566136" y="7493340"/>
                </a:lnTo>
                <a:lnTo>
                  <a:pt x="2609071" y="7509035"/>
                </a:lnTo>
                <a:lnTo>
                  <a:pt x="2652238" y="7524245"/>
                </a:lnTo>
                <a:lnTo>
                  <a:pt x="2695632" y="7538966"/>
                </a:lnTo>
                <a:lnTo>
                  <a:pt x="2739251" y="7553196"/>
                </a:lnTo>
                <a:lnTo>
                  <a:pt x="2783092" y="7566931"/>
                </a:lnTo>
                <a:lnTo>
                  <a:pt x="2827151" y="7580168"/>
                </a:lnTo>
                <a:lnTo>
                  <a:pt x="2871424" y="7592903"/>
                </a:lnTo>
                <a:lnTo>
                  <a:pt x="2899653" y="7600664"/>
                </a:lnTo>
                <a:lnTo>
                  <a:pt x="2899653" y="0"/>
                </a:lnTo>
                <a:close/>
              </a:path>
            </a:pathLst>
          </a:custGeom>
          <a:solidFill>
            <a:srgbClr val="F5CF47"/>
          </a:solidFill>
        </p:spPr>
        <p:txBody>
          <a:bodyPr wrap="square" lIns="0" tIns="0" rIns="0" bIns="0" rtlCol="0"/>
          <a:lstStyle/>
          <a:p>
            <a:endParaRPr dirty="0"/>
          </a:p>
        </p:txBody>
      </p:sp>
    </p:spTree>
    <p:extLst>
      <p:ext uri="{BB962C8B-B14F-4D97-AF65-F5344CB8AC3E}">
        <p14:creationId xmlns:p14="http://schemas.microsoft.com/office/powerpoint/2010/main" val="213291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B46DBB12-F95E-394C-5DF4-547A36636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 y="99219"/>
            <a:ext cx="19434175" cy="1111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4052B35-742A-424B-8CB0-7EC161DE3227}"/>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0E0807-1CDC-45F4-A394-1BD5B34419B8}" type="slidenum">
              <a:rPr lang="en-US" altLang="en-US">
                <a:solidFill>
                  <a:srgbClr val="999999"/>
                </a:solidFill>
                <a:latin typeface="Foundry Sterling Book"/>
              </a:rPr>
              <a:pPr/>
              <a:t>17</a:t>
            </a:fld>
            <a:endParaRPr lang="en-US" altLang="en-US">
              <a:solidFill>
                <a:srgbClr val="999999"/>
              </a:solidFill>
              <a:latin typeface="Foundry Sterling Book"/>
            </a:endParaRPr>
          </a:p>
        </p:txBody>
      </p:sp>
      <p:sp>
        <p:nvSpPr>
          <p:cNvPr id="3" name="TextBox 2">
            <a:extLst>
              <a:ext uri="{FF2B5EF4-FFF2-40B4-BE49-F238E27FC236}">
                <a16:creationId xmlns:a16="http://schemas.microsoft.com/office/drawing/2014/main" id="{B76656BB-26DD-2B51-9215-D6BDD87BCCD2}"/>
              </a:ext>
            </a:extLst>
          </p:cNvPr>
          <p:cNvSpPr txBox="1">
            <a:spLocks noChangeArrowheads="1"/>
          </p:cNvSpPr>
          <p:nvPr/>
        </p:nvSpPr>
        <p:spPr bwMode="auto">
          <a:xfrm>
            <a:off x="2202586" y="353944"/>
            <a:ext cx="10643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000" b="1" dirty="0"/>
              <a:t>Feedback from stakeholders in Indonesia:</a:t>
            </a:r>
            <a:endParaRPr lang="en-GB" altLang="en-US" sz="4000" b="1" dirty="0"/>
          </a:p>
        </p:txBody>
      </p:sp>
      <p:sp>
        <p:nvSpPr>
          <p:cNvPr id="4" name="object 6">
            <a:extLst>
              <a:ext uri="{FF2B5EF4-FFF2-40B4-BE49-F238E27FC236}">
                <a16:creationId xmlns:a16="http://schemas.microsoft.com/office/drawing/2014/main" id="{C7E58195-5548-567D-3E76-C2D16F2B9383}"/>
              </a:ext>
            </a:extLst>
          </p:cNvPr>
          <p:cNvSpPr/>
          <p:nvPr/>
        </p:nvSpPr>
        <p:spPr>
          <a:xfrm>
            <a:off x="402978" y="58342"/>
            <a:ext cx="1357554" cy="129909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F5CF47"/>
          </a:solidFill>
        </p:spPr>
        <p:txBody>
          <a:bodyPr wrap="square" lIns="0" tIns="0" rIns="0" bIns="0" rtlCol="0"/>
          <a:lstStyle/>
          <a:p>
            <a:endParaRPr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FB0E-7A6A-3D3A-7C23-947F31DE389F}"/>
            </a:ext>
          </a:extLst>
        </p:cNvPr>
        <p:cNvGrpSpPr/>
        <p:nvPr/>
      </p:nvGrpSpPr>
      <p:grpSpPr>
        <a:xfrm>
          <a:off x="0" y="0"/>
          <a:ext cx="0" cy="0"/>
          <a:chOff x="0" y="0"/>
          <a:chExt cx="0" cy="0"/>
        </a:xfrm>
      </p:grpSpPr>
      <p:pic>
        <p:nvPicPr>
          <p:cNvPr id="17410" name="Picture 7">
            <a:extLst>
              <a:ext uri="{FF2B5EF4-FFF2-40B4-BE49-F238E27FC236}">
                <a16:creationId xmlns:a16="http://schemas.microsoft.com/office/drawing/2014/main" id="{27D5D992-92FB-CD8B-E867-48A60D69F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5710" y="1775099"/>
            <a:ext cx="8714916" cy="94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DC84365-8DE6-0881-0E1A-EC7F924258DC}"/>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7D4B6-E0AA-4C3A-8124-DC4BB9683CE1}" type="slidenum">
              <a:rPr lang="en-US" altLang="en-US">
                <a:solidFill>
                  <a:srgbClr val="999999"/>
                </a:solidFill>
                <a:latin typeface="Foundry Sterling Book"/>
              </a:rPr>
              <a:pPr/>
              <a:t>18</a:t>
            </a:fld>
            <a:endParaRPr lang="en-US" altLang="en-US">
              <a:solidFill>
                <a:srgbClr val="999999"/>
              </a:solidFill>
              <a:latin typeface="Foundry Sterling Book"/>
            </a:endParaRPr>
          </a:p>
        </p:txBody>
      </p:sp>
      <p:sp>
        <p:nvSpPr>
          <p:cNvPr id="7" name="TextBox 2">
            <a:extLst>
              <a:ext uri="{FF2B5EF4-FFF2-40B4-BE49-F238E27FC236}">
                <a16:creationId xmlns:a16="http://schemas.microsoft.com/office/drawing/2014/main" id="{263DF11C-DDCE-7729-A915-6B1EA3BE4B57}"/>
              </a:ext>
            </a:extLst>
          </p:cNvPr>
          <p:cNvSpPr txBox="1">
            <a:spLocks noChangeArrowheads="1"/>
          </p:cNvSpPr>
          <p:nvPr/>
        </p:nvSpPr>
        <p:spPr bwMode="auto">
          <a:xfrm>
            <a:off x="2131170" y="734947"/>
            <a:ext cx="10643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000" b="1" dirty="0"/>
              <a:t>Feedback from stakeholders in Vietnam:</a:t>
            </a:r>
            <a:endParaRPr lang="en-GB" altLang="en-US" sz="4000" b="1" dirty="0"/>
          </a:p>
        </p:txBody>
      </p:sp>
      <p:sp>
        <p:nvSpPr>
          <p:cNvPr id="4" name="object 6">
            <a:extLst>
              <a:ext uri="{FF2B5EF4-FFF2-40B4-BE49-F238E27FC236}">
                <a16:creationId xmlns:a16="http://schemas.microsoft.com/office/drawing/2014/main" id="{81A60BDF-C43C-D2EF-16B0-7EE0B2BF9520}"/>
              </a:ext>
            </a:extLst>
          </p:cNvPr>
          <p:cNvSpPr/>
          <p:nvPr/>
        </p:nvSpPr>
        <p:spPr>
          <a:xfrm>
            <a:off x="433696" y="326083"/>
            <a:ext cx="1481449" cy="1384868"/>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B5C48A"/>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5AE0B2-4526-C25F-3965-3EE45C76BC78}"/>
              </a:ext>
            </a:extLst>
          </p:cNvPr>
          <p:cNvPicPr>
            <a:picLocks noChangeAspect="1"/>
          </p:cNvPicPr>
          <p:nvPr/>
        </p:nvPicPr>
        <p:blipFill>
          <a:blip r:embed="rId4"/>
          <a:stretch>
            <a:fillRect/>
          </a:stretch>
        </p:blipFill>
        <p:spPr>
          <a:xfrm>
            <a:off x="591795" y="4360305"/>
            <a:ext cx="8323330" cy="4898874"/>
          </a:xfrm>
          <a:prstGeom prst="rect">
            <a:avLst/>
          </a:prstGeom>
        </p:spPr>
      </p:pic>
      <p:sp>
        <p:nvSpPr>
          <p:cNvPr id="8" name="TextBox 7">
            <a:extLst>
              <a:ext uri="{FF2B5EF4-FFF2-40B4-BE49-F238E27FC236}">
                <a16:creationId xmlns:a16="http://schemas.microsoft.com/office/drawing/2014/main" id="{10CEEC73-6E65-51D5-2493-31A1BF6E66EF}"/>
              </a:ext>
            </a:extLst>
          </p:cNvPr>
          <p:cNvSpPr txBox="1"/>
          <p:nvPr/>
        </p:nvSpPr>
        <p:spPr>
          <a:xfrm>
            <a:off x="1663474" y="2323681"/>
            <a:ext cx="7656943" cy="1569660"/>
          </a:xfrm>
          <a:prstGeom prst="rect">
            <a:avLst/>
          </a:prstGeom>
          <a:noFill/>
        </p:spPr>
        <p:txBody>
          <a:bodyPr wrap="square">
            <a:spAutoFit/>
          </a:bodyPr>
          <a:lstStyle/>
          <a:p>
            <a:pPr algn="ctr"/>
            <a:r>
              <a:rPr lang="en-US" sz="3200" b="1" dirty="0"/>
              <a:t>What groups/communities were most affected during the COVID-19 pandemic? </a:t>
            </a:r>
          </a:p>
        </p:txBody>
      </p:sp>
    </p:spTree>
    <p:extLst>
      <p:ext uri="{BB962C8B-B14F-4D97-AF65-F5344CB8AC3E}">
        <p14:creationId xmlns:p14="http://schemas.microsoft.com/office/powerpoint/2010/main" val="311424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2B7AD0-ECDD-49CD-B819-249639C053CA}"/>
              </a:ext>
            </a:extLst>
          </p:cNvPr>
          <p:cNvSpPr txBox="1"/>
          <p:nvPr/>
        </p:nvSpPr>
        <p:spPr>
          <a:xfrm>
            <a:off x="1411090" y="2586119"/>
            <a:ext cx="18532825" cy="7670818"/>
          </a:xfrm>
          <a:prstGeom prst="rect">
            <a:avLst/>
          </a:prstGeom>
          <a:noFill/>
        </p:spPr>
        <p:txBody>
          <a:bodyPr wrap="square" rtlCol="0">
            <a:spAutoFit/>
          </a:bodyPr>
          <a:lstStyle/>
          <a:p>
            <a:pPr marL="628250" indent="-628250">
              <a:buFont typeface="Arial" panose="020B0604020202020204" pitchFamily="34" charset="0"/>
              <a:buChar char="•"/>
            </a:pPr>
            <a:r>
              <a:rPr lang="en-US" sz="3078" b="1" dirty="0"/>
              <a:t>Trustworthy </a:t>
            </a:r>
          </a:p>
          <a:p>
            <a:r>
              <a:rPr lang="en-US" sz="3078" b="1" dirty="0"/>
              <a:t>                  </a:t>
            </a:r>
            <a:r>
              <a:rPr lang="en-US" sz="3078" dirty="0"/>
              <a:t>-There were too many sources of information, coming from various places. For example, different medical doctors or experts provided conflicting information, and the information was shared without proper checking, causing public confusion.</a:t>
            </a:r>
          </a:p>
          <a:p>
            <a:endParaRPr lang="en-US" sz="3078" dirty="0"/>
          </a:p>
          <a:p>
            <a:pPr marL="628250" indent="-628250">
              <a:buFont typeface="Arial" panose="020B0604020202020204" pitchFamily="34" charset="0"/>
              <a:buChar char="•"/>
            </a:pPr>
            <a:r>
              <a:rPr lang="en-US" sz="3078" b="1" dirty="0"/>
              <a:t>The one-way communication approach </a:t>
            </a:r>
          </a:p>
          <a:p>
            <a:r>
              <a:rPr lang="en-US" sz="3078" dirty="0"/>
              <a:t>	- The public receives information from the government, but the government does not receive any feedbacks from the public. </a:t>
            </a:r>
          </a:p>
          <a:p>
            <a:endParaRPr lang="en-US" sz="3078" dirty="0"/>
          </a:p>
          <a:p>
            <a:pPr marL="628250" indent="-628250">
              <a:buFont typeface="Arial" panose="020B0604020202020204" pitchFamily="34" charset="0"/>
              <a:buChar char="•"/>
            </a:pPr>
            <a:r>
              <a:rPr lang="en-US" sz="3078" b="1" dirty="0"/>
              <a:t>Accessibility </a:t>
            </a:r>
          </a:p>
          <a:p>
            <a:r>
              <a:rPr lang="en-US" sz="3078" dirty="0"/>
              <a:t>	 - Many channels were available, but certain groups—such as people with disabilities, the elderly, children, the economically disadvantaged, and those without access to technology—found it difficult to access news.</a:t>
            </a:r>
          </a:p>
          <a:p>
            <a:endParaRPr lang="en-US" sz="3078" dirty="0"/>
          </a:p>
          <a:p>
            <a:pPr marL="628250" indent="-628250">
              <a:buFont typeface="Arial" panose="020B0604020202020204" pitchFamily="34" charset="0"/>
              <a:buChar char="•"/>
            </a:pPr>
            <a:r>
              <a:rPr lang="en-US" sz="3078" b="1" dirty="0"/>
              <a:t>Mental health problem</a:t>
            </a:r>
          </a:p>
          <a:p>
            <a:r>
              <a:rPr lang="en-US" sz="3078" dirty="0"/>
              <a:t>	- Excessive news consumption has caused anxiety and fear regarding the pandemic.</a:t>
            </a:r>
          </a:p>
        </p:txBody>
      </p:sp>
      <p:sp>
        <p:nvSpPr>
          <p:cNvPr id="8" name="TextBox 7">
            <a:extLst>
              <a:ext uri="{FF2B5EF4-FFF2-40B4-BE49-F238E27FC236}">
                <a16:creationId xmlns:a16="http://schemas.microsoft.com/office/drawing/2014/main" id="{938C5910-AF34-421E-A94B-1A6A9E7AA028}"/>
              </a:ext>
            </a:extLst>
          </p:cNvPr>
          <p:cNvSpPr txBox="1"/>
          <p:nvPr/>
        </p:nvSpPr>
        <p:spPr>
          <a:xfrm>
            <a:off x="581299" y="1684350"/>
            <a:ext cx="16155127" cy="633700"/>
          </a:xfrm>
          <a:prstGeom prst="rect">
            <a:avLst/>
          </a:prstGeom>
          <a:noFill/>
        </p:spPr>
        <p:txBody>
          <a:bodyPr wrap="square" rtlCol="0">
            <a:spAutoFit/>
          </a:bodyPr>
          <a:lstStyle/>
          <a:p>
            <a:r>
              <a:rPr lang="en-US" sz="3518" b="1" dirty="0"/>
              <a:t>1. Communication challenges during COVID-19 pandemic: </a:t>
            </a:r>
          </a:p>
        </p:txBody>
      </p:sp>
      <p:sp>
        <p:nvSpPr>
          <p:cNvPr id="2" name="TextBox 2">
            <a:extLst>
              <a:ext uri="{FF2B5EF4-FFF2-40B4-BE49-F238E27FC236}">
                <a16:creationId xmlns:a16="http://schemas.microsoft.com/office/drawing/2014/main" id="{5C05D0B4-541A-B3A7-AB60-A44C76D949D2}"/>
              </a:ext>
            </a:extLst>
          </p:cNvPr>
          <p:cNvSpPr txBox="1">
            <a:spLocks noChangeArrowheads="1"/>
          </p:cNvSpPr>
          <p:nvPr/>
        </p:nvSpPr>
        <p:spPr bwMode="auto">
          <a:xfrm>
            <a:off x="2046794" y="505083"/>
            <a:ext cx="14689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800" b="1" dirty="0"/>
              <a:t>Feedback from stakeholders in Thailand:</a:t>
            </a:r>
            <a:endParaRPr lang="en-GB" altLang="en-US" sz="4800" b="1" dirty="0"/>
          </a:p>
        </p:txBody>
      </p:sp>
      <p:sp>
        <p:nvSpPr>
          <p:cNvPr id="6" name="object 6">
            <a:extLst>
              <a:ext uri="{FF2B5EF4-FFF2-40B4-BE49-F238E27FC236}">
                <a16:creationId xmlns:a16="http://schemas.microsoft.com/office/drawing/2014/main" id="{C9E3BD37-15CD-A1DA-0F27-CE29505CD39A}"/>
              </a:ext>
            </a:extLst>
          </p:cNvPr>
          <p:cNvSpPr/>
          <p:nvPr/>
        </p:nvSpPr>
        <p:spPr>
          <a:xfrm>
            <a:off x="186954" y="31904"/>
            <a:ext cx="1584176" cy="1473212"/>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C2F2F0"/>
          </a:solidFill>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37EDA8A-299A-480F-E67C-83CD898EFFE0}"/>
              </a:ext>
            </a:extLst>
          </p:cNvPr>
          <p:cNvPicPr>
            <a:picLocks noChangeAspect="1"/>
          </p:cNvPicPr>
          <p:nvPr/>
        </p:nvPicPr>
        <p:blipFill>
          <a:blip r:embed="rId2"/>
          <a:stretch>
            <a:fillRect/>
          </a:stretch>
        </p:blipFill>
        <p:spPr>
          <a:xfrm>
            <a:off x="17712" y="10352912"/>
            <a:ext cx="2210842" cy="924534"/>
          </a:xfrm>
          <a:prstGeom prst="rect">
            <a:avLst/>
          </a:prstGeom>
        </p:spPr>
      </p:pic>
    </p:spTree>
    <p:extLst>
      <p:ext uri="{BB962C8B-B14F-4D97-AF65-F5344CB8AC3E}">
        <p14:creationId xmlns:p14="http://schemas.microsoft.com/office/powerpoint/2010/main" val="378406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F16C70-CC5F-B7EB-753E-81C8AD912552}"/>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2</a:t>
            </a:fld>
            <a:endParaRPr lang="en-US" spc="-25" dirty="0"/>
          </a:p>
        </p:txBody>
      </p:sp>
      <p:sp>
        <p:nvSpPr>
          <p:cNvPr id="44" name="object 2">
            <a:extLst>
              <a:ext uri="{FF2B5EF4-FFF2-40B4-BE49-F238E27FC236}">
                <a16:creationId xmlns:a16="http://schemas.microsoft.com/office/drawing/2014/main" id="{A058D1AA-C2B7-2B41-BE36-EAF7F1C6A3D5}"/>
              </a:ext>
            </a:extLst>
          </p:cNvPr>
          <p:cNvSpPr txBox="1">
            <a:spLocks/>
          </p:cNvSpPr>
          <p:nvPr/>
        </p:nvSpPr>
        <p:spPr>
          <a:xfrm>
            <a:off x="12513737" y="3325230"/>
            <a:ext cx="5459193" cy="4518545"/>
          </a:xfrm>
          <a:prstGeom prst="rect">
            <a:avLst/>
          </a:prstGeom>
        </p:spPr>
        <p:txBody>
          <a:bodyPr vert="horz" wrap="square" lIns="0" tIns="337185" rIns="0" bIns="0" rtlCol="0">
            <a:spAutoFit/>
          </a:bodyPr>
          <a:lstStyle>
            <a:lvl1pPr eaLnBrk="1" hangingPunct="1">
              <a:defRPr>
                <a:latin typeface="+mj-lt"/>
                <a:ea typeface="+mj-ea"/>
                <a:cs typeface="+mj-cs"/>
              </a:defRPr>
            </a:lvl1pPr>
          </a:lstStyle>
          <a:p>
            <a:pPr marL="12700" algn="r">
              <a:spcBef>
                <a:spcPts val="2655"/>
              </a:spcBef>
            </a:pPr>
            <a:r>
              <a:rPr lang="vi-VN" sz="9050" dirty="0">
                <a:solidFill>
                  <a:schemeClr val="bg1"/>
                </a:solidFill>
                <a:latin typeface="Arial" panose="020B0604020202020204" pitchFamily="34" charset="0"/>
                <a:cs typeface="Arial" panose="020B0604020202020204" pitchFamily="34" charset="0"/>
              </a:rPr>
              <a:t>Hướng tiếp cận đa ngành</a:t>
            </a:r>
          </a:p>
        </p:txBody>
      </p:sp>
      <p:sp>
        <p:nvSpPr>
          <p:cNvPr id="3" name="Rectangle 2">
            <a:extLst>
              <a:ext uri="{FF2B5EF4-FFF2-40B4-BE49-F238E27FC236}">
                <a16:creationId xmlns:a16="http://schemas.microsoft.com/office/drawing/2014/main" id="{A98B8531-1A1B-197C-2CFE-214FAFC922A7}"/>
              </a:ext>
            </a:extLst>
          </p:cNvPr>
          <p:cNvSpPr/>
          <p:nvPr/>
        </p:nvSpPr>
        <p:spPr>
          <a:xfrm>
            <a:off x="1791065" y="8272036"/>
            <a:ext cx="8208912" cy="630942"/>
          </a:xfrm>
          <a:prstGeom prst="rect">
            <a:avLst/>
          </a:prstGeom>
        </p:spPr>
        <p:txBody>
          <a:bodyPr wrap="square">
            <a:spAutoFit/>
          </a:bodyPr>
          <a:lstStyle/>
          <a:p>
            <a:r>
              <a:rPr lang="en-US" sz="3500" dirty="0"/>
              <a:t> </a:t>
            </a:r>
          </a:p>
        </p:txBody>
      </p:sp>
      <p:pic>
        <p:nvPicPr>
          <p:cNvPr id="9" name="Picture 8">
            <a:extLst>
              <a:ext uri="{FF2B5EF4-FFF2-40B4-BE49-F238E27FC236}">
                <a16:creationId xmlns:a16="http://schemas.microsoft.com/office/drawing/2014/main" id="{640B9886-F8CB-587A-CA27-EE01BE470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089" y="124214"/>
            <a:ext cx="8819011" cy="5887190"/>
          </a:xfrm>
          <a:prstGeom prst="rect">
            <a:avLst/>
          </a:prstGeom>
          <a:effectLst>
            <a:softEdge rad="228057"/>
          </a:effectLst>
        </p:spPr>
      </p:pic>
      <p:sp>
        <p:nvSpPr>
          <p:cNvPr id="15" name="Rectangle: Rounded Corners 14">
            <a:extLst>
              <a:ext uri="{FF2B5EF4-FFF2-40B4-BE49-F238E27FC236}">
                <a16:creationId xmlns:a16="http://schemas.microsoft.com/office/drawing/2014/main" id="{9F877F6F-B6AF-9DD2-5389-A46E7987BA1D}"/>
              </a:ext>
            </a:extLst>
          </p:cNvPr>
          <p:cNvSpPr/>
          <p:nvPr/>
        </p:nvSpPr>
        <p:spPr>
          <a:xfrm>
            <a:off x="1055911" y="4558402"/>
            <a:ext cx="9430175" cy="2017679"/>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Embed public voices in the SEACOVARIENTS research approach</a:t>
            </a:r>
          </a:p>
        </p:txBody>
      </p:sp>
      <p:sp>
        <p:nvSpPr>
          <p:cNvPr id="16" name="Rectangle: Rounded Corners 14">
            <a:extLst>
              <a:ext uri="{FF2B5EF4-FFF2-40B4-BE49-F238E27FC236}">
                <a16:creationId xmlns:a16="http://schemas.microsoft.com/office/drawing/2014/main" id="{2AB5FB4C-D3B0-B714-BFC7-B2F1C4C32A13}"/>
              </a:ext>
            </a:extLst>
          </p:cNvPr>
          <p:cNvSpPr/>
          <p:nvPr/>
        </p:nvSpPr>
        <p:spPr>
          <a:xfrm>
            <a:off x="1055429" y="8885585"/>
            <a:ext cx="9430175" cy="2017679"/>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Develop platforms that involve the public, especially young people, in pandemic preparedness</a:t>
            </a:r>
          </a:p>
        </p:txBody>
      </p:sp>
      <p:sp>
        <p:nvSpPr>
          <p:cNvPr id="17" name="object 4">
            <a:extLst>
              <a:ext uri="{FF2B5EF4-FFF2-40B4-BE49-F238E27FC236}">
                <a16:creationId xmlns:a16="http://schemas.microsoft.com/office/drawing/2014/main" id="{2D377B9A-1904-1A30-1288-4A196B8ECD2D}"/>
              </a:ext>
            </a:extLst>
          </p:cNvPr>
          <p:cNvSpPr/>
          <p:nvPr/>
        </p:nvSpPr>
        <p:spPr>
          <a:xfrm>
            <a:off x="1351419" y="589666"/>
            <a:ext cx="3816751" cy="3687716"/>
          </a:xfrm>
          <a:custGeom>
            <a:avLst/>
            <a:gdLst/>
            <a:ahLst/>
            <a:cxnLst/>
            <a:rect l="l" t="t" r="r" b="b"/>
            <a:pathLst>
              <a:path w="1800859" h="1800859">
                <a:moveTo>
                  <a:pt x="900286" y="0"/>
                </a:moveTo>
                <a:lnTo>
                  <a:pt x="852473" y="1247"/>
                </a:lnTo>
                <a:lnTo>
                  <a:pt x="805310" y="4950"/>
                </a:lnTo>
                <a:lnTo>
                  <a:pt x="758860" y="11044"/>
                </a:lnTo>
                <a:lnTo>
                  <a:pt x="713183" y="19469"/>
                </a:lnTo>
                <a:lnTo>
                  <a:pt x="668344" y="30161"/>
                </a:lnTo>
                <a:lnTo>
                  <a:pt x="624403" y="43058"/>
                </a:lnTo>
                <a:lnTo>
                  <a:pt x="581423" y="58099"/>
                </a:lnTo>
                <a:lnTo>
                  <a:pt x="539466" y="75221"/>
                </a:lnTo>
                <a:lnTo>
                  <a:pt x="498595" y="94362"/>
                </a:lnTo>
                <a:lnTo>
                  <a:pt x="458872" y="115460"/>
                </a:lnTo>
                <a:lnTo>
                  <a:pt x="420358" y="138451"/>
                </a:lnTo>
                <a:lnTo>
                  <a:pt x="383117" y="163275"/>
                </a:lnTo>
                <a:lnTo>
                  <a:pt x="347210" y="189869"/>
                </a:lnTo>
                <a:lnTo>
                  <a:pt x="312700" y="218171"/>
                </a:lnTo>
                <a:lnTo>
                  <a:pt x="279648" y="248118"/>
                </a:lnTo>
                <a:lnTo>
                  <a:pt x="248118" y="279648"/>
                </a:lnTo>
                <a:lnTo>
                  <a:pt x="218171" y="312700"/>
                </a:lnTo>
                <a:lnTo>
                  <a:pt x="189869" y="347210"/>
                </a:lnTo>
                <a:lnTo>
                  <a:pt x="163275" y="383117"/>
                </a:lnTo>
                <a:lnTo>
                  <a:pt x="138451" y="420358"/>
                </a:lnTo>
                <a:lnTo>
                  <a:pt x="115460" y="458872"/>
                </a:lnTo>
                <a:lnTo>
                  <a:pt x="94362" y="498595"/>
                </a:lnTo>
                <a:lnTo>
                  <a:pt x="75221" y="539466"/>
                </a:lnTo>
                <a:lnTo>
                  <a:pt x="58099" y="581423"/>
                </a:lnTo>
                <a:lnTo>
                  <a:pt x="43058" y="624403"/>
                </a:lnTo>
                <a:lnTo>
                  <a:pt x="30161" y="668344"/>
                </a:lnTo>
                <a:lnTo>
                  <a:pt x="19469" y="713183"/>
                </a:lnTo>
                <a:lnTo>
                  <a:pt x="11044" y="758860"/>
                </a:lnTo>
                <a:lnTo>
                  <a:pt x="4950" y="805310"/>
                </a:lnTo>
                <a:lnTo>
                  <a:pt x="1247" y="852473"/>
                </a:lnTo>
                <a:lnTo>
                  <a:pt x="0" y="900286"/>
                </a:lnTo>
                <a:lnTo>
                  <a:pt x="1247" y="948099"/>
                </a:lnTo>
                <a:lnTo>
                  <a:pt x="4950" y="995262"/>
                </a:lnTo>
                <a:lnTo>
                  <a:pt x="11044" y="1041713"/>
                </a:lnTo>
                <a:lnTo>
                  <a:pt x="19469" y="1087389"/>
                </a:lnTo>
                <a:lnTo>
                  <a:pt x="30161" y="1132229"/>
                </a:lnTo>
                <a:lnTo>
                  <a:pt x="43058" y="1176170"/>
                </a:lnTo>
                <a:lnTo>
                  <a:pt x="58099" y="1219150"/>
                </a:lnTo>
                <a:lnTo>
                  <a:pt x="75221" y="1261106"/>
                </a:lnTo>
                <a:lnTo>
                  <a:pt x="94362" y="1301977"/>
                </a:lnTo>
                <a:lnTo>
                  <a:pt x="115460" y="1341701"/>
                </a:lnTo>
                <a:lnTo>
                  <a:pt x="138451" y="1380214"/>
                </a:lnTo>
                <a:lnTo>
                  <a:pt x="163275" y="1417456"/>
                </a:lnTo>
                <a:lnTo>
                  <a:pt x="189869" y="1453362"/>
                </a:lnTo>
                <a:lnTo>
                  <a:pt x="218171" y="1487873"/>
                </a:lnTo>
                <a:lnTo>
                  <a:pt x="248118" y="1520924"/>
                </a:lnTo>
                <a:lnTo>
                  <a:pt x="279648" y="1552455"/>
                </a:lnTo>
                <a:lnTo>
                  <a:pt x="312700" y="1582402"/>
                </a:lnTo>
                <a:lnTo>
                  <a:pt x="347210" y="1610703"/>
                </a:lnTo>
                <a:lnTo>
                  <a:pt x="383117" y="1637297"/>
                </a:lnTo>
                <a:lnTo>
                  <a:pt x="420358" y="1662121"/>
                </a:lnTo>
                <a:lnTo>
                  <a:pt x="458872" y="1685113"/>
                </a:lnTo>
                <a:lnTo>
                  <a:pt x="498595" y="1706210"/>
                </a:lnTo>
                <a:lnTo>
                  <a:pt x="539466" y="1725351"/>
                </a:lnTo>
                <a:lnTo>
                  <a:pt x="581423" y="1742473"/>
                </a:lnTo>
                <a:lnTo>
                  <a:pt x="624403" y="1757514"/>
                </a:lnTo>
                <a:lnTo>
                  <a:pt x="668344" y="1770412"/>
                </a:lnTo>
                <a:lnTo>
                  <a:pt x="713183" y="1781104"/>
                </a:lnTo>
                <a:lnTo>
                  <a:pt x="758860" y="1789528"/>
                </a:lnTo>
                <a:lnTo>
                  <a:pt x="805310" y="1795623"/>
                </a:lnTo>
                <a:lnTo>
                  <a:pt x="852473" y="1799325"/>
                </a:lnTo>
                <a:lnTo>
                  <a:pt x="900286" y="1800573"/>
                </a:lnTo>
                <a:lnTo>
                  <a:pt x="948099" y="1799325"/>
                </a:lnTo>
                <a:lnTo>
                  <a:pt x="995262" y="1795623"/>
                </a:lnTo>
                <a:lnTo>
                  <a:pt x="1041713" y="1789528"/>
                </a:lnTo>
                <a:lnTo>
                  <a:pt x="1087389" y="1781104"/>
                </a:lnTo>
                <a:lnTo>
                  <a:pt x="1132229" y="1770412"/>
                </a:lnTo>
                <a:lnTo>
                  <a:pt x="1176170" y="1757514"/>
                </a:lnTo>
                <a:lnTo>
                  <a:pt x="1219150" y="1742473"/>
                </a:lnTo>
                <a:lnTo>
                  <a:pt x="1261106" y="1725351"/>
                </a:lnTo>
                <a:lnTo>
                  <a:pt x="1301977" y="1706210"/>
                </a:lnTo>
                <a:lnTo>
                  <a:pt x="1341701" y="1685113"/>
                </a:lnTo>
                <a:lnTo>
                  <a:pt x="1380214" y="1662121"/>
                </a:lnTo>
                <a:lnTo>
                  <a:pt x="1417456" y="1637297"/>
                </a:lnTo>
                <a:lnTo>
                  <a:pt x="1453362" y="1610703"/>
                </a:lnTo>
                <a:lnTo>
                  <a:pt x="1487873" y="1582402"/>
                </a:lnTo>
                <a:lnTo>
                  <a:pt x="1520924" y="1552455"/>
                </a:lnTo>
                <a:lnTo>
                  <a:pt x="1552455" y="1520924"/>
                </a:lnTo>
                <a:lnTo>
                  <a:pt x="1582402" y="1487873"/>
                </a:lnTo>
                <a:lnTo>
                  <a:pt x="1610703" y="1453362"/>
                </a:lnTo>
                <a:lnTo>
                  <a:pt x="1637297" y="1417456"/>
                </a:lnTo>
                <a:lnTo>
                  <a:pt x="1662121" y="1380214"/>
                </a:lnTo>
                <a:lnTo>
                  <a:pt x="1685113" y="1341701"/>
                </a:lnTo>
                <a:lnTo>
                  <a:pt x="1706210" y="1301977"/>
                </a:lnTo>
                <a:lnTo>
                  <a:pt x="1725351" y="1261106"/>
                </a:lnTo>
                <a:lnTo>
                  <a:pt x="1742473" y="1219150"/>
                </a:lnTo>
                <a:lnTo>
                  <a:pt x="1757514" y="1176170"/>
                </a:lnTo>
                <a:lnTo>
                  <a:pt x="1770412" y="1132229"/>
                </a:lnTo>
                <a:lnTo>
                  <a:pt x="1781104" y="1087389"/>
                </a:lnTo>
                <a:lnTo>
                  <a:pt x="1789528" y="1041713"/>
                </a:lnTo>
                <a:lnTo>
                  <a:pt x="1795623" y="995262"/>
                </a:lnTo>
                <a:lnTo>
                  <a:pt x="1799325" y="948099"/>
                </a:lnTo>
                <a:lnTo>
                  <a:pt x="1800573" y="900286"/>
                </a:lnTo>
                <a:lnTo>
                  <a:pt x="1799325" y="852473"/>
                </a:lnTo>
                <a:lnTo>
                  <a:pt x="1795623" y="805310"/>
                </a:lnTo>
                <a:lnTo>
                  <a:pt x="1789528" y="758860"/>
                </a:lnTo>
                <a:lnTo>
                  <a:pt x="1781104" y="713183"/>
                </a:lnTo>
                <a:lnTo>
                  <a:pt x="1770412" y="668344"/>
                </a:lnTo>
                <a:lnTo>
                  <a:pt x="1757514" y="624403"/>
                </a:lnTo>
                <a:lnTo>
                  <a:pt x="1742473" y="581423"/>
                </a:lnTo>
                <a:lnTo>
                  <a:pt x="1725351" y="539466"/>
                </a:lnTo>
                <a:lnTo>
                  <a:pt x="1706210" y="498595"/>
                </a:lnTo>
                <a:lnTo>
                  <a:pt x="1685113" y="458872"/>
                </a:lnTo>
                <a:lnTo>
                  <a:pt x="1662121" y="420358"/>
                </a:lnTo>
                <a:lnTo>
                  <a:pt x="1637297" y="383117"/>
                </a:lnTo>
                <a:lnTo>
                  <a:pt x="1610703" y="347210"/>
                </a:lnTo>
                <a:lnTo>
                  <a:pt x="1582402" y="312700"/>
                </a:lnTo>
                <a:lnTo>
                  <a:pt x="1552455" y="279648"/>
                </a:lnTo>
                <a:lnTo>
                  <a:pt x="1520924" y="248118"/>
                </a:lnTo>
                <a:lnTo>
                  <a:pt x="1487873" y="218171"/>
                </a:lnTo>
                <a:lnTo>
                  <a:pt x="1453362" y="189869"/>
                </a:lnTo>
                <a:lnTo>
                  <a:pt x="1417456" y="163275"/>
                </a:lnTo>
                <a:lnTo>
                  <a:pt x="1380214" y="138451"/>
                </a:lnTo>
                <a:lnTo>
                  <a:pt x="1341701" y="115460"/>
                </a:lnTo>
                <a:lnTo>
                  <a:pt x="1301977" y="94362"/>
                </a:lnTo>
                <a:lnTo>
                  <a:pt x="1261106" y="75221"/>
                </a:lnTo>
                <a:lnTo>
                  <a:pt x="1219150" y="58099"/>
                </a:lnTo>
                <a:lnTo>
                  <a:pt x="1176170" y="43058"/>
                </a:lnTo>
                <a:lnTo>
                  <a:pt x="1132229" y="30161"/>
                </a:lnTo>
                <a:lnTo>
                  <a:pt x="1087389" y="19469"/>
                </a:lnTo>
                <a:lnTo>
                  <a:pt x="1041713" y="11044"/>
                </a:lnTo>
                <a:lnTo>
                  <a:pt x="995262" y="4950"/>
                </a:lnTo>
                <a:lnTo>
                  <a:pt x="948099" y="1247"/>
                </a:lnTo>
                <a:lnTo>
                  <a:pt x="900286" y="0"/>
                </a:lnTo>
                <a:close/>
              </a:path>
            </a:pathLst>
          </a:custGeom>
          <a:solidFill>
            <a:srgbClr val="002060"/>
          </a:solidFill>
        </p:spPr>
        <p:txBody>
          <a:bodyPr wrap="square" lIns="0" tIns="0" rIns="0" bIns="0" rtlCol="0"/>
          <a:lstStyle/>
          <a:p>
            <a:endParaRPr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773992A-423A-484D-9DFF-5FEDA69F56B2}"/>
              </a:ext>
            </a:extLst>
          </p:cNvPr>
          <p:cNvSpPr/>
          <p:nvPr/>
        </p:nvSpPr>
        <p:spPr>
          <a:xfrm>
            <a:off x="1429279" y="1879526"/>
            <a:ext cx="3816751" cy="1107996"/>
          </a:xfrm>
          <a:prstGeom prst="rect">
            <a:avLst/>
          </a:prstGeom>
        </p:spPr>
        <p:txBody>
          <a:bodyPr wrap="square">
            <a:spAutoFit/>
          </a:bodyPr>
          <a:lstStyle/>
          <a:p>
            <a:r>
              <a:rPr lang="en-US" sz="6600" dirty="0">
                <a:solidFill>
                  <a:schemeClr val="bg1"/>
                </a:solidFill>
              </a:rPr>
              <a:t> </a:t>
            </a:r>
            <a:r>
              <a:rPr lang="en-US" sz="6600" b="1" dirty="0">
                <a:solidFill>
                  <a:schemeClr val="bg1"/>
                </a:solidFill>
              </a:rPr>
              <a:t>SCOPE</a:t>
            </a:r>
          </a:p>
        </p:txBody>
      </p:sp>
      <p:sp>
        <p:nvSpPr>
          <p:cNvPr id="18" name="TextBox 17">
            <a:extLst>
              <a:ext uri="{FF2B5EF4-FFF2-40B4-BE49-F238E27FC236}">
                <a16:creationId xmlns:a16="http://schemas.microsoft.com/office/drawing/2014/main" id="{CA76DF94-6D0B-D215-0534-1B7676AFC43A}"/>
              </a:ext>
            </a:extLst>
          </p:cNvPr>
          <p:cNvSpPr txBox="1"/>
          <p:nvPr/>
        </p:nvSpPr>
        <p:spPr>
          <a:xfrm>
            <a:off x="12408378" y="6348433"/>
            <a:ext cx="7364751" cy="440120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SCOPE -</a:t>
            </a:r>
          </a:p>
          <a:p>
            <a:r>
              <a:rPr lang="en-US" sz="4000" dirty="0">
                <a:latin typeface="Arial" panose="020B0604020202020204" pitchFamily="34" charset="0"/>
                <a:cs typeface="Arial" panose="020B0604020202020204" pitchFamily="34" charset="0"/>
              </a:rPr>
              <a:t>Oxford University Clinical Research Units (OUCRU) in Vietnam &amp; Indonesia, and</a:t>
            </a:r>
          </a:p>
          <a:p>
            <a:r>
              <a:rPr lang="en-US" sz="4000" dirty="0">
                <a:latin typeface="Arial" panose="020B0604020202020204" pitchFamily="34" charset="0"/>
                <a:cs typeface="Arial" panose="020B0604020202020204" pitchFamily="34" charset="0"/>
              </a:rPr>
              <a:t>Mahidol Oxford Research Unit (MORU) Thailand</a:t>
            </a:r>
          </a:p>
          <a:p>
            <a:endParaRPr lang="en-US" sz="4000" dirty="0">
              <a:latin typeface="Arial" panose="020B0604020202020204" pitchFamily="34" charset="0"/>
              <a:cs typeface="Arial" panose="020B0604020202020204" pitchFamily="34" charset="0"/>
            </a:endParaRPr>
          </a:p>
        </p:txBody>
      </p:sp>
      <p:sp>
        <p:nvSpPr>
          <p:cNvPr id="19" name="Rectangle: Rounded Corners 14">
            <a:extLst>
              <a:ext uri="{FF2B5EF4-FFF2-40B4-BE49-F238E27FC236}">
                <a16:creationId xmlns:a16="http://schemas.microsoft.com/office/drawing/2014/main" id="{0B9E818A-9E19-E3F2-BF7C-A9F370226144}"/>
              </a:ext>
            </a:extLst>
          </p:cNvPr>
          <p:cNvSpPr/>
          <p:nvPr/>
        </p:nvSpPr>
        <p:spPr>
          <a:xfrm>
            <a:off x="974203" y="6721993"/>
            <a:ext cx="9430175" cy="2017679"/>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Strengthen Researcher-Policy/</a:t>
            </a:r>
            <a:r>
              <a:rPr lang="en-US" sz="3600" dirty="0" err="1">
                <a:solidFill>
                  <a:schemeClr val="tx1"/>
                </a:solidFill>
                <a:latin typeface="Arial" panose="020B0604020202020204" pitchFamily="34" charset="0"/>
                <a:cs typeface="Arial" panose="020B0604020202020204" pitchFamily="34" charset="0"/>
              </a:rPr>
              <a:t>Practioner</a:t>
            </a:r>
            <a:r>
              <a:rPr lang="en-US" sz="3600" dirty="0">
                <a:solidFill>
                  <a:schemeClr val="tx1"/>
                </a:solidFill>
                <a:latin typeface="Arial" panose="020B0604020202020204" pitchFamily="34" charset="0"/>
                <a:cs typeface="Arial" panose="020B0604020202020204" pitchFamily="34" charset="0"/>
              </a:rPr>
              <a:t> partnerships for pandemic preparedness</a:t>
            </a:r>
          </a:p>
        </p:txBody>
      </p:sp>
    </p:spTree>
    <p:extLst>
      <p:ext uri="{BB962C8B-B14F-4D97-AF65-F5344CB8AC3E}">
        <p14:creationId xmlns:p14="http://schemas.microsoft.com/office/powerpoint/2010/main" val="255647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52184D-2537-429D-94B1-A274354A7CD1}"/>
              </a:ext>
            </a:extLst>
          </p:cNvPr>
          <p:cNvSpPr txBox="1"/>
          <p:nvPr/>
        </p:nvSpPr>
        <p:spPr>
          <a:xfrm>
            <a:off x="586878" y="2122363"/>
            <a:ext cx="12737957" cy="633700"/>
          </a:xfrm>
          <a:prstGeom prst="rect">
            <a:avLst/>
          </a:prstGeom>
          <a:noFill/>
        </p:spPr>
        <p:txBody>
          <a:bodyPr wrap="square" rtlCol="0">
            <a:spAutoFit/>
          </a:bodyPr>
          <a:lstStyle/>
          <a:p>
            <a:r>
              <a:rPr lang="en-US" sz="3518" b="1" dirty="0"/>
              <a:t>2. Information required for future pandemic: </a:t>
            </a:r>
          </a:p>
        </p:txBody>
      </p:sp>
      <p:pic>
        <p:nvPicPr>
          <p:cNvPr id="11" name="Picture 10">
            <a:extLst>
              <a:ext uri="{FF2B5EF4-FFF2-40B4-BE49-F238E27FC236}">
                <a16:creationId xmlns:a16="http://schemas.microsoft.com/office/drawing/2014/main" id="{68164505-264D-4286-9862-36493A871F81}"/>
              </a:ext>
            </a:extLst>
          </p:cNvPr>
          <p:cNvPicPr>
            <a:picLocks noChangeAspect="1"/>
          </p:cNvPicPr>
          <p:nvPr/>
        </p:nvPicPr>
        <p:blipFill>
          <a:blip r:embed="rId2"/>
          <a:stretch>
            <a:fillRect/>
          </a:stretch>
        </p:blipFill>
        <p:spPr>
          <a:xfrm>
            <a:off x="14859154" y="3534096"/>
            <a:ext cx="4166467" cy="4879314"/>
          </a:xfrm>
          <a:prstGeom prst="rect">
            <a:avLst/>
          </a:prstGeom>
        </p:spPr>
      </p:pic>
      <p:pic>
        <p:nvPicPr>
          <p:cNvPr id="13" name="Picture 12">
            <a:extLst>
              <a:ext uri="{FF2B5EF4-FFF2-40B4-BE49-F238E27FC236}">
                <a16:creationId xmlns:a16="http://schemas.microsoft.com/office/drawing/2014/main" id="{5B65D6BF-56C5-4D3D-920E-983332898DE7}"/>
              </a:ext>
            </a:extLst>
          </p:cNvPr>
          <p:cNvPicPr>
            <a:picLocks noChangeAspect="1"/>
          </p:cNvPicPr>
          <p:nvPr/>
        </p:nvPicPr>
        <p:blipFill rotWithShape="1">
          <a:blip r:embed="rId3"/>
          <a:srcRect t="28074"/>
          <a:stretch/>
        </p:blipFill>
        <p:spPr>
          <a:xfrm>
            <a:off x="15957700" y="7511288"/>
            <a:ext cx="4146400" cy="3592069"/>
          </a:xfrm>
          <a:prstGeom prst="rect">
            <a:avLst/>
          </a:prstGeom>
        </p:spPr>
      </p:pic>
      <p:pic>
        <p:nvPicPr>
          <p:cNvPr id="14" name="Picture 13">
            <a:extLst>
              <a:ext uri="{FF2B5EF4-FFF2-40B4-BE49-F238E27FC236}">
                <a16:creationId xmlns:a16="http://schemas.microsoft.com/office/drawing/2014/main" id="{FE7A69E8-F730-44A9-AE3F-75FB68CABDD2}"/>
              </a:ext>
            </a:extLst>
          </p:cNvPr>
          <p:cNvPicPr>
            <a:picLocks noChangeAspect="1"/>
          </p:cNvPicPr>
          <p:nvPr/>
        </p:nvPicPr>
        <p:blipFill>
          <a:blip r:embed="rId4"/>
          <a:stretch>
            <a:fillRect/>
          </a:stretch>
        </p:blipFill>
        <p:spPr>
          <a:xfrm>
            <a:off x="13282541" y="419277"/>
            <a:ext cx="4166467" cy="3114819"/>
          </a:xfrm>
          <a:prstGeom prst="rect">
            <a:avLst/>
          </a:prstGeom>
        </p:spPr>
      </p:pic>
      <p:sp>
        <p:nvSpPr>
          <p:cNvPr id="15" name="TextBox 14">
            <a:extLst>
              <a:ext uri="{FF2B5EF4-FFF2-40B4-BE49-F238E27FC236}">
                <a16:creationId xmlns:a16="http://schemas.microsoft.com/office/drawing/2014/main" id="{518DFB19-F954-44B3-B284-907BBD4AAAD5}"/>
              </a:ext>
            </a:extLst>
          </p:cNvPr>
          <p:cNvSpPr txBox="1"/>
          <p:nvPr/>
        </p:nvSpPr>
        <p:spPr>
          <a:xfrm>
            <a:off x="1233723" y="3062387"/>
            <a:ext cx="13147364" cy="6053196"/>
          </a:xfrm>
          <a:prstGeom prst="rect">
            <a:avLst/>
          </a:prstGeom>
          <a:noFill/>
        </p:spPr>
        <p:txBody>
          <a:bodyPr wrap="square" rtlCol="0">
            <a:spAutoFit/>
          </a:bodyPr>
          <a:lstStyle/>
          <a:p>
            <a:pPr marL="628250" indent="-628250">
              <a:buFont typeface="Arial" panose="020B0604020202020204" pitchFamily="34" charset="0"/>
              <a:buChar char="•"/>
            </a:pPr>
            <a:r>
              <a:rPr lang="en-US" sz="3078" b="1" dirty="0"/>
              <a:t>Disease knowledge: </a:t>
            </a:r>
            <a:r>
              <a:rPr lang="en-US" sz="3078" dirty="0"/>
              <a:t>Symptoms, transmission and spread, prevention method and  treatment.  </a:t>
            </a:r>
          </a:p>
          <a:p>
            <a:pPr marL="628250" indent="-628250">
              <a:buFont typeface="Arial" panose="020B0604020202020204" pitchFamily="34" charset="0"/>
              <a:buChar char="•"/>
            </a:pPr>
            <a:endParaRPr lang="en-US" sz="3078" dirty="0"/>
          </a:p>
          <a:p>
            <a:pPr marL="628250" indent="-628250">
              <a:buFont typeface="Arial" panose="020B0604020202020204" pitchFamily="34" charset="0"/>
              <a:buChar char="•"/>
            </a:pPr>
            <a:r>
              <a:rPr lang="en-US" sz="3078" b="1" dirty="0"/>
              <a:t>Alternative treatment: </a:t>
            </a:r>
            <a:r>
              <a:rPr lang="en-US" sz="3078" dirty="0"/>
              <a:t>herbal medicine.</a:t>
            </a:r>
          </a:p>
          <a:p>
            <a:endParaRPr lang="en-US" sz="3078" dirty="0"/>
          </a:p>
          <a:p>
            <a:pPr marL="628250" indent="-628250">
              <a:buFont typeface="Arial" panose="020B0604020202020204" pitchFamily="34" charset="0"/>
              <a:buChar char="•"/>
            </a:pPr>
            <a:r>
              <a:rPr lang="en-US" sz="3078" b="1" dirty="0"/>
              <a:t>Vaccine Information: </a:t>
            </a:r>
            <a:r>
              <a:rPr lang="en-US" sz="3078" dirty="0"/>
              <a:t>Vaccine types, side effects, cost and long-term impact. </a:t>
            </a:r>
          </a:p>
          <a:p>
            <a:pPr marL="628250" indent="-628250">
              <a:buFont typeface="Arial" panose="020B0604020202020204" pitchFamily="34" charset="0"/>
              <a:buChar char="•"/>
            </a:pPr>
            <a:endParaRPr lang="en-US" sz="3078" dirty="0"/>
          </a:p>
          <a:p>
            <a:pPr marL="628250" indent="-628250">
              <a:buFont typeface="Arial" panose="020B0604020202020204" pitchFamily="34" charset="0"/>
              <a:buChar char="•"/>
            </a:pPr>
            <a:r>
              <a:rPr lang="en-US" sz="3078" b="1" dirty="0"/>
              <a:t>Accurate and up-to-date news and information.  </a:t>
            </a:r>
          </a:p>
          <a:p>
            <a:pPr marL="628250" indent="-628250">
              <a:buFont typeface="Arial" panose="020B0604020202020204" pitchFamily="34" charset="0"/>
              <a:buChar char="•"/>
            </a:pPr>
            <a:endParaRPr lang="en-US" sz="3078" dirty="0"/>
          </a:p>
          <a:p>
            <a:pPr marL="628250" indent="-628250">
              <a:buFont typeface="Arial" panose="020B0604020202020204" pitchFamily="34" charset="0"/>
              <a:buChar char="•"/>
            </a:pPr>
            <a:r>
              <a:rPr lang="en-US" sz="3078" b="1" dirty="0"/>
              <a:t>Pandemic Management Guides: </a:t>
            </a:r>
            <a:r>
              <a:rPr lang="en-US" sz="3078" dirty="0"/>
              <a:t>Create manuals for handling pandemic situation (similar to fire/emergency response guides). </a:t>
            </a:r>
          </a:p>
          <a:p>
            <a:r>
              <a:rPr lang="en-US" dirty="0"/>
              <a:t>	</a:t>
            </a:r>
          </a:p>
        </p:txBody>
      </p:sp>
      <p:pic>
        <p:nvPicPr>
          <p:cNvPr id="2" name="Picture 1">
            <a:extLst>
              <a:ext uri="{FF2B5EF4-FFF2-40B4-BE49-F238E27FC236}">
                <a16:creationId xmlns:a16="http://schemas.microsoft.com/office/drawing/2014/main" id="{F23ED7DB-5E94-87B8-A57E-1931E503AEFE}"/>
              </a:ext>
            </a:extLst>
          </p:cNvPr>
          <p:cNvPicPr>
            <a:picLocks noChangeAspect="1"/>
          </p:cNvPicPr>
          <p:nvPr/>
        </p:nvPicPr>
        <p:blipFill>
          <a:blip r:embed="rId5"/>
          <a:stretch>
            <a:fillRect/>
          </a:stretch>
        </p:blipFill>
        <p:spPr>
          <a:xfrm>
            <a:off x="17712" y="10352912"/>
            <a:ext cx="2210842" cy="924534"/>
          </a:xfrm>
          <a:prstGeom prst="rect">
            <a:avLst/>
          </a:prstGeom>
        </p:spPr>
      </p:pic>
      <p:sp>
        <p:nvSpPr>
          <p:cNvPr id="3" name="object 6">
            <a:extLst>
              <a:ext uri="{FF2B5EF4-FFF2-40B4-BE49-F238E27FC236}">
                <a16:creationId xmlns:a16="http://schemas.microsoft.com/office/drawing/2014/main" id="{D2F9ED0B-D67E-3EB4-002C-85A6B2EF6713}"/>
              </a:ext>
            </a:extLst>
          </p:cNvPr>
          <p:cNvSpPr/>
          <p:nvPr/>
        </p:nvSpPr>
        <p:spPr>
          <a:xfrm>
            <a:off x="338533" y="256080"/>
            <a:ext cx="1335134" cy="1208724"/>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C2F2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F3B05CD-0E1E-3268-53FA-BB1D13E1324B}"/>
              </a:ext>
            </a:extLst>
          </p:cNvPr>
          <p:cNvSpPr txBox="1"/>
          <p:nvPr/>
        </p:nvSpPr>
        <p:spPr>
          <a:xfrm>
            <a:off x="1915146" y="507075"/>
            <a:ext cx="11664662" cy="707886"/>
          </a:xfrm>
          <a:prstGeom prst="rect">
            <a:avLst/>
          </a:prstGeom>
          <a:noFill/>
        </p:spPr>
        <p:txBody>
          <a:bodyPr wrap="square">
            <a:spAutoFit/>
          </a:bodyPr>
          <a:lstStyle/>
          <a:p>
            <a:pPr algn="l" eaLnBrk="1" hangingPunct="1"/>
            <a:r>
              <a:rPr lang="en-US" altLang="en-US" sz="4000" b="1" dirty="0"/>
              <a:t>Feedback from stakeholders in Thailand:</a:t>
            </a:r>
            <a:endParaRPr lang="en-GB" altLang="en-US" sz="4000" b="1" dirty="0"/>
          </a:p>
        </p:txBody>
      </p:sp>
    </p:spTree>
    <p:extLst>
      <p:ext uri="{BB962C8B-B14F-4D97-AF65-F5344CB8AC3E}">
        <p14:creationId xmlns:p14="http://schemas.microsoft.com/office/powerpoint/2010/main" val="116448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42FF7-981C-401C-B9EF-F6E9C1E39E78}"/>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7D4B6-E0AA-4C3A-8124-DC4BB9683CE1}" type="slidenum">
              <a:rPr lang="en-US" altLang="en-US">
                <a:solidFill>
                  <a:srgbClr val="999999"/>
                </a:solidFill>
                <a:latin typeface="Foundry Sterling Book"/>
              </a:rPr>
              <a:pPr/>
              <a:t>21</a:t>
            </a:fld>
            <a:endParaRPr lang="en-US" altLang="en-US">
              <a:solidFill>
                <a:srgbClr val="999999"/>
              </a:solidFill>
              <a:latin typeface="Foundry Sterling Book"/>
            </a:endParaRPr>
          </a:p>
        </p:txBody>
      </p:sp>
      <p:pic>
        <p:nvPicPr>
          <p:cNvPr id="17412" name="Picture 3">
            <a:extLst>
              <a:ext uri="{FF2B5EF4-FFF2-40B4-BE49-F238E27FC236}">
                <a16:creationId xmlns:a16="http://schemas.microsoft.com/office/drawing/2014/main" id="{5D76EFAD-103C-BE3C-A533-0998B3B12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54" y="2357255"/>
            <a:ext cx="10585176" cy="841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a:extLst>
              <a:ext uri="{FF2B5EF4-FFF2-40B4-BE49-F238E27FC236}">
                <a16:creationId xmlns:a16="http://schemas.microsoft.com/office/drawing/2014/main" id="{8859A5B0-CA16-3C4F-8FEF-41B524D154BD}"/>
              </a:ext>
            </a:extLst>
          </p:cNvPr>
          <p:cNvSpPr txBox="1">
            <a:spLocks noChangeArrowheads="1"/>
          </p:cNvSpPr>
          <p:nvPr/>
        </p:nvSpPr>
        <p:spPr bwMode="auto">
          <a:xfrm>
            <a:off x="4939482" y="404473"/>
            <a:ext cx="9230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t>Identifying  ‘hard-to-reach’ groups</a:t>
            </a:r>
            <a:endParaRPr lang="en-GB" altLang="en-US" sz="4000" b="1" dirty="0"/>
          </a:p>
        </p:txBody>
      </p:sp>
      <p:sp>
        <p:nvSpPr>
          <p:cNvPr id="4" name="TextBox 3">
            <a:extLst>
              <a:ext uri="{FF2B5EF4-FFF2-40B4-BE49-F238E27FC236}">
                <a16:creationId xmlns:a16="http://schemas.microsoft.com/office/drawing/2014/main" id="{70A0CDA6-36B3-C9BB-3F15-E9CA23501D1A}"/>
              </a:ext>
            </a:extLst>
          </p:cNvPr>
          <p:cNvSpPr txBox="1"/>
          <p:nvPr/>
        </p:nvSpPr>
        <p:spPr>
          <a:xfrm>
            <a:off x="1762412" y="1415907"/>
            <a:ext cx="16858590" cy="941348"/>
          </a:xfrm>
          <a:prstGeom prst="rect">
            <a:avLst/>
          </a:prstGeom>
        </p:spPr>
        <p:txBody>
          <a:bodyPr vert="horz" wrap="square" lIns="0" tIns="0" rIns="0" bIns="0" rtlCol="0" anchor="ctr">
            <a:spAutoFit/>
          </a:bodyPr>
          <a:lstStyle>
            <a:lvl1pPr marL="7620" marR="606425" algn="ctr">
              <a:lnSpc>
                <a:spcPts val="6100"/>
              </a:lnSpc>
              <a:spcBef>
                <a:spcPts val="679"/>
              </a:spcBef>
              <a:buNone/>
              <a:defRPr sz="4000" b="1">
                <a:solidFill>
                  <a:srgbClr val="002147"/>
                </a:solidFill>
                <a:latin typeface="Montserrat ExtraBold"/>
                <a:ea typeface="+mj-ea"/>
                <a:cs typeface="Arial"/>
              </a:defRPr>
            </a:lvl1pPr>
          </a:lstStyle>
          <a:p>
            <a:pPr algn="l">
              <a:lnSpc>
                <a:spcPct val="114000"/>
              </a:lnSpc>
              <a:spcBef>
                <a:spcPts val="0"/>
              </a:spcBef>
            </a:pPr>
            <a:r>
              <a:rPr lang="en-US" sz="2800" dirty="0">
                <a:solidFill>
                  <a:schemeClr val="tx1"/>
                </a:solidFill>
                <a:latin typeface="Arial" panose="020B0604020202020204" pitchFamily="34" charset="0"/>
                <a:cs typeface="Arial" panose="020B0604020202020204" pitchFamily="34" charset="0"/>
              </a:rPr>
              <a:t>Definition:   </a:t>
            </a:r>
            <a:r>
              <a:rPr lang="en-US" sz="2800" b="0" dirty="0">
                <a:solidFill>
                  <a:schemeClr val="tx1"/>
                </a:solidFill>
                <a:latin typeface="Arial" panose="020B0604020202020204" pitchFamily="34" charset="0"/>
                <a:cs typeface="Arial" panose="020B0604020202020204" pitchFamily="34" charset="0"/>
              </a:rPr>
              <a:t>Hard-to-reach groups during pandemics are individuals or groups of people facing barriers in receiving or responding to the disease’s information. They are also often </a:t>
            </a:r>
            <a:r>
              <a:rPr lang="en-US" sz="2800" dirty="0">
                <a:solidFill>
                  <a:schemeClr val="tx1"/>
                </a:solidFill>
                <a:latin typeface="Arial" panose="020B0604020202020204" pitchFamily="34" charset="0"/>
                <a:cs typeface="Arial" panose="020B0604020202020204" pitchFamily="34" charset="0"/>
              </a:rPr>
              <a:t>‘under-served!’</a:t>
            </a:r>
          </a:p>
        </p:txBody>
      </p:sp>
      <p:grpSp>
        <p:nvGrpSpPr>
          <p:cNvPr id="5" name="Group 4">
            <a:extLst>
              <a:ext uri="{FF2B5EF4-FFF2-40B4-BE49-F238E27FC236}">
                <a16:creationId xmlns:a16="http://schemas.microsoft.com/office/drawing/2014/main" id="{5F708DEB-CC0B-B32D-7AAA-E900DDB8F91D}"/>
              </a:ext>
            </a:extLst>
          </p:cNvPr>
          <p:cNvGrpSpPr/>
          <p:nvPr/>
        </p:nvGrpSpPr>
        <p:grpSpPr>
          <a:xfrm>
            <a:off x="10932034" y="3910539"/>
            <a:ext cx="8985112" cy="4504078"/>
            <a:chOff x="-1229175" y="3362776"/>
            <a:chExt cx="7249491" cy="2768588"/>
          </a:xfrm>
        </p:grpSpPr>
        <p:sp>
          <p:nvSpPr>
            <p:cNvPr id="6" name="Rectangle: Rounded Corners 5">
              <a:extLst>
                <a:ext uri="{FF2B5EF4-FFF2-40B4-BE49-F238E27FC236}">
                  <a16:creationId xmlns:a16="http://schemas.microsoft.com/office/drawing/2014/main" id="{C4CCC800-F893-7C5F-9E1D-F8733373EE34}"/>
                </a:ext>
              </a:extLst>
            </p:cNvPr>
            <p:cNvSpPr/>
            <p:nvPr/>
          </p:nvSpPr>
          <p:spPr>
            <a:xfrm>
              <a:off x="379907" y="4510632"/>
              <a:ext cx="5633918" cy="346683"/>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4047"/>
                  </a:solidFill>
                  <a:latin typeface="Montserrat SemiBold" pitchFamily="2" charset="0"/>
                  <a:cs typeface="Arial"/>
                </a:rPr>
                <a:t>Living alone with no connections</a:t>
              </a:r>
              <a:endParaRPr lang="en-US" sz="2400" dirty="0">
                <a:solidFill>
                  <a:srgbClr val="004047"/>
                </a:solidFill>
                <a:latin typeface="Montserrat SemiBold" pitchFamily="2" charset="0"/>
              </a:endParaRPr>
            </a:p>
          </p:txBody>
        </p:sp>
        <p:sp>
          <p:nvSpPr>
            <p:cNvPr id="7" name="Rectangle: Rounded Corners 6">
              <a:extLst>
                <a:ext uri="{FF2B5EF4-FFF2-40B4-BE49-F238E27FC236}">
                  <a16:creationId xmlns:a16="http://schemas.microsoft.com/office/drawing/2014/main" id="{F4D54121-14EA-D78B-B848-5A8E3D669DE5}"/>
                </a:ext>
              </a:extLst>
            </p:cNvPr>
            <p:cNvSpPr/>
            <p:nvPr/>
          </p:nvSpPr>
          <p:spPr>
            <a:xfrm>
              <a:off x="-1229175" y="3362776"/>
              <a:ext cx="5633921" cy="346682"/>
            </a:xfrm>
            <a:prstGeom prst="roundRect">
              <a:avLst>
                <a:gd name="adj" fmla="val 50000"/>
              </a:avLst>
            </a:prstGeom>
            <a:solidFill>
              <a:srgbClr val="004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spcBef>
                  <a:spcPts val="57"/>
                </a:spcBef>
              </a:pPr>
              <a:r>
                <a:rPr lang="en-US" sz="2400" b="1" dirty="0">
                  <a:solidFill>
                    <a:srgbClr val="EBF2C2"/>
                  </a:solidFill>
                  <a:latin typeface="Montserrat SemiBold" pitchFamily="2" charset="0"/>
                  <a:cs typeface="Arial"/>
                </a:rPr>
                <a:t>Barriers to receiving communications </a:t>
              </a:r>
              <a:endParaRPr lang="en-US" sz="2400" dirty="0">
                <a:solidFill>
                  <a:srgbClr val="EBF2C2"/>
                </a:solidFill>
                <a:latin typeface="Montserrat SemiBold" pitchFamily="2" charset="0"/>
              </a:endParaRPr>
            </a:p>
          </p:txBody>
        </p:sp>
        <p:sp>
          <p:nvSpPr>
            <p:cNvPr id="11" name="Rectangle: Rounded Corners 10">
              <a:extLst>
                <a:ext uri="{FF2B5EF4-FFF2-40B4-BE49-F238E27FC236}">
                  <a16:creationId xmlns:a16="http://schemas.microsoft.com/office/drawing/2014/main" id="{6B5DC75C-EB2A-A345-6308-D79060C6F567}"/>
                </a:ext>
              </a:extLst>
            </p:cNvPr>
            <p:cNvSpPr/>
            <p:nvPr/>
          </p:nvSpPr>
          <p:spPr>
            <a:xfrm>
              <a:off x="-1229175" y="5784681"/>
              <a:ext cx="5633918" cy="346683"/>
            </a:xfrm>
            <a:prstGeom prst="roundRect">
              <a:avLst>
                <a:gd name="adj" fmla="val 50000"/>
              </a:avLst>
            </a:prstGeom>
            <a:solidFill>
              <a:srgbClr val="0040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spcBef>
                  <a:spcPts val="56"/>
                </a:spcBef>
              </a:pPr>
              <a:r>
                <a:rPr lang="en-US" sz="2400" b="1" dirty="0">
                  <a:solidFill>
                    <a:schemeClr val="accent4">
                      <a:lumMod val="20000"/>
                      <a:lumOff val="80000"/>
                    </a:schemeClr>
                  </a:solidFill>
                  <a:latin typeface="Montserrat SemiBold" pitchFamily="2" charset="0"/>
                  <a:cs typeface="Arial"/>
                </a:rPr>
                <a:t>Poor comprehension of information</a:t>
              </a:r>
              <a:endParaRPr lang="en-US" sz="2400" dirty="0">
                <a:solidFill>
                  <a:schemeClr val="accent4">
                    <a:lumMod val="20000"/>
                    <a:lumOff val="80000"/>
                  </a:schemeClr>
                </a:solidFill>
                <a:latin typeface="Montserrat SemiBold" pitchFamily="2" charset="0"/>
              </a:endParaRPr>
            </a:p>
          </p:txBody>
        </p:sp>
        <p:sp>
          <p:nvSpPr>
            <p:cNvPr id="14" name="Rectangle: Rounded Corners 13">
              <a:extLst>
                <a:ext uri="{FF2B5EF4-FFF2-40B4-BE49-F238E27FC236}">
                  <a16:creationId xmlns:a16="http://schemas.microsoft.com/office/drawing/2014/main" id="{2837AE96-2CFB-E262-93A9-8CF6A531E404}"/>
                </a:ext>
              </a:extLst>
            </p:cNvPr>
            <p:cNvSpPr/>
            <p:nvPr/>
          </p:nvSpPr>
          <p:spPr>
            <a:xfrm>
              <a:off x="386395" y="3892382"/>
              <a:ext cx="5633921" cy="346682"/>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spcBef>
                  <a:spcPts val="57"/>
                </a:spcBef>
              </a:pPr>
              <a:r>
                <a:rPr lang="en-US" sz="2400" b="1" spc="-12" dirty="0">
                  <a:solidFill>
                    <a:srgbClr val="004047"/>
                  </a:solidFill>
                  <a:latin typeface="Montserrat SemiBold" pitchFamily="2" charset="0"/>
                  <a:cs typeface="Arial"/>
                </a:rPr>
                <a:t>Geographical barriers </a:t>
              </a:r>
              <a:endParaRPr lang="en-US" sz="2400" dirty="0">
                <a:solidFill>
                  <a:srgbClr val="004047"/>
                </a:solidFill>
                <a:latin typeface="Montserrat SemiBold" pitchFamily="2" charset="0"/>
              </a:endParaRPr>
            </a:p>
          </p:txBody>
        </p:sp>
        <p:sp>
          <p:nvSpPr>
            <p:cNvPr id="15" name="Rectangle: Rounded Corners 14">
              <a:extLst>
                <a:ext uri="{FF2B5EF4-FFF2-40B4-BE49-F238E27FC236}">
                  <a16:creationId xmlns:a16="http://schemas.microsoft.com/office/drawing/2014/main" id="{2308922D-1714-FE70-7A02-854DF6E232B7}"/>
                </a:ext>
              </a:extLst>
            </p:cNvPr>
            <p:cNvSpPr/>
            <p:nvPr/>
          </p:nvSpPr>
          <p:spPr>
            <a:xfrm>
              <a:off x="379907" y="5072150"/>
              <a:ext cx="5633918" cy="346683"/>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4047"/>
                  </a:solidFill>
                  <a:latin typeface="Montserrat SemiBold" pitchFamily="2" charset="0"/>
                  <a:cs typeface="Arial"/>
                </a:rPr>
                <a:t>Constantly moving/relocating</a:t>
              </a:r>
              <a:endParaRPr lang="en-US" sz="2400" dirty="0">
                <a:solidFill>
                  <a:srgbClr val="004047"/>
                </a:solidFill>
                <a:latin typeface="Montserrat SemiBold" pitchFamily="2" charset="0"/>
              </a:endParaRPr>
            </a:p>
          </p:txBody>
        </p:sp>
      </p:grpSp>
      <p:sp>
        <p:nvSpPr>
          <p:cNvPr id="16" name="Rectangle: Rounded Corners 14">
            <a:extLst>
              <a:ext uri="{FF2B5EF4-FFF2-40B4-BE49-F238E27FC236}">
                <a16:creationId xmlns:a16="http://schemas.microsoft.com/office/drawing/2014/main" id="{5B5E5E8F-D13D-CBF1-49F7-C822C15381C2}"/>
              </a:ext>
            </a:extLst>
          </p:cNvPr>
          <p:cNvSpPr/>
          <p:nvPr/>
        </p:nvSpPr>
        <p:spPr>
          <a:xfrm>
            <a:off x="12941994" y="8712206"/>
            <a:ext cx="6982750" cy="564001"/>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4047"/>
                </a:solidFill>
                <a:latin typeface="Montserrat SemiBold" pitchFamily="2" charset="0"/>
                <a:cs typeface="Arial"/>
              </a:rPr>
              <a:t>Lack of education</a:t>
            </a:r>
            <a:endParaRPr lang="en-US" sz="2400" dirty="0">
              <a:solidFill>
                <a:srgbClr val="004047"/>
              </a:solidFill>
              <a:latin typeface="Montserrat SemiBold" pitchFamily="2" charset="0"/>
            </a:endParaRPr>
          </a:p>
        </p:txBody>
      </p:sp>
      <p:sp>
        <p:nvSpPr>
          <p:cNvPr id="19" name="Rectangle: Rounded Corners 14">
            <a:extLst>
              <a:ext uri="{FF2B5EF4-FFF2-40B4-BE49-F238E27FC236}">
                <a16:creationId xmlns:a16="http://schemas.microsoft.com/office/drawing/2014/main" id="{365B9A3A-2F06-E802-ECDE-3C2F04C0FE41}"/>
              </a:ext>
            </a:extLst>
          </p:cNvPr>
          <p:cNvSpPr/>
          <p:nvPr/>
        </p:nvSpPr>
        <p:spPr>
          <a:xfrm>
            <a:off x="12904303" y="9573645"/>
            <a:ext cx="6982750" cy="564001"/>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4047"/>
                </a:solidFill>
                <a:latin typeface="Montserrat SemiBold" pitchFamily="2" charset="0"/>
                <a:cs typeface="Arial"/>
              </a:rPr>
              <a:t>Language barriers</a:t>
            </a:r>
            <a:endParaRPr lang="en-US" sz="2400" dirty="0">
              <a:solidFill>
                <a:srgbClr val="004047"/>
              </a:solidFill>
              <a:latin typeface="Montserrat SemiBold" pitchFamily="2" charset="0"/>
            </a:endParaRPr>
          </a:p>
        </p:txBody>
      </p:sp>
      <p:sp>
        <p:nvSpPr>
          <p:cNvPr id="20" name="Rectangle: Rounded Corners 14">
            <a:extLst>
              <a:ext uri="{FF2B5EF4-FFF2-40B4-BE49-F238E27FC236}">
                <a16:creationId xmlns:a16="http://schemas.microsoft.com/office/drawing/2014/main" id="{3D187E89-C544-1511-6CB4-0034DA28AFFF}"/>
              </a:ext>
            </a:extLst>
          </p:cNvPr>
          <p:cNvSpPr/>
          <p:nvPr/>
        </p:nvSpPr>
        <p:spPr>
          <a:xfrm>
            <a:off x="12904303" y="10403733"/>
            <a:ext cx="6982750" cy="564001"/>
          </a:xfrm>
          <a:prstGeom prst="roundRect">
            <a:avLst>
              <a:gd name="adj" fmla="val 50000"/>
            </a:avLst>
          </a:prstGeom>
          <a:solidFill>
            <a:srgbClr val="EBF2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rgbClr val="004047"/>
                </a:solidFill>
                <a:latin typeface="Montserrat SemiBold" pitchFamily="2" charset="0"/>
                <a:cs typeface="Arial"/>
              </a:rPr>
              <a:t>Mentally impaired</a:t>
            </a:r>
            <a:endParaRPr lang="en-US" sz="2400" dirty="0">
              <a:solidFill>
                <a:srgbClr val="004047"/>
              </a:solidFill>
              <a:latin typeface="Montserrat SemiBold" pitchFamily="2" charset="0"/>
            </a:endParaRPr>
          </a:p>
        </p:txBody>
      </p:sp>
    </p:spTree>
    <p:extLst>
      <p:ext uri="{BB962C8B-B14F-4D97-AF65-F5344CB8AC3E}">
        <p14:creationId xmlns:p14="http://schemas.microsoft.com/office/powerpoint/2010/main" val="46186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7245" y="0"/>
            <a:ext cx="10869295" cy="11308715"/>
          </a:xfrm>
          <a:custGeom>
            <a:avLst/>
            <a:gdLst/>
            <a:ahLst/>
            <a:cxnLst/>
            <a:rect l="l" t="t" r="r" b="b"/>
            <a:pathLst>
              <a:path w="10869295" h="11308715">
                <a:moveTo>
                  <a:pt x="8455218" y="0"/>
                </a:moveTo>
                <a:lnTo>
                  <a:pt x="0" y="0"/>
                </a:lnTo>
                <a:lnTo>
                  <a:pt x="0" y="11308556"/>
                </a:lnTo>
                <a:lnTo>
                  <a:pt x="8455217" y="11308556"/>
                </a:lnTo>
                <a:lnTo>
                  <a:pt x="8489751" y="11275315"/>
                </a:lnTo>
                <a:lnTo>
                  <a:pt x="8532744" y="11233295"/>
                </a:lnTo>
                <a:lnTo>
                  <a:pt x="8575414" y="11190949"/>
                </a:lnTo>
                <a:lnTo>
                  <a:pt x="8617761" y="11148279"/>
                </a:lnTo>
                <a:lnTo>
                  <a:pt x="8659780" y="11105286"/>
                </a:lnTo>
                <a:lnTo>
                  <a:pt x="8701472" y="11061973"/>
                </a:lnTo>
                <a:lnTo>
                  <a:pt x="8742833" y="11018341"/>
                </a:lnTo>
                <a:lnTo>
                  <a:pt x="8783862" y="10974394"/>
                </a:lnTo>
                <a:lnTo>
                  <a:pt x="8824556" y="10930132"/>
                </a:lnTo>
                <a:lnTo>
                  <a:pt x="8864914" y="10885557"/>
                </a:lnTo>
                <a:lnTo>
                  <a:pt x="8904934" y="10840673"/>
                </a:lnTo>
                <a:lnTo>
                  <a:pt x="8944613" y="10795480"/>
                </a:lnTo>
                <a:lnTo>
                  <a:pt x="8983949" y="10749982"/>
                </a:lnTo>
                <a:lnTo>
                  <a:pt x="9022941" y="10704179"/>
                </a:lnTo>
                <a:lnTo>
                  <a:pt x="9061587" y="10658073"/>
                </a:lnTo>
                <a:lnTo>
                  <a:pt x="9099884" y="10611668"/>
                </a:lnTo>
                <a:lnTo>
                  <a:pt x="9137831" y="10564965"/>
                </a:lnTo>
                <a:lnTo>
                  <a:pt x="9175425" y="10517965"/>
                </a:lnTo>
                <a:lnTo>
                  <a:pt x="9212664" y="10470671"/>
                </a:lnTo>
                <a:lnTo>
                  <a:pt x="9249547" y="10423086"/>
                </a:lnTo>
                <a:lnTo>
                  <a:pt x="9286071" y="10375210"/>
                </a:lnTo>
                <a:lnTo>
                  <a:pt x="9322235" y="10327046"/>
                </a:lnTo>
                <a:lnTo>
                  <a:pt x="9358036" y="10278596"/>
                </a:lnTo>
                <a:lnTo>
                  <a:pt x="9393473" y="10229862"/>
                </a:lnTo>
                <a:lnTo>
                  <a:pt x="9428543" y="10180846"/>
                </a:lnTo>
                <a:lnTo>
                  <a:pt x="9463244" y="10131550"/>
                </a:lnTo>
                <a:lnTo>
                  <a:pt x="9497574" y="10081976"/>
                </a:lnTo>
                <a:lnTo>
                  <a:pt x="9531532" y="10032126"/>
                </a:lnTo>
                <a:lnTo>
                  <a:pt x="9565115" y="9982002"/>
                </a:lnTo>
                <a:lnTo>
                  <a:pt x="9598321" y="9931606"/>
                </a:lnTo>
                <a:lnTo>
                  <a:pt x="9631149" y="9880940"/>
                </a:lnTo>
                <a:lnTo>
                  <a:pt x="9663596" y="9830007"/>
                </a:lnTo>
                <a:lnTo>
                  <a:pt x="9695660" y="9778807"/>
                </a:lnTo>
                <a:lnTo>
                  <a:pt x="9727339" y="9727344"/>
                </a:lnTo>
                <a:lnTo>
                  <a:pt x="9758632" y="9675619"/>
                </a:lnTo>
                <a:lnTo>
                  <a:pt x="9789535" y="9623633"/>
                </a:lnTo>
                <a:lnTo>
                  <a:pt x="9820048" y="9571390"/>
                </a:lnTo>
                <a:lnTo>
                  <a:pt x="9850168" y="9518892"/>
                </a:lnTo>
                <a:lnTo>
                  <a:pt x="9879893" y="9466139"/>
                </a:lnTo>
                <a:lnTo>
                  <a:pt x="9909222" y="9413135"/>
                </a:lnTo>
                <a:lnTo>
                  <a:pt x="9938151" y="9359880"/>
                </a:lnTo>
                <a:lnTo>
                  <a:pt x="9966679" y="9306379"/>
                </a:lnTo>
                <a:lnTo>
                  <a:pt x="9994805" y="9252631"/>
                </a:lnTo>
                <a:lnTo>
                  <a:pt x="10022526" y="9198640"/>
                </a:lnTo>
                <a:lnTo>
                  <a:pt x="10049839" y="9144406"/>
                </a:lnTo>
                <a:lnTo>
                  <a:pt x="10076744" y="9089934"/>
                </a:lnTo>
                <a:lnTo>
                  <a:pt x="10103238" y="9035223"/>
                </a:lnTo>
                <a:lnTo>
                  <a:pt x="10129318" y="8980277"/>
                </a:lnTo>
                <a:lnTo>
                  <a:pt x="10154984" y="8925097"/>
                </a:lnTo>
                <a:lnTo>
                  <a:pt x="10180233" y="8869686"/>
                </a:lnTo>
                <a:lnTo>
                  <a:pt x="10205063" y="8814045"/>
                </a:lnTo>
                <a:lnTo>
                  <a:pt x="10229471" y="8758176"/>
                </a:lnTo>
                <a:lnTo>
                  <a:pt x="10253457" y="8702082"/>
                </a:lnTo>
                <a:lnTo>
                  <a:pt x="10277017" y="8645764"/>
                </a:lnTo>
                <a:lnTo>
                  <a:pt x="10300150" y="8589225"/>
                </a:lnTo>
                <a:lnTo>
                  <a:pt x="10322855" y="8532466"/>
                </a:lnTo>
                <a:lnTo>
                  <a:pt x="10345128" y="8475489"/>
                </a:lnTo>
                <a:lnTo>
                  <a:pt x="10366968" y="8418298"/>
                </a:lnTo>
                <a:lnTo>
                  <a:pt x="10388372" y="8360892"/>
                </a:lnTo>
                <a:lnTo>
                  <a:pt x="10409340" y="8303275"/>
                </a:lnTo>
                <a:lnTo>
                  <a:pt x="10429868" y="8245449"/>
                </a:lnTo>
                <a:lnTo>
                  <a:pt x="10449955" y="8187415"/>
                </a:lnTo>
                <a:lnTo>
                  <a:pt x="10469599" y="8129176"/>
                </a:lnTo>
                <a:lnTo>
                  <a:pt x="10488798" y="8070733"/>
                </a:lnTo>
                <a:lnTo>
                  <a:pt x="10507550" y="8012089"/>
                </a:lnTo>
                <a:lnTo>
                  <a:pt x="10525852" y="7953245"/>
                </a:lnTo>
                <a:lnTo>
                  <a:pt x="10543703" y="7894204"/>
                </a:lnTo>
                <a:lnTo>
                  <a:pt x="10561100" y="7834968"/>
                </a:lnTo>
                <a:lnTo>
                  <a:pt x="10578043" y="7775538"/>
                </a:lnTo>
                <a:lnTo>
                  <a:pt x="10594528" y="7715918"/>
                </a:lnTo>
                <a:lnTo>
                  <a:pt x="10610553" y="7656107"/>
                </a:lnTo>
                <a:lnTo>
                  <a:pt x="10626117" y="7596110"/>
                </a:lnTo>
                <a:lnTo>
                  <a:pt x="10641218" y="7535927"/>
                </a:lnTo>
                <a:lnTo>
                  <a:pt x="10655854" y="7475561"/>
                </a:lnTo>
                <a:lnTo>
                  <a:pt x="10670022" y="7415013"/>
                </a:lnTo>
                <a:lnTo>
                  <a:pt x="10683721" y="7354287"/>
                </a:lnTo>
                <a:lnTo>
                  <a:pt x="10696948" y="7293383"/>
                </a:lnTo>
                <a:lnTo>
                  <a:pt x="10709702" y="7232304"/>
                </a:lnTo>
                <a:lnTo>
                  <a:pt x="10721980" y="7171052"/>
                </a:lnTo>
                <a:lnTo>
                  <a:pt x="10733781" y="7109628"/>
                </a:lnTo>
                <a:lnTo>
                  <a:pt x="10745102" y="7048035"/>
                </a:lnTo>
                <a:lnTo>
                  <a:pt x="10755942" y="6986276"/>
                </a:lnTo>
                <a:lnTo>
                  <a:pt x="10766298" y="6924351"/>
                </a:lnTo>
                <a:lnTo>
                  <a:pt x="10776169" y="6862263"/>
                </a:lnTo>
                <a:lnTo>
                  <a:pt x="10785552" y="6800014"/>
                </a:lnTo>
                <a:lnTo>
                  <a:pt x="10794446" y="6737605"/>
                </a:lnTo>
                <a:lnTo>
                  <a:pt x="10802848" y="6675040"/>
                </a:lnTo>
                <a:lnTo>
                  <a:pt x="10810756" y="6612320"/>
                </a:lnTo>
                <a:lnTo>
                  <a:pt x="10818169" y="6549446"/>
                </a:lnTo>
                <a:lnTo>
                  <a:pt x="10825084" y="6486422"/>
                </a:lnTo>
                <a:lnTo>
                  <a:pt x="10831500" y="6423249"/>
                </a:lnTo>
                <a:lnTo>
                  <a:pt x="10837414" y="6359928"/>
                </a:lnTo>
                <a:lnTo>
                  <a:pt x="10842824" y="6296463"/>
                </a:lnTo>
                <a:lnTo>
                  <a:pt x="10847728" y="6232854"/>
                </a:lnTo>
                <a:lnTo>
                  <a:pt x="10852125" y="6169105"/>
                </a:lnTo>
                <a:lnTo>
                  <a:pt x="10856012" y="6105217"/>
                </a:lnTo>
                <a:lnTo>
                  <a:pt x="10859388" y="6041191"/>
                </a:lnTo>
                <a:lnTo>
                  <a:pt x="10862249" y="5977031"/>
                </a:lnTo>
                <a:lnTo>
                  <a:pt x="10864595" y="5912738"/>
                </a:lnTo>
                <a:lnTo>
                  <a:pt x="10866423" y="5848314"/>
                </a:lnTo>
                <a:lnTo>
                  <a:pt x="10867731" y="5783762"/>
                </a:lnTo>
                <a:lnTo>
                  <a:pt x="10868518" y="5719082"/>
                </a:lnTo>
                <a:lnTo>
                  <a:pt x="10868780" y="5654278"/>
                </a:lnTo>
                <a:lnTo>
                  <a:pt x="10868518" y="5589473"/>
                </a:lnTo>
                <a:lnTo>
                  <a:pt x="10867731" y="5524793"/>
                </a:lnTo>
                <a:lnTo>
                  <a:pt x="10866423" y="5460241"/>
                </a:lnTo>
                <a:lnTo>
                  <a:pt x="10864595" y="5395817"/>
                </a:lnTo>
                <a:lnTo>
                  <a:pt x="10862249" y="5331524"/>
                </a:lnTo>
                <a:lnTo>
                  <a:pt x="10859388" y="5267364"/>
                </a:lnTo>
                <a:lnTo>
                  <a:pt x="10856012" y="5203338"/>
                </a:lnTo>
                <a:lnTo>
                  <a:pt x="10852125" y="5139450"/>
                </a:lnTo>
                <a:lnTo>
                  <a:pt x="10847728" y="5075701"/>
                </a:lnTo>
                <a:lnTo>
                  <a:pt x="10842824" y="5012092"/>
                </a:lnTo>
                <a:lnTo>
                  <a:pt x="10837414" y="4948627"/>
                </a:lnTo>
                <a:lnTo>
                  <a:pt x="10831500" y="4885307"/>
                </a:lnTo>
                <a:lnTo>
                  <a:pt x="10825084" y="4822133"/>
                </a:lnTo>
                <a:lnTo>
                  <a:pt x="10818169" y="4759109"/>
                </a:lnTo>
                <a:lnTo>
                  <a:pt x="10810756" y="4696235"/>
                </a:lnTo>
                <a:lnTo>
                  <a:pt x="10802848" y="4633515"/>
                </a:lnTo>
                <a:lnTo>
                  <a:pt x="10794446" y="4570950"/>
                </a:lnTo>
                <a:lnTo>
                  <a:pt x="10785552" y="4508541"/>
                </a:lnTo>
                <a:lnTo>
                  <a:pt x="10776169" y="4446292"/>
                </a:lnTo>
                <a:lnTo>
                  <a:pt x="10766298" y="4384204"/>
                </a:lnTo>
                <a:lnTo>
                  <a:pt x="10755942" y="4322279"/>
                </a:lnTo>
                <a:lnTo>
                  <a:pt x="10745102" y="4260520"/>
                </a:lnTo>
                <a:lnTo>
                  <a:pt x="10733781" y="4198927"/>
                </a:lnTo>
                <a:lnTo>
                  <a:pt x="10721980" y="4137504"/>
                </a:lnTo>
                <a:lnTo>
                  <a:pt x="10709702" y="4076251"/>
                </a:lnTo>
                <a:lnTo>
                  <a:pt x="10696948" y="4015172"/>
                </a:lnTo>
                <a:lnTo>
                  <a:pt x="10683721" y="3954268"/>
                </a:lnTo>
                <a:lnTo>
                  <a:pt x="10670022" y="3893542"/>
                </a:lnTo>
                <a:lnTo>
                  <a:pt x="10655854" y="3832994"/>
                </a:lnTo>
                <a:lnTo>
                  <a:pt x="10641218" y="3772628"/>
                </a:lnTo>
                <a:lnTo>
                  <a:pt x="10626117" y="3712445"/>
                </a:lnTo>
                <a:lnTo>
                  <a:pt x="10610553" y="3652448"/>
                </a:lnTo>
                <a:lnTo>
                  <a:pt x="10594528" y="3592638"/>
                </a:lnTo>
                <a:lnTo>
                  <a:pt x="10578043" y="3533017"/>
                </a:lnTo>
                <a:lnTo>
                  <a:pt x="10561100" y="3473587"/>
                </a:lnTo>
                <a:lnTo>
                  <a:pt x="10543703" y="3414351"/>
                </a:lnTo>
                <a:lnTo>
                  <a:pt x="10525852" y="3355310"/>
                </a:lnTo>
                <a:lnTo>
                  <a:pt x="10507550" y="3296466"/>
                </a:lnTo>
                <a:lnTo>
                  <a:pt x="10488798" y="3237822"/>
                </a:lnTo>
                <a:lnTo>
                  <a:pt x="10469599" y="3179380"/>
                </a:lnTo>
                <a:lnTo>
                  <a:pt x="10449955" y="3121140"/>
                </a:lnTo>
                <a:lnTo>
                  <a:pt x="10429868" y="3063106"/>
                </a:lnTo>
                <a:lnTo>
                  <a:pt x="10409340" y="3005280"/>
                </a:lnTo>
                <a:lnTo>
                  <a:pt x="10388372" y="2947663"/>
                </a:lnTo>
                <a:lnTo>
                  <a:pt x="10366968" y="2890258"/>
                </a:lnTo>
                <a:lnTo>
                  <a:pt x="10345128" y="2833066"/>
                </a:lnTo>
                <a:lnTo>
                  <a:pt x="10322855" y="2776089"/>
                </a:lnTo>
                <a:lnTo>
                  <a:pt x="10300150" y="2719330"/>
                </a:lnTo>
                <a:lnTo>
                  <a:pt x="10277017" y="2662791"/>
                </a:lnTo>
                <a:lnTo>
                  <a:pt x="10253457" y="2606473"/>
                </a:lnTo>
                <a:lnTo>
                  <a:pt x="10229471" y="2550379"/>
                </a:lnTo>
                <a:lnTo>
                  <a:pt x="10205063" y="2494510"/>
                </a:lnTo>
                <a:lnTo>
                  <a:pt x="10180233" y="2438869"/>
                </a:lnTo>
                <a:lnTo>
                  <a:pt x="10154984" y="2383458"/>
                </a:lnTo>
                <a:lnTo>
                  <a:pt x="10129318" y="2328278"/>
                </a:lnTo>
                <a:lnTo>
                  <a:pt x="10103238" y="2273332"/>
                </a:lnTo>
                <a:lnTo>
                  <a:pt x="10076744" y="2218621"/>
                </a:lnTo>
                <a:lnTo>
                  <a:pt x="10049839" y="2164149"/>
                </a:lnTo>
                <a:lnTo>
                  <a:pt x="10022526" y="2109916"/>
                </a:lnTo>
                <a:lnTo>
                  <a:pt x="9994805" y="2055924"/>
                </a:lnTo>
                <a:lnTo>
                  <a:pt x="9966679" y="2002177"/>
                </a:lnTo>
                <a:lnTo>
                  <a:pt x="9938151" y="1948675"/>
                </a:lnTo>
                <a:lnTo>
                  <a:pt x="9909222" y="1895420"/>
                </a:lnTo>
                <a:lnTo>
                  <a:pt x="9879893" y="1842416"/>
                </a:lnTo>
                <a:lnTo>
                  <a:pt x="9850168" y="1789664"/>
                </a:lnTo>
                <a:lnTo>
                  <a:pt x="9820048" y="1737165"/>
                </a:lnTo>
                <a:lnTo>
                  <a:pt x="9789535" y="1684922"/>
                </a:lnTo>
                <a:lnTo>
                  <a:pt x="9758632" y="1632937"/>
                </a:lnTo>
                <a:lnTo>
                  <a:pt x="9727339" y="1581211"/>
                </a:lnTo>
                <a:lnTo>
                  <a:pt x="9695660" y="1529748"/>
                </a:lnTo>
                <a:lnTo>
                  <a:pt x="9663596" y="1478548"/>
                </a:lnTo>
                <a:lnTo>
                  <a:pt x="9631149" y="1427615"/>
                </a:lnTo>
                <a:lnTo>
                  <a:pt x="9598321" y="1376949"/>
                </a:lnTo>
                <a:lnTo>
                  <a:pt x="9565115" y="1326553"/>
                </a:lnTo>
                <a:lnTo>
                  <a:pt x="9531532" y="1276429"/>
                </a:lnTo>
                <a:lnTo>
                  <a:pt x="9497574" y="1226579"/>
                </a:lnTo>
                <a:lnTo>
                  <a:pt x="9463244" y="1177005"/>
                </a:lnTo>
                <a:lnTo>
                  <a:pt x="9428543" y="1127709"/>
                </a:lnTo>
                <a:lnTo>
                  <a:pt x="9393473" y="1078693"/>
                </a:lnTo>
                <a:lnTo>
                  <a:pt x="9358036" y="1029959"/>
                </a:lnTo>
                <a:lnTo>
                  <a:pt x="9322235" y="981509"/>
                </a:lnTo>
                <a:lnTo>
                  <a:pt x="9286071" y="933345"/>
                </a:lnTo>
                <a:lnTo>
                  <a:pt x="9249547" y="885470"/>
                </a:lnTo>
                <a:lnTo>
                  <a:pt x="9212664" y="837884"/>
                </a:lnTo>
                <a:lnTo>
                  <a:pt x="9175425" y="790590"/>
                </a:lnTo>
                <a:lnTo>
                  <a:pt x="9137831" y="743591"/>
                </a:lnTo>
                <a:lnTo>
                  <a:pt x="9099884" y="696887"/>
                </a:lnTo>
                <a:lnTo>
                  <a:pt x="9061587" y="650482"/>
                </a:lnTo>
                <a:lnTo>
                  <a:pt x="9022941" y="604377"/>
                </a:lnTo>
                <a:lnTo>
                  <a:pt x="8983949" y="558574"/>
                </a:lnTo>
                <a:lnTo>
                  <a:pt x="8944613" y="513075"/>
                </a:lnTo>
                <a:lnTo>
                  <a:pt x="8904934" y="467882"/>
                </a:lnTo>
                <a:lnTo>
                  <a:pt x="8864914" y="422998"/>
                </a:lnTo>
                <a:lnTo>
                  <a:pt x="8824556" y="378423"/>
                </a:lnTo>
                <a:lnTo>
                  <a:pt x="8783862" y="334162"/>
                </a:lnTo>
                <a:lnTo>
                  <a:pt x="8742833" y="290214"/>
                </a:lnTo>
                <a:lnTo>
                  <a:pt x="8701472" y="246582"/>
                </a:lnTo>
                <a:lnTo>
                  <a:pt x="8659780" y="203269"/>
                </a:lnTo>
                <a:lnTo>
                  <a:pt x="8617761" y="160276"/>
                </a:lnTo>
                <a:lnTo>
                  <a:pt x="8575414" y="117606"/>
                </a:lnTo>
                <a:lnTo>
                  <a:pt x="8532744" y="75260"/>
                </a:lnTo>
                <a:lnTo>
                  <a:pt x="8489751" y="33240"/>
                </a:lnTo>
                <a:lnTo>
                  <a:pt x="8455218" y="0"/>
                </a:lnTo>
                <a:close/>
              </a:path>
            </a:pathLst>
          </a:custGeom>
          <a:solidFill>
            <a:srgbClr val="EBF2C2"/>
          </a:solidFill>
        </p:spPr>
        <p:txBody>
          <a:bodyPr wrap="square" lIns="0" tIns="0" rIns="0" bIns="0" rtlCol="0"/>
          <a:lstStyle/>
          <a:p>
            <a:endParaRPr dirty="0"/>
          </a:p>
        </p:txBody>
      </p:sp>
      <p:sp>
        <p:nvSpPr>
          <p:cNvPr id="3" name="object 3"/>
          <p:cNvSpPr txBox="1"/>
          <p:nvPr/>
        </p:nvSpPr>
        <p:spPr>
          <a:xfrm>
            <a:off x="296922" y="3151868"/>
            <a:ext cx="8640960" cy="4308872"/>
          </a:xfrm>
          <a:prstGeom prst="rect">
            <a:avLst/>
          </a:prstGeom>
        </p:spPr>
        <p:txBody>
          <a:bodyPr vert="horz" wrap="square" lIns="0" tIns="304800" rIns="0" bIns="0" rtlCol="0">
            <a:spAutoFit/>
          </a:bodyPr>
          <a:lstStyle/>
          <a:p>
            <a:pPr marL="12700">
              <a:lnSpc>
                <a:spcPct val="100000"/>
              </a:lnSpc>
              <a:spcBef>
                <a:spcPts val="2400"/>
              </a:spcBef>
            </a:pPr>
            <a:r>
              <a:rPr lang="vi-VN" sz="8000" b="1" dirty="0">
                <a:solidFill>
                  <a:srgbClr val="002147"/>
                </a:solidFill>
                <a:latin typeface="Arial" panose="020B0604020202020204" pitchFamily="34" charset="0"/>
                <a:cs typeface="Arial" panose="020B0604020202020204" pitchFamily="34" charset="0"/>
              </a:rPr>
              <a:t>Youth Action Research Group:</a:t>
            </a:r>
          </a:p>
          <a:p>
            <a:pPr marL="12700">
              <a:lnSpc>
                <a:spcPct val="100000"/>
              </a:lnSpc>
              <a:spcBef>
                <a:spcPts val="2400"/>
              </a:spcBef>
            </a:pPr>
            <a:r>
              <a:rPr lang="vi-VN" sz="8000" b="1" dirty="0">
                <a:solidFill>
                  <a:srgbClr val="002147"/>
                </a:solidFill>
                <a:latin typeface="Arial" panose="020B0604020202020204" pitchFamily="34" charset="0"/>
                <a:cs typeface="Arial" panose="020B0604020202020204" pitchFamily="34" charset="0"/>
              </a:rPr>
              <a:t>YARG</a:t>
            </a:r>
            <a:endParaRPr sz="8000" dirty="0">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10"/>
          </p:nvPr>
        </p:nvSpPr>
        <p:spPr>
          <a:prstGeom prst="rect">
            <a:avLst/>
          </a:prstGeom>
        </p:spPr>
        <p:txBody>
          <a:bodyPr vert="horz" wrap="square" lIns="0" tIns="635" rIns="0" bIns="0" rtlCol="0">
            <a:spAutoFit/>
          </a:bodyPr>
          <a:lstStyle/>
          <a:p>
            <a:pPr marL="38100">
              <a:lnSpc>
                <a:spcPct val="100000"/>
              </a:lnSpc>
              <a:spcBef>
                <a:spcPts val="5"/>
              </a:spcBef>
            </a:pPr>
            <a:fld id="{81D60167-4931-47E6-BA6A-407CBD079E47}" type="slidenum">
              <a:rPr spc="-25" dirty="0"/>
              <a:t>22</a:t>
            </a:fld>
            <a:endParaRPr spc="-25" dirty="0"/>
          </a:p>
        </p:txBody>
      </p:sp>
      <p:sp>
        <p:nvSpPr>
          <p:cNvPr id="5" name="object 5"/>
          <p:cNvSpPr txBox="1"/>
          <p:nvPr/>
        </p:nvSpPr>
        <p:spPr>
          <a:xfrm>
            <a:off x="12208420" y="4514607"/>
            <a:ext cx="7708726" cy="1120178"/>
          </a:xfrm>
          <a:prstGeom prst="rect">
            <a:avLst/>
          </a:prstGeom>
        </p:spPr>
        <p:txBody>
          <a:bodyPr vert="horz" wrap="square" lIns="0" tIns="12065" rIns="0" bIns="0" rtlCol="0">
            <a:spAutoFit/>
          </a:bodyPr>
          <a:lstStyle/>
          <a:p>
            <a:pPr marL="12700">
              <a:lnSpc>
                <a:spcPct val="100000"/>
              </a:lnSpc>
              <a:spcBef>
                <a:spcPts val="95"/>
              </a:spcBef>
            </a:pPr>
            <a:r>
              <a:rPr lang="vi-VN" sz="3600" b="1" dirty="0">
                <a:solidFill>
                  <a:srgbClr val="1E2856"/>
                </a:solidFill>
                <a:latin typeface="Arial" panose="020B0604020202020204" pitchFamily="34" charset="0"/>
                <a:cs typeface="Arial" panose="020B0604020202020204" pitchFamily="34" charset="0"/>
              </a:rPr>
              <a:t>Supporting framework development</a:t>
            </a:r>
            <a:endParaRPr sz="3600" dirty="0">
              <a:latin typeface="Arial" panose="020B0604020202020204" pitchFamily="34" charset="0"/>
              <a:cs typeface="Arial" panose="020B0604020202020204" pitchFamily="34" charset="0"/>
            </a:endParaRPr>
          </a:p>
        </p:txBody>
      </p:sp>
      <p:sp>
        <p:nvSpPr>
          <p:cNvPr id="6" name="object 6"/>
          <p:cNvSpPr txBox="1"/>
          <p:nvPr/>
        </p:nvSpPr>
        <p:spPr>
          <a:xfrm>
            <a:off x="12208420" y="6621975"/>
            <a:ext cx="7318854" cy="1674176"/>
          </a:xfrm>
          <a:prstGeom prst="rect">
            <a:avLst/>
          </a:prstGeom>
        </p:spPr>
        <p:txBody>
          <a:bodyPr vert="horz" wrap="square" lIns="0" tIns="12065" rIns="0" bIns="0" rtlCol="0">
            <a:spAutoFit/>
          </a:bodyPr>
          <a:lstStyle/>
          <a:p>
            <a:pPr marL="12700">
              <a:lnSpc>
                <a:spcPct val="100000"/>
              </a:lnSpc>
              <a:spcBef>
                <a:spcPts val="95"/>
              </a:spcBef>
            </a:pPr>
            <a:r>
              <a:rPr lang="vi-VN" sz="3600" b="1" dirty="0">
                <a:solidFill>
                  <a:srgbClr val="1E2856"/>
                </a:solidFill>
                <a:latin typeface="Arial" panose="020B0604020202020204" pitchFamily="34" charset="0"/>
                <a:cs typeface="Arial" panose="020B0604020202020204" pitchFamily="34" charset="0"/>
              </a:rPr>
              <a:t>Conducting a literature review about engagement during outbreaks</a:t>
            </a:r>
            <a:endParaRPr sz="3600" dirty="0">
              <a:latin typeface="Arial" panose="020B0604020202020204" pitchFamily="34" charset="0"/>
              <a:cs typeface="Arial" panose="020B0604020202020204" pitchFamily="34" charset="0"/>
            </a:endParaRPr>
          </a:p>
        </p:txBody>
      </p:sp>
      <p:sp>
        <p:nvSpPr>
          <p:cNvPr id="7" name="object 7"/>
          <p:cNvSpPr txBox="1"/>
          <p:nvPr/>
        </p:nvSpPr>
        <p:spPr>
          <a:xfrm>
            <a:off x="12208420" y="9030333"/>
            <a:ext cx="7708725" cy="1120178"/>
          </a:xfrm>
          <a:prstGeom prst="rect">
            <a:avLst/>
          </a:prstGeom>
        </p:spPr>
        <p:txBody>
          <a:bodyPr vert="horz" wrap="square" lIns="0" tIns="12065" rIns="0" bIns="0" rtlCol="0">
            <a:spAutoFit/>
          </a:bodyPr>
          <a:lstStyle/>
          <a:p>
            <a:pPr marL="12700">
              <a:lnSpc>
                <a:spcPct val="100000"/>
              </a:lnSpc>
              <a:spcBef>
                <a:spcPts val="95"/>
              </a:spcBef>
            </a:pPr>
            <a:r>
              <a:rPr lang="vi-VN" sz="3600" b="1" dirty="0">
                <a:solidFill>
                  <a:srgbClr val="1E2856"/>
                </a:solidFill>
                <a:latin typeface="Arial" panose="020B0604020202020204" pitchFamily="34" charset="0"/>
                <a:cs typeface="Arial" panose="020B0604020202020204" pitchFamily="34" charset="0"/>
              </a:rPr>
              <a:t>Design and deliver engagement activities</a:t>
            </a:r>
            <a:endParaRPr sz="3600" dirty="0">
              <a:latin typeface="Arial" panose="020B0604020202020204" pitchFamily="34" charset="0"/>
              <a:cs typeface="Arial" panose="020B0604020202020204" pitchFamily="34" charset="0"/>
            </a:endParaRPr>
          </a:p>
        </p:txBody>
      </p:sp>
      <p:sp>
        <p:nvSpPr>
          <p:cNvPr id="12" name="object 12"/>
          <p:cNvSpPr/>
          <p:nvPr/>
        </p:nvSpPr>
        <p:spPr>
          <a:xfrm>
            <a:off x="10388717" y="2279159"/>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EBF2C2"/>
          </a:solidFill>
        </p:spPr>
        <p:txBody>
          <a:bodyPr wrap="square" lIns="0" tIns="0" rIns="0" bIns="0" rtlCol="0"/>
          <a:lstStyle/>
          <a:p>
            <a:endParaRPr/>
          </a:p>
        </p:txBody>
      </p:sp>
      <p:sp>
        <p:nvSpPr>
          <p:cNvPr id="13" name="object 13"/>
          <p:cNvSpPr/>
          <p:nvPr/>
        </p:nvSpPr>
        <p:spPr>
          <a:xfrm>
            <a:off x="10388717" y="4469231"/>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004047"/>
          </a:solidFill>
        </p:spPr>
        <p:txBody>
          <a:bodyPr wrap="square" lIns="0" tIns="0" rIns="0" bIns="0" rtlCol="0"/>
          <a:lstStyle/>
          <a:p>
            <a:endParaRPr/>
          </a:p>
        </p:txBody>
      </p:sp>
      <p:sp>
        <p:nvSpPr>
          <p:cNvPr id="14" name="object 14"/>
          <p:cNvSpPr/>
          <p:nvPr/>
        </p:nvSpPr>
        <p:spPr>
          <a:xfrm>
            <a:off x="10388717" y="6621975"/>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EBF2C2"/>
          </a:solidFill>
        </p:spPr>
        <p:txBody>
          <a:bodyPr wrap="square" lIns="0" tIns="0" rIns="0" bIns="0" rtlCol="0"/>
          <a:lstStyle/>
          <a:p>
            <a:endParaRPr/>
          </a:p>
        </p:txBody>
      </p:sp>
      <p:sp>
        <p:nvSpPr>
          <p:cNvPr id="15" name="object 15"/>
          <p:cNvSpPr/>
          <p:nvPr/>
        </p:nvSpPr>
        <p:spPr>
          <a:xfrm>
            <a:off x="10388717" y="8735779"/>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004047"/>
          </a:solidFill>
        </p:spPr>
        <p:txBody>
          <a:bodyPr wrap="square" lIns="0" tIns="0" rIns="0" bIns="0" rtlCol="0"/>
          <a:lstStyle/>
          <a:p>
            <a:endParaRPr/>
          </a:p>
        </p:txBody>
      </p:sp>
      <p:sp>
        <p:nvSpPr>
          <p:cNvPr id="29" name="object 5">
            <a:extLst>
              <a:ext uri="{FF2B5EF4-FFF2-40B4-BE49-F238E27FC236}">
                <a16:creationId xmlns:a16="http://schemas.microsoft.com/office/drawing/2014/main" id="{BDA8A32D-0531-EB89-4B7C-B4E7A56E6816}"/>
              </a:ext>
            </a:extLst>
          </p:cNvPr>
          <p:cNvSpPr txBox="1"/>
          <p:nvPr/>
        </p:nvSpPr>
        <p:spPr>
          <a:xfrm>
            <a:off x="12375312" y="2488710"/>
            <a:ext cx="7005798" cy="1120178"/>
          </a:xfrm>
          <a:prstGeom prst="rect">
            <a:avLst/>
          </a:prstGeom>
        </p:spPr>
        <p:txBody>
          <a:bodyPr vert="horz" wrap="square" lIns="0" tIns="12065" rIns="0" bIns="0" rtlCol="0">
            <a:spAutoFit/>
          </a:bodyPr>
          <a:lstStyle/>
          <a:p>
            <a:pPr marL="12700">
              <a:lnSpc>
                <a:spcPct val="100000"/>
              </a:lnSpc>
              <a:spcBef>
                <a:spcPts val="95"/>
              </a:spcBef>
            </a:pPr>
            <a:r>
              <a:rPr lang="vi-VN" sz="3600" b="1" dirty="0">
                <a:solidFill>
                  <a:srgbClr val="1E2856"/>
                </a:solidFill>
                <a:latin typeface="Arial" panose="020B0604020202020204" pitchFamily="34" charset="0"/>
                <a:cs typeface="Arial" panose="020B0604020202020204" pitchFamily="34" charset="0"/>
              </a:rPr>
              <a:t>7 university students aged 19-25, currently living in HCMC</a:t>
            </a:r>
            <a:endParaRPr sz="3600" b="1" dirty="0">
              <a:latin typeface="Arial" panose="020B0604020202020204" pitchFamily="34" charset="0"/>
              <a:cs typeface="Arial" panose="020B0604020202020204" pitchFamily="34" charset="0"/>
            </a:endParaRPr>
          </a:p>
        </p:txBody>
      </p:sp>
      <p:pic>
        <p:nvPicPr>
          <p:cNvPr id="31" name="Picture 30" descr="A logo with colorful lines&#10;&#10;Description automatically generated with medium confidence">
            <a:extLst>
              <a:ext uri="{FF2B5EF4-FFF2-40B4-BE49-F238E27FC236}">
                <a16:creationId xmlns:a16="http://schemas.microsoft.com/office/drawing/2014/main" id="{496D564C-70DE-216B-8C5D-5EBCC5DD59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62" y="444359"/>
            <a:ext cx="1286019" cy="1286019"/>
          </a:xfrm>
          <a:prstGeom prst="rect">
            <a:avLst/>
          </a:prstGeom>
        </p:spPr>
      </p:pic>
    </p:spTree>
    <p:extLst>
      <p:ext uri="{BB962C8B-B14F-4D97-AF65-F5344CB8AC3E}">
        <p14:creationId xmlns:p14="http://schemas.microsoft.com/office/powerpoint/2010/main" val="180730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object 3">
            <a:extLst>
              <a:ext uri="{FF2B5EF4-FFF2-40B4-BE49-F238E27FC236}">
                <a16:creationId xmlns:a16="http://schemas.microsoft.com/office/drawing/2014/main" id="{77301D70-1721-09C1-86D2-70CE51E50392}"/>
              </a:ext>
            </a:extLst>
          </p:cNvPr>
          <p:cNvGrpSpPr>
            <a:grpSpLocks/>
          </p:cNvGrpSpPr>
          <p:nvPr/>
        </p:nvGrpSpPr>
        <p:grpSpPr bwMode="auto">
          <a:xfrm>
            <a:off x="11113" y="6013453"/>
            <a:ext cx="20104100" cy="293688"/>
            <a:chOff x="0" y="6013478"/>
            <a:chExt cx="20104100" cy="293370"/>
          </a:xfrm>
        </p:grpSpPr>
        <p:sp>
          <p:nvSpPr>
            <p:cNvPr id="21517" name="object 4">
              <a:extLst>
                <a:ext uri="{FF2B5EF4-FFF2-40B4-BE49-F238E27FC236}">
                  <a16:creationId xmlns:a16="http://schemas.microsoft.com/office/drawing/2014/main" id="{C4704D99-C3A8-A93B-19B7-A87FA9F66260}"/>
                </a:ext>
              </a:extLst>
            </p:cNvPr>
            <p:cNvSpPr>
              <a:spLocks/>
            </p:cNvSpPr>
            <p:nvPr/>
          </p:nvSpPr>
          <p:spPr bwMode="auto">
            <a:xfrm>
              <a:off x="0" y="6174911"/>
              <a:ext cx="20104100" cy="0"/>
            </a:xfrm>
            <a:custGeom>
              <a:avLst/>
              <a:gdLst>
                <a:gd name="T0" fmla="*/ 20104099 w 20104100"/>
                <a:gd name="T1" fmla="*/ 0 w 20104100"/>
              </a:gdLst>
              <a:ahLst/>
              <a:cxnLst>
                <a:cxn ang="0">
                  <a:pos x="T0" y="0"/>
                </a:cxn>
                <a:cxn ang="0">
                  <a:pos x="T1" y="0"/>
                </a:cxn>
              </a:cxnLst>
              <a:rect l="0" t="0" r="r" b="b"/>
              <a:pathLst>
                <a:path w="20104100">
                  <a:moveTo>
                    <a:pt x="20104099" y="0"/>
                  </a:moveTo>
                  <a:lnTo>
                    <a:pt x="0" y="0"/>
                  </a:lnTo>
                </a:path>
              </a:pathLst>
            </a:custGeom>
            <a:noFill/>
            <a:ln w="29684">
              <a:solidFill>
                <a:srgbClr val="1E285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18" name="object 5">
              <a:extLst>
                <a:ext uri="{FF2B5EF4-FFF2-40B4-BE49-F238E27FC236}">
                  <a16:creationId xmlns:a16="http://schemas.microsoft.com/office/drawing/2014/main" id="{60C967B0-D74F-EB1A-6602-8E7C3FD581C3}"/>
                </a:ext>
              </a:extLst>
            </p:cNvPr>
            <p:cNvSpPr>
              <a:spLocks/>
            </p:cNvSpPr>
            <p:nvPr/>
          </p:nvSpPr>
          <p:spPr bwMode="auto">
            <a:xfrm>
              <a:off x="2355939" y="6013481"/>
              <a:ext cx="13149580" cy="293370"/>
            </a:xfrm>
            <a:custGeom>
              <a:avLst/>
              <a:gdLst>
                <a:gd name="T0" fmla="*/ 293192 w 13149580"/>
                <a:gd name="T1" fmla="*/ 146596 h 293370"/>
                <a:gd name="T2" fmla="*/ 285711 w 13149580"/>
                <a:gd name="T3" fmla="*/ 100266 h 293370"/>
                <a:gd name="T4" fmla="*/ 264909 w 13149580"/>
                <a:gd name="T5" fmla="*/ 60020 h 293370"/>
                <a:gd name="T6" fmla="*/ 233172 w 13149580"/>
                <a:gd name="T7" fmla="*/ 28282 h 293370"/>
                <a:gd name="T8" fmla="*/ 192925 w 13149580"/>
                <a:gd name="T9" fmla="*/ 7480 h 293370"/>
                <a:gd name="T10" fmla="*/ 146596 w 13149580"/>
                <a:gd name="T11" fmla="*/ 0 h 293370"/>
                <a:gd name="T12" fmla="*/ 100266 w 13149580"/>
                <a:gd name="T13" fmla="*/ 7480 h 293370"/>
                <a:gd name="T14" fmla="*/ 60020 w 13149580"/>
                <a:gd name="T15" fmla="*/ 28282 h 293370"/>
                <a:gd name="T16" fmla="*/ 28282 w 13149580"/>
                <a:gd name="T17" fmla="*/ 60020 h 293370"/>
                <a:gd name="T18" fmla="*/ 7480 w 13149580"/>
                <a:gd name="T19" fmla="*/ 100266 h 293370"/>
                <a:gd name="T20" fmla="*/ 0 w 13149580"/>
                <a:gd name="T21" fmla="*/ 146596 h 293370"/>
                <a:gd name="T22" fmla="*/ 7480 w 13149580"/>
                <a:gd name="T23" fmla="*/ 192925 h 293370"/>
                <a:gd name="T24" fmla="*/ 28282 w 13149580"/>
                <a:gd name="T25" fmla="*/ 233172 h 293370"/>
                <a:gd name="T26" fmla="*/ 60020 w 13149580"/>
                <a:gd name="T27" fmla="*/ 264909 h 293370"/>
                <a:gd name="T28" fmla="*/ 100266 w 13149580"/>
                <a:gd name="T29" fmla="*/ 285711 h 293370"/>
                <a:gd name="T30" fmla="*/ 146596 w 13149580"/>
                <a:gd name="T31" fmla="*/ 293192 h 293370"/>
                <a:gd name="T32" fmla="*/ 192925 w 13149580"/>
                <a:gd name="T33" fmla="*/ 285711 h 293370"/>
                <a:gd name="T34" fmla="*/ 233172 w 13149580"/>
                <a:gd name="T35" fmla="*/ 264909 h 293370"/>
                <a:gd name="T36" fmla="*/ 264909 w 13149580"/>
                <a:gd name="T37" fmla="*/ 233172 h 293370"/>
                <a:gd name="T38" fmla="*/ 285711 w 13149580"/>
                <a:gd name="T39" fmla="*/ 192925 h 293370"/>
                <a:gd name="T40" fmla="*/ 293192 w 13149580"/>
                <a:gd name="T41" fmla="*/ 146596 h 293370"/>
                <a:gd name="T42" fmla="*/ 6721348 w 13149580"/>
                <a:gd name="T43" fmla="*/ 146596 h 293370"/>
                <a:gd name="T44" fmla="*/ 6713868 w 13149580"/>
                <a:gd name="T45" fmla="*/ 100266 h 293370"/>
                <a:gd name="T46" fmla="*/ 6693065 w 13149580"/>
                <a:gd name="T47" fmla="*/ 60020 h 293370"/>
                <a:gd name="T48" fmla="*/ 6661328 w 13149580"/>
                <a:gd name="T49" fmla="*/ 28282 h 293370"/>
                <a:gd name="T50" fmla="*/ 6621081 w 13149580"/>
                <a:gd name="T51" fmla="*/ 7480 h 293370"/>
                <a:gd name="T52" fmla="*/ 6574752 w 13149580"/>
                <a:gd name="T53" fmla="*/ 0 h 293370"/>
                <a:gd name="T54" fmla="*/ 6528422 w 13149580"/>
                <a:gd name="T55" fmla="*/ 7480 h 293370"/>
                <a:gd name="T56" fmla="*/ 6488176 w 13149580"/>
                <a:gd name="T57" fmla="*/ 28282 h 293370"/>
                <a:gd name="T58" fmla="*/ 6456439 w 13149580"/>
                <a:gd name="T59" fmla="*/ 60020 h 293370"/>
                <a:gd name="T60" fmla="*/ 6435636 w 13149580"/>
                <a:gd name="T61" fmla="*/ 100266 h 293370"/>
                <a:gd name="T62" fmla="*/ 6428156 w 13149580"/>
                <a:gd name="T63" fmla="*/ 146596 h 293370"/>
                <a:gd name="T64" fmla="*/ 6435636 w 13149580"/>
                <a:gd name="T65" fmla="*/ 192925 h 293370"/>
                <a:gd name="T66" fmla="*/ 6456439 w 13149580"/>
                <a:gd name="T67" fmla="*/ 233172 h 293370"/>
                <a:gd name="T68" fmla="*/ 6488176 w 13149580"/>
                <a:gd name="T69" fmla="*/ 264909 h 293370"/>
                <a:gd name="T70" fmla="*/ 6528422 w 13149580"/>
                <a:gd name="T71" fmla="*/ 285711 h 293370"/>
                <a:gd name="T72" fmla="*/ 6574752 w 13149580"/>
                <a:gd name="T73" fmla="*/ 293192 h 293370"/>
                <a:gd name="T74" fmla="*/ 6621081 w 13149580"/>
                <a:gd name="T75" fmla="*/ 285711 h 293370"/>
                <a:gd name="T76" fmla="*/ 6661328 w 13149580"/>
                <a:gd name="T77" fmla="*/ 264909 h 293370"/>
                <a:gd name="T78" fmla="*/ 6693065 w 13149580"/>
                <a:gd name="T79" fmla="*/ 233172 h 293370"/>
                <a:gd name="T80" fmla="*/ 6713868 w 13149580"/>
                <a:gd name="T81" fmla="*/ 192925 h 293370"/>
                <a:gd name="T82" fmla="*/ 6721348 w 13149580"/>
                <a:gd name="T83" fmla="*/ 146596 h 293370"/>
                <a:gd name="T84" fmla="*/ 13149504 w 13149580"/>
                <a:gd name="T85" fmla="*/ 146596 h 293370"/>
                <a:gd name="T86" fmla="*/ 13142024 w 13149580"/>
                <a:gd name="T87" fmla="*/ 100266 h 293370"/>
                <a:gd name="T88" fmla="*/ 13121208 w 13149580"/>
                <a:gd name="T89" fmla="*/ 60020 h 293370"/>
                <a:gd name="T90" fmla="*/ 13089484 w 13149580"/>
                <a:gd name="T91" fmla="*/ 28282 h 293370"/>
                <a:gd name="T92" fmla="*/ 13049237 w 13149580"/>
                <a:gd name="T93" fmla="*/ 7480 h 293370"/>
                <a:gd name="T94" fmla="*/ 13002908 w 13149580"/>
                <a:gd name="T95" fmla="*/ 0 h 293370"/>
                <a:gd name="T96" fmla="*/ 12956566 w 13149580"/>
                <a:gd name="T97" fmla="*/ 7480 h 293370"/>
                <a:gd name="T98" fmla="*/ 12916332 w 13149580"/>
                <a:gd name="T99" fmla="*/ 28282 h 293370"/>
                <a:gd name="T100" fmla="*/ 12884595 w 13149580"/>
                <a:gd name="T101" fmla="*/ 60020 h 293370"/>
                <a:gd name="T102" fmla="*/ 12863792 w 13149580"/>
                <a:gd name="T103" fmla="*/ 100266 h 293370"/>
                <a:gd name="T104" fmla="*/ 12856312 w 13149580"/>
                <a:gd name="T105" fmla="*/ 146596 h 293370"/>
                <a:gd name="T106" fmla="*/ 12863792 w 13149580"/>
                <a:gd name="T107" fmla="*/ 192925 h 293370"/>
                <a:gd name="T108" fmla="*/ 12884595 w 13149580"/>
                <a:gd name="T109" fmla="*/ 233172 h 293370"/>
                <a:gd name="T110" fmla="*/ 12916332 w 13149580"/>
                <a:gd name="T111" fmla="*/ 264909 h 293370"/>
                <a:gd name="T112" fmla="*/ 12956566 w 13149580"/>
                <a:gd name="T113" fmla="*/ 285711 h 293370"/>
                <a:gd name="T114" fmla="*/ 13002908 w 13149580"/>
                <a:gd name="T115" fmla="*/ 293192 h 293370"/>
                <a:gd name="T116" fmla="*/ 13049237 w 13149580"/>
                <a:gd name="T117" fmla="*/ 285711 h 293370"/>
                <a:gd name="T118" fmla="*/ 13089484 w 13149580"/>
                <a:gd name="T119" fmla="*/ 264909 h 293370"/>
                <a:gd name="T120" fmla="*/ 13121208 w 13149580"/>
                <a:gd name="T121" fmla="*/ 233172 h 293370"/>
                <a:gd name="T122" fmla="*/ 13142024 w 13149580"/>
                <a:gd name="T123" fmla="*/ 192925 h 293370"/>
                <a:gd name="T124" fmla="*/ 13149504 w 13149580"/>
                <a:gd name="T125" fmla="*/ 146596 h 29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49580" h="293370">
                  <a:moveTo>
                    <a:pt x="293192" y="146596"/>
                  </a:moveTo>
                  <a:lnTo>
                    <a:pt x="285711" y="100266"/>
                  </a:lnTo>
                  <a:lnTo>
                    <a:pt x="264909" y="60020"/>
                  </a:lnTo>
                  <a:lnTo>
                    <a:pt x="233172" y="28282"/>
                  </a:lnTo>
                  <a:lnTo>
                    <a:pt x="192925" y="7480"/>
                  </a:lnTo>
                  <a:lnTo>
                    <a:pt x="146596" y="0"/>
                  </a:lnTo>
                  <a:lnTo>
                    <a:pt x="100266" y="7480"/>
                  </a:lnTo>
                  <a:lnTo>
                    <a:pt x="60020" y="28282"/>
                  </a:lnTo>
                  <a:lnTo>
                    <a:pt x="28282" y="60020"/>
                  </a:lnTo>
                  <a:lnTo>
                    <a:pt x="7480" y="100266"/>
                  </a:lnTo>
                  <a:lnTo>
                    <a:pt x="0" y="146596"/>
                  </a:lnTo>
                  <a:lnTo>
                    <a:pt x="7480" y="192925"/>
                  </a:lnTo>
                  <a:lnTo>
                    <a:pt x="28282" y="233172"/>
                  </a:lnTo>
                  <a:lnTo>
                    <a:pt x="60020" y="264909"/>
                  </a:lnTo>
                  <a:lnTo>
                    <a:pt x="100266" y="285711"/>
                  </a:lnTo>
                  <a:lnTo>
                    <a:pt x="146596" y="293192"/>
                  </a:lnTo>
                  <a:lnTo>
                    <a:pt x="192925" y="285711"/>
                  </a:lnTo>
                  <a:lnTo>
                    <a:pt x="233172" y="264909"/>
                  </a:lnTo>
                  <a:lnTo>
                    <a:pt x="264909" y="233172"/>
                  </a:lnTo>
                  <a:lnTo>
                    <a:pt x="285711" y="192925"/>
                  </a:lnTo>
                  <a:lnTo>
                    <a:pt x="293192" y="146596"/>
                  </a:lnTo>
                  <a:close/>
                </a:path>
                <a:path w="13149580" h="293370">
                  <a:moveTo>
                    <a:pt x="6721348" y="146596"/>
                  </a:moveTo>
                  <a:lnTo>
                    <a:pt x="6713868" y="100266"/>
                  </a:lnTo>
                  <a:lnTo>
                    <a:pt x="6693065" y="60020"/>
                  </a:lnTo>
                  <a:lnTo>
                    <a:pt x="6661328" y="28282"/>
                  </a:lnTo>
                  <a:lnTo>
                    <a:pt x="6621081" y="7480"/>
                  </a:lnTo>
                  <a:lnTo>
                    <a:pt x="6574752" y="0"/>
                  </a:lnTo>
                  <a:lnTo>
                    <a:pt x="6528422" y="7480"/>
                  </a:lnTo>
                  <a:lnTo>
                    <a:pt x="6488176" y="28282"/>
                  </a:lnTo>
                  <a:lnTo>
                    <a:pt x="6456439" y="60020"/>
                  </a:lnTo>
                  <a:lnTo>
                    <a:pt x="6435636" y="100266"/>
                  </a:lnTo>
                  <a:lnTo>
                    <a:pt x="6428156" y="146596"/>
                  </a:lnTo>
                  <a:lnTo>
                    <a:pt x="6435636" y="192925"/>
                  </a:lnTo>
                  <a:lnTo>
                    <a:pt x="6456439" y="233172"/>
                  </a:lnTo>
                  <a:lnTo>
                    <a:pt x="6488176" y="264909"/>
                  </a:lnTo>
                  <a:lnTo>
                    <a:pt x="6528422" y="285711"/>
                  </a:lnTo>
                  <a:lnTo>
                    <a:pt x="6574752" y="293192"/>
                  </a:lnTo>
                  <a:lnTo>
                    <a:pt x="6621081" y="285711"/>
                  </a:lnTo>
                  <a:lnTo>
                    <a:pt x="6661328" y="264909"/>
                  </a:lnTo>
                  <a:lnTo>
                    <a:pt x="6693065" y="233172"/>
                  </a:lnTo>
                  <a:lnTo>
                    <a:pt x="6713868" y="192925"/>
                  </a:lnTo>
                  <a:lnTo>
                    <a:pt x="6721348" y="146596"/>
                  </a:lnTo>
                  <a:close/>
                </a:path>
                <a:path w="13149580" h="293370">
                  <a:moveTo>
                    <a:pt x="13149504" y="146596"/>
                  </a:moveTo>
                  <a:lnTo>
                    <a:pt x="13142024" y="100266"/>
                  </a:lnTo>
                  <a:lnTo>
                    <a:pt x="13121208" y="60020"/>
                  </a:lnTo>
                  <a:lnTo>
                    <a:pt x="13089484" y="28282"/>
                  </a:lnTo>
                  <a:lnTo>
                    <a:pt x="13049237" y="7480"/>
                  </a:lnTo>
                  <a:lnTo>
                    <a:pt x="13002908" y="0"/>
                  </a:lnTo>
                  <a:lnTo>
                    <a:pt x="12956566" y="7480"/>
                  </a:lnTo>
                  <a:lnTo>
                    <a:pt x="12916332" y="28282"/>
                  </a:lnTo>
                  <a:lnTo>
                    <a:pt x="12884595" y="60020"/>
                  </a:lnTo>
                  <a:lnTo>
                    <a:pt x="12863792" y="100266"/>
                  </a:lnTo>
                  <a:lnTo>
                    <a:pt x="12856312" y="146596"/>
                  </a:lnTo>
                  <a:lnTo>
                    <a:pt x="12863792" y="192925"/>
                  </a:lnTo>
                  <a:lnTo>
                    <a:pt x="12884595" y="233172"/>
                  </a:lnTo>
                  <a:lnTo>
                    <a:pt x="12916332" y="264909"/>
                  </a:lnTo>
                  <a:lnTo>
                    <a:pt x="12956566" y="285711"/>
                  </a:lnTo>
                  <a:lnTo>
                    <a:pt x="13002908" y="293192"/>
                  </a:lnTo>
                  <a:lnTo>
                    <a:pt x="13049237" y="285711"/>
                  </a:lnTo>
                  <a:lnTo>
                    <a:pt x="13089484" y="264909"/>
                  </a:lnTo>
                  <a:lnTo>
                    <a:pt x="13121208" y="233172"/>
                  </a:lnTo>
                  <a:lnTo>
                    <a:pt x="13142024" y="192925"/>
                  </a:lnTo>
                  <a:lnTo>
                    <a:pt x="13149504" y="146596"/>
                  </a:lnTo>
                  <a:close/>
                </a:path>
              </a:pathLst>
            </a:custGeom>
            <a:solidFill>
              <a:srgbClr val="1E285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21507" name="object 6">
            <a:extLst>
              <a:ext uri="{FF2B5EF4-FFF2-40B4-BE49-F238E27FC236}">
                <a16:creationId xmlns:a16="http://schemas.microsoft.com/office/drawing/2014/main" id="{4FEFE0AB-D574-55AE-C70C-EC36C8C0D766}"/>
              </a:ext>
            </a:extLst>
          </p:cNvPr>
          <p:cNvSpPr>
            <a:spLocks/>
          </p:cNvSpPr>
          <p:nvPr/>
        </p:nvSpPr>
        <p:spPr bwMode="auto">
          <a:xfrm>
            <a:off x="1319213" y="3098800"/>
            <a:ext cx="2387600" cy="2387600"/>
          </a:xfrm>
          <a:custGeom>
            <a:avLst/>
            <a:gdLst>
              <a:gd name="T0" fmla="*/ 1098144 w 2387600"/>
              <a:gd name="T1" fmla="*/ 3767 h 2387600"/>
              <a:gd name="T2" fmla="*/ 958804 w 2387600"/>
              <a:gd name="T3" fmla="*/ 23101 h 2387600"/>
              <a:gd name="T4" fmla="*/ 825079 w 2387600"/>
              <a:gd name="T5" fmla="*/ 57998 h 2387600"/>
              <a:gd name="T6" fmla="*/ 697930 w 2387600"/>
              <a:gd name="T7" fmla="*/ 107496 h 2387600"/>
              <a:gd name="T8" fmla="*/ 578321 w 2387600"/>
              <a:gd name="T9" fmla="*/ 170632 h 2387600"/>
              <a:gd name="T10" fmla="*/ 467215 w 2387600"/>
              <a:gd name="T11" fmla="*/ 246442 h 2387600"/>
              <a:gd name="T12" fmla="*/ 365575 w 2387600"/>
              <a:gd name="T13" fmla="*/ 333964 h 2387600"/>
              <a:gd name="T14" fmla="*/ 274362 w 2387600"/>
              <a:gd name="T15" fmla="*/ 432236 h 2387600"/>
              <a:gd name="T16" fmla="*/ 194541 w 2387600"/>
              <a:gd name="T17" fmla="*/ 540294 h 2387600"/>
              <a:gd name="T18" fmla="*/ 127074 w 2387600"/>
              <a:gd name="T19" fmla="*/ 657175 h 2387600"/>
              <a:gd name="T20" fmla="*/ 72923 w 2387600"/>
              <a:gd name="T21" fmla="*/ 781917 h 2387600"/>
              <a:gd name="T22" fmla="*/ 33052 w 2387600"/>
              <a:gd name="T23" fmla="*/ 913558 h 2387600"/>
              <a:gd name="T24" fmla="*/ 8423 w 2387600"/>
              <a:gd name="T25" fmla="*/ 1051133 h 2387600"/>
              <a:gd name="T26" fmla="*/ 0 w 2387600"/>
              <a:gd name="T27" fmla="*/ 1193680 h 2387600"/>
              <a:gd name="T28" fmla="*/ 8423 w 2387600"/>
              <a:gd name="T29" fmla="*/ 1336228 h 2387600"/>
              <a:gd name="T30" fmla="*/ 33052 w 2387600"/>
              <a:gd name="T31" fmla="*/ 1473803 h 2387600"/>
              <a:gd name="T32" fmla="*/ 72923 w 2387600"/>
              <a:gd name="T33" fmla="*/ 1605443 h 2387600"/>
              <a:gd name="T34" fmla="*/ 127074 w 2387600"/>
              <a:gd name="T35" fmla="*/ 1730186 h 2387600"/>
              <a:gd name="T36" fmla="*/ 194541 w 2387600"/>
              <a:gd name="T37" fmla="*/ 1847067 h 2387600"/>
              <a:gd name="T38" fmla="*/ 274362 w 2387600"/>
              <a:gd name="T39" fmla="*/ 1955125 h 2387600"/>
              <a:gd name="T40" fmla="*/ 365575 w 2387600"/>
              <a:gd name="T41" fmla="*/ 2053397 h 2387600"/>
              <a:gd name="T42" fmla="*/ 467215 w 2387600"/>
              <a:gd name="T43" fmla="*/ 2140919 h 2387600"/>
              <a:gd name="T44" fmla="*/ 578321 w 2387600"/>
              <a:gd name="T45" fmla="*/ 2216729 h 2387600"/>
              <a:gd name="T46" fmla="*/ 697930 w 2387600"/>
              <a:gd name="T47" fmla="*/ 2279865 h 2387600"/>
              <a:gd name="T48" fmla="*/ 825079 w 2387600"/>
              <a:gd name="T49" fmla="*/ 2329363 h 2387600"/>
              <a:gd name="T50" fmla="*/ 958804 w 2387600"/>
              <a:gd name="T51" fmla="*/ 2364260 h 2387600"/>
              <a:gd name="T52" fmla="*/ 1098144 w 2387600"/>
              <a:gd name="T53" fmla="*/ 2383594 h 2387600"/>
              <a:gd name="T54" fmla="*/ 1241689 w 2387600"/>
              <a:gd name="T55" fmla="*/ 2386414 h 2387600"/>
              <a:gd name="T56" fmla="*/ 1382686 w 2387600"/>
              <a:gd name="T57" fmla="*/ 2372481 h 2387600"/>
              <a:gd name="T58" fmla="*/ 1518390 w 2387600"/>
              <a:gd name="T59" fmla="*/ 2342665 h 2387600"/>
              <a:gd name="T60" fmla="*/ 1647838 w 2387600"/>
              <a:gd name="T61" fmla="*/ 2297927 h 2387600"/>
              <a:gd name="T62" fmla="*/ 1770067 w 2387600"/>
              <a:gd name="T63" fmla="*/ 2239230 h 2387600"/>
              <a:gd name="T64" fmla="*/ 1884114 w 2387600"/>
              <a:gd name="T65" fmla="*/ 2167538 h 2387600"/>
              <a:gd name="T66" fmla="*/ 1989017 w 2387600"/>
              <a:gd name="T67" fmla="*/ 2083813 h 2387600"/>
              <a:gd name="T68" fmla="*/ 2083813 w 2387600"/>
              <a:gd name="T69" fmla="*/ 1989017 h 2387600"/>
              <a:gd name="T70" fmla="*/ 2167538 w 2387600"/>
              <a:gd name="T71" fmla="*/ 1884114 h 2387600"/>
              <a:gd name="T72" fmla="*/ 2239230 w 2387600"/>
              <a:gd name="T73" fmla="*/ 1770067 h 2387600"/>
              <a:gd name="T74" fmla="*/ 2297927 w 2387600"/>
              <a:gd name="T75" fmla="*/ 1647838 h 2387600"/>
              <a:gd name="T76" fmla="*/ 2342665 w 2387600"/>
              <a:gd name="T77" fmla="*/ 1518390 h 2387600"/>
              <a:gd name="T78" fmla="*/ 2372481 w 2387600"/>
              <a:gd name="T79" fmla="*/ 1382686 h 2387600"/>
              <a:gd name="T80" fmla="*/ 2386414 w 2387600"/>
              <a:gd name="T81" fmla="*/ 1241689 h 2387600"/>
              <a:gd name="T82" fmla="*/ 2383594 w 2387600"/>
              <a:gd name="T83" fmla="*/ 1098144 h 2387600"/>
              <a:gd name="T84" fmla="*/ 2364260 w 2387600"/>
              <a:gd name="T85" fmla="*/ 958804 h 2387600"/>
              <a:gd name="T86" fmla="*/ 2329363 w 2387600"/>
              <a:gd name="T87" fmla="*/ 825079 h 2387600"/>
              <a:gd name="T88" fmla="*/ 2279865 w 2387600"/>
              <a:gd name="T89" fmla="*/ 697930 h 2387600"/>
              <a:gd name="T90" fmla="*/ 2216729 w 2387600"/>
              <a:gd name="T91" fmla="*/ 578321 h 2387600"/>
              <a:gd name="T92" fmla="*/ 2140919 w 2387600"/>
              <a:gd name="T93" fmla="*/ 467215 h 2387600"/>
              <a:gd name="T94" fmla="*/ 2053397 w 2387600"/>
              <a:gd name="T95" fmla="*/ 365575 h 2387600"/>
              <a:gd name="T96" fmla="*/ 1955125 w 2387600"/>
              <a:gd name="T97" fmla="*/ 274362 h 2387600"/>
              <a:gd name="T98" fmla="*/ 1847067 w 2387600"/>
              <a:gd name="T99" fmla="*/ 194541 h 2387600"/>
              <a:gd name="T100" fmla="*/ 1730186 w 2387600"/>
              <a:gd name="T101" fmla="*/ 127074 h 2387600"/>
              <a:gd name="T102" fmla="*/ 1605443 w 2387600"/>
              <a:gd name="T103" fmla="*/ 72923 h 2387600"/>
              <a:gd name="T104" fmla="*/ 1473803 w 2387600"/>
              <a:gd name="T105" fmla="*/ 33052 h 2387600"/>
              <a:gd name="T106" fmla="*/ 1336228 w 2387600"/>
              <a:gd name="T107" fmla="*/ 8423 h 2387600"/>
              <a:gd name="T108" fmla="*/ 1193680 w 2387600"/>
              <a:gd name="T109" fmla="*/ 0 h 238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7600" h="2387600">
                <a:moveTo>
                  <a:pt x="1193680" y="0"/>
                </a:moveTo>
                <a:lnTo>
                  <a:pt x="1145672" y="947"/>
                </a:lnTo>
                <a:lnTo>
                  <a:pt x="1098144" y="3767"/>
                </a:lnTo>
                <a:lnTo>
                  <a:pt x="1051133" y="8423"/>
                </a:lnTo>
                <a:lnTo>
                  <a:pt x="1004674" y="14880"/>
                </a:lnTo>
                <a:lnTo>
                  <a:pt x="958804" y="23101"/>
                </a:lnTo>
                <a:lnTo>
                  <a:pt x="913558" y="33052"/>
                </a:lnTo>
                <a:lnTo>
                  <a:pt x="868971" y="44696"/>
                </a:lnTo>
                <a:lnTo>
                  <a:pt x="825079" y="57998"/>
                </a:lnTo>
                <a:lnTo>
                  <a:pt x="781917" y="72923"/>
                </a:lnTo>
                <a:lnTo>
                  <a:pt x="739523" y="89434"/>
                </a:lnTo>
                <a:lnTo>
                  <a:pt x="697930" y="107496"/>
                </a:lnTo>
                <a:lnTo>
                  <a:pt x="657175" y="127074"/>
                </a:lnTo>
                <a:lnTo>
                  <a:pt x="617294" y="148131"/>
                </a:lnTo>
                <a:lnTo>
                  <a:pt x="578321" y="170632"/>
                </a:lnTo>
                <a:lnTo>
                  <a:pt x="540294" y="194541"/>
                </a:lnTo>
                <a:lnTo>
                  <a:pt x="503246" y="219823"/>
                </a:lnTo>
                <a:lnTo>
                  <a:pt x="467215" y="246442"/>
                </a:lnTo>
                <a:lnTo>
                  <a:pt x="432236" y="274362"/>
                </a:lnTo>
                <a:lnTo>
                  <a:pt x="398344" y="303548"/>
                </a:lnTo>
                <a:lnTo>
                  <a:pt x="365575" y="333964"/>
                </a:lnTo>
                <a:lnTo>
                  <a:pt x="333964" y="365575"/>
                </a:lnTo>
                <a:lnTo>
                  <a:pt x="303548" y="398344"/>
                </a:lnTo>
                <a:lnTo>
                  <a:pt x="274362" y="432236"/>
                </a:lnTo>
                <a:lnTo>
                  <a:pt x="246442" y="467215"/>
                </a:lnTo>
                <a:lnTo>
                  <a:pt x="219823" y="503246"/>
                </a:lnTo>
                <a:lnTo>
                  <a:pt x="194541" y="540294"/>
                </a:lnTo>
                <a:lnTo>
                  <a:pt x="170632" y="578321"/>
                </a:lnTo>
                <a:lnTo>
                  <a:pt x="148131" y="617294"/>
                </a:lnTo>
                <a:lnTo>
                  <a:pt x="127074" y="657175"/>
                </a:lnTo>
                <a:lnTo>
                  <a:pt x="107496" y="697930"/>
                </a:lnTo>
                <a:lnTo>
                  <a:pt x="89434" y="739523"/>
                </a:lnTo>
                <a:lnTo>
                  <a:pt x="72923" y="781917"/>
                </a:lnTo>
                <a:lnTo>
                  <a:pt x="57998" y="825079"/>
                </a:lnTo>
                <a:lnTo>
                  <a:pt x="44696" y="868971"/>
                </a:lnTo>
                <a:lnTo>
                  <a:pt x="33052" y="913558"/>
                </a:lnTo>
                <a:lnTo>
                  <a:pt x="23101" y="958804"/>
                </a:lnTo>
                <a:lnTo>
                  <a:pt x="14880" y="1004674"/>
                </a:lnTo>
                <a:lnTo>
                  <a:pt x="8423" y="1051133"/>
                </a:lnTo>
                <a:lnTo>
                  <a:pt x="3767" y="1098144"/>
                </a:lnTo>
                <a:lnTo>
                  <a:pt x="947" y="1145672"/>
                </a:lnTo>
                <a:lnTo>
                  <a:pt x="0" y="1193680"/>
                </a:lnTo>
                <a:lnTo>
                  <a:pt x="947" y="1241689"/>
                </a:lnTo>
                <a:lnTo>
                  <a:pt x="3767" y="1289217"/>
                </a:lnTo>
                <a:lnTo>
                  <a:pt x="8423" y="1336228"/>
                </a:lnTo>
                <a:lnTo>
                  <a:pt x="14880" y="1382686"/>
                </a:lnTo>
                <a:lnTo>
                  <a:pt x="23101" y="1428557"/>
                </a:lnTo>
                <a:lnTo>
                  <a:pt x="33052" y="1473803"/>
                </a:lnTo>
                <a:lnTo>
                  <a:pt x="44696" y="1518390"/>
                </a:lnTo>
                <a:lnTo>
                  <a:pt x="57998" y="1562282"/>
                </a:lnTo>
                <a:lnTo>
                  <a:pt x="72923" y="1605443"/>
                </a:lnTo>
                <a:lnTo>
                  <a:pt x="89434" y="1647838"/>
                </a:lnTo>
                <a:lnTo>
                  <a:pt x="107496" y="1689431"/>
                </a:lnTo>
                <a:lnTo>
                  <a:pt x="127074" y="1730186"/>
                </a:lnTo>
                <a:lnTo>
                  <a:pt x="148131" y="1770067"/>
                </a:lnTo>
                <a:lnTo>
                  <a:pt x="170632" y="1809039"/>
                </a:lnTo>
                <a:lnTo>
                  <a:pt x="194541" y="1847067"/>
                </a:lnTo>
                <a:lnTo>
                  <a:pt x="219823" y="1884114"/>
                </a:lnTo>
                <a:lnTo>
                  <a:pt x="246442" y="1920146"/>
                </a:lnTo>
                <a:lnTo>
                  <a:pt x="274362" y="1955125"/>
                </a:lnTo>
                <a:lnTo>
                  <a:pt x="303548" y="1989017"/>
                </a:lnTo>
                <a:lnTo>
                  <a:pt x="333964" y="2021786"/>
                </a:lnTo>
                <a:lnTo>
                  <a:pt x="365575" y="2053397"/>
                </a:lnTo>
                <a:lnTo>
                  <a:pt x="398344" y="2083813"/>
                </a:lnTo>
                <a:lnTo>
                  <a:pt x="432236" y="2112999"/>
                </a:lnTo>
                <a:lnTo>
                  <a:pt x="467215" y="2140919"/>
                </a:lnTo>
                <a:lnTo>
                  <a:pt x="503246" y="2167538"/>
                </a:lnTo>
                <a:lnTo>
                  <a:pt x="540294" y="2192820"/>
                </a:lnTo>
                <a:lnTo>
                  <a:pt x="578321" y="2216729"/>
                </a:lnTo>
                <a:lnTo>
                  <a:pt x="617294" y="2239230"/>
                </a:lnTo>
                <a:lnTo>
                  <a:pt x="657175" y="2260287"/>
                </a:lnTo>
                <a:lnTo>
                  <a:pt x="697930" y="2279865"/>
                </a:lnTo>
                <a:lnTo>
                  <a:pt x="739523" y="2297927"/>
                </a:lnTo>
                <a:lnTo>
                  <a:pt x="781917" y="2314438"/>
                </a:lnTo>
                <a:lnTo>
                  <a:pt x="825079" y="2329363"/>
                </a:lnTo>
                <a:lnTo>
                  <a:pt x="868971" y="2342665"/>
                </a:lnTo>
                <a:lnTo>
                  <a:pt x="913558" y="2354309"/>
                </a:lnTo>
                <a:lnTo>
                  <a:pt x="958804" y="2364260"/>
                </a:lnTo>
                <a:lnTo>
                  <a:pt x="1004674" y="2372481"/>
                </a:lnTo>
                <a:lnTo>
                  <a:pt x="1051133" y="2378938"/>
                </a:lnTo>
                <a:lnTo>
                  <a:pt x="1098144" y="2383594"/>
                </a:lnTo>
                <a:lnTo>
                  <a:pt x="1145672" y="2386414"/>
                </a:lnTo>
                <a:lnTo>
                  <a:pt x="1193680" y="2387361"/>
                </a:lnTo>
                <a:lnTo>
                  <a:pt x="1241689" y="2386414"/>
                </a:lnTo>
                <a:lnTo>
                  <a:pt x="1289217" y="2383594"/>
                </a:lnTo>
                <a:lnTo>
                  <a:pt x="1336228" y="2378938"/>
                </a:lnTo>
                <a:lnTo>
                  <a:pt x="1382686" y="2372481"/>
                </a:lnTo>
                <a:lnTo>
                  <a:pt x="1428557" y="2364260"/>
                </a:lnTo>
                <a:lnTo>
                  <a:pt x="1473803" y="2354309"/>
                </a:lnTo>
                <a:lnTo>
                  <a:pt x="1518390" y="2342665"/>
                </a:lnTo>
                <a:lnTo>
                  <a:pt x="1562282" y="2329363"/>
                </a:lnTo>
                <a:lnTo>
                  <a:pt x="1605443" y="2314438"/>
                </a:lnTo>
                <a:lnTo>
                  <a:pt x="1647838" y="2297927"/>
                </a:lnTo>
                <a:lnTo>
                  <a:pt x="1689431" y="2279865"/>
                </a:lnTo>
                <a:lnTo>
                  <a:pt x="1730186" y="2260287"/>
                </a:lnTo>
                <a:lnTo>
                  <a:pt x="1770067" y="2239230"/>
                </a:lnTo>
                <a:lnTo>
                  <a:pt x="1809039" y="2216729"/>
                </a:lnTo>
                <a:lnTo>
                  <a:pt x="1847067" y="2192820"/>
                </a:lnTo>
                <a:lnTo>
                  <a:pt x="1884114" y="2167538"/>
                </a:lnTo>
                <a:lnTo>
                  <a:pt x="1920146" y="2140919"/>
                </a:lnTo>
                <a:lnTo>
                  <a:pt x="1955125" y="2112999"/>
                </a:lnTo>
                <a:lnTo>
                  <a:pt x="1989017" y="2083813"/>
                </a:lnTo>
                <a:lnTo>
                  <a:pt x="2021786" y="2053397"/>
                </a:lnTo>
                <a:lnTo>
                  <a:pt x="2053397" y="2021786"/>
                </a:lnTo>
                <a:lnTo>
                  <a:pt x="2083813" y="1989017"/>
                </a:lnTo>
                <a:lnTo>
                  <a:pt x="2112999" y="1955125"/>
                </a:lnTo>
                <a:lnTo>
                  <a:pt x="2140919" y="1920146"/>
                </a:lnTo>
                <a:lnTo>
                  <a:pt x="2167538" y="1884114"/>
                </a:lnTo>
                <a:lnTo>
                  <a:pt x="2192820" y="1847067"/>
                </a:lnTo>
                <a:lnTo>
                  <a:pt x="2216729" y="1809039"/>
                </a:lnTo>
                <a:lnTo>
                  <a:pt x="2239230" y="1770067"/>
                </a:lnTo>
                <a:lnTo>
                  <a:pt x="2260287" y="1730186"/>
                </a:lnTo>
                <a:lnTo>
                  <a:pt x="2279865" y="1689431"/>
                </a:lnTo>
                <a:lnTo>
                  <a:pt x="2297927" y="1647838"/>
                </a:lnTo>
                <a:lnTo>
                  <a:pt x="2314438" y="1605443"/>
                </a:lnTo>
                <a:lnTo>
                  <a:pt x="2329363" y="1562282"/>
                </a:lnTo>
                <a:lnTo>
                  <a:pt x="2342665" y="1518390"/>
                </a:lnTo>
                <a:lnTo>
                  <a:pt x="2354309" y="1473803"/>
                </a:lnTo>
                <a:lnTo>
                  <a:pt x="2364260" y="1428557"/>
                </a:lnTo>
                <a:lnTo>
                  <a:pt x="2372481" y="1382686"/>
                </a:lnTo>
                <a:lnTo>
                  <a:pt x="2378938" y="1336228"/>
                </a:lnTo>
                <a:lnTo>
                  <a:pt x="2383594" y="1289217"/>
                </a:lnTo>
                <a:lnTo>
                  <a:pt x="2386414" y="1241689"/>
                </a:lnTo>
                <a:lnTo>
                  <a:pt x="2387361" y="1193680"/>
                </a:lnTo>
                <a:lnTo>
                  <a:pt x="2386414" y="1145672"/>
                </a:lnTo>
                <a:lnTo>
                  <a:pt x="2383594" y="1098144"/>
                </a:lnTo>
                <a:lnTo>
                  <a:pt x="2378938" y="1051133"/>
                </a:lnTo>
                <a:lnTo>
                  <a:pt x="2372481" y="1004674"/>
                </a:lnTo>
                <a:lnTo>
                  <a:pt x="2364260" y="958804"/>
                </a:lnTo>
                <a:lnTo>
                  <a:pt x="2354309" y="913558"/>
                </a:lnTo>
                <a:lnTo>
                  <a:pt x="2342665" y="868971"/>
                </a:lnTo>
                <a:lnTo>
                  <a:pt x="2329363" y="825079"/>
                </a:lnTo>
                <a:lnTo>
                  <a:pt x="2314438" y="781917"/>
                </a:lnTo>
                <a:lnTo>
                  <a:pt x="2297927" y="739523"/>
                </a:lnTo>
                <a:lnTo>
                  <a:pt x="2279865" y="697930"/>
                </a:lnTo>
                <a:lnTo>
                  <a:pt x="2260287" y="657175"/>
                </a:lnTo>
                <a:lnTo>
                  <a:pt x="2239230" y="617294"/>
                </a:lnTo>
                <a:lnTo>
                  <a:pt x="2216729" y="578321"/>
                </a:lnTo>
                <a:lnTo>
                  <a:pt x="2192820" y="540294"/>
                </a:lnTo>
                <a:lnTo>
                  <a:pt x="2167538" y="503246"/>
                </a:lnTo>
                <a:lnTo>
                  <a:pt x="2140919" y="467215"/>
                </a:lnTo>
                <a:lnTo>
                  <a:pt x="2112999" y="432236"/>
                </a:lnTo>
                <a:lnTo>
                  <a:pt x="2083813" y="398344"/>
                </a:lnTo>
                <a:lnTo>
                  <a:pt x="2053397" y="365575"/>
                </a:lnTo>
                <a:lnTo>
                  <a:pt x="2021786" y="333964"/>
                </a:lnTo>
                <a:lnTo>
                  <a:pt x="1989017" y="303548"/>
                </a:lnTo>
                <a:lnTo>
                  <a:pt x="1955125" y="274362"/>
                </a:lnTo>
                <a:lnTo>
                  <a:pt x="1920146" y="246442"/>
                </a:lnTo>
                <a:lnTo>
                  <a:pt x="1884114" y="219823"/>
                </a:lnTo>
                <a:lnTo>
                  <a:pt x="1847067" y="194541"/>
                </a:lnTo>
                <a:lnTo>
                  <a:pt x="1809039" y="170632"/>
                </a:lnTo>
                <a:lnTo>
                  <a:pt x="1770067" y="148131"/>
                </a:lnTo>
                <a:lnTo>
                  <a:pt x="1730186" y="127074"/>
                </a:lnTo>
                <a:lnTo>
                  <a:pt x="1689431" y="107496"/>
                </a:lnTo>
                <a:lnTo>
                  <a:pt x="1647838" y="89434"/>
                </a:lnTo>
                <a:lnTo>
                  <a:pt x="1605443" y="72923"/>
                </a:lnTo>
                <a:lnTo>
                  <a:pt x="1562282" y="57998"/>
                </a:lnTo>
                <a:lnTo>
                  <a:pt x="1518390" y="44696"/>
                </a:lnTo>
                <a:lnTo>
                  <a:pt x="1473803" y="33052"/>
                </a:lnTo>
                <a:lnTo>
                  <a:pt x="1428557" y="23101"/>
                </a:lnTo>
                <a:lnTo>
                  <a:pt x="1382686" y="14880"/>
                </a:lnTo>
                <a:lnTo>
                  <a:pt x="1336228" y="8423"/>
                </a:lnTo>
                <a:lnTo>
                  <a:pt x="1289217" y="3767"/>
                </a:lnTo>
                <a:lnTo>
                  <a:pt x="1241689" y="947"/>
                </a:lnTo>
                <a:lnTo>
                  <a:pt x="1193680" y="0"/>
                </a:lnTo>
                <a:close/>
              </a:path>
            </a:pathLst>
          </a:custGeom>
          <a:solidFill>
            <a:srgbClr val="00214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8" name="object 7">
            <a:extLst>
              <a:ext uri="{FF2B5EF4-FFF2-40B4-BE49-F238E27FC236}">
                <a16:creationId xmlns:a16="http://schemas.microsoft.com/office/drawing/2014/main" id="{C1FCD0ED-51A0-F619-0D07-F17FD8A7363C}"/>
              </a:ext>
            </a:extLst>
          </p:cNvPr>
          <p:cNvSpPr>
            <a:spLocks/>
          </p:cNvSpPr>
          <p:nvPr/>
        </p:nvSpPr>
        <p:spPr bwMode="auto">
          <a:xfrm>
            <a:off x="5770612" y="2970499"/>
            <a:ext cx="2387600" cy="2387600"/>
          </a:xfrm>
          <a:custGeom>
            <a:avLst/>
            <a:gdLst>
              <a:gd name="T0" fmla="*/ 1098144 w 2387600"/>
              <a:gd name="T1" fmla="*/ 3767 h 2387600"/>
              <a:gd name="T2" fmla="*/ 958804 w 2387600"/>
              <a:gd name="T3" fmla="*/ 23101 h 2387600"/>
              <a:gd name="T4" fmla="*/ 825079 w 2387600"/>
              <a:gd name="T5" fmla="*/ 57998 h 2387600"/>
              <a:gd name="T6" fmla="*/ 697930 w 2387600"/>
              <a:gd name="T7" fmla="*/ 107496 h 2387600"/>
              <a:gd name="T8" fmla="*/ 578321 w 2387600"/>
              <a:gd name="T9" fmla="*/ 170632 h 2387600"/>
              <a:gd name="T10" fmla="*/ 467215 w 2387600"/>
              <a:gd name="T11" fmla="*/ 246442 h 2387600"/>
              <a:gd name="T12" fmla="*/ 365575 w 2387600"/>
              <a:gd name="T13" fmla="*/ 333964 h 2387600"/>
              <a:gd name="T14" fmla="*/ 274362 w 2387600"/>
              <a:gd name="T15" fmla="*/ 432236 h 2387600"/>
              <a:gd name="T16" fmla="*/ 194541 w 2387600"/>
              <a:gd name="T17" fmla="*/ 540294 h 2387600"/>
              <a:gd name="T18" fmla="*/ 127074 w 2387600"/>
              <a:gd name="T19" fmla="*/ 657175 h 2387600"/>
              <a:gd name="T20" fmla="*/ 72923 w 2387600"/>
              <a:gd name="T21" fmla="*/ 781917 h 2387600"/>
              <a:gd name="T22" fmla="*/ 33052 w 2387600"/>
              <a:gd name="T23" fmla="*/ 913558 h 2387600"/>
              <a:gd name="T24" fmla="*/ 8423 w 2387600"/>
              <a:gd name="T25" fmla="*/ 1051133 h 2387600"/>
              <a:gd name="T26" fmla="*/ 0 w 2387600"/>
              <a:gd name="T27" fmla="*/ 1193680 h 2387600"/>
              <a:gd name="T28" fmla="*/ 8423 w 2387600"/>
              <a:gd name="T29" fmla="*/ 1336228 h 2387600"/>
              <a:gd name="T30" fmla="*/ 33052 w 2387600"/>
              <a:gd name="T31" fmla="*/ 1473803 h 2387600"/>
              <a:gd name="T32" fmla="*/ 72923 w 2387600"/>
              <a:gd name="T33" fmla="*/ 1605443 h 2387600"/>
              <a:gd name="T34" fmla="*/ 127074 w 2387600"/>
              <a:gd name="T35" fmla="*/ 1730186 h 2387600"/>
              <a:gd name="T36" fmla="*/ 194541 w 2387600"/>
              <a:gd name="T37" fmla="*/ 1847067 h 2387600"/>
              <a:gd name="T38" fmla="*/ 274362 w 2387600"/>
              <a:gd name="T39" fmla="*/ 1955125 h 2387600"/>
              <a:gd name="T40" fmla="*/ 365575 w 2387600"/>
              <a:gd name="T41" fmla="*/ 2053397 h 2387600"/>
              <a:gd name="T42" fmla="*/ 467215 w 2387600"/>
              <a:gd name="T43" fmla="*/ 2140919 h 2387600"/>
              <a:gd name="T44" fmla="*/ 578321 w 2387600"/>
              <a:gd name="T45" fmla="*/ 2216729 h 2387600"/>
              <a:gd name="T46" fmla="*/ 697930 w 2387600"/>
              <a:gd name="T47" fmla="*/ 2279865 h 2387600"/>
              <a:gd name="T48" fmla="*/ 825079 w 2387600"/>
              <a:gd name="T49" fmla="*/ 2329363 h 2387600"/>
              <a:gd name="T50" fmla="*/ 958804 w 2387600"/>
              <a:gd name="T51" fmla="*/ 2364260 h 2387600"/>
              <a:gd name="T52" fmla="*/ 1098144 w 2387600"/>
              <a:gd name="T53" fmla="*/ 2383594 h 2387600"/>
              <a:gd name="T54" fmla="*/ 1241689 w 2387600"/>
              <a:gd name="T55" fmla="*/ 2386414 h 2387600"/>
              <a:gd name="T56" fmla="*/ 1382686 w 2387600"/>
              <a:gd name="T57" fmla="*/ 2372481 h 2387600"/>
              <a:gd name="T58" fmla="*/ 1518390 w 2387600"/>
              <a:gd name="T59" fmla="*/ 2342665 h 2387600"/>
              <a:gd name="T60" fmla="*/ 1647838 w 2387600"/>
              <a:gd name="T61" fmla="*/ 2297927 h 2387600"/>
              <a:gd name="T62" fmla="*/ 1770067 w 2387600"/>
              <a:gd name="T63" fmla="*/ 2239230 h 2387600"/>
              <a:gd name="T64" fmla="*/ 1884114 w 2387600"/>
              <a:gd name="T65" fmla="*/ 2167538 h 2387600"/>
              <a:gd name="T66" fmla="*/ 1989017 w 2387600"/>
              <a:gd name="T67" fmla="*/ 2083813 h 2387600"/>
              <a:gd name="T68" fmla="*/ 2083813 w 2387600"/>
              <a:gd name="T69" fmla="*/ 1989017 h 2387600"/>
              <a:gd name="T70" fmla="*/ 2167538 w 2387600"/>
              <a:gd name="T71" fmla="*/ 1884114 h 2387600"/>
              <a:gd name="T72" fmla="*/ 2239230 w 2387600"/>
              <a:gd name="T73" fmla="*/ 1770067 h 2387600"/>
              <a:gd name="T74" fmla="*/ 2297927 w 2387600"/>
              <a:gd name="T75" fmla="*/ 1647838 h 2387600"/>
              <a:gd name="T76" fmla="*/ 2342665 w 2387600"/>
              <a:gd name="T77" fmla="*/ 1518390 h 2387600"/>
              <a:gd name="T78" fmla="*/ 2372481 w 2387600"/>
              <a:gd name="T79" fmla="*/ 1382686 h 2387600"/>
              <a:gd name="T80" fmla="*/ 2386414 w 2387600"/>
              <a:gd name="T81" fmla="*/ 1241689 h 2387600"/>
              <a:gd name="T82" fmla="*/ 2383594 w 2387600"/>
              <a:gd name="T83" fmla="*/ 1098144 h 2387600"/>
              <a:gd name="T84" fmla="*/ 2364260 w 2387600"/>
              <a:gd name="T85" fmla="*/ 958804 h 2387600"/>
              <a:gd name="T86" fmla="*/ 2329363 w 2387600"/>
              <a:gd name="T87" fmla="*/ 825079 h 2387600"/>
              <a:gd name="T88" fmla="*/ 2279865 w 2387600"/>
              <a:gd name="T89" fmla="*/ 697930 h 2387600"/>
              <a:gd name="T90" fmla="*/ 2216729 w 2387600"/>
              <a:gd name="T91" fmla="*/ 578321 h 2387600"/>
              <a:gd name="T92" fmla="*/ 2140919 w 2387600"/>
              <a:gd name="T93" fmla="*/ 467215 h 2387600"/>
              <a:gd name="T94" fmla="*/ 2053397 w 2387600"/>
              <a:gd name="T95" fmla="*/ 365575 h 2387600"/>
              <a:gd name="T96" fmla="*/ 1955125 w 2387600"/>
              <a:gd name="T97" fmla="*/ 274362 h 2387600"/>
              <a:gd name="T98" fmla="*/ 1847067 w 2387600"/>
              <a:gd name="T99" fmla="*/ 194541 h 2387600"/>
              <a:gd name="T100" fmla="*/ 1730186 w 2387600"/>
              <a:gd name="T101" fmla="*/ 127074 h 2387600"/>
              <a:gd name="T102" fmla="*/ 1605443 w 2387600"/>
              <a:gd name="T103" fmla="*/ 72923 h 2387600"/>
              <a:gd name="T104" fmla="*/ 1473803 w 2387600"/>
              <a:gd name="T105" fmla="*/ 33052 h 2387600"/>
              <a:gd name="T106" fmla="*/ 1336228 w 2387600"/>
              <a:gd name="T107" fmla="*/ 8423 h 2387600"/>
              <a:gd name="T108" fmla="*/ 1193680 w 2387600"/>
              <a:gd name="T109" fmla="*/ 0 h 238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7600" h="2387600">
                <a:moveTo>
                  <a:pt x="1193680" y="0"/>
                </a:moveTo>
                <a:lnTo>
                  <a:pt x="1145672" y="947"/>
                </a:lnTo>
                <a:lnTo>
                  <a:pt x="1098144" y="3767"/>
                </a:lnTo>
                <a:lnTo>
                  <a:pt x="1051133" y="8423"/>
                </a:lnTo>
                <a:lnTo>
                  <a:pt x="1004674" y="14880"/>
                </a:lnTo>
                <a:lnTo>
                  <a:pt x="958804" y="23101"/>
                </a:lnTo>
                <a:lnTo>
                  <a:pt x="913558" y="33052"/>
                </a:lnTo>
                <a:lnTo>
                  <a:pt x="868971" y="44696"/>
                </a:lnTo>
                <a:lnTo>
                  <a:pt x="825079" y="57998"/>
                </a:lnTo>
                <a:lnTo>
                  <a:pt x="781917" y="72923"/>
                </a:lnTo>
                <a:lnTo>
                  <a:pt x="739523" y="89434"/>
                </a:lnTo>
                <a:lnTo>
                  <a:pt x="697930" y="107496"/>
                </a:lnTo>
                <a:lnTo>
                  <a:pt x="657175" y="127074"/>
                </a:lnTo>
                <a:lnTo>
                  <a:pt x="617294" y="148131"/>
                </a:lnTo>
                <a:lnTo>
                  <a:pt x="578321" y="170632"/>
                </a:lnTo>
                <a:lnTo>
                  <a:pt x="540294" y="194541"/>
                </a:lnTo>
                <a:lnTo>
                  <a:pt x="503246" y="219823"/>
                </a:lnTo>
                <a:lnTo>
                  <a:pt x="467215" y="246442"/>
                </a:lnTo>
                <a:lnTo>
                  <a:pt x="432236" y="274362"/>
                </a:lnTo>
                <a:lnTo>
                  <a:pt x="398344" y="303548"/>
                </a:lnTo>
                <a:lnTo>
                  <a:pt x="365575" y="333964"/>
                </a:lnTo>
                <a:lnTo>
                  <a:pt x="333964" y="365575"/>
                </a:lnTo>
                <a:lnTo>
                  <a:pt x="303548" y="398344"/>
                </a:lnTo>
                <a:lnTo>
                  <a:pt x="274362" y="432236"/>
                </a:lnTo>
                <a:lnTo>
                  <a:pt x="246442" y="467215"/>
                </a:lnTo>
                <a:lnTo>
                  <a:pt x="219823" y="503246"/>
                </a:lnTo>
                <a:lnTo>
                  <a:pt x="194541" y="540294"/>
                </a:lnTo>
                <a:lnTo>
                  <a:pt x="170632" y="578321"/>
                </a:lnTo>
                <a:lnTo>
                  <a:pt x="148131" y="617294"/>
                </a:lnTo>
                <a:lnTo>
                  <a:pt x="127074" y="657175"/>
                </a:lnTo>
                <a:lnTo>
                  <a:pt x="107496" y="697930"/>
                </a:lnTo>
                <a:lnTo>
                  <a:pt x="89434" y="739523"/>
                </a:lnTo>
                <a:lnTo>
                  <a:pt x="72923" y="781917"/>
                </a:lnTo>
                <a:lnTo>
                  <a:pt x="57998" y="825079"/>
                </a:lnTo>
                <a:lnTo>
                  <a:pt x="44696" y="868971"/>
                </a:lnTo>
                <a:lnTo>
                  <a:pt x="33052" y="913558"/>
                </a:lnTo>
                <a:lnTo>
                  <a:pt x="23101" y="958804"/>
                </a:lnTo>
                <a:lnTo>
                  <a:pt x="14880" y="1004674"/>
                </a:lnTo>
                <a:lnTo>
                  <a:pt x="8423" y="1051133"/>
                </a:lnTo>
                <a:lnTo>
                  <a:pt x="3767" y="1098144"/>
                </a:lnTo>
                <a:lnTo>
                  <a:pt x="947" y="1145672"/>
                </a:lnTo>
                <a:lnTo>
                  <a:pt x="0" y="1193680"/>
                </a:lnTo>
                <a:lnTo>
                  <a:pt x="947" y="1241689"/>
                </a:lnTo>
                <a:lnTo>
                  <a:pt x="3767" y="1289217"/>
                </a:lnTo>
                <a:lnTo>
                  <a:pt x="8423" y="1336228"/>
                </a:lnTo>
                <a:lnTo>
                  <a:pt x="14880" y="1382686"/>
                </a:lnTo>
                <a:lnTo>
                  <a:pt x="23101" y="1428557"/>
                </a:lnTo>
                <a:lnTo>
                  <a:pt x="33052" y="1473803"/>
                </a:lnTo>
                <a:lnTo>
                  <a:pt x="44696" y="1518390"/>
                </a:lnTo>
                <a:lnTo>
                  <a:pt x="57998" y="1562282"/>
                </a:lnTo>
                <a:lnTo>
                  <a:pt x="72923" y="1605443"/>
                </a:lnTo>
                <a:lnTo>
                  <a:pt x="89434" y="1647838"/>
                </a:lnTo>
                <a:lnTo>
                  <a:pt x="107496" y="1689431"/>
                </a:lnTo>
                <a:lnTo>
                  <a:pt x="127074" y="1730186"/>
                </a:lnTo>
                <a:lnTo>
                  <a:pt x="148131" y="1770067"/>
                </a:lnTo>
                <a:lnTo>
                  <a:pt x="170632" y="1809039"/>
                </a:lnTo>
                <a:lnTo>
                  <a:pt x="194541" y="1847067"/>
                </a:lnTo>
                <a:lnTo>
                  <a:pt x="219823" y="1884114"/>
                </a:lnTo>
                <a:lnTo>
                  <a:pt x="246442" y="1920146"/>
                </a:lnTo>
                <a:lnTo>
                  <a:pt x="274362" y="1955125"/>
                </a:lnTo>
                <a:lnTo>
                  <a:pt x="303548" y="1989017"/>
                </a:lnTo>
                <a:lnTo>
                  <a:pt x="333964" y="2021786"/>
                </a:lnTo>
                <a:lnTo>
                  <a:pt x="365575" y="2053397"/>
                </a:lnTo>
                <a:lnTo>
                  <a:pt x="398344" y="2083813"/>
                </a:lnTo>
                <a:lnTo>
                  <a:pt x="432236" y="2112999"/>
                </a:lnTo>
                <a:lnTo>
                  <a:pt x="467215" y="2140919"/>
                </a:lnTo>
                <a:lnTo>
                  <a:pt x="503246" y="2167538"/>
                </a:lnTo>
                <a:lnTo>
                  <a:pt x="540294" y="2192820"/>
                </a:lnTo>
                <a:lnTo>
                  <a:pt x="578321" y="2216729"/>
                </a:lnTo>
                <a:lnTo>
                  <a:pt x="617294" y="2239230"/>
                </a:lnTo>
                <a:lnTo>
                  <a:pt x="657175" y="2260287"/>
                </a:lnTo>
                <a:lnTo>
                  <a:pt x="697930" y="2279865"/>
                </a:lnTo>
                <a:lnTo>
                  <a:pt x="739523" y="2297927"/>
                </a:lnTo>
                <a:lnTo>
                  <a:pt x="781917" y="2314438"/>
                </a:lnTo>
                <a:lnTo>
                  <a:pt x="825079" y="2329363"/>
                </a:lnTo>
                <a:lnTo>
                  <a:pt x="868971" y="2342665"/>
                </a:lnTo>
                <a:lnTo>
                  <a:pt x="913558" y="2354309"/>
                </a:lnTo>
                <a:lnTo>
                  <a:pt x="958804" y="2364260"/>
                </a:lnTo>
                <a:lnTo>
                  <a:pt x="1004674" y="2372481"/>
                </a:lnTo>
                <a:lnTo>
                  <a:pt x="1051133" y="2378938"/>
                </a:lnTo>
                <a:lnTo>
                  <a:pt x="1098144" y="2383594"/>
                </a:lnTo>
                <a:lnTo>
                  <a:pt x="1145672" y="2386414"/>
                </a:lnTo>
                <a:lnTo>
                  <a:pt x="1193680" y="2387361"/>
                </a:lnTo>
                <a:lnTo>
                  <a:pt x="1241689" y="2386414"/>
                </a:lnTo>
                <a:lnTo>
                  <a:pt x="1289217" y="2383594"/>
                </a:lnTo>
                <a:lnTo>
                  <a:pt x="1336228" y="2378938"/>
                </a:lnTo>
                <a:lnTo>
                  <a:pt x="1382686" y="2372481"/>
                </a:lnTo>
                <a:lnTo>
                  <a:pt x="1428557" y="2364260"/>
                </a:lnTo>
                <a:lnTo>
                  <a:pt x="1473803" y="2354309"/>
                </a:lnTo>
                <a:lnTo>
                  <a:pt x="1518390" y="2342665"/>
                </a:lnTo>
                <a:lnTo>
                  <a:pt x="1562282" y="2329363"/>
                </a:lnTo>
                <a:lnTo>
                  <a:pt x="1605443" y="2314438"/>
                </a:lnTo>
                <a:lnTo>
                  <a:pt x="1647838" y="2297927"/>
                </a:lnTo>
                <a:lnTo>
                  <a:pt x="1689431" y="2279865"/>
                </a:lnTo>
                <a:lnTo>
                  <a:pt x="1730186" y="2260287"/>
                </a:lnTo>
                <a:lnTo>
                  <a:pt x="1770067" y="2239230"/>
                </a:lnTo>
                <a:lnTo>
                  <a:pt x="1809039" y="2216729"/>
                </a:lnTo>
                <a:lnTo>
                  <a:pt x="1847067" y="2192820"/>
                </a:lnTo>
                <a:lnTo>
                  <a:pt x="1884114" y="2167538"/>
                </a:lnTo>
                <a:lnTo>
                  <a:pt x="1920146" y="2140919"/>
                </a:lnTo>
                <a:lnTo>
                  <a:pt x="1955125" y="2112999"/>
                </a:lnTo>
                <a:lnTo>
                  <a:pt x="1989017" y="2083813"/>
                </a:lnTo>
                <a:lnTo>
                  <a:pt x="2021786" y="2053397"/>
                </a:lnTo>
                <a:lnTo>
                  <a:pt x="2053397" y="2021786"/>
                </a:lnTo>
                <a:lnTo>
                  <a:pt x="2083813" y="1989017"/>
                </a:lnTo>
                <a:lnTo>
                  <a:pt x="2112999" y="1955125"/>
                </a:lnTo>
                <a:lnTo>
                  <a:pt x="2140919" y="1920146"/>
                </a:lnTo>
                <a:lnTo>
                  <a:pt x="2167538" y="1884114"/>
                </a:lnTo>
                <a:lnTo>
                  <a:pt x="2192820" y="1847067"/>
                </a:lnTo>
                <a:lnTo>
                  <a:pt x="2216729" y="1809039"/>
                </a:lnTo>
                <a:lnTo>
                  <a:pt x="2239230" y="1770067"/>
                </a:lnTo>
                <a:lnTo>
                  <a:pt x="2260287" y="1730186"/>
                </a:lnTo>
                <a:lnTo>
                  <a:pt x="2279865" y="1689431"/>
                </a:lnTo>
                <a:lnTo>
                  <a:pt x="2297927" y="1647838"/>
                </a:lnTo>
                <a:lnTo>
                  <a:pt x="2314438" y="1605443"/>
                </a:lnTo>
                <a:lnTo>
                  <a:pt x="2329363" y="1562282"/>
                </a:lnTo>
                <a:lnTo>
                  <a:pt x="2342665" y="1518390"/>
                </a:lnTo>
                <a:lnTo>
                  <a:pt x="2354309" y="1473803"/>
                </a:lnTo>
                <a:lnTo>
                  <a:pt x="2364260" y="1428557"/>
                </a:lnTo>
                <a:lnTo>
                  <a:pt x="2372481" y="1382686"/>
                </a:lnTo>
                <a:lnTo>
                  <a:pt x="2378938" y="1336228"/>
                </a:lnTo>
                <a:lnTo>
                  <a:pt x="2383594" y="1289217"/>
                </a:lnTo>
                <a:lnTo>
                  <a:pt x="2386414" y="1241689"/>
                </a:lnTo>
                <a:lnTo>
                  <a:pt x="2387361" y="1193680"/>
                </a:lnTo>
                <a:lnTo>
                  <a:pt x="2386414" y="1145672"/>
                </a:lnTo>
                <a:lnTo>
                  <a:pt x="2383594" y="1098144"/>
                </a:lnTo>
                <a:lnTo>
                  <a:pt x="2378938" y="1051133"/>
                </a:lnTo>
                <a:lnTo>
                  <a:pt x="2372481" y="1004674"/>
                </a:lnTo>
                <a:lnTo>
                  <a:pt x="2364260" y="958804"/>
                </a:lnTo>
                <a:lnTo>
                  <a:pt x="2354309" y="913558"/>
                </a:lnTo>
                <a:lnTo>
                  <a:pt x="2342665" y="868971"/>
                </a:lnTo>
                <a:lnTo>
                  <a:pt x="2329363" y="825079"/>
                </a:lnTo>
                <a:lnTo>
                  <a:pt x="2314438" y="781917"/>
                </a:lnTo>
                <a:lnTo>
                  <a:pt x="2297927" y="739523"/>
                </a:lnTo>
                <a:lnTo>
                  <a:pt x="2279865" y="697930"/>
                </a:lnTo>
                <a:lnTo>
                  <a:pt x="2260287" y="657175"/>
                </a:lnTo>
                <a:lnTo>
                  <a:pt x="2239230" y="617294"/>
                </a:lnTo>
                <a:lnTo>
                  <a:pt x="2216729" y="578321"/>
                </a:lnTo>
                <a:lnTo>
                  <a:pt x="2192820" y="540294"/>
                </a:lnTo>
                <a:lnTo>
                  <a:pt x="2167538" y="503246"/>
                </a:lnTo>
                <a:lnTo>
                  <a:pt x="2140919" y="467215"/>
                </a:lnTo>
                <a:lnTo>
                  <a:pt x="2112999" y="432236"/>
                </a:lnTo>
                <a:lnTo>
                  <a:pt x="2083813" y="398344"/>
                </a:lnTo>
                <a:lnTo>
                  <a:pt x="2053397" y="365575"/>
                </a:lnTo>
                <a:lnTo>
                  <a:pt x="2021786" y="333964"/>
                </a:lnTo>
                <a:lnTo>
                  <a:pt x="1989017" y="303548"/>
                </a:lnTo>
                <a:lnTo>
                  <a:pt x="1955125" y="274362"/>
                </a:lnTo>
                <a:lnTo>
                  <a:pt x="1920146" y="246442"/>
                </a:lnTo>
                <a:lnTo>
                  <a:pt x="1884114" y="219823"/>
                </a:lnTo>
                <a:lnTo>
                  <a:pt x="1847067" y="194541"/>
                </a:lnTo>
                <a:lnTo>
                  <a:pt x="1809039" y="170632"/>
                </a:lnTo>
                <a:lnTo>
                  <a:pt x="1770067" y="148131"/>
                </a:lnTo>
                <a:lnTo>
                  <a:pt x="1730186" y="127074"/>
                </a:lnTo>
                <a:lnTo>
                  <a:pt x="1689431" y="107496"/>
                </a:lnTo>
                <a:lnTo>
                  <a:pt x="1647838" y="89434"/>
                </a:lnTo>
                <a:lnTo>
                  <a:pt x="1605443" y="72923"/>
                </a:lnTo>
                <a:lnTo>
                  <a:pt x="1562282" y="57998"/>
                </a:lnTo>
                <a:lnTo>
                  <a:pt x="1518390" y="44696"/>
                </a:lnTo>
                <a:lnTo>
                  <a:pt x="1473803" y="33052"/>
                </a:lnTo>
                <a:lnTo>
                  <a:pt x="1428557" y="23101"/>
                </a:lnTo>
                <a:lnTo>
                  <a:pt x="1382686" y="14880"/>
                </a:lnTo>
                <a:lnTo>
                  <a:pt x="1336228" y="8423"/>
                </a:lnTo>
                <a:lnTo>
                  <a:pt x="1289217" y="3767"/>
                </a:lnTo>
                <a:lnTo>
                  <a:pt x="1241689" y="947"/>
                </a:lnTo>
                <a:lnTo>
                  <a:pt x="1193680" y="0"/>
                </a:lnTo>
                <a:close/>
              </a:path>
            </a:pathLst>
          </a:custGeom>
          <a:solidFill>
            <a:srgbClr val="C2F2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9" name="object 8">
            <a:extLst>
              <a:ext uri="{FF2B5EF4-FFF2-40B4-BE49-F238E27FC236}">
                <a16:creationId xmlns:a16="http://schemas.microsoft.com/office/drawing/2014/main" id="{01721D60-68DC-B308-1E45-3721D0BC5AD0}"/>
              </a:ext>
            </a:extLst>
          </p:cNvPr>
          <p:cNvSpPr>
            <a:spLocks/>
          </p:cNvSpPr>
          <p:nvPr/>
        </p:nvSpPr>
        <p:spPr bwMode="auto">
          <a:xfrm>
            <a:off x="10935667" y="3076110"/>
            <a:ext cx="2387600" cy="2387600"/>
          </a:xfrm>
          <a:custGeom>
            <a:avLst/>
            <a:gdLst>
              <a:gd name="T0" fmla="*/ 1098144 w 2387600"/>
              <a:gd name="T1" fmla="*/ 3767 h 2387600"/>
              <a:gd name="T2" fmla="*/ 958804 w 2387600"/>
              <a:gd name="T3" fmla="*/ 23101 h 2387600"/>
              <a:gd name="T4" fmla="*/ 825079 w 2387600"/>
              <a:gd name="T5" fmla="*/ 57998 h 2387600"/>
              <a:gd name="T6" fmla="*/ 697930 w 2387600"/>
              <a:gd name="T7" fmla="*/ 107496 h 2387600"/>
              <a:gd name="T8" fmla="*/ 578321 w 2387600"/>
              <a:gd name="T9" fmla="*/ 170632 h 2387600"/>
              <a:gd name="T10" fmla="*/ 467215 w 2387600"/>
              <a:gd name="T11" fmla="*/ 246442 h 2387600"/>
              <a:gd name="T12" fmla="*/ 365575 w 2387600"/>
              <a:gd name="T13" fmla="*/ 333964 h 2387600"/>
              <a:gd name="T14" fmla="*/ 274362 w 2387600"/>
              <a:gd name="T15" fmla="*/ 432236 h 2387600"/>
              <a:gd name="T16" fmla="*/ 194541 w 2387600"/>
              <a:gd name="T17" fmla="*/ 540294 h 2387600"/>
              <a:gd name="T18" fmla="*/ 127074 w 2387600"/>
              <a:gd name="T19" fmla="*/ 657175 h 2387600"/>
              <a:gd name="T20" fmla="*/ 72923 w 2387600"/>
              <a:gd name="T21" fmla="*/ 781917 h 2387600"/>
              <a:gd name="T22" fmla="*/ 33052 w 2387600"/>
              <a:gd name="T23" fmla="*/ 913558 h 2387600"/>
              <a:gd name="T24" fmla="*/ 8423 w 2387600"/>
              <a:gd name="T25" fmla="*/ 1051133 h 2387600"/>
              <a:gd name="T26" fmla="*/ 0 w 2387600"/>
              <a:gd name="T27" fmla="*/ 1193680 h 2387600"/>
              <a:gd name="T28" fmla="*/ 8423 w 2387600"/>
              <a:gd name="T29" fmla="*/ 1336228 h 2387600"/>
              <a:gd name="T30" fmla="*/ 33052 w 2387600"/>
              <a:gd name="T31" fmla="*/ 1473803 h 2387600"/>
              <a:gd name="T32" fmla="*/ 72923 w 2387600"/>
              <a:gd name="T33" fmla="*/ 1605443 h 2387600"/>
              <a:gd name="T34" fmla="*/ 127074 w 2387600"/>
              <a:gd name="T35" fmla="*/ 1730186 h 2387600"/>
              <a:gd name="T36" fmla="*/ 194541 w 2387600"/>
              <a:gd name="T37" fmla="*/ 1847067 h 2387600"/>
              <a:gd name="T38" fmla="*/ 274362 w 2387600"/>
              <a:gd name="T39" fmla="*/ 1955125 h 2387600"/>
              <a:gd name="T40" fmla="*/ 365575 w 2387600"/>
              <a:gd name="T41" fmla="*/ 2053397 h 2387600"/>
              <a:gd name="T42" fmla="*/ 467215 w 2387600"/>
              <a:gd name="T43" fmla="*/ 2140919 h 2387600"/>
              <a:gd name="T44" fmla="*/ 578321 w 2387600"/>
              <a:gd name="T45" fmla="*/ 2216729 h 2387600"/>
              <a:gd name="T46" fmla="*/ 697930 w 2387600"/>
              <a:gd name="T47" fmla="*/ 2279865 h 2387600"/>
              <a:gd name="T48" fmla="*/ 825079 w 2387600"/>
              <a:gd name="T49" fmla="*/ 2329363 h 2387600"/>
              <a:gd name="T50" fmla="*/ 958804 w 2387600"/>
              <a:gd name="T51" fmla="*/ 2364260 h 2387600"/>
              <a:gd name="T52" fmla="*/ 1098144 w 2387600"/>
              <a:gd name="T53" fmla="*/ 2383594 h 2387600"/>
              <a:gd name="T54" fmla="*/ 1241689 w 2387600"/>
              <a:gd name="T55" fmla="*/ 2386414 h 2387600"/>
              <a:gd name="T56" fmla="*/ 1382686 w 2387600"/>
              <a:gd name="T57" fmla="*/ 2372481 h 2387600"/>
              <a:gd name="T58" fmla="*/ 1518390 w 2387600"/>
              <a:gd name="T59" fmla="*/ 2342665 h 2387600"/>
              <a:gd name="T60" fmla="*/ 1647838 w 2387600"/>
              <a:gd name="T61" fmla="*/ 2297927 h 2387600"/>
              <a:gd name="T62" fmla="*/ 1770067 w 2387600"/>
              <a:gd name="T63" fmla="*/ 2239230 h 2387600"/>
              <a:gd name="T64" fmla="*/ 1884114 w 2387600"/>
              <a:gd name="T65" fmla="*/ 2167538 h 2387600"/>
              <a:gd name="T66" fmla="*/ 1989017 w 2387600"/>
              <a:gd name="T67" fmla="*/ 2083813 h 2387600"/>
              <a:gd name="T68" fmla="*/ 2083813 w 2387600"/>
              <a:gd name="T69" fmla="*/ 1989017 h 2387600"/>
              <a:gd name="T70" fmla="*/ 2167538 w 2387600"/>
              <a:gd name="T71" fmla="*/ 1884114 h 2387600"/>
              <a:gd name="T72" fmla="*/ 2239230 w 2387600"/>
              <a:gd name="T73" fmla="*/ 1770067 h 2387600"/>
              <a:gd name="T74" fmla="*/ 2297927 w 2387600"/>
              <a:gd name="T75" fmla="*/ 1647838 h 2387600"/>
              <a:gd name="T76" fmla="*/ 2342665 w 2387600"/>
              <a:gd name="T77" fmla="*/ 1518390 h 2387600"/>
              <a:gd name="T78" fmla="*/ 2372481 w 2387600"/>
              <a:gd name="T79" fmla="*/ 1382686 h 2387600"/>
              <a:gd name="T80" fmla="*/ 2386414 w 2387600"/>
              <a:gd name="T81" fmla="*/ 1241689 h 2387600"/>
              <a:gd name="T82" fmla="*/ 2383594 w 2387600"/>
              <a:gd name="T83" fmla="*/ 1098144 h 2387600"/>
              <a:gd name="T84" fmla="*/ 2364260 w 2387600"/>
              <a:gd name="T85" fmla="*/ 958804 h 2387600"/>
              <a:gd name="T86" fmla="*/ 2329363 w 2387600"/>
              <a:gd name="T87" fmla="*/ 825079 h 2387600"/>
              <a:gd name="T88" fmla="*/ 2279865 w 2387600"/>
              <a:gd name="T89" fmla="*/ 697930 h 2387600"/>
              <a:gd name="T90" fmla="*/ 2216729 w 2387600"/>
              <a:gd name="T91" fmla="*/ 578321 h 2387600"/>
              <a:gd name="T92" fmla="*/ 2140919 w 2387600"/>
              <a:gd name="T93" fmla="*/ 467215 h 2387600"/>
              <a:gd name="T94" fmla="*/ 2053397 w 2387600"/>
              <a:gd name="T95" fmla="*/ 365575 h 2387600"/>
              <a:gd name="T96" fmla="*/ 1955125 w 2387600"/>
              <a:gd name="T97" fmla="*/ 274362 h 2387600"/>
              <a:gd name="T98" fmla="*/ 1847067 w 2387600"/>
              <a:gd name="T99" fmla="*/ 194541 h 2387600"/>
              <a:gd name="T100" fmla="*/ 1730186 w 2387600"/>
              <a:gd name="T101" fmla="*/ 127074 h 2387600"/>
              <a:gd name="T102" fmla="*/ 1605443 w 2387600"/>
              <a:gd name="T103" fmla="*/ 72923 h 2387600"/>
              <a:gd name="T104" fmla="*/ 1473803 w 2387600"/>
              <a:gd name="T105" fmla="*/ 33052 h 2387600"/>
              <a:gd name="T106" fmla="*/ 1336228 w 2387600"/>
              <a:gd name="T107" fmla="*/ 8423 h 2387600"/>
              <a:gd name="T108" fmla="*/ 1193680 w 2387600"/>
              <a:gd name="T109" fmla="*/ 0 h 238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7600" h="2387600">
                <a:moveTo>
                  <a:pt x="1193680" y="0"/>
                </a:moveTo>
                <a:lnTo>
                  <a:pt x="1145672" y="947"/>
                </a:lnTo>
                <a:lnTo>
                  <a:pt x="1098144" y="3767"/>
                </a:lnTo>
                <a:lnTo>
                  <a:pt x="1051133" y="8423"/>
                </a:lnTo>
                <a:lnTo>
                  <a:pt x="1004674" y="14880"/>
                </a:lnTo>
                <a:lnTo>
                  <a:pt x="958804" y="23101"/>
                </a:lnTo>
                <a:lnTo>
                  <a:pt x="913558" y="33052"/>
                </a:lnTo>
                <a:lnTo>
                  <a:pt x="868971" y="44696"/>
                </a:lnTo>
                <a:lnTo>
                  <a:pt x="825079" y="57998"/>
                </a:lnTo>
                <a:lnTo>
                  <a:pt x="781917" y="72923"/>
                </a:lnTo>
                <a:lnTo>
                  <a:pt x="739523" y="89434"/>
                </a:lnTo>
                <a:lnTo>
                  <a:pt x="697930" y="107496"/>
                </a:lnTo>
                <a:lnTo>
                  <a:pt x="657175" y="127074"/>
                </a:lnTo>
                <a:lnTo>
                  <a:pt x="617294" y="148131"/>
                </a:lnTo>
                <a:lnTo>
                  <a:pt x="578321" y="170632"/>
                </a:lnTo>
                <a:lnTo>
                  <a:pt x="540294" y="194541"/>
                </a:lnTo>
                <a:lnTo>
                  <a:pt x="503246" y="219823"/>
                </a:lnTo>
                <a:lnTo>
                  <a:pt x="467215" y="246442"/>
                </a:lnTo>
                <a:lnTo>
                  <a:pt x="432236" y="274362"/>
                </a:lnTo>
                <a:lnTo>
                  <a:pt x="398344" y="303548"/>
                </a:lnTo>
                <a:lnTo>
                  <a:pt x="365575" y="333964"/>
                </a:lnTo>
                <a:lnTo>
                  <a:pt x="333964" y="365575"/>
                </a:lnTo>
                <a:lnTo>
                  <a:pt x="303548" y="398344"/>
                </a:lnTo>
                <a:lnTo>
                  <a:pt x="274362" y="432236"/>
                </a:lnTo>
                <a:lnTo>
                  <a:pt x="246442" y="467215"/>
                </a:lnTo>
                <a:lnTo>
                  <a:pt x="219823" y="503246"/>
                </a:lnTo>
                <a:lnTo>
                  <a:pt x="194541" y="540294"/>
                </a:lnTo>
                <a:lnTo>
                  <a:pt x="170632" y="578321"/>
                </a:lnTo>
                <a:lnTo>
                  <a:pt x="148131" y="617294"/>
                </a:lnTo>
                <a:lnTo>
                  <a:pt x="127074" y="657175"/>
                </a:lnTo>
                <a:lnTo>
                  <a:pt x="107496" y="697930"/>
                </a:lnTo>
                <a:lnTo>
                  <a:pt x="89434" y="739523"/>
                </a:lnTo>
                <a:lnTo>
                  <a:pt x="72923" y="781917"/>
                </a:lnTo>
                <a:lnTo>
                  <a:pt x="57998" y="825079"/>
                </a:lnTo>
                <a:lnTo>
                  <a:pt x="44696" y="868971"/>
                </a:lnTo>
                <a:lnTo>
                  <a:pt x="33052" y="913558"/>
                </a:lnTo>
                <a:lnTo>
                  <a:pt x="23101" y="958804"/>
                </a:lnTo>
                <a:lnTo>
                  <a:pt x="14880" y="1004674"/>
                </a:lnTo>
                <a:lnTo>
                  <a:pt x="8423" y="1051133"/>
                </a:lnTo>
                <a:lnTo>
                  <a:pt x="3767" y="1098144"/>
                </a:lnTo>
                <a:lnTo>
                  <a:pt x="947" y="1145672"/>
                </a:lnTo>
                <a:lnTo>
                  <a:pt x="0" y="1193680"/>
                </a:lnTo>
                <a:lnTo>
                  <a:pt x="947" y="1241689"/>
                </a:lnTo>
                <a:lnTo>
                  <a:pt x="3767" y="1289217"/>
                </a:lnTo>
                <a:lnTo>
                  <a:pt x="8423" y="1336228"/>
                </a:lnTo>
                <a:lnTo>
                  <a:pt x="14880" y="1382686"/>
                </a:lnTo>
                <a:lnTo>
                  <a:pt x="23101" y="1428557"/>
                </a:lnTo>
                <a:lnTo>
                  <a:pt x="33052" y="1473803"/>
                </a:lnTo>
                <a:lnTo>
                  <a:pt x="44696" y="1518390"/>
                </a:lnTo>
                <a:lnTo>
                  <a:pt x="57998" y="1562282"/>
                </a:lnTo>
                <a:lnTo>
                  <a:pt x="72923" y="1605443"/>
                </a:lnTo>
                <a:lnTo>
                  <a:pt x="89434" y="1647838"/>
                </a:lnTo>
                <a:lnTo>
                  <a:pt x="107496" y="1689431"/>
                </a:lnTo>
                <a:lnTo>
                  <a:pt x="127074" y="1730186"/>
                </a:lnTo>
                <a:lnTo>
                  <a:pt x="148131" y="1770067"/>
                </a:lnTo>
                <a:lnTo>
                  <a:pt x="170632" y="1809039"/>
                </a:lnTo>
                <a:lnTo>
                  <a:pt x="194541" y="1847067"/>
                </a:lnTo>
                <a:lnTo>
                  <a:pt x="219823" y="1884114"/>
                </a:lnTo>
                <a:lnTo>
                  <a:pt x="246442" y="1920146"/>
                </a:lnTo>
                <a:lnTo>
                  <a:pt x="274362" y="1955125"/>
                </a:lnTo>
                <a:lnTo>
                  <a:pt x="303548" y="1989017"/>
                </a:lnTo>
                <a:lnTo>
                  <a:pt x="333964" y="2021786"/>
                </a:lnTo>
                <a:lnTo>
                  <a:pt x="365575" y="2053397"/>
                </a:lnTo>
                <a:lnTo>
                  <a:pt x="398344" y="2083813"/>
                </a:lnTo>
                <a:lnTo>
                  <a:pt x="432236" y="2112999"/>
                </a:lnTo>
                <a:lnTo>
                  <a:pt x="467215" y="2140919"/>
                </a:lnTo>
                <a:lnTo>
                  <a:pt x="503246" y="2167538"/>
                </a:lnTo>
                <a:lnTo>
                  <a:pt x="540294" y="2192820"/>
                </a:lnTo>
                <a:lnTo>
                  <a:pt x="578321" y="2216729"/>
                </a:lnTo>
                <a:lnTo>
                  <a:pt x="617294" y="2239230"/>
                </a:lnTo>
                <a:lnTo>
                  <a:pt x="657175" y="2260287"/>
                </a:lnTo>
                <a:lnTo>
                  <a:pt x="697930" y="2279865"/>
                </a:lnTo>
                <a:lnTo>
                  <a:pt x="739523" y="2297927"/>
                </a:lnTo>
                <a:lnTo>
                  <a:pt x="781917" y="2314438"/>
                </a:lnTo>
                <a:lnTo>
                  <a:pt x="825079" y="2329363"/>
                </a:lnTo>
                <a:lnTo>
                  <a:pt x="868971" y="2342665"/>
                </a:lnTo>
                <a:lnTo>
                  <a:pt x="913558" y="2354309"/>
                </a:lnTo>
                <a:lnTo>
                  <a:pt x="958804" y="2364260"/>
                </a:lnTo>
                <a:lnTo>
                  <a:pt x="1004674" y="2372481"/>
                </a:lnTo>
                <a:lnTo>
                  <a:pt x="1051133" y="2378938"/>
                </a:lnTo>
                <a:lnTo>
                  <a:pt x="1098144" y="2383594"/>
                </a:lnTo>
                <a:lnTo>
                  <a:pt x="1145672" y="2386414"/>
                </a:lnTo>
                <a:lnTo>
                  <a:pt x="1193680" y="2387361"/>
                </a:lnTo>
                <a:lnTo>
                  <a:pt x="1241689" y="2386414"/>
                </a:lnTo>
                <a:lnTo>
                  <a:pt x="1289217" y="2383594"/>
                </a:lnTo>
                <a:lnTo>
                  <a:pt x="1336228" y="2378938"/>
                </a:lnTo>
                <a:lnTo>
                  <a:pt x="1382686" y="2372481"/>
                </a:lnTo>
                <a:lnTo>
                  <a:pt x="1428557" y="2364260"/>
                </a:lnTo>
                <a:lnTo>
                  <a:pt x="1473803" y="2354309"/>
                </a:lnTo>
                <a:lnTo>
                  <a:pt x="1518390" y="2342665"/>
                </a:lnTo>
                <a:lnTo>
                  <a:pt x="1562282" y="2329363"/>
                </a:lnTo>
                <a:lnTo>
                  <a:pt x="1605443" y="2314438"/>
                </a:lnTo>
                <a:lnTo>
                  <a:pt x="1647838" y="2297927"/>
                </a:lnTo>
                <a:lnTo>
                  <a:pt x="1689431" y="2279865"/>
                </a:lnTo>
                <a:lnTo>
                  <a:pt x="1730186" y="2260287"/>
                </a:lnTo>
                <a:lnTo>
                  <a:pt x="1770067" y="2239230"/>
                </a:lnTo>
                <a:lnTo>
                  <a:pt x="1809039" y="2216729"/>
                </a:lnTo>
                <a:lnTo>
                  <a:pt x="1847067" y="2192820"/>
                </a:lnTo>
                <a:lnTo>
                  <a:pt x="1884114" y="2167538"/>
                </a:lnTo>
                <a:lnTo>
                  <a:pt x="1920146" y="2140919"/>
                </a:lnTo>
                <a:lnTo>
                  <a:pt x="1955125" y="2112999"/>
                </a:lnTo>
                <a:lnTo>
                  <a:pt x="1989017" y="2083813"/>
                </a:lnTo>
                <a:lnTo>
                  <a:pt x="2021786" y="2053397"/>
                </a:lnTo>
                <a:lnTo>
                  <a:pt x="2053397" y="2021786"/>
                </a:lnTo>
                <a:lnTo>
                  <a:pt x="2083813" y="1989017"/>
                </a:lnTo>
                <a:lnTo>
                  <a:pt x="2112999" y="1955125"/>
                </a:lnTo>
                <a:lnTo>
                  <a:pt x="2140919" y="1920146"/>
                </a:lnTo>
                <a:lnTo>
                  <a:pt x="2167538" y="1884114"/>
                </a:lnTo>
                <a:lnTo>
                  <a:pt x="2192820" y="1847067"/>
                </a:lnTo>
                <a:lnTo>
                  <a:pt x="2216729" y="1809039"/>
                </a:lnTo>
                <a:lnTo>
                  <a:pt x="2239230" y="1770067"/>
                </a:lnTo>
                <a:lnTo>
                  <a:pt x="2260287" y="1730186"/>
                </a:lnTo>
                <a:lnTo>
                  <a:pt x="2279865" y="1689431"/>
                </a:lnTo>
                <a:lnTo>
                  <a:pt x="2297927" y="1647838"/>
                </a:lnTo>
                <a:lnTo>
                  <a:pt x="2314438" y="1605443"/>
                </a:lnTo>
                <a:lnTo>
                  <a:pt x="2329363" y="1562282"/>
                </a:lnTo>
                <a:lnTo>
                  <a:pt x="2342665" y="1518390"/>
                </a:lnTo>
                <a:lnTo>
                  <a:pt x="2354309" y="1473803"/>
                </a:lnTo>
                <a:lnTo>
                  <a:pt x="2364260" y="1428557"/>
                </a:lnTo>
                <a:lnTo>
                  <a:pt x="2372481" y="1382686"/>
                </a:lnTo>
                <a:lnTo>
                  <a:pt x="2378938" y="1336228"/>
                </a:lnTo>
                <a:lnTo>
                  <a:pt x="2383594" y="1289217"/>
                </a:lnTo>
                <a:lnTo>
                  <a:pt x="2386414" y="1241689"/>
                </a:lnTo>
                <a:lnTo>
                  <a:pt x="2387361" y="1193680"/>
                </a:lnTo>
                <a:lnTo>
                  <a:pt x="2386414" y="1145672"/>
                </a:lnTo>
                <a:lnTo>
                  <a:pt x="2383594" y="1098144"/>
                </a:lnTo>
                <a:lnTo>
                  <a:pt x="2378938" y="1051133"/>
                </a:lnTo>
                <a:lnTo>
                  <a:pt x="2372481" y="1004674"/>
                </a:lnTo>
                <a:lnTo>
                  <a:pt x="2364260" y="958804"/>
                </a:lnTo>
                <a:lnTo>
                  <a:pt x="2354309" y="913558"/>
                </a:lnTo>
                <a:lnTo>
                  <a:pt x="2342665" y="868971"/>
                </a:lnTo>
                <a:lnTo>
                  <a:pt x="2329363" y="825079"/>
                </a:lnTo>
                <a:lnTo>
                  <a:pt x="2314438" y="781917"/>
                </a:lnTo>
                <a:lnTo>
                  <a:pt x="2297927" y="739523"/>
                </a:lnTo>
                <a:lnTo>
                  <a:pt x="2279865" y="697930"/>
                </a:lnTo>
                <a:lnTo>
                  <a:pt x="2260287" y="657175"/>
                </a:lnTo>
                <a:lnTo>
                  <a:pt x="2239230" y="617294"/>
                </a:lnTo>
                <a:lnTo>
                  <a:pt x="2216729" y="578321"/>
                </a:lnTo>
                <a:lnTo>
                  <a:pt x="2192820" y="540294"/>
                </a:lnTo>
                <a:lnTo>
                  <a:pt x="2167538" y="503246"/>
                </a:lnTo>
                <a:lnTo>
                  <a:pt x="2140919" y="467215"/>
                </a:lnTo>
                <a:lnTo>
                  <a:pt x="2112999" y="432236"/>
                </a:lnTo>
                <a:lnTo>
                  <a:pt x="2083813" y="398344"/>
                </a:lnTo>
                <a:lnTo>
                  <a:pt x="2053397" y="365575"/>
                </a:lnTo>
                <a:lnTo>
                  <a:pt x="2021786" y="333964"/>
                </a:lnTo>
                <a:lnTo>
                  <a:pt x="1989017" y="303548"/>
                </a:lnTo>
                <a:lnTo>
                  <a:pt x="1955125" y="274362"/>
                </a:lnTo>
                <a:lnTo>
                  <a:pt x="1920146" y="246442"/>
                </a:lnTo>
                <a:lnTo>
                  <a:pt x="1884114" y="219823"/>
                </a:lnTo>
                <a:lnTo>
                  <a:pt x="1847067" y="194541"/>
                </a:lnTo>
                <a:lnTo>
                  <a:pt x="1809039" y="170632"/>
                </a:lnTo>
                <a:lnTo>
                  <a:pt x="1770067" y="148131"/>
                </a:lnTo>
                <a:lnTo>
                  <a:pt x="1730186" y="127074"/>
                </a:lnTo>
                <a:lnTo>
                  <a:pt x="1689431" y="107496"/>
                </a:lnTo>
                <a:lnTo>
                  <a:pt x="1647838" y="89434"/>
                </a:lnTo>
                <a:lnTo>
                  <a:pt x="1605443" y="72923"/>
                </a:lnTo>
                <a:lnTo>
                  <a:pt x="1562282" y="57998"/>
                </a:lnTo>
                <a:lnTo>
                  <a:pt x="1518390" y="44696"/>
                </a:lnTo>
                <a:lnTo>
                  <a:pt x="1473803" y="33052"/>
                </a:lnTo>
                <a:lnTo>
                  <a:pt x="1428557" y="23101"/>
                </a:lnTo>
                <a:lnTo>
                  <a:pt x="1382686" y="14880"/>
                </a:lnTo>
                <a:lnTo>
                  <a:pt x="1336228" y="8423"/>
                </a:lnTo>
                <a:lnTo>
                  <a:pt x="1289217" y="3767"/>
                </a:lnTo>
                <a:lnTo>
                  <a:pt x="1241689" y="947"/>
                </a:lnTo>
                <a:lnTo>
                  <a:pt x="1193680" y="0"/>
                </a:lnTo>
                <a:close/>
              </a:path>
            </a:pathLst>
          </a:custGeom>
          <a:solidFill>
            <a:srgbClr val="00214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 name="object 17">
            <a:extLst>
              <a:ext uri="{FF2B5EF4-FFF2-40B4-BE49-F238E27FC236}">
                <a16:creationId xmlns:a16="http://schemas.microsoft.com/office/drawing/2014/main" id="{A10A9581-7409-72A9-5815-4397D9A74798}"/>
              </a:ext>
            </a:extLst>
          </p:cNvPr>
          <p:cNvSpPr>
            <a:spLocks noGrp="1"/>
          </p:cNvSpPr>
          <p:nvPr>
            <p:ph type="sldNum" sz="quarter" idx="10"/>
          </p:nvPr>
        </p:nvSpPr>
        <p:spPr/>
        <p:txBody>
          <a:bodyPr tIns="635"/>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71F340-29EB-43C9-8667-B666873055BF}" type="slidenum">
              <a:rPr lang="en-US" altLang="en-US">
                <a:solidFill>
                  <a:srgbClr val="999999"/>
                </a:solidFill>
                <a:latin typeface="Foundry Sterling Book"/>
              </a:rPr>
              <a:pPr/>
              <a:t>23</a:t>
            </a:fld>
            <a:endParaRPr lang="en-US" altLang="en-US">
              <a:solidFill>
                <a:srgbClr val="999999"/>
              </a:solidFill>
              <a:latin typeface="Foundry Sterling Book"/>
            </a:endParaRPr>
          </a:p>
        </p:txBody>
      </p:sp>
      <p:sp>
        <p:nvSpPr>
          <p:cNvPr id="2" name="TextBox 1">
            <a:extLst>
              <a:ext uri="{FF2B5EF4-FFF2-40B4-BE49-F238E27FC236}">
                <a16:creationId xmlns:a16="http://schemas.microsoft.com/office/drawing/2014/main" id="{7BC0B86F-2B95-0BEC-08FC-E29872F9F858}"/>
              </a:ext>
            </a:extLst>
          </p:cNvPr>
          <p:cNvSpPr txBox="1"/>
          <p:nvPr/>
        </p:nvSpPr>
        <p:spPr>
          <a:xfrm>
            <a:off x="4682463" y="1381261"/>
            <a:ext cx="107482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Arial"/>
                <a:cs typeface="Arial"/>
              </a:rPr>
              <a:t>NEXT STEPS</a:t>
            </a:r>
            <a:endParaRPr lang="en-US" sz="4000" b="1">
              <a:cs typeface="Arial"/>
            </a:endParaRPr>
          </a:p>
        </p:txBody>
      </p:sp>
      <p:sp>
        <p:nvSpPr>
          <p:cNvPr id="16" name="TextBox 15">
            <a:extLst>
              <a:ext uri="{FF2B5EF4-FFF2-40B4-BE49-F238E27FC236}">
                <a16:creationId xmlns:a16="http://schemas.microsoft.com/office/drawing/2014/main" id="{137388DF-0C26-A74B-A09F-FEB1B47FA46A}"/>
              </a:ext>
            </a:extLst>
          </p:cNvPr>
          <p:cNvSpPr txBox="1"/>
          <p:nvPr/>
        </p:nvSpPr>
        <p:spPr>
          <a:xfrm>
            <a:off x="1593849" y="6387575"/>
            <a:ext cx="3428999" cy="2677656"/>
          </a:xfrm>
          <a:prstGeom prst="rect">
            <a:avLst/>
          </a:prstGeom>
          <a:noFill/>
        </p:spPr>
        <p:txBody>
          <a:bodyPr wrap="square">
            <a:spAutoFit/>
          </a:bodyPr>
          <a:lstStyle/>
          <a:p>
            <a:pPr eaLnBrk="1" fontAlgn="auto" hangingPunct="1">
              <a:spcBef>
                <a:spcPts val="0"/>
              </a:spcBef>
              <a:spcAft>
                <a:spcPts val="0"/>
              </a:spcAft>
              <a:defRPr/>
            </a:pPr>
            <a:endParaRPr lang="en-US" sz="2800" b="1" kern="0" spc="-20" dirty="0">
              <a:solidFill>
                <a:srgbClr val="FF0000"/>
              </a:solidFill>
              <a:cs typeface="Arial" panose="020B0604020202020204" pitchFamily="34" charset="0"/>
            </a:endParaRPr>
          </a:p>
          <a:p>
            <a:pPr eaLnBrk="1" fontAlgn="auto" hangingPunct="1">
              <a:spcBef>
                <a:spcPts val="0"/>
              </a:spcBef>
              <a:spcAft>
                <a:spcPts val="0"/>
              </a:spcAft>
              <a:defRPr/>
            </a:pPr>
            <a:r>
              <a:rPr lang="en-US" sz="2800" b="1" spc="-20" dirty="0">
                <a:solidFill>
                  <a:srgbClr val="002147"/>
                </a:solidFill>
                <a:cs typeface="Arial" panose="020B0604020202020204" pitchFamily="34" charset="0"/>
              </a:rPr>
              <a:t>Oct-Nov</a:t>
            </a:r>
            <a:r>
              <a:rPr lang="en-US" sz="2800" b="1" kern="0" spc="-20" dirty="0">
                <a:solidFill>
                  <a:srgbClr val="002147"/>
                </a:solidFill>
                <a:cs typeface="Arial" panose="020B0604020202020204" pitchFamily="34" charset="0"/>
              </a:rPr>
              <a:t> 2024</a:t>
            </a:r>
          </a:p>
          <a:p>
            <a:pPr eaLnBrk="1" fontAlgn="auto" hangingPunct="1">
              <a:spcBef>
                <a:spcPts val="0"/>
              </a:spcBef>
              <a:spcAft>
                <a:spcPts val="0"/>
              </a:spcAft>
              <a:defRPr/>
            </a:pPr>
            <a:endParaRPr lang="en-US" sz="2800" b="1" kern="0" spc="-20" dirty="0">
              <a:solidFill>
                <a:srgbClr val="002147"/>
              </a:solidFill>
              <a:cs typeface="Arial" panose="020B0604020202020204" pitchFamily="34" charset="0"/>
            </a:endParaRPr>
          </a:p>
          <a:p>
            <a:pPr eaLnBrk="1" fontAlgn="auto" hangingPunct="1">
              <a:spcBef>
                <a:spcPts val="0"/>
              </a:spcBef>
              <a:spcAft>
                <a:spcPts val="0"/>
              </a:spcAft>
              <a:defRPr/>
            </a:pPr>
            <a:r>
              <a:rPr lang="en-US" sz="2800" b="1" kern="0" spc="-20" dirty="0">
                <a:solidFill>
                  <a:srgbClr val="002147"/>
                </a:solidFill>
                <a:cs typeface="Arial" panose="020B0604020202020204" pitchFamily="34" charset="0"/>
              </a:rPr>
              <a:t>Draft country specific frameworks </a:t>
            </a:r>
            <a:endParaRPr lang="en-US" sz="2800" kern="0" dirty="0">
              <a:solidFill>
                <a:srgbClr val="FF0000"/>
              </a:solidFill>
              <a:cs typeface="Arial" panose="020B0604020202020204" pitchFamily="34" charset="0"/>
            </a:endParaRPr>
          </a:p>
        </p:txBody>
      </p:sp>
      <p:sp>
        <p:nvSpPr>
          <p:cNvPr id="18" name="TextBox 17">
            <a:extLst>
              <a:ext uri="{FF2B5EF4-FFF2-40B4-BE49-F238E27FC236}">
                <a16:creationId xmlns:a16="http://schemas.microsoft.com/office/drawing/2014/main" id="{D1BB0349-E5D9-BF4B-B2BD-0B3F56F9BB79}"/>
              </a:ext>
            </a:extLst>
          </p:cNvPr>
          <p:cNvSpPr txBox="1"/>
          <p:nvPr/>
        </p:nvSpPr>
        <p:spPr>
          <a:xfrm>
            <a:off x="10700122" y="6546857"/>
            <a:ext cx="4232952" cy="3539430"/>
          </a:xfrm>
          <a:prstGeom prst="rect">
            <a:avLst/>
          </a:prstGeom>
          <a:noFill/>
        </p:spPr>
        <p:txBody>
          <a:bodyPr wrap="square">
            <a:spAutoFit/>
          </a:bodyPr>
          <a:lstStyle/>
          <a:p>
            <a:pPr eaLnBrk="1" fontAlgn="auto" hangingPunct="1">
              <a:spcBef>
                <a:spcPts val="0"/>
              </a:spcBef>
              <a:spcAft>
                <a:spcPts val="0"/>
              </a:spcAft>
              <a:defRPr/>
            </a:pPr>
            <a:r>
              <a:rPr lang="en-US" sz="2800" b="1" kern="0" spc="-20" dirty="0">
                <a:solidFill>
                  <a:srgbClr val="002147"/>
                </a:solidFill>
                <a:cs typeface="Arial" panose="020B0604020202020204" pitchFamily="34" charset="0"/>
              </a:rPr>
              <a:t>18-21 Feb 2025</a:t>
            </a:r>
          </a:p>
          <a:p>
            <a:pPr eaLnBrk="1" fontAlgn="auto" hangingPunct="1">
              <a:spcBef>
                <a:spcPts val="0"/>
              </a:spcBef>
              <a:spcAft>
                <a:spcPts val="0"/>
              </a:spcAft>
              <a:defRPr/>
            </a:pPr>
            <a:endParaRPr lang="en-US" sz="2800" b="1" kern="0" spc="-20" dirty="0">
              <a:solidFill>
                <a:srgbClr val="002147"/>
              </a:solidFill>
              <a:cs typeface="Arial" panose="020B0604020202020204" pitchFamily="34" charset="0"/>
            </a:endParaRPr>
          </a:p>
          <a:p>
            <a:pPr eaLnBrk="1" fontAlgn="auto" hangingPunct="1">
              <a:spcBef>
                <a:spcPts val="0"/>
              </a:spcBef>
              <a:spcAft>
                <a:spcPts val="0"/>
              </a:spcAft>
              <a:defRPr/>
            </a:pPr>
            <a:r>
              <a:rPr lang="en-US" sz="2800" b="1" kern="0" spc="-20" dirty="0">
                <a:solidFill>
                  <a:srgbClr val="002147"/>
                </a:solidFill>
                <a:cs typeface="Arial" panose="020B0604020202020204" pitchFamily="34" charset="0"/>
              </a:rPr>
              <a:t>Regional SCOPE workshop in Vietnam for external input into framework:</a:t>
            </a:r>
          </a:p>
          <a:p>
            <a:pPr eaLnBrk="1" fontAlgn="auto" hangingPunct="1">
              <a:spcBef>
                <a:spcPts val="0"/>
              </a:spcBef>
              <a:spcAft>
                <a:spcPts val="0"/>
              </a:spcAft>
              <a:defRPr/>
            </a:pPr>
            <a:r>
              <a:rPr lang="en-US" sz="2800" b="1" spc="-20" dirty="0">
                <a:solidFill>
                  <a:srgbClr val="002147"/>
                </a:solidFill>
                <a:cs typeface="Arial" panose="020B0604020202020204" pitchFamily="34" charset="0"/>
              </a:rPr>
              <a:t>Inc’ </a:t>
            </a:r>
            <a:r>
              <a:rPr lang="en-US" sz="2800" b="1" kern="0" spc="-20" dirty="0">
                <a:solidFill>
                  <a:srgbClr val="002147"/>
                </a:solidFill>
                <a:cs typeface="Arial" panose="020B0604020202020204" pitchFamily="34" charset="0"/>
              </a:rPr>
              <a:t>policy makers &amp; Regional WHO/UNICEF</a:t>
            </a:r>
            <a:endParaRPr lang="en-US" sz="2800" kern="0" dirty="0">
              <a:solidFill>
                <a:srgbClr val="002147"/>
              </a:solidFill>
              <a:cs typeface="Arial" panose="020B0604020202020204" pitchFamily="34" charset="0"/>
            </a:endParaRPr>
          </a:p>
        </p:txBody>
      </p:sp>
      <p:sp>
        <p:nvSpPr>
          <p:cNvPr id="19" name="TextBox 18">
            <a:extLst>
              <a:ext uri="{FF2B5EF4-FFF2-40B4-BE49-F238E27FC236}">
                <a16:creationId xmlns:a16="http://schemas.microsoft.com/office/drawing/2014/main" id="{E495A470-AAAF-5B4A-B920-B3154A1EBDEE}"/>
              </a:ext>
            </a:extLst>
          </p:cNvPr>
          <p:cNvSpPr txBox="1"/>
          <p:nvPr/>
        </p:nvSpPr>
        <p:spPr>
          <a:xfrm>
            <a:off x="5587554" y="6906082"/>
            <a:ext cx="4232952" cy="1815882"/>
          </a:xfrm>
          <a:prstGeom prst="rect">
            <a:avLst/>
          </a:prstGeom>
          <a:noFill/>
        </p:spPr>
        <p:txBody>
          <a:bodyPr wrap="square">
            <a:spAutoFit/>
          </a:bodyPr>
          <a:lstStyle/>
          <a:p>
            <a:pPr eaLnBrk="1" fontAlgn="auto" hangingPunct="1">
              <a:spcBef>
                <a:spcPts val="0"/>
              </a:spcBef>
              <a:spcAft>
                <a:spcPts val="0"/>
              </a:spcAft>
              <a:defRPr/>
            </a:pPr>
            <a:r>
              <a:rPr lang="en-US" sz="2800" b="1" kern="0" spc="-10" dirty="0">
                <a:solidFill>
                  <a:srgbClr val="002147"/>
                </a:solidFill>
                <a:cs typeface="Arial" panose="020B0604020202020204" pitchFamily="34" charset="0"/>
              </a:rPr>
              <a:t>Dec 2024 </a:t>
            </a:r>
            <a:endParaRPr lang="en-US" sz="2800" b="1" kern="0" dirty="0">
              <a:solidFill>
                <a:srgbClr val="002147"/>
              </a:solidFill>
              <a:cs typeface="Arial" panose="020B0604020202020204" pitchFamily="34" charset="0"/>
            </a:endParaRPr>
          </a:p>
          <a:p>
            <a:pPr eaLnBrk="1" fontAlgn="auto" hangingPunct="1">
              <a:spcBef>
                <a:spcPts val="0"/>
              </a:spcBef>
              <a:spcAft>
                <a:spcPts val="0"/>
              </a:spcAft>
              <a:defRPr/>
            </a:pPr>
            <a:endParaRPr lang="en-US" sz="2800" b="1" kern="0" spc="-20" dirty="0">
              <a:solidFill>
                <a:srgbClr val="002147"/>
              </a:solidFill>
              <a:cs typeface="Arial" panose="020B0604020202020204" pitchFamily="34" charset="0"/>
            </a:endParaRPr>
          </a:p>
          <a:p>
            <a:pPr eaLnBrk="1" fontAlgn="auto" hangingPunct="1">
              <a:spcBef>
                <a:spcPts val="0"/>
              </a:spcBef>
              <a:spcAft>
                <a:spcPts val="0"/>
              </a:spcAft>
              <a:defRPr/>
            </a:pPr>
            <a:r>
              <a:rPr lang="en-US" sz="2800" b="1" kern="0" spc="-20" dirty="0">
                <a:solidFill>
                  <a:srgbClr val="002147"/>
                </a:solidFill>
                <a:cs typeface="Arial" panose="020B0604020202020204" pitchFamily="34" charset="0"/>
              </a:rPr>
              <a:t>Online workshop to consolidate frameworks</a:t>
            </a:r>
            <a:endParaRPr lang="en-US" sz="2800" kern="0" dirty="0">
              <a:solidFill>
                <a:srgbClr val="002147"/>
              </a:solidFill>
              <a:cs typeface="Arial" panose="020B0604020202020204" pitchFamily="34" charset="0"/>
            </a:endParaRPr>
          </a:p>
        </p:txBody>
      </p:sp>
      <p:sp>
        <p:nvSpPr>
          <p:cNvPr id="3" name="object 7">
            <a:extLst>
              <a:ext uri="{FF2B5EF4-FFF2-40B4-BE49-F238E27FC236}">
                <a16:creationId xmlns:a16="http://schemas.microsoft.com/office/drawing/2014/main" id="{238F97ED-01B8-01ED-E39D-8749086F73A6}"/>
              </a:ext>
            </a:extLst>
          </p:cNvPr>
          <p:cNvSpPr>
            <a:spLocks/>
          </p:cNvSpPr>
          <p:nvPr/>
        </p:nvSpPr>
        <p:spPr bwMode="auto">
          <a:xfrm>
            <a:off x="16100722" y="2970499"/>
            <a:ext cx="2387600" cy="2387600"/>
          </a:xfrm>
          <a:custGeom>
            <a:avLst/>
            <a:gdLst>
              <a:gd name="T0" fmla="*/ 1098144 w 2387600"/>
              <a:gd name="T1" fmla="*/ 3767 h 2387600"/>
              <a:gd name="T2" fmla="*/ 958804 w 2387600"/>
              <a:gd name="T3" fmla="*/ 23101 h 2387600"/>
              <a:gd name="T4" fmla="*/ 825079 w 2387600"/>
              <a:gd name="T5" fmla="*/ 57998 h 2387600"/>
              <a:gd name="T6" fmla="*/ 697930 w 2387600"/>
              <a:gd name="T7" fmla="*/ 107496 h 2387600"/>
              <a:gd name="T8" fmla="*/ 578321 w 2387600"/>
              <a:gd name="T9" fmla="*/ 170632 h 2387600"/>
              <a:gd name="T10" fmla="*/ 467215 w 2387600"/>
              <a:gd name="T11" fmla="*/ 246442 h 2387600"/>
              <a:gd name="T12" fmla="*/ 365575 w 2387600"/>
              <a:gd name="T13" fmla="*/ 333964 h 2387600"/>
              <a:gd name="T14" fmla="*/ 274362 w 2387600"/>
              <a:gd name="T15" fmla="*/ 432236 h 2387600"/>
              <a:gd name="T16" fmla="*/ 194541 w 2387600"/>
              <a:gd name="T17" fmla="*/ 540294 h 2387600"/>
              <a:gd name="T18" fmla="*/ 127074 w 2387600"/>
              <a:gd name="T19" fmla="*/ 657175 h 2387600"/>
              <a:gd name="T20" fmla="*/ 72923 w 2387600"/>
              <a:gd name="T21" fmla="*/ 781917 h 2387600"/>
              <a:gd name="T22" fmla="*/ 33052 w 2387600"/>
              <a:gd name="T23" fmla="*/ 913558 h 2387600"/>
              <a:gd name="T24" fmla="*/ 8423 w 2387600"/>
              <a:gd name="T25" fmla="*/ 1051133 h 2387600"/>
              <a:gd name="T26" fmla="*/ 0 w 2387600"/>
              <a:gd name="T27" fmla="*/ 1193680 h 2387600"/>
              <a:gd name="T28" fmla="*/ 8423 w 2387600"/>
              <a:gd name="T29" fmla="*/ 1336228 h 2387600"/>
              <a:gd name="T30" fmla="*/ 33052 w 2387600"/>
              <a:gd name="T31" fmla="*/ 1473803 h 2387600"/>
              <a:gd name="T32" fmla="*/ 72923 w 2387600"/>
              <a:gd name="T33" fmla="*/ 1605443 h 2387600"/>
              <a:gd name="T34" fmla="*/ 127074 w 2387600"/>
              <a:gd name="T35" fmla="*/ 1730186 h 2387600"/>
              <a:gd name="T36" fmla="*/ 194541 w 2387600"/>
              <a:gd name="T37" fmla="*/ 1847067 h 2387600"/>
              <a:gd name="T38" fmla="*/ 274362 w 2387600"/>
              <a:gd name="T39" fmla="*/ 1955125 h 2387600"/>
              <a:gd name="T40" fmla="*/ 365575 w 2387600"/>
              <a:gd name="T41" fmla="*/ 2053397 h 2387600"/>
              <a:gd name="T42" fmla="*/ 467215 w 2387600"/>
              <a:gd name="T43" fmla="*/ 2140919 h 2387600"/>
              <a:gd name="T44" fmla="*/ 578321 w 2387600"/>
              <a:gd name="T45" fmla="*/ 2216729 h 2387600"/>
              <a:gd name="T46" fmla="*/ 697930 w 2387600"/>
              <a:gd name="T47" fmla="*/ 2279865 h 2387600"/>
              <a:gd name="T48" fmla="*/ 825079 w 2387600"/>
              <a:gd name="T49" fmla="*/ 2329363 h 2387600"/>
              <a:gd name="T50" fmla="*/ 958804 w 2387600"/>
              <a:gd name="T51" fmla="*/ 2364260 h 2387600"/>
              <a:gd name="T52" fmla="*/ 1098144 w 2387600"/>
              <a:gd name="T53" fmla="*/ 2383594 h 2387600"/>
              <a:gd name="T54" fmla="*/ 1241689 w 2387600"/>
              <a:gd name="T55" fmla="*/ 2386414 h 2387600"/>
              <a:gd name="T56" fmla="*/ 1382686 w 2387600"/>
              <a:gd name="T57" fmla="*/ 2372481 h 2387600"/>
              <a:gd name="T58" fmla="*/ 1518390 w 2387600"/>
              <a:gd name="T59" fmla="*/ 2342665 h 2387600"/>
              <a:gd name="T60" fmla="*/ 1647838 w 2387600"/>
              <a:gd name="T61" fmla="*/ 2297927 h 2387600"/>
              <a:gd name="T62" fmla="*/ 1770067 w 2387600"/>
              <a:gd name="T63" fmla="*/ 2239230 h 2387600"/>
              <a:gd name="T64" fmla="*/ 1884114 w 2387600"/>
              <a:gd name="T65" fmla="*/ 2167538 h 2387600"/>
              <a:gd name="T66" fmla="*/ 1989017 w 2387600"/>
              <a:gd name="T67" fmla="*/ 2083813 h 2387600"/>
              <a:gd name="T68" fmla="*/ 2083813 w 2387600"/>
              <a:gd name="T69" fmla="*/ 1989017 h 2387600"/>
              <a:gd name="T70" fmla="*/ 2167538 w 2387600"/>
              <a:gd name="T71" fmla="*/ 1884114 h 2387600"/>
              <a:gd name="T72" fmla="*/ 2239230 w 2387600"/>
              <a:gd name="T73" fmla="*/ 1770067 h 2387600"/>
              <a:gd name="T74" fmla="*/ 2297927 w 2387600"/>
              <a:gd name="T75" fmla="*/ 1647838 h 2387600"/>
              <a:gd name="T76" fmla="*/ 2342665 w 2387600"/>
              <a:gd name="T77" fmla="*/ 1518390 h 2387600"/>
              <a:gd name="T78" fmla="*/ 2372481 w 2387600"/>
              <a:gd name="T79" fmla="*/ 1382686 h 2387600"/>
              <a:gd name="T80" fmla="*/ 2386414 w 2387600"/>
              <a:gd name="T81" fmla="*/ 1241689 h 2387600"/>
              <a:gd name="T82" fmla="*/ 2383594 w 2387600"/>
              <a:gd name="T83" fmla="*/ 1098144 h 2387600"/>
              <a:gd name="T84" fmla="*/ 2364260 w 2387600"/>
              <a:gd name="T85" fmla="*/ 958804 h 2387600"/>
              <a:gd name="T86" fmla="*/ 2329363 w 2387600"/>
              <a:gd name="T87" fmla="*/ 825079 h 2387600"/>
              <a:gd name="T88" fmla="*/ 2279865 w 2387600"/>
              <a:gd name="T89" fmla="*/ 697930 h 2387600"/>
              <a:gd name="T90" fmla="*/ 2216729 w 2387600"/>
              <a:gd name="T91" fmla="*/ 578321 h 2387600"/>
              <a:gd name="T92" fmla="*/ 2140919 w 2387600"/>
              <a:gd name="T93" fmla="*/ 467215 h 2387600"/>
              <a:gd name="T94" fmla="*/ 2053397 w 2387600"/>
              <a:gd name="T95" fmla="*/ 365575 h 2387600"/>
              <a:gd name="T96" fmla="*/ 1955125 w 2387600"/>
              <a:gd name="T97" fmla="*/ 274362 h 2387600"/>
              <a:gd name="T98" fmla="*/ 1847067 w 2387600"/>
              <a:gd name="T99" fmla="*/ 194541 h 2387600"/>
              <a:gd name="T100" fmla="*/ 1730186 w 2387600"/>
              <a:gd name="T101" fmla="*/ 127074 h 2387600"/>
              <a:gd name="T102" fmla="*/ 1605443 w 2387600"/>
              <a:gd name="T103" fmla="*/ 72923 h 2387600"/>
              <a:gd name="T104" fmla="*/ 1473803 w 2387600"/>
              <a:gd name="T105" fmla="*/ 33052 h 2387600"/>
              <a:gd name="T106" fmla="*/ 1336228 w 2387600"/>
              <a:gd name="T107" fmla="*/ 8423 h 2387600"/>
              <a:gd name="T108" fmla="*/ 1193680 w 2387600"/>
              <a:gd name="T109" fmla="*/ 0 h 2387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7600" h="2387600">
                <a:moveTo>
                  <a:pt x="1193680" y="0"/>
                </a:moveTo>
                <a:lnTo>
                  <a:pt x="1145672" y="947"/>
                </a:lnTo>
                <a:lnTo>
                  <a:pt x="1098144" y="3767"/>
                </a:lnTo>
                <a:lnTo>
                  <a:pt x="1051133" y="8423"/>
                </a:lnTo>
                <a:lnTo>
                  <a:pt x="1004674" y="14880"/>
                </a:lnTo>
                <a:lnTo>
                  <a:pt x="958804" y="23101"/>
                </a:lnTo>
                <a:lnTo>
                  <a:pt x="913558" y="33052"/>
                </a:lnTo>
                <a:lnTo>
                  <a:pt x="868971" y="44696"/>
                </a:lnTo>
                <a:lnTo>
                  <a:pt x="825079" y="57998"/>
                </a:lnTo>
                <a:lnTo>
                  <a:pt x="781917" y="72923"/>
                </a:lnTo>
                <a:lnTo>
                  <a:pt x="739523" y="89434"/>
                </a:lnTo>
                <a:lnTo>
                  <a:pt x="697930" y="107496"/>
                </a:lnTo>
                <a:lnTo>
                  <a:pt x="657175" y="127074"/>
                </a:lnTo>
                <a:lnTo>
                  <a:pt x="617294" y="148131"/>
                </a:lnTo>
                <a:lnTo>
                  <a:pt x="578321" y="170632"/>
                </a:lnTo>
                <a:lnTo>
                  <a:pt x="540294" y="194541"/>
                </a:lnTo>
                <a:lnTo>
                  <a:pt x="503246" y="219823"/>
                </a:lnTo>
                <a:lnTo>
                  <a:pt x="467215" y="246442"/>
                </a:lnTo>
                <a:lnTo>
                  <a:pt x="432236" y="274362"/>
                </a:lnTo>
                <a:lnTo>
                  <a:pt x="398344" y="303548"/>
                </a:lnTo>
                <a:lnTo>
                  <a:pt x="365575" y="333964"/>
                </a:lnTo>
                <a:lnTo>
                  <a:pt x="333964" y="365575"/>
                </a:lnTo>
                <a:lnTo>
                  <a:pt x="303548" y="398344"/>
                </a:lnTo>
                <a:lnTo>
                  <a:pt x="274362" y="432236"/>
                </a:lnTo>
                <a:lnTo>
                  <a:pt x="246442" y="467215"/>
                </a:lnTo>
                <a:lnTo>
                  <a:pt x="219823" y="503246"/>
                </a:lnTo>
                <a:lnTo>
                  <a:pt x="194541" y="540294"/>
                </a:lnTo>
                <a:lnTo>
                  <a:pt x="170632" y="578321"/>
                </a:lnTo>
                <a:lnTo>
                  <a:pt x="148131" y="617294"/>
                </a:lnTo>
                <a:lnTo>
                  <a:pt x="127074" y="657175"/>
                </a:lnTo>
                <a:lnTo>
                  <a:pt x="107496" y="697930"/>
                </a:lnTo>
                <a:lnTo>
                  <a:pt x="89434" y="739523"/>
                </a:lnTo>
                <a:lnTo>
                  <a:pt x="72923" y="781917"/>
                </a:lnTo>
                <a:lnTo>
                  <a:pt x="57998" y="825079"/>
                </a:lnTo>
                <a:lnTo>
                  <a:pt x="44696" y="868971"/>
                </a:lnTo>
                <a:lnTo>
                  <a:pt x="33052" y="913558"/>
                </a:lnTo>
                <a:lnTo>
                  <a:pt x="23101" y="958804"/>
                </a:lnTo>
                <a:lnTo>
                  <a:pt x="14880" y="1004674"/>
                </a:lnTo>
                <a:lnTo>
                  <a:pt x="8423" y="1051133"/>
                </a:lnTo>
                <a:lnTo>
                  <a:pt x="3767" y="1098144"/>
                </a:lnTo>
                <a:lnTo>
                  <a:pt x="947" y="1145672"/>
                </a:lnTo>
                <a:lnTo>
                  <a:pt x="0" y="1193680"/>
                </a:lnTo>
                <a:lnTo>
                  <a:pt x="947" y="1241689"/>
                </a:lnTo>
                <a:lnTo>
                  <a:pt x="3767" y="1289217"/>
                </a:lnTo>
                <a:lnTo>
                  <a:pt x="8423" y="1336228"/>
                </a:lnTo>
                <a:lnTo>
                  <a:pt x="14880" y="1382686"/>
                </a:lnTo>
                <a:lnTo>
                  <a:pt x="23101" y="1428557"/>
                </a:lnTo>
                <a:lnTo>
                  <a:pt x="33052" y="1473803"/>
                </a:lnTo>
                <a:lnTo>
                  <a:pt x="44696" y="1518390"/>
                </a:lnTo>
                <a:lnTo>
                  <a:pt x="57998" y="1562282"/>
                </a:lnTo>
                <a:lnTo>
                  <a:pt x="72923" y="1605443"/>
                </a:lnTo>
                <a:lnTo>
                  <a:pt x="89434" y="1647838"/>
                </a:lnTo>
                <a:lnTo>
                  <a:pt x="107496" y="1689431"/>
                </a:lnTo>
                <a:lnTo>
                  <a:pt x="127074" y="1730186"/>
                </a:lnTo>
                <a:lnTo>
                  <a:pt x="148131" y="1770067"/>
                </a:lnTo>
                <a:lnTo>
                  <a:pt x="170632" y="1809039"/>
                </a:lnTo>
                <a:lnTo>
                  <a:pt x="194541" y="1847067"/>
                </a:lnTo>
                <a:lnTo>
                  <a:pt x="219823" y="1884114"/>
                </a:lnTo>
                <a:lnTo>
                  <a:pt x="246442" y="1920146"/>
                </a:lnTo>
                <a:lnTo>
                  <a:pt x="274362" y="1955125"/>
                </a:lnTo>
                <a:lnTo>
                  <a:pt x="303548" y="1989017"/>
                </a:lnTo>
                <a:lnTo>
                  <a:pt x="333964" y="2021786"/>
                </a:lnTo>
                <a:lnTo>
                  <a:pt x="365575" y="2053397"/>
                </a:lnTo>
                <a:lnTo>
                  <a:pt x="398344" y="2083813"/>
                </a:lnTo>
                <a:lnTo>
                  <a:pt x="432236" y="2112999"/>
                </a:lnTo>
                <a:lnTo>
                  <a:pt x="467215" y="2140919"/>
                </a:lnTo>
                <a:lnTo>
                  <a:pt x="503246" y="2167538"/>
                </a:lnTo>
                <a:lnTo>
                  <a:pt x="540294" y="2192820"/>
                </a:lnTo>
                <a:lnTo>
                  <a:pt x="578321" y="2216729"/>
                </a:lnTo>
                <a:lnTo>
                  <a:pt x="617294" y="2239230"/>
                </a:lnTo>
                <a:lnTo>
                  <a:pt x="657175" y="2260287"/>
                </a:lnTo>
                <a:lnTo>
                  <a:pt x="697930" y="2279865"/>
                </a:lnTo>
                <a:lnTo>
                  <a:pt x="739523" y="2297927"/>
                </a:lnTo>
                <a:lnTo>
                  <a:pt x="781917" y="2314438"/>
                </a:lnTo>
                <a:lnTo>
                  <a:pt x="825079" y="2329363"/>
                </a:lnTo>
                <a:lnTo>
                  <a:pt x="868971" y="2342665"/>
                </a:lnTo>
                <a:lnTo>
                  <a:pt x="913558" y="2354309"/>
                </a:lnTo>
                <a:lnTo>
                  <a:pt x="958804" y="2364260"/>
                </a:lnTo>
                <a:lnTo>
                  <a:pt x="1004674" y="2372481"/>
                </a:lnTo>
                <a:lnTo>
                  <a:pt x="1051133" y="2378938"/>
                </a:lnTo>
                <a:lnTo>
                  <a:pt x="1098144" y="2383594"/>
                </a:lnTo>
                <a:lnTo>
                  <a:pt x="1145672" y="2386414"/>
                </a:lnTo>
                <a:lnTo>
                  <a:pt x="1193680" y="2387361"/>
                </a:lnTo>
                <a:lnTo>
                  <a:pt x="1241689" y="2386414"/>
                </a:lnTo>
                <a:lnTo>
                  <a:pt x="1289217" y="2383594"/>
                </a:lnTo>
                <a:lnTo>
                  <a:pt x="1336228" y="2378938"/>
                </a:lnTo>
                <a:lnTo>
                  <a:pt x="1382686" y="2372481"/>
                </a:lnTo>
                <a:lnTo>
                  <a:pt x="1428557" y="2364260"/>
                </a:lnTo>
                <a:lnTo>
                  <a:pt x="1473803" y="2354309"/>
                </a:lnTo>
                <a:lnTo>
                  <a:pt x="1518390" y="2342665"/>
                </a:lnTo>
                <a:lnTo>
                  <a:pt x="1562282" y="2329363"/>
                </a:lnTo>
                <a:lnTo>
                  <a:pt x="1605443" y="2314438"/>
                </a:lnTo>
                <a:lnTo>
                  <a:pt x="1647838" y="2297927"/>
                </a:lnTo>
                <a:lnTo>
                  <a:pt x="1689431" y="2279865"/>
                </a:lnTo>
                <a:lnTo>
                  <a:pt x="1730186" y="2260287"/>
                </a:lnTo>
                <a:lnTo>
                  <a:pt x="1770067" y="2239230"/>
                </a:lnTo>
                <a:lnTo>
                  <a:pt x="1809039" y="2216729"/>
                </a:lnTo>
                <a:lnTo>
                  <a:pt x="1847067" y="2192820"/>
                </a:lnTo>
                <a:lnTo>
                  <a:pt x="1884114" y="2167538"/>
                </a:lnTo>
                <a:lnTo>
                  <a:pt x="1920146" y="2140919"/>
                </a:lnTo>
                <a:lnTo>
                  <a:pt x="1955125" y="2112999"/>
                </a:lnTo>
                <a:lnTo>
                  <a:pt x="1989017" y="2083813"/>
                </a:lnTo>
                <a:lnTo>
                  <a:pt x="2021786" y="2053397"/>
                </a:lnTo>
                <a:lnTo>
                  <a:pt x="2053397" y="2021786"/>
                </a:lnTo>
                <a:lnTo>
                  <a:pt x="2083813" y="1989017"/>
                </a:lnTo>
                <a:lnTo>
                  <a:pt x="2112999" y="1955125"/>
                </a:lnTo>
                <a:lnTo>
                  <a:pt x="2140919" y="1920146"/>
                </a:lnTo>
                <a:lnTo>
                  <a:pt x="2167538" y="1884114"/>
                </a:lnTo>
                <a:lnTo>
                  <a:pt x="2192820" y="1847067"/>
                </a:lnTo>
                <a:lnTo>
                  <a:pt x="2216729" y="1809039"/>
                </a:lnTo>
                <a:lnTo>
                  <a:pt x="2239230" y="1770067"/>
                </a:lnTo>
                <a:lnTo>
                  <a:pt x="2260287" y="1730186"/>
                </a:lnTo>
                <a:lnTo>
                  <a:pt x="2279865" y="1689431"/>
                </a:lnTo>
                <a:lnTo>
                  <a:pt x="2297927" y="1647838"/>
                </a:lnTo>
                <a:lnTo>
                  <a:pt x="2314438" y="1605443"/>
                </a:lnTo>
                <a:lnTo>
                  <a:pt x="2329363" y="1562282"/>
                </a:lnTo>
                <a:lnTo>
                  <a:pt x="2342665" y="1518390"/>
                </a:lnTo>
                <a:lnTo>
                  <a:pt x="2354309" y="1473803"/>
                </a:lnTo>
                <a:lnTo>
                  <a:pt x="2364260" y="1428557"/>
                </a:lnTo>
                <a:lnTo>
                  <a:pt x="2372481" y="1382686"/>
                </a:lnTo>
                <a:lnTo>
                  <a:pt x="2378938" y="1336228"/>
                </a:lnTo>
                <a:lnTo>
                  <a:pt x="2383594" y="1289217"/>
                </a:lnTo>
                <a:lnTo>
                  <a:pt x="2386414" y="1241689"/>
                </a:lnTo>
                <a:lnTo>
                  <a:pt x="2387361" y="1193680"/>
                </a:lnTo>
                <a:lnTo>
                  <a:pt x="2386414" y="1145672"/>
                </a:lnTo>
                <a:lnTo>
                  <a:pt x="2383594" y="1098144"/>
                </a:lnTo>
                <a:lnTo>
                  <a:pt x="2378938" y="1051133"/>
                </a:lnTo>
                <a:lnTo>
                  <a:pt x="2372481" y="1004674"/>
                </a:lnTo>
                <a:lnTo>
                  <a:pt x="2364260" y="958804"/>
                </a:lnTo>
                <a:lnTo>
                  <a:pt x="2354309" y="913558"/>
                </a:lnTo>
                <a:lnTo>
                  <a:pt x="2342665" y="868971"/>
                </a:lnTo>
                <a:lnTo>
                  <a:pt x="2329363" y="825079"/>
                </a:lnTo>
                <a:lnTo>
                  <a:pt x="2314438" y="781917"/>
                </a:lnTo>
                <a:lnTo>
                  <a:pt x="2297927" y="739523"/>
                </a:lnTo>
                <a:lnTo>
                  <a:pt x="2279865" y="697930"/>
                </a:lnTo>
                <a:lnTo>
                  <a:pt x="2260287" y="657175"/>
                </a:lnTo>
                <a:lnTo>
                  <a:pt x="2239230" y="617294"/>
                </a:lnTo>
                <a:lnTo>
                  <a:pt x="2216729" y="578321"/>
                </a:lnTo>
                <a:lnTo>
                  <a:pt x="2192820" y="540294"/>
                </a:lnTo>
                <a:lnTo>
                  <a:pt x="2167538" y="503246"/>
                </a:lnTo>
                <a:lnTo>
                  <a:pt x="2140919" y="467215"/>
                </a:lnTo>
                <a:lnTo>
                  <a:pt x="2112999" y="432236"/>
                </a:lnTo>
                <a:lnTo>
                  <a:pt x="2083813" y="398344"/>
                </a:lnTo>
                <a:lnTo>
                  <a:pt x="2053397" y="365575"/>
                </a:lnTo>
                <a:lnTo>
                  <a:pt x="2021786" y="333964"/>
                </a:lnTo>
                <a:lnTo>
                  <a:pt x="1989017" y="303548"/>
                </a:lnTo>
                <a:lnTo>
                  <a:pt x="1955125" y="274362"/>
                </a:lnTo>
                <a:lnTo>
                  <a:pt x="1920146" y="246442"/>
                </a:lnTo>
                <a:lnTo>
                  <a:pt x="1884114" y="219823"/>
                </a:lnTo>
                <a:lnTo>
                  <a:pt x="1847067" y="194541"/>
                </a:lnTo>
                <a:lnTo>
                  <a:pt x="1809039" y="170632"/>
                </a:lnTo>
                <a:lnTo>
                  <a:pt x="1770067" y="148131"/>
                </a:lnTo>
                <a:lnTo>
                  <a:pt x="1730186" y="127074"/>
                </a:lnTo>
                <a:lnTo>
                  <a:pt x="1689431" y="107496"/>
                </a:lnTo>
                <a:lnTo>
                  <a:pt x="1647838" y="89434"/>
                </a:lnTo>
                <a:lnTo>
                  <a:pt x="1605443" y="72923"/>
                </a:lnTo>
                <a:lnTo>
                  <a:pt x="1562282" y="57998"/>
                </a:lnTo>
                <a:lnTo>
                  <a:pt x="1518390" y="44696"/>
                </a:lnTo>
                <a:lnTo>
                  <a:pt x="1473803" y="33052"/>
                </a:lnTo>
                <a:lnTo>
                  <a:pt x="1428557" y="23101"/>
                </a:lnTo>
                <a:lnTo>
                  <a:pt x="1382686" y="14880"/>
                </a:lnTo>
                <a:lnTo>
                  <a:pt x="1336228" y="8423"/>
                </a:lnTo>
                <a:lnTo>
                  <a:pt x="1289217" y="3767"/>
                </a:lnTo>
                <a:lnTo>
                  <a:pt x="1241689" y="947"/>
                </a:lnTo>
                <a:lnTo>
                  <a:pt x="1193680" y="0"/>
                </a:lnTo>
                <a:close/>
              </a:path>
            </a:pathLst>
          </a:custGeom>
          <a:solidFill>
            <a:srgbClr val="C2F2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TextBox 5">
            <a:extLst>
              <a:ext uri="{FF2B5EF4-FFF2-40B4-BE49-F238E27FC236}">
                <a16:creationId xmlns:a16="http://schemas.microsoft.com/office/drawing/2014/main" id="{B85B80EE-9874-B0EB-0E17-5E42ACE5138E}"/>
              </a:ext>
            </a:extLst>
          </p:cNvPr>
          <p:cNvSpPr txBox="1"/>
          <p:nvPr/>
        </p:nvSpPr>
        <p:spPr>
          <a:xfrm>
            <a:off x="15851309" y="6546857"/>
            <a:ext cx="3675965" cy="1815882"/>
          </a:xfrm>
          <a:prstGeom prst="rect">
            <a:avLst/>
          </a:prstGeom>
          <a:noFill/>
        </p:spPr>
        <p:txBody>
          <a:bodyPr wrap="square">
            <a:spAutoFit/>
          </a:bodyPr>
          <a:lstStyle/>
          <a:p>
            <a:pPr eaLnBrk="1" fontAlgn="auto" hangingPunct="1">
              <a:spcBef>
                <a:spcPts val="0"/>
              </a:spcBef>
              <a:spcAft>
                <a:spcPts val="0"/>
              </a:spcAft>
              <a:defRPr/>
            </a:pPr>
            <a:r>
              <a:rPr lang="en-US" sz="2800" b="1" kern="0" spc="-10" dirty="0">
                <a:solidFill>
                  <a:srgbClr val="002147"/>
                </a:solidFill>
                <a:cs typeface="Arial" panose="020B0604020202020204" pitchFamily="34" charset="0"/>
              </a:rPr>
              <a:t>2025</a:t>
            </a:r>
            <a:endParaRPr lang="en-US" sz="2800" b="1" kern="0" dirty="0">
              <a:solidFill>
                <a:srgbClr val="002147"/>
              </a:solidFill>
              <a:cs typeface="Arial" panose="020B0604020202020204" pitchFamily="34" charset="0"/>
            </a:endParaRPr>
          </a:p>
          <a:p>
            <a:pPr eaLnBrk="1" fontAlgn="auto" hangingPunct="1">
              <a:spcBef>
                <a:spcPts val="0"/>
              </a:spcBef>
              <a:spcAft>
                <a:spcPts val="0"/>
              </a:spcAft>
              <a:defRPr/>
            </a:pPr>
            <a:endParaRPr lang="en-US" sz="2800" b="1" kern="0" spc="-20" dirty="0">
              <a:solidFill>
                <a:srgbClr val="002147"/>
              </a:solidFill>
              <a:cs typeface="Arial" panose="020B0604020202020204" pitchFamily="34" charset="0"/>
            </a:endParaRPr>
          </a:p>
          <a:p>
            <a:pPr eaLnBrk="1" fontAlgn="auto" hangingPunct="1">
              <a:spcBef>
                <a:spcPts val="0"/>
              </a:spcBef>
              <a:spcAft>
                <a:spcPts val="0"/>
              </a:spcAft>
              <a:defRPr/>
            </a:pPr>
            <a:r>
              <a:rPr lang="en-US" sz="2800" b="1" kern="0" spc="-20" dirty="0">
                <a:solidFill>
                  <a:srgbClr val="002147"/>
                </a:solidFill>
                <a:cs typeface="Arial" panose="020B0604020202020204" pitchFamily="34" charset="0"/>
              </a:rPr>
              <a:t>Ongoing YARG activities</a:t>
            </a:r>
            <a:endParaRPr lang="en-US" sz="2800" kern="0" dirty="0">
              <a:solidFill>
                <a:srgbClr val="002147"/>
              </a:solidFill>
              <a:cs typeface="Arial" panose="020B0604020202020204" pitchFamily="34" charset="0"/>
            </a:endParaRPr>
          </a:p>
        </p:txBody>
      </p:sp>
      <p:pic>
        <p:nvPicPr>
          <p:cNvPr id="7" name="Picture 6">
            <a:extLst>
              <a:ext uri="{FF2B5EF4-FFF2-40B4-BE49-F238E27FC236}">
                <a16:creationId xmlns:a16="http://schemas.microsoft.com/office/drawing/2014/main" id="{4191AC79-0356-CE76-576A-D6760618A177}"/>
              </a:ext>
            </a:extLst>
          </p:cNvPr>
          <p:cNvPicPr>
            <a:picLocks noChangeAspect="1"/>
          </p:cNvPicPr>
          <p:nvPr/>
        </p:nvPicPr>
        <p:blipFill>
          <a:blip r:embed="rId2"/>
          <a:stretch>
            <a:fillRect/>
          </a:stretch>
        </p:blipFill>
        <p:spPr>
          <a:xfrm>
            <a:off x="1954213" y="413850"/>
            <a:ext cx="2387600" cy="11418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8023E-34BD-62E4-E042-73CC5C263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FA584-1596-426E-2ECB-74B11792BF83}"/>
              </a:ext>
            </a:extLst>
          </p:cNvPr>
          <p:cNvSpPr>
            <a:spLocks noGrp="1"/>
          </p:cNvSpPr>
          <p:nvPr>
            <p:ph type="title"/>
          </p:nvPr>
        </p:nvSpPr>
        <p:spPr>
          <a:xfrm>
            <a:off x="5657843" y="-479156"/>
            <a:ext cx="8946520" cy="2553408"/>
          </a:xfrm>
        </p:spPr>
        <p:txBody>
          <a:bodyPr>
            <a:normAutofit/>
          </a:bodyPr>
          <a:lstStyle/>
          <a:p>
            <a:pPr algn="ctr"/>
            <a:r>
              <a:rPr lang="en-US" sz="7915" dirty="0"/>
              <a:t>SCOPE team </a:t>
            </a:r>
            <a:br>
              <a:rPr lang="en-US" sz="7915" dirty="0"/>
            </a:br>
            <a:r>
              <a:rPr lang="en-US" sz="4000" dirty="0" err="1">
                <a:solidFill>
                  <a:schemeClr val="tx1"/>
                </a:solidFill>
                <a:latin typeface="Arial" panose="020B0604020202020204" pitchFamily="34" charset="0"/>
                <a:cs typeface="Arial" panose="020B0604020202020204" pitchFamily="34" charset="0"/>
              </a:rPr>
              <a:t>SCOPE@oucru.org</a:t>
            </a:r>
            <a:endParaRPr lang="en-ID" sz="7915" dirty="0"/>
          </a:p>
        </p:txBody>
      </p:sp>
      <p:sp>
        <p:nvSpPr>
          <p:cNvPr id="3" name="Text Placeholder 2">
            <a:extLst>
              <a:ext uri="{FF2B5EF4-FFF2-40B4-BE49-F238E27FC236}">
                <a16:creationId xmlns:a16="http://schemas.microsoft.com/office/drawing/2014/main" id="{5DB89719-F261-DA53-C7DD-60F4C890DF82}"/>
              </a:ext>
            </a:extLst>
          </p:cNvPr>
          <p:cNvSpPr>
            <a:spLocks noGrp="1"/>
          </p:cNvSpPr>
          <p:nvPr>
            <p:ph type="body" idx="1"/>
          </p:nvPr>
        </p:nvSpPr>
        <p:spPr>
          <a:xfrm>
            <a:off x="3178175" y="2156439"/>
            <a:ext cx="11894686" cy="8427909"/>
          </a:xfrm>
        </p:spPr>
        <p:txBody>
          <a:bodyPr/>
          <a:lstStyle/>
          <a:p>
            <a:r>
              <a:rPr lang="en-US" sz="2638" dirty="0">
                <a:solidFill>
                  <a:schemeClr val="tx1"/>
                </a:solidFill>
              </a:rPr>
              <a:t>Duy Thanh</a:t>
            </a:r>
          </a:p>
          <a:p>
            <a:r>
              <a:rPr lang="en-US" sz="2638" dirty="0">
                <a:solidFill>
                  <a:schemeClr val="tx1"/>
                </a:solidFill>
              </a:rPr>
              <a:t>Co-I SEACOVARIENTS &amp; PCE Lead</a:t>
            </a:r>
          </a:p>
          <a:p>
            <a:r>
              <a:rPr lang="en-US" sz="2638" dirty="0">
                <a:solidFill>
                  <a:schemeClr val="tx1"/>
                </a:solidFill>
              </a:rPr>
              <a:t>Vice-Head PCE OUCRU Vietnam</a:t>
            </a:r>
          </a:p>
          <a:p>
            <a:endParaRPr lang="en-US" sz="2638" dirty="0">
              <a:solidFill>
                <a:schemeClr val="tx1"/>
              </a:solidFill>
            </a:endParaRPr>
          </a:p>
          <a:p>
            <a:r>
              <a:rPr lang="en-US" sz="2638" dirty="0">
                <a:solidFill>
                  <a:schemeClr val="tx1"/>
                </a:solidFill>
              </a:rPr>
              <a:t>Prof. </a:t>
            </a:r>
            <a:r>
              <a:rPr lang="en-US" sz="2638" dirty="0" err="1">
                <a:solidFill>
                  <a:schemeClr val="tx1"/>
                </a:solidFill>
              </a:rPr>
              <a:t>Phaikyeong</a:t>
            </a:r>
            <a:r>
              <a:rPr lang="en-US" sz="2638" dirty="0">
                <a:solidFill>
                  <a:schemeClr val="tx1"/>
                </a:solidFill>
              </a:rPr>
              <a:t> Cheah</a:t>
            </a:r>
          </a:p>
          <a:p>
            <a:r>
              <a:rPr lang="en-US" sz="2638" dirty="0">
                <a:solidFill>
                  <a:schemeClr val="tx1"/>
                </a:solidFill>
              </a:rPr>
              <a:t>Head of Ethics &amp; Engagement MORU </a:t>
            </a:r>
          </a:p>
          <a:p>
            <a:r>
              <a:rPr lang="en-US" sz="2638" dirty="0">
                <a:solidFill>
                  <a:schemeClr val="tx1"/>
                </a:solidFill>
              </a:rPr>
              <a:t>SCOPE Lead for Thailand</a:t>
            </a:r>
          </a:p>
          <a:p>
            <a:endParaRPr lang="en-US" sz="2638" dirty="0">
              <a:solidFill>
                <a:schemeClr val="tx1"/>
              </a:solidFill>
            </a:endParaRPr>
          </a:p>
          <a:p>
            <a:r>
              <a:rPr lang="en-US" sz="2638" dirty="0" err="1">
                <a:solidFill>
                  <a:schemeClr val="tx1"/>
                </a:solidFill>
              </a:rPr>
              <a:t>Kanpong</a:t>
            </a:r>
            <a:r>
              <a:rPr lang="en-US" sz="2638" dirty="0">
                <a:solidFill>
                  <a:schemeClr val="tx1"/>
                </a:solidFill>
              </a:rPr>
              <a:t> </a:t>
            </a:r>
            <a:r>
              <a:rPr lang="en-US" sz="2638" dirty="0" err="1">
                <a:solidFill>
                  <a:schemeClr val="tx1"/>
                </a:solidFill>
              </a:rPr>
              <a:t>Boonthaworn</a:t>
            </a:r>
            <a:r>
              <a:rPr lang="en-US" sz="2638" dirty="0">
                <a:solidFill>
                  <a:schemeClr val="tx1"/>
                </a:solidFill>
              </a:rPr>
              <a:t> (Kan), </a:t>
            </a:r>
            <a:r>
              <a:rPr lang="en-US" sz="2638" dirty="0" err="1">
                <a:solidFill>
                  <a:schemeClr val="tx1"/>
                </a:solidFill>
              </a:rPr>
              <a:t>Natinee</a:t>
            </a:r>
            <a:r>
              <a:rPr lang="en-US" sz="2638" dirty="0">
                <a:solidFill>
                  <a:schemeClr val="tx1"/>
                </a:solidFill>
              </a:rPr>
              <a:t> </a:t>
            </a:r>
            <a:r>
              <a:rPr lang="en-US" sz="2638" dirty="0" err="1">
                <a:solidFill>
                  <a:schemeClr val="tx1"/>
                </a:solidFill>
              </a:rPr>
              <a:t>Kulpijit</a:t>
            </a:r>
            <a:r>
              <a:rPr lang="en-US" sz="2638" dirty="0">
                <a:solidFill>
                  <a:schemeClr val="tx1"/>
                </a:solidFill>
              </a:rPr>
              <a:t>, </a:t>
            </a:r>
            <a:r>
              <a:rPr lang="en-US" sz="2638" dirty="0" err="1">
                <a:solidFill>
                  <a:schemeClr val="tx1"/>
                </a:solidFill>
              </a:rPr>
              <a:t>Supanat</a:t>
            </a:r>
            <a:r>
              <a:rPr lang="en-US" sz="2638" dirty="0">
                <a:solidFill>
                  <a:schemeClr val="tx1"/>
                </a:solidFill>
              </a:rPr>
              <a:t> </a:t>
            </a:r>
            <a:r>
              <a:rPr lang="en-US" sz="2638" dirty="0" err="1">
                <a:solidFill>
                  <a:schemeClr val="tx1"/>
                </a:solidFill>
              </a:rPr>
              <a:t>Ruangkajorn</a:t>
            </a:r>
            <a:r>
              <a:rPr lang="en-US" sz="2638" dirty="0">
                <a:solidFill>
                  <a:schemeClr val="tx1"/>
                </a:solidFill>
              </a:rPr>
              <a:t> (Ice), </a:t>
            </a:r>
            <a:r>
              <a:rPr lang="en-US" sz="2638" dirty="0" err="1">
                <a:solidFill>
                  <a:schemeClr val="tx1"/>
                </a:solidFill>
              </a:rPr>
              <a:t>Tasawan</a:t>
            </a:r>
            <a:r>
              <a:rPr lang="en-US" sz="2638" dirty="0">
                <a:solidFill>
                  <a:schemeClr val="tx1"/>
                </a:solidFill>
              </a:rPr>
              <a:t> </a:t>
            </a:r>
            <a:r>
              <a:rPr lang="en-US" sz="2638" dirty="0" err="1">
                <a:solidFill>
                  <a:schemeClr val="tx1"/>
                </a:solidFill>
              </a:rPr>
              <a:t>Roomchaichote</a:t>
            </a:r>
            <a:r>
              <a:rPr lang="en-US" sz="2638" dirty="0">
                <a:solidFill>
                  <a:schemeClr val="tx1"/>
                </a:solidFill>
              </a:rPr>
              <a:t> (Lek)</a:t>
            </a:r>
          </a:p>
          <a:p>
            <a:r>
              <a:rPr lang="en-US" sz="2638" dirty="0">
                <a:solidFill>
                  <a:schemeClr val="tx1"/>
                </a:solidFill>
              </a:rPr>
              <a:t>Public and Community Engagement Officers MORU Thailand</a:t>
            </a:r>
          </a:p>
          <a:p>
            <a:r>
              <a:rPr lang="en-US" sz="2638" dirty="0">
                <a:solidFill>
                  <a:schemeClr val="tx1"/>
                </a:solidFill>
              </a:rPr>
              <a:t>SCOPE Team for Thailand</a:t>
            </a:r>
          </a:p>
          <a:p>
            <a:endParaRPr lang="en-US" sz="2638" dirty="0">
              <a:solidFill>
                <a:schemeClr val="tx1"/>
              </a:solidFill>
            </a:endParaRPr>
          </a:p>
          <a:p>
            <a:r>
              <a:rPr lang="en-US" sz="2638" dirty="0">
                <a:solidFill>
                  <a:schemeClr val="tx1"/>
                </a:solidFill>
              </a:rPr>
              <a:t>Eva </a:t>
            </a:r>
            <a:r>
              <a:rPr lang="en-US" sz="2638" dirty="0" err="1">
                <a:solidFill>
                  <a:schemeClr val="tx1"/>
                </a:solidFill>
              </a:rPr>
              <a:t>Simarmata</a:t>
            </a:r>
            <a:endParaRPr lang="en-US" sz="2638" dirty="0">
              <a:solidFill>
                <a:schemeClr val="tx1"/>
              </a:solidFill>
            </a:endParaRPr>
          </a:p>
          <a:p>
            <a:r>
              <a:rPr lang="en-US" sz="2638" dirty="0">
                <a:solidFill>
                  <a:schemeClr val="tx1"/>
                </a:solidFill>
              </a:rPr>
              <a:t>Public and Community Engagement Officer OUCRU-ID</a:t>
            </a:r>
            <a:br>
              <a:rPr lang="en-US" sz="2638" dirty="0">
                <a:solidFill>
                  <a:schemeClr val="tx1"/>
                </a:solidFill>
              </a:rPr>
            </a:br>
            <a:r>
              <a:rPr lang="en-US" sz="2638" dirty="0">
                <a:solidFill>
                  <a:schemeClr val="tx1"/>
                </a:solidFill>
              </a:rPr>
              <a:t>SCOPE Lead for Indonesia</a:t>
            </a:r>
            <a:endParaRPr lang="en-ID" sz="2638" dirty="0">
              <a:solidFill>
                <a:schemeClr val="tx1"/>
              </a:solidFill>
            </a:endParaRPr>
          </a:p>
          <a:p>
            <a:endParaRPr lang="en-US" sz="2638" dirty="0">
              <a:solidFill>
                <a:schemeClr val="tx1"/>
              </a:solidFill>
            </a:endParaRPr>
          </a:p>
          <a:p>
            <a:r>
              <a:rPr lang="en-US" sz="2638" dirty="0">
                <a:solidFill>
                  <a:schemeClr val="tx1"/>
                </a:solidFill>
              </a:rPr>
              <a:t>Bill Pham &amp; Hoang </a:t>
            </a:r>
            <a:r>
              <a:rPr lang="en-US" sz="2638" dirty="0" err="1">
                <a:solidFill>
                  <a:schemeClr val="tx1"/>
                </a:solidFill>
              </a:rPr>
              <a:t>Chieu</a:t>
            </a:r>
            <a:endParaRPr lang="en-US" sz="2638" dirty="0">
              <a:solidFill>
                <a:schemeClr val="tx1"/>
              </a:solidFill>
            </a:endParaRPr>
          </a:p>
          <a:p>
            <a:r>
              <a:rPr lang="en-US" sz="2638" dirty="0">
                <a:solidFill>
                  <a:schemeClr val="tx1"/>
                </a:solidFill>
              </a:rPr>
              <a:t>Senior Schools &amp; Youth Engagement Officers OUCRU-VN</a:t>
            </a:r>
          </a:p>
          <a:p>
            <a:r>
              <a:rPr lang="en-US" sz="2638" dirty="0">
                <a:solidFill>
                  <a:schemeClr val="tx1"/>
                </a:solidFill>
              </a:rPr>
              <a:t>SCOPE Lead for Vietnam</a:t>
            </a:r>
          </a:p>
          <a:p>
            <a:endParaRPr lang="en-US" sz="2638" dirty="0">
              <a:solidFill>
                <a:schemeClr val="tx1"/>
              </a:solidFill>
            </a:endParaRPr>
          </a:p>
        </p:txBody>
      </p:sp>
      <p:sp>
        <p:nvSpPr>
          <p:cNvPr id="4" name="object 3">
            <a:extLst>
              <a:ext uri="{FF2B5EF4-FFF2-40B4-BE49-F238E27FC236}">
                <a16:creationId xmlns:a16="http://schemas.microsoft.com/office/drawing/2014/main" id="{E5566656-E801-4CDE-E3DB-C21CE3E4B0BA}"/>
              </a:ext>
            </a:extLst>
          </p:cNvPr>
          <p:cNvSpPr/>
          <p:nvPr/>
        </p:nvSpPr>
        <p:spPr>
          <a:xfrm rot="10800000">
            <a:off x="20" y="2373447"/>
            <a:ext cx="2845358" cy="7457616"/>
          </a:xfrm>
          <a:custGeom>
            <a:avLst/>
            <a:gdLst/>
            <a:ahLst/>
            <a:cxnLst/>
            <a:rect l="l" t="t" r="r" b="b"/>
            <a:pathLst>
              <a:path w="2900044" h="7600950">
                <a:moveTo>
                  <a:pt x="2899653" y="0"/>
                </a:moveTo>
                <a:lnTo>
                  <a:pt x="2827151" y="20496"/>
                </a:lnTo>
                <a:lnTo>
                  <a:pt x="2783092" y="33732"/>
                </a:lnTo>
                <a:lnTo>
                  <a:pt x="2739251" y="47467"/>
                </a:lnTo>
                <a:lnTo>
                  <a:pt x="2695632" y="61697"/>
                </a:lnTo>
                <a:lnTo>
                  <a:pt x="2652238" y="76419"/>
                </a:lnTo>
                <a:lnTo>
                  <a:pt x="2609071" y="91629"/>
                </a:lnTo>
                <a:lnTo>
                  <a:pt x="2566136" y="107324"/>
                </a:lnTo>
                <a:lnTo>
                  <a:pt x="2523436" y="123500"/>
                </a:lnTo>
                <a:lnTo>
                  <a:pt x="2480973" y="140156"/>
                </a:lnTo>
                <a:lnTo>
                  <a:pt x="2438752" y="157286"/>
                </a:lnTo>
                <a:lnTo>
                  <a:pt x="2396775" y="174888"/>
                </a:lnTo>
                <a:lnTo>
                  <a:pt x="2355047" y="192959"/>
                </a:lnTo>
                <a:lnTo>
                  <a:pt x="2313569" y="211495"/>
                </a:lnTo>
                <a:lnTo>
                  <a:pt x="2272345" y="230494"/>
                </a:lnTo>
                <a:lnTo>
                  <a:pt x="2231380" y="249950"/>
                </a:lnTo>
                <a:lnTo>
                  <a:pt x="2190675" y="269863"/>
                </a:lnTo>
                <a:lnTo>
                  <a:pt x="2150235" y="290227"/>
                </a:lnTo>
                <a:lnTo>
                  <a:pt x="2110062" y="311040"/>
                </a:lnTo>
                <a:lnTo>
                  <a:pt x="2070161" y="332299"/>
                </a:lnTo>
                <a:lnTo>
                  <a:pt x="2030533" y="353999"/>
                </a:lnTo>
                <a:lnTo>
                  <a:pt x="1991183" y="376139"/>
                </a:lnTo>
                <a:lnTo>
                  <a:pt x="1952114" y="398714"/>
                </a:lnTo>
                <a:lnTo>
                  <a:pt x="1913329" y="421722"/>
                </a:lnTo>
                <a:lnTo>
                  <a:pt x="1874831" y="445159"/>
                </a:lnTo>
                <a:lnTo>
                  <a:pt x="1836624" y="469021"/>
                </a:lnTo>
                <a:lnTo>
                  <a:pt x="1798711" y="493306"/>
                </a:lnTo>
                <a:lnTo>
                  <a:pt x="1761095" y="518010"/>
                </a:lnTo>
                <a:lnTo>
                  <a:pt x="1723780" y="543130"/>
                </a:lnTo>
                <a:lnTo>
                  <a:pt x="1686769" y="568662"/>
                </a:lnTo>
                <a:lnTo>
                  <a:pt x="1650065" y="594604"/>
                </a:lnTo>
                <a:lnTo>
                  <a:pt x="1613672" y="620951"/>
                </a:lnTo>
                <a:lnTo>
                  <a:pt x="1577592" y="647701"/>
                </a:lnTo>
                <a:lnTo>
                  <a:pt x="1541829" y="674851"/>
                </a:lnTo>
                <a:lnTo>
                  <a:pt x="1506387" y="702396"/>
                </a:lnTo>
                <a:lnTo>
                  <a:pt x="1471269" y="730335"/>
                </a:lnTo>
                <a:lnTo>
                  <a:pt x="1436477" y="758662"/>
                </a:lnTo>
                <a:lnTo>
                  <a:pt x="1402016" y="787376"/>
                </a:lnTo>
                <a:lnTo>
                  <a:pt x="1367888" y="816473"/>
                </a:lnTo>
                <a:lnTo>
                  <a:pt x="1334097" y="845949"/>
                </a:lnTo>
                <a:lnTo>
                  <a:pt x="1300647" y="875802"/>
                </a:lnTo>
                <a:lnTo>
                  <a:pt x="1267540" y="906028"/>
                </a:lnTo>
                <a:lnTo>
                  <a:pt x="1234779" y="936623"/>
                </a:lnTo>
                <a:lnTo>
                  <a:pt x="1202369" y="967584"/>
                </a:lnTo>
                <a:lnTo>
                  <a:pt x="1170312" y="998909"/>
                </a:lnTo>
                <a:lnTo>
                  <a:pt x="1138612" y="1030594"/>
                </a:lnTo>
                <a:lnTo>
                  <a:pt x="1107272" y="1062635"/>
                </a:lnTo>
                <a:lnTo>
                  <a:pt x="1076295" y="1095029"/>
                </a:lnTo>
                <a:lnTo>
                  <a:pt x="1045684" y="1127773"/>
                </a:lnTo>
                <a:lnTo>
                  <a:pt x="1015444" y="1160864"/>
                </a:lnTo>
                <a:lnTo>
                  <a:pt x="985576" y="1194298"/>
                </a:lnTo>
                <a:lnTo>
                  <a:pt x="956085" y="1228072"/>
                </a:lnTo>
                <a:lnTo>
                  <a:pt x="926974" y="1262183"/>
                </a:lnTo>
                <a:lnTo>
                  <a:pt x="898246" y="1296627"/>
                </a:lnTo>
                <a:lnTo>
                  <a:pt x="869904" y="1331401"/>
                </a:lnTo>
                <a:lnTo>
                  <a:pt x="841952" y="1366502"/>
                </a:lnTo>
                <a:lnTo>
                  <a:pt x="814393" y="1401927"/>
                </a:lnTo>
                <a:lnTo>
                  <a:pt x="787230" y="1437672"/>
                </a:lnTo>
                <a:lnTo>
                  <a:pt x="760467" y="1473733"/>
                </a:lnTo>
                <a:lnTo>
                  <a:pt x="734106" y="1510109"/>
                </a:lnTo>
                <a:lnTo>
                  <a:pt x="708152" y="1546795"/>
                </a:lnTo>
                <a:lnTo>
                  <a:pt x="682607" y="1583787"/>
                </a:lnTo>
                <a:lnTo>
                  <a:pt x="657474" y="1621084"/>
                </a:lnTo>
                <a:lnTo>
                  <a:pt x="632758" y="1658681"/>
                </a:lnTo>
                <a:lnTo>
                  <a:pt x="608461" y="1696575"/>
                </a:lnTo>
                <a:lnTo>
                  <a:pt x="584587" y="1734763"/>
                </a:lnTo>
                <a:lnTo>
                  <a:pt x="561139" y="1773242"/>
                </a:lnTo>
                <a:lnTo>
                  <a:pt x="538120" y="1812008"/>
                </a:lnTo>
                <a:lnTo>
                  <a:pt x="515534" y="1851057"/>
                </a:lnTo>
                <a:lnTo>
                  <a:pt x="493383" y="1890388"/>
                </a:lnTo>
                <a:lnTo>
                  <a:pt x="471671" y="1929996"/>
                </a:lnTo>
                <a:lnTo>
                  <a:pt x="450402" y="1969878"/>
                </a:lnTo>
                <a:lnTo>
                  <a:pt x="429579" y="2010030"/>
                </a:lnTo>
                <a:lnTo>
                  <a:pt x="409204" y="2050450"/>
                </a:lnTo>
                <a:lnTo>
                  <a:pt x="389282" y="2091135"/>
                </a:lnTo>
                <a:lnTo>
                  <a:pt x="369816" y="2132080"/>
                </a:lnTo>
                <a:lnTo>
                  <a:pt x="350808" y="2173283"/>
                </a:lnTo>
                <a:lnTo>
                  <a:pt x="332263" y="2214740"/>
                </a:lnTo>
                <a:lnTo>
                  <a:pt x="314183" y="2256448"/>
                </a:lnTo>
                <a:lnTo>
                  <a:pt x="296572" y="2298404"/>
                </a:lnTo>
                <a:lnTo>
                  <a:pt x="279433" y="2340604"/>
                </a:lnTo>
                <a:lnTo>
                  <a:pt x="262770" y="2383046"/>
                </a:lnTo>
                <a:lnTo>
                  <a:pt x="246585" y="2425725"/>
                </a:lnTo>
                <a:lnTo>
                  <a:pt x="230882" y="2468638"/>
                </a:lnTo>
                <a:lnTo>
                  <a:pt x="215665" y="2511783"/>
                </a:lnTo>
                <a:lnTo>
                  <a:pt x="200936" y="2555156"/>
                </a:lnTo>
                <a:lnTo>
                  <a:pt x="186699" y="2598754"/>
                </a:lnTo>
                <a:lnTo>
                  <a:pt x="172957" y="2642572"/>
                </a:lnTo>
                <a:lnTo>
                  <a:pt x="159714" y="2686609"/>
                </a:lnTo>
                <a:lnTo>
                  <a:pt x="146973" y="2730861"/>
                </a:lnTo>
                <a:lnTo>
                  <a:pt x="134736" y="2775324"/>
                </a:lnTo>
                <a:lnTo>
                  <a:pt x="123008" y="2819995"/>
                </a:lnTo>
                <a:lnTo>
                  <a:pt x="111792" y="2864871"/>
                </a:lnTo>
                <a:lnTo>
                  <a:pt x="101091" y="2909948"/>
                </a:lnTo>
                <a:lnTo>
                  <a:pt x="90908" y="2955224"/>
                </a:lnTo>
                <a:lnTo>
                  <a:pt x="81246" y="3000695"/>
                </a:lnTo>
                <a:lnTo>
                  <a:pt x="72110" y="3046357"/>
                </a:lnTo>
                <a:lnTo>
                  <a:pt x="63501" y="3092208"/>
                </a:lnTo>
                <a:lnTo>
                  <a:pt x="55424" y="3138244"/>
                </a:lnTo>
                <a:lnTo>
                  <a:pt x="47882" y="3184461"/>
                </a:lnTo>
                <a:lnTo>
                  <a:pt x="40878" y="3230858"/>
                </a:lnTo>
                <a:lnTo>
                  <a:pt x="34415" y="3277429"/>
                </a:lnTo>
                <a:lnTo>
                  <a:pt x="28497" y="3324172"/>
                </a:lnTo>
                <a:lnTo>
                  <a:pt x="23127" y="3371084"/>
                </a:lnTo>
                <a:lnTo>
                  <a:pt x="18308" y="3418161"/>
                </a:lnTo>
                <a:lnTo>
                  <a:pt x="14044" y="3465400"/>
                </a:lnTo>
                <a:lnTo>
                  <a:pt x="10338" y="3512797"/>
                </a:lnTo>
                <a:lnTo>
                  <a:pt x="7193" y="3560350"/>
                </a:lnTo>
                <a:lnTo>
                  <a:pt x="4612" y="3608056"/>
                </a:lnTo>
                <a:lnTo>
                  <a:pt x="2599" y="3655910"/>
                </a:lnTo>
                <a:lnTo>
                  <a:pt x="1157" y="3703909"/>
                </a:lnTo>
                <a:lnTo>
                  <a:pt x="289" y="3752051"/>
                </a:lnTo>
                <a:lnTo>
                  <a:pt x="0" y="3800331"/>
                </a:lnTo>
                <a:lnTo>
                  <a:pt x="289" y="3848612"/>
                </a:lnTo>
                <a:lnTo>
                  <a:pt x="1157" y="3896754"/>
                </a:lnTo>
                <a:lnTo>
                  <a:pt x="2599" y="3944754"/>
                </a:lnTo>
                <a:lnTo>
                  <a:pt x="4612" y="3992608"/>
                </a:lnTo>
                <a:lnTo>
                  <a:pt x="7193" y="4040313"/>
                </a:lnTo>
                <a:lnTo>
                  <a:pt x="10338" y="4087867"/>
                </a:lnTo>
                <a:lnTo>
                  <a:pt x="14044" y="4135264"/>
                </a:lnTo>
                <a:lnTo>
                  <a:pt x="18308" y="4182504"/>
                </a:lnTo>
                <a:lnTo>
                  <a:pt x="23127" y="4229581"/>
                </a:lnTo>
                <a:lnTo>
                  <a:pt x="28497" y="4276493"/>
                </a:lnTo>
                <a:lnTo>
                  <a:pt x="34415" y="4323236"/>
                </a:lnTo>
                <a:lnTo>
                  <a:pt x="40878" y="4369807"/>
                </a:lnTo>
                <a:lnTo>
                  <a:pt x="47882" y="4416204"/>
                </a:lnTo>
                <a:lnTo>
                  <a:pt x="55424" y="4462421"/>
                </a:lnTo>
                <a:lnTo>
                  <a:pt x="63501" y="4508457"/>
                </a:lnTo>
                <a:lnTo>
                  <a:pt x="72110" y="4554308"/>
                </a:lnTo>
                <a:lnTo>
                  <a:pt x="81246" y="4599971"/>
                </a:lnTo>
                <a:lnTo>
                  <a:pt x="90908" y="4645442"/>
                </a:lnTo>
                <a:lnTo>
                  <a:pt x="101091" y="4690717"/>
                </a:lnTo>
                <a:lnTo>
                  <a:pt x="111792" y="4735795"/>
                </a:lnTo>
                <a:lnTo>
                  <a:pt x="123008" y="4780671"/>
                </a:lnTo>
                <a:lnTo>
                  <a:pt x="134736" y="4825342"/>
                </a:lnTo>
                <a:lnTo>
                  <a:pt x="146973" y="4869806"/>
                </a:lnTo>
                <a:lnTo>
                  <a:pt x="159714" y="4914057"/>
                </a:lnTo>
                <a:lnTo>
                  <a:pt x="172957" y="4958094"/>
                </a:lnTo>
                <a:lnTo>
                  <a:pt x="186699" y="5001913"/>
                </a:lnTo>
                <a:lnTo>
                  <a:pt x="200936" y="5045510"/>
                </a:lnTo>
                <a:lnTo>
                  <a:pt x="215665" y="5088883"/>
                </a:lnTo>
                <a:lnTo>
                  <a:pt x="230882" y="5132028"/>
                </a:lnTo>
                <a:lnTo>
                  <a:pt x="246585" y="5174942"/>
                </a:lnTo>
                <a:lnTo>
                  <a:pt x="262770" y="5217621"/>
                </a:lnTo>
                <a:lnTo>
                  <a:pt x="279433" y="5260063"/>
                </a:lnTo>
                <a:lnTo>
                  <a:pt x="296572" y="5302263"/>
                </a:lnTo>
                <a:lnTo>
                  <a:pt x="314183" y="5344219"/>
                </a:lnTo>
                <a:lnTo>
                  <a:pt x="332263" y="5385927"/>
                </a:lnTo>
                <a:lnTo>
                  <a:pt x="350808" y="5427384"/>
                </a:lnTo>
                <a:lnTo>
                  <a:pt x="369816" y="5468587"/>
                </a:lnTo>
                <a:lnTo>
                  <a:pt x="389282" y="5509532"/>
                </a:lnTo>
                <a:lnTo>
                  <a:pt x="409204" y="5550217"/>
                </a:lnTo>
                <a:lnTo>
                  <a:pt x="429579" y="5590637"/>
                </a:lnTo>
                <a:lnTo>
                  <a:pt x="450402" y="5630790"/>
                </a:lnTo>
                <a:lnTo>
                  <a:pt x="471671" y="5670672"/>
                </a:lnTo>
                <a:lnTo>
                  <a:pt x="493383" y="5710279"/>
                </a:lnTo>
                <a:lnTo>
                  <a:pt x="515534" y="5749610"/>
                </a:lnTo>
                <a:lnTo>
                  <a:pt x="538120" y="5788660"/>
                </a:lnTo>
                <a:lnTo>
                  <a:pt x="561139" y="5827426"/>
                </a:lnTo>
                <a:lnTo>
                  <a:pt x="584587" y="5865904"/>
                </a:lnTo>
                <a:lnTo>
                  <a:pt x="608461" y="5904092"/>
                </a:lnTo>
                <a:lnTo>
                  <a:pt x="632758" y="5941986"/>
                </a:lnTo>
                <a:lnTo>
                  <a:pt x="657474" y="5979583"/>
                </a:lnTo>
                <a:lnTo>
                  <a:pt x="682607" y="6016880"/>
                </a:lnTo>
                <a:lnTo>
                  <a:pt x="708152" y="6053873"/>
                </a:lnTo>
                <a:lnTo>
                  <a:pt x="734106" y="6090558"/>
                </a:lnTo>
                <a:lnTo>
                  <a:pt x="760467" y="6126934"/>
                </a:lnTo>
                <a:lnTo>
                  <a:pt x="787230" y="6162995"/>
                </a:lnTo>
                <a:lnTo>
                  <a:pt x="814393" y="6198740"/>
                </a:lnTo>
                <a:lnTo>
                  <a:pt x="841952" y="6234165"/>
                </a:lnTo>
                <a:lnTo>
                  <a:pt x="869904" y="6269266"/>
                </a:lnTo>
                <a:lnTo>
                  <a:pt x="898246" y="6304040"/>
                </a:lnTo>
                <a:lnTo>
                  <a:pt x="926974" y="6338484"/>
                </a:lnTo>
                <a:lnTo>
                  <a:pt x="956085" y="6372595"/>
                </a:lnTo>
                <a:lnTo>
                  <a:pt x="985576" y="6406369"/>
                </a:lnTo>
                <a:lnTo>
                  <a:pt x="1015444" y="6439803"/>
                </a:lnTo>
                <a:lnTo>
                  <a:pt x="1045684" y="6472894"/>
                </a:lnTo>
                <a:lnTo>
                  <a:pt x="1076295" y="6505638"/>
                </a:lnTo>
                <a:lnTo>
                  <a:pt x="1107272" y="6538032"/>
                </a:lnTo>
                <a:lnTo>
                  <a:pt x="1138612" y="6570073"/>
                </a:lnTo>
                <a:lnTo>
                  <a:pt x="1170312" y="6601757"/>
                </a:lnTo>
                <a:lnTo>
                  <a:pt x="1202369" y="6633082"/>
                </a:lnTo>
                <a:lnTo>
                  <a:pt x="1234779" y="6664044"/>
                </a:lnTo>
                <a:lnTo>
                  <a:pt x="1267540" y="6694639"/>
                </a:lnTo>
                <a:lnTo>
                  <a:pt x="1300647" y="6724864"/>
                </a:lnTo>
                <a:lnTo>
                  <a:pt x="1334097" y="6754717"/>
                </a:lnTo>
                <a:lnTo>
                  <a:pt x="1367888" y="6784193"/>
                </a:lnTo>
                <a:lnTo>
                  <a:pt x="1402016" y="6813290"/>
                </a:lnTo>
                <a:lnTo>
                  <a:pt x="1436477" y="6842004"/>
                </a:lnTo>
                <a:lnTo>
                  <a:pt x="1471269" y="6870331"/>
                </a:lnTo>
                <a:lnTo>
                  <a:pt x="1506387" y="6898270"/>
                </a:lnTo>
                <a:lnTo>
                  <a:pt x="1541829" y="6925815"/>
                </a:lnTo>
                <a:lnTo>
                  <a:pt x="1577592" y="6952964"/>
                </a:lnTo>
                <a:lnTo>
                  <a:pt x="1613672" y="6979715"/>
                </a:lnTo>
                <a:lnTo>
                  <a:pt x="1650065" y="7006062"/>
                </a:lnTo>
                <a:lnTo>
                  <a:pt x="1686769" y="7032003"/>
                </a:lnTo>
                <a:lnTo>
                  <a:pt x="1723780" y="7057536"/>
                </a:lnTo>
                <a:lnTo>
                  <a:pt x="1761095" y="7082655"/>
                </a:lnTo>
                <a:lnTo>
                  <a:pt x="1798711" y="7107359"/>
                </a:lnTo>
                <a:lnTo>
                  <a:pt x="1836624" y="7131644"/>
                </a:lnTo>
                <a:lnTo>
                  <a:pt x="1874831" y="7155506"/>
                </a:lnTo>
                <a:lnTo>
                  <a:pt x="1913329" y="7178943"/>
                </a:lnTo>
                <a:lnTo>
                  <a:pt x="1952114" y="7201950"/>
                </a:lnTo>
                <a:lnTo>
                  <a:pt x="1991183" y="7224526"/>
                </a:lnTo>
                <a:lnTo>
                  <a:pt x="2030533" y="7246665"/>
                </a:lnTo>
                <a:lnTo>
                  <a:pt x="2070161" y="7268366"/>
                </a:lnTo>
                <a:lnTo>
                  <a:pt x="2110062" y="7289625"/>
                </a:lnTo>
                <a:lnTo>
                  <a:pt x="2150235" y="7310438"/>
                </a:lnTo>
                <a:lnTo>
                  <a:pt x="2190675" y="7330802"/>
                </a:lnTo>
                <a:lnTo>
                  <a:pt x="2231380" y="7350714"/>
                </a:lnTo>
                <a:lnTo>
                  <a:pt x="2272345" y="7370171"/>
                </a:lnTo>
                <a:lnTo>
                  <a:pt x="2313569" y="7389169"/>
                </a:lnTo>
                <a:lnTo>
                  <a:pt x="2355047" y="7407705"/>
                </a:lnTo>
                <a:lnTo>
                  <a:pt x="2396775" y="7425776"/>
                </a:lnTo>
                <a:lnTo>
                  <a:pt x="2438752" y="7443378"/>
                </a:lnTo>
                <a:lnTo>
                  <a:pt x="2480973" y="7460508"/>
                </a:lnTo>
                <a:lnTo>
                  <a:pt x="2523436" y="7477163"/>
                </a:lnTo>
                <a:lnTo>
                  <a:pt x="2566136" y="7493340"/>
                </a:lnTo>
                <a:lnTo>
                  <a:pt x="2609071" y="7509035"/>
                </a:lnTo>
                <a:lnTo>
                  <a:pt x="2652238" y="7524245"/>
                </a:lnTo>
                <a:lnTo>
                  <a:pt x="2695632" y="7538966"/>
                </a:lnTo>
                <a:lnTo>
                  <a:pt x="2739251" y="7553196"/>
                </a:lnTo>
                <a:lnTo>
                  <a:pt x="2783092" y="7566931"/>
                </a:lnTo>
                <a:lnTo>
                  <a:pt x="2827151" y="7580168"/>
                </a:lnTo>
                <a:lnTo>
                  <a:pt x="2871424" y="7592903"/>
                </a:lnTo>
                <a:lnTo>
                  <a:pt x="2899653" y="7600664"/>
                </a:lnTo>
                <a:lnTo>
                  <a:pt x="2899653" y="0"/>
                </a:lnTo>
                <a:close/>
              </a:path>
            </a:pathLst>
          </a:custGeom>
          <a:solidFill>
            <a:srgbClr val="F5CF47"/>
          </a:solidFill>
        </p:spPr>
        <p:txBody>
          <a:bodyPr wrap="square" lIns="0" tIns="0" rIns="0" bIns="0" rtlCol="0"/>
          <a:lstStyle/>
          <a:p>
            <a:endParaRPr dirty="0"/>
          </a:p>
        </p:txBody>
      </p:sp>
      <p:pic>
        <p:nvPicPr>
          <p:cNvPr id="6" name="Picture 5" descr="A blue square with white text&#10;&#10;Description automatically generated">
            <a:extLst>
              <a:ext uri="{FF2B5EF4-FFF2-40B4-BE49-F238E27FC236}">
                <a16:creationId xmlns:a16="http://schemas.microsoft.com/office/drawing/2014/main" id="{7B8C143A-7D33-FE17-399E-A76CFD938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7874" y="630168"/>
            <a:ext cx="914400" cy="914400"/>
          </a:xfrm>
          <a:prstGeom prst="rect">
            <a:avLst/>
          </a:prstGeom>
        </p:spPr>
      </p:pic>
      <p:pic>
        <p:nvPicPr>
          <p:cNvPr id="7" name="Picture 6" descr="A logo with colorful lines&#10;&#10;Description automatically generated with medium confidence">
            <a:extLst>
              <a:ext uri="{FF2B5EF4-FFF2-40B4-BE49-F238E27FC236}">
                <a16:creationId xmlns:a16="http://schemas.microsoft.com/office/drawing/2014/main" id="{C4C442AB-64E8-9D2A-50E6-E3C8A0DC46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62" y="444359"/>
            <a:ext cx="1286019" cy="1286019"/>
          </a:xfrm>
          <a:prstGeom prst="rect">
            <a:avLst/>
          </a:prstGeom>
        </p:spPr>
      </p:pic>
      <p:pic>
        <p:nvPicPr>
          <p:cNvPr id="8" name="Picture 7" descr="A black background with a letter w&#10;&#10;Description automatically generated">
            <a:extLst>
              <a:ext uri="{FF2B5EF4-FFF2-40B4-BE49-F238E27FC236}">
                <a16:creationId xmlns:a16="http://schemas.microsoft.com/office/drawing/2014/main" id="{DC828F78-118A-0687-CD5F-0933684563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5325" y="642868"/>
            <a:ext cx="914400" cy="914400"/>
          </a:xfrm>
          <a:prstGeom prst="rect">
            <a:avLst/>
          </a:prstGeom>
        </p:spPr>
      </p:pic>
      <p:sp>
        <p:nvSpPr>
          <p:cNvPr id="9" name="object 3">
            <a:extLst>
              <a:ext uri="{FF2B5EF4-FFF2-40B4-BE49-F238E27FC236}">
                <a16:creationId xmlns:a16="http://schemas.microsoft.com/office/drawing/2014/main" id="{723C9ED0-E0CB-18F5-70AB-AF9F0FB14E34}"/>
              </a:ext>
            </a:extLst>
          </p:cNvPr>
          <p:cNvSpPr/>
          <p:nvPr/>
        </p:nvSpPr>
        <p:spPr>
          <a:xfrm>
            <a:off x="17256145" y="2373447"/>
            <a:ext cx="2845358" cy="7457616"/>
          </a:xfrm>
          <a:custGeom>
            <a:avLst/>
            <a:gdLst/>
            <a:ahLst/>
            <a:cxnLst/>
            <a:rect l="l" t="t" r="r" b="b"/>
            <a:pathLst>
              <a:path w="2900044" h="7600950">
                <a:moveTo>
                  <a:pt x="2899653" y="0"/>
                </a:moveTo>
                <a:lnTo>
                  <a:pt x="2827151" y="20496"/>
                </a:lnTo>
                <a:lnTo>
                  <a:pt x="2783092" y="33732"/>
                </a:lnTo>
                <a:lnTo>
                  <a:pt x="2739251" y="47467"/>
                </a:lnTo>
                <a:lnTo>
                  <a:pt x="2695632" y="61697"/>
                </a:lnTo>
                <a:lnTo>
                  <a:pt x="2652238" y="76419"/>
                </a:lnTo>
                <a:lnTo>
                  <a:pt x="2609071" y="91629"/>
                </a:lnTo>
                <a:lnTo>
                  <a:pt x="2566136" y="107324"/>
                </a:lnTo>
                <a:lnTo>
                  <a:pt x="2523436" y="123500"/>
                </a:lnTo>
                <a:lnTo>
                  <a:pt x="2480973" y="140156"/>
                </a:lnTo>
                <a:lnTo>
                  <a:pt x="2438752" y="157286"/>
                </a:lnTo>
                <a:lnTo>
                  <a:pt x="2396775" y="174888"/>
                </a:lnTo>
                <a:lnTo>
                  <a:pt x="2355047" y="192959"/>
                </a:lnTo>
                <a:lnTo>
                  <a:pt x="2313569" y="211495"/>
                </a:lnTo>
                <a:lnTo>
                  <a:pt x="2272345" y="230494"/>
                </a:lnTo>
                <a:lnTo>
                  <a:pt x="2231380" y="249950"/>
                </a:lnTo>
                <a:lnTo>
                  <a:pt x="2190675" y="269863"/>
                </a:lnTo>
                <a:lnTo>
                  <a:pt x="2150235" y="290227"/>
                </a:lnTo>
                <a:lnTo>
                  <a:pt x="2110062" y="311040"/>
                </a:lnTo>
                <a:lnTo>
                  <a:pt x="2070161" y="332299"/>
                </a:lnTo>
                <a:lnTo>
                  <a:pt x="2030533" y="353999"/>
                </a:lnTo>
                <a:lnTo>
                  <a:pt x="1991183" y="376139"/>
                </a:lnTo>
                <a:lnTo>
                  <a:pt x="1952114" y="398714"/>
                </a:lnTo>
                <a:lnTo>
                  <a:pt x="1913329" y="421722"/>
                </a:lnTo>
                <a:lnTo>
                  <a:pt x="1874831" y="445159"/>
                </a:lnTo>
                <a:lnTo>
                  <a:pt x="1836624" y="469021"/>
                </a:lnTo>
                <a:lnTo>
                  <a:pt x="1798711" y="493306"/>
                </a:lnTo>
                <a:lnTo>
                  <a:pt x="1761095" y="518010"/>
                </a:lnTo>
                <a:lnTo>
                  <a:pt x="1723780" y="543130"/>
                </a:lnTo>
                <a:lnTo>
                  <a:pt x="1686769" y="568662"/>
                </a:lnTo>
                <a:lnTo>
                  <a:pt x="1650065" y="594604"/>
                </a:lnTo>
                <a:lnTo>
                  <a:pt x="1613672" y="620951"/>
                </a:lnTo>
                <a:lnTo>
                  <a:pt x="1577592" y="647701"/>
                </a:lnTo>
                <a:lnTo>
                  <a:pt x="1541829" y="674851"/>
                </a:lnTo>
                <a:lnTo>
                  <a:pt x="1506387" y="702396"/>
                </a:lnTo>
                <a:lnTo>
                  <a:pt x="1471269" y="730335"/>
                </a:lnTo>
                <a:lnTo>
                  <a:pt x="1436477" y="758662"/>
                </a:lnTo>
                <a:lnTo>
                  <a:pt x="1402016" y="787376"/>
                </a:lnTo>
                <a:lnTo>
                  <a:pt x="1367888" y="816473"/>
                </a:lnTo>
                <a:lnTo>
                  <a:pt x="1334097" y="845949"/>
                </a:lnTo>
                <a:lnTo>
                  <a:pt x="1300647" y="875802"/>
                </a:lnTo>
                <a:lnTo>
                  <a:pt x="1267540" y="906028"/>
                </a:lnTo>
                <a:lnTo>
                  <a:pt x="1234779" y="936623"/>
                </a:lnTo>
                <a:lnTo>
                  <a:pt x="1202369" y="967584"/>
                </a:lnTo>
                <a:lnTo>
                  <a:pt x="1170312" y="998909"/>
                </a:lnTo>
                <a:lnTo>
                  <a:pt x="1138612" y="1030594"/>
                </a:lnTo>
                <a:lnTo>
                  <a:pt x="1107272" y="1062635"/>
                </a:lnTo>
                <a:lnTo>
                  <a:pt x="1076295" y="1095029"/>
                </a:lnTo>
                <a:lnTo>
                  <a:pt x="1045684" y="1127773"/>
                </a:lnTo>
                <a:lnTo>
                  <a:pt x="1015444" y="1160864"/>
                </a:lnTo>
                <a:lnTo>
                  <a:pt x="985576" y="1194298"/>
                </a:lnTo>
                <a:lnTo>
                  <a:pt x="956085" y="1228072"/>
                </a:lnTo>
                <a:lnTo>
                  <a:pt x="926974" y="1262183"/>
                </a:lnTo>
                <a:lnTo>
                  <a:pt x="898246" y="1296627"/>
                </a:lnTo>
                <a:lnTo>
                  <a:pt x="869904" y="1331401"/>
                </a:lnTo>
                <a:lnTo>
                  <a:pt x="841952" y="1366502"/>
                </a:lnTo>
                <a:lnTo>
                  <a:pt x="814393" y="1401927"/>
                </a:lnTo>
                <a:lnTo>
                  <a:pt x="787230" y="1437672"/>
                </a:lnTo>
                <a:lnTo>
                  <a:pt x="760467" y="1473733"/>
                </a:lnTo>
                <a:lnTo>
                  <a:pt x="734106" y="1510109"/>
                </a:lnTo>
                <a:lnTo>
                  <a:pt x="708152" y="1546795"/>
                </a:lnTo>
                <a:lnTo>
                  <a:pt x="682607" y="1583787"/>
                </a:lnTo>
                <a:lnTo>
                  <a:pt x="657474" y="1621084"/>
                </a:lnTo>
                <a:lnTo>
                  <a:pt x="632758" y="1658681"/>
                </a:lnTo>
                <a:lnTo>
                  <a:pt x="608461" y="1696575"/>
                </a:lnTo>
                <a:lnTo>
                  <a:pt x="584587" y="1734763"/>
                </a:lnTo>
                <a:lnTo>
                  <a:pt x="561139" y="1773242"/>
                </a:lnTo>
                <a:lnTo>
                  <a:pt x="538120" y="1812008"/>
                </a:lnTo>
                <a:lnTo>
                  <a:pt x="515534" y="1851057"/>
                </a:lnTo>
                <a:lnTo>
                  <a:pt x="493383" y="1890388"/>
                </a:lnTo>
                <a:lnTo>
                  <a:pt x="471671" y="1929996"/>
                </a:lnTo>
                <a:lnTo>
                  <a:pt x="450402" y="1969878"/>
                </a:lnTo>
                <a:lnTo>
                  <a:pt x="429579" y="2010030"/>
                </a:lnTo>
                <a:lnTo>
                  <a:pt x="409204" y="2050450"/>
                </a:lnTo>
                <a:lnTo>
                  <a:pt x="389282" y="2091135"/>
                </a:lnTo>
                <a:lnTo>
                  <a:pt x="369816" y="2132080"/>
                </a:lnTo>
                <a:lnTo>
                  <a:pt x="350808" y="2173283"/>
                </a:lnTo>
                <a:lnTo>
                  <a:pt x="332263" y="2214740"/>
                </a:lnTo>
                <a:lnTo>
                  <a:pt x="314183" y="2256448"/>
                </a:lnTo>
                <a:lnTo>
                  <a:pt x="296572" y="2298404"/>
                </a:lnTo>
                <a:lnTo>
                  <a:pt x="279433" y="2340604"/>
                </a:lnTo>
                <a:lnTo>
                  <a:pt x="262770" y="2383046"/>
                </a:lnTo>
                <a:lnTo>
                  <a:pt x="246585" y="2425725"/>
                </a:lnTo>
                <a:lnTo>
                  <a:pt x="230882" y="2468638"/>
                </a:lnTo>
                <a:lnTo>
                  <a:pt x="215665" y="2511783"/>
                </a:lnTo>
                <a:lnTo>
                  <a:pt x="200936" y="2555156"/>
                </a:lnTo>
                <a:lnTo>
                  <a:pt x="186699" y="2598754"/>
                </a:lnTo>
                <a:lnTo>
                  <a:pt x="172957" y="2642572"/>
                </a:lnTo>
                <a:lnTo>
                  <a:pt x="159714" y="2686609"/>
                </a:lnTo>
                <a:lnTo>
                  <a:pt x="146973" y="2730861"/>
                </a:lnTo>
                <a:lnTo>
                  <a:pt x="134736" y="2775324"/>
                </a:lnTo>
                <a:lnTo>
                  <a:pt x="123008" y="2819995"/>
                </a:lnTo>
                <a:lnTo>
                  <a:pt x="111792" y="2864871"/>
                </a:lnTo>
                <a:lnTo>
                  <a:pt x="101091" y="2909948"/>
                </a:lnTo>
                <a:lnTo>
                  <a:pt x="90908" y="2955224"/>
                </a:lnTo>
                <a:lnTo>
                  <a:pt x="81246" y="3000695"/>
                </a:lnTo>
                <a:lnTo>
                  <a:pt x="72110" y="3046357"/>
                </a:lnTo>
                <a:lnTo>
                  <a:pt x="63501" y="3092208"/>
                </a:lnTo>
                <a:lnTo>
                  <a:pt x="55424" y="3138244"/>
                </a:lnTo>
                <a:lnTo>
                  <a:pt x="47882" y="3184461"/>
                </a:lnTo>
                <a:lnTo>
                  <a:pt x="40878" y="3230858"/>
                </a:lnTo>
                <a:lnTo>
                  <a:pt x="34415" y="3277429"/>
                </a:lnTo>
                <a:lnTo>
                  <a:pt x="28497" y="3324172"/>
                </a:lnTo>
                <a:lnTo>
                  <a:pt x="23127" y="3371084"/>
                </a:lnTo>
                <a:lnTo>
                  <a:pt x="18308" y="3418161"/>
                </a:lnTo>
                <a:lnTo>
                  <a:pt x="14044" y="3465400"/>
                </a:lnTo>
                <a:lnTo>
                  <a:pt x="10338" y="3512797"/>
                </a:lnTo>
                <a:lnTo>
                  <a:pt x="7193" y="3560350"/>
                </a:lnTo>
                <a:lnTo>
                  <a:pt x="4612" y="3608056"/>
                </a:lnTo>
                <a:lnTo>
                  <a:pt x="2599" y="3655910"/>
                </a:lnTo>
                <a:lnTo>
                  <a:pt x="1157" y="3703909"/>
                </a:lnTo>
                <a:lnTo>
                  <a:pt x="289" y="3752051"/>
                </a:lnTo>
                <a:lnTo>
                  <a:pt x="0" y="3800331"/>
                </a:lnTo>
                <a:lnTo>
                  <a:pt x="289" y="3848612"/>
                </a:lnTo>
                <a:lnTo>
                  <a:pt x="1157" y="3896754"/>
                </a:lnTo>
                <a:lnTo>
                  <a:pt x="2599" y="3944754"/>
                </a:lnTo>
                <a:lnTo>
                  <a:pt x="4612" y="3992608"/>
                </a:lnTo>
                <a:lnTo>
                  <a:pt x="7193" y="4040313"/>
                </a:lnTo>
                <a:lnTo>
                  <a:pt x="10338" y="4087867"/>
                </a:lnTo>
                <a:lnTo>
                  <a:pt x="14044" y="4135264"/>
                </a:lnTo>
                <a:lnTo>
                  <a:pt x="18308" y="4182504"/>
                </a:lnTo>
                <a:lnTo>
                  <a:pt x="23127" y="4229581"/>
                </a:lnTo>
                <a:lnTo>
                  <a:pt x="28497" y="4276493"/>
                </a:lnTo>
                <a:lnTo>
                  <a:pt x="34415" y="4323236"/>
                </a:lnTo>
                <a:lnTo>
                  <a:pt x="40878" y="4369807"/>
                </a:lnTo>
                <a:lnTo>
                  <a:pt x="47882" y="4416204"/>
                </a:lnTo>
                <a:lnTo>
                  <a:pt x="55424" y="4462421"/>
                </a:lnTo>
                <a:lnTo>
                  <a:pt x="63501" y="4508457"/>
                </a:lnTo>
                <a:lnTo>
                  <a:pt x="72110" y="4554308"/>
                </a:lnTo>
                <a:lnTo>
                  <a:pt x="81246" y="4599971"/>
                </a:lnTo>
                <a:lnTo>
                  <a:pt x="90908" y="4645442"/>
                </a:lnTo>
                <a:lnTo>
                  <a:pt x="101091" y="4690717"/>
                </a:lnTo>
                <a:lnTo>
                  <a:pt x="111792" y="4735795"/>
                </a:lnTo>
                <a:lnTo>
                  <a:pt x="123008" y="4780671"/>
                </a:lnTo>
                <a:lnTo>
                  <a:pt x="134736" y="4825342"/>
                </a:lnTo>
                <a:lnTo>
                  <a:pt x="146973" y="4869806"/>
                </a:lnTo>
                <a:lnTo>
                  <a:pt x="159714" y="4914057"/>
                </a:lnTo>
                <a:lnTo>
                  <a:pt x="172957" y="4958094"/>
                </a:lnTo>
                <a:lnTo>
                  <a:pt x="186699" y="5001913"/>
                </a:lnTo>
                <a:lnTo>
                  <a:pt x="200936" y="5045510"/>
                </a:lnTo>
                <a:lnTo>
                  <a:pt x="215665" y="5088883"/>
                </a:lnTo>
                <a:lnTo>
                  <a:pt x="230882" y="5132028"/>
                </a:lnTo>
                <a:lnTo>
                  <a:pt x="246585" y="5174942"/>
                </a:lnTo>
                <a:lnTo>
                  <a:pt x="262770" y="5217621"/>
                </a:lnTo>
                <a:lnTo>
                  <a:pt x="279433" y="5260063"/>
                </a:lnTo>
                <a:lnTo>
                  <a:pt x="296572" y="5302263"/>
                </a:lnTo>
                <a:lnTo>
                  <a:pt x="314183" y="5344219"/>
                </a:lnTo>
                <a:lnTo>
                  <a:pt x="332263" y="5385927"/>
                </a:lnTo>
                <a:lnTo>
                  <a:pt x="350808" y="5427384"/>
                </a:lnTo>
                <a:lnTo>
                  <a:pt x="369816" y="5468587"/>
                </a:lnTo>
                <a:lnTo>
                  <a:pt x="389282" y="5509532"/>
                </a:lnTo>
                <a:lnTo>
                  <a:pt x="409204" y="5550217"/>
                </a:lnTo>
                <a:lnTo>
                  <a:pt x="429579" y="5590637"/>
                </a:lnTo>
                <a:lnTo>
                  <a:pt x="450402" y="5630790"/>
                </a:lnTo>
                <a:lnTo>
                  <a:pt x="471671" y="5670672"/>
                </a:lnTo>
                <a:lnTo>
                  <a:pt x="493383" y="5710279"/>
                </a:lnTo>
                <a:lnTo>
                  <a:pt x="515534" y="5749610"/>
                </a:lnTo>
                <a:lnTo>
                  <a:pt x="538120" y="5788660"/>
                </a:lnTo>
                <a:lnTo>
                  <a:pt x="561139" y="5827426"/>
                </a:lnTo>
                <a:lnTo>
                  <a:pt x="584587" y="5865904"/>
                </a:lnTo>
                <a:lnTo>
                  <a:pt x="608461" y="5904092"/>
                </a:lnTo>
                <a:lnTo>
                  <a:pt x="632758" y="5941986"/>
                </a:lnTo>
                <a:lnTo>
                  <a:pt x="657474" y="5979583"/>
                </a:lnTo>
                <a:lnTo>
                  <a:pt x="682607" y="6016880"/>
                </a:lnTo>
                <a:lnTo>
                  <a:pt x="708152" y="6053873"/>
                </a:lnTo>
                <a:lnTo>
                  <a:pt x="734106" y="6090558"/>
                </a:lnTo>
                <a:lnTo>
                  <a:pt x="760467" y="6126934"/>
                </a:lnTo>
                <a:lnTo>
                  <a:pt x="787230" y="6162995"/>
                </a:lnTo>
                <a:lnTo>
                  <a:pt x="814393" y="6198740"/>
                </a:lnTo>
                <a:lnTo>
                  <a:pt x="841952" y="6234165"/>
                </a:lnTo>
                <a:lnTo>
                  <a:pt x="869904" y="6269266"/>
                </a:lnTo>
                <a:lnTo>
                  <a:pt x="898246" y="6304040"/>
                </a:lnTo>
                <a:lnTo>
                  <a:pt x="926974" y="6338484"/>
                </a:lnTo>
                <a:lnTo>
                  <a:pt x="956085" y="6372595"/>
                </a:lnTo>
                <a:lnTo>
                  <a:pt x="985576" y="6406369"/>
                </a:lnTo>
                <a:lnTo>
                  <a:pt x="1015444" y="6439803"/>
                </a:lnTo>
                <a:lnTo>
                  <a:pt x="1045684" y="6472894"/>
                </a:lnTo>
                <a:lnTo>
                  <a:pt x="1076295" y="6505638"/>
                </a:lnTo>
                <a:lnTo>
                  <a:pt x="1107272" y="6538032"/>
                </a:lnTo>
                <a:lnTo>
                  <a:pt x="1138612" y="6570073"/>
                </a:lnTo>
                <a:lnTo>
                  <a:pt x="1170312" y="6601757"/>
                </a:lnTo>
                <a:lnTo>
                  <a:pt x="1202369" y="6633082"/>
                </a:lnTo>
                <a:lnTo>
                  <a:pt x="1234779" y="6664044"/>
                </a:lnTo>
                <a:lnTo>
                  <a:pt x="1267540" y="6694639"/>
                </a:lnTo>
                <a:lnTo>
                  <a:pt x="1300647" y="6724864"/>
                </a:lnTo>
                <a:lnTo>
                  <a:pt x="1334097" y="6754717"/>
                </a:lnTo>
                <a:lnTo>
                  <a:pt x="1367888" y="6784193"/>
                </a:lnTo>
                <a:lnTo>
                  <a:pt x="1402016" y="6813290"/>
                </a:lnTo>
                <a:lnTo>
                  <a:pt x="1436477" y="6842004"/>
                </a:lnTo>
                <a:lnTo>
                  <a:pt x="1471269" y="6870331"/>
                </a:lnTo>
                <a:lnTo>
                  <a:pt x="1506387" y="6898270"/>
                </a:lnTo>
                <a:lnTo>
                  <a:pt x="1541829" y="6925815"/>
                </a:lnTo>
                <a:lnTo>
                  <a:pt x="1577592" y="6952964"/>
                </a:lnTo>
                <a:lnTo>
                  <a:pt x="1613672" y="6979715"/>
                </a:lnTo>
                <a:lnTo>
                  <a:pt x="1650065" y="7006062"/>
                </a:lnTo>
                <a:lnTo>
                  <a:pt x="1686769" y="7032003"/>
                </a:lnTo>
                <a:lnTo>
                  <a:pt x="1723780" y="7057536"/>
                </a:lnTo>
                <a:lnTo>
                  <a:pt x="1761095" y="7082655"/>
                </a:lnTo>
                <a:lnTo>
                  <a:pt x="1798711" y="7107359"/>
                </a:lnTo>
                <a:lnTo>
                  <a:pt x="1836624" y="7131644"/>
                </a:lnTo>
                <a:lnTo>
                  <a:pt x="1874831" y="7155506"/>
                </a:lnTo>
                <a:lnTo>
                  <a:pt x="1913329" y="7178943"/>
                </a:lnTo>
                <a:lnTo>
                  <a:pt x="1952114" y="7201950"/>
                </a:lnTo>
                <a:lnTo>
                  <a:pt x="1991183" y="7224526"/>
                </a:lnTo>
                <a:lnTo>
                  <a:pt x="2030533" y="7246665"/>
                </a:lnTo>
                <a:lnTo>
                  <a:pt x="2070161" y="7268366"/>
                </a:lnTo>
                <a:lnTo>
                  <a:pt x="2110062" y="7289625"/>
                </a:lnTo>
                <a:lnTo>
                  <a:pt x="2150235" y="7310438"/>
                </a:lnTo>
                <a:lnTo>
                  <a:pt x="2190675" y="7330802"/>
                </a:lnTo>
                <a:lnTo>
                  <a:pt x="2231380" y="7350714"/>
                </a:lnTo>
                <a:lnTo>
                  <a:pt x="2272345" y="7370171"/>
                </a:lnTo>
                <a:lnTo>
                  <a:pt x="2313569" y="7389169"/>
                </a:lnTo>
                <a:lnTo>
                  <a:pt x="2355047" y="7407705"/>
                </a:lnTo>
                <a:lnTo>
                  <a:pt x="2396775" y="7425776"/>
                </a:lnTo>
                <a:lnTo>
                  <a:pt x="2438752" y="7443378"/>
                </a:lnTo>
                <a:lnTo>
                  <a:pt x="2480973" y="7460508"/>
                </a:lnTo>
                <a:lnTo>
                  <a:pt x="2523436" y="7477163"/>
                </a:lnTo>
                <a:lnTo>
                  <a:pt x="2566136" y="7493340"/>
                </a:lnTo>
                <a:lnTo>
                  <a:pt x="2609071" y="7509035"/>
                </a:lnTo>
                <a:lnTo>
                  <a:pt x="2652238" y="7524245"/>
                </a:lnTo>
                <a:lnTo>
                  <a:pt x="2695632" y="7538966"/>
                </a:lnTo>
                <a:lnTo>
                  <a:pt x="2739251" y="7553196"/>
                </a:lnTo>
                <a:lnTo>
                  <a:pt x="2783092" y="7566931"/>
                </a:lnTo>
                <a:lnTo>
                  <a:pt x="2827151" y="7580168"/>
                </a:lnTo>
                <a:lnTo>
                  <a:pt x="2871424" y="7592903"/>
                </a:lnTo>
                <a:lnTo>
                  <a:pt x="2899653" y="7600664"/>
                </a:lnTo>
                <a:lnTo>
                  <a:pt x="2899653" y="0"/>
                </a:lnTo>
                <a:close/>
              </a:path>
            </a:pathLst>
          </a:custGeom>
          <a:solidFill>
            <a:srgbClr val="F5CF47"/>
          </a:solidFill>
        </p:spPr>
        <p:txBody>
          <a:bodyPr wrap="square" lIns="0" tIns="0" rIns="0" bIns="0" rtlCol="0"/>
          <a:lstStyle/>
          <a:p>
            <a:endParaRPr dirty="0"/>
          </a:p>
        </p:txBody>
      </p:sp>
      <p:sp>
        <p:nvSpPr>
          <p:cNvPr id="5" name="TextBox 4">
            <a:extLst>
              <a:ext uri="{FF2B5EF4-FFF2-40B4-BE49-F238E27FC236}">
                <a16:creationId xmlns:a16="http://schemas.microsoft.com/office/drawing/2014/main" id="{D02D5B4F-6EC5-E549-B32A-397B7149FA82}"/>
              </a:ext>
            </a:extLst>
          </p:cNvPr>
          <p:cNvSpPr txBox="1"/>
          <p:nvPr/>
        </p:nvSpPr>
        <p:spPr>
          <a:xfrm>
            <a:off x="2996850" y="10666535"/>
            <a:ext cx="12456951" cy="369332"/>
          </a:xfrm>
          <a:prstGeom prst="rect">
            <a:avLst/>
          </a:prstGeom>
          <a:noFill/>
        </p:spPr>
        <p:txBody>
          <a:bodyPr wrap="square" rtlCol="0">
            <a:spAutoFit/>
          </a:bodyPr>
          <a:lstStyle/>
          <a:p>
            <a:pPr algn="ctr"/>
            <a:r>
              <a:rPr lang="en-US" i="1" dirty="0"/>
              <a:t>All public participants gave written consents for OUCRU to use their images </a:t>
            </a:r>
          </a:p>
        </p:txBody>
      </p:sp>
      <p:pic>
        <p:nvPicPr>
          <p:cNvPr id="10" name="Picture 9">
            <a:extLst>
              <a:ext uri="{FF2B5EF4-FFF2-40B4-BE49-F238E27FC236}">
                <a16:creationId xmlns:a16="http://schemas.microsoft.com/office/drawing/2014/main" id="{618C39D7-DD9A-AE15-B948-77158E2BEFA7}"/>
              </a:ext>
            </a:extLst>
          </p:cNvPr>
          <p:cNvPicPr>
            <a:picLocks noChangeAspect="1"/>
          </p:cNvPicPr>
          <p:nvPr/>
        </p:nvPicPr>
        <p:blipFill>
          <a:blip r:embed="rId6"/>
          <a:stretch>
            <a:fillRect/>
          </a:stretch>
        </p:blipFill>
        <p:spPr>
          <a:xfrm>
            <a:off x="1984375" y="477108"/>
            <a:ext cx="2387600" cy="1141896"/>
          </a:xfrm>
          <a:prstGeom prst="rect">
            <a:avLst/>
          </a:prstGeom>
        </p:spPr>
      </p:pic>
      <p:pic>
        <p:nvPicPr>
          <p:cNvPr id="11" name="Picture 10">
            <a:extLst>
              <a:ext uri="{FF2B5EF4-FFF2-40B4-BE49-F238E27FC236}">
                <a16:creationId xmlns:a16="http://schemas.microsoft.com/office/drawing/2014/main" id="{F5618328-5DA5-B7AB-ED75-F28218C53E89}"/>
              </a:ext>
            </a:extLst>
          </p:cNvPr>
          <p:cNvPicPr>
            <a:picLocks noChangeAspect="1"/>
          </p:cNvPicPr>
          <p:nvPr/>
        </p:nvPicPr>
        <p:blipFill>
          <a:blip r:embed="rId7"/>
          <a:stretch>
            <a:fillRect/>
          </a:stretch>
        </p:blipFill>
        <p:spPr>
          <a:xfrm>
            <a:off x="13576857" y="6600825"/>
            <a:ext cx="1828800" cy="1854200"/>
          </a:xfrm>
          <a:prstGeom prst="rect">
            <a:avLst/>
          </a:prstGeom>
        </p:spPr>
      </p:pic>
      <p:sp>
        <p:nvSpPr>
          <p:cNvPr id="12" name="TextBox 11">
            <a:extLst>
              <a:ext uri="{FF2B5EF4-FFF2-40B4-BE49-F238E27FC236}">
                <a16:creationId xmlns:a16="http://schemas.microsoft.com/office/drawing/2014/main" id="{F94E6D01-1957-7EA6-F8EC-06814C10FBE8}"/>
              </a:ext>
            </a:extLst>
          </p:cNvPr>
          <p:cNvSpPr txBox="1"/>
          <p:nvPr/>
        </p:nvSpPr>
        <p:spPr>
          <a:xfrm>
            <a:off x="15480538" y="6739777"/>
            <a:ext cx="4216805" cy="830997"/>
          </a:xfrm>
          <a:prstGeom prst="rect">
            <a:avLst/>
          </a:prstGeom>
          <a:noFill/>
        </p:spPr>
        <p:txBody>
          <a:bodyPr wrap="square" rtlCol="0">
            <a:spAutoFit/>
          </a:bodyPr>
          <a:lstStyle/>
          <a:p>
            <a:r>
              <a:rPr lang="en-US" sz="2400" dirty="0"/>
              <a:t>Le Van Tan</a:t>
            </a:r>
          </a:p>
          <a:p>
            <a:r>
              <a:rPr lang="en-US" sz="2400" dirty="0"/>
              <a:t>PI SEACOVARIENTS</a:t>
            </a:r>
          </a:p>
        </p:txBody>
      </p:sp>
      <p:pic>
        <p:nvPicPr>
          <p:cNvPr id="13" name="Picture 12">
            <a:extLst>
              <a:ext uri="{FF2B5EF4-FFF2-40B4-BE49-F238E27FC236}">
                <a16:creationId xmlns:a16="http://schemas.microsoft.com/office/drawing/2014/main" id="{16ED8A93-C0BF-4DBE-1459-0D6962ECABD8}"/>
              </a:ext>
            </a:extLst>
          </p:cNvPr>
          <p:cNvPicPr>
            <a:picLocks noChangeAspect="1"/>
          </p:cNvPicPr>
          <p:nvPr/>
        </p:nvPicPr>
        <p:blipFill>
          <a:blip r:embed="rId8"/>
          <a:stretch>
            <a:fillRect/>
          </a:stretch>
        </p:blipFill>
        <p:spPr>
          <a:xfrm>
            <a:off x="13576856" y="8432926"/>
            <a:ext cx="1828799" cy="1932561"/>
          </a:xfrm>
          <a:prstGeom prst="rect">
            <a:avLst/>
          </a:prstGeom>
        </p:spPr>
      </p:pic>
      <p:sp>
        <p:nvSpPr>
          <p:cNvPr id="14" name="TextBox 13">
            <a:extLst>
              <a:ext uri="{FF2B5EF4-FFF2-40B4-BE49-F238E27FC236}">
                <a16:creationId xmlns:a16="http://schemas.microsoft.com/office/drawing/2014/main" id="{A4F02603-2069-655F-F506-BBEEBBC704BD}"/>
              </a:ext>
            </a:extLst>
          </p:cNvPr>
          <p:cNvSpPr txBox="1"/>
          <p:nvPr/>
        </p:nvSpPr>
        <p:spPr>
          <a:xfrm>
            <a:off x="15554122" y="8568209"/>
            <a:ext cx="4216805" cy="1200329"/>
          </a:xfrm>
          <a:prstGeom prst="rect">
            <a:avLst/>
          </a:prstGeom>
          <a:noFill/>
        </p:spPr>
        <p:txBody>
          <a:bodyPr wrap="square" rtlCol="0">
            <a:spAutoFit/>
          </a:bodyPr>
          <a:lstStyle/>
          <a:p>
            <a:r>
              <a:rPr lang="en-US" sz="2400" dirty="0" err="1"/>
              <a:t>Raph</a:t>
            </a:r>
            <a:r>
              <a:rPr lang="en-US" sz="2400" dirty="0"/>
              <a:t> </a:t>
            </a:r>
            <a:r>
              <a:rPr lang="en-US" sz="2400" dirty="0" err="1"/>
              <a:t>Hamers</a:t>
            </a:r>
            <a:endParaRPr lang="en-US" sz="2400" dirty="0"/>
          </a:p>
          <a:p>
            <a:r>
              <a:rPr lang="en-US" sz="2400" dirty="0"/>
              <a:t>Co-I SEACOVARIENTS</a:t>
            </a:r>
          </a:p>
          <a:p>
            <a:r>
              <a:rPr lang="en-US" sz="2400" dirty="0"/>
              <a:t>Indonesia lead</a:t>
            </a:r>
          </a:p>
        </p:txBody>
      </p:sp>
    </p:spTree>
    <p:extLst>
      <p:ext uri="{BB962C8B-B14F-4D97-AF65-F5344CB8AC3E}">
        <p14:creationId xmlns:p14="http://schemas.microsoft.com/office/powerpoint/2010/main" val="140443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8330565" cy="11308715"/>
          </a:xfrm>
          <a:custGeom>
            <a:avLst/>
            <a:gdLst/>
            <a:ahLst/>
            <a:cxnLst/>
            <a:rect l="l" t="t" r="r" b="b"/>
            <a:pathLst>
              <a:path w="8330565" h="11308715">
                <a:moveTo>
                  <a:pt x="5916893" y="0"/>
                </a:moveTo>
                <a:lnTo>
                  <a:pt x="0" y="0"/>
                </a:lnTo>
                <a:lnTo>
                  <a:pt x="0" y="11308556"/>
                </a:lnTo>
                <a:lnTo>
                  <a:pt x="5916893" y="11308556"/>
                </a:lnTo>
                <a:lnTo>
                  <a:pt x="5951426" y="11275315"/>
                </a:lnTo>
                <a:lnTo>
                  <a:pt x="5994419" y="11233295"/>
                </a:lnTo>
                <a:lnTo>
                  <a:pt x="6037090" y="11190949"/>
                </a:lnTo>
                <a:lnTo>
                  <a:pt x="6079436" y="11148279"/>
                </a:lnTo>
                <a:lnTo>
                  <a:pt x="6121456" y="11105286"/>
                </a:lnTo>
                <a:lnTo>
                  <a:pt x="6163148" y="11061973"/>
                </a:lnTo>
                <a:lnTo>
                  <a:pt x="6204509" y="11018341"/>
                </a:lnTo>
                <a:lnTo>
                  <a:pt x="6245538" y="10974394"/>
                </a:lnTo>
                <a:lnTo>
                  <a:pt x="6286232" y="10930132"/>
                </a:lnTo>
                <a:lnTo>
                  <a:pt x="6326590" y="10885557"/>
                </a:lnTo>
                <a:lnTo>
                  <a:pt x="6366609" y="10840673"/>
                </a:lnTo>
                <a:lnTo>
                  <a:pt x="6406288" y="10795480"/>
                </a:lnTo>
                <a:lnTo>
                  <a:pt x="6445625" y="10749982"/>
                </a:lnTo>
                <a:lnTo>
                  <a:pt x="6484617" y="10704179"/>
                </a:lnTo>
                <a:lnTo>
                  <a:pt x="6523263" y="10658073"/>
                </a:lnTo>
                <a:lnTo>
                  <a:pt x="6561560" y="10611668"/>
                </a:lnTo>
                <a:lnTo>
                  <a:pt x="6599506" y="10564965"/>
                </a:lnTo>
                <a:lnTo>
                  <a:pt x="6637100" y="10517965"/>
                </a:lnTo>
                <a:lnTo>
                  <a:pt x="6674340" y="10470671"/>
                </a:lnTo>
                <a:lnTo>
                  <a:pt x="6711223" y="10423086"/>
                </a:lnTo>
                <a:lnTo>
                  <a:pt x="6747747" y="10375210"/>
                </a:lnTo>
                <a:lnTo>
                  <a:pt x="6783911" y="10327046"/>
                </a:lnTo>
                <a:lnTo>
                  <a:pt x="6819712" y="10278596"/>
                </a:lnTo>
                <a:lnTo>
                  <a:pt x="6855148" y="10229862"/>
                </a:lnTo>
                <a:lnTo>
                  <a:pt x="6890218" y="10180846"/>
                </a:lnTo>
                <a:lnTo>
                  <a:pt x="6924919" y="10131550"/>
                </a:lnTo>
                <a:lnTo>
                  <a:pt x="6959250" y="10081976"/>
                </a:lnTo>
                <a:lnTo>
                  <a:pt x="6993208" y="10032126"/>
                </a:lnTo>
                <a:lnTo>
                  <a:pt x="7026791" y="9982002"/>
                </a:lnTo>
                <a:lnTo>
                  <a:pt x="7059997" y="9931606"/>
                </a:lnTo>
                <a:lnTo>
                  <a:pt x="7092825" y="9880940"/>
                </a:lnTo>
                <a:lnTo>
                  <a:pt x="7125271" y="9830007"/>
                </a:lnTo>
                <a:lnTo>
                  <a:pt x="7157336" y="9778807"/>
                </a:lnTo>
                <a:lnTo>
                  <a:pt x="7189015" y="9727344"/>
                </a:lnTo>
                <a:lnTo>
                  <a:pt x="7220307" y="9675619"/>
                </a:lnTo>
                <a:lnTo>
                  <a:pt x="7251211" y="9623633"/>
                </a:lnTo>
                <a:lnTo>
                  <a:pt x="7281724" y="9571390"/>
                </a:lnTo>
                <a:lnTo>
                  <a:pt x="7311844" y="9518892"/>
                </a:lnTo>
                <a:lnTo>
                  <a:pt x="7341569" y="9466139"/>
                </a:lnTo>
                <a:lnTo>
                  <a:pt x="7370897" y="9413135"/>
                </a:lnTo>
                <a:lnTo>
                  <a:pt x="7399827" y="9359880"/>
                </a:lnTo>
                <a:lnTo>
                  <a:pt x="7428355" y="9306379"/>
                </a:lnTo>
                <a:lnTo>
                  <a:pt x="7456481" y="9252631"/>
                </a:lnTo>
                <a:lnTo>
                  <a:pt x="7484201" y="9198640"/>
                </a:lnTo>
                <a:lnTo>
                  <a:pt x="7511515" y="9144406"/>
                </a:lnTo>
                <a:lnTo>
                  <a:pt x="7538420" y="9089934"/>
                </a:lnTo>
                <a:lnTo>
                  <a:pt x="7564913" y="9035223"/>
                </a:lnTo>
                <a:lnTo>
                  <a:pt x="7590994" y="8980277"/>
                </a:lnTo>
                <a:lnTo>
                  <a:pt x="7616660" y="8925097"/>
                </a:lnTo>
                <a:lnTo>
                  <a:pt x="7641908" y="8869686"/>
                </a:lnTo>
                <a:lnTo>
                  <a:pt x="7666738" y="8814045"/>
                </a:lnTo>
                <a:lnTo>
                  <a:pt x="7691147" y="8758176"/>
                </a:lnTo>
                <a:lnTo>
                  <a:pt x="7715132" y="8702082"/>
                </a:lnTo>
                <a:lnTo>
                  <a:pt x="7738693" y="8645764"/>
                </a:lnTo>
                <a:lnTo>
                  <a:pt x="7761826" y="8589225"/>
                </a:lnTo>
                <a:lnTo>
                  <a:pt x="7784530" y="8532466"/>
                </a:lnTo>
                <a:lnTo>
                  <a:pt x="7806803" y="8475489"/>
                </a:lnTo>
                <a:lnTo>
                  <a:pt x="7828643" y="8418298"/>
                </a:lnTo>
                <a:lnTo>
                  <a:pt x="7850048" y="8360892"/>
                </a:lnTo>
                <a:lnTo>
                  <a:pt x="7871016" y="8303275"/>
                </a:lnTo>
                <a:lnTo>
                  <a:pt x="7891544" y="8245449"/>
                </a:lnTo>
                <a:lnTo>
                  <a:pt x="7911631" y="8187415"/>
                </a:lnTo>
                <a:lnTo>
                  <a:pt x="7931275" y="8129176"/>
                </a:lnTo>
                <a:lnTo>
                  <a:pt x="7950474" y="8070733"/>
                </a:lnTo>
                <a:lnTo>
                  <a:pt x="7969225" y="8012089"/>
                </a:lnTo>
                <a:lnTo>
                  <a:pt x="7987527" y="7953245"/>
                </a:lnTo>
                <a:lnTo>
                  <a:pt x="8005378" y="7894204"/>
                </a:lnTo>
                <a:lnTo>
                  <a:pt x="8022776" y="7834968"/>
                </a:lnTo>
                <a:lnTo>
                  <a:pt x="8039718" y="7775538"/>
                </a:lnTo>
                <a:lnTo>
                  <a:pt x="8056203" y="7715918"/>
                </a:lnTo>
                <a:lnTo>
                  <a:pt x="8072229" y="7656107"/>
                </a:lnTo>
                <a:lnTo>
                  <a:pt x="8087793" y="7596110"/>
                </a:lnTo>
                <a:lnTo>
                  <a:pt x="8102894" y="7535927"/>
                </a:lnTo>
                <a:lnTo>
                  <a:pt x="8117529" y="7475561"/>
                </a:lnTo>
                <a:lnTo>
                  <a:pt x="8131698" y="7415013"/>
                </a:lnTo>
                <a:lnTo>
                  <a:pt x="8145396" y="7354287"/>
                </a:lnTo>
                <a:lnTo>
                  <a:pt x="8158623" y="7293383"/>
                </a:lnTo>
                <a:lnTo>
                  <a:pt x="8171377" y="7232304"/>
                </a:lnTo>
                <a:lnTo>
                  <a:pt x="8183656" y="7171052"/>
                </a:lnTo>
                <a:lnTo>
                  <a:pt x="8195456" y="7109628"/>
                </a:lnTo>
                <a:lnTo>
                  <a:pt x="8206778" y="7048035"/>
                </a:lnTo>
                <a:lnTo>
                  <a:pt x="8217618" y="6986276"/>
                </a:lnTo>
                <a:lnTo>
                  <a:pt x="8227974" y="6924351"/>
                </a:lnTo>
                <a:lnTo>
                  <a:pt x="8237845" y="6862263"/>
                </a:lnTo>
                <a:lnTo>
                  <a:pt x="8247228" y="6800014"/>
                </a:lnTo>
                <a:lnTo>
                  <a:pt x="8256121" y="6737605"/>
                </a:lnTo>
                <a:lnTo>
                  <a:pt x="8264523" y="6675040"/>
                </a:lnTo>
                <a:lnTo>
                  <a:pt x="8272432" y="6612320"/>
                </a:lnTo>
                <a:lnTo>
                  <a:pt x="8279845" y="6549446"/>
                </a:lnTo>
                <a:lnTo>
                  <a:pt x="8286760" y="6486422"/>
                </a:lnTo>
                <a:lnTo>
                  <a:pt x="8293175" y="6423249"/>
                </a:lnTo>
                <a:lnTo>
                  <a:pt x="8299089" y="6359928"/>
                </a:lnTo>
                <a:lnTo>
                  <a:pt x="8304500" y="6296463"/>
                </a:lnTo>
                <a:lnTo>
                  <a:pt x="8309404" y="6232854"/>
                </a:lnTo>
                <a:lnTo>
                  <a:pt x="8313801" y="6169105"/>
                </a:lnTo>
                <a:lnTo>
                  <a:pt x="8317688" y="6105217"/>
                </a:lnTo>
                <a:lnTo>
                  <a:pt x="8321063" y="6041191"/>
                </a:lnTo>
                <a:lnTo>
                  <a:pt x="8323925" y="5977031"/>
                </a:lnTo>
                <a:lnTo>
                  <a:pt x="8326271" y="5912738"/>
                </a:lnTo>
                <a:lnTo>
                  <a:pt x="8328099" y="5848314"/>
                </a:lnTo>
                <a:lnTo>
                  <a:pt x="8329407" y="5783762"/>
                </a:lnTo>
                <a:lnTo>
                  <a:pt x="8330193" y="5719082"/>
                </a:lnTo>
                <a:lnTo>
                  <a:pt x="8330456" y="5654278"/>
                </a:lnTo>
                <a:lnTo>
                  <a:pt x="8330193" y="5589473"/>
                </a:lnTo>
                <a:lnTo>
                  <a:pt x="8329407" y="5524793"/>
                </a:lnTo>
                <a:lnTo>
                  <a:pt x="8328099" y="5460241"/>
                </a:lnTo>
                <a:lnTo>
                  <a:pt x="8326271" y="5395817"/>
                </a:lnTo>
                <a:lnTo>
                  <a:pt x="8323925" y="5331524"/>
                </a:lnTo>
                <a:lnTo>
                  <a:pt x="8321063" y="5267364"/>
                </a:lnTo>
                <a:lnTo>
                  <a:pt x="8317688" y="5203338"/>
                </a:lnTo>
                <a:lnTo>
                  <a:pt x="8313801" y="5139450"/>
                </a:lnTo>
                <a:lnTo>
                  <a:pt x="8309404" y="5075701"/>
                </a:lnTo>
                <a:lnTo>
                  <a:pt x="8304500" y="5012092"/>
                </a:lnTo>
                <a:lnTo>
                  <a:pt x="8299089" y="4948627"/>
                </a:lnTo>
                <a:lnTo>
                  <a:pt x="8293175" y="4885307"/>
                </a:lnTo>
                <a:lnTo>
                  <a:pt x="8286760" y="4822133"/>
                </a:lnTo>
                <a:lnTo>
                  <a:pt x="8279845" y="4759109"/>
                </a:lnTo>
                <a:lnTo>
                  <a:pt x="8272432" y="4696235"/>
                </a:lnTo>
                <a:lnTo>
                  <a:pt x="8264523" y="4633515"/>
                </a:lnTo>
                <a:lnTo>
                  <a:pt x="8256121" y="4570950"/>
                </a:lnTo>
                <a:lnTo>
                  <a:pt x="8247228" y="4508541"/>
                </a:lnTo>
                <a:lnTo>
                  <a:pt x="8237845" y="4446292"/>
                </a:lnTo>
                <a:lnTo>
                  <a:pt x="8227974" y="4384204"/>
                </a:lnTo>
                <a:lnTo>
                  <a:pt x="8217618" y="4322279"/>
                </a:lnTo>
                <a:lnTo>
                  <a:pt x="8206778" y="4260520"/>
                </a:lnTo>
                <a:lnTo>
                  <a:pt x="8195456" y="4198927"/>
                </a:lnTo>
                <a:lnTo>
                  <a:pt x="8183656" y="4137504"/>
                </a:lnTo>
                <a:lnTo>
                  <a:pt x="8171377" y="4076251"/>
                </a:lnTo>
                <a:lnTo>
                  <a:pt x="8158623" y="4015172"/>
                </a:lnTo>
                <a:lnTo>
                  <a:pt x="8145396" y="3954268"/>
                </a:lnTo>
                <a:lnTo>
                  <a:pt x="8131698" y="3893542"/>
                </a:lnTo>
                <a:lnTo>
                  <a:pt x="8117529" y="3832994"/>
                </a:lnTo>
                <a:lnTo>
                  <a:pt x="8102894" y="3772628"/>
                </a:lnTo>
                <a:lnTo>
                  <a:pt x="8087793" y="3712445"/>
                </a:lnTo>
                <a:lnTo>
                  <a:pt x="8072229" y="3652448"/>
                </a:lnTo>
                <a:lnTo>
                  <a:pt x="8056203" y="3592638"/>
                </a:lnTo>
                <a:lnTo>
                  <a:pt x="8039718" y="3533017"/>
                </a:lnTo>
                <a:lnTo>
                  <a:pt x="8022776" y="3473587"/>
                </a:lnTo>
                <a:lnTo>
                  <a:pt x="8005378" y="3414351"/>
                </a:lnTo>
                <a:lnTo>
                  <a:pt x="7987527" y="3355310"/>
                </a:lnTo>
                <a:lnTo>
                  <a:pt x="7969225" y="3296466"/>
                </a:lnTo>
                <a:lnTo>
                  <a:pt x="7950474" y="3237822"/>
                </a:lnTo>
                <a:lnTo>
                  <a:pt x="7931275" y="3179380"/>
                </a:lnTo>
                <a:lnTo>
                  <a:pt x="7911631" y="3121140"/>
                </a:lnTo>
                <a:lnTo>
                  <a:pt x="7891544" y="3063106"/>
                </a:lnTo>
                <a:lnTo>
                  <a:pt x="7871016" y="3005280"/>
                </a:lnTo>
                <a:lnTo>
                  <a:pt x="7850048" y="2947663"/>
                </a:lnTo>
                <a:lnTo>
                  <a:pt x="7828643" y="2890258"/>
                </a:lnTo>
                <a:lnTo>
                  <a:pt x="7806803" y="2833066"/>
                </a:lnTo>
                <a:lnTo>
                  <a:pt x="7784530" y="2776089"/>
                </a:lnTo>
                <a:lnTo>
                  <a:pt x="7761826" y="2719330"/>
                </a:lnTo>
                <a:lnTo>
                  <a:pt x="7738693" y="2662791"/>
                </a:lnTo>
                <a:lnTo>
                  <a:pt x="7715132" y="2606473"/>
                </a:lnTo>
                <a:lnTo>
                  <a:pt x="7691147" y="2550379"/>
                </a:lnTo>
                <a:lnTo>
                  <a:pt x="7666738" y="2494510"/>
                </a:lnTo>
                <a:lnTo>
                  <a:pt x="7641908" y="2438869"/>
                </a:lnTo>
                <a:lnTo>
                  <a:pt x="7616660" y="2383458"/>
                </a:lnTo>
                <a:lnTo>
                  <a:pt x="7590994" y="2328278"/>
                </a:lnTo>
                <a:lnTo>
                  <a:pt x="7564913" y="2273332"/>
                </a:lnTo>
                <a:lnTo>
                  <a:pt x="7538420" y="2218621"/>
                </a:lnTo>
                <a:lnTo>
                  <a:pt x="7511515" y="2164149"/>
                </a:lnTo>
                <a:lnTo>
                  <a:pt x="7484201" y="2109916"/>
                </a:lnTo>
                <a:lnTo>
                  <a:pt x="7456481" y="2055924"/>
                </a:lnTo>
                <a:lnTo>
                  <a:pt x="7428355" y="2002177"/>
                </a:lnTo>
                <a:lnTo>
                  <a:pt x="7399827" y="1948675"/>
                </a:lnTo>
                <a:lnTo>
                  <a:pt x="7370897" y="1895420"/>
                </a:lnTo>
                <a:lnTo>
                  <a:pt x="7341569" y="1842416"/>
                </a:lnTo>
                <a:lnTo>
                  <a:pt x="7311844" y="1789664"/>
                </a:lnTo>
                <a:lnTo>
                  <a:pt x="7281724" y="1737165"/>
                </a:lnTo>
                <a:lnTo>
                  <a:pt x="7251211" y="1684922"/>
                </a:lnTo>
                <a:lnTo>
                  <a:pt x="7220307" y="1632937"/>
                </a:lnTo>
                <a:lnTo>
                  <a:pt x="7189015" y="1581211"/>
                </a:lnTo>
                <a:lnTo>
                  <a:pt x="7157336" y="1529748"/>
                </a:lnTo>
                <a:lnTo>
                  <a:pt x="7125271" y="1478548"/>
                </a:lnTo>
                <a:lnTo>
                  <a:pt x="7092825" y="1427615"/>
                </a:lnTo>
                <a:lnTo>
                  <a:pt x="7059997" y="1376949"/>
                </a:lnTo>
                <a:lnTo>
                  <a:pt x="7026791" y="1326553"/>
                </a:lnTo>
                <a:lnTo>
                  <a:pt x="6993208" y="1276429"/>
                </a:lnTo>
                <a:lnTo>
                  <a:pt x="6959250" y="1226579"/>
                </a:lnTo>
                <a:lnTo>
                  <a:pt x="6924919" y="1177005"/>
                </a:lnTo>
                <a:lnTo>
                  <a:pt x="6890218" y="1127709"/>
                </a:lnTo>
                <a:lnTo>
                  <a:pt x="6855148" y="1078693"/>
                </a:lnTo>
                <a:lnTo>
                  <a:pt x="6819712" y="1029959"/>
                </a:lnTo>
                <a:lnTo>
                  <a:pt x="6783911" y="981509"/>
                </a:lnTo>
                <a:lnTo>
                  <a:pt x="6747747" y="933345"/>
                </a:lnTo>
                <a:lnTo>
                  <a:pt x="6711223" y="885470"/>
                </a:lnTo>
                <a:lnTo>
                  <a:pt x="6674340" y="837884"/>
                </a:lnTo>
                <a:lnTo>
                  <a:pt x="6637100" y="790590"/>
                </a:lnTo>
                <a:lnTo>
                  <a:pt x="6599506" y="743591"/>
                </a:lnTo>
                <a:lnTo>
                  <a:pt x="6561560" y="696887"/>
                </a:lnTo>
                <a:lnTo>
                  <a:pt x="6523263" y="650482"/>
                </a:lnTo>
                <a:lnTo>
                  <a:pt x="6484617" y="604377"/>
                </a:lnTo>
                <a:lnTo>
                  <a:pt x="6445625" y="558574"/>
                </a:lnTo>
                <a:lnTo>
                  <a:pt x="6406288" y="513075"/>
                </a:lnTo>
                <a:lnTo>
                  <a:pt x="6366609" y="467882"/>
                </a:lnTo>
                <a:lnTo>
                  <a:pt x="6326590" y="422998"/>
                </a:lnTo>
                <a:lnTo>
                  <a:pt x="6286232" y="378423"/>
                </a:lnTo>
                <a:lnTo>
                  <a:pt x="6245538" y="334162"/>
                </a:lnTo>
                <a:lnTo>
                  <a:pt x="6204509" y="290214"/>
                </a:lnTo>
                <a:lnTo>
                  <a:pt x="6163148" y="246582"/>
                </a:lnTo>
                <a:lnTo>
                  <a:pt x="6121456" y="203269"/>
                </a:lnTo>
                <a:lnTo>
                  <a:pt x="6079436" y="160276"/>
                </a:lnTo>
                <a:lnTo>
                  <a:pt x="6037090" y="117606"/>
                </a:lnTo>
                <a:lnTo>
                  <a:pt x="5994419" y="75260"/>
                </a:lnTo>
                <a:lnTo>
                  <a:pt x="5951426" y="33240"/>
                </a:lnTo>
                <a:lnTo>
                  <a:pt x="5916893" y="0"/>
                </a:lnTo>
                <a:close/>
              </a:path>
            </a:pathLst>
          </a:custGeom>
          <a:solidFill>
            <a:srgbClr val="002147"/>
          </a:solidFill>
        </p:spPr>
        <p:txBody>
          <a:bodyPr wrap="square" lIns="0" tIns="0" rIns="0" bIns="0" rtlCol="0"/>
          <a:lstStyle/>
          <a:p>
            <a:endParaRPr/>
          </a:p>
        </p:txBody>
      </p:sp>
      <p:sp>
        <p:nvSpPr>
          <p:cNvPr id="4" name="Slide Number Placeholder 3">
            <a:extLst>
              <a:ext uri="{FF2B5EF4-FFF2-40B4-BE49-F238E27FC236}">
                <a16:creationId xmlns:a16="http://schemas.microsoft.com/office/drawing/2014/main" id="{59F16C70-CC5F-B7EB-753E-81C8AD912552}"/>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3</a:t>
            </a:fld>
            <a:endParaRPr lang="en-US" spc="-25" dirty="0"/>
          </a:p>
        </p:txBody>
      </p:sp>
      <p:sp>
        <p:nvSpPr>
          <p:cNvPr id="11" name="object 2">
            <a:extLst>
              <a:ext uri="{FF2B5EF4-FFF2-40B4-BE49-F238E27FC236}">
                <a16:creationId xmlns:a16="http://schemas.microsoft.com/office/drawing/2014/main" id="{5D8A2AE8-1717-0C46-96F3-ED639BAB8C38}"/>
              </a:ext>
            </a:extLst>
          </p:cNvPr>
          <p:cNvSpPr txBox="1">
            <a:spLocks/>
          </p:cNvSpPr>
          <p:nvPr/>
        </p:nvSpPr>
        <p:spPr>
          <a:xfrm>
            <a:off x="1915146" y="4243005"/>
            <a:ext cx="5432509" cy="1733167"/>
          </a:xfrm>
          <a:prstGeom prst="rect">
            <a:avLst/>
          </a:prstGeom>
        </p:spPr>
        <p:txBody>
          <a:bodyPr vert="horz" wrap="square" lIns="0" tIns="337185" rIns="0" bIns="0" rtlCol="0">
            <a:spAutoFit/>
          </a:bodyPr>
          <a:lstStyle>
            <a:lvl1pPr eaLnBrk="1" hangingPunct="1">
              <a:defRPr>
                <a:latin typeface="+mj-lt"/>
                <a:ea typeface="+mj-ea"/>
                <a:cs typeface="+mj-cs"/>
              </a:defRPr>
            </a:lvl1pPr>
          </a:lstStyle>
          <a:p>
            <a:pPr marL="12700">
              <a:spcBef>
                <a:spcPts val="2655"/>
              </a:spcBef>
            </a:pPr>
            <a:r>
              <a:rPr lang="vi-VN" sz="9050" dirty="0">
                <a:solidFill>
                  <a:schemeClr val="bg1"/>
                </a:solidFill>
                <a:latin typeface="Arial" panose="020B0604020202020204" pitchFamily="34" charset="0"/>
                <a:cs typeface="Arial" panose="020B0604020202020204" pitchFamily="34" charset="0"/>
              </a:rPr>
              <a:t>Objectives</a:t>
            </a:r>
          </a:p>
        </p:txBody>
      </p:sp>
      <p:grpSp>
        <p:nvGrpSpPr>
          <p:cNvPr id="20" name="Group 19">
            <a:extLst>
              <a:ext uri="{FF2B5EF4-FFF2-40B4-BE49-F238E27FC236}">
                <a16:creationId xmlns:a16="http://schemas.microsoft.com/office/drawing/2014/main" id="{BE2BA6D6-8EC4-D94A-83CD-A464AD64BDFF}"/>
              </a:ext>
            </a:extLst>
          </p:cNvPr>
          <p:cNvGrpSpPr/>
          <p:nvPr/>
        </p:nvGrpSpPr>
        <p:grpSpPr>
          <a:xfrm>
            <a:off x="604987" y="2734636"/>
            <a:ext cx="957153" cy="5054940"/>
            <a:chOff x="12544121" y="1922705"/>
            <a:chExt cx="1508125" cy="7964745"/>
          </a:xfrm>
        </p:grpSpPr>
        <p:sp>
          <p:nvSpPr>
            <p:cNvPr id="21" name="object 12">
              <a:extLst>
                <a:ext uri="{FF2B5EF4-FFF2-40B4-BE49-F238E27FC236}">
                  <a16:creationId xmlns:a16="http://schemas.microsoft.com/office/drawing/2014/main" id="{49AF1A43-250F-4D40-A61A-1F80240F3277}"/>
                </a:ext>
              </a:extLst>
            </p:cNvPr>
            <p:cNvSpPr/>
            <p:nvPr/>
          </p:nvSpPr>
          <p:spPr>
            <a:xfrm>
              <a:off x="12544121" y="1922705"/>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FFC000"/>
            </a:solidFill>
          </p:spPr>
          <p:txBody>
            <a:bodyPr wrap="square" lIns="0" tIns="0" rIns="0" bIns="0" rtlCol="0"/>
            <a:lstStyle/>
            <a:p>
              <a:endParaRPr/>
            </a:p>
          </p:txBody>
        </p:sp>
        <p:sp>
          <p:nvSpPr>
            <p:cNvPr id="22" name="object 13">
              <a:extLst>
                <a:ext uri="{FF2B5EF4-FFF2-40B4-BE49-F238E27FC236}">
                  <a16:creationId xmlns:a16="http://schemas.microsoft.com/office/drawing/2014/main" id="{C718BE90-6F1F-694C-9E38-70C1C65E895A}"/>
                </a:ext>
              </a:extLst>
            </p:cNvPr>
            <p:cNvSpPr/>
            <p:nvPr/>
          </p:nvSpPr>
          <p:spPr>
            <a:xfrm>
              <a:off x="12544121" y="4112777"/>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chemeClr val="bg1"/>
            </a:solidFill>
          </p:spPr>
          <p:txBody>
            <a:bodyPr wrap="square" lIns="0" tIns="0" rIns="0" bIns="0" rtlCol="0"/>
            <a:lstStyle/>
            <a:p>
              <a:endParaRPr/>
            </a:p>
          </p:txBody>
        </p:sp>
        <p:sp>
          <p:nvSpPr>
            <p:cNvPr id="23" name="object 14">
              <a:extLst>
                <a:ext uri="{FF2B5EF4-FFF2-40B4-BE49-F238E27FC236}">
                  <a16:creationId xmlns:a16="http://schemas.microsoft.com/office/drawing/2014/main" id="{1A468E2A-0C12-7D4B-8884-F2FDC825F18A}"/>
                </a:ext>
              </a:extLst>
            </p:cNvPr>
            <p:cNvSpPr/>
            <p:nvPr/>
          </p:nvSpPr>
          <p:spPr>
            <a:xfrm>
              <a:off x="12544121" y="6265521"/>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FFC000"/>
            </a:solidFill>
          </p:spPr>
          <p:txBody>
            <a:bodyPr wrap="square" lIns="0" tIns="0" rIns="0" bIns="0" rtlCol="0"/>
            <a:lstStyle/>
            <a:p>
              <a:endParaRPr/>
            </a:p>
          </p:txBody>
        </p:sp>
        <p:sp>
          <p:nvSpPr>
            <p:cNvPr id="24" name="object 15">
              <a:extLst>
                <a:ext uri="{FF2B5EF4-FFF2-40B4-BE49-F238E27FC236}">
                  <a16:creationId xmlns:a16="http://schemas.microsoft.com/office/drawing/2014/main" id="{DD1B335D-73EF-8942-9003-D8B06C89EBB6}"/>
                </a:ext>
              </a:extLst>
            </p:cNvPr>
            <p:cNvSpPr/>
            <p:nvPr/>
          </p:nvSpPr>
          <p:spPr>
            <a:xfrm>
              <a:off x="12544121" y="8379325"/>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chemeClr val="bg1"/>
            </a:solidFill>
          </p:spPr>
          <p:txBody>
            <a:bodyPr wrap="square" lIns="0" tIns="0" rIns="0" bIns="0" rtlCol="0"/>
            <a:lstStyle/>
            <a:p>
              <a:endParaRPr/>
            </a:p>
          </p:txBody>
        </p:sp>
      </p:grpSp>
      <p:sp>
        <p:nvSpPr>
          <p:cNvPr id="10" name="Subtitle 2">
            <a:extLst>
              <a:ext uri="{FF2B5EF4-FFF2-40B4-BE49-F238E27FC236}">
                <a16:creationId xmlns:a16="http://schemas.microsoft.com/office/drawing/2014/main" id="{703C524E-5E5D-8946-8938-FFB200D9B1BC}"/>
              </a:ext>
            </a:extLst>
          </p:cNvPr>
          <p:cNvSpPr txBox="1">
            <a:spLocks/>
          </p:cNvSpPr>
          <p:nvPr/>
        </p:nvSpPr>
        <p:spPr>
          <a:xfrm>
            <a:off x="8719451" y="947451"/>
            <a:ext cx="11198173" cy="9567204"/>
          </a:xfrm>
          <a:prstGeom prst="rect">
            <a:avLst/>
          </a:prstGeom>
        </p:spPr>
        <p:txBody>
          <a:bodyPr vert="horz" lIns="150781" tIns="75390" rIns="150781" bIns="753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b="1" dirty="0">
                <a:latin typeface="Arial" panose="020B0604020202020204" pitchFamily="34" charset="0"/>
                <a:cs typeface="Arial" panose="020B0604020202020204" pitchFamily="34" charset="0"/>
              </a:rPr>
              <a:t>Objective 1</a:t>
            </a:r>
            <a:r>
              <a:rPr lang="en-US" sz="3200" dirty="0">
                <a:latin typeface="Arial" panose="020B0604020202020204" pitchFamily="34" charset="0"/>
                <a:cs typeface="Arial" panose="020B0604020202020204" pitchFamily="34" charset="0"/>
              </a:rPr>
              <a:t>: Engaging key stakeholders to identify:</a:t>
            </a:r>
          </a:p>
          <a:p>
            <a:pPr algn="l">
              <a:lnSpc>
                <a:spcPct val="100000"/>
              </a:lnSpc>
            </a:pPr>
            <a:r>
              <a:rPr lang="en-US" sz="3200" dirty="0">
                <a:latin typeface="Arial" panose="020B0604020202020204" pitchFamily="34" charset="0"/>
                <a:cs typeface="Arial" panose="020B0604020202020204" pitchFamily="34" charset="0"/>
              </a:rPr>
              <a:t>    - Who played significant roles in public communication during the COVID19 pandemic (mapping)</a:t>
            </a:r>
          </a:p>
          <a:p>
            <a:pPr algn="l">
              <a:lnSpc>
                <a:spcPct val="100000"/>
              </a:lnSpc>
            </a:pPr>
            <a:r>
              <a:rPr lang="en-US" sz="3200" dirty="0">
                <a:latin typeface="Arial" panose="020B0604020202020204" pitchFamily="34" charset="0"/>
                <a:cs typeface="Arial" panose="020B0604020202020204" pitchFamily="34" charset="0"/>
              </a:rPr>
              <a:t>     - Who were most affected by the COVID19 pandemic, and which were the hard-to-reach groups</a:t>
            </a:r>
          </a:p>
          <a:p>
            <a:pPr algn="l">
              <a:lnSpc>
                <a:spcPct val="100000"/>
              </a:lnSpc>
            </a:pPr>
            <a:r>
              <a:rPr lang="en-US" sz="3200" dirty="0">
                <a:latin typeface="Arial" panose="020B0604020202020204" pitchFamily="34" charset="0"/>
                <a:cs typeface="Arial" panose="020B0604020202020204" pitchFamily="34" charset="0"/>
              </a:rPr>
              <a:t>    - How do policy makers/public health/ media want to work with researchers to better support their outbreak responses</a:t>
            </a:r>
            <a:endParaRPr lang="en-US" sz="3200" b="1" dirty="0">
              <a:latin typeface="Arial" panose="020B0604020202020204" pitchFamily="34" charset="0"/>
              <a:cs typeface="Arial" panose="020B0604020202020204" pitchFamily="34" charset="0"/>
            </a:endParaRPr>
          </a:p>
          <a:p>
            <a:pPr algn="l">
              <a:lnSpc>
                <a:spcPct val="100000"/>
              </a:lnSpc>
            </a:pPr>
            <a:endParaRPr lang="en-US" sz="3200" b="1" dirty="0">
              <a:latin typeface="Arial" panose="020B0604020202020204" pitchFamily="34" charset="0"/>
              <a:cs typeface="Arial" panose="020B0604020202020204" pitchFamily="34" charset="0"/>
            </a:endParaRPr>
          </a:p>
          <a:p>
            <a:pPr algn="l">
              <a:lnSpc>
                <a:spcPct val="100000"/>
              </a:lnSpc>
            </a:pPr>
            <a:r>
              <a:rPr lang="en-US" sz="3200" b="1" dirty="0">
                <a:latin typeface="Arial" panose="020B0604020202020204" pitchFamily="34" charset="0"/>
                <a:cs typeface="Arial" panose="020B0604020202020204" pitchFamily="34" charset="0"/>
              </a:rPr>
              <a:t>Objective 2</a:t>
            </a:r>
            <a:r>
              <a:rPr lang="en-US" sz="3200" dirty="0">
                <a:latin typeface="Arial" panose="020B0604020202020204" pitchFamily="34" charset="0"/>
                <a:cs typeface="Arial" panose="020B0604020202020204" pitchFamily="34" charset="0"/>
              </a:rPr>
              <a:t>: Engagement framework</a:t>
            </a:r>
          </a:p>
          <a:p>
            <a:pPr algn="l">
              <a:lnSpc>
                <a:spcPct val="100000"/>
              </a:lnSpc>
            </a:pPr>
            <a:r>
              <a:rPr lang="en-US" sz="3200" dirty="0">
                <a:latin typeface="Arial" panose="020B0604020202020204" pitchFamily="34" charset="0"/>
                <a:cs typeface="Arial" panose="020B0604020202020204" pitchFamily="34" charset="0"/>
              </a:rPr>
              <a:t>    - Co-develop a framework that maps hard-to-reach groups and effective engagement/communication approaches for future outbreaks</a:t>
            </a:r>
          </a:p>
          <a:p>
            <a:pPr algn="l">
              <a:lnSpc>
                <a:spcPct val="100000"/>
              </a:lnSpc>
            </a:pPr>
            <a:endParaRPr lang="en-US" sz="3200" b="1" dirty="0">
              <a:latin typeface="Arial" panose="020B0604020202020204" pitchFamily="34" charset="0"/>
              <a:cs typeface="Arial" panose="020B0604020202020204" pitchFamily="34" charset="0"/>
            </a:endParaRPr>
          </a:p>
          <a:p>
            <a:pPr algn="l">
              <a:lnSpc>
                <a:spcPct val="100000"/>
              </a:lnSpc>
            </a:pPr>
            <a:r>
              <a:rPr lang="en-US" sz="3200" b="1" dirty="0">
                <a:latin typeface="Arial" panose="020B0604020202020204" pitchFamily="34" charset="0"/>
                <a:cs typeface="Arial" panose="020B0604020202020204" pitchFamily="34" charset="0"/>
              </a:rPr>
              <a:t>Objective 3</a:t>
            </a:r>
            <a:r>
              <a:rPr lang="en-US" sz="3200" dirty="0">
                <a:latin typeface="Arial" panose="020B0604020202020204" pitchFamily="34" charset="0"/>
                <a:cs typeface="Arial" panose="020B0604020202020204" pitchFamily="34" charset="0"/>
              </a:rPr>
              <a:t>: Youth involvement</a:t>
            </a:r>
          </a:p>
          <a:p>
            <a:pPr algn="l">
              <a:lnSpc>
                <a:spcPct val="100000"/>
              </a:lnSpc>
            </a:pPr>
            <a:r>
              <a:rPr lang="en-US" sz="3200" dirty="0">
                <a:latin typeface="Arial" panose="020B0604020202020204" pitchFamily="34" charset="0"/>
                <a:cs typeface="Arial" panose="020B0604020202020204" pitchFamily="34" charset="0"/>
              </a:rPr>
              <a:t>    - Develop platforms for engaging young people in pandemic preparedness </a:t>
            </a:r>
            <a:endParaRPr lang="en-US" sz="3200" b="1" dirty="0">
              <a:latin typeface="Arial" panose="020B0604020202020204" pitchFamily="34" charset="0"/>
              <a:cs typeface="Arial" panose="020B0604020202020204" pitchFamily="34" charset="0"/>
            </a:endParaRPr>
          </a:p>
          <a:p>
            <a:pPr algn="l">
              <a:lnSpc>
                <a:spcPct val="100000"/>
              </a:lnSpc>
            </a:pPr>
            <a:endParaRPr lang="en-US" sz="3000" b="1" dirty="0">
              <a:latin typeface="Arial" panose="020B0604020202020204" pitchFamily="34" charset="0"/>
              <a:cs typeface="Arial" panose="020B0604020202020204" pitchFamily="34" charset="0"/>
            </a:endParaRPr>
          </a:p>
          <a:p>
            <a:pPr algn="l">
              <a:lnSpc>
                <a:spcPct val="100000"/>
              </a:lnSpc>
            </a:pPr>
            <a:endParaRPr lang="en-US" sz="3000" dirty="0">
              <a:latin typeface="Arial" panose="020B0604020202020204" pitchFamily="34" charset="0"/>
              <a:cs typeface="Arial" panose="020B0604020202020204" pitchFamily="34" charset="0"/>
            </a:endParaRPr>
          </a:p>
          <a:p>
            <a:pPr algn="l">
              <a:lnSpc>
                <a:spcPct val="100000"/>
              </a:lnSpc>
            </a:pPr>
            <a:endParaRPr lang="en-US" sz="3000" dirty="0">
              <a:latin typeface="Arial" panose="020B0604020202020204" pitchFamily="34" charset="0"/>
              <a:cs typeface="Arial" panose="020B0604020202020204" pitchFamily="34" charset="0"/>
            </a:endParaRPr>
          </a:p>
          <a:p>
            <a:pPr marL="471202" indent="-471202" algn="l">
              <a:lnSpc>
                <a:spcPct val="100000"/>
              </a:lnSpc>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71202" indent="-471202" algn="l">
              <a:lnSpc>
                <a:spcPct val="100000"/>
              </a:lnSpc>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471202" indent="-471202" algn="l">
              <a:lnSpc>
                <a:spcPct val="100000"/>
              </a:lnSpc>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24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8DACCB-BA94-194E-BD7D-E299DFDF3FB6}"/>
              </a:ext>
            </a:extLst>
          </p:cNvPr>
          <p:cNvGrpSpPr/>
          <p:nvPr/>
        </p:nvGrpSpPr>
        <p:grpSpPr>
          <a:xfrm>
            <a:off x="2306836" y="1415474"/>
            <a:ext cx="17129527" cy="9678319"/>
            <a:chOff x="2199102" y="1366703"/>
            <a:chExt cx="17129527" cy="9678319"/>
          </a:xfrm>
        </p:grpSpPr>
        <p:grpSp>
          <p:nvGrpSpPr>
            <p:cNvPr id="5" name="Group 4"/>
            <p:cNvGrpSpPr/>
            <p:nvPr/>
          </p:nvGrpSpPr>
          <p:grpSpPr>
            <a:xfrm>
              <a:off x="2271972" y="2855732"/>
              <a:ext cx="17056657" cy="6623588"/>
              <a:chOff x="1594188" y="1282065"/>
              <a:chExt cx="10343898" cy="4108368"/>
            </a:xfrm>
          </p:grpSpPr>
          <p:grpSp>
            <p:nvGrpSpPr>
              <p:cNvPr id="43" name="Group 42"/>
              <p:cNvGrpSpPr/>
              <p:nvPr/>
            </p:nvGrpSpPr>
            <p:grpSpPr>
              <a:xfrm>
                <a:off x="1594188" y="1325350"/>
                <a:ext cx="9285564" cy="4065083"/>
                <a:chOff x="1258477" y="2452186"/>
                <a:chExt cx="9285564" cy="4065083"/>
              </a:xfrm>
            </p:grpSpPr>
            <p:sp>
              <p:nvSpPr>
                <p:cNvPr id="33" name="Rectangle 32"/>
                <p:cNvSpPr/>
                <p:nvPr/>
              </p:nvSpPr>
              <p:spPr>
                <a:xfrm>
                  <a:off x="1411370" y="5604596"/>
                  <a:ext cx="2012823" cy="912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Discussions with the stakeholder groups to identify who are other key stakeholders &amp; what are their primary interests</a:t>
                  </a:r>
                </a:p>
              </p:txBody>
            </p:sp>
            <p:grpSp>
              <p:nvGrpSpPr>
                <p:cNvPr id="32" name="Group 31"/>
                <p:cNvGrpSpPr/>
                <p:nvPr/>
              </p:nvGrpSpPr>
              <p:grpSpPr>
                <a:xfrm>
                  <a:off x="1258477" y="2452186"/>
                  <a:ext cx="9285564" cy="3029799"/>
                  <a:chOff x="491859" y="3452816"/>
                  <a:chExt cx="9285564" cy="3029799"/>
                </a:xfrm>
              </p:grpSpPr>
              <p:grpSp>
                <p:nvGrpSpPr>
                  <p:cNvPr id="4" name="Group 3"/>
                  <p:cNvGrpSpPr/>
                  <p:nvPr/>
                </p:nvGrpSpPr>
                <p:grpSpPr>
                  <a:xfrm>
                    <a:off x="491859" y="3509825"/>
                    <a:ext cx="2384440" cy="1006763"/>
                    <a:chOff x="877455" y="3934693"/>
                    <a:chExt cx="2384440" cy="1006763"/>
                  </a:xfrm>
                  <a:solidFill>
                    <a:schemeClr val="accent1">
                      <a:lumMod val="40000"/>
                      <a:lumOff val="60000"/>
                    </a:schemeClr>
                  </a:solidFill>
                </p:grpSpPr>
                <p:sp>
                  <p:nvSpPr>
                    <p:cNvPr id="2" name="Rounded Rectangle 1"/>
                    <p:cNvSpPr/>
                    <p:nvPr/>
                  </p:nvSpPr>
                  <p:spPr>
                    <a:xfrm>
                      <a:off x="877455" y="393469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p:cNvSpPr/>
                    <p:nvPr/>
                  </p:nvSpPr>
                  <p:spPr>
                    <a:xfrm>
                      <a:off x="968679" y="3970668"/>
                      <a:ext cx="2189019" cy="47674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1. Stakeholder mapping</a:t>
                      </a:r>
                    </a:p>
                  </p:txBody>
                </p:sp>
              </p:grpSp>
              <p:grpSp>
                <p:nvGrpSpPr>
                  <p:cNvPr id="9" name="Group 8"/>
                  <p:cNvGrpSpPr/>
                  <p:nvPr/>
                </p:nvGrpSpPr>
                <p:grpSpPr>
                  <a:xfrm>
                    <a:off x="491859" y="5448799"/>
                    <a:ext cx="2384440" cy="1006763"/>
                    <a:chOff x="877455" y="3934693"/>
                    <a:chExt cx="2384440" cy="1006763"/>
                  </a:xfrm>
                  <a:solidFill>
                    <a:schemeClr val="accent1">
                      <a:lumMod val="40000"/>
                      <a:lumOff val="60000"/>
                    </a:schemeClr>
                  </a:solidFill>
                </p:grpSpPr>
                <p:sp>
                  <p:nvSpPr>
                    <p:cNvPr id="10" name="Rounded Rectangle 9"/>
                    <p:cNvSpPr/>
                    <p:nvPr/>
                  </p:nvSpPr>
                  <p:spPr>
                    <a:xfrm>
                      <a:off x="877455" y="393469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3901" y="4049489"/>
                      <a:ext cx="2189019" cy="7758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2. Stakeholder meetings -participatory mapping and analysis</a:t>
                      </a:r>
                    </a:p>
                  </p:txBody>
                </p:sp>
              </p:grpSp>
              <p:grpSp>
                <p:nvGrpSpPr>
                  <p:cNvPr id="12" name="Group 11"/>
                  <p:cNvGrpSpPr/>
                  <p:nvPr/>
                </p:nvGrpSpPr>
                <p:grpSpPr>
                  <a:xfrm>
                    <a:off x="3930153" y="5448799"/>
                    <a:ext cx="2384440" cy="1006763"/>
                    <a:chOff x="877455" y="3934693"/>
                    <a:chExt cx="2384440" cy="1006763"/>
                  </a:xfrm>
                  <a:solidFill>
                    <a:schemeClr val="accent1">
                      <a:lumMod val="40000"/>
                      <a:lumOff val="60000"/>
                    </a:schemeClr>
                  </a:solidFill>
                </p:grpSpPr>
                <p:sp>
                  <p:nvSpPr>
                    <p:cNvPr id="13" name="Rounded Rectangle 12"/>
                    <p:cNvSpPr/>
                    <p:nvPr/>
                  </p:nvSpPr>
                  <p:spPr>
                    <a:xfrm>
                      <a:off x="877455" y="393469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p:cNvSpPr/>
                    <p:nvPr/>
                  </p:nvSpPr>
                  <p:spPr>
                    <a:xfrm>
                      <a:off x="991371" y="4106242"/>
                      <a:ext cx="2189019" cy="7758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3. Literature review</a:t>
                      </a:r>
                    </a:p>
                  </p:txBody>
                </p:sp>
              </p:grpSp>
              <p:grpSp>
                <p:nvGrpSpPr>
                  <p:cNvPr id="15" name="Group 14"/>
                  <p:cNvGrpSpPr/>
                  <p:nvPr/>
                </p:nvGrpSpPr>
                <p:grpSpPr>
                  <a:xfrm>
                    <a:off x="7392983" y="3452816"/>
                    <a:ext cx="2384440" cy="1006763"/>
                    <a:chOff x="884512" y="3878343"/>
                    <a:chExt cx="2384440" cy="1006763"/>
                  </a:xfrm>
                  <a:solidFill>
                    <a:schemeClr val="accent1">
                      <a:lumMod val="40000"/>
                      <a:lumOff val="60000"/>
                    </a:schemeClr>
                  </a:solidFill>
                </p:grpSpPr>
                <p:sp>
                  <p:nvSpPr>
                    <p:cNvPr id="16" name="Rounded Rectangle 15"/>
                    <p:cNvSpPr/>
                    <p:nvPr/>
                  </p:nvSpPr>
                  <p:spPr>
                    <a:xfrm>
                      <a:off x="884512" y="387834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p:cNvSpPr/>
                    <p:nvPr/>
                  </p:nvSpPr>
                  <p:spPr>
                    <a:xfrm>
                      <a:off x="1006903" y="3961629"/>
                      <a:ext cx="2171395" cy="8007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5. Activities for further involvement with the key stakeholders</a:t>
                      </a:r>
                    </a:p>
                  </p:txBody>
                </p:sp>
              </p:grpSp>
              <p:grpSp>
                <p:nvGrpSpPr>
                  <p:cNvPr id="18" name="Group 17"/>
                  <p:cNvGrpSpPr/>
                  <p:nvPr/>
                </p:nvGrpSpPr>
                <p:grpSpPr>
                  <a:xfrm>
                    <a:off x="7392983" y="5475852"/>
                    <a:ext cx="2384440" cy="1006763"/>
                    <a:chOff x="877455" y="3934693"/>
                    <a:chExt cx="2384440" cy="1006763"/>
                  </a:xfrm>
                  <a:solidFill>
                    <a:schemeClr val="accent1">
                      <a:lumMod val="40000"/>
                      <a:lumOff val="60000"/>
                    </a:schemeClr>
                  </a:solidFill>
                </p:grpSpPr>
                <p:sp>
                  <p:nvSpPr>
                    <p:cNvPr id="19" name="Rounded Rectangle 18"/>
                    <p:cNvSpPr/>
                    <p:nvPr/>
                  </p:nvSpPr>
                  <p:spPr>
                    <a:xfrm>
                      <a:off x="877455" y="393469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p:cNvSpPr/>
                    <p:nvPr/>
                  </p:nvSpPr>
                  <p:spPr>
                    <a:xfrm>
                      <a:off x="975165" y="4150800"/>
                      <a:ext cx="2189019" cy="6595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6. Review and report</a:t>
                      </a:r>
                    </a:p>
                  </p:txBody>
                </p:sp>
              </p:grpSp>
              <p:grpSp>
                <p:nvGrpSpPr>
                  <p:cNvPr id="21" name="Group 20"/>
                  <p:cNvGrpSpPr/>
                  <p:nvPr/>
                </p:nvGrpSpPr>
                <p:grpSpPr>
                  <a:xfrm>
                    <a:off x="3930153" y="3511135"/>
                    <a:ext cx="2384440" cy="1006763"/>
                    <a:chOff x="877455" y="3934693"/>
                    <a:chExt cx="2384440" cy="1006763"/>
                  </a:xfrm>
                  <a:solidFill>
                    <a:srgbClr val="FFC000"/>
                  </a:solidFill>
                </p:grpSpPr>
                <p:sp>
                  <p:nvSpPr>
                    <p:cNvPr id="22" name="Rounded Rectangle 21"/>
                    <p:cNvSpPr/>
                    <p:nvPr/>
                  </p:nvSpPr>
                  <p:spPr>
                    <a:xfrm>
                      <a:off x="877455" y="3934693"/>
                      <a:ext cx="2384440" cy="10067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2"/>
                    <p:cNvSpPr/>
                    <p:nvPr/>
                  </p:nvSpPr>
                  <p:spPr>
                    <a:xfrm>
                      <a:off x="983905" y="4028642"/>
                      <a:ext cx="2189019" cy="4174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4" dirty="0">
                          <a:solidFill>
                            <a:schemeClr val="tx1"/>
                          </a:solidFill>
                          <a:latin typeface="Arial" panose="020B0604020202020204" pitchFamily="34" charset="0"/>
                          <a:cs typeface="Arial" panose="020B0604020202020204" pitchFamily="34" charset="0"/>
                        </a:rPr>
                        <a:t>4. Create an engagement framework</a:t>
                      </a:r>
                    </a:p>
                  </p:txBody>
                </p:sp>
              </p:grpSp>
              <p:sp>
                <p:nvSpPr>
                  <p:cNvPr id="24" name="Down Arrow 23"/>
                  <p:cNvSpPr/>
                  <p:nvPr/>
                </p:nvSpPr>
                <p:spPr>
                  <a:xfrm>
                    <a:off x="1413164" y="4559148"/>
                    <a:ext cx="379725" cy="85491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Down Arrow 25"/>
                  <p:cNvSpPr/>
                  <p:nvPr/>
                </p:nvSpPr>
                <p:spPr>
                  <a:xfrm>
                    <a:off x="8294259" y="4568384"/>
                    <a:ext cx="379725" cy="85491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Down Arrow 26"/>
                  <p:cNvSpPr/>
                  <p:nvPr/>
                </p:nvSpPr>
                <p:spPr>
                  <a:xfrm rot="16200000">
                    <a:off x="3233680" y="5551773"/>
                    <a:ext cx="379725" cy="85491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Down Arrow 27"/>
                  <p:cNvSpPr/>
                  <p:nvPr/>
                </p:nvSpPr>
                <p:spPr>
                  <a:xfrm rot="10800000">
                    <a:off x="4960134" y="4549912"/>
                    <a:ext cx="379725" cy="85491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Down Arrow 28"/>
                  <p:cNvSpPr/>
                  <p:nvPr/>
                </p:nvSpPr>
                <p:spPr>
                  <a:xfrm rot="16200000">
                    <a:off x="6679273" y="3570455"/>
                    <a:ext cx="379725" cy="85491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40" name="Rectangle 39"/>
              <p:cNvSpPr/>
              <p:nvPr/>
            </p:nvSpPr>
            <p:spPr>
              <a:xfrm>
                <a:off x="11054825" y="1282065"/>
                <a:ext cx="883261" cy="1066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Country specific actions</a:t>
                </a:r>
              </a:p>
            </p:txBody>
          </p:sp>
          <p:sp>
            <p:nvSpPr>
              <p:cNvPr id="44" name="Rectangle 43"/>
              <p:cNvSpPr/>
              <p:nvPr/>
            </p:nvSpPr>
            <p:spPr>
              <a:xfrm>
                <a:off x="10815102" y="2770253"/>
                <a:ext cx="1091544" cy="1331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9" dirty="0">
                  <a:solidFill>
                    <a:schemeClr val="tx1"/>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257D58A3-F3F0-0A12-371C-7D4F046D77EC}"/>
                </a:ext>
              </a:extLst>
            </p:cNvPr>
            <p:cNvSpPr txBox="1"/>
            <p:nvPr/>
          </p:nvSpPr>
          <p:spPr>
            <a:xfrm>
              <a:off x="2491650" y="3720860"/>
              <a:ext cx="3383935" cy="853695"/>
            </a:xfrm>
            <a:prstGeom prst="rect">
              <a:avLst/>
            </a:prstGeom>
            <a:noFill/>
          </p:spPr>
          <p:txBody>
            <a:bodyPr wrap="square" rtlCol="0">
              <a:spAutoFit/>
            </a:bodyPr>
            <a:lstStyle/>
            <a:p>
              <a:pPr algn="ctr"/>
              <a:r>
                <a:rPr lang="en-US" sz="1649" dirty="0">
                  <a:latin typeface="Arial" panose="020B0604020202020204" pitchFamily="34" charset="0"/>
                  <a:cs typeface="Arial" panose="020B0604020202020204" pitchFamily="34" charset="0"/>
                </a:rPr>
                <a:t>Identify potential stakeholders, including influential individuals and hard-to-reach groups</a:t>
              </a:r>
            </a:p>
          </p:txBody>
        </p:sp>
        <p:grpSp>
          <p:nvGrpSpPr>
            <p:cNvPr id="31" name="Group 30">
              <a:extLst>
                <a:ext uri="{FF2B5EF4-FFF2-40B4-BE49-F238E27FC236}">
                  <a16:creationId xmlns:a16="http://schemas.microsoft.com/office/drawing/2014/main" id="{84585F99-C752-DC41-94C9-E636B755698E}"/>
                </a:ext>
              </a:extLst>
            </p:cNvPr>
            <p:cNvGrpSpPr/>
            <p:nvPr/>
          </p:nvGrpSpPr>
          <p:grpSpPr>
            <a:xfrm>
              <a:off x="2263971" y="1366703"/>
              <a:ext cx="16249297" cy="1493113"/>
              <a:chOff x="1076741" y="828587"/>
              <a:chExt cx="9854280" cy="905489"/>
            </a:xfrm>
          </p:grpSpPr>
          <p:sp>
            <p:nvSpPr>
              <p:cNvPr id="25" name="Right Arrow 24">
                <a:extLst>
                  <a:ext uri="{FF2B5EF4-FFF2-40B4-BE49-F238E27FC236}">
                    <a16:creationId xmlns:a16="http://schemas.microsoft.com/office/drawing/2014/main" id="{B85C3DC7-3BC4-33C4-E3C1-C307221D8F98}"/>
                  </a:ext>
                </a:extLst>
              </p:cNvPr>
              <p:cNvSpPr/>
              <p:nvPr/>
            </p:nvSpPr>
            <p:spPr>
              <a:xfrm>
                <a:off x="1076741" y="828587"/>
                <a:ext cx="9803811" cy="9054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8590E3D-C6DB-3050-0E53-E5F1F3713AA1}"/>
                  </a:ext>
                </a:extLst>
              </p:cNvPr>
              <p:cNvSpPr txBox="1"/>
              <p:nvPr/>
            </p:nvSpPr>
            <p:spPr>
              <a:xfrm>
                <a:off x="1127210" y="1122713"/>
                <a:ext cx="9803811" cy="27997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Youth involvement: SCOPE framework development, participatory action research, youth-led engagement</a:t>
                </a:r>
              </a:p>
            </p:txBody>
          </p:sp>
        </p:grpSp>
        <p:sp>
          <p:nvSpPr>
            <p:cNvPr id="39" name="Rectangle 38">
              <a:extLst>
                <a:ext uri="{FF2B5EF4-FFF2-40B4-BE49-F238E27FC236}">
                  <a16:creationId xmlns:a16="http://schemas.microsoft.com/office/drawing/2014/main" id="{3BEB05AF-B431-BE4F-B59C-7589BE89D6FD}"/>
                </a:ext>
              </a:extLst>
            </p:cNvPr>
            <p:cNvSpPr/>
            <p:nvPr/>
          </p:nvSpPr>
          <p:spPr>
            <a:xfrm>
              <a:off x="13651748" y="8156206"/>
              <a:ext cx="4225057" cy="932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SCOPE framework in SEA</a:t>
              </a:r>
            </a:p>
            <a:p>
              <a:pPr algn="ctr"/>
              <a:r>
                <a:rPr lang="en-US" dirty="0">
                  <a:solidFill>
                    <a:schemeClr val="tx1"/>
                  </a:solidFill>
                  <a:latin typeface="Arial" panose="020B0604020202020204" pitchFamily="34" charset="0"/>
                  <a:cs typeface="Arial" panose="020B0604020202020204" pitchFamily="34" charset="0"/>
                </a:rPr>
                <a:t>Thailand, Indonesia and Vietnam contexts </a:t>
              </a:r>
            </a:p>
            <a:p>
              <a:pPr algn="ctr"/>
              <a:r>
                <a:rPr lang="en-US" dirty="0">
                  <a:solidFill>
                    <a:schemeClr val="tx1"/>
                  </a:solidFill>
                  <a:latin typeface="Arial" panose="020B0604020202020204" pitchFamily="34" charset="0"/>
                  <a:cs typeface="Arial" panose="020B0604020202020204" pitchFamily="34" charset="0"/>
                </a:rPr>
                <a:t>Case study on youth involvement</a:t>
              </a:r>
            </a:p>
          </p:txBody>
        </p:sp>
        <p:sp>
          <p:nvSpPr>
            <p:cNvPr id="35" name="Rectangle 34">
              <a:extLst>
                <a:ext uri="{FF2B5EF4-FFF2-40B4-BE49-F238E27FC236}">
                  <a16:creationId xmlns:a16="http://schemas.microsoft.com/office/drawing/2014/main" id="{E34B0C61-75B3-2F4E-A7B7-4E19EE86ECB6}"/>
                </a:ext>
              </a:extLst>
            </p:cNvPr>
            <p:cNvSpPr/>
            <p:nvPr/>
          </p:nvSpPr>
          <p:spPr>
            <a:xfrm>
              <a:off x="8035826" y="3862411"/>
              <a:ext cx="3842357" cy="830997"/>
            </a:xfrm>
            <a:prstGeom prst="rect">
              <a:avLst/>
            </a:prstGeom>
          </p:spPr>
          <p:txBody>
            <a:bodyPr wrap="square">
              <a:spAutoFit/>
            </a:bodyPr>
            <a:lstStyle/>
            <a:p>
              <a:pPr algn="ctr">
                <a:lnSpc>
                  <a:spcPct val="100000"/>
                </a:lnSpc>
              </a:pPr>
              <a:r>
                <a:rPr lang="en-US" sz="1600" dirty="0">
                  <a:cs typeface="Arial" panose="020B0604020202020204" pitchFamily="34" charset="0"/>
                </a:rPr>
                <a:t>Capture key influential groups, hard-to-reach groups, their concerns, and engagement approaches</a:t>
              </a:r>
              <a:endParaRPr lang="en-US" sz="1600" b="1" dirty="0">
                <a:cs typeface="Arial" panose="020B0604020202020204" pitchFamily="34" charset="0"/>
              </a:endParaRPr>
            </a:p>
          </p:txBody>
        </p:sp>
        <p:sp>
          <p:nvSpPr>
            <p:cNvPr id="36" name="Rectangle 35">
              <a:extLst>
                <a:ext uri="{FF2B5EF4-FFF2-40B4-BE49-F238E27FC236}">
                  <a16:creationId xmlns:a16="http://schemas.microsoft.com/office/drawing/2014/main" id="{64984BB0-56DC-7E4D-89DC-3808FA076265}"/>
                </a:ext>
              </a:extLst>
            </p:cNvPr>
            <p:cNvSpPr/>
            <p:nvPr/>
          </p:nvSpPr>
          <p:spPr>
            <a:xfrm>
              <a:off x="7941576" y="7814915"/>
              <a:ext cx="4141397" cy="2031325"/>
            </a:xfrm>
            <a:prstGeom prst="rect">
              <a:avLst/>
            </a:prstGeom>
          </p:spPr>
          <p:txBody>
            <a:bodyPr wrap="square">
              <a:spAutoFit/>
            </a:bodyPr>
            <a:lstStyle/>
            <a:p>
              <a:pPr algn="ctr"/>
              <a:r>
                <a:rPr lang="en-US" dirty="0">
                  <a:cs typeface="Arial" panose="020B0604020202020204" pitchFamily="34" charset="0"/>
                </a:rPr>
                <a:t>Identify appropriate goals and engagement approaches that respond to the stakeholder’s concerns. Stakeholders’ concerns are issues that related to </a:t>
              </a:r>
              <a:r>
                <a:rPr lang="en-US" b="1" dirty="0">
                  <a:cs typeface="Arial" panose="020B0604020202020204" pitchFamily="34" charset="0"/>
                </a:rPr>
                <a:t>engagement and communication around pande</a:t>
              </a:r>
              <a:r>
                <a:rPr lang="en-US" dirty="0">
                  <a:cs typeface="Arial" panose="020B0604020202020204" pitchFamily="34" charset="0"/>
                </a:rPr>
                <a:t>mic and pandemic preparedness</a:t>
              </a:r>
            </a:p>
          </p:txBody>
        </p:sp>
        <p:grpSp>
          <p:nvGrpSpPr>
            <p:cNvPr id="41" name="Group 40">
              <a:extLst>
                <a:ext uri="{FF2B5EF4-FFF2-40B4-BE49-F238E27FC236}">
                  <a16:creationId xmlns:a16="http://schemas.microsoft.com/office/drawing/2014/main" id="{A61794B5-8790-5C4F-87A8-A46EC2992166}"/>
                </a:ext>
              </a:extLst>
            </p:cNvPr>
            <p:cNvGrpSpPr/>
            <p:nvPr/>
          </p:nvGrpSpPr>
          <p:grpSpPr>
            <a:xfrm>
              <a:off x="2199102" y="9551909"/>
              <a:ext cx="16295811" cy="1493113"/>
              <a:chOff x="1095935" y="744864"/>
              <a:chExt cx="9882488" cy="905489"/>
            </a:xfrm>
          </p:grpSpPr>
          <p:sp>
            <p:nvSpPr>
              <p:cNvPr id="42" name="Right Arrow 41">
                <a:extLst>
                  <a:ext uri="{FF2B5EF4-FFF2-40B4-BE49-F238E27FC236}">
                    <a16:creationId xmlns:a16="http://schemas.microsoft.com/office/drawing/2014/main" id="{23EBFFBF-1DAC-3146-A86D-0572F5525E34}"/>
                  </a:ext>
                </a:extLst>
              </p:cNvPr>
              <p:cNvSpPr/>
              <p:nvPr/>
            </p:nvSpPr>
            <p:spPr>
              <a:xfrm>
                <a:off x="1095935" y="744864"/>
                <a:ext cx="9882488" cy="905489"/>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CFD2E2B-A747-1F4D-8C8E-52B34865AFB7}"/>
                  </a:ext>
                </a:extLst>
              </p:cNvPr>
              <p:cNvSpPr txBox="1"/>
              <p:nvPr/>
            </p:nvSpPr>
            <p:spPr>
              <a:xfrm>
                <a:off x="1127211" y="1009256"/>
                <a:ext cx="8777425" cy="27997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SCOPE engagement teams: Thailand: MORU	        Indonesia: OUCRU		Vietnam: OUCRU</a:t>
                </a:r>
              </a:p>
            </p:txBody>
          </p:sp>
        </p:grpSp>
      </p:grpSp>
      <p:grpSp>
        <p:nvGrpSpPr>
          <p:cNvPr id="58" name="Group 57">
            <a:extLst>
              <a:ext uri="{FF2B5EF4-FFF2-40B4-BE49-F238E27FC236}">
                <a16:creationId xmlns:a16="http://schemas.microsoft.com/office/drawing/2014/main" id="{E9E6C54E-E180-2A4F-A947-7FC2767D53AA}"/>
              </a:ext>
            </a:extLst>
          </p:cNvPr>
          <p:cNvGrpSpPr/>
          <p:nvPr/>
        </p:nvGrpSpPr>
        <p:grpSpPr>
          <a:xfrm>
            <a:off x="865816" y="3782467"/>
            <a:ext cx="771065" cy="4072167"/>
            <a:chOff x="12544121" y="1922705"/>
            <a:chExt cx="1508125" cy="7964745"/>
          </a:xfrm>
        </p:grpSpPr>
        <p:sp>
          <p:nvSpPr>
            <p:cNvPr id="59" name="object 12">
              <a:extLst>
                <a:ext uri="{FF2B5EF4-FFF2-40B4-BE49-F238E27FC236}">
                  <a16:creationId xmlns:a16="http://schemas.microsoft.com/office/drawing/2014/main" id="{A2452B64-A041-334C-9668-5A0F4887D5ED}"/>
                </a:ext>
              </a:extLst>
            </p:cNvPr>
            <p:cNvSpPr/>
            <p:nvPr/>
          </p:nvSpPr>
          <p:spPr>
            <a:xfrm>
              <a:off x="12544121" y="1922705"/>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FFC000"/>
            </a:solidFill>
          </p:spPr>
          <p:txBody>
            <a:bodyPr wrap="square" lIns="0" tIns="0" rIns="0" bIns="0" rtlCol="0"/>
            <a:lstStyle/>
            <a:p>
              <a:endParaRPr/>
            </a:p>
          </p:txBody>
        </p:sp>
        <p:sp>
          <p:nvSpPr>
            <p:cNvPr id="60" name="object 13">
              <a:extLst>
                <a:ext uri="{FF2B5EF4-FFF2-40B4-BE49-F238E27FC236}">
                  <a16:creationId xmlns:a16="http://schemas.microsoft.com/office/drawing/2014/main" id="{51DD00AE-0C7C-C346-A518-4F7FD49F0D54}"/>
                </a:ext>
              </a:extLst>
            </p:cNvPr>
            <p:cNvSpPr/>
            <p:nvPr/>
          </p:nvSpPr>
          <p:spPr>
            <a:xfrm>
              <a:off x="12544121" y="4112777"/>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002060"/>
            </a:solidFill>
          </p:spPr>
          <p:txBody>
            <a:bodyPr wrap="square" lIns="0" tIns="0" rIns="0" bIns="0" rtlCol="0"/>
            <a:lstStyle/>
            <a:p>
              <a:endParaRPr/>
            </a:p>
          </p:txBody>
        </p:sp>
        <p:sp>
          <p:nvSpPr>
            <p:cNvPr id="61" name="object 14">
              <a:extLst>
                <a:ext uri="{FF2B5EF4-FFF2-40B4-BE49-F238E27FC236}">
                  <a16:creationId xmlns:a16="http://schemas.microsoft.com/office/drawing/2014/main" id="{E073DF08-C109-FC47-AD2C-398980FFE838}"/>
                </a:ext>
              </a:extLst>
            </p:cNvPr>
            <p:cNvSpPr/>
            <p:nvPr/>
          </p:nvSpPr>
          <p:spPr>
            <a:xfrm>
              <a:off x="12544121" y="6265521"/>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FFC000"/>
            </a:solidFill>
          </p:spPr>
          <p:txBody>
            <a:bodyPr wrap="square" lIns="0" tIns="0" rIns="0" bIns="0" rtlCol="0"/>
            <a:lstStyle/>
            <a:p>
              <a:endParaRPr/>
            </a:p>
          </p:txBody>
        </p:sp>
        <p:sp>
          <p:nvSpPr>
            <p:cNvPr id="62" name="object 15">
              <a:extLst>
                <a:ext uri="{FF2B5EF4-FFF2-40B4-BE49-F238E27FC236}">
                  <a16:creationId xmlns:a16="http://schemas.microsoft.com/office/drawing/2014/main" id="{9AB1CDC5-221C-1A4C-8969-754B7D1D94F3}"/>
                </a:ext>
              </a:extLst>
            </p:cNvPr>
            <p:cNvSpPr/>
            <p:nvPr/>
          </p:nvSpPr>
          <p:spPr>
            <a:xfrm>
              <a:off x="12544121" y="8379325"/>
              <a:ext cx="1508125" cy="1508125"/>
            </a:xfrm>
            <a:custGeom>
              <a:avLst/>
              <a:gdLst/>
              <a:ahLst/>
              <a:cxnLst/>
              <a:rect l="l" t="t" r="r" b="b"/>
              <a:pathLst>
                <a:path w="1508125" h="1508125">
                  <a:moveTo>
                    <a:pt x="753903" y="0"/>
                  </a:moveTo>
                  <a:lnTo>
                    <a:pt x="706225" y="1483"/>
                  </a:lnTo>
                  <a:lnTo>
                    <a:pt x="659334" y="5873"/>
                  </a:lnTo>
                  <a:lnTo>
                    <a:pt x="613320" y="13083"/>
                  </a:lnTo>
                  <a:lnTo>
                    <a:pt x="568271" y="23024"/>
                  </a:lnTo>
                  <a:lnTo>
                    <a:pt x="524274" y="35607"/>
                  </a:lnTo>
                  <a:lnTo>
                    <a:pt x="481420" y="50745"/>
                  </a:lnTo>
                  <a:lnTo>
                    <a:pt x="439794" y="68349"/>
                  </a:lnTo>
                  <a:lnTo>
                    <a:pt x="399487" y="88330"/>
                  </a:lnTo>
                  <a:lnTo>
                    <a:pt x="360586" y="110601"/>
                  </a:lnTo>
                  <a:lnTo>
                    <a:pt x="323180" y="135072"/>
                  </a:lnTo>
                  <a:lnTo>
                    <a:pt x="287356" y="161657"/>
                  </a:lnTo>
                  <a:lnTo>
                    <a:pt x="253204" y="190266"/>
                  </a:lnTo>
                  <a:lnTo>
                    <a:pt x="220811" y="220811"/>
                  </a:lnTo>
                  <a:lnTo>
                    <a:pt x="190266" y="253204"/>
                  </a:lnTo>
                  <a:lnTo>
                    <a:pt x="161657" y="287356"/>
                  </a:lnTo>
                  <a:lnTo>
                    <a:pt x="135072" y="323180"/>
                  </a:lnTo>
                  <a:lnTo>
                    <a:pt x="110601" y="360586"/>
                  </a:lnTo>
                  <a:lnTo>
                    <a:pt x="88330" y="399487"/>
                  </a:lnTo>
                  <a:lnTo>
                    <a:pt x="68349" y="439794"/>
                  </a:lnTo>
                  <a:lnTo>
                    <a:pt x="50745" y="481420"/>
                  </a:lnTo>
                  <a:lnTo>
                    <a:pt x="35607" y="524274"/>
                  </a:lnTo>
                  <a:lnTo>
                    <a:pt x="23024" y="568271"/>
                  </a:lnTo>
                  <a:lnTo>
                    <a:pt x="13083" y="613320"/>
                  </a:lnTo>
                  <a:lnTo>
                    <a:pt x="5873" y="659334"/>
                  </a:lnTo>
                  <a:lnTo>
                    <a:pt x="1483" y="706225"/>
                  </a:lnTo>
                  <a:lnTo>
                    <a:pt x="0" y="753903"/>
                  </a:lnTo>
                  <a:lnTo>
                    <a:pt x="1483" y="801582"/>
                  </a:lnTo>
                  <a:lnTo>
                    <a:pt x="5873" y="848472"/>
                  </a:lnTo>
                  <a:lnTo>
                    <a:pt x="13083" y="894486"/>
                  </a:lnTo>
                  <a:lnTo>
                    <a:pt x="23024" y="939536"/>
                  </a:lnTo>
                  <a:lnTo>
                    <a:pt x="35607" y="983532"/>
                  </a:lnTo>
                  <a:lnTo>
                    <a:pt x="50745" y="1026387"/>
                  </a:lnTo>
                  <a:lnTo>
                    <a:pt x="68349" y="1068012"/>
                  </a:lnTo>
                  <a:lnTo>
                    <a:pt x="88330" y="1108320"/>
                  </a:lnTo>
                  <a:lnTo>
                    <a:pt x="110601" y="1147221"/>
                  </a:lnTo>
                  <a:lnTo>
                    <a:pt x="135072" y="1184627"/>
                  </a:lnTo>
                  <a:lnTo>
                    <a:pt x="161657" y="1220450"/>
                  </a:lnTo>
                  <a:lnTo>
                    <a:pt x="190266" y="1254603"/>
                  </a:lnTo>
                  <a:lnTo>
                    <a:pt x="220811" y="1286996"/>
                  </a:lnTo>
                  <a:lnTo>
                    <a:pt x="253204" y="1317541"/>
                  </a:lnTo>
                  <a:lnTo>
                    <a:pt x="287356" y="1346150"/>
                  </a:lnTo>
                  <a:lnTo>
                    <a:pt x="323180" y="1372734"/>
                  </a:lnTo>
                  <a:lnTo>
                    <a:pt x="360586" y="1397206"/>
                  </a:lnTo>
                  <a:lnTo>
                    <a:pt x="399487" y="1419476"/>
                  </a:lnTo>
                  <a:lnTo>
                    <a:pt x="439794" y="1439458"/>
                  </a:lnTo>
                  <a:lnTo>
                    <a:pt x="481420" y="1457061"/>
                  </a:lnTo>
                  <a:lnTo>
                    <a:pt x="524274" y="1472199"/>
                  </a:lnTo>
                  <a:lnTo>
                    <a:pt x="568271" y="1484782"/>
                  </a:lnTo>
                  <a:lnTo>
                    <a:pt x="613320" y="1494723"/>
                  </a:lnTo>
                  <a:lnTo>
                    <a:pt x="659334" y="1501933"/>
                  </a:lnTo>
                  <a:lnTo>
                    <a:pt x="706225" y="1506324"/>
                  </a:lnTo>
                  <a:lnTo>
                    <a:pt x="753903" y="1507807"/>
                  </a:lnTo>
                  <a:lnTo>
                    <a:pt x="801582" y="1506324"/>
                  </a:lnTo>
                  <a:lnTo>
                    <a:pt x="848472" y="1501933"/>
                  </a:lnTo>
                  <a:lnTo>
                    <a:pt x="894486" y="1494723"/>
                  </a:lnTo>
                  <a:lnTo>
                    <a:pt x="939536" y="1484782"/>
                  </a:lnTo>
                  <a:lnTo>
                    <a:pt x="983532" y="1472199"/>
                  </a:lnTo>
                  <a:lnTo>
                    <a:pt x="1026387" y="1457061"/>
                  </a:lnTo>
                  <a:lnTo>
                    <a:pt x="1068012" y="1439458"/>
                  </a:lnTo>
                  <a:lnTo>
                    <a:pt x="1108320" y="1419476"/>
                  </a:lnTo>
                  <a:lnTo>
                    <a:pt x="1147221" y="1397206"/>
                  </a:lnTo>
                  <a:lnTo>
                    <a:pt x="1184627" y="1372734"/>
                  </a:lnTo>
                  <a:lnTo>
                    <a:pt x="1220450" y="1346150"/>
                  </a:lnTo>
                  <a:lnTo>
                    <a:pt x="1254603" y="1317541"/>
                  </a:lnTo>
                  <a:lnTo>
                    <a:pt x="1286996" y="1286996"/>
                  </a:lnTo>
                  <a:lnTo>
                    <a:pt x="1317541" y="1254603"/>
                  </a:lnTo>
                  <a:lnTo>
                    <a:pt x="1346150" y="1220450"/>
                  </a:lnTo>
                  <a:lnTo>
                    <a:pt x="1372734" y="1184627"/>
                  </a:lnTo>
                  <a:lnTo>
                    <a:pt x="1397206" y="1147221"/>
                  </a:lnTo>
                  <a:lnTo>
                    <a:pt x="1419476" y="1108320"/>
                  </a:lnTo>
                  <a:lnTo>
                    <a:pt x="1439458" y="1068012"/>
                  </a:lnTo>
                  <a:lnTo>
                    <a:pt x="1457061" y="1026387"/>
                  </a:lnTo>
                  <a:lnTo>
                    <a:pt x="1472199" y="983532"/>
                  </a:lnTo>
                  <a:lnTo>
                    <a:pt x="1484782" y="939536"/>
                  </a:lnTo>
                  <a:lnTo>
                    <a:pt x="1494723" y="894486"/>
                  </a:lnTo>
                  <a:lnTo>
                    <a:pt x="1501933" y="848472"/>
                  </a:lnTo>
                  <a:lnTo>
                    <a:pt x="1506324" y="801582"/>
                  </a:lnTo>
                  <a:lnTo>
                    <a:pt x="1507807" y="753903"/>
                  </a:lnTo>
                  <a:lnTo>
                    <a:pt x="1506324" y="706225"/>
                  </a:lnTo>
                  <a:lnTo>
                    <a:pt x="1501933" y="659334"/>
                  </a:lnTo>
                  <a:lnTo>
                    <a:pt x="1494723" y="613320"/>
                  </a:lnTo>
                  <a:lnTo>
                    <a:pt x="1484782" y="568271"/>
                  </a:lnTo>
                  <a:lnTo>
                    <a:pt x="1472199" y="524274"/>
                  </a:lnTo>
                  <a:lnTo>
                    <a:pt x="1457061" y="481420"/>
                  </a:lnTo>
                  <a:lnTo>
                    <a:pt x="1439458" y="439794"/>
                  </a:lnTo>
                  <a:lnTo>
                    <a:pt x="1419476" y="399487"/>
                  </a:lnTo>
                  <a:lnTo>
                    <a:pt x="1397206" y="360586"/>
                  </a:lnTo>
                  <a:lnTo>
                    <a:pt x="1372734" y="323180"/>
                  </a:lnTo>
                  <a:lnTo>
                    <a:pt x="1346150" y="287356"/>
                  </a:lnTo>
                  <a:lnTo>
                    <a:pt x="1317541" y="253204"/>
                  </a:lnTo>
                  <a:lnTo>
                    <a:pt x="1286996" y="220811"/>
                  </a:lnTo>
                  <a:lnTo>
                    <a:pt x="1254603" y="190266"/>
                  </a:lnTo>
                  <a:lnTo>
                    <a:pt x="1220450" y="161657"/>
                  </a:lnTo>
                  <a:lnTo>
                    <a:pt x="1184627" y="135072"/>
                  </a:lnTo>
                  <a:lnTo>
                    <a:pt x="1147221" y="110601"/>
                  </a:lnTo>
                  <a:lnTo>
                    <a:pt x="1108320" y="88330"/>
                  </a:lnTo>
                  <a:lnTo>
                    <a:pt x="1068012" y="68349"/>
                  </a:lnTo>
                  <a:lnTo>
                    <a:pt x="1026387" y="50745"/>
                  </a:lnTo>
                  <a:lnTo>
                    <a:pt x="983532" y="35607"/>
                  </a:lnTo>
                  <a:lnTo>
                    <a:pt x="939536" y="23024"/>
                  </a:lnTo>
                  <a:lnTo>
                    <a:pt x="894486" y="13083"/>
                  </a:lnTo>
                  <a:lnTo>
                    <a:pt x="848472" y="5873"/>
                  </a:lnTo>
                  <a:lnTo>
                    <a:pt x="801582" y="1483"/>
                  </a:lnTo>
                  <a:lnTo>
                    <a:pt x="753903" y="0"/>
                  </a:lnTo>
                  <a:close/>
                </a:path>
              </a:pathLst>
            </a:custGeom>
            <a:solidFill>
              <a:srgbClr val="002060"/>
            </a:solidFill>
          </p:spPr>
          <p:txBody>
            <a:bodyPr wrap="square" lIns="0" tIns="0" rIns="0" bIns="0" rtlCol="0"/>
            <a:lstStyle/>
            <a:p>
              <a:endParaRPr/>
            </a:p>
          </p:txBody>
        </p:sp>
      </p:grpSp>
      <p:sp>
        <p:nvSpPr>
          <p:cNvPr id="34" name="Rectangle 33">
            <a:extLst>
              <a:ext uri="{FF2B5EF4-FFF2-40B4-BE49-F238E27FC236}">
                <a16:creationId xmlns:a16="http://schemas.microsoft.com/office/drawing/2014/main" id="{05575A13-7192-CC48-AA39-40D9B5CCAF0F}"/>
              </a:ext>
            </a:extLst>
          </p:cNvPr>
          <p:cNvSpPr/>
          <p:nvPr/>
        </p:nvSpPr>
        <p:spPr>
          <a:xfrm>
            <a:off x="537312" y="289333"/>
            <a:ext cx="6917278" cy="1477328"/>
          </a:xfrm>
          <a:prstGeom prst="rect">
            <a:avLst/>
          </a:prstGeom>
        </p:spPr>
        <p:txBody>
          <a:bodyPr wrap="none">
            <a:spAutoFit/>
          </a:bodyPr>
          <a:lstStyle/>
          <a:p>
            <a:r>
              <a:rPr lang="en-US" sz="9000" dirty="0">
                <a:latin typeface="Arial" panose="020B0604020202020204" pitchFamily="34" charset="0"/>
                <a:cs typeface="Arial" panose="020B0604020202020204" pitchFamily="34" charset="0"/>
              </a:rPr>
              <a:t>Key activities</a:t>
            </a:r>
            <a:endParaRPr lang="en-US" sz="9000" dirty="0"/>
          </a:p>
        </p:txBody>
      </p:sp>
    </p:spTree>
    <p:extLst>
      <p:ext uri="{BB962C8B-B14F-4D97-AF65-F5344CB8AC3E}">
        <p14:creationId xmlns:p14="http://schemas.microsoft.com/office/powerpoint/2010/main" val="187305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EFF445-C0D9-42F1-B206-7E7E3358DFB1}"/>
              </a:ext>
            </a:extLst>
          </p:cNvPr>
          <p:cNvSpPr>
            <a:spLocks noGrp="1"/>
          </p:cNvSpPr>
          <p:nvPr>
            <p:ph type="sldNum" sz="quarter" idx="10"/>
          </p:nvPr>
        </p:nvSpPr>
        <p:spPr/>
        <p:txBody>
          <a:bodyPr/>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9B4535-08A3-4612-9521-72B6E9F9359E}" type="slidenum">
              <a:rPr lang="en-US" altLang="en-US">
                <a:solidFill>
                  <a:srgbClr val="999999"/>
                </a:solidFill>
                <a:latin typeface="Foundry Sterling Book"/>
              </a:rPr>
              <a:pPr/>
              <a:t>5</a:t>
            </a:fld>
            <a:endParaRPr lang="en-US" altLang="en-US">
              <a:solidFill>
                <a:srgbClr val="999999"/>
              </a:solidFill>
              <a:latin typeface="Foundry Sterling Book"/>
            </a:endParaRPr>
          </a:p>
        </p:txBody>
      </p:sp>
      <p:sp>
        <p:nvSpPr>
          <p:cNvPr id="9219" name="TextBox 2">
            <a:extLst>
              <a:ext uri="{FF2B5EF4-FFF2-40B4-BE49-F238E27FC236}">
                <a16:creationId xmlns:a16="http://schemas.microsoft.com/office/drawing/2014/main" id="{1A4C595A-5DD5-0DA5-FF77-C85BF617CBB4}"/>
              </a:ext>
            </a:extLst>
          </p:cNvPr>
          <p:cNvSpPr txBox="1">
            <a:spLocks noChangeArrowheads="1"/>
          </p:cNvSpPr>
          <p:nvPr/>
        </p:nvSpPr>
        <p:spPr bwMode="auto">
          <a:xfrm>
            <a:off x="402978" y="1740275"/>
            <a:ext cx="1607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4000" b="1" dirty="0">
                <a:solidFill>
                  <a:schemeClr val="tx2"/>
                </a:solidFill>
              </a:rPr>
              <a:t>Outbreak Communication &amp; Engagement Framework</a:t>
            </a:r>
            <a:endParaRPr lang="en-GB" altLang="en-US" sz="4000" b="1" dirty="0">
              <a:solidFill>
                <a:srgbClr val="0070C0"/>
              </a:solidFill>
            </a:endParaRPr>
          </a:p>
        </p:txBody>
      </p:sp>
      <p:sp>
        <p:nvSpPr>
          <p:cNvPr id="4" name="TextBox 3">
            <a:extLst>
              <a:ext uri="{FF2B5EF4-FFF2-40B4-BE49-F238E27FC236}">
                <a16:creationId xmlns:a16="http://schemas.microsoft.com/office/drawing/2014/main" id="{E8B22459-13BF-47E9-9B0C-E166FB0041DB}"/>
              </a:ext>
            </a:extLst>
          </p:cNvPr>
          <p:cNvSpPr txBox="1"/>
          <p:nvPr/>
        </p:nvSpPr>
        <p:spPr>
          <a:xfrm>
            <a:off x="763018" y="3315573"/>
            <a:ext cx="10939536" cy="590931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3600" kern="0" dirty="0">
                <a:solidFill>
                  <a:schemeClr val="tx1"/>
                </a:solidFill>
                <a:latin typeface="Arial"/>
                <a:cs typeface="Arial"/>
              </a:rPr>
              <a:t>A framework/tool that identifies key stakeholders involved in disease outbreaks</a:t>
            </a:r>
            <a:r>
              <a:rPr lang="en-US" sz="3600" dirty="0">
                <a:solidFill>
                  <a:schemeClr val="tx1"/>
                </a:solidFill>
                <a:latin typeface="Arial"/>
                <a:cs typeface="Arial"/>
              </a:rPr>
              <a:t>. </a:t>
            </a:r>
            <a:endParaRPr lang="en-US" sz="3600" kern="0" dirty="0">
              <a:solidFill>
                <a:schemeClr val="tx1"/>
              </a:solidFill>
            </a:endParaRPr>
          </a:p>
          <a:p>
            <a:pPr marL="285750" lvl="5" indent="-285750">
              <a:buFont typeface="Arial" panose="020B0604020202020204" pitchFamily="34" charset="0"/>
              <a:buChar char="•"/>
              <a:defRPr/>
            </a:pPr>
            <a:r>
              <a:rPr lang="en-US" sz="3600" kern="0" dirty="0">
                <a:solidFill>
                  <a:schemeClr val="tx1"/>
                </a:solidFill>
              </a:rPr>
              <a:t>Individuals who played significant roles in managing and/or responding to public health communication &amp; policies</a:t>
            </a:r>
          </a:p>
          <a:p>
            <a:pPr marL="285750" lvl="3" indent="-285750" eaLnBrk="1" fontAlgn="auto" hangingPunct="1">
              <a:spcBef>
                <a:spcPts val="0"/>
              </a:spcBef>
              <a:spcAft>
                <a:spcPts val="0"/>
              </a:spcAft>
              <a:buFont typeface="Arial" panose="020B0604020202020204" pitchFamily="34" charset="0"/>
              <a:buChar char="•"/>
              <a:defRPr/>
            </a:pPr>
            <a:r>
              <a:rPr lang="en-US" sz="3600" kern="0" dirty="0">
                <a:solidFill>
                  <a:schemeClr val="tx1"/>
                </a:solidFill>
              </a:rPr>
              <a:t>Impacted groups by the pandemic, in particular hard-to-reach/under served groups</a:t>
            </a:r>
          </a:p>
          <a:p>
            <a:pPr marL="285750" lvl="3" indent="-285750" eaLnBrk="1" fontAlgn="auto" hangingPunct="1">
              <a:spcBef>
                <a:spcPts val="0"/>
              </a:spcBef>
              <a:spcAft>
                <a:spcPts val="0"/>
              </a:spcAft>
              <a:buFont typeface="Arial" panose="020B0604020202020204" pitchFamily="34" charset="0"/>
              <a:buChar char="•"/>
              <a:defRPr/>
            </a:pPr>
            <a:r>
              <a:rPr lang="en-US" sz="3600" kern="0" dirty="0">
                <a:solidFill>
                  <a:schemeClr val="tx1"/>
                </a:solidFill>
                <a:latin typeface="Arial"/>
                <a:cs typeface="Arial"/>
              </a:rPr>
              <a:t>Identifies potential engagement approaches for more effective outbreak communication with the public</a:t>
            </a:r>
            <a:r>
              <a:rPr lang="en-US" sz="3600" dirty="0">
                <a:solidFill>
                  <a:schemeClr val="tx1"/>
                </a:solidFill>
                <a:latin typeface="Arial"/>
                <a:cs typeface="Arial"/>
              </a:rPr>
              <a:t>, and in particular, hard-to-reach groups</a:t>
            </a:r>
            <a:endParaRPr lang="en-US" sz="3600" kern="0" dirty="0">
              <a:solidFill>
                <a:schemeClr val="tx1"/>
              </a:solidFill>
              <a:latin typeface="Arial"/>
              <a:cs typeface="Arial"/>
            </a:endParaRPr>
          </a:p>
          <a:p>
            <a:pPr eaLnBrk="1" fontAlgn="auto" hangingPunct="1">
              <a:spcBef>
                <a:spcPts val="0"/>
              </a:spcBef>
              <a:spcAft>
                <a:spcPts val="0"/>
              </a:spcAft>
              <a:defRPr/>
            </a:pPr>
            <a:endParaRPr lang="en-US" kern="0" dirty="0">
              <a:solidFill>
                <a:sysClr val="windowText" lastClr="000000"/>
              </a:solidFill>
            </a:endParaRPr>
          </a:p>
        </p:txBody>
      </p:sp>
      <p:pic>
        <p:nvPicPr>
          <p:cNvPr id="9221" name="Picture 10">
            <a:extLst>
              <a:ext uri="{FF2B5EF4-FFF2-40B4-BE49-F238E27FC236}">
                <a16:creationId xmlns:a16="http://schemas.microsoft.com/office/drawing/2014/main" id="{AD6EE9B8-77D3-7F17-3CC6-A707C13A7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6650" y="2759075"/>
            <a:ext cx="6096000"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0A09CCB-4423-02ED-1CD5-78C485AC04BE}"/>
              </a:ext>
            </a:extLst>
          </p:cNvPr>
          <p:cNvPicPr>
            <a:picLocks noChangeAspect="1"/>
          </p:cNvPicPr>
          <p:nvPr/>
        </p:nvPicPr>
        <p:blipFill>
          <a:blip r:embed="rId3"/>
          <a:stretch>
            <a:fillRect/>
          </a:stretch>
        </p:blipFill>
        <p:spPr>
          <a:xfrm>
            <a:off x="1898650" y="439133"/>
            <a:ext cx="2387600" cy="11418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ject 2">
            <a:extLst>
              <a:ext uri="{FF2B5EF4-FFF2-40B4-BE49-F238E27FC236}">
                <a16:creationId xmlns:a16="http://schemas.microsoft.com/office/drawing/2014/main" id="{AC9F994D-CD71-E348-06E1-14A385A6A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324" y="2794564"/>
            <a:ext cx="8423275" cy="84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EDE6FE18-E94B-86F9-B760-603E07D82C0C}"/>
              </a:ext>
            </a:extLst>
          </p:cNvPr>
          <p:cNvSpPr txBox="1"/>
          <p:nvPr/>
        </p:nvSpPr>
        <p:spPr>
          <a:xfrm>
            <a:off x="15201687" y="8390411"/>
            <a:ext cx="4939530" cy="1342034"/>
          </a:xfrm>
          <a:prstGeom prst="rect">
            <a:avLst/>
          </a:prstGeom>
        </p:spPr>
        <p:txBody>
          <a:bodyPr wrap="square" lIns="0" tIns="160655" rIns="0" bIns="0" anchor="t">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50"/>
              </a:lnSpc>
              <a:spcBef>
                <a:spcPts val="950"/>
              </a:spcBef>
            </a:pPr>
            <a:r>
              <a:rPr lang="en-US" altLang="en-US" sz="2400" dirty="0">
                <a:solidFill>
                  <a:srgbClr val="002147"/>
                </a:solidFill>
                <a:latin typeface="Arial"/>
                <a:cs typeface="Arial"/>
              </a:rPr>
              <a:t>To help them identify ways of involving community and</a:t>
            </a:r>
            <a:r>
              <a:rPr lang="en-US" altLang="en-US" sz="2400" dirty="0">
                <a:solidFill>
                  <a:srgbClr val="FF0000"/>
                </a:solidFill>
                <a:latin typeface="Arial"/>
                <a:cs typeface="Arial"/>
              </a:rPr>
              <a:t> </a:t>
            </a:r>
            <a:r>
              <a:rPr lang="en-US" altLang="en-US" sz="2400" dirty="0">
                <a:solidFill>
                  <a:srgbClr val="002147"/>
                </a:solidFill>
                <a:latin typeface="Arial"/>
                <a:cs typeface="Arial"/>
              </a:rPr>
              <a:t>young people in public health </a:t>
            </a:r>
            <a:r>
              <a:rPr lang="en-US" altLang="en-US" sz="2400" dirty="0" err="1">
                <a:solidFill>
                  <a:srgbClr val="002147"/>
                </a:solidFill>
                <a:latin typeface="Arial"/>
                <a:cs typeface="Arial"/>
              </a:rPr>
              <a:t>programmes</a:t>
            </a:r>
            <a:r>
              <a:rPr lang="en-US" altLang="en-US" sz="2400" dirty="0">
                <a:solidFill>
                  <a:srgbClr val="002147"/>
                </a:solidFill>
                <a:latin typeface="Arial"/>
                <a:cs typeface="Arial"/>
              </a:rPr>
              <a:t>, health research activities </a:t>
            </a:r>
          </a:p>
        </p:txBody>
      </p:sp>
      <p:sp>
        <p:nvSpPr>
          <p:cNvPr id="4" name="object 4">
            <a:extLst>
              <a:ext uri="{FF2B5EF4-FFF2-40B4-BE49-F238E27FC236}">
                <a16:creationId xmlns:a16="http://schemas.microsoft.com/office/drawing/2014/main" id="{B9358AAC-E846-7C62-B2DF-CC76B81913ED}"/>
              </a:ext>
            </a:extLst>
          </p:cNvPr>
          <p:cNvSpPr txBox="1"/>
          <p:nvPr/>
        </p:nvSpPr>
        <p:spPr>
          <a:xfrm>
            <a:off x="352066" y="8046677"/>
            <a:ext cx="4867132" cy="2226250"/>
          </a:xfrm>
          <a:prstGeom prst="rect">
            <a:avLst/>
          </a:prstGeom>
        </p:spPr>
        <p:txBody>
          <a:bodyPr wrap="square" lIns="0" tIns="160020" rIns="0" bIns="0" anchor="t">
            <a:spAutoFit/>
          </a:bodyPr>
          <a:lstStyle>
            <a:lvl1pPr marL="14319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ts val="2250"/>
              </a:lnSpc>
              <a:spcBef>
                <a:spcPts val="950"/>
              </a:spcBef>
            </a:pPr>
            <a:r>
              <a:rPr lang="en-US" altLang="en-US" sz="2400" dirty="0">
                <a:solidFill>
                  <a:srgbClr val="002147"/>
                </a:solidFill>
                <a:latin typeface="Arial"/>
                <a:cs typeface="Arial"/>
              </a:rPr>
              <a:t>To help them consider engagement approaches that they could either include in their study design or use to engage with the public</a:t>
            </a:r>
            <a:r>
              <a:rPr lang="en-US" altLang="en-US" sz="2400" dirty="0">
                <a:solidFill>
                  <a:srgbClr val="FF0000"/>
                </a:solidFill>
                <a:latin typeface="Arial"/>
                <a:cs typeface="Arial"/>
              </a:rPr>
              <a:t> </a:t>
            </a:r>
            <a:r>
              <a:rPr lang="en-US" altLang="en-US" sz="2400" dirty="0">
                <a:solidFill>
                  <a:srgbClr val="002147"/>
                </a:solidFill>
                <a:latin typeface="Arial"/>
                <a:cs typeface="Arial"/>
              </a:rPr>
              <a:t>on an outbreak</a:t>
            </a:r>
          </a:p>
        </p:txBody>
      </p:sp>
      <p:sp>
        <p:nvSpPr>
          <p:cNvPr id="5" name="object 5">
            <a:extLst>
              <a:ext uri="{FF2B5EF4-FFF2-40B4-BE49-F238E27FC236}">
                <a16:creationId xmlns:a16="http://schemas.microsoft.com/office/drawing/2014/main" id="{B8942BF2-9572-0F30-445D-5F1AC6388E80}"/>
              </a:ext>
            </a:extLst>
          </p:cNvPr>
          <p:cNvSpPr txBox="1"/>
          <p:nvPr/>
        </p:nvSpPr>
        <p:spPr>
          <a:xfrm>
            <a:off x="15304043" y="3596322"/>
            <a:ext cx="4037013" cy="1635704"/>
          </a:xfrm>
          <a:prstGeom prst="rect">
            <a:avLst/>
          </a:prstGeom>
        </p:spPr>
        <p:txBody>
          <a:bodyPr lIns="0" tIns="159385" rIns="0" bIns="0" anchor="t">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250"/>
              </a:lnSpc>
              <a:spcBef>
                <a:spcPts val="938"/>
              </a:spcBef>
            </a:pPr>
            <a:r>
              <a:rPr lang="en-US" altLang="en-US" sz="2400" dirty="0">
                <a:solidFill>
                  <a:srgbClr val="002147"/>
                </a:solidFill>
                <a:latin typeface="Arial"/>
                <a:cs typeface="Arial"/>
              </a:rPr>
              <a:t>To support design of activities promoting public understanding on pandemic preparedness and outbreak prevention</a:t>
            </a:r>
          </a:p>
        </p:txBody>
      </p:sp>
      <p:sp>
        <p:nvSpPr>
          <p:cNvPr id="16" name="object 16">
            <a:extLst>
              <a:ext uri="{FF2B5EF4-FFF2-40B4-BE49-F238E27FC236}">
                <a16:creationId xmlns:a16="http://schemas.microsoft.com/office/drawing/2014/main" id="{69B1E8E9-1BA1-BA33-597F-DB0601B26A13}"/>
              </a:ext>
            </a:extLst>
          </p:cNvPr>
          <p:cNvSpPr>
            <a:spLocks noGrp="1"/>
          </p:cNvSpPr>
          <p:nvPr>
            <p:ph type="sldNum" sz="quarter" idx="10"/>
          </p:nvPr>
        </p:nvSpPr>
        <p:spPr/>
        <p:txBody>
          <a:bodyPr tIns="635"/>
          <a:lstStyle>
            <a:lvl1pPr marL="381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0D57CC-1BFC-4395-9CD4-1CB294642473}" type="slidenum">
              <a:rPr lang="en-US" altLang="en-US">
                <a:solidFill>
                  <a:srgbClr val="999999"/>
                </a:solidFill>
                <a:latin typeface="Foundry Sterling Book"/>
              </a:rPr>
              <a:pPr/>
              <a:t>6</a:t>
            </a:fld>
            <a:endParaRPr lang="en-US" altLang="en-US">
              <a:solidFill>
                <a:srgbClr val="999999"/>
              </a:solidFill>
              <a:latin typeface="Foundry Sterling Book"/>
            </a:endParaRPr>
          </a:p>
        </p:txBody>
      </p:sp>
      <p:sp>
        <p:nvSpPr>
          <p:cNvPr id="8" name="TextBox 2">
            <a:extLst>
              <a:ext uri="{FF2B5EF4-FFF2-40B4-BE49-F238E27FC236}">
                <a16:creationId xmlns:a16="http://schemas.microsoft.com/office/drawing/2014/main" id="{3824BB41-6937-03C7-EDE4-C61C938A371C}"/>
              </a:ext>
            </a:extLst>
          </p:cNvPr>
          <p:cNvSpPr txBox="1">
            <a:spLocks noChangeArrowheads="1"/>
          </p:cNvSpPr>
          <p:nvPr/>
        </p:nvSpPr>
        <p:spPr bwMode="auto">
          <a:xfrm>
            <a:off x="1522834" y="899526"/>
            <a:ext cx="1607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tx2"/>
                </a:solidFill>
                <a:latin typeface="Arial"/>
                <a:cs typeface="Arial"/>
              </a:rPr>
              <a:t>SCOPE Outbreak Communication &amp; Engagement Framework</a:t>
            </a:r>
            <a:r>
              <a:rPr lang="en-GB" altLang="en-US" sz="4000" b="1" dirty="0">
                <a:solidFill>
                  <a:srgbClr val="0070C0"/>
                </a:solidFill>
                <a:latin typeface="Arial"/>
                <a:cs typeface="Arial"/>
              </a:rPr>
              <a:t> </a:t>
            </a:r>
          </a:p>
          <a:p>
            <a:pPr algn="ctr" eaLnBrk="1" hangingPunct="1"/>
            <a:r>
              <a:rPr lang="en-GB" altLang="en-US" sz="4000" b="1" dirty="0">
                <a:latin typeface="Arial"/>
                <a:cs typeface="Arial"/>
              </a:rPr>
              <a:t>A Tool For -</a:t>
            </a:r>
            <a:endParaRPr lang="en-GB" altLang="en-US" sz="4000" b="1" dirty="0">
              <a:cs typeface="Arial"/>
            </a:endParaRPr>
          </a:p>
        </p:txBody>
      </p:sp>
      <p:sp>
        <p:nvSpPr>
          <p:cNvPr id="2" name="TextBox 1">
            <a:extLst>
              <a:ext uri="{FF2B5EF4-FFF2-40B4-BE49-F238E27FC236}">
                <a16:creationId xmlns:a16="http://schemas.microsoft.com/office/drawing/2014/main" id="{9138FA89-404A-F9EE-AEEC-E788E09CF7BB}"/>
              </a:ext>
            </a:extLst>
          </p:cNvPr>
          <p:cNvSpPr txBox="1"/>
          <p:nvPr/>
        </p:nvSpPr>
        <p:spPr>
          <a:xfrm>
            <a:off x="6880768" y="3726164"/>
            <a:ext cx="2016224" cy="1200329"/>
          </a:xfrm>
          <a:prstGeom prst="rect">
            <a:avLst/>
          </a:prstGeom>
          <a:noFill/>
        </p:spPr>
        <p:txBody>
          <a:bodyPr wrap="square" rtlCol="0">
            <a:spAutoFit/>
          </a:bodyPr>
          <a:lstStyle/>
          <a:p>
            <a:pPr algn="ctr"/>
            <a:r>
              <a:rPr lang="en-US" sz="3600" dirty="0"/>
              <a:t>Policy </a:t>
            </a:r>
            <a:r>
              <a:rPr lang="en-US" sz="3600" dirty="0">
                <a:latin typeface="Arial" panose="020B0604020202020204" pitchFamily="34" charset="0"/>
                <a:cs typeface="Arial" panose="020B0604020202020204" pitchFamily="34" charset="0"/>
              </a:rPr>
              <a:t>makers</a:t>
            </a:r>
          </a:p>
        </p:txBody>
      </p:sp>
      <p:sp>
        <p:nvSpPr>
          <p:cNvPr id="9" name="TextBox 8">
            <a:extLst>
              <a:ext uri="{FF2B5EF4-FFF2-40B4-BE49-F238E27FC236}">
                <a16:creationId xmlns:a16="http://schemas.microsoft.com/office/drawing/2014/main" id="{1170087A-DD35-834A-7278-C7E55E391E1D}"/>
              </a:ext>
            </a:extLst>
          </p:cNvPr>
          <p:cNvSpPr txBox="1"/>
          <p:nvPr/>
        </p:nvSpPr>
        <p:spPr>
          <a:xfrm>
            <a:off x="6451657" y="8421138"/>
            <a:ext cx="3110277" cy="1477328"/>
          </a:xfrm>
          <a:prstGeom prst="rect">
            <a:avLst/>
          </a:prstGeom>
          <a:noFill/>
        </p:spPr>
        <p:txBody>
          <a:bodyPr wrap="square" rtlCol="0">
            <a:spAutoFit/>
          </a:bodyPr>
          <a:lstStyle/>
          <a:p>
            <a:pPr algn="ctr"/>
            <a:r>
              <a:rPr lang="en-US" altLang="en-US" sz="3600" dirty="0">
                <a:solidFill>
                  <a:srgbClr val="002147"/>
                </a:solidFill>
                <a:latin typeface="Arial"/>
                <a:cs typeface="Arial"/>
              </a:rPr>
              <a:t>Health researchers</a:t>
            </a:r>
            <a:endParaRPr lang="en-US" sz="3600" dirty="0"/>
          </a:p>
          <a:p>
            <a:endParaRPr lang="en-US" dirty="0"/>
          </a:p>
        </p:txBody>
      </p:sp>
      <p:sp>
        <p:nvSpPr>
          <p:cNvPr id="10" name="TextBox 9">
            <a:extLst>
              <a:ext uri="{FF2B5EF4-FFF2-40B4-BE49-F238E27FC236}">
                <a16:creationId xmlns:a16="http://schemas.microsoft.com/office/drawing/2014/main" id="{97E5B79B-F649-3112-A84B-5ABA792B1D36}"/>
              </a:ext>
            </a:extLst>
          </p:cNvPr>
          <p:cNvSpPr txBox="1"/>
          <p:nvPr/>
        </p:nvSpPr>
        <p:spPr>
          <a:xfrm>
            <a:off x="10653970" y="3341444"/>
            <a:ext cx="3863717" cy="2092881"/>
          </a:xfrm>
          <a:prstGeom prst="rect">
            <a:avLst/>
          </a:prstGeom>
          <a:noFill/>
        </p:spPr>
        <p:txBody>
          <a:bodyPr wrap="square" rtlCol="0">
            <a:spAutoFit/>
          </a:bodyPr>
          <a:lstStyle/>
          <a:p>
            <a:pPr algn="ctr"/>
            <a:r>
              <a:rPr lang="en-US" altLang="en-US" sz="2800" dirty="0">
                <a:solidFill>
                  <a:srgbClr val="002147"/>
                </a:solidFill>
                <a:latin typeface="Arial"/>
                <a:cs typeface="Arial"/>
              </a:rPr>
              <a:t>Science communicators, media practitioners, public health professionals</a:t>
            </a:r>
            <a:endParaRPr lang="en-US" sz="2800" dirty="0"/>
          </a:p>
          <a:p>
            <a:endParaRPr lang="en-US" dirty="0"/>
          </a:p>
        </p:txBody>
      </p:sp>
      <p:sp>
        <p:nvSpPr>
          <p:cNvPr id="11" name="TextBox 10">
            <a:extLst>
              <a:ext uri="{FF2B5EF4-FFF2-40B4-BE49-F238E27FC236}">
                <a16:creationId xmlns:a16="http://schemas.microsoft.com/office/drawing/2014/main" id="{CB2BC462-1B0A-4747-EB42-9617A6DACF8F}"/>
              </a:ext>
            </a:extLst>
          </p:cNvPr>
          <p:cNvSpPr txBox="1"/>
          <p:nvPr/>
        </p:nvSpPr>
        <p:spPr>
          <a:xfrm>
            <a:off x="11030689" y="8390411"/>
            <a:ext cx="3110277" cy="2585323"/>
          </a:xfrm>
          <a:prstGeom prst="rect">
            <a:avLst/>
          </a:prstGeom>
          <a:noFill/>
        </p:spPr>
        <p:txBody>
          <a:bodyPr wrap="square" rtlCol="0">
            <a:spAutoFit/>
          </a:bodyPr>
          <a:lstStyle/>
          <a:p>
            <a:pPr algn="ctr"/>
            <a:r>
              <a:rPr lang="en-US" altLang="en-US" sz="3600" dirty="0">
                <a:solidFill>
                  <a:srgbClr val="002147"/>
                </a:solidFill>
                <a:latin typeface="Arial"/>
                <a:cs typeface="Arial"/>
              </a:rPr>
              <a:t>Community-based and  youth-led </a:t>
            </a:r>
            <a:r>
              <a:rPr lang="en-US" altLang="en-US" sz="3600" dirty="0" err="1">
                <a:solidFill>
                  <a:srgbClr val="002147"/>
                </a:solidFill>
                <a:latin typeface="Arial"/>
                <a:cs typeface="Arial"/>
              </a:rPr>
              <a:t>organisations</a:t>
            </a:r>
            <a:endParaRPr lang="en-US" sz="3600" dirty="0"/>
          </a:p>
          <a:p>
            <a:endParaRPr lang="en-US" dirty="0"/>
          </a:p>
        </p:txBody>
      </p:sp>
      <p:sp>
        <p:nvSpPr>
          <p:cNvPr id="12" name="TextBox 11">
            <a:extLst>
              <a:ext uri="{FF2B5EF4-FFF2-40B4-BE49-F238E27FC236}">
                <a16:creationId xmlns:a16="http://schemas.microsoft.com/office/drawing/2014/main" id="{D9A345B5-E453-4273-D130-E099470EF406}"/>
              </a:ext>
            </a:extLst>
          </p:cNvPr>
          <p:cNvSpPr txBox="1"/>
          <p:nvPr/>
        </p:nvSpPr>
        <p:spPr>
          <a:xfrm>
            <a:off x="1529037" y="3685527"/>
            <a:ext cx="4085131" cy="2585323"/>
          </a:xfrm>
          <a:prstGeom prst="rect">
            <a:avLst/>
          </a:prstGeom>
          <a:noFill/>
        </p:spPr>
        <p:txBody>
          <a:bodyPr wrap="square" rtlCol="0">
            <a:spAutoFit/>
          </a:bodyPr>
          <a:lstStyle/>
          <a:p>
            <a:pPr algn="l"/>
            <a:r>
              <a:rPr lang="en-US" altLang="en-US" sz="2400" dirty="0">
                <a:solidFill>
                  <a:srgbClr val="002147"/>
                </a:solidFill>
                <a:latin typeface="Arial"/>
                <a:cs typeface="Arial"/>
              </a:rPr>
              <a:t>To help them </a:t>
            </a:r>
            <a:r>
              <a:rPr lang="en-US" altLang="en-US" sz="2400" dirty="0" err="1">
                <a:solidFill>
                  <a:srgbClr val="002147"/>
                </a:solidFill>
                <a:latin typeface="Arial"/>
                <a:cs typeface="Arial"/>
              </a:rPr>
              <a:t>recognise</a:t>
            </a:r>
            <a:r>
              <a:rPr lang="en-US" altLang="en-US" sz="2400" dirty="0">
                <a:solidFill>
                  <a:srgbClr val="002147"/>
                </a:solidFill>
                <a:latin typeface="Arial"/>
                <a:cs typeface="Arial"/>
              </a:rPr>
              <a:t> key stakeholders they should </a:t>
            </a:r>
            <a:r>
              <a:rPr lang="en-US" altLang="en-US" sz="2400" dirty="0" err="1">
                <a:solidFill>
                  <a:srgbClr val="002147"/>
                </a:solidFill>
                <a:latin typeface="Arial"/>
                <a:cs typeface="Arial"/>
              </a:rPr>
              <a:t>prioritise</a:t>
            </a:r>
            <a:r>
              <a:rPr lang="en-US" altLang="en-US" sz="2400" dirty="0">
                <a:solidFill>
                  <a:srgbClr val="002147"/>
                </a:solidFill>
                <a:latin typeface="Arial"/>
                <a:cs typeface="Arial"/>
              </a:rPr>
              <a:t> to engage with for effective public health communication strategies around an outbreak</a:t>
            </a:r>
            <a:endParaRPr lang="en-US" altLang="en-US" sz="2400" dirty="0">
              <a:solidFill>
                <a:srgbClr val="002147"/>
              </a:solidFill>
              <a:cs typeface="Arial" panose="020B0604020202020204" pitchFamily="34" charset="0"/>
            </a:endParaRPr>
          </a:p>
          <a:p>
            <a:endParaRPr lang="en-US" dirty="0"/>
          </a:p>
        </p:txBody>
      </p:sp>
      <p:sp>
        <p:nvSpPr>
          <p:cNvPr id="13" name="TextBox 12">
            <a:extLst>
              <a:ext uri="{FF2B5EF4-FFF2-40B4-BE49-F238E27FC236}">
                <a16:creationId xmlns:a16="http://schemas.microsoft.com/office/drawing/2014/main" id="{27B5EDD0-707F-B438-CBA7-714C046CE25E}"/>
              </a:ext>
            </a:extLst>
          </p:cNvPr>
          <p:cNvSpPr txBox="1"/>
          <p:nvPr/>
        </p:nvSpPr>
        <p:spPr>
          <a:xfrm>
            <a:off x="8668822" y="6347844"/>
            <a:ext cx="3110277" cy="1569660"/>
          </a:xfrm>
          <a:prstGeom prst="rect">
            <a:avLst/>
          </a:prstGeom>
          <a:noFill/>
        </p:spPr>
        <p:txBody>
          <a:bodyPr wrap="square" rtlCol="0">
            <a:spAutoFit/>
          </a:bodyPr>
          <a:lstStyle/>
          <a:p>
            <a:pPr algn="ctr"/>
            <a:r>
              <a:rPr lang="en-US" sz="3200" dirty="0">
                <a:solidFill>
                  <a:schemeClr val="bg1"/>
                </a:solidFill>
              </a:rPr>
              <a:t>Communication during outbreaks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6DBB11C-1D2C-40CC-9718-44B796593BAE}"/>
              </a:ext>
            </a:extLst>
          </p:cNvPr>
          <p:cNvSpPr txBox="1"/>
          <p:nvPr/>
        </p:nvSpPr>
        <p:spPr>
          <a:xfrm>
            <a:off x="1699122" y="465908"/>
            <a:ext cx="16129792" cy="1569660"/>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STEP 1: Stakeholder mapping </a:t>
            </a:r>
          </a:p>
          <a:p>
            <a:r>
              <a:rPr lang="en-US" sz="4800" b="1" dirty="0">
                <a:latin typeface="Arial" panose="020B0604020202020204" pitchFamily="34" charset="0"/>
                <a:cs typeface="Arial" panose="020B0604020202020204" pitchFamily="34" charset="0"/>
              </a:rPr>
              <a:t>Identifying key actors during the COVID-19 pandemic</a:t>
            </a:r>
            <a:endParaRPr lang="en-ID" sz="4800" b="1"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0C90481-E976-4904-A4FF-9C1AC865EA34}"/>
              </a:ext>
            </a:extLst>
          </p:cNvPr>
          <p:cNvPicPr>
            <a:picLocks noChangeAspect="1"/>
          </p:cNvPicPr>
          <p:nvPr/>
        </p:nvPicPr>
        <p:blipFill>
          <a:blip r:embed="rId2"/>
          <a:stretch>
            <a:fillRect/>
          </a:stretch>
        </p:blipFill>
        <p:spPr>
          <a:xfrm>
            <a:off x="474986" y="2336606"/>
            <a:ext cx="13189586" cy="8966647"/>
          </a:xfrm>
          <a:prstGeom prst="rect">
            <a:avLst/>
          </a:prstGeom>
        </p:spPr>
      </p:pic>
      <p:sp>
        <p:nvSpPr>
          <p:cNvPr id="2" name="TextBox 1">
            <a:extLst>
              <a:ext uri="{FF2B5EF4-FFF2-40B4-BE49-F238E27FC236}">
                <a16:creationId xmlns:a16="http://schemas.microsoft.com/office/drawing/2014/main" id="{0782B698-6B66-2BFE-CCA7-31CEEC679C2B}"/>
              </a:ext>
            </a:extLst>
          </p:cNvPr>
          <p:cNvSpPr txBox="1"/>
          <p:nvPr/>
        </p:nvSpPr>
        <p:spPr>
          <a:xfrm>
            <a:off x="15452650" y="5309820"/>
            <a:ext cx="3744416" cy="1200329"/>
          </a:xfrm>
          <a:prstGeom prst="rect">
            <a:avLst/>
          </a:prstGeom>
          <a:noFill/>
        </p:spPr>
        <p:txBody>
          <a:bodyPr wrap="square" rtlCol="0">
            <a:spAutoFit/>
          </a:bodyPr>
          <a:lstStyle/>
          <a:p>
            <a:r>
              <a:rPr lang="en-US" sz="3600" dirty="0"/>
              <a:t>Stakeholder map from Indonesia</a:t>
            </a:r>
          </a:p>
        </p:txBody>
      </p:sp>
    </p:spTree>
    <p:extLst>
      <p:ext uri="{BB962C8B-B14F-4D97-AF65-F5344CB8AC3E}">
        <p14:creationId xmlns:p14="http://schemas.microsoft.com/office/powerpoint/2010/main" val="115604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2162-E7A3-D175-2AE4-F6ED3C433F30}"/>
              </a:ext>
            </a:extLst>
          </p:cNvPr>
          <p:cNvSpPr>
            <a:spLocks noGrp="1"/>
          </p:cNvSpPr>
          <p:nvPr>
            <p:ph type="title"/>
          </p:nvPr>
        </p:nvSpPr>
        <p:spPr/>
        <p:txBody>
          <a:bodyPr/>
          <a:lstStyle/>
          <a:p>
            <a:r>
              <a:rPr lang="en-US" sz="6600" b="1" dirty="0">
                <a:solidFill>
                  <a:srgbClr val="002147"/>
                </a:solidFill>
                <a:latin typeface="+mn-lt"/>
              </a:rPr>
              <a:t>Step 2.  Stakeholder meetings</a:t>
            </a:r>
            <a:endParaRPr lang="en-US" sz="6600" dirty="0"/>
          </a:p>
        </p:txBody>
      </p:sp>
      <p:sp>
        <p:nvSpPr>
          <p:cNvPr id="3" name="TextBox 2">
            <a:extLst>
              <a:ext uri="{FF2B5EF4-FFF2-40B4-BE49-F238E27FC236}">
                <a16:creationId xmlns:a16="http://schemas.microsoft.com/office/drawing/2014/main" id="{63611CA2-4E82-6F0B-03D6-C80813CB3D48}"/>
              </a:ext>
            </a:extLst>
          </p:cNvPr>
          <p:cNvSpPr txBox="1"/>
          <p:nvPr/>
        </p:nvSpPr>
        <p:spPr>
          <a:xfrm>
            <a:off x="1027948" y="2760285"/>
            <a:ext cx="10680286" cy="6740307"/>
          </a:xfrm>
          <a:prstGeom prst="rect">
            <a:avLst/>
          </a:prstGeom>
          <a:noFill/>
        </p:spPr>
        <p:txBody>
          <a:bodyPr wrap="square" rtlCol="0">
            <a:spAutoFit/>
          </a:bodyPr>
          <a:lstStyle/>
          <a:p>
            <a:r>
              <a:rPr lang="en-US" sz="3600" dirty="0"/>
              <a:t>A series of meetings with groups identified in Step 1 with the aim of:</a:t>
            </a:r>
          </a:p>
          <a:p>
            <a:endParaRPr lang="en-US" sz="3600" dirty="0"/>
          </a:p>
          <a:p>
            <a:pPr marL="742950" indent="-742950">
              <a:buAutoNum type="arabicPeriod"/>
            </a:pPr>
            <a:r>
              <a:rPr lang="en-US" sz="3600" dirty="0"/>
              <a:t>Validating the stakeholder maps</a:t>
            </a:r>
          </a:p>
          <a:p>
            <a:pPr marL="742950" indent="-742950">
              <a:buAutoNum type="arabicPeriod"/>
            </a:pPr>
            <a:r>
              <a:rPr lang="en-US" sz="3600" dirty="0"/>
              <a:t>Analyze communication roles during outbreaks</a:t>
            </a:r>
          </a:p>
          <a:p>
            <a:pPr marL="742950" indent="-742950">
              <a:buAutoNum type="arabicPeriod"/>
            </a:pPr>
            <a:r>
              <a:rPr lang="en-US" sz="3600" dirty="0"/>
              <a:t>Identifying how researchers can support policy makers </a:t>
            </a:r>
          </a:p>
          <a:p>
            <a:pPr marL="742950" indent="-742950">
              <a:buAutoNum type="arabicPeriod"/>
            </a:pPr>
            <a:r>
              <a:rPr lang="en-US" sz="3600" dirty="0"/>
              <a:t>Identify the communities that were </a:t>
            </a:r>
            <a:r>
              <a:rPr lang="en-US" sz="3600" spc="-37" dirty="0">
                <a:solidFill>
                  <a:srgbClr val="002147"/>
                </a:solidFill>
                <a:latin typeface="Arial" panose="020B0604020202020204" pitchFamily="34" charset="0"/>
                <a:cs typeface="Arial" panose="020B0604020202020204" pitchFamily="34" charset="0"/>
              </a:rPr>
              <a:t>most affected during the COVID-19 pandemic and those which were the hardest to reach with communications</a:t>
            </a:r>
          </a:p>
          <a:p>
            <a:pPr marL="742950" indent="-742950">
              <a:buAutoNum type="arabicPeriod"/>
            </a:pPr>
            <a:r>
              <a:rPr lang="en-US" sz="3600" spc="-37" dirty="0">
                <a:solidFill>
                  <a:srgbClr val="002147"/>
                </a:solidFill>
                <a:latin typeface="Arial" panose="020B0604020202020204" pitchFamily="34" charset="0"/>
                <a:cs typeface="Arial" panose="020B0604020202020204" pitchFamily="34" charset="0"/>
              </a:rPr>
              <a:t>Identify potential ways of engaging these communities in future outbreaks.</a:t>
            </a:r>
            <a:endParaRPr lang="en-US" sz="3600" dirty="0"/>
          </a:p>
        </p:txBody>
      </p:sp>
      <p:pic>
        <p:nvPicPr>
          <p:cNvPr id="4" name="Picture 3" descr="A group of papers with writing on them&#10;&#10;Description automatically generated">
            <a:extLst>
              <a:ext uri="{FF2B5EF4-FFF2-40B4-BE49-F238E27FC236}">
                <a16:creationId xmlns:a16="http://schemas.microsoft.com/office/drawing/2014/main" id="{06E552E8-8907-9475-39DC-D81D8D51F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8474" y="1478211"/>
            <a:ext cx="5562377" cy="7416503"/>
          </a:xfrm>
          <a:prstGeom prst="rect">
            <a:avLst/>
          </a:prstGeom>
        </p:spPr>
      </p:pic>
    </p:spTree>
    <p:extLst>
      <p:ext uri="{BB962C8B-B14F-4D97-AF65-F5344CB8AC3E}">
        <p14:creationId xmlns:p14="http://schemas.microsoft.com/office/powerpoint/2010/main" val="37749008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79483-18F2-8361-8C4E-CEFBF8F90CC1}"/>
              </a:ext>
            </a:extLst>
          </p:cNvPr>
          <p:cNvSpPr>
            <a:spLocks noGrp="1"/>
          </p:cNvSpPr>
          <p:nvPr>
            <p:ph type="sldNum" sz="quarter" idx="10"/>
          </p:nvPr>
        </p:nvSpPr>
        <p:spPr/>
        <p:txBody>
          <a:bodyPr/>
          <a:lstStyle/>
          <a:p>
            <a:pPr marL="38100">
              <a:lnSpc>
                <a:spcPct val="100000"/>
              </a:lnSpc>
              <a:spcBef>
                <a:spcPts val="5"/>
              </a:spcBef>
            </a:pPr>
            <a:fld id="{81D60167-4931-47E6-BA6A-407CBD079E47}" type="slidenum">
              <a:rPr lang="en-US" spc="-25" smtClean="0"/>
              <a:t>9</a:t>
            </a:fld>
            <a:endParaRPr lang="en-US" spc="-25" dirty="0"/>
          </a:p>
        </p:txBody>
      </p:sp>
      <p:pic>
        <p:nvPicPr>
          <p:cNvPr id="4" name="Picture 3">
            <a:extLst>
              <a:ext uri="{FF2B5EF4-FFF2-40B4-BE49-F238E27FC236}">
                <a16:creationId xmlns:a16="http://schemas.microsoft.com/office/drawing/2014/main" id="{044EADA8-0DCB-7EB2-2D8B-B402765A8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580" y="2702347"/>
            <a:ext cx="11620694" cy="7742287"/>
          </a:xfrm>
          <a:prstGeom prst="rect">
            <a:avLst/>
          </a:prstGeom>
        </p:spPr>
      </p:pic>
      <p:sp>
        <p:nvSpPr>
          <p:cNvPr id="7" name="TextBox 6">
            <a:extLst>
              <a:ext uri="{FF2B5EF4-FFF2-40B4-BE49-F238E27FC236}">
                <a16:creationId xmlns:a16="http://schemas.microsoft.com/office/drawing/2014/main" id="{ABDB3774-DFC2-C44C-FF45-B095A583E5F3}"/>
              </a:ext>
            </a:extLst>
          </p:cNvPr>
          <p:cNvSpPr txBox="1"/>
          <p:nvPr/>
        </p:nvSpPr>
        <p:spPr>
          <a:xfrm>
            <a:off x="1785149" y="566811"/>
            <a:ext cx="17429070"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a:t>
            </a:r>
            <a:r>
              <a:rPr lang="en-US" sz="4000" baseline="30000" dirty="0">
                <a:latin typeface="Arial" panose="020B0604020202020204" pitchFamily="34" charset="0"/>
                <a:cs typeface="Arial" panose="020B0604020202020204" pitchFamily="34" charset="0"/>
              </a:rPr>
              <a:t>st</a:t>
            </a:r>
            <a:r>
              <a:rPr lang="en-US" sz="4000" dirty="0">
                <a:latin typeface="Arial" panose="020B0604020202020204" pitchFamily="34" charset="0"/>
                <a:cs typeface="Arial" panose="020B0604020202020204" pitchFamily="34" charset="0"/>
              </a:rPr>
              <a:t> Stakeholder Workshop, Jakarta, Indonesia:</a:t>
            </a:r>
          </a:p>
          <a:p>
            <a:r>
              <a:rPr lang="en-US" sz="4000" dirty="0">
                <a:latin typeface="Arial" panose="020B0604020202020204" pitchFamily="34" charset="0"/>
                <a:cs typeface="Arial" panose="020B0604020202020204" pitchFamily="34" charset="0"/>
              </a:rPr>
              <a:t>“Enhancing communication effectiveness to Address future outbreaks in Indonesia”</a:t>
            </a:r>
          </a:p>
        </p:txBody>
      </p:sp>
      <p:sp>
        <p:nvSpPr>
          <p:cNvPr id="8" name="TextBox 7">
            <a:extLst>
              <a:ext uri="{FF2B5EF4-FFF2-40B4-BE49-F238E27FC236}">
                <a16:creationId xmlns:a16="http://schemas.microsoft.com/office/drawing/2014/main" id="{5E7BC36F-C4BD-0999-6049-5910E2B16DE1}"/>
              </a:ext>
            </a:extLst>
          </p:cNvPr>
          <p:cNvSpPr txBox="1"/>
          <p:nvPr/>
        </p:nvSpPr>
        <p:spPr>
          <a:xfrm>
            <a:off x="703978" y="2702347"/>
            <a:ext cx="6827792" cy="7478970"/>
          </a:xfrm>
          <a:prstGeom prst="rect">
            <a:avLst/>
          </a:prstGeom>
          <a:noFill/>
        </p:spPr>
        <p:txBody>
          <a:bodyPr wrap="square" rtlCol="0">
            <a:spAutoFit/>
          </a:bodyPr>
          <a:lstStyle/>
          <a:p>
            <a:r>
              <a:rPr lang="en-US" sz="3200" dirty="0"/>
              <a:t>26 representatives from:</a:t>
            </a:r>
          </a:p>
          <a:p>
            <a:r>
              <a:rPr lang="en-US" sz="3200" dirty="0"/>
              <a:t>Ministry of Health, Provincial Health Office, Ministry of Communication &amp; Information, WHO Indonesia, primary health </a:t>
            </a:r>
            <a:r>
              <a:rPr lang="en-US" sz="3200" dirty="0" err="1"/>
              <a:t>centres</a:t>
            </a:r>
            <a:r>
              <a:rPr lang="en-US" sz="3200" dirty="0"/>
              <a:t>, public laboratories, academics, </a:t>
            </a:r>
            <a:r>
              <a:rPr lang="en-US" sz="3200" dirty="0" err="1"/>
              <a:t>iNGOs</a:t>
            </a:r>
            <a:r>
              <a:rPr lang="en-US" sz="3200" dirty="0"/>
              <a:t>, journalists and COVID-19 volunteers</a:t>
            </a:r>
          </a:p>
          <a:p>
            <a:endParaRPr lang="en-US" sz="3200" dirty="0"/>
          </a:p>
          <a:p>
            <a:endParaRPr lang="en-US" sz="3200" dirty="0"/>
          </a:p>
          <a:p>
            <a:r>
              <a:rPr lang="en-US" sz="3200" dirty="0"/>
              <a:t>Co-hosted by </a:t>
            </a:r>
            <a:r>
              <a:rPr lang="en-US" sz="3200" dirty="0" err="1"/>
              <a:t>Lapor</a:t>
            </a:r>
            <a:r>
              <a:rPr lang="en-US" sz="3200" dirty="0"/>
              <a:t> Sehat (Citizen Empowerment for Humanity Foundation): a citizen reporting platform launched in March 2020 to facilitate the sharing of information about C19.</a:t>
            </a:r>
          </a:p>
        </p:txBody>
      </p:sp>
      <p:pic>
        <p:nvPicPr>
          <p:cNvPr id="9" name="Picture 8">
            <a:extLst>
              <a:ext uri="{FF2B5EF4-FFF2-40B4-BE49-F238E27FC236}">
                <a16:creationId xmlns:a16="http://schemas.microsoft.com/office/drawing/2014/main" id="{FE4416E7-67E5-856E-8BCB-CBFE461A493A}"/>
              </a:ext>
            </a:extLst>
          </p:cNvPr>
          <p:cNvPicPr>
            <a:picLocks noChangeAspect="1"/>
          </p:cNvPicPr>
          <p:nvPr/>
        </p:nvPicPr>
        <p:blipFill>
          <a:blip r:embed="rId3"/>
          <a:stretch>
            <a:fillRect/>
          </a:stretch>
        </p:blipFill>
        <p:spPr>
          <a:xfrm>
            <a:off x="2851250" y="9952135"/>
            <a:ext cx="2735683" cy="1086778"/>
          </a:xfrm>
          <a:prstGeom prst="rect">
            <a:avLst/>
          </a:prstGeom>
        </p:spPr>
      </p:pic>
      <p:sp>
        <p:nvSpPr>
          <p:cNvPr id="10" name="object 6">
            <a:extLst>
              <a:ext uri="{FF2B5EF4-FFF2-40B4-BE49-F238E27FC236}">
                <a16:creationId xmlns:a16="http://schemas.microsoft.com/office/drawing/2014/main" id="{D4D8F562-C308-4F6D-1AB5-E344F314F2BC}"/>
              </a:ext>
            </a:extLst>
          </p:cNvPr>
          <p:cNvSpPr/>
          <p:nvPr/>
        </p:nvSpPr>
        <p:spPr>
          <a:xfrm>
            <a:off x="579787" y="996307"/>
            <a:ext cx="1080000" cy="1080000"/>
          </a:xfrm>
          <a:custGeom>
            <a:avLst/>
            <a:gdLst/>
            <a:ahLst/>
            <a:cxnLst/>
            <a:rect l="l" t="t" r="r" b="b"/>
            <a:pathLst>
              <a:path w="1752600" h="1751964">
                <a:moveTo>
                  <a:pt x="876130" y="0"/>
                </a:moveTo>
                <a:lnTo>
                  <a:pt x="828059" y="1295"/>
                </a:lnTo>
                <a:lnTo>
                  <a:pt x="780666" y="5138"/>
                </a:lnTo>
                <a:lnTo>
                  <a:pt x="734018" y="11461"/>
                </a:lnTo>
                <a:lnTo>
                  <a:pt x="688180" y="20197"/>
                </a:lnTo>
                <a:lnTo>
                  <a:pt x="643221" y="31280"/>
                </a:lnTo>
                <a:lnTo>
                  <a:pt x="599206" y="44643"/>
                </a:lnTo>
                <a:lnTo>
                  <a:pt x="556203" y="60219"/>
                </a:lnTo>
                <a:lnTo>
                  <a:pt x="514278" y="77941"/>
                </a:lnTo>
                <a:lnTo>
                  <a:pt x="473499" y="97743"/>
                </a:lnTo>
                <a:lnTo>
                  <a:pt x="433932" y="119557"/>
                </a:lnTo>
                <a:lnTo>
                  <a:pt x="395643" y="143318"/>
                </a:lnTo>
                <a:lnTo>
                  <a:pt x="358700" y="168957"/>
                </a:lnTo>
                <a:lnTo>
                  <a:pt x="323170" y="196409"/>
                </a:lnTo>
                <a:lnTo>
                  <a:pt x="289118" y="225607"/>
                </a:lnTo>
                <a:lnTo>
                  <a:pt x="256613" y="256484"/>
                </a:lnTo>
                <a:lnTo>
                  <a:pt x="225721" y="288973"/>
                </a:lnTo>
                <a:lnTo>
                  <a:pt x="196509" y="323007"/>
                </a:lnTo>
                <a:lnTo>
                  <a:pt x="169043" y="358519"/>
                </a:lnTo>
                <a:lnTo>
                  <a:pt x="143390" y="395444"/>
                </a:lnTo>
                <a:lnTo>
                  <a:pt x="119618" y="433713"/>
                </a:lnTo>
                <a:lnTo>
                  <a:pt x="97792" y="473260"/>
                </a:lnTo>
                <a:lnTo>
                  <a:pt x="77980" y="514019"/>
                </a:lnTo>
                <a:lnTo>
                  <a:pt x="60249" y="555923"/>
                </a:lnTo>
                <a:lnTo>
                  <a:pt x="44666" y="598905"/>
                </a:lnTo>
                <a:lnTo>
                  <a:pt x="31296" y="642897"/>
                </a:lnTo>
                <a:lnTo>
                  <a:pt x="20207" y="687834"/>
                </a:lnTo>
                <a:lnTo>
                  <a:pt x="11467" y="733649"/>
                </a:lnTo>
                <a:lnTo>
                  <a:pt x="5141" y="780274"/>
                </a:lnTo>
                <a:lnTo>
                  <a:pt x="1296" y="827644"/>
                </a:lnTo>
                <a:lnTo>
                  <a:pt x="0" y="875690"/>
                </a:lnTo>
                <a:lnTo>
                  <a:pt x="1296" y="923738"/>
                </a:lnTo>
                <a:lnTo>
                  <a:pt x="5141" y="971108"/>
                </a:lnTo>
                <a:lnTo>
                  <a:pt x="11467" y="1017734"/>
                </a:lnTo>
                <a:lnTo>
                  <a:pt x="20207" y="1063550"/>
                </a:lnTo>
                <a:lnTo>
                  <a:pt x="31296" y="1108487"/>
                </a:lnTo>
                <a:lnTo>
                  <a:pt x="44666" y="1152481"/>
                </a:lnTo>
                <a:lnTo>
                  <a:pt x="60249" y="1195463"/>
                </a:lnTo>
                <a:lnTo>
                  <a:pt x="77980" y="1237367"/>
                </a:lnTo>
                <a:lnTo>
                  <a:pt x="97792" y="1278127"/>
                </a:lnTo>
                <a:lnTo>
                  <a:pt x="119618" y="1317675"/>
                </a:lnTo>
                <a:lnTo>
                  <a:pt x="143390" y="1355945"/>
                </a:lnTo>
                <a:lnTo>
                  <a:pt x="169043" y="1392869"/>
                </a:lnTo>
                <a:lnTo>
                  <a:pt x="196509" y="1428382"/>
                </a:lnTo>
                <a:lnTo>
                  <a:pt x="225721" y="1462417"/>
                </a:lnTo>
                <a:lnTo>
                  <a:pt x="256613" y="1494906"/>
                </a:lnTo>
                <a:lnTo>
                  <a:pt x="289118" y="1525782"/>
                </a:lnTo>
                <a:lnTo>
                  <a:pt x="323170" y="1554980"/>
                </a:lnTo>
                <a:lnTo>
                  <a:pt x="358700" y="1582433"/>
                </a:lnTo>
                <a:lnTo>
                  <a:pt x="395643" y="1608072"/>
                </a:lnTo>
                <a:lnTo>
                  <a:pt x="433932" y="1631833"/>
                </a:lnTo>
                <a:lnTo>
                  <a:pt x="473499" y="1653648"/>
                </a:lnTo>
                <a:lnTo>
                  <a:pt x="514278" y="1673449"/>
                </a:lnTo>
                <a:lnTo>
                  <a:pt x="556203" y="1691172"/>
                </a:lnTo>
                <a:lnTo>
                  <a:pt x="599206" y="1706748"/>
                </a:lnTo>
                <a:lnTo>
                  <a:pt x="643221" y="1720111"/>
                </a:lnTo>
                <a:lnTo>
                  <a:pt x="688180" y="1731194"/>
                </a:lnTo>
                <a:lnTo>
                  <a:pt x="734018" y="1739930"/>
                </a:lnTo>
                <a:lnTo>
                  <a:pt x="780666" y="1746253"/>
                </a:lnTo>
                <a:lnTo>
                  <a:pt x="828059" y="1750095"/>
                </a:lnTo>
                <a:lnTo>
                  <a:pt x="876130" y="1751391"/>
                </a:lnTo>
                <a:lnTo>
                  <a:pt x="924200" y="1750095"/>
                </a:lnTo>
                <a:lnTo>
                  <a:pt x="971593" y="1746253"/>
                </a:lnTo>
                <a:lnTo>
                  <a:pt x="1018242" y="1739930"/>
                </a:lnTo>
                <a:lnTo>
                  <a:pt x="1064079" y="1731194"/>
                </a:lnTo>
                <a:lnTo>
                  <a:pt x="1109039" y="1720111"/>
                </a:lnTo>
                <a:lnTo>
                  <a:pt x="1153054" y="1706748"/>
                </a:lnTo>
                <a:lnTo>
                  <a:pt x="1196057" y="1691172"/>
                </a:lnTo>
                <a:lnTo>
                  <a:pt x="1237981" y="1673449"/>
                </a:lnTo>
                <a:lnTo>
                  <a:pt x="1278761" y="1653648"/>
                </a:lnTo>
                <a:lnTo>
                  <a:pt x="1318328" y="1631833"/>
                </a:lnTo>
                <a:lnTo>
                  <a:pt x="1356617" y="1608072"/>
                </a:lnTo>
                <a:lnTo>
                  <a:pt x="1393560" y="1582433"/>
                </a:lnTo>
                <a:lnTo>
                  <a:pt x="1429090" y="1554980"/>
                </a:lnTo>
                <a:lnTo>
                  <a:pt x="1463141" y="1525782"/>
                </a:lnTo>
                <a:lnTo>
                  <a:pt x="1495646" y="1494906"/>
                </a:lnTo>
                <a:lnTo>
                  <a:pt x="1526539" y="1462417"/>
                </a:lnTo>
                <a:lnTo>
                  <a:pt x="1555751" y="1428382"/>
                </a:lnTo>
                <a:lnTo>
                  <a:pt x="1583217" y="1392869"/>
                </a:lnTo>
                <a:lnTo>
                  <a:pt x="1608870" y="1355945"/>
                </a:lnTo>
                <a:lnTo>
                  <a:pt x="1632642" y="1317675"/>
                </a:lnTo>
                <a:lnTo>
                  <a:pt x="1654468" y="1278127"/>
                </a:lnTo>
                <a:lnTo>
                  <a:pt x="1674279" y="1237367"/>
                </a:lnTo>
                <a:lnTo>
                  <a:pt x="1692010" y="1195463"/>
                </a:lnTo>
                <a:lnTo>
                  <a:pt x="1707594" y="1152481"/>
                </a:lnTo>
                <a:lnTo>
                  <a:pt x="1720964" y="1108487"/>
                </a:lnTo>
                <a:lnTo>
                  <a:pt x="1732052" y="1063550"/>
                </a:lnTo>
                <a:lnTo>
                  <a:pt x="1740793" y="1017734"/>
                </a:lnTo>
                <a:lnTo>
                  <a:pt x="1747119" y="971108"/>
                </a:lnTo>
                <a:lnTo>
                  <a:pt x="1750964" y="923738"/>
                </a:lnTo>
                <a:lnTo>
                  <a:pt x="1752260" y="875690"/>
                </a:lnTo>
                <a:lnTo>
                  <a:pt x="1750964" y="827644"/>
                </a:lnTo>
                <a:lnTo>
                  <a:pt x="1747119" y="780274"/>
                </a:lnTo>
                <a:lnTo>
                  <a:pt x="1740793" y="733649"/>
                </a:lnTo>
                <a:lnTo>
                  <a:pt x="1732052" y="687834"/>
                </a:lnTo>
                <a:lnTo>
                  <a:pt x="1720964" y="642897"/>
                </a:lnTo>
                <a:lnTo>
                  <a:pt x="1707594" y="598905"/>
                </a:lnTo>
                <a:lnTo>
                  <a:pt x="1692010" y="555923"/>
                </a:lnTo>
                <a:lnTo>
                  <a:pt x="1674279" y="514019"/>
                </a:lnTo>
                <a:lnTo>
                  <a:pt x="1654468" y="473260"/>
                </a:lnTo>
                <a:lnTo>
                  <a:pt x="1632642" y="433713"/>
                </a:lnTo>
                <a:lnTo>
                  <a:pt x="1608870" y="395444"/>
                </a:lnTo>
                <a:lnTo>
                  <a:pt x="1583217" y="358519"/>
                </a:lnTo>
                <a:lnTo>
                  <a:pt x="1555751" y="323007"/>
                </a:lnTo>
                <a:lnTo>
                  <a:pt x="1526539" y="288973"/>
                </a:lnTo>
                <a:lnTo>
                  <a:pt x="1495646" y="256484"/>
                </a:lnTo>
                <a:lnTo>
                  <a:pt x="1463141" y="225607"/>
                </a:lnTo>
                <a:lnTo>
                  <a:pt x="1429090" y="196409"/>
                </a:lnTo>
                <a:lnTo>
                  <a:pt x="1393560" y="168957"/>
                </a:lnTo>
                <a:lnTo>
                  <a:pt x="1356617" y="143318"/>
                </a:lnTo>
                <a:lnTo>
                  <a:pt x="1318328" y="119557"/>
                </a:lnTo>
                <a:lnTo>
                  <a:pt x="1278761" y="97743"/>
                </a:lnTo>
                <a:lnTo>
                  <a:pt x="1237981" y="77941"/>
                </a:lnTo>
                <a:lnTo>
                  <a:pt x="1196057" y="60219"/>
                </a:lnTo>
                <a:lnTo>
                  <a:pt x="1153054" y="44643"/>
                </a:lnTo>
                <a:lnTo>
                  <a:pt x="1109039" y="31280"/>
                </a:lnTo>
                <a:lnTo>
                  <a:pt x="1064079" y="20197"/>
                </a:lnTo>
                <a:lnTo>
                  <a:pt x="1018242" y="11461"/>
                </a:lnTo>
                <a:lnTo>
                  <a:pt x="971593" y="5138"/>
                </a:lnTo>
                <a:lnTo>
                  <a:pt x="924200" y="1295"/>
                </a:lnTo>
                <a:lnTo>
                  <a:pt x="876130" y="0"/>
                </a:lnTo>
                <a:close/>
              </a:path>
            </a:pathLst>
          </a:custGeom>
          <a:solidFill>
            <a:srgbClr val="F5CF47"/>
          </a:solidFill>
        </p:spPr>
        <p:txBody>
          <a:bodyPr wrap="square" lIns="0" tIns="0" rIns="0" bIns="0" rtlCol="0"/>
          <a:lstStyle/>
          <a:p>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322982"/>
      </p:ext>
    </p:extLst>
  </p:cSld>
  <p:clrMapOvr>
    <a:masterClrMapping/>
  </p:clrMapOvr>
</p:sld>
</file>

<file path=ppt/theme/theme1.xml><?xml version="1.0" encoding="utf-8"?>
<a:theme xmlns:a="http://schemas.openxmlformats.org/drawingml/2006/main" name="OUCRU">
  <a:themeElements>
    <a:clrScheme name="OUCRU">
      <a:dk1>
        <a:srgbClr val="002147"/>
      </a:dk1>
      <a:lt1>
        <a:srgbClr val="FFFFFF"/>
      </a:lt1>
      <a:dk2>
        <a:srgbClr val="002147"/>
      </a:dk2>
      <a:lt2>
        <a:srgbClr val="FFFFFF"/>
      </a:lt2>
      <a:accent1>
        <a:srgbClr val="C2F2F0"/>
      </a:accent1>
      <a:accent2>
        <a:srgbClr val="EBF2C2"/>
      </a:accent2>
      <a:accent3>
        <a:srgbClr val="004047"/>
      </a:accent3>
      <a:accent4>
        <a:srgbClr val="F5CF47"/>
      </a:accent4>
      <a:accent5>
        <a:srgbClr val="E08200"/>
      </a:accent5>
      <a:accent6>
        <a:srgbClr val="70AD47"/>
      </a:accent6>
      <a:hlink>
        <a:srgbClr val="0563C1"/>
      </a:hlink>
      <a:folHlink>
        <a:srgbClr val="954F72"/>
      </a:folHlink>
    </a:clrScheme>
    <a:fontScheme name="Foundry Sterling">
      <a:majorFont>
        <a:latin typeface="Foundry Sterling Bold"/>
        <a:ea typeface=""/>
        <a:cs typeface=""/>
      </a:majorFont>
      <a:minorFont>
        <a:latin typeface="Foundry Sterling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CRU Presentation Template_16 9" id="{6FDAC3B6-B852-DA40-B451-58D0329700AC}" vid="{7016BF07-9EF8-6A42-A63A-033DA0F0C7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de6684-acbc-475c-826f-893d6e0d2ec5">
      <Terms xmlns="http://schemas.microsoft.com/office/infopath/2007/PartnerControls"/>
    </lcf76f155ced4ddcb4097134ff3c332f>
    <TaxCatchAll xmlns="832bd614-31d8-462b-8459-d0771f7ca6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D0AE951193C4FA8A6E2529E1DFD4B" ma:contentTypeVersion="11" ma:contentTypeDescription="Create a new document." ma:contentTypeScope="" ma:versionID="128392875a05389b0a9ecd45cd625a9a">
  <xsd:schema xmlns:xsd="http://www.w3.org/2001/XMLSchema" xmlns:xs="http://www.w3.org/2001/XMLSchema" xmlns:p="http://schemas.microsoft.com/office/2006/metadata/properties" xmlns:ns2="2ede6684-acbc-475c-826f-893d6e0d2ec5" xmlns:ns3="832bd614-31d8-462b-8459-d0771f7ca605" targetNamespace="http://schemas.microsoft.com/office/2006/metadata/properties" ma:root="true" ma:fieldsID="c66b79125a1ed2b676aa6ea908caccb2" ns2:_="" ns3:_="">
    <xsd:import namespace="2ede6684-acbc-475c-826f-893d6e0d2ec5"/>
    <xsd:import namespace="832bd614-31d8-462b-8459-d0771f7ca6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e6684-acbc-475c-826f-893d6e0d2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2ba2d05-ca39-4cea-a20a-64772fdb3bb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2bd614-31d8-462b-8459-d0771f7ca60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6668f50-b168-41f6-ac37-32b7382bff7a}" ma:internalName="TaxCatchAll" ma:showField="CatchAllData" ma:web="832bd614-31d8-462b-8459-d0771f7ca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88C721-A530-4340-823F-83A4163D19AC}">
  <ds:schemaRefs>
    <ds:schemaRef ds:uri="http://schemas.microsoft.com/sharepoint/v3/contenttype/forms"/>
  </ds:schemaRefs>
</ds:datastoreItem>
</file>

<file path=customXml/itemProps2.xml><?xml version="1.0" encoding="utf-8"?>
<ds:datastoreItem xmlns:ds="http://schemas.openxmlformats.org/officeDocument/2006/customXml" ds:itemID="{8BEE0EC8-3533-4103-9960-A8031C461F23}">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http://www.w3.org/XML/1998/namespace"/>
    <ds:schemaRef ds:uri="http://purl.org/dc/terms/"/>
    <ds:schemaRef ds:uri="http://schemas.openxmlformats.org/package/2006/metadata/core-properties"/>
    <ds:schemaRef ds:uri="832bd614-31d8-462b-8459-d0771f7ca605"/>
    <ds:schemaRef ds:uri="2ede6684-acbc-475c-826f-893d6e0d2ec5"/>
  </ds:schemaRefs>
</ds:datastoreItem>
</file>

<file path=customXml/itemProps3.xml><?xml version="1.0" encoding="utf-8"?>
<ds:datastoreItem xmlns:ds="http://schemas.openxmlformats.org/officeDocument/2006/customXml" ds:itemID="{3E9CB81A-2D5F-4C1B-A7FC-FD7F2279C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e6684-acbc-475c-826f-893d6e0d2ec5"/>
    <ds:schemaRef ds:uri="832bd614-31d8-462b-8459-d0771f7ca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OUCRU</Template>
  <TotalTime>3391</TotalTime>
  <Words>1627</Words>
  <Application>Microsoft Office PowerPoint</Application>
  <PresentationFormat>Custom</PresentationFormat>
  <Paragraphs>236</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Foundry Sterling Bold</vt:lpstr>
      <vt:lpstr>Foundry Sterling Book</vt:lpstr>
      <vt:lpstr>Montserrat SemiBold</vt:lpstr>
      <vt:lpstr>OUCRU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Stakeholder meetings</vt:lpstr>
      <vt:lpstr>PowerPoint Presentation</vt:lpstr>
      <vt:lpstr>PowerPoint Presentation</vt:lpstr>
      <vt:lpstr>PowerPoint Presentation</vt:lpstr>
      <vt:lpstr>PowerPoint Presentation</vt:lpstr>
      <vt:lpstr>PowerPoint Presentation</vt:lpstr>
      <vt:lpstr>SEACOVARIANTS: Community Dialogues in Thailand </vt:lpstr>
      <vt:lpstr>PowerPoint Presentation</vt:lpstr>
      <vt:lpstr>DISCUSSION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team  SCOPE@oucru.org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Dự án “Ứng phó với các biến chủng mới của SARS-CoV-2 tại khu vực Đông Nam Á”</dc:title>
  <dc:creator>Microsoft Office User</dc:creator>
  <cp:lastModifiedBy>Adam Dale</cp:lastModifiedBy>
  <cp:revision>65</cp:revision>
  <dcterms:created xsi:type="dcterms:W3CDTF">2024-01-18T06:04:21Z</dcterms:created>
  <dcterms:modified xsi:type="dcterms:W3CDTF">2024-12-18T14:50:08Z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2023-12-01T00:00:00Z</vt:filetime>
  </property>
  <property fmtid="{D5CDD505-2E9C-101B-9397-08002B2CF9AE}" pid="3" name="Creator">
    <vt:lpwstr>Adobe InDesign 19.0 (Windows)</vt:lpwstr>
  </property>
  <property fmtid="{D5CDD505-2E9C-101B-9397-08002B2CF9AE}" pid="4" name="LastSaved">
    <vt:filetime>2023-12-01T00:00:00Z</vt:filetime>
  </property>
  <property fmtid="{D5CDD505-2E9C-101B-9397-08002B2CF9AE}" pid="5" name="Producer">
    <vt:lpwstr>Adobe PDF Library 17.0</vt:lpwstr>
  </property>
  <property fmtid="{D5CDD505-2E9C-101B-9397-08002B2CF9AE}" pid="6" name="ContentTypeId">
    <vt:lpwstr>0x010100D8FD0AE951193C4FA8A6E2529E1DFD4B</vt:lpwstr>
  </property>
</Properties>
</file>