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681" r:id="rId2"/>
    <p:sldId id="257" r:id="rId3"/>
    <p:sldId id="682" r:id="rId4"/>
    <p:sldId id="289" r:id="rId5"/>
    <p:sldId id="691" r:id="rId6"/>
    <p:sldId id="699" r:id="rId7"/>
    <p:sldId id="593" r:id="rId8"/>
    <p:sldId id="6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3"/>
    <p:restoredTop sz="89564"/>
  </p:normalViewPr>
  <p:slideViewPr>
    <p:cSldViewPr snapToGrid="0">
      <p:cViewPr varScale="1">
        <p:scale>
          <a:sx n="59" d="100"/>
          <a:sy n="59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9E26-1B01-2443-B757-375EF9E6377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0D574-728E-E74D-86FC-1F3B3BB57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49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6B42-65F7-2739-192F-6E19E5F39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7AF3-7FF7-DA04-0100-1949A56D2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BCA76-BB1C-38FA-3883-4A2FC9E4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204DF-7AB6-A08C-AE18-2E570A19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8A1F-1806-0F38-87B0-21194CFF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92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E6F8-DD37-0919-E9C0-E17C24F9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C5C26-E2ED-FC51-3295-417D8DE8A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CA527-A970-0227-F77B-552D3C0A3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4A136-37F7-426C-96F1-59508F68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59F77-8A0E-5263-D0C6-0C7F8C71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2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AE065C-9F32-821C-3646-1E9397C65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33C30-C08C-49E1-8F02-91C0EF700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79121-2805-8521-12FE-714FCA42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66231-F959-C283-F388-D86C5632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F6F22-A540-9C33-2304-23F0744C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39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4361" y="906288"/>
            <a:ext cx="9229631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10AFD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1"/>
            <a:ext cx="53062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49" y="1577341"/>
            <a:ext cx="53062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2ACB56CF-61D5-47EF-9C3E-E67BA716D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9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7F0C-A3D3-1689-622F-1DFB34BF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5F7D-8697-B234-BBCB-09872EB1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3E3F1-67A0-CD07-FA4A-1A82F54C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0611A-0077-54C1-16C0-B878D8AF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CA8FB-9A5F-B8EC-9C55-5E9A1450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CD9F-8A63-8960-5AE5-63A7B3B99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77401-714A-9FF1-BE45-AFE98494C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B9791-E35C-82E1-3524-A99AEB70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2137-01F0-23AB-F4D7-C990F071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0525-6BB4-27FC-8FF8-99581772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24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F5C9-D082-8A48-E27A-6A4D27E8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E624-4E6B-DC8A-45EF-E645AC6EA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681E9-96B3-54CF-B9A6-1D1A47EEF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3E2FF-DB93-D33F-A551-351EB335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15424-4655-E4A3-1CEB-6DC60FB2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69E65-E0F7-0CEC-AC50-1E4FDDA8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4BC2-332D-72AE-E606-1E367C2B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BDF00-8BD7-A51C-B5AB-73384B9AD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F0EC-CA35-2AE1-0A9E-56D14DB92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A7A99-0487-99EB-8B9B-C2772B1AB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A6246-0E2A-ACF2-5F24-443ECA6F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E5E1B-4A94-8D49-335F-2B5F9FAE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E2879-9186-D1E2-B1F0-237F42E4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67C25-05D4-80EB-D3E7-0B4BBECC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B20D-8878-E975-D08E-857271C0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4087D-527E-D373-1393-5A40A5BC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701B-90B8-312D-6064-C3DB3AE7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759D0-06BC-34EE-EBD3-9B71674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50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5BFCC-FEDA-4C1B-9F65-BE736C0B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E4F9E-2706-9061-08CE-4FD0BAC8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99246-29BA-D05D-B6A9-601CD39C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75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E30A-CC0A-58E3-2C33-231306ED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8893-DE29-062D-86C3-B835C820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77A94-64D6-91F3-B268-0E6A24643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B8A1A-A47E-F2E8-DAE8-1B8A345B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7BA3B-F334-3257-964B-E5868632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D67CF-1F82-1EBA-D05F-5EB3E71D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69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FEC0-51E8-AC06-FCB8-59B558C6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723F0-1BDC-FF81-844B-C21AB994D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BA66D-BD59-2825-679C-E8CF2161A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49288-6EE3-F2B8-35C4-57D618BF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B9E17-FFC3-F85F-BDFD-D9F8557F9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6A668-D5BB-0AF7-A41F-800E0393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6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F3573-A714-6F08-A135-6BE0CC32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73A6D-5D01-9E97-63C1-F450AB07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3B6C5-B226-8434-A902-90A5F6C81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BDEA71-BD37-FF4E-8EB7-9495323959C9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AC403-C1B4-1429-BE4C-6395A4AB7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BDAB-CB99-8809-1C6F-010BB3994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DB2EF-6819-DE4D-8160-6E8781ADB7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74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7BA7F8-5379-30BB-014F-1AFED3D6832C}"/>
              </a:ext>
            </a:extLst>
          </p:cNvPr>
          <p:cNvSpPr txBox="1"/>
          <p:nvPr/>
        </p:nvSpPr>
        <p:spPr>
          <a:xfrm>
            <a:off x="376170" y="418064"/>
            <a:ext cx="11209637" cy="998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R="0" lvl="0" indent="0" algn="ctr" defTabSz="121914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Identification of a Novel MPOX Virus in a remote area of South Kivu, DRC – Understanding the new characteristics and addressing the unknowns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98F051-A519-3EDF-87E3-4C615596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0" y="32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1D63EA-E8B5-40F2-FAE2-EE725A82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E5090-47E9-392D-BCCC-7E36AB3A68B9}"/>
              </a:ext>
            </a:extLst>
          </p:cNvPr>
          <p:cNvSpPr txBox="1"/>
          <p:nvPr/>
        </p:nvSpPr>
        <p:spPr>
          <a:xfrm>
            <a:off x="5756338" y="6037701"/>
            <a:ext cx="6215743" cy="108857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en-US"/>
            </a:defPPr>
            <a:lvl1pPr marR="0" lvl="0" indent="0" algn="ctr" defTabSz="121914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endParaRPr lang="en-US" sz="2000" dirty="0"/>
          </a:p>
        </p:txBody>
      </p:sp>
      <p:pic>
        <p:nvPicPr>
          <p:cNvPr id="3" name="Picture 2" descr="People in protective suits and masks sitting at a table&#10;&#10;Description automatically generated">
            <a:extLst>
              <a:ext uri="{FF2B5EF4-FFF2-40B4-BE49-F238E27FC236}">
                <a16:creationId xmlns:a16="http://schemas.microsoft.com/office/drawing/2014/main" id="{E297D5CB-CB8B-596B-1A4F-B106D2B2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7205" y="1801554"/>
            <a:ext cx="6215743" cy="440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922B-A2AD-1A1A-C920-805D7BD9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" y="94471"/>
            <a:ext cx="5017560" cy="1380818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Working in South Kivu – exploring zoonosis in clade IIb but these cases had been seen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5F41-40FF-16BE-A52C-FF0A8E8B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1" y="1623813"/>
            <a:ext cx="4725431" cy="433723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Clade I  - bushmeat, household transmission limited</a:t>
            </a:r>
          </a:p>
          <a:p>
            <a:r>
              <a:rPr lang="en-US" sz="2200" dirty="0"/>
              <a:t>Clade II  - Europe / USA sexual transmission (MSM) low mortality</a:t>
            </a:r>
          </a:p>
          <a:p>
            <a:r>
              <a:rPr lang="en-US" sz="2200" dirty="0"/>
              <a:t>This New South Kivu Strain – different dynamics and characteristics that 1a</a:t>
            </a:r>
          </a:p>
          <a:p>
            <a:r>
              <a:rPr lang="en-US" sz="2200" dirty="0"/>
              <a:t>Index case bar owner and who employed sex workers </a:t>
            </a:r>
          </a:p>
          <a:p>
            <a:r>
              <a:rPr lang="en-US" sz="2200" dirty="0"/>
              <a:t>Cases extended to clients and also person-to-person, mother to child. Child-child prevailing in areas</a:t>
            </a:r>
          </a:p>
          <a:p>
            <a:r>
              <a:rPr lang="en-US" sz="2200" dirty="0"/>
              <a:t>Dynamics are changing.</a:t>
            </a:r>
          </a:p>
          <a:p>
            <a:endParaRPr lang="en-US" sz="2200" dirty="0"/>
          </a:p>
        </p:txBody>
      </p:sp>
      <p:pic>
        <p:nvPicPr>
          <p:cNvPr id="10" name="Picture 9" descr="A person with rashes on their skin&#10;&#10;Description automatically generated">
            <a:extLst>
              <a:ext uri="{FF2B5EF4-FFF2-40B4-BE49-F238E27FC236}">
                <a16:creationId xmlns:a16="http://schemas.microsoft.com/office/drawing/2014/main" id="{7ABD20E4-BD1E-2EC2-69F4-E1816FA0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027601" y="10"/>
            <a:ext cx="3044866" cy="3597029"/>
          </a:xfrm>
          <a:custGeom>
            <a:avLst/>
            <a:gdLst/>
            <a:ahLst/>
            <a:cxnLst/>
            <a:rect l="l" t="t" r="r" b="b"/>
            <a:pathLst>
              <a:path w="3044866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8778" y="1230836"/>
                  <a:pt x="3024968" y="1520375"/>
                  <a:pt x="3040069" y="1809660"/>
                </a:cubicBezTo>
                <a:cubicBezTo>
                  <a:pt x="3049835" y="1950657"/>
                  <a:pt x="3044683" y="2092164"/>
                  <a:pt x="3024686" y="2232285"/>
                </a:cubicBez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</p:pic>
      <p:pic>
        <p:nvPicPr>
          <p:cNvPr id="9" name="Picture 8" descr="A person with a brown skin&#10;&#10;Description automatically generated with medium confidence">
            <a:extLst>
              <a:ext uri="{FF2B5EF4-FFF2-40B4-BE49-F238E27FC236}">
                <a16:creationId xmlns:a16="http://schemas.microsoft.com/office/drawing/2014/main" id="{426ECC08-C1DA-A4F8-03F1-09F1B8F35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1993" y="3792430"/>
            <a:ext cx="3045969" cy="3065570"/>
          </a:xfrm>
          <a:custGeom>
            <a:avLst/>
            <a:gdLst/>
            <a:ahLst/>
            <a:cxnLst/>
            <a:rect l="l" t="t" r="r" b="b"/>
            <a:pathLst>
              <a:path w="3045969" h="3065570">
                <a:moveTo>
                  <a:pt x="2750933" y="0"/>
                </a:moveTo>
                <a:lnTo>
                  <a:pt x="3043770" y="11038"/>
                </a:lnTo>
                <a:lnTo>
                  <a:pt x="3045607" y="37526"/>
                </a:lnTo>
                <a:cubicBezTo>
                  <a:pt x="3047625" y="113720"/>
                  <a:pt x="3040851" y="189914"/>
                  <a:pt x="3034394" y="266109"/>
                </a:cubicBez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cubicBezTo>
                  <a:pt x="3052317" y="2587500"/>
                  <a:pt x="3032560" y="2779256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70"/>
                </a:lnTo>
                <a:lnTo>
                  <a:pt x="24938" y="3065570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B43C35-765B-3201-C07C-6870AAF2F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449" y="4125908"/>
            <a:ext cx="3860998" cy="2749691"/>
          </a:xfrm>
          <a:prstGeom prst="rect">
            <a:avLst/>
          </a:prstGeom>
        </p:spPr>
      </p:pic>
      <p:pic>
        <p:nvPicPr>
          <p:cNvPr id="4" name="Picture 115020698">
            <a:extLst>
              <a:ext uri="{FF2B5EF4-FFF2-40B4-BE49-F238E27FC236}">
                <a16:creationId xmlns:a16="http://schemas.microsoft.com/office/drawing/2014/main" id="{FD90F501-4782-CCE6-5059-93AB68CC43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543" y="0"/>
            <a:ext cx="2691302" cy="39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1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69D946-89D1-C718-7FBF-EEA0FD3F369A}"/>
              </a:ext>
            </a:extLst>
          </p:cNvPr>
          <p:cNvSpPr txBox="1">
            <a:spLocks/>
          </p:cNvSpPr>
          <p:nvPr/>
        </p:nvSpPr>
        <p:spPr>
          <a:xfrm>
            <a:off x="1" y="1446748"/>
            <a:ext cx="5084462" cy="4902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Sequences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are at the root of the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clade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viruses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(n=6)</a:t>
            </a:r>
          </a:p>
          <a:p>
            <a:pPr algn="just"/>
            <a:endParaRPr lang="nl-NL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Arrow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indicate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sequences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which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cluster with the 2023 Kinshasa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sequences</a:t>
            </a:r>
            <a:endParaRPr lang="nl-NL" sz="26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nl-NL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qaa-Latn" sz="2600" dirty="0">
                <a:solidFill>
                  <a:prstClr val="black"/>
                </a:solidFill>
                <a:latin typeface="Calibri" panose="020F0502020204030204"/>
              </a:rPr>
              <a:t>Several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SNPs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were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observ</a:t>
            </a:r>
            <a:r>
              <a:rPr lang="qaa-Latn" sz="260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d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within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qaa-Latn" sz="2600" dirty="0">
                <a:solidFill>
                  <a:prstClr val="black"/>
                </a:solidFill>
                <a:latin typeface="Calibri" panose="020F0502020204030204"/>
              </a:rPr>
              <a:t> sequenced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strains</a:t>
            </a:r>
            <a:endParaRPr lang="nl-NL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endParaRPr lang="nl-NL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OPG032 is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deleted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similar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what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has been found in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all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Clade</a:t>
            </a:r>
            <a:r>
              <a:rPr lang="nl-NL" sz="2600" dirty="0">
                <a:solidFill>
                  <a:prstClr val="black"/>
                </a:solidFill>
                <a:latin typeface="Calibri" panose="020F0502020204030204"/>
              </a:rPr>
              <a:t> II  </a:t>
            </a:r>
            <a:r>
              <a:rPr lang="nl-NL" sz="2600" dirty="0" err="1">
                <a:solidFill>
                  <a:prstClr val="black"/>
                </a:solidFill>
                <a:latin typeface="Calibri" panose="020F0502020204030204"/>
              </a:rPr>
              <a:t>viruses</a:t>
            </a:r>
            <a:endParaRPr lang="nl-NL" sz="2600" dirty="0">
              <a:solidFill>
                <a:prstClr val="black"/>
              </a:solidFill>
              <a:latin typeface="Calibri" panose="020F0502020204030204"/>
            </a:endParaRPr>
          </a:p>
          <a:p>
            <a:pPr algn="just"/>
            <a:endParaRPr lang="en-NL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855C7-EFAB-A3A9-C4DA-20E1B2013EAC}"/>
              </a:ext>
            </a:extLst>
          </p:cNvPr>
          <p:cNvSpPr txBox="1"/>
          <p:nvPr/>
        </p:nvSpPr>
        <p:spPr>
          <a:xfrm>
            <a:off x="9630357" y="2933862"/>
            <a:ext cx="27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b="1" u="sng" dirty="0">
                <a:solidFill>
                  <a:prstClr val="black"/>
                </a:solidFill>
                <a:latin typeface="Calibri" panose="020F0502020204030204"/>
              </a:rPr>
              <a:t>Clade I</a:t>
            </a:r>
            <a:r>
              <a:rPr lang="en-GB" b="1" u="sng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NL" b="1" u="sng" dirty="0">
                <a:solidFill>
                  <a:prstClr val="black"/>
                </a:solidFill>
                <a:latin typeface="Calibri" panose="020F0502020204030204"/>
              </a:rPr>
              <a:t>b 2022 outbreak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C4BAF9-66C9-A772-4CEE-C817D815C377}"/>
              </a:ext>
            </a:extLst>
          </p:cNvPr>
          <p:cNvGrpSpPr/>
          <p:nvPr/>
        </p:nvGrpSpPr>
        <p:grpSpPr>
          <a:xfrm>
            <a:off x="5084462" y="226115"/>
            <a:ext cx="7283585" cy="6597666"/>
            <a:chOff x="2454207" y="0"/>
            <a:chExt cx="7283585" cy="6858000"/>
          </a:xfrm>
          <a:solidFill>
            <a:sysClr val="window" lastClr="FFFFFF"/>
          </a:solidFill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893295-45F5-00CC-FDFB-968F6616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207" y="0"/>
              <a:ext cx="7283585" cy="6858000"/>
            </a:xfrm>
            <a:prstGeom prst="rect">
              <a:avLst/>
            </a:prstGeom>
            <a:grpFill/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9B73CF-AA32-075F-F8B9-469E3ECCB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7295" y="4574419"/>
              <a:ext cx="275772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0F6FC6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40FEC67-02AD-C9E6-F8D2-FAAB70F4F7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7295" y="4646991"/>
              <a:ext cx="275772" cy="0"/>
            </a:xfrm>
            <a:prstGeom prst="straightConnector1">
              <a:avLst/>
            </a:prstGeom>
            <a:grpFill/>
            <a:ln w="6350" cap="flat" cmpd="sng" algn="ctr">
              <a:solidFill>
                <a:srgbClr val="0F6FC6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1BFB16-798D-CC33-3954-1E503DA92A6F}"/>
                </a:ext>
              </a:extLst>
            </p:cNvPr>
            <p:cNvSpPr txBox="1"/>
            <p:nvPr/>
          </p:nvSpPr>
          <p:spPr>
            <a:xfrm>
              <a:off x="3581400" y="2235200"/>
              <a:ext cx="1016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Clade II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6BB981-1553-7EBE-A625-530070ED9EDE}"/>
                </a:ext>
              </a:extLst>
            </p:cNvPr>
            <p:cNvSpPr txBox="1"/>
            <p:nvPr/>
          </p:nvSpPr>
          <p:spPr>
            <a:xfrm>
              <a:off x="5435600" y="5803900"/>
              <a:ext cx="10160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Clade I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D6CADC-A76E-B49F-A98F-ADBF265420EE}"/>
              </a:ext>
            </a:extLst>
          </p:cNvPr>
          <p:cNvSpPr txBox="1"/>
          <p:nvPr/>
        </p:nvSpPr>
        <p:spPr>
          <a:xfrm>
            <a:off x="8323962" y="6526677"/>
            <a:ext cx="386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b="1" u="sng" dirty="0">
                <a:solidFill>
                  <a:prstClr val="black"/>
                </a:solidFill>
                <a:latin typeface="Calibri" panose="020F0502020204030204"/>
              </a:rPr>
              <a:t>Murh</a:t>
            </a:r>
            <a:r>
              <a:rPr lang="en-CA" b="1" u="sng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lang="en-NL" b="1" u="sng" dirty="0">
                <a:solidFill>
                  <a:prstClr val="black"/>
                </a:solidFill>
                <a:latin typeface="Calibri" panose="020F0502020204030204"/>
              </a:rPr>
              <a:t>la et al, Eurosurveillance, 2024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F64EAC4-0A7C-5005-6F02-B6C772F663DE}"/>
              </a:ext>
            </a:extLst>
          </p:cNvPr>
          <p:cNvSpPr txBox="1">
            <a:spLocks/>
          </p:cNvSpPr>
          <p:nvPr/>
        </p:nvSpPr>
        <p:spPr>
          <a:xfrm>
            <a:off x="138618" y="28765"/>
            <a:ext cx="37457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252D73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3500" b="1" i="0" u="none" strike="noStrike" kern="1200" cap="none" spc="0" normalizeH="0" baseline="0" noProof="0">
                <a:ln>
                  <a:noFill/>
                </a:ln>
                <a:solidFill>
                  <a:srgbClr val="252D73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Phylogeny</a:t>
            </a:r>
            <a:endParaRPr kumimoji="0" lang="en-NL" sz="3500" b="1" i="0" u="none" strike="noStrike" kern="1200" cap="none" spc="0" normalizeH="0" baseline="0" noProof="0" dirty="0">
              <a:ln>
                <a:noFill/>
              </a:ln>
              <a:solidFill>
                <a:srgbClr val="252D73"/>
              </a:solidFill>
              <a:effectLst/>
              <a:uLnTx/>
              <a:uFillTx/>
              <a:latin typeface="Arial Black" panose="020B0604020202020204" pitchFamily="34" charset="0"/>
              <a:ea typeface="+mj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1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1F2963-5248-E750-8C9D-60A4647F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7" y="163444"/>
            <a:ext cx="10359903" cy="461605"/>
          </a:xfrm>
        </p:spPr>
        <p:txBody>
          <a:bodyPr>
            <a:normAutofit/>
          </a:bodyPr>
          <a:lstStyle/>
          <a:p>
            <a:r>
              <a:rPr lang="es-ES" dirty="0" err="1">
                <a:solidFill>
                  <a:schemeClr val="tx1"/>
                </a:solidFill>
              </a:rPr>
              <a:t>We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found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was</a:t>
            </a:r>
            <a:r>
              <a:rPr lang="es-ES" dirty="0">
                <a:solidFill>
                  <a:schemeClr val="tx1"/>
                </a:solidFill>
              </a:rPr>
              <a:t> a new </a:t>
            </a:r>
            <a:r>
              <a:rPr lang="es-ES" dirty="0" err="1">
                <a:solidFill>
                  <a:schemeClr val="tx1"/>
                </a:solidFill>
              </a:rPr>
              <a:t>clade</a:t>
            </a:r>
            <a:r>
              <a:rPr lang="es-ES" dirty="0">
                <a:solidFill>
                  <a:schemeClr val="tx1"/>
                </a:solidFill>
              </a:rPr>
              <a:t> – </a:t>
            </a:r>
            <a:r>
              <a:rPr lang="es-ES" dirty="0" err="1">
                <a:solidFill>
                  <a:schemeClr val="tx1"/>
                </a:solidFill>
              </a:rPr>
              <a:t>now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called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clade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Ib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B497CD-510C-60EC-F9AB-796244C0F0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defTabSz="91428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s://lh7-us.googleusercontent.com/yEPhEgIxKtQp7ruJe56Q7wqR9_qASnMbCt8Zx1aLbbc-oEGz4n0aYI-THcc5j6p7-nnHCpJfvaNB2HARrAOI3djIzDkBU174CtJRmawg7XUJf0Eh5QN51h0YNh9aTtWReVf0nuyu2oDb6SgBWLeDlmU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48" y="956350"/>
            <a:ext cx="574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42" y="703105"/>
            <a:ext cx="4863375" cy="54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741" y="6211669"/>
            <a:ext cx="796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https://www.eurosurveillance.org/content/10.2807/1560-7917.ES.2024.29.11.2400106</a:t>
            </a:r>
          </a:p>
        </p:txBody>
      </p:sp>
    </p:spTree>
    <p:extLst>
      <p:ext uri="{BB962C8B-B14F-4D97-AF65-F5344CB8AC3E}">
        <p14:creationId xmlns:p14="http://schemas.microsoft.com/office/powerpoint/2010/main" val="102567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EE48-EE99-B531-DD00-A28BF1A9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1" y="285421"/>
            <a:ext cx="12184464" cy="1325563"/>
          </a:xfrm>
        </p:spPr>
        <p:txBody>
          <a:bodyPr/>
          <a:lstStyle/>
          <a:p>
            <a:pPr algn="ctr"/>
            <a:r>
              <a:rPr lang="en-CA" dirty="0"/>
              <a:t>A Novel Clade I </a:t>
            </a:r>
            <a:r>
              <a:rPr lang="en-CA" dirty="0" err="1"/>
              <a:t>sublineage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AFBD-A129-19C9-3C58-DA17506C9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B3021-56B2-6C8B-4766-28875356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8" y="1417364"/>
            <a:ext cx="11313607" cy="53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922B-A2AD-1A1A-C920-805D7BD9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68" y="218660"/>
            <a:ext cx="8241066" cy="83714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Many unknowns - whilst building a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5F41-40FF-16BE-A52C-FF0A8E8BD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22" y="1159291"/>
            <a:ext cx="7191235" cy="49376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more serious and longer symptoms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Complications – such as ophthalmic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sexual and person-to-person </a:t>
            </a:r>
          </a:p>
          <a:p>
            <a:pPr marL="0" indent="0">
              <a:buNone/>
            </a:pPr>
            <a:r>
              <a:rPr lang="en-US" sz="2400" dirty="0"/>
              <a:t>Transmission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Loss of pregnancies and transmission</a:t>
            </a:r>
          </a:p>
          <a:p>
            <a:pPr marL="0" indent="0">
              <a:buNone/>
            </a:pPr>
            <a:r>
              <a:rPr lang="en-US" sz="2400" dirty="0"/>
              <a:t> in pregnancy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 Only seeing severe disease – how many not presenting? Hidden due to high stigma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Working in partnerships &amp; building capacity – supporting </a:t>
            </a:r>
          </a:p>
          <a:p>
            <a:pPr marL="0" indent="0">
              <a:buNone/>
            </a:pPr>
            <a:r>
              <a:rPr lang="en-US" sz="2400" dirty="0"/>
              <a:t>Long term ability to lead local study and develop skills 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9269C-7C04-7CEF-6268-AC4F42EE1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635" y="4361878"/>
            <a:ext cx="3314109" cy="2485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C51BA-2592-4F0C-834A-E0A3CDE19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0615" y="218660"/>
            <a:ext cx="3047999" cy="25743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ECC08-C1DA-A4F8-03F1-09F1B8F35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894" y="364276"/>
            <a:ext cx="2062640" cy="394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4F781D-6FCC-16C3-CEB5-CAEB83B494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0615" y="3027931"/>
            <a:ext cx="301815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D85B67-5884-F47F-6F35-F8E0080C0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" r="2853" b="1880"/>
          <a:stretch/>
        </p:blipFill>
        <p:spPr bwMode="auto">
          <a:xfrm>
            <a:off x="208176" y="108960"/>
            <a:ext cx="11456601" cy="6618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634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BE4D50A-8E85-2458-0849-7C1F02FD28E8}"/>
              </a:ext>
            </a:extLst>
          </p:cNvPr>
          <p:cNvSpPr txBox="1">
            <a:spLocks/>
          </p:cNvSpPr>
          <p:nvPr/>
        </p:nvSpPr>
        <p:spPr>
          <a:xfrm>
            <a:off x="641180" y="383060"/>
            <a:ext cx="10909640" cy="1000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rgbClr val="252D73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Acknowledgements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032D9-3865-70AE-C58F-DD3CBA58F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413" y="1047599"/>
            <a:ext cx="2460882" cy="1189740"/>
          </a:xfrm>
          <a:prstGeom prst="rect">
            <a:avLst/>
          </a:prstGeom>
        </p:spPr>
      </p:pic>
      <p:pic>
        <p:nvPicPr>
          <p:cNvPr id="1026" name="Picture 2" descr="GREAT-LIFE logo">
            <a:extLst>
              <a:ext uri="{FF2B5EF4-FFF2-40B4-BE49-F238E27FC236}">
                <a16:creationId xmlns:a16="http://schemas.microsoft.com/office/drawing/2014/main" id="{E64434CD-FD22-1F9E-9AC2-013B986D0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02" y="3823582"/>
            <a:ext cx="1796876" cy="18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ght logo">
            <a:extLst>
              <a:ext uri="{FF2B5EF4-FFF2-40B4-BE49-F238E27FC236}">
                <a16:creationId xmlns:a16="http://schemas.microsoft.com/office/drawing/2014/main" id="{F04BA2EB-9297-F7B7-0306-68F5AD2F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6222" y="5669682"/>
            <a:ext cx="2178653" cy="9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7996CA-E0F0-3526-5D11-0D7310234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07" y="633399"/>
            <a:ext cx="1112438" cy="1518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BDD769-86ED-2768-0B7B-1A95AA9081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1985" y="4399882"/>
            <a:ext cx="1348747" cy="1248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B494C-6382-D365-A45E-6C9BDFB76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05" y="2131683"/>
            <a:ext cx="1486720" cy="1540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D187D4-D462-4331-1E32-9F567CBDC8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37" y="2483874"/>
            <a:ext cx="3815988" cy="1303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2B870A-9476-D79F-C4EF-32BDBBF584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82311"/>
            <a:ext cx="2370325" cy="1000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6ACCE-EA11-2E58-CEB3-66F88E98E52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00" y="5144077"/>
            <a:ext cx="2080714" cy="13308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40227C-1556-00FC-4219-852D1F5E34B0}"/>
              </a:ext>
            </a:extLst>
          </p:cNvPr>
          <p:cNvSpPr txBox="1"/>
          <p:nvPr/>
        </p:nvSpPr>
        <p:spPr>
          <a:xfrm>
            <a:off x="5300407" y="5042879"/>
            <a:ext cx="2607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DPS South Kivu province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270DB4-DF62-8A07-E7FE-68CCC48FB99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558" y="5495343"/>
            <a:ext cx="4309836" cy="10053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F67674-7AAE-E25D-5B5C-96D26ADBCCAC}"/>
              </a:ext>
            </a:extLst>
          </p:cNvPr>
          <p:cNvSpPr/>
          <p:nvPr/>
        </p:nvSpPr>
        <p:spPr>
          <a:xfrm>
            <a:off x="9689394" y="4293244"/>
            <a:ext cx="2496781" cy="239217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E4C636-D944-E756-CE0A-2FFCE2DA709E}"/>
              </a:ext>
            </a:extLst>
          </p:cNvPr>
          <p:cNvSpPr/>
          <p:nvPr/>
        </p:nvSpPr>
        <p:spPr>
          <a:xfrm>
            <a:off x="3202916" y="4773531"/>
            <a:ext cx="6510694" cy="17499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81462-1234-5CCA-BDB4-DFE83E1F2B1B}"/>
              </a:ext>
            </a:extLst>
          </p:cNvPr>
          <p:cNvSpPr txBox="1"/>
          <p:nvPr/>
        </p:nvSpPr>
        <p:spPr>
          <a:xfrm>
            <a:off x="8162637" y="4869002"/>
            <a:ext cx="993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200" dirty="0">
                <a:solidFill>
                  <a:srgbClr val="00B0F0"/>
                </a:solidFill>
              </a:rPr>
              <a:t>DRC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24209-9970-8B08-29EC-11498B391338}"/>
              </a:ext>
            </a:extLst>
          </p:cNvPr>
          <p:cNvSpPr txBox="1"/>
          <p:nvPr/>
        </p:nvSpPr>
        <p:spPr>
          <a:xfrm>
            <a:off x="9599675" y="4417497"/>
            <a:ext cx="1036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3200" dirty="0">
                <a:solidFill>
                  <a:srgbClr val="00B0F0"/>
                </a:solidFill>
              </a:rPr>
              <a:t>RWA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754E-F708-D8C0-0297-E369E0F8FA6D}"/>
              </a:ext>
            </a:extLst>
          </p:cNvPr>
          <p:cNvSpPr txBox="1"/>
          <p:nvPr/>
        </p:nvSpPr>
        <p:spPr>
          <a:xfrm>
            <a:off x="2266438" y="1678570"/>
            <a:ext cx="61092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Leandre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Murhula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Lwiro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Center, DRC</a:t>
            </a:r>
          </a:p>
          <a:p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 Pacifique </a:t>
            </a:r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ndishimye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TGHN, AIMS</a:t>
            </a:r>
          </a:p>
          <a:p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 Wilfred </a:t>
            </a:r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Ndifon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AIMS Network, Rwanda</a:t>
            </a:r>
          </a:p>
          <a:p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Prof Trudie Lang, TGHN/University of Oxford</a:t>
            </a:r>
          </a:p>
          <a:p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Julien NIYINGABIRA, RBC</a:t>
            </a:r>
          </a:p>
          <a:p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Dr Freddy </a:t>
            </a:r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Belesi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CA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Siangoli</a:t>
            </a:r>
            <a:r>
              <a:rPr lang="en-CA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DPS, DRC</a:t>
            </a:r>
          </a:p>
          <a:p>
            <a:r>
              <a:rPr lang="en-CA" sz="18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the staff and team at Kamatuga hospital and community care </a:t>
            </a:r>
          </a:p>
        </p:txBody>
      </p:sp>
    </p:spTree>
    <p:extLst>
      <p:ext uri="{BB962C8B-B14F-4D97-AF65-F5344CB8AC3E}">
        <p14:creationId xmlns:p14="http://schemas.microsoft.com/office/powerpoint/2010/main" val="115035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329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Calibri</vt:lpstr>
      <vt:lpstr>Times New Roman</vt:lpstr>
      <vt:lpstr>Office Theme</vt:lpstr>
      <vt:lpstr>PowerPoint Presentation</vt:lpstr>
      <vt:lpstr>Working in South Kivu – exploring zoonosis in clade IIb but these cases had been seen</vt:lpstr>
      <vt:lpstr>PowerPoint Presentation</vt:lpstr>
      <vt:lpstr>We found this was a new clade – now called clade Ib</vt:lpstr>
      <vt:lpstr>A Novel Clade I sublineage</vt:lpstr>
      <vt:lpstr>Many unknowns - whilst building a team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Pacifique Ndishimye</dc:creator>
  <cp:lastModifiedBy>Adam Dale</cp:lastModifiedBy>
  <cp:revision>34</cp:revision>
  <dcterms:created xsi:type="dcterms:W3CDTF">2024-03-28T12:34:55Z</dcterms:created>
  <dcterms:modified xsi:type="dcterms:W3CDTF">2024-10-10T20:26:03Z</dcterms:modified>
</cp:coreProperties>
</file>