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sldIdLst>
    <p:sldId id="256" r:id="rId3"/>
    <p:sldId id="2141411974" r:id="rId4"/>
    <p:sldId id="566" r:id="rId5"/>
    <p:sldId id="2141411969" r:id="rId6"/>
    <p:sldId id="2141411970" r:id="rId7"/>
    <p:sldId id="2141411971" r:id="rId8"/>
    <p:sldId id="387" r:id="rId9"/>
    <p:sldId id="374" r:id="rId10"/>
    <p:sldId id="2141411972" r:id="rId11"/>
    <p:sldId id="298" r:id="rId12"/>
    <p:sldId id="299" r:id="rId13"/>
    <p:sldId id="2141411980" r:id="rId14"/>
    <p:sldId id="2141411975" r:id="rId15"/>
    <p:sldId id="2141411982" r:id="rId16"/>
    <p:sldId id="2141411983" r:id="rId17"/>
    <p:sldId id="2141411981" r:id="rId18"/>
    <p:sldId id="2141411976" r:id="rId19"/>
    <p:sldId id="2141411977" r:id="rId20"/>
    <p:sldId id="2141411985" r:id="rId21"/>
    <p:sldId id="301" r:id="rId22"/>
    <p:sldId id="285" r:id="rId23"/>
    <p:sldId id="297" r:id="rId24"/>
    <p:sldId id="2141411978" r:id="rId25"/>
    <p:sldId id="2141411979" r:id="rId26"/>
    <p:sldId id="260" r:id="rId27"/>
    <p:sldId id="376" r:id="rId28"/>
    <p:sldId id="391" r:id="rId29"/>
    <p:sldId id="389" r:id="rId30"/>
    <p:sldId id="38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ED6299-344B-B38A-6143-71BED2CC2756}" name="Gloria Luhanga" initials="GL" userId="S::gloria.luhanga@lstmed.ac.uk::939bd34b-dc2c-48a9-8aef-a19653fd860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1417"/>
    <a:srgbClr val="FFE69F"/>
    <a:srgbClr val="FFDF85"/>
    <a:srgbClr val="EC4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10" autoAdjust="0"/>
    <p:restoredTop sz="93447" autoAdjust="0"/>
  </p:normalViewPr>
  <p:slideViewPr>
    <p:cSldViewPr snapToGrid="0">
      <p:cViewPr varScale="1">
        <p:scale>
          <a:sx n="66" d="100"/>
          <a:sy n="66" d="100"/>
        </p:scale>
        <p:origin x="1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C9283-6E66-4961-AE56-21F10C77F5AD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842BD-0E1F-4008-9D83-24CE1951AB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38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512E-51B4-41A7-A83A-4AA487108C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700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EA1DC-67E4-AD88-A8D8-D8CF40952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096704-3ED5-EC1D-41FB-5DC7068A4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C62662-4CC9-42D6-7334-6EE80DC54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4B8CC-B74D-0DFA-D1BE-8504CE803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73DB1-6361-4CD8-8BE2-7E464C71858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8776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842BD-0E1F-4008-9D83-24CE1951AB1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136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4961A-D616-92C7-F023-BBA926D24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537DF-DC1B-CF7E-7E60-706B1EF14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7A1417-4337-44E6-B155-834738B34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-Stimulate the cells with the different peptides and those stimulated cells are the ones we will call </a:t>
            </a:r>
            <a:r>
              <a:rPr lang="en-US" b="1" dirty="0"/>
              <a:t>SARS-CoV-2 specific </a:t>
            </a:r>
            <a:r>
              <a:rPr lang="en-US" b="1" dirty="0" err="1"/>
              <a:t>Tcells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-AIM: activation-induced marker (upregulate surface receptors; when certain cells are activated, they upregulate receptors on their surface) to either induce cytotoxic or helper functions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-ICS: Intracellular cytokine staining assay (produce cytokines)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D87B-308A-7D90-9555-BE8B0F522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842BD-0E1F-4008-9D83-24CE1951AB1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318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4961A-D616-92C7-F023-BBA926D24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537DF-DC1B-CF7E-7E60-706B1EF14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7A1417-4337-44E6-B155-834738B34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-Stimulate the cells with the different peptides and those stimulated cells are the ones we will call </a:t>
            </a:r>
            <a:r>
              <a:rPr lang="en-US" b="1" dirty="0"/>
              <a:t>SARS-CoV-2 specific </a:t>
            </a:r>
            <a:r>
              <a:rPr lang="en-US" b="1" dirty="0" err="1"/>
              <a:t>Tcells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-AIM: activation-induced marker (upregulate surface receptors; when certain cells are activated, they upregulate receptors on their surface) to either induce cytotoxic or helper functions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-ICS: Intracellular cytokine staining assay (produce cytokines)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D87B-308A-7D90-9555-BE8B0F522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842BD-0E1F-4008-9D83-24CE1951AB1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365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4961A-D616-92C7-F023-BBA926D24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537DF-DC1B-CF7E-7E60-706B1EF14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7A1417-4337-44E6-B155-834738B34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-Stimulate the cells with the different peptides and those stimulated cells are the ones we will call </a:t>
            </a:r>
            <a:r>
              <a:rPr lang="en-US" b="1" dirty="0"/>
              <a:t>SARS-CoV-2 specific </a:t>
            </a:r>
            <a:r>
              <a:rPr lang="en-US" b="1" dirty="0" err="1"/>
              <a:t>Tcells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-AIM: activation-induced marker (upregulate surface receptors; when certain cells are activated, they upregulate receptors on their surface) to either induce cytotoxic or helper functions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-ICS: Intracellular cytokine staining assay (produce cytokines)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ED87B-308A-7D90-9555-BE8B0F522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842BD-0E1F-4008-9D83-24CE1951AB1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235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85DD3-EB6F-1A6E-0AEF-BF8AD5F14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C37AEB-433B-5113-11C1-23109FE561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0993B8-B5A6-68E0-0D52-E83D74543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-Stimulate the cells with the different peptides and those stimulated cells are the ones we will call </a:t>
            </a:r>
            <a:r>
              <a:rPr lang="en-US" b="1" dirty="0"/>
              <a:t>SARS-CoV-2 specific </a:t>
            </a:r>
            <a:r>
              <a:rPr lang="en-US" b="1" dirty="0" err="1"/>
              <a:t>Tcells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-AIM: activation-induced marker (upregulate surface receptors; when certain cells are activated, they upregulate receptors on their surface) to either induce cytotoxic or helper functions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-ICS: Intracellular cytokine staining assay (produce cytokines)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9FBDE-7495-D854-227F-09972291D8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842BD-0E1F-4008-9D83-24CE1951AB1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117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D2F22-F57A-F0B1-2855-EE7664448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D0F053-C7F9-2CBE-14E8-3865EFA51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81DA65-D3B1-D658-F121-13DFD10BB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-Stimulate the cells with the different peptides and those stimulated cells are the ones we will call </a:t>
            </a:r>
            <a:r>
              <a:rPr lang="en-US" b="1" dirty="0"/>
              <a:t>SARS-CoV-2 specific </a:t>
            </a:r>
            <a:r>
              <a:rPr lang="en-US" b="1" dirty="0" err="1"/>
              <a:t>Tcells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-AIM: activation-induced marker (upregulate surface receptors; when certain cells are activated, they upregulate receptors on their surface) to either induce cytotoxic or helper functions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-ICS: Intracellular cytokine staining assay (produce cytokines)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4C58E-2EA7-73D1-836B-578B28F49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842BD-0E1F-4008-9D83-24CE1951AB1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42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3FC9C-A353-3412-57DA-268AA46C1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30674-FC71-EF67-6C82-4C85F809E7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2B7CCC-A73D-ECC3-EC03-8D867D345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-Stimulate the cells with the different peptides and those stimulated cells are the ones we will call </a:t>
            </a:r>
            <a:r>
              <a:rPr lang="en-US" b="1" dirty="0"/>
              <a:t>SARS-CoV-2 specific </a:t>
            </a:r>
            <a:r>
              <a:rPr lang="en-US" b="1" dirty="0" err="1"/>
              <a:t>Tcells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-AIM: activation-induced marker (upregulate surface receptors; when certain cells are activated, they upregulate receptors on their surface) to either induce cytotoxic or helper functions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-ICS: Intracellular cytokine staining assay (produce cytokines)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35950-9F3F-30BB-B20E-B6CEE93FC6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842BD-0E1F-4008-9D83-24CE1951AB1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692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EA1DC-67E4-AD88-A8D8-D8CF40952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096704-3ED5-EC1D-41FB-5DC7068A43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C62662-4CC9-42D6-7334-6EE80DC54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34B8CC-B74D-0DFA-D1BE-8504CE803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73DB1-6361-4CD8-8BE2-7E464C71858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559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09597-3A4F-2871-91D4-9AA0C688D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23C992-361F-4361-2350-F97ABCE78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46CB31-A99B-34D7-689E-DBFD254CE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6643A-6713-1327-F716-DE2D622F7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73DB1-6361-4CD8-8BE2-7E464C71858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889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63FF2-4BF4-51F2-51EC-D8AE72C79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B6F86F-AC49-7C43-0FB8-F586380ECA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EAB822-6A83-6C78-2119-CF5E631B8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D98C5-3B6F-4BBB-2A14-9BAB650B2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73DB1-6361-4CD8-8BE2-7E464C71858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838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73DB1-6361-4CD8-8BE2-7E464C71858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481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79C74-0471-421B-269A-604962C89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6E5EB4-AFEA-78DE-898F-47AABB9CF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CDB1AA-5B46-A9A3-0C03-5D01EE6E8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24DF7-C988-F732-2CD1-E0E86DF78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73DB1-6361-4CD8-8BE2-7E464C71858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72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ACF97-7930-AC3C-908F-AF8254E40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573D59-3B36-FC01-7CFC-CA5F64331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0183E-AAE9-5C6A-9F08-8E6F2F260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9E4DE-B247-9B4E-3FD4-194818D53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D73DB1-6361-4CD8-8BE2-7E464C71858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39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53C8F-DB41-E5A8-3134-6D90C1275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207749-44B4-6B2F-E50E-741E2800C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958F-3711-2969-FE3E-D1A8BE4D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8402-0EE4-4CB3-9FB1-23552836D990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D5B26-E781-920D-9C86-7FB725806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6816-F61C-8FF5-C53D-4C2FDD6BB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FFB1-CAE4-44DC-8CA4-00E6444A5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73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9AE5-7B55-1D44-B15B-FEEE3A2F9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1E1F7D-29D6-2758-9D88-AF0373F97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8574D-D6DB-3EBA-7363-5CE104C5D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8402-0EE4-4CB3-9FB1-23552836D990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8DBC2-7E1E-8193-15E6-2FB12A56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71FAC-3BB3-2BDF-BA3C-8F477D751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FFB1-CAE4-44DC-8CA4-00E6444A5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0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4A7F0B-1A71-5FB1-00A0-50A3AF7469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8E95E2-EB9F-6981-C7D8-211F18D0F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FB4C4-D933-95FE-45D4-2F13748A8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8402-0EE4-4CB3-9FB1-23552836D990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5BC2A-75F8-C0BB-C0C0-FB0BF1753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0A5B-026C-E557-40F8-43308754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FFB1-CAE4-44DC-8CA4-00E6444A5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03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033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DDD2-D716-D246-34BD-66F09E24D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F257E-FFE4-2D2B-B120-4CBD6BDDA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B7299-5F15-4223-82BB-F6DD04A2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C41A-F2C9-4C5C-92EB-96037A1A50B7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366EE-B160-F92D-3EAB-DC80FC515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9C482-289D-E09E-75B5-7EF6DCC3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C276-BB8D-4DBF-A1E6-D0F6212A2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860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4F757-A9D5-242F-C227-165B1E66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BC50E-A914-293A-2014-2E8B0CE3D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44F5B-FFB7-CDB4-49F2-7B0CB123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C41A-F2C9-4C5C-92EB-96037A1A50B7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5E60C-A412-7741-C9AA-7809943A9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0640D-BF31-6D23-0EEE-B0A351A9C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C276-BB8D-4DBF-A1E6-D0F6212A2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37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947E6-F0A3-39C2-68CB-8D776E8C2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3F4CF-E061-F1C3-52DA-237F1DA76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EE4AE-F494-AF63-AE31-A18F87A9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C41A-F2C9-4C5C-92EB-96037A1A50B7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C3A42-6498-01D5-6CAD-DB531D26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312E7-C83A-2BE5-A1D9-993FEA7C9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C276-BB8D-4DBF-A1E6-D0F6212A2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2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F56B8-6C0E-1AAF-F296-54E947896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4943C-30CC-43FA-5EE2-A52D568D3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40FA8-10AD-D41F-14D0-E6B569902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A22DF-1A60-62FC-5C2F-971EF437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C41A-F2C9-4C5C-92EB-96037A1A50B7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00362-F867-B08E-25A8-A4668BA98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FD47F-97D5-F364-AC4F-198462C8C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C276-BB8D-4DBF-A1E6-D0F6212A2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987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7AA4-6316-A786-5ED8-0D77E0BC5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3ACAD-8576-EEF6-AA0E-7F3F00AE9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495A99-03CA-408B-BA64-5173BEE47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7D17-A639-2E03-9661-4FED1EAC18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C7B31-D7AA-9604-091F-A54C20FB90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940A51-2A39-FDAE-BAF5-21D1E1E93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C41A-F2C9-4C5C-92EB-96037A1A50B7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9ED229-1BE1-A546-9CEC-D573DAA61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D55E61-ED50-0186-2EE3-72E74532E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C276-BB8D-4DBF-A1E6-D0F6212A2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720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A692-A064-3E06-CA5C-5F21430F2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723FB-E09D-02FB-4887-17C895FA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C41A-F2C9-4C5C-92EB-96037A1A50B7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FD6AD-7DF9-55A6-6687-8BD474AEE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4FFB24-8A29-65E2-CC1D-84D56E311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C276-BB8D-4DBF-A1E6-D0F6212A2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780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771915-92BD-38A8-F562-A951992B1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C41A-F2C9-4C5C-92EB-96037A1A50B7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FD656A-706B-2B05-DF9A-E32B82178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CA610-D343-66FC-3840-D805EB6A0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C276-BB8D-4DBF-A1E6-D0F6212A2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393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63E05-F998-B14D-5AAC-1ACC96508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39529-A095-91F3-0FBE-54BE5CF41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54A6F-B1D7-E266-9AAB-7FA6AEF5B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8402-0EE4-4CB3-9FB1-23552836D990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88E91-9409-0F19-F433-85E291A60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58C64-217B-4458-83FC-13D4DFAE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FFB1-CAE4-44DC-8CA4-00E6444A5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660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5149C-382B-458E-68AB-2460652D1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E4B37-E10A-15C9-B628-99E685CE4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8E896C-06E3-D75B-0036-E04E1ADBA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7E0E9-D679-D519-D44B-DF534B961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C41A-F2C9-4C5C-92EB-96037A1A50B7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C413F-C1C8-09C1-A0DD-095B44A8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A2407-DC57-C3AD-E50E-88C4C6ECE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C276-BB8D-4DBF-A1E6-D0F6212A2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766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A9AB-C784-1FD9-E16B-97D0D8606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E9915B-EE03-71A5-8348-52E772962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AEA31-17DB-86C6-A953-135E6D75C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5379-EAF0-4378-4D7F-FC0AF2F7C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C41A-F2C9-4C5C-92EB-96037A1A50B7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3048D-A63F-1803-7B27-36E093B0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C86A67-CDBD-8C16-D291-9C3600188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C276-BB8D-4DBF-A1E6-D0F6212A2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525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6C369-A41D-F767-BCEC-43C45612E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B659A2-C15B-0A03-665D-4C4551B52C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836B9-0B3C-F861-1F8F-D7E758631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C41A-F2C9-4C5C-92EB-96037A1A50B7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11D04-81C2-94ED-D882-A51C477B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9C8D4-CC1F-FADB-A223-A55BC3A0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C276-BB8D-4DBF-A1E6-D0F6212A2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332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CBF814-BB09-925A-A43F-2870C849AC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A75FC5-5EDB-BF0E-C42D-9ED063DB4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65866-D32D-2D6F-921A-DA5D988C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4C41A-F2C9-4C5C-92EB-96037A1A50B7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DAD6F-42D9-7C0B-B6D0-E493D0FA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4A994-B390-8E87-F0DB-61BF696C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3C276-BB8D-4DBF-A1E6-D0F6212A2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149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983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D85C9-F82F-891D-B84D-C17385901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46954-B568-FE90-293B-4192B0B46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9A828-BC1A-CE08-CE2B-721EF296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8402-0EE4-4CB3-9FB1-23552836D990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36C42-C234-CDAF-424A-CB2F0AD84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A9E04-A6BE-B697-A02B-39D754B11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FFB1-CAE4-44DC-8CA4-00E6444A5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33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70A2E-2B37-AFEC-0ED5-1F2612AF7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4F208-5F9F-BA59-1ED1-9D4275558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6C7E6-F43C-BFA8-1AA3-DC3AE14F3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2DC0F-A829-3CE1-30BB-8302385A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8402-0EE4-4CB3-9FB1-23552836D990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70418B-38E6-90E2-284F-1B5E0A216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0CEE-08CB-31F8-3C41-E653D6115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FFB1-CAE4-44DC-8CA4-00E6444A5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64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2482B-9794-599B-D628-E2BFF73B2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07BB5-DE7C-2B7A-8466-BF4248C87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947FE-8428-57F4-D3B5-53E869858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D2AE7-8401-A890-06A3-859AE01EB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C57D6C-21E4-B751-8C1D-E51F123F76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BE1E2-889C-BD47-01A6-DB32F863F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8402-0EE4-4CB3-9FB1-23552836D990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20B3BC-0561-B1D5-335C-51F7710B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7423-3A40-4253-3AEA-8E43F7C2C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FFB1-CAE4-44DC-8CA4-00E6444A5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29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4B70-BBC5-653A-4961-8B863ED6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138D0-E16C-2AE1-1B43-0D29CE11F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8402-0EE4-4CB3-9FB1-23552836D990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1297C-6E41-3BDF-408A-706DB617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CA959-6F9F-E5BD-0792-BD678804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FFB1-CAE4-44DC-8CA4-00E6444A5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785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071C65-6FF4-CF75-4310-DEB5E069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8402-0EE4-4CB3-9FB1-23552836D990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F26D9C-A8F0-C36E-3F63-936B87058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D0F8F4-2662-8B59-D15D-1C0582A34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FFB1-CAE4-44DC-8CA4-00E6444A5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338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A3F9B-B252-81CA-CE6C-063228F0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AFCF8-252E-B07D-CFB0-8529E9B85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7FAB8-7AA6-5EA0-0A6F-96AF8E540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369C75-DAA4-18A3-1996-FAAC3CD8D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8402-0EE4-4CB3-9FB1-23552836D990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2604F9-A48D-1E5A-E6C3-0F08C9F38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04FDD-643C-B1F5-2261-F13B3E953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FFB1-CAE4-44DC-8CA4-00E6444A5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056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24C51-E2DE-B1F2-FBEB-B75D7FB5C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32D388-615C-5AEF-0193-6CD7D1A1AF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E5262-C198-10B7-8756-284C76D1B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7CF32-C5C9-FCFA-475B-B05C885F8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8402-0EE4-4CB3-9FB1-23552836D990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30AD83-460D-16A8-8A3E-00C953015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8FE86-4A9E-F756-28EC-27B41F2E3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8FFB1-CAE4-44DC-8CA4-00E6444A5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106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46E1BE-95A7-09E5-A98E-C2232CB33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14FF6-AE07-A75F-5BF6-432972818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0B50B-ADCA-DC15-E6ED-FD677F513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C8402-0EE4-4CB3-9FB1-23552836D990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2E9002-8B99-C1B7-4D9B-6610003935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67BAB-C674-E5DD-D42B-C96541BB2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8FFB1-CAE4-44DC-8CA4-00E6444A5E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52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5F2C61-163B-1039-6E29-DAFAF586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ED5C9-706A-3D75-133C-EA96B6AD0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2AA66-45E0-DD9E-F3CA-0E548A7691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B4C41A-F2C9-4C5C-92EB-96037A1A50B7}" type="datetimeFigureOut">
              <a:rPr lang="en-GB" smtClean="0"/>
              <a:t>18/12/2024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59FE9-AD29-7090-3F40-D55948378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D5A5B-D5CD-3366-2A76-BF2172F3A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73C276-BB8D-4DBF-A1E6-D0F6212A2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6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9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jpeg"/><Relationship Id="rId5" Type="http://schemas.openxmlformats.org/officeDocument/2006/relationships/image" Target="../media/image44.emf"/><Relationship Id="rId4" Type="http://schemas.openxmlformats.org/officeDocument/2006/relationships/image" Target="../media/image28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1.emf"/><Relationship Id="rId11" Type="http://schemas.openxmlformats.org/officeDocument/2006/relationships/image" Target="../media/image55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928AEC-89EE-3E45-A915-C49639EA5077}"/>
              </a:ext>
            </a:extLst>
          </p:cNvPr>
          <p:cNvSpPr/>
          <p:nvPr/>
        </p:nvSpPr>
        <p:spPr>
          <a:xfrm>
            <a:off x="0" y="4929352"/>
            <a:ext cx="12192000" cy="15975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FCE86-3BB2-14CC-556B-C2F4D941C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719" y="381899"/>
            <a:ext cx="6296679" cy="2387600"/>
          </a:xfrm>
        </p:spPr>
        <p:txBody>
          <a:bodyPr>
            <a:normAutofit/>
          </a:bodyPr>
          <a:lstStyle/>
          <a:p>
            <a:pPr algn="l"/>
            <a:r>
              <a:rPr lang="en-GB" sz="2600" dirty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Can cross-protective airway-resident immunity be harnessed for SARS-CoV-2 variant protection in UK and Malawian populations with or without HIV infection?</a:t>
            </a:r>
            <a:br>
              <a:rPr lang="en-GB" sz="2600" dirty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</a:br>
            <a:endParaRPr lang="en-GB" sz="2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BEEEB9-01B3-3F41-912C-DA9CAE2E8C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21201" t="1672" r="13203" b="1592"/>
          <a:stretch/>
        </p:blipFill>
        <p:spPr>
          <a:xfrm>
            <a:off x="7189597" y="-1"/>
            <a:ext cx="5002403" cy="491822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6" name="Picture 35" descr="A logo with a red green and black letter&#10;&#10;Description automatically generated">
            <a:extLst>
              <a:ext uri="{FF2B5EF4-FFF2-40B4-BE49-F238E27FC236}">
                <a16:creationId xmlns:a16="http://schemas.microsoft.com/office/drawing/2014/main" id="{A259EA8A-098D-2B49-A969-EE7B29522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85" y="5076849"/>
            <a:ext cx="1667330" cy="1266780"/>
          </a:xfrm>
          <a:prstGeom prst="rect">
            <a:avLst/>
          </a:prstGeom>
        </p:spPr>
      </p:pic>
      <p:pic>
        <p:nvPicPr>
          <p:cNvPr id="37" name="Picture 2" descr="University of Oxford Logo - PNG and Vector - Logo Download">
            <a:extLst>
              <a:ext uri="{FF2B5EF4-FFF2-40B4-BE49-F238E27FC236}">
                <a16:creationId xmlns:a16="http://schemas.microsoft.com/office/drawing/2014/main" id="{8E8C59F8-1EBC-B047-B904-F1AC5A35F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046" y="5192381"/>
            <a:ext cx="1037154" cy="103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STM LOGO – Applied Research in Chemistry and Health">
            <a:extLst>
              <a:ext uri="{FF2B5EF4-FFF2-40B4-BE49-F238E27FC236}">
                <a16:creationId xmlns:a16="http://schemas.microsoft.com/office/drawing/2014/main" id="{ED8E0F10-06ED-2C4B-AA8B-8952376A0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848" y="5134615"/>
            <a:ext cx="1491292" cy="115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C0AF76C2-8105-B848-8C39-C59344C94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451" y="5317101"/>
            <a:ext cx="2680252" cy="7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BF711E10-24F2-1845-BA88-F42E818FAB13}"/>
              </a:ext>
            </a:extLst>
          </p:cNvPr>
          <p:cNvSpPr txBox="1">
            <a:spLocks/>
          </p:cNvSpPr>
          <p:nvPr/>
        </p:nvSpPr>
        <p:spPr>
          <a:xfrm>
            <a:off x="4060723" y="3539613"/>
            <a:ext cx="4050890" cy="13684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b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</a:b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MUCOSAL Group</a:t>
            </a:r>
          </a:p>
          <a:p>
            <a:pPr>
              <a:lnSpc>
                <a:spcPct val="100000"/>
              </a:lnSpc>
            </a:pPr>
            <a:r>
              <a:rPr lang="en-GB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Wellcome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Pathogen Variants Network Meeting 2024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London </a:t>
            </a:r>
            <a:b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</a:b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38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C8EBC-E41F-CBD4-6B8E-C9A4B1CC8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ece of a puzzle with a drop of blood&#10;&#10;Description automatically generated">
            <a:extLst>
              <a:ext uri="{FF2B5EF4-FFF2-40B4-BE49-F238E27FC236}">
                <a16:creationId xmlns:a16="http://schemas.microsoft.com/office/drawing/2014/main" id="{A3C90DF8-9BE0-338A-3A0B-316B4CAF9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821" y="3962400"/>
            <a:ext cx="2451100" cy="2895600"/>
          </a:xfrm>
          <a:prstGeom prst="rect">
            <a:avLst/>
          </a:prstGeom>
        </p:spPr>
      </p:pic>
      <p:pic>
        <p:nvPicPr>
          <p:cNvPr id="13" name="Picture 12" descr="A puzzle piece with a nose inside&#10;&#10;Description automatically generated">
            <a:extLst>
              <a:ext uri="{FF2B5EF4-FFF2-40B4-BE49-F238E27FC236}">
                <a16:creationId xmlns:a16="http://schemas.microsoft.com/office/drawing/2014/main" id="{D6D840B4-A477-6FA1-8B93-72C01DA66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839" y="797758"/>
            <a:ext cx="2959100" cy="2540000"/>
          </a:xfrm>
          <a:prstGeom prst="rect">
            <a:avLst/>
          </a:prstGeom>
        </p:spPr>
      </p:pic>
      <p:pic>
        <p:nvPicPr>
          <p:cNvPr id="18" name="Picture 17" descr="A puzzle piece with a picture of lungs&#10;&#10;Description automatically generated">
            <a:extLst>
              <a:ext uri="{FF2B5EF4-FFF2-40B4-BE49-F238E27FC236}">
                <a16:creationId xmlns:a16="http://schemas.microsoft.com/office/drawing/2014/main" id="{753DFF61-79C8-E6CE-2480-F7946D57B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496" y="797758"/>
            <a:ext cx="2511350" cy="2895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007DB11-1B0B-6C17-DF8D-496BE51DF124}"/>
              </a:ext>
            </a:extLst>
          </p:cNvPr>
          <p:cNvSpPr txBox="1"/>
          <p:nvPr/>
        </p:nvSpPr>
        <p:spPr>
          <a:xfrm>
            <a:off x="2954079" y="6105766"/>
            <a:ext cx="6283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3AAA40BB-0C06-9349-26D5-97A0D9737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9" y="2336271"/>
            <a:ext cx="1037750" cy="624805"/>
          </a:xfrm>
          <a:prstGeom prst="rect">
            <a:avLst/>
          </a:prstGeom>
        </p:spPr>
      </p:pic>
      <p:pic>
        <p:nvPicPr>
          <p:cNvPr id="24" name="Picture 23" descr="A pile of red flowers&#10;&#10;Description automatically generated with low confidence">
            <a:extLst>
              <a:ext uri="{FF2B5EF4-FFF2-40B4-BE49-F238E27FC236}">
                <a16:creationId xmlns:a16="http://schemas.microsoft.com/office/drawing/2014/main" id="{CA87C657-A6EC-51E6-22FC-F2BC5A470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50" y="955168"/>
            <a:ext cx="701272" cy="704402"/>
          </a:xfrm>
          <a:prstGeom prst="rect">
            <a:avLst/>
          </a:prstGeom>
        </p:spPr>
      </p:pic>
      <p:pic>
        <p:nvPicPr>
          <p:cNvPr id="25" name="Picture 24" descr="A close-up of a virus&#10;&#10;Description automatically generated">
            <a:extLst>
              <a:ext uri="{FF2B5EF4-FFF2-40B4-BE49-F238E27FC236}">
                <a16:creationId xmlns:a16="http://schemas.microsoft.com/office/drawing/2014/main" id="{E967AA5D-AF2A-ED2F-D942-DAAFCA61C8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2" y="1274968"/>
            <a:ext cx="912355" cy="970590"/>
          </a:xfrm>
          <a:prstGeom prst="rect">
            <a:avLst/>
          </a:prstGeom>
        </p:spPr>
      </p:pic>
      <p:pic>
        <p:nvPicPr>
          <p:cNvPr id="26" name="Picture 25" descr="A colorful ball with red and blue spots&#10;&#10;Description automatically generated">
            <a:extLst>
              <a:ext uri="{FF2B5EF4-FFF2-40B4-BE49-F238E27FC236}">
                <a16:creationId xmlns:a16="http://schemas.microsoft.com/office/drawing/2014/main" id="{16C1B3D6-F6D2-248E-C920-156CAFF2A5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61" y="2336271"/>
            <a:ext cx="851234" cy="643375"/>
          </a:xfrm>
          <a:prstGeom prst="rect">
            <a:avLst/>
          </a:prstGeom>
        </p:spPr>
      </p:pic>
      <p:pic>
        <p:nvPicPr>
          <p:cNvPr id="27" name="Picture 26" descr="A blue and orange virus&#10;&#10;Description automatically generated">
            <a:extLst>
              <a:ext uri="{FF2B5EF4-FFF2-40B4-BE49-F238E27FC236}">
                <a16:creationId xmlns:a16="http://schemas.microsoft.com/office/drawing/2014/main" id="{422CD319-BA4F-064C-F471-86D743EC17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18" y="1440383"/>
            <a:ext cx="778320" cy="778320"/>
          </a:xfrm>
          <a:prstGeom prst="rect">
            <a:avLst/>
          </a:prstGeom>
        </p:spPr>
      </p:pic>
      <p:pic>
        <p:nvPicPr>
          <p:cNvPr id="28" name="Picture 27" descr="A close-up of a virus&#10;&#10;Description automatically generated">
            <a:extLst>
              <a:ext uri="{FF2B5EF4-FFF2-40B4-BE49-F238E27FC236}">
                <a16:creationId xmlns:a16="http://schemas.microsoft.com/office/drawing/2014/main" id="{822CC5C4-AC94-8B33-2580-8EF903A5AD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92" y="2777836"/>
            <a:ext cx="909129" cy="6511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805CF8-9755-E04B-B0A8-7386D4A01A1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7101" t="629" r="12723" b="87949"/>
          <a:stretch/>
        </p:blipFill>
        <p:spPr>
          <a:xfrm>
            <a:off x="10451782" y="127168"/>
            <a:ext cx="1740218" cy="55414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6F2372A-FFD2-5142-AD3F-99CD3DB180E1}"/>
              </a:ext>
            </a:extLst>
          </p:cNvPr>
          <p:cNvSpPr txBox="1">
            <a:spLocks/>
          </p:cNvSpPr>
          <p:nvPr/>
        </p:nvSpPr>
        <p:spPr>
          <a:xfrm>
            <a:off x="-1" y="127168"/>
            <a:ext cx="12192001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Respiratory virus and Immune system: Putting the puzzle together</a:t>
            </a:r>
          </a:p>
        </p:txBody>
      </p:sp>
    </p:spTree>
    <p:extLst>
      <p:ext uri="{BB962C8B-B14F-4D97-AF65-F5344CB8AC3E}">
        <p14:creationId xmlns:p14="http://schemas.microsoft.com/office/powerpoint/2010/main" val="3193763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F7818-4FDA-AD4B-95CF-315E4F5E4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zzle pieces with different colored parts&#10;&#10;Description automatically generated with medium confidence">
            <a:extLst>
              <a:ext uri="{FF2B5EF4-FFF2-40B4-BE49-F238E27FC236}">
                <a16:creationId xmlns:a16="http://schemas.microsoft.com/office/drawing/2014/main" id="{30E67F0A-CA2E-E0E3-AD3B-47770EB0C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308" y="1131937"/>
            <a:ext cx="4719938" cy="5100578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776B098D-AEEA-7555-99CF-DCF54D7E1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9" y="2336271"/>
            <a:ext cx="1037750" cy="624805"/>
          </a:xfrm>
          <a:prstGeom prst="rect">
            <a:avLst/>
          </a:prstGeom>
        </p:spPr>
      </p:pic>
      <p:pic>
        <p:nvPicPr>
          <p:cNvPr id="7" name="Picture 6" descr="A pile of red flowers&#10;&#10;Description automatically generated with low confidence">
            <a:extLst>
              <a:ext uri="{FF2B5EF4-FFF2-40B4-BE49-F238E27FC236}">
                <a16:creationId xmlns:a16="http://schemas.microsoft.com/office/drawing/2014/main" id="{9C5500D3-5CCF-E8CA-E5CC-900CA9B1D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50" y="955168"/>
            <a:ext cx="701272" cy="704402"/>
          </a:xfrm>
          <a:prstGeom prst="rect">
            <a:avLst/>
          </a:prstGeom>
        </p:spPr>
      </p:pic>
      <p:pic>
        <p:nvPicPr>
          <p:cNvPr id="8" name="Picture 7" descr="A close-up of a virus&#10;&#10;Description automatically generated">
            <a:extLst>
              <a:ext uri="{FF2B5EF4-FFF2-40B4-BE49-F238E27FC236}">
                <a16:creationId xmlns:a16="http://schemas.microsoft.com/office/drawing/2014/main" id="{68FEA19F-C4B3-2080-B3FE-56E7DE91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2" y="1274968"/>
            <a:ext cx="912355" cy="970590"/>
          </a:xfrm>
          <a:prstGeom prst="rect">
            <a:avLst/>
          </a:prstGeom>
        </p:spPr>
      </p:pic>
      <p:pic>
        <p:nvPicPr>
          <p:cNvPr id="10" name="Picture 9" descr="A colorful ball with red and blue spots&#10;&#10;Description automatically generated">
            <a:extLst>
              <a:ext uri="{FF2B5EF4-FFF2-40B4-BE49-F238E27FC236}">
                <a16:creationId xmlns:a16="http://schemas.microsoft.com/office/drawing/2014/main" id="{F4520B3E-49A8-9889-80F9-8E8EE131E8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61" y="2336271"/>
            <a:ext cx="851234" cy="643375"/>
          </a:xfrm>
          <a:prstGeom prst="rect">
            <a:avLst/>
          </a:prstGeom>
        </p:spPr>
      </p:pic>
      <p:pic>
        <p:nvPicPr>
          <p:cNvPr id="11" name="Picture 10" descr="A blue and orange virus&#10;&#10;Description automatically generated">
            <a:extLst>
              <a:ext uri="{FF2B5EF4-FFF2-40B4-BE49-F238E27FC236}">
                <a16:creationId xmlns:a16="http://schemas.microsoft.com/office/drawing/2014/main" id="{8C11306F-E4D2-F963-63E5-5A51C662E3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18" y="1440383"/>
            <a:ext cx="778320" cy="778320"/>
          </a:xfrm>
          <a:prstGeom prst="rect">
            <a:avLst/>
          </a:prstGeom>
        </p:spPr>
      </p:pic>
      <p:pic>
        <p:nvPicPr>
          <p:cNvPr id="12" name="Picture 11" descr="A close-up of a virus&#10;&#10;Description automatically generated">
            <a:extLst>
              <a:ext uri="{FF2B5EF4-FFF2-40B4-BE49-F238E27FC236}">
                <a16:creationId xmlns:a16="http://schemas.microsoft.com/office/drawing/2014/main" id="{750AA3E3-F976-4F0A-33BA-C3272F07C5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92" y="2777836"/>
            <a:ext cx="909129" cy="6511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5FFF18-E1ED-D440-84DC-8B452D51D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101" t="629" r="12723" b="87949"/>
          <a:stretch/>
        </p:blipFill>
        <p:spPr>
          <a:xfrm>
            <a:off x="10451782" y="127168"/>
            <a:ext cx="1740218" cy="55414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55BD834-BA08-D046-A26E-BBF39333C34D}"/>
              </a:ext>
            </a:extLst>
          </p:cNvPr>
          <p:cNvSpPr txBox="1">
            <a:spLocks/>
          </p:cNvSpPr>
          <p:nvPr/>
        </p:nvSpPr>
        <p:spPr>
          <a:xfrm>
            <a:off x="-1" y="127168"/>
            <a:ext cx="12192001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Respiratory virus and Immune system: Putting the puzzle together</a:t>
            </a:r>
          </a:p>
        </p:txBody>
      </p:sp>
    </p:spTree>
    <p:extLst>
      <p:ext uri="{BB962C8B-B14F-4D97-AF65-F5344CB8AC3E}">
        <p14:creationId xmlns:p14="http://schemas.microsoft.com/office/powerpoint/2010/main" val="2513247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FCE86-3BB2-14CC-556B-C2F4D941C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719" y="381899"/>
            <a:ext cx="6296679" cy="2387600"/>
          </a:xfrm>
        </p:spPr>
        <p:txBody>
          <a:bodyPr>
            <a:normAutofit/>
          </a:bodyPr>
          <a:lstStyle/>
          <a:p>
            <a:pPr algn="l"/>
            <a:r>
              <a:rPr lang="en-GB" sz="2600" dirty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Can </a:t>
            </a:r>
            <a:r>
              <a:rPr lang="en-GB" sz="2600" b="1" dirty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cross-protective airway-resident immunity</a:t>
            </a:r>
            <a:r>
              <a:rPr lang="en-GB" sz="2600" dirty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 be harnessed for SARS-CoV-2 variant protection in UK and Malawian populations with or without HIV infection?</a:t>
            </a:r>
            <a:br>
              <a:rPr lang="en-GB" sz="2600" dirty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</a:b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8">
            <a:extLst>
              <a:ext uri="{FF2B5EF4-FFF2-40B4-BE49-F238E27FC236}">
                <a16:creationId xmlns:a16="http://schemas.microsoft.com/office/drawing/2014/main" id="{C0AF76C2-8105-B848-8C39-C59344C94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0" y="5816084"/>
            <a:ext cx="2015613" cy="59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C9B1EFB5-9960-C643-BC72-FAE56CA4FEAB}"/>
              </a:ext>
            </a:extLst>
          </p:cNvPr>
          <p:cNvSpPr txBox="1">
            <a:spLocks/>
          </p:cNvSpPr>
          <p:nvPr/>
        </p:nvSpPr>
        <p:spPr>
          <a:xfrm>
            <a:off x="310638" y="4148255"/>
            <a:ext cx="3302357" cy="10419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br>
              <a:rPr lang="en-GB" sz="1400" i="1" dirty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</a:br>
            <a:r>
              <a:rPr lang="en-GB" sz="1600" i="1" dirty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Mariana Diniz</a:t>
            </a:r>
          </a:p>
          <a:p>
            <a:pPr algn="l">
              <a:lnSpc>
                <a:spcPct val="100000"/>
              </a:lnSpc>
            </a:pPr>
            <a:endParaRPr lang="en-GB" sz="1400" i="1" dirty="0">
              <a:latin typeface="Arial" panose="020B0604020202020204" pitchFamily="34" charset="0"/>
              <a:ea typeface="Segoe UI Historic" panose="020B0502040204020203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GB" sz="1400" i="1" dirty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Maini Lab, </a:t>
            </a:r>
            <a:r>
              <a:rPr lang="en-GB" sz="1400" i="1" dirty="0" err="1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Div</a:t>
            </a:r>
            <a:r>
              <a:rPr lang="en-GB" sz="1400" i="1" dirty="0">
                <a:latin typeface="Arial" panose="020B0604020202020204" pitchFamily="34" charset="0"/>
                <a:ea typeface="Segoe UI Historic" panose="020B0502040204020203" pitchFamily="34" charset="0"/>
                <a:cs typeface="Arial" panose="020B0604020202020204" pitchFamily="34" charset="0"/>
              </a:rPr>
              <a:t> of Infection and Immunity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4E2B32-AB1A-2E41-BED5-E80E11FDB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21201" t="1672" r="13203" b="1592"/>
          <a:stretch/>
        </p:blipFill>
        <p:spPr>
          <a:xfrm>
            <a:off x="7189597" y="-1"/>
            <a:ext cx="5002403" cy="491822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2314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09824-96C7-B049-A856-7B614F3A0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01" t="629" r="12723" b="87949"/>
          <a:stretch/>
        </p:blipFill>
        <p:spPr>
          <a:xfrm>
            <a:off x="10451782" y="127168"/>
            <a:ext cx="1740218" cy="5541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02C99A-AEAE-1849-8AFF-9D383CCF044C}"/>
              </a:ext>
            </a:extLst>
          </p:cNvPr>
          <p:cNvSpPr txBox="1">
            <a:spLocks/>
          </p:cNvSpPr>
          <p:nvPr/>
        </p:nvSpPr>
        <p:spPr>
          <a:xfrm>
            <a:off x="-1" y="127168"/>
            <a:ext cx="12192001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GB" sz="2800" b="1" dirty="0">
                <a:solidFill>
                  <a:srgbClr val="0E2841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Cross-reactive immunity can contribute to early viral control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20F2F7-17DE-C943-9720-D1F2AAD3655C}"/>
              </a:ext>
            </a:extLst>
          </p:cNvPr>
          <p:cNvGrpSpPr/>
          <p:nvPr/>
        </p:nvGrpSpPr>
        <p:grpSpPr>
          <a:xfrm>
            <a:off x="6611841" y="3878736"/>
            <a:ext cx="4082903" cy="2020186"/>
            <a:chOff x="-4414126" y="1216015"/>
            <a:chExt cx="4082903" cy="20201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D56937B-B29B-6E40-AD58-8BC5EB0CAEB4}"/>
                </a:ext>
              </a:extLst>
            </p:cNvPr>
            <p:cNvGrpSpPr/>
            <p:nvPr/>
          </p:nvGrpSpPr>
          <p:grpSpPr>
            <a:xfrm>
              <a:off x="-4402418" y="1271061"/>
              <a:ext cx="4043062" cy="1913860"/>
              <a:chOff x="454510" y="1938379"/>
              <a:chExt cx="5796400" cy="298196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49456CF-3619-5642-8593-107BA7749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4510" y="1938379"/>
                <a:ext cx="5796400" cy="2981964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8FBE436-685C-9146-94D3-681C657C0B54}"/>
                  </a:ext>
                </a:extLst>
              </p:cNvPr>
              <p:cNvSpPr/>
              <p:nvPr/>
            </p:nvSpPr>
            <p:spPr>
              <a:xfrm>
                <a:off x="3352800" y="4005943"/>
                <a:ext cx="1480457" cy="391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482DC39-7884-7140-8BEE-C4AFB5103BDC}"/>
                </a:ext>
              </a:extLst>
            </p:cNvPr>
            <p:cNvSpPr/>
            <p:nvPr/>
          </p:nvSpPr>
          <p:spPr>
            <a:xfrm>
              <a:off x="-4414126" y="1216015"/>
              <a:ext cx="4082903" cy="20201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5E6314D6-8565-064C-A233-CE2A6D4270BC}"/>
              </a:ext>
            </a:extLst>
          </p:cNvPr>
          <p:cNvSpPr/>
          <p:nvPr/>
        </p:nvSpPr>
        <p:spPr>
          <a:xfrm>
            <a:off x="3209240" y="3912052"/>
            <a:ext cx="268514" cy="283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EB1DD88-5817-3942-A604-2F89AF234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0" y="3509956"/>
            <a:ext cx="2914650" cy="29146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AF1FD2C-CCEE-534D-8636-470A2BB52A3F}"/>
              </a:ext>
            </a:extLst>
          </p:cNvPr>
          <p:cNvSpPr/>
          <p:nvPr/>
        </p:nvSpPr>
        <p:spPr>
          <a:xfrm>
            <a:off x="5221055" y="3480026"/>
            <a:ext cx="315686" cy="252548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08DBB3C5-4BF1-6D4D-AF31-70A1966CA9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78646" y="1405735"/>
            <a:ext cx="870824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ea typeface="Times New Roman" panose="02020603050405020304" pitchFamily="18" charset="0"/>
              </a:rPr>
              <a:t>Pre-existing mucosal immunity: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dirty="0"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n-US" sz="2000" i="0" u="none" strike="noStrike" cap="none" normalizeH="0" baseline="0" dirty="0">
                <a:ln>
                  <a:noFill/>
                </a:ln>
                <a:effectLst/>
              </a:rPr>
              <a:t>Cross-reactive: broad protection including against future variants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</a:rPr>
              <a:t>Frontline effectors at the site of pathogen exposure</a:t>
            </a:r>
            <a:endParaRPr kumimoji="0" lang="en-GB" altLang="en-US" sz="200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>
                    <a:lumMod val="65000"/>
                  </a:schemeClr>
                </a:solidFill>
              </a:rPr>
              <a:t>Rational for harnessing mucosal immunity locally</a:t>
            </a:r>
          </a:p>
        </p:txBody>
      </p:sp>
    </p:spTree>
    <p:extLst>
      <p:ext uri="{BB962C8B-B14F-4D97-AF65-F5344CB8AC3E}">
        <p14:creationId xmlns:p14="http://schemas.microsoft.com/office/powerpoint/2010/main" val="983018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09824-96C7-B049-A856-7B614F3A0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01" t="629" r="12723" b="87949"/>
          <a:stretch/>
        </p:blipFill>
        <p:spPr>
          <a:xfrm>
            <a:off x="10451782" y="127168"/>
            <a:ext cx="1740218" cy="5541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02C99A-AEAE-1849-8AFF-9D383CCF044C}"/>
              </a:ext>
            </a:extLst>
          </p:cNvPr>
          <p:cNvSpPr txBox="1">
            <a:spLocks/>
          </p:cNvSpPr>
          <p:nvPr/>
        </p:nvSpPr>
        <p:spPr>
          <a:xfrm>
            <a:off x="-1" y="127168"/>
            <a:ext cx="12192001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GB" sz="2800" b="1" dirty="0">
                <a:solidFill>
                  <a:srgbClr val="0E2841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Pre-existing immunity can be detected in the airways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4996396-8EE4-E142-98EA-E66F5F1B99C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78646" y="1405735"/>
            <a:ext cx="870824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ea typeface="Times New Roman" panose="02020603050405020304" pitchFamily="18" charset="0"/>
              </a:rPr>
              <a:t>Pre-existing mucosal immunity: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dirty="0"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n-US" sz="200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Cross-reactive: broad protection including against future variants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ea typeface="Times New Roman" panose="02020603050405020304" pitchFamily="18" charset="0"/>
              </a:rPr>
              <a:t>Frontline effectors at the site of pathogen exposure</a:t>
            </a:r>
            <a:endParaRPr kumimoji="0" lang="en-GB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>
                    <a:lumMod val="65000"/>
                  </a:schemeClr>
                </a:solidFill>
              </a:rPr>
              <a:t>Rational for harnessing mucosal immunity locally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125A52-489B-824A-8D9C-CB5A69A126CB}"/>
              </a:ext>
            </a:extLst>
          </p:cNvPr>
          <p:cNvGrpSpPr/>
          <p:nvPr/>
        </p:nvGrpSpPr>
        <p:grpSpPr>
          <a:xfrm>
            <a:off x="3529699" y="3857622"/>
            <a:ext cx="3842663" cy="1700215"/>
            <a:chOff x="3529413" y="4383993"/>
            <a:chExt cx="4840153" cy="21364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856148-BE88-3C4C-AFC3-C3F12FD8A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9413" y="4383993"/>
              <a:ext cx="4840153" cy="173532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8CCF26-E034-C844-A682-4C79DF660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5821" y="6174099"/>
              <a:ext cx="3317726" cy="18336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355937-08A8-0942-82BB-90FB44A388BC}"/>
                </a:ext>
              </a:extLst>
            </p:cNvPr>
            <p:cNvSpPr/>
            <p:nvPr/>
          </p:nvSpPr>
          <p:spPr>
            <a:xfrm>
              <a:off x="3580688" y="4409630"/>
              <a:ext cx="4674549" cy="21108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3876ADB-4F12-8248-A15E-A25558327C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0" t="57854" r="49556"/>
          <a:stretch/>
        </p:blipFill>
        <p:spPr>
          <a:xfrm>
            <a:off x="7800978" y="3929063"/>
            <a:ext cx="3375957" cy="2353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2145B3-0F23-E049-96E4-7886C8EE4C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1" t="53481" r="58415" b="42297"/>
          <a:stretch/>
        </p:blipFill>
        <p:spPr>
          <a:xfrm>
            <a:off x="7799130" y="3657596"/>
            <a:ext cx="2728239" cy="25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27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09824-96C7-B049-A856-7B614F3A0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01" t="629" r="12723" b="87949"/>
          <a:stretch/>
        </p:blipFill>
        <p:spPr>
          <a:xfrm>
            <a:off x="10451782" y="127168"/>
            <a:ext cx="1740218" cy="5541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02C99A-AEAE-1849-8AFF-9D383CCF044C}"/>
              </a:ext>
            </a:extLst>
          </p:cNvPr>
          <p:cNvSpPr txBox="1">
            <a:spLocks/>
          </p:cNvSpPr>
          <p:nvPr/>
        </p:nvSpPr>
        <p:spPr>
          <a:xfrm>
            <a:off x="-1" y="127168"/>
            <a:ext cx="12192001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GB" sz="2800" b="1" dirty="0">
                <a:solidFill>
                  <a:srgbClr val="0E2841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Harnessing airway cross-reactive immunity for a more efficient and broad control of infection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DF1D9B4B-7BC5-204C-B739-4D904F62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943" y="3535012"/>
            <a:ext cx="3849486" cy="1465613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B4B6FFE-8961-A54B-B344-73577265588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78646" y="1405735"/>
            <a:ext cx="870824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ea typeface="Times New Roman" panose="02020603050405020304" pitchFamily="18" charset="0"/>
              </a:rPr>
              <a:t>Pre-existing mucosal immunity: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dirty="0">
              <a:ea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altLang="en-US" sz="2000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Cross-reactive: broad protection including against future variants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schemeClr val="bg1">
                    <a:lumMod val="65000"/>
                  </a:schemeClr>
                </a:solidFill>
                <a:ea typeface="Times New Roman" panose="02020603050405020304" pitchFamily="18" charset="0"/>
              </a:rPr>
              <a:t>Frontline effectors at the site of pathogen exposure</a:t>
            </a:r>
            <a:endParaRPr kumimoji="0" lang="en-GB" altLang="en-US" sz="2000" i="0" u="none" strike="noStrike" cap="none" normalizeH="0" baseline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000" dirty="0"/>
              <a:t>Rational for harnessing mucosal immunity locally</a:t>
            </a:r>
            <a:endParaRPr kumimoji="0" lang="en-GB" altLang="en-US" sz="2000" i="0" u="none" strike="noStrike" cap="none" normalizeH="0" baseline="0" dirty="0">
              <a:ln>
                <a:noFill/>
              </a:ln>
              <a:effectLst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73EF3D63-05BF-944F-84AF-0FDC9F6F17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2496715"/>
              </p:ext>
            </p:extLst>
          </p:nvPr>
        </p:nvGraphicFramePr>
        <p:xfrm>
          <a:off x="7543800" y="3700463"/>
          <a:ext cx="3072079" cy="2960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Prism 9" r:id="rId5" imgW="3148306" imgH="3033938" progId="Prism9.Document">
                  <p:embed/>
                </p:oleObj>
              </mc:Choice>
              <mc:Fallback>
                <p:oleObj name="Prism 9" r:id="rId5" imgW="3148306" imgH="3033938" progId="Prism9.Document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320C3551-BD1B-EB4C-AE69-BA393FB58E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>
                        <a:lum bright="-20000" contrast="-40000"/>
                      </a:blip>
                      <a:stretch>
                        <a:fillRect/>
                      </a:stretch>
                    </p:blipFill>
                    <p:spPr>
                      <a:xfrm>
                        <a:off x="7543800" y="3700463"/>
                        <a:ext cx="3072079" cy="2960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4991C80-CD8C-6C42-82BA-F165FB84A547}"/>
              </a:ext>
            </a:extLst>
          </p:cNvPr>
          <p:cNvSpPr txBox="1"/>
          <p:nvPr/>
        </p:nvSpPr>
        <p:spPr>
          <a:xfrm>
            <a:off x="7203976" y="3524476"/>
            <a:ext cx="37907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charset="0"/>
                <a:ea typeface="Arial" charset="0"/>
                <a:cs typeface="Arial" charset="0"/>
              </a:rPr>
              <a:t>Spike-specific T cells detected with AIM assay (4-1BB</a:t>
            </a:r>
            <a:r>
              <a:rPr lang="en-US" sz="1000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CD25</a:t>
            </a:r>
            <a:r>
              <a:rPr lang="en-US" sz="1000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sz="1000" dirty="0"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5553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09824-96C7-B049-A856-7B614F3A0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01" t="629" r="12723" b="87949"/>
          <a:stretch/>
        </p:blipFill>
        <p:spPr>
          <a:xfrm>
            <a:off x="10451782" y="127168"/>
            <a:ext cx="1740218" cy="5541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02C99A-AEAE-1849-8AFF-9D383CCF044C}"/>
              </a:ext>
            </a:extLst>
          </p:cNvPr>
          <p:cNvSpPr txBox="1">
            <a:spLocks/>
          </p:cNvSpPr>
          <p:nvPr/>
        </p:nvSpPr>
        <p:spPr>
          <a:xfrm>
            <a:off x="-1" y="127168"/>
            <a:ext cx="12192001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GB" sz="2800" b="1" dirty="0">
                <a:solidFill>
                  <a:srgbClr val="0E2841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factors shaping airway cross-reactive immunity </a:t>
            </a:r>
          </a:p>
          <a:p>
            <a:pPr lvl="0" algn="ctr"/>
            <a:r>
              <a:rPr lang="en-GB" sz="2800" b="1" dirty="0">
                <a:solidFill>
                  <a:srgbClr val="0E2841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Sars-CoV-2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8CEF13-510A-B643-85EE-7F80B7E47573}"/>
              </a:ext>
            </a:extLst>
          </p:cNvPr>
          <p:cNvSpPr/>
          <p:nvPr/>
        </p:nvSpPr>
        <p:spPr>
          <a:xfrm>
            <a:off x="433388" y="1617613"/>
            <a:ext cx="80248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dirty="0">
                <a:ea typeface="Times New Roman" panose="02020603050405020304" pitchFamily="18" charset="0"/>
              </a:rPr>
              <a:t>Investigate if cross-reactive immunity can be shaped by: </a:t>
            </a:r>
          </a:p>
          <a:p>
            <a:endParaRPr lang="en-GB" altLang="en-US" sz="2000" dirty="0"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Background pathogen exposure in Malawi compared to the UK;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Prior exposure to SARS-CoV-2 infection +/- vaccination;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Immunocompromise resulting from pre-existing HIV infection.</a:t>
            </a:r>
          </a:p>
        </p:txBody>
      </p:sp>
    </p:spTree>
    <p:extLst>
      <p:ext uri="{BB962C8B-B14F-4D97-AF65-F5344CB8AC3E}">
        <p14:creationId xmlns:p14="http://schemas.microsoft.com/office/powerpoint/2010/main" val="686463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0D0A6E4-315C-B04A-873C-6C12EE1487CE}"/>
              </a:ext>
            </a:extLst>
          </p:cNvPr>
          <p:cNvSpPr txBox="1">
            <a:spLocks/>
          </p:cNvSpPr>
          <p:nvPr/>
        </p:nvSpPr>
        <p:spPr>
          <a:xfrm>
            <a:off x="765332" y="3935705"/>
            <a:ext cx="11427069" cy="383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  <a:p>
            <a:r>
              <a:rPr lang="en-GB" sz="2400" dirty="0"/>
              <a:t>Standardisation of sample processing/preservation</a:t>
            </a:r>
          </a:p>
          <a:p>
            <a:r>
              <a:rPr lang="en-GB" sz="2400" dirty="0"/>
              <a:t>Shared protocols and reagents, optimisation of assays </a:t>
            </a:r>
          </a:p>
          <a:p>
            <a:r>
              <a:rPr lang="en-GB" sz="2400" dirty="0"/>
              <a:t>Preliminary data collection</a:t>
            </a:r>
          </a:p>
          <a:p>
            <a:endParaRPr lang="en-GB" sz="2400" dirty="0"/>
          </a:p>
          <a:p>
            <a:endParaRPr lang="en-US" sz="2400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8CBB99-DAF1-3D41-AA89-045615D45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7"/>
            <a:ext cx="11490055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+mn-lt"/>
                <a:ea typeface="Segoe UI Historic" panose="020B0502040204020203" pitchFamily="34" charset="0"/>
                <a:cs typeface="Segoe UI Historic" panose="020B0502040204020203" pitchFamily="34" charset="0"/>
              </a:rPr>
              <a:t>Specific Objectives</a:t>
            </a:r>
            <a:endParaRPr lang="en-US" sz="2800" b="1" dirty="0">
              <a:solidFill>
                <a:schemeClr val="bg1"/>
              </a:solidFill>
              <a:latin typeface="+mn-lt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70A426-C6C7-7B47-8471-786B103394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01" t="629" r="12723" b="87949"/>
          <a:stretch/>
        </p:blipFill>
        <p:spPr>
          <a:xfrm>
            <a:off x="10451782" y="127168"/>
            <a:ext cx="1740218" cy="5541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C498B72-1D3B-2346-9B43-F181E7E8EDE0}"/>
              </a:ext>
            </a:extLst>
          </p:cNvPr>
          <p:cNvSpPr txBox="1">
            <a:spLocks/>
          </p:cNvSpPr>
          <p:nvPr/>
        </p:nvSpPr>
        <p:spPr>
          <a:xfrm>
            <a:off x="-1" y="127168"/>
            <a:ext cx="12192001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solidFill>
                  <a:srgbClr val="0E2841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antigen-specific T and B cell immune responses in the respiratory mucosa and blood</a:t>
            </a:r>
          </a:p>
          <a:p>
            <a:pPr algn="ctr"/>
            <a:r>
              <a:rPr lang="en-GB" sz="2800" b="1" dirty="0">
                <a:solidFill>
                  <a:srgbClr val="0E2841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5B2991-22E8-2046-AC79-9535E37A4D70}"/>
              </a:ext>
            </a:extLst>
          </p:cNvPr>
          <p:cNvSpPr/>
          <p:nvPr/>
        </p:nvSpPr>
        <p:spPr>
          <a:xfrm>
            <a:off x="749989" y="1510011"/>
            <a:ext cx="6632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T cell assays:</a:t>
            </a:r>
          </a:p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- Spike peptide pools (Wuhan, alpha, beta, delta and omicron)</a:t>
            </a:r>
          </a:p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- Non-structural protein peptides (highly conserved viral region - RTC)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55255A-AC96-704C-950D-B3A188D04579}"/>
              </a:ext>
            </a:extLst>
          </p:cNvPr>
          <p:cNvSpPr/>
          <p:nvPr/>
        </p:nvSpPr>
        <p:spPr>
          <a:xfrm>
            <a:off x="749989" y="2683625"/>
            <a:ext cx="11058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ea typeface="Times New Roman" panose="02020603050405020304" pitchFamily="18" charset="0"/>
              </a:rPr>
              <a:t>Antibodies:</a:t>
            </a:r>
          </a:p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- Binding IgG and IgA against Spike (Wuhan WT, alpha, beta, gamma, delta and omicron)</a:t>
            </a:r>
          </a:p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- </a:t>
            </a:r>
            <a:r>
              <a:rPr lang="en-GB" dirty="0" err="1">
                <a:latin typeface="Calibri" panose="020F0502020204030204" pitchFamily="34" charset="0"/>
                <a:ea typeface="Times New Roman" panose="02020603050405020304" pitchFamily="18" charset="0"/>
              </a:rPr>
              <a:t>Pseudovirus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 neutralisation assay to measure cross-neutralisation against multiple VOCs </a:t>
            </a:r>
            <a:endParaRPr lang="en-US" dirty="0"/>
          </a:p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D055C3-317E-CD4A-9222-157E487ADA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1931853">
            <a:off x="9083975" y="2709536"/>
            <a:ext cx="1295629" cy="862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0C6FA4-8C43-C84A-9044-6DFBEF6F1F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1799824">
            <a:off x="6967563" y="1467522"/>
            <a:ext cx="1676950" cy="10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03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B13ED-CB58-2173-7B0C-3AC9A50C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87"/>
            <a:ext cx="10630269" cy="1079449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Team</a:t>
            </a:r>
            <a:endParaRPr lang="en-US" sz="2800" b="1" dirty="0">
              <a:solidFill>
                <a:schemeClr val="bg1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pic>
        <p:nvPicPr>
          <p:cNvPr id="7" name="Picture 6" descr="A logo with a red green and black letter&#10;&#10;Description automatically generated">
            <a:extLst>
              <a:ext uri="{FF2B5EF4-FFF2-40B4-BE49-F238E27FC236}">
                <a16:creationId xmlns:a16="http://schemas.microsoft.com/office/drawing/2014/main" id="{1761A444-F5B5-862A-51E8-D79534C85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85" y="5391473"/>
            <a:ext cx="1667330" cy="1266780"/>
          </a:xfrm>
          <a:prstGeom prst="rect">
            <a:avLst/>
          </a:prstGeom>
        </p:spPr>
      </p:pic>
      <p:pic>
        <p:nvPicPr>
          <p:cNvPr id="2050" name="Picture 2" descr="University of Oxford Logo - PNG and Vector - Logo Download">
            <a:extLst>
              <a:ext uri="{FF2B5EF4-FFF2-40B4-BE49-F238E27FC236}">
                <a16:creationId xmlns:a16="http://schemas.microsoft.com/office/drawing/2014/main" id="{C11040F8-06FA-1EAF-F1A5-8D1BA7575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046" y="5507005"/>
            <a:ext cx="1037154" cy="103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STM LOGO – Applied Research in Chemistry and Health">
            <a:extLst>
              <a:ext uri="{FF2B5EF4-FFF2-40B4-BE49-F238E27FC236}">
                <a16:creationId xmlns:a16="http://schemas.microsoft.com/office/drawing/2014/main" id="{5DC48A2E-E499-ED7C-78FB-E9896FA91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848" y="5449239"/>
            <a:ext cx="1491292" cy="115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E6D0F78B-0FC8-5411-C1C7-4D5635EA4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451" y="5631725"/>
            <a:ext cx="2680252" cy="7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352318-67DA-0F4C-8C8E-B2CABF622E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101" t="629" r="12723" b="87949"/>
          <a:stretch/>
        </p:blipFill>
        <p:spPr>
          <a:xfrm>
            <a:off x="10451782" y="127168"/>
            <a:ext cx="1740218" cy="55414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9A5439A-BC93-F140-A670-524AC21ADB2A}"/>
              </a:ext>
            </a:extLst>
          </p:cNvPr>
          <p:cNvSpPr txBox="1">
            <a:spLocks/>
          </p:cNvSpPr>
          <p:nvPr/>
        </p:nvSpPr>
        <p:spPr>
          <a:xfrm>
            <a:off x="-1" y="127168"/>
            <a:ext cx="12192001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E2841">
                    <a:lumMod val="90000"/>
                    <a:lumOff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735B10-35EA-FC40-A129-B87A70EDA20C}"/>
              </a:ext>
            </a:extLst>
          </p:cNvPr>
          <p:cNvSpPr txBox="1">
            <a:spLocks/>
          </p:cNvSpPr>
          <p:nvPr/>
        </p:nvSpPr>
        <p:spPr>
          <a:xfrm>
            <a:off x="1344544" y="1264997"/>
            <a:ext cx="5350903" cy="5294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i="1" dirty="0">
                <a:solidFill>
                  <a:prstClr val="black">
                    <a:lumMod val="85000"/>
                    <a:lumOff val="15000"/>
                  </a:prst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MUCOSAL MLW Team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Kondwani Jambo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Henry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Mwandumba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Rhona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Mijumbi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Joseph Aston Phiri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Gloria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Kapira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Aaron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Chirambo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Dorothy Kazembe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Memory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Mvula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Robert Nyirenda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Precious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Chigamba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MLW Clinical Investigation Unit Team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200" dirty="0">
              <a:solidFill>
                <a:prstClr val="black">
                  <a:lumMod val="85000"/>
                  <a:lumOff val="15000"/>
                </a:prstClr>
              </a:solidFill>
              <a:cs typeface="Segoe UI Semibold" panose="020B07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A3CA21-FE05-6247-9880-B15829AE0AC6}"/>
              </a:ext>
            </a:extLst>
          </p:cNvPr>
          <p:cNvSpPr txBox="1"/>
          <p:nvPr/>
        </p:nvSpPr>
        <p:spPr>
          <a:xfrm>
            <a:off x="6756247" y="1264997"/>
            <a:ext cx="3768431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i="1" dirty="0">
                <a:solidFill>
                  <a:prstClr val="black">
                    <a:lumMod val="85000"/>
                    <a:lumOff val="15000"/>
                  </a:prst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MUCOSAL </a:t>
            </a:r>
            <a:r>
              <a:rPr lang="en-US" sz="2200" b="1" i="1" dirty="0" err="1">
                <a:solidFill>
                  <a:prstClr val="black">
                    <a:lumMod val="85000"/>
                    <a:lumOff val="15000"/>
                  </a:prst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Uni.Oxford</a:t>
            </a:r>
            <a:r>
              <a:rPr lang="en-US" sz="2200" b="1" i="1" dirty="0">
                <a:solidFill>
                  <a:prstClr val="black">
                    <a:lumMod val="85000"/>
                    <a:lumOff val="15000"/>
                  </a:prst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 Team</a:t>
            </a:r>
            <a:endParaRPr lang="en-US" sz="2200" i="1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Daniela Ferreira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Elena Mitsi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Hannah Shrader</a:t>
            </a:r>
          </a:p>
          <a:p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Carla 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Solorzano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 Gonzalez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i="1" dirty="0">
                <a:solidFill>
                  <a:prstClr val="black">
                    <a:lumMod val="85000"/>
                    <a:lumOff val="15000"/>
                  </a:prst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MUCOSAL UCL Team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Mala Maini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Mariana Diniz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Lucy Cooper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476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 22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FCE86-3BB2-14CC-556B-C2F4D941C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422400"/>
            <a:ext cx="4505552" cy="2387600"/>
          </a:xfrm>
        </p:spPr>
        <p:txBody>
          <a:bodyPr>
            <a:normAutofit/>
          </a:bodyPr>
          <a:lstStyle/>
          <a:p>
            <a:pPr algn="l"/>
            <a:r>
              <a:rPr lang="en-GB" sz="35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ImMUnologiCal</a:t>
            </a:r>
            <a:r>
              <a:rPr lang="en-GB" sz="35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memOry</a:t>
            </a:r>
            <a:r>
              <a:rPr lang="en-GB" sz="35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to </a:t>
            </a:r>
            <a:r>
              <a:rPr lang="en-GB" sz="35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reSpirAtory</a:t>
            </a:r>
            <a:r>
              <a:rPr lang="en-GB" sz="35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viraL</a:t>
            </a:r>
            <a:r>
              <a:rPr lang="en-GB" sz="35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infections in the airways (MUCOSAL)</a:t>
            </a:r>
            <a:r>
              <a:rPr lang="en-GB" sz="350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</a:t>
            </a:r>
            <a:endParaRPr lang="en-GB" sz="35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C3320E-9DA8-2AF1-4269-06F4E71BE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3" y="4404519"/>
            <a:ext cx="4505552" cy="647315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solidFill>
                  <a:schemeClr val="bg1"/>
                </a:solidFill>
              </a:rPr>
              <a:t>Hannah Shrader</a:t>
            </a:r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Tijdelijke aanduiding voor inhoud 3" descr="Rhinosinusitis.jpg">
            <a:extLst>
              <a:ext uri="{FF2B5EF4-FFF2-40B4-BE49-F238E27FC236}">
                <a16:creationId xmlns:a16="http://schemas.microsoft.com/office/drawing/2014/main" id="{8477212E-EFC9-D01E-04C8-AED65719DF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0431" b="3"/>
          <a:stretch/>
        </p:blipFill>
        <p:spPr bwMode="auto">
          <a:xfrm>
            <a:off x="5724689" y="546100"/>
            <a:ext cx="2880012" cy="2880029"/>
          </a:xfrm>
          <a:prstGeom prst="rect">
            <a:avLst/>
          </a:prstGeom>
          <a:noFill/>
        </p:spPr>
      </p:pic>
      <p:pic>
        <p:nvPicPr>
          <p:cNvPr id="4" name="Picture 3" descr="http://www.olympus-europa.com/medical/rmt/media/content/content_1/images_1/applications_3/pulmonology_2/Application_Bronchoalveolar-lavage_20130604_700x480.jpg">
            <a:extLst>
              <a:ext uri="{FF2B5EF4-FFF2-40B4-BE49-F238E27FC236}">
                <a16:creationId xmlns:a16="http://schemas.microsoft.com/office/drawing/2014/main" id="{BE9B743A-E008-443D-30D4-7C5606EB3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1" r="-2" b="-2"/>
          <a:stretch/>
        </p:blipFill>
        <p:spPr bwMode="auto">
          <a:xfrm>
            <a:off x="8061922" y="2807855"/>
            <a:ext cx="3275891" cy="327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6307036-4146-4492-C5B6-EE903717B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964" y="4288222"/>
            <a:ext cx="9334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010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 22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FCE86-3BB2-14CC-556B-C2F4D941C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422400"/>
            <a:ext cx="4505552" cy="2387600"/>
          </a:xfrm>
        </p:spPr>
        <p:txBody>
          <a:bodyPr>
            <a:normAutofit/>
          </a:bodyPr>
          <a:lstStyle/>
          <a:p>
            <a:pPr algn="l"/>
            <a:r>
              <a:rPr lang="en-GB" sz="35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ImMUnologiCal</a:t>
            </a:r>
            <a:r>
              <a:rPr lang="en-GB" sz="35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memOry</a:t>
            </a:r>
            <a:r>
              <a:rPr lang="en-GB" sz="35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to </a:t>
            </a:r>
            <a:r>
              <a:rPr lang="en-GB" sz="35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reSpirAtory</a:t>
            </a:r>
            <a:r>
              <a:rPr lang="en-GB" sz="35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35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viraL</a:t>
            </a:r>
            <a:r>
              <a:rPr lang="en-GB" sz="3500" i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infections in the airways (MUCOSAL)</a:t>
            </a:r>
            <a:r>
              <a:rPr lang="en-GB" sz="350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</a:t>
            </a:r>
            <a:endParaRPr lang="en-GB" sz="35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C3320E-9DA8-2AF1-4269-06F4E71BE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3" y="4404519"/>
            <a:ext cx="4505552" cy="647315"/>
          </a:xfrm>
        </p:spPr>
        <p:txBody>
          <a:bodyPr>
            <a:normAutofit/>
          </a:bodyPr>
          <a:lstStyle/>
          <a:p>
            <a:pPr algn="l"/>
            <a:r>
              <a:rPr lang="en-GB" sz="2000">
                <a:solidFill>
                  <a:schemeClr val="bg1"/>
                </a:solidFill>
              </a:rPr>
              <a:t>Prof Daniela Ferreira &amp; Dr Elena Mitsi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Tijdelijke aanduiding voor inhoud 3" descr="Rhinosinusitis.jpg">
            <a:extLst>
              <a:ext uri="{FF2B5EF4-FFF2-40B4-BE49-F238E27FC236}">
                <a16:creationId xmlns:a16="http://schemas.microsoft.com/office/drawing/2014/main" id="{8477212E-EFC9-D01E-04C8-AED65719DF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0431" b="3"/>
          <a:stretch/>
        </p:blipFill>
        <p:spPr bwMode="auto">
          <a:xfrm>
            <a:off x="5724689" y="546100"/>
            <a:ext cx="2880012" cy="2880029"/>
          </a:xfrm>
          <a:prstGeom prst="rect">
            <a:avLst/>
          </a:prstGeom>
          <a:noFill/>
        </p:spPr>
      </p:pic>
      <p:pic>
        <p:nvPicPr>
          <p:cNvPr id="4" name="Picture 3" descr="http://www.olympus-europa.com/medical/rmt/media/content/content_1/images_1/applications_3/pulmonology_2/Application_Bronchoalveolar-lavage_20130604_700x480.jpg">
            <a:extLst>
              <a:ext uri="{FF2B5EF4-FFF2-40B4-BE49-F238E27FC236}">
                <a16:creationId xmlns:a16="http://schemas.microsoft.com/office/drawing/2014/main" id="{BE9B743A-E008-443D-30D4-7C5606EB3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1" r="-2" b="-2"/>
          <a:stretch/>
        </p:blipFill>
        <p:spPr bwMode="auto">
          <a:xfrm>
            <a:off x="8061922" y="2807855"/>
            <a:ext cx="3275891" cy="327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6307036-4146-4492-C5B6-EE903717B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964" y="4288222"/>
            <a:ext cx="93345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340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BD179-FCF7-801C-B4AE-C14CA3BB6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17CCD1-2474-8A4E-F849-DE7B22309C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01" t="629" r="12723" b="87949"/>
          <a:stretch/>
        </p:blipFill>
        <p:spPr>
          <a:xfrm>
            <a:off x="10451782" y="127168"/>
            <a:ext cx="1740218" cy="554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59592B-AC7A-54DA-00D2-E0A20154204E}"/>
              </a:ext>
            </a:extLst>
          </p:cNvPr>
          <p:cNvSpPr txBox="1"/>
          <p:nvPr/>
        </p:nvSpPr>
        <p:spPr>
          <a:xfrm>
            <a:off x="236232" y="157059"/>
            <a:ext cx="9479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pic>
        <p:nvPicPr>
          <p:cNvPr id="10" name="Picture 9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4C21D3AD-44DD-4277-2E2D-35599BF11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98" y="3429000"/>
            <a:ext cx="1524000" cy="1524000"/>
          </a:xfrm>
          <a:prstGeom prst="rect">
            <a:avLst/>
          </a:prstGeom>
        </p:spPr>
      </p:pic>
      <p:pic>
        <p:nvPicPr>
          <p:cNvPr id="19" name="Picture 18" descr="A person in a brown suit&#10;&#10;Description automatically generated">
            <a:extLst>
              <a:ext uri="{FF2B5EF4-FFF2-40B4-BE49-F238E27FC236}">
                <a16:creationId xmlns:a16="http://schemas.microsoft.com/office/drawing/2014/main" id="{B7DDA053-09C4-6DD5-6D61-640191EDC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505" y="3429000"/>
            <a:ext cx="1536700" cy="1536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E8C2FD-6F02-65DE-6BCF-CE7596E34B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95" y="1189979"/>
            <a:ext cx="1782636" cy="17826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9E1B99-629F-81A8-751D-BDCBFB1B695D}"/>
              </a:ext>
            </a:extLst>
          </p:cNvPr>
          <p:cNvSpPr txBox="1"/>
          <p:nvPr/>
        </p:nvSpPr>
        <p:spPr>
          <a:xfrm>
            <a:off x="727237" y="4965700"/>
            <a:ext cx="1983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Prof Daniela Ferreira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BF007E-6270-02AE-0D3F-43D6D5193E00}"/>
              </a:ext>
            </a:extLst>
          </p:cNvPr>
          <p:cNvSpPr txBox="1"/>
          <p:nvPr/>
        </p:nvSpPr>
        <p:spPr>
          <a:xfrm>
            <a:off x="3015684" y="4965699"/>
            <a:ext cx="1314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Dr Elena Mitsi</a:t>
            </a:r>
          </a:p>
        </p:txBody>
      </p:sp>
      <p:pic>
        <p:nvPicPr>
          <p:cNvPr id="24" name="Picture 23" descr="A person and person anatomy&#10;&#10;Description automatically generated">
            <a:extLst>
              <a:ext uri="{FF2B5EF4-FFF2-40B4-BE49-F238E27FC236}">
                <a16:creationId xmlns:a16="http://schemas.microsoft.com/office/drawing/2014/main" id="{1FBFFB83-A2EB-2715-8DC6-3AE6ED7A3B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970" y="1146307"/>
            <a:ext cx="6020793" cy="45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5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7101" t="629" r="12723" b="87949"/>
          <a:stretch/>
        </p:blipFill>
        <p:spPr>
          <a:xfrm>
            <a:off x="10451782" y="127168"/>
            <a:ext cx="1740218" cy="554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BA018-B0A7-60F4-9271-3DCE3D44FB5D}"/>
              </a:ext>
            </a:extLst>
          </p:cNvPr>
          <p:cNvSpPr txBox="1"/>
          <p:nvPr/>
        </p:nvSpPr>
        <p:spPr>
          <a:xfrm>
            <a:off x="236232" y="157059"/>
            <a:ext cx="9479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Collecting From the Upper Airway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D6980-3A7F-7213-8B1A-92DADBA51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03" y="1521641"/>
            <a:ext cx="3016980" cy="22554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36A559-CB75-6935-2664-A374E1F58F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625" y="1529491"/>
            <a:ext cx="3136749" cy="2352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61FE8-56A4-448B-5F68-43FBDC28FF70}"/>
              </a:ext>
            </a:extLst>
          </p:cNvPr>
          <p:cNvSpPr txBox="1"/>
          <p:nvPr/>
        </p:nvSpPr>
        <p:spPr>
          <a:xfrm>
            <a:off x="1089831" y="969875"/>
            <a:ext cx="2773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FloqQ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Swabs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2632CF-C228-69F9-70F3-7817902E0016}"/>
              </a:ext>
            </a:extLst>
          </p:cNvPr>
          <p:cNvSpPr txBox="1"/>
          <p:nvPr/>
        </p:nvSpPr>
        <p:spPr>
          <a:xfrm>
            <a:off x="4716767" y="999855"/>
            <a:ext cx="2773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Nasal Cuvettes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AE27286-83A9-18BB-B952-8CA8368737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6756" y="3870399"/>
          <a:ext cx="6083348" cy="2931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Prism 9" r:id="rId7" imgW="6290491" imgH="3032497" progId="Prism9.Document">
                  <p:embed/>
                </p:oleObj>
              </mc:Choice>
              <mc:Fallback>
                <p:oleObj name="Prism 9" r:id="rId7" imgW="6290491" imgH="3032497" progId="Prism9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AAE27286-83A9-18BB-B952-8CA8368737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06756" y="3870399"/>
                        <a:ext cx="6083348" cy="2931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6A3DA28-4F9C-B06B-3302-1477E3997AF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3574" r="33455"/>
          <a:stretch/>
        </p:blipFill>
        <p:spPr>
          <a:xfrm>
            <a:off x="9142536" y="2692206"/>
            <a:ext cx="2307860" cy="20264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D6EA61-33D2-E1C8-14C8-E91503F2F38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66323"/>
          <a:stretch/>
        </p:blipFill>
        <p:spPr>
          <a:xfrm>
            <a:off x="9210349" y="864945"/>
            <a:ext cx="2172234" cy="1867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57D8C7-E949-112F-74C5-800A05604B8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984" r="45"/>
          <a:stretch/>
        </p:blipFill>
        <p:spPr>
          <a:xfrm>
            <a:off x="9119366" y="4814904"/>
            <a:ext cx="2307860" cy="20264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C95032-18E8-438E-B327-E1EAB6405EBD}"/>
              </a:ext>
            </a:extLst>
          </p:cNvPr>
          <p:cNvSpPr txBox="1"/>
          <p:nvPr/>
        </p:nvSpPr>
        <p:spPr>
          <a:xfrm>
            <a:off x="9453865" y="6590997"/>
            <a:ext cx="141672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   Swab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0BE5CD-2033-9CE7-3FAC-946A0660017B}"/>
              </a:ext>
            </a:extLst>
          </p:cNvPr>
          <p:cNvSpPr txBox="1"/>
          <p:nvPr/>
        </p:nvSpPr>
        <p:spPr>
          <a:xfrm>
            <a:off x="9453865" y="4477563"/>
            <a:ext cx="141672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   Swab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44BF3-5EB1-87C8-2F37-485E406710D3}"/>
              </a:ext>
            </a:extLst>
          </p:cNvPr>
          <p:cNvSpPr txBox="1"/>
          <p:nvPr/>
        </p:nvSpPr>
        <p:spPr>
          <a:xfrm>
            <a:off x="9449188" y="2510882"/>
            <a:ext cx="141672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NC   Swab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CFC773-652E-EBDE-9666-C9CF154E6750}"/>
              </a:ext>
            </a:extLst>
          </p:cNvPr>
          <p:cNvSpPr/>
          <p:nvPr/>
        </p:nvSpPr>
        <p:spPr>
          <a:xfrm>
            <a:off x="379828" y="864945"/>
            <a:ext cx="3483340" cy="2912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1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2B53B-ECC1-ED0E-245C-3FB758FA8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79651F-BED4-D285-E119-018853D6EE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01" t="629" r="12723" b="87949"/>
          <a:stretch/>
        </p:blipFill>
        <p:spPr>
          <a:xfrm>
            <a:off x="10451782" y="127168"/>
            <a:ext cx="1740218" cy="554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6AC111-EA6F-4799-F182-A65FC3135800}"/>
              </a:ext>
            </a:extLst>
          </p:cNvPr>
          <p:cNvSpPr txBox="1"/>
          <p:nvPr/>
        </p:nvSpPr>
        <p:spPr>
          <a:xfrm>
            <a:off x="236232" y="157059"/>
            <a:ext cx="9717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Analyzing Fresh vs Frozen Upper Airway Samples</a:t>
            </a:r>
          </a:p>
        </p:txBody>
      </p:sp>
      <p:pic>
        <p:nvPicPr>
          <p:cNvPr id="2" name="Picture 1" descr="A diagram of a diagram of a cell&#10;&#10;Description automatically generated with medium confidence">
            <a:extLst>
              <a:ext uri="{FF2B5EF4-FFF2-40B4-BE49-F238E27FC236}">
                <a16:creationId xmlns:a16="http://schemas.microsoft.com/office/drawing/2014/main" id="{214F393E-8916-1658-1FBE-5EE45CE16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8065" y="2351313"/>
            <a:ext cx="8580986" cy="4349627"/>
          </a:xfrm>
          <a:prstGeom prst="rect">
            <a:avLst/>
          </a:prstGeom>
        </p:spPr>
      </p:pic>
      <p:pic>
        <p:nvPicPr>
          <p:cNvPr id="10" name="Picture 14" descr="Cytek Aurora - spectral flow cytometer — Experimental Medicine Division">
            <a:extLst>
              <a:ext uri="{FF2B5EF4-FFF2-40B4-BE49-F238E27FC236}">
                <a16:creationId xmlns:a16="http://schemas.microsoft.com/office/drawing/2014/main" id="{5F372B2C-A165-97EA-E374-0337C82AD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05" y="1608880"/>
            <a:ext cx="4668135" cy="209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28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90AB5-4E88-50EB-0F03-E92173CB3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94FAA6-C0A0-9D6C-7CEB-1D728F0772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01" t="629" r="12723" b="87949"/>
          <a:stretch/>
        </p:blipFill>
        <p:spPr>
          <a:xfrm>
            <a:off x="10451782" y="127168"/>
            <a:ext cx="1740218" cy="554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BAFE09-AC03-E6C6-6402-8809ABCDD050}"/>
              </a:ext>
            </a:extLst>
          </p:cNvPr>
          <p:cNvSpPr txBox="1"/>
          <p:nvPr/>
        </p:nvSpPr>
        <p:spPr>
          <a:xfrm>
            <a:off x="236232" y="157059"/>
            <a:ext cx="9717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Analyzing Fresh vs Frozen Upper Airway Samples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DCF769-7D7A-F3ED-7F63-9C62176FB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73" y="1932069"/>
            <a:ext cx="5667717" cy="3554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252E0E-32D6-DB33-A362-E50563D54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285" y="1907169"/>
            <a:ext cx="5555114" cy="3554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E8A024-1B74-245B-A932-1D33E035A17A}"/>
              </a:ext>
            </a:extLst>
          </p:cNvPr>
          <p:cNvSpPr txBox="1"/>
          <p:nvPr/>
        </p:nvSpPr>
        <p:spPr>
          <a:xfrm>
            <a:off x="1031631" y="5745947"/>
            <a:ext cx="101287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Fresh and Frozen cells give comparable AIM responses, suggesting that samples can be frozen following collection and run collectively, preventing batch effects.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60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C8EBC-E41F-CBD4-6B8E-C9A4B1CC8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B2B754-4D67-78A2-5510-F1316CD60B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01" t="629" r="12723" b="87949"/>
          <a:stretch/>
        </p:blipFill>
        <p:spPr>
          <a:xfrm>
            <a:off x="10451782" y="127168"/>
            <a:ext cx="1740218" cy="554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82028C-ADD4-D42C-3348-821544F67B7E}"/>
              </a:ext>
            </a:extLst>
          </p:cNvPr>
          <p:cNvSpPr txBox="1"/>
          <p:nvPr/>
        </p:nvSpPr>
        <p:spPr>
          <a:xfrm>
            <a:off x="236232" y="157059"/>
            <a:ext cx="10215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SARS-CoV-2 Antigen Specificity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EB434E6B-21C7-408A-DC25-B19B4F3F9F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93963" y="2301491"/>
          <a:ext cx="3163289" cy="2680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Prism 10" r:id="rId5" imgW="2798975" imgH="2372335" progId="Prism10.Document">
                  <p:embed/>
                </p:oleObj>
              </mc:Choice>
              <mc:Fallback>
                <p:oleObj name="Prism 10" r:id="rId5" imgW="2798975" imgH="2372335" progId="Prism10.Document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EB434E6B-21C7-408A-DC25-B19B4F3F9F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93963" y="2301491"/>
                        <a:ext cx="3163289" cy="2680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54647D7-3FFD-EAA2-2534-1B223FC5FD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57252" y="2414121"/>
          <a:ext cx="2298170" cy="2455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Prism 10" r:id="rId7" imgW="2135965" imgH="2280856" progId="Prism10.Document">
                  <p:embed/>
                </p:oleObj>
              </mc:Choice>
              <mc:Fallback>
                <p:oleObj name="Prism 10" r:id="rId7" imgW="2135965" imgH="2280856" progId="Prism10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54647D7-3FFD-EAA2-2534-1B223FC5FD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457252" y="2414121"/>
                        <a:ext cx="2298170" cy="2455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BC100CD-10C4-33D2-B897-37E1FFCC336B}"/>
              </a:ext>
            </a:extLst>
          </p:cNvPr>
          <p:cNvSpPr txBox="1"/>
          <p:nvPr/>
        </p:nvSpPr>
        <p:spPr>
          <a:xfrm>
            <a:off x="236232" y="1219745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S-specific CD8+ T cells</a:t>
            </a:r>
            <a:endParaRPr lang="en-GB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F667B7-8FC6-50A6-9635-201B0A1CC6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32" y="1704465"/>
            <a:ext cx="2232186" cy="23437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DACFCC-47C5-66E0-1051-1AC94C81E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232" y="4236111"/>
            <a:ext cx="2232186" cy="2343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F823A1-B75D-3FFD-C352-C8088B0C9D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5996" y="1779813"/>
            <a:ext cx="2232186" cy="21765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939F45-355D-C28B-D3BE-C1E952A522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6739" y="4295715"/>
            <a:ext cx="2281443" cy="22245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FD0E24-FE6E-5B4B-BA49-5C0555558408}"/>
              </a:ext>
            </a:extLst>
          </p:cNvPr>
          <p:cNvSpPr txBox="1"/>
          <p:nvPr/>
        </p:nvSpPr>
        <p:spPr>
          <a:xfrm>
            <a:off x="3045996" y="1180194"/>
            <a:ext cx="2759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S-specific TRM CD8+ T cells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2832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B496D-4D8D-0919-B9D6-4A39B560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72" y="1473837"/>
            <a:ext cx="10177701" cy="2254389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C1417"/>
                </a:solidFill>
                <a:latin typeface="+mn-lt"/>
              </a:rPr>
              <a:t>SARS-CoV-2 specific antibody responses in Malawian adults living with HIV</a:t>
            </a:r>
            <a:endParaRPr lang="en-GB" sz="1600" b="1" dirty="0">
              <a:solidFill>
                <a:srgbClr val="CC1417"/>
              </a:solidFill>
              <a:latin typeface="+mn-lt"/>
            </a:endParaRPr>
          </a:p>
        </p:txBody>
      </p:sp>
      <p:pic>
        <p:nvPicPr>
          <p:cNvPr id="1028" name="Picture 4" descr="LSTM LOGO – Applied Research in Chemistry and Health">
            <a:extLst>
              <a:ext uri="{FF2B5EF4-FFF2-40B4-BE49-F238E27FC236}">
                <a16:creationId xmlns:a16="http://schemas.microsoft.com/office/drawing/2014/main" id="{067032E6-C57F-9735-2080-C2563A6A7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630"/>
          <a:stretch/>
        </p:blipFill>
        <p:spPr bwMode="auto">
          <a:xfrm>
            <a:off x="7953697" y="5574753"/>
            <a:ext cx="1664218" cy="122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F901141-1E8A-944D-229B-6E88E6A7B0D4}"/>
              </a:ext>
            </a:extLst>
          </p:cNvPr>
          <p:cNvSpPr txBox="1">
            <a:spLocks/>
          </p:cNvSpPr>
          <p:nvPr/>
        </p:nvSpPr>
        <p:spPr>
          <a:xfrm>
            <a:off x="2652311" y="3820823"/>
            <a:ext cx="4903281" cy="11228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atin typeface="+mn-lt"/>
                <a:cs typeface="Segoe UI Semibold" panose="020B0702040204020203" pitchFamily="34" charset="0"/>
              </a:rPr>
              <a:t>Joseph Aston Phiri</a:t>
            </a:r>
          </a:p>
          <a:p>
            <a:pPr algn="ctr"/>
            <a:r>
              <a:rPr lang="en-US" sz="2800" dirty="0">
                <a:latin typeface="+mn-lt"/>
                <a:cs typeface="Segoe UI Semibold" panose="020B0702040204020203" pitchFamily="34" charset="0"/>
              </a:rPr>
              <a:t>PDRA</a:t>
            </a:r>
          </a:p>
        </p:txBody>
      </p:sp>
    </p:spTree>
    <p:extLst>
      <p:ext uri="{BB962C8B-B14F-4D97-AF65-F5344CB8AC3E}">
        <p14:creationId xmlns:p14="http://schemas.microsoft.com/office/powerpoint/2010/main" val="3992192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059F2-754F-A31D-6CCA-20B7BC001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701D-6965-A74D-C50E-30C3026F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09498"/>
            <a:ext cx="11099205" cy="1325563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+mn-lt"/>
              </a:rPr>
              <a:t>Approach</a:t>
            </a:r>
            <a:endParaRPr lang="en-GB" sz="3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062930-8C65-CF4C-B189-7E0917DAB6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4"/>
          <a:stretch/>
        </p:blipFill>
        <p:spPr>
          <a:xfrm>
            <a:off x="2061258" y="1579418"/>
            <a:ext cx="7928362" cy="51561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3E7639-2844-4B46-9C92-9B3E568017E2}"/>
              </a:ext>
            </a:extLst>
          </p:cNvPr>
          <p:cNvSpPr txBox="1"/>
          <p:nvPr/>
        </p:nvSpPr>
        <p:spPr>
          <a:xfrm>
            <a:off x="5553046" y="1473328"/>
            <a:ext cx="495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Meso-Scale Discovery Multiplex serological assays</a:t>
            </a:r>
          </a:p>
        </p:txBody>
      </p:sp>
    </p:spTree>
    <p:extLst>
      <p:ext uri="{BB962C8B-B14F-4D97-AF65-F5344CB8AC3E}">
        <p14:creationId xmlns:p14="http://schemas.microsoft.com/office/powerpoint/2010/main" val="4149881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059F2-754F-A31D-6CCA-20B7BC001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701D-6965-A74D-C50E-30C3026F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09498"/>
            <a:ext cx="11099205" cy="1325563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+mn-lt"/>
              </a:rPr>
              <a:t>SARS-CoV-2-specific IgG antibodies in PLHIV and HIV- adults</a:t>
            </a:r>
            <a:endParaRPr lang="en-GB" sz="3000" b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3CF6B6-964A-3A43-0102-CCAAA7A7143A}"/>
              </a:ext>
            </a:extLst>
          </p:cNvPr>
          <p:cNvGrpSpPr>
            <a:grpSpLocks noChangeAspect="1"/>
          </p:cNvGrpSpPr>
          <p:nvPr/>
        </p:nvGrpSpPr>
        <p:grpSpPr>
          <a:xfrm>
            <a:off x="599753" y="1833392"/>
            <a:ext cx="11068073" cy="3953582"/>
            <a:chOff x="876841" y="1237523"/>
            <a:chExt cx="7589370" cy="2710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5927B9-A4B5-5DB4-7EC9-16E416D9F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358" r="70963"/>
            <a:stretch/>
          </p:blipFill>
          <p:spPr>
            <a:xfrm>
              <a:off x="3427437" y="1382323"/>
              <a:ext cx="1664628" cy="256215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0805E5-A04D-32C8-CB31-9F95E9D24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358" r="71123"/>
            <a:stretch/>
          </p:blipFill>
          <p:spPr>
            <a:xfrm>
              <a:off x="6025630" y="1382364"/>
              <a:ext cx="1655484" cy="256215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FFB441D-68C1-EAE5-7C9D-5BB9FE4647AB}"/>
                </a:ext>
              </a:extLst>
            </p:cNvPr>
            <p:cNvGrpSpPr/>
            <p:nvPr/>
          </p:nvGrpSpPr>
          <p:grpSpPr>
            <a:xfrm>
              <a:off x="876841" y="1241294"/>
              <a:ext cx="2409169" cy="2707200"/>
              <a:chOff x="2949639" y="1217155"/>
              <a:chExt cx="2409169" cy="27072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275833D-95AF-D438-FA25-B387A633B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-1" t="5358" r="71069"/>
              <a:stretch/>
            </p:blipFill>
            <p:spPr>
              <a:xfrm>
                <a:off x="2949639" y="1362200"/>
                <a:ext cx="1658595" cy="2562154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C564B39-6FE5-9FCC-AC9D-E83CA74130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6812"/>
              <a:stretch/>
            </p:blipFill>
            <p:spPr>
              <a:xfrm>
                <a:off x="4602737" y="1217155"/>
                <a:ext cx="756071" cy="2707200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44D7149-9956-3379-B517-F24A456CC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6519"/>
            <a:stretch/>
          </p:blipFill>
          <p:spPr>
            <a:xfrm>
              <a:off x="5093900" y="1239077"/>
              <a:ext cx="771824" cy="27036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06AEA93-9D8B-7E8B-458B-B9F9F5EB6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6306"/>
            <a:stretch/>
          </p:blipFill>
          <p:spPr>
            <a:xfrm>
              <a:off x="7681134" y="1237523"/>
              <a:ext cx="785077" cy="270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683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059F2-754F-A31D-6CCA-20B7BC001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2701D-6965-A74D-C50E-30C3026F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09498"/>
            <a:ext cx="11099205" cy="1325563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+mn-lt"/>
              </a:rPr>
              <a:t>Association between SARS-CoV-2-specific IgG antibodies among serum, LRT and URT in PLHIV and HIV- adults</a:t>
            </a:r>
            <a:endParaRPr lang="en-GB" sz="3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F2188-3BB7-936B-DC81-1279CBCEBF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89" y="4088919"/>
            <a:ext cx="4982256" cy="2491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8F07E5-45E8-F266-4F4C-C1161AAA8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943" y="1374832"/>
            <a:ext cx="4982257" cy="2491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95A2A9-89B3-C8AA-325E-600B626057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01" y="1374832"/>
            <a:ext cx="5189432" cy="2594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CC7FBD-A0DC-2CC3-4DC6-2DE56833A62C}"/>
              </a:ext>
            </a:extLst>
          </p:cNvPr>
          <p:cNvSpPr txBox="1"/>
          <p:nvPr/>
        </p:nvSpPr>
        <p:spPr>
          <a:xfrm>
            <a:off x="6372944" y="3976255"/>
            <a:ext cx="4982256" cy="25853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Stronger correlations between SARS-CoV-2-specific IgG antibodies in serum and LRT in HIV- adults than PLHIV.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SARS-CoV-2-specific IgG antibodies in serum strongly correlate with LRT than URT.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dirty="0"/>
              <a:t>SARS-CoV-2-specific IgG antibodies in LRT poorly correlate with URT.</a:t>
            </a:r>
          </a:p>
        </p:txBody>
      </p:sp>
    </p:spTree>
    <p:extLst>
      <p:ext uri="{BB962C8B-B14F-4D97-AF65-F5344CB8AC3E}">
        <p14:creationId xmlns:p14="http://schemas.microsoft.com/office/powerpoint/2010/main" val="235207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140BB-74F0-84F4-6144-7CAD0F10EB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F5FDC-77C3-2199-12FA-0375A49A7336}"/>
              </a:ext>
            </a:extLst>
          </p:cNvPr>
          <p:cNvSpPr txBox="1">
            <a:spLocks/>
          </p:cNvSpPr>
          <p:nvPr/>
        </p:nvSpPr>
        <p:spPr>
          <a:xfrm>
            <a:off x="1785937" y="322562"/>
            <a:ext cx="8186203" cy="820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rgbClr val="CC1417"/>
                </a:solidFill>
                <a:latin typeface="Segoe UI Variable Display" pitchFamily="2" charset="0"/>
              </a:rPr>
              <a:t>Acknowledgements</a:t>
            </a:r>
            <a:endParaRPr lang="en-GB" sz="3000" b="1" dirty="0">
              <a:solidFill>
                <a:srgbClr val="CC1417"/>
              </a:solidFill>
              <a:latin typeface="Segoe UI Variable Display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58926F-FE58-3F7D-5FD5-D3F3D20E574D}"/>
              </a:ext>
            </a:extLst>
          </p:cNvPr>
          <p:cNvGrpSpPr/>
          <p:nvPr/>
        </p:nvGrpSpPr>
        <p:grpSpPr>
          <a:xfrm>
            <a:off x="8567159" y="4629858"/>
            <a:ext cx="1715964" cy="1680917"/>
            <a:chOff x="9924904" y="4893667"/>
            <a:chExt cx="1715964" cy="16809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BB4731ED-FDA4-2495-81C1-4815F350D8E3}"/>
                </a:ext>
              </a:extLst>
            </p:cNvPr>
            <p:cNvSpPr txBox="1">
              <a:spLocks/>
            </p:cNvSpPr>
            <p:nvPr/>
          </p:nvSpPr>
          <p:spPr>
            <a:xfrm>
              <a:off x="9924904" y="4893667"/>
              <a:ext cx="1715964" cy="5085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Font typeface="Arial" panose="020B0604020202020204" pitchFamily="34" charset="0"/>
                <a:buNone/>
              </a:pPr>
              <a:r>
                <a:rPr lang="en-US" sz="2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Funders</a:t>
              </a: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</a:p>
          </p:txBody>
        </p:sp>
        <p:pic>
          <p:nvPicPr>
            <p:cNvPr id="7" name="Picture 6" descr="Wellcome Trust - Wikipedia">
              <a:extLst>
                <a:ext uri="{FF2B5EF4-FFF2-40B4-BE49-F238E27FC236}">
                  <a16:creationId xmlns:a16="http://schemas.microsoft.com/office/drawing/2014/main" id="{F8C87ADA-9634-C41C-5B59-7A24A2E18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2140" y="5433572"/>
              <a:ext cx="1141012" cy="114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3E1139-79D0-8E92-75B8-B7D35DAD8499}"/>
              </a:ext>
            </a:extLst>
          </p:cNvPr>
          <p:cNvSpPr txBox="1">
            <a:spLocks/>
          </p:cNvSpPr>
          <p:nvPr/>
        </p:nvSpPr>
        <p:spPr>
          <a:xfrm>
            <a:off x="1437833" y="1435118"/>
            <a:ext cx="5350903" cy="5294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MUCOSAL MLW Team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Kondwani Jambo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Henry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Mwandumba</a:t>
            </a: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Rhona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Mijumbi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Gloria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Kapira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Aaron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Chirambo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Dorothy Kazembe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Memory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Mvula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Robert Nyirenda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Precious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Chigamba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MLW Clinical Investigation Unit Team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200" dirty="0">
              <a:solidFill>
                <a:prstClr val="black">
                  <a:lumMod val="85000"/>
                  <a:lumOff val="15000"/>
                </a:prstClr>
              </a:solidFill>
              <a:cs typeface="Segoe UI Semibold" panose="020B07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412DC-2768-1E9B-9616-EC2E1C49B2D2}"/>
              </a:ext>
            </a:extLst>
          </p:cNvPr>
          <p:cNvSpPr txBox="1"/>
          <p:nvPr/>
        </p:nvSpPr>
        <p:spPr>
          <a:xfrm>
            <a:off x="6485742" y="1490537"/>
            <a:ext cx="376843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MUCOSAL </a:t>
            </a:r>
            <a:r>
              <a:rPr lang="en-US" sz="2200" b="1" dirty="0" err="1">
                <a:solidFill>
                  <a:prstClr val="black">
                    <a:lumMod val="85000"/>
                    <a:lumOff val="15000"/>
                  </a:prst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Uni.Oxford</a:t>
            </a: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 Team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Daniela Ferreira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Elena Mitsi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Hannah Shrader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prstClr val="black">
                    <a:lumMod val="85000"/>
                    <a:lumOff val="15000"/>
                  </a:prst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MUCOSAL UCL Team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Mala Maini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Mariana </a:t>
            </a: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ea typeface="Segoe UI Symbol" panose="020B0502040204020203" pitchFamily="34" charset="0"/>
                <a:cs typeface="Segoe UI Semibold" panose="020B0702040204020203" pitchFamily="34" charset="0"/>
              </a:rPr>
              <a:t>Diniz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cs typeface="Segoe UI Semibold" panose="020B07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ea typeface="Segoe UI Symbol" panose="020B05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44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B012BD-F04E-39E2-7CD1-279155F34B6D}"/>
              </a:ext>
            </a:extLst>
          </p:cNvPr>
          <p:cNvSpPr txBox="1"/>
          <p:nvPr/>
        </p:nvSpPr>
        <p:spPr>
          <a:xfrm>
            <a:off x="648566" y="1332447"/>
            <a:ext cx="107632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Intramuscular vaccination does not induce cellular immunity (maybe transiently)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Enriched B and T cell mediated anti-viral immunity in the lower airways compared to blood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/>
              <a:t>Airway SARS-CoV-2 specific T cells responses tend to last longer (better understanding of their longevity)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dirty="0"/>
          </a:p>
          <a:p>
            <a:pPr lvl="1"/>
            <a:endParaRPr lang="en-GB" sz="2400" dirty="0"/>
          </a:p>
          <a:p>
            <a:r>
              <a:rPr lang="en-GB" sz="2400" dirty="0"/>
              <a:t>Evaluate the potentials of T and B cell mediated immunity to confer protection against future variants and reduce/block virus transmission?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22FF19-B1AB-8D45-BAAA-9B13474C00A9}"/>
              </a:ext>
            </a:extLst>
          </p:cNvPr>
          <p:cNvSpPr txBox="1">
            <a:spLocks/>
          </p:cNvSpPr>
          <p:nvPr/>
        </p:nvSpPr>
        <p:spPr>
          <a:xfrm>
            <a:off x="0" y="262574"/>
            <a:ext cx="12192000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j-ea"/>
                <a:cs typeface="+mj-cs"/>
              </a:rPr>
              <a:t>What we have learnt from studying the respiratory mucosa after bacterial &amp; viral infection</a:t>
            </a:r>
          </a:p>
        </p:txBody>
      </p:sp>
    </p:spTree>
    <p:extLst>
      <p:ext uri="{BB962C8B-B14F-4D97-AF65-F5344CB8AC3E}">
        <p14:creationId xmlns:p14="http://schemas.microsoft.com/office/powerpoint/2010/main" val="2643825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FDA2448-5D97-8760-3452-0B720987C168}"/>
              </a:ext>
            </a:extLst>
          </p:cNvPr>
          <p:cNvSpPr txBox="1"/>
          <p:nvPr/>
        </p:nvSpPr>
        <p:spPr>
          <a:xfrm>
            <a:off x="9302491" y="3991844"/>
            <a:ext cx="245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Malawi</a:t>
            </a:r>
          </a:p>
        </p:txBody>
      </p:sp>
      <p:pic>
        <p:nvPicPr>
          <p:cNvPr id="11" name="Picture 10" descr="A map of malawi with black text&#10;&#10;Description automatically generated">
            <a:extLst>
              <a:ext uri="{FF2B5EF4-FFF2-40B4-BE49-F238E27FC236}">
                <a16:creationId xmlns:a16="http://schemas.microsoft.com/office/drawing/2014/main" id="{9B848439-0D16-8162-345E-D185F11B0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755" y="4361176"/>
            <a:ext cx="2950117" cy="1652066"/>
          </a:xfrm>
          <a:prstGeom prst="rect">
            <a:avLst/>
          </a:prstGeom>
        </p:spPr>
      </p:pic>
      <p:pic>
        <p:nvPicPr>
          <p:cNvPr id="18" name="Picture 17" descr="A city with water and buildings&#10;&#10;Description automatically generated">
            <a:extLst>
              <a:ext uri="{FF2B5EF4-FFF2-40B4-BE49-F238E27FC236}">
                <a16:creationId xmlns:a16="http://schemas.microsoft.com/office/drawing/2014/main" id="{E081C35E-778F-172E-673F-BBA871A7A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01" y="4317967"/>
            <a:ext cx="2792123" cy="1563589"/>
          </a:xfrm>
          <a:prstGeom prst="rect">
            <a:avLst/>
          </a:prstGeom>
        </p:spPr>
      </p:pic>
      <p:pic>
        <p:nvPicPr>
          <p:cNvPr id="19" name="Picture 18" descr="A building with a dome and a street in front of it&#10;&#10;Description automatically generated">
            <a:extLst>
              <a:ext uri="{FF2B5EF4-FFF2-40B4-BE49-F238E27FC236}">
                <a16:creationId xmlns:a16="http://schemas.microsoft.com/office/drawing/2014/main" id="{856A2224-4E43-6A99-9DF2-0634B1B02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44" y="4263108"/>
            <a:ext cx="2790825" cy="16383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84C2A1-69F4-88B8-D1B6-F313EAA54C8B}"/>
              </a:ext>
            </a:extLst>
          </p:cNvPr>
          <p:cNvSpPr txBox="1"/>
          <p:nvPr/>
        </p:nvSpPr>
        <p:spPr>
          <a:xfrm>
            <a:off x="2464702" y="3829643"/>
            <a:ext cx="245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UK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37D84A-6FEF-8B4B-82A1-45259DCB990D}"/>
              </a:ext>
            </a:extLst>
          </p:cNvPr>
          <p:cNvSpPr txBox="1"/>
          <p:nvPr/>
        </p:nvSpPr>
        <p:spPr>
          <a:xfrm>
            <a:off x="612427" y="1204287"/>
            <a:ext cx="108222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 longitudinal cohort study to better understand the Immunological memory across different </a:t>
            </a:r>
            <a:r>
              <a:rPr lang="en-GB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respiratory viral infections </a:t>
            </a:r>
            <a:r>
              <a:rPr lang="en-GB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 the upper and lower airways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 recruitment sites (Oxford &amp; Liverpool)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Compare findings between UK and Malawi cohort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F3C0391-950E-4C4F-95CF-3E74260D32EA}"/>
              </a:ext>
            </a:extLst>
          </p:cNvPr>
          <p:cNvSpPr txBox="1">
            <a:spLocks/>
          </p:cNvSpPr>
          <p:nvPr/>
        </p:nvSpPr>
        <p:spPr>
          <a:xfrm>
            <a:off x="-1" y="128592"/>
            <a:ext cx="12192001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MUCOSAL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ImMUnologiCal memOry to reSpirAtory viraL infections in the airways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0544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B4DA6EB-875A-B2D4-D86F-2D646D52C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72" y="1108149"/>
            <a:ext cx="824865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08DE3E-5D99-16C3-ABCF-9435474E359D}"/>
              </a:ext>
            </a:extLst>
          </p:cNvPr>
          <p:cNvSpPr txBox="1"/>
          <p:nvPr/>
        </p:nvSpPr>
        <p:spPr>
          <a:xfrm>
            <a:off x="8729219" y="1387155"/>
            <a:ext cx="33704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Nasal swabs will be analysed for the presence of most common respiratory viruses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Enrolled into the study, those with confirmed infection for the following: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b="1" dirty="0">
                <a:highlight>
                  <a:srgbClr val="00FFFF"/>
                </a:highlight>
              </a:rPr>
              <a:t>SARS-CoV-2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 err="1"/>
              <a:t>hCoV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RSV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Rhinovirus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/>
              <a:t>HMPV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5FA72E-ADE4-0145-B5C2-A8942749551C}"/>
              </a:ext>
            </a:extLst>
          </p:cNvPr>
          <p:cNvSpPr txBox="1">
            <a:spLocks/>
          </p:cNvSpPr>
          <p:nvPr/>
        </p:nvSpPr>
        <p:spPr>
          <a:xfrm>
            <a:off x="-1" y="128592"/>
            <a:ext cx="12192001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MUCOSAL – Recruitment strategy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546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atient's blood test&#10;&#10;Description automatically generated">
            <a:extLst>
              <a:ext uri="{FF2B5EF4-FFF2-40B4-BE49-F238E27FC236}">
                <a16:creationId xmlns:a16="http://schemas.microsoft.com/office/drawing/2014/main" id="{89682A98-1076-CD28-39A0-E21FF8FEE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16" y="1369292"/>
            <a:ext cx="7612009" cy="51407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9749AB-8B1D-38CF-A534-28139B20CBAC}"/>
              </a:ext>
            </a:extLst>
          </p:cNvPr>
          <p:cNvSpPr txBox="1"/>
          <p:nvPr/>
        </p:nvSpPr>
        <p:spPr>
          <a:xfrm>
            <a:off x="6927272" y="1560945"/>
            <a:ext cx="50685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Group A:</a:t>
            </a:r>
            <a:r>
              <a:rPr lang="en-GB" dirty="0"/>
              <a:t> Initial visit at D35 (± 21days PI &amp; at 4 months PI</a:t>
            </a:r>
          </a:p>
          <a:p>
            <a:endParaRPr lang="en-GB" dirty="0"/>
          </a:p>
          <a:p>
            <a:r>
              <a:rPr lang="en-GB" b="1" dirty="0"/>
              <a:t>Group B: </a:t>
            </a:r>
            <a:r>
              <a:rPr lang="en-GB" dirty="0"/>
              <a:t>A subset from group A will be followed up to 12 months PI</a:t>
            </a:r>
          </a:p>
          <a:p>
            <a:endParaRPr lang="en-GB" dirty="0"/>
          </a:p>
          <a:p>
            <a:r>
              <a:rPr lang="en-GB" b="1" dirty="0"/>
              <a:t>Group C: </a:t>
            </a:r>
            <a:r>
              <a:rPr lang="en-GB" dirty="0"/>
              <a:t>New resp. infection or breakthrough infection within a year after the initial respiratory infection (subset)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7C10E4-A522-7644-94F2-5C80453631E3}"/>
              </a:ext>
            </a:extLst>
          </p:cNvPr>
          <p:cNvSpPr txBox="1">
            <a:spLocks/>
          </p:cNvSpPr>
          <p:nvPr/>
        </p:nvSpPr>
        <p:spPr>
          <a:xfrm>
            <a:off x="-1" y="128592"/>
            <a:ext cx="12192001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MUCOSAL – Study Design UK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3467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98AF8-A67D-8B43-A1E7-B77C0EFDE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0ED7DE98-C37C-E810-8DB9-EC44CCB2C720}"/>
              </a:ext>
            </a:extLst>
          </p:cNvPr>
          <p:cNvGrpSpPr/>
          <p:nvPr/>
        </p:nvGrpSpPr>
        <p:grpSpPr>
          <a:xfrm>
            <a:off x="429491" y="1224054"/>
            <a:ext cx="11440720" cy="5486833"/>
            <a:chOff x="429491" y="1224054"/>
            <a:chExt cx="11440720" cy="5486833"/>
          </a:xfrm>
        </p:grpSpPr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5DF0644E-B8C9-B2D7-AB4C-048537A9BDB7}"/>
                </a:ext>
              </a:extLst>
            </p:cNvPr>
            <p:cNvSpPr/>
            <p:nvPr/>
          </p:nvSpPr>
          <p:spPr>
            <a:xfrm>
              <a:off x="3033013" y="3764268"/>
              <a:ext cx="555630" cy="336356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A28E067-875A-4CE1-49E7-F124A6F67BE4}"/>
                </a:ext>
              </a:extLst>
            </p:cNvPr>
            <p:cNvGrpSpPr/>
            <p:nvPr/>
          </p:nvGrpSpPr>
          <p:grpSpPr>
            <a:xfrm>
              <a:off x="3816524" y="1606691"/>
              <a:ext cx="4402611" cy="4762894"/>
              <a:chOff x="3369789" y="1346961"/>
              <a:chExt cx="4402611" cy="476289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E9ED436-54F5-7C70-13F2-6457E69030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87324" y="1509513"/>
                <a:ext cx="3974394" cy="4353811"/>
                <a:chOff x="206138" y="1401029"/>
                <a:chExt cx="4882392" cy="5348492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EEAC4349-E195-D509-CD22-57F65D263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561" t="44193" r="71178" b="44536"/>
                <a:stretch/>
              </p:blipFill>
              <p:spPr>
                <a:xfrm>
                  <a:off x="3748399" y="5903191"/>
                  <a:ext cx="457041" cy="846330"/>
                </a:xfrm>
                <a:prstGeom prst="rect">
                  <a:avLst/>
                </a:prstGeom>
              </p:spPr>
            </p:pic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CFBD43F8-D989-67FC-C488-C3D9EAA765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3873" r="70201"/>
                <a:stretch/>
              </p:blipFill>
              <p:spPr>
                <a:xfrm>
                  <a:off x="1548831" y="1401029"/>
                  <a:ext cx="2656609" cy="4662655"/>
                </a:xfrm>
                <a:prstGeom prst="rect">
                  <a:avLst/>
                </a:prstGeom>
              </p:spPr>
            </p:pic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05032989-40EC-F8F5-FCC4-C321499FCFF4}"/>
                    </a:ext>
                  </a:extLst>
                </p:cNvPr>
                <p:cNvCxnSpPr>
                  <a:cxnSpLocks/>
                  <a:endCxn id="2" idx="1"/>
                </p:cNvCxnSpPr>
                <p:nvPr/>
              </p:nvCxnSpPr>
              <p:spPr>
                <a:xfrm>
                  <a:off x="2923309" y="5347855"/>
                  <a:ext cx="825090" cy="978501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0A63F13-BC43-E0A8-A557-F438168D693C}"/>
                    </a:ext>
                  </a:extLst>
                </p:cNvPr>
                <p:cNvSpPr txBox="1"/>
                <p:nvPr/>
              </p:nvSpPr>
              <p:spPr>
                <a:xfrm>
                  <a:off x="4155374" y="6102544"/>
                  <a:ext cx="61266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00" dirty="0"/>
                    <a:t>serum</a:t>
                  </a:r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1B25CEDF-75E3-5A0F-8B9A-7A965A56DD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128" t="64480" r="69339" b="30527"/>
                <a:stretch/>
              </p:blipFill>
              <p:spPr>
                <a:xfrm rot="5400000">
                  <a:off x="2543730" y="4092614"/>
                  <a:ext cx="731466" cy="221656"/>
                </a:xfrm>
                <a:prstGeom prst="rect">
                  <a:avLst/>
                </a:prstGeom>
              </p:spPr>
            </p:pic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6ECE23C5-7AC3-9E3C-9044-51FDB243614A}"/>
                    </a:ext>
                  </a:extLst>
                </p:cNvPr>
                <p:cNvSpPr/>
                <p:nvPr/>
              </p:nvSpPr>
              <p:spPr>
                <a:xfrm>
                  <a:off x="1759527" y="2906915"/>
                  <a:ext cx="789709" cy="3013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A3B0F87-8BDC-F08E-58A8-F899A4CAE30E}"/>
                    </a:ext>
                  </a:extLst>
                </p:cNvPr>
                <p:cNvSpPr/>
                <p:nvPr/>
              </p:nvSpPr>
              <p:spPr>
                <a:xfrm>
                  <a:off x="1778879" y="4361161"/>
                  <a:ext cx="789709" cy="3013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42F7F50-A984-F82F-720A-B55308DCACEA}"/>
                    </a:ext>
                  </a:extLst>
                </p:cNvPr>
                <p:cNvSpPr/>
                <p:nvPr/>
              </p:nvSpPr>
              <p:spPr>
                <a:xfrm>
                  <a:off x="1778879" y="5771459"/>
                  <a:ext cx="1144430" cy="3077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C831CE3-248F-B7D7-7CCB-44C2AF4C8597}"/>
                    </a:ext>
                  </a:extLst>
                </p:cNvPr>
                <p:cNvSpPr txBox="1"/>
                <p:nvPr/>
              </p:nvSpPr>
              <p:spPr>
                <a:xfrm>
                  <a:off x="2071237" y="4392910"/>
                  <a:ext cx="1308371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00" dirty="0"/>
                    <a:t>Nasal lining fluid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EE860792-3117-DC20-F5C4-95013688A0C8}"/>
                    </a:ext>
                  </a:extLst>
                </p:cNvPr>
                <p:cNvSpPr/>
                <p:nvPr/>
              </p:nvSpPr>
              <p:spPr>
                <a:xfrm>
                  <a:off x="3618754" y="4392910"/>
                  <a:ext cx="789709" cy="1797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A4531F6-51A7-1DBC-AB37-1296A57AF6A0}"/>
                    </a:ext>
                  </a:extLst>
                </p:cNvPr>
                <p:cNvSpPr/>
                <p:nvPr/>
              </p:nvSpPr>
              <p:spPr>
                <a:xfrm>
                  <a:off x="3415731" y="3212100"/>
                  <a:ext cx="789709" cy="1797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50028F9-8FA4-BB77-C02E-550D8293BD04}"/>
                    </a:ext>
                  </a:extLst>
                </p:cNvPr>
                <p:cNvSpPr/>
                <p:nvPr/>
              </p:nvSpPr>
              <p:spPr>
                <a:xfrm>
                  <a:off x="3558705" y="1721085"/>
                  <a:ext cx="789709" cy="17975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9A84F5C-AFD8-E2A1-12BF-544D8169AD37}"/>
                    </a:ext>
                  </a:extLst>
                </p:cNvPr>
                <p:cNvSpPr txBox="1"/>
                <p:nvPr/>
              </p:nvSpPr>
              <p:spPr>
                <a:xfrm>
                  <a:off x="4177730" y="4924966"/>
                  <a:ext cx="659155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00" dirty="0"/>
                    <a:t>PBMCs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F1666C7-B573-5122-A177-01266F4D4CCC}"/>
                    </a:ext>
                  </a:extLst>
                </p:cNvPr>
                <p:cNvSpPr txBox="1"/>
                <p:nvPr/>
              </p:nvSpPr>
              <p:spPr>
                <a:xfrm>
                  <a:off x="4196939" y="3733080"/>
                  <a:ext cx="891591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00" dirty="0"/>
                    <a:t>Nasal cells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E3B2F70-8F4E-F337-1AB2-279AA881CB3B}"/>
                    </a:ext>
                  </a:extLst>
                </p:cNvPr>
                <p:cNvSpPr txBox="1"/>
                <p:nvPr/>
              </p:nvSpPr>
              <p:spPr>
                <a:xfrm>
                  <a:off x="4179192" y="2350796"/>
                  <a:ext cx="776175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00" dirty="0"/>
                    <a:t>BAL cells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CEC57CD-E94E-B528-F71D-301A7272B0F1}"/>
                    </a:ext>
                  </a:extLst>
                </p:cNvPr>
                <p:cNvSpPr txBox="1"/>
                <p:nvPr/>
              </p:nvSpPr>
              <p:spPr>
                <a:xfrm>
                  <a:off x="206138" y="2004547"/>
                  <a:ext cx="1393461" cy="6924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300" b="1" dirty="0"/>
                    <a:t>Lower</a:t>
                  </a:r>
                </a:p>
                <a:p>
                  <a:pPr algn="ctr"/>
                  <a:r>
                    <a:rPr lang="en-US" sz="1300" b="1" dirty="0"/>
                    <a:t>Respiratory Tract </a:t>
                  </a:r>
                </a:p>
                <a:p>
                  <a:pPr algn="ctr"/>
                  <a:r>
                    <a:rPr lang="en-US" sz="1300" b="1" dirty="0"/>
                    <a:t>(LRT)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4EF1E6A-DC71-5BA8-FE68-A770D02754E2}"/>
                    </a:ext>
                  </a:extLst>
                </p:cNvPr>
                <p:cNvSpPr txBox="1"/>
                <p:nvPr/>
              </p:nvSpPr>
              <p:spPr>
                <a:xfrm>
                  <a:off x="276433" y="3533025"/>
                  <a:ext cx="1354987" cy="6924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300" b="1" dirty="0"/>
                    <a:t>Upper </a:t>
                  </a:r>
                </a:p>
                <a:p>
                  <a:pPr algn="ctr"/>
                  <a:r>
                    <a:rPr lang="en-US" sz="1300" b="1" dirty="0"/>
                    <a:t>Respiratory Tract</a:t>
                  </a:r>
                </a:p>
                <a:p>
                  <a:pPr algn="ctr"/>
                  <a:r>
                    <a:rPr lang="en-US" sz="1300" b="1" dirty="0"/>
                    <a:t>(URT)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5A903B3-0103-FC90-D2B0-F966F891FC5B}"/>
                    </a:ext>
                  </a:extLst>
                </p:cNvPr>
                <p:cNvSpPr txBox="1"/>
                <p:nvPr/>
              </p:nvSpPr>
              <p:spPr>
                <a:xfrm>
                  <a:off x="216983" y="4956187"/>
                  <a:ext cx="1576009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300" b="1" dirty="0"/>
                    <a:t>Systemic Circulation</a:t>
                  </a:r>
                </a:p>
              </p:txBody>
            </p:sp>
          </p:grpSp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0B1D19A6-20E0-B3EB-A963-FE8948B9E6A8}"/>
                  </a:ext>
                </a:extLst>
              </p:cNvPr>
              <p:cNvSpPr/>
              <p:nvPr/>
            </p:nvSpPr>
            <p:spPr>
              <a:xfrm>
                <a:off x="3369789" y="1346961"/>
                <a:ext cx="4402611" cy="4762894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0800FD14-0E0C-78D8-0082-6449D587C0C9}"/>
                </a:ext>
              </a:extLst>
            </p:cNvPr>
            <p:cNvSpPr/>
            <p:nvPr/>
          </p:nvSpPr>
          <p:spPr>
            <a:xfrm>
              <a:off x="9005794" y="1606691"/>
              <a:ext cx="2864417" cy="4762894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AD6CEF58-99A1-073E-6E4B-738FDF654C8F}"/>
                </a:ext>
              </a:extLst>
            </p:cNvPr>
            <p:cNvSpPr/>
            <p:nvPr/>
          </p:nvSpPr>
          <p:spPr>
            <a:xfrm>
              <a:off x="8348817" y="3764268"/>
              <a:ext cx="555630" cy="336356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DD3A8DD-793C-6A32-E5E7-DDDF7ED5DFEF}"/>
                </a:ext>
              </a:extLst>
            </p:cNvPr>
            <p:cNvGrpSpPr/>
            <p:nvPr/>
          </p:nvGrpSpPr>
          <p:grpSpPr>
            <a:xfrm>
              <a:off x="429491" y="1574274"/>
              <a:ext cx="2492811" cy="2130308"/>
              <a:chOff x="53686" y="2350112"/>
              <a:chExt cx="2972853" cy="2540543"/>
            </a:xfrm>
          </p:grpSpPr>
          <p:pic>
            <p:nvPicPr>
              <p:cNvPr id="33" name="Picture 32" descr="A diagram of a medical sample&#10;&#10;Description automatically generated">
                <a:extLst>
                  <a:ext uri="{FF2B5EF4-FFF2-40B4-BE49-F238E27FC236}">
                    <a16:creationId xmlns:a16="http://schemas.microsoft.com/office/drawing/2014/main" id="{025BB9EB-62C3-504B-A357-31963C8724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86" t="23633" r="79042" b="35839"/>
              <a:stretch/>
            </p:blipFill>
            <p:spPr bwMode="auto">
              <a:xfrm>
                <a:off x="1584392" y="2350112"/>
                <a:ext cx="1260478" cy="2357249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62F5DED-FF9B-5928-8E46-F8AC0C782F3A}"/>
                  </a:ext>
                </a:extLst>
              </p:cNvPr>
              <p:cNvSpPr txBox="1"/>
              <p:nvPr/>
            </p:nvSpPr>
            <p:spPr>
              <a:xfrm>
                <a:off x="1102644" y="2775104"/>
                <a:ext cx="46820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300" dirty="0"/>
                  <a:t>HIV-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B701C29-0207-CBB3-7004-F0D2A7560FF8}"/>
                  </a:ext>
                </a:extLst>
              </p:cNvPr>
              <p:cNvSpPr txBox="1"/>
              <p:nvPr/>
            </p:nvSpPr>
            <p:spPr>
              <a:xfrm>
                <a:off x="321789" y="3507821"/>
                <a:ext cx="124906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300" dirty="0"/>
                  <a:t>PLHIV ART&lt;1wk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9A09FC6-10F1-4B0C-2022-2E5342B38BD7}"/>
                  </a:ext>
                </a:extLst>
              </p:cNvPr>
              <p:cNvSpPr txBox="1"/>
              <p:nvPr/>
            </p:nvSpPr>
            <p:spPr>
              <a:xfrm>
                <a:off x="382703" y="4255972"/>
                <a:ext cx="1188146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300" dirty="0"/>
                  <a:t>PLHIV ART&gt;1yr</a:t>
                </a:r>
              </a:p>
            </p:txBody>
          </p:sp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3E26EF87-353E-D82F-446A-093B7A7D5C68}"/>
                  </a:ext>
                </a:extLst>
              </p:cNvPr>
              <p:cNvSpPr/>
              <p:nvPr/>
            </p:nvSpPr>
            <p:spPr>
              <a:xfrm>
                <a:off x="53686" y="2350112"/>
                <a:ext cx="2972853" cy="2540543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6EAF5F9-3614-F5F5-2568-CD612DD0C11B}"/>
                </a:ext>
              </a:extLst>
            </p:cNvPr>
            <p:cNvGrpSpPr/>
            <p:nvPr/>
          </p:nvGrpSpPr>
          <p:grpSpPr>
            <a:xfrm>
              <a:off x="429491" y="4258764"/>
              <a:ext cx="2492811" cy="2130308"/>
              <a:chOff x="53686" y="2350112"/>
              <a:chExt cx="2972853" cy="2540543"/>
            </a:xfrm>
          </p:grpSpPr>
          <p:pic>
            <p:nvPicPr>
              <p:cNvPr id="45" name="Picture 44" descr="A diagram of a medical sample&#10;&#10;Description automatically generated">
                <a:extLst>
                  <a:ext uri="{FF2B5EF4-FFF2-40B4-BE49-F238E27FC236}">
                    <a16:creationId xmlns:a16="http://schemas.microsoft.com/office/drawing/2014/main" id="{E6604E09-BF29-1E8D-D79C-0C1C1279BD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86" t="23633" r="79042" b="35839"/>
              <a:stretch/>
            </p:blipFill>
            <p:spPr bwMode="auto">
              <a:xfrm>
                <a:off x="1584392" y="2350112"/>
                <a:ext cx="1260478" cy="2357249"/>
              </a:xfrm>
              <a:prstGeom prst="rect">
                <a:avLst/>
              </a:prstGeom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1BDD80B-8F26-8353-B271-65DB90459997}"/>
                  </a:ext>
                </a:extLst>
              </p:cNvPr>
              <p:cNvSpPr txBox="1"/>
              <p:nvPr/>
            </p:nvSpPr>
            <p:spPr>
              <a:xfrm>
                <a:off x="1102644" y="2775104"/>
                <a:ext cx="46820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300" dirty="0"/>
                  <a:t>HIV-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811B83E-A787-E514-1F87-254ECAB4F36F}"/>
                  </a:ext>
                </a:extLst>
              </p:cNvPr>
              <p:cNvSpPr txBox="1"/>
              <p:nvPr/>
            </p:nvSpPr>
            <p:spPr>
              <a:xfrm>
                <a:off x="321789" y="3507821"/>
                <a:ext cx="124906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300" dirty="0"/>
                  <a:t>PLHIV ART&lt;1wk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AB6F7E-8043-B3A2-22CE-5CABE6BBB1F2}"/>
                  </a:ext>
                </a:extLst>
              </p:cNvPr>
              <p:cNvSpPr txBox="1"/>
              <p:nvPr/>
            </p:nvSpPr>
            <p:spPr>
              <a:xfrm>
                <a:off x="382703" y="4255972"/>
                <a:ext cx="1188146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300" dirty="0"/>
                  <a:t>PLHIV ART&gt;1yr</a:t>
                </a: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D65A6E89-279C-16EE-EB7E-1E19B46BB233}"/>
                  </a:ext>
                </a:extLst>
              </p:cNvPr>
              <p:cNvSpPr/>
              <p:nvPr/>
            </p:nvSpPr>
            <p:spPr>
              <a:xfrm>
                <a:off x="53686" y="2350112"/>
                <a:ext cx="2972853" cy="2540543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FF1CD8F-4110-1174-4A11-10CD68E2A229}"/>
                </a:ext>
              </a:extLst>
            </p:cNvPr>
            <p:cNvSpPr txBox="1"/>
            <p:nvPr/>
          </p:nvSpPr>
          <p:spPr>
            <a:xfrm>
              <a:off x="1020061" y="1224054"/>
              <a:ext cx="12080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/>
                <a:t>Infection only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4594DB3-B7A0-77DF-1DA3-3976BF3B7797}"/>
                </a:ext>
              </a:extLst>
            </p:cNvPr>
            <p:cNvSpPr txBox="1"/>
            <p:nvPr/>
          </p:nvSpPr>
          <p:spPr>
            <a:xfrm>
              <a:off x="683574" y="3909644"/>
              <a:ext cx="1877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/>
                <a:t>Infection + Vaccination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F2B880E-26C8-E57B-458B-4C85AEEA4311}"/>
                </a:ext>
              </a:extLst>
            </p:cNvPr>
            <p:cNvSpPr txBox="1"/>
            <p:nvPr/>
          </p:nvSpPr>
          <p:spPr>
            <a:xfrm>
              <a:off x="931121" y="6418499"/>
              <a:ext cx="136563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i="1" dirty="0"/>
                <a:t>53 per sub-group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78F608F-960A-326D-105E-48E5BCA6B0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67" t="29523" b="33510"/>
            <a:stretch/>
          </p:blipFill>
          <p:spPr>
            <a:xfrm>
              <a:off x="9738840" y="3484054"/>
              <a:ext cx="1323481" cy="142500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82C5FCE-2FE1-B375-BBC2-0FDDFD2C4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8580" y="5272784"/>
              <a:ext cx="1323480" cy="1011603"/>
            </a:xfrm>
            <a:prstGeom prst="rect">
              <a:avLst/>
            </a:prstGeom>
          </p:spPr>
        </p:pic>
        <p:pic>
          <p:nvPicPr>
            <p:cNvPr id="67" name="Picture 66" descr="A diagram of a medical procedure&#10;&#10;Description automatically generated">
              <a:extLst>
                <a:ext uri="{FF2B5EF4-FFF2-40B4-BE49-F238E27FC236}">
                  <a16:creationId xmlns:a16="http://schemas.microsoft.com/office/drawing/2014/main" id="{AD021722-7D64-0280-DA05-A832EDB61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0976" t="5139" r="27938" b="81002"/>
            <a:stretch/>
          </p:blipFill>
          <p:spPr>
            <a:xfrm>
              <a:off x="9519329" y="1725080"/>
              <a:ext cx="1541947" cy="1349203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31C992F-578C-987A-D1DD-5745636CC759}"/>
                </a:ext>
              </a:extLst>
            </p:cNvPr>
            <p:cNvSpPr/>
            <p:nvPr/>
          </p:nvSpPr>
          <p:spPr>
            <a:xfrm>
              <a:off x="9519329" y="3192672"/>
              <a:ext cx="299251" cy="875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E79AF0C-52CD-B33F-A646-D27D24B4D601}"/>
                </a:ext>
              </a:extLst>
            </p:cNvPr>
            <p:cNvSpPr txBox="1"/>
            <p:nvPr/>
          </p:nvSpPr>
          <p:spPr>
            <a:xfrm>
              <a:off x="9912793" y="3261947"/>
              <a:ext cx="143943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/>
                <a:t>Multiplex serology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C010D5E-48AF-93F4-91BD-0505389A94E6}"/>
                </a:ext>
              </a:extLst>
            </p:cNvPr>
            <p:cNvSpPr txBox="1"/>
            <p:nvPr/>
          </p:nvSpPr>
          <p:spPr>
            <a:xfrm>
              <a:off x="9815739" y="4980396"/>
              <a:ext cx="154099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/>
                <a:t>Single-cell genomics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66B2C0E-E335-5A8E-61BB-6306EE4203B0}"/>
                </a:ext>
              </a:extLst>
            </p:cNvPr>
            <p:cNvSpPr txBox="1"/>
            <p:nvPr/>
          </p:nvSpPr>
          <p:spPr>
            <a:xfrm>
              <a:off x="10026310" y="1655500"/>
              <a:ext cx="1239570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300" dirty="0"/>
                <a:t>Flow cytometry</a:t>
              </a:r>
            </a:p>
          </p:txBody>
        </p:sp>
      </p:grpSp>
      <p:sp>
        <p:nvSpPr>
          <p:cNvPr id="55" name="Title 1">
            <a:extLst>
              <a:ext uri="{FF2B5EF4-FFF2-40B4-BE49-F238E27FC236}">
                <a16:creationId xmlns:a16="http://schemas.microsoft.com/office/drawing/2014/main" id="{8C588CA9-C594-4344-8BA5-43B8F6A6406C}"/>
              </a:ext>
            </a:extLst>
          </p:cNvPr>
          <p:cNvSpPr txBox="1">
            <a:spLocks/>
          </p:cNvSpPr>
          <p:nvPr/>
        </p:nvSpPr>
        <p:spPr>
          <a:xfrm>
            <a:off x="-1" y="128592"/>
            <a:ext cx="12192001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MUCOSAL – Study Design Malawi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45230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4A19C-EFCF-4033-7BAE-F884EBD06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" name="Table 108">
            <a:extLst>
              <a:ext uri="{FF2B5EF4-FFF2-40B4-BE49-F238E27FC236}">
                <a16:creationId xmlns:a16="http://schemas.microsoft.com/office/drawing/2014/main" id="{35BB6D49-E886-2E2E-AA62-9FFB9E27DE73}"/>
              </a:ext>
            </a:extLst>
          </p:cNvPr>
          <p:cNvGraphicFramePr>
            <a:graphicFrameLocks noGrp="1"/>
          </p:cNvGraphicFramePr>
          <p:nvPr/>
        </p:nvGraphicFramePr>
        <p:xfrm>
          <a:off x="414853" y="1471772"/>
          <a:ext cx="11245267" cy="4876800"/>
        </p:xfrm>
        <a:graphic>
          <a:graphicData uri="http://schemas.openxmlformats.org/drawingml/2006/table">
            <a:tbl>
              <a:tblPr firstRow="1" bandRow="1"/>
              <a:tblGrid>
                <a:gridCol w="3095091">
                  <a:extLst>
                    <a:ext uri="{9D8B030D-6E8A-4147-A177-3AD203B41FA5}">
                      <a16:colId xmlns:a16="http://schemas.microsoft.com/office/drawing/2014/main" val="2018395908"/>
                    </a:ext>
                  </a:extLst>
                </a:gridCol>
                <a:gridCol w="2980203">
                  <a:extLst>
                    <a:ext uri="{9D8B030D-6E8A-4147-A177-3AD203B41FA5}">
                      <a16:colId xmlns:a16="http://schemas.microsoft.com/office/drawing/2014/main" val="4135757872"/>
                    </a:ext>
                  </a:extLst>
                </a:gridCol>
                <a:gridCol w="3860247">
                  <a:extLst>
                    <a:ext uri="{9D8B030D-6E8A-4147-A177-3AD203B41FA5}">
                      <a16:colId xmlns:a16="http://schemas.microsoft.com/office/drawing/2014/main" val="3825733387"/>
                    </a:ext>
                  </a:extLst>
                </a:gridCol>
                <a:gridCol w="1309726">
                  <a:extLst>
                    <a:ext uri="{9D8B030D-6E8A-4147-A177-3AD203B41FA5}">
                      <a16:colId xmlns:a16="http://schemas.microsoft.com/office/drawing/2014/main" val="15093778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Characteristic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HIV-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  </a:t>
                      </a:r>
                      <a:b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</a:b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N = 34</a:t>
                      </a:r>
                      <a:r>
                        <a:rPr lang="en-US" sz="20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1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HIV+ on ART &gt;1y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  </a:t>
                      </a:r>
                      <a:b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</a:b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N = 22</a:t>
                      </a:r>
                      <a:r>
                        <a:rPr lang="en-US" sz="20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1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p-value</a:t>
                      </a:r>
                      <a:r>
                        <a:rPr lang="en-US" sz="20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2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35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Age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30 (24, 37)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39 (30, 43)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0.003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618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Sex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0.025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641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90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Female</a:t>
                      </a:r>
                      <a:endParaRPr lang="en-GB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16 (47%)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17 (77%)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6518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90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Male</a:t>
                      </a:r>
                      <a:endParaRPr lang="en-GB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18 (53%)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5 (23%)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56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Vaccination status</a:t>
                      </a:r>
                      <a:endParaRPr lang="en-GB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0.038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252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90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Unvaccinated</a:t>
                      </a:r>
                      <a:endParaRPr lang="en-GB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22 (65%)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8 (36%)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404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90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Vaccinated</a:t>
                      </a:r>
                      <a:endParaRPr lang="en-GB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12 (35%)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14 (64%)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990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CD4 count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NA (NA, NA)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516 (295, 642)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242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HIV viral load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&gt;0.9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494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90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&lt;40</a:t>
                      </a:r>
                      <a:endParaRPr lang="en-GB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3 (14%)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2141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90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&gt;40</a:t>
                      </a:r>
                      <a:endParaRPr lang="en-GB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4 (19%)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606361"/>
                  </a:ext>
                </a:extLst>
              </a:tr>
              <a:tr h="59055">
                <a:tc>
                  <a:txBody>
                    <a:bodyPr/>
                    <a:lstStyle/>
                    <a:p>
                      <a:pPr marL="190500" marR="63500" algn="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Not detected</a:t>
                      </a:r>
                      <a:endParaRPr lang="en-GB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14 (67%)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004775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1</a:t>
                      </a: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Median (Q1, Q3); n (%)</a:t>
                      </a:r>
                      <a:endParaRPr lang="en-GB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984788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635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20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2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Helvetica" pitchFamily="2" charset="0"/>
                          <a:cs typeface="Helvetica" pitchFamily="2" charset="0"/>
                        </a:rPr>
                        <a:t>Wilcoxon rank sum test; Pearson's Chi-squared test; Fisher's exact test</a:t>
                      </a:r>
                      <a:endParaRPr lang="en-GB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520420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535093FB-0D45-5842-8EC6-359F0A544480}"/>
              </a:ext>
            </a:extLst>
          </p:cNvPr>
          <p:cNvSpPr txBox="1">
            <a:spLocks/>
          </p:cNvSpPr>
          <p:nvPr/>
        </p:nvSpPr>
        <p:spPr>
          <a:xfrm>
            <a:off x="-1" y="128592"/>
            <a:ext cx="12192001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MUCOSAL – Participant demographics Malawi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14030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682D012-A970-DCE7-60DC-EC43C0A93F72}"/>
              </a:ext>
            </a:extLst>
          </p:cNvPr>
          <p:cNvSpPr txBox="1"/>
          <p:nvPr/>
        </p:nvSpPr>
        <p:spPr>
          <a:xfrm>
            <a:off x="841973" y="1301063"/>
            <a:ext cx="10701196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To assess the </a:t>
            </a: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magnitude and longevity 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of antigen-specific T and B cell immune responses to respiratory viruses both in the respiratory mucosa and the periphery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Direct comparison of immune memory between </a:t>
            </a: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nose and lung mucosa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To assess the </a:t>
            </a:r>
            <a:r>
              <a:rPr lang="en-GB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ability of antigen-specific T and B cells to </a:t>
            </a:r>
            <a:r>
              <a:rPr lang="en-GB" sz="2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cross-react </a:t>
            </a:r>
            <a:r>
              <a:rPr lang="en-GB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other antigens 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Identify correlates of protection</a:t>
            </a:r>
            <a:endParaRPr lang="en-GB" sz="22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Assess changes in immune responses </a:t>
            </a:r>
            <a:r>
              <a:rPr lang="en-GB" sz="2200" b="1" dirty="0">
                <a:latin typeface="Calibri" panose="020F0502020204030204" pitchFamily="34" charset="0"/>
                <a:cs typeface="Calibri" panose="020F0502020204030204" pitchFamily="34" charset="0"/>
              </a:rPr>
              <a:t>with age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GB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Data comparison between UK and Malawi Cohort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AF0A51-BE8C-F44D-8C95-D1583044FFD3}"/>
              </a:ext>
            </a:extLst>
          </p:cNvPr>
          <p:cNvSpPr txBox="1">
            <a:spLocks/>
          </p:cNvSpPr>
          <p:nvPr/>
        </p:nvSpPr>
        <p:spPr>
          <a:xfrm>
            <a:off x="-1" y="128592"/>
            <a:ext cx="12192001" cy="828000"/>
          </a:xfrm>
          <a:prstGeom prst="rect">
            <a:avLst/>
          </a:prstGeom>
          <a:solidFill>
            <a:srgbClr val="0E2841">
              <a:lumMod val="10000"/>
              <a:lumOff val="9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Primary and Secondary Objectives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9478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fdd7410-975e-4ab4-8eba-04eb2d2c35cb}" enabled="0" method="" siteId="{8fdd7410-975e-4ab4-8eba-04eb2d2c35c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111746</TotalTime>
  <Words>1534</Words>
  <Application>Microsoft Office PowerPoint</Application>
  <PresentationFormat>Widescreen</PresentationFormat>
  <Paragraphs>290</Paragraphs>
  <Slides>29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Calibri Light</vt:lpstr>
      <vt:lpstr>Segoe UI Historic</vt:lpstr>
      <vt:lpstr>Segoe UI Semibold</vt:lpstr>
      <vt:lpstr>Segoe UI Variable Display</vt:lpstr>
      <vt:lpstr>Wingdings</vt:lpstr>
      <vt:lpstr>Office Theme</vt:lpstr>
      <vt:lpstr>1_Office Theme</vt:lpstr>
      <vt:lpstr>Prism 9</vt:lpstr>
      <vt:lpstr>Prism 10</vt:lpstr>
      <vt:lpstr>Can cross-protective airway-resident immunity be harnessed for SARS-CoV-2 variant protection in UK and Malawian populations with or without HIV infection? </vt:lpstr>
      <vt:lpstr>ImMUnologiCal memOry to reSpirAtory viraL infections in the airways (MUCOSAL)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cross-protective airway-resident immunity be harnessed for SARS-CoV-2 variant protection in UK and Malawian populations with or without HIV infection? </vt:lpstr>
      <vt:lpstr>PowerPoint Presentation</vt:lpstr>
      <vt:lpstr>PowerPoint Presentation</vt:lpstr>
      <vt:lpstr>PowerPoint Presentation</vt:lpstr>
      <vt:lpstr>PowerPoint Presentation</vt:lpstr>
      <vt:lpstr>Specific Objectives</vt:lpstr>
      <vt:lpstr>Team</vt:lpstr>
      <vt:lpstr>ImMUnologiCal memOry to reSpirAtory viraL infections in the airways (MUCOSAL)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SARS-CoV-2 specific antibody responses in Malawian adults living with HIV</vt:lpstr>
      <vt:lpstr>Approach</vt:lpstr>
      <vt:lpstr>SARS-CoV-2-specific IgG antibodies in PLHIV and HIV- adults</vt:lpstr>
      <vt:lpstr>Association between SARS-CoV-2-specific IgG antibodies among serum, LRT and URT in PLHIV and HIV- adults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Godwin Tembo</dc:creator>
  <cp:lastModifiedBy>Adam Dale</cp:lastModifiedBy>
  <cp:revision>147</cp:revision>
  <dcterms:created xsi:type="dcterms:W3CDTF">2022-07-21T09:46:36Z</dcterms:created>
  <dcterms:modified xsi:type="dcterms:W3CDTF">2024-12-18T10:22:15Z</dcterms:modified>
</cp:coreProperties>
</file>