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09" r:id="rId5"/>
    <p:sldId id="2147478618" r:id="rId6"/>
    <p:sldId id="2147478619" r:id="rId7"/>
    <p:sldId id="2147478620" r:id="rId8"/>
    <p:sldId id="2147469959" r:id="rId9"/>
    <p:sldId id="2147469933" r:id="rId10"/>
    <p:sldId id="2147471587" r:id="rId11"/>
    <p:sldId id="2147469929" r:id="rId12"/>
    <p:sldId id="2147471575" r:id="rId13"/>
    <p:sldId id="2147469932" r:id="rId14"/>
    <p:sldId id="2147469931" r:id="rId15"/>
    <p:sldId id="2147469930" r:id="rId16"/>
    <p:sldId id="2147469940" r:id="rId17"/>
    <p:sldId id="2147469982" r:id="rId18"/>
    <p:sldId id="296" r:id="rId19"/>
  </p:sldIdLst>
  <p:sldSz cx="16254413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7E5"/>
    <a:srgbClr val="B2001D"/>
    <a:srgbClr val="6AA035"/>
    <a:srgbClr val="B2011E"/>
    <a:srgbClr val="1571F2"/>
    <a:srgbClr val="40120D"/>
    <a:srgbClr val="2A522C"/>
    <a:srgbClr val="00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2" autoAdjust="0"/>
    <p:restoredTop sz="65020" autoAdjust="0"/>
  </p:normalViewPr>
  <p:slideViewPr>
    <p:cSldViewPr snapToGrid="0">
      <p:cViewPr varScale="1">
        <p:scale>
          <a:sx n="44" d="100"/>
          <a:sy n="44" d="100"/>
        </p:scale>
        <p:origin x="7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Wheater" userId="6e6df1fd-7d7e-48b5-9976-cdc86ff013d9" providerId="ADAL" clId="{26E264C6-97C1-40CF-817A-12A2DFDE4192}"/>
    <pc:docChg chg="modSld">
      <pc:chgData name="Emily Wheater" userId="6e6df1fd-7d7e-48b5-9976-cdc86ff013d9" providerId="ADAL" clId="{26E264C6-97C1-40CF-817A-12A2DFDE4192}" dt="2024-10-09T17:01:55.534" v="18" actId="20577"/>
      <pc:docMkLst>
        <pc:docMk/>
      </pc:docMkLst>
      <pc:sldChg chg="modNotesTx">
        <pc:chgData name="Emily Wheater" userId="6e6df1fd-7d7e-48b5-9976-cdc86ff013d9" providerId="ADAL" clId="{26E264C6-97C1-40CF-817A-12A2DFDE4192}" dt="2024-10-09T17:01:06.008" v="0" actId="20577"/>
        <pc:sldMkLst>
          <pc:docMk/>
          <pc:sldMk cId="538732259" sldId="309"/>
        </pc:sldMkLst>
      </pc:sldChg>
      <pc:sldChg chg="modNotesTx">
        <pc:chgData name="Emily Wheater" userId="6e6df1fd-7d7e-48b5-9976-cdc86ff013d9" providerId="ADAL" clId="{26E264C6-97C1-40CF-817A-12A2DFDE4192}" dt="2024-10-09T17:01:29.032" v="9" actId="20577"/>
        <pc:sldMkLst>
          <pc:docMk/>
          <pc:sldMk cId="3954136075" sldId="2147469929"/>
        </pc:sldMkLst>
      </pc:sldChg>
      <pc:sldChg chg="modNotesTx">
        <pc:chgData name="Emily Wheater" userId="6e6df1fd-7d7e-48b5-9976-cdc86ff013d9" providerId="ADAL" clId="{26E264C6-97C1-40CF-817A-12A2DFDE4192}" dt="2024-10-09T17:01:38.379" v="13" actId="20577"/>
        <pc:sldMkLst>
          <pc:docMk/>
          <pc:sldMk cId="1000301280" sldId="2147469930"/>
        </pc:sldMkLst>
      </pc:sldChg>
      <pc:sldChg chg="modNotesTx">
        <pc:chgData name="Emily Wheater" userId="6e6df1fd-7d7e-48b5-9976-cdc86ff013d9" providerId="ADAL" clId="{26E264C6-97C1-40CF-817A-12A2DFDE4192}" dt="2024-10-09T17:01:36.141" v="12" actId="20577"/>
        <pc:sldMkLst>
          <pc:docMk/>
          <pc:sldMk cId="1487405527" sldId="2147469931"/>
        </pc:sldMkLst>
      </pc:sldChg>
      <pc:sldChg chg="modNotesTx">
        <pc:chgData name="Emily Wheater" userId="6e6df1fd-7d7e-48b5-9976-cdc86ff013d9" providerId="ADAL" clId="{26E264C6-97C1-40CF-817A-12A2DFDE4192}" dt="2024-10-09T17:01:33.699" v="11" actId="20577"/>
        <pc:sldMkLst>
          <pc:docMk/>
          <pc:sldMk cId="3663555632" sldId="2147469932"/>
        </pc:sldMkLst>
      </pc:sldChg>
      <pc:sldChg chg="modNotesTx">
        <pc:chgData name="Emily Wheater" userId="6e6df1fd-7d7e-48b5-9976-cdc86ff013d9" providerId="ADAL" clId="{26E264C6-97C1-40CF-817A-12A2DFDE4192}" dt="2024-10-09T17:01:20.634" v="7" actId="20577"/>
        <pc:sldMkLst>
          <pc:docMk/>
          <pc:sldMk cId="2779587691" sldId="2147469933"/>
        </pc:sldMkLst>
      </pc:sldChg>
      <pc:sldChg chg="modNotesTx">
        <pc:chgData name="Emily Wheater" userId="6e6df1fd-7d7e-48b5-9976-cdc86ff013d9" providerId="ADAL" clId="{26E264C6-97C1-40CF-817A-12A2DFDE4192}" dt="2024-10-09T17:01:44.242" v="17" actId="5793"/>
        <pc:sldMkLst>
          <pc:docMk/>
          <pc:sldMk cId="293756572" sldId="2147469940"/>
        </pc:sldMkLst>
      </pc:sldChg>
      <pc:sldChg chg="modNotesTx">
        <pc:chgData name="Emily Wheater" userId="6e6df1fd-7d7e-48b5-9976-cdc86ff013d9" providerId="ADAL" clId="{26E264C6-97C1-40CF-817A-12A2DFDE4192}" dt="2024-10-09T17:01:16.422" v="5" actId="20577"/>
        <pc:sldMkLst>
          <pc:docMk/>
          <pc:sldMk cId="703830733" sldId="2147469959"/>
        </pc:sldMkLst>
      </pc:sldChg>
      <pc:sldChg chg="modNotesTx">
        <pc:chgData name="Emily Wheater" userId="6e6df1fd-7d7e-48b5-9976-cdc86ff013d9" providerId="ADAL" clId="{26E264C6-97C1-40CF-817A-12A2DFDE4192}" dt="2024-10-09T17:01:55.534" v="18" actId="20577"/>
        <pc:sldMkLst>
          <pc:docMk/>
          <pc:sldMk cId="2995312539" sldId="2147469982"/>
        </pc:sldMkLst>
      </pc:sldChg>
      <pc:sldChg chg="modNotesTx">
        <pc:chgData name="Emily Wheater" userId="6e6df1fd-7d7e-48b5-9976-cdc86ff013d9" providerId="ADAL" clId="{26E264C6-97C1-40CF-817A-12A2DFDE4192}" dt="2024-10-09T17:01:30.663" v="10" actId="20577"/>
        <pc:sldMkLst>
          <pc:docMk/>
          <pc:sldMk cId="716008903" sldId="2147471575"/>
        </pc:sldMkLst>
      </pc:sldChg>
      <pc:sldChg chg="modNotesTx">
        <pc:chgData name="Emily Wheater" userId="6e6df1fd-7d7e-48b5-9976-cdc86ff013d9" providerId="ADAL" clId="{26E264C6-97C1-40CF-817A-12A2DFDE4192}" dt="2024-10-09T17:01:24.943" v="8" actId="20577"/>
        <pc:sldMkLst>
          <pc:docMk/>
          <pc:sldMk cId="2692047104" sldId="2147471587"/>
        </pc:sldMkLst>
      </pc:sldChg>
      <pc:sldChg chg="modNotesTx">
        <pc:chgData name="Emily Wheater" userId="6e6df1fd-7d7e-48b5-9976-cdc86ff013d9" providerId="ADAL" clId="{26E264C6-97C1-40CF-817A-12A2DFDE4192}" dt="2024-10-09T17:01:08.389" v="1" actId="20577"/>
        <pc:sldMkLst>
          <pc:docMk/>
          <pc:sldMk cId="1806254792" sldId="2147478618"/>
        </pc:sldMkLst>
      </pc:sldChg>
      <pc:sldChg chg="modNotesTx">
        <pc:chgData name="Emily Wheater" userId="6e6df1fd-7d7e-48b5-9976-cdc86ff013d9" providerId="ADAL" clId="{26E264C6-97C1-40CF-817A-12A2DFDE4192}" dt="2024-10-09T17:01:10.835" v="3" actId="5793"/>
        <pc:sldMkLst>
          <pc:docMk/>
          <pc:sldMk cId="2146592180" sldId="2147478619"/>
        </pc:sldMkLst>
      </pc:sldChg>
      <pc:sldChg chg="modNotesTx">
        <pc:chgData name="Emily Wheater" userId="6e6df1fd-7d7e-48b5-9976-cdc86ff013d9" providerId="ADAL" clId="{26E264C6-97C1-40CF-817A-12A2DFDE4192}" dt="2024-10-09T17:01:13.034" v="4" actId="20577"/>
        <pc:sldMkLst>
          <pc:docMk/>
          <pc:sldMk cId="2417132120" sldId="21474786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BEB45-C1F7-45B5-93BE-5E99D48F86B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F39CF-66C3-462C-B959-0D5E3C3CE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22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40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endParaRPr lang="en-GB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5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609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863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92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26B2B-F1D7-41A5-849C-23E78406A6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30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292929"/>
              </a:solidFill>
              <a:latin typeface="Helvetica Neue"/>
              <a:ea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endParaRPr lang="en-US"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-"/>
              <a:tabLst/>
              <a:defRPr/>
            </a:pPr>
            <a:endParaRPr lang="en-GB" b="0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pPr algn="l" rtl="0" fontAlgn="base"/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F39CF-66C3-462C-B959-0D5E3C3CE7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91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F39CF-66C3-462C-B959-0D5E3C3CE7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046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sz="1400" dirty="0">
              <a:effectLst/>
              <a:latin typeface="+mn-lt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25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26B2B-F1D7-41A5-849C-23E78406A6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533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75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,Sans-Serif"/>
              <a:buNone/>
              <a:defRPr/>
            </a:pPr>
            <a:endParaRPr lang="en-US" sz="1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9 October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79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84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2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l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CB85F-6AC1-4DD5-A9E9-947E0A4C2FB1}" type="datetime1">
              <a:rPr lang="en-GB" smtClean="0"/>
              <a:pPr/>
              <a:t>09/10/2024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wellcome.org</a:t>
            </a:r>
            <a:r>
              <a:rPr lang="en-GB" dirty="0"/>
              <a:t>  |  @</a:t>
            </a:r>
            <a:r>
              <a:rPr lang="en-GB" dirty="0" err="1"/>
              <a:t>wellcometrust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8D806A-BF7C-694B-94A0-278AF4C04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9" y="881172"/>
            <a:ext cx="8262000" cy="7262113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09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67206" y="8461372"/>
            <a:ext cx="2520000" cy="276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6CB85F-6AC1-4DD5-A9E9-947E0A4C2FB1}" type="datetime1">
              <a:rPr lang="en-GB" smtClean="0"/>
              <a:pPr/>
              <a:t>09/10/2024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wellcome.org</a:t>
            </a:r>
            <a:r>
              <a:rPr lang="en-GB" dirty="0"/>
              <a:t>  |  @</a:t>
            </a:r>
            <a:r>
              <a:rPr lang="en-GB" dirty="0" err="1"/>
              <a:t>wellcometrust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D387B4-3C27-4B80-8BAC-48D4A07D6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9" y="2219587"/>
            <a:ext cx="4680000" cy="583717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D2D89-CF19-4F15-BDAB-5D84B480D0A9}"/>
              </a:ext>
            </a:extLst>
          </p:cNvPr>
          <p:cNvSpPr/>
          <p:nvPr userDrawn="1"/>
        </p:nvSpPr>
        <p:spPr>
          <a:xfrm>
            <a:off x="5665449" y="1995864"/>
            <a:ext cx="46800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843964-3C73-46B6-B54A-001B8E5010AB}"/>
              </a:ext>
            </a:extLst>
          </p:cNvPr>
          <p:cNvSpPr/>
          <p:nvPr userDrawn="1"/>
        </p:nvSpPr>
        <p:spPr>
          <a:xfrm>
            <a:off x="10755206" y="1995864"/>
            <a:ext cx="49320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C772EBD-AF45-4D9C-9E09-B837E42235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5206" y="2219587"/>
            <a:ext cx="4932000" cy="583717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4296FAB-2728-4F83-929A-DC337ACA49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0809" y="0"/>
            <a:ext cx="9333604" cy="9144000"/>
          </a:xfrm>
          <a:custGeom>
            <a:avLst/>
            <a:gdLst>
              <a:gd name="connsiteX0" fmla="*/ 2235659 w 9333604"/>
              <a:gd name="connsiteY0" fmla="*/ 0 h 9144000"/>
              <a:gd name="connsiteX1" fmla="*/ 9333604 w 9333604"/>
              <a:gd name="connsiteY1" fmla="*/ 0 h 9144000"/>
              <a:gd name="connsiteX2" fmla="*/ 9333604 w 9333604"/>
              <a:gd name="connsiteY2" fmla="*/ 9144000 h 9144000"/>
              <a:gd name="connsiteX3" fmla="*/ 0 w 9333604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3604" h="9144000">
                <a:moveTo>
                  <a:pt x="2235659" y="0"/>
                </a:moveTo>
                <a:lnTo>
                  <a:pt x="9333604" y="0"/>
                </a:lnTo>
                <a:lnTo>
                  <a:pt x="9333604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7236000" cy="64120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wellcome.org</a:t>
            </a:r>
            <a:r>
              <a:rPr lang="en-GB" dirty="0"/>
              <a:t>  |  @</a:t>
            </a:r>
            <a:r>
              <a:rPr lang="en-GB" dirty="0" err="1"/>
              <a:t>wellcometrust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D387B4-3C27-4B80-8BAC-48D4A07D6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2815129"/>
            <a:ext cx="6300000" cy="5241631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9CA2D-E1EE-3B49-B41B-622DCF09E6CB}"/>
              </a:ext>
            </a:extLst>
          </p:cNvPr>
          <p:cNvSpPr txBox="1"/>
          <p:nvPr userDrawn="1"/>
        </p:nvSpPr>
        <p:spPr>
          <a:xfrm>
            <a:off x="16629882" y="-51630"/>
            <a:ext cx="3864964" cy="2506804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b="1" dirty="0"/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Select the image, right click and select ‘</a:t>
            </a:r>
            <a:r>
              <a:rPr lang="en-GB" b="1" dirty="0"/>
              <a:t>Crop</a:t>
            </a:r>
            <a:r>
              <a:rPr lang="en-GB" dirty="0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Click off the image to set in position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EC64D88-5855-9543-B08C-615E20EFF6FD}"/>
              </a:ext>
            </a:extLst>
          </p:cNvPr>
          <p:cNvSpPr txBox="1">
            <a:spLocks/>
          </p:cNvSpPr>
          <p:nvPr userDrawn="1"/>
        </p:nvSpPr>
        <p:spPr>
          <a:xfrm>
            <a:off x="14060851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37296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3183B5E-B5EC-46CD-93F2-CBFBEA6D05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78485" y="0"/>
            <a:ext cx="14175928" cy="9144000"/>
          </a:xfrm>
          <a:custGeom>
            <a:avLst/>
            <a:gdLst>
              <a:gd name="connsiteX0" fmla="*/ 2233874 w 14175928"/>
              <a:gd name="connsiteY0" fmla="*/ 0 h 9144000"/>
              <a:gd name="connsiteX1" fmla="*/ 14175928 w 14175928"/>
              <a:gd name="connsiteY1" fmla="*/ 0 h 9144000"/>
              <a:gd name="connsiteX2" fmla="*/ 14175928 w 14175928"/>
              <a:gd name="connsiteY2" fmla="*/ 9144000 h 9144000"/>
              <a:gd name="connsiteX3" fmla="*/ 0 w 14175928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5928" h="9144000">
                <a:moveTo>
                  <a:pt x="2233874" y="0"/>
                </a:moveTo>
                <a:lnTo>
                  <a:pt x="14175928" y="0"/>
                </a:lnTo>
                <a:lnTo>
                  <a:pt x="1417592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AC22C48-1B53-4E47-BA9A-B7209525C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507539"/>
            <a:ext cx="3320252" cy="4752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6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D7E95-977F-2E45-9B01-C5DD39D42FDC}"/>
              </a:ext>
            </a:extLst>
          </p:cNvPr>
          <p:cNvSpPr txBox="1"/>
          <p:nvPr userDrawn="1"/>
        </p:nvSpPr>
        <p:spPr>
          <a:xfrm>
            <a:off x="16629882" y="-51630"/>
            <a:ext cx="3864964" cy="2506804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b="1" dirty="0"/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Select the image, right click and select ‘</a:t>
            </a:r>
            <a:r>
              <a:rPr lang="en-GB" b="1" dirty="0"/>
              <a:t>Crop</a:t>
            </a:r>
            <a:r>
              <a:rPr lang="en-GB" dirty="0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Click off the image to set in position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1C9F717-9902-AC41-97AA-416C1F6C3510}"/>
              </a:ext>
            </a:extLst>
          </p:cNvPr>
          <p:cNvSpPr txBox="1">
            <a:spLocks/>
          </p:cNvSpPr>
          <p:nvPr userDrawn="1"/>
        </p:nvSpPr>
        <p:spPr>
          <a:xfrm>
            <a:off x="14060851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4922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9AC5FA-FF48-BB4B-8CBD-BE34B79E00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4413" cy="9144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608D2-2BC1-8D49-8924-98A7AD8B5391}"/>
              </a:ext>
            </a:extLst>
          </p:cNvPr>
          <p:cNvSpPr txBox="1"/>
          <p:nvPr userDrawn="1"/>
        </p:nvSpPr>
        <p:spPr>
          <a:xfrm>
            <a:off x="16629882" y="-51630"/>
            <a:ext cx="3864964" cy="2506804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b="1" dirty="0"/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Select the image, right click and select ‘</a:t>
            </a:r>
            <a:r>
              <a:rPr lang="en-GB" b="1" dirty="0"/>
              <a:t>Crop</a:t>
            </a:r>
            <a:r>
              <a:rPr lang="en-GB" dirty="0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Click off the image to set in position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B3F4D04-647D-6245-B69F-9AB262AD54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98301" y="6433860"/>
            <a:ext cx="3942711" cy="237259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Wellcome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E29C385-6408-4D4E-ABAB-E3E285356F9F}"/>
              </a:ext>
            </a:extLst>
          </p:cNvPr>
          <p:cNvSpPr txBox="1">
            <a:spLocks/>
          </p:cNvSpPr>
          <p:nvPr userDrawn="1"/>
        </p:nvSpPr>
        <p:spPr>
          <a:xfrm>
            <a:off x="14060851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12475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wellcome.org</a:t>
            </a:r>
            <a:r>
              <a:rPr lang="en-GB" dirty="0"/>
              <a:t>  |  @</a:t>
            </a:r>
            <a:r>
              <a:rPr lang="en-GB" dirty="0" err="1"/>
              <a:t>wellcometrust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F4B426-8678-4D81-9AD5-CFC252E23F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206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B2144-1607-4A8F-AC90-D98FB405A1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206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C2A14EED-E0F2-49C1-83BF-4B253DAA43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320062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9871F07-159F-4B03-BDDE-37EDA42106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4825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848015DA-6064-4697-A500-1F6820B8ED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2444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33D653F-9CD3-483E-8133-53AE70DB08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20062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7413E11B-616E-49DD-8CFA-1FDECB3DB9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02444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F9E414E7-3026-47EA-A235-7261D57E12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84825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2E7F68-A244-194C-BE91-2B6D748A25E6}"/>
              </a:ext>
            </a:extLst>
          </p:cNvPr>
          <p:cNvSpPr txBox="1"/>
          <p:nvPr userDrawn="1"/>
        </p:nvSpPr>
        <p:spPr>
          <a:xfrm>
            <a:off x="16629882" y="-51630"/>
            <a:ext cx="3864964" cy="2506804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b="1" dirty="0"/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Select the image, right click and select ‘</a:t>
            </a:r>
            <a:r>
              <a:rPr lang="en-GB" b="1" dirty="0"/>
              <a:t>Crop</a:t>
            </a:r>
            <a:r>
              <a:rPr lang="en-GB" dirty="0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Click off the image to set in position</a:t>
            </a:r>
          </a:p>
        </p:txBody>
      </p:sp>
    </p:spTree>
    <p:extLst>
      <p:ext uri="{BB962C8B-B14F-4D97-AF65-F5344CB8AC3E}">
        <p14:creationId xmlns:p14="http://schemas.microsoft.com/office/powerpoint/2010/main" val="38802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56B39-624B-4F50-84F1-47E4C53EA3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7206" y="2160000"/>
            <a:ext cx="15120000" cy="54720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06" y="792907"/>
            <a:ext cx="13536000" cy="677108"/>
          </a:xfrm>
        </p:spPr>
        <p:txBody>
          <a:bodyPr/>
          <a:lstStyle>
            <a:lvl1pPr>
              <a:lnSpc>
                <a:spcPct val="100000"/>
              </a:lnSpc>
              <a:defRPr sz="4400" spc="-11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wellcome.org</a:t>
            </a:r>
            <a:r>
              <a:rPr lang="en-GB" dirty="0"/>
              <a:t>  |  @</a:t>
            </a:r>
            <a:r>
              <a:rPr lang="en-GB" dirty="0" err="1"/>
              <a:t>wellcometrust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13536000" cy="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5AAC2B-1D2D-44D0-8A5B-C69F91304F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7206" y="7877416"/>
            <a:ext cx="15120000" cy="179344"/>
          </a:xfrm>
        </p:spPr>
        <p:txBody>
          <a:bodyPr anchor="b" anchorCtr="0">
            <a:spAutoFit/>
          </a:bodyPr>
          <a:lstStyle>
            <a:lvl1pPr algn="r">
              <a:lnSpc>
                <a:spcPts val="1450"/>
              </a:lnSpc>
              <a:spcAft>
                <a:spcPts val="0"/>
              </a:spcAft>
              <a:defRPr sz="12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9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56B39-624B-4F50-84F1-47E4C53EA3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65448" y="881172"/>
            <a:ext cx="8262000" cy="7485836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wellcome.org</a:t>
            </a:r>
            <a:r>
              <a:rPr lang="en-GB" dirty="0"/>
              <a:t>  |  @</a:t>
            </a:r>
            <a:r>
              <a:rPr lang="en-GB" dirty="0" err="1"/>
              <a:t>wellcometrust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4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7702457"/>
            <a:ext cx="15120000" cy="359073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 spc="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4118310"/>
            <a:ext cx="15120000" cy="846386"/>
          </a:xfrm>
          <a:noFill/>
        </p:spPr>
        <p:txBody>
          <a:bodyPr anchor="ctr"/>
          <a:lstStyle>
            <a:lvl1pPr algn="ctr">
              <a:lnSpc>
                <a:spcPts val="6600"/>
              </a:lnSpc>
              <a:defRPr sz="5500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D0E0D-BAB6-304A-B7BB-EE1A50A79588}"/>
              </a:ext>
            </a:extLst>
          </p:cNvPr>
          <p:cNvSpPr/>
          <p:nvPr userDrawn="1"/>
        </p:nvSpPr>
        <p:spPr>
          <a:xfrm>
            <a:off x="7828406" y="7285695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DFF60-887E-6944-B68B-A81DE4A4C274}"/>
              </a:ext>
            </a:extLst>
          </p:cNvPr>
          <p:cNvSpPr/>
          <p:nvPr userDrawn="1"/>
        </p:nvSpPr>
        <p:spPr>
          <a:xfrm>
            <a:off x="7828406" y="1358068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9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7702457"/>
            <a:ext cx="15120000" cy="359073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 spc="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15ECC6B9-3B94-9F4E-BBC3-4350ABF08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4118310"/>
            <a:ext cx="15120000" cy="846386"/>
          </a:xfrm>
          <a:noFill/>
        </p:spPr>
        <p:txBody>
          <a:bodyPr anchor="ctr"/>
          <a:lstStyle>
            <a:lvl1pPr algn="ctr">
              <a:lnSpc>
                <a:spcPts val="6600"/>
              </a:lnSpc>
              <a:defRPr sz="5500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99D7B8-5149-B04E-B1C3-8A73F18743F3}"/>
              </a:ext>
            </a:extLst>
          </p:cNvPr>
          <p:cNvSpPr/>
          <p:nvPr userDrawn="1"/>
        </p:nvSpPr>
        <p:spPr>
          <a:xfrm>
            <a:off x="7828406" y="7285695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296DFB-2923-8040-9A23-DE14931BFBA6}"/>
              </a:ext>
            </a:extLst>
          </p:cNvPr>
          <p:cNvSpPr/>
          <p:nvPr userDrawn="1"/>
        </p:nvSpPr>
        <p:spPr>
          <a:xfrm>
            <a:off x="7828406" y="1358068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7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D2C7-94B8-4A54-9138-F5C31585B20B}" type="datetime1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wellcome.org</a:t>
            </a:r>
            <a:r>
              <a:rPr lang="en-GB" dirty="0"/>
              <a:t> |  @</a:t>
            </a:r>
            <a:r>
              <a:rPr lang="en-GB" dirty="0" err="1"/>
              <a:t>wellcometrust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192B69-FBF7-48F7-BC9E-3A46490C2819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0B90FE6-1A97-400E-BDF1-0BD0F6C00F4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00C1-5966-4357-9D93-2EBA7E2D479F}" type="datetime1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wellcome.org</a:t>
            </a:r>
            <a:r>
              <a:rPr lang="en-GB" dirty="0"/>
              <a:t> |  @</a:t>
            </a:r>
            <a:r>
              <a:rPr lang="en-GB" dirty="0" err="1"/>
              <a:t>wellcometrust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98E6D2B-9738-4267-A37A-8E02CE00C3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1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l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 dirty="0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sign off message</a:t>
            </a:r>
            <a:endParaRPr lang="en-GB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 dirty="0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sign off message</a:t>
            </a:r>
            <a:endParaRPr lang="en-GB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 dirty="0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sign off message</a:t>
            </a:r>
            <a:endParaRPr lang="en-GB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 dirty="0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sign off message</a:t>
            </a:r>
            <a:endParaRPr lang="en-GB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22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 dirty="0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sign off message</a:t>
            </a:r>
            <a:endParaRPr lang="en-GB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7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solidFill>
          <a:srgbClr val="004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596A-F3A3-C0BC-9C3F-16680981EDAD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1C7F9-6D9E-A21D-9870-3BDD2002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0" y="8722592"/>
            <a:ext cx="12704776" cy="27699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wellcome.org  |  @wellcometrust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94B17-FB42-9A0C-0C7E-FB2E76DC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13830" y="8722592"/>
            <a:ext cx="432000" cy="3077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02CEB212-B2AC-88C0-7CD4-661B8ED2E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857" y="1"/>
            <a:ext cx="1746248" cy="8101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090AC36-EB79-F25E-C7E9-4F4CFD09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881172"/>
            <a:ext cx="15120000" cy="6412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33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2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0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425883B-5328-4E99-B472-ACB99AFC17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29186" y="0"/>
            <a:ext cx="5825228" cy="9144000"/>
          </a:xfrm>
          <a:custGeom>
            <a:avLst/>
            <a:gdLst>
              <a:gd name="connsiteX0" fmla="*/ 2236594 w 5825228"/>
              <a:gd name="connsiteY0" fmla="*/ 0 h 9144000"/>
              <a:gd name="connsiteX1" fmla="*/ 5825228 w 5825228"/>
              <a:gd name="connsiteY1" fmla="*/ 0 h 9144000"/>
              <a:gd name="connsiteX2" fmla="*/ 5825228 w 5825228"/>
              <a:gd name="connsiteY2" fmla="*/ 9144000 h 9144000"/>
              <a:gd name="connsiteX3" fmla="*/ 0 w 5825228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5228" h="9144000">
                <a:moveTo>
                  <a:pt x="2236594" y="0"/>
                </a:moveTo>
                <a:lnTo>
                  <a:pt x="5825228" y="0"/>
                </a:lnTo>
                <a:lnTo>
                  <a:pt x="582522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EB681F1D-003D-4048-A2DB-4C21DF2AE9A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0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E5F0BA-0686-468A-9C85-D2056C0DB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525572"/>
            <a:ext cx="15120000" cy="1949252"/>
          </a:xfrm>
        </p:spPr>
        <p:txBody>
          <a:bodyPr/>
          <a:lstStyle>
            <a:lvl1pPr>
              <a:lnSpc>
                <a:spcPts val="7600"/>
              </a:lnSpc>
              <a:defRPr sz="6400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</a:t>
            </a:r>
            <a:br>
              <a:rPr lang="en-US" dirty="0"/>
            </a:br>
            <a:r>
              <a:rPr lang="en-US" dirty="0"/>
              <a:t>section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44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wellcome.org</a:t>
            </a:r>
            <a:r>
              <a:rPr lang="en-GB" dirty="0"/>
              <a:t>  |  @</a:t>
            </a:r>
            <a:r>
              <a:rPr lang="en-GB" dirty="0" err="1"/>
              <a:t>wellcometrust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9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wellcome.org</a:t>
            </a:r>
            <a:r>
              <a:rPr lang="en-GB" dirty="0"/>
              <a:t>  |  @</a:t>
            </a:r>
            <a:r>
              <a:rPr lang="en-GB" dirty="0" err="1"/>
              <a:t>wellcometrust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62537E7-2B3A-884C-9DE8-032EEDDB1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9" y="897679"/>
            <a:ext cx="8262000" cy="7056404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7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7206" y="881172"/>
            <a:ext cx="15120000" cy="64120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206" y="2342092"/>
            <a:ext cx="15120000" cy="5714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67206" y="8461372"/>
            <a:ext cx="252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981285F0-1435-4DFF-A6B2-49BD7A4CAEE2}" type="datetime1">
              <a:rPr lang="en-GB" smtClean="0"/>
              <a:pPr/>
              <a:t>09/10/2024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0" y="8461372"/>
            <a:ext cx="12704776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wellcome.org</a:t>
            </a:r>
            <a:r>
              <a:rPr lang="en-GB" dirty="0"/>
              <a:t>  |  @</a:t>
            </a:r>
            <a:r>
              <a:rPr lang="en-GB" dirty="0" err="1"/>
              <a:t>wellcometrust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3830" y="641264"/>
            <a:ext cx="43200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90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2" r:id="rId3"/>
    <p:sldLayoutId id="2147483683" r:id="rId4"/>
    <p:sldLayoutId id="2147483684" r:id="rId5"/>
    <p:sldLayoutId id="2147483670" r:id="rId6"/>
    <p:sldLayoutId id="2147483663" r:id="rId7"/>
    <p:sldLayoutId id="2147483662" r:id="rId8"/>
    <p:sldLayoutId id="2147483668" r:id="rId9"/>
    <p:sldLayoutId id="2147483669" r:id="rId10"/>
    <p:sldLayoutId id="2147483678" r:id="rId11"/>
    <p:sldLayoutId id="2147483671" r:id="rId12"/>
    <p:sldLayoutId id="2147483676" r:id="rId13"/>
    <p:sldLayoutId id="2147483689" r:id="rId14"/>
    <p:sldLayoutId id="2147483675" r:id="rId15"/>
    <p:sldLayoutId id="2147483680" r:id="rId16"/>
    <p:sldLayoutId id="2147483679" r:id="rId17"/>
    <p:sldLayoutId id="2147483672" r:id="rId18"/>
    <p:sldLayoutId id="2147483673" r:id="rId19"/>
    <p:sldLayoutId id="2147483666" r:id="rId20"/>
    <p:sldLayoutId id="2147483667" r:id="rId21"/>
    <p:sldLayoutId id="2147483674" r:id="rId22"/>
    <p:sldLayoutId id="2147483685" r:id="rId23"/>
    <p:sldLayoutId id="2147483686" r:id="rId24"/>
    <p:sldLayoutId id="2147483688" r:id="rId25"/>
    <p:sldLayoutId id="2147483687" r:id="rId26"/>
    <p:sldLayoutId id="214748369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078" rtl="0" eaLnBrk="1" latinLnBrk="0" hangingPunct="1">
        <a:lnSpc>
          <a:spcPts val="5000"/>
        </a:lnSpc>
        <a:spcBef>
          <a:spcPct val="0"/>
        </a:spcBef>
        <a:buNone/>
        <a:defRPr sz="4400" kern="1200" spc="-9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078" rtl="0" eaLnBrk="1" latinLnBrk="0" hangingPunct="1">
        <a:lnSpc>
          <a:spcPts val="34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078" rtl="0" eaLnBrk="1" latinLnBrk="0" hangingPunct="1">
        <a:lnSpc>
          <a:spcPts val="34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1219078" rtl="0" eaLnBrk="1" latinLnBrk="0" hangingPunct="1">
        <a:lnSpc>
          <a:spcPts val="34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219078" rtl="0" eaLnBrk="1" latinLnBrk="0" hangingPunct="1">
        <a:lnSpc>
          <a:spcPts val="24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9078" rtl="0" eaLnBrk="1" latinLnBrk="0" hangingPunct="1">
        <a:lnSpc>
          <a:spcPts val="144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undingsupport@wellcome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eur01.safelinks.protection.outlook.com/?url=https%3A%2F%2Fwellcome.org%2Fresearchnewsletter&amp;data=05%7C01%7CJ.McCann%40wellcome.org%7C0f3cd20965e54055dcf708db1efa8ccd%7C3b7a675a1fc84983a100cc52b7647737%7C0%7C0%7C638137833675663294%7CUnknown%7CTWFpbGZsb3d8eyJWIjoiMC4wLjAwMDAiLCJQIjoiV2luMzIiLCJBTiI6Ik1haWwiLCJXVCI6Mn0%3D%7C3000%7C%7C%7C&amp;sdata=FAgwCzMpx%2FUkLcgcCg8CEDJPEqK6oCgg5Spf5rrz6bY%3D&amp;reserved=0" TargetMode="External"/><Relationship Id="rId5" Type="http://schemas.openxmlformats.org/officeDocument/2006/relationships/hyperlink" Target="https://wellcome.org/what-we-do/our-work/discovery-research-funding-webinars-global-researchers" TargetMode="External"/><Relationship Id="rId4" Type="http://schemas.openxmlformats.org/officeDocument/2006/relationships/hyperlink" Target="https://wellcome.org/grant-funding/guidance/discovery-research-schemes-health-professionals-common-question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tags" Target="../tags/tag3.xml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8.sv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8A2FCD3-36D3-9441-9B85-9587A0D5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1089594"/>
          </a:xfrm>
        </p:spPr>
        <p:txBody>
          <a:bodyPr/>
          <a:lstStyle/>
          <a:p>
            <a:r>
              <a:rPr lang="en-US" dirty="0"/>
              <a:t>Opportunities for Early Career Researchers through Open Mode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D83AE-E30E-0347-A999-CB4415A6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2289135"/>
            <a:ext cx="8928000" cy="1769715"/>
          </a:xfrm>
        </p:spPr>
        <p:txBody>
          <a:bodyPr/>
          <a:lstStyle/>
          <a:p>
            <a:r>
              <a:rPr lang="en-US" dirty="0"/>
              <a:t>Wellcome Discovery Research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90FC63B-0093-57A6-AEF9-7B7312395A28}"/>
              </a:ext>
            </a:extLst>
          </p:cNvPr>
          <p:cNvSpPr txBox="1">
            <a:spLocks/>
          </p:cNvSpPr>
          <p:nvPr/>
        </p:nvSpPr>
        <p:spPr>
          <a:xfrm>
            <a:off x="567206" y="7510276"/>
            <a:ext cx="11624794" cy="105746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spAutoFit/>
          </a:bodyPr>
          <a:lstStyle>
            <a:lvl1pPr marL="0" indent="0" algn="l" defTabSz="1219078" rtl="0" eaLnBrk="1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500" b="0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078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1219078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07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078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5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4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3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Dr Emily Wheater </a:t>
            </a:r>
          </a:p>
          <a:p>
            <a:r>
              <a:rPr lang="en-US" sz="2400" b="1" dirty="0"/>
              <a:t>Research Manager, Early Career and Career Development Researchers</a:t>
            </a:r>
          </a:p>
        </p:txBody>
      </p:sp>
    </p:spTree>
    <p:extLst>
      <p:ext uri="{BB962C8B-B14F-4D97-AF65-F5344CB8AC3E}">
        <p14:creationId xmlns:p14="http://schemas.microsoft.com/office/powerpoint/2010/main" val="5387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CC2C406A-061B-A49B-20DE-8E480DB2502A}"/>
              </a:ext>
            </a:extLst>
          </p:cNvPr>
          <p:cNvSpPr/>
          <p:nvPr/>
        </p:nvSpPr>
        <p:spPr>
          <a:xfrm>
            <a:off x="463179" y="2770919"/>
            <a:ext cx="3562812" cy="33940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9815DA-18D1-6B4A-BD98-27342EC2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85" y="898038"/>
            <a:ext cx="3402000" cy="1299374"/>
          </a:xfrm>
        </p:spPr>
        <p:txBody>
          <a:bodyPr>
            <a:normAutofit/>
          </a:bodyPr>
          <a:lstStyle/>
          <a:p>
            <a:r>
              <a:rPr lang="en-GB"/>
              <a:t>Research programme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6FC0F-433B-8146-A6FB-BB5D824A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6DB62E-4F02-53F6-2015-7714A6161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689" y="898038"/>
            <a:ext cx="8261193" cy="76880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b="1" dirty="0">
                <a:solidFill>
                  <a:schemeClr val="tx2"/>
                </a:solidFill>
              </a:rPr>
              <a:t>Bold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Significant shift in understanding, potential to stimulate new and innovative research.</a:t>
            </a:r>
            <a:endParaRPr lang="en-GB" sz="28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800" b="1" dirty="0">
                <a:solidFill>
                  <a:schemeClr val="tx2"/>
                </a:solidFill>
              </a:rPr>
              <a:t>Creative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Tests new concepts, or novel approach.</a:t>
            </a:r>
            <a:endParaRPr lang="en-GB" sz="28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800" b="1" dirty="0">
                <a:solidFill>
                  <a:schemeClr val="tx2"/>
                </a:solidFill>
              </a:rPr>
              <a:t>High Quality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Well designed, feasible, supported by evidence.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GB" sz="2800" b="1" dirty="0">
                <a:solidFill>
                  <a:schemeClr val="accent5"/>
                </a:solidFill>
              </a:rPr>
              <a:t>Our top tips</a:t>
            </a:r>
          </a:p>
          <a:p>
            <a:pPr marL="457154" indent="-45715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Be proactive about getting feedback</a:t>
            </a:r>
          </a:p>
          <a:p>
            <a:pPr marL="457154" indent="-45715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Be objective and think about the audience</a:t>
            </a:r>
          </a:p>
          <a:p>
            <a:pPr marL="457154" indent="-45715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Make it as accessible as possible</a:t>
            </a:r>
          </a:p>
          <a:p>
            <a:pPr marL="457154" indent="-45715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Contingency plans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E1F351-2D5F-419E-BC88-A459BB540EC0}"/>
              </a:ext>
            </a:extLst>
          </p:cNvPr>
          <p:cNvSpPr txBox="1"/>
          <p:nvPr/>
        </p:nvSpPr>
        <p:spPr>
          <a:xfrm>
            <a:off x="463180" y="3475023"/>
            <a:ext cx="3562811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400" b="1">
                <a:solidFill>
                  <a:schemeClr val="tx2"/>
                </a:solidFill>
              </a:rPr>
              <a:t>50%</a:t>
            </a:r>
            <a:br>
              <a:rPr lang="en-GB" sz="2800" b="1">
                <a:solidFill>
                  <a:schemeClr val="tx2"/>
                </a:solidFill>
              </a:rPr>
            </a:br>
            <a:r>
              <a:rPr lang="en-GB" sz="2800" b="1">
                <a:solidFill>
                  <a:schemeClr val="tx2"/>
                </a:solidFill>
              </a:rPr>
              <a:t>of the overall </a:t>
            </a:r>
            <a:br>
              <a:rPr lang="en-GB" sz="2800" b="1">
                <a:solidFill>
                  <a:schemeClr val="tx2"/>
                </a:solidFill>
              </a:rPr>
            </a:br>
            <a:r>
              <a:rPr lang="en-GB" sz="2800" b="1">
                <a:solidFill>
                  <a:schemeClr val="tx2"/>
                </a:solidFill>
              </a:rPr>
              <a:t>assessment </a:t>
            </a:r>
            <a:br>
              <a:rPr lang="en-GB" sz="2800" b="1">
                <a:solidFill>
                  <a:schemeClr val="tx2"/>
                </a:solidFill>
              </a:rPr>
            </a:br>
            <a:r>
              <a:rPr lang="en-GB" sz="2800" b="1">
                <a:solidFill>
                  <a:schemeClr val="tx2"/>
                </a:solidFill>
              </a:rPr>
              <a:t>score </a:t>
            </a:r>
          </a:p>
        </p:txBody>
      </p:sp>
      <p:pic>
        <p:nvPicPr>
          <p:cNvPr id="5" name="Picture 14" descr="Qr code&#10;&#10;Description automatically generated">
            <a:extLst>
              <a:ext uri="{FF2B5EF4-FFF2-40B4-BE49-F238E27FC236}">
                <a16:creationId xmlns:a16="http://schemas.microsoft.com/office/drawing/2014/main" id="{62F41854-3286-66C0-8780-915CF2C6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5" y="6406290"/>
            <a:ext cx="1976215" cy="18613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86FFE7F-D391-AD42-1333-83078E8669FD}"/>
              </a:ext>
            </a:extLst>
          </p:cNvPr>
          <p:cNvGrpSpPr/>
          <p:nvPr/>
        </p:nvGrpSpPr>
        <p:grpSpPr>
          <a:xfrm>
            <a:off x="2467367" y="6535805"/>
            <a:ext cx="3085553" cy="1585279"/>
            <a:chOff x="2297992" y="5481814"/>
            <a:chExt cx="3085553" cy="1585279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2D5BDB65-2B29-C6CC-C1EF-281E2F1A398A}"/>
                </a:ext>
              </a:extLst>
            </p:cNvPr>
            <p:cNvSpPr/>
            <p:nvPr/>
          </p:nvSpPr>
          <p:spPr>
            <a:xfrm rot="5400000">
              <a:off x="3048129" y="4731677"/>
              <a:ext cx="1585279" cy="3085553"/>
            </a:xfrm>
            <a:prstGeom prst="wedgeRoundRect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2060"/>
                </a:solidFill>
                <a:cs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6997EA-DCB1-AE44-8B86-3479E292C4C5}"/>
                </a:ext>
              </a:extLst>
            </p:cNvPr>
            <p:cNvSpPr txBox="1"/>
            <p:nvPr/>
          </p:nvSpPr>
          <p:spPr>
            <a:xfrm>
              <a:off x="2502413" y="5811460"/>
              <a:ext cx="2647360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000" dirty="0">
                  <a:solidFill>
                    <a:srgbClr val="002060"/>
                  </a:solidFill>
                </a:rPr>
                <a:t>Check out our </a:t>
              </a:r>
              <a:r>
                <a:rPr lang="en-GB" sz="2000" b="1" dirty="0">
                  <a:solidFill>
                    <a:srgbClr val="002060"/>
                  </a:solidFill>
                </a:rPr>
                <a:t>Guidance</a:t>
              </a:r>
              <a:r>
                <a:rPr lang="en-GB" sz="2000" dirty="0">
                  <a:solidFill>
                    <a:srgbClr val="002060"/>
                  </a:solidFill>
                </a:rPr>
                <a:t> pages for</a:t>
              </a:r>
              <a:r>
                <a:rPr lang="en-GB" sz="2000" dirty="0">
                  <a:solidFill>
                    <a:srgbClr val="002060"/>
                  </a:solidFill>
                  <a:cs typeface="Arial"/>
                </a:rPr>
                <a:t> how to write a grant</a:t>
              </a:r>
              <a:endParaRPr lang="en-US" dirty="0">
                <a:solidFill>
                  <a:srgbClr val="00206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55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CC2C406A-061B-A49B-20DE-8E480DB2502A}"/>
              </a:ext>
            </a:extLst>
          </p:cNvPr>
          <p:cNvSpPr/>
          <p:nvPr/>
        </p:nvSpPr>
        <p:spPr>
          <a:xfrm>
            <a:off x="463179" y="2770919"/>
            <a:ext cx="3562812" cy="33940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9815DA-18D1-6B4A-BD98-27342EC2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85" y="898038"/>
            <a:ext cx="3402000" cy="1299374"/>
          </a:xfrm>
        </p:spPr>
        <p:txBody>
          <a:bodyPr>
            <a:normAutofit fontScale="90000"/>
          </a:bodyPr>
          <a:lstStyle/>
          <a:p>
            <a:r>
              <a:rPr lang="en-GB"/>
              <a:t>Applicant – Narrative CV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6FC0F-433B-8146-A6FB-BB5D824A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6DB62E-4F02-53F6-2015-7714A6161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689" y="898038"/>
            <a:ext cx="9225968" cy="768800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800" b="1" dirty="0"/>
              <a:t>Outputs and contributions to knowledge – suitable for career stage and discipline:</a:t>
            </a:r>
          </a:p>
          <a:p>
            <a:pPr>
              <a:lnSpc>
                <a:spcPct val="100000"/>
              </a:lnSpc>
            </a:pPr>
            <a:r>
              <a:rPr lang="en-GB" sz="3200" b="1" dirty="0">
                <a:solidFill>
                  <a:schemeClr val="tx2"/>
                </a:solidFill>
              </a:rPr>
              <a:t>E</a:t>
            </a:r>
            <a:r>
              <a:rPr lang="en-GB" sz="2800" b="1" dirty="0">
                <a:solidFill>
                  <a:schemeClr val="tx2"/>
                </a:solidFill>
              </a:rPr>
              <a:t>xperience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and autonomy</a:t>
            </a:r>
            <a:endParaRPr lang="en-GB" sz="2800" dirty="0">
              <a:solidFill>
                <a:schemeClr val="tx2"/>
              </a:solidFill>
              <a:cs typeface="Arial"/>
            </a:endParaRPr>
          </a:p>
          <a:p>
            <a:pPr marL="727075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Relevant experience </a:t>
            </a:r>
            <a:endParaRPr lang="en-GB" sz="2800" dirty="0">
              <a:solidFill>
                <a:schemeClr val="tx2"/>
              </a:solidFill>
              <a:cs typeface="Arial"/>
            </a:endParaRPr>
          </a:p>
          <a:p>
            <a:pPr marL="727075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Intellectual ownership &amp; independence </a:t>
            </a:r>
            <a:endParaRPr lang="en-GB" sz="2800" dirty="0">
              <a:solidFill>
                <a:schemeClr val="tx2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2800" b="1" dirty="0">
                <a:solidFill>
                  <a:schemeClr val="tx2"/>
                </a:solidFill>
              </a:rPr>
              <a:t>Research outputs and contributions</a:t>
            </a:r>
            <a:endParaRPr lang="en-US" sz="2800" dirty="0">
              <a:solidFill>
                <a:schemeClr val="tx2"/>
              </a:solidFill>
              <a:cs typeface="Arial"/>
            </a:endParaRPr>
          </a:p>
          <a:p>
            <a:pPr marL="727075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New ideas, tools or techniques </a:t>
            </a:r>
          </a:p>
          <a:p>
            <a:pPr marL="727075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cs typeface="Arial"/>
              </a:rPr>
              <a:t>To the wider research community</a:t>
            </a:r>
          </a:p>
          <a:p>
            <a:pPr marL="233680" indent="-233680">
              <a:lnSpc>
                <a:spcPct val="100000"/>
              </a:lnSpc>
              <a:spcBef>
                <a:spcPts val="1800"/>
              </a:spcBef>
            </a:pPr>
            <a:r>
              <a:rPr lang="en-GB" sz="2800" b="1" dirty="0">
                <a:solidFill>
                  <a:schemeClr val="tx2"/>
                </a:solidFill>
                <a:cs typeface="Arial"/>
              </a:rPr>
              <a:t>Career development </a:t>
            </a:r>
            <a:r>
              <a:rPr lang="en-GB" sz="2800" dirty="0">
                <a:solidFill>
                  <a:schemeClr val="tx2"/>
                </a:solidFill>
                <a:cs typeface="Arial"/>
              </a:rPr>
              <a:t> </a:t>
            </a:r>
            <a:endParaRPr lang="en-US" sz="2800" dirty="0">
              <a:solidFill>
                <a:schemeClr val="tx2"/>
              </a:solidFill>
              <a:cs typeface="Arial"/>
            </a:endParaRPr>
          </a:p>
          <a:p>
            <a:pPr marL="727075" lvl="2" indent="-457200">
              <a:lnSpc>
                <a:spcPct val="100000"/>
              </a:lnSpc>
            </a:pPr>
            <a:r>
              <a:rPr lang="en-GB" sz="2800" dirty="0">
                <a:solidFill>
                  <a:schemeClr val="tx2"/>
                </a:solidFill>
              </a:rPr>
              <a:t>Research skills and/or how these will develop </a:t>
            </a:r>
            <a:endParaRPr lang="en-US" sz="2800" dirty="0">
              <a:solidFill>
                <a:schemeClr val="tx2"/>
              </a:solidFill>
              <a:cs typeface="Arial"/>
            </a:endParaRPr>
          </a:p>
          <a:p>
            <a:pPr marL="727075" lvl="2" indent="-457200">
              <a:lnSpc>
                <a:spcPct val="100000"/>
              </a:lnSpc>
            </a:pPr>
            <a:r>
              <a:rPr lang="en-GB" sz="2800" dirty="0">
                <a:solidFill>
                  <a:schemeClr val="tx2"/>
                </a:solidFill>
              </a:rPr>
              <a:t>Career development plans and/or contributions to the career development of others</a:t>
            </a:r>
            <a:endParaRPr lang="en-GB" sz="28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E1F351-2D5F-419E-BC88-A459BB540EC0}"/>
              </a:ext>
            </a:extLst>
          </p:cNvPr>
          <p:cNvSpPr txBox="1"/>
          <p:nvPr/>
        </p:nvSpPr>
        <p:spPr>
          <a:xfrm>
            <a:off x="463180" y="3475023"/>
            <a:ext cx="3562811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400" b="1">
                <a:solidFill>
                  <a:schemeClr val="tx2"/>
                </a:solidFill>
              </a:rPr>
              <a:t>25%</a:t>
            </a:r>
            <a:br>
              <a:rPr lang="en-GB" sz="2800" b="1">
                <a:solidFill>
                  <a:schemeClr val="tx2"/>
                </a:solidFill>
              </a:rPr>
            </a:br>
            <a:r>
              <a:rPr lang="en-GB" sz="2800" b="1">
                <a:solidFill>
                  <a:schemeClr val="tx2"/>
                </a:solidFill>
              </a:rPr>
              <a:t>of the overall </a:t>
            </a:r>
            <a:br>
              <a:rPr lang="en-GB" sz="2800" b="1">
                <a:solidFill>
                  <a:schemeClr val="tx2"/>
                </a:solidFill>
              </a:rPr>
            </a:br>
            <a:r>
              <a:rPr lang="en-GB" sz="2800" b="1">
                <a:solidFill>
                  <a:schemeClr val="tx2"/>
                </a:solidFill>
              </a:rPr>
              <a:t>assessment </a:t>
            </a:r>
            <a:br>
              <a:rPr lang="en-GB" sz="2800" b="1">
                <a:solidFill>
                  <a:schemeClr val="tx2"/>
                </a:solidFill>
              </a:rPr>
            </a:br>
            <a:r>
              <a:rPr lang="en-GB" sz="2800" b="1">
                <a:solidFill>
                  <a:schemeClr val="tx2"/>
                </a:solidFill>
              </a:rPr>
              <a:t>score </a:t>
            </a:r>
          </a:p>
        </p:txBody>
      </p:sp>
      <p:pic>
        <p:nvPicPr>
          <p:cNvPr id="5" name="Picture 14" descr="Qr code&#10;&#10;Description automatically generated">
            <a:extLst>
              <a:ext uri="{FF2B5EF4-FFF2-40B4-BE49-F238E27FC236}">
                <a16:creationId xmlns:a16="http://schemas.microsoft.com/office/drawing/2014/main" id="{F8F09821-FB35-B090-9F3B-09EFCF1C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5" y="6406290"/>
            <a:ext cx="1976215" cy="18613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C59E9C2-CCC8-2337-6DB5-C7C787045723}"/>
              </a:ext>
            </a:extLst>
          </p:cNvPr>
          <p:cNvGrpSpPr/>
          <p:nvPr/>
        </p:nvGrpSpPr>
        <p:grpSpPr>
          <a:xfrm>
            <a:off x="2467367" y="6535805"/>
            <a:ext cx="3085553" cy="1585279"/>
            <a:chOff x="2297992" y="5481814"/>
            <a:chExt cx="3085553" cy="1585279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4822B043-4F30-E65E-6122-FB8C2697FCA8}"/>
                </a:ext>
              </a:extLst>
            </p:cNvPr>
            <p:cNvSpPr/>
            <p:nvPr/>
          </p:nvSpPr>
          <p:spPr>
            <a:xfrm rot="5400000">
              <a:off x="3048129" y="4731677"/>
              <a:ext cx="1585279" cy="3085553"/>
            </a:xfrm>
            <a:prstGeom prst="wedgeRoundRect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2060"/>
                </a:solidFill>
                <a:cs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B37B62-1422-3D6A-2111-82F5E8E893EE}"/>
                </a:ext>
              </a:extLst>
            </p:cNvPr>
            <p:cNvSpPr txBox="1"/>
            <p:nvPr/>
          </p:nvSpPr>
          <p:spPr>
            <a:xfrm>
              <a:off x="2502413" y="5811460"/>
              <a:ext cx="2647360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000" dirty="0">
                  <a:solidFill>
                    <a:srgbClr val="002060"/>
                  </a:solidFill>
                </a:rPr>
                <a:t>Check out our </a:t>
              </a:r>
              <a:r>
                <a:rPr lang="en-GB" sz="2000" b="1" dirty="0">
                  <a:solidFill>
                    <a:srgbClr val="002060"/>
                  </a:solidFill>
                </a:rPr>
                <a:t>Guidance</a:t>
              </a:r>
              <a:r>
                <a:rPr lang="en-GB" sz="2000" dirty="0">
                  <a:solidFill>
                    <a:srgbClr val="002060"/>
                  </a:solidFill>
                </a:rPr>
                <a:t> pages for</a:t>
              </a:r>
              <a:r>
                <a:rPr lang="en-GB" sz="2000" dirty="0">
                  <a:solidFill>
                    <a:srgbClr val="002060"/>
                  </a:solidFill>
                  <a:cs typeface="Arial"/>
                </a:rPr>
                <a:t> how to write a grant</a:t>
              </a:r>
              <a:endParaRPr lang="en-US" dirty="0">
                <a:solidFill>
                  <a:srgbClr val="00206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4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CC2C406A-061B-A49B-20DE-8E480DB2502A}"/>
              </a:ext>
            </a:extLst>
          </p:cNvPr>
          <p:cNvSpPr/>
          <p:nvPr/>
        </p:nvSpPr>
        <p:spPr>
          <a:xfrm>
            <a:off x="463179" y="2770919"/>
            <a:ext cx="3562812" cy="33940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9815DA-18D1-6B4A-BD98-27342EC2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31" y="898037"/>
            <a:ext cx="3949432" cy="1389270"/>
          </a:xfrm>
        </p:spPr>
        <p:txBody>
          <a:bodyPr>
            <a:normAutofit/>
          </a:bodyPr>
          <a:lstStyle/>
          <a:p>
            <a:r>
              <a:rPr lang="en-GB"/>
              <a:t>Research Environment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6FC0F-433B-8146-A6FB-BB5D824A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6DB62E-4F02-53F6-2015-7714A6161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689" y="898038"/>
            <a:ext cx="8261193" cy="768800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GB" sz="2800" dirty="0"/>
              <a:t>How will the host environment support you? </a:t>
            </a: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GB" sz="2800" dirty="0"/>
              <a:t>How will you contribute to a positive </a:t>
            </a:r>
            <a:br>
              <a:rPr lang="en-GB" sz="2800" dirty="0"/>
            </a:br>
            <a:r>
              <a:rPr lang="en-GB" sz="2800" dirty="0"/>
              <a:t>research culture?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800" dirty="0"/>
              <a:t>How will you develop your leadership </a:t>
            </a:r>
            <a:br>
              <a:rPr lang="en-GB" sz="2800" dirty="0"/>
            </a:br>
            <a:r>
              <a:rPr lang="en-GB" sz="2800" dirty="0"/>
              <a:t>and management skills?</a:t>
            </a:r>
            <a:endParaRPr lang="en-GB" sz="2000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GB" sz="2800" b="1" dirty="0">
                <a:solidFill>
                  <a:schemeClr val="accent5"/>
                </a:solidFill>
              </a:rPr>
              <a:t>Our top tips</a:t>
            </a:r>
          </a:p>
          <a:p>
            <a:pPr marL="457154" indent="-45715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Your sponsor</a:t>
            </a:r>
          </a:p>
          <a:p>
            <a:pPr marL="457154" indent="-45715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Your mentor</a:t>
            </a:r>
          </a:p>
          <a:p>
            <a:pPr marL="457154" indent="-45715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Your collaborators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E1F351-2D5F-419E-BC88-A459BB540EC0}"/>
              </a:ext>
            </a:extLst>
          </p:cNvPr>
          <p:cNvSpPr txBox="1"/>
          <p:nvPr/>
        </p:nvSpPr>
        <p:spPr>
          <a:xfrm>
            <a:off x="463180" y="3475023"/>
            <a:ext cx="3562811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400" b="1">
                <a:solidFill>
                  <a:schemeClr val="tx2"/>
                </a:solidFill>
              </a:rPr>
              <a:t>25%</a:t>
            </a:r>
            <a:br>
              <a:rPr lang="en-GB" sz="2800" b="1">
                <a:solidFill>
                  <a:schemeClr val="tx2"/>
                </a:solidFill>
              </a:rPr>
            </a:br>
            <a:r>
              <a:rPr lang="en-GB" sz="2800" b="1">
                <a:solidFill>
                  <a:schemeClr val="tx2"/>
                </a:solidFill>
              </a:rPr>
              <a:t>of the overall </a:t>
            </a:r>
            <a:br>
              <a:rPr lang="en-GB" sz="2800" b="1">
                <a:solidFill>
                  <a:schemeClr val="tx2"/>
                </a:solidFill>
              </a:rPr>
            </a:br>
            <a:r>
              <a:rPr lang="en-GB" sz="2800" b="1">
                <a:solidFill>
                  <a:schemeClr val="tx2"/>
                </a:solidFill>
              </a:rPr>
              <a:t>assessment </a:t>
            </a:r>
            <a:br>
              <a:rPr lang="en-GB" sz="2800" b="1">
                <a:solidFill>
                  <a:schemeClr val="tx2"/>
                </a:solidFill>
              </a:rPr>
            </a:br>
            <a:r>
              <a:rPr lang="en-GB" sz="2800" b="1">
                <a:solidFill>
                  <a:schemeClr val="tx2"/>
                </a:solidFill>
              </a:rPr>
              <a:t>score </a:t>
            </a:r>
          </a:p>
        </p:txBody>
      </p:sp>
      <p:pic>
        <p:nvPicPr>
          <p:cNvPr id="5" name="Picture 14" descr="Qr code&#10;&#10;Description automatically generated">
            <a:extLst>
              <a:ext uri="{FF2B5EF4-FFF2-40B4-BE49-F238E27FC236}">
                <a16:creationId xmlns:a16="http://schemas.microsoft.com/office/drawing/2014/main" id="{F95D0E1A-7E2F-2B2F-32AE-86C0192EF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5" y="6406290"/>
            <a:ext cx="1976215" cy="18613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477CCD2-737A-BE88-787C-A990909378B0}"/>
              </a:ext>
            </a:extLst>
          </p:cNvPr>
          <p:cNvGrpSpPr/>
          <p:nvPr/>
        </p:nvGrpSpPr>
        <p:grpSpPr>
          <a:xfrm>
            <a:off x="2467367" y="6535805"/>
            <a:ext cx="3085553" cy="1585279"/>
            <a:chOff x="2297992" y="5481814"/>
            <a:chExt cx="3085553" cy="1585279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B1981C0D-42D2-EEFC-424E-C6504E29C4A0}"/>
                </a:ext>
              </a:extLst>
            </p:cNvPr>
            <p:cNvSpPr/>
            <p:nvPr/>
          </p:nvSpPr>
          <p:spPr>
            <a:xfrm rot="5400000">
              <a:off x="3048129" y="4731677"/>
              <a:ext cx="1585279" cy="3085553"/>
            </a:xfrm>
            <a:prstGeom prst="wedgeRoundRect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2060"/>
                </a:solidFill>
                <a:cs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8E70C9-B168-9834-AC96-B122E4FA599E}"/>
                </a:ext>
              </a:extLst>
            </p:cNvPr>
            <p:cNvSpPr txBox="1"/>
            <p:nvPr/>
          </p:nvSpPr>
          <p:spPr>
            <a:xfrm>
              <a:off x="2502413" y="5811460"/>
              <a:ext cx="2647360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000" dirty="0">
                  <a:solidFill>
                    <a:srgbClr val="002060"/>
                  </a:solidFill>
                </a:rPr>
                <a:t>Check out our </a:t>
              </a:r>
              <a:r>
                <a:rPr lang="en-GB" sz="2000" b="1" dirty="0">
                  <a:solidFill>
                    <a:srgbClr val="002060"/>
                  </a:solidFill>
                </a:rPr>
                <a:t>Guidance</a:t>
              </a:r>
              <a:r>
                <a:rPr lang="en-GB" sz="2000" dirty="0">
                  <a:solidFill>
                    <a:srgbClr val="002060"/>
                  </a:solidFill>
                </a:rPr>
                <a:t> pages for</a:t>
              </a:r>
              <a:r>
                <a:rPr lang="en-GB" sz="2000" dirty="0">
                  <a:solidFill>
                    <a:srgbClr val="002060"/>
                  </a:solidFill>
                  <a:cs typeface="Arial"/>
                </a:rPr>
                <a:t> how to write a grant</a:t>
              </a:r>
              <a:endParaRPr lang="en-US" dirty="0">
                <a:solidFill>
                  <a:srgbClr val="00206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3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7294-E151-0AF5-71B9-811A4607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881172"/>
            <a:ext cx="14063194" cy="641201"/>
          </a:xfrm>
        </p:spPr>
        <p:txBody>
          <a:bodyPr/>
          <a:lstStyle/>
          <a:p>
            <a:r>
              <a:rPr lang="en-GB"/>
              <a:t>What to do if </a:t>
            </a:r>
            <a:r>
              <a:rPr lang="en-GB" dirty="0"/>
              <a:t>your application is not successful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E279F1-B13A-831E-E7AA-E7882272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wellcome.org  |  @wellcometrust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3A91B-42F1-B648-7DA2-D9399626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13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6EB6C6-B5B4-D181-B415-B9BDC2493D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6271" y="2357722"/>
            <a:ext cx="8262000" cy="7056404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We will provide a rationale for the decision to reject your application</a:t>
            </a:r>
          </a:p>
          <a:p>
            <a:pPr marL="457200" indent="-457200" algn="l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You can submit up to two applications on the same project </a:t>
            </a:r>
          </a:p>
          <a:p>
            <a:pPr marL="457200" indent="-457200" algn="l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chemeClr val="tx2"/>
                </a:solidFill>
                <a:effectLst/>
              </a:rPr>
              <a:t>You need to make significant changes to the second application</a:t>
            </a:r>
            <a:endParaRPr lang="en-GB" sz="3200" b="0" i="0" dirty="0">
              <a:solidFill>
                <a:schemeClr val="tx2"/>
              </a:solidFill>
              <a:effectLst/>
              <a:cs typeface="Arial"/>
            </a:endParaRPr>
          </a:p>
          <a:p>
            <a:pPr marL="457200" indent="-457200" algn="l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chemeClr val="tx2"/>
                </a:solidFill>
                <a:effectLst/>
              </a:rPr>
              <a:t>There is no need to contact us first</a:t>
            </a:r>
            <a:endParaRPr lang="en-GB" sz="3200" dirty="0">
              <a:solidFill>
                <a:schemeClr val="tx2"/>
              </a:solidFill>
              <a:cs typeface="Arial"/>
            </a:endParaRPr>
          </a:p>
        </p:txBody>
      </p:sp>
      <p:grpSp>
        <p:nvGrpSpPr>
          <p:cNvPr id="6" name="Google Shape;10138;p122">
            <a:extLst>
              <a:ext uri="{FF2B5EF4-FFF2-40B4-BE49-F238E27FC236}">
                <a16:creationId xmlns:a16="http://schemas.microsoft.com/office/drawing/2014/main" id="{62370687-BFC0-12B8-185F-216C8F340053}"/>
              </a:ext>
            </a:extLst>
          </p:cNvPr>
          <p:cNvGrpSpPr/>
          <p:nvPr/>
        </p:nvGrpSpPr>
        <p:grpSpPr>
          <a:xfrm>
            <a:off x="991095" y="2642234"/>
            <a:ext cx="3230094" cy="3243690"/>
            <a:chOff x="4673540" y="3680297"/>
            <a:chExt cx="355434" cy="355815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7" name="Google Shape;10139;p122">
              <a:extLst>
                <a:ext uri="{FF2B5EF4-FFF2-40B4-BE49-F238E27FC236}">
                  <a16:creationId xmlns:a16="http://schemas.microsoft.com/office/drawing/2014/main" id="{B47AA847-0B96-DDAB-BA38-6DD9D419F55D}"/>
                </a:ext>
              </a:extLst>
            </p:cNvPr>
            <p:cNvSpPr/>
            <p:nvPr/>
          </p:nvSpPr>
          <p:spPr>
            <a:xfrm>
              <a:off x="4673540" y="3680297"/>
              <a:ext cx="355434" cy="355815"/>
            </a:xfrm>
            <a:custGeom>
              <a:avLst/>
              <a:gdLst/>
              <a:ahLst/>
              <a:cxnLst/>
              <a:rect l="l" t="t" r="r" b="b"/>
              <a:pathLst>
                <a:path w="11193" h="11205" extrusionOk="0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grpFill/>
            <a:ln w="57150"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8" name="Google Shape;10140;p122">
              <a:extLst>
                <a:ext uri="{FF2B5EF4-FFF2-40B4-BE49-F238E27FC236}">
                  <a16:creationId xmlns:a16="http://schemas.microsoft.com/office/drawing/2014/main" id="{8B39A795-89BA-B62C-B1A6-4E365FA28946}"/>
                </a:ext>
              </a:extLst>
            </p:cNvPr>
            <p:cNvSpPr/>
            <p:nvPr/>
          </p:nvSpPr>
          <p:spPr>
            <a:xfrm>
              <a:off x="4805864" y="3736630"/>
              <a:ext cx="93042" cy="92661"/>
            </a:xfrm>
            <a:custGeom>
              <a:avLst/>
              <a:gdLst/>
              <a:ahLst/>
              <a:cxnLst/>
              <a:rect l="l" t="t" r="r" b="b"/>
              <a:pathLst>
                <a:path w="2930" h="2918" extrusionOk="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grpFill/>
            <a:ln w="57150"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9" name="Google Shape;10141;p122">
              <a:extLst>
                <a:ext uri="{FF2B5EF4-FFF2-40B4-BE49-F238E27FC236}">
                  <a16:creationId xmlns:a16="http://schemas.microsoft.com/office/drawing/2014/main" id="{5E1CA026-4B15-B030-5E65-E1C42F0C0939}"/>
                </a:ext>
              </a:extLst>
            </p:cNvPr>
            <p:cNvSpPr/>
            <p:nvPr/>
          </p:nvSpPr>
          <p:spPr>
            <a:xfrm>
              <a:off x="4779380" y="3841358"/>
              <a:ext cx="143723" cy="138801"/>
            </a:xfrm>
            <a:custGeom>
              <a:avLst/>
              <a:gdLst/>
              <a:ahLst/>
              <a:cxnLst/>
              <a:rect l="l" t="t" r="r" b="b"/>
              <a:pathLst>
                <a:path w="4526" h="4371" extrusionOk="0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grpFill/>
            <a:ln w="57150"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CEB507F1-1138-2D16-1F24-2FAB93B0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reach us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89188B20-F571-8CCA-6664-89B3419B4C7B}"/>
              </a:ext>
            </a:extLst>
          </p:cNvPr>
          <p:cNvSpPr txBox="1">
            <a:spLocks/>
          </p:cNvSpPr>
          <p:nvPr/>
        </p:nvSpPr>
        <p:spPr>
          <a:xfrm>
            <a:off x="606094" y="2239290"/>
            <a:ext cx="6993842" cy="60874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2C44"/>
                </a:solidFill>
                <a:cs typeface="Arial"/>
              </a:rPr>
              <a:t>For </a:t>
            </a:r>
            <a:r>
              <a:rPr lang="en-GB" sz="2400" b="1" u="sng" dirty="0">
                <a:solidFill>
                  <a:srgbClr val="002C44"/>
                </a:solidFill>
                <a:cs typeface="Arial"/>
              </a:rPr>
              <a:t>remit and eligibility queries</a:t>
            </a:r>
            <a:r>
              <a:rPr lang="en-GB" sz="2400" b="1" dirty="0">
                <a:solidFill>
                  <a:srgbClr val="002C44"/>
                </a:solidFill>
                <a:cs typeface="Arial"/>
              </a:rPr>
              <a:t> </a:t>
            </a:r>
            <a:br>
              <a:rPr lang="en-GB" sz="2400" dirty="0">
                <a:solidFill>
                  <a:srgbClr val="002C44"/>
                </a:solidFill>
                <a:cs typeface="Arial"/>
              </a:rPr>
            </a:br>
            <a:r>
              <a:rPr lang="en-GB" sz="2400" dirty="0">
                <a:solidFill>
                  <a:srgbClr val="002C44"/>
                </a:solidFill>
                <a:cs typeface="Arial"/>
              </a:rPr>
              <a:t>regarding a specific application: </a:t>
            </a:r>
          </a:p>
          <a:p>
            <a:pPr marL="457154" indent="-457154">
              <a:lnSpc>
                <a:spcPct val="100000"/>
              </a:lnSpc>
              <a:spcAft>
                <a:spcPts val="1800"/>
              </a:spcAft>
            </a:pPr>
            <a:r>
              <a:rPr lang="en-GB" sz="2400" dirty="0">
                <a:solidFill>
                  <a:srgbClr val="002C44"/>
                </a:solidFill>
                <a:ea typeface="+mn-lt"/>
                <a:cs typeface="+mn-lt"/>
              </a:rPr>
              <a:t>Use the contact form on our website, or</a:t>
            </a:r>
            <a:br>
              <a:rPr lang="en-GB" sz="2400" dirty="0">
                <a:solidFill>
                  <a:srgbClr val="002C44"/>
                </a:solidFill>
                <a:ea typeface="+mn-lt"/>
                <a:cs typeface="+mn-lt"/>
              </a:rPr>
            </a:br>
            <a:r>
              <a:rPr lang="en-GB" sz="2400" dirty="0">
                <a:solidFill>
                  <a:srgbClr val="002C44"/>
                </a:solidFill>
                <a:ea typeface="+mn-lt"/>
                <a:cs typeface="+mn-lt"/>
              </a:rPr>
              <a:t>email </a:t>
            </a:r>
            <a:r>
              <a:rPr lang="en-GB" sz="2400" dirty="0">
                <a:solidFill>
                  <a:schemeClr val="accent2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fundingsupport@wellcome.org</a:t>
            </a:r>
            <a:r>
              <a:rPr lang="en-GB" sz="2400" dirty="0">
                <a:solidFill>
                  <a:srgbClr val="002C44"/>
                </a:solidFill>
                <a:ea typeface="+mn-lt"/>
                <a:cs typeface="+mn-lt"/>
              </a:rPr>
              <a:t>, </a:t>
            </a:r>
            <a:br>
              <a:rPr lang="en-GB" sz="2400" dirty="0">
                <a:solidFill>
                  <a:srgbClr val="002C44"/>
                </a:solidFill>
                <a:ea typeface="+mn-lt"/>
                <a:cs typeface="+mn-lt"/>
              </a:rPr>
            </a:br>
            <a:r>
              <a:rPr lang="en-GB" sz="2400" dirty="0">
                <a:solidFill>
                  <a:srgbClr val="002C44"/>
                </a:solidFill>
                <a:ea typeface="+mn-lt"/>
                <a:cs typeface="+mn-lt"/>
              </a:rPr>
              <a:t>call +44 (0)20 7611 5757 or access live </a:t>
            </a:r>
            <a:br>
              <a:rPr lang="en-GB" sz="2400" dirty="0">
                <a:solidFill>
                  <a:srgbClr val="002C44"/>
                </a:solidFill>
                <a:ea typeface="+mn-lt"/>
                <a:cs typeface="+mn-lt"/>
              </a:rPr>
            </a:br>
            <a:r>
              <a:rPr lang="en-GB" sz="2400" dirty="0">
                <a:solidFill>
                  <a:srgbClr val="002C44"/>
                </a:solidFill>
                <a:ea typeface="+mn-lt"/>
                <a:cs typeface="+mn-lt"/>
              </a:rPr>
              <a:t>Chat through our scheme and call pages</a:t>
            </a:r>
          </a:p>
          <a:p>
            <a:pPr marL="457154" indent="-457154">
              <a:lnSpc>
                <a:spcPct val="100000"/>
              </a:lnSpc>
              <a:spcAft>
                <a:spcPts val="1800"/>
              </a:spcAft>
            </a:pPr>
            <a:r>
              <a:rPr lang="en-GB" sz="2400" spc="4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For more information for Health Professionals: </a:t>
            </a:r>
            <a:r>
              <a:rPr lang="en-GB" sz="2400" u="sng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Discovery research schemes – Q&amp;As for health professionals | Wellcome</a:t>
            </a:r>
            <a:r>
              <a:rPr lang="en-GB" sz="240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154" indent="-457154">
              <a:lnSpc>
                <a:spcPct val="100000"/>
              </a:lnSpc>
              <a:spcAft>
                <a:spcPts val="180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Learn how Wellcome Discovery Research funding can support research and researchers based in low- and middle- income countries </a:t>
            </a:r>
            <a:r>
              <a:rPr lang="en-GB" sz="24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Funding webinars for global researchers | Discovery Research | Wellcome</a:t>
            </a:r>
            <a:endParaRPr lang="en-GB" sz="2400" dirty="0">
              <a:solidFill>
                <a:schemeClr val="accent2"/>
              </a:solidFill>
              <a:cs typeface="Arial"/>
            </a:endParaRP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593D4C1-5FEF-7405-16E4-0FEE017576C2}"/>
              </a:ext>
            </a:extLst>
          </p:cNvPr>
          <p:cNvSpPr txBox="1">
            <a:spLocks/>
          </p:cNvSpPr>
          <p:nvPr/>
        </p:nvSpPr>
        <p:spPr>
          <a:xfrm>
            <a:off x="8505933" y="3399490"/>
            <a:ext cx="7142386" cy="5338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219078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078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1219078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07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078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5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4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3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2400" dirty="0">
                <a:solidFill>
                  <a:srgbClr val="002C44"/>
                </a:solidFill>
                <a:cs typeface="Arial"/>
              </a:rPr>
              <a:t>For more general updates:</a:t>
            </a:r>
            <a:endParaRPr lang="en-GB" sz="2400" b="0" dirty="0">
              <a:solidFill>
                <a:srgbClr val="002C44"/>
              </a:solidFill>
              <a:cs typeface="Arial"/>
            </a:endParaRPr>
          </a:p>
          <a:p>
            <a:pPr marL="342866" indent="-342866">
              <a:lnSpc>
                <a:spcPct val="100000"/>
              </a:lnSpc>
              <a:spcAft>
                <a:spcPts val="1800"/>
              </a:spcAft>
              <a:buChar char="•"/>
            </a:pPr>
            <a:r>
              <a:rPr lang="en-GB" sz="2400" b="0" dirty="0">
                <a:solidFill>
                  <a:srgbClr val="002C44"/>
                </a:solidFill>
                <a:cs typeface="Arial"/>
              </a:rPr>
              <a:t>Sign up to our monthly Research Update newsletter at</a:t>
            </a:r>
            <a:r>
              <a:rPr lang="en-GB" sz="2400" b="0" dirty="0">
                <a:solidFill>
                  <a:srgbClr val="0070C0"/>
                </a:solidFill>
                <a:cs typeface="Arial"/>
              </a:rPr>
              <a:t> </a:t>
            </a:r>
            <a:r>
              <a:rPr lang="en-GB" sz="2400" b="0" dirty="0">
                <a:solidFill>
                  <a:schemeClr val="accent2"/>
                </a:solidFill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wellcome.org/</a:t>
            </a:r>
            <a:r>
              <a:rPr lang="en-GB" sz="2400" b="0" dirty="0" err="1">
                <a:solidFill>
                  <a:schemeClr val="accent2"/>
                </a:solidFill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ResearchNewsletter</a:t>
            </a:r>
            <a:endParaRPr lang="en-GB" sz="2400" b="0" dirty="0">
              <a:solidFill>
                <a:schemeClr val="accent2"/>
              </a:solidFill>
              <a:cs typeface="Arial"/>
            </a:endParaRPr>
          </a:p>
          <a:p>
            <a:pPr marL="457154" indent="-457154">
              <a:lnSpc>
                <a:spcPct val="100000"/>
              </a:lnSpc>
              <a:spcAft>
                <a:spcPts val="1800"/>
              </a:spcAft>
            </a:pPr>
            <a:endParaRPr lang="en-GB" sz="24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</a:pPr>
            <a:r>
              <a:rPr lang="en-GB" sz="2400" dirty="0">
                <a:solidFill>
                  <a:srgbClr val="002C44"/>
                </a:solidFill>
                <a:ea typeface="+mn-lt"/>
                <a:cs typeface="+mn-lt"/>
              </a:rPr>
              <a:t>N.B. We will not discuss specific applications or provide tailored </a:t>
            </a:r>
            <a:br>
              <a:rPr lang="en-GB" sz="2400" dirty="0">
                <a:solidFill>
                  <a:srgbClr val="002C44"/>
                </a:solidFill>
                <a:ea typeface="+mn-lt"/>
                <a:cs typeface="+mn-lt"/>
              </a:rPr>
            </a:br>
            <a:r>
              <a:rPr lang="en-GB" sz="2400" dirty="0">
                <a:solidFill>
                  <a:srgbClr val="002C44"/>
                </a:solidFill>
                <a:ea typeface="+mn-lt"/>
                <a:cs typeface="+mn-lt"/>
              </a:rPr>
              <a:t>pre-application advice</a:t>
            </a:r>
            <a:endParaRPr lang="en-GB" sz="2400" dirty="0">
              <a:solidFill>
                <a:srgbClr val="002C44"/>
              </a:solidFill>
              <a:cs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n-GB" sz="2400" b="0" u="sng" dirty="0">
              <a:solidFill>
                <a:srgbClr val="002C44"/>
              </a:solidFill>
              <a:cs typeface="Arial"/>
            </a:endParaRP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A5C36803-6AC3-D410-BB2E-B5BCBE91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1" y="8460994"/>
            <a:ext cx="12704775" cy="276972"/>
          </a:xfrm>
        </p:spPr>
        <p:txBody>
          <a:bodyPr/>
          <a:lstStyle/>
          <a:p>
            <a:r>
              <a:rPr lang="en-GB" dirty="0"/>
              <a:t>wellcome.org  |  @wellcometrust</a:t>
            </a:r>
          </a:p>
        </p:txBody>
      </p:sp>
    </p:spTree>
    <p:extLst>
      <p:ext uri="{BB962C8B-B14F-4D97-AF65-F5344CB8AC3E}">
        <p14:creationId xmlns:p14="http://schemas.microsoft.com/office/powerpoint/2010/main" val="29953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658E9CE-074A-3A48-80B2-E87E961DD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e.wheater@wellcome.org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03D7BA-DEBF-6847-89D6-D0A18C0C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773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5E21C5-23F7-0C5E-EF8C-724B2A47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881172"/>
            <a:ext cx="7236000" cy="192360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Wellcome is an independent and global charitable foundation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26D7BC-9046-A853-D2D6-72563889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wellcome.org |  @wellcometrust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3526A-7FDA-4435-FCFA-EAA02B4E87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5" y="3323491"/>
            <a:ext cx="6838147" cy="473326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ellcome" pitchFamily="50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ellcome" pitchFamily="50" charset="0"/>
              </a:rPr>
              <a:t>Our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Wellcome" pitchFamily="50" charset="0"/>
              </a:rPr>
              <a:t>vision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ellcome" pitchFamily="50" charset="0"/>
              </a:rPr>
              <a:t> is a healthier future for everyone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3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3200" b="0" i="0" u="none" strike="noStrike" kern="1200" cap="none" spc="-120" normalizeH="0" baseline="0" noProof="0" dirty="0">
                <a:ln>
                  <a:noFill/>
                </a:ln>
                <a:effectLst/>
                <a:uLnTx/>
                <a:uFillTx/>
                <a:latin typeface="Wellcome"/>
                <a:ea typeface="+mn-ea"/>
                <a:cs typeface="+mn-cs"/>
              </a:rPr>
              <a:t>Our </a:t>
            </a:r>
            <a:r>
              <a:rPr kumimoji="0" lang="en-GB" sz="3200" b="0" i="0" u="none" strike="noStrike" kern="1200" cap="none" spc="-12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Wellcome"/>
                <a:ea typeface="+mn-ea"/>
                <a:cs typeface="+mn-cs"/>
              </a:rPr>
              <a:t>mission</a:t>
            </a:r>
            <a:r>
              <a:rPr kumimoji="0" lang="en-GB" sz="3200" b="0" i="0" u="none" strike="noStrike" kern="1200" cap="none" spc="-120" normalizeH="0" baseline="0" noProof="0" dirty="0">
                <a:ln>
                  <a:noFill/>
                </a:ln>
                <a:effectLst/>
                <a:uLnTx/>
                <a:uFillTx/>
                <a:latin typeface="Wellcome"/>
                <a:ea typeface="+mn-ea"/>
                <a:cs typeface="+mn-cs"/>
              </a:rPr>
              <a:t> is supporting science to solve the urgent health challenges facing everyone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3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​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n-GB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07251-C75F-67D6-A184-A40582AEC8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821025" y="641350"/>
            <a:ext cx="433388" cy="30797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9AD68-5327-4FA6-9851-A953E7042653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Wellcome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Wellcome"/>
              <a:ea typeface="+mn-ea"/>
              <a:cs typeface="+mn-cs"/>
            </a:endParaRPr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0C549AF3-5C25-9975-39D8-B5906B2B7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" b="1016"/>
          <a:stretch/>
        </p:blipFill>
        <p:spPr>
          <a:xfrm>
            <a:off x="6920809" y="0"/>
            <a:ext cx="9333604" cy="9144000"/>
          </a:xfrm>
          <a:custGeom>
            <a:avLst/>
            <a:gdLst>
              <a:gd name="connsiteX0" fmla="*/ 2235659 w 9333604"/>
              <a:gd name="connsiteY0" fmla="*/ 0 h 9144000"/>
              <a:gd name="connsiteX1" fmla="*/ 9333604 w 9333604"/>
              <a:gd name="connsiteY1" fmla="*/ 0 h 9144000"/>
              <a:gd name="connsiteX2" fmla="*/ 9333604 w 9333604"/>
              <a:gd name="connsiteY2" fmla="*/ 9144000 h 9144000"/>
              <a:gd name="connsiteX3" fmla="*/ 0 w 9333604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3604" h="9144000">
                <a:moveTo>
                  <a:pt x="2235659" y="0"/>
                </a:moveTo>
                <a:lnTo>
                  <a:pt x="9333604" y="0"/>
                </a:lnTo>
                <a:lnTo>
                  <a:pt x="9333604" y="9144000"/>
                </a:lnTo>
                <a:lnTo>
                  <a:pt x="0" y="9144000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DC40B0-FC5A-596E-92B9-C8561BBED75B}"/>
              </a:ext>
            </a:extLst>
          </p:cNvPr>
          <p:cNvSpPr/>
          <p:nvPr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2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002B687-4795-6FAD-ECCC-E8F154EFF8CC}"/>
              </a:ext>
            </a:extLst>
          </p:cNvPr>
          <p:cNvGrpSpPr/>
          <p:nvPr/>
        </p:nvGrpSpPr>
        <p:grpSpPr>
          <a:xfrm>
            <a:off x="894380" y="6327648"/>
            <a:ext cx="4834800" cy="2088000"/>
            <a:chOff x="2319865" y="5091518"/>
            <a:chExt cx="3683108" cy="2088000"/>
          </a:xfrm>
        </p:grpSpPr>
        <p:sp>
          <p:nvSpPr>
            <p:cNvPr id="3" name="Rectangle 2">
              <a:hlinkClick r:id="" action="ppaction://noaction"/>
              <a:extLst>
                <a:ext uri="{FF2B5EF4-FFF2-40B4-BE49-F238E27FC236}">
                  <a16:creationId xmlns:a16="http://schemas.microsoft.com/office/drawing/2014/main" id="{C5F1F241-7907-271F-649F-C3D7A1F07485}"/>
                </a:ext>
              </a:extLst>
            </p:cNvPr>
            <p:cNvSpPr/>
            <p:nvPr/>
          </p:nvSpPr>
          <p:spPr>
            <a:xfrm>
              <a:off x="2319865" y="5091518"/>
              <a:ext cx="3683108" cy="2088000"/>
            </a:xfrm>
            <a:prstGeom prst="rect">
              <a:avLst/>
            </a:prstGeom>
            <a:solidFill>
              <a:srgbClr val="F9D3D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marL="889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0" i="0" u="none" strike="noStrike" kern="1200" cap="none" spc="0" normalizeH="0" baseline="0" noProof="0">
                  <a:ln>
                    <a:noFill/>
                  </a:ln>
                  <a:solidFill>
                    <a:srgbClr val="002C44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Question, challenge, explore and expand what we know about </a:t>
              </a:r>
              <a:r>
                <a:rPr kumimoji="0" lang="en-GB" sz="2600" b="1" i="0" u="none" strike="noStrike" kern="1200" cap="none" spc="0" normalizeH="0" baseline="0" noProof="0">
                  <a:ln>
                    <a:noFill/>
                  </a:ln>
                  <a:solidFill>
                    <a:srgbClr val="002C44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life, health and wellbeing</a:t>
              </a:r>
              <a:endParaRPr kumimoji="0" lang="en-GB" sz="2600" b="1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6" name="Graphic 65" descr="Lights On with solid fill">
              <a:extLst>
                <a:ext uri="{FF2B5EF4-FFF2-40B4-BE49-F238E27FC236}">
                  <a16:creationId xmlns:a16="http://schemas.microsoft.com/office/drawing/2014/main" id="{B11A6A33-0600-48FD-7D92-97BFF3BB2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56744" y="6225138"/>
              <a:ext cx="588021" cy="7841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E50D7A-1611-5851-C631-5BC4723A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881172"/>
            <a:ext cx="15120000" cy="641201"/>
          </a:xfrm>
        </p:spPr>
        <p:txBody>
          <a:bodyPr/>
          <a:lstStyle/>
          <a:p>
            <a:r>
              <a:rPr lang="en-GB"/>
              <a:t>Discovering insights and accelerating solutions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A994E4-EBE0-0E31-3167-5518D917207E}"/>
              </a:ext>
            </a:extLst>
          </p:cNvPr>
          <p:cNvGrpSpPr/>
          <p:nvPr/>
        </p:nvGrpSpPr>
        <p:grpSpPr>
          <a:xfrm>
            <a:off x="10815708" y="2309957"/>
            <a:ext cx="4834800" cy="2088000"/>
            <a:chOff x="13368331" y="5298854"/>
            <a:chExt cx="3682506" cy="208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929AE3-A266-4E7A-B7DE-BD6B5359A671}"/>
                </a:ext>
              </a:extLst>
            </p:cNvPr>
            <p:cNvSpPr/>
            <p:nvPr/>
          </p:nvSpPr>
          <p:spPr>
            <a:xfrm>
              <a:off x="13368331" y="5298854"/>
              <a:ext cx="3682506" cy="2088000"/>
            </a:xfrm>
            <a:prstGeom prst="rect">
              <a:avLst/>
            </a:prstGeom>
            <a:solidFill>
              <a:srgbClr val="FFFA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24000" tIns="72000" rIns="72000" bIns="72000" rtlCol="0" anchor="ctr">
              <a:noAutofit/>
            </a:bodyPr>
            <a:lstStyle/>
            <a:p>
              <a:pPr marL="889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C44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Generate evidence for </a:t>
              </a:r>
            </a:p>
            <a:p>
              <a:pPr marL="889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C44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much-needed </a:t>
              </a:r>
              <a:r>
                <a:rPr kumimoji="0" lang="en-GB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C44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action </a:t>
              </a:r>
            </a:p>
            <a:p>
              <a:pPr marL="889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C44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and impact</a:t>
              </a:r>
              <a:r>
                <a: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C44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 in the </a:t>
              </a:r>
            </a:p>
            <a:p>
              <a:pPr marL="889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C44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shorter-term</a:t>
              </a:r>
              <a:endPara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8" name="Graphic 57" descr="Arrow: Straight with solid fill">
              <a:extLst>
                <a:ext uri="{FF2B5EF4-FFF2-40B4-BE49-F238E27FC236}">
                  <a16:creationId xmlns:a16="http://schemas.microsoft.com/office/drawing/2014/main" id="{0F5EC9A6-6869-CD41-B9ED-D733DACEB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6200000">
              <a:off x="16022852" y="6199606"/>
              <a:ext cx="901238" cy="85560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D2F907-1E47-25D4-4409-A5BC153DB85E}"/>
              </a:ext>
            </a:extLst>
          </p:cNvPr>
          <p:cNvGrpSpPr/>
          <p:nvPr/>
        </p:nvGrpSpPr>
        <p:grpSpPr>
          <a:xfrm>
            <a:off x="894380" y="2315473"/>
            <a:ext cx="4834800" cy="2088000"/>
            <a:chOff x="1069975" y="2080492"/>
            <a:chExt cx="4834800" cy="2088000"/>
          </a:xfrm>
        </p:grpSpPr>
        <p:sp>
          <p:nvSpPr>
            <p:cNvPr id="26" name="Rectangle 25">
              <a:hlinkClick r:id="" action="ppaction://noaction"/>
              <a:extLst>
                <a:ext uri="{FF2B5EF4-FFF2-40B4-BE49-F238E27FC236}">
                  <a16:creationId xmlns:a16="http://schemas.microsoft.com/office/drawing/2014/main" id="{42C47F8F-455F-BF5B-01E9-62F279B05614}"/>
                </a:ext>
              </a:extLst>
            </p:cNvPr>
            <p:cNvSpPr/>
            <p:nvPr/>
          </p:nvSpPr>
          <p:spPr>
            <a:xfrm>
              <a:off x="1069975" y="2080492"/>
              <a:ext cx="4834800" cy="2088000"/>
            </a:xfrm>
            <a:prstGeom prst="rect">
              <a:avLst/>
            </a:prstGeom>
            <a:solidFill>
              <a:srgbClr val="FBDFB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noAutofit/>
            </a:bodyPr>
            <a:lstStyle/>
            <a:p>
              <a:pPr marL="889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0" i="0" u="none" strike="noStrike" kern="1200" cap="none" spc="0" normalizeH="0" baseline="0" noProof="0">
                  <a:ln>
                    <a:noFill/>
                  </a:ln>
                  <a:solidFill>
                    <a:srgbClr val="002C44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Generate knowledge with </a:t>
              </a:r>
            </a:p>
            <a:p>
              <a:pPr marL="889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0" i="0" u="none" strike="noStrike" kern="1200" cap="none" spc="0" normalizeH="0" baseline="0" noProof="0">
                  <a:ln>
                    <a:noFill/>
                  </a:ln>
                  <a:solidFill>
                    <a:srgbClr val="002C44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the potential to </a:t>
              </a:r>
              <a:r>
                <a:rPr kumimoji="0" lang="en-GB" sz="2600" b="1" i="0" u="none" strike="noStrike" kern="1200" cap="none" spc="0" normalizeH="0" baseline="0" noProof="0">
                  <a:ln>
                    <a:noFill/>
                  </a:ln>
                  <a:solidFill>
                    <a:srgbClr val="002C44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transform health</a:t>
              </a:r>
              <a:r>
                <a:rPr kumimoji="0" lang="en-GB" sz="2600" b="0" i="0" u="none" strike="noStrike" kern="1200" cap="none" spc="0" normalizeH="0" baseline="0" noProof="0">
                  <a:ln>
                    <a:noFill/>
                  </a:ln>
                  <a:solidFill>
                    <a:srgbClr val="002C44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 in ways we </a:t>
              </a:r>
            </a:p>
            <a:p>
              <a:pPr marL="889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0" i="0" u="none" strike="noStrike" kern="1200" cap="none" spc="0" normalizeH="0" baseline="0" noProof="0">
                  <a:ln>
                    <a:noFill/>
                  </a:ln>
                  <a:solidFill>
                    <a:srgbClr val="002C44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can’t always anticipate</a:t>
              </a: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0" name="Graphic 59" descr="Back with solid fill">
              <a:extLst>
                <a:ext uri="{FF2B5EF4-FFF2-40B4-BE49-F238E27FC236}">
                  <a16:creationId xmlns:a16="http://schemas.microsoft.com/office/drawing/2014/main" id="{53EF59A5-3F71-BEE3-F0AC-AA2F08606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0724682">
              <a:off x="4714287" y="3076000"/>
              <a:ext cx="828636" cy="82863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4CA4C8-293E-4D77-FC6D-97A23BFF131B}"/>
              </a:ext>
            </a:extLst>
          </p:cNvPr>
          <p:cNvGrpSpPr/>
          <p:nvPr/>
        </p:nvGrpSpPr>
        <p:grpSpPr>
          <a:xfrm>
            <a:off x="10815708" y="6327648"/>
            <a:ext cx="5014849" cy="2087670"/>
            <a:chOff x="9781220" y="5444573"/>
            <a:chExt cx="3818278" cy="20876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821D8B-1175-25EB-6AAF-848FC5E7F406}"/>
                </a:ext>
              </a:extLst>
            </p:cNvPr>
            <p:cNvSpPr/>
            <p:nvPr/>
          </p:nvSpPr>
          <p:spPr>
            <a:xfrm>
              <a:off x="9781220" y="5444573"/>
              <a:ext cx="3680485" cy="2087670"/>
            </a:xfrm>
            <a:prstGeom prst="rect">
              <a:avLst/>
            </a:prstGeom>
            <a:solidFill>
              <a:srgbClr val="FDEC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24000" tIns="72000" rIns="72000" bIns="72000" rtlCol="0" anchor="ctr">
              <a:noAutofit/>
            </a:bodyPr>
            <a:lstStyle/>
            <a:p>
              <a:pPr marL="889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0" i="0" u="none" strike="noStrike" kern="1200" cap="none" spc="0" normalizeH="0" baseline="0" noProof="0">
                  <a:ln>
                    <a:noFill/>
                  </a:ln>
                  <a:solidFill>
                    <a:srgbClr val="002C44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Focus on urgent </a:t>
              </a:r>
            </a:p>
            <a:p>
              <a:pPr marL="889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1" i="0" u="none" strike="noStrike" kern="1200" cap="none" spc="0" normalizeH="0" baseline="0" noProof="0">
                  <a:ln>
                    <a:noFill/>
                  </a:ln>
                  <a:solidFill>
                    <a:srgbClr val="002C44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health challenges</a:t>
              </a:r>
              <a:r>
                <a:rPr kumimoji="0" lang="en-GB" sz="2600" b="0" i="0" u="none" strike="noStrike" kern="1200" cap="none" spc="0" normalizeH="0" baseline="0" noProof="0">
                  <a:ln>
                    <a:noFill/>
                  </a:ln>
                  <a:solidFill>
                    <a:srgbClr val="002C44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 where Wellcome’s experience, expertise and influence </a:t>
              </a:r>
            </a:p>
            <a:p>
              <a:pPr marL="889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0" i="0" u="none" strike="noStrike" kern="1200" cap="none" spc="0" normalizeH="0" baseline="0" noProof="0">
                  <a:ln>
                    <a:noFill/>
                  </a:ln>
                  <a:solidFill>
                    <a:srgbClr val="002C44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can drive rapid change</a:t>
              </a: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2" name="Graphic 61" descr="Exclamation mark with solid fill">
              <a:extLst>
                <a:ext uri="{FF2B5EF4-FFF2-40B4-BE49-F238E27FC236}">
                  <a16:creationId xmlns:a16="http://schemas.microsoft.com/office/drawing/2014/main" id="{024BAC5B-3CEC-FB59-B6CF-51C391722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814554" y="5565672"/>
              <a:ext cx="784944" cy="922736"/>
            </a:xfrm>
            <a:prstGeom prst="rect">
              <a:avLst/>
            </a:prstGeom>
          </p:spPr>
        </p:pic>
      </p:grp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2F00D0D-1B1B-2290-4154-4B5C8C403750}"/>
              </a:ext>
            </a:extLst>
          </p:cNvPr>
          <p:cNvSpPr txBox="1">
            <a:spLocks/>
          </p:cNvSpPr>
          <p:nvPr/>
        </p:nvSpPr>
        <p:spPr>
          <a:xfrm>
            <a:off x="462430" y="8720761"/>
            <a:ext cx="12704776" cy="2769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wellcome.org  |  @wellcometrust</a:t>
            </a:r>
          </a:p>
        </p:txBody>
      </p:sp>
      <p:pic>
        <p:nvPicPr>
          <p:cNvPr id="11" name="Content Placeholder 4" descr="Two overlapping circles with an arrow running around and between them. The circles are labelled 'Discovery' and 'Solution'">
            <a:extLst>
              <a:ext uri="{FF2B5EF4-FFF2-40B4-BE49-F238E27FC236}">
                <a16:creationId xmlns:a16="http://schemas.microsoft.com/office/drawing/2014/main" id="{2A65BC80-761C-F56C-812A-E92F100526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35" y="2906107"/>
            <a:ext cx="8118174" cy="4571554"/>
          </a:xfrm>
          <a:prstGeom prst="rect">
            <a:avLst/>
          </a:prstGeom>
        </p:spPr>
      </p:pic>
      <p:pic>
        <p:nvPicPr>
          <p:cNvPr id="20" name="Graphic 19" descr="Back with solid fill">
            <a:extLst>
              <a:ext uri="{FF2B5EF4-FFF2-40B4-BE49-F238E27FC236}">
                <a16:creationId xmlns:a16="http://schemas.microsoft.com/office/drawing/2014/main" id="{022504BF-148F-ABA7-E925-DE88812989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7210039">
            <a:off x="1954724" y="4415232"/>
            <a:ext cx="1810186" cy="1810186"/>
          </a:xfrm>
          <a:prstGeom prst="rect">
            <a:avLst/>
          </a:prstGeom>
        </p:spPr>
      </p:pic>
      <p:pic>
        <p:nvPicPr>
          <p:cNvPr id="21" name="Graphic 20" descr="Back with solid fill">
            <a:extLst>
              <a:ext uri="{FF2B5EF4-FFF2-40B4-BE49-F238E27FC236}">
                <a16:creationId xmlns:a16="http://schemas.microsoft.com/office/drawing/2014/main" id="{30D868C9-65F9-F6E2-DA0B-5713671342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4389961" flipH="1">
            <a:off x="12495192" y="4415232"/>
            <a:ext cx="1810186" cy="1810186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A80E4F2-0688-234E-0DAC-26378041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13830" y="8722592"/>
            <a:ext cx="432000" cy="307777"/>
          </a:xfrm>
        </p:spPr>
        <p:txBody>
          <a:bodyPr/>
          <a:lstStyle/>
          <a:p>
            <a:fld id="{DEF9AD68-5327-4FA6-9851-A953E704265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9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9BDD23E-BAC0-4DCA-B8A3-3851D43A3583}"/>
              </a:ext>
            </a:extLst>
          </p:cNvPr>
          <p:cNvSpPr/>
          <p:nvPr/>
        </p:nvSpPr>
        <p:spPr>
          <a:xfrm>
            <a:off x="488264" y="2407779"/>
            <a:ext cx="15277884" cy="1366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EE54C-676C-5EE7-F7F9-3722D4BF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45" y="706454"/>
            <a:ext cx="15118523" cy="649687"/>
          </a:xfrm>
        </p:spPr>
        <p:txBody>
          <a:bodyPr/>
          <a:lstStyle/>
          <a:p>
            <a:r>
              <a:rPr lang="en-US" dirty="0"/>
              <a:t>Discovery Research: Open-mode funding schemes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F5C02-68F6-96DC-D265-9A7429EE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13829" y="381847"/>
            <a:ext cx="432000" cy="307747"/>
          </a:xfrm>
        </p:spPr>
        <p:txBody>
          <a:bodyPr/>
          <a:lstStyle/>
          <a:p>
            <a:fld id="{DEF9AD68-5327-4FA6-9851-A953E7042653}" type="slidenum">
              <a:rPr lang="en-GB" smtClean="0"/>
              <a:t>4</a:t>
            </a:fld>
            <a:endParaRPr lang="en-GB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07E0187-F439-56A7-7B99-F1C02FD0AE86}"/>
              </a:ext>
            </a:extLst>
          </p:cNvPr>
          <p:cNvSpPr/>
          <p:nvPr/>
        </p:nvSpPr>
        <p:spPr>
          <a:xfrm>
            <a:off x="355483" y="2420630"/>
            <a:ext cx="15684464" cy="11231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C44"/>
                </a:solidFill>
                <a:latin typeface="Arial" panose="020B0604020202020204" pitchFamily="34" charset="0"/>
              </a:rPr>
              <a:t>Designed to unlock researchers' potential and give them </a:t>
            </a:r>
            <a:r>
              <a:rPr lang="en-US" sz="2400" b="1" dirty="0">
                <a:solidFill>
                  <a:srgbClr val="002C44"/>
                </a:solidFill>
                <a:latin typeface="Arial" panose="020B0604020202020204" pitchFamily="34" charset="0"/>
              </a:rPr>
              <a:t>freedom</a:t>
            </a:r>
            <a:r>
              <a:rPr lang="en-US" sz="2400" dirty="0">
                <a:solidFill>
                  <a:srgbClr val="002C44"/>
                </a:solidFill>
                <a:latin typeface="Arial" panose="020B0604020202020204" pitchFamily="34" charset="0"/>
              </a:rPr>
              <a:t>, </a:t>
            </a:r>
            <a:r>
              <a:rPr lang="en-US" sz="2400" b="1" dirty="0">
                <a:solidFill>
                  <a:srgbClr val="002C44"/>
                </a:solidFill>
                <a:latin typeface="Arial" panose="020B0604020202020204" pitchFamily="34" charset="0"/>
              </a:rPr>
              <a:t>time</a:t>
            </a:r>
            <a:r>
              <a:rPr lang="en-US" sz="2400" dirty="0">
                <a:solidFill>
                  <a:srgbClr val="002C44"/>
                </a:solidFill>
                <a:latin typeface="Arial" panose="020B0604020202020204" pitchFamily="34" charset="0"/>
              </a:rPr>
              <a:t> and </a:t>
            </a:r>
            <a:r>
              <a:rPr lang="en-US" sz="2400" b="1" dirty="0">
                <a:solidFill>
                  <a:srgbClr val="002C44"/>
                </a:solidFill>
                <a:latin typeface="Arial" panose="020B0604020202020204" pitchFamily="34" charset="0"/>
              </a:rPr>
              <a:t>resource </a:t>
            </a:r>
            <a:r>
              <a:rPr lang="en-US" sz="2400" dirty="0">
                <a:solidFill>
                  <a:srgbClr val="002C44"/>
                </a:solidFill>
                <a:latin typeface="Arial" panose="020B0604020202020204" pitchFamily="34" charset="0"/>
              </a:rPr>
              <a:t>to take on big questions</a:t>
            </a:r>
            <a:endParaRPr lang="en-US" sz="2400" dirty="0">
              <a:solidFill>
                <a:srgbClr val="002C44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43766DD-5CFA-374C-3EC4-C0B65E6A101B}"/>
              </a:ext>
            </a:extLst>
          </p:cNvPr>
          <p:cNvSpPr txBox="1">
            <a:spLocks/>
          </p:cNvSpPr>
          <p:nvPr/>
        </p:nvSpPr>
        <p:spPr>
          <a:xfrm>
            <a:off x="462884" y="6228887"/>
            <a:ext cx="4499561" cy="14602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309" rtl="0" eaLnBrk="1" latinLnBrk="0" hangingPunct="1">
              <a:lnSpc>
                <a:spcPts val="255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09" rtl="0" eaLnBrk="1" latinLnBrk="0" hangingPunct="1">
              <a:lnSpc>
                <a:spcPts val="255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00" indent="-175500" algn="l" defTabSz="914309" rtl="0" eaLnBrk="1" latinLnBrk="0" hangingPunct="1">
              <a:lnSpc>
                <a:spcPts val="255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09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09" rtl="0" eaLnBrk="1" latinLnBrk="0" hangingPunct="1">
              <a:lnSpc>
                <a:spcPts val="108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2"/>
                </a:solidFill>
              </a:rPr>
              <a:t>Early Career  </a:t>
            </a:r>
            <a:endParaRPr lang="en-US" sz="3200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en-US" sz="3200" dirty="0">
                <a:solidFill>
                  <a:schemeClr val="bg2"/>
                </a:solidFill>
              </a:rPr>
              <a:t>Awards </a:t>
            </a:r>
          </a:p>
          <a:p>
            <a:pPr algn="ctr"/>
            <a:r>
              <a:rPr lang="en-US" sz="3200" dirty="0">
                <a:solidFill>
                  <a:schemeClr val="bg2"/>
                </a:solidFill>
              </a:rPr>
              <a:t>(ECA)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73A7AE8-F8D0-7684-F0FE-21E9AAE31FEB}"/>
              </a:ext>
            </a:extLst>
          </p:cNvPr>
          <p:cNvSpPr txBox="1">
            <a:spLocks/>
          </p:cNvSpPr>
          <p:nvPr/>
        </p:nvSpPr>
        <p:spPr>
          <a:xfrm>
            <a:off x="10984218" y="6233398"/>
            <a:ext cx="4499561" cy="1460258"/>
          </a:xfrm>
          <a:prstGeom prst="rect">
            <a:avLst/>
          </a:prstGeom>
          <a:solidFill>
            <a:srgbClr val="EF8009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309" rtl="0" eaLnBrk="1" latinLnBrk="0" hangingPunct="1">
              <a:lnSpc>
                <a:spcPts val="255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09" rtl="0" eaLnBrk="1" latinLnBrk="0" hangingPunct="1">
              <a:lnSpc>
                <a:spcPts val="255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00" indent="-175500" algn="l" defTabSz="914309" rtl="0" eaLnBrk="1" latinLnBrk="0" hangingPunct="1">
              <a:lnSpc>
                <a:spcPts val="255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09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09" rtl="0" eaLnBrk="1" latinLnBrk="0" hangingPunct="1">
              <a:lnSpc>
                <a:spcPts val="108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rgbClr val="002060"/>
                </a:solidFill>
              </a:rPr>
              <a:t>Discovery </a:t>
            </a:r>
            <a:endParaRPr lang="en-US" sz="3200">
              <a:solidFill>
                <a:srgbClr val="002060"/>
              </a:solidFill>
              <a:cs typeface="Arial"/>
            </a:endParaRPr>
          </a:p>
          <a:p>
            <a:pPr algn="ctr"/>
            <a:r>
              <a:rPr lang="en-US" sz="3200">
                <a:solidFill>
                  <a:srgbClr val="002060"/>
                </a:solidFill>
              </a:rPr>
              <a:t>Awards </a:t>
            </a:r>
          </a:p>
          <a:p>
            <a:pPr algn="ctr"/>
            <a:r>
              <a:rPr lang="en-US" sz="3200">
                <a:solidFill>
                  <a:srgbClr val="002060"/>
                </a:solidFill>
              </a:rPr>
              <a:t>(DA)</a:t>
            </a:r>
            <a:endParaRPr lang="en-US" sz="240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8FFB251D-9489-6A30-9813-F0DE281866CB}"/>
              </a:ext>
            </a:extLst>
          </p:cNvPr>
          <p:cNvSpPr txBox="1">
            <a:spLocks/>
          </p:cNvSpPr>
          <p:nvPr/>
        </p:nvSpPr>
        <p:spPr>
          <a:xfrm>
            <a:off x="5723551" y="6242099"/>
            <a:ext cx="4499561" cy="1460258"/>
          </a:xfrm>
          <a:prstGeom prst="rect">
            <a:avLst/>
          </a:prstGeom>
          <a:solidFill>
            <a:schemeClr val="accent5"/>
          </a:solidFill>
        </p:spPr>
        <p:txBody>
          <a:bodyPr lIns="91431" tIns="45716" rIns="91431" bIns="45716" anchor="ctr"/>
          <a:lstStyle>
            <a:lvl1pPr marL="0" indent="0" algn="l" defTabSz="1219078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078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1219078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07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078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5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4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3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2"/>
                </a:solidFill>
              </a:rPr>
              <a:t>Career </a:t>
            </a:r>
            <a:endParaRPr lang="en-US" sz="3200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en-US" sz="3200" dirty="0">
                <a:solidFill>
                  <a:schemeClr val="bg2"/>
                </a:solidFill>
              </a:rPr>
              <a:t>Development Awards </a:t>
            </a:r>
          </a:p>
          <a:p>
            <a:pPr algn="ctr"/>
            <a:r>
              <a:rPr lang="en-US" sz="3200" dirty="0">
                <a:solidFill>
                  <a:schemeClr val="bg2"/>
                </a:solidFill>
              </a:rPr>
              <a:t>(CDA)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94F7FE-68CD-A5B6-F76E-169CAA78ED0F}"/>
              </a:ext>
            </a:extLst>
          </p:cNvPr>
          <p:cNvCxnSpPr>
            <a:cxnSpLocks/>
          </p:cNvCxnSpPr>
          <p:nvPr/>
        </p:nvCxnSpPr>
        <p:spPr>
          <a:xfrm>
            <a:off x="383387" y="5222731"/>
            <a:ext cx="15656560" cy="0"/>
          </a:xfrm>
          <a:prstGeom prst="line">
            <a:avLst/>
          </a:prstGeom>
          <a:ln w="76200">
            <a:solidFill>
              <a:schemeClr val="tx2"/>
            </a:solidFill>
            <a:headEnd type="oval" w="lg" len="sm"/>
            <a:tailEnd type="oval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6492C2B-1F56-97CB-CF0C-4B48F2603E3E}"/>
              </a:ext>
            </a:extLst>
          </p:cNvPr>
          <p:cNvSpPr txBox="1"/>
          <p:nvPr/>
        </p:nvSpPr>
        <p:spPr>
          <a:xfrm>
            <a:off x="1201842" y="4363398"/>
            <a:ext cx="30070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GB" sz="2400" b="1" dirty="0"/>
              <a:t>Early post-doctoral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9A4EAD-4CA0-4CA5-8E0D-F64E78DFD64B}"/>
              </a:ext>
            </a:extLst>
          </p:cNvPr>
          <p:cNvSpPr txBox="1"/>
          <p:nvPr/>
        </p:nvSpPr>
        <p:spPr>
          <a:xfrm>
            <a:off x="6365263" y="4241646"/>
            <a:ext cx="36928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GB" sz="2400" b="1" dirty="0"/>
              <a:t>Late post-doctoral (towards independence)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DE1E56-A49B-E9EA-8815-E80C3C186E0D}"/>
              </a:ext>
            </a:extLst>
          </p:cNvPr>
          <p:cNvSpPr txBox="1"/>
          <p:nvPr/>
        </p:nvSpPr>
        <p:spPr>
          <a:xfrm>
            <a:off x="11938598" y="4335224"/>
            <a:ext cx="2590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GB" sz="2400" b="1" dirty="0"/>
              <a:t>Independent researcher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4224C95-D19A-4A5F-9619-2140CFBF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0" y="8461372"/>
            <a:ext cx="12704776" cy="276999"/>
          </a:xfrm>
        </p:spPr>
        <p:txBody>
          <a:bodyPr/>
          <a:lstStyle/>
          <a:p>
            <a:r>
              <a:rPr lang="en-GB" dirty="0"/>
              <a:t>wellcome.org  |  @wellcometrust</a:t>
            </a:r>
          </a:p>
        </p:txBody>
      </p:sp>
    </p:spTree>
    <p:extLst>
      <p:ext uri="{BB962C8B-B14F-4D97-AF65-F5344CB8AC3E}">
        <p14:creationId xmlns:p14="http://schemas.microsoft.com/office/powerpoint/2010/main" val="241713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9" grpId="0" animBg="1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C9FAAC-9E50-25B9-EE84-E5A8EAAF0CCB}"/>
              </a:ext>
            </a:extLst>
          </p:cNvPr>
          <p:cNvSpPr txBox="1">
            <a:spLocks/>
          </p:cNvSpPr>
          <p:nvPr/>
        </p:nvSpPr>
        <p:spPr>
          <a:xfrm>
            <a:off x="399105" y="879091"/>
            <a:ext cx="14019431" cy="50962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309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sz="3300" kern="1200" spc="-68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 Discovery Research open-mode schemes</a:t>
            </a:r>
            <a:endParaRPr lang="en-US" sz="4400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34C9F1-7531-972E-C3B6-2B8298048D0D}"/>
              </a:ext>
            </a:extLst>
          </p:cNvPr>
          <p:cNvSpPr txBox="1">
            <a:spLocks/>
          </p:cNvSpPr>
          <p:nvPr/>
        </p:nvSpPr>
        <p:spPr>
          <a:xfrm>
            <a:off x="868284" y="3077740"/>
            <a:ext cx="4499561" cy="14602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309" rtl="0" eaLnBrk="1" latinLnBrk="0" hangingPunct="1">
              <a:lnSpc>
                <a:spcPts val="255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09" rtl="0" eaLnBrk="1" latinLnBrk="0" hangingPunct="1">
              <a:lnSpc>
                <a:spcPts val="255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00" indent="-175500" algn="l" defTabSz="914309" rtl="0" eaLnBrk="1" latinLnBrk="0" hangingPunct="1">
              <a:lnSpc>
                <a:spcPts val="255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09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09" rtl="0" eaLnBrk="1" latinLnBrk="0" hangingPunct="1">
              <a:lnSpc>
                <a:spcPts val="108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2"/>
                </a:solidFill>
              </a:rPr>
              <a:t>Early Career  </a:t>
            </a:r>
            <a:endParaRPr lang="en-US" sz="3200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en-US" sz="3200" dirty="0">
                <a:solidFill>
                  <a:schemeClr val="bg2"/>
                </a:solidFill>
              </a:rPr>
              <a:t>Awards </a:t>
            </a:r>
          </a:p>
          <a:p>
            <a:pPr algn="ctr"/>
            <a:r>
              <a:rPr lang="en-US" sz="3200" dirty="0">
                <a:solidFill>
                  <a:schemeClr val="bg2"/>
                </a:solidFill>
              </a:rPr>
              <a:t>(ECA)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955F9EA-FA8F-3DC3-DF9E-989B039D1C8A}"/>
              </a:ext>
            </a:extLst>
          </p:cNvPr>
          <p:cNvSpPr txBox="1">
            <a:spLocks/>
          </p:cNvSpPr>
          <p:nvPr/>
        </p:nvSpPr>
        <p:spPr>
          <a:xfrm>
            <a:off x="11366889" y="3077740"/>
            <a:ext cx="4499561" cy="1460258"/>
          </a:xfrm>
          <a:prstGeom prst="rect">
            <a:avLst/>
          </a:prstGeom>
          <a:solidFill>
            <a:srgbClr val="EF8009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309" rtl="0" eaLnBrk="1" latinLnBrk="0" hangingPunct="1">
              <a:lnSpc>
                <a:spcPts val="255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09" rtl="0" eaLnBrk="1" latinLnBrk="0" hangingPunct="1">
              <a:lnSpc>
                <a:spcPts val="255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00" indent="-175500" algn="l" defTabSz="914309" rtl="0" eaLnBrk="1" latinLnBrk="0" hangingPunct="1">
              <a:lnSpc>
                <a:spcPts val="255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09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09" rtl="0" eaLnBrk="1" latinLnBrk="0" hangingPunct="1">
              <a:lnSpc>
                <a:spcPts val="108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rgbClr val="002060"/>
                </a:solidFill>
              </a:rPr>
              <a:t>Discovery </a:t>
            </a:r>
            <a:endParaRPr lang="en-US" sz="3200">
              <a:solidFill>
                <a:srgbClr val="002060"/>
              </a:solidFill>
              <a:cs typeface="Arial"/>
            </a:endParaRPr>
          </a:p>
          <a:p>
            <a:pPr algn="ctr"/>
            <a:r>
              <a:rPr lang="en-US" sz="3200">
                <a:solidFill>
                  <a:srgbClr val="002060"/>
                </a:solidFill>
              </a:rPr>
              <a:t>Awards </a:t>
            </a:r>
          </a:p>
          <a:p>
            <a:pPr algn="ctr"/>
            <a:r>
              <a:rPr lang="en-US" sz="3200">
                <a:solidFill>
                  <a:srgbClr val="002060"/>
                </a:solidFill>
              </a:rPr>
              <a:t>(DA)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61D400-0431-67D0-02CD-D0FB92D6AAF2}"/>
              </a:ext>
            </a:extLst>
          </p:cNvPr>
          <p:cNvSpPr/>
          <p:nvPr/>
        </p:nvSpPr>
        <p:spPr>
          <a:xfrm>
            <a:off x="845554" y="4922679"/>
            <a:ext cx="4802596" cy="2985425"/>
          </a:xfrm>
          <a:prstGeom prst="rect">
            <a:avLst/>
          </a:prstGeom>
        </p:spPr>
        <p:txBody>
          <a:bodyPr wrap="square" lIns="91431" tIns="45716" rIns="91431" bIns="45716" anchor="t">
            <a:spAutoFit/>
          </a:bodyPr>
          <a:lstStyle/>
          <a:p>
            <a:r>
              <a:rPr lang="en-GB" sz="2400" dirty="0">
                <a:ea typeface="+mn-lt"/>
                <a:cs typeface="+mn-lt"/>
              </a:rPr>
              <a:t>For researchers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ready to develop their research identity</a:t>
            </a:r>
          </a:p>
          <a:p>
            <a:pPr marL="265087" indent="-265087">
              <a:spcBef>
                <a:spcPts val="1200"/>
              </a:spcBef>
              <a:buFont typeface="Arial"/>
              <a:buChar char="•"/>
            </a:pPr>
            <a:r>
              <a:rPr lang="en-GB" sz="2200" dirty="0">
                <a:solidFill>
                  <a:srgbClr val="002060"/>
                </a:solidFill>
                <a:ea typeface="+mn-lt"/>
                <a:cs typeface="+mn-lt"/>
              </a:rPr>
              <a:t>Salary and up to £400,000 for research expenses </a:t>
            </a:r>
            <a:endParaRPr lang="en-US" sz="2200" dirty="0">
              <a:solidFill>
                <a:srgbClr val="002060"/>
              </a:solidFill>
              <a:cs typeface="Arial"/>
            </a:endParaRPr>
          </a:p>
          <a:p>
            <a:pPr marL="265087" indent="-265087">
              <a:spcBef>
                <a:spcPts val="1200"/>
              </a:spcBef>
              <a:buFont typeface="Arial"/>
              <a:buChar char="•"/>
            </a:pPr>
            <a:r>
              <a:rPr lang="en-GB" sz="2200" dirty="0">
                <a:solidFill>
                  <a:srgbClr val="002060"/>
                </a:solidFill>
                <a:ea typeface="+mn-lt"/>
                <a:cs typeface="+mn-lt"/>
              </a:rPr>
              <a:t>Usually for 5 years</a:t>
            </a:r>
          </a:p>
          <a:p>
            <a:pPr marL="357152" lvl="1" indent="-173021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en-GB" sz="2200" dirty="0">
                <a:solidFill>
                  <a:srgbClr val="002060"/>
                </a:solidFill>
                <a:ea typeface="+mn-lt"/>
                <a:cs typeface="+mn-lt"/>
              </a:rPr>
              <a:t>May be less in some disciplines</a:t>
            </a:r>
          </a:p>
          <a:p>
            <a:pPr marL="357152" lvl="1" indent="-173021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en-GB" sz="2200" dirty="0">
                <a:solidFill>
                  <a:srgbClr val="002060"/>
                </a:solidFill>
                <a:ea typeface="+mn-lt"/>
                <a:cs typeface="+mn-lt"/>
              </a:rPr>
              <a:t>Longer if held part-time</a:t>
            </a:r>
            <a:endParaRPr lang="en-GB" sz="2200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A79A2F-BA3A-F6DC-D618-EB7F8ABB8B38}"/>
              </a:ext>
            </a:extLst>
          </p:cNvPr>
          <p:cNvSpPr/>
          <p:nvPr/>
        </p:nvSpPr>
        <p:spPr>
          <a:xfrm>
            <a:off x="6111490" y="4922681"/>
            <a:ext cx="4703483" cy="4390617"/>
          </a:xfrm>
          <a:prstGeom prst="rect">
            <a:avLst/>
          </a:prstGeom>
        </p:spPr>
        <p:txBody>
          <a:bodyPr wrap="square" lIns="91431" tIns="45716" rIns="91431" bIns="45716" anchor="t">
            <a:spAutoFit/>
          </a:bodyPr>
          <a:lstStyle/>
          <a:p>
            <a:r>
              <a:rPr lang="en-GB" sz="2400" dirty="0">
                <a:ea typeface="+mn-lt"/>
                <a:cs typeface="+mn-lt"/>
              </a:rPr>
              <a:t>For researchers </a:t>
            </a:r>
            <a:r>
              <a:rPr lang="en-GB" sz="2400" b="1" dirty="0">
                <a:solidFill>
                  <a:schemeClr val="accent5"/>
                </a:solidFill>
                <a:ea typeface="+mn-lt"/>
                <a:cs typeface="+mn-lt"/>
              </a:rPr>
              <a:t>with potential to be international research leaders</a:t>
            </a:r>
            <a:r>
              <a:rPr lang="en-GB" sz="2400" b="1" dirty="0">
                <a:ea typeface="+mn-lt"/>
                <a:cs typeface="+mn-lt"/>
              </a:rPr>
              <a:t> </a:t>
            </a:r>
            <a:r>
              <a:rPr lang="en-GB" sz="2400" dirty="0">
                <a:ea typeface="+mn-lt"/>
                <a:cs typeface="+mn-lt"/>
              </a:rPr>
              <a:t>to develop their research capabilities</a:t>
            </a:r>
          </a:p>
          <a:p>
            <a:pPr marL="265087" indent="-265087">
              <a:spcBef>
                <a:spcPts val="1200"/>
              </a:spcBef>
              <a:buFont typeface="Arial"/>
              <a:buChar char="•"/>
            </a:pPr>
            <a:r>
              <a:rPr lang="en-GB" sz="2200" dirty="0">
                <a:solidFill>
                  <a:srgbClr val="002060"/>
                </a:solidFill>
                <a:ea typeface="+mn-lt"/>
                <a:cs typeface="+mn-lt"/>
              </a:rPr>
              <a:t>PI salary (if required) and resources needed for the  programme of work (max 4 FTE) </a:t>
            </a:r>
            <a:endParaRPr lang="en-GB" sz="2200" dirty="0">
              <a:solidFill>
                <a:srgbClr val="002060"/>
              </a:solidFill>
              <a:cs typeface="Arial"/>
            </a:endParaRPr>
          </a:p>
          <a:p>
            <a:pPr marL="265087" indent="-265087">
              <a:spcBef>
                <a:spcPts val="600"/>
              </a:spcBef>
              <a:buFont typeface="Arial"/>
              <a:buChar char="•"/>
            </a:pPr>
            <a:r>
              <a:rPr lang="en-GB" sz="2200" dirty="0">
                <a:solidFill>
                  <a:srgbClr val="002060"/>
                </a:solidFill>
                <a:ea typeface="+mn-lt"/>
                <a:cs typeface="+mn-lt"/>
              </a:rPr>
              <a:t>Up to 8 years </a:t>
            </a:r>
          </a:p>
          <a:p>
            <a:pPr>
              <a:spcBef>
                <a:spcPts val="600"/>
              </a:spcBef>
            </a:pPr>
            <a:endParaRPr lang="en-GB" sz="2200" dirty="0">
              <a:solidFill>
                <a:srgbClr val="002060"/>
              </a:solidFill>
              <a:ea typeface="+mn-lt"/>
              <a:cs typeface="+mn-lt"/>
            </a:endParaRPr>
          </a:p>
          <a:p>
            <a:pPr lvl="0" algn="ctr"/>
            <a:endParaRPr lang="en-GB" sz="2800" dirty="0">
              <a:solidFill>
                <a:srgbClr val="002060"/>
              </a:solidFill>
              <a:cs typeface="Arial"/>
            </a:endParaRPr>
          </a:p>
          <a:p>
            <a:pPr marL="143496" algn="ctr">
              <a:lnSpc>
                <a:spcPts val="2400"/>
              </a:lnSpc>
              <a:spcBef>
                <a:spcPts val="600"/>
              </a:spcBef>
            </a:pPr>
            <a:endParaRPr lang="en-GB" sz="2800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6B506B-E720-3C81-DF40-D30521EA1378}"/>
              </a:ext>
            </a:extLst>
          </p:cNvPr>
          <p:cNvSpPr/>
          <p:nvPr/>
        </p:nvSpPr>
        <p:spPr>
          <a:xfrm>
            <a:off x="11278314" y="4868099"/>
            <a:ext cx="4703483" cy="4421395"/>
          </a:xfrm>
          <a:prstGeom prst="rect">
            <a:avLst/>
          </a:prstGeom>
        </p:spPr>
        <p:txBody>
          <a:bodyPr wrap="square" lIns="91431" tIns="45716" rIns="91431" bIns="45716" anchor="t">
            <a:spAutoFit/>
          </a:bodyPr>
          <a:lstStyle/>
          <a:p>
            <a:r>
              <a:rPr lang="en-GB" sz="2400" dirty="0">
                <a:ea typeface="+mn-lt"/>
                <a:cs typeface="+mn-lt"/>
              </a:rPr>
              <a:t>For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established researchers and teams </a:t>
            </a:r>
            <a:r>
              <a:rPr lang="en-GB" sz="2400" dirty="0">
                <a:ea typeface="+mn-lt"/>
                <a:cs typeface="+mn-lt"/>
              </a:rPr>
              <a:t>to pursue bold and creative research</a:t>
            </a:r>
            <a:endParaRPr lang="en-GB" sz="2400" b="1" dirty="0">
              <a:solidFill>
                <a:srgbClr val="002060"/>
              </a:solidFill>
              <a:ea typeface="+mn-lt"/>
              <a:cs typeface="+mn-lt"/>
            </a:endParaRPr>
          </a:p>
          <a:p>
            <a:pPr marL="265087" indent="-265087">
              <a:spcBef>
                <a:spcPts val="600"/>
              </a:spcBef>
              <a:buFont typeface="Arial"/>
              <a:buChar char="•"/>
            </a:pPr>
            <a:r>
              <a:rPr lang="en-GB" sz="2200" dirty="0">
                <a:solidFill>
                  <a:srgbClr val="002060"/>
                </a:solidFill>
                <a:ea typeface="+mn-lt"/>
                <a:cs typeface="+mn-lt"/>
              </a:rPr>
              <a:t>Investigator or team led</a:t>
            </a:r>
          </a:p>
          <a:p>
            <a:pPr marL="265087" indent="-265087">
              <a:spcBef>
                <a:spcPts val="600"/>
              </a:spcBef>
              <a:buFont typeface="Arial"/>
              <a:buChar char="•"/>
            </a:pPr>
            <a:r>
              <a:rPr lang="en-GB" sz="2200" dirty="0">
                <a:solidFill>
                  <a:srgbClr val="002060"/>
                </a:solidFill>
                <a:ea typeface="+mn-lt"/>
                <a:cs typeface="+mn-lt"/>
              </a:rPr>
              <a:t>Single discipline or multidisciplinary</a:t>
            </a:r>
          </a:p>
          <a:p>
            <a:pPr marL="265087" indent="-265087">
              <a:spcBef>
                <a:spcPts val="600"/>
              </a:spcBef>
              <a:buFont typeface="Arial"/>
              <a:buChar char="•"/>
            </a:pPr>
            <a:r>
              <a:rPr lang="en-GB" sz="2200" dirty="0">
                <a:solidFill>
                  <a:srgbClr val="002060"/>
                </a:solidFill>
                <a:ea typeface="+mn-lt"/>
                <a:cs typeface="+mn-lt"/>
              </a:rPr>
              <a:t>International standing in the field</a:t>
            </a:r>
          </a:p>
          <a:p>
            <a:pPr marL="265087" indent="-265087">
              <a:spcBef>
                <a:spcPts val="600"/>
              </a:spcBef>
              <a:buFont typeface="Arial"/>
              <a:buChar char="•"/>
            </a:pPr>
            <a:r>
              <a:rPr lang="en-GB" sz="2200" dirty="0">
                <a:solidFill>
                  <a:srgbClr val="002060"/>
                </a:solidFill>
                <a:ea typeface="+mn-lt"/>
                <a:cs typeface="+mn-lt"/>
              </a:rPr>
              <a:t>Resources that are needed for the programme of work</a:t>
            </a:r>
          </a:p>
          <a:p>
            <a:pPr marL="265087" indent="-265087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200" dirty="0">
                <a:solidFill>
                  <a:srgbClr val="002060"/>
                </a:solidFill>
                <a:ea typeface="+mn-lt"/>
                <a:cs typeface="+mn-lt"/>
              </a:rPr>
              <a:t>Up to 8 years</a:t>
            </a:r>
            <a:endParaRPr lang="en-GB" sz="2800" i="1" dirty="0">
              <a:solidFill>
                <a:srgbClr val="002060"/>
              </a:solidFill>
            </a:endParaRPr>
          </a:p>
          <a:p>
            <a:pPr marL="143496" algn="ctr">
              <a:lnSpc>
                <a:spcPts val="2400"/>
              </a:lnSpc>
              <a:spcBef>
                <a:spcPts val="600"/>
              </a:spcBef>
            </a:pPr>
            <a:endParaRPr lang="en-GB" sz="2800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8BEE64A-A638-8EAF-1996-197215413238}"/>
              </a:ext>
            </a:extLst>
          </p:cNvPr>
          <p:cNvSpPr txBox="1">
            <a:spLocks/>
          </p:cNvSpPr>
          <p:nvPr/>
        </p:nvSpPr>
        <p:spPr>
          <a:xfrm>
            <a:off x="6117586" y="3094511"/>
            <a:ext cx="4499561" cy="1460258"/>
          </a:xfrm>
          <a:prstGeom prst="rect">
            <a:avLst/>
          </a:prstGeom>
          <a:solidFill>
            <a:schemeClr val="accent5"/>
          </a:solidFill>
        </p:spPr>
        <p:txBody>
          <a:bodyPr lIns="91431" tIns="45716" rIns="91431" bIns="45716" anchor="ctr"/>
          <a:lstStyle>
            <a:lvl1pPr marL="0" indent="0" algn="l" defTabSz="1219078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078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1219078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07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078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5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4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3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2"/>
                </a:solidFill>
              </a:rPr>
              <a:t>Career </a:t>
            </a:r>
            <a:endParaRPr lang="en-US" sz="3200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en-US" sz="3200" dirty="0">
                <a:solidFill>
                  <a:schemeClr val="bg2"/>
                </a:solidFill>
              </a:rPr>
              <a:t>Development Awards </a:t>
            </a:r>
          </a:p>
          <a:p>
            <a:pPr algn="ctr"/>
            <a:r>
              <a:rPr lang="en-US" sz="3200" dirty="0">
                <a:solidFill>
                  <a:schemeClr val="bg2"/>
                </a:solidFill>
              </a:rPr>
              <a:t>(CDA)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922529-07D9-5295-65F5-811D24C51167}"/>
              </a:ext>
            </a:extLst>
          </p:cNvPr>
          <p:cNvCxnSpPr>
            <a:cxnSpLocks/>
          </p:cNvCxnSpPr>
          <p:nvPr/>
        </p:nvCxnSpPr>
        <p:spPr>
          <a:xfrm>
            <a:off x="399105" y="2650759"/>
            <a:ext cx="15656560" cy="0"/>
          </a:xfrm>
          <a:prstGeom prst="line">
            <a:avLst/>
          </a:prstGeom>
          <a:ln w="76200">
            <a:solidFill>
              <a:schemeClr val="tx2"/>
            </a:solidFill>
            <a:headEnd type="oval" w="lg" len="sm"/>
            <a:tailEnd type="oval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1179FFE-5C2A-DF65-1528-1916DCF8739A}"/>
              </a:ext>
            </a:extLst>
          </p:cNvPr>
          <p:cNvSpPr txBox="1"/>
          <p:nvPr/>
        </p:nvSpPr>
        <p:spPr>
          <a:xfrm>
            <a:off x="1459591" y="2105635"/>
            <a:ext cx="30070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GB" sz="2400" b="1" dirty="0"/>
              <a:t>Early post-doctoral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F65D3-FE0B-76E3-89A0-E638D2CD5F8F}"/>
              </a:ext>
            </a:extLst>
          </p:cNvPr>
          <p:cNvSpPr txBox="1"/>
          <p:nvPr/>
        </p:nvSpPr>
        <p:spPr>
          <a:xfrm>
            <a:off x="6799570" y="1832469"/>
            <a:ext cx="36928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GB" sz="2400" b="1" dirty="0"/>
              <a:t>Late post-doctoral (towards independence)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8FE05-9381-F055-4C94-319B9953DA11}"/>
              </a:ext>
            </a:extLst>
          </p:cNvPr>
          <p:cNvSpPr txBox="1"/>
          <p:nvPr/>
        </p:nvSpPr>
        <p:spPr>
          <a:xfrm>
            <a:off x="12596684" y="1797858"/>
            <a:ext cx="2590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GB" sz="2400" b="1" dirty="0"/>
              <a:t>Independent researcher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FA3609F5-B464-47F9-887F-ECAAAC90C6B9}"/>
              </a:ext>
            </a:extLst>
          </p:cNvPr>
          <p:cNvSpPr txBox="1">
            <a:spLocks/>
          </p:cNvSpPr>
          <p:nvPr/>
        </p:nvSpPr>
        <p:spPr>
          <a:xfrm>
            <a:off x="462430" y="8461372"/>
            <a:ext cx="12704776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wellcome.org  |  @wellcometrust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8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A27D9F0-541E-8E84-C736-D78651CF29CF}"/>
              </a:ext>
            </a:extLst>
          </p:cNvPr>
          <p:cNvSpPr/>
          <p:nvPr/>
        </p:nvSpPr>
        <p:spPr>
          <a:xfrm>
            <a:off x="463179" y="3433808"/>
            <a:ext cx="7416870" cy="76936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BB5B3-23F2-A6EB-5DDE-E45D38467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Early Career or Career Development Award?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2B0F1-278B-96E1-77A3-5BDCBE2E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26E6A1-271A-61E7-8545-D0DBAD8E71FA}"/>
              </a:ext>
            </a:extLst>
          </p:cNvPr>
          <p:cNvSpPr/>
          <p:nvPr/>
        </p:nvSpPr>
        <p:spPr>
          <a:xfrm>
            <a:off x="5932663" y="2297374"/>
            <a:ext cx="4225901" cy="769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084DB-CBAB-A26D-CB73-B85D4ABA9A04}"/>
              </a:ext>
            </a:extLst>
          </p:cNvPr>
          <p:cNvSpPr txBox="1"/>
          <p:nvPr/>
        </p:nvSpPr>
        <p:spPr>
          <a:xfrm>
            <a:off x="5932662" y="2559401"/>
            <a:ext cx="4225901" cy="318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3000" b="1">
                <a:solidFill>
                  <a:schemeClr val="bg1"/>
                </a:solidFill>
              </a:rPr>
              <a:t>Are you…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043505-6B25-D436-9B4D-FEA24CEB4E99}"/>
              </a:ext>
            </a:extLst>
          </p:cNvPr>
          <p:cNvCxnSpPr/>
          <p:nvPr/>
        </p:nvCxnSpPr>
        <p:spPr>
          <a:xfrm flipH="1">
            <a:off x="4025989" y="2685115"/>
            <a:ext cx="190667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8D6B691-E641-8922-9C3D-2B96294D5C92}"/>
              </a:ext>
            </a:extLst>
          </p:cNvPr>
          <p:cNvSpPr txBox="1"/>
          <p:nvPr/>
        </p:nvSpPr>
        <p:spPr>
          <a:xfrm>
            <a:off x="567944" y="3617786"/>
            <a:ext cx="625673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600" b="1" dirty="0"/>
              <a:t>… developing your research identity?</a:t>
            </a:r>
            <a:endParaRPr lang="en-GB" sz="2600" dirty="0">
              <a:ea typeface="+mn-lt"/>
              <a:cs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5CD4BB-C0C5-F72F-35B9-131863DAC6ED}"/>
              </a:ext>
            </a:extLst>
          </p:cNvPr>
          <p:cNvSpPr/>
          <p:nvPr/>
        </p:nvSpPr>
        <p:spPr>
          <a:xfrm>
            <a:off x="8127207" y="3433808"/>
            <a:ext cx="7416870" cy="769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DE7EAD-24D9-9B4A-7B8B-14F67BA0A654}"/>
              </a:ext>
            </a:extLst>
          </p:cNvPr>
          <p:cNvSpPr txBox="1"/>
          <p:nvPr/>
        </p:nvSpPr>
        <p:spPr>
          <a:xfrm>
            <a:off x="8127207" y="3617786"/>
            <a:ext cx="741687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600" b="1" dirty="0"/>
              <a:t>… ready to lead your independent research?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6B2EAD-47B3-99E8-0273-66A34BB68E5D}"/>
              </a:ext>
            </a:extLst>
          </p:cNvPr>
          <p:cNvCxnSpPr/>
          <p:nvPr/>
        </p:nvCxnSpPr>
        <p:spPr>
          <a:xfrm flipH="1">
            <a:off x="10158562" y="2685115"/>
            <a:ext cx="190667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6EC254-5070-16FF-033E-AA453B79A4F8}"/>
              </a:ext>
            </a:extLst>
          </p:cNvPr>
          <p:cNvCxnSpPr>
            <a:cxnSpLocks/>
          </p:cNvCxnSpPr>
          <p:nvPr/>
        </p:nvCxnSpPr>
        <p:spPr>
          <a:xfrm flipV="1">
            <a:off x="12065235" y="2685116"/>
            <a:ext cx="0" cy="704972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B9C3F4F-F7A6-0E68-2E82-C5390B8EF1E0}"/>
              </a:ext>
            </a:extLst>
          </p:cNvPr>
          <p:cNvSpPr/>
          <p:nvPr/>
        </p:nvSpPr>
        <p:spPr>
          <a:xfrm>
            <a:off x="8127207" y="4526521"/>
            <a:ext cx="7416870" cy="37359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FEF2EB-5B37-A93F-C327-9C80F35ABB2E}"/>
              </a:ext>
            </a:extLst>
          </p:cNvPr>
          <p:cNvSpPr txBox="1"/>
          <p:nvPr/>
        </p:nvSpPr>
        <p:spPr>
          <a:xfrm>
            <a:off x="8564094" y="4623417"/>
            <a:ext cx="6979982" cy="341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600" b="1" dirty="0"/>
              <a:t>Career Development Award</a:t>
            </a:r>
            <a:endParaRPr lang="en-GB" sz="2600" b="1" dirty="0">
              <a:ea typeface="+mn-lt"/>
              <a:cs typeface="+mn-lt"/>
            </a:endParaRPr>
          </a:p>
          <a:p>
            <a:pPr marL="285722" indent="-28572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ea typeface="+mn-lt"/>
                <a:cs typeface="+mn-lt"/>
              </a:rPr>
              <a:t>No time-post-PhD</a:t>
            </a:r>
          </a:p>
          <a:p>
            <a:pPr marL="285722" indent="-28572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ea typeface="+mn-lt"/>
                <a:cs typeface="+mn-lt"/>
              </a:rPr>
              <a:t>Up to 3 years into first permanent position </a:t>
            </a:r>
          </a:p>
          <a:p>
            <a:pPr marL="285722" indent="-28572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ea typeface="+mn-lt"/>
                <a:cs typeface="+mn-lt"/>
              </a:rPr>
              <a:t>Clinical health professionals must have completed their training</a:t>
            </a:r>
          </a:p>
          <a:p>
            <a:pPr marL="285722" indent="-28572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ea typeface="+mn-lt"/>
                <a:cs typeface="+mn-lt"/>
              </a:rPr>
              <a:t>80% of research time to be spent on the award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F9CEF09-29D1-60AF-FB90-006531DAEE99}"/>
              </a:ext>
            </a:extLst>
          </p:cNvPr>
          <p:cNvCxnSpPr>
            <a:cxnSpLocks/>
          </p:cNvCxnSpPr>
          <p:nvPr/>
        </p:nvCxnSpPr>
        <p:spPr>
          <a:xfrm flipV="1">
            <a:off x="4037140" y="2685116"/>
            <a:ext cx="0" cy="704972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C34D202-7E7B-585F-B352-720DFC53E544}"/>
              </a:ext>
            </a:extLst>
          </p:cNvPr>
          <p:cNvSpPr/>
          <p:nvPr/>
        </p:nvSpPr>
        <p:spPr>
          <a:xfrm>
            <a:off x="463179" y="4526521"/>
            <a:ext cx="7416870" cy="373594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4AF175-65DB-0289-59BB-3ED1AE6CB81B}"/>
              </a:ext>
            </a:extLst>
          </p:cNvPr>
          <p:cNvSpPr txBox="1"/>
          <p:nvPr/>
        </p:nvSpPr>
        <p:spPr>
          <a:xfrm>
            <a:off x="900065" y="4601650"/>
            <a:ext cx="6979982" cy="3262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600" b="1" dirty="0"/>
              <a:t>Early Career Award</a:t>
            </a:r>
            <a:endParaRPr lang="en-GB" sz="2600" dirty="0">
              <a:ea typeface="+mn-lt"/>
              <a:cs typeface="+mn-lt"/>
            </a:endParaRPr>
          </a:p>
          <a:p>
            <a:pPr marL="285722" indent="-28572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ea typeface="+mn-lt"/>
                <a:cs typeface="+mn-lt"/>
              </a:rPr>
              <a:t>PhD or equivalent level of research experience</a:t>
            </a:r>
          </a:p>
          <a:p>
            <a:pPr marL="265087" indent="-265087">
              <a:spcAft>
                <a:spcPts val="1200"/>
              </a:spcAft>
              <a:buFont typeface="Arial"/>
              <a:buChar char="•"/>
            </a:pPr>
            <a:r>
              <a:rPr lang="en-GB" sz="2600" dirty="0">
                <a:ea typeface="+mn-lt"/>
                <a:cs typeface="+mn-lt"/>
              </a:rPr>
              <a:t>Up to 3 years post doc experience</a:t>
            </a:r>
          </a:p>
          <a:p>
            <a:pPr marL="265087" indent="-265087">
              <a:spcAft>
                <a:spcPts val="1200"/>
              </a:spcAft>
              <a:buFont typeface="Arial"/>
              <a:buChar char="•"/>
            </a:pPr>
            <a:r>
              <a:rPr lang="en-GB" sz="2600" dirty="0">
                <a:ea typeface="+mn-lt"/>
                <a:cs typeface="+mn-lt"/>
              </a:rPr>
              <a:t>Can undertake periods of clinical training; no more than 0.2 FTE on clinical duties (0.4 FTE for craft specialties).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3B3E25-BDA5-B512-6C52-61F97DD4858E}"/>
              </a:ext>
            </a:extLst>
          </p:cNvPr>
          <p:cNvCxnSpPr>
            <a:cxnSpLocks/>
          </p:cNvCxnSpPr>
          <p:nvPr/>
        </p:nvCxnSpPr>
        <p:spPr>
          <a:xfrm flipV="1">
            <a:off x="12065235" y="4179232"/>
            <a:ext cx="0" cy="347289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D3E39A-DCFA-2926-4F71-ACA4AAB895C3}"/>
              </a:ext>
            </a:extLst>
          </p:cNvPr>
          <p:cNvCxnSpPr>
            <a:cxnSpLocks/>
          </p:cNvCxnSpPr>
          <p:nvPr/>
        </p:nvCxnSpPr>
        <p:spPr>
          <a:xfrm flipV="1">
            <a:off x="4037140" y="4190383"/>
            <a:ext cx="0" cy="336138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5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  <p:bldP spid="15" grpId="0" animBg="1"/>
      <p:bldP spid="16" grpId="0"/>
      <p:bldP spid="22" grpId="0" animBg="1"/>
      <p:bldP spid="23" grpId="0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82A7A866-3D67-AE28-592D-A37D2C44136C}"/>
              </a:ext>
            </a:extLst>
          </p:cNvPr>
          <p:cNvSpPr/>
          <p:nvPr/>
        </p:nvSpPr>
        <p:spPr>
          <a:xfrm>
            <a:off x="8265799" y="6081180"/>
            <a:ext cx="1370517" cy="13323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78AAC36-DFAF-4AE4-A859-5ECABD2BF6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78AAC36-DFAF-4AE4-A859-5ECABD2BF6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7E58B9C-80F1-4A29-8D54-CE71377D8C79}"/>
              </a:ext>
            </a:extLst>
          </p:cNvPr>
          <p:cNvSpPr txBox="1"/>
          <p:nvPr/>
        </p:nvSpPr>
        <p:spPr>
          <a:xfrm>
            <a:off x="2044049" y="2863738"/>
            <a:ext cx="5935081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2000" baseline="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2000" baseline="0" dirty="0"/>
            </a:lvl2pPr>
            <a:lvl3pPr marL="594360" lvl="2" indent="-28346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2000" baseline="0" dirty="0"/>
            </a:lvl3pPr>
            <a:lvl4pPr marL="795528" lvl="3" indent="-201168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000" baseline="0" dirty="0"/>
            </a:lvl4pPr>
            <a:lvl5pPr marL="1088136" lvl="4" indent="-201168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2000" baseline="0" dirty="0"/>
            </a:lvl5pPr>
            <a:lvl6pPr marL="1447655" indent="-2285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▫"/>
              <a:defRPr sz="2133">
                <a:cs typeface="Arial" panose="020B0604020202020204" pitchFamily="34" charset="0"/>
              </a:defRPr>
            </a:lvl6pPr>
            <a:lvl7pPr marL="1447655" indent="-2285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▫"/>
              <a:defRPr sz="2133">
                <a:cs typeface="Arial" panose="020B0604020202020204" pitchFamily="34" charset="0"/>
              </a:defRPr>
            </a:lvl7pPr>
            <a:lvl8pPr marL="1447655" indent="-2285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▫"/>
              <a:defRPr sz="2133">
                <a:cs typeface="Arial" panose="020B0604020202020204" pitchFamily="34" charset="0"/>
              </a:defRPr>
            </a:lvl8pPr>
            <a:lvl9pPr marL="1447655" indent="-2285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▫"/>
              <a:defRPr sz="2133">
                <a:cs typeface="Arial" panose="020B0604020202020204" pitchFamily="34" charset="0"/>
              </a:defRPr>
            </a:lvl9pPr>
          </a:lstStyle>
          <a:p>
            <a:r>
              <a:rPr lang="en-US" sz="2600" b="1">
                <a:solidFill>
                  <a:srgbClr val="000000"/>
                </a:solidFill>
                <a:latin typeface="Arial"/>
                <a:cs typeface="Arial"/>
                <a:sym typeface=""/>
              </a:rPr>
              <a:t>Fundamental processes</a:t>
            </a:r>
            <a:r>
              <a:rPr lang="en-US" sz="2600">
                <a:solidFill>
                  <a:srgbClr val="000000"/>
                </a:solidFill>
                <a:latin typeface="Arial"/>
                <a:cs typeface="Arial"/>
                <a:sym typeface=""/>
              </a:rPr>
              <a:t> that underpin biology to understand more about how life works </a:t>
            </a:r>
            <a:endParaRPr lang="en-US" sz="2600">
              <a:solidFill>
                <a:srgbClr val="000000"/>
              </a:solidFill>
              <a:latin typeface="Arial" panose="020B0604020202020204" pitchFamily="34" charset="0"/>
              <a:sym typeface="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307555-7126-4E4A-A80C-ED7E148E2818}"/>
              </a:ext>
            </a:extLst>
          </p:cNvPr>
          <p:cNvSpPr txBox="1"/>
          <p:nvPr/>
        </p:nvSpPr>
        <p:spPr>
          <a:xfrm>
            <a:off x="2044049" y="4355869"/>
            <a:ext cx="5347351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2000" baseline="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2000" baseline="0" dirty="0"/>
            </a:lvl2pPr>
            <a:lvl3pPr marL="594360" lvl="2" indent="-28346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2000" baseline="0" dirty="0"/>
            </a:lvl3pPr>
            <a:lvl4pPr marL="795528" lvl="3" indent="-201168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000" baseline="0" dirty="0"/>
            </a:lvl4pPr>
            <a:lvl5pPr marL="1088136" lvl="4" indent="-201168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2000" baseline="0" dirty="0"/>
            </a:lvl5pPr>
            <a:lvl6pPr marL="1447655" indent="-2285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▫"/>
              <a:defRPr sz="2133">
                <a:cs typeface="Arial" panose="020B0604020202020204" pitchFamily="34" charset="0"/>
              </a:defRPr>
            </a:lvl6pPr>
            <a:lvl7pPr marL="1447655" indent="-2285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▫"/>
              <a:defRPr sz="2133">
                <a:cs typeface="Arial" panose="020B0604020202020204" pitchFamily="34" charset="0"/>
              </a:defRPr>
            </a:lvl7pPr>
            <a:lvl8pPr marL="1447655" indent="-2285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▫"/>
              <a:defRPr sz="2133">
                <a:cs typeface="Arial" panose="020B0604020202020204" pitchFamily="34" charset="0"/>
              </a:defRPr>
            </a:lvl8pPr>
            <a:lvl9pPr marL="1447655" indent="-2285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▫"/>
              <a:defRPr sz="2133">
                <a:cs typeface="Arial" panose="020B0604020202020204" pitchFamily="34" charset="0"/>
              </a:defRPr>
            </a:lvl9pPr>
          </a:lstStyle>
          <a:p>
            <a:r>
              <a:rPr lang="en-US" sz="2600" dirty="0">
                <a:solidFill>
                  <a:srgbClr val="000000"/>
                </a:solidFill>
                <a:latin typeface="Arial"/>
                <a:cs typeface="Arial"/>
                <a:sym typeface=""/>
              </a:rPr>
              <a:t>Complexities of human health and disease including </a:t>
            </a:r>
            <a:r>
              <a:rPr lang="en-US" sz="2600" b="1" dirty="0">
                <a:solidFill>
                  <a:srgbClr val="000000"/>
                </a:solidFill>
                <a:latin typeface="Arial"/>
                <a:cs typeface="Arial"/>
                <a:sym typeface=""/>
              </a:rPr>
              <a:t>clinical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  <a:sym typeface=""/>
              </a:rPr>
              <a:t> and </a:t>
            </a:r>
            <a:r>
              <a:rPr lang="en-US" sz="2600" b="1" dirty="0">
                <a:solidFill>
                  <a:srgbClr val="000000"/>
                </a:solidFill>
                <a:latin typeface="Arial"/>
                <a:cs typeface="Arial"/>
                <a:sym typeface=""/>
              </a:rPr>
              <a:t>population-based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  <a:sym typeface=""/>
              </a:rPr>
              <a:t> approaches 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sym typeface="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12FBDF-A6F7-49C9-9227-03BDB4261AA1}"/>
              </a:ext>
            </a:extLst>
          </p:cNvPr>
          <p:cNvSpPr txBox="1"/>
          <p:nvPr/>
        </p:nvSpPr>
        <p:spPr>
          <a:xfrm>
            <a:off x="2044049" y="6036862"/>
            <a:ext cx="5677551" cy="16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2000" baseline="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2000" baseline="0" dirty="0"/>
            </a:lvl2pPr>
            <a:lvl3pPr marL="594360" lvl="2" indent="-28346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2000" baseline="0" dirty="0"/>
            </a:lvl3pPr>
            <a:lvl4pPr marL="795528" lvl="3" indent="-201168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000" baseline="0" dirty="0"/>
            </a:lvl4pPr>
            <a:lvl5pPr marL="1088136" lvl="4" indent="-201168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2000" baseline="0" dirty="0"/>
            </a:lvl5pPr>
            <a:lvl6pPr marL="1447655" indent="-2285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▫"/>
              <a:defRPr sz="2133">
                <a:cs typeface="Arial" panose="020B0604020202020204" pitchFamily="34" charset="0"/>
              </a:defRPr>
            </a:lvl6pPr>
            <a:lvl7pPr marL="1447655" indent="-2285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▫"/>
              <a:defRPr sz="2133">
                <a:cs typeface="Arial" panose="020B0604020202020204" pitchFamily="34" charset="0"/>
              </a:defRPr>
            </a:lvl7pPr>
            <a:lvl8pPr marL="1447655" indent="-2285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▫"/>
              <a:defRPr sz="2133">
                <a:cs typeface="Arial" panose="020B0604020202020204" pitchFamily="34" charset="0"/>
              </a:defRPr>
            </a:lvl8pPr>
            <a:lvl9pPr marL="1447655" indent="-2285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▫"/>
              <a:defRPr sz="2133">
                <a:cs typeface="Arial" panose="020B0604020202020204" pitchFamily="34" charset="0"/>
              </a:defRPr>
            </a:lvl9pPr>
          </a:lstStyle>
          <a:p>
            <a:r>
              <a:rPr lang="en-US" sz="2600" dirty="0">
                <a:solidFill>
                  <a:srgbClr val="000000"/>
                </a:solidFill>
                <a:latin typeface="Arial"/>
                <a:cs typeface="Arial"/>
                <a:sym typeface=""/>
              </a:rPr>
              <a:t>Development of </a:t>
            </a:r>
            <a:r>
              <a:rPr lang="en-US" sz="2600" b="1" dirty="0">
                <a:solidFill>
                  <a:srgbClr val="000000"/>
                </a:solidFill>
                <a:latin typeface="Arial"/>
                <a:cs typeface="Arial"/>
                <a:sym typeface=""/>
              </a:rPr>
              <a:t>methodologies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  <a:sym typeface=""/>
              </a:rPr>
              <a:t>, conceptual frameworks </a:t>
            </a:r>
            <a:r>
              <a:rPr lang="en-US" sz="2600" b="1" dirty="0">
                <a:solidFill>
                  <a:srgbClr val="000000"/>
                </a:solidFill>
                <a:latin typeface="Arial"/>
                <a:cs typeface="Arial"/>
                <a:sym typeface=""/>
              </a:rPr>
              <a:t>technologies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  <a:sym typeface=""/>
              </a:rPr>
              <a:t>, </a:t>
            </a:r>
            <a:r>
              <a:rPr lang="en-US" sz="2600" b="1" dirty="0">
                <a:solidFill>
                  <a:srgbClr val="000000"/>
                </a:solidFill>
                <a:latin typeface="Arial"/>
                <a:cs typeface="Arial"/>
                <a:sym typeface=""/>
              </a:rPr>
              <a:t>tools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  <a:sym typeface=""/>
              </a:rPr>
              <a:t> or</a:t>
            </a:r>
            <a:r>
              <a:rPr lang="en-US" sz="2600" b="1" dirty="0">
                <a:solidFill>
                  <a:srgbClr val="000000"/>
                </a:solidFill>
                <a:latin typeface="Arial"/>
                <a:cs typeface="Arial"/>
                <a:sym typeface=""/>
              </a:rPr>
              <a:t> techniques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  <a:sym typeface=""/>
              </a:rPr>
              <a:t> that could benefit health-related research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661C3F-3B6B-21F6-8E91-95F0530874A5}"/>
              </a:ext>
            </a:extLst>
          </p:cNvPr>
          <p:cNvGrpSpPr/>
          <p:nvPr/>
        </p:nvGrpSpPr>
        <p:grpSpPr>
          <a:xfrm>
            <a:off x="530597" y="6081180"/>
            <a:ext cx="1370517" cy="1332399"/>
            <a:chOff x="673532" y="5385083"/>
            <a:chExt cx="1370517" cy="133239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9FFC2A5-1D63-B1CF-970F-2F96AD2EE5E0}"/>
                </a:ext>
              </a:extLst>
            </p:cNvPr>
            <p:cNvSpPr/>
            <p:nvPr/>
          </p:nvSpPr>
          <p:spPr>
            <a:xfrm>
              <a:off x="673532" y="5385083"/>
              <a:ext cx="1370517" cy="13323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CustomIcon">
              <a:extLst>
                <a:ext uri="{FF2B5EF4-FFF2-40B4-BE49-F238E27FC236}">
                  <a16:creationId xmlns:a16="http://schemas.microsoft.com/office/drawing/2014/main" id="{182888D2-18ED-40AE-825A-142FF2BEFE86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94934" y="5544986"/>
              <a:ext cx="965874" cy="965874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B494328-7E9E-4293-B174-4E5A94FAD4C4}"/>
              </a:ext>
            </a:extLst>
          </p:cNvPr>
          <p:cNvSpPr txBox="1"/>
          <p:nvPr/>
        </p:nvSpPr>
        <p:spPr>
          <a:xfrm>
            <a:off x="9883527" y="2861562"/>
            <a:ext cx="606478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20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2000" baseline="0"/>
            </a:lvl2pPr>
            <a:lvl3pPr marL="594360" lvl="2" indent="-28346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2000" baseline="0"/>
            </a:lvl3pPr>
            <a:lvl4pPr marL="795528" lvl="3" indent="-201168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 baseline="0"/>
            </a:lvl4pPr>
            <a:lvl5pPr marL="1088136" lvl="4" indent="-201168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2000" baseline="0"/>
            </a:lvl5pPr>
            <a:lvl6pPr marL="1447655" indent="-2285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▫"/>
              <a:defRPr sz="2133">
                <a:cs typeface="Arial" panose="020B0604020202020204" pitchFamily="34" charset="0"/>
              </a:defRPr>
            </a:lvl6pPr>
            <a:lvl7pPr marL="1447655" indent="-2285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▫"/>
              <a:defRPr sz="2133">
                <a:cs typeface="Arial" panose="020B0604020202020204" pitchFamily="34" charset="0"/>
              </a:defRPr>
            </a:lvl7pPr>
            <a:lvl8pPr marL="1447655" indent="-2285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▫"/>
              <a:defRPr sz="2133">
                <a:cs typeface="Arial" panose="020B0604020202020204" pitchFamily="34" charset="0"/>
              </a:defRPr>
            </a:lvl8pPr>
            <a:lvl9pPr marL="1447655" indent="-2285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▫"/>
              <a:defRPr sz="2133">
                <a:cs typeface="Arial" panose="020B0604020202020204" pitchFamily="34" charset="0"/>
              </a:defRPr>
            </a:lvl9pPr>
          </a:lstStyle>
          <a:p>
            <a:r>
              <a:rPr lang="en-GB" sz="2600"/>
              <a:t>Needs, values and priorities </a:t>
            </a:r>
            <a:r>
              <a:rPr lang="en-GB" sz="2600" b="0"/>
              <a:t>of the </a:t>
            </a:r>
            <a:r>
              <a:rPr lang="en-GB" sz="2600"/>
              <a:t>people </a:t>
            </a:r>
            <a:r>
              <a:rPr lang="en-GB" sz="2600" b="0"/>
              <a:t>and communities affected by disease and health disparities</a:t>
            </a:r>
            <a:endParaRPr lang="en-US" sz="2600" b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A16B9A-FF99-457E-9E7C-671177C56BB8}"/>
              </a:ext>
            </a:extLst>
          </p:cNvPr>
          <p:cNvSpPr txBox="1"/>
          <p:nvPr/>
        </p:nvSpPr>
        <p:spPr>
          <a:xfrm>
            <a:off x="9750860" y="4309702"/>
            <a:ext cx="544108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600" b="1">
                <a:ea typeface="+mn-lt"/>
                <a:cs typeface="+mn-lt"/>
              </a:rPr>
              <a:t>Social, cultural, </a:t>
            </a:r>
            <a:r>
              <a:rPr lang="en-GB" sz="2600" b="1">
                <a:latin typeface="Arial"/>
                <a:cs typeface="Arial"/>
              </a:rPr>
              <a:t>political</a:t>
            </a:r>
            <a:r>
              <a:rPr lang="en-GB" sz="2600" b="1">
                <a:ea typeface="+mn-lt"/>
                <a:cs typeface="+mn-lt"/>
              </a:rPr>
              <a:t> </a:t>
            </a:r>
            <a:r>
              <a:rPr lang="en-GB" sz="2600">
                <a:ea typeface="+mn-lt"/>
                <a:cs typeface="+mn-lt"/>
              </a:rPr>
              <a:t>and </a:t>
            </a:r>
            <a:r>
              <a:rPr lang="en-GB" sz="2600" b="1">
                <a:ea typeface="+mn-lt"/>
                <a:cs typeface="+mn-lt"/>
              </a:rPr>
              <a:t>historical </a:t>
            </a:r>
            <a:r>
              <a:rPr lang="en-GB" sz="2600" b="0">
                <a:ea typeface="+mn-lt"/>
                <a:cs typeface="+mn-lt"/>
              </a:rPr>
              <a:t>contexts </a:t>
            </a:r>
            <a:br>
              <a:rPr lang="en-GB" sz="2600" b="0">
                <a:ea typeface="+mn-lt"/>
                <a:cs typeface="+mn-lt"/>
              </a:rPr>
            </a:br>
            <a:r>
              <a:rPr lang="en-GB" sz="2600" b="0">
                <a:ea typeface="+mn-lt"/>
                <a:cs typeface="+mn-lt"/>
              </a:rPr>
              <a:t>of human health and disease </a:t>
            </a:r>
            <a:endParaRPr lang="en-US" sz="2600" b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2CF3AB-85D9-44D8-91A9-3A8C9665BA50}"/>
              </a:ext>
            </a:extLst>
          </p:cNvPr>
          <p:cNvGrpSpPr/>
          <p:nvPr/>
        </p:nvGrpSpPr>
        <p:grpSpPr>
          <a:xfrm>
            <a:off x="549677" y="4355959"/>
            <a:ext cx="1370517" cy="1332399"/>
            <a:chOff x="604834" y="3760821"/>
            <a:chExt cx="1370517" cy="133239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9C436F6-9D1E-EAF7-AFDA-D0BCAF78F786}"/>
                </a:ext>
              </a:extLst>
            </p:cNvPr>
            <p:cNvSpPr/>
            <p:nvPr/>
          </p:nvSpPr>
          <p:spPr>
            <a:xfrm>
              <a:off x="604834" y="3760821"/>
              <a:ext cx="1370517" cy="13323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Google Shape;10409;p123">
              <a:extLst>
                <a:ext uri="{FF2B5EF4-FFF2-40B4-BE49-F238E27FC236}">
                  <a16:creationId xmlns:a16="http://schemas.microsoft.com/office/drawing/2014/main" id="{6ECD64C0-4639-4DD9-AC8C-935F08B1CF37}"/>
                </a:ext>
              </a:extLst>
            </p:cNvPr>
            <p:cNvSpPr/>
            <p:nvPr/>
          </p:nvSpPr>
          <p:spPr>
            <a:xfrm>
              <a:off x="719379" y="4050780"/>
              <a:ext cx="1141429" cy="853557"/>
            </a:xfrm>
            <a:custGeom>
              <a:avLst/>
              <a:gdLst/>
              <a:ahLst/>
              <a:cxnLst/>
              <a:rect l="l" t="t" r="r" b="b"/>
              <a:pathLst>
                <a:path w="12026" h="8993" extrusionOk="0">
                  <a:moveTo>
                    <a:pt x="3929" y="0"/>
                  </a:moveTo>
                  <a:cubicBezTo>
                    <a:pt x="1691" y="0"/>
                    <a:pt x="0" y="2322"/>
                    <a:pt x="1167" y="4763"/>
                  </a:cubicBezTo>
                  <a:lnTo>
                    <a:pt x="453" y="4763"/>
                  </a:lnTo>
                  <a:cubicBezTo>
                    <a:pt x="369" y="4763"/>
                    <a:pt x="298" y="4834"/>
                    <a:pt x="298" y="4929"/>
                  </a:cubicBezTo>
                  <a:cubicBezTo>
                    <a:pt x="298" y="5013"/>
                    <a:pt x="369" y="5096"/>
                    <a:pt x="453" y="5096"/>
                  </a:cubicBezTo>
                  <a:lnTo>
                    <a:pt x="1346" y="5096"/>
                  </a:lnTo>
                  <a:cubicBezTo>
                    <a:pt x="2334" y="6727"/>
                    <a:pt x="4382" y="7918"/>
                    <a:pt x="5977" y="8965"/>
                  </a:cubicBezTo>
                  <a:cubicBezTo>
                    <a:pt x="6007" y="8983"/>
                    <a:pt x="6040" y="8992"/>
                    <a:pt x="6071" y="8992"/>
                  </a:cubicBezTo>
                  <a:cubicBezTo>
                    <a:pt x="6102" y="8992"/>
                    <a:pt x="6132" y="8983"/>
                    <a:pt x="6156" y="8965"/>
                  </a:cubicBezTo>
                  <a:cubicBezTo>
                    <a:pt x="7751" y="7930"/>
                    <a:pt x="9799" y="6739"/>
                    <a:pt x="10787" y="5096"/>
                  </a:cubicBezTo>
                  <a:lnTo>
                    <a:pt x="11680" y="5096"/>
                  </a:lnTo>
                  <a:cubicBezTo>
                    <a:pt x="11764" y="5096"/>
                    <a:pt x="11847" y="5013"/>
                    <a:pt x="11847" y="4929"/>
                  </a:cubicBezTo>
                  <a:cubicBezTo>
                    <a:pt x="11883" y="4774"/>
                    <a:pt x="11811" y="4703"/>
                    <a:pt x="11704" y="4703"/>
                  </a:cubicBezTo>
                  <a:lnTo>
                    <a:pt x="10990" y="4703"/>
                  </a:lnTo>
                  <a:cubicBezTo>
                    <a:pt x="12025" y="2572"/>
                    <a:pt x="10859" y="452"/>
                    <a:pt x="8930" y="12"/>
                  </a:cubicBezTo>
                  <a:cubicBezTo>
                    <a:pt x="8922" y="11"/>
                    <a:pt x="8914" y="10"/>
                    <a:pt x="8906" y="10"/>
                  </a:cubicBezTo>
                  <a:cubicBezTo>
                    <a:pt x="8821" y="10"/>
                    <a:pt x="8748" y="68"/>
                    <a:pt x="8716" y="155"/>
                  </a:cubicBezTo>
                  <a:cubicBezTo>
                    <a:pt x="8704" y="238"/>
                    <a:pt x="8763" y="333"/>
                    <a:pt x="8847" y="357"/>
                  </a:cubicBezTo>
                  <a:cubicBezTo>
                    <a:pt x="10609" y="762"/>
                    <a:pt x="11668" y="2738"/>
                    <a:pt x="10621" y="4715"/>
                  </a:cubicBezTo>
                  <a:lnTo>
                    <a:pt x="10001" y="4715"/>
                  </a:lnTo>
                  <a:lnTo>
                    <a:pt x="9418" y="3548"/>
                  </a:lnTo>
                  <a:cubicBezTo>
                    <a:pt x="9385" y="3483"/>
                    <a:pt x="9325" y="3452"/>
                    <a:pt x="9266" y="3452"/>
                  </a:cubicBezTo>
                  <a:cubicBezTo>
                    <a:pt x="9196" y="3452"/>
                    <a:pt x="9128" y="3495"/>
                    <a:pt x="9108" y="3572"/>
                  </a:cubicBezTo>
                  <a:lnTo>
                    <a:pt x="8573" y="5251"/>
                  </a:lnTo>
                  <a:lnTo>
                    <a:pt x="7954" y="3870"/>
                  </a:lnTo>
                  <a:cubicBezTo>
                    <a:pt x="7927" y="3808"/>
                    <a:pt x="7868" y="3772"/>
                    <a:pt x="7806" y="3772"/>
                  </a:cubicBezTo>
                  <a:cubicBezTo>
                    <a:pt x="7784" y="3772"/>
                    <a:pt x="7761" y="3777"/>
                    <a:pt x="7739" y="3786"/>
                  </a:cubicBezTo>
                  <a:cubicBezTo>
                    <a:pt x="7644" y="3822"/>
                    <a:pt x="7620" y="3917"/>
                    <a:pt x="7644" y="4001"/>
                  </a:cubicBezTo>
                  <a:lnTo>
                    <a:pt x="8430" y="5810"/>
                  </a:lnTo>
                  <a:cubicBezTo>
                    <a:pt x="8458" y="5877"/>
                    <a:pt x="8520" y="5910"/>
                    <a:pt x="8583" y="5910"/>
                  </a:cubicBezTo>
                  <a:cubicBezTo>
                    <a:pt x="8654" y="5910"/>
                    <a:pt x="8726" y="5869"/>
                    <a:pt x="8751" y="5786"/>
                  </a:cubicBezTo>
                  <a:lnTo>
                    <a:pt x="9299" y="4084"/>
                  </a:lnTo>
                  <a:lnTo>
                    <a:pt x="9739" y="4989"/>
                  </a:lnTo>
                  <a:cubicBezTo>
                    <a:pt x="9775" y="5048"/>
                    <a:pt x="9835" y="5072"/>
                    <a:pt x="9894" y="5072"/>
                  </a:cubicBezTo>
                  <a:lnTo>
                    <a:pt x="10418" y="5072"/>
                  </a:lnTo>
                  <a:cubicBezTo>
                    <a:pt x="9323" y="6715"/>
                    <a:pt x="6989" y="7965"/>
                    <a:pt x="6084" y="8584"/>
                  </a:cubicBezTo>
                  <a:cubicBezTo>
                    <a:pt x="4644" y="7656"/>
                    <a:pt x="2715" y="6537"/>
                    <a:pt x="1750" y="5072"/>
                  </a:cubicBezTo>
                  <a:lnTo>
                    <a:pt x="2572" y="5072"/>
                  </a:lnTo>
                  <a:cubicBezTo>
                    <a:pt x="2631" y="5072"/>
                    <a:pt x="2691" y="5036"/>
                    <a:pt x="2715" y="4989"/>
                  </a:cubicBezTo>
                  <a:lnTo>
                    <a:pt x="3453" y="3500"/>
                  </a:lnTo>
                  <a:lnTo>
                    <a:pt x="4358" y="6167"/>
                  </a:lnTo>
                  <a:cubicBezTo>
                    <a:pt x="4387" y="6243"/>
                    <a:pt x="4456" y="6279"/>
                    <a:pt x="4523" y="6279"/>
                  </a:cubicBezTo>
                  <a:cubicBezTo>
                    <a:pt x="4593" y="6279"/>
                    <a:pt x="4661" y="6240"/>
                    <a:pt x="4679" y="6167"/>
                  </a:cubicBezTo>
                  <a:lnTo>
                    <a:pt x="5394" y="3739"/>
                  </a:lnTo>
                  <a:lnTo>
                    <a:pt x="6049" y="4822"/>
                  </a:lnTo>
                  <a:cubicBezTo>
                    <a:pt x="6087" y="4877"/>
                    <a:pt x="6146" y="4904"/>
                    <a:pt x="6202" y="4904"/>
                  </a:cubicBezTo>
                  <a:cubicBezTo>
                    <a:pt x="6267" y="4904"/>
                    <a:pt x="6327" y="4868"/>
                    <a:pt x="6346" y="4798"/>
                  </a:cubicBezTo>
                  <a:lnTo>
                    <a:pt x="7120" y="2893"/>
                  </a:lnTo>
                  <a:lnTo>
                    <a:pt x="7358" y="3429"/>
                  </a:lnTo>
                  <a:cubicBezTo>
                    <a:pt x="7393" y="3491"/>
                    <a:pt x="7455" y="3526"/>
                    <a:pt x="7518" y="3526"/>
                  </a:cubicBezTo>
                  <a:cubicBezTo>
                    <a:pt x="7540" y="3526"/>
                    <a:pt x="7563" y="3522"/>
                    <a:pt x="7584" y="3512"/>
                  </a:cubicBezTo>
                  <a:cubicBezTo>
                    <a:pt x="7680" y="3465"/>
                    <a:pt x="7704" y="3381"/>
                    <a:pt x="7680" y="3286"/>
                  </a:cubicBezTo>
                  <a:lnTo>
                    <a:pt x="7287" y="2393"/>
                  </a:lnTo>
                  <a:cubicBezTo>
                    <a:pt x="7257" y="2328"/>
                    <a:pt x="7195" y="2295"/>
                    <a:pt x="7132" y="2295"/>
                  </a:cubicBezTo>
                  <a:cubicBezTo>
                    <a:pt x="7070" y="2295"/>
                    <a:pt x="7007" y="2328"/>
                    <a:pt x="6977" y="2393"/>
                  </a:cubicBezTo>
                  <a:lnTo>
                    <a:pt x="6168" y="4358"/>
                  </a:lnTo>
                  <a:lnTo>
                    <a:pt x="5501" y="3227"/>
                  </a:lnTo>
                  <a:cubicBezTo>
                    <a:pt x="5470" y="3171"/>
                    <a:pt x="5419" y="3145"/>
                    <a:pt x="5365" y="3145"/>
                  </a:cubicBezTo>
                  <a:cubicBezTo>
                    <a:pt x="5293" y="3145"/>
                    <a:pt x="5219" y="3192"/>
                    <a:pt x="5191" y="3274"/>
                  </a:cubicBezTo>
                  <a:lnTo>
                    <a:pt x="4501" y="5572"/>
                  </a:lnTo>
                  <a:lnTo>
                    <a:pt x="3643" y="3024"/>
                  </a:lnTo>
                  <a:cubicBezTo>
                    <a:pt x="3618" y="2942"/>
                    <a:pt x="3550" y="2900"/>
                    <a:pt x="3482" y="2900"/>
                  </a:cubicBezTo>
                  <a:cubicBezTo>
                    <a:pt x="3421" y="2900"/>
                    <a:pt x="3362" y="2933"/>
                    <a:pt x="3334" y="3000"/>
                  </a:cubicBezTo>
                  <a:lnTo>
                    <a:pt x="2465" y="4774"/>
                  </a:lnTo>
                  <a:lnTo>
                    <a:pt x="1548" y="4774"/>
                  </a:lnTo>
                  <a:cubicBezTo>
                    <a:pt x="357" y="2548"/>
                    <a:pt x="1869" y="345"/>
                    <a:pt x="3929" y="345"/>
                  </a:cubicBezTo>
                  <a:cubicBezTo>
                    <a:pt x="4703" y="345"/>
                    <a:pt x="5418" y="655"/>
                    <a:pt x="5953" y="1203"/>
                  </a:cubicBezTo>
                  <a:cubicBezTo>
                    <a:pt x="5989" y="1238"/>
                    <a:pt x="6034" y="1256"/>
                    <a:pt x="6078" y="1256"/>
                  </a:cubicBezTo>
                  <a:cubicBezTo>
                    <a:pt x="6123" y="1256"/>
                    <a:pt x="6168" y="1238"/>
                    <a:pt x="6203" y="1203"/>
                  </a:cubicBezTo>
                  <a:cubicBezTo>
                    <a:pt x="6668" y="714"/>
                    <a:pt x="7287" y="417"/>
                    <a:pt x="7954" y="357"/>
                  </a:cubicBezTo>
                  <a:cubicBezTo>
                    <a:pt x="8049" y="345"/>
                    <a:pt x="8120" y="262"/>
                    <a:pt x="8108" y="167"/>
                  </a:cubicBezTo>
                  <a:cubicBezTo>
                    <a:pt x="8097" y="78"/>
                    <a:pt x="8025" y="11"/>
                    <a:pt x="7939" y="11"/>
                  </a:cubicBezTo>
                  <a:cubicBezTo>
                    <a:pt x="7932" y="11"/>
                    <a:pt x="7925" y="11"/>
                    <a:pt x="7918" y="12"/>
                  </a:cubicBezTo>
                  <a:cubicBezTo>
                    <a:pt x="7215" y="83"/>
                    <a:pt x="6572" y="369"/>
                    <a:pt x="6072" y="845"/>
                  </a:cubicBezTo>
                  <a:cubicBezTo>
                    <a:pt x="5489" y="298"/>
                    <a:pt x="4727" y="0"/>
                    <a:pt x="3929" y="0"/>
                  </a:cubicBezTo>
                  <a:close/>
                </a:path>
              </a:pathLst>
            </a:custGeom>
            <a:solidFill>
              <a:srgbClr val="002060"/>
            </a:solidFill>
            <a:ln w="0" cap="flat">
              <a:solidFill>
                <a:srgbClr val="002060"/>
              </a:solidFill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214957-BD16-3D2C-953B-4FE459BD8EED}"/>
              </a:ext>
            </a:extLst>
          </p:cNvPr>
          <p:cNvGrpSpPr/>
          <p:nvPr/>
        </p:nvGrpSpPr>
        <p:grpSpPr>
          <a:xfrm>
            <a:off x="8271124" y="2549418"/>
            <a:ext cx="1370517" cy="1332399"/>
            <a:chOff x="8566293" y="2479029"/>
            <a:chExt cx="1370517" cy="133239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FA7B7B6-CFE7-612E-5824-3680CF9549FC}"/>
                </a:ext>
              </a:extLst>
            </p:cNvPr>
            <p:cNvSpPr/>
            <p:nvPr/>
          </p:nvSpPr>
          <p:spPr>
            <a:xfrm>
              <a:off x="8566293" y="2479029"/>
              <a:ext cx="1370517" cy="13323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oogle Shape;11236;p124">
              <a:extLst>
                <a:ext uri="{FF2B5EF4-FFF2-40B4-BE49-F238E27FC236}">
                  <a16:creationId xmlns:a16="http://schemas.microsoft.com/office/drawing/2014/main" id="{E1857EBF-6ECD-4FE9-812F-4CA0241B59CF}"/>
                </a:ext>
              </a:extLst>
            </p:cNvPr>
            <p:cNvGrpSpPr/>
            <p:nvPr/>
          </p:nvGrpSpPr>
          <p:grpSpPr>
            <a:xfrm>
              <a:off x="8864460" y="2626347"/>
              <a:ext cx="807675" cy="954149"/>
              <a:chOff x="6707084" y="3387403"/>
              <a:chExt cx="261145" cy="308504"/>
            </a:xfrm>
          </p:grpSpPr>
          <p:sp>
            <p:nvSpPr>
              <p:cNvPr id="29" name="Google Shape;11237;p124">
                <a:extLst>
                  <a:ext uri="{FF2B5EF4-FFF2-40B4-BE49-F238E27FC236}">
                    <a16:creationId xmlns:a16="http://schemas.microsoft.com/office/drawing/2014/main" id="{2BA24A4B-D5BA-4A6A-B328-D3C51F4D7384}"/>
                  </a:ext>
                </a:extLst>
              </p:cNvPr>
              <p:cNvSpPr/>
              <p:nvPr/>
            </p:nvSpPr>
            <p:spPr>
              <a:xfrm>
                <a:off x="6726053" y="3542403"/>
                <a:ext cx="68238" cy="153504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4823" extrusionOk="0">
                    <a:moveTo>
                      <a:pt x="1203" y="286"/>
                    </a:moveTo>
                    <a:cubicBezTo>
                      <a:pt x="1381" y="286"/>
                      <a:pt x="1524" y="417"/>
                      <a:pt x="1524" y="596"/>
                    </a:cubicBezTo>
                    <a:lnTo>
                      <a:pt x="1524" y="893"/>
                    </a:lnTo>
                    <a:cubicBezTo>
                      <a:pt x="1524" y="1143"/>
                      <a:pt x="1310" y="1358"/>
                      <a:pt x="1060" y="1358"/>
                    </a:cubicBezTo>
                    <a:cubicBezTo>
                      <a:pt x="810" y="1358"/>
                      <a:pt x="596" y="1143"/>
                      <a:pt x="596" y="893"/>
                    </a:cubicBezTo>
                    <a:lnTo>
                      <a:pt x="596" y="596"/>
                    </a:lnTo>
                    <a:cubicBezTo>
                      <a:pt x="596" y="417"/>
                      <a:pt x="726" y="286"/>
                      <a:pt x="905" y="286"/>
                    </a:cubicBezTo>
                    <a:close/>
                    <a:moveTo>
                      <a:pt x="1227" y="1643"/>
                    </a:moveTo>
                    <a:lnTo>
                      <a:pt x="1227" y="1715"/>
                    </a:lnTo>
                    <a:cubicBezTo>
                      <a:pt x="1227" y="1774"/>
                      <a:pt x="1238" y="1822"/>
                      <a:pt x="1262" y="1858"/>
                    </a:cubicBezTo>
                    <a:lnTo>
                      <a:pt x="1060" y="2036"/>
                    </a:lnTo>
                    <a:lnTo>
                      <a:pt x="846" y="1846"/>
                    </a:lnTo>
                    <a:cubicBezTo>
                      <a:pt x="881" y="1798"/>
                      <a:pt x="893" y="1762"/>
                      <a:pt x="893" y="1703"/>
                    </a:cubicBezTo>
                    <a:lnTo>
                      <a:pt x="893" y="1643"/>
                    </a:lnTo>
                    <a:close/>
                    <a:moveTo>
                      <a:pt x="1060" y="2036"/>
                    </a:moveTo>
                    <a:cubicBezTo>
                      <a:pt x="1060" y="2048"/>
                      <a:pt x="1057" y="2054"/>
                      <a:pt x="1055" y="2054"/>
                    </a:cubicBezTo>
                    <a:cubicBezTo>
                      <a:pt x="1054" y="2054"/>
                      <a:pt x="1054" y="2048"/>
                      <a:pt x="1060" y="2036"/>
                    </a:cubicBezTo>
                    <a:close/>
                    <a:moveTo>
                      <a:pt x="905" y="0"/>
                    </a:moveTo>
                    <a:cubicBezTo>
                      <a:pt x="584" y="0"/>
                      <a:pt x="310" y="274"/>
                      <a:pt x="310" y="596"/>
                    </a:cubicBezTo>
                    <a:lnTo>
                      <a:pt x="310" y="893"/>
                    </a:lnTo>
                    <a:cubicBezTo>
                      <a:pt x="310" y="1143"/>
                      <a:pt x="429" y="1358"/>
                      <a:pt x="607" y="1489"/>
                    </a:cubicBezTo>
                    <a:lnTo>
                      <a:pt x="607" y="1703"/>
                    </a:lnTo>
                    <a:lnTo>
                      <a:pt x="607" y="1715"/>
                    </a:lnTo>
                    <a:lnTo>
                      <a:pt x="250" y="1893"/>
                    </a:lnTo>
                    <a:cubicBezTo>
                      <a:pt x="107" y="1965"/>
                      <a:pt x="0" y="2120"/>
                      <a:pt x="0" y="2298"/>
                    </a:cubicBezTo>
                    <a:lnTo>
                      <a:pt x="0" y="3632"/>
                    </a:lnTo>
                    <a:cubicBezTo>
                      <a:pt x="0" y="3751"/>
                      <a:pt x="36" y="3870"/>
                      <a:pt x="107" y="3965"/>
                    </a:cubicBezTo>
                    <a:lnTo>
                      <a:pt x="250" y="4179"/>
                    </a:lnTo>
                    <a:cubicBezTo>
                      <a:pt x="286" y="4227"/>
                      <a:pt x="310" y="4298"/>
                      <a:pt x="310" y="4358"/>
                    </a:cubicBezTo>
                    <a:lnTo>
                      <a:pt x="310" y="4679"/>
                    </a:lnTo>
                    <a:cubicBezTo>
                      <a:pt x="310" y="4751"/>
                      <a:pt x="369" y="4822"/>
                      <a:pt x="465" y="4822"/>
                    </a:cubicBezTo>
                    <a:cubicBezTo>
                      <a:pt x="536" y="4822"/>
                      <a:pt x="607" y="4763"/>
                      <a:pt x="607" y="4679"/>
                    </a:cubicBezTo>
                    <a:lnTo>
                      <a:pt x="607" y="4358"/>
                    </a:lnTo>
                    <a:cubicBezTo>
                      <a:pt x="607" y="4239"/>
                      <a:pt x="584" y="4120"/>
                      <a:pt x="512" y="4036"/>
                    </a:cubicBezTo>
                    <a:lnTo>
                      <a:pt x="357" y="3810"/>
                    </a:lnTo>
                    <a:cubicBezTo>
                      <a:pt x="334" y="3763"/>
                      <a:pt x="298" y="3691"/>
                      <a:pt x="298" y="3632"/>
                    </a:cubicBezTo>
                    <a:lnTo>
                      <a:pt x="298" y="2298"/>
                    </a:lnTo>
                    <a:cubicBezTo>
                      <a:pt x="298" y="2239"/>
                      <a:pt x="334" y="2179"/>
                      <a:pt x="381" y="2143"/>
                    </a:cubicBezTo>
                    <a:lnTo>
                      <a:pt x="643" y="2024"/>
                    </a:lnTo>
                    <a:lnTo>
                      <a:pt x="857" y="2251"/>
                    </a:lnTo>
                    <a:cubicBezTo>
                      <a:pt x="929" y="2310"/>
                      <a:pt x="1000" y="2334"/>
                      <a:pt x="1072" y="2334"/>
                    </a:cubicBezTo>
                    <a:cubicBezTo>
                      <a:pt x="1143" y="2334"/>
                      <a:pt x="1227" y="2310"/>
                      <a:pt x="1286" y="2251"/>
                    </a:cubicBezTo>
                    <a:lnTo>
                      <a:pt x="1500" y="2024"/>
                    </a:lnTo>
                    <a:lnTo>
                      <a:pt x="1762" y="2143"/>
                    </a:lnTo>
                    <a:cubicBezTo>
                      <a:pt x="1822" y="2179"/>
                      <a:pt x="1846" y="2239"/>
                      <a:pt x="1846" y="2298"/>
                    </a:cubicBezTo>
                    <a:lnTo>
                      <a:pt x="1846" y="3632"/>
                    </a:lnTo>
                    <a:cubicBezTo>
                      <a:pt x="1846" y="3691"/>
                      <a:pt x="1834" y="3751"/>
                      <a:pt x="1786" y="3810"/>
                    </a:cubicBezTo>
                    <a:lnTo>
                      <a:pt x="1643" y="4036"/>
                    </a:lnTo>
                    <a:cubicBezTo>
                      <a:pt x="1572" y="4144"/>
                      <a:pt x="1536" y="4239"/>
                      <a:pt x="1536" y="4358"/>
                    </a:cubicBezTo>
                    <a:lnTo>
                      <a:pt x="1536" y="4679"/>
                    </a:lnTo>
                    <a:cubicBezTo>
                      <a:pt x="1536" y="4751"/>
                      <a:pt x="1596" y="4822"/>
                      <a:pt x="1679" y="4822"/>
                    </a:cubicBezTo>
                    <a:cubicBezTo>
                      <a:pt x="1750" y="4822"/>
                      <a:pt x="1834" y="4763"/>
                      <a:pt x="1834" y="4679"/>
                    </a:cubicBezTo>
                    <a:lnTo>
                      <a:pt x="1834" y="4358"/>
                    </a:lnTo>
                    <a:cubicBezTo>
                      <a:pt x="1834" y="4298"/>
                      <a:pt x="1846" y="4239"/>
                      <a:pt x="1893" y="4179"/>
                    </a:cubicBezTo>
                    <a:lnTo>
                      <a:pt x="2036" y="3965"/>
                    </a:lnTo>
                    <a:cubicBezTo>
                      <a:pt x="2096" y="3858"/>
                      <a:pt x="2143" y="3751"/>
                      <a:pt x="2143" y="3632"/>
                    </a:cubicBezTo>
                    <a:lnTo>
                      <a:pt x="2143" y="2298"/>
                    </a:lnTo>
                    <a:cubicBezTo>
                      <a:pt x="2096" y="2120"/>
                      <a:pt x="2012" y="1965"/>
                      <a:pt x="1858" y="1893"/>
                    </a:cubicBezTo>
                    <a:lnTo>
                      <a:pt x="1500" y="1715"/>
                    </a:lnTo>
                    <a:lnTo>
                      <a:pt x="1500" y="1703"/>
                    </a:lnTo>
                    <a:lnTo>
                      <a:pt x="1500" y="1489"/>
                    </a:lnTo>
                    <a:cubicBezTo>
                      <a:pt x="1679" y="1358"/>
                      <a:pt x="1798" y="1131"/>
                      <a:pt x="1798" y="893"/>
                    </a:cubicBezTo>
                    <a:lnTo>
                      <a:pt x="1798" y="596"/>
                    </a:lnTo>
                    <a:cubicBezTo>
                      <a:pt x="1798" y="274"/>
                      <a:pt x="1536" y="0"/>
                      <a:pt x="1203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 w="0" cap="flat">
                <a:solidFill>
                  <a:srgbClr val="002060"/>
                </a:solidFill>
                <a:prstDash val="solid"/>
                <a:miter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b="1"/>
              </a:p>
            </p:txBody>
          </p:sp>
          <p:sp>
            <p:nvSpPr>
              <p:cNvPr id="31" name="Google Shape;11238;p124">
                <a:extLst>
                  <a:ext uri="{FF2B5EF4-FFF2-40B4-BE49-F238E27FC236}">
                    <a16:creationId xmlns:a16="http://schemas.microsoft.com/office/drawing/2014/main" id="{89553C36-12CC-4B9F-9DF8-632DDC4C0EBC}"/>
                  </a:ext>
                </a:extLst>
              </p:cNvPr>
              <p:cNvSpPr/>
              <p:nvPr/>
            </p:nvSpPr>
            <p:spPr>
              <a:xfrm>
                <a:off x="6803362" y="3542403"/>
                <a:ext cx="68238" cy="153504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4823" extrusionOk="0">
                    <a:moveTo>
                      <a:pt x="1203" y="286"/>
                    </a:moveTo>
                    <a:cubicBezTo>
                      <a:pt x="1381" y="286"/>
                      <a:pt x="1512" y="417"/>
                      <a:pt x="1512" y="596"/>
                    </a:cubicBezTo>
                    <a:lnTo>
                      <a:pt x="1512" y="893"/>
                    </a:lnTo>
                    <a:cubicBezTo>
                      <a:pt x="1512" y="1143"/>
                      <a:pt x="1310" y="1358"/>
                      <a:pt x="1060" y="1358"/>
                    </a:cubicBezTo>
                    <a:cubicBezTo>
                      <a:pt x="798" y="1358"/>
                      <a:pt x="595" y="1143"/>
                      <a:pt x="595" y="893"/>
                    </a:cubicBezTo>
                    <a:lnTo>
                      <a:pt x="595" y="596"/>
                    </a:lnTo>
                    <a:cubicBezTo>
                      <a:pt x="595" y="417"/>
                      <a:pt x="726" y="286"/>
                      <a:pt x="905" y="286"/>
                    </a:cubicBezTo>
                    <a:close/>
                    <a:moveTo>
                      <a:pt x="1215" y="1643"/>
                    </a:moveTo>
                    <a:lnTo>
                      <a:pt x="1215" y="1715"/>
                    </a:lnTo>
                    <a:cubicBezTo>
                      <a:pt x="1215" y="1774"/>
                      <a:pt x="1226" y="1822"/>
                      <a:pt x="1262" y="1858"/>
                    </a:cubicBezTo>
                    <a:lnTo>
                      <a:pt x="1060" y="2036"/>
                    </a:lnTo>
                    <a:lnTo>
                      <a:pt x="845" y="1846"/>
                    </a:lnTo>
                    <a:cubicBezTo>
                      <a:pt x="881" y="1798"/>
                      <a:pt x="893" y="1762"/>
                      <a:pt x="893" y="1703"/>
                    </a:cubicBezTo>
                    <a:lnTo>
                      <a:pt x="893" y="1643"/>
                    </a:lnTo>
                    <a:close/>
                    <a:moveTo>
                      <a:pt x="1060" y="2036"/>
                    </a:moveTo>
                    <a:cubicBezTo>
                      <a:pt x="1060" y="2048"/>
                      <a:pt x="1054" y="2054"/>
                      <a:pt x="1051" y="2054"/>
                    </a:cubicBezTo>
                    <a:cubicBezTo>
                      <a:pt x="1048" y="2054"/>
                      <a:pt x="1048" y="2048"/>
                      <a:pt x="1060" y="2036"/>
                    </a:cubicBezTo>
                    <a:close/>
                    <a:moveTo>
                      <a:pt x="905" y="0"/>
                    </a:moveTo>
                    <a:cubicBezTo>
                      <a:pt x="583" y="0"/>
                      <a:pt x="310" y="274"/>
                      <a:pt x="310" y="596"/>
                    </a:cubicBezTo>
                    <a:lnTo>
                      <a:pt x="310" y="893"/>
                    </a:lnTo>
                    <a:cubicBezTo>
                      <a:pt x="310" y="1143"/>
                      <a:pt x="429" y="1358"/>
                      <a:pt x="607" y="1489"/>
                    </a:cubicBezTo>
                    <a:lnTo>
                      <a:pt x="607" y="1703"/>
                    </a:lnTo>
                    <a:lnTo>
                      <a:pt x="607" y="1715"/>
                    </a:lnTo>
                    <a:lnTo>
                      <a:pt x="250" y="1893"/>
                    </a:lnTo>
                    <a:cubicBezTo>
                      <a:pt x="107" y="1965"/>
                      <a:pt x="0" y="2120"/>
                      <a:pt x="0" y="2298"/>
                    </a:cubicBezTo>
                    <a:lnTo>
                      <a:pt x="0" y="3632"/>
                    </a:lnTo>
                    <a:cubicBezTo>
                      <a:pt x="0" y="3751"/>
                      <a:pt x="24" y="3870"/>
                      <a:pt x="107" y="3965"/>
                    </a:cubicBezTo>
                    <a:lnTo>
                      <a:pt x="250" y="4179"/>
                    </a:lnTo>
                    <a:cubicBezTo>
                      <a:pt x="286" y="4227"/>
                      <a:pt x="310" y="4298"/>
                      <a:pt x="310" y="4358"/>
                    </a:cubicBezTo>
                    <a:lnTo>
                      <a:pt x="310" y="4679"/>
                    </a:lnTo>
                    <a:cubicBezTo>
                      <a:pt x="310" y="4751"/>
                      <a:pt x="369" y="4822"/>
                      <a:pt x="464" y="4822"/>
                    </a:cubicBezTo>
                    <a:cubicBezTo>
                      <a:pt x="548" y="4822"/>
                      <a:pt x="607" y="4763"/>
                      <a:pt x="607" y="4679"/>
                    </a:cubicBezTo>
                    <a:lnTo>
                      <a:pt x="607" y="4358"/>
                    </a:lnTo>
                    <a:cubicBezTo>
                      <a:pt x="607" y="4239"/>
                      <a:pt x="583" y="4120"/>
                      <a:pt x="500" y="4036"/>
                    </a:cubicBezTo>
                    <a:lnTo>
                      <a:pt x="357" y="3810"/>
                    </a:lnTo>
                    <a:cubicBezTo>
                      <a:pt x="322" y="3763"/>
                      <a:pt x="298" y="3691"/>
                      <a:pt x="298" y="3632"/>
                    </a:cubicBezTo>
                    <a:lnTo>
                      <a:pt x="298" y="2298"/>
                    </a:lnTo>
                    <a:cubicBezTo>
                      <a:pt x="298" y="2239"/>
                      <a:pt x="322" y="2179"/>
                      <a:pt x="381" y="2143"/>
                    </a:cubicBezTo>
                    <a:lnTo>
                      <a:pt x="631" y="2024"/>
                    </a:lnTo>
                    <a:lnTo>
                      <a:pt x="857" y="2251"/>
                    </a:lnTo>
                    <a:cubicBezTo>
                      <a:pt x="917" y="2310"/>
                      <a:pt x="1000" y="2334"/>
                      <a:pt x="1072" y="2334"/>
                    </a:cubicBezTo>
                    <a:cubicBezTo>
                      <a:pt x="1143" y="2334"/>
                      <a:pt x="1215" y="2310"/>
                      <a:pt x="1274" y="2251"/>
                    </a:cubicBezTo>
                    <a:lnTo>
                      <a:pt x="1500" y="2024"/>
                    </a:lnTo>
                    <a:lnTo>
                      <a:pt x="1750" y="2143"/>
                    </a:lnTo>
                    <a:cubicBezTo>
                      <a:pt x="1810" y="2179"/>
                      <a:pt x="1846" y="2239"/>
                      <a:pt x="1846" y="2298"/>
                    </a:cubicBezTo>
                    <a:lnTo>
                      <a:pt x="1846" y="3632"/>
                    </a:lnTo>
                    <a:cubicBezTo>
                      <a:pt x="1846" y="3691"/>
                      <a:pt x="1834" y="3751"/>
                      <a:pt x="1786" y="3810"/>
                    </a:cubicBezTo>
                    <a:lnTo>
                      <a:pt x="1631" y="4036"/>
                    </a:lnTo>
                    <a:cubicBezTo>
                      <a:pt x="1572" y="4144"/>
                      <a:pt x="1524" y="4239"/>
                      <a:pt x="1524" y="4358"/>
                    </a:cubicBezTo>
                    <a:lnTo>
                      <a:pt x="1524" y="4679"/>
                    </a:lnTo>
                    <a:cubicBezTo>
                      <a:pt x="1524" y="4751"/>
                      <a:pt x="1596" y="4822"/>
                      <a:pt x="1679" y="4822"/>
                    </a:cubicBezTo>
                    <a:cubicBezTo>
                      <a:pt x="1750" y="4822"/>
                      <a:pt x="1822" y="4763"/>
                      <a:pt x="1822" y="4679"/>
                    </a:cubicBezTo>
                    <a:lnTo>
                      <a:pt x="1822" y="4358"/>
                    </a:lnTo>
                    <a:cubicBezTo>
                      <a:pt x="1822" y="4298"/>
                      <a:pt x="1846" y="4239"/>
                      <a:pt x="1893" y="4179"/>
                    </a:cubicBezTo>
                    <a:lnTo>
                      <a:pt x="2036" y="3965"/>
                    </a:lnTo>
                    <a:cubicBezTo>
                      <a:pt x="2096" y="3858"/>
                      <a:pt x="2143" y="3751"/>
                      <a:pt x="2143" y="3632"/>
                    </a:cubicBezTo>
                    <a:lnTo>
                      <a:pt x="2143" y="2298"/>
                    </a:lnTo>
                    <a:cubicBezTo>
                      <a:pt x="2096" y="2120"/>
                      <a:pt x="2012" y="1965"/>
                      <a:pt x="1857" y="1893"/>
                    </a:cubicBezTo>
                    <a:lnTo>
                      <a:pt x="1500" y="1715"/>
                    </a:lnTo>
                    <a:lnTo>
                      <a:pt x="1500" y="1703"/>
                    </a:lnTo>
                    <a:lnTo>
                      <a:pt x="1500" y="1489"/>
                    </a:lnTo>
                    <a:cubicBezTo>
                      <a:pt x="1679" y="1358"/>
                      <a:pt x="1798" y="1131"/>
                      <a:pt x="1798" y="893"/>
                    </a:cubicBezTo>
                    <a:lnTo>
                      <a:pt x="1798" y="596"/>
                    </a:lnTo>
                    <a:cubicBezTo>
                      <a:pt x="1798" y="274"/>
                      <a:pt x="1536" y="0"/>
                      <a:pt x="1203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 w="0" cap="flat">
                <a:solidFill>
                  <a:srgbClr val="002060"/>
                </a:solidFill>
                <a:prstDash val="solid"/>
                <a:miter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b="1"/>
              </a:p>
            </p:txBody>
          </p:sp>
          <p:sp>
            <p:nvSpPr>
              <p:cNvPr id="32" name="Google Shape;11239;p124">
                <a:extLst>
                  <a:ext uri="{FF2B5EF4-FFF2-40B4-BE49-F238E27FC236}">
                    <a16:creationId xmlns:a16="http://schemas.microsoft.com/office/drawing/2014/main" id="{DDDCFF40-530F-4F8C-AAD6-0A57117645B4}"/>
                  </a:ext>
                </a:extLst>
              </p:cNvPr>
              <p:cNvSpPr/>
              <p:nvPr/>
            </p:nvSpPr>
            <p:spPr>
              <a:xfrm>
                <a:off x="6880289" y="3542403"/>
                <a:ext cx="68620" cy="153504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4823" extrusionOk="0">
                    <a:moveTo>
                      <a:pt x="1214" y="286"/>
                    </a:moveTo>
                    <a:cubicBezTo>
                      <a:pt x="1393" y="286"/>
                      <a:pt x="1524" y="417"/>
                      <a:pt x="1524" y="596"/>
                    </a:cubicBezTo>
                    <a:lnTo>
                      <a:pt x="1524" y="893"/>
                    </a:lnTo>
                    <a:cubicBezTo>
                      <a:pt x="1524" y="1143"/>
                      <a:pt x="1322" y="1358"/>
                      <a:pt x="1060" y="1358"/>
                    </a:cubicBezTo>
                    <a:cubicBezTo>
                      <a:pt x="810" y="1358"/>
                      <a:pt x="607" y="1143"/>
                      <a:pt x="607" y="893"/>
                    </a:cubicBezTo>
                    <a:lnTo>
                      <a:pt x="607" y="596"/>
                    </a:lnTo>
                    <a:cubicBezTo>
                      <a:pt x="607" y="417"/>
                      <a:pt x="738" y="286"/>
                      <a:pt x="917" y="286"/>
                    </a:cubicBezTo>
                    <a:close/>
                    <a:moveTo>
                      <a:pt x="1226" y="1643"/>
                    </a:moveTo>
                    <a:lnTo>
                      <a:pt x="1226" y="1715"/>
                    </a:lnTo>
                    <a:cubicBezTo>
                      <a:pt x="1226" y="1774"/>
                      <a:pt x="1238" y="1822"/>
                      <a:pt x="1274" y="1858"/>
                    </a:cubicBezTo>
                    <a:lnTo>
                      <a:pt x="1060" y="2036"/>
                    </a:lnTo>
                    <a:lnTo>
                      <a:pt x="857" y="1846"/>
                    </a:lnTo>
                    <a:cubicBezTo>
                      <a:pt x="881" y="1798"/>
                      <a:pt x="893" y="1762"/>
                      <a:pt x="893" y="1703"/>
                    </a:cubicBezTo>
                    <a:lnTo>
                      <a:pt x="893" y="1643"/>
                    </a:lnTo>
                    <a:close/>
                    <a:moveTo>
                      <a:pt x="917" y="0"/>
                    </a:moveTo>
                    <a:cubicBezTo>
                      <a:pt x="583" y="0"/>
                      <a:pt x="322" y="274"/>
                      <a:pt x="322" y="596"/>
                    </a:cubicBezTo>
                    <a:lnTo>
                      <a:pt x="322" y="893"/>
                    </a:lnTo>
                    <a:cubicBezTo>
                      <a:pt x="322" y="1143"/>
                      <a:pt x="441" y="1358"/>
                      <a:pt x="619" y="1489"/>
                    </a:cubicBezTo>
                    <a:lnTo>
                      <a:pt x="619" y="1703"/>
                    </a:lnTo>
                    <a:lnTo>
                      <a:pt x="619" y="1715"/>
                    </a:lnTo>
                    <a:lnTo>
                      <a:pt x="262" y="1893"/>
                    </a:lnTo>
                    <a:cubicBezTo>
                      <a:pt x="107" y="1965"/>
                      <a:pt x="0" y="2120"/>
                      <a:pt x="0" y="2298"/>
                    </a:cubicBezTo>
                    <a:lnTo>
                      <a:pt x="0" y="3632"/>
                    </a:lnTo>
                    <a:cubicBezTo>
                      <a:pt x="0" y="3751"/>
                      <a:pt x="36" y="3870"/>
                      <a:pt x="107" y="3965"/>
                    </a:cubicBezTo>
                    <a:lnTo>
                      <a:pt x="262" y="4179"/>
                    </a:lnTo>
                    <a:cubicBezTo>
                      <a:pt x="286" y="4227"/>
                      <a:pt x="322" y="4298"/>
                      <a:pt x="322" y="4358"/>
                    </a:cubicBezTo>
                    <a:lnTo>
                      <a:pt x="322" y="4679"/>
                    </a:lnTo>
                    <a:cubicBezTo>
                      <a:pt x="322" y="4751"/>
                      <a:pt x="381" y="4822"/>
                      <a:pt x="464" y="4822"/>
                    </a:cubicBezTo>
                    <a:cubicBezTo>
                      <a:pt x="548" y="4822"/>
                      <a:pt x="619" y="4763"/>
                      <a:pt x="619" y="4679"/>
                    </a:cubicBezTo>
                    <a:lnTo>
                      <a:pt x="619" y="4358"/>
                    </a:lnTo>
                    <a:cubicBezTo>
                      <a:pt x="619" y="4239"/>
                      <a:pt x="583" y="4120"/>
                      <a:pt x="512" y="4036"/>
                    </a:cubicBezTo>
                    <a:lnTo>
                      <a:pt x="369" y="3810"/>
                    </a:lnTo>
                    <a:cubicBezTo>
                      <a:pt x="333" y="3763"/>
                      <a:pt x="298" y="3691"/>
                      <a:pt x="298" y="3632"/>
                    </a:cubicBezTo>
                    <a:lnTo>
                      <a:pt x="298" y="2298"/>
                    </a:lnTo>
                    <a:cubicBezTo>
                      <a:pt x="298" y="2239"/>
                      <a:pt x="333" y="2179"/>
                      <a:pt x="393" y="2143"/>
                    </a:cubicBezTo>
                    <a:lnTo>
                      <a:pt x="643" y="2024"/>
                    </a:lnTo>
                    <a:lnTo>
                      <a:pt x="869" y="2251"/>
                    </a:lnTo>
                    <a:cubicBezTo>
                      <a:pt x="929" y="2310"/>
                      <a:pt x="1000" y="2334"/>
                      <a:pt x="1072" y="2334"/>
                    </a:cubicBezTo>
                    <a:cubicBezTo>
                      <a:pt x="1155" y="2334"/>
                      <a:pt x="1226" y="2310"/>
                      <a:pt x="1286" y="2251"/>
                    </a:cubicBezTo>
                    <a:lnTo>
                      <a:pt x="1512" y="2024"/>
                    </a:lnTo>
                    <a:lnTo>
                      <a:pt x="1762" y="2143"/>
                    </a:lnTo>
                    <a:cubicBezTo>
                      <a:pt x="1822" y="2179"/>
                      <a:pt x="1857" y="2239"/>
                      <a:pt x="1857" y="2298"/>
                    </a:cubicBezTo>
                    <a:lnTo>
                      <a:pt x="1857" y="3632"/>
                    </a:lnTo>
                    <a:cubicBezTo>
                      <a:pt x="1857" y="3691"/>
                      <a:pt x="1834" y="3751"/>
                      <a:pt x="1786" y="3810"/>
                    </a:cubicBezTo>
                    <a:lnTo>
                      <a:pt x="1643" y="4036"/>
                    </a:lnTo>
                    <a:cubicBezTo>
                      <a:pt x="1584" y="4144"/>
                      <a:pt x="1536" y="4239"/>
                      <a:pt x="1536" y="4358"/>
                    </a:cubicBezTo>
                    <a:lnTo>
                      <a:pt x="1536" y="4679"/>
                    </a:lnTo>
                    <a:cubicBezTo>
                      <a:pt x="1536" y="4751"/>
                      <a:pt x="1595" y="4822"/>
                      <a:pt x="1691" y="4822"/>
                    </a:cubicBezTo>
                    <a:cubicBezTo>
                      <a:pt x="1762" y="4822"/>
                      <a:pt x="1834" y="4763"/>
                      <a:pt x="1834" y="4679"/>
                    </a:cubicBezTo>
                    <a:lnTo>
                      <a:pt x="1834" y="4358"/>
                    </a:lnTo>
                    <a:cubicBezTo>
                      <a:pt x="1834" y="4298"/>
                      <a:pt x="1846" y="4239"/>
                      <a:pt x="1893" y="4179"/>
                    </a:cubicBezTo>
                    <a:lnTo>
                      <a:pt x="2048" y="3965"/>
                    </a:lnTo>
                    <a:cubicBezTo>
                      <a:pt x="2107" y="3858"/>
                      <a:pt x="2155" y="3751"/>
                      <a:pt x="2155" y="3632"/>
                    </a:cubicBezTo>
                    <a:lnTo>
                      <a:pt x="2155" y="2298"/>
                    </a:lnTo>
                    <a:cubicBezTo>
                      <a:pt x="2107" y="2120"/>
                      <a:pt x="2012" y="1965"/>
                      <a:pt x="1869" y="1893"/>
                    </a:cubicBezTo>
                    <a:lnTo>
                      <a:pt x="1512" y="1715"/>
                    </a:lnTo>
                    <a:lnTo>
                      <a:pt x="1512" y="1703"/>
                    </a:lnTo>
                    <a:lnTo>
                      <a:pt x="1512" y="1489"/>
                    </a:lnTo>
                    <a:cubicBezTo>
                      <a:pt x="1691" y="1358"/>
                      <a:pt x="1810" y="1131"/>
                      <a:pt x="1810" y="893"/>
                    </a:cubicBezTo>
                    <a:lnTo>
                      <a:pt x="1810" y="596"/>
                    </a:lnTo>
                    <a:cubicBezTo>
                      <a:pt x="1810" y="274"/>
                      <a:pt x="1536" y="0"/>
                      <a:pt x="1214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 w="0" cap="flat">
                <a:solidFill>
                  <a:srgbClr val="002060"/>
                </a:solidFill>
                <a:prstDash val="solid"/>
                <a:miter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b="1"/>
              </a:p>
            </p:txBody>
          </p:sp>
          <p:sp>
            <p:nvSpPr>
              <p:cNvPr id="33" name="Google Shape;11240;p124">
                <a:extLst>
                  <a:ext uri="{FF2B5EF4-FFF2-40B4-BE49-F238E27FC236}">
                    <a16:creationId xmlns:a16="http://schemas.microsoft.com/office/drawing/2014/main" id="{CA2A2BD0-C0F7-45E2-A142-05779C5E9140}"/>
                  </a:ext>
                </a:extLst>
              </p:cNvPr>
              <p:cNvSpPr/>
              <p:nvPr/>
            </p:nvSpPr>
            <p:spPr>
              <a:xfrm>
                <a:off x="6707084" y="3387403"/>
                <a:ext cx="261145" cy="183072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5752" extrusionOk="0">
                    <a:moveTo>
                      <a:pt x="2727" y="536"/>
                    </a:moveTo>
                    <a:cubicBezTo>
                      <a:pt x="2501" y="715"/>
                      <a:pt x="2311" y="953"/>
                      <a:pt x="2132" y="1227"/>
                    </a:cubicBezTo>
                    <a:cubicBezTo>
                      <a:pt x="2013" y="1417"/>
                      <a:pt x="1906" y="1608"/>
                      <a:pt x="1799" y="1822"/>
                    </a:cubicBezTo>
                    <a:lnTo>
                      <a:pt x="1013" y="1822"/>
                    </a:lnTo>
                    <a:cubicBezTo>
                      <a:pt x="1465" y="1239"/>
                      <a:pt x="2037" y="798"/>
                      <a:pt x="2727" y="536"/>
                    </a:cubicBezTo>
                    <a:close/>
                    <a:moveTo>
                      <a:pt x="3930" y="286"/>
                    </a:moveTo>
                    <a:lnTo>
                      <a:pt x="3930" y="1822"/>
                    </a:lnTo>
                    <a:lnTo>
                      <a:pt x="2120" y="1822"/>
                    </a:lnTo>
                    <a:cubicBezTo>
                      <a:pt x="2537" y="941"/>
                      <a:pt x="3192" y="358"/>
                      <a:pt x="3930" y="286"/>
                    </a:cubicBezTo>
                    <a:close/>
                    <a:moveTo>
                      <a:pt x="4216" y="286"/>
                    </a:moveTo>
                    <a:cubicBezTo>
                      <a:pt x="4954" y="346"/>
                      <a:pt x="5609" y="941"/>
                      <a:pt x="6025" y="1822"/>
                    </a:cubicBezTo>
                    <a:lnTo>
                      <a:pt x="4216" y="1822"/>
                    </a:lnTo>
                    <a:lnTo>
                      <a:pt x="4216" y="286"/>
                    </a:lnTo>
                    <a:close/>
                    <a:moveTo>
                      <a:pt x="5418" y="536"/>
                    </a:moveTo>
                    <a:cubicBezTo>
                      <a:pt x="6109" y="798"/>
                      <a:pt x="6704" y="1239"/>
                      <a:pt x="7133" y="1822"/>
                    </a:cubicBezTo>
                    <a:lnTo>
                      <a:pt x="6347" y="1822"/>
                    </a:lnTo>
                    <a:cubicBezTo>
                      <a:pt x="6252" y="1608"/>
                      <a:pt x="6133" y="1406"/>
                      <a:pt x="6014" y="1227"/>
                    </a:cubicBezTo>
                    <a:cubicBezTo>
                      <a:pt x="5835" y="953"/>
                      <a:pt x="5644" y="715"/>
                      <a:pt x="5418" y="536"/>
                    </a:cubicBezTo>
                    <a:close/>
                    <a:moveTo>
                      <a:pt x="1680" y="2108"/>
                    </a:moveTo>
                    <a:cubicBezTo>
                      <a:pt x="1489" y="2668"/>
                      <a:pt x="1370" y="3299"/>
                      <a:pt x="1358" y="3953"/>
                    </a:cubicBezTo>
                    <a:lnTo>
                      <a:pt x="275" y="3953"/>
                    </a:lnTo>
                    <a:cubicBezTo>
                      <a:pt x="299" y="3275"/>
                      <a:pt x="489" y="2656"/>
                      <a:pt x="822" y="2108"/>
                    </a:cubicBezTo>
                    <a:close/>
                    <a:moveTo>
                      <a:pt x="3930" y="2108"/>
                    </a:moveTo>
                    <a:lnTo>
                      <a:pt x="3930" y="3953"/>
                    </a:lnTo>
                    <a:lnTo>
                      <a:pt x="1644" y="3953"/>
                    </a:lnTo>
                    <a:cubicBezTo>
                      <a:pt x="1656" y="3275"/>
                      <a:pt x="1787" y="2656"/>
                      <a:pt x="2001" y="2108"/>
                    </a:cubicBezTo>
                    <a:close/>
                    <a:moveTo>
                      <a:pt x="6145" y="2108"/>
                    </a:moveTo>
                    <a:cubicBezTo>
                      <a:pt x="6359" y="2644"/>
                      <a:pt x="6490" y="3263"/>
                      <a:pt x="6502" y="3953"/>
                    </a:cubicBezTo>
                    <a:lnTo>
                      <a:pt x="4216" y="3953"/>
                    </a:lnTo>
                    <a:lnTo>
                      <a:pt x="4216" y="2108"/>
                    </a:lnTo>
                    <a:close/>
                    <a:moveTo>
                      <a:pt x="7311" y="2108"/>
                    </a:moveTo>
                    <a:cubicBezTo>
                      <a:pt x="7633" y="2644"/>
                      <a:pt x="7847" y="3263"/>
                      <a:pt x="7859" y="3953"/>
                    </a:cubicBezTo>
                    <a:lnTo>
                      <a:pt x="6787" y="3953"/>
                    </a:lnTo>
                    <a:cubicBezTo>
                      <a:pt x="6776" y="3299"/>
                      <a:pt x="6656" y="2668"/>
                      <a:pt x="6442" y="2108"/>
                    </a:cubicBezTo>
                    <a:close/>
                    <a:moveTo>
                      <a:pt x="4085" y="1"/>
                    </a:moveTo>
                    <a:cubicBezTo>
                      <a:pt x="2989" y="1"/>
                      <a:pt x="1965" y="429"/>
                      <a:pt x="1192" y="1191"/>
                    </a:cubicBezTo>
                    <a:cubicBezTo>
                      <a:pt x="418" y="1953"/>
                      <a:pt x="1" y="3001"/>
                      <a:pt x="1" y="4084"/>
                    </a:cubicBezTo>
                    <a:cubicBezTo>
                      <a:pt x="1" y="4632"/>
                      <a:pt x="108" y="5156"/>
                      <a:pt x="310" y="5656"/>
                    </a:cubicBezTo>
                    <a:cubicBezTo>
                      <a:pt x="337" y="5719"/>
                      <a:pt x="392" y="5748"/>
                      <a:pt x="443" y="5748"/>
                    </a:cubicBezTo>
                    <a:cubicBezTo>
                      <a:pt x="459" y="5748"/>
                      <a:pt x="475" y="5745"/>
                      <a:pt x="489" y="5739"/>
                    </a:cubicBezTo>
                    <a:cubicBezTo>
                      <a:pt x="560" y="5704"/>
                      <a:pt x="596" y="5620"/>
                      <a:pt x="560" y="5549"/>
                    </a:cubicBezTo>
                    <a:cubicBezTo>
                      <a:pt x="382" y="5144"/>
                      <a:pt x="299" y="4692"/>
                      <a:pt x="287" y="4227"/>
                    </a:cubicBezTo>
                    <a:lnTo>
                      <a:pt x="1370" y="4227"/>
                    </a:lnTo>
                    <a:lnTo>
                      <a:pt x="1370" y="4394"/>
                    </a:lnTo>
                    <a:cubicBezTo>
                      <a:pt x="1370" y="4465"/>
                      <a:pt x="1442" y="4525"/>
                      <a:pt x="1513" y="4525"/>
                    </a:cubicBezTo>
                    <a:cubicBezTo>
                      <a:pt x="1596" y="4525"/>
                      <a:pt x="1656" y="4454"/>
                      <a:pt x="1656" y="4382"/>
                    </a:cubicBezTo>
                    <a:lnTo>
                      <a:pt x="1656" y="4227"/>
                    </a:lnTo>
                    <a:lnTo>
                      <a:pt x="3942" y="4227"/>
                    </a:lnTo>
                    <a:lnTo>
                      <a:pt x="3942" y="4394"/>
                    </a:lnTo>
                    <a:cubicBezTo>
                      <a:pt x="3942" y="4465"/>
                      <a:pt x="4001" y="4549"/>
                      <a:pt x="4097" y="4549"/>
                    </a:cubicBezTo>
                    <a:cubicBezTo>
                      <a:pt x="4168" y="4549"/>
                      <a:pt x="4240" y="4489"/>
                      <a:pt x="4240" y="4394"/>
                    </a:cubicBezTo>
                    <a:lnTo>
                      <a:pt x="4240" y="4227"/>
                    </a:lnTo>
                    <a:lnTo>
                      <a:pt x="6537" y="4227"/>
                    </a:lnTo>
                    <a:lnTo>
                      <a:pt x="6537" y="4382"/>
                    </a:lnTo>
                    <a:cubicBezTo>
                      <a:pt x="6537" y="4454"/>
                      <a:pt x="6597" y="4525"/>
                      <a:pt x="6668" y="4525"/>
                    </a:cubicBezTo>
                    <a:cubicBezTo>
                      <a:pt x="6740" y="4525"/>
                      <a:pt x="6799" y="4465"/>
                      <a:pt x="6823" y="4394"/>
                    </a:cubicBezTo>
                    <a:lnTo>
                      <a:pt x="6823" y="4227"/>
                    </a:lnTo>
                    <a:lnTo>
                      <a:pt x="7907" y="4227"/>
                    </a:lnTo>
                    <a:cubicBezTo>
                      <a:pt x="7895" y="4692"/>
                      <a:pt x="7788" y="5120"/>
                      <a:pt x="7621" y="5549"/>
                    </a:cubicBezTo>
                    <a:cubicBezTo>
                      <a:pt x="7597" y="5632"/>
                      <a:pt x="7621" y="5704"/>
                      <a:pt x="7692" y="5739"/>
                    </a:cubicBezTo>
                    <a:cubicBezTo>
                      <a:pt x="7704" y="5751"/>
                      <a:pt x="7728" y="5751"/>
                      <a:pt x="7752" y="5751"/>
                    </a:cubicBezTo>
                    <a:cubicBezTo>
                      <a:pt x="7811" y="5751"/>
                      <a:pt x="7859" y="5716"/>
                      <a:pt x="7895" y="5656"/>
                    </a:cubicBezTo>
                    <a:cubicBezTo>
                      <a:pt x="8097" y="5168"/>
                      <a:pt x="8204" y="4632"/>
                      <a:pt x="8204" y="4084"/>
                    </a:cubicBezTo>
                    <a:cubicBezTo>
                      <a:pt x="8157" y="3001"/>
                      <a:pt x="7740" y="1965"/>
                      <a:pt x="6966" y="1191"/>
                    </a:cubicBezTo>
                    <a:cubicBezTo>
                      <a:pt x="6192" y="417"/>
                      <a:pt x="5168" y="1"/>
                      <a:pt x="4085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 w="0" cap="flat">
                <a:solidFill>
                  <a:srgbClr val="002060"/>
                </a:solidFill>
                <a:prstDash val="solid"/>
                <a:miter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b="1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27D03A-F280-A65E-1168-E50180D7788B}"/>
              </a:ext>
            </a:extLst>
          </p:cNvPr>
          <p:cNvGrpSpPr/>
          <p:nvPr/>
        </p:nvGrpSpPr>
        <p:grpSpPr>
          <a:xfrm>
            <a:off x="8265800" y="4367365"/>
            <a:ext cx="1370517" cy="1332399"/>
            <a:chOff x="8339842" y="3826242"/>
            <a:chExt cx="1370517" cy="133239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F543EF4-1ACE-488D-D9BA-4022DDCD9F3D}"/>
                </a:ext>
              </a:extLst>
            </p:cNvPr>
            <p:cNvSpPr/>
            <p:nvPr/>
          </p:nvSpPr>
          <p:spPr>
            <a:xfrm>
              <a:off x="8339842" y="3826242"/>
              <a:ext cx="1370517" cy="13323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Google Shape;10407;p123">
              <a:extLst>
                <a:ext uri="{FF2B5EF4-FFF2-40B4-BE49-F238E27FC236}">
                  <a16:creationId xmlns:a16="http://schemas.microsoft.com/office/drawing/2014/main" id="{4B2299D3-EB0E-4CA5-888A-07D04E9A0D2E}"/>
                </a:ext>
              </a:extLst>
            </p:cNvPr>
            <p:cNvSpPr/>
            <p:nvPr/>
          </p:nvSpPr>
          <p:spPr>
            <a:xfrm>
              <a:off x="8577362" y="4030596"/>
              <a:ext cx="895478" cy="873741"/>
            </a:xfrm>
            <a:custGeom>
              <a:avLst/>
              <a:gdLst/>
              <a:ahLst/>
              <a:cxnLst/>
              <a:rect l="l" t="t" r="r" b="b"/>
              <a:pathLst>
                <a:path w="10752" h="10491" extrusionOk="0">
                  <a:moveTo>
                    <a:pt x="9632" y="1406"/>
                  </a:moveTo>
                  <a:lnTo>
                    <a:pt x="9632" y="2418"/>
                  </a:lnTo>
                  <a:lnTo>
                    <a:pt x="3584" y="2418"/>
                  </a:lnTo>
                  <a:lnTo>
                    <a:pt x="3584" y="1918"/>
                  </a:lnTo>
                  <a:cubicBezTo>
                    <a:pt x="3584" y="1787"/>
                    <a:pt x="3477" y="1680"/>
                    <a:pt x="3346" y="1680"/>
                  </a:cubicBezTo>
                  <a:lnTo>
                    <a:pt x="1905" y="1680"/>
                  </a:lnTo>
                  <a:cubicBezTo>
                    <a:pt x="1774" y="1680"/>
                    <a:pt x="1667" y="1787"/>
                    <a:pt x="1667" y="1918"/>
                  </a:cubicBezTo>
                  <a:lnTo>
                    <a:pt x="1667" y="2358"/>
                  </a:lnTo>
                  <a:cubicBezTo>
                    <a:pt x="1500" y="2275"/>
                    <a:pt x="1381" y="2108"/>
                    <a:pt x="1381" y="1918"/>
                  </a:cubicBezTo>
                  <a:cubicBezTo>
                    <a:pt x="1381" y="1632"/>
                    <a:pt x="1607" y="1406"/>
                    <a:pt x="1893" y="1406"/>
                  </a:cubicBezTo>
                  <a:close/>
                  <a:moveTo>
                    <a:pt x="3131" y="2156"/>
                  </a:moveTo>
                  <a:lnTo>
                    <a:pt x="3131" y="3168"/>
                  </a:lnTo>
                  <a:lnTo>
                    <a:pt x="2739" y="3001"/>
                  </a:lnTo>
                  <a:cubicBezTo>
                    <a:pt x="2709" y="2989"/>
                    <a:pt x="2679" y="2983"/>
                    <a:pt x="2649" y="2983"/>
                  </a:cubicBezTo>
                  <a:cubicBezTo>
                    <a:pt x="2620" y="2983"/>
                    <a:pt x="2590" y="2989"/>
                    <a:pt x="2560" y="3001"/>
                  </a:cubicBezTo>
                  <a:lnTo>
                    <a:pt x="2143" y="3180"/>
                  </a:lnTo>
                  <a:lnTo>
                    <a:pt x="2143" y="2156"/>
                  </a:lnTo>
                  <a:close/>
                  <a:moveTo>
                    <a:pt x="10275" y="2882"/>
                  </a:moveTo>
                  <a:lnTo>
                    <a:pt x="10275" y="3346"/>
                  </a:lnTo>
                  <a:lnTo>
                    <a:pt x="3584" y="3346"/>
                  </a:lnTo>
                  <a:lnTo>
                    <a:pt x="3584" y="2882"/>
                  </a:lnTo>
                  <a:close/>
                  <a:moveTo>
                    <a:pt x="8823" y="4728"/>
                  </a:moveTo>
                  <a:cubicBezTo>
                    <a:pt x="9108" y="4728"/>
                    <a:pt x="9335" y="4954"/>
                    <a:pt x="9335" y="5239"/>
                  </a:cubicBezTo>
                  <a:cubicBezTo>
                    <a:pt x="9335" y="5430"/>
                    <a:pt x="9216" y="5609"/>
                    <a:pt x="9049" y="5680"/>
                  </a:cubicBezTo>
                  <a:lnTo>
                    <a:pt x="9049" y="5239"/>
                  </a:lnTo>
                  <a:cubicBezTo>
                    <a:pt x="9049" y="5097"/>
                    <a:pt x="8942" y="4989"/>
                    <a:pt x="8811" y="4989"/>
                  </a:cubicBezTo>
                  <a:lnTo>
                    <a:pt x="7358" y="4989"/>
                  </a:lnTo>
                  <a:cubicBezTo>
                    <a:pt x="7215" y="4989"/>
                    <a:pt x="7120" y="5097"/>
                    <a:pt x="7120" y="5239"/>
                  </a:cubicBezTo>
                  <a:lnTo>
                    <a:pt x="7120" y="5740"/>
                  </a:lnTo>
                  <a:lnTo>
                    <a:pt x="1060" y="5740"/>
                  </a:lnTo>
                  <a:lnTo>
                    <a:pt x="1060" y="4728"/>
                  </a:lnTo>
                  <a:close/>
                  <a:moveTo>
                    <a:pt x="8608" y="5454"/>
                  </a:moveTo>
                  <a:lnTo>
                    <a:pt x="8608" y="6502"/>
                  </a:lnTo>
                  <a:lnTo>
                    <a:pt x="8192" y="6323"/>
                  </a:lnTo>
                  <a:cubicBezTo>
                    <a:pt x="8156" y="6311"/>
                    <a:pt x="8132" y="6311"/>
                    <a:pt x="8096" y="6311"/>
                  </a:cubicBezTo>
                  <a:cubicBezTo>
                    <a:pt x="8073" y="6311"/>
                    <a:pt x="8037" y="6311"/>
                    <a:pt x="8013" y="6323"/>
                  </a:cubicBezTo>
                  <a:lnTo>
                    <a:pt x="7620" y="6490"/>
                  </a:lnTo>
                  <a:lnTo>
                    <a:pt x="7620" y="5454"/>
                  </a:lnTo>
                  <a:close/>
                  <a:moveTo>
                    <a:pt x="8846" y="3811"/>
                  </a:moveTo>
                  <a:cubicBezTo>
                    <a:pt x="9632" y="3811"/>
                    <a:pt x="10275" y="4442"/>
                    <a:pt x="10275" y="5251"/>
                  </a:cubicBezTo>
                  <a:cubicBezTo>
                    <a:pt x="10275" y="5632"/>
                    <a:pt x="10120" y="5990"/>
                    <a:pt x="9859" y="6263"/>
                  </a:cubicBezTo>
                  <a:cubicBezTo>
                    <a:pt x="9632" y="6490"/>
                    <a:pt x="9358" y="6621"/>
                    <a:pt x="9061" y="6668"/>
                  </a:cubicBezTo>
                  <a:lnTo>
                    <a:pt x="9061" y="6192"/>
                  </a:lnTo>
                  <a:cubicBezTo>
                    <a:pt x="9501" y="6085"/>
                    <a:pt x="9811" y="5692"/>
                    <a:pt x="9811" y="5239"/>
                  </a:cubicBezTo>
                  <a:cubicBezTo>
                    <a:pt x="9811" y="4704"/>
                    <a:pt x="9382" y="4263"/>
                    <a:pt x="8846" y="4263"/>
                  </a:cubicBezTo>
                  <a:lnTo>
                    <a:pt x="476" y="4263"/>
                  </a:lnTo>
                  <a:lnTo>
                    <a:pt x="476" y="3811"/>
                  </a:lnTo>
                  <a:close/>
                  <a:moveTo>
                    <a:pt x="7144" y="6216"/>
                  </a:moveTo>
                  <a:lnTo>
                    <a:pt x="7144" y="6680"/>
                  </a:lnTo>
                  <a:lnTo>
                    <a:pt x="464" y="6680"/>
                  </a:lnTo>
                  <a:lnTo>
                    <a:pt x="464" y="6216"/>
                  </a:lnTo>
                  <a:close/>
                  <a:moveTo>
                    <a:pt x="9632" y="8073"/>
                  </a:moveTo>
                  <a:lnTo>
                    <a:pt x="9632" y="9085"/>
                  </a:lnTo>
                  <a:lnTo>
                    <a:pt x="3584" y="9085"/>
                  </a:lnTo>
                  <a:lnTo>
                    <a:pt x="3584" y="8585"/>
                  </a:lnTo>
                  <a:cubicBezTo>
                    <a:pt x="3584" y="8454"/>
                    <a:pt x="3477" y="8347"/>
                    <a:pt x="3346" y="8347"/>
                  </a:cubicBezTo>
                  <a:lnTo>
                    <a:pt x="1905" y="8347"/>
                  </a:lnTo>
                  <a:cubicBezTo>
                    <a:pt x="1774" y="8347"/>
                    <a:pt x="1667" y="8454"/>
                    <a:pt x="1667" y="8585"/>
                  </a:cubicBezTo>
                  <a:lnTo>
                    <a:pt x="1667" y="9026"/>
                  </a:lnTo>
                  <a:cubicBezTo>
                    <a:pt x="1500" y="8942"/>
                    <a:pt x="1381" y="8776"/>
                    <a:pt x="1381" y="8585"/>
                  </a:cubicBezTo>
                  <a:cubicBezTo>
                    <a:pt x="1381" y="8299"/>
                    <a:pt x="1607" y="8073"/>
                    <a:pt x="1893" y="8073"/>
                  </a:cubicBezTo>
                  <a:close/>
                  <a:moveTo>
                    <a:pt x="3131" y="8823"/>
                  </a:moveTo>
                  <a:lnTo>
                    <a:pt x="3131" y="9835"/>
                  </a:lnTo>
                  <a:lnTo>
                    <a:pt x="2739" y="9669"/>
                  </a:lnTo>
                  <a:cubicBezTo>
                    <a:pt x="2709" y="9657"/>
                    <a:pt x="2679" y="9651"/>
                    <a:pt x="2649" y="9651"/>
                  </a:cubicBezTo>
                  <a:cubicBezTo>
                    <a:pt x="2620" y="9651"/>
                    <a:pt x="2590" y="9657"/>
                    <a:pt x="2560" y="9669"/>
                  </a:cubicBezTo>
                  <a:lnTo>
                    <a:pt x="2143" y="9847"/>
                  </a:lnTo>
                  <a:lnTo>
                    <a:pt x="2143" y="8823"/>
                  </a:lnTo>
                  <a:close/>
                  <a:moveTo>
                    <a:pt x="10275" y="7144"/>
                  </a:moveTo>
                  <a:lnTo>
                    <a:pt x="10275" y="7597"/>
                  </a:lnTo>
                  <a:lnTo>
                    <a:pt x="1905" y="7597"/>
                  </a:lnTo>
                  <a:cubicBezTo>
                    <a:pt x="1369" y="7597"/>
                    <a:pt x="941" y="8037"/>
                    <a:pt x="941" y="8573"/>
                  </a:cubicBezTo>
                  <a:cubicBezTo>
                    <a:pt x="941" y="9026"/>
                    <a:pt x="1250" y="9419"/>
                    <a:pt x="1679" y="9526"/>
                  </a:cubicBezTo>
                  <a:lnTo>
                    <a:pt x="1679" y="10002"/>
                  </a:lnTo>
                  <a:cubicBezTo>
                    <a:pt x="1381" y="9954"/>
                    <a:pt x="1119" y="9800"/>
                    <a:pt x="893" y="9597"/>
                  </a:cubicBezTo>
                  <a:cubicBezTo>
                    <a:pt x="631" y="9323"/>
                    <a:pt x="476" y="8954"/>
                    <a:pt x="476" y="8585"/>
                  </a:cubicBezTo>
                  <a:cubicBezTo>
                    <a:pt x="476" y="7787"/>
                    <a:pt x="1119" y="7144"/>
                    <a:pt x="1917" y="7144"/>
                  </a:cubicBezTo>
                  <a:close/>
                  <a:moveTo>
                    <a:pt x="1917" y="1"/>
                  </a:moveTo>
                  <a:cubicBezTo>
                    <a:pt x="881" y="1"/>
                    <a:pt x="12" y="846"/>
                    <a:pt x="12" y="1906"/>
                  </a:cubicBezTo>
                  <a:cubicBezTo>
                    <a:pt x="12" y="2406"/>
                    <a:pt x="214" y="2882"/>
                    <a:pt x="572" y="3239"/>
                  </a:cubicBezTo>
                  <a:cubicBezTo>
                    <a:pt x="595" y="3275"/>
                    <a:pt x="631" y="3299"/>
                    <a:pt x="667" y="3334"/>
                  </a:cubicBezTo>
                  <a:lnTo>
                    <a:pt x="238" y="3334"/>
                  </a:lnTo>
                  <a:cubicBezTo>
                    <a:pt x="107" y="3334"/>
                    <a:pt x="0" y="3430"/>
                    <a:pt x="0" y="3573"/>
                  </a:cubicBezTo>
                  <a:lnTo>
                    <a:pt x="0" y="4489"/>
                  </a:lnTo>
                  <a:cubicBezTo>
                    <a:pt x="0" y="4620"/>
                    <a:pt x="107" y="4728"/>
                    <a:pt x="238" y="4728"/>
                  </a:cubicBezTo>
                  <a:lnTo>
                    <a:pt x="631" y="4728"/>
                  </a:lnTo>
                  <a:lnTo>
                    <a:pt x="631" y="5751"/>
                  </a:lnTo>
                  <a:lnTo>
                    <a:pt x="238" y="5751"/>
                  </a:lnTo>
                  <a:cubicBezTo>
                    <a:pt x="107" y="5751"/>
                    <a:pt x="0" y="5859"/>
                    <a:pt x="0" y="5990"/>
                  </a:cubicBezTo>
                  <a:lnTo>
                    <a:pt x="0" y="6918"/>
                  </a:lnTo>
                  <a:cubicBezTo>
                    <a:pt x="0" y="7049"/>
                    <a:pt x="107" y="7156"/>
                    <a:pt x="238" y="7156"/>
                  </a:cubicBezTo>
                  <a:lnTo>
                    <a:pt x="667" y="7156"/>
                  </a:lnTo>
                  <a:cubicBezTo>
                    <a:pt x="274" y="7502"/>
                    <a:pt x="12" y="8014"/>
                    <a:pt x="12" y="8597"/>
                  </a:cubicBezTo>
                  <a:cubicBezTo>
                    <a:pt x="12" y="9109"/>
                    <a:pt x="214" y="9585"/>
                    <a:pt x="572" y="9942"/>
                  </a:cubicBezTo>
                  <a:cubicBezTo>
                    <a:pt x="929" y="10300"/>
                    <a:pt x="1405" y="10490"/>
                    <a:pt x="1905" y="10490"/>
                  </a:cubicBezTo>
                  <a:lnTo>
                    <a:pt x="5394" y="10490"/>
                  </a:lnTo>
                  <a:cubicBezTo>
                    <a:pt x="5525" y="10490"/>
                    <a:pt x="5632" y="10383"/>
                    <a:pt x="5632" y="10252"/>
                  </a:cubicBezTo>
                  <a:cubicBezTo>
                    <a:pt x="5632" y="10121"/>
                    <a:pt x="5525" y="10014"/>
                    <a:pt x="5394" y="10014"/>
                  </a:cubicBezTo>
                  <a:lnTo>
                    <a:pt x="3584" y="10014"/>
                  </a:lnTo>
                  <a:lnTo>
                    <a:pt x="3584" y="9550"/>
                  </a:lnTo>
                  <a:lnTo>
                    <a:pt x="10275" y="9550"/>
                  </a:lnTo>
                  <a:lnTo>
                    <a:pt x="10275" y="10014"/>
                  </a:lnTo>
                  <a:lnTo>
                    <a:pt x="6477" y="10014"/>
                  </a:lnTo>
                  <a:cubicBezTo>
                    <a:pt x="6346" y="10014"/>
                    <a:pt x="6239" y="10121"/>
                    <a:pt x="6239" y="10252"/>
                  </a:cubicBezTo>
                  <a:cubicBezTo>
                    <a:pt x="6239" y="10383"/>
                    <a:pt x="6346" y="10490"/>
                    <a:pt x="6477" y="10490"/>
                  </a:cubicBezTo>
                  <a:lnTo>
                    <a:pt x="10513" y="10490"/>
                  </a:lnTo>
                  <a:cubicBezTo>
                    <a:pt x="10644" y="10490"/>
                    <a:pt x="10751" y="10383"/>
                    <a:pt x="10751" y="10252"/>
                  </a:cubicBezTo>
                  <a:lnTo>
                    <a:pt x="10751" y="9323"/>
                  </a:lnTo>
                  <a:cubicBezTo>
                    <a:pt x="10751" y="9192"/>
                    <a:pt x="10644" y="9085"/>
                    <a:pt x="10513" y="9085"/>
                  </a:cubicBezTo>
                  <a:lnTo>
                    <a:pt x="10120" y="9085"/>
                  </a:lnTo>
                  <a:lnTo>
                    <a:pt x="10120" y="8061"/>
                  </a:lnTo>
                  <a:lnTo>
                    <a:pt x="10513" y="8061"/>
                  </a:lnTo>
                  <a:cubicBezTo>
                    <a:pt x="10644" y="8061"/>
                    <a:pt x="10751" y="7954"/>
                    <a:pt x="10751" y="7823"/>
                  </a:cubicBezTo>
                  <a:lnTo>
                    <a:pt x="10751" y="6906"/>
                  </a:lnTo>
                  <a:cubicBezTo>
                    <a:pt x="10751" y="6763"/>
                    <a:pt x="10644" y="6668"/>
                    <a:pt x="10513" y="6668"/>
                  </a:cubicBezTo>
                  <a:lnTo>
                    <a:pt x="10073" y="6668"/>
                  </a:lnTo>
                  <a:cubicBezTo>
                    <a:pt x="10109" y="6633"/>
                    <a:pt x="10156" y="6609"/>
                    <a:pt x="10180" y="6573"/>
                  </a:cubicBezTo>
                  <a:cubicBezTo>
                    <a:pt x="10537" y="6216"/>
                    <a:pt x="10728" y="5740"/>
                    <a:pt x="10728" y="5239"/>
                  </a:cubicBezTo>
                  <a:cubicBezTo>
                    <a:pt x="10728" y="4656"/>
                    <a:pt x="10478" y="4144"/>
                    <a:pt x="10073" y="3787"/>
                  </a:cubicBezTo>
                  <a:lnTo>
                    <a:pt x="10513" y="3787"/>
                  </a:lnTo>
                  <a:cubicBezTo>
                    <a:pt x="10644" y="3787"/>
                    <a:pt x="10751" y="3692"/>
                    <a:pt x="10751" y="3549"/>
                  </a:cubicBezTo>
                  <a:lnTo>
                    <a:pt x="10751" y="2632"/>
                  </a:lnTo>
                  <a:cubicBezTo>
                    <a:pt x="10751" y="2501"/>
                    <a:pt x="10644" y="2394"/>
                    <a:pt x="10513" y="2394"/>
                  </a:cubicBezTo>
                  <a:lnTo>
                    <a:pt x="10120" y="2394"/>
                  </a:lnTo>
                  <a:lnTo>
                    <a:pt x="10120" y="1370"/>
                  </a:lnTo>
                  <a:lnTo>
                    <a:pt x="10513" y="1394"/>
                  </a:lnTo>
                  <a:cubicBezTo>
                    <a:pt x="10644" y="1394"/>
                    <a:pt x="10751" y="1287"/>
                    <a:pt x="10751" y="1156"/>
                  </a:cubicBezTo>
                  <a:lnTo>
                    <a:pt x="10751" y="239"/>
                  </a:lnTo>
                  <a:cubicBezTo>
                    <a:pt x="10751" y="96"/>
                    <a:pt x="10644" y="1"/>
                    <a:pt x="10513" y="1"/>
                  </a:cubicBezTo>
                  <a:lnTo>
                    <a:pt x="8942" y="1"/>
                  </a:lnTo>
                  <a:cubicBezTo>
                    <a:pt x="8811" y="1"/>
                    <a:pt x="8704" y="96"/>
                    <a:pt x="8704" y="239"/>
                  </a:cubicBezTo>
                  <a:cubicBezTo>
                    <a:pt x="8704" y="370"/>
                    <a:pt x="8811" y="477"/>
                    <a:pt x="8942" y="477"/>
                  </a:cubicBezTo>
                  <a:lnTo>
                    <a:pt x="10287" y="477"/>
                  </a:lnTo>
                  <a:lnTo>
                    <a:pt x="10287" y="929"/>
                  </a:lnTo>
                  <a:lnTo>
                    <a:pt x="1905" y="929"/>
                  </a:lnTo>
                  <a:cubicBezTo>
                    <a:pt x="1369" y="929"/>
                    <a:pt x="941" y="1370"/>
                    <a:pt x="941" y="1906"/>
                  </a:cubicBezTo>
                  <a:cubicBezTo>
                    <a:pt x="941" y="2358"/>
                    <a:pt x="1250" y="2751"/>
                    <a:pt x="1679" y="2858"/>
                  </a:cubicBezTo>
                  <a:lnTo>
                    <a:pt x="1679" y="3334"/>
                  </a:lnTo>
                  <a:cubicBezTo>
                    <a:pt x="1381" y="3287"/>
                    <a:pt x="1119" y="3156"/>
                    <a:pt x="893" y="2930"/>
                  </a:cubicBezTo>
                  <a:cubicBezTo>
                    <a:pt x="631" y="2656"/>
                    <a:pt x="476" y="2287"/>
                    <a:pt x="476" y="1918"/>
                  </a:cubicBezTo>
                  <a:cubicBezTo>
                    <a:pt x="476" y="1132"/>
                    <a:pt x="1119" y="477"/>
                    <a:pt x="1917" y="477"/>
                  </a:cubicBezTo>
                  <a:lnTo>
                    <a:pt x="7870" y="477"/>
                  </a:lnTo>
                  <a:cubicBezTo>
                    <a:pt x="8013" y="477"/>
                    <a:pt x="8108" y="370"/>
                    <a:pt x="8108" y="239"/>
                  </a:cubicBezTo>
                  <a:cubicBezTo>
                    <a:pt x="8108" y="96"/>
                    <a:pt x="8013" y="1"/>
                    <a:pt x="787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CF237E-A6D3-B113-8BE8-5A42934ED789}"/>
              </a:ext>
            </a:extLst>
          </p:cNvPr>
          <p:cNvSpPr txBox="1"/>
          <p:nvPr/>
        </p:nvSpPr>
        <p:spPr>
          <a:xfrm>
            <a:off x="1017764" y="588130"/>
            <a:ext cx="11476160" cy="9106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endParaRPr lang="en-US" sz="4400">
              <a:latin typeface="Wellcome"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361DB8-EAD3-922C-E5B3-85AA48ED441C}"/>
              </a:ext>
            </a:extLst>
          </p:cNvPr>
          <p:cNvGrpSpPr/>
          <p:nvPr/>
        </p:nvGrpSpPr>
        <p:grpSpPr>
          <a:xfrm>
            <a:off x="530597" y="2610887"/>
            <a:ext cx="1370517" cy="1332399"/>
            <a:chOff x="583961" y="2287681"/>
            <a:chExt cx="1370517" cy="133239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FA1E56B-6976-F380-CDEB-DB55AD8A5193}"/>
                </a:ext>
              </a:extLst>
            </p:cNvPr>
            <p:cNvSpPr/>
            <p:nvPr/>
          </p:nvSpPr>
          <p:spPr>
            <a:xfrm>
              <a:off x="583961" y="2287681"/>
              <a:ext cx="1370517" cy="13323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CustomIcon">
              <a:extLst>
                <a:ext uri="{FF2B5EF4-FFF2-40B4-BE49-F238E27FC236}">
                  <a16:creationId xmlns:a16="http://schemas.microsoft.com/office/drawing/2014/main" id="{239ABB2E-079C-4E32-A788-A301CA01927D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09682" y="2479029"/>
              <a:ext cx="965874" cy="965874"/>
            </a:xfrm>
            <a:prstGeom prst="rect">
              <a:avLst/>
            </a:prstGeom>
          </p:spPr>
        </p:pic>
      </p:grp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15452A77-6908-09F1-C619-54AC8043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13830" y="641264"/>
            <a:ext cx="432000" cy="307777"/>
          </a:xfrm>
        </p:spPr>
        <p:txBody>
          <a:bodyPr/>
          <a:lstStyle/>
          <a:p>
            <a:fld id="{DEF9AD68-5327-4FA6-9851-A953E704265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D435522E-3013-54AA-36F7-7D0F3478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0" y="8461372"/>
            <a:ext cx="12704776" cy="276999"/>
          </a:xfrm>
        </p:spPr>
        <p:txBody>
          <a:bodyPr/>
          <a:lstStyle/>
          <a:p>
            <a:r>
              <a:rPr lang="en-GB" dirty="0"/>
              <a:t>wellcome.org  |  @wellcometrust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8880D-91C1-D49F-C56F-FD2912B73F90}"/>
              </a:ext>
            </a:extLst>
          </p:cNvPr>
          <p:cNvSpPr txBox="1"/>
          <p:nvPr/>
        </p:nvSpPr>
        <p:spPr>
          <a:xfrm>
            <a:off x="9735273" y="5988519"/>
            <a:ext cx="5674404" cy="1692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600" dirty="0">
                <a:ea typeface="+mn-lt"/>
                <a:cs typeface="+mn-lt"/>
              </a:rPr>
              <a:t>While we do not support research that is exclusively translational, we encourage discovery research that has </a:t>
            </a:r>
            <a:r>
              <a:rPr lang="en-GB" sz="2600" b="1" dirty="0">
                <a:ea typeface="+mn-lt"/>
                <a:cs typeface="+mn-lt"/>
              </a:rPr>
              <a:t>translational potential</a:t>
            </a:r>
            <a:endParaRPr lang="en-US" sz="2600" b="1" dirty="0"/>
          </a:p>
        </p:txBody>
      </p:sp>
      <p:pic>
        <p:nvPicPr>
          <p:cNvPr id="22" name="Graphic 23" descr="Medical outline">
            <a:extLst>
              <a:ext uri="{FF2B5EF4-FFF2-40B4-BE49-F238E27FC236}">
                <a16:creationId xmlns:a16="http://schemas.microsoft.com/office/drawing/2014/main" id="{5F59F416-373E-6DA9-E3F7-C517F3D700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10854" y="6312487"/>
            <a:ext cx="869430" cy="869430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B487E2B6-1728-5F87-14F7-23E628782E66}"/>
              </a:ext>
            </a:extLst>
          </p:cNvPr>
          <p:cNvSpPr txBox="1">
            <a:spLocks/>
          </p:cNvSpPr>
          <p:nvPr/>
        </p:nvSpPr>
        <p:spPr>
          <a:xfrm>
            <a:off x="714138" y="899534"/>
            <a:ext cx="15120000" cy="12139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1219078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400" kern="1200" spc="-9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We support research ideas from many areas </a:t>
            </a:r>
            <a:br>
              <a:rPr lang="en-US" sz="4000" dirty="0"/>
            </a:br>
            <a:r>
              <a:rPr lang="en-US" sz="3200" dirty="0">
                <a:solidFill>
                  <a:schemeClr val="accent5"/>
                </a:solidFill>
              </a:rPr>
              <a:t>with a clear link to human life, health and wellbeing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CD265B-0383-6DF6-193A-E4EA3B0EBBF3}"/>
              </a:ext>
            </a:extLst>
          </p:cNvPr>
          <p:cNvSpPr txBox="1"/>
          <p:nvPr/>
        </p:nvSpPr>
        <p:spPr>
          <a:xfrm>
            <a:off x="4357800" y="7882188"/>
            <a:ext cx="1105145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accent5"/>
                </a:solidFill>
              </a:rPr>
              <a:t>Clarification: your research proposal </a:t>
            </a:r>
            <a:r>
              <a:rPr lang="en-US" sz="3200" b="1" u="sng" dirty="0">
                <a:solidFill>
                  <a:schemeClr val="accent5"/>
                </a:solidFill>
              </a:rPr>
              <a:t>does not </a:t>
            </a:r>
            <a:r>
              <a:rPr lang="en-US" sz="3200" dirty="0">
                <a:solidFill>
                  <a:schemeClr val="accent5"/>
                </a:solidFill>
              </a:rPr>
              <a:t>need to align with one of Wellcome’s Health Challenge Areas</a:t>
            </a:r>
          </a:p>
        </p:txBody>
      </p:sp>
    </p:spTree>
    <p:extLst>
      <p:ext uri="{BB962C8B-B14F-4D97-AF65-F5344CB8AC3E}">
        <p14:creationId xmlns:p14="http://schemas.microsoft.com/office/powerpoint/2010/main" val="26920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861C4E7-3DA2-FC46-AE77-4A428076BDE1}"/>
              </a:ext>
            </a:extLst>
          </p:cNvPr>
          <p:cNvSpPr/>
          <p:nvPr/>
        </p:nvSpPr>
        <p:spPr>
          <a:xfrm>
            <a:off x="5064488" y="2825853"/>
            <a:ext cx="924635" cy="480507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assessment process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EE0FB-82A2-B843-9CA8-15334680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093"/>
            <a:r>
              <a:rPr lang="en-GB">
                <a:solidFill>
                  <a:srgbClr val="002C44"/>
                </a:solidFill>
                <a:latin typeface="Arial"/>
              </a:rPr>
              <a:t>wellcome.org  |  @wellcometrust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CE8449E0-0438-4507-AFAC-475A1633FE0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0082" y="2100885"/>
            <a:ext cx="3959897" cy="461388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en-GB" sz="2600" b="0" dirty="0"/>
              <a:t>Three rounds a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EA6CD2-4083-4E23-AF1E-615922881EA8}"/>
              </a:ext>
            </a:extLst>
          </p:cNvPr>
          <p:cNvSpPr txBox="1"/>
          <p:nvPr/>
        </p:nvSpPr>
        <p:spPr>
          <a:xfrm>
            <a:off x="11473415" y="6858749"/>
            <a:ext cx="2519319" cy="76944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txBody>
          <a:bodyPr wrap="square" lIns="179982" rIns="47982" rtlCol="0" anchor="ctr">
            <a:spAutoFit/>
          </a:bodyPr>
          <a:lstStyle/>
          <a:p>
            <a:pPr defTabSz="1218790">
              <a:defRPr/>
            </a:pPr>
            <a:r>
              <a:rPr lang="en-US" sz="2200" kern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Discovery Award Interview Panel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2C86B3-16AB-4AB1-A8A0-54D7C226327E}"/>
              </a:ext>
            </a:extLst>
          </p:cNvPr>
          <p:cNvSpPr txBox="1"/>
          <p:nvPr/>
        </p:nvSpPr>
        <p:spPr>
          <a:xfrm>
            <a:off x="9818964" y="5039744"/>
            <a:ext cx="1151689" cy="257862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txBody>
          <a:bodyPr wrap="square" lIns="143986" tIns="755926" rIns="46795" bIns="791923" rtlCol="0">
            <a:spAutoFit/>
          </a:bodyPr>
          <a:lstStyle/>
          <a:p>
            <a:pPr defTabSz="1218790">
              <a:defRPr/>
            </a:pPr>
            <a:r>
              <a:rPr lang="en-US" sz="2200" kern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Written Expert</a:t>
            </a:r>
          </a:p>
          <a:p>
            <a:pPr defTabSz="1218790">
              <a:defRPr/>
            </a:pPr>
            <a:r>
              <a:rPr lang="en-US" sz="2200" kern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Review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92A2B7-7589-40ED-A9D5-DB95210B03CA}"/>
              </a:ext>
            </a:extLst>
          </p:cNvPr>
          <p:cNvSpPr txBox="1"/>
          <p:nvPr/>
        </p:nvSpPr>
        <p:spPr>
          <a:xfrm>
            <a:off x="580527" y="5101251"/>
            <a:ext cx="3959613" cy="892552"/>
          </a:xfrm>
          <a:prstGeom prst="rect">
            <a:avLst/>
          </a:prstGeom>
          <a:solidFill>
            <a:schemeClr val="tx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defTabSz="1218790">
              <a:defRPr/>
            </a:pPr>
            <a:r>
              <a:rPr lang="en-US" sz="26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Development Awards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D8240D-BACE-43C3-B237-ECCF68F2D629}"/>
              </a:ext>
            </a:extLst>
          </p:cNvPr>
          <p:cNvSpPr txBox="1"/>
          <p:nvPr/>
        </p:nvSpPr>
        <p:spPr>
          <a:xfrm>
            <a:off x="11457525" y="4993529"/>
            <a:ext cx="2519319" cy="110799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txBody>
          <a:bodyPr wrap="square" lIns="179982" rtlCol="0" anchor="ctr">
            <a:spAutoFit/>
          </a:bodyPr>
          <a:lstStyle/>
          <a:p>
            <a:pPr defTabSz="1218790">
              <a:defRPr/>
            </a:pPr>
            <a:r>
              <a:rPr lang="en-US" sz="2200" kern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Career Development Interview Panel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2663B5-962A-4F94-8387-BB578EAA8E4D}"/>
              </a:ext>
            </a:extLst>
          </p:cNvPr>
          <p:cNvSpPr txBox="1"/>
          <p:nvPr/>
        </p:nvSpPr>
        <p:spPr>
          <a:xfrm>
            <a:off x="6589197" y="5032756"/>
            <a:ext cx="2699270" cy="258532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txBody>
          <a:bodyPr wrap="square" lIns="179982" rIns="47982" rtlCol="0">
            <a:spAutoFit/>
          </a:bodyPr>
          <a:lstStyle/>
          <a:p>
            <a:pPr algn="ctr" defTabSz="1218790">
              <a:spcAft>
                <a:spcPts val="1200"/>
              </a:spcAft>
              <a:defRPr/>
            </a:pPr>
            <a:r>
              <a:rPr lang="en-US" sz="2200" b="1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Shortlisting</a:t>
            </a:r>
            <a:endParaRPr lang="en-US" sz="2200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790">
              <a:spcAft>
                <a:spcPts val="1200"/>
              </a:spcAft>
              <a:tabLst>
                <a:tab pos="2031318" algn="l"/>
              </a:tabLst>
              <a:defRPr/>
            </a:pPr>
            <a:r>
              <a:rPr lang="en-US" sz="2200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Advisory Groups (10)</a:t>
            </a:r>
          </a:p>
          <a:p>
            <a:pPr algn="ctr" defTabSz="1218790">
              <a:spcAft>
                <a:spcPts val="1200"/>
              </a:spcAft>
              <a:tabLst>
                <a:tab pos="2031318" algn="l"/>
              </a:tabLst>
              <a:defRPr/>
            </a:pPr>
            <a:r>
              <a:rPr lang="en-US" sz="2200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</a:t>
            </a:r>
          </a:p>
          <a:p>
            <a:pPr algn="ctr" defTabSz="1218790">
              <a:spcAft>
                <a:spcPts val="1200"/>
              </a:spcAft>
              <a:tabLst>
                <a:tab pos="2031318" algn="l"/>
              </a:tabLst>
              <a:defRPr/>
            </a:pPr>
            <a:r>
              <a:rPr lang="en-US" sz="2200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area expertise</a:t>
            </a:r>
            <a:endParaRPr lang="en-US" sz="2200" b="1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DDF320-ABEA-4834-8122-B0F4CC720927}"/>
              </a:ext>
            </a:extLst>
          </p:cNvPr>
          <p:cNvSpPr txBox="1"/>
          <p:nvPr/>
        </p:nvSpPr>
        <p:spPr>
          <a:xfrm>
            <a:off x="575060" y="6997250"/>
            <a:ext cx="3959613" cy="492443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 defTabSz="1218790">
              <a:defRPr/>
            </a:pPr>
            <a:r>
              <a:rPr lang="en-US" sz="26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Awards</a:t>
            </a:r>
          </a:p>
        </p:txBody>
      </p:sp>
      <p:pic>
        <p:nvPicPr>
          <p:cNvPr id="41" name="Picture 332">
            <a:extLst>
              <a:ext uri="{FF2B5EF4-FFF2-40B4-BE49-F238E27FC236}">
                <a16:creationId xmlns:a16="http://schemas.microsoft.com/office/drawing/2014/main" id="{247C01FC-4EB1-4A49-B954-E079B2F93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768" y="4993583"/>
            <a:ext cx="1014606" cy="978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86D6008-B335-4C89-B9C9-C245EC8CD4BE}"/>
              </a:ext>
            </a:extLst>
          </p:cNvPr>
          <p:cNvSpPr txBox="1"/>
          <p:nvPr/>
        </p:nvSpPr>
        <p:spPr>
          <a:xfrm>
            <a:off x="575061" y="3492312"/>
            <a:ext cx="3959613" cy="492443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 defTabSz="1218790">
              <a:defRPr/>
            </a:pPr>
            <a:r>
              <a:rPr lang="en-US" sz="26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Career Awards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F31E8F-8A41-49C9-94FE-8AD917C615AB}"/>
              </a:ext>
            </a:extLst>
          </p:cNvPr>
          <p:cNvSpPr txBox="1"/>
          <p:nvPr/>
        </p:nvSpPr>
        <p:spPr>
          <a:xfrm>
            <a:off x="6571282" y="2820987"/>
            <a:ext cx="2699270" cy="183523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txBody>
          <a:bodyPr wrap="square" lIns="179982" tIns="143986" rIns="47982" bIns="179982" rtlCol="0">
            <a:spAutoFit/>
          </a:bodyPr>
          <a:lstStyle/>
          <a:p>
            <a:pPr algn="ctr" defTabSz="1218790">
              <a:spcAft>
                <a:spcPts val="1200"/>
              </a:spcAft>
              <a:defRPr/>
            </a:pPr>
            <a:r>
              <a:rPr lang="en-US" sz="2200" b="1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Shortlisting</a:t>
            </a:r>
            <a:endParaRPr lang="en-US" sz="2200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790">
              <a:spcAft>
                <a:spcPts val="1200"/>
              </a:spcAft>
              <a:tabLst>
                <a:tab pos="2031318" algn="l"/>
              </a:tabLst>
              <a:defRPr/>
            </a:pPr>
            <a:r>
              <a:rPr lang="en-US" sz="2200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Career Advisory Groups (6)</a:t>
            </a:r>
            <a:endParaRPr lang="en-US" sz="2200" b="1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C64BAA-8DA9-4B18-AB73-771EFC6ED128}"/>
              </a:ext>
            </a:extLst>
          </p:cNvPr>
          <p:cNvSpPr txBox="1"/>
          <p:nvPr/>
        </p:nvSpPr>
        <p:spPr>
          <a:xfrm>
            <a:off x="9827667" y="2812748"/>
            <a:ext cx="1151689" cy="185166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txBody>
          <a:bodyPr wrap="square" lIns="143986" tIns="395961" rIns="47982" bIns="431958" rtlCol="0">
            <a:spAutoFit/>
          </a:bodyPr>
          <a:lstStyle/>
          <a:p>
            <a:pPr defTabSz="1218790">
              <a:defRPr/>
            </a:pPr>
            <a:r>
              <a:rPr lang="en-US" sz="2200" kern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Written Expert</a:t>
            </a:r>
          </a:p>
          <a:p>
            <a:pPr defTabSz="1218790">
              <a:defRPr/>
            </a:pPr>
            <a:r>
              <a:rPr lang="en-US" sz="2200" kern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Review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BF1FEED-D850-4FD9-B2D5-49B22A446B8E}"/>
              </a:ext>
            </a:extLst>
          </p:cNvPr>
          <p:cNvSpPr txBox="1"/>
          <p:nvPr/>
        </p:nvSpPr>
        <p:spPr>
          <a:xfrm>
            <a:off x="11473415" y="3353811"/>
            <a:ext cx="2519319" cy="76944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txBody>
          <a:bodyPr wrap="square" lIns="179982" rIns="47982" rtlCol="0" anchor="ctr">
            <a:spAutoFit/>
          </a:bodyPr>
          <a:lstStyle/>
          <a:p>
            <a:pPr defTabSz="1218790">
              <a:defRPr/>
            </a:pPr>
            <a:r>
              <a:rPr lang="en-US" sz="2200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Career Interview Panel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8EC294-8908-C41E-DDD9-801EF8626F96}"/>
              </a:ext>
            </a:extLst>
          </p:cNvPr>
          <p:cNvCxnSpPr>
            <a:cxnSpLocks/>
          </p:cNvCxnSpPr>
          <p:nvPr/>
        </p:nvCxnSpPr>
        <p:spPr>
          <a:xfrm flipH="1">
            <a:off x="13976844" y="3782762"/>
            <a:ext cx="109673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C73AA4-1AC6-64E4-F2F6-EEAADB917409}"/>
              </a:ext>
            </a:extLst>
          </p:cNvPr>
          <p:cNvCxnSpPr>
            <a:cxnSpLocks/>
          </p:cNvCxnSpPr>
          <p:nvPr/>
        </p:nvCxnSpPr>
        <p:spPr>
          <a:xfrm flipV="1">
            <a:off x="15073581" y="3782764"/>
            <a:ext cx="0" cy="1050471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ACCC71-C773-6AB5-9076-9E72042B3546}"/>
              </a:ext>
            </a:extLst>
          </p:cNvPr>
          <p:cNvCxnSpPr>
            <a:cxnSpLocks/>
          </p:cNvCxnSpPr>
          <p:nvPr/>
        </p:nvCxnSpPr>
        <p:spPr>
          <a:xfrm flipH="1">
            <a:off x="4218557" y="5547526"/>
            <a:ext cx="799493" cy="0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C20E52-64E5-299C-4066-22380FE3864E}"/>
              </a:ext>
            </a:extLst>
          </p:cNvPr>
          <p:cNvCxnSpPr>
            <a:cxnSpLocks/>
          </p:cNvCxnSpPr>
          <p:nvPr/>
        </p:nvCxnSpPr>
        <p:spPr>
          <a:xfrm flipH="1">
            <a:off x="4218557" y="7243468"/>
            <a:ext cx="799493" cy="0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58F9A5-8E82-9AB6-66CA-796C932755D0}"/>
              </a:ext>
            </a:extLst>
          </p:cNvPr>
          <p:cNvCxnSpPr>
            <a:cxnSpLocks/>
          </p:cNvCxnSpPr>
          <p:nvPr/>
        </p:nvCxnSpPr>
        <p:spPr>
          <a:xfrm flipH="1">
            <a:off x="4218557" y="3738531"/>
            <a:ext cx="799493" cy="0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AC8D9DF-9DDC-2112-342B-25346CE38BA8}"/>
              </a:ext>
            </a:extLst>
          </p:cNvPr>
          <p:cNvSpPr txBox="1"/>
          <p:nvPr/>
        </p:nvSpPr>
        <p:spPr>
          <a:xfrm>
            <a:off x="5342157" y="3048448"/>
            <a:ext cx="369332" cy="4359888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sz="2400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Remit and eligibility checks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46FE1F3-EE12-3AA8-7E7D-F2EEBF47855F}"/>
              </a:ext>
            </a:extLst>
          </p:cNvPr>
          <p:cNvCxnSpPr>
            <a:cxnSpLocks/>
          </p:cNvCxnSpPr>
          <p:nvPr/>
        </p:nvCxnSpPr>
        <p:spPr>
          <a:xfrm flipH="1">
            <a:off x="5966732" y="5547526"/>
            <a:ext cx="603652" cy="0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6A2152D-086E-4266-CDAE-BD70FB9AECD3}"/>
              </a:ext>
            </a:extLst>
          </p:cNvPr>
          <p:cNvCxnSpPr>
            <a:cxnSpLocks/>
          </p:cNvCxnSpPr>
          <p:nvPr/>
        </p:nvCxnSpPr>
        <p:spPr>
          <a:xfrm flipH="1">
            <a:off x="5966730" y="7243468"/>
            <a:ext cx="588663" cy="0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847CF92-D577-3FAF-4CCB-4E3E58797737}"/>
              </a:ext>
            </a:extLst>
          </p:cNvPr>
          <p:cNvCxnSpPr>
            <a:cxnSpLocks/>
          </p:cNvCxnSpPr>
          <p:nvPr/>
        </p:nvCxnSpPr>
        <p:spPr>
          <a:xfrm flipH="1">
            <a:off x="5966730" y="3738531"/>
            <a:ext cx="573675" cy="0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D2C76A-7A01-9151-2E9F-60E1D50F6673}"/>
              </a:ext>
            </a:extLst>
          </p:cNvPr>
          <p:cNvCxnSpPr>
            <a:cxnSpLocks/>
          </p:cNvCxnSpPr>
          <p:nvPr/>
        </p:nvCxnSpPr>
        <p:spPr>
          <a:xfrm flipH="1">
            <a:off x="9270552" y="6407813"/>
            <a:ext cx="508437" cy="0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F78FAF-6320-4D72-A52B-9D8960C516E8}"/>
              </a:ext>
            </a:extLst>
          </p:cNvPr>
          <p:cNvCxnSpPr>
            <a:cxnSpLocks/>
          </p:cNvCxnSpPr>
          <p:nvPr/>
        </p:nvCxnSpPr>
        <p:spPr>
          <a:xfrm flipH="1">
            <a:off x="10979356" y="3738531"/>
            <a:ext cx="478169" cy="0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E1BC82D-D7F9-D733-1A26-845714767DAE}"/>
              </a:ext>
            </a:extLst>
          </p:cNvPr>
          <p:cNvCxnSpPr>
            <a:cxnSpLocks/>
          </p:cNvCxnSpPr>
          <p:nvPr/>
        </p:nvCxnSpPr>
        <p:spPr>
          <a:xfrm flipH="1">
            <a:off x="10970652" y="5547526"/>
            <a:ext cx="466856" cy="0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340264C-94A8-2CF8-D85F-BFB0E0FB679A}"/>
              </a:ext>
            </a:extLst>
          </p:cNvPr>
          <p:cNvCxnSpPr>
            <a:cxnSpLocks/>
          </p:cNvCxnSpPr>
          <p:nvPr/>
        </p:nvCxnSpPr>
        <p:spPr>
          <a:xfrm flipH="1">
            <a:off x="10970652" y="7243468"/>
            <a:ext cx="466856" cy="0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24027C2-A18A-958C-8BF4-947B2D8B25BB}"/>
              </a:ext>
            </a:extLst>
          </p:cNvPr>
          <p:cNvCxnSpPr>
            <a:cxnSpLocks/>
          </p:cNvCxnSpPr>
          <p:nvPr/>
        </p:nvCxnSpPr>
        <p:spPr>
          <a:xfrm flipH="1">
            <a:off x="13976844" y="5547526"/>
            <a:ext cx="654549" cy="0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F53BF47-AFAD-4DE2-C2D5-8DA42121F41D}"/>
              </a:ext>
            </a:extLst>
          </p:cNvPr>
          <p:cNvCxnSpPr>
            <a:cxnSpLocks/>
          </p:cNvCxnSpPr>
          <p:nvPr/>
        </p:nvCxnSpPr>
        <p:spPr>
          <a:xfrm flipH="1">
            <a:off x="13976844" y="7287777"/>
            <a:ext cx="109673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1642DF0-FE7A-C4DD-D412-61C028D21730}"/>
              </a:ext>
            </a:extLst>
          </p:cNvPr>
          <p:cNvCxnSpPr>
            <a:cxnSpLocks/>
          </p:cNvCxnSpPr>
          <p:nvPr/>
        </p:nvCxnSpPr>
        <p:spPr>
          <a:xfrm>
            <a:off x="15073581" y="6101471"/>
            <a:ext cx="0" cy="1186307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0EE0DD5-AC3A-4917-89A1-9DFF9BE6D0CB}"/>
              </a:ext>
            </a:extLst>
          </p:cNvPr>
          <p:cNvCxnSpPr>
            <a:cxnSpLocks/>
          </p:cNvCxnSpPr>
          <p:nvPr/>
        </p:nvCxnSpPr>
        <p:spPr>
          <a:xfrm flipH="1">
            <a:off x="9270550" y="3738531"/>
            <a:ext cx="478169" cy="0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3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6" grpId="0" build="p" animBg="1"/>
      <p:bldP spid="9" grpId="0" animBg="1"/>
      <p:bldP spid="13" grpId="0" animBg="1"/>
      <p:bldP spid="17" grpId="0" animBg="1"/>
      <p:bldP spid="23" grpId="0" animBg="1"/>
      <p:bldP spid="24" grpId="0" animBg="1"/>
      <p:bldP spid="39" grpId="0" animBg="1"/>
      <p:bldP spid="42" grpId="0" animBg="1"/>
      <p:bldP spid="43" grpId="0" animBg="1"/>
      <p:bldP spid="45" grpId="0" animBg="1"/>
      <p:bldP spid="46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068B-33B8-D4E1-5240-3FA85A52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5" y="881172"/>
            <a:ext cx="8555529" cy="777507"/>
          </a:xfrm>
        </p:spPr>
        <p:txBody>
          <a:bodyPr/>
          <a:lstStyle/>
          <a:p>
            <a:r>
              <a:rPr lang="en-US" dirty="0"/>
              <a:t>The assessment criteria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F9A4E-4984-1A57-963B-34CFB7BE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9</a:t>
            </a:fld>
            <a:endParaRPr lang="en-GB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0CB46D8-5ACD-F9F5-4EA8-34DF3EDB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0" y="8461372"/>
            <a:ext cx="12704776" cy="276999"/>
          </a:xfrm>
        </p:spPr>
        <p:txBody>
          <a:bodyPr/>
          <a:lstStyle/>
          <a:p>
            <a:r>
              <a:rPr lang="en-GB" dirty="0"/>
              <a:t>wellcome.org  |  @wellcometrust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183B9F-05A2-E04D-B4EB-558C189267CD}"/>
              </a:ext>
            </a:extLst>
          </p:cNvPr>
          <p:cNvSpPr txBox="1">
            <a:spLocks/>
          </p:cNvSpPr>
          <p:nvPr/>
        </p:nvSpPr>
        <p:spPr>
          <a:xfrm>
            <a:off x="1080157" y="2515991"/>
            <a:ext cx="3563159" cy="128240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219078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400" kern="1200" spc="-9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Research Proposal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7D6CDB-3DE7-AE6F-6895-9A3AB2F22187}"/>
              </a:ext>
            </a:extLst>
          </p:cNvPr>
          <p:cNvSpPr/>
          <p:nvPr/>
        </p:nvSpPr>
        <p:spPr>
          <a:xfrm>
            <a:off x="1153804" y="4026419"/>
            <a:ext cx="3563160" cy="339440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16307-5DF0-8679-E38A-9DF71FA60F9E}"/>
              </a:ext>
            </a:extLst>
          </p:cNvPr>
          <p:cNvSpPr txBox="1"/>
          <p:nvPr/>
        </p:nvSpPr>
        <p:spPr>
          <a:xfrm>
            <a:off x="1153805" y="4730593"/>
            <a:ext cx="3563159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</a:rPr>
              <a:t>50%</a:t>
            </a:r>
            <a:br>
              <a:rPr lang="en-GB" sz="2800" b="1" dirty="0">
                <a:solidFill>
                  <a:schemeClr val="tx2"/>
                </a:solidFill>
              </a:rPr>
            </a:br>
            <a:r>
              <a:rPr lang="en-GB" sz="2800" b="1" dirty="0">
                <a:solidFill>
                  <a:schemeClr val="tx2"/>
                </a:solidFill>
              </a:rPr>
              <a:t>of the overall </a:t>
            </a:r>
            <a:br>
              <a:rPr lang="en-GB" sz="2800" b="1" dirty="0">
                <a:solidFill>
                  <a:schemeClr val="tx2"/>
                </a:solidFill>
              </a:rPr>
            </a:br>
            <a:r>
              <a:rPr lang="en-GB" sz="2800" b="1" dirty="0">
                <a:solidFill>
                  <a:schemeClr val="tx2"/>
                </a:solidFill>
              </a:rPr>
              <a:t>assessment </a:t>
            </a:r>
            <a:br>
              <a:rPr lang="en-GB" sz="2800" b="1" dirty="0">
                <a:solidFill>
                  <a:schemeClr val="tx2"/>
                </a:solidFill>
              </a:rPr>
            </a:br>
            <a:r>
              <a:rPr lang="en-GB" sz="2800" b="1" dirty="0">
                <a:solidFill>
                  <a:schemeClr val="tx2"/>
                </a:solidFill>
              </a:rPr>
              <a:t>score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0D27446-13DE-8BAF-1547-11A0F8110A21}"/>
              </a:ext>
            </a:extLst>
          </p:cNvPr>
          <p:cNvSpPr txBox="1">
            <a:spLocks/>
          </p:cNvSpPr>
          <p:nvPr/>
        </p:nvSpPr>
        <p:spPr>
          <a:xfrm>
            <a:off x="6345626" y="2858161"/>
            <a:ext cx="3563159" cy="64120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219078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400" kern="1200" spc="-9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Applicant(s)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08FDF9-3606-803B-D832-04717F8C7D9D}"/>
              </a:ext>
            </a:extLst>
          </p:cNvPr>
          <p:cNvSpPr/>
          <p:nvPr/>
        </p:nvSpPr>
        <p:spPr>
          <a:xfrm>
            <a:off x="6178173" y="4034684"/>
            <a:ext cx="3563160" cy="339440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16204-43AD-4DCA-A527-6DC3EE186DA8}"/>
              </a:ext>
            </a:extLst>
          </p:cNvPr>
          <p:cNvSpPr txBox="1"/>
          <p:nvPr/>
        </p:nvSpPr>
        <p:spPr>
          <a:xfrm>
            <a:off x="6178174" y="4708291"/>
            <a:ext cx="3563159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</a:rPr>
              <a:t>25%</a:t>
            </a:r>
            <a:br>
              <a:rPr lang="en-GB" sz="2800" b="1" dirty="0">
                <a:solidFill>
                  <a:schemeClr val="tx2"/>
                </a:solidFill>
              </a:rPr>
            </a:br>
            <a:r>
              <a:rPr lang="en-GB" sz="2800" b="1" dirty="0">
                <a:solidFill>
                  <a:schemeClr val="tx2"/>
                </a:solidFill>
              </a:rPr>
              <a:t>of the overall </a:t>
            </a:r>
            <a:br>
              <a:rPr lang="en-GB" sz="2800" b="1" dirty="0">
                <a:solidFill>
                  <a:schemeClr val="tx2"/>
                </a:solidFill>
              </a:rPr>
            </a:br>
            <a:r>
              <a:rPr lang="en-GB" sz="2800" b="1" dirty="0">
                <a:solidFill>
                  <a:schemeClr val="tx2"/>
                </a:solidFill>
              </a:rPr>
              <a:t>assessment </a:t>
            </a:r>
            <a:br>
              <a:rPr lang="en-GB" sz="2800" b="1" dirty="0">
                <a:solidFill>
                  <a:schemeClr val="tx2"/>
                </a:solidFill>
              </a:rPr>
            </a:br>
            <a:r>
              <a:rPr lang="en-GB" sz="2800" b="1" dirty="0">
                <a:solidFill>
                  <a:schemeClr val="tx2"/>
                </a:solidFill>
              </a:rPr>
              <a:t>score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3E30CE-C856-50BC-A90C-C4CF0FE6C1CF}"/>
              </a:ext>
            </a:extLst>
          </p:cNvPr>
          <p:cNvSpPr txBox="1">
            <a:spLocks/>
          </p:cNvSpPr>
          <p:nvPr/>
        </p:nvSpPr>
        <p:spPr>
          <a:xfrm>
            <a:off x="10899129" y="2498518"/>
            <a:ext cx="4536000" cy="128240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1219078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400" kern="1200" spc="-9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Research Environment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D4EB66-B361-78B5-567F-774CECEFF686}"/>
              </a:ext>
            </a:extLst>
          </p:cNvPr>
          <p:cNvSpPr/>
          <p:nvPr/>
        </p:nvSpPr>
        <p:spPr>
          <a:xfrm>
            <a:off x="11361168" y="4023750"/>
            <a:ext cx="3563160" cy="339440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0A1644-6895-95C6-E264-0C399DE54CD8}"/>
              </a:ext>
            </a:extLst>
          </p:cNvPr>
          <p:cNvSpPr txBox="1"/>
          <p:nvPr/>
        </p:nvSpPr>
        <p:spPr>
          <a:xfrm>
            <a:off x="11361169" y="4727924"/>
            <a:ext cx="3563159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400" b="1">
                <a:solidFill>
                  <a:schemeClr val="tx2"/>
                </a:solidFill>
              </a:rPr>
              <a:t>25%</a:t>
            </a:r>
            <a:br>
              <a:rPr lang="en-GB" sz="2800" b="1">
                <a:solidFill>
                  <a:schemeClr val="tx2"/>
                </a:solidFill>
              </a:rPr>
            </a:br>
            <a:r>
              <a:rPr lang="en-GB" sz="2800" b="1">
                <a:solidFill>
                  <a:schemeClr val="tx2"/>
                </a:solidFill>
              </a:rPr>
              <a:t>of the overall </a:t>
            </a:r>
            <a:br>
              <a:rPr lang="en-GB" sz="2800" b="1">
                <a:solidFill>
                  <a:schemeClr val="tx2"/>
                </a:solidFill>
              </a:rPr>
            </a:br>
            <a:r>
              <a:rPr lang="en-GB" sz="2800" b="1">
                <a:solidFill>
                  <a:schemeClr val="tx2"/>
                </a:solidFill>
              </a:rPr>
              <a:t>assessment </a:t>
            </a:r>
            <a:br>
              <a:rPr lang="en-GB" sz="2800" b="1">
                <a:solidFill>
                  <a:schemeClr val="tx2"/>
                </a:solidFill>
              </a:rPr>
            </a:br>
            <a:r>
              <a:rPr lang="en-GB" sz="2800" b="1">
                <a:solidFill>
                  <a:schemeClr val="tx2"/>
                </a:solidFill>
              </a:rPr>
              <a:t>score </a:t>
            </a:r>
          </a:p>
        </p:txBody>
      </p:sp>
    </p:spTree>
    <p:extLst>
      <p:ext uri="{BB962C8B-B14F-4D97-AF65-F5344CB8AC3E}">
        <p14:creationId xmlns:p14="http://schemas.microsoft.com/office/powerpoint/2010/main" val="7160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heme/theme1.xml><?xml version="1.0" encoding="utf-8"?>
<a:theme xmlns:a="http://schemas.openxmlformats.org/drawingml/2006/main" name="Wellcome Trust">
  <a:themeElements>
    <a:clrScheme name="Wellcome 2020">
      <a:dk1>
        <a:srgbClr val="000000"/>
      </a:dk1>
      <a:lt1>
        <a:srgbClr val="FFFFFF"/>
      </a:lt1>
      <a:dk2>
        <a:srgbClr val="002C44"/>
      </a:dk2>
      <a:lt2>
        <a:srgbClr val="E7F2D5"/>
      </a:lt2>
      <a:accent1>
        <a:srgbClr val="F08009"/>
      </a:accent1>
      <a:accent2>
        <a:srgbClr val="1470F1"/>
      </a:accent2>
      <a:accent3>
        <a:srgbClr val="FFC302"/>
      </a:accent3>
      <a:accent4>
        <a:srgbClr val="B2001D"/>
      </a:accent4>
      <a:accent5>
        <a:srgbClr val="69A035"/>
      </a:accent5>
      <a:accent6>
        <a:srgbClr val="9BD6E4"/>
      </a:accent6>
      <a:hlink>
        <a:srgbClr val="0000FF"/>
      </a:hlink>
      <a:folHlink>
        <a:srgbClr val="73BED1"/>
      </a:folHlink>
    </a:clrScheme>
    <a:fontScheme name="Wellcome Trust">
      <a:majorFont>
        <a:latin typeface="Wellcome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4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T_Powerpoint_Presentation_Template.pptx" id="{CFF79708-340B-4635-84DA-0713E1AB3979}" vid="{9F94B603-16F8-4DA3-A485-071DDDF8A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16aea516-ad35-4788-b790-a0f0dadf70f9" xsi:nil="true"/>
    <Invited_Students xmlns="16aea516-ad35-4788-b790-a0f0dadf70f9" xsi:nil="true"/>
    <_ip_UnifiedCompliancePolicyUIAction xmlns="http://schemas.microsoft.com/sharepoint/v3" xsi:nil="true"/>
    <Has_Teacher_Only_SectionGroup xmlns="16aea516-ad35-4788-b790-a0f0dadf70f9" xsi:nil="true"/>
    <Owner xmlns="16aea516-ad35-4788-b790-a0f0dadf70f9">
      <UserInfo>
        <DisplayName/>
        <AccountId xsi:nil="true"/>
        <AccountType/>
      </UserInfo>
    </Owner>
    <Teachers xmlns="16aea516-ad35-4788-b790-a0f0dadf70f9">
      <UserInfo>
        <DisplayName/>
        <AccountId xsi:nil="true"/>
        <AccountType/>
      </UserInfo>
    </Teachers>
    <DefaultSectionNames xmlns="16aea516-ad35-4788-b790-a0f0dadf70f9" xsi:nil="true"/>
    <Is_Collaboration_Space_Locked xmlns="16aea516-ad35-4788-b790-a0f0dadf70f9" xsi:nil="true"/>
    <_ip_UnifiedCompliancePolicyProperties xmlns="http://schemas.microsoft.com/sharepoint/v3" xsi:nil="true"/>
    <NotebookType xmlns="16aea516-ad35-4788-b790-a0f0dadf70f9" xsi:nil="true"/>
    <CultureName xmlns="16aea516-ad35-4788-b790-a0f0dadf70f9" xsi:nil="true"/>
    <AppVersion xmlns="16aea516-ad35-4788-b790-a0f0dadf70f9" xsi:nil="true"/>
    <Self_Registration_Enabled xmlns="16aea516-ad35-4788-b790-a0f0dadf70f9" xsi:nil="true"/>
    <Students xmlns="16aea516-ad35-4788-b790-a0f0dadf70f9">
      <UserInfo>
        <DisplayName/>
        <AccountId xsi:nil="true"/>
        <AccountType/>
      </UserInfo>
    </Students>
    <FolderType xmlns="16aea516-ad35-4788-b790-a0f0dadf70f9" xsi:nil="true"/>
    <Student_Groups xmlns="16aea516-ad35-4788-b790-a0f0dadf70f9">
      <UserInfo>
        <DisplayName/>
        <AccountId xsi:nil="true"/>
        <AccountType/>
      </UserInfo>
    </Student_Group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E4429E2DF7A2438CA40E5C70C00693" ma:contentTypeVersion="29" ma:contentTypeDescription="Create a new document." ma:contentTypeScope="" ma:versionID="728ca253640659ef51bb294d604096a3">
  <xsd:schema xmlns:xsd="http://www.w3.org/2001/XMLSchema" xmlns:xs="http://www.w3.org/2001/XMLSchema" xmlns:p="http://schemas.microsoft.com/office/2006/metadata/properties" xmlns:ns1="http://schemas.microsoft.com/sharepoint/v3" xmlns:ns3="5d823ba2-e5e0-4ece-911e-752acab526bb" xmlns:ns4="16aea516-ad35-4788-b790-a0f0dadf70f9" targetNamespace="http://schemas.microsoft.com/office/2006/metadata/properties" ma:root="true" ma:fieldsID="0ddaca7a9ab7aa5b6349ac31701ca7a7" ns1:_="" ns3:_="" ns4:_="">
    <xsd:import namespace="http://schemas.microsoft.com/sharepoint/v3"/>
    <xsd:import namespace="5d823ba2-e5e0-4ece-911e-752acab526bb"/>
    <xsd:import namespace="16aea516-ad35-4788-b790-a0f0dadf70f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23ba2-e5e0-4ece-911e-752acab526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a516-ad35-4788-b790-a0f0dadf70f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3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31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F976A7-69CD-4E06-A575-D035882256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5E59D6-38B6-4389-AE33-8050DCB78333}">
  <ds:schemaRefs>
    <ds:schemaRef ds:uri="http://schemas.microsoft.com/office/2006/documentManagement/types"/>
    <ds:schemaRef ds:uri="16aea516-ad35-4788-b790-a0f0dadf70f9"/>
    <ds:schemaRef ds:uri="http://purl.org/dc/elements/1.1/"/>
    <ds:schemaRef ds:uri="http://schemas.microsoft.com/office/2006/metadata/properties"/>
    <ds:schemaRef ds:uri="5d823ba2-e5e0-4ece-911e-752acab526bb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813738-7ACA-4A5D-8B2D-AD8BFD1F0F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d823ba2-e5e0-4ece-911e-752acab526bb"/>
    <ds:schemaRef ds:uri="16aea516-ad35-4788-b790-a0f0dadf70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WT_Powerpoint_Presentation_2020_Template</Template>
  <TotalTime>1250</TotalTime>
  <Words>1142</Words>
  <Application>Microsoft Office PowerPoint</Application>
  <PresentationFormat>Custom</PresentationFormat>
  <Paragraphs>201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Arial,Sans-Serif</vt:lpstr>
      <vt:lpstr>Calibri</vt:lpstr>
      <vt:lpstr>Helvetica Neue</vt:lpstr>
      <vt:lpstr>Segoe UI</vt:lpstr>
      <vt:lpstr>Times New Roman</vt:lpstr>
      <vt:lpstr>Wellcome</vt:lpstr>
      <vt:lpstr>Wellcome Trust</vt:lpstr>
      <vt:lpstr>think-cell Slide</vt:lpstr>
      <vt:lpstr>Wellcome Discovery Research</vt:lpstr>
      <vt:lpstr>Wellcome is an independent and global charitable foundation </vt:lpstr>
      <vt:lpstr>Discovering insights and accelerating solutions</vt:lpstr>
      <vt:lpstr>Discovery Research: Open-mode funding schemes</vt:lpstr>
      <vt:lpstr>PowerPoint Presentation</vt:lpstr>
      <vt:lpstr>Early Career or Career Development Award?</vt:lpstr>
      <vt:lpstr>PowerPoint Presentation</vt:lpstr>
      <vt:lpstr>The assessment process</vt:lpstr>
      <vt:lpstr>The assessment criteria</vt:lpstr>
      <vt:lpstr>Research programme</vt:lpstr>
      <vt:lpstr>Applicant – Narrative CV</vt:lpstr>
      <vt:lpstr>Research Environment</vt:lpstr>
      <vt:lpstr>What to do if your application is not successful</vt:lpstr>
      <vt:lpstr>How to reach us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Wellcome Discovery Research</dc:title>
  <dc:creator>Emily Wheater</dc:creator>
  <cp:lastModifiedBy>Emily Wheater</cp:lastModifiedBy>
  <cp:revision>2</cp:revision>
  <dcterms:created xsi:type="dcterms:W3CDTF">2024-09-16T13:23:20Z</dcterms:created>
  <dcterms:modified xsi:type="dcterms:W3CDTF">2024-10-09T17:02:04Z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0x0101005EE4429E2DF7A2438CA40E5C70C00693</vt:lpwstr>
  </property>
</Properties>
</file>