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525" r:id="rId5"/>
    <p:sldId id="3558" r:id="rId6"/>
    <p:sldId id="3562" r:id="rId7"/>
    <p:sldId id="3595" r:id="rId8"/>
    <p:sldId id="3570" r:id="rId9"/>
    <p:sldId id="3572" r:id="rId10"/>
    <p:sldId id="3568" r:id="rId11"/>
    <p:sldId id="3573" r:id="rId12"/>
    <p:sldId id="3574" r:id="rId13"/>
    <p:sldId id="290" r:id="rId14"/>
    <p:sldId id="3596" r:id="rId15"/>
    <p:sldId id="3597" r:id="rId16"/>
    <p:sldId id="3598" r:id="rId17"/>
    <p:sldId id="3590" r:id="rId18"/>
    <p:sldId id="268" r:id="rId19"/>
    <p:sldId id="359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Jao" initials="IJ" lastIdx="4" clrIdx="0">
    <p:extLst>
      <p:ext uri="{19B8F6BF-5375-455C-9EA6-DF929625EA0E}">
        <p15:presenceInfo xmlns:p15="http://schemas.microsoft.com/office/powerpoint/2012/main" userId="S-1-5-21-3144304562-2484681640-3544455489-14626" providerId="AD"/>
      </p:ext>
    </p:extLst>
  </p:cmAuthor>
  <p:cmAuthor id="2" name="Noni Mumba" initials="NM" lastIdx="3" clrIdx="1">
    <p:extLst>
      <p:ext uri="{19B8F6BF-5375-455C-9EA6-DF929625EA0E}">
        <p15:presenceInfo xmlns:p15="http://schemas.microsoft.com/office/powerpoint/2012/main" userId="S::nmumba@kemri-wellcome.org::4b686e77-1774-4733-83aa-a70c88daa0d4" providerId="AD"/>
      </p:ext>
    </p:extLst>
  </p:cmAuthor>
  <p:cmAuthor id="3" name="Sassy Molyneux" initials="SM" lastIdx="10" clrIdx="2">
    <p:extLst>
      <p:ext uri="{19B8F6BF-5375-455C-9EA6-DF929625EA0E}">
        <p15:presenceInfo xmlns:p15="http://schemas.microsoft.com/office/powerpoint/2012/main" userId="S-1-5-21-3144304562-2484681640-3544455489-1494" providerId="AD"/>
      </p:ext>
    </p:extLst>
  </p:cmAuthor>
  <p:cmAuthor id="4" name="Eugenia Canas" initials="EC" lastIdx="3" clrIdx="3">
    <p:extLst>
      <p:ext uri="{19B8F6BF-5375-455C-9EA6-DF929625EA0E}">
        <p15:presenceInfo xmlns:p15="http://schemas.microsoft.com/office/powerpoint/2012/main" userId="Eugenia Can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89589"/>
  </p:normalViewPr>
  <p:slideViewPr>
    <p:cSldViewPr snapToGrid="0">
      <p:cViewPr varScale="1">
        <p:scale>
          <a:sx n="78" d="100"/>
          <a:sy n="78" d="100"/>
        </p:scale>
        <p:origin x="192" y="936"/>
      </p:cViewPr>
      <p:guideLst/>
    </p:cSldViewPr>
  </p:slideViewPr>
  <p:notesTextViewPr>
    <p:cViewPr>
      <p:scale>
        <a:sx n="65" d="100"/>
        <a:sy n="65" d="100"/>
      </p:scale>
      <p:origin x="0" y="0"/>
    </p:cViewPr>
  </p:notesTextViewPr>
  <p:sorterViewPr>
    <p:cViewPr>
      <p:scale>
        <a:sx n="100" d="100"/>
        <a:sy n="100" d="100"/>
      </p:scale>
      <p:origin x="0" y="-27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18642-9FFE-4B05-9D14-9775B6A0F0D6}" type="datetimeFigureOut">
              <a:rPr lang="en-US" smtClean="0"/>
              <a:t>10/7/24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718025-AB13-4E14-B398-EACF2A02D1A6}" type="slidenum">
              <a:rPr lang="en-US" smtClean="0"/>
              <a:t>‹#›</a:t>
            </a:fld>
            <a:endParaRPr lang="en-US"/>
          </a:p>
        </p:txBody>
      </p:sp>
    </p:spTree>
    <p:extLst>
      <p:ext uri="{BB962C8B-B14F-4D97-AF65-F5344CB8AC3E}">
        <p14:creationId xmlns:p14="http://schemas.microsoft.com/office/powerpoint/2010/main" val="1307775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years I’ve been starting presentations and articles with “community engagement is increasingly recognized as important for health research</a:t>
            </a:r>
          </a:p>
          <a:p>
            <a:endParaRPr lang="en-US" dirty="0"/>
          </a:p>
          <a:p>
            <a:r>
              <a:rPr lang="en-US" dirty="0"/>
              <a:t>Now it’s become, and Tedros describes, “the heart and soul of research…</a:t>
            </a:r>
          </a:p>
        </p:txBody>
      </p:sp>
      <p:sp>
        <p:nvSpPr>
          <p:cNvPr id="4" name="Slide Number Placeholder 3"/>
          <p:cNvSpPr>
            <a:spLocks noGrp="1"/>
          </p:cNvSpPr>
          <p:nvPr>
            <p:ph type="sldNum" sz="quarter" idx="5"/>
          </p:nvPr>
        </p:nvSpPr>
        <p:spPr/>
        <p:txBody>
          <a:bodyPr/>
          <a:lstStyle/>
          <a:p>
            <a:fld id="{ECD97ED0-95D6-AC48-B370-92DC57DC7D99}" type="slidenum">
              <a:rPr lang="en-US" smtClean="0"/>
              <a:t>2</a:t>
            </a:fld>
            <a:endParaRPr lang="en-US"/>
          </a:p>
        </p:txBody>
      </p:sp>
    </p:spTree>
    <p:extLst>
      <p:ext uri="{BB962C8B-B14F-4D97-AF65-F5344CB8AC3E}">
        <p14:creationId xmlns:p14="http://schemas.microsoft.com/office/powerpoint/2010/main" val="2594456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718025-AB13-4E14-B398-EACF2A02D1A6}" type="slidenum">
              <a:rPr lang="en-US" smtClean="0"/>
              <a:t>11</a:t>
            </a:fld>
            <a:endParaRPr lang="en-US"/>
          </a:p>
        </p:txBody>
      </p:sp>
    </p:spTree>
    <p:extLst>
      <p:ext uri="{BB962C8B-B14F-4D97-AF65-F5344CB8AC3E}">
        <p14:creationId xmlns:p14="http://schemas.microsoft.com/office/powerpoint/2010/main" val="4184028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718025-AB13-4E14-B398-EACF2A02D1A6}" type="slidenum">
              <a:rPr lang="en-US" smtClean="0"/>
              <a:t>12</a:t>
            </a:fld>
            <a:endParaRPr lang="en-US"/>
          </a:p>
        </p:txBody>
      </p:sp>
    </p:spTree>
    <p:extLst>
      <p:ext uri="{BB962C8B-B14F-4D97-AF65-F5344CB8AC3E}">
        <p14:creationId xmlns:p14="http://schemas.microsoft.com/office/powerpoint/2010/main" val="55344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718025-AB13-4E14-B398-EACF2A02D1A6}" type="slidenum">
              <a:rPr lang="en-US" smtClean="0"/>
              <a:t>13</a:t>
            </a:fld>
            <a:endParaRPr lang="en-US"/>
          </a:p>
        </p:txBody>
      </p:sp>
    </p:spTree>
    <p:extLst>
      <p:ext uri="{BB962C8B-B14F-4D97-AF65-F5344CB8AC3E}">
        <p14:creationId xmlns:p14="http://schemas.microsoft.com/office/powerpoint/2010/main" val="1322984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2e539599c4e_0_451: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2e539599c4e_0_451:notes"/>
          <p:cNvSpPr txBox="1">
            <a:spLocks noGrp="1"/>
          </p:cNvSpPr>
          <p:nvPr>
            <p:ph type="body" idx="1"/>
          </p:nvPr>
        </p:nvSpPr>
        <p:spPr>
          <a:xfrm>
            <a:off x="673789" y="5118711"/>
            <a:ext cx="5390400" cy="4849200"/>
          </a:xfrm>
          <a:prstGeom prst="rect">
            <a:avLst/>
          </a:prstGeom>
          <a:noFill/>
          <a:ln>
            <a:noFill/>
          </a:ln>
        </p:spPr>
        <p:txBody>
          <a:bodyPr spcFirstLastPara="1" wrap="square" lIns="90725" tIns="45350" rIns="90725" bIns="45350" anchor="t" anchorCtr="0">
            <a:noAutofit/>
          </a:bodyPr>
          <a:lstStyle/>
          <a:p>
            <a:pPr marL="0" lvl="0" indent="0" algn="l" rtl="0">
              <a:spcBef>
                <a:spcPts val="360"/>
              </a:spcBef>
              <a:spcAft>
                <a:spcPts val="0"/>
              </a:spcAft>
              <a:buClr>
                <a:schemeClr val="dk1"/>
              </a:buClr>
              <a:buSzPts val="1200"/>
              <a:buFont typeface="Arial"/>
              <a:buNone/>
            </a:pPr>
            <a:endParaRPr/>
          </a:p>
        </p:txBody>
      </p:sp>
    </p:spTree>
    <p:extLst>
      <p:ext uri="{BB962C8B-B14F-4D97-AF65-F5344CB8AC3E}">
        <p14:creationId xmlns:p14="http://schemas.microsoft.com/office/powerpoint/2010/main" val="1129617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32A15-EE74-BB43-996E-6AB623C8864C}" type="slidenum">
              <a:rPr lang="en-US" smtClean="0"/>
              <a:t>16</a:t>
            </a:fld>
            <a:endParaRPr lang="en-US"/>
          </a:p>
        </p:txBody>
      </p:sp>
    </p:spTree>
    <p:extLst>
      <p:ext uri="{BB962C8B-B14F-4D97-AF65-F5344CB8AC3E}">
        <p14:creationId xmlns:p14="http://schemas.microsoft.com/office/powerpoint/2010/main" val="104068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97ED0-95D6-AC48-B370-92DC57DC7D99}" type="slidenum">
              <a:rPr lang="en-US" smtClean="0"/>
              <a:t>3</a:t>
            </a:fld>
            <a:endParaRPr lang="en-US"/>
          </a:p>
        </p:txBody>
      </p:sp>
    </p:spTree>
    <p:extLst>
      <p:ext uri="{BB962C8B-B14F-4D97-AF65-F5344CB8AC3E}">
        <p14:creationId xmlns:p14="http://schemas.microsoft.com/office/powerpoint/2010/main" val="231284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440BD-769D-FFDC-9267-533534D735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2D2C2-B336-503D-EA1A-13F451C96A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4590B-C5CB-6DD2-B19B-87F446414936}"/>
              </a:ext>
            </a:extLst>
          </p:cNvPr>
          <p:cNvSpPr>
            <a:spLocks noGrp="1"/>
          </p:cNvSpPr>
          <p:nvPr>
            <p:ph type="body" idx="1"/>
          </p:nvPr>
        </p:nvSpPr>
        <p:spPr/>
        <p:txBody>
          <a:bodyPr/>
          <a:lstStyle/>
          <a:p>
            <a:r>
              <a:rPr lang="en-US" dirty="0"/>
              <a:t>Fragmented articulation of terminology and approaches</a:t>
            </a:r>
          </a:p>
          <a:p>
            <a:endParaRPr lang="en-US" dirty="0"/>
          </a:p>
          <a:p>
            <a:r>
              <a:rPr lang="en-US" dirty="0"/>
              <a:t>Across, funders, types of studies, and social, political and cultural contexts</a:t>
            </a:r>
          </a:p>
          <a:p>
            <a:r>
              <a:rPr lang="en-US" dirty="0"/>
              <a:t>Is likely to hinder access to resources and choices of appropriate approaches</a:t>
            </a:r>
          </a:p>
        </p:txBody>
      </p:sp>
      <p:sp>
        <p:nvSpPr>
          <p:cNvPr id="4" name="Slide Number Placeholder 3">
            <a:extLst>
              <a:ext uri="{FF2B5EF4-FFF2-40B4-BE49-F238E27FC236}">
                <a16:creationId xmlns:a16="http://schemas.microsoft.com/office/drawing/2014/main" id="{CAB512FB-28D8-9731-4035-72291BE6B00D}"/>
              </a:ext>
            </a:extLst>
          </p:cNvPr>
          <p:cNvSpPr>
            <a:spLocks noGrp="1"/>
          </p:cNvSpPr>
          <p:nvPr>
            <p:ph type="sldNum" sz="quarter" idx="5"/>
          </p:nvPr>
        </p:nvSpPr>
        <p:spPr/>
        <p:txBody>
          <a:bodyPr/>
          <a:lstStyle/>
          <a:p>
            <a:fld id="{ECD97ED0-95D6-AC48-B370-92DC57DC7D99}" type="slidenum">
              <a:rPr lang="en-US" smtClean="0"/>
              <a:t>4</a:t>
            </a:fld>
            <a:endParaRPr lang="en-US"/>
          </a:p>
        </p:txBody>
      </p:sp>
    </p:spTree>
    <p:extLst>
      <p:ext uri="{BB962C8B-B14F-4D97-AF65-F5344CB8AC3E}">
        <p14:creationId xmlns:p14="http://schemas.microsoft.com/office/powerpoint/2010/main" val="9154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txBox="1">
            <a:spLocks noGrp="1"/>
          </p:cNvSpPr>
          <p:nvPr>
            <p:ph type="body" idx="1"/>
          </p:nvPr>
        </p:nvSpPr>
        <p:spPr>
          <a:xfrm>
            <a:off x="679768" y="4715153"/>
            <a:ext cx="5438140" cy="4466987"/>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dirty="0"/>
          </a:p>
        </p:txBody>
      </p:sp>
      <p:sp>
        <p:nvSpPr>
          <p:cNvPr id="195" name="Google Shape;195;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txBox="1">
            <a:spLocks noGrp="1"/>
          </p:cNvSpPr>
          <p:nvPr>
            <p:ph type="body" idx="1"/>
          </p:nvPr>
        </p:nvSpPr>
        <p:spPr>
          <a:xfrm>
            <a:off x="679768" y="4715153"/>
            <a:ext cx="5438140" cy="4466987"/>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234" name="Google Shape;234;p1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6103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E32A15-EE74-BB43-996E-6AB623C8864C}" type="slidenum">
              <a:rPr lang="en-US" smtClean="0"/>
              <a:t>7</a:t>
            </a:fld>
            <a:endParaRPr lang="en-US"/>
          </a:p>
        </p:txBody>
      </p:sp>
    </p:spTree>
    <p:extLst>
      <p:ext uri="{BB962C8B-B14F-4D97-AF65-F5344CB8AC3E}">
        <p14:creationId xmlns:p14="http://schemas.microsoft.com/office/powerpoint/2010/main" val="909241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29" name="Google Shape;12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5316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4" name="Google Shape;164;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59F7-F1AB-4FF5-ADD0-A626745BA4D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B1764E7-FDE9-4535-A3D8-164440C18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5229764-1A1F-400E-9667-31FAAFBE13B9}"/>
              </a:ext>
            </a:extLst>
          </p:cNvPr>
          <p:cNvSpPr>
            <a:spLocks noGrp="1"/>
          </p:cNvSpPr>
          <p:nvPr>
            <p:ph type="dt" sz="half" idx="10"/>
          </p:nvPr>
        </p:nvSpPr>
        <p:spPr/>
        <p:txBody>
          <a:bodyPr/>
          <a:lstStyle/>
          <a:p>
            <a:fld id="{96EE2D40-F141-4C85-B0E2-BC11487F2DC7}" type="datetimeFigureOut">
              <a:rPr lang="en-US" smtClean="0"/>
              <a:t>10/7/24</a:t>
            </a:fld>
            <a:endParaRPr lang="en-US"/>
          </a:p>
        </p:txBody>
      </p:sp>
      <p:sp>
        <p:nvSpPr>
          <p:cNvPr id="5" name="Footer Placeholder 4">
            <a:extLst>
              <a:ext uri="{FF2B5EF4-FFF2-40B4-BE49-F238E27FC236}">
                <a16:creationId xmlns:a16="http://schemas.microsoft.com/office/drawing/2014/main" id="{70BA943D-10E6-4DCC-BAA9-4F97EE037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E163B-1288-4F3B-9769-80378BD8D255}"/>
              </a:ext>
            </a:extLst>
          </p:cNvPr>
          <p:cNvSpPr>
            <a:spLocks noGrp="1"/>
          </p:cNvSpPr>
          <p:nvPr>
            <p:ph type="sldNum" sz="quarter" idx="12"/>
          </p:nvPr>
        </p:nvSpPr>
        <p:spPr/>
        <p:txBody>
          <a:bodyPr/>
          <a:lstStyle/>
          <a:p>
            <a:fld id="{8B55665D-723D-4534-9910-7B0EBB7A834B}" type="slidenum">
              <a:rPr lang="en-US" smtClean="0"/>
              <a:t>‹#›</a:t>
            </a:fld>
            <a:endParaRPr lang="en-US"/>
          </a:p>
        </p:txBody>
      </p:sp>
    </p:spTree>
    <p:extLst>
      <p:ext uri="{BB962C8B-B14F-4D97-AF65-F5344CB8AC3E}">
        <p14:creationId xmlns:p14="http://schemas.microsoft.com/office/powerpoint/2010/main" val="84308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66648-B2E3-4D10-ADBD-36A2D43D527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D40BA49-0BD4-4195-89BF-25FCC21193E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827234-3BBD-433A-AD29-335BCC68CCC6}"/>
              </a:ext>
            </a:extLst>
          </p:cNvPr>
          <p:cNvSpPr>
            <a:spLocks noGrp="1"/>
          </p:cNvSpPr>
          <p:nvPr>
            <p:ph type="dt" sz="half" idx="10"/>
          </p:nvPr>
        </p:nvSpPr>
        <p:spPr/>
        <p:txBody>
          <a:bodyPr/>
          <a:lstStyle/>
          <a:p>
            <a:fld id="{96EE2D40-F141-4C85-B0E2-BC11487F2DC7}" type="datetimeFigureOut">
              <a:rPr lang="en-US" smtClean="0"/>
              <a:t>10/7/24</a:t>
            </a:fld>
            <a:endParaRPr lang="en-US"/>
          </a:p>
        </p:txBody>
      </p:sp>
      <p:sp>
        <p:nvSpPr>
          <p:cNvPr id="5" name="Footer Placeholder 4">
            <a:extLst>
              <a:ext uri="{FF2B5EF4-FFF2-40B4-BE49-F238E27FC236}">
                <a16:creationId xmlns:a16="http://schemas.microsoft.com/office/drawing/2014/main" id="{9277F94D-5EB2-4E66-8855-63AAF3BE7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9993D9-ACC1-42A5-993C-0393E9FE3644}"/>
              </a:ext>
            </a:extLst>
          </p:cNvPr>
          <p:cNvSpPr>
            <a:spLocks noGrp="1"/>
          </p:cNvSpPr>
          <p:nvPr>
            <p:ph type="sldNum" sz="quarter" idx="12"/>
          </p:nvPr>
        </p:nvSpPr>
        <p:spPr/>
        <p:txBody>
          <a:bodyPr/>
          <a:lstStyle/>
          <a:p>
            <a:fld id="{8B55665D-723D-4534-9910-7B0EBB7A834B}" type="slidenum">
              <a:rPr lang="en-US" smtClean="0"/>
              <a:t>‹#›</a:t>
            </a:fld>
            <a:endParaRPr lang="en-US"/>
          </a:p>
        </p:txBody>
      </p:sp>
    </p:spTree>
    <p:extLst>
      <p:ext uri="{BB962C8B-B14F-4D97-AF65-F5344CB8AC3E}">
        <p14:creationId xmlns:p14="http://schemas.microsoft.com/office/powerpoint/2010/main" val="955266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664B3D-D862-47C0-B527-28847A2CA48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165A8F4-F51B-4130-85F7-4406166B00D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6391AC-FD4E-4D99-9332-B51142FAEC4B}"/>
              </a:ext>
            </a:extLst>
          </p:cNvPr>
          <p:cNvSpPr>
            <a:spLocks noGrp="1"/>
          </p:cNvSpPr>
          <p:nvPr>
            <p:ph type="dt" sz="half" idx="10"/>
          </p:nvPr>
        </p:nvSpPr>
        <p:spPr/>
        <p:txBody>
          <a:bodyPr/>
          <a:lstStyle/>
          <a:p>
            <a:fld id="{96EE2D40-F141-4C85-B0E2-BC11487F2DC7}" type="datetimeFigureOut">
              <a:rPr lang="en-US" smtClean="0"/>
              <a:t>10/7/24</a:t>
            </a:fld>
            <a:endParaRPr lang="en-US"/>
          </a:p>
        </p:txBody>
      </p:sp>
      <p:sp>
        <p:nvSpPr>
          <p:cNvPr id="5" name="Footer Placeholder 4">
            <a:extLst>
              <a:ext uri="{FF2B5EF4-FFF2-40B4-BE49-F238E27FC236}">
                <a16:creationId xmlns:a16="http://schemas.microsoft.com/office/drawing/2014/main" id="{9A6BEDAB-7702-4CBE-8E49-96E034891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BD32E-F6CA-4C0C-A5B2-5CF8C17F6BD4}"/>
              </a:ext>
            </a:extLst>
          </p:cNvPr>
          <p:cNvSpPr>
            <a:spLocks noGrp="1"/>
          </p:cNvSpPr>
          <p:nvPr>
            <p:ph type="sldNum" sz="quarter" idx="12"/>
          </p:nvPr>
        </p:nvSpPr>
        <p:spPr/>
        <p:txBody>
          <a:bodyPr/>
          <a:lstStyle/>
          <a:p>
            <a:fld id="{8B55665D-723D-4534-9910-7B0EBB7A834B}" type="slidenum">
              <a:rPr lang="en-US" smtClean="0"/>
              <a:t>‹#›</a:t>
            </a:fld>
            <a:endParaRPr lang="en-US"/>
          </a:p>
        </p:txBody>
      </p:sp>
    </p:spTree>
    <p:extLst>
      <p:ext uri="{BB962C8B-B14F-4D97-AF65-F5344CB8AC3E}">
        <p14:creationId xmlns:p14="http://schemas.microsoft.com/office/powerpoint/2010/main" val="140662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AA8F-3964-4FD9-B1B8-62A50308BF8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1D2B905-67D4-4888-B4E4-B95B945313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C0D0C72-3055-418E-AB8B-924EEB94EF4D}"/>
              </a:ext>
            </a:extLst>
          </p:cNvPr>
          <p:cNvSpPr>
            <a:spLocks noGrp="1"/>
          </p:cNvSpPr>
          <p:nvPr>
            <p:ph type="dt" sz="half" idx="10"/>
          </p:nvPr>
        </p:nvSpPr>
        <p:spPr/>
        <p:txBody>
          <a:bodyPr/>
          <a:lstStyle/>
          <a:p>
            <a:fld id="{96EE2D40-F141-4C85-B0E2-BC11487F2DC7}" type="datetimeFigureOut">
              <a:rPr lang="en-US" smtClean="0"/>
              <a:t>10/7/24</a:t>
            </a:fld>
            <a:endParaRPr lang="en-US"/>
          </a:p>
        </p:txBody>
      </p:sp>
      <p:sp>
        <p:nvSpPr>
          <p:cNvPr id="5" name="Footer Placeholder 4">
            <a:extLst>
              <a:ext uri="{FF2B5EF4-FFF2-40B4-BE49-F238E27FC236}">
                <a16:creationId xmlns:a16="http://schemas.microsoft.com/office/drawing/2014/main" id="{E266C9CB-F4E8-44A6-8DFD-51006AE24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3AFFC-1F32-47FC-871B-D7C9715EDC71}"/>
              </a:ext>
            </a:extLst>
          </p:cNvPr>
          <p:cNvSpPr>
            <a:spLocks noGrp="1"/>
          </p:cNvSpPr>
          <p:nvPr>
            <p:ph type="sldNum" sz="quarter" idx="12"/>
          </p:nvPr>
        </p:nvSpPr>
        <p:spPr/>
        <p:txBody>
          <a:bodyPr/>
          <a:lstStyle/>
          <a:p>
            <a:fld id="{8B55665D-723D-4534-9910-7B0EBB7A834B}" type="slidenum">
              <a:rPr lang="en-US" smtClean="0"/>
              <a:t>‹#›</a:t>
            </a:fld>
            <a:endParaRPr lang="en-US"/>
          </a:p>
        </p:txBody>
      </p:sp>
    </p:spTree>
    <p:extLst>
      <p:ext uri="{BB962C8B-B14F-4D97-AF65-F5344CB8AC3E}">
        <p14:creationId xmlns:p14="http://schemas.microsoft.com/office/powerpoint/2010/main" val="141433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511C-32FB-4EBC-8701-7C3ED319AC2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CF1C5AB-C2BC-4954-9CB6-9FE00A3A34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81A905E-2075-47EE-AC74-F227171F236A}"/>
              </a:ext>
            </a:extLst>
          </p:cNvPr>
          <p:cNvSpPr>
            <a:spLocks noGrp="1"/>
          </p:cNvSpPr>
          <p:nvPr>
            <p:ph type="dt" sz="half" idx="10"/>
          </p:nvPr>
        </p:nvSpPr>
        <p:spPr/>
        <p:txBody>
          <a:bodyPr/>
          <a:lstStyle/>
          <a:p>
            <a:fld id="{96EE2D40-F141-4C85-B0E2-BC11487F2DC7}" type="datetimeFigureOut">
              <a:rPr lang="en-US" smtClean="0"/>
              <a:t>10/7/24</a:t>
            </a:fld>
            <a:endParaRPr lang="en-US"/>
          </a:p>
        </p:txBody>
      </p:sp>
      <p:sp>
        <p:nvSpPr>
          <p:cNvPr id="5" name="Footer Placeholder 4">
            <a:extLst>
              <a:ext uri="{FF2B5EF4-FFF2-40B4-BE49-F238E27FC236}">
                <a16:creationId xmlns:a16="http://schemas.microsoft.com/office/drawing/2014/main" id="{8BA7DE56-6BF7-4328-8939-6F054095D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A0695-2B38-412B-8781-5A9BE640241F}"/>
              </a:ext>
            </a:extLst>
          </p:cNvPr>
          <p:cNvSpPr>
            <a:spLocks noGrp="1"/>
          </p:cNvSpPr>
          <p:nvPr>
            <p:ph type="sldNum" sz="quarter" idx="12"/>
          </p:nvPr>
        </p:nvSpPr>
        <p:spPr/>
        <p:txBody>
          <a:bodyPr/>
          <a:lstStyle/>
          <a:p>
            <a:fld id="{8B55665D-723D-4534-9910-7B0EBB7A834B}" type="slidenum">
              <a:rPr lang="en-US" smtClean="0"/>
              <a:t>‹#›</a:t>
            </a:fld>
            <a:endParaRPr lang="en-US"/>
          </a:p>
        </p:txBody>
      </p:sp>
    </p:spTree>
    <p:extLst>
      <p:ext uri="{BB962C8B-B14F-4D97-AF65-F5344CB8AC3E}">
        <p14:creationId xmlns:p14="http://schemas.microsoft.com/office/powerpoint/2010/main" val="3537380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AD48D-3BF8-4371-BE56-9D788196381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CBBC84-2BDA-4ACD-9066-133AF360BA2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540B1C2-8A13-48C4-9567-99D9A4CDB38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801C4CA-E1AB-49DD-9ECE-9957743D2CA4}"/>
              </a:ext>
            </a:extLst>
          </p:cNvPr>
          <p:cNvSpPr>
            <a:spLocks noGrp="1"/>
          </p:cNvSpPr>
          <p:nvPr>
            <p:ph type="dt" sz="half" idx="10"/>
          </p:nvPr>
        </p:nvSpPr>
        <p:spPr/>
        <p:txBody>
          <a:bodyPr/>
          <a:lstStyle/>
          <a:p>
            <a:fld id="{96EE2D40-F141-4C85-B0E2-BC11487F2DC7}" type="datetimeFigureOut">
              <a:rPr lang="en-US" smtClean="0"/>
              <a:t>10/7/24</a:t>
            </a:fld>
            <a:endParaRPr lang="en-US"/>
          </a:p>
        </p:txBody>
      </p:sp>
      <p:sp>
        <p:nvSpPr>
          <p:cNvPr id="6" name="Footer Placeholder 5">
            <a:extLst>
              <a:ext uri="{FF2B5EF4-FFF2-40B4-BE49-F238E27FC236}">
                <a16:creationId xmlns:a16="http://schemas.microsoft.com/office/drawing/2014/main" id="{D83B9593-CDBB-4849-88FA-5689230263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F466-456B-4247-91E2-F07FE886F98E}"/>
              </a:ext>
            </a:extLst>
          </p:cNvPr>
          <p:cNvSpPr>
            <a:spLocks noGrp="1"/>
          </p:cNvSpPr>
          <p:nvPr>
            <p:ph type="sldNum" sz="quarter" idx="12"/>
          </p:nvPr>
        </p:nvSpPr>
        <p:spPr/>
        <p:txBody>
          <a:bodyPr/>
          <a:lstStyle/>
          <a:p>
            <a:fld id="{8B55665D-723D-4534-9910-7B0EBB7A834B}" type="slidenum">
              <a:rPr lang="en-US" smtClean="0"/>
              <a:t>‹#›</a:t>
            </a:fld>
            <a:endParaRPr lang="en-US"/>
          </a:p>
        </p:txBody>
      </p:sp>
    </p:spTree>
    <p:extLst>
      <p:ext uri="{BB962C8B-B14F-4D97-AF65-F5344CB8AC3E}">
        <p14:creationId xmlns:p14="http://schemas.microsoft.com/office/powerpoint/2010/main" val="3402261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AD1A-AA75-43C9-9EE2-6008A59722A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BC7F227-8CC8-4488-9347-8BC4A6700C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A6C4116-2735-4877-B866-9F531EC1E6B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A8423E8-E52F-4B93-A306-4AB20F8745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C2D1083-31A0-4ABE-AAAC-56D1AF1A8D7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720AC9-09C0-4516-8613-EDFD4548B8F1}"/>
              </a:ext>
            </a:extLst>
          </p:cNvPr>
          <p:cNvSpPr>
            <a:spLocks noGrp="1"/>
          </p:cNvSpPr>
          <p:nvPr>
            <p:ph type="dt" sz="half" idx="10"/>
          </p:nvPr>
        </p:nvSpPr>
        <p:spPr/>
        <p:txBody>
          <a:bodyPr/>
          <a:lstStyle/>
          <a:p>
            <a:fld id="{96EE2D40-F141-4C85-B0E2-BC11487F2DC7}" type="datetimeFigureOut">
              <a:rPr lang="en-US" smtClean="0"/>
              <a:t>10/7/24</a:t>
            </a:fld>
            <a:endParaRPr lang="en-US"/>
          </a:p>
        </p:txBody>
      </p:sp>
      <p:sp>
        <p:nvSpPr>
          <p:cNvPr id="8" name="Footer Placeholder 7">
            <a:extLst>
              <a:ext uri="{FF2B5EF4-FFF2-40B4-BE49-F238E27FC236}">
                <a16:creationId xmlns:a16="http://schemas.microsoft.com/office/drawing/2014/main" id="{43415659-983D-41DA-ACC9-4365080CEC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8D05D5-E315-47AC-BE5D-B6F1D6019FCD}"/>
              </a:ext>
            </a:extLst>
          </p:cNvPr>
          <p:cNvSpPr>
            <a:spLocks noGrp="1"/>
          </p:cNvSpPr>
          <p:nvPr>
            <p:ph type="sldNum" sz="quarter" idx="12"/>
          </p:nvPr>
        </p:nvSpPr>
        <p:spPr/>
        <p:txBody>
          <a:bodyPr/>
          <a:lstStyle/>
          <a:p>
            <a:fld id="{8B55665D-723D-4534-9910-7B0EBB7A834B}" type="slidenum">
              <a:rPr lang="en-US" smtClean="0"/>
              <a:t>‹#›</a:t>
            </a:fld>
            <a:endParaRPr lang="en-US"/>
          </a:p>
        </p:txBody>
      </p:sp>
    </p:spTree>
    <p:extLst>
      <p:ext uri="{BB962C8B-B14F-4D97-AF65-F5344CB8AC3E}">
        <p14:creationId xmlns:p14="http://schemas.microsoft.com/office/powerpoint/2010/main" val="871844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75E81-08E6-4A07-A965-3050E141626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BD0D91C-C441-415C-A75C-83E679E4CD88}"/>
              </a:ext>
            </a:extLst>
          </p:cNvPr>
          <p:cNvSpPr>
            <a:spLocks noGrp="1"/>
          </p:cNvSpPr>
          <p:nvPr>
            <p:ph type="dt" sz="half" idx="10"/>
          </p:nvPr>
        </p:nvSpPr>
        <p:spPr/>
        <p:txBody>
          <a:bodyPr/>
          <a:lstStyle/>
          <a:p>
            <a:fld id="{96EE2D40-F141-4C85-B0E2-BC11487F2DC7}" type="datetimeFigureOut">
              <a:rPr lang="en-US" smtClean="0"/>
              <a:t>10/7/24</a:t>
            </a:fld>
            <a:endParaRPr lang="en-US"/>
          </a:p>
        </p:txBody>
      </p:sp>
      <p:sp>
        <p:nvSpPr>
          <p:cNvPr id="4" name="Footer Placeholder 3">
            <a:extLst>
              <a:ext uri="{FF2B5EF4-FFF2-40B4-BE49-F238E27FC236}">
                <a16:creationId xmlns:a16="http://schemas.microsoft.com/office/drawing/2014/main" id="{255F881A-7770-4FA9-8A59-8AB1272F50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EAEDD4-45CC-483E-99CD-141DFDFB48EC}"/>
              </a:ext>
            </a:extLst>
          </p:cNvPr>
          <p:cNvSpPr>
            <a:spLocks noGrp="1"/>
          </p:cNvSpPr>
          <p:nvPr>
            <p:ph type="sldNum" sz="quarter" idx="12"/>
          </p:nvPr>
        </p:nvSpPr>
        <p:spPr/>
        <p:txBody>
          <a:bodyPr/>
          <a:lstStyle/>
          <a:p>
            <a:fld id="{8B55665D-723D-4534-9910-7B0EBB7A834B}" type="slidenum">
              <a:rPr lang="en-US" smtClean="0"/>
              <a:t>‹#›</a:t>
            </a:fld>
            <a:endParaRPr lang="en-US"/>
          </a:p>
        </p:txBody>
      </p:sp>
    </p:spTree>
    <p:extLst>
      <p:ext uri="{BB962C8B-B14F-4D97-AF65-F5344CB8AC3E}">
        <p14:creationId xmlns:p14="http://schemas.microsoft.com/office/powerpoint/2010/main" val="174399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7961AC-C820-47C7-BC3D-7EF77B7A0D44}"/>
              </a:ext>
            </a:extLst>
          </p:cNvPr>
          <p:cNvSpPr>
            <a:spLocks noGrp="1"/>
          </p:cNvSpPr>
          <p:nvPr>
            <p:ph type="dt" sz="half" idx="10"/>
          </p:nvPr>
        </p:nvSpPr>
        <p:spPr/>
        <p:txBody>
          <a:bodyPr/>
          <a:lstStyle/>
          <a:p>
            <a:fld id="{96EE2D40-F141-4C85-B0E2-BC11487F2DC7}" type="datetimeFigureOut">
              <a:rPr lang="en-US" smtClean="0"/>
              <a:t>10/7/24</a:t>
            </a:fld>
            <a:endParaRPr lang="en-US"/>
          </a:p>
        </p:txBody>
      </p:sp>
      <p:sp>
        <p:nvSpPr>
          <p:cNvPr id="3" name="Footer Placeholder 2">
            <a:extLst>
              <a:ext uri="{FF2B5EF4-FFF2-40B4-BE49-F238E27FC236}">
                <a16:creationId xmlns:a16="http://schemas.microsoft.com/office/drawing/2014/main" id="{210093DB-6D10-4397-835D-D46330BEEE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C47164-58FD-497F-8A47-DA8A5620FCAC}"/>
              </a:ext>
            </a:extLst>
          </p:cNvPr>
          <p:cNvSpPr>
            <a:spLocks noGrp="1"/>
          </p:cNvSpPr>
          <p:nvPr>
            <p:ph type="sldNum" sz="quarter" idx="12"/>
          </p:nvPr>
        </p:nvSpPr>
        <p:spPr/>
        <p:txBody>
          <a:bodyPr/>
          <a:lstStyle/>
          <a:p>
            <a:fld id="{8B55665D-723D-4534-9910-7B0EBB7A834B}" type="slidenum">
              <a:rPr lang="en-US" smtClean="0"/>
              <a:t>‹#›</a:t>
            </a:fld>
            <a:endParaRPr lang="en-US"/>
          </a:p>
        </p:txBody>
      </p:sp>
    </p:spTree>
    <p:extLst>
      <p:ext uri="{BB962C8B-B14F-4D97-AF65-F5344CB8AC3E}">
        <p14:creationId xmlns:p14="http://schemas.microsoft.com/office/powerpoint/2010/main" val="4060154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38413-86CF-49D9-96F2-BE05B7C195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8701A77-846A-4D4C-B78B-1B252D1712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735C369-2510-4BAE-AD96-24AB2088C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4BA618-49C4-438C-840C-674B1FDB2821}"/>
              </a:ext>
            </a:extLst>
          </p:cNvPr>
          <p:cNvSpPr>
            <a:spLocks noGrp="1"/>
          </p:cNvSpPr>
          <p:nvPr>
            <p:ph type="dt" sz="half" idx="10"/>
          </p:nvPr>
        </p:nvSpPr>
        <p:spPr/>
        <p:txBody>
          <a:bodyPr/>
          <a:lstStyle/>
          <a:p>
            <a:fld id="{96EE2D40-F141-4C85-B0E2-BC11487F2DC7}" type="datetimeFigureOut">
              <a:rPr lang="en-US" smtClean="0"/>
              <a:t>10/7/24</a:t>
            </a:fld>
            <a:endParaRPr lang="en-US"/>
          </a:p>
        </p:txBody>
      </p:sp>
      <p:sp>
        <p:nvSpPr>
          <p:cNvPr id="6" name="Footer Placeholder 5">
            <a:extLst>
              <a:ext uri="{FF2B5EF4-FFF2-40B4-BE49-F238E27FC236}">
                <a16:creationId xmlns:a16="http://schemas.microsoft.com/office/drawing/2014/main" id="{6CDAFAE8-EB6A-4334-A615-7A477B064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191425-6E57-456E-8535-583DC9A9CA8C}"/>
              </a:ext>
            </a:extLst>
          </p:cNvPr>
          <p:cNvSpPr>
            <a:spLocks noGrp="1"/>
          </p:cNvSpPr>
          <p:nvPr>
            <p:ph type="sldNum" sz="quarter" idx="12"/>
          </p:nvPr>
        </p:nvSpPr>
        <p:spPr/>
        <p:txBody>
          <a:bodyPr/>
          <a:lstStyle/>
          <a:p>
            <a:fld id="{8B55665D-723D-4534-9910-7B0EBB7A834B}" type="slidenum">
              <a:rPr lang="en-US" smtClean="0"/>
              <a:t>‹#›</a:t>
            </a:fld>
            <a:endParaRPr lang="en-US"/>
          </a:p>
        </p:txBody>
      </p:sp>
    </p:spTree>
    <p:extLst>
      <p:ext uri="{BB962C8B-B14F-4D97-AF65-F5344CB8AC3E}">
        <p14:creationId xmlns:p14="http://schemas.microsoft.com/office/powerpoint/2010/main" val="1666477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DFD4-572C-4DA9-9B1F-A941B3A2AE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90FA1DE-1208-4295-9D4C-279850F708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30B5F090-E4E8-4C2F-99AD-4BA86CB05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D06839-A63F-461A-BC32-CA1B84D62D61}"/>
              </a:ext>
            </a:extLst>
          </p:cNvPr>
          <p:cNvSpPr>
            <a:spLocks noGrp="1"/>
          </p:cNvSpPr>
          <p:nvPr>
            <p:ph type="dt" sz="half" idx="10"/>
          </p:nvPr>
        </p:nvSpPr>
        <p:spPr/>
        <p:txBody>
          <a:bodyPr/>
          <a:lstStyle/>
          <a:p>
            <a:fld id="{96EE2D40-F141-4C85-B0E2-BC11487F2DC7}" type="datetimeFigureOut">
              <a:rPr lang="en-US" smtClean="0"/>
              <a:t>10/7/24</a:t>
            </a:fld>
            <a:endParaRPr lang="en-US"/>
          </a:p>
        </p:txBody>
      </p:sp>
      <p:sp>
        <p:nvSpPr>
          <p:cNvPr id="6" name="Footer Placeholder 5">
            <a:extLst>
              <a:ext uri="{FF2B5EF4-FFF2-40B4-BE49-F238E27FC236}">
                <a16:creationId xmlns:a16="http://schemas.microsoft.com/office/drawing/2014/main" id="{76509A33-8CFB-48ED-99B0-A8556FA1E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FB15A-73D6-49A2-B0D5-012303492EB9}"/>
              </a:ext>
            </a:extLst>
          </p:cNvPr>
          <p:cNvSpPr>
            <a:spLocks noGrp="1"/>
          </p:cNvSpPr>
          <p:nvPr>
            <p:ph type="sldNum" sz="quarter" idx="12"/>
          </p:nvPr>
        </p:nvSpPr>
        <p:spPr/>
        <p:txBody>
          <a:bodyPr/>
          <a:lstStyle/>
          <a:p>
            <a:fld id="{8B55665D-723D-4534-9910-7B0EBB7A834B}" type="slidenum">
              <a:rPr lang="en-US" smtClean="0"/>
              <a:t>‹#›</a:t>
            </a:fld>
            <a:endParaRPr lang="en-US"/>
          </a:p>
        </p:txBody>
      </p:sp>
    </p:spTree>
    <p:extLst>
      <p:ext uri="{BB962C8B-B14F-4D97-AF65-F5344CB8AC3E}">
        <p14:creationId xmlns:p14="http://schemas.microsoft.com/office/powerpoint/2010/main" val="183939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28AE87-2488-494B-9853-14962BAB4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AFCA728-77DE-446D-B1E7-B18F5A09A7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6F1C42-3315-4C0B-921D-BFA4C1E09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EE2D40-F141-4C85-B0E2-BC11487F2DC7}" type="datetimeFigureOut">
              <a:rPr lang="en-US" smtClean="0"/>
              <a:t>10/7/24</a:t>
            </a:fld>
            <a:endParaRPr lang="en-US"/>
          </a:p>
        </p:txBody>
      </p:sp>
      <p:sp>
        <p:nvSpPr>
          <p:cNvPr id="5" name="Footer Placeholder 4">
            <a:extLst>
              <a:ext uri="{FF2B5EF4-FFF2-40B4-BE49-F238E27FC236}">
                <a16:creationId xmlns:a16="http://schemas.microsoft.com/office/drawing/2014/main" id="{1B887C44-904B-4D41-B7A4-279316DF2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55B1BD-D44C-4601-BC80-15C752735E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5665D-723D-4534-9910-7B0EBB7A834B}" type="slidenum">
              <a:rPr lang="en-US" smtClean="0"/>
              <a:t>‹#›</a:t>
            </a:fld>
            <a:endParaRPr lang="en-US"/>
          </a:p>
        </p:txBody>
      </p:sp>
    </p:spTree>
    <p:extLst>
      <p:ext uri="{BB962C8B-B14F-4D97-AF65-F5344CB8AC3E}">
        <p14:creationId xmlns:p14="http://schemas.microsoft.com/office/powerpoint/2010/main" val="2225009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nihr.ac.uk/researchers/i-need-help-funding-my-research/tips-for-making-your-application/community-engagement-and-involvemen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1A80-C59F-A94C-9935-3FCD528BED5A}"/>
              </a:ext>
            </a:extLst>
          </p:cNvPr>
          <p:cNvSpPr>
            <a:spLocks noGrp="1"/>
          </p:cNvSpPr>
          <p:nvPr>
            <p:ph type="ctrTitle"/>
          </p:nvPr>
        </p:nvSpPr>
        <p:spPr>
          <a:xfrm>
            <a:off x="308610" y="1122363"/>
            <a:ext cx="11704320" cy="2387600"/>
          </a:xfrm>
        </p:spPr>
        <p:txBody>
          <a:bodyPr>
            <a:noAutofit/>
          </a:bodyPr>
          <a:lstStyle/>
          <a:p>
            <a:r>
              <a:rPr lang="en-GB" sz="4800" b="1" dirty="0"/>
              <a:t>Community Engagement and Involvement with Global Health Research</a:t>
            </a:r>
            <a:endParaRPr lang="en-US" sz="4800" dirty="0"/>
          </a:p>
        </p:txBody>
      </p:sp>
      <p:sp>
        <p:nvSpPr>
          <p:cNvPr id="3" name="Subtitle 2">
            <a:extLst>
              <a:ext uri="{FF2B5EF4-FFF2-40B4-BE49-F238E27FC236}">
                <a16:creationId xmlns:a16="http://schemas.microsoft.com/office/drawing/2014/main" id="{9D8007B7-B2D3-7948-9DB3-40BCF7B419A8}"/>
              </a:ext>
            </a:extLst>
          </p:cNvPr>
          <p:cNvSpPr>
            <a:spLocks noGrp="1"/>
          </p:cNvSpPr>
          <p:nvPr>
            <p:ph type="subTitle" idx="1"/>
          </p:nvPr>
        </p:nvSpPr>
        <p:spPr/>
        <p:txBody>
          <a:bodyPr/>
          <a:lstStyle/>
          <a:p>
            <a:r>
              <a:rPr lang="en-US" dirty="0"/>
              <a:t>10</a:t>
            </a:r>
            <a:r>
              <a:rPr lang="en-US" baseline="30000" dirty="0"/>
              <a:t>th</a:t>
            </a:r>
            <a:r>
              <a:rPr lang="en-US" dirty="0"/>
              <a:t> October 2024</a:t>
            </a:r>
          </a:p>
          <a:p>
            <a:r>
              <a:rPr lang="en-US" sz="5400" dirty="0"/>
              <a:t>Alun Davies</a:t>
            </a:r>
          </a:p>
          <a:p>
            <a:endParaRPr lang="en-US" dirty="0"/>
          </a:p>
        </p:txBody>
      </p:sp>
      <p:pic>
        <p:nvPicPr>
          <p:cNvPr id="7" name="Picture 6">
            <a:extLst>
              <a:ext uri="{FF2B5EF4-FFF2-40B4-BE49-F238E27FC236}">
                <a16:creationId xmlns:a16="http://schemas.microsoft.com/office/drawing/2014/main" id="{F9AC2DCD-95E6-1E43-4650-380C50E76A5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092169" y="5349875"/>
            <a:ext cx="2768790" cy="1210063"/>
          </a:xfrm>
          <a:prstGeom prst="rect">
            <a:avLst/>
          </a:prstGeom>
        </p:spPr>
      </p:pic>
      <p:pic>
        <p:nvPicPr>
          <p:cNvPr id="9" name="Picture 8">
            <a:extLst>
              <a:ext uri="{FF2B5EF4-FFF2-40B4-BE49-F238E27FC236}">
                <a16:creationId xmlns:a16="http://schemas.microsoft.com/office/drawing/2014/main" id="{4C8508E4-0FF0-34A9-B72E-373F3B5F6D91}"/>
              </a:ext>
            </a:extLst>
          </p:cNvPr>
          <p:cNvPicPr>
            <a:picLocks noChangeAspect="1"/>
          </p:cNvPicPr>
          <p:nvPr/>
        </p:nvPicPr>
        <p:blipFill rotWithShape="1">
          <a:blip r:embed="rId3">
            <a:extLst>
              <a:ext uri="{28A0092B-C50C-407E-A947-70E740481C1C}">
                <a14:useLocalDpi xmlns:a14="http://schemas.microsoft.com/office/drawing/2010/main" val="0"/>
              </a:ext>
            </a:extLst>
          </a:blip>
          <a:srcRect l="15897" t="17010" r="15542" b="13810"/>
          <a:stretch/>
        </p:blipFill>
        <p:spPr>
          <a:xfrm>
            <a:off x="3967568" y="5481939"/>
            <a:ext cx="1810750" cy="1077999"/>
          </a:xfrm>
          <a:prstGeom prst="rect">
            <a:avLst/>
          </a:prstGeom>
        </p:spPr>
      </p:pic>
    </p:spTree>
    <p:extLst>
      <p:ext uri="{BB962C8B-B14F-4D97-AF65-F5344CB8AC3E}">
        <p14:creationId xmlns:p14="http://schemas.microsoft.com/office/powerpoint/2010/main" val="1686001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
          <p:cNvSpPr txBox="1">
            <a:spLocks noGrp="1"/>
          </p:cNvSpPr>
          <p:nvPr>
            <p:ph type="title"/>
          </p:nvPr>
        </p:nvSpPr>
        <p:spPr>
          <a:xfrm>
            <a:off x="838200" y="91440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000" dirty="0"/>
              <a:t>Good Participatory Guidelines (</a:t>
            </a:r>
            <a:r>
              <a:rPr lang="en-US" sz="4000" b="1" dirty="0">
                <a:solidFill>
                  <a:srgbClr val="7030A0"/>
                </a:solidFill>
              </a:rPr>
              <a:t>GPP</a:t>
            </a:r>
            <a:r>
              <a:rPr lang="en-US" sz="4000" dirty="0"/>
              <a:t>)- engagement throughout the research lifetime</a:t>
            </a:r>
            <a:endParaRPr sz="4000" dirty="0"/>
          </a:p>
        </p:txBody>
      </p:sp>
      <p:sp>
        <p:nvSpPr>
          <p:cNvPr id="392" name="Google Shape;392;p2"/>
          <p:cNvSpPr/>
          <p:nvPr/>
        </p:nvSpPr>
        <p:spPr>
          <a:xfrm>
            <a:off x="798725" y="2499996"/>
            <a:ext cx="3370243" cy="1531344"/>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dirty="0">
                <a:solidFill>
                  <a:schemeClr val="lt1"/>
                </a:solidFill>
                <a:latin typeface="Arial"/>
                <a:ea typeface="Arial"/>
                <a:cs typeface="Arial"/>
                <a:sym typeface="Arial"/>
              </a:rPr>
              <a:t>B</a:t>
            </a:r>
            <a:r>
              <a:rPr lang="en-US" sz="2400" b="0" i="0" u="none" strike="noStrike" cap="none" dirty="0">
                <a:solidFill>
                  <a:schemeClr val="lt1"/>
                </a:solidFill>
                <a:latin typeface="Arial"/>
                <a:ea typeface="Arial"/>
                <a:cs typeface="Arial"/>
                <a:sym typeface="Arial"/>
              </a:rPr>
              <a:t>efore the research</a:t>
            </a:r>
            <a:endParaRPr sz="2400" dirty="0"/>
          </a:p>
        </p:txBody>
      </p:sp>
      <p:sp>
        <p:nvSpPr>
          <p:cNvPr id="393" name="Google Shape;393;p2"/>
          <p:cNvSpPr/>
          <p:nvPr/>
        </p:nvSpPr>
        <p:spPr>
          <a:xfrm>
            <a:off x="8148811" y="2499996"/>
            <a:ext cx="3370243" cy="1531344"/>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dirty="0">
                <a:solidFill>
                  <a:schemeClr val="lt1"/>
                </a:solidFill>
                <a:latin typeface="Arial"/>
                <a:ea typeface="Arial"/>
                <a:cs typeface="Arial"/>
                <a:sym typeface="Arial"/>
              </a:rPr>
              <a:t>A</a:t>
            </a:r>
            <a:r>
              <a:rPr lang="en-US" sz="2400" b="0" i="0" u="none" strike="noStrike" cap="none" dirty="0">
                <a:solidFill>
                  <a:schemeClr val="lt1"/>
                </a:solidFill>
                <a:latin typeface="Arial"/>
                <a:ea typeface="Arial"/>
                <a:cs typeface="Arial"/>
                <a:sym typeface="Arial"/>
              </a:rPr>
              <a:t>fter the research</a:t>
            </a:r>
            <a:endParaRPr sz="2400" dirty="0"/>
          </a:p>
        </p:txBody>
      </p:sp>
      <p:sp>
        <p:nvSpPr>
          <p:cNvPr id="394" name="Google Shape;394;p2"/>
          <p:cNvSpPr/>
          <p:nvPr/>
        </p:nvSpPr>
        <p:spPr>
          <a:xfrm>
            <a:off x="4473768" y="2499996"/>
            <a:ext cx="3370243" cy="1531344"/>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dirty="0">
                <a:solidFill>
                  <a:schemeClr val="lt1"/>
                </a:solidFill>
                <a:latin typeface="Arial"/>
                <a:ea typeface="Arial"/>
                <a:cs typeface="Arial"/>
                <a:sym typeface="Arial"/>
              </a:rPr>
              <a:t>D</a:t>
            </a:r>
            <a:r>
              <a:rPr lang="en-US" sz="2400" b="0" i="0" u="none" strike="noStrike" cap="none" dirty="0">
                <a:solidFill>
                  <a:schemeClr val="lt1"/>
                </a:solidFill>
                <a:latin typeface="Arial"/>
                <a:ea typeface="Arial"/>
                <a:cs typeface="Arial"/>
                <a:sym typeface="Arial"/>
              </a:rPr>
              <a:t>uring the research</a:t>
            </a:r>
            <a:endParaRPr sz="2400" dirty="0"/>
          </a:p>
        </p:txBody>
      </p:sp>
      <p:sp>
        <p:nvSpPr>
          <p:cNvPr id="395" name="Google Shape;395;p2"/>
          <p:cNvSpPr/>
          <p:nvPr/>
        </p:nvSpPr>
        <p:spPr>
          <a:xfrm>
            <a:off x="1111549" y="3824253"/>
            <a:ext cx="2744593" cy="1714629"/>
          </a:xfrm>
          <a:prstGeom prst="clou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Arial"/>
                <a:ea typeface="Arial"/>
                <a:cs typeface="Arial"/>
                <a:sym typeface="Arial"/>
              </a:rPr>
              <a:t>Community input into research</a:t>
            </a:r>
            <a:endParaRPr sz="2400" dirty="0"/>
          </a:p>
        </p:txBody>
      </p:sp>
      <p:sp>
        <p:nvSpPr>
          <p:cNvPr id="396" name="Google Shape;396;p2"/>
          <p:cNvSpPr/>
          <p:nvPr/>
        </p:nvSpPr>
        <p:spPr>
          <a:xfrm>
            <a:off x="4241731" y="3824252"/>
            <a:ext cx="3907080" cy="2119347"/>
          </a:xfrm>
          <a:prstGeom prst="clou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Arial"/>
                <a:ea typeface="Arial"/>
                <a:cs typeface="Arial"/>
                <a:sym typeface="Arial"/>
              </a:rPr>
              <a:t>Identify and solve challenges during the research</a:t>
            </a:r>
            <a:endParaRPr sz="2400" dirty="0"/>
          </a:p>
        </p:txBody>
      </p:sp>
      <p:sp>
        <p:nvSpPr>
          <p:cNvPr id="397" name="Google Shape;397;p2"/>
          <p:cNvSpPr/>
          <p:nvPr/>
        </p:nvSpPr>
        <p:spPr>
          <a:xfrm>
            <a:off x="8494923" y="3827784"/>
            <a:ext cx="2858877" cy="1784800"/>
          </a:xfrm>
          <a:prstGeom prst="clou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dirty="0">
                <a:solidFill>
                  <a:schemeClr val="lt1"/>
                </a:solidFill>
                <a:latin typeface="Arial"/>
                <a:ea typeface="Arial"/>
                <a:cs typeface="Arial"/>
                <a:sym typeface="Arial"/>
              </a:rPr>
              <a:t>Maintain and build partnerships</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40D8-2E70-F084-573F-343CEF0A0BB9}"/>
              </a:ext>
            </a:extLst>
          </p:cNvPr>
          <p:cNvSpPr>
            <a:spLocks noGrp="1"/>
          </p:cNvSpPr>
          <p:nvPr>
            <p:ph type="title"/>
          </p:nvPr>
        </p:nvSpPr>
        <p:spPr>
          <a:xfrm>
            <a:off x="804700" y="223013"/>
            <a:ext cx="11141636" cy="1325563"/>
          </a:xfrm>
        </p:spPr>
        <p:txBody>
          <a:bodyPr/>
          <a:lstStyle/>
          <a:p>
            <a:r>
              <a:rPr lang="en-US" dirty="0"/>
              <a:t>A range of methods – low cost at planning stages</a:t>
            </a:r>
          </a:p>
        </p:txBody>
      </p:sp>
      <p:pic>
        <p:nvPicPr>
          <p:cNvPr id="1030" name="Picture 6">
            <a:extLst>
              <a:ext uri="{FF2B5EF4-FFF2-40B4-BE49-F238E27FC236}">
                <a16:creationId xmlns:a16="http://schemas.microsoft.com/office/drawing/2014/main" id="{A7FAAA08-57C8-6C9A-E73F-29F2E2818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115" y="1389187"/>
            <a:ext cx="3779885" cy="25199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ree African people talk around a table.">
            <a:extLst>
              <a:ext uri="{FF2B5EF4-FFF2-40B4-BE49-F238E27FC236}">
                <a16:creationId xmlns:a16="http://schemas.microsoft.com/office/drawing/2014/main" id="{1FAF7704-1CCB-9DD0-E975-5EEF6E3BC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044" y="1389187"/>
            <a:ext cx="3779885" cy="2519923"/>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Receiver outline">
            <a:extLst>
              <a:ext uri="{FF2B5EF4-FFF2-40B4-BE49-F238E27FC236}">
                <a16:creationId xmlns:a16="http://schemas.microsoft.com/office/drawing/2014/main" id="{30E4A94F-2721-CE4C-C21B-7CE5F02317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1118" y="4327536"/>
            <a:ext cx="914400" cy="914400"/>
          </a:xfrm>
          <a:prstGeom prst="rect">
            <a:avLst/>
          </a:prstGeom>
        </p:spPr>
      </p:pic>
      <p:pic>
        <p:nvPicPr>
          <p:cNvPr id="11" name="Graphic 10" descr="Open envelope with solid fill">
            <a:extLst>
              <a:ext uri="{FF2B5EF4-FFF2-40B4-BE49-F238E27FC236}">
                <a16:creationId xmlns:a16="http://schemas.microsoft.com/office/drawing/2014/main" id="{C33148B9-1181-22B2-B0C5-2DDD18F1A6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32853" y="4327536"/>
            <a:ext cx="914400" cy="914400"/>
          </a:xfrm>
          <a:prstGeom prst="rect">
            <a:avLst/>
          </a:prstGeom>
        </p:spPr>
      </p:pic>
      <p:pic>
        <p:nvPicPr>
          <p:cNvPr id="12" name="Picture 2" descr="Community members meeting in Malawi">
            <a:extLst>
              <a:ext uri="{FF2B5EF4-FFF2-40B4-BE49-F238E27FC236}">
                <a16:creationId xmlns:a16="http://schemas.microsoft.com/office/drawing/2014/main" id="{B7AD7091-9C1A-2CFE-0272-5A90ED5B70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399" y="1389187"/>
            <a:ext cx="3402458" cy="5103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0955AA8-A3F9-FA19-D12D-DC734DEEADE0}"/>
              </a:ext>
            </a:extLst>
          </p:cNvPr>
          <p:cNvPicPr>
            <a:picLocks noChangeAspect="1"/>
          </p:cNvPicPr>
          <p:nvPr/>
        </p:nvPicPr>
        <p:blipFill>
          <a:blip r:embed="rId10"/>
          <a:stretch>
            <a:fillRect/>
          </a:stretch>
        </p:blipFill>
        <p:spPr>
          <a:xfrm>
            <a:off x="4154451" y="5320986"/>
            <a:ext cx="1271205" cy="1089604"/>
          </a:xfrm>
          <a:prstGeom prst="rect">
            <a:avLst/>
          </a:prstGeom>
        </p:spPr>
      </p:pic>
      <p:pic>
        <p:nvPicPr>
          <p:cNvPr id="1036" name="Picture 12">
            <a:extLst>
              <a:ext uri="{FF2B5EF4-FFF2-40B4-BE49-F238E27FC236}">
                <a16:creationId xmlns:a16="http://schemas.microsoft.com/office/drawing/2014/main" id="{14649DEF-FD57-A474-61B6-66494509E9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13054" y="5486850"/>
            <a:ext cx="836138" cy="8361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525EE1A-4503-CF78-25F4-C45C6CDE2F03}"/>
              </a:ext>
            </a:extLst>
          </p:cNvPr>
          <p:cNvPicPr>
            <a:picLocks noChangeAspect="1"/>
          </p:cNvPicPr>
          <p:nvPr/>
        </p:nvPicPr>
        <p:blipFill>
          <a:blip r:embed="rId12"/>
          <a:stretch>
            <a:fillRect/>
          </a:stretch>
        </p:blipFill>
        <p:spPr>
          <a:xfrm>
            <a:off x="5481497" y="5408587"/>
            <a:ext cx="914401" cy="914401"/>
          </a:xfrm>
          <a:prstGeom prst="rect">
            <a:avLst/>
          </a:prstGeom>
        </p:spPr>
      </p:pic>
      <p:sp>
        <p:nvSpPr>
          <p:cNvPr id="15" name="Content Placeholder 2">
            <a:extLst>
              <a:ext uri="{FF2B5EF4-FFF2-40B4-BE49-F238E27FC236}">
                <a16:creationId xmlns:a16="http://schemas.microsoft.com/office/drawing/2014/main" id="{0474A708-5725-FAF0-9C53-148B36A1B7FA}"/>
              </a:ext>
            </a:extLst>
          </p:cNvPr>
          <p:cNvSpPr>
            <a:spLocks noGrp="1"/>
          </p:cNvSpPr>
          <p:nvPr>
            <p:ph idx="1"/>
          </p:nvPr>
        </p:nvSpPr>
        <p:spPr>
          <a:xfrm>
            <a:off x="7927115" y="4115064"/>
            <a:ext cx="4052721" cy="2519923"/>
          </a:xfrm>
        </p:spPr>
        <p:txBody>
          <a:bodyPr/>
          <a:lstStyle/>
          <a:p>
            <a:r>
              <a:rPr lang="en-US" dirty="0"/>
              <a:t>Research priorities</a:t>
            </a:r>
          </a:p>
          <a:p>
            <a:r>
              <a:rPr lang="en-US" dirty="0"/>
              <a:t>Share plans </a:t>
            </a:r>
          </a:p>
          <a:p>
            <a:r>
              <a:rPr lang="en-US" dirty="0"/>
              <a:t>Explore concerns/</a:t>
            </a:r>
          </a:p>
          <a:p>
            <a:pPr marL="0" indent="0">
              <a:buNone/>
            </a:pPr>
            <a:r>
              <a:rPr lang="en-US" dirty="0"/>
              <a:t>   acceptability/feasibility</a:t>
            </a:r>
          </a:p>
          <a:p>
            <a:r>
              <a:rPr lang="en-US" dirty="0"/>
              <a:t>Gather ideas/insights</a:t>
            </a:r>
          </a:p>
          <a:p>
            <a:endParaRPr lang="en-US" dirty="0"/>
          </a:p>
        </p:txBody>
      </p:sp>
      <p:pic>
        <p:nvPicPr>
          <p:cNvPr id="3" name="Picture 2" descr="Do Space Zoom logo - Do Space">
            <a:extLst>
              <a:ext uri="{FF2B5EF4-FFF2-40B4-BE49-F238E27FC236}">
                <a16:creationId xmlns:a16="http://schemas.microsoft.com/office/drawing/2014/main" id="{0AB8C10D-40AE-371F-2A58-FA6A81A7AC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72263" y="4327536"/>
            <a:ext cx="920896" cy="108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60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39FA3-6DB2-DF3D-906D-CB8CFB116D0A}"/>
              </a:ext>
            </a:extLst>
          </p:cNvPr>
          <p:cNvSpPr>
            <a:spLocks noGrp="1"/>
          </p:cNvSpPr>
          <p:nvPr>
            <p:ph type="title"/>
          </p:nvPr>
        </p:nvSpPr>
        <p:spPr/>
        <p:txBody>
          <a:bodyPr/>
          <a:lstStyle/>
          <a:p>
            <a:r>
              <a:rPr lang="en-US" dirty="0"/>
              <a:t>A Range of methods – Community Advisory Board</a:t>
            </a:r>
          </a:p>
        </p:txBody>
      </p:sp>
      <p:sp>
        <p:nvSpPr>
          <p:cNvPr id="3" name="Content Placeholder 2">
            <a:extLst>
              <a:ext uri="{FF2B5EF4-FFF2-40B4-BE49-F238E27FC236}">
                <a16:creationId xmlns:a16="http://schemas.microsoft.com/office/drawing/2014/main" id="{9769303D-C101-9F8A-81BD-D440FCCFC137}"/>
              </a:ext>
            </a:extLst>
          </p:cNvPr>
          <p:cNvSpPr>
            <a:spLocks noGrp="1"/>
          </p:cNvSpPr>
          <p:nvPr>
            <p:ph idx="1"/>
          </p:nvPr>
        </p:nvSpPr>
        <p:spPr>
          <a:xfrm>
            <a:off x="838200" y="1825625"/>
            <a:ext cx="4827494" cy="4351338"/>
          </a:xfrm>
        </p:spPr>
        <p:txBody>
          <a:bodyPr>
            <a:normAutofit fontScale="85000" lnSpcReduction="10000"/>
          </a:bodyPr>
          <a:lstStyle/>
          <a:p>
            <a:r>
              <a:rPr lang="en-GB" i="1" dirty="0">
                <a:latin typeface="Gotham"/>
              </a:rPr>
              <a:t>“… relatively well-known, confident, prominent and vocal leaders speaking on behalf of their communities, such as religious elders, local chiefs or elders, or leaders of women’s groups and other community-based or nongovernmental organizations.” </a:t>
            </a:r>
          </a:p>
          <a:p>
            <a:r>
              <a:rPr lang="en-GB" dirty="0"/>
              <a:t>Long(er) term relationships – frequent meetings</a:t>
            </a:r>
          </a:p>
          <a:p>
            <a:r>
              <a:rPr lang="en-GB" dirty="0"/>
              <a:t>YPAGs, Patient Groups (PPI) etc.</a:t>
            </a:r>
          </a:p>
          <a:p>
            <a:r>
              <a:rPr lang="en-US" dirty="0"/>
              <a:t>Funding depends on Pre-existing? Establishing a new CAB</a:t>
            </a:r>
          </a:p>
        </p:txBody>
      </p:sp>
      <p:pic>
        <p:nvPicPr>
          <p:cNvPr id="5" name="Picture 10" descr="A group of mixed-ethnicity people meet in a rural setting wearing masks">
            <a:extLst>
              <a:ext uri="{FF2B5EF4-FFF2-40B4-BE49-F238E27FC236}">
                <a16:creationId xmlns:a16="http://schemas.microsoft.com/office/drawing/2014/main" id="{3F055AF5-42C0-4C25-3322-C3B43943F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831" y="3211515"/>
            <a:ext cx="3939785" cy="2628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583D79-9267-D2C2-F45F-E44E1654E0A0}"/>
              </a:ext>
            </a:extLst>
          </p:cNvPr>
          <p:cNvPicPr>
            <a:picLocks noChangeAspect="1"/>
          </p:cNvPicPr>
          <p:nvPr/>
        </p:nvPicPr>
        <p:blipFill>
          <a:blip r:embed="rId4"/>
          <a:stretch>
            <a:fillRect/>
          </a:stretch>
        </p:blipFill>
        <p:spPr>
          <a:xfrm>
            <a:off x="5682303" y="1885952"/>
            <a:ext cx="1682811" cy="2381248"/>
          </a:xfrm>
          <a:prstGeom prst="rect">
            <a:avLst/>
          </a:prstGeom>
        </p:spPr>
      </p:pic>
    </p:spTree>
    <p:extLst>
      <p:ext uri="{BB962C8B-B14F-4D97-AF65-F5344CB8AC3E}">
        <p14:creationId xmlns:p14="http://schemas.microsoft.com/office/powerpoint/2010/main" val="3173997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B0B3-CE37-E8B8-ED15-EA36933473D4}"/>
              </a:ext>
            </a:extLst>
          </p:cNvPr>
          <p:cNvSpPr>
            <a:spLocks noGrp="1"/>
          </p:cNvSpPr>
          <p:nvPr>
            <p:ph type="title"/>
          </p:nvPr>
        </p:nvSpPr>
        <p:spPr>
          <a:xfrm>
            <a:off x="499782" y="-29201"/>
            <a:ext cx="11192435" cy="1325563"/>
          </a:xfrm>
        </p:spPr>
        <p:txBody>
          <a:bodyPr/>
          <a:lstStyle/>
          <a:p>
            <a:r>
              <a:rPr lang="en-US" dirty="0"/>
              <a:t>Forms of ‘Wider’ community/Public engagement</a:t>
            </a:r>
          </a:p>
        </p:txBody>
      </p:sp>
      <p:pic>
        <p:nvPicPr>
          <p:cNvPr id="7" name="Content Placeholder 6">
            <a:extLst>
              <a:ext uri="{FF2B5EF4-FFF2-40B4-BE49-F238E27FC236}">
                <a16:creationId xmlns:a16="http://schemas.microsoft.com/office/drawing/2014/main" id="{C3452913-5E74-391B-5B91-B0B508FAD60A}"/>
              </a:ext>
            </a:extLst>
          </p:cNvPr>
          <p:cNvPicPr>
            <a:picLocks noGrp="1" noChangeAspect="1"/>
          </p:cNvPicPr>
          <p:nvPr>
            <p:ph idx="1"/>
          </p:nvPr>
        </p:nvPicPr>
        <p:blipFill>
          <a:blip r:embed="rId3"/>
          <a:stretch>
            <a:fillRect/>
          </a:stretch>
        </p:blipFill>
        <p:spPr>
          <a:xfrm>
            <a:off x="4588031" y="3993273"/>
            <a:ext cx="3411861" cy="2507287"/>
          </a:xfrm>
          <a:prstGeom prst="rect">
            <a:avLst/>
          </a:prstGeom>
          <a:effectLst>
            <a:outerShdw blurRad="50800" dist="38100" dir="2700000" algn="tl" rotWithShape="0">
              <a:prstClr val="black">
                <a:alpha val="40000"/>
              </a:prstClr>
            </a:outerShdw>
          </a:effectLst>
        </p:spPr>
      </p:pic>
      <p:pic>
        <p:nvPicPr>
          <p:cNvPr id="3074" name="Picture 2">
            <a:extLst>
              <a:ext uri="{FF2B5EF4-FFF2-40B4-BE49-F238E27FC236}">
                <a16:creationId xmlns:a16="http://schemas.microsoft.com/office/drawing/2014/main" id="{376C6319-BB0F-229F-B15E-BDD3DF752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758" y="1322732"/>
            <a:ext cx="4107238" cy="23033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Content Placeholder 4" descr="A group of people sitting at a desk with a computer&#10;&#10;Description generated with very high confidence">
            <a:extLst>
              <a:ext uri="{FF2B5EF4-FFF2-40B4-BE49-F238E27FC236}">
                <a16:creationId xmlns:a16="http://schemas.microsoft.com/office/drawing/2014/main" id="{C62BDD2D-4E0C-0132-31BA-F88DAE34B2D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5008" r="1" b="880"/>
          <a:stretch/>
        </p:blipFill>
        <p:spPr>
          <a:xfrm>
            <a:off x="206759" y="4040400"/>
            <a:ext cx="4107238" cy="2306016"/>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B1253E8-E5EB-8200-831E-B2EE3DF780C6}"/>
              </a:ext>
            </a:extLst>
          </p:cNvPr>
          <p:cNvPicPr>
            <a:picLocks noChangeAspect="1"/>
          </p:cNvPicPr>
          <p:nvPr/>
        </p:nvPicPr>
        <p:blipFill>
          <a:blip r:embed="rId6"/>
          <a:stretch>
            <a:fillRect/>
          </a:stretch>
        </p:blipFill>
        <p:spPr>
          <a:xfrm>
            <a:off x="8243897" y="3982169"/>
            <a:ext cx="3741344" cy="2459873"/>
          </a:xfrm>
          <a:prstGeom prst="rect">
            <a:avLst/>
          </a:prstGeom>
          <a:effectLst>
            <a:outerShdw blurRad="50800" dist="38100" dir="2700000" algn="tl" rotWithShape="0">
              <a:prstClr val="black">
                <a:alpha val="40000"/>
              </a:prstClr>
            </a:outerShdw>
          </a:effectLst>
        </p:spPr>
      </p:pic>
      <p:sp>
        <p:nvSpPr>
          <p:cNvPr id="8" name="Content Placeholder 2">
            <a:extLst>
              <a:ext uri="{FF2B5EF4-FFF2-40B4-BE49-F238E27FC236}">
                <a16:creationId xmlns:a16="http://schemas.microsoft.com/office/drawing/2014/main" id="{FB2B2209-BF34-C9AB-830E-EFCB8097C631}"/>
              </a:ext>
            </a:extLst>
          </p:cNvPr>
          <p:cNvSpPr txBox="1">
            <a:spLocks/>
          </p:cNvSpPr>
          <p:nvPr/>
        </p:nvSpPr>
        <p:spPr>
          <a:xfrm>
            <a:off x="8695269" y="1495926"/>
            <a:ext cx="3968899" cy="24598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Requires funding</a:t>
            </a:r>
          </a:p>
          <a:p>
            <a:pPr lvl="1"/>
            <a:r>
              <a:rPr lang="en-GB" dirty="0"/>
              <a:t>Skilled staff</a:t>
            </a:r>
          </a:p>
          <a:p>
            <a:pPr lvl="1"/>
            <a:r>
              <a:rPr lang="en-GB" dirty="0"/>
              <a:t>Venues</a:t>
            </a:r>
          </a:p>
          <a:p>
            <a:pPr lvl="1"/>
            <a:r>
              <a:rPr lang="en-GB" dirty="0"/>
              <a:t>Community costs</a:t>
            </a:r>
          </a:p>
          <a:p>
            <a:pPr lvl="1"/>
            <a:r>
              <a:rPr lang="en-GB" dirty="0"/>
              <a:t>Partner costs</a:t>
            </a:r>
          </a:p>
        </p:txBody>
      </p:sp>
      <p:pic>
        <p:nvPicPr>
          <p:cNvPr id="11" name="Picture 10" descr="A group of people in a room&#10;&#10;Description automatically generated">
            <a:extLst>
              <a:ext uri="{FF2B5EF4-FFF2-40B4-BE49-F238E27FC236}">
                <a16:creationId xmlns:a16="http://schemas.microsoft.com/office/drawing/2014/main" id="{9CAE6739-EFE9-792A-3780-221588039D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88031" y="1335615"/>
            <a:ext cx="3432676" cy="2290486"/>
          </a:xfrm>
          <a:prstGeom prst="rect">
            <a:avLst/>
          </a:prstGeom>
        </p:spPr>
      </p:pic>
    </p:spTree>
    <p:extLst>
      <p:ext uri="{BB962C8B-B14F-4D97-AF65-F5344CB8AC3E}">
        <p14:creationId xmlns:p14="http://schemas.microsoft.com/office/powerpoint/2010/main" val="998341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pSp>
        <p:nvGrpSpPr>
          <p:cNvPr id="198" name="Google Shape;198;p47"/>
          <p:cNvGrpSpPr/>
          <p:nvPr/>
        </p:nvGrpSpPr>
        <p:grpSpPr>
          <a:xfrm>
            <a:off x="380253" y="753836"/>
            <a:ext cx="11732060" cy="4930989"/>
            <a:chOff x="171573" y="2073631"/>
            <a:chExt cx="12192000" cy="4930989"/>
          </a:xfrm>
        </p:grpSpPr>
        <p:sp>
          <p:nvSpPr>
            <p:cNvPr id="199" name="Google Shape;199;p47"/>
            <p:cNvSpPr/>
            <p:nvPr/>
          </p:nvSpPr>
          <p:spPr>
            <a:xfrm>
              <a:off x="171573" y="2073631"/>
              <a:ext cx="12192000" cy="4930989"/>
            </a:xfrm>
            <a:prstGeom prst="leftRightArrow">
              <a:avLst>
                <a:gd name="adj1" fmla="val 50000"/>
                <a:gd name="adj2" fmla="val 50000"/>
              </a:avLst>
            </a:prstGeom>
            <a:gradFill>
              <a:gsLst>
                <a:gs pos="0">
                  <a:srgbClr val="FBE4D4"/>
                </a:gs>
                <a:gs pos="100000">
                  <a:srgbClr val="9CC2E5"/>
                </a:gs>
              </a:gsLst>
              <a:lin ang="0" scaled="0"/>
            </a:gradFill>
            <a:ln w="9525" cap="flat" cmpd="sng">
              <a:solidFill>
                <a:srgbClr val="3E6EC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0" name="Google Shape;200;p47"/>
            <p:cNvSpPr/>
            <p:nvPr/>
          </p:nvSpPr>
          <p:spPr>
            <a:xfrm>
              <a:off x="1226934" y="3304014"/>
              <a:ext cx="847703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rgbClr val="000000"/>
                  </a:solidFill>
                  <a:latin typeface="Arial"/>
                  <a:ea typeface="Arial"/>
                  <a:cs typeface="Arial"/>
                  <a:sym typeface="Arial"/>
                </a:rPr>
                <a:t>Deep</a:t>
              </a:r>
              <a:r>
                <a:rPr lang="en-US" sz="2400" b="1" dirty="0"/>
                <a:t> CEI</a:t>
              </a:r>
              <a:r>
                <a:rPr lang="en-US" sz="2400" b="1" i="0" u="none" strike="noStrike" cap="none" dirty="0">
                  <a:solidFill>
                    <a:srgbClr val="000000"/>
                  </a:solidFill>
                  <a:latin typeface="Arial"/>
                  <a:ea typeface="Arial"/>
                  <a:cs typeface="Arial"/>
                  <a:sym typeface="Arial"/>
                </a:rPr>
                <a:t> </a:t>
              </a:r>
              <a:r>
                <a:rPr lang="en-US" sz="2400" b="0" i="0" u="none" strike="noStrike" cap="none" dirty="0">
                  <a:solidFill>
                    <a:srgbClr val="000000"/>
                  </a:solidFill>
                  <a:latin typeface="Arial"/>
                  <a:ea typeface="Arial"/>
                  <a:cs typeface="Arial"/>
                  <a:sym typeface="Arial"/>
                </a:rPr>
                <a:t>…………………………………………………..……</a:t>
              </a:r>
              <a:endParaRPr sz="2400" dirty="0"/>
            </a:p>
          </p:txBody>
        </p:sp>
        <p:sp>
          <p:nvSpPr>
            <p:cNvPr id="201" name="Google Shape;201;p47"/>
            <p:cNvSpPr/>
            <p:nvPr/>
          </p:nvSpPr>
          <p:spPr>
            <a:xfrm>
              <a:off x="8178711" y="3304014"/>
              <a:ext cx="383877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dirty="0"/>
                <a:t>                        </a:t>
              </a:r>
              <a:r>
                <a:rPr lang="en-US" sz="2400" b="1" i="0" u="none" strike="noStrike" cap="none" dirty="0">
                  <a:solidFill>
                    <a:srgbClr val="000000"/>
                  </a:solidFill>
                  <a:latin typeface="Arial"/>
                  <a:ea typeface="Arial"/>
                  <a:cs typeface="Arial"/>
                  <a:sym typeface="Arial"/>
                </a:rPr>
                <a:t>Wide </a:t>
              </a:r>
              <a:r>
                <a:rPr lang="en-US" sz="2400" b="1" dirty="0"/>
                <a:t>CEI</a:t>
              </a:r>
              <a:endParaRPr sz="2400" dirty="0"/>
            </a:p>
          </p:txBody>
        </p:sp>
        <p:grpSp>
          <p:nvGrpSpPr>
            <p:cNvPr id="202" name="Google Shape;202;p47"/>
            <p:cNvGrpSpPr/>
            <p:nvPr/>
          </p:nvGrpSpPr>
          <p:grpSpPr>
            <a:xfrm>
              <a:off x="1201936" y="3676048"/>
              <a:ext cx="10373387" cy="1938954"/>
              <a:chOff x="1785243" y="4816201"/>
              <a:chExt cx="7158542" cy="1557194"/>
            </a:xfrm>
          </p:grpSpPr>
          <p:sp>
            <p:nvSpPr>
              <p:cNvPr id="203" name="Google Shape;203;p47"/>
              <p:cNvSpPr txBox="1"/>
              <p:nvPr/>
            </p:nvSpPr>
            <p:spPr>
              <a:xfrm>
                <a:off x="1785243" y="4816202"/>
                <a:ext cx="4315010" cy="15571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Forming longer-term relationships</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Small outreach</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More participatory </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More opportunities for mutual learning</a:t>
                </a:r>
                <a:endParaRPr sz="2400" dirty="0"/>
              </a:p>
              <a:p>
                <a:pPr marL="0" marR="0" lvl="0" indent="0" algn="l"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Limited representativeness</a:t>
                </a:r>
                <a:endParaRPr sz="2400" dirty="0"/>
              </a:p>
            </p:txBody>
          </p:sp>
          <p:sp>
            <p:nvSpPr>
              <p:cNvPr id="204" name="Google Shape;204;p47"/>
              <p:cNvSpPr txBox="1"/>
              <p:nvPr/>
            </p:nvSpPr>
            <p:spPr>
              <a:xfrm>
                <a:off x="2233850" y="4816201"/>
                <a:ext cx="6709935" cy="155719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  Shorter encounters</a:t>
                </a:r>
                <a:endParaRPr sz="2400" dirty="0"/>
              </a:p>
              <a:p>
                <a:pPr marL="0" marR="0" lvl="0" indent="0" algn="r"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   Greater outreach</a:t>
                </a:r>
                <a:endParaRPr sz="2400" dirty="0"/>
              </a:p>
              <a:p>
                <a:pPr marL="0" marR="0" lvl="0" indent="0" algn="r"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  Less participatory</a:t>
                </a:r>
                <a:endParaRPr sz="2400" dirty="0"/>
              </a:p>
              <a:p>
                <a:pPr marL="0" marR="0" lvl="0" indent="0" algn="r"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 Raising public awareness</a:t>
                </a:r>
                <a:endParaRPr sz="2400" dirty="0"/>
              </a:p>
              <a:p>
                <a:pPr marL="0" marR="0" lvl="0" indent="0" algn="r" rtl="0">
                  <a:lnSpc>
                    <a:spcPct val="100000"/>
                  </a:lnSpc>
                  <a:spcBef>
                    <a:spcPts val="0"/>
                  </a:spcBef>
                  <a:spcAft>
                    <a:spcPts val="0"/>
                  </a:spcAft>
                  <a:buNone/>
                </a:pPr>
                <a:r>
                  <a:rPr lang="en-US" sz="2400" b="0" i="0" u="none" strike="noStrike" cap="none" dirty="0">
                    <a:solidFill>
                      <a:srgbClr val="000000"/>
                    </a:solidFill>
                    <a:latin typeface="Arial"/>
                    <a:ea typeface="Arial"/>
                    <a:cs typeface="Arial"/>
                    <a:sym typeface="Arial"/>
                  </a:rPr>
                  <a:t>………………….. Greater representativeness</a:t>
                </a:r>
                <a:endParaRPr sz="2400" dirty="0"/>
              </a:p>
            </p:txBody>
          </p:sp>
        </p:grpSp>
      </p:grpSp>
      <p:sp>
        <p:nvSpPr>
          <p:cNvPr id="205" name="Google Shape;205;p47"/>
          <p:cNvSpPr txBox="1">
            <a:spLocks noGrp="1"/>
          </p:cNvSpPr>
          <p:nvPr>
            <p:ph type="title"/>
          </p:nvPr>
        </p:nvSpPr>
        <p:spPr>
          <a:xfrm>
            <a:off x="838200" y="41225"/>
            <a:ext cx="10515600" cy="84231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200" b="1" dirty="0">
                <a:solidFill>
                  <a:schemeClr val="tx1"/>
                </a:solidFill>
                <a:latin typeface="Arial"/>
                <a:ea typeface="Arial"/>
                <a:cs typeface="Arial"/>
                <a:sym typeface="Arial"/>
              </a:rPr>
              <a:t>Deep or Wide CEI?</a:t>
            </a:r>
            <a:r>
              <a:rPr lang="en-US" b="1" dirty="0">
                <a:solidFill>
                  <a:schemeClr val="tx1"/>
                </a:solidFill>
                <a:latin typeface="Arial"/>
                <a:ea typeface="Arial"/>
                <a:cs typeface="Arial"/>
                <a:sym typeface="Arial"/>
              </a:rPr>
              <a:t>  </a:t>
            </a:r>
            <a:endParaRPr dirty="0">
              <a:solidFill>
                <a:schemeClr val="tx1"/>
              </a:solidFill>
            </a:endParaRPr>
          </a:p>
        </p:txBody>
      </p:sp>
      <p:sp>
        <p:nvSpPr>
          <p:cNvPr id="206" name="Google Shape;206;p47"/>
          <p:cNvSpPr txBox="1"/>
          <p:nvPr/>
        </p:nvSpPr>
        <p:spPr>
          <a:xfrm>
            <a:off x="9847022" y="5944607"/>
            <a:ext cx="196472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BFBFBF"/>
                </a:solidFill>
                <a:latin typeface="Arial"/>
                <a:ea typeface="Arial"/>
                <a:cs typeface="Arial"/>
                <a:sym typeface="Arial"/>
              </a:rPr>
              <a:t>Davies et al 2019</a:t>
            </a:r>
            <a:endParaRPr dirty="0"/>
          </a:p>
        </p:txBody>
      </p:sp>
      <p:sp>
        <p:nvSpPr>
          <p:cNvPr id="208" name="Google Shape;208;p47"/>
          <p:cNvSpPr/>
          <p:nvPr/>
        </p:nvSpPr>
        <p:spPr>
          <a:xfrm>
            <a:off x="5153341" y="4455477"/>
            <a:ext cx="1576072" cy="1229347"/>
          </a:xfrm>
          <a:prstGeom prst="clou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dirty="0">
                <a:solidFill>
                  <a:schemeClr val="lt1"/>
                </a:solidFill>
                <a:latin typeface="Arial"/>
                <a:ea typeface="Arial"/>
                <a:cs typeface="Arial"/>
                <a:sym typeface="Arial"/>
              </a:rPr>
              <a:t>Social media posting</a:t>
            </a:r>
            <a:endParaRPr sz="2000" dirty="0"/>
          </a:p>
        </p:txBody>
      </p:sp>
      <p:sp>
        <p:nvSpPr>
          <p:cNvPr id="210" name="Google Shape;210;p47"/>
          <p:cNvSpPr/>
          <p:nvPr/>
        </p:nvSpPr>
        <p:spPr>
          <a:xfrm>
            <a:off x="4957097" y="4380026"/>
            <a:ext cx="2277805" cy="1378223"/>
          </a:xfrm>
          <a:prstGeom prst="clou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000" b="0" i="0" u="none" strike="noStrike" cap="none" dirty="0">
                <a:solidFill>
                  <a:schemeClr val="lt1"/>
                </a:solidFill>
                <a:latin typeface="Arial"/>
                <a:ea typeface="Arial"/>
                <a:cs typeface="Arial"/>
                <a:sym typeface="Arial"/>
              </a:rPr>
              <a:t>Community Advisory Board</a:t>
            </a:r>
            <a:endParaRPr sz="2000" dirty="0"/>
          </a:p>
        </p:txBody>
      </p:sp>
      <p:sp>
        <p:nvSpPr>
          <p:cNvPr id="207" name="Google Shape;207;p47"/>
          <p:cNvSpPr/>
          <p:nvPr/>
        </p:nvSpPr>
        <p:spPr>
          <a:xfrm>
            <a:off x="4791328" y="4380026"/>
            <a:ext cx="2609342" cy="1403892"/>
          </a:xfrm>
          <a:prstGeom prst="clou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000" b="0" i="0" u="none" cap="none" dirty="0">
                <a:solidFill>
                  <a:schemeClr val="lt1"/>
                </a:solidFill>
                <a:latin typeface="Arial"/>
                <a:ea typeface="Arial"/>
                <a:cs typeface="Arial"/>
                <a:sym typeface="Arial"/>
              </a:rPr>
              <a:t>Meetings with hospital management</a:t>
            </a:r>
            <a:endParaRPr sz="2000" dirty="0"/>
          </a:p>
        </p:txBody>
      </p:sp>
      <p:sp>
        <p:nvSpPr>
          <p:cNvPr id="211" name="Google Shape;211;p47"/>
          <p:cNvSpPr/>
          <p:nvPr/>
        </p:nvSpPr>
        <p:spPr>
          <a:xfrm>
            <a:off x="5059084" y="4513131"/>
            <a:ext cx="2258702" cy="1137681"/>
          </a:xfrm>
          <a:prstGeom prst="clou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dirty="0">
                <a:solidFill>
                  <a:schemeClr val="lt1"/>
                </a:solidFill>
                <a:latin typeface="Arial"/>
                <a:ea typeface="Arial"/>
                <a:cs typeface="Arial"/>
                <a:sym typeface="Arial"/>
              </a:rPr>
              <a:t>Laboratory open day  </a:t>
            </a:r>
            <a:endParaRPr sz="2000" dirty="0"/>
          </a:p>
        </p:txBody>
      </p:sp>
      <p:sp>
        <p:nvSpPr>
          <p:cNvPr id="4" name="Cloud 3">
            <a:extLst>
              <a:ext uri="{FF2B5EF4-FFF2-40B4-BE49-F238E27FC236}">
                <a16:creationId xmlns:a16="http://schemas.microsoft.com/office/drawing/2014/main" id="{8DDE55EC-E483-C1C6-1530-E730670D77C9}"/>
              </a:ext>
            </a:extLst>
          </p:cNvPr>
          <p:cNvSpPr/>
          <p:nvPr/>
        </p:nvSpPr>
        <p:spPr>
          <a:xfrm>
            <a:off x="4307030" y="2082710"/>
            <a:ext cx="4194793" cy="221249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 CEI strategy may combine both wide and deep approaches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dissolve">
                                      <p:cBhvr>
                                        <p:cTn id="7" dur="500"/>
                                        <p:tgtEl>
                                          <p:spTgt spid="208"/>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0 0 L 0.37969 -0.00232 " pathEditMode="relative" ptsTypes="AA">
                                      <p:cBhvr>
                                        <p:cTn id="11" dur="2000" fill="hold"/>
                                        <p:tgtEl>
                                          <p:spTgt spid="208"/>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10"/>
                                        </p:tgtEl>
                                        <p:attrNameLst>
                                          <p:attrName>style.visibility</p:attrName>
                                        </p:attrNameLst>
                                      </p:cBhvr>
                                      <p:to>
                                        <p:strVal val="visible"/>
                                      </p:to>
                                    </p:set>
                                    <p:animEffect transition="in" filter="dissolve">
                                      <p:cBhvr>
                                        <p:cTn id="16" dur="500"/>
                                        <p:tgtEl>
                                          <p:spTgt spid="210"/>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1" nodeType="clickEffect">
                                  <p:stCondLst>
                                    <p:cond delay="0"/>
                                  </p:stCondLst>
                                  <p:childTnLst>
                                    <p:animMotion origin="layout" path="M 0 0 L -0.38555 0 " pathEditMode="relative" ptsTypes="AA">
                                      <p:cBhvr>
                                        <p:cTn id="20" dur="2000" fill="hold"/>
                                        <p:tgtEl>
                                          <p:spTgt spid="210"/>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07"/>
                                        </p:tgtEl>
                                        <p:attrNameLst>
                                          <p:attrName>style.visibility</p:attrName>
                                        </p:attrNameLst>
                                      </p:cBhvr>
                                      <p:to>
                                        <p:strVal val="visible"/>
                                      </p:to>
                                    </p:set>
                                    <p:animEffect transition="in" filter="dissolve">
                                      <p:cBhvr>
                                        <p:cTn id="25" dur="500"/>
                                        <p:tgtEl>
                                          <p:spTgt spid="207"/>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1" nodeType="clickEffect">
                                  <p:stCondLst>
                                    <p:cond delay="0"/>
                                  </p:stCondLst>
                                  <p:childTnLst>
                                    <p:animMotion origin="layout" path="M 0 0 L -0.26562 0 " pathEditMode="relative" ptsTypes="AA">
                                      <p:cBhvr>
                                        <p:cTn id="29" dur="2000" fill="hold"/>
                                        <p:tgtEl>
                                          <p:spTgt spid="207"/>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11"/>
                                        </p:tgtEl>
                                        <p:attrNameLst>
                                          <p:attrName>style.visibility</p:attrName>
                                        </p:attrNameLst>
                                      </p:cBhvr>
                                      <p:to>
                                        <p:strVal val="visible"/>
                                      </p:to>
                                    </p:set>
                                    <p:animEffect transition="in" filter="dissolve">
                                      <p:cBhvr>
                                        <p:cTn id="34" dur="500"/>
                                        <p:tgtEl>
                                          <p:spTgt spid="211"/>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1" nodeType="clickEffect">
                                  <p:stCondLst>
                                    <p:cond delay="0"/>
                                  </p:stCondLst>
                                  <p:childTnLst>
                                    <p:animMotion origin="layout" path="M 0 0 L 0.23359 0.00371 " pathEditMode="relative" ptsTypes="AA">
                                      <p:cBhvr>
                                        <p:cTn id="38" dur="2000" fill="hold"/>
                                        <p:tgtEl>
                                          <p:spTgt spid="211"/>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dissolv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p:bldP spid="208" grpId="1" animBg="1"/>
      <p:bldP spid="210" grpId="0" animBg="1"/>
      <p:bldP spid="210" grpId="1" animBg="1"/>
      <p:bldP spid="207" grpId="0" animBg="1"/>
      <p:bldP spid="207" grpId="1" animBg="1"/>
      <p:bldP spid="211" grpId="0" animBg="1"/>
      <p:bldP spid="211"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grpSp>
        <p:nvGrpSpPr>
          <p:cNvPr id="689" name="Google Shape;689;p96"/>
          <p:cNvGrpSpPr/>
          <p:nvPr/>
        </p:nvGrpSpPr>
        <p:grpSpPr>
          <a:xfrm>
            <a:off x="5867278" y="6028521"/>
            <a:ext cx="6324228" cy="760267"/>
            <a:chOff x="2160349" y="857250"/>
            <a:chExt cx="6460326" cy="835825"/>
          </a:xfrm>
        </p:grpSpPr>
        <p:pic>
          <p:nvPicPr>
            <p:cNvPr id="690" name="Google Shape;690;p96"/>
            <p:cNvPicPr preferRelativeResize="0"/>
            <p:nvPr/>
          </p:nvPicPr>
          <p:blipFill rotWithShape="1">
            <a:blip r:embed="rId3">
              <a:alphaModFix/>
            </a:blip>
            <a:srcRect/>
            <a:stretch/>
          </p:blipFill>
          <p:spPr>
            <a:xfrm>
              <a:off x="2160349" y="1253594"/>
              <a:ext cx="2960587" cy="327452"/>
            </a:xfrm>
            <a:prstGeom prst="rect">
              <a:avLst/>
            </a:prstGeom>
            <a:noFill/>
            <a:ln>
              <a:noFill/>
            </a:ln>
          </p:spPr>
        </p:pic>
        <p:pic>
          <p:nvPicPr>
            <p:cNvPr id="691" name="Google Shape;691;p96"/>
            <p:cNvPicPr preferRelativeResize="0"/>
            <p:nvPr/>
          </p:nvPicPr>
          <p:blipFill rotWithShape="1">
            <a:blip r:embed="rId4">
              <a:alphaModFix/>
            </a:blip>
            <a:srcRect/>
            <a:stretch/>
          </p:blipFill>
          <p:spPr>
            <a:xfrm>
              <a:off x="6942900" y="857250"/>
              <a:ext cx="1677775" cy="835825"/>
            </a:xfrm>
            <a:prstGeom prst="rect">
              <a:avLst/>
            </a:prstGeom>
            <a:noFill/>
            <a:ln>
              <a:noFill/>
            </a:ln>
          </p:spPr>
        </p:pic>
      </p:grpSp>
      <p:grpSp>
        <p:nvGrpSpPr>
          <p:cNvPr id="692" name="Google Shape;692;p96"/>
          <p:cNvGrpSpPr>
            <a:grpSpLocks noChangeAspect="1"/>
          </p:cNvGrpSpPr>
          <p:nvPr/>
        </p:nvGrpSpPr>
        <p:grpSpPr>
          <a:xfrm>
            <a:off x="1132315" y="1860589"/>
            <a:ext cx="8420941" cy="4363879"/>
            <a:chOff x="75374" y="641059"/>
            <a:chExt cx="11857929" cy="6144986"/>
          </a:xfrm>
        </p:grpSpPr>
        <p:pic>
          <p:nvPicPr>
            <p:cNvPr id="693" name="Google Shape;693;p96"/>
            <p:cNvPicPr preferRelativeResize="0"/>
            <p:nvPr/>
          </p:nvPicPr>
          <p:blipFill rotWithShape="1">
            <a:blip r:embed="rId5">
              <a:alphaModFix/>
            </a:blip>
            <a:srcRect/>
            <a:stretch/>
          </p:blipFill>
          <p:spPr>
            <a:xfrm>
              <a:off x="75374" y="4739899"/>
              <a:ext cx="4008930" cy="2046146"/>
            </a:xfrm>
            <a:prstGeom prst="rect">
              <a:avLst/>
            </a:prstGeom>
            <a:noFill/>
            <a:ln>
              <a:noFill/>
            </a:ln>
          </p:spPr>
        </p:pic>
        <p:grpSp>
          <p:nvGrpSpPr>
            <p:cNvPr id="694" name="Google Shape;694;p96"/>
            <p:cNvGrpSpPr/>
            <p:nvPr/>
          </p:nvGrpSpPr>
          <p:grpSpPr>
            <a:xfrm>
              <a:off x="163984" y="641059"/>
              <a:ext cx="11769319" cy="6107079"/>
              <a:chOff x="163984" y="641059"/>
              <a:chExt cx="11769319" cy="6107079"/>
            </a:xfrm>
          </p:grpSpPr>
          <p:pic>
            <p:nvPicPr>
              <p:cNvPr id="695" name="Google Shape;695;p96"/>
              <p:cNvPicPr preferRelativeResize="0"/>
              <p:nvPr/>
            </p:nvPicPr>
            <p:blipFill rotWithShape="1">
              <a:blip r:embed="rId6">
                <a:alphaModFix/>
              </a:blip>
              <a:srcRect/>
              <a:stretch/>
            </p:blipFill>
            <p:spPr>
              <a:xfrm>
                <a:off x="163984" y="641059"/>
                <a:ext cx="3957304" cy="2041525"/>
              </a:xfrm>
              <a:prstGeom prst="rect">
                <a:avLst/>
              </a:prstGeom>
              <a:noFill/>
              <a:ln>
                <a:noFill/>
              </a:ln>
            </p:spPr>
          </p:pic>
          <p:pic>
            <p:nvPicPr>
              <p:cNvPr id="696" name="Google Shape;696;p96"/>
              <p:cNvPicPr preferRelativeResize="0"/>
              <p:nvPr/>
            </p:nvPicPr>
            <p:blipFill rotWithShape="1">
              <a:blip r:embed="rId7">
                <a:alphaModFix/>
              </a:blip>
              <a:srcRect/>
              <a:stretch/>
            </p:blipFill>
            <p:spPr>
              <a:xfrm>
                <a:off x="163984" y="2705272"/>
                <a:ext cx="3920320" cy="2011938"/>
              </a:xfrm>
              <a:prstGeom prst="rect">
                <a:avLst/>
              </a:prstGeom>
              <a:noFill/>
              <a:ln>
                <a:noFill/>
              </a:ln>
            </p:spPr>
          </p:pic>
          <p:pic>
            <p:nvPicPr>
              <p:cNvPr id="697" name="Google Shape;697;p96"/>
              <p:cNvPicPr preferRelativeResize="0"/>
              <p:nvPr/>
            </p:nvPicPr>
            <p:blipFill rotWithShape="1">
              <a:blip r:embed="rId8">
                <a:alphaModFix/>
              </a:blip>
              <a:srcRect/>
              <a:stretch/>
            </p:blipFill>
            <p:spPr>
              <a:xfrm>
                <a:off x="8005588" y="678541"/>
                <a:ext cx="3927715" cy="2026731"/>
              </a:xfrm>
              <a:prstGeom prst="rect">
                <a:avLst/>
              </a:prstGeom>
              <a:noFill/>
              <a:ln>
                <a:noFill/>
              </a:ln>
            </p:spPr>
          </p:pic>
          <p:pic>
            <p:nvPicPr>
              <p:cNvPr id="698" name="Google Shape;698;p96"/>
              <p:cNvPicPr preferRelativeResize="0"/>
              <p:nvPr/>
            </p:nvPicPr>
            <p:blipFill rotWithShape="1">
              <a:blip r:embed="rId9">
                <a:alphaModFix/>
              </a:blip>
              <a:srcRect/>
              <a:stretch/>
            </p:blipFill>
            <p:spPr>
              <a:xfrm>
                <a:off x="4117666" y="659551"/>
                <a:ext cx="3920319" cy="2004540"/>
              </a:xfrm>
              <a:prstGeom prst="rect">
                <a:avLst/>
              </a:prstGeom>
              <a:noFill/>
              <a:ln>
                <a:noFill/>
              </a:ln>
            </p:spPr>
          </p:pic>
          <p:pic>
            <p:nvPicPr>
              <p:cNvPr id="699" name="Google Shape;699;p96"/>
              <p:cNvPicPr preferRelativeResize="0"/>
              <p:nvPr/>
            </p:nvPicPr>
            <p:blipFill rotWithShape="1">
              <a:blip r:embed="rId10">
                <a:alphaModFix/>
              </a:blip>
              <a:srcRect/>
              <a:stretch/>
            </p:blipFill>
            <p:spPr>
              <a:xfrm>
                <a:off x="4106647" y="2682583"/>
                <a:ext cx="3898941" cy="2004540"/>
              </a:xfrm>
              <a:prstGeom prst="rect">
                <a:avLst/>
              </a:prstGeom>
              <a:noFill/>
              <a:ln>
                <a:noFill/>
              </a:ln>
            </p:spPr>
          </p:pic>
          <p:pic>
            <p:nvPicPr>
              <p:cNvPr id="700" name="Google Shape;700;p96"/>
              <p:cNvPicPr preferRelativeResize="0"/>
              <p:nvPr/>
            </p:nvPicPr>
            <p:blipFill rotWithShape="1">
              <a:blip r:embed="rId11">
                <a:alphaModFix/>
              </a:blip>
              <a:srcRect/>
              <a:stretch/>
            </p:blipFill>
            <p:spPr>
              <a:xfrm>
                <a:off x="4106647" y="4728804"/>
                <a:ext cx="3927715" cy="2019334"/>
              </a:xfrm>
              <a:prstGeom prst="rect">
                <a:avLst/>
              </a:prstGeom>
              <a:noFill/>
              <a:ln>
                <a:noFill/>
              </a:ln>
            </p:spPr>
          </p:pic>
        </p:grpSp>
      </p:grpSp>
      <p:sp>
        <p:nvSpPr>
          <p:cNvPr id="701" name="Google Shape;701;p96"/>
          <p:cNvSpPr txBox="1"/>
          <p:nvPr/>
        </p:nvSpPr>
        <p:spPr>
          <a:xfrm>
            <a:off x="7204727" y="3412695"/>
            <a:ext cx="3633600" cy="2750000"/>
          </a:xfrm>
          <a:prstGeom prst="rect">
            <a:avLst/>
          </a:prstGeom>
          <a:noFill/>
          <a:ln>
            <a:noFill/>
          </a:ln>
        </p:spPr>
        <p:txBody>
          <a:bodyPr spcFirstLastPara="1" wrap="square" lIns="91433" tIns="45700" rIns="91433" bIns="45700" anchor="t" anchorCtr="0">
            <a:normAutofit fontScale="85000" lnSpcReduction="20000"/>
          </a:bodyPr>
          <a:lstStyle/>
          <a:p>
            <a:pPr>
              <a:lnSpc>
                <a:spcPct val="90000"/>
              </a:lnSpc>
              <a:buClr>
                <a:schemeClr val="dk1"/>
              </a:buClr>
              <a:buSzPct val="100000"/>
            </a:pPr>
            <a:r>
              <a:rPr lang="en-GB" sz="2800" b="1" dirty="0">
                <a:solidFill>
                  <a:schemeClr val="dk1"/>
                </a:solidFill>
                <a:latin typeface="Arial"/>
                <a:ea typeface="Arial"/>
                <a:cs typeface="Arial"/>
                <a:sym typeface="Arial"/>
              </a:rPr>
              <a:t>Authors</a:t>
            </a:r>
            <a:endParaRPr sz="1467" dirty="0"/>
          </a:p>
          <a:p>
            <a:pPr marL="237061" indent="-235790">
              <a:lnSpc>
                <a:spcPct val="90000"/>
              </a:lnSpc>
              <a:spcBef>
                <a:spcPts val="1067"/>
              </a:spcBef>
              <a:buClr>
                <a:schemeClr val="dk1"/>
              </a:buClr>
              <a:buSzPct val="100000"/>
              <a:buFont typeface="Arial"/>
              <a:buChar char="•"/>
            </a:pPr>
            <a:r>
              <a:rPr lang="en-GB" sz="2800" dirty="0">
                <a:solidFill>
                  <a:schemeClr val="dk1"/>
                </a:solidFill>
                <a:latin typeface="Arial"/>
                <a:ea typeface="Arial"/>
                <a:cs typeface="Arial"/>
                <a:sym typeface="Arial"/>
              </a:rPr>
              <a:t>Gill Black</a:t>
            </a:r>
            <a:endParaRPr sz="1467" dirty="0"/>
          </a:p>
          <a:p>
            <a:pPr marL="237061" indent="-235790">
              <a:lnSpc>
                <a:spcPct val="90000"/>
              </a:lnSpc>
              <a:spcBef>
                <a:spcPts val="1067"/>
              </a:spcBef>
              <a:buClr>
                <a:schemeClr val="dk1"/>
              </a:buClr>
              <a:buSzPct val="100000"/>
              <a:buFont typeface="Arial"/>
              <a:buChar char="•"/>
            </a:pPr>
            <a:r>
              <a:rPr lang="en-GB" sz="2800" dirty="0">
                <a:solidFill>
                  <a:schemeClr val="dk1"/>
                </a:solidFill>
                <a:latin typeface="Arial"/>
                <a:ea typeface="Arial"/>
                <a:cs typeface="Arial"/>
                <a:sym typeface="Arial"/>
              </a:rPr>
              <a:t>Rodrick </a:t>
            </a:r>
            <a:r>
              <a:rPr lang="en-GB" sz="2800" dirty="0" err="1">
                <a:solidFill>
                  <a:schemeClr val="dk1"/>
                </a:solidFill>
                <a:latin typeface="Arial"/>
                <a:ea typeface="Arial"/>
                <a:cs typeface="Arial"/>
                <a:sym typeface="Arial"/>
              </a:rPr>
              <a:t>Sambakun</a:t>
            </a:r>
            <a:r>
              <a:rPr lang="en-GB" sz="2800" dirty="0" err="1">
                <a:solidFill>
                  <a:schemeClr val="dk1"/>
                </a:solidFill>
              </a:rPr>
              <a:t>s</a:t>
            </a:r>
            <a:r>
              <a:rPr lang="en-GB" sz="2800" dirty="0" err="1">
                <a:solidFill>
                  <a:schemeClr val="dk1"/>
                </a:solidFill>
                <a:latin typeface="Arial"/>
                <a:ea typeface="Arial"/>
                <a:cs typeface="Arial"/>
                <a:sym typeface="Arial"/>
              </a:rPr>
              <a:t>i</a:t>
            </a:r>
            <a:endParaRPr sz="2800" dirty="0">
              <a:solidFill>
                <a:schemeClr val="dk1"/>
              </a:solidFill>
              <a:latin typeface="Arial"/>
              <a:ea typeface="Arial"/>
              <a:cs typeface="Arial"/>
              <a:sym typeface="Arial"/>
            </a:endParaRPr>
          </a:p>
          <a:p>
            <a:pPr marL="237061" indent="-235790">
              <a:lnSpc>
                <a:spcPct val="90000"/>
              </a:lnSpc>
              <a:spcBef>
                <a:spcPts val="1067"/>
              </a:spcBef>
              <a:buClr>
                <a:schemeClr val="dk1"/>
              </a:buClr>
              <a:buSzPct val="100000"/>
              <a:buFont typeface="Arial"/>
              <a:buChar char="•"/>
            </a:pPr>
            <a:r>
              <a:rPr lang="en-GB" sz="2800" dirty="0">
                <a:solidFill>
                  <a:schemeClr val="dk1"/>
                </a:solidFill>
                <a:latin typeface="Arial"/>
                <a:ea typeface="Arial"/>
                <a:cs typeface="Arial"/>
                <a:sym typeface="Arial"/>
              </a:rPr>
              <a:t>Robin Vincent</a:t>
            </a:r>
            <a:endParaRPr sz="1467" dirty="0"/>
          </a:p>
          <a:p>
            <a:pPr marL="237061" indent="-235790">
              <a:lnSpc>
                <a:spcPct val="90000"/>
              </a:lnSpc>
              <a:spcBef>
                <a:spcPts val="1067"/>
              </a:spcBef>
              <a:buClr>
                <a:schemeClr val="dk1"/>
              </a:buClr>
              <a:buSzPct val="100000"/>
              <a:buFont typeface="Arial"/>
              <a:buChar char="•"/>
            </a:pPr>
            <a:r>
              <a:rPr lang="en-GB" sz="2800" dirty="0">
                <a:solidFill>
                  <a:schemeClr val="dk1"/>
                </a:solidFill>
                <a:latin typeface="Arial"/>
                <a:ea typeface="Arial"/>
                <a:cs typeface="Arial"/>
                <a:sym typeface="Arial"/>
              </a:rPr>
              <a:t>Alun Davies</a:t>
            </a:r>
            <a:endParaRPr sz="1467" dirty="0"/>
          </a:p>
          <a:p>
            <a:pPr marL="237061" indent="-235790">
              <a:lnSpc>
                <a:spcPct val="90000"/>
              </a:lnSpc>
              <a:spcBef>
                <a:spcPts val="1067"/>
              </a:spcBef>
              <a:buClr>
                <a:schemeClr val="dk1"/>
              </a:buClr>
              <a:buSzPct val="100000"/>
              <a:buFont typeface="Arial"/>
              <a:buChar char="•"/>
            </a:pPr>
            <a:r>
              <a:rPr lang="en-GB" sz="2800" dirty="0">
                <a:solidFill>
                  <a:schemeClr val="dk1"/>
                </a:solidFill>
                <a:latin typeface="Arial"/>
                <a:ea typeface="Arial"/>
                <a:cs typeface="Arial"/>
                <a:sym typeface="Arial"/>
              </a:rPr>
              <a:t>Noni Mumba</a:t>
            </a:r>
            <a:endParaRPr sz="1467" dirty="0"/>
          </a:p>
          <a:p>
            <a:pPr marL="237061" indent="-235790">
              <a:lnSpc>
                <a:spcPct val="90000"/>
              </a:lnSpc>
              <a:spcBef>
                <a:spcPts val="1067"/>
              </a:spcBef>
              <a:buClr>
                <a:schemeClr val="dk1"/>
              </a:buClr>
              <a:buSzPct val="100000"/>
              <a:buFont typeface="Arial"/>
              <a:buChar char="•"/>
            </a:pPr>
            <a:r>
              <a:rPr lang="en-GB" sz="2800" dirty="0">
                <a:solidFill>
                  <a:schemeClr val="dk1"/>
                </a:solidFill>
                <a:latin typeface="Arial"/>
                <a:ea typeface="Arial"/>
                <a:cs typeface="Arial"/>
                <a:sym typeface="Arial"/>
              </a:rPr>
              <a:t>Helen </a:t>
            </a:r>
            <a:r>
              <a:rPr lang="en-GB" sz="2800" dirty="0" err="1">
                <a:solidFill>
                  <a:schemeClr val="dk1"/>
                </a:solidFill>
                <a:latin typeface="Arial"/>
                <a:ea typeface="Arial"/>
                <a:cs typeface="Arial"/>
                <a:sym typeface="Arial"/>
              </a:rPr>
              <a:t>Latchem</a:t>
            </a:r>
            <a:endParaRPr sz="2800" dirty="0">
              <a:solidFill>
                <a:schemeClr val="dk1"/>
              </a:solidFill>
              <a:latin typeface="Arial"/>
              <a:ea typeface="Arial"/>
              <a:cs typeface="Arial"/>
              <a:sym typeface="Arial"/>
            </a:endParaRPr>
          </a:p>
        </p:txBody>
      </p:sp>
      <p:pic>
        <p:nvPicPr>
          <p:cNvPr id="702" name="Google Shape;702;p96"/>
          <p:cNvPicPr preferRelativeResize="0"/>
          <p:nvPr/>
        </p:nvPicPr>
        <p:blipFill>
          <a:blip r:embed="rId12">
            <a:alphaModFix/>
          </a:blip>
          <a:stretch>
            <a:fillRect/>
          </a:stretch>
        </p:blipFill>
        <p:spPr>
          <a:xfrm>
            <a:off x="8895499" y="6224467"/>
            <a:ext cx="1561700" cy="571600"/>
          </a:xfrm>
          <a:prstGeom prst="rect">
            <a:avLst/>
          </a:prstGeom>
          <a:noFill/>
          <a:ln>
            <a:noFill/>
          </a:ln>
        </p:spPr>
      </p:pic>
      <p:pic>
        <p:nvPicPr>
          <p:cNvPr id="2" name="Google Shape;711;p97">
            <a:extLst>
              <a:ext uri="{FF2B5EF4-FFF2-40B4-BE49-F238E27FC236}">
                <a16:creationId xmlns:a16="http://schemas.microsoft.com/office/drawing/2014/main" id="{35EB3A40-7E05-49A9-B820-E07299714AB4}"/>
              </a:ext>
            </a:extLst>
          </p:cNvPr>
          <p:cNvPicPr preferRelativeResize="0">
            <a:picLocks noChangeAspect="1"/>
          </p:cNvPicPr>
          <p:nvPr/>
        </p:nvPicPr>
        <p:blipFill>
          <a:blip r:embed="rId13" cstate="hqprint">
            <a:alphaModFix/>
            <a:extLst>
              <a:ext uri="{28A0092B-C50C-407E-A947-70E740481C1C}">
                <a14:useLocalDpi xmlns:a14="http://schemas.microsoft.com/office/drawing/2010/main"/>
              </a:ext>
            </a:extLst>
          </a:blip>
          <a:stretch>
            <a:fillRect/>
          </a:stretch>
        </p:blipFill>
        <p:spPr>
          <a:xfrm>
            <a:off x="9701296" y="1911636"/>
            <a:ext cx="1423587" cy="1439288"/>
          </a:xfrm>
          <a:prstGeom prst="rect">
            <a:avLst/>
          </a:prstGeom>
          <a:noFill/>
          <a:ln>
            <a:noFill/>
          </a:ln>
        </p:spPr>
      </p:pic>
      <p:sp>
        <p:nvSpPr>
          <p:cNvPr id="3" name="Google Shape;560;p84">
            <a:extLst>
              <a:ext uri="{FF2B5EF4-FFF2-40B4-BE49-F238E27FC236}">
                <a16:creationId xmlns:a16="http://schemas.microsoft.com/office/drawing/2014/main" id="{845033E1-BCD5-51A8-4B2B-6F71C1D5ED6B}"/>
              </a:ext>
            </a:extLst>
          </p:cNvPr>
          <p:cNvSpPr txBox="1">
            <a:spLocks/>
          </p:cNvSpPr>
          <p:nvPr/>
        </p:nvSpPr>
        <p:spPr>
          <a:xfrm>
            <a:off x="121921" y="171113"/>
            <a:ext cx="11862815" cy="1701507"/>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SzPts val="3600"/>
            </a:pPr>
            <a:r>
              <a:rPr lang="en-GB" sz="3200" b="1" dirty="0"/>
              <a:t>An Introduction and Practical Guide to Community Engagement and Involvement in Global Health Research</a:t>
            </a:r>
          </a:p>
        </p:txBody>
      </p:sp>
    </p:spTree>
    <p:extLst>
      <p:ext uri="{BB962C8B-B14F-4D97-AF65-F5344CB8AC3E}">
        <p14:creationId xmlns:p14="http://schemas.microsoft.com/office/powerpoint/2010/main" val="607640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7D7220-1AF1-C330-4B6F-D3C84235CD42}"/>
              </a:ext>
            </a:extLst>
          </p:cNvPr>
          <p:cNvPicPr>
            <a:picLocks noChangeAspect="1"/>
          </p:cNvPicPr>
          <p:nvPr/>
        </p:nvPicPr>
        <p:blipFill>
          <a:blip r:embed="rId3"/>
          <a:stretch>
            <a:fillRect/>
          </a:stretch>
        </p:blipFill>
        <p:spPr>
          <a:xfrm>
            <a:off x="7081520" y="2154048"/>
            <a:ext cx="3629732" cy="3586726"/>
          </a:xfrm>
          <a:prstGeom prst="rect">
            <a:avLst/>
          </a:prstGeom>
        </p:spPr>
      </p:pic>
      <p:sp>
        <p:nvSpPr>
          <p:cNvPr id="8" name="TextBox 7">
            <a:extLst>
              <a:ext uri="{FF2B5EF4-FFF2-40B4-BE49-F238E27FC236}">
                <a16:creationId xmlns:a16="http://schemas.microsoft.com/office/drawing/2014/main" id="{0DB08031-27B2-66FB-1162-8E67F76F15C1}"/>
              </a:ext>
            </a:extLst>
          </p:cNvPr>
          <p:cNvSpPr txBox="1"/>
          <p:nvPr/>
        </p:nvSpPr>
        <p:spPr>
          <a:xfrm>
            <a:off x="307832" y="495300"/>
            <a:ext cx="12246118" cy="1801622"/>
          </a:xfrm>
          <a:prstGeom prst="rect">
            <a:avLst/>
          </a:prstGeom>
          <a:noFill/>
        </p:spPr>
        <p:txBody>
          <a:bodyPr wrap="square" lIns="77318" tIns="38659" rIns="77318" bIns="38659" rtlCol="0">
            <a:spAutoFit/>
          </a:bodyPr>
          <a:lstStyle/>
          <a:p>
            <a:r>
              <a:rPr lang="en-GB" sz="3600" dirty="0">
                <a:cs typeface="Arial" panose="020B0604020202020204" pitchFamily="34" charset="0"/>
              </a:rPr>
              <a:t>This practical guide outlines how to plan a Community Engagement and Involvement strategy for funding applications</a:t>
            </a:r>
          </a:p>
          <a:p>
            <a:pPr algn="just"/>
            <a:endParaRPr lang="en-GB" sz="4000" dirty="0">
              <a:cs typeface="Arial" panose="020B0604020202020204" pitchFamily="34" charset="0"/>
            </a:endParaRPr>
          </a:p>
        </p:txBody>
      </p:sp>
      <p:pic>
        <p:nvPicPr>
          <p:cNvPr id="1026" name="Picture 2">
            <a:extLst>
              <a:ext uri="{FF2B5EF4-FFF2-40B4-BE49-F238E27FC236}">
                <a16:creationId xmlns:a16="http://schemas.microsoft.com/office/drawing/2014/main" id="{9B7A44EB-A3AE-0831-FEAC-759D85607A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8" t="1374" r="389"/>
          <a:stretch/>
        </p:blipFill>
        <p:spPr bwMode="auto">
          <a:xfrm>
            <a:off x="1532536" y="2234316"/>
            <a:ext cx="5185177" cy="35064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ollection of musical instruments&#10;&#10;Description automatically generated">
            <a:extLst>
              <a:ext uri="{FF2B5EF4-FFF2-40B4-BE49-F238E27FC236}">
                <a16:creationId xmlns:a16="http://schemas.microsoft.com/office/drawing/2014/main" id="{1159781D-BCA6-E89F-9289-B10BD0F5A52C}"/>
              </a:ext>
            </a:extLst>
          </p:cNvPr>
          <p:cNvPicPr>
            <a:picLocks noChangeAspect="1"/>
          </p:cNvPicPr>
          <p:nvPr/>
        </p:nvPicPr>
        <p:blipFill>
          <a:blip r:embed="rId5"/>
          <a:stretch>
            <a:fillRect/>
          </a:stretch>
        </p:blipFill>
        <p:spPr>
          <a:xfrm>
            <a:off x="1840523" y="2460084"/>
            <a:ext cx="4677961" cy="1169490"/>
          </a:xfrm>
          <a:prstGeom prst="rect">
            <a:avLst/>
          </a:prstGeom>
        </p:spPr>
      </p:pic>
    </p:spTree>
    <p:extLst>
      <p:ext uri="{BB962C8B-B14F-4D97-AF65-F5344CB8AC3E}">
        <p14:creationId xmlns:p14="http://schemas.microsoft.com/office/powerpoint/2010/main" val="129329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9B880B1-AB6F-D129-61BF-F97D5C3C22B0}"/>
              </a:ext>
            </a:extLst>
          </p:cNvPr>
          <p:cNvSpPr>
            <a:spLocks/>
          </p:cNvSpPr>
          <p:nvPr/>
        </p:nvSpPr>
        <p:spPr>
          <a:xfrm>
            <a:off x="4763654" y="2632717"/>
            <a:ext cx="7207624" cy="2783405"/>
          </a:xfrm>
          <a:prstGeom prst="rect">
            <a:avLst/>
          </a:prstGeom>
        </p:spPr>
        <p:txBody>
          <a:bodyPr>
            <a:normAutofit lnSpcReduction="10000"/>
          </a:bodyPr>
          <a:lstStyle/>
          <a:p>
            <a:pPr defTabSz="822960"/>
            <a:r>
              <a:rPr lang="en-GB" sz="3200" i="1" kern="1200" dirty="0">
                <a:solidFill>
                  <a:schemeClr val="accent1">
                    <a:lumMod val="75000"/>
                  </a:schemeClr>
                </a:solidFill>
                <a:latin typeface="+mn-lt"/>
                <a:ea typeface="+mn-ea"/>
                <a:cs typeface="+mn-cs"/>
              </a:rPr>
              <a:t>“</a:t>
            </a:r>
            <a:r>
              <a:rPr lang="en-GB" sz="3200" b="1" i="1" kern="1200" dirty="0">
                <a:solidFill>
                  <a:schemeClr val="accent1">
                    <a:lumMod val="75000"/>
                  </a:schemeClr>
                </a:solidFill>
                <a:latin typeface="+mn-lt"/>
                <a:ea typeface="+mn-ea"/>
                <a:cs typeface="+mn-cs"/>
              </a:rPr>
              <a:t>Community engagement </a:t>
            </a:r>
            <a:r>
              <a:rPr lang="en-GB" sz="3200" i="1" kern="1200" dirty="0">
                <a:solidFill>
                  <a:schemeClr val="accent1">
                    <a:lumMod val="75000"/>
                  </a:schemeClr>
                </a:solidFill>
                <a:latin typeface="+mn-lt"/>
                <a:ea typeface="+mn-ea"/>
                <a:cs typeface="+mn-cs"/>
              </a:rPr>
              <a:t>is not just a part of global health research; it's its heart and soul. It ensures that our efforts are not only scientifically sound but also socially relevant and culturally sensitive." </a:t>
            </a:r>
          </a:p>
          <a:p>
            <a:pPr algn="r" defTabSz="822960"/>
            <a:r>
              <a:rPr lang="en-GB" sz="1400" b="1" kern="1200" dirty="0" err="1">
                <a:solidFill>
                  <a:srgbClr val="374151"/>
                </a:solidFill>
                <a:latin typeface="+mn-lt"/>
                <a:ea typeface="+mn-ea"/>
                <a:cs typeface="+mn-cs"/>
              </a:rPr>
              <a:t>Dr.</a:t>
            </a:r>
            <a:r>
              <a:rPr lang="en-GB" sz="1400" b="1" kern="1200" dirty="0">
                <a:solidFill>
                  <a:srgbClr val="374151"/>
                </a:solidFill>
                <a:latin typeface="+mn-lt"/>
                <a:ea typeface="+mn-ea"/>
                <a:cs typeface="+mn-cs"/>
              </a:rPr>
              <a:t> Tedros Adhanom Ghebreyesus,</a:t>
            </a:r>
            <a:r>
              <a:rPr lang="en-GB" sz="1400" kern="1200" dirty="0">
                <a:solidFill>
                  <a:srgbClr val="374151"/>
                </a:solidFill>
                <a:latin typeface="+mn-lt"/>
                <a:ea typeface="+mn-ea"/>
                <a:cs typeface="+mn-cs"/>
              </a:rPr>
              <a:t> </a:t>
            </a:r>
          </a:p>
          <a:p>
            <a:pPr algn="r" defTabSz="822960"/>
            <a:r>
              <a:rPr lang="en-GB" sz="1400" kern="1200" dirty="0">
                <a:solidFill>
                  <a:srgbClr val="374151"/>
                </a:solidFill>
                <a:latin typeface="+mn-lt"/>
                <a:ea typeface="+mn-ea"/>
                <a:cs typeface="+mn-cs"/>
              </a:rPr>
              <a:t>Director-General of WHO, 2023</a:t>
            </a:r>
            <a:endParaRPr lang="en-US" sz="1400" dirty="0"/>
          </a:p>
        </p:txBody>
      </p:sp>
      <p:pic>
        <p:nvPicPr>
          <p:cNvPr id="2" name="Picture 1">
            <a:extLst>
              <a:ext uri="{FF2B5EF4-FFF2-40B4-BE49-F238E27FC236}">
                <a16:creationId xmlns:a16="http://schemas.microsoft.com/office/drawing/2014/main" id="{AC28D678-4DF9-5DA2-F035-205D52CE6C15}"/>
              </a:ext>
            </a:extLst>
          </p:cNvPr>
          <p:cNvPicPr>
            <a:picLocks noChangeAspect="1"/>
          </p:cNvPicPr>
          <p:nvPr/>
        </p:nvPicPr>
        <p:blipFill>
          <a:blip r:embed="rId3"/>
          <a:stretch>
            <a:fillRect/>
          </a:stretch>
        </p:blipFill>
        <p:spPr>
          <a:xfrm>
            <a:off x="842682" y="872707"/>
            <a:ext cx="3663189" cy="51471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8852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A20A-7DA2-96AB-C439-1CAAAA800751}"/>
              </a:ext>
            </a:extLst>
          </p:cNvPr>
          <p:cNvSpPr>
            <a:spLocks noGrp="1"/>
          </p:cNvSpPr>
          <p:nvPr>
            <p:ph type="title"/>
          </p:nvPr>
        </p:nvSpPr>
        <p:spPr>
          <a:xfrm>
            <a:off x="838200" y="517390"/>
            <a:ext cx="10515600" cy="1325563"/>
          </a:xfrm>
        </p:spPr>
        <p:txBody>
          <a:bodyPr/>
          <a:lstStyle/>
          <a:p>
            <a:r>
              <a:rPr lang="en-US" dirty="0"/>
              <a:t>Engagement increasingly demanded by research funders</a:t>
            </a:r>
          </a:p>
        </p:txBody>
      </p:sp>
      <p:sp>
        <p:nvSpPr>
          <p:cNvPr id="6" name="Text Box 1">
            <a:extLst>
              <a:ext uri="{FF2B5EF4-FFF2-40B4-BE49-F238E27FC236}">
                <a16:creationId xmlns:a16="http://schemas.microsoft.com/office/drawing/2014/main" id="{2C8A8E39-CD83-5B0A-E98D-0CA6E8591E3D}"/>
              </a:ext>
            </a:extLst>
          </p:cNvPr>
          <p:cNvSpPr txBox="1"/>
          <p:nvPr/>
        </p:nvSpPr>
        <p:spPr>
          <a:xfrm>
            <a:off x="838200" y="2154880"/>
            <a:ext cx="10515600" cy="1641475"/>
          </a:xfrm>
          <a:prstGeom prst="rect">
            <a:avLst/>
          </a:prstGeom>
          <a:solidFill>
            <a:schemeClr val="lt1"/>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2000" i="1" kern="100" dirty="0">
                <a:solidFill>
                  <a:srgbClr val="000000"/>
                </a:solidFill>
                <a:effectLst/>
                <a:latin typeface="Lato" panose="020F0502020204030203" pitchFamily="34" charset="0"/>
                <a:ea typeface="Calibri" panose="020F0502020204030204" pitchFamily="34" charset="0"/>
                <a:cs typeface="Times New Roman" panose="02020603050405020304" pitchFamily="18" charset="0"/>
              </a:rPr>
              <a:t>“</a:t>
            </a:r>
            <a:r>
              <a:rPr lang="en-GB" sz="2000" b="1" i="1" kern="100" dirty="0">
                <a:solidFill>
                  <a:srgbClr val="43BCBE"/>
                </a:solidFill>
                <a:effectLst/>
                <a:latin typeface="Lato" panose="020F0502020204030203" pitchFamily="34" charset="0"/>
                <a:ea typeface="Calibri" panose="020F0502020204030204" pitchFamily="34" charset="0"/>
                <a:cs typeface="Times New Roman" panose="02020603050405020304" pitchFamily="18" charset="0"/>
              </a:rPr>
              <a:t>NIHR</a:t>
            </a:r>
            <a:r>
              <a:rPr lang="en-GB" sz="2000" i="1" kern="100" dirty="0">
                <a:solidFill>
                  <a:srgbClr val="000000"/>
                </a:solidFill>
                <a:effectLst/>
                <a:latin typeface="Lato" panose="020F0502020204030203" pitchFamily="34" charset="0"/>
                <a:ea typeface="Calibri" panose="020F0502020204030204" pitchFamily="34" charset="0"/>
                <a:cs typeface="Times New Roman" panose="02020603050405020304" pitchFamily="18" charset="0"/>
              </a:rPr>
              <a:t> champions community engagement and involvement (CEI) as a core principle of its global health research portfolio, alongside equitable partnerships and local research capacity strengthening. All applicants for NIHR global health research funding are required to plan for and undertake active and participatory CEI.” </a:t>
            </a:r>
            <a:r>
              <a:rPr lang="en-GB" sz="2000" i="1" u="sng" kern="100" dirty="0">
                <a:solidFill>
                  <a:srgbClr val="0563C1"/>
                </a:solidFill>
                <a:effectLst/>
                <a:latin typeface="Lato" panose="020F0502020204030203" pitchFamily="34" charset="0"/>
                <a:ea typeface="Calibri" panose="020F0502020204030204" pitchFamily="34" charset="0"/>
                <a:cs typeface="Times New Roman" panose="02020603050405020304" pitchFamily="18" charset="0"/>
                <a:hlinkClick r:id="rId3"/>
              </a:rPr>
              <a:t>nihr.ac.uk</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75670350-B91E-9544-2EF2-D90163653B85}"/>
              </a:ext>
            </a:extLst>
          </p:cNvPr>
          <p:cNvGrpSpPr>
            <a:grpSpLocks noChangeAspect="1"/>
          </p:cNvGrpSpPr>
          <p:nvPr/>
        </p:nvGrpSpPr>
        <p:grpSpPr>
          <a:xfrm>
            <a:off x="838200" y="3997283"/>
            <a:ext cx="10615994" cy="1521201"/>
            <a:chOff x="323850" y="3289455"/>
            <a:chExt cx="7772400" cy="1113733"/>
          </a:xfrm>
        </p:grpSpPr>
        <p:pic>
          <p:nvPicPr>
            <p:cNvPr id="4" name="Picture 3">
              <a:extLst>
                <a:ext uri="{FF2B5EF4-FFF2-40B4-BE49-F238E27FC236}">
                  <a16:creationId xmlns:a16="http://schemas.microsoft.com/office/drawing/2014/main" id="{F7F1BE84-DD87-7E64-8799-CC5D4A762657}"/>
                </a:ext>
              </a:extLst>
            </p:cNvPr>
            <p:cNvPicPr>
              <a:picLocks noChangeAspect="1"/>
            </p:cNvPicPr>
            <p:nvPr/>
          </p:nvPicPr>
          <p:blipFill rotWithShape="1">
            <a:blip r:embed="rId4"/>
            <a:srcRect b="62661"/>
            <a:stretch/>
          </p:blipFill>
          <p:spPr>
            <a:xfrm>
              <a:off x="323850" y="3624447"/>
              <a:ext cx="7772400" cy="778741"/>
            </a:xfrm>
            <a:prstGeom prst="rect">
              <a:avLst/>
            </a:prstGeom>
          </p:spPr>
        </p:pic>
        <p:sp>
          <p:nvSpPr>
            <p:cNvPr id="7" name="TextBox 6">
              <a:extLst>
                <a:ext uri="{FF2B5EF4-FFF2-40B4-BE49-F238E27FC236}">
                  <a16:creationId xmlns:a16="http://schemas.microsoft.com/office/drawing/2014/main" id="{75A5948C-F0E8-3ED3-1775-CB79C35E77F6}"/>
                </a:ext>
              </a:extLst>
            </p:cNvPr>
            <p:cNvSpPr txBox="1"/>
            <p:nvPr/>
          </p:nvSpPr>
          <p:spPr>
            <a:xfrm>
              <a:off x="358157" y="3289455"/>
              <a:ext cx="7677234" cy="400110"/>
            </a:xfrm>
            <a:prstGeom prst="rect">
              <a:avLst/>
            </a:prstGeom>
            <a:solidFill>
              <a:srgbClr val="43BCBE"/>
            </a:solidFill>
            <a:ln w="12700">
              <a:solidFill>
                <a:prstClr val="black"/>
              </a:solidFill>
            </a:ln>
          </p:spPr>
          <p:txBody>
            <a:bodyPr wrap="square" rtlCol="0">
              <a:spAutoFit/>
            </a:bodyPr>
            <a:lstStyle/>
            <a:p>
              <a:r>
                <a:rPr lang="en-US" sz="2000" b="1" dirty="0">
                  <a:solidFill>
                    <a:schemeClr val="bg1"/>
                  </a:solidFill>
                </a:rPr>
                <a:t>Wellcome Fellowship Application Form</a:t>
              </a:r>
            </a:p>
          </p:txBody>
        </p:sp>
      </p:grpSp>
    </p:spTree>
    <p:extLst>
      <p:ext uri="{BB962C8B-B14F-4D97-AF65-F5344CB8AC3E}">
        <p14:creationId xmlns:p14="http://schemas.microsoft.com/office/powerpoint/2010/main" val="742945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72382-2A2C-898A-AA35-01CD47CB978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B1EAC3-1755-09F6-5F0F-830926873B07}"/>
              </a:ext>
            </a:extLst>
          </p:cNvPr>
          <p:cNvPicPr>
            <a:picLocks noChangeAspect="1"/>
          </p:cNvPicPr>
          <p:nvPr/>
        </p:nvPicPr>
        <p:blipFill>
          <a:blip r:embed="rId3"/>
          <a:stretch>
            <a:fillRect/>
          </a:stretch>
        </p:blipFill>
        <p:spPr>
          <a:xfrm>
            <a:off x="5045529" y="2584178"/>
            <a:ext cx="6675701" cy="3351256"/>
          </a:xfrm>
          <a:prstGeom prst="rect">
            <a:avLst/>
          </a:prstGeom>
        </p:spPr>
      </p:pic>
      <p:sp>
        <p:nvSpPr>
          <p:cNvPr id="4" name="Content Placeholder 2">
            <a:extLst>
              <a:ext uri="{FF2B5EF4-FFF2-40B4-BE49-F238E27FC236}">
                <a16:creationId xmlns:a16="http://schemas.microsoft.com/office/drawing/2014/main" id="{185E679F-1EC2-387D-6DBC-35B21A9D0CBD}"/>
              </a:ext>
            </a:extLst>
          </p:cNvPr>
          <p:cNvSpPr txBox="1">
            <a:spLocks/>
          </p:cNvSpPr>
          <p:nvPr/>
        </p:nvSpPr>
        <p:spPr>
          <a:xfrm>
            <a:off x="470770" y="2584178"/>
            <a:ext cx="5338988" cy="4587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p>
          <a:p>
            <a:r>
              <a:rPr lang="en-US" sz="3200" dirty="0"/>
              <a:t>A range of (contested) terms</a:t>
            </a:r>
          </a:p>
          <a:p>
            <a:r>
              <a:rPr lang="en-US" sz="3200" dirty="0"/>
              <a:t>A range of activities</a:t>
            </a:r>
          </a:p>
          <a:p>
            <a:r>
              <a:rPr lang="en-US" sz="3200" dirty="0"/>
              <a:t>A range of goals</a:t>
            </a:r>
          </a:p>
          <a:p>
            <a:pPr marL="0" indent="0">
              <a:buNone/>
            </a:pPr>
            <a:endParaRPr lang="en-US" sz="3200" dirty="0"/>
          </a:p>
          <a:p>
            <a:endParaRPr lang="en-US" sz="3200" dirty="0"/>
          </a:p>
        </p:txBody>
      </p:sp>
      <p:sp>
        <p:nvSpPr>
          <p:cNvPr id="7" name="Title 1">
            <a:extLst>
              <a:ext uri="{FF2B5EF4-FFF2-40B4-BE49-F238E27FC236}">
                <a16:creationId xmlns:a16="http://schemas.microsoft.com/office/drawing/2014/main" id="{DAE94002-562A-9C23-3DC4-316C1B2B0A72}"/>
              </a:ext>
            </a:extLst>
          </p:cNvPr>
          <p:cNvSpPr txBox="1">
            <a:spLocks/>
          </p:cNvSpPr>
          <p:nvPr/>
        </p:nvSpPr>
        <p:spPr>
          <a:xfrm>
            <a:off x="844993" y="860739"/>
            <a:ext cx="90921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is</a:t>
            </a:r>
            <a:r>
              <a:rPr lang="en-US" dirty="0">
                <a:solidFill>
                  <a:schemeClr val="accent2">
                    <a:lumMod val="75000"/>
                  </a:schemeClr>
                </a:solidFill>
              </a:rPr>
              <a:t> community</a:t>
            </a:r>
            <a:r>
              <a:rPr lang="en-US" dirty="0"/>
              <a:t>/</a:t>
            </a:r>
            <a:r>
              <a:rPr lang="en-US" dirty="0">
                <a:solidFill>
                  <a:schemeClr val="accent6">
                    <a:lumMod val="75000"/>
                  </a:schemeClr>
                </a:solidFill>
              </a:rPr>
              <a:t>public</a:t>
            </a:r>
            <a:r>
              <a:rPr lang="en-US" dirty="0"/>
              <a:t>/</a:t>
            </a:r>
            <a:r>
              <a:rPr lang="en-US" dirty="0">
                <a:solidFill>
                  <a:srgbClr val="0070C0"/>
                </a:solidFill>
              </a:rPr>
              <a:t>stakeholder</a:t>
            </a:r>
            <a:r>
              <a:rPr lang="en-US" dirty="0"/>
              <a:t> </a:t>
            </a:r>
            <a:r>
              <a:rPr lang="en-US" dirty="0">
                <a:solidFill>
                  <a:srgbClr val="7030A0"/>
                </a:solidFill>
              </a:rPr>
              <a:t>engagement</a:t>
            </a:r>
            <a:r>
              <a:rPr lang="en-US" dirty="0"/>
              <a:t> and </a:t>
            </a:r>
            <a:r>
              <a:rPr lang="en-US" dirty="0">
                <a:solidFill>
                  <a:schemeClr val="accent4">
                    <a:lumMod val="75000"/>
                  </a:schemeClr>
                </a:solidFill>
              </a:rPr>
              <a:t>involvement</a:t>
            </a:r>
            <a:r>
              <a:rPr lang="en-US" dirty="0"/>
              <a:t>?</a:t>
            </a:r>
          </a:p>
        </p:txBody>
      </p:sp>
    </p:spTree>
    <p:extLst>
      <p:ext uri="{BB962C8B-B14F-4D97-AF65-F5344CB8AC3E}">
        <p14:creationId xmlns:p14="http://schemas.microsoft.com/office/powerpoint/2010/main" val="2831008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4"/>
          <p:cNvSpPr txBox="1">
            <a:spLocks noGrp="1"/>
          </p:cNvSpPr>
          <p:nvPr>
            <p:ph type="title"/>
          </p:nvPr>
        </p:nvSpPr>
        <p:spPr>
          <a:xfrm>
            <a:off x="491342" y="639383"/>
            <a:ext cx="3517274" cy="10957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solidFill>
                  <a:schemeClr val="accent1"/>
                </a:solidFill>
                <a:latin typeface="Arial"/>
                <a:ea typeface="Arial"/>
                <a:cs typeface="Arial"/>
                <a:sym typeface="Arial"/>
              </a:rPr>
              <a:t>Community? </a:t>
            </a:r>
            <a:endParaRPr dirty="0">
              <a:latin typeface="Arial"/>
              <a:ea typeface="Arial"/>
              <a:cs typeface="Arial"/>
              <a:sym typeface="Arial"/>
            </a:endParaRPr>
          </a:p>
        </p:txBody>
      </p:sp>
      <p:sp>
        <p:nvSpPr>
          <p:cNvPr id="199" name="Google Shape;199;p14"/>
          <p:cNvSpPr txBox="1"/>
          <p:nvPr/>
        </p:nvSpPr>
        <p:spPr>
          <a:xfrm>
            <a:off x="9080116" y="1912771"/>
            <a:ext cx="46729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grpSp>
        <p:nvGrpSpPr>
          <p:cNvPr id="6" name="Group 5">
            <a:extLst>
              <a:ext uri="{FF2B5EF4-FFF2-40B4-BE49-F238E27FC236}">
                <a16:creationId xmlns:a16="http://schemas.microsoft.com/office/drawing/2014/main" id="{4937C1C0-E4F8-E7C6-04B5-F52F5058317C}"/>
              </a:ext>
            </a:extLst>
          </p:cNvPr>
          <p:cNvGrpSpPr/>
          <p:nvPr/>
        </p:nvGrpSpPr>
        <p:grpSpPr>
          <a:xfrm>
            <a:off x="6954534" y="928521"/>
            <a:ext cx="5005388" cy="1968500"/>
            <a:chOff x="7186612" y="860194"/>
            <a:chExt cx="5005388" cy="1968500"/>
          </a:xfrm>
        </p:grpSpPr>
        <p:pic>
          <p:nvPicPr>
            <p:cNvPr id="2050" name="Picture 2">
              <a:extLst>
                <a:ext uri="{FF2B5EF4-FFF2-40B4-BE49-F238E27FC236}">
                  <a16:creationId xmlns:a16="http://schemas.microsoft.com/office/drawing/2014/main" id="{C98F6A3E-FE04-8EF6-4D1A-E365E65DC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612" y="860194"/>
              <a:ext cx="4947016" cy="1968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526D8F-9C0B-9FA0-CF8C-86C3AD2AE45C}"/>
                </a:ext>
              </a:extLst>
            </p:cNvPr>
            <p:cNvSpPr txBox="1"/>
            <p:nvPr/>
          </p:nvSpPr>
          <p:spPr>
            <a:xfrm>
              <a:off x="8184180" y="2428584"/>
              <a:ext cx="4007820" cy="400110"/>
            </a:xfrm>
            <a:prstGeom prst="rect">
              <a:avLst/>
            </a:prstGeom>
            <a:solidFill>
              <a:schemeClr val="bg1">
                <a:alpha val="66819"/>
              </a:schemeClr>
            </a:solidFill>
          </p:spPr>
          <p:txBody>
            <a:bodyPr wrap="square" rtlCol="0">
              <a:spAutoFit/>
            </a:bodyPr>
            <a:lstStyle/>
            <a:p>
              <a:pPr algn="r"/>
              <a:r>
                <a:rPr lang="en-US" sz="1000" dirty="0"/>
                <a:t>md.faisalzaman from Worcester, MA, CC BY 2.0 &lt;https://creativecommons.org/licenses/by/2.0&gt;, via Wikimedia Commons</a:t>
              </a:r>
            </a:p>
          </p:txBody>
        </p:sp>
      </p:grpSp>
      <p:grpSp>
        <p:nvGrpSpPr>
          <p:cNvPr id="7" name="Group 6">
            <a:extLst>
              <a:ext uri="{FF2B5EF4-FFF2-40B4-BE49-F238E27FC236}">
                <a16:creationId xmlns:a16="http://schemas.microsoft.com/office/drawing/2014/main" id="{998F2811-F3D3-EA9A-4042-B489DB73888F}"/>
              </a:ext>
            </a:extLst>
          </p:cNvPr>
          <p:cNvGrpSpPr/>
          <p:nvPr/>
        </p:nvGrpSpPr>
        <p:grpSpPr>
          <a:xfrm>
            <a:off x="6954534" y="3211352"/>
            <a:ext cx="4958617" cy="3286356"/>
            <a:chOff x="7179533" y="2828694"/>
            <a:chExt cx="4958617" cy="3286356"/>
          </a:xfrm>
        </p:grpSpPr>
        <p:pic>
          <p:nvPicPr>
            <p:cNvPr id="5" name="Picture 4">
              <a:extLst>
                <a:ext uri="{FF2B5EF4-FFF2-40B4-BE49-F238E27FC236}">
                  <a16:creationId xmlns:a16="http://schemas.microsoft.com/office/drawing/2014/main" id="{F760C6E4-9FDE-E75D-631B-0F10D273BB2C}"/>
                </a:ext>
              </a:extLst>
            </p:cNvPr>
            <p:cNvPicPr>
              <a:picLocks noChangeAspect="1"/>
            </p:cNvPicPr>
            <p:nvPr/>
          </p:nvPicPr>
          <p:blipFill>
            <a:blip r:embed="rId4"/>
            <a:stretch>
              <a:fillRect/>
            </a:stretch>
          </p:blipFill>
          <p:spPr>
            <a:xfrm>
              <a:off x="7179533" y="2828694"/>
              <a:ext cx="4958617" cy="3286356"/>
            </a:xfrm>
            <a:prstGeom prst="rect">
              <a:avLst/>
            </a:prstGeom>
          </p:spPr>
        </p:pic>
        <p:sp>
          <p:nvSpPr>
            <p:cNvPr id="4" name="TextBox 3">
              <a:extLst>
                <a:ext uri="{FF2B5EF4-FFF2-40B4-BE49-F238E27FC236}">
                  <a16:creationId xmlns:a16="http://schemas.microsoft.com/office/drawing/2014/main" id="{1AB68ADC-403A-5A30-D66F-EB287D8F93F5}"/>
                </a:ext>
              </a:extLst>
            </p:cNvPr>
            <p:cNvSpPr txBox="1"/>
            <p:nvPr/>
          </p:nvSpPr>
          <p:spPr>
            <a:xfrm>
              <a:off x="8679728" y="5714940"/>
              <a:ext cx="3453900" cy="400110"/>
            </a:xfrm>
            <a:prstGeom prst="rect">
              <a:avLst/>
            </a:prstGeom>
            <a:solidFill>
              <a:schemeClr val="bg1">
                <a:alpha val="78339"/>
              </a:schemeClr>
            </a:solidFill>
          </p:spPr>
          <p:txBody>
            <a:bodyPr wrap="square">
              <a:spAutoFit/>
            </a:bodyPr>
            <a:lstStyle/>
            <a:p>
              <a:pPr algn="ctr"/>
              <a:r>
                <a:rPr lang="en-GB" sz="1000" i="0" u="none" strike="noStrike" cap="all" dirty="0">
                  <a:solidFill>
                    <a:srgbClr val="000000"/>
                  </a:solidFill>
                  <a:effectLst/>
                </a:rPr>
                <a:t>Photo: AIDS 2016 Treatment Access march by Paul Kidd</a:t>
              </a:r>
            </a:p>
            <a:p>
              <a:pPr algn="ctr"/>
              <a:r>
                <a:rPr lang="en-GB" sz="1000" i="0" u="none" strike="noStrike" cap="all" dirty="0">
                  <a:solidFill>
                    <a:srgbClr val="000000"/>
                  </a:solidFill>
                  <a:effectLst/>
                </a:rPr>
                <a:t>CC BY-NC-SA 2.0 DEED</a:t>
              </a:r>
            </a:p>
          </p:txBody>
        </p:sp>
      </p:grpSp>
      <p:sp>
        <p:nvSpPr>
          <p:cNvPr id="3" name="Cloud 2">
            <a:extLst>
              <a:ext uri="{FF2B5EF4-FFF2-40B4-BE49-F238E27FC236}">
                <a16:creationId xmlns:a16="http://schemas.microsoft.com/office/drawing/2014/main" id="{683441FD-69DB-13B8-C351-963FC7CB1EF7}"/>
              </a:ext>
            </a:extLst>
          </p:cNvPr>
          <p:cNvSpPr/>
          <p:nvPr/>
        </p:nvSpPr>
        <p:spPr>
          <a:xfrm>
            <a:off x="910310" y="1531423"/>
            <a:ext cx="2284336" cy="94400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Geographic area?</a:t>
            </a:r>
          </a:p>
        </p:txBody>
      </p:sp>
      <p:sp>
        <p:nvSpPr>
          <p:cNvPr id="9" name="Cloud 8">
            <a:extLst>
              <a:ext uri="{FF2B5EF4-FFF2-40B4-BE49-F238E27FC236}">
                <a16:creationId xmlns:a16="http://schemas.microsoft.com/office/drawing/2014/main" id="{895F1432-B92C-B67E-97EC-722E102C5A29}"/>
              </a:ext>
            </a:extLst>
          </p:cNvPr>
          <p:cNvSpPr/>
          <p:nvPr/>
        </p:nvSpPr>
        <p:spPr>
          <a:xfrm>
            <a:off x="3450866" y="1384208"/>
            <a:ext cx="2284336" cy="94400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Ethnicity? Religion?</a:t>
            </a:r>
          </a:p>
        </p:txBody>
      </p:sp>
      <p:sp>
        <p:nvSpPr>
          <p:cNvPr id="10" name="Cloud 9">
            <a:extLst>
              <a:ext uri="{FF2B5EF4-FFF2-40B4-BE49-F238E27FC236}">
                <a16:creationId xmlns:a16="http://schemas.microsoft.com/office/drawing/2014/main" id="{57E3BCF9-637E-894E-006D-030E8FA29BCC}"/>
              </a:ext>
            </a:extLst>
          </p:cNvPr>
          <p:cNvSpPr/>
          <p:nvPr/>
        </p:nvSpPr>
        <p:spPr>
          <a:xfrm>
            <a:off x="526261" y="2502718"/>
            <a:ext cx="2284336" cy="94400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Common interest</a:t>
            </a:r>
          </a:p>
        </p:txBody>
      </p:sp>
      <p:sp>
        <p:nvSpPr>
          <p:cNvPr id="11" name="Cloud 10">
            <a:extLst>
              <a:ext uri="{FF2B5EF4-FFF2-40B4-BE49-F238E27FC236}">
                <a16:creationId xmlns:a16="http://schemas.microsoft.com/office/drawing/2014/main" id="{DC474F84-CD53-F7FC-E6B9-F86207D73453}"/>
              </a:ext>
            </a:extLst>
          </p:cNvPr>
          <p:cNvSpPr/>
          <p:nvPr/>
        </p:nvSpPr>
        <p:spPr>
          <a:xfrm>
            <a:off x="3069631" y="2426628"/>
            <a:ext cx="3046805" cy="94400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Common health problem</a:t>
            </a:r>
          </a:p>
        </p:txBody>
      </p:sp>
      <p:grpSp>
        <p:nvGrpSpPr>
          <p:cNvPr id="21" name="Group 20">
            <a:extLst>
              <a:ext uri="{FF2B5EF4-FFF2-40B4-BE49-F238E27FC236}">
                <a16:creationId xmlns:a16="http://schemas.microsoft.com/office/drawing/2014/main" id="{2BF3BA03-27EB-0BCB-E230-D64BBE56472E}"/>
              </a:ext>
            </a:extLst>
          </p:cNvPr>
          <p:cNvGrpSpPr/>
          <p:nvPr/>
        </p:nvGrpSpPr>
        <p:grpSpPr>
          <a:xfrm>
            <a:off x="435307" y="3402174"/>
            <a:ext cx="6055890" cy="3073247"/>
            <a:chOff x="435307" y="3402174"/>
            <a:chExt cx="6055890" cy="3073247"/>
          </a:xfrm>
        </p:grpSpPr>
        <p:sp>
          <p:nvSpPr>
            <p:cNvPr id="14" name="Google Shape;197;p14">
              <a:extLst>
                <a:ext uri="{FF2B5EF4-FFF2-40B4-BE49-F238E27FC236}">
                  <a16:creationId xmlns:a16="http://schemas.microsoft.com/office/drawing/2014/main" id="{D108D5D8-CA52-B8C9-CF69-422F7B82C68E}"/>
                </a:ext>
              </a:extLst>
            </p:cNvPr>
            <p:cNvSpPr txBox="1">
              <a:spLocks/>
            </p:cNvSpPr>
            <p:nvPr/>
          </p:nvSpPr>
          <p:spPr>
            <a:xfrm>
              <a:off x="500934" y="3402174"/>
              <a:ext cx="3517274" cy="872537"/>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1800"/>
              </a:pPr>
              <a:r>
                <a:rPr lang="en-US" dirty="0">
                  <a:solidFill>
                    <a:schemeClr val="accent1"/>
                  </a:solidFill>
                  <a:latin typeface="Arial"/>
                  <a:ea typeface="Arial"/>
                  <a:cs typeface="Arial"/>
                  <a:sym typeface="Arial"/>
                </a:rPr>
                <a:t>Public? </a:t>
              </a:r>
              <a:endParaRPr lang="en-US" dirty="0">
                <a:latin typeface="Arial"/>
                <a:ea typeface="Arial"/>
                <a:cs typeface="Arial"/>
                <a:sym typeface="Arial"/>
              </a:endParaRPr>
            </a:p>
          </p:txBody>
        </p:sp>
        <p:sp>
          <p:nvSpPr>
            <p:cNvPr id="15" name="Cloud 14">
              <a:extLst>
                <a:ext uri="{FF2B5EF4-FFF2-40B4-BE49-F238E27FC236}">
                  <a16:creationId xmlns:a16="http://schemas.microsoft.com/office/drawing/2014/main" id="{912DE677-2134-1864-3430-6E0125718D3F}"/>
                </a:ext>
              </a:extLst>
            </p:cNvPr>
            <p:cNvSpPr/>
            <p:nvPr/>
          </p:nvSpPr>
          <p:spPr>
            <a:xfrm>
              <a:off x="435307" y="4185291"/>
              <a:ext cx="2466244" cy="181813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Global, continental, national, city?</a:t>
              </a:r>
            </a:p>
          </p:txBody>
        </p:sp>
        <p:sp>
          <p:nvSpPr>
            <p:cNvPr id="16" name="Cloud 15">
              <a:extLst>
                <a:ext uri="{FF2B5EF4-FFF2-40B4-BE49-F238E27FC236}">
                  <a16:creationId xmlns:a16="http://schemas.microsoft.com/office/drawing/2014/main" id="{AB1D86F3-271F-0E15-6EEF-E07382922E40}"/>
                </a:ext>
              </a:extLst>
            </p:cNvPr>
            <p:cNvSpPr/>
            <p:nvPr/>
          </p:nvSpPr>
          <p:spPr>
            <a:xfrm>
              <a:off x="2506500" y="3900009"/>
              <a:ext cx="2284336" cy="2013991"/>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National health </a:t>
              </a:r>
              <a:r>
                <a:rPr lang="en-US" sz="2000" dirty="0" err="1"/>
                <a:t>programme</a:t>
              </a:r>
              <a:r>
                <a:rPr lang="en-US" sz="2000" dirty="0"/>
                <a:t> users</a:t>
              </a:r>
            </a:p>
          </p:txBody>
        </p:sp>
        <p:sp>
          <p:nvSpPr>
            <p:cNvPr id="17" name="Cloud 16">
              <a:extLst>
                <a:ext uri="{FF2B5EF4-FFF2-40B4-BE49-F238E27FC236}">
                  <a16:creationId xmlns:a16="http://schemas.microsoft.com/office/drawing/2014/main" id="{D7E6A4A2-4B1C-35DE-BB3F-4511620E00CF}"/>
                </a:ext>
              </a:extLst>
            </p:cNvPr>
            <p:cNvSpPr/>
            <p:nvPr/>
          </p:nvSpPr>
          <p:spPr>
            <a:xfrm>
              <a:off x="4206861" y="4234129"/>
              <a:ext cx="2284336" cy="1171224"/>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TV and radio audience?</a:t>
              </a:r>
            </a:p>
          </p:txBody>
        </p:sp>
        <p:sp>
          <p:nvSpPr>
            <p:cNvPr id="18" name="Cloud 17">
              <a:extLst>
                <a:ext uri="{FF2B5EF4-FFF2-40B4-BE49-F238E27FC236}">
                  <a16:creationId xmlns:a16="http://schemas.microsoft.com/office/drawing/2014/main" id="{0653A4EB-3302-E91A-69CE-54F44C228A9C}"/>
                </a:ext>
              </a:extLst>
            </p:cNvPr>
            <p:cNvSpPr/>
            <p:nvPr/>
          </p:nvSpPr>
          <p:spPr>
            <a:xfrm>
              <a:off x="1657278" y="5531421"/>
              <a:ext cx="2284336" cy="94400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People in the street?</a:t>
              </a:r>
            </a:p>
          </p:txBody>
        </p:sp>
        <p:sp>
          <p:nvSpPr>
            <p:cNvPr id="19" name="Cloud 18">
              <a:extLst>
                <a:ext uri="{FF2B5EF4-FFF2-40B4-BE49-F238E27FC236}">
                  <a16:creationId xmlns:a16="http://schemas.microsoft.com/office/drawing/2014/main" id="{3600D058-3A7B-D3FA-36EF-E9561889B1DF}"/>
                </a:ext>
              </a:extLst>
            </p:cNvPr>
            <p:cNvSpPr/>
            <p:nvPr/>
          </p:nvSpPr>
          <p:spPr>
            <a:xfrm>
              <a:off x="3730634" y="5405353"/>
              <a:ext cx="2284336" cy="94400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Voters, taxpayers?</a:t>
              </a:r>
            </a:p>
          </p:txBody>
        </p:sp>
      </p:grpSp>
      <p:sp>
        <p:nvSpPr>
          <p:cNvPr id="20" name="Title 1">
            <a:extLst>
              <a:ext uri="{FF2B5EF4-FFF2-40B4-BE49-F238E27FC236}">
                <a16:creationId xmlns:a16="http://schemas.microsoft.com/office/drawing/2014/main" id="{518C4396-A104-0314-6517-AFF046468989}"/>
              </a:ext>
            </a:extLst>
          </p:cNvPr>
          <p:cNvSpPr txBox="1">
            <a:spLocks/>
          </p:cNvSpPr>
          <p:nvPr/>
        </p:nvSpPr>
        <p:spPr>
          <a:xfrm>
            <a:off x="3425605" y="223773"/>
            <a:ext cx="6002437" cy="57868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 range of contested terms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8"/>
          <p:cNvSpPr txBox="1">
            <a:spLocks noGrp="1"/>
          </p:cNvSpPr>
          <p:nvPr>
            <p:ph type="title"/>
          </p:nvPr>
        </p:nvSpPr>
        <p:spPr>
          <a:xfrm>
            <a:off x="471834" y="5234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400" i="0" u="none" strike="noStrike" cap="none" dirty="0">
                <a:solidFill>
                  <a:srgbClr val="0070C0"/>
                </a:solidFill>
                <a:latin typeface="Arial"/>
                <a:ea typeface="Arial"/>
                <a:cs typeface="Arial"/>
                <a:sym typeface="Arial"/>
              </a:rPr>
              <a:t>Who might stakeholders be? (tomorrow)</a:t>
            </a:r>
            <a:endParaRPr dirty="0">
              <a:latin typeface="Arial"/>
              <a:ea typeface="Arial"/>
              <a:cs typeface="Arial"/>
              <a:sym typeface="Arial"/>
            </a:endParaRPr>
          </a:p>
        </p:txBody>
      </p:sp>
      <p:sp>
        <p:nvSpPr>
          <p:cNvPr id="239" name="Google Shape;239;p18"/>
          <p:cNvSpPr txBox="1"/>
          <p:nvPr/>
        </p:nvSpPr>
        <p:spPr>
          <a:xfrm>
            <a:off x="471834" y="1422327"/>
            <a:ext cx="5974976" cy="5177983"/>
          </a:xfrm>
          <a:prstGeom prst="rect">
            <a:avLst/>
          </a:prstGeom>
          <a:noFill/>
          <a:ln>
            <a:noFill/>
          </a:ln>
        </p:spPr>
        <p:txBody>
          <a:bodyPr spcFirstLastPara="1" wrap="square" lIns="91425" tIns="45700" rIns="91425" bIns="45700" anchor="t" anchorCtr="0">
            <a:normAutofit/>
          </a:bodyPr>
          <a:lstStyle/>
          <a:p>
            <a:pPr marL="114300" marR="0" lvl="0" indent="0" algn="l" rtl="0">
              <a:lnSpc>
                <a:spcPct val="90000"/>
              </a:lnSpc>
              <a:spcBef>
                <a:spcPts val="1000"/>
              </a:spcBef>
              <a:spcAft>
                <a:spcPts val="0"/>
              </a:spcAft>
              <a:buClr>
                <a:schemeClr val="dk1"/>
              </a:buClr>
              <a:buSzPct val="88669"/>
              <a:buFont typeface="Arial"/>
              <a:buNone/>
            </a:pPr>
            <a:r>
              <a:rPr lang="en-US" sz="3000" b="1" i="0" u="none" strike="noStrike" cap="none" dirty="0">
                <a:solidFill>
                  <a:schemeClr val="dk1"/>
                </a:solidFill>
                <a:latin typeface="Arial"/>
                <a:ea typeface="Arial"/>
                <a:cs typeface="Arial"/>
                <a:sym typeface="Arial"/>
              </a:rPr>
              <a:t>Stakeholders</a:t>
            </a:r>
            <a:endParaRPr sz="3000" dirty="0"/>
          </a:p>
          <a:p>
            <a:pPr marL="457200" marR="0" lvl="0" indent="-342900" algn="l" rtl="0">
              <a:lnSpc>
                <a:spcPct val="90000"/>
              </a:lnSpc>
              <a:spcBef>
                <a:spcPts val="1000"/>
              </a:spcBef>
              <a:spcAft>
                <a:spcPts val="0"/>
              </a:spcAft>
              <a:buClr>
                <a:schemeClr val="dk1"/>
              </a:buClr>
              <a:buSzPct val="88669"/>
              <a:buFont typeface="Arial"/>
              <a:buChar char="•"/>
            </a:pPr>
            <a:r>
              <a:rPr lang="en-US" sz="2800" b="0" i="0" u="none" strike="noStrike" cap="none" dirty="0">
                <a:solidFill>
                  <a:schemeClr val="dk1"/>
                </a:solidFill>
                <a:latin typeface="Arial"/>
                <a:ea typeface="Arial"/>
                <a:cs typeface="Arial"/>
                <a:sym typeface="Arial"/>
              </a:rPr>
              <a:t>Local community representative</a:t>
            </a:r>
          </a:p>
          <a:p>
            <a:pPr marL="457200" marR="0" lvl="0" indent="-342900" algn="l" rtl="0">
              <a:lnSpc>
                <a:spcPct val="90000"/>
              </a:lnSpc>
              <a:spcBef>
                <a:spcPts val="1000"/>
              </a:spcBef>
              <a:spcAft>
                <a:spcPts val="0"/>
              </a:spcAft>
              <a:buClr>
                <a:schemeClr val="dk1"/>
              </a:buClr>
              <a:buSzPct val="88669"/>
              <a:buFont typeface="Arial"/>
              <a:buChar char="•"/>
            </a:pPr>
            <a:r>
              <a:rPr lang="en-US" sz="2800" dirty="0">
                <a:solidFill>
                  <a:schemeClr val="dk1"/>
                </a:solidFill>
                <a:latin typeface="Arial"/>
                <a:ea typeface="Arial"/>
                <a:cs typeface="Arial"/>
                <a:sym typeface="Arial"/>
              </a:rPr>
              <a:t>Non-Governmental Org </a:t>
            </a:r>
            <a:r>
              <a:rPr lang="en-US" sz="2800" b="0" i="0" u="none" strike="noStrike" cap="none" dirty="0">
                <a:solidFill>
                  <a:schemeClr val="dk1"/>
                </a:solidFill>
                <a:latin typeface="Arial"/>
                <a:ea typeface="Arial"/>
                <a:cs typeface="Arial"/>
                <a:sym typeface="Arial"/>
              </a:rPr>
              <a:t>leader</a:t>
            </a:r>
            <a:endParaRPr sz="2800" dirty="0"/>
          </a:p>
          <a:p>
            <a:pPr marL="457200" marR="0" lvl="0" indent="-342900" algn="l" rtl="0">
              <a:lnSpc>
                <a:spcPct val="90000"/>
              </a:lnSpc>
              <a:spcBef>
                <a:spcPts val="1000"/>
              </a:spcBef>
              <a:spcAft>
                <a:spcPts val="0"/>
              </a:spcAft>
              <a:buClr>
                <a:schemeClr val="dk1"/>
              </a:buClr>
              <a:buSzPct val="75630"/>
              <a:buFont typeface="Arial"/>
              <a:buChar char="•"/>
            </a:pPr>
            <a:r>
              <a:rPr lang="en-GB" sz="2800" b="0" i="0" u="none" strike="noStrike" cap="none" dirty="0">
                <a:solidFill>
                  <a:schemeClr val="dk1"/>
                </a:solidFill>
                <a:latin typeface="Arial"/>
                <a:ea typeface="Arial"/>
                <a:cs typeface="Arial"/>
                <a:sym typeface="Arial"/>
              </a:rPr>
              <a:t>Research Institute Director</a:t>
            </a:r>
            <a:endParaRPr sz="2800" dirty="0"/>
          </a:p>
          <a:p>
            <a:pPr marL="457200" marR="0" lvl="0" indent="-342900" algn="l" rtl="0">
              <a:lnSpc>
                <a:spcPct val="90000"/>
              </a:lnSpc>
              <a:spcBef>
                <a:spcPts val="1000"/>
              </a:spcBef>
              <a:spcAft>
                <a:spcPts val="0"/>
              </a:spcAft>
              <a:buClr>
                <a:schemeClr val="dk1"/>
              </a:buClr>
              <a:buSzPct val="75630"/>
              <a:buFont typeface="Arial"/>
              <a:buChar char="•"/>
            </a:pPr>
            <a:r>
              <a:rPr lang="en-GB" sz="2800" b="0" i="0" u="none" strike="noStrike" cap="none" dirty="0">
                <a:solidFill>
                  <a:schemeClr val="dk1"/>
                </a:solidFill>
                <a:latin typeface="Arial"/>
                <a:ea typeface="Arial"/>
                <a:cs typeface="Arial"/>
                <a:sym typeface="Arial"/>
              </a:rPr>
              <a:t>Women’s group lead</a:t>
            </a:r>
            <a:endParaRPr sz="2800" dirty="0"/>
          </a:p>
          <a:p>
            <a:pPr marL="457200" marR="0" lvl="0" indent="-342900" algn="l" rtl="0">
              <a:lnSpc>
                <a:spcPct val="90000"/>
              </a:lnSpc>
              <a:spcBef>
                <a:spcPts val="1000"/>
              </a:spcBef>
              <a:spcAft>
                <a:spcPts val="0"/>
              </a:spcAft>
              <a:buClr>
                <a:schemeClr val="dk1"/>
              </a:buClr>
              <a:buSzPct val="75630"/>
              <a:buFont typeface="Arial"/>
              <a:buChar char="•"/>
            </a:pPr>
            <a:r>
              <a:rPr lang="en-US" sz="2800" b="0" i="0" u="none" strike="noStrike" cap="none" dirty="0">
                <a:solidFill>
                  <a:schemeClr val="dk1"/>
                </a:solidFill>
                <a:latin typeface="Arial"/>
                <a:ea typeface="Arial"/>
                <a:cs typeface="Arial"/>
                <a:sym typeface="Arial"/>
              </a:rPr>
              <a:t>Hospital manager</a:t>
            </a:r>
            <a:endParaRPr sz="2800" dirty="0"/>
          </a:p>
          <a:p>
            <a:pPr marL="457200" marR="0" lvl="0" indent="-342900" algn="l" rtl="0">
              <a:lnSpc>
                <a:spcPct val="90000"/>
              </a:lnSpc>
              <a:spcBef>
                <a:spcPts val="1000"/>
              </a:spcBef>
              <a:spcAft>
                <a:spcPts val="0"/>
              </a:spcAft>
              <a:buClr>
                <a:schemeClr val="dk1"/>
              </a:buClr>
              <a:buSzPct val="75630"/>
              <a:buFont typeface="Arial"/>
              <a:buChar char="•"/>
            </a:pPr>
            <a:r>
              <a:rPr lang="en-US" sz="2800" b="0" i="0" u="none" strike="noStrike" cap="none" dirty="0">
                <a:solidFill>
                  <a:schemeClr val="dk1"/>
                </a:solidFill>
                <a:latin typeface="Arial"/>
                <a:ea typeface="Arial"/>
                <a:cs typeface="Arial"/>
                <a:sym typeface="Arial"/>
              </a:rPr>
              <a:t>Health policy maker </a:t>
            </a:r>
            <a:endParaRPr sz="2800" dirty="0"/>
          </a:p>
          <a:p>
            <a:pPr marL="457200" marR="0" lvl="0" indent="-342900" algn="l" rtl="0">
              <a:lnSpc>
                <a:spcPct val="90000"/>
              </a:lnSpc>
              <a:spcBef>
                <a:spcPts val="1000"/>
              </a:spcBef>
              <a:spcAft>
                <a:spcPts val="0"/>
              </a:spcAft>
              <a:buClr>
                <a:schemeClr val="dk1"/>
              </a:buClr>
              <a:buSzPct val="75630"/>
              <a:buFont typeface="Arial"/>
              <a:buChar char="•"/>
            </a:pPr>
            <a:r>
              <a:rPr lang="en-US" sz="2800" b="0" i="0" u="none" strike="noStrike" cap="none" dirty="0">
                <a:solidFill>
                  <a:schemeClr val="dk1"/>
                </a:solidFill>
                <a:latin typeface="Arial"/>
                <a:ea typeface="Arial"/>
                <a:cs typeface="Arial"/>
                <a:sym typeface="Arial"/>
              </a:rPr>
              <a:t>Local chief or mayor</a:t>
            </a:r>
          </a:p>
          <a:p>
            <a:pPr marL="457200" marR="0" lvl="0" indent="-342900" algn="l" rtl="0">
              <a:lnSpc>
                <a:spcPct val="90000"/>
              </a:lnSpc>
              <a:spcBef>
                <a:spcPts val="1000"/>
              </a:spcBef>
              <a:spcAft>
                <a:spcPts val="0"/>
              </a:spcAft>
              <a:buClr>
                <a:schemeClr val="dk1"/>
              </a:buClr>
              <a:buSzPct val="75630"/>
              <a:buFont typeface="Arial"/>
              <a:buChar char="•"/>
            </a:pPr>
            <a:r>
              <a:rPr lang="en-US" sz="2800" dirty="0">
                <a:solidFill>
                  <a:schemeClr val="dk1"/>
                </a:solidFill>
                <a:latin typeface="Arial"/>
                <a:cs typeface="Arial"/>
                <a:sym typeface="Arial"/>
              </a:rPr>
              <a:t>Minister of Health</a:t>
            </a:r>
            <a:endParaRPr sz="2800" dirty="0"/>
          </a:p>
          <a:p>
            <a:pPr marL="457200" marR="0" lvl="0" indent="-228600" algn="l" rtl="0">
              <a:lnSpc>
                <a:spcPct val="90000"/>
              </a:lnSpc>
              <a:spcBef>
                <a:spcPts val="1000"/>
              </a:spcBef>
              <a:spcAft>
                <a:spcPts val="0"/>
              </a:spcAft>
              <a:buClr>
                <a:schemeClr val="dk1"/>
              </a:buClr>
              <a:buSzPct val="91836"/>
              <a:buFont typeface="Arial"/>
              <a:buNone/>
            </a:pPr>
            <a:endParaRPr sz="28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ct val="91836"/>
              <a:buFont typeface="Arial"/>
              <a:buNone/>
            </a:pPr>
            <a:endParaRPr sz="28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ct val="91836"/>
              <a:buFont typeface="Arial"/>
              <a:buNone/>
            </a:pPr>
            <a:endParaRPr sz="2800" b="0" i="0" u="none" strike="noStrike" cap="none" dirty="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5037C618-F056-CF13-D87A-27A18F647A7C}"/>
              </a:ext>
            </a:extLst>
          </p:cNvPr>
          <p:cNvSpPr txBox="1">
            <a:spLocks/>
          </p:cNvSpPr>
          <p:nvPr/>
        </p:nvSpPr>
        <p:spPr>
          <a:xfrm>
            <a:off x="0" y="150114"/>
            <a:ext cx="3838739" cy="57868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Contested terms</a:t>
            </a:r>
          </a:p>
        </p:txBody>
      </p:sp>
      <p:grpSp>
        <p:nvGrpSpPr>
          <p:cNvPr id="5" name="Group 4">
            <a:extLst>
              <a:ext uri="{FF2B5EF4-FFF2-40B4-BE49-F238E27FC236}">
                <a16:creationId xmlns:a16="http://schemas.microsoft.com/office/drawing/2014/main" id="{0F8F7B10-0621-135A-783A-A8815257441B}"/>
              </a:ext>
            </a:extLst>
          </p:cNvPr>
          <p:cNvGrpSpPr/>
          <p:nvPr/>
        </p:nvGrpSpPr>
        <p:grpSpPr>
          <a:xfrm>
            <a:off x="7054827" y="2092871"/>
            <a:ext cx="3439020" cy="4046809"/>
            <a:chOff x="7054827" y="2092871"/>
            <a:chExt cx="3439020" cy="4046809"/>
          </a:xfrm>
        </p:grpSpPr>
        <p:sp>
          <p:nvSpPr>
            <p:cNvPr id="3" name="Cloud 2">
              <a:extLst>
                <a:ext uri="{FF2B5EF4-FFF2-40B4-BE49-F238E27FC236}">
                  <a16:creationId xmlns:a16="http://schemas.microsoft.com/office/drawing/2014/main" id="{96D4EF63-2B3F-90E5-34C8-659B8E1A9BD7}"/>
                </a:ext>
              </a:extLst>
            </p:cNvPr>
            <p:cNvSpPr/>
            <p:nvPr/>
          </p:nvSpPr>
          <p:spPr>
            <a:xfrm>
              <a:off x="7318627" y="2092871"/>
              <a:ext cx="2796989" cy="191844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Community</a:t>
              </a:r>
            </a:p>
            <a:p>
              <a:pPr algn="ctr"/>
              <a:r>
                <a:rPr lang="en-US" sz="2400" dirty="0"/>
                <a:t>Public</a:t>
              </a:r>
            </a:p>
            <a:p>
              <a:pPr algn="ctr"/>
              <a:r>
                <a:rPr lang="en-US" sz="2400" dirty="0"/>
                <a:t>Stakeholders</a:t>
              </a:r>
            </a:p>
          </p:txBody>
        </p:sp>
        <p:sp>
          <p:nvSpPr>
            <p:cNvPr id="4" name="Up Arrow 3">
              <a:extLst>
                <a:ext uri="{FF2B5EF4-FFF2-40B4-BE49-F238E27FC236}">
                  <a16:creationId xmlns:a16="http://schemas.microsoft.com/office/drawing/2014/main" id="{5CA229FD-30DB-13CD-46E6-B2503F532398}"/>
                </a:ext>
              </a:extLst>
            </p:cNvPr>
            <p:cNvSpPr/>
            <p:nvPr/>
          </p:nvSpPr>
          <p:spPr>
            <a:xfrm>
              <a:off x="7054827" y="3878288"/>
              <a:ext cx="3439020" cy="2261392"/>
            </a:xfrm>
            <a:prstGeom prst="up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Clearly define who we mean</a:t>
              </a:r>
            </a:p>
          </p:txBody>
        </p:sp>
      </p:grpSp>
    </p:spTree>
    <p:extLst>
      <p:ext uri="{BB962C8B-B14F-4D97-AF65-F5344CB8AC3E}">
        <p14:creationId xmlns:p14="http://schemas.microsoft.com/office/powerpoint/2010/main" val="197946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1693-DB7B-E540-9151-4FE84FB5BED8}"/>
              </a:ext>
            </a:extLst>
          </p:cNvPr>
          <p:cNvSpPr>
            <a:spLocks noGrp="1"/>
          </p:cNvSpPr>
          <p:nvPr>
            <p:ph type="title"/>
          </p:nvPr>
        </p:nvSpPr>
        <p:spPr>
          <a:xfrm>
            <a:off x="838200" y="500062"/>
            <a:ext cx="10515600" cy="1325563"/>
          </a:xfrm>
        </p:spPr>
        <p:txBody>
          <a:bodyPr/>
          <a:lstStyle/>
          <a:p>
            <a:r>
              <a:rPr lang="en-US" dirty="0"/>
              <a:t>What is ‘</a:t>
            </a:r>
            <a:r>
              <a:rPr lang="en-US" b="1" i="1" dirty="0"/>
              <a:t>engagement</a:t>
            </a:r>
            <a:r>
              <a:rPr lang="en-US" dirty="0"/>
              <a:t>’ and ‘</a:t>
            </a:r>
            <a:r>
              <a:rPr lang="en-US" b="1" i="1" dirty="0"/>
              <a:t>involvement</a:t>
            </a:r>
            <a:r>
              <a:rPr lang="en-US" dirty="0"/>
              <a:t>’</a:t>
            </a:r>
          </a:p>
        </p:txBody>
      </p:sp>
      <p:sp>
        <p:nvSpPr>
          <p:cNvPr id="3" name="Content Placeholder 2">
            <a:extLst>
              <a:ext uri="{FF2B5EF4-FFF2-40B4-BE49-F238E27FC236}">
                <a16:creationId xmlns:a16="http://schemas.microsoft.com/office/drawing/2014/main" id="{37D6193E-484B-E763-B971-E053657FF1EE}"/>
              </a:ext>
            </a:extLst>
          </p:cNvPr>
          <p:cNvSpPr>
            <a:spLocks noGrp="1"/>
          </p:cNvSpPr>
          <p:nvPr>
            <p:ph idx="1"/>
          </p:nvPr>
        </p:nvSpPr>
        <p:spPr>
          <a:xfrm>
            <a:off x="838200" y="1825625"/>
            <a:ext cx="8334375" cy="4351338"/>
          </a:xfrm>
        </p:spPr>
        <p:txBody>
          <a:bodyPr>
            <a:normAutofit/>
          </a:bodyPr>
          <a:lstStyle/>
          <a:p>
            <a:r>
              <a:rPr lang="en-GB" b="0" i="0" u="none" strike="noStrike" dirty="0">
                <a:solidFill>
                  <a:srgbClr val="000000"/>
                </a:solidFill>
                <a:effectLst/>
                <a:latin typeface="Lato" panose="020F0502020204030203" pitchFamily="34" charset="0"/>
              </a:rPr>
              <a:t>NIHR </a:t>
            </a:r>
          </a:p>
          <a:p>
            <a:pPr lvl="1"/>
            <a:r>
              <a:rPr lang="en-GB" b="1" i="1" dirty="0">
                <a:solidFill>
                  <a:srgbClr val="000000"/>
                </a:solidFill>
                <a:latin typeface="Lato" panose="020F0502020204030203" pitchFamily="34" charset="0"/>
              </a:rPr>
              <a:t>I</a:t>
            </a:r>
            <a:r>
              <a:rPr lang="en-GB" b="1" i="1" u="none" strike="noStrike" dirty="0">
                <a:solidFill>
                  <a:srgbClr val="000000"/>
                </a:solidFill>
                <a:effectLst/>
                <a:latin typeface="Lato" panose="020F0502020204030203" pitchFamily="34" charset="0"/>
              </a:rPr>
              <a:t>nvolvement </a:t>
            </a:r>
            <a:r>
              <a:rPr lang="en-GB" b="0" i="0" u="none" strike="noStrike" dirty="0">
                <a:solidFill>
                  <a:srgbClr val="000000"/>
                </a:solidFill>
                <a:effectLst/>
                <a:latin typeface="Lato" panose="020F0502020204030203" pitchFamily="34" charset="0"/>
              </a:rPr>
              <a:t>– “An active partnership between patients, carers and members of the public with researchers that influences and shapes research”</a:t>
            </a:r>
          </a:p>
          <a:p>
            <a:pPr lvl="1"/>
            <a:r>
              <a:rPr lang="en-GB" b="1" i="1" u="none" strike="noStrike" dirty="0">
                <a:solidFill>
                  <a:srgbClr val="000000"/>
                </a:solidFill>
                <a:effectLst/>
                <a:latin typeface="Lato" panose="020F0502020204030203" pitchFamily="34" charset="0"/>
              </a:rPr>
              <a:t>Engagement </a:t>
            </a:r>
            <a:r>
              <a:rPr lang="en-GB" b="0" i="0" u="none" strike="noStrike" dirty="0">
                <a:solidFill>
                  <a:srgbClr val="000000"/>
                </a:solidFill>
                <a:effectLst/>
                <a:latin typeface="Lato" panose="020F0502020204030203" pitchFamily="34" charset="0"/>
              </a:rPr>
              <a:t>– “information and knowledge about research is provided and disseminated” </a:t>
            </a:r>
          </a:p>
          <a:p>
            <a:r>
              <a:rPr lang="en-GB" dirty="0">
                <a:solidFill>
                  <a:srgbClr val="000000"/>
                </a:solidFill>
                <a:latin typeface="Lato" panose="020F0502020204030203" pitchFamily="34" charset="0"/>
              </a:rPr>
              <a:t>Other definitions</a:t>
            </a:r>
          </a:p>
          <a:p>
            <a:pPr lvl="1"/>
            <a:r>
              <a:rPr lang="en-GB" b="1" i="1" dirty="0">
                <a:solidFill>
                  <a:srgbClr val="000000"/>
                </a:solidFill>
                <a:latin typeface="Lato" panose="020F0502020204030203" pitchFamily="34" charset="0"/>
              </a:rPr>
              <a:t>Engagement </a:t>
            </a:r>
            <a:r>
              <a:rPr lang="en-GB" dirty="0">
                <a:solidFill>
                  <a:srgbClr val="000000"/>
                </a:solidFill>
                <a:latin typeface="Lato" panose="020F0502020204030203" pitchFamily="34" charset="0"/>
              </a:rPr>
              <a:t>– “inclusive participation that supports mutual respect of values, strategies, and actions for authentic partnership” (Ahmed et al 2010)</a:t>
            </a:r>
            <a:endParaRPr lang="en-US" dirty="0">
              <a:solidFill>
                <a:srgbClr val="000000"/>
              </a:solidFill>
              <a:latin typeface="Lato" panose="020F0502020204030203" pitchFamily="34" charset="0"/>
            </a:endParaRPr>
          </a:p>
        </p:txBody>
      </p:sp>
      <p:sp>
        <p:nvSpPr>
          <p:cNvPr id="4" name="Cloud 3">
            <a:extLst>
              <a:ext uri="{FF2B5EF4-FFF2-40B4-BE49-F238E27FC236}">
                <a16:creationId xmlns:a16="http://schemas.microsoft.com/office/drawing/2014/main" id="{B21C8103-4ECF-4786-CB5C-724BED51BC9A}"/>
              </a:ext>
            </a:extLst>
          </p:cNvPr>
          <p:cNvSpPr/>
          <p:nvPr/>
        </p:nvSpPr>
        <p:spPr>
          <a:xfrm>
            <a:off x="8582585" y="2811742"/>
            <a:ext cx="3243262" cy="3089275"/>
          </a:xfrm>
          <a:prstGeom prst="cloud">
            <a:avLst/>
          </a:prstGeom>
          <a:solidFill>
            <a:schemeClr val="accent1">
              <a:alpha val="20745"/>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Contested terms – no universal definitions</a:t>
            </a:r>
          </a:p>
        </p:txBody>
      </p:sp>
      <p:sp>
        <p:nvSpPr>
          <p:cNvPr id="5" name="Title 1">
            <a:extLst>
              <a:ext uri="{FF2B5EF4-FFF2-40B4-BE49-F238E27FC236}">
                <a16:creationId xmlns:a16="http://schemas.microsoft.com/office/drawing/2014/main" id="{1ECA9F3D-8011-5FAF-6FE9-329BB5976522}"/>
              </a:ext>
            </a:extLst>
          </p:cNvPr>
          <p:cNvSpPr txBox="1">
            <a:spLocks/>
          </p:cNvSpPr>
          <p:nvPr/>
        </p:nvSpPr>
        <p:spPr>
          <a:xfrm>
            <a:off x="0" y="102357"/>
            <a:ext cx="3838739" cy="57868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Contested terms</a:t>
            </a:r>
          </a:p>
        </p:txBody>
      </p:sp>
    </p:spTree>
    <p:extLst>
      <p:ext uri="{BB962C8B-B14F-4D97-AF65-F5344CB8AC3E}">
        <p14:creationId xmlns:p14="http://schemas.microsoft.com/office/powerpoint/2010/main" val="310759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txBox="1">
            <a:spLocks noGrp="1"/>
          </p:cNvSpPr>
          <p:nvPr>
            <p:ph type="title"/>
          </p:nvPr>
        </p:nvSpPr>
        <p:spPr>
          <a:xfrm>
            <a:off x="838200" y="694384"/>
            <a:ext cx="10515600" cy="507119"/>
          </a:xfrm>
          <a:prstGeom prst="rect">
            <a:avLst/>
          </a:prstGeom>
          <a:noFill/>
          <a:ln>
            <a:noFill/>
          </a:ln>
        </p:spPr>
        <p:txBody>
          <a:bodyPr spcFirstLastPara="1" wrap="square" lIns="91425" tIns="45700" rIns="91425" bIns="45700" anchor="ctr" anchorCtr="0">
            <a:normAutofit fontScale="90000"/>
          </a:bodyPr>
          <a:lstStyle/>
          <a:p>
            <a:pPr algn="ctr">
              <a:buSzPts val="4400"/>
            </a:pPr>
            <a:r>
              <a:rPr lang="en-US" dirty="0">
                <a:solidFill>
                  <a:srgbClr val="0070C0"/>
                </a:solidFill>
                <a:latin typeface="+mn-lt"/>
              </a:rPr>
              <a:t>The spectrum of participation?</a:t>
            </a:r>
            <a:br>
              <a:rPr lang="en-US" sz="2400" b="1" dirty="0">
                <a:solidFill>
                  <a:srgbClr val="0070C0"/>
                </a:solidFill>
              </a:rPr>
            </a:br>
            <a:endParaRPr lang="en-US" sz="2400" b="1" dirty="0">
              <a:solidFill>
                <a:srgbClr val="0070C0"/>
              </a:solidFill>
            </a:endParaRPr>
          </a:p>
        </p:txBody>
      </p:sp>
      <p:sp>
        <p:nvSpPr>
          <p:cNvPr id="133" name="Google Shape;133;p4"/>
          <p:cNvSpPr/>
          <p:nvPr/>
        </p:nvSpPr>
        <p:spPr>
          <a:xfrm>
            <a:off x="1204288" y="1573015"/>
            <a:ext cx="2220687" cy="1325564"/>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0" i="0" u="none" strike="noStrike" cap="none" dirty="0">
                <a:solidFill>
                  <a:schemeClr val="lt1"/>
                </a:solidFill>
                <a:latin typeface="Arial"/>
                <a:ea typeface="Arial"/>
                <a:cs typeface="Arial"/>
                <a:sym typeface="Arial"/>
              </a:rPr>
              <a:t>1-way communication</a:t>
            </a:r>
            <a:endParaRPr sz="2000" dirty="0"/>
          </a:p>
        </p:txBody>
      </p:sp>
      <p:grpSp>
        <p:nvGrpSpPr>
          <p:cNvPr id="2" name="Group 1">
            <a:extLst>
              <a:ext uri="{FF2B5EF4-FFF2-40B4-BE49-F238E27FC236}">
                <a16:creationId xmlns:a16="http://schemas.microsoft.com/office/drawing/2014/main" id="{52E9212E-641C-5494-528B-8DD9E64486E1}"/>
              </a:ext>
            </a:extLst>
          </p:cNvPr>
          <p:cNvGrpSpPr/>
          <p:nvPr/>
        </p:nvGrpSpPr>
        <p:grpSpPr>
          <a:xfrm flipH="1">
            <a:off x="3564817" y="1508032"/>
            <a:ext cx="2220688" cy="1330184"/>
            <a:chOff x="4221183" y="1880550"/>
            <a:chExt cx="2277344" cy="1330184"/>
          </a:xfrm>
        </p:grpSpPr>
        <p:pic>
          <p:nvPicPr>
            <p:cNvPr id="135" name="Google Shape;135;p4" descr="Icon&#10;&#10;Description automatically generated"/>
            <p:cNvPicPr preferRelativeResize="0"/>
            <p:nvPr/>
          </p:nvPicPr>
          <p:blipFill rotWithShape="1">
            <a:blip r:embed="rId3">
              <a:alphaModFix/>
            </a:blip>
            <a:srcRect/>
            <a:stretch/>
          </p:blipFill>
          <p:spPr>
            <a:xfrm>
              <a:off x="5168343" y="1880550"/>
              <a:ext cx="1330184" cy="1330184"/>
            </a:xfrm>
            <a:prstGeom prst="rect">
              <a:avLst/>
            </a:prstGeom>
            <a:noFill/>
            <a:ln>
              <a:noFill/>
            </a:ln>
          </p:spPr>
        </p:pic>
        <p:pic>
          <p:nvPicPr>
            <p:cNvPr id="137" name="Google Shape;137;p4" descr="Icon&#10;&#10;Description automatically generated"/>
            <p:cNvPicPr preferRelativeResize="0"/>
            <p:nvPr/>
          </p:nvPicPr>
          <p:blipFill rotWithShape="1">
            <a:blip r:embed="rId4">
              <a:alphaModFix/>
            </a:blip>
            <a:srcRect/>
            <a:stretch/>
          </p:blipFill>
          <p:spPr>
            <a:xfrm>
              <a:off x="4221183" y="1880551"/>
              <a:ext cx="1330183" cy="1330183"/>
            </a:xfrm>
            <a:prstGeom prst="rect">
              <a:avLst/>
            </a:prstGeom>
            <a:noFill/>
            <a:ln>
              <a:noFill/>
            </a:ln>
          </p:spPr>
        </p:pic>
        <p:sp>
          <p:nvSpPr>
            <p:cNvPr id="138" name="Google Shape;138;p4"/>
            <p:cNvSpPr/>
            <p:nvPr/>
          </p:nvSpPr>
          <p:spPr>
            <a:xfrm>
              <a:off x="5168343" y="2545642"/>
              <a:ext cx="457777" cy="241373"/>
            </a:xfrm>
            <a:prstGeom prst="leftArrow">
              <a:avLst>
                <a:gd name="adj1" fmla="val 50000"/>
                <a:gd name="adj2"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5" name="Google Shape;134;p4">
            <a:extLst>
              <a:ext uri="{FF2B5EF4-FFF2-40B4-BE49-F238E27FC236}">
                <a16:creationId xmlns:a16="http://schemas.microsoft.com/office/drawing/2014/main" id="{4DAA07E2-8079-2B9D-6B3A-E232E48257EF}"/>
              </a:ext>
            </a:extLst>
          </p:cNvPr>
          <p:cNvSpPr/>
          <p:nvPr/>
        </p:nvSpPr>
        <p:spPr>
          <a:xfrm>
            <a:off x="7052059" y="1573014"/>
            <a:ext cx="2220687" cy="1325565"/>
          </a:xfrm>
          <a:prstGeom prst="rect">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dirty="0">
                <a:solidFill>
                  <a:schemeClr val="lt1"/>
                </a:solidFill>
                <a:latin typeface="Arial"/>
                <a:ea typeface="Arial"/>
                <a:cs typeface="Arial"/>
                <a:sym typeface="Arial"/>
              </a:rPr>
              <a:t>Engagement:</a:t>
            </a:r>
            <a:endParaRPr sz="2000" b="1" dirty="0"/>
          </a:p>
          <a:p>
            <a:pPr marL="0" marR="0" lvl="0" indent="0" algn="ctr" rtl="0">
              <a:lnSpc>
                <a:spcPct val="100000"/>
              </a:lnSpc>
              <a:spcBef>
                <a:spcPts val="0"/>
              </a:spcBef>
              <a:spcAft>
                <a:spcPts val="0"/>
              </a:spcAft>
              <a:buNone/>
            </a:pPr>
            <a:r>
              <a:rPr lang="en-US" sz="2000" b="0" i="0" u="none" strike="noStrike" cap="none" dirty="0">
                <a:solidFill>
                  <a:schemeClr val="lt1"/>
                </a:solidFill>
                <a:latin typeface="Arial"/>
                <a:ea typeface="Arial"/>
                <a:cs typeface="Arial"/>
                <a:sym typeface="Arial"/>
              </a:rPr>
              <a:t>2-way   communication</a:t>
            </a:r>
            <a:endParaRPr sz="2000" dirty="0"/>
          </a:p>
        </p:txBody>
      </p:sp>
      <p:grpSp>
        <p:nvGrpSpPr>
          <p:cNvPr id="6" name="Group 5">
            <a:extLst>
              <a:ext uri="{FF2B5EF4-FFF2-40B4-BE49-F238E27FC236}">
                <a16:creationId xmlns:a16="http://schemas.microsoft.com/office/drawing/2014/main" id="{A076DE2B-DAF9-72BB-C5F3-2D7C2FAC3A62}"/>
              </a:ext>
            </a:extLst>
          </p:cNvPr>
          <p:cNvGrpSpPr/>
          <p:nvPr/>
        </p:nvGrpSpPr>
        <p:grpSpPr>
          <a:xfrm>
            <a:off x="9649356" y="1441254"/>
            <a:ext cx="1457325" cy="1457325"/>
            <a:chOff x="4597422" y="3879359"/>
            <a:chExt cx="1457325" cy="1457325"/>
          </a:xfrm>
        </p:grpSpPr>
        <p:pic>
          <p:nvPicPr>
            <p:cNvPr id="7" name="Google Shape;136;p4" descr="Icon&#10;&#10;Description automatically generated">
              <a:extLst>
                <a:ext uri="{FF2B5EF4-FFF2-40B4-BE49-F238E27FC236}">
                  <a16:creationId xmlns:a16="http://schemas.microsoft.com/office/drawing/2014/main" id="{68691012-06A6-BA78-1767-0DF347ABEDDE}"/>
                </a:ext>
              </a:extLst>
            </p:cNvPr>
            <p:cNvPicPr preferRelativeResize="0"/>
            <p:nvPr/>
          </p:nvPicPr>
          <p:blipFill rotWithShape="1">
            <a:blip r:embed="rId5">
              <a:alphaModFix/>
            </a:blip>
            <a:srcRect/>
            <a:stretch/>
          </p:blipFill>
          <p:spPr>
            <a:xfrm>
              <a:off x="4597422" y="3879359"/>
              <a:ext cx="1457325" cy="1457325"/>
            </a:xfrm>
            <a:prstGeom prst="rect">
              <a:avLst/>
            </a:prstGeom>
            <a:noFill/>
            <a:ln>
              <a:noFill/>
            </a:ln>
          </p:spPr>
        </p:pic>
        <p:sp>
          <p:nvSpPr>
            <p:cNvPr id="8" name="Google Shape;139;p4">
              <a:extLst>
                <a:ext uri="{FF2B5EF4-FFF2-40B4-BE49-F238E27FC236}">
                  <a16:creationId xmlns:a16="http://schemas.microsoft.com/office/drawing/2014/main" id="{DA24E71F-E3B2-232A-C691-6FD7FFB786CF}"/>
                </a:ext>
              </a:extLst>
            </p:cNvPr>
            <p:cNvSpPr/>
            <p:nvPr/>
          </p:nvSpPr>
          <p:spPr>
            <a:xfrm>
              <a:off x="5131256" y="4673901"/>
              <a:ext cx="389656" cy="199089"/>
            </a:xfrm>
            <a:prstGeom prst="leftRightArrow">
              <a:avLst>
                <a:gd name="adj1" fmla="val 50000"/>
                <a:gd name="adj2"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2" name="Group 11">
            <a:extLst>
              <a:ext uri="{FF2B5EF4-FFF2-40B4-BE49-F238E27FC236}">
                <a16:creationId xmlns:a16="http://schemas.microsoft.com/office/drawing/2014/main" id="{65341326-D061-161D-1730-046EECF05DBB}"/>
              </a:ext>
            </a:extLst>
          </p:cNvPr>
          <p:cNvGrpSpPr/>
          <p:nvPr/>
        </p:nvGrpSpPr>
        <p:grpSpPr>
          <a:xfrm>
            <a:off x="666118" y="3693121"/>
            <a:ext cx="10859763" cy="2034094"/>
            <a:chOff x="1042677" y="4119353"/>
            <a:chExt cx="10859763" cy="2034094"/>
          </a:xfrm>
        </p:grpSpPr>
        <p:grpSp>
          <p:nvGrpSpPr>
            <p:cNvPr id="3" name="Group 2">
              <a:extLst>
                <a:ext uri="{FF2B5EF4-FFF2-40B4-BE49-F238E27FC236}">
                  <a16:creationId xmlns:a16="http://schemas.microsoft.com/office/drawing/2014/main" id="{61B2C9C7-A4B4-3569-811E-1FB8E1210F71}"/>
                </a:ext>
              </a:extLst>
            </p:cNvPr>
            <p:cNvGrpSpPr/>
            <p:nvPr/>
          </p:nvGrpSpPr>
          <p:grpSpPr>
            <a:xfrm>
              <a:off x="1042677" y="4119353"/>
              <a:ext cx="10515600" cy="1832588"/>
              <a:chOff x="304801" y="1243202"/>
              <a:chExt cx="10924555" cy="1312890"/>
            </a:xfrm>
          </p:grpSpPr>
          <p:pic>
            <p:nvPicPr>
              <p:cNvPr id="9" name="Picture 2" descr="Table&#10;&#10;Description automatically generated">
                <a:extLst>
                  <a:ext uri="{FF2B5EF4-FFF2-40B4-BE49-F238E27FC236}">
                    <a16:creationId xmlns:a16="http://schemas.microsoft.com/office/drawing/2014/main" id="{B9ABFA80-5027-CC13-9F7B-EA22D944DEEA}"/>
                  </a:ext>
                </a:extLst>
              </p:cNvPr>
              <p:cNvPicPr>
                <a:picLocks noChangeAspect="1"/>
              </p:cNvPicPr>
              <p:nvPr/>
            </p:nvPicPr>
            <p:blipFill rotWithShape="1">
              <a:blip r:embed="rId6"/>
              <a:srcRect b="80372"/>
              <a:stretch/>
            </p:blipFill>
            <p:spPr>
              <a:xfrm>
                <a:off x="304801" y="1243202"/>
                <a:ext cx="10924555" cy="973056"/>
              </a:xfrm>
              <a:prstGeom prst="rect">
                <a:avLst/>
              </a:prstGeom>
            </p:spPr>
          </p:pic>
          <p:pic>
            <p:nvPicPr>
              <p:cNvPr id="10" name="Picture 2" descr="Table&#10;&#10;Description automatically generated">
                <a:extLst>
                  <a:ext uri="{FF2B5EF4-FFF2-40B4-BE49-F238E27FC236}">
                    <a16:creationId xmlns:a16="http://schemas.microsoft.com/office/drawing/2014/main" id="{B80FFF4E-5C28-A7A5-6DEC-BB3A2C923F7D}"/>
                  </a:ext>
                </a:extLst>
              </p:cNvPr>
              <p:cNvPicPr>
                <a:picLocks noChangeAspect="1"/>
              </p:cNvPicPr>
              <p:nvPr/>
            </p:nvPicPr>
            <p:blipFill rotWithShape="1">
              <a:blip r:embed="rId6"/>
              <a:srcRect t="93145"/>
              <a:stretch/>
            </p:blipFill>
            <p:spPr>
              <a:xfrm>
                <a:off x="304801" y="2216258"/>
                <a:ext cx="10924555" cy="339834"/>
              </a:xfrm>
              <a:prstGeom prst="rect">
                <a:avLst/>
              </a:prstGeom>
            </p:spPr>
          </p:pic>
        </p:grpSp>
        <p:sp>
          <p:nvSpPr>
            <p:cNvPr id="11" name="TextBox 10">
              <a:extLst>
                <a:ext uri="{FF2B5EF4-FFF2-40B4-BE49-F238E27FC236}">
                  <a16:creationId xmlns:a16="http://schemas.microsoft.com/office/drawing/2014/main" id="{1EDE17FD-E3A5-EC1D-CE43-6A1D5BE562AD}"/>
                </a:ext>
              </a:extLst>
            </p:cNvPr>
            <p:cNvSpPr txBox="1"/>
            <p:nvPr/>
          </p:nvSpPr>
          <p:spPr>
            <a:xfrm>
              <a:off x="9814560" y="5784115"/>
              <a:ext cx="2087880" cy="369332"/>
            </a:xfrm>
            <a:prstGeom prst="rect">
              <a:avLst/>
            </a:prstGeom>
            <a:noFill/>
          </p:spPr>
          <p:txBody>
            <a:bodyPr wrap="square" rtlCol="0">
              <a:spAutoFit/>
            </a:bodyPr>
            <a:lstStyle/>
            <a:p>
              <a:r>
                <a:rPr lang="en-US" dirty="0"/>
                <a:t>Source: IAP2</a:t>
              </a:r>
            </a:p>
          </p:txBody>
        </p:sp>
      </p:grpSp>
    </p:spTree>
    <p:extLst>
      <p:ext uri="{BB962C8B-B14F-4D97-AF65-F5344CB8AC3E}">
        <p14:creationId xmlns:p14="http://schemas.microsoft.com/office/powerpoint/2010/main" val="296288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44"/>
          <p:cNvSpPr txBox="1">
            <a:spLocks noGrp="1"/>
          </p:cNvSpPr>
          <p:nvPr>
            <p:ph type="title"/>
          </p:nvPr>
        </p:nvSpPr>
        <p:spPr>
          <a:xfrm>
            <a:off x="515958" y="513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600" dirty="0"/>
              <a:t>A range of goals</a:t>
            </a:r>
            <a:endParaRPr sz="3600" dirty="0"/>
          </a:p>
        </p:txBody>
      </p:sp>
      <p:sp>
        <p:nvSpPr>
          <p:cNvPr id="167" name="Google Shape;167;p44"/>
          <p:cNvSpPr txBox="1"/>
          <p:nvPr/>
        </p:nvSpPr>
        <p:spPr>
          <a:xfrm>
            <a:off x="9053861" y="5834054"/>
            <a:ext cx="282126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000000"/>
                </a:solidFill>
                <a:latin typeface="Arial"/>
                <a:ea typeface="Arial"/>
                <a:cs typeface="Arial"/>
                <a:sym typeface="Arial"/>
              </a:rPr>
              <a:t>Goals sourced from:</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Good Participatory Practice – AVAC</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Molyneux S, Bull S. </a:t>
            </a:r>
            <a:r>
              <a:rPr lang="en-US" sz="1200" b="0" i="1" u="none" strike="noStrike" cap="none" dirty="0">
                <a:solidFill>
                  <a:srgbClr val="000000"/>
                </a:solidFill>
                <a:latin typeface="Arial"/>
                <a:ea typeface="Arial"/>
                <a:cs typeface="Arial"/>
                <a:sym typeface="Arial"/>
              </a:rPr>
              <a:t>et al. </a:t>
            </a:r>
            <a:r>
              <a:rPr lang="en-US" sz="1200" b="0" i="0" u="none" strike="noStrike" cap="none" dirty="0">
                <a:solidFill>
                  <a:srgbClr val="000000"/>
                </a:solidFill>
                <a:latin typeface="Arial"/>
                <a:ea typeface="Arial"/>
                <a:cs typeface="Arial"/>
                <a:sym typeface="Arial"/>
              </a:rPr>
              <a:t>2013</a:t>
            </a:r>
            <a:endParaRPr dirty="0"/>
          </a:p>
          <a:p>
            <a:pPr marL="171450" marR="0" lvl="0" indent="-171450" algn="l" rtl="0">
              <a:lnSpc>
                <a:spcPct val="100000"/>
              </a:lnSpc>
              <a:spcBef>
                <a:spcPts val="0"/>
              </a:spcBef>
              <a:spcAft>
                <a:spcPts val="0"/>
              </a:spcAft>
              <a:buClr>
                <a:srgbClr val="000000"/>
              </a:buClr>
              <a:buSzPts val="1200"/>
              <a:buFont typeface="Arial"/>
              <a:buChar char="•"/>
            </a:pPr>
            <a:r>
              <a:rPr lang="en-US" sz="1200" b="0" i="0" u="none" strike="noStrike" cap="none" dirty="0">
                <a:solidFill>
                  <a:srgbClr val="000000"/>
                </a:solidFill>
                <a:latin typeface="Arial"/>
                <a:ea typeface="Arial"/>
                <a:cs typeface="Arial"/>
                <a:sym typeface="Arial"/>
              </a:rPr>
              <a:t>UK </a:t>
            </a:r>
            <a:r>
              <a:rPr lang="en-US" sz="1200" b="0" i="0" u="none" strike="noStrike" cap="none" dirty="0">
                <a:solidFill>
                  <a:schemeClr val="tx1"/>
                </a:solidFill>
                <a:latin typeface="Arial"/>
                <a:ea typeface="Arial"/>
                <a:cs typeface="Arial"/>
                <a:sym typeface="Arial"/>
              </a:rPr>
              <a:t>standards for Public Involvement</a:t>
            </a:r>
            <a:endParaRPr sz="1200" b="0" i="0" u="none" strike="noStrike" cap="none" dirty="0">
              <a:solidFill>
                <a:schemeClr val="tx1"/>
              </a:solidFill>
              <a:latin typeface="Arial"/>
              <a:ea typeface="Arial"/>
              <a:cs typeface="Arial"/>
              <a:sym typeface="Arial"/>
            </a:endParaRPr>
          </a:p>
        </p:txBody>
      </p:sp>
      <p:grpSp>
        <p:nvGrpSpPr>
          <p:cNvPr id="5" name="Group 4">
            <a:extLst>
              <a:ext uri="{FF2B5EF4-FFF2-40B4-BE49-F238E27FC236}">
                <a16:creationId xmlns:a16="http://schemas.microsoft.com/office/drawing/2014/main" id="{BDFCE6BB-4A35-437E-9179-262CD938181B}"/>
              </a:ext>
            </a:extLst>
          </p:cNvPr>
          <p:cNvGrpSpPr/>
          <p:nvPr/>
        </p:nvGrpSpPr>
        <p:grpSpPr>
          <a:xfrm>
            <a:off x="8800822" y="1237742"/>
            <a:ext cx="2587084" cy="4330445"/>
            <a:chOff x="8800822" y="1237742"/>
            <a:chExt cx="2587084" cy="4330445"/>
          </a:xfrm>
          <a:solidFill>
            <a:schemeClr val="accent6">
              <a:lumMod val="50000"/>
            </a:schemeClr>
          </a:solidFill>
        </p:grpSpPr>
        <p:sp>
          <p:nvSpPr>
            <p:cNvPr id="171" name="Google Shape;171;p44"/>
            <p:cNvSpPr/>
            <p:nvPr/>
          </p:nvSpPr>
          <p:spPr>
            <a:xfrm>
              <a:off x="9018945" y="2480006"/>
              <a:ext cx="2263699" cy="1335074"/>
            </a:xfrm>
            <a:prstGeom prst="cloud">
              <a:avLst/>
            </a:prstGeom>
            <a:grp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lt1"/>
                  </a:solidFill>
                  <a:latin typeface="Arial"/>
                  <a:cs typeface="Arial"/>
                  <a:sym typeface="Arial"/>
                </a:rPr>
                <a:t>Strengthen long-term partnership</a:t>
              </a:r>
              <a:endParaRPr dirty="0"/>
            </a:p>
          </p:txBody>
        </p:sp>
        <p:sp>
          <p:nvSpPr>
            <p:cNvPr id="173" name="Google Shape;173;p44"/>
            <p:cNvSpPr/>
            <p:nvPr/>
          </p:nvSpPr>
          <p:spPr>
            <a:xfrm>
              <a:off x="8800822" y="1237742"/>
              <a:ext cx="2587084" cy="1438592"/>
            </a:xfrm>
            <a:prstGeom prst="cloud">
              <a:avLst/>
            </a:prstGeom>
            <a:grp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0" i="0" u="none" strike="noStrike" cap="none" dirty="0">
                  <a:solidFill>
                    <a:schemeClr val="lt1"/>
                  </a:solidFill>
                  <a:latin typeface="Arial"/>
                  <a:ea typeface="Arial"/>
                  <a:cs typeface="Arial"/>
                  <a:sym typeface="Arial"/>
                </a:rPr>
                <a:t>Share </a:t>
              </a:r>
              <a:r>
                <a:rPr lang="en-US" b="0" i="0" u="none" strike="noStrike" cap="none" dirty="0">
                  <a:solidFill>
                    <a:schemeClr val="bg1"/>
                  </a:solidFill>
                  <a:latin typeface="Arial"/>
                  <a:ea typeface="Arial"/>
                  <a:cs typeface="Arial"/>
                  <a:sym typeface="Arial"/>
                </a:rPr>
                <a:t>the research findings</a:t>
              </a:r>
              <a:endParaRPr dirty="0">
                <a:solidFill>
                  <a:schemeClr val="bg1"/>
                </a:solidFill>
              </a:endParaRPr>
            </a:p>
          </p:txBody>
        </p:sp>
        <p:sp>
          <p:nvSpPr>
            <p:cNvPr id="181" name="Google Shape;181;p44"/>
            <p:cNvSpPr/>
            <p:nvPr/>
          </p:nvSpPr>
          <p:spPr>
            <a:xfrm>
              <a:off x="8800822" y="3571185"/>
              <a:ext cx="2545975" cy="1997002"/>
            </a:xfrm>
            <a:prstGeom prst="cloud">
              <a:avLst/>
            </a:prstGeom>
            <a:grp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0" i="0" u="none" strike="noStrike" cap="none" dirty="0">
                  <a:solidFill>
                    <a:schemeClr val="lt1"/>
                  </a:solidFill>
                  <a:latin typeface="Arial"/>
                  <a:ea typeface="Arial"/>
                  <a:cs typeface="Arial"/>
                  <a:sym typeface="Arial"/>
                </a:rPr>
                <a:t>Support young people locally to take up research careers</a:t>
              </a:r>
              <a:endParaRPr dirty="0"/>
            </a:p>
          </p:txBody>
        </p:sp>
      </p:grpSp>
      <p:grpSp>
        <p:nvGrpSpPr>
          <p:cNvPr id="3" name="Group 2">
            <a:extLst>
              <a:ext uri="{FF2B5EF4-FFF2-40B4-BE49-F238E27FC236}">
                <a16:creationId xmlns:a16="http://schemas.microsoft.com/office/drawing/2014/main" id="{9DDBBB70-16A3-792E-3961-13619E3E0125}"/>
              </a:ext>
            </a:extLst>
          </p:cNvPr>
          <p:cNvGrpSpPr/>
          <p:nvPr/>
        </p:nvGrpSpPr>
        <p:grpSpPr>
          <a:xfrm>
            <a:off x="122865" y="1086762"/>
            <a:ext cx="4705493" cy="5698503"/>
            <a:chOff x="122865" y="1086762"/>
            <a:chExt cx="4705493" cy="5698503"/>
          </a:xfrm>
        </p:grpSpPr>
        <p:sp>
          <p:nvSpPr>
            <p:cNvPr id="176" name="Google Shape;176;p44"/>
            <p:cNvSpPr/>
            <p:nvPr/>
          </p:nvSpPr>
          <p:spPr>
            <a:xfrm>
              <a:off x="2142361" y="2311153"/>
              <a:ext cx="2515344" cy="1329797"/>
            </a:xfrm>
            <a:prstGeom prst="clou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0" i="0" u="none" strike="noStrike" cap="none" dirty="0">
                  <a:solidFill>
                    <a:schemeClr val="lt1"/>
                  </a:solidFill>
                  <a:latin typeface="Arial"/>
                  <a:ea typeface="Arial"/>
                  <a:cs typeface="Arial"/>
                  <a:sym typeface="Arial"/>
                </a:rPr>
                <a:t>Promoting understanding of research </a:t>
              </a:r>
              <a:endParaRPr dirty="0"/>
            </a:p>
          </p:txBody>
        </p:sp>
        <p:sp>
          <p:nvSpPr>
            <p:cNvPr id="177" name="Google Shape;177;p44"/>
            <p:cNvSpPr/>
            <p:nvPr/>
          </p:nvSpPr>
          <p:spPr>
            <a:xfrm>
              <a:off x="122865" y="2433364"/>
              <a:ext cx="2053937" cy="1137821"/>
            </a:xfrm>
            <a:prstGeom prst="clou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0" i="0" u="none" strike="noStrike" cap="none" dirty="0">
                  <a:solidFill>
                    <a:schemeClr val="lt1"/>
                  </a:solidFill>
                  <a:latin typeface="Arial"/>
                  <a:ea typeface="Arial"/>
                  <a:cs typeface="Arial"/>
                  <a:sym typeface="Arial"/>
                </a:rPr>
                <a:t>Identify local health priorities</a:t>
              </a:r>
              <a:endParaRPr dirty="0"/>
            </a:p>
          </p:txBody>
        </p:sp>
        <p:sp>
          <p:nvSpPr>
            <p:cNvPr id="178" name="Google Shape;178;p44"/>
            <p:cNvSpPr/>
            <p:nvPr/>
          </p:nvSpPr>
          <p:spPr>
            <a:xfrm>
              <a:off x="471449" y="4882842"/>
              <a:ext cx="3198821" cy="1902423"/>
            </a:xfrm>
            <a:prstGeom prst="clou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0" i="0" u="none" strike="noStrike" cap="none" dirty="0">
                  <a:solidFill>
                    <a:schemeClr val="lt1"/>
                  </a:solidFill>
                  <a:latin typeface="Arial"/>
                  <a:ea typeface="Arial"/>
                  <a:cs typeface="Arial"/>
                  <a:sym typeface="Arial"/>
                </a:rPr>
                <a:t>Assess/ensure acceptability and feasibility of research</a:t>
              </a:r>
              <a:endParaRPr dirty="0"/>
            </a:p>
          </p:txBody>
        </p:sp>
        <p:sp>
          <p:nvSpPr>
            <p:cNvPr id="180" name="Google Shape;180;p44"/>
            <p:cNvSpPr/>
            <p:nvPr/>
          </p:nvSpPr>
          <p:spPr>
            <a:xfrm>
              <a:off x="178864" y="1086762"/>
              <a:ext cx="3027250" cy="1325563"/>
            </a:xfrm>
            <a:prstGeom prst="clou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0" i="0" u="none" strike="noStrike" cap="none" dirty="0">
                  <a:solidFill>
                    <a:schemeClr val="lt1"/>
                  </a:solidFill>
                  <a:latin typeface="Arial"/>
                  <a:ea typeface="Arial"/>
                  <a:cs typeface="Arial"/>
                  <a:sym typeface="Arial"/>
                </a:rPr>
                <a:t>Understand community norms and views</a:t>
              </a:r>
              <a:endParaRPr dirty="0"/>
            </a:p>
          </p:txBody>
        </p:sp>
        <p:sp>
          <p:nvSpPr>
            <p:cNvPr id="174" name="Google Shape;174;p44"/>
            <p:cNvSpPr/>
            <p:nvPr/>
          </p:nvSpPr>
          <p:spPr>
            <a:xfrm>
              <a:off x="593896" y="3312656"/>
              <a:ext cx="2160098" cy="1896219"/>
            </a:xfrm>
            <a:prstGeom prst="clou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0" i="0" u="none" strike="noStrike" cap="none" dirty="0">
                  <a:solidFill>
                    <a:schemeClr val="lt1"/>
                  </a:solidFill>
                  <a:latin typeface="Arial"/>
                  <a:ea typeface="Arial"/>
                  <a:cs typeface="Arial"/>
                  <a:sym typeface="Arial"/>
                </a:rPr>
                <a:t>Facilitate community input </a:t>
              </a:r>
              <a:r>
                <a:rPr lang="en-US" b="0" i="0" u="none" strike="noStrike" cap="none" dirty="0">
                  <a:solidFill>
                    <a:schemeClr val="bg1"/>
                  </a:solidFill>
                  <a:latin typeface="Arial"/>
                  <a:ea typeface="Arial"/>
                  <a:cs typeface="Arial"/>
                  <a:sym typeface="Arial"/>
                </a:rPr>
                <a:t>into research design</a:t>
              </a:r>
              <a:endParaRPr dirty="0">
                <a:solidFill>
                  <a:schemeClr val="bg1"/>
                </a:solidFill>
              </a:endParaRPr>
            </a:p>
          </p:txBody>
        </p:sp>
        <p:sp>
          <p:nvSpPr>
            <p:cNvPr id="175" name="Google Shape;175;p44"/>
            <p:cNvSpPr/>
            <p:nvPr/>
          </p:nvSpPr>
          <p:spPr>
            <a:xfrm>
              <a:off x="2668261" y="3887543"/>
              <a:ext cx="2160097" cy="1680644"/>
            </a:xfrm>
            <a:prstGeom prst="cloud">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0" i="0" u="none" strike="noStrike" cap="none" dirty="0">
                  <a:solidFill>
                    <a:schemeClr val="lt1"/>
                  </a:solidFill>
                  <a:latin typeface="Arial"/>
                  <a:ea typeface="Arial"/>
                  <a:cs typeface="Arial"/>
                  <a:sym typeface="Arial"/>
                </a:rPr>
                <a:t>Identify and address ethical issues </a:t>
              </a:r>
              <a:endParaRPr dirty="0"/>
            </a:p>
          </p:txBody>
        </p:sp>
      </p:grpSp>
      <p:grpSp>
        <p:nvGrpSpPr>
          <p:cNvPr id="6" name="Group 5">
            <a:extLst>
              <a:ext uri="{FF2B5EF4-FFF2-40B4-BE49-F238E27FC236}">
                <a16:creationId xmlns:a16="http://schemas.microsoft.com/office/drawing/2014/main" id="{5A895C1E-E592-2FAA-2B2C-C316A47627CC}"/>
              </a:ext>
            </a:extLst>
          </p:cNvPr>
          <p:cNvGrpSpPr/>
          <p:nvPr/>
        </p:nvGrpSpPr>
        <p:grpSpPr>
          <a:xfrm>
            <a:off x="4828358" y="1249108"/>
            <a:ext cx="3395272" cy="5324296"/>
            <a:chOff x="4828358" y="1249108"/>
            <a:chExt cx="3395272" cy="5324296"/>
          </a:xfrm>
          <a:solidFill>
            <a:schemeClr val="accent2">
              <a:lumMod val="75000"/>
            </a:schemeClr>
          </a:solidFill>
        </p:grpSpPr>
        <p:sp>
          <p:nvSpPr>
            <p:cNvPr id="170" name="Google Shape;170;p44"/>
            <p:cNvSpPr/>
            <p:nvPr/>
          </p:nvSpPr>
          <p:spPr>
            <a:xfrm>
              <a:off x="5149594" y="3809136"/>
              <a:ext cx="2752799" cy="1148406"/>
            </a:xfrm>
            <a:prstGeom prst="cloud">
              <a:avLst/>
            </a:prstGeom>
            <a:grp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lt1"/>
                  </a:solidFill>
                  <a:latin typeface="Arial"/>
                  <a:ea typeface="Arial"/>
                  <a:cs typeface="Arial"/>
                  <a:sym typeface="Arial"/>
                </a:rPr>
                <a:t>I</a:t>
              </a:r>
              <a:r>
                <a:rPr lang="en-US" b="0" i="0" u="none" strike="noStrike" cap="none" dirty="0">
                  <a:solidFill>
                    <a:schemeClr val="lt1"/>
                  </a:solidFill>
                  <a:latin typeface="Arial"/>
                  <a:ea typeface="Arial"/>
                  <a:cs typeface="Arial"/>
                  <a:sym typeface="Arial"/>
                </a:rPr>
                <a:t>mprove recruitment and retention rates</a:t>
              </a:r>
              <a:endParaRPr dirty="0"/>
            </a:p>
          </p:txBody>
        </p:sp>
        <p:sp>
          <p:nvSpPr>
            <p:cNvPr id="179" name="Google Shape;179;p44"/>
            <p:cNvSpPr/>
            <p:nvPr/>
          </p:nvSpPr>
          <p:spPr>
            <a:xfrm>
              <a:off x="5012770" y="1249108"/>
              <a:ext cx="2671500" cy="1325563"/>
            </a:xfrm>
            <a:prstGeom prst="cloud">
              <a:avLst/>
            </a:prstGeom>
            <a:grp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0" i="0" u="none" strike="noStrike" cap="none" dirty="0">
                  <a:solidFill>
                    <a:schemeClr val="lt1"/>
                  </a:solidFill>
                  <a:latin typeface="Arial"/>
                  <a:ea typeface="Arial"/>
                  <a:cs typeface="Arial"/>
                  <a:sym typeface="Arial"/>
                </a:rPr>
                <a:t>Gain permission and community consent </a:t>
              </a:r>
              <a:endParaRPr dirty="0"/>
            </a:p>
          </p:txBody>
        </p:sp>
        <p:sp>
          <p:nvSpPr>
            <p:cNvPr id="168" name="Google Shape;168;p44"/>
            <p:cNvSpPr/>
            <p:nvPr/>
          </p:nvSpPr>
          <p:spPr>
            <a:xfrm>
              <a:off x="4828358" y="4820026"/>
              <a:ext cx="3395272" cy="1753378"/>
            </a:xfrm>
            <a:prstGeom prst="cloud">
              <a:avLst/>
            </a:prstGeom>
            <a:grp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0" i="0" u="none" strike="noStrike" cap="none" dirty="0">
                  <a:solidFill>
                    <a:schemeClr val="lt1"/>
                  </a:solidFill>
                  <a:latin typeface="Arial"/>
                  <a:ea typeface="Arial"/>
                  <a:cs typeface="Arial"/>
                  <a:sym typeface="Arial"/>
                </a:rPr>
                <a:t>Build relationships, trust and partnership;</a:t>
              </a:r>
              <a:endParaRPr dirty="0"/>
            </a:p>
            <a:p>
              <a:pPr marL="0" marR="0" lvl="0" indent="0" algn="ctr" rtl="0">
                <a:lnSpc>
                  <a:spcPct val="100000"/>
                </a:lnSpc>
                <a:spcBef>
                  <a:spcPts val="0"/>
                </a:spcBef>
                <a:spcAft>
                  <a:spcPts val="0"/>
                </a:spcAft>
                <a:buNone/>
              </a:pPr>
              <a:r>
                <a:rPr lang="en-US" dirty="0">
                  <a:solidFill>
                    <a:schemeClr val="lt1"/>
                  </a:solidFill>
                </a:rPr>
                <a:t>e</a:t>
              </a:r>
              <a:r>
                <a:rPr lang="en-US" b="0" i="0" u="none" strike="noStrike" cap="none" dirty="0">
                  <a:solidFill>
                    <a:schemeClr val="lt1"/>
                  </a:solidFill>
                  <a:latin typeface="Arial"/>
                  <a:ea typeface="Arial"/>
                  <a:cs typeface="Arial"/>
                  <a:sym typeface="Arial"/>
                </a:rPr>
                <a:t>xpressing respect </a:t>
              </a:r>
              <a:endParaRPr dirty="0"/>
            </a:p>
          </p:txBody>
        </p:sp>
        <p:sp>
          <p:nvSpPr>
            <p:cNvPr id="2" name="Google Shape;170;p44">
              <a:extLst>
                <a:ext uri="{FF2B5EF4-FFF2-40B4-BE49-F238E27FC236}">
                  <a16:creationId xmlns:a16="http://schemas.microsoft.com/office/drawing/2014/main" id="{917CDE12-DA24-A6BD-BB0A-08528ECE1A43}"/>
                </a:ext>
              </a:extLst>
            </p:cNvPr>
            <p:cNvSpPr/>
            <p:nvPr/>
          </p:nvSpPr>
          <p:spPr>
            <a:xfrm>
              <a:off x="5106919" y="2527335"/>
              <a:ext cx="2838148" cy="1360208"/>
            </a:xfrm>
            <a:prstGeom prst="cloud">
              <a:avLst/>
            </a:prstGeom>
            <a:grp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b="0" i="0" u="none" strike="noStrike" cap="none" dirty="0">
                  <a:solidFill>
                    <a:schemeClr val="lt1"/>
                  </a:solidFill>
                  <a:latin typeface="Arial"/>
                  <a:ea typeface="Arial"/>
                  <a:cs typeface="Arial"/>
                  <a:sym typeface="Arial"/>
                </a:rPr>
                <a:t>Improve communications and consent materials </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thogen variants" id="{A6831321-955A-2E49-A634-5CFEAA4795D6}" vid="{8691C94B-897A-7E48-B059-9618285ADD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76027F5D76D45AE8F0DCC6908598A" ma:contentTypeVersion="10" ma:contentTypeDescription="Create a new document." ma:contentTypeScope="" ma:versionID="ca352850948044524dfa427dcf063797">
  <xsd:schema xmlns:xsd="http://www.w3.org/2001/XMLSchema" xmlns:xs="http://www.w3.org/2001/XMLSchema" xmlns:p="http://schemas.microsoft.com/office/2006/metadata/properties" xmlns:ns3="4399342b-97b2-409d-ae23-bbcf77ccd3b9" xmlns:ns4="fa898ca7-ed0f-4d9d-90dd-1cdb01eccbbf" targetNamespace="http://schemas.microsoft.com/office/2006/metadata/properties" ma:root="true" ma:fieldsID="3bdbd239b55267772677d43e2c9e6e9e" ns3:_="" ns4:_="">
    <xsd:import namespace="4399342b-97b2-409d-ae23-bbcf77ccd3b9"/>
    <xsd:import namespace="fa898ca7-ed0f-4d9d-90dd-1cdb01eccbb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99342b-97b2-409d-ae23-bbcf77ccd3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898ca7-ed0f-4d9d-90dd-1cdb01eccbb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F8164E-9B55-4862-B703-CAA608C079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99342b-97b2-409d-ae23-bbcf77ccd3b9"/>
    <ds:schemaRef ds:uri="fa898ca7-ed0f-4d9d-90dd-1cdb01eccb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DF1006-AC15-4339-AB85-20C1C24AE2A3}">
  <ds:schemaRefs>
    <ds:schemaRef ds:uri="4399342b-97b2-409d-ae23-bbcf77ccd3b9"/>
    <ds:schemaRef ds:uri="http://www.w3.org/XML/1998/namespace"/>
    <ds:schemaRef ds:uri="http://schemas.microsoft.com/office/2006/metadata/properties"/>
    <ds:schemaRef ds:uri="http://schemas.microsoft.com/office/infopath/2007/PartnerControls"/>
    <ds:schemaRef ds:uri="http://purl.org/dc/elements/1.1/"/>
    <ds:schemaRef ds:uri="http://purl.org/dc/terms/"/>
    <ds:schemaRef ds:uri="http://schemas.microsoft.com/office/2006/documentManagement/types"/>
    <ds:schemaRef ds:uri="http://schemas.openxmlformats.org/package/2006/metadata/core-properties"/>
    <ds:schemaRef ds:uri="fa898ca7-ed0f-4d9d-90dd-1cdb01eccbbf"/>
    <ds:schemaRef ds:uri="http://purl.org/dc/dcmitype/"/>
  </ds:schemaRefs>
</ds:datastoreItem>
</file>

<file path=customXml/itemProps3.xml><?xml version="1.0" encoding="utf-8"?>
<ds:datastoreItem xmlns:ds="http://schemas.openxmlformats.org/officeDocument/2006/customXml" ds:itemID="{1126FB90-1BDA-41F8-B430-A52FDD0B2B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1416</TotalTime>
  <Words>821</Words>
  <Application>Microsoft Macintosh PowerPoint</Application>
  <PresentationFormat>Widescreen</PresentationFormat>
  <Paragraphs>145</Paragraphs>
  <Slides>16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Gotham</vt:lpstr>
      <vt:lpstr>Lato</vt:lpstr>
      <vt:lpstr>Office Theme</vt:lpstr>
      <vt:lpstr>Community Engagement and Involvement with Global Health Research</vt:lpstr>
      <vt:lpstr>PowerPoint Presentation</vt:lpstr>
      <vt:lpstr>Engagement increasingly demanded by research funders</vt:lpstr>
      <vt:lpstr>PowerPoint Presentation</vt:lpstr>
      <vt:lpstr>Community? </vt:lpstr>
      <vt:lpstr>Who might stakeholders be? (tomorrow)</vt:lpstr>
      <vt:lpstr>What is ‘engagement’ and ‘involvement’</vt:lpstr>
      <vt:lpstr>The spectrum of participation? </vt:lpstr>
      <vt:lpstr>A range of goals</vt:lpstr>
      <vt:lpstr>Good Participatory Guidelines (GPP)- engagement throughout the research lifetime</vt:lpstr>
      <vt:lpstr>A range of methods – low cost at planning stages</vt:lpstr>
      <vt:lpstr>A Range of methods – Community Advisory Board</vt:lpstr>
      <vt:lpstr>Forms of ‘Wider’ community/Public engagement</vt:lpstr>
      <vt:lpstr>Deep or Wide CEI?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Alun Davies</dc:creator>
  <cp:lastModifiedBy>Alun Davies</cp:lastModifiedBy>
  <cp:revision>5</cp:revision>
  <dcterms:created xsi:type="dcterms:W3CDTF">2024-10-07T13:53:28Z</dcterms:created>
  <dcterms:modified xsi:type="dcterms:W3CDTF">2024-10-08T13:31:42Z</dcterms:modified>
</cp:coreProperties>
</file>