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Montserrat Bold" panose="020B0604020202020204" charset="0"/>
      <p:regular r:id="rId38"/>
    </p:embeddedFont>
    <p:embeddedFont>
      <p:font typeface="Montserrat Italics" panose="020B0604020202020204" charset="0"/>
      <p:regular r:id="rId39"/>
    </p:embeddedFont>
    <p:embeddedFont>
      <p:font typeface="Montserrat" panose="020B0604020202020204" charset="0"/>
      <p:regular r:id="rId40"/>
    </p:embeddedFont>
    <p:embeddedFont>
      <p:font typeface="Gordita" panose="020B0604020202020204" charset="0"/>
      <p:regular r:id="rId41"/>
    </p:embeddedFont>
    <p:embeddedFont>
      <p:font typeface="Gordita Bold" panose="020B0604020202020204"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3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8.png"/><Relationship Id="rId10" Type="http://schemas.openxmlformats.org/officeDocument/2006/relationships/image" Target="../media/image5.jpeg"/><Relationship Id="rId4" Type="http://schemas.openxmlformats.org/officeDocument/2006/relationships/image" Target="../media/image3.svg"/><Relationship Id="rId9" Type="http://schemas.openxmlformats.org/officeDocument/2006/relationships/image" Target="../media/image4.jpe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21.jpe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21.jpeg"/><Relationship Id="rId1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21.jpeg"/><Relationship Id="rId1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21.jpe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21.jpe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5.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9.svg"/><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11.svg"/><Relationship Id="rId2" Type="http://schemas.openxmlformats.org/officeDocument/2006/relationships/image" Target="../media/image11.jpe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6.png"/><Relationship Id="rId5" Type="http://schemas.openxmlformats.org/officeDocument/2006/relationships/image" Target="../media/image13.png"/><Relationship Id="rId1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19.svg"/><Relationship Id="rId9" Type="http://schemas.openxmlformats.org/officeDocument/2006/relationships/hyperlink" Target="https://www.youtube.com/watch?v=elW69hyPUuI" TargetMode="External"/><Relationship Id="rId14"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eg"/><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video" Target="https://www.youtube.com/watch?v=1eAu4LWe9BQ" TargetMode="External"/><Relationship Id="rId6" Type="http://schemas.openxmlformats.org/officeDocument/2006/relationships/image" Target="../media/image12.png"/><Relationship Id="rId5" Type="http://schemas.openxmlformats.org/officeDocument/2006/relationships/image" Target="../media/image15.svg"/><Relationship Id="rId10" Type="http://schemas.openxmlformats.org/officeDocument/2006/relationships/image" Target="../media/image24.jpeg"/><Relationship Id="rId4" Type="http://schemas.openxmlformats.org/officeDocument/2006/relationships/image" Target="../media/image8.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5.sv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5.sv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5.sv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21.jpeg"/><Relationship Id="rId1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svg"/><Relationship Id="rId9" Type="http://schemas.openxmlformats.org/officeDocument/2006/relationships/image" Target="../media/image43.svg"/></Relationships>
</file>

<file path=ppt/slides/_rels/slide2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6.sv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15.sv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svg"/><Relationship Id="rId9"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svg"/><Relationship Id="rId11" Type="http://schemas.openxmlformats.org/officeDocument/2006/relationships/image" Target="../media/image34.jpe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11.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14.jpe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52.svg"/><Relationship Id="rId2" Type="http://schemas.openxmlformats.org/officeDocument/2006/relationships/image" Target="../media/image11.jpe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21.jpeg"/><Relationship Id="rId1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image" Target="../media/image38.jpeg"/><Relationship Id="rId12" Type="http://schemas.openxmlformats.org/officeDocument/2006/relationships/image" Target="../media/image15.svg"/><Relationship Id="rId2" Type="http://schemas.openxmlformats.org/officeDocument/2006/relationships/image" Target="../media/image11.jpe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13.png"/><Relationship Id="rId15" Type="http://schemas.openxmlformats.org/officeDocument/2006/relationships/image" Target="../media/image9.png"/><Relationship Id="rId10" Type="http://schemas.openxmlformats.org/officeDocument/2006/relationships/image" Target="../media/image39.jpeg"/><Relationship Id="rId4" Type="http://schemas.openxmlformats.org/officeDocument/2006/relationships/image" Target="../media/image54.svg"/><Relationship Id="rId9" Type="http://schemas.openxmlformats.org/officeDocument/2006/relationships/image" Target="../media/image11.svg"/><Relationship Id="rId14" Type="http://schemas.openxmlformats.org/officeDocument/2006/relationships/image" Target="../media/image7.sv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18" Type="http://schemas.openxmlformats.org/officeDocument/2006/relationships/image" Target="../media/image42.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59.svg"/><Relationship Id="rId2" Type="http://schemas.openxmlformats.org/officeDocument/2006/relationships/image" Target="../media/image11.jpe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19" Type="http://schemas.openxmlformats.org/officeDocument/2006/relationships/image" Target="../media/image61.svg"/><Relationship Id="rId4" Type="http://schemas.openxmlformats.org/officeDocument/2006/relationships/image" Target="../media/image19.svg"/><Relationship Id="rId9" Type="http://schemas.openxmlformats.org/officeDocument/2006/relationships/image" Target="../media/image40.jpeg"/><Relationship Id="rId1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5.sv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5.sv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10" Type="http://schemas.openxmlformats.org/officeDocument/2006/relationships/hyperlink" Target="http://www.aihbonline.com" TargetMode="External"/><Relationship Id="rId4" Type="http://schemas.openxmlformats.org/officeDocument/2006/relationships/image" Target="../media/image15.svg"/><Relationship Id="rId9" Type="http://schemas.openxmlformats.org/officeDocument/2006/relationships/hyperlink" Target="https://www.youtube.com/watch?v=elW69hyPUuI"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9.png"/><Relationship Id="rId3" Type="http://schemas.openxmlformats.org/officeDocument/2006/relationships/image" Target="../media/image43.jpeg"/><Relationship Id="rId7" Type="http://schemas.openxmlformats.org/officeDocument/2006/relationships/image" Target="../media/image64.svg"/><Relationship Id="rId12" Type="http://schemas.openxmlformats.org/officeDocument/2006/relationships/image" Target="../media/image11.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png"/><Relationship Id="rId5" Type="http://schemas.openxmlformats.org/officeDocument/2006/relationships/image" Target="../media/image54.svg"/><Relationship Id="rId10" Type="http://schemas.openxmlformats.org/officeDocument/2006/relationships/image" Target="../media/image15.svg"/><Relationship Id="rId4" Type="http://schemas.openxmlformats.org/officeDocument/2006/relationships/image" Target="../media/image37.png"/><Relationship Id="rId9" Type="http://schemas.openxmlformats.org/officeDocument/2006/relationships/image" Target="../media/image8.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15.jpe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1.svg"/><Relationship Id="rId5" Type="http://schemas.openxmlformats.org/officeDocument/2006/relationships/image" Target="../media/image1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19.svg"/><Relationship Id="rId9" Type="http://schemas.openxmlformats.org/officeDocument/2006/relationships/image" Target="../media/image16.jpe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hyperlink" Target="https://www.intactteams.com/sympathy-empathy-or-compassion-whats-the-best-approach/"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6.svg"/><Relationship Id="rId4" Type="http://schemas.openxmlformats.org/officeDocument/2006/relationships/image" Target="../media/image7.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26.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28.sv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15.svg"/><Relationship Id="rId4" Type="http://schemas.openxmlformats.org/officeDocument/2006/relationships/image" Target="../media/image19.svg"/><Relationship Id="rId9" Type="http://schemas.openxmlformats.org/officeDocument/2006/relationships/image" Target="../media/image8.png"/><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15.svg"/><Relationship Id="rId4" Type="http://schemas.openxmlformats.org/officeDocument/2006/relationships/image" Target="../media/image19.sv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009250" y="-817668"/>
            <a:ext cx="10118808" cy="12589497"/>
          </a:xfrm>
          <a:custGeom>
            <a:avLst/>
            <a:gdLst/>
            <a:ahLst/>
            <a:cxnLst/>
            <a:rect l="l" t="t" r="r" b="b"/>
            <a:pathLst>
              <a:path w="10118808" h="12589497">
                <a:moveTo>
                  <a:pt x="0" y="0"/>
                </a:moveTo>
                <a:lnTo>
                  <a:pt x="10118808" y="0"/>
                </a:lnTo>
                <a:lnTo>
                  <a:pt x="10118808" y="12589497"/>
                </a:lnTo>
                <a:lnTo>
                  <a:pt x="0" y="12589497"/>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0970339" y="-2967488"/>
            <a:ext cx="9045797" cy="9045797"/>
          </a:xfrm>
          <a:custGeom>
            <a:avLst/>
            <a:gdLst/>
            <a:ahLst/>
            <a:cxnLst/>
            <a:rect l="l" t="t" r="r" b="b"/>
            <a:pathLst>
              <a:path w="9045797" h="9045797">
                <a:moveTo>
                  <a:pt x="9045797" y="0"/>
                </a:moveTo>
                <a:lnTo>
                  <a:pt x="0" y="0"/>
                </a:lnTo>
                <a:lnTo>
                  <a:pt x="0" y="9045797"/>
                </a:lnTo>
                <a:lnTo>
                  <a:pt x="9045797" y="9045797"/>
                </a:lnTo>
                <a:lnTo>
                  <a:pt x="9045797"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7642167" y="5477081"/>
            <a:ext cx="3086100" cy="3436327"/>
            <a:chOff x="0" y="0"/>
            <a:chExt cx="812800" cy="905041"/>
          </a:xfrm>
        </p:grpSpPr>
        <p:sp>
          <p:nvSpPr>
            <p:cNvPr id="6" name="Freeform 6"/>
            <p:cNvSpPr/>
            <p:nvPr/>
          </p:nvSpPr>
          <p:spPr>
            <a:xfrm>
              <a:off x="0" y="0"/>
              <a:ext cx="812800" cy="905041"/>
            </a:xfrm>
            <a:custGeom>
              <a:avLst/>
              <a:gdLst/>
              <a:ahLst/>
              <a:cxnLst/>
              <a:rect l="l" t="t" r="r" b="b"/>
              <a:pathLst>
                <a:path w="812800" h="905041">
                  <a:moveTo>
                    <a:pt x="127941" y="0"/>
                  </a:moveTo>
                  <a:lnTo>
                    <a:pt x="684859" y="0"/>
                  </a:lnTo>
                  <a:cubicBezTo>
                    <a:pt x="718791" y="0"/>
                    <a:pt x="751333" y="13479"/>
                    <a:pt x="775327" y="37473"/>
                  </a:cubicBezTo>
                  <a:cubicBezTo>
                    <a:pt x="799321" y="61467"/>
                    <a:pt x="812800" y="94009"/>
                    <a:pt x="812800" y="127941"/>
                  </a:cubicBezTo>
                  <a:lnTo>
                    <a:pt x="812800" y="777100"/>
                  </a:lnTo>
                  <a:cubicBezTo>
                    <a:pt x="812800" y="811032"/>
                    <a:pt x="799321" y="843574"/>
                    <a:pt x="775327" y="867568"/>
                  </a:cubicBezTo>
                  <a:cubicBezTo>
                    <a:pt x="751333" y="891561"/>
                    <a:pt x="718791" y="905041"/>
                    <a:pt x="684859" y="905041"/>
                  </a:cubicBezTo>
                  <a:lnTo>
                    <a:pt x="127941" y="905041"/>
                  </a:lnTo>
                  <a:cubicBezTo>
                    <a:pt x="94009" y="905041"/>
                    <a:pt x="61467" y="891561"/>
                    <a:pt x="37473" y="867568"/>
                  </a:cubicBezTo>
                  <a:cubicBezTo>
                    <a:pt x="13479" y="843574"/>
                    <a:pt x="0" y="811032"/>
                    <a:pt x="0" y="777100"/>
                  </a:cubicBezTo>
                  <a:lnTo>
                    <a:pt x="0" y="127941"/>
                  </a:lnTo>
                  <a:cubicBezTo>
                    <a:pt x="0" y="94009"/>
                    <a:pt x="13479" y="61467"/>
                    <a:pt x="37473" y="37473"/>
                  </a:cubicBezTo>
                  <a:cubicBezTo>
                    <a:pt x="61467" y="13479"/>
                    <a:pt x="94009" y="0"/>
                    <a:pt x="127941" y="0"/>
                  </a:cubicBezTo>
                  <a:close/>
                </a:path>
              </a:pathLst>
            </a:custGeom>
            <a:solidFill>
              <a:srgbClr val="1F9139"/>
            </a:solidFill>
          </p:spPr>
        </p:sp>
        <p:sp>
          <p:nvSpPr>
            <p:cNvPr id="7" name="TextBox 7"/>
            <p:cNvSpPr txBox="1"/>
            <p:nvPr/>
          </p:nvSpPr>
          <p:spPr>
            <a:xfrm>
              <a:off x="0" y="-47625"/>
              <a:ext cx="812800" cy="952666"/>
            </a:xfrm>
            <a:prstGeom prst="rect">
              <a:avLst/>
            </a:prstGeom>
          </p:spPr>
          <p:txBody>
            <a:bodyPr lIns="50800" tIns="50800" rIns="50800" bIns="50800" rtlCol="0" anchor="ctr"/>
            <a:lstStyle/>
            <a:p>
              <a:pPr algn="ctr">
                <a:lnSpc>
                  <a:spcPts val="3678"/>
                </a:lnSpc>
              </a:pPr>
              <a:endParaRPr/>
            </a:p>
          </p:txBody>
        </p:sp>
      </p:grpSp>
      <p:sp>
        <p:nvSpPr>
          <p:cNvPr id="8" name="Freeform 8"/>
          <p:cNvSpPr/>
          <p:nvPr/>
        </p:nvSpPr>
        <p:spPr>
          <a:xfrm>
            <a:off x="13380039" y="1241716"/>
            <a:ext cx="5552623" cy="4698907"/>
          </a:xfrm>
          <a:custGeom>
            <a:avLst/>
            <a:gdLst/>
            <a:ahLst/>
            <a:cxnLst/>
            <a:rect l="l" t="t" r="r" b="b"/>
            <a:pathLst>
              <a:path w="5552623" h="4698907">
                <a:moveTo>
                  <a:pt x="0" y="0"/>
                </a:moveTo>
                <a:lnTo>
                  <a:pt x="5552623" y="0"/>
                </a:lnTo>
                <a:lnTo>
                  <a:pt x="5552623" y="4698907"/>
                </a:lnTo>
                <a:lnTo>
                  <a:pt x="0" y="46989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9" name="Group 9"/>
          <p:cNvGrpSpPr/>
          <p:nvPr/>
        </p:nvGrpSpPr>
        <p:grpSpPr>
          <a:xfrm>
            <a:off x="12135107" y="3385770"/>
            <a:ext cx="7050110" cy="6049521"/>
            <a:chOff x="0" y="0"/>
            <a:chExt cx="6269228" cy="5379466"/>
          </a:xfrm>
        </p:grpSpPr>
        <p:sp>
          <p:nvSpPr>
            <p:cNvPr id="10" name="Freeform 10"/>
            <p:cNvSpPr/>
            <p:nvPr/>
          </p:nvSpPr>
          <p:spPr>
            <a:xfrm>
              <a:off x="-37338" y="-26924"/>
              <a:ext cx="6306566" cy="5406390"/>
            </a:xfrm>
            <a:custGeom>
              <a:avLst/>
              <a:gdLst/>
              <a:ahLst/>
              <a:cxnLst/>
              <a:rect l="l" t="t" r="r" b="b"/>
              <a:pathLst>
                <a:path w="6306566" h="5406390">
                  <a:moveTo>
                    <a:pt x="6014466" y="5406390"/>
                  </a:moveTo>
                  <a:cubicBezTo>
                    <a:pt x="6175121" y="5406390"/>
                    <a:pt x="6306566" y="5274945"/>
                    <a:pt x="6306566" y="5114290"/>
                  </a:cubicBezTo>
                  <a:lnTo>
                    <a:pt x="6306566" y="264922"/>
                  </a:lnTo>
                  <a:cubicBezTo>
                    <a:pt x="6306566" y="104267"/>
                    <a:pt x="6177915" y="0"/>
                    <a:pt x="6020816" y="33147"/>
                  </a:cubicBezTo>
                  <a:lnTo>
                    <a:pt x="242316" y="1251966"/>
                  </a:lnTo>
                  <a:cubicBezTo>
                    <a:pt x="85090" y="1285113"/>
                    <a:pt x="0" y="1436243"/>
                    <a:pt x="53213" y="1587881"/>
                  </a:cubicBezTo>
                  <a:lnTo>
                    <a:pt x="1295781" y="5130673"/>
                  </a:lnTo>
                  <a:cubicBezTo>
                    <a:pt x="1348994" y="5282311"/>
                    <a:pt x="1523873" y="5406263"/>
                    <a:pt x="1684528" y="5406263"/>
                  </a:cubicBezTo>
                  <a:lnTo>
                    <a:pt x="6014466" y="5406390"/>
                  </a:lnTo>
                  <a:close/>
                </a:path>
              </a:pathLst>
            </a:custGeom>
            <a:blipFill>
              <a:blip r:embed="rId9"/>
              <a:stretch>
                <a:fillRect r="-29032"/>
              </a:stretch>
            </a:blipFill>
            <a:ln w="152400" cap="sq">
              <a:solidFill>
                <a:srgbClr val="FFFFFF"/>
              </a:solidFill>
              <a:prstDash val="solid"/>
              <a:miter/>
            </a:ln>
          </p:spPr>
        </p:sp>
      </p:grpSp>
      <p:sp>
        <p:nvSpPr>
          <p:cNvPr id="11" name="TextBox 11"/>
          <p:cNvSpPr txBox="1"/>
          <p:nvPr/>
        </p:nvSpPr>
        <p:spPr>
          <a:xfrm>
            <a:off x="995726" y="2609976"/>
            <a:ext cx="10664733" cy="863046"/>
          </a:xfrm>
          <a:prstGeom prst="rect">
            <a:avLst/>
          </a:prstGeom>
        </p:spPr>
        <p:txBody>
          <a:bodyPr lIns="0" tIns="0" rIns="0" bIns="0" rtlCol="0" anchor="t">
            <a:spAutoFit/>
          </a:bodyPr>
          <a:lstStyle/>
          <a:p>
            <a:pPr algn="l">
              <a:lnSpc>
                <a:spcPts val="6568"/>
              </a:lnSpc>
            </a:pPr>
            <a:r>
              <a:rPr lang="en-US" sz="6255" b="1">
                <a:solidFill>
                  <a:srgbClr val="1F9139"/>
                </a:solidFill>
                <a:latin typeface="Montserrat Bold"/>
                <a:ea typeface="Montserrat Bold"/>
                <a:cs typeface="Montserrat Bold"/>
                <a:sym typeface="Montserrat Bold"/>
              </a:rPr>
              <a:t>GIAO TIẾP THƯƠNG CẢM</a:t>
            </a:r>
          </a:p>
        </p:txBody>
      </p:sp>
      <p:grpSp>
        <p:nvGrpSpPr>
          <p:cNvPr id="12" name="Group 12"/>
          <p:cNvGrpSpPr/>
          <p:nvPr/>
        </p:nvGrpSpPr>
        <p:grpSpPr>
          <a:xfrm>
            <a:off x="11146932" y="2129056"/>
            <a:ext cx="5853420" cy="5853420"/>
            <a:chOff x="0" y="0"/>
            <a:chExt cx="812800" cy="812800"/>
          </a:xfrm>
        </p:grpSpPr>
        <p:sp>
          <p:nvSpPr>
            <p:cNvPr id="13" name="Freeform 13" descr="Close-up of held hands in hospital bed"/>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40960" r="-40958" b="-589"/>
              </a:stretch>
            </a:blipFill>
            <a:ln w="171450" cap="sq">
              <a:solidFill>
                <a:srgbClr val="FFFFFF"/>
              </a:solidFill>
              <a:prstDash val="solid"/>
              <a:miter/>
            </a:ln>
          </p:spPr>
        </p:sp>
      </p:grpSp>
      <p:grpSp>
        <p:nvGrpSpPr>
          <p:cNvPr id="14" name="Group 14"/>
          <p:cNvGrpSpPr/>
          <p:nvPr/>
        </p:nvGrpSpPr>
        <p:grpSpPr>
          <a:xfrm>
            <a:off x="9091125" y="4793267"/>
            <a:ext cx="1376194" cy="137619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7" name="AutoShape 17"/>
          <p:cNvSpPr/>
          <p:nvPr/>
        </p:nvSpPr>
        <p:spPr>
          <a:xfrm>
            <a:off x="1066788" y="8803340"/>
            <a:ext cx="7419397" cy="0"/>
          </a:xfrm>
          <a:prstGeom prst="line">
            <a:avLst/>
          </a:prstGeom>
          <a:ln w="38100" cap="flat">
            <a:solidFill>
              <a:srgbClr val="7DC34C"/>
            </a:solidFill>
            <a:prstDash val="solid"/>
            <a:headEnd type="none" w="sm" len="sm"/>
            <a:tailEnd type="none" w="sm" len="sm"/>
          </a:ln>
        </p:spPr>
      </p:sp>
      <p:sp>
        <p:nvSpPr>
          <p:cNvPr id="18" name="Freeform 18"/>
          <p:cNvSpPr/>
          <p:nvPr/>
        </p:nvSpPr>
        <p:spPr>
          <a:xfrm>
            <a:off x="9447275" y="5133775"/>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a:off x="18203766" y="2043884"/>
            <a:ext cx="512537" cy="536688"/>
          </a:xfrm>
          <a:custGeom>
            <a:avLst/>
            <a:gdLst/>
            <a:ahLst/>
            <a:cxnLst/>
            <a:rect l="l" t="t" r="r" b="b"/>
            <a:pathLst>
              <a:path w="512537" h="536688">
                <a:moveTo>
                  <a:pt x="0" y="0"/>
                </a:moveTo>
                <a:lnTo>
                  <a:pt x="512537" y="0"/>
                </a:lnTo>
                <a:lnTo>
                  <a:pt x="512537" y="536687"/>
                </a:lnTo>
                <a:lnTo>
                  <a:pt x="0" y="536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0" name="Group 20"/>
          <p:cNvGrpSpPr/>
          <p:nvPr/>
        </p:nvGrpSpPr>
        <p:grpSpPr>
          <a:xfrm>
            <a:off x="9162237" y="7222692"/>
            <a:ext cx="285038" cy="28503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152337" y="635756"/>
            <a:ext cx="4659420" cy="1043595"/>
            <a:chOff x="0" y="0"/>
            <a:chExt cx="6212560" cy="1391460"/>
          </a:xfrm>
        </p:grpSpPr>
        <p:sp>
          <p:nvSpPr>
            <p:cNvPr id="24" name="Freeform 24"/>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5" name="TextBox 25"/>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6" name="Freeform 26"/>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7"/>
              <a:stretch>
                <a:fillRect l="-13457" t="-191660" b="-190283"/>
              </a:stretch>
            </a:blipFill>
          </p:spPr>
        </p:sp>
        <p:sp>
          <p:nvSpPr>
            <p:cNvPr id="27" name="Freeform 27"/>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8"/>
              <a:stretch>
                <a:fillRect/>
              </a:stretch>
            </a:blipFill>
          </p:spPr>
        </p:sp>
      </p:grpSp>
      <p:sp>
        <p:nvSpPr>
          <p:cNvPr id="29" name="TextBox 29"/>
          <p:cNvSpPr txBox="1"/>
          <p:nvPr/>
        </p:nvSpPr>
        <p:spPr>
          <a:xfrm>
            <a:off x="1152337" y="6636167"/>
            <a:ext cx="2980438" cy="405765"/>
          </a:xfrm>
          <a:prstGeom prst="rect">
            <a:avLst/>
          </a:prstGeom>
        </p:spPr>
        <p:txBody>
          <a:bodyPr lIns="0" tIns="0" rIns="0" bIns="0" rtlCol="0" anchor="t">
            <a:spAutoFit/>
          </a:bodyPr>
          <a:lstStyle/>
          <a:p>
            <a:pPr algn="l">
              <a:lnSpc>
                <a:spcPts val="3359"/>
              </a:lnSpc>
              <a:spcBef>
                <a:spcPct val="0"/>
              </a:spcBef>
            </a:pPr>
            <a:r>
              <a:rPr lang="en-US" sz="2400">
                <a:solidFill>
                  <a:srgbClr val="1C1C3D"/>
                </a:solidFill>
                <a:latin typeface="Gordita"/>
                <a:ea typeface="Gordita"/>
                <a:cs typeface="Gordita"/>
                <a:sym typeface="Gordita"/>
              </a:rPr>
              <a:t>Báo cáo viên:</a:t>
            </a:r>
          </a:p>
        </p:txBody>
      </p:sp>
      <p:sp>
        <p:nvSpPr>
          <p:cNvPr id="30" name="TextBox 30"/>
          <p:cNvSpPr txBox="1"/>
          <p:nvPr/>
        </p:nvSpPr>
        <p:spPr>
          <a:xfrm>
            <a:off x="1152337" y="7224541"/>
            <a:ext cx="6695458" cy="889635"/>
          </a:xfrm>
          <a:prstGeom prst="rect">
            <a:avLst/>
          </a:prstGeom>
        </p:spPr>
        <p:txBody>
          <a:bodyPr lIns="0" tIns="0" rIns="0" bIns="0" rtlCol="0" anchor="t">
            <a:spAutoFit/>
          </a:bodyPr>
          <a:lstStyle/>
          <a:p>
            <a:pPr algn="l">
              <a:lnSpc>
                <a:spcPts val="3600"/>
              </a:lnSpc>
            </a:pPr>
            <a:r>
              <a:rPr lang="en-US" sz="2400" b="1" spc="21">
                <a:solidFill>
                  <a:srgbClr val="1C1C3D"/>
                </a:solidFill>
                <a:latin typeface="Montserrat Bold"/>
                <a:ea typeface="Montserrat Bold"/>
                <a:cs typeface="Montserrat Bold"/>
                <a:sym typeface="Montserrat Bold"/>
              </a:rPr>
              <a:t>BS. PHẠM NGỌC THANH</a:t>
            </a:r>
          </a:p>
          <a:p>
            <a:pPr algn="l">
              <a:lnSpc>
                <a:spcPts val="3600"/>
              </a:lnSpc>
            </a:pPr>
            <a:r>
              <a:rPr lang="en-US" sz="2400" b="1" spc="21">
                <a:solidFill>
                  <a:srgbClr val="1C1C3D"/>
                </a:solidFill>
                <a:latin typeface="Montserrat Bold"/>
                <a:ea typeface="Montserrat Bold"/>
                <a:cs typeface="Montserrat Bold"/>
                <a:sym typeface="Montserrat Bold"/>
              </a:rPr>
              <a:t>ThS. NGUYỄN QUỐC GIANG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06" r="-2490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29" name="TextBox 29"/>
          <p:cNvSpPr txBox="1"/>
          <p:nvPr/>
        </p:nvSpPr>
        <p:spPr>
          <a:xfrm>
            <a:off x="1028700" y="2380602"/>
            <a:ext cx="8493298" cy="1352550"/>
          </a:xfrm>
          <a:prstGeom prst="rect">
            <a:avLst/>
          </a:prstGeom>
        </p:spPr>
        <p:txBody>
          <a:bodyPr lIns="0" tIns="0" rIns="0" bIns="0" rtlCol="0" anchor="t">
            <a:spAutoFit/>
          </a:bodyPr>
          <a:lstStyle/>
          <a:p>
            <a:pPr algn="l">
              <a:lnSpc>
                <a:spcPts val="5250"/>
              </a:lnSpc>
            </a:pPr>
            <a:r>
              <a:rPr lang="en-US" sz="5000" b="1" spc="45">
                <a:solidFill>
                  <a:srgbClr val="1F9139"/>
                </a:solidFill>
                <a:latin typeface="Montserrat Bold"/>
                <a:ea typeface="Montserrat Bold"/>
                <a:cs typeface="Montserrat Bold"/>
                <a:sym typeface="Montserrat Bold"/>
              </a:rPr>
              <a:t>Cảm nhận của bạn nếu bạn là bệnh nhân (1)</a:t>
            </a:r>
          </a:p>
        </p:txBody>
      </p:sp>
      <p:sp>
        <p:nvSpPr>
          <p:cNvPr id="30" name="AutoShape 30"/>
          <p:cNvSpPr/>
          <p:nvPr/>
        </p:nvSpPr>
        <p:spPr>
          <a:xfrm>
            <a:off x="1159321" y="9537862"/>
            <a:ext cx="8115300" cy="0"/>
          </a:xfrm>
          <a:prstGeom prst="line">
            <a:avLst/>
          </a:prstGeom>
          <a:ln w="38100" cap="flat">
            <a:solidFill>
              <a:srgbClr val="1F9139"/>
            </a:solidFill>
            <a:prstDash val="solid"/>
            <a:headEnd type="none" w="sm" len="sm"/>
            <a:tailEnd type="none" w="sm" len="sm"/>
          </a:ln>
        </p:spPr>
      </p:sp>
      <p:sp>
        <p:nvSpPr>
          <p:cNvPr id="31" name="TextBox 31"/>
          <p:cNvSpPr txBox="1"/>
          <p:nvPr/>
        </p:nvSpPr>
        <p:spPr>
          <a:xfrm>
            <a:off x="1094010" y="4039068"/>
            <a:ext cx="8490827" cy="4728211"/>
          </a:xfrm>
          <a:prstGeom prst="rect">
            <a:avLst/>
          </a:prstGeom>
        </p:spPr>
        <p:txBody>
          <a:bodyPr lIns="0" tIns="0" rIns="0" bIns="0" rtlCol="0" anchor="t">
            <a:spAutoFit/>
          </a:bodyPr>
          <a:lstStyle/>
          <a:p>
            <a:pPr algn="l">
              <a:lnSpc>
                <a:spcPts val="5249"/>
              </a:lnSpc>
            </a:pPr>
            <a:r>
              <a:rPr lang="en-US" sz="3499" b="1" spc="31">
                <a:solidFill>
                  <a:srgbClr val="1C1C3D"/>
                </a:solidFill>
                <a:latin typeface="Montserrat Bold"/>
                <a:ea typeface="Montserrat Bold"/>
                <a:cs typeface="Montserrat Bold"/>
                <a:sym typeface="Montserrat Bold"/>
              </a:rPr>
              <a:t>Được chăm sóc cảm xúc</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Không bao giờ</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Đôi khi</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Thường xuyên</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Luôn luôn </a:t>
            </a: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1950"/>
              </a:lnSpc>
            </a:pPr>
            <a:r>
              <a:rPr lang="en-US" sz="1300" i="1" spc="11">
                <a:solidFill>
                  <a:srgbClr val="1C1C3D"/>
                </a:solidFill>
                <a:latin typeface="Montserrat Italics"/>
                <a:ea typeface="Montserrat Italics"/>
                <a:cs typeface="Montserrat Italics"/>
                <a:sym typeface="Montserrat Italics"/>
              </a:rPr>
              <a:t>Sabapathi et al. Validation of a 5-item tool to measure patient assessment of clinician compassion in the emergency department. BMC Emergency Medicine (2019)</a:t>
            </a:r>
          </a:p>
          <a:p>
            <a:pPr algn="l">
              <a:lnSpc>
                <a:spcPts val="1950"/>
              </a:lnSpc>
            </a:pPr>
            <a:endParaRPr lang="en-US" sz="1300" i="1" spc="11">
              <a:solidFill>
                <a:srgbClr val="1C1C3D"/>
              </a:solidFill>
              <a:latin typeface="Montserrat Italics"/>
              <a:ea typeface="Montserrat Italics"/>
              <a:cs typeface="Montserrat Italics"/>
              <a:sym typeface="Montserrat Italics"/>
            </a:endParaRPr>
          </a:p>
        </p:txBody>
      </p:sp>
      <p:sp>
        <p:nvSpPr>
          <p:cNvPr id="32" name="TextBox 32"/>
          <p:cNvSpPr txBox="1"/>
          <p:nvPr/>
        </p:nvSpPr>
        <p:spPr>
          <a:xfrm>
            <a:off x="1094010" y="8962071"/>
            <a:ext cx="7581021" cy="409575"/>
          </a:xfrm>
          <a:prstGeom prst="rect">
            <a:avLst/>
          </a:prstGeom>
        </p:spPr>
        <p:txBody>
          <a:bodyPr lIns="0" tIns="0" rIns="0" bIns="0" rtlCol="0" anchor="t">
            <a:spAutoFit/>
          </a:bodyPr>
          <a:lstStyle/>
          <a:p>
            <a:pPr algn="l">
              <a:lnSpc>
                <a:spcPts val="3150"/>
              </a:lnSpc>
            </a:pPr>
            <a:r>
              <a:rPr lang="en-US" sz="3000">
                <a:solidFill>
                  <a:srgbClr val="1C1C3D"/>
                </a:solidFill>
                <a:latin typeface="Montserrat"/>
                <a:ea typeface="Montserrat"/>
                <a:cs typeface="Montserrat"/>
                <a:sym typeface="Montserrat"/>
              </a:rPr>
              <a:t>Câu hỏi tương tác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06" r="-2490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29" name="TextBox 29"/>
          <p:cNvSpPr txBox="1"/>
          <p:nvPr/>
        </p:nvSpPr>
        <p:spPr>
          <a:xfrm>
            <a:off x="1028700" y="2380602"/>
            <a:ext cx="8493298" cy="1352550"/>
          </a:xfrm>
          <a:prstGeom prst="rect">
            <a:avLst/>
          </a:prstGeom>
        </p:spPr>
        <p:txBody>
          <a:bodyPr lIns="0" tIns="0" rIns="0" bIns="0" rtlCol="0" anchor="t">
            <a:spAutoFit/>
          </a:bodyPr>
          <a:lstStyle/>
          <a:p>
            <a:pPr algn="l">
              <a:lnSpc>
                <a:spcPts val="5250"/>
              </a:lnSpc>
            </a:pPr>
            <a:r>
              <a:rPr lang="en-US" sz="5000" b="1" spc="45">
                <a:solidFill>
                  <a:srgbClr val="1F9139"/>
                </a:solidFill>
                <a:latin typeface="Montserrat Bold"/>
                <a:ea typeface="Montserrat Bold"/>
                <a:cs typeface="Montserrat Bold"/>
                <a:sym typeface="Montserrat Bold"/>
              </a:rPr>
              <a:t>Cảm nhận của bạn nếu bạn là bệnh nhân (2)</a:t>
            </a:r>
          </a:p>
        </p:txBody>
      </p:sp>
      <p:sp>
        <p:nvSpPr>
          <p:cNvPr id="30" name="AutoShape 30"/>
          <p:cNvSpPr/>
          <p:nvPr/>
        </p:nvSpPr>
        <p:spPr>
          <a:xfrm>
            <a:off x="1159321" y="9537862"/>
            <a:ext cx="8115300" cy="0"/>
          </a:xfrm>
          <a:prstGeom prst="line">
            <a:avLst/>
          </a:prstGeom>
          <a:ln w="38100" cap="flat">
            <a:solidFill>
              <a:srgbClr val="1F9139"/>
            </a:solidFill>
            <a:prstDash val="solid"/>
            <a:headEnd type="none" w="sm" len="sm"/>
            <a:tailEnd type="none" w="sm" len="sm"/>
          </a:ln>
        </p:spPr>
      </p:sp>
      <p:sp>
        <p:nvSpPr>
          <p:cNvPr id="31" name="TextBox 31"/>
          <p:cNvSpPr txBox="1"/>
          <p:nvPr/>
        </p:nvSpPr>
        <p:spPr>
          <a:xfrm>
            <a:off x="1094010" y="4039068"/>
            <a:ext cx="8490827" cy="4728211"/>
          </a:xfrm>
          <a:prstGeom prst="rect">
            <a:avLst/>
          </a:prstGeom>
        </p:spPr>
        <p:txBody>
          <a:bodyPr lIns="0" tIns="0" rIns="0" bIns="0" rtlCol="0" anchor="t">
            <a:spAutoFit/>
          </a:bodyPr>
          <a:lstStyle/>
          <a:p>
            <a:pPr algn="l">
              <a:lnSpc>
                <a:spcPts val="5249"/>
              </a:lnSpc>
            </a:pPr>
            <a:r>
              <a:rPr lang="en-US" sz="3499" b="1" spc="31">
                <a:solidFill>
                  <a:srgbClr val="1C1C3D"/>
                </a:solidFill>
                <a:latin typeface="Montserrat Bold"/>
                <a:ea typeface="Montserrat Bold"/>
                <a:cs typeface="Montserrat Bold"/>
                <a:sym typeface="Montserrat Bold"/>
              </a:rPr>
              <a:t>Được quan tâm toàn bộ con người </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Không bao giờ</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Đôi khi</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Thường xuyên</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Luôn luôn </a:t>
            </a: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1950"/>
              </a:lnSpc>
            </a:pPr>
            <a:r>
              <a:rPr lang="en-US" sz="1300" i="1" spc="11">
                <a:solidFill>
                  <a:srgbClr val="1C1C3D"/>
                </a:solidFill>
                <a:latin typeface="Montserrat Italics"/>
                <a:ea typeface="Montserrat Italics"/>
                <a:cs typeface="Montserrat Italics"/>
                <a:sym typeface="Montserrat Italics"/>
              </a:rPr>
              <a:t>Sabapathi et al. Validation of a 5-item tool to measure patient assessment of clinician compassion in the emergency department. BMC Emergency Medicine (2019)</a:t>
            </a:r>
          </a:p>
          <a:p>
            <a:pPr algn="l">
              <a:lnSpc>
                <a:spcPts val="1950"/>
              </a:lnSpc>
            </a:pPr>
            <a:endParaRPr lang="en-US" sz="1300" i="1" spc="11">
              <a:solidFill>
                <a:srgbClr val="1C1C3D"/>
              </a:solidFill>
              <a:latin typeface="Montserrat Italics"/>
              <a:ea typeface="Montserrat Italics"/>
              <a:cs typeface="Montserrat Italics"/>
              <a:sym typeface="Montserrat Italics"/>
            </a:endParaRPr>
          </a:p>
        </p:txBody>
      </p:sp>
      <p:sp>
        <p:nvSpPr>
          <p:cNvPr id="32" name="TextBox 32"/>
          <p:cNvSpPr txBox="1"/>
          <p:nvPr/>
        </p:nvSpPr>
        <p:spPr>
          <a:xfrm>
            <a:off x="1028700" y="8962071"/>
            <a:ext cx="7581021" cy="409575"/>
          </a:xfrm>
          <a:prstGeom prst="rect">
            <a:avLst/>
          </a:prstGeom>
        </p:spPr>
        <p:txBody>
          <a:bodyPr lIns="0" tIns="0" rIns="0" bIns="0" rtlCol="0" anchor="t">
            <a:spAutoFit/>
          </a:bodyPr>
          <a:lstStyle/>
          <a:p>
            <a:pPr algn="l">
              <a:lnSpc>
                <a:spcPts val="3150"/>
              </a:lnSpc>
            </a:pPr>
            <a:r>
              <a:rPr lang="en-US" sz="3000">
                <a:solidFill>
                  <a:srgbClr val="1C1C3D"/>
                </a:solidFill>
                <a:latin typeface="Montserrat"/>
                <a:ea typeface="Montserrat"/>
                <a:cs typeface="Montserrat"/>
                <a:sym typeface="Montserrat"/>
              </a:rPr>
              <a:t>Câu hỏi tương tác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06" r="-2490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29" name="TextBox 29"/>
          <p:cNvSpPr txBox="1"/>
          <p:nvPr/>
        </p:nvSpPr>
        <p:spPr>
          <a:xfrm>
            <a:off x="1028700" y="2380602"/>
            <a:ext cx="8493298" cy="1352550"/>
          </a:xfrm>
          <a:prstGeom prst="rect">
            <a:avLst/>
          </a:prstGeom>
        </p:spPr>
        <p:txBody>
          <a:bodyPr lIns="0" tIns="0" rIns="0" bIns="0" rtlCol="0" anchor="t">
            <a:spAutoFit/>
          </a:bodyPr>
          <a:lstStyle/>
          <a:p>
            <a:pPr algn="l">
              <a:lnSpc>
                <a:spcPts val="5250"/>
              </a:lnSpc>
            </a:pPr>
            <a:r>
              <a:rPr lang="en-US" sz="5000" b="1" spc="45">
                <a:solidFill>
                  <a:srgbClr val="1F9139"/>
                </a:solidFill>
                <a:latin typeface="Montserrat Bold"/>
                <a:ea typeface="Montserrat Bold"/>
                <a:cs typeface="Montserrat Bold"/>
                <a:sym typeface="Montserrat Bold"/>
              </a:rPr>
              <a:t>Cảm nhận của bạn nếu bạn là bệnh nhân (3)</a:t>
            </a:r>
          </a:p>
        </p:txBody>
      </p:sp>
      <p:sp>
        <p:nvSpPr>
          <p:cNvPr id="30" name="AutoShape 30"/>
          <p:cNvSpPr/>
          <p:nvPr/>
        </p:nvSpPr>
        <p:spPr>
          <a:xfrm>
            <a:off x="1159321" y="9537862"/>
            <a:ext cx="8115300" cy="0"/>
          </a:xfrm>
          <a:prstGeom prst="line">
            <a:avLst/>
          </a:prstGeom>
          <a:ln w="38100" cap="flat">
            <a:solidFill>
              <a:srgbClr val="1F9139"/>
            </a:solidFill>
            <a:prstDash val="solid"/>
            <a:headEnd type="none" w="sm" len="sm"/>
            <a:tailEnd type="none" w="sm" len="sm"/>
          </a:ln>
        </p:spPr>
      </p:sp>
      <p:sp>
        <p:nvSpPr>
          <p:cNvPr id="31" name="TextBox 31"/>
          <p:cNvSpPr txBox="1"/>
          <p:nvPr/>
        </p:nvSpPr>
        <p:spPr>
          <a:xfrm>
            <a:off x="1094010" y="4039068"/>
            <a:ext cx="8490827" cy="4480561"/>
          </a:xfrm>
          <a:prstGeom prst="rect">
            <a:avLst/>
          </a:prstGeom>
        </p:spPr>
        <p:txBody>
          <a:bodyPr lIns="0" tIns="0" rIns="0" bIns="0" rtlCol="0" anchor="t">
            <a:spAutoFit/>
          </a:bodyPr>
          <a:lstStyle/>
          <a:p>
            <a:pPr algn="l">
              <a:lnSpc>
                <a:spcPts val="5249"/>
              </a:lnSpc>
            </a:pPr>
            <a:r>
              <a:rPr lang="en-US" sz="3499" b="1" spc="31">
                <a:solidFill>
                  <a:srgbClr val="1C1C3D"/>
                </a:solidFill>
                <a:latin typeface="Montserrat Bold"/>
                <a:ea typeface="Montserrat Bold"/>
                <a:cs typeface="Montserrat Bold"/>
                <a:sym typeface="Montserrat Bold"/>
              </a:rPr>
              <a:t>Được quan tâm nhu cầu cá nhân </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Không bao giờ</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Đôi khi</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Thường xuyên</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Luôn luôn </a:t>
            </a: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1950"/>
              </a:lnSpc>
            </a:pPr>
            <a:r>
              <a:rPr lang="en-US" sz="1300" i="1">
                <a:solidFill>
                  <a:srgbClr val="1C1C3D"/>
                </a:solidFill>
                <a:latin typeface="Montserrat Italics"/>
                <a:ea typeface="Montserrat Italics"/>
                <a:cs typeface="Montserrat Italics"/>
                <a:sym typeface="Montserrat Italics"/>
              </a:rPr>
              <a:t>Sabapathi et al. Validation of a 5-item tool to measure patient assessment of clinician compassion in the emergency department. BMC Emergency Medicine (2019)</a:t>
            </a:r>
          </a:p>
        </p:txBody>
      </p:sp>
      <p:sp>
        <p:nvSpPr>
          <p:cNvPr id="32" name="TextBox 32"/>
          <p:cNvSpPr txBox="1"/>
          <p:nvPr/>
        </p:nvSpPr>
        <p:spPr>
          <a:xfrm>
            <a:off x="1028700" y="8962071"/>
            <a:ext cx="7581021" cy="409575"/>
          </a:xfrm>
          <a:prstGeom prst="rect">
            <a:avLst/>
          </a:prstGeom>
        </p:spPr>
        <p:txBody>
          <a:bodyPr lIns="0" tIns="0" rIns="0" bIns="0" rtlCol="0" anchor="t">
            <a:spAutoFit/>
          </a:bodyPr>
          <a:lstStyle/>
          <a:p>
            <a:pPr algn="l">
              <a:lnSpc>
                <a:spcPts val="3150"/>
              </a:lnSpc>
            </a:pPr>
            <a:r>
              <a:rPr lang="en-US" sz="3000">
                <a:solidFill>
                  <a:srgbClr val="1C1C3D"/>
                </a:solidFill>
                <a:latin typeface="Montserrat"/>
                <a:ea typeface="Montserrat"/>
                <a:cs typeface="Montserrat"/>
                <a:sym typeface="Montserrat"/>
              </a:rPr>
              <a:t>Câu hỏi tương tác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06" r="-2490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29" name="TextBox 29"/>
          <p:cNvSpPr txBox="1"/>
          <p:nvPr/>
        </p:nvSpPr>
        <p:spPr>
          <a:xfrm>
            <a:off x="1028700" y="2380602"/>
            <a:ext cx="8493298" cy="1352550"/>
          </a:xfrm>
          <a:prstGeom prst="rect">
            <a:avLst/>
          </a:prstGeom>
        </p:spPr>
        <p:txBody>
          <a:bodyPr lIns="0" tIns="0" rIns="0" bIns="0" rtlCol="0" anchor="t">
            <a:spAutoFit/>
          </a:bodyPr>
          <a:lstStyle/>
          <a:p>
            <a:pPr algn="l">
              <a:lnSpc>
                <a:spcPts val="5250"/>
              </a:lnSpc>
            </a:pPr>
            <a:r>
              <a:rPr lang="en-US" sz="5000" b="1" spc="45">
                <a:solidFill>
                  <a:srgbClr val="1F9139"/>
                </a:solidFill>
                <a:latin typeface="Montserrat Bold"/>
                <a:ea typeface="Montserrat Bold"/>
                <a:cs typeface="Montserrat Bold"/>
                <a:sym typeface="Montserrat Bold"/>
              </a:rPr>
              <a:t>Cảm nhận của bạn nếu bạn là bệnh nhân (4)</a:t>
            </a:r>
          </a:p>
        </p:txBody>
      </p:sp>
      <p:sp>
        <p:nvSpPr>
          <p:cNvPr id="30" name="AutoShape 30"/>
          <p:cNvSpPr/>
          <p:nvPr/>
        </p:nvSpPr>
        <p:spPr>
          <a:xfrm>
            <a:off x="1159321" y="9537862"/>
            <a:ext cx="8115300" cy="0"/>
          </a:xfrm>
          <a:prstGeom prst="line">
            <a:avLst/>
          </a:prstGeom>
          <a:ln w="38100" cap="flat">
            <a:solidFill>
              <a:srgbClr val="1F9139"/>
            </a:solidFill>
            <a:prstDash val="solid"/>
            <a:headEnd type="none" w="sm" len="sm"/>
            <a:tailEnd type="none" w="sm" len="sm"/>
          </a:ln>
        </p:spPr>
      </p:sp>
      <p:sp>
        <p:nvSpPr>
          <p:cNvPr id="31" name="TextBox 31"/>
          <p:cNvSpPr txBox="1"/>
          <p:nvPr/>
        </p:nvSpPr>
        <p:spPr>
          <a:xfrm>
            <a:off x="1094010" y="4039068"/>
            <a:ext cx="8490827" cy="4480561"/>
          </a:xfrm>
          <a:prstGeom prst="rect">
            <a:avLst/>
          </a:prstGeom>
        </p:spPr>
        <p:txBody>
          <a:bodyPr lIns="0" tIns="0" rIns="0" bIns="0" rtlCol="0" anchor="t">
            <a:spAutoFit/>
          </a:bodyPr>
          <a:lstStyle/>
          <a:p>
            <a:pPr algn="l">
              <a:lnSpc>
                <a:spcPts val="5249"/>
              </a:lnSpc>
            </a:pPr>
            <a:r>
              <a:rPr lang="en-US" sz="3499" b="1" spc="31">
                <a:solidFill>
                  <a:srgbClr val="1C1C3D"/>
                </a:solidFill>
                <a:latin typeface="Montserrat Bold"/>
                <a:ea typeface="Montserrat Bold"/>
                <a:cs typeface="Montserrat Bold"/>
                <a:sym typeface="Montserrat Bold"/>
              </a:rPr>
              <a:t>Được tin cậy </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Không bao giờ</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Đôi khi</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Thường xuyên</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Luôn luôn </a:t>
            </a: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1950"/>
              </a:lnSpc>
            </a:pPr>
            <a:r>
              <a:rPr lang="en-US" sz="1300" i="1">
                <a:solidFill>
                  <a:srgbClr val="1C1C3D"/>
                </a:solidFill>
                <a:latin typeface="Montserrat Italics"/>
                <a:ea typeface="Montserrat Italics"/>
                <a:cs typeface="Montserrat Italics"/>
                <a:sym typeface="Montserrat Italics"/>
              </a:rPr>
              <a:t>Sabapathi et al. Validation of a 5-item tool to measure patient assessment of clinician compassion in the emergency department. BMC Emergency Medicine (2019)</a:t>
            </a:r>
          </a:p>
        </p:txBody>
      </p:sp>
      <p:sp>
        <p:nvSpPr>
          <p:cNvPr id="32" name="TextBox 32"/>
          <p:cNvSpPr txBox="1"/>
          <p:nvPr/>
        </p:nvSpPr>
        <p:spPr>
          <a:xfrm>
            <a:off x="1028700" y="8962071"/>
            <a:ext cx="7581021" cy="409575"/>
          </a:xfrm>
          <a:prstGeom prst="rect">
            <a:avLst/>
          </a:prstGeom>
        </p:spPr>
        <p:txBody>
          <a:bodyPr lIns="0" tIns="0" rIns="0" bIns="0" rtlCol="0" anchor="t">
            <a:spAutoFit/>
          </a:bodyPr>
          <a:lstStyle/>
          <a:p>
            <a:pPr algn="l">
              <a:lnSpc>
                <a:spcPts val="3150"/>
              </a:lnSpc>
            </a:pPr>
            <a:r>
              <a:rPr lang="en-US" sz="3000">
                <a:solidFill>
                  <a:srgbClr val="1C1C3D"/>
                </a:solidFill>
                <a:latin typeface="Montserrat"/>
                <a:ea typeface="Montserrat"/>
                <a:cs typeface="Montserrat"/>
                <a:sym typeface="Montserrat"/>
              </a:rPr>
              <a:t>Câu hỏi tương tác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06" r="-2490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29" name="TextBox 29"/>
          <p:cNvSpPr txBox="1"/>
          <p:nvPr/>
        </p:nvSpPr>
        <p:spPr>
          <a:xfrm>
            <a:off x="1028700" y="2380602"/>
            <a:ext cx="8493298" cy="1352550"/>
          </a:xfrm>
          <a:prstGeom prst="rect">
            <a:avLst/>
          </a:prstGeom>
        </p:spPr>
        <p:txBody>
          <a:bodyPr lIns="0" tIns="0" rIns="0" bIns="0" rtlCol="0" anchor="t">
            <a:spAutoFit/>
          </a:bodyPr>
          <a:lstStyle/>
          <a:p>
            <a:pPr algn="l">
              <a:lnSpc>
                <a:spcPts val="5250"/>
              </a:lnSpc>
            </a:pPr>
            <a:r>
              <a:rPr lang="en-US" sz="5000" b="1" spc="45">
                <a:solidFill>
                  <a:srgbClr val="1F9139"/>
                </a:solidFill>
                <a:latin typeface="Montserrat Bold"/>
                <a:ea typeface="Montserrat Bold"/>
                <a:cs typeface="Montserrat Bold"/>
                <a:sym typeface="Montserrat Bold"/>
              </a:rPr>
              <a:t>Cảm nhận của bạn nếu bạn là bệnh nhân (5)</a:t>
            </a:r>
          </a:p>
        </p:txBody>
      </p:sp>
      <p:sp>
        <p:nvSpPr>
          <p:cNvPr id="30" name="AutoShape 30"/>
          <p:cNvSpPr/>
          <p:nvPr/>
        </p:nvSpPr>
        <p:spPr>
          <a:xfrm>
            <a:off x="1159321" y="9537862"/>
            <a:ext cx="8115300" cy="0"/>
          </a:xfrm>
          <a:prstGeom prst="line">
            <a:avLst/>
          </a:prstGeom>
          <a:ln w="38100" cap="flat">
            <a:solidFill>
              <a:srgbClr val="1F9139"/>
            </a:solidFill>
            <a:prstDash val="solid"/>
            <a:headEnd type="none" w="sm" len="sm"/>
            <a:tailEnd type="none" w="sm" len="sm"/>
          </a:ln>
        </p:spPr>
      </p:sp>
      <p:sp>
        <p:nvSpPr>
          <p:cNvPr id="31" name="TextBox 31"/>
          <p:cNvSpPr txBox="1"/>
          <p:nvPr/>
        </p:nvSpPr>
        <p:spPr>
          <a:xfrm>
            <a:off x="1094010" y="4039068"/>
            <a:ext cx="8490827" cy="4480561"/>
          </a:xfrm>
          <a:prstGeom prst="rect">
            <a:avLst/>
          </a:prstGeom>
        </p:spPr>
        <p:txBody>
          <a:bodyPr lIns="0" tIns="0" rIns="0" bIns="0" rtlCol="0" anchor="t">
            <a:spAutoFit/>
          </a:bodyPr>
          <a:lstStyle/>
          <a:p>
            <a:pPr algn="l">
              <a:lnSpc>
                <a:spcPts val="5249"/>
              </a:lnSpc>
            </a:pPr>
            <a:r>
              <a:rPr lang="en-US" sz="3499" b="1" spc="31">
                <a:solidFill>
                  <a:srgbClr val="1C1C3D"/>
                </a:solidFill>
                <a:latin typeface="Montserrat Bold"/>
                <a:ea typeface="Montserrat Bold"/>
                <a:cs typeface="Montserrat Bold"/>
                <a:sym typeface="Montserrat Bold"/>
              </a:rPr>
              <a:t>Được chăm sóc cách thương cảm </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Không bao giờ</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Đôi khi</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Thường xuyên</a:t>
            </a:r>
          </a:p>
          <a:p>
            <a:pPr marL="755641" lvl="1" indent="-377820" algn="l">
              <a:lnSpc>
                <a:spcPts val="5249"/>
              </a:lnSpc>
              <a:buAutoNum type="arabicPeriod"/>
            </a:pPr>
            <a:r>
              <a:rPr lang="en-US" sz="3499" b="1" spc="31">
                <a:solidFill>
                  <a:srgbClr val="1C1C3D"/>
                </a:solidFill>
                <a:latin typeface="Montserrat Bold"/>
                <a:ea typeface="Montserrat Bold"/>
                <a:cs typeface="Montserrat Bold"/>
                <a:sym typeface="Montserrat Bold"/>
              </a:rPr>
              <a:t>Luôn luôn </a:t>
            </a: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2700"/>
              </a:lnSpc>
            </a:pPr>
            <a:endParaRPr lang="en-US" sz="3499" b="1" spc="31">
              <a:solidFill>
                <a:srgbClr val="1C1C3D"/>
              </a:solidFill>
              <a:latin typeface="Montserrat Bold"/>
              <a:ea typeface="Montserrat Bold"/>
              <a:cs typeface="Montserrat Bold"/>
              <a:sym typeface="Montserrat Bold"/>
            </a:endParaRPr>
          </a:p>
          <a:p>
            <a:pPr algn="l">
              <a:lnSpc>
                <a:spcPts val="1950"/>
              </a:lnSpc>
            </a:pPr>
            <a:r>
              <a:rPr lang="en-US" sz="1300" i="1">
                <a:solidFill>
                  <a:srgbClr val="1C1C3D"/>
                </a:solidFill>
                <a:latin typeface="Montserrat Italics"/>
                <a:ea typeface="Montserrat Italics"/>
                <a:cs typeface="Montserrat Italics"/>
                <a:sym typeface="Montserrat Italics"/>
              </a:rPr>
              <a:t>Sabapathi et al. Validation of a 5-item tool to measure patient assessment of clinician compassion in the emergency department. BMC Emergency Medicine (2019)</a:t>
            </a:r>
          </a:p>
        </p:txBody>
      </p:sp>
      <p:sp>
        <p:nvSpPr>
          <p:cNvPr id="32" name="TextBox 32"/>
          <p:cNvSpPr txBox="1"/>
          <p:nvPr/>
        </p:nvSpPr>
        <p:spPr>
          <a:xfrm>
            <a:off x="1028700" y="8962071"/>
            <a:ext cx="7581021" cy="409575"/>
          </a:xfrm>
          <a:prstGeom prst="rect">
            <a:avLst/>
          </a:prstGeom>
        </p:spPr>
        <p:txBody>
          <a:bodyPr lIns="0" tIns="0" rIns="0" bIns="0" rtlCol="0" anchor="t">
            <a:spAutoFit/>
          </a:bodyPr>
          <a:lstStyle/>
          <a:p>
            <a:pPr algn="l">
              <a:lnSpc>
                <a:spcPts val="3150"/>
              </a:lnSpc>
            </a:pPr>
            <a:r>
              <a:rPr lang="en-US" sz="3000">
                <a:solidFill>
                  <a:srgbClr val="1C1C3D"/>
                </a:solidFill>
                <a:latin typeface="Montserrat"/>
                <a:ea typeface="Montserrat"/>
                <a:cs typeface="Montserrat"/>
                <a:sym typeface="Montserrat"/>
              </a:rPr>
              <a:t>Câu hỏi tương tác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3735369" y="-626955"/>
            <a:ext cx="9324265" cy="12011935"/>
          </a:xfrm>
          <a:custGeom>
            <a:avLst/>
            <a:gdLst/>
            <a:ahLst/>
            <a:cxnLst/>
            <a:rect l="l" t="t" r="r" b="b"/>
            <a:pathLst>
              <a:path w="9324265" h="12011935">
                <a:moveTo>
                  <a:pt x="0" y="0"/>
                </a:moveTo>
                <a:lnTo>
                  <a:pt x="9324265" y="0"/>
                </a:lnTo>
                <a:lnTo>
                  <a:pt x="9324265" y="12011935"/>
                </a:lnTo>
                <a:lnTo>
                  <a:pt x="0" y="120119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1788632" y="1338914"/>
            <a:ext cx="5552623" cy="4698907"/>
          </a:xfrm>
          <a:custGeom>
            <a:avLst/>
            <a:gdLst/>
            <a:ahLst/>
            <a:cxnLst/>
            <a:rect l="l" t="t" r="r" b="b"/>
            <a:pathLst>
              <a:path w="5552623" h="4698907">
                <a:moveTo>
                  <a:pt x="0" y="0"/>
                </a:moveTo>
                <a:lnTo>
                  <a:pt x="5552623" y="0"/>
                </a:lnTo>
                <a:lnTo>
                  <a:pt x="5552623" y="4698907"/>
                </a:lnTo>
                <a:lnTo>
                  <a:pt x="0" y="469890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0875158" y="2726142"/>
            <a:ext cx="6532158" cy="653215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88616" t="-10344" r="-150623" b="-80477"/>
              </a:stretch>
            </a:blipFill>
            <a:ln w="171450" cap="sq">
              <a:solidFill>
                <a:srgbClr val="FFFFFF"/>
              </a:solidFill>
              <a:prstDash val="solid"/>
              <a:miter/>
            </a:ln>
          </p:spPr>
        </p:sp>
      </p:grpSp>
      <p:grpSp>
        <p:nvGrpSpPr>
          <p:cNvPr id="7" name="Group 7"/>
          <p:cNvGrpSpPr/>
          <p:nvPr/>
        </p:nvGrpSpPr>
        <p:grpSpPr>
          <a:xfrm>
            <a:off x="10412438" y="6239121"/>
            <a:ext cx="1376194" cy="137619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0" name="Freeform 10"/>
          <p:cNvSpPr/>
          <p:nvPr/>
        </p:nvSpPr>
        <p:spPr>
          <a:xfrm>
            <a:off x="10768587" y="6579629"/>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1" name="Group 11"/>
          <p:cNvGrpSpPr/>
          <p:nvPr/>
        </p:nvGrpSpPr>
        <p:grpSpPr>
          <a:xfrm>
            <a:off x="15644015" y="2020450"/>
            <a:ext cx="705693" cy="70569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4" name="Freeform 14"/>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1066788" y="2335817"/>
            <a:ext cx="11177018" cy="1352550"/>
          </a:xfrm>
          <a:prstGeom prst="rect">
            <a:avLst/>
          </a:prstGeom>
        </p:spPr>
        <p:txBody>
          <a:bodyPr lIns="0" tIns="0" rIns="0" bIns="0" rtlCol="0" anchor="t">
            <a:spAutoFit/>
          </a:bodyPr>
          <a:lstStyle/>
          <a:p>
            <a:pPr algn="l">
              <a:lnSpc>
                <a:spcPts val="5250"/>
              </a:lnSpc>
            </a:pPr>
            <a:r>
              <a:rPr lang="en-US" sz="5000" b="1">
                <a:solidFill>
                  <a:srgbClr val="1F9139"/>
                </a:solidFill>
                <a:latin typeface="Montserrat Bold"/>
                <a:ea typeface="Montserrat Bold"/>
                <a:cs typeface="Montserrat Bold"/>
                <a:sym typeface="Montserrat Bold"/>
              </a:rPr>
              <a:t>Câu chuyện về một tai nạn xe buýt ở Thụy Điển (2007)</a:t>
            </a:r>
          </a:p>
        </p:txBody>
      </p:sp>
      <p:sp>
        <p:nvSpPr>
          <p:cNvPr id="16" name="TextBox 16"/>
          <p:cNvSpPr txBox="1"/>
          <p:nvPr/>
        </p:nvSpPr>
        <p:spPr>
          <a:xfrm>
            <a:off x="1066788" y="4471035"/>
            <a:ext cx="9701800" cy="3489325"/>
          </a:xfrm>
          <a:prstGeom prst="rect">
            <a:avLst/>
          </a:prstGeom>
        </p:spPr>
        <p:txBody>
          <a:bodyPr lIns="0" tIns="0" rIns="0" bIns="0" rtlCol="0" anchor="t">
            <a:spAutoFit/>
          </a:bodyPr>
          <a:lstStyle/>
          <a:p>
            <a:pPr algn="l">
              <a:lnSpc>
                <a:spcPts val="5599"/>
              </a:lnSpc>
            </a:pPr>
            <a:r>
              <a:rPr lang="en-US" sz="3999" spc="35">
                <a:solidFill>
                  <a:srgbClr val="1C1C3D"/>
                </a:solidFill>
                <a:latin typeface="Montserrat"/>
                <a:ea typeface="Montserrat"/>
                <a:cs typeface="Montserrat"/>
                <a:sym typeface="Montserrat"/>
              </a:rPr>
              <a:t>5 năm sau, các nhà nghiên cứu hỏi </a:t>
            </a:r>
          </a:p>
          <a:p>
            <a:pPr algn="l">
              <a:lnSpc>
                <a:spcPts val="5599"/>
              </a:lnSpc>
            </a:pPr>
            <a:r>
              <a:rPr lang="en-US" sz="3999" spc="35">
                <a:solidFill>
                  <a:srgbClr val="1C1C3D"/>
                </a:solidFill>
                <a:latin typeface="Montserrat"/>
                <a:ea typeface="Montserrat"/>
                <a:cs typeface="Montserrat"/>
                <a:sym typeface="Montserrat"/>
              </a:rPr>
              <a:t>những người còn sống sót điều họ nhớ nhất:</a:t>
            </a:r>
          </a:p>
          <a:p>
            <a:pPr marL="863599" lvl="1" indent="-431800" algn="l">
              <a:lnSpc>
                <a:spcPts val="5599"/>
              </a:lnSpc>
              <a:buFont typeface="Arial"/>
              <a:buChar char="•"/>
            </a:pPr>
            <a:r>
              <a:rPr lang="en-US" sz="3999" b="1" u="sng">
                <a:solidFill>
                  <a:srgbClr val="1C1C3D"/>
                </a:solidFill>
                <a:latin typeface="Montserrat Bold"/>
                <a:ea typeface="Montserrat Bold"/>
                <a:cs typeface="Montserrat Bold"/>
                <a:sym typeface="Montserrat Bold"/>
              </a:rPr>
              <a:t>Kỳ vọng: </a:t>
            </a:r>
            <a:r>
              <a:rPr lang="en-US" sz="3999" b="1">
                <a:solidFill>
                  <a:srgbClr val="ED1C24"/>
                </a:solidFill>
                <a:latin typeface="Montserrat Bold"/>
                <a:ea typeface="Montserrat Bold"/>
                <a:cs typeface="Montserrat Bold"/>
                <a:sym typeface="Montserrat Bold"/>
              </a:rPr>
              <a:t>đau thể chất</a:t>
            </a:r>
          </a:p>
          <a:p>
            <a:pPr marL="863599" lvl="1" indent="-431800" algn="l">
              <a:lnSpc>
                <a:spcPts val="5599"/>
              </a:lnSpc>
              <a:spcBef>
                <a:spcPct val="0"/>
              </a:spcBef>
              <a:buFont typeface="Arial"/>
              <a:buChar char="•"/>
            </a:pPr>
            <a:r>
              <a:rPr lang="en-US" sz="3999" b="1" u="sng">
                <a:solidFill>
                  <a:srgbClr val="1C1C3D"/>
                </a:solidFill>
                <a:latin typeface="Montserrat Bold"/>
                <a:ea typeface="Montserrat Bold"/>
                <a:cs typeface="Montserrat Bold"/>
                <a:sym typeface="Montserrat Bold"/>
              </a:rPr>
              <a:t>Ngạc nhiên:</a:t>
            </a:r>
            <a:r>
              <a:rPr lang="en-US" sz="3999" b="1">
                <a:solidFill>
                  <a:srgbClr val="1C1C3D"/>
                </a:solidFill>
                <a:latin typeface="Montserrat Bold"/>
                <a:ea typeface="Montserrat Bold"/>
                <a:cs typeface="Montserrat Bold"/>
                <a:sym typeface="Montserrat Bold"/>
              </a:rPr>
              <a:t> </a:t>
            </a:r>
            <a:r>
              <a:rPr lang="en-US" sz="3999" b="1">
                <a:solidFill>
                  <a:srgbClr val="ED1C24"/>
                </a:solidFill>
                <a:latin typeface="Montserrat Bold"/>
                <a:ea typeface="Montserrat Bold"/>
                <a:cs typeface="Montserrat Bold"/>
                <a:sym typeface="Montserrat Bold"/>
              </a:rPr>
              <a:t>thiếu thương cảm</a:t>
            </a:r>
          </a:p>
        </p:txBody>
      </p:sp>
      <p:grpSp>
        <p:nvGrpSpPr>
          <p:cNvPr id="17" name="Group 17"/>
          <p:cNvGrpSpPr/>
          <p:nvPr/>
        </p:nvGrpSpPr>
        <p:grpSpPr>
          <a:xfrm>
            <a:off x="1152337" y="635756"/>
            <a:ext cx="4659420" cy="1043595"/>
            <a:chOff x="0" y="0"/>
            <a:chExt cx="6212560" cy="1391460"/>
          </a:xfrm>
        </p:grpSpPr>
        <p:sp>
          <p:nvSpPr>
            <p:cNvPr id="18" name="Freeform 18"/>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TextBox 19"/>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0" name="Freeform 20"/>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2"/>
              <a:stretch>
                <a:fillRect l="-13457" t="-191660" b="-190283"/>
              </a:stretch>
            </a:blipFill>
          </p:spPr>
        </p:sp>
        <p:sp>
          <p:nvSpPr>
            <p:cNvPr id="21" name="Freeform 21"/>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3"/>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a:hlinkClick r:id="rId9" tooltip="https://www.youtube.com/watch?v=elW69hyPUuI"/>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3048" r="-6256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AutoShape 12"/>
          <p:cNvSpPr/>
          <p:nvPr/>
        </p:nvSpPr>
        <p:spPr>
          <a:xfrm>
            <a:off x="1028700" y="5049548"/>
            <a:ext cx="8115300" cy="0"/>
          </a:xfrm>
          <a:prstGeom prst="line">
            <a:avLst/>
          </a:prstGeom>
          <a:ln w="38100" cap="flat">
            <a:solidFill>
              <a:srgbClr val="1F9139"/>
            </a:solidFill>
            <a:prstDash val="solid"/>
            <a:headEnd type="none" w="sm" len="sm"/>
            <a:tailEnd type="none" w="sm" len="sm"/>
          </a:ln>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5"/>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6"/>
              <a:stretch>
                <a:fillRect/>
              </a:stretch>
            </a:blipFill>
          </p:spPr>
        </p:sp>
      </p:grpSp>
      <p:grpSp>
        <p:nvGrpSpPr>
          <p:cNvPr id="29" name="Group 29"/>
          <p:cNvGrpSpPr/>
          <p:nvPr/>
        </p:nvGrpSpPr>
        <p:grpSpPr>
          <a:xfrm rot="-10800000">
            <a:off x="4875482" y="7000522"/>
            <a:ext cx="1676858" cy="1069902"/>
            <a:chOff x="0" y="0"/>
            <a:chExt cx="1273902" cy="812800"/>
          </a:xfrm>
        </p:grpSpPr>
        <p:sp>
          <p:nvSpPr>
            <p:cNvPr id="30" name="Freeform 30"/>
            <p:cNvSpPr/>
            <p:nvPr/>
          </p:nvSpPr>
          <p:spPr>
            <a:xfrm>
              <a:off x="0" y="0"/>
              <a:ext cx="1273902" cy="812800"/>
            </a:xfrm>
            <a:custGeom>
              <a:avLst/>
              <a:gdLst/>
              <a:ahLst/>
              <a:cxnLst/>
              <a:rect l="l" t="t" r="r" b="b"/>
              <a:pathLst>
                <a:path w="1273902" h="812800">
                  <a:moveTo>
                    <a:pt x="0" y="406400"/>
                  </a:moveTo>
                  <a:lnTo>
                    <a:pt x="406400" y="0"/>
                  </a:lnTo>
                  <a:lnTo>
                    <a:pt x="406400" y="203200"/>
                  </a:lnTo>
                  <a:lnTo>
                    <a:pt x="1273902" y="203200"/>
                  </a:lnTo>
                  <a:lnTo>
                    <a:pt x="1273902" y="609600"/>
                  </a:lnTo>
                  <a:lnTo>
                    <a:pt x="406400" y="609600"/>
                  </a:lnTo>
                  <a:lnTo>
                    <a:pt x="406400" y="812800"/>
                  </a:lnTo>
                  <a:lnTo>
                    <a:pt x="0" y="406400"/>
                  </a:lnTo>
                  <a:close/>
                </a:path>
              </a:pathLst>
            </a:custGeom>
            <a:solidFill>
              <a:srgbClr val="105D22"/>
            </a:solidFill>
          </p:spPr>
        </p:sp>
        <p:sp>
          <p:nvSpPr>
            <p:cNvPr id="31" name="TextBox 31"/>
            <p:cNvSpPr txBox="1"/>
            <p:nvPr/>
          </p:nvSpPr>
          <p:spPr>
            <a:xfrm>
              <a:off x="101600" y="155575"/>
              <a:ext cx="1172302" cy="454025"/>
            </a:xfrm>
            <a:prstGeom prst="rect">
              <a:avLst/>
            </a:prstGeom>
          </p:spPr>
          <p:txBody>
            <a:bodyPr lIns="50800" tIns="50800" rIns="50800" bIns="50800" rtlCol="0" anchor="ctr"/>
            <a:lstStyle/>
            <a:p>
              <a:pPr algn="ctr">
                <a:lnSpc>
                  <a:spcPts val="3359"/>
                </a:lnSpc>
              </a:pPr>
              <a:endParaRPr/>
            </a:p>
          </p:txBody>
        </p:sp>
      </p:grpSp>
      <p:sp>
        <p:nvSpPr>
          <p:cNvPr id="32" name="TextBox 32"/>
          <p:cNvSpPr txBox="1"/>
          <p:nvPr/>
        </p:nvSpPr>
        <p:spPr>
          <a:xfrm>
            <a:off x="1028700" y="2093450"/>
            <a:ext cx="9846458" cy="2588896"/>
          </a:xfrm>
          <a:prstGeom prst="rect">
            <a:avLst/>
          </a:prstGeom>
        </p:spPr>
        <p:txBody>
          <a:bodyPr lIns="0" tIns="0" rIns="0" bIns="0" rtlCol="0" anchor="t">
            <a:spAutoFit/>
          </a:bodyPr>
          <a:lstStyle/>
          <a:p>
            <a:pPr algn="l">
              <a:lnSpc>
                <a:spcPts val="4095"/>
              </a:lnSpc>
            </a:pPr>
            <a:r>
              <a:rPr lang="en-US" sz="3900" b="1">
                <a:solidFill>
                  <a:srgbClr val="1F9139"/>
                </a:solidFill>
                <a:latin typeface="Montserrat Bold"/>
                <a:ea typeface="Montserrat Bold"/>
                <a:cs typeface="Montserrat Bold"/>
                <a:sym typeface="Montserrat Bold"/>
              </a:rPr>
              <a:t>Lòng thương cảm có làm mất thời gian của BS không? </a:t>
            </a:r>
          </a:p>
          <a:p>
            <a:pPr algn="l">
              <a:lnSpc>
                <a:spcPts val="4095"/>
              </a:lnSpc>
            </a:pPr>
            <a:r>
              <a:rPr lang="en-US" sz="3900" b="1" u="sng">
                <a:solidFill>
                  <a:srgbClr val="1F9139"/>
                </a:solidFill>
                <a:latin typeface="Montserrat Bold"/>
                <a:ea typeface="Montserrat Bold"/>
                <a:cs typeface="Montserrat Bold"/>
                <a:sym typeface="Montserrat Bold"/>
                <a:hlinkClick r:id="rId9" tooltip="https://www.youtube.com/watch?v=elW69hyPUuI"/>
              </a:rPr>
              <a:t>Stephen T. (2018) How 40 seconds of compassion could save a life TEDxPenn</a:t>
            </a:r>
          </a:p>
        </p:txBody>
      </p:sp>
      <p:sp>
        <p:nvSpPr>
          <p:cNvPr id="33" name="TextBox 33"/>
          <p:cNvSpPr txBox="1"/>
          <p:nvPr/>
        </p:nvSpPr>
        <p:spPr>
          <a:xfrm>
            <a:off x="981075" y="5499536"/>
            <a:ext cx="1893166" cy="396240"/>
          </a:xfrm>
          <a:prstGeom prst="rect">
            <a:avLst/>
          </a:prstGeom>
        </p:spPr>
        <p:txBody>
          <a:bodyPr lIns="0" tIns="0" rIns="0" bIns="0" rtlCol="0" anchor="t">
            <a:spAutoFit/>
          </a:bodyPr>
          <a:lstStyle/>
          <a:p>
            <a:pPr algn="ctr">
              <a:lnSpc>
                <a:spcPts val="3359"/>
              </a:lnSpc>
              <a:spcBef>
                <a:spcPct val="0"/>
              </a:spcBef>
            </a:pPr>
            <a:r>
              <a:rPr lang="en-US" sz="2400">
                <a:solidFill>
                  <a:srgbClr val="1C1C3D"/>
                </a:solidFill>
                <a:latin typeface="Montserrat"/>
                <a:ea typeface="Montserrat"/>
                <a:cs typeface="Montserrat"/>
                <a:sym typeface="Montserrat"/>
              </a:rPr>
              <a:t>Mở đầu: </a:t>
            </a:r>
          </a:p>
        </p:txBody>
      </p:sp>
      <p:sp>
        <p:nvSpPr>
          <p:cNvPr id="34" name="TextBox 34"/>
          <p:cNvSpPr txBox="1"/>
          <p:nvPr/>
        </p:nvSpPr>
        <p:spPr>
          <a:xfrm>
            <a:off x="1066788" y="6360095"/>
            <a:ext cx="3513419" cy="2797175"/>
          </a:xfrm>
          <a:prstGeom prst="rect">
            <a:avLst/>
          </a:prstGeom>
        </p:spPr>
        <p:txBody>
          <a:bodyPr lIns="0" tIns="0" rIns="0" bIns="0" rtlCol="0" anchor="t">
            <a:spAutoFit/>
          </a:bodyPr>
          <a:lstStyle/>
          <a:p>
            <a:pPr algn="l">
              <a:lnSpc>
                <a:spcPts val="2799"/>
              </a:lnSpc>
              <a:spcBef>
                <a:spcPct val="0"/>
              </a:spcBef>
            </a:pPr>
            <a:r>
              <a:rPr lang="en-US" sz="1999">
                <a:solidFill>
                  <a:srgbClr val="1C1C3D"/>
                </a:solidFill>
                <a:latin typeface="Montserrat"/>
                <a:ea typeface="Montserrat"/>
                <a:cs typeface="Montserrat"/>
                <a:sym typeface="Montserrat"/>
              </a:rPr>
              <a:t>Tôi biết đây là một trải nghiệm rất khó nhưng tôi luôn hiện diện với ban . Một số điều tôi nói với bạn hôm nay có thể khó hiểu nhưng bạn có thể hỏi lại. Chúng ta đang ở cùng nhau và cùng đi với nhau. </a:t>
            </a:r>
          </a:p>
        </p:txBody>
      </p:sp>
      <p:sp>
        <p:nvSpPr>
          <p:cNvPr id="35" name="TextBox 35"/>
          <p:cNvSpPr txBox="1"/>
          <p:nvPr/>
        </p:nvSpPr>
        <p:spPr>
          <a:xfrm>
            <a:off x="6847615" y="5499536"/>
            <a:ext cx="1893166" cy="396240"/>
          </a:xfrm>
          <a:prstGeom prst="rect">
            <a:avLst/>
          </a:prstGeom>
        </p:spPr>
        <p:txBody>
          <a:bodyPr lIns="0" tIns="0" rIns="0" bIns="0" rtlCol="0" anchor="t">
            <a:spAutoFit/>
          </a:bodyPr>
          <a:lstStyle/>
          <a:p>
            <a:pPr algn="ctr">
              <a:lnSpc>
                <a:spcPts val="3359"/>
              </a:lnSpc>
              <a:spcBef>
                <a:spcPct val="0"/>
              </a:spcBef>
            </a:pPr>
            <a:r>
              <a:rPr lang="en-US" sz="2400">
                <a:solidFill>
                  <a:srgbClr val="1C1C3D"/>
                </a:solidFill>
                <a:latin typeface="Montserrat"/>
                <a:ea typeface="Montserrat"/>
                <a:cs typeface="Montserrat"/>
                <a:sym typeface="Montserrat"/>
              </a:rPr>
              <a:t>Kết thúc:</a:t>
            </a:r>
          </a:p>
        </p:txBody>
      </p:sp>
      <p:sp>
        <p:nvSpPr>
          <p:cNvPr id="36" name="TextBox 36"/>
          <p:cNvSpPr txBox="1"/>
          <p:nvPr/>
        </p:nvSpPr>
        <p:spPr>
          <a:xfrm>
            <a:off x="6847615" y="6336239"/>
            <a:ext cx="3437891" cy="2444750"/>
          </a:xfrm>
          <a:prstGeom prst="rect">
            <a:avLst/>
          </a:prstGeom>
        </p:spPr>
        <p:txBody>
          <a:bodyPr lIns="0" tIns="0" rIns="0" bIns="0" rtlCol="0" anchor="t">
            <a:spAutoFit/>
          </a:bodyPr>
          <a:lstStyle/>
          <a:p>
            <a:pPr algn="l">
              <a:lnSpc>
                <a:spcPts val="2799"/>
              </a:lnSpc>
            </a:pPr>
            <a:r>
              <a:rPr lang="en-US" sz="1999">
                <a:solidFill>
                  <a:srgbClr val="1C1C3D"/>
                </a:solidFill>
                <a:latin typeface="Montserrat"/>
                <a:ea typeface="Montserrat"/>
                <a:cs typeface="Montserrat"/>
                <a:sym typeface="Montserrat"/>
              </a:rPr>
              <a:t>Tôi biết đây là thời khắc khó khăn cho bạn và tôi muốn nhấn mạng một lần nữa là chúng ta cùng đi với nhau từng bước qua trải nghiệm này.</a:t>
            </a:r>
          </a:p>
          <a:p>
            <a:pPr algn="l">
              <a:lnSpc>
                <a:spcPts val="2799"/>
              </a:lnSpc>
              <a:spcBef>
                <a:spcPct val="0"/>
              </a:spcBef>
            </a:pPr>
            <a:endParaRPr lang="en-US" sz="1999">
              <a:solidFill>
                <a:srgbClr val="1C1C3D"/>
              </a:solidFill>
              <a:latin typeface="Montserrat"/>
              <a:ea typeface="Montserrat"/>
              <a:cs typeface="Montserrat"/>
              <a:sym typeface="Montserrat"/>
            </a:endParaRPr>
          </a:p>
        </p:txBody>
      </p:sp>
      <p:sp>
        <p:nvSpPr>
          <p:cNvPr id="37" name="TextBox 37"/>
          <p:cNvSpPr txBox="1"/>
          <p:nvPr/>
        </p:nvSpPr>
        <p:spPr>
          <a:xfrm>
            <a:off x="1066788" y="9509695"/>
            <a:ext cx="8961120" cy="409575"/>
          </a:xfrm>
          <a:prstGeom prst="rect">
            <a:avLst/>
          </a:prstGeom>
        </p:spPr>
        <p:txBody>
          <a:bodyPr lIns="0" tIns="0" rIns="0" bIns="0" rtlCol="0" anchor="t">
            <a:spAutoFit/>
          </a:bodyPr>
          <a:lstStyle/>
          <a:p>
            <a:pPr algn="ctr">
              <a:lnSpc>
                <a:spcPts val="3240"/>
              </a:lnSpc>
            </a:pPr>
            <a:r>
              <a:rPr lang="en-US" sz="2700" b="1" spc="25">
                <a:solidFill>
                  <a:srgbClr val="C55A11"/>
                </a:solidFill>
                <a:latin typeface="Montserrat Bold"/>
                <a:ea typeface="Montserrat Bold"/>
                <a:cs typeface="Montserrat Bold"/>
                <a:sym typeface="Montserrat Bold"/>
              </a:rPr>
              <a:t>40 </a:t>
            </a:r>
            <a:r>
              <a:rPr lang="en-US" sz="2700" b="1" spc="25">
                <a:solidFill>
                  <a:srgbClr val="000000"/>
                </a:solidFill>
                <a:latin typeface="Montserrat Bold"/>
                <a:ea typeface="Montserrat Bold"/>
                <a:cs typeface="Montserrat Bold"/>
                <a:sym typeface="Montserrat Bold"/>
              </a:rPr>
              <a:t>GIÂY THƯƠNG CẢM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4610440" y="2057687"/>
            <a:ext cx="9067120" cy="563880"/>
          </a:xfrm>
          <a:prstGeom prst="rect">
            <a:avLst/>
          </a:prstGeom>
        </p:spPr>
        <p:txBody>
          <a:bodyPr lIns="0" tIns="0" rIns="0" bIns="0" rtlCol="0" anchor="t">
            <a:spAutoFit/>
          </a:bodyPr>
          <a:lstStyle/>
          <a:p>
            <a:pPr algn="ctr">
              <a:lnSpc>
                <a:spcPts val="4304"/>
              </a:lnSpc>
            </a:pPr>
            <a:r>
              <a:rPr lang="en-US" sz="4099" b="1">
                <a:solidFill>
                  <a:srgbClr val="1F9139"/>
                </a:solidFill>
                <a:latin typeface="Montserrat Bold"/>
                <a:ea typeface="Montserrat Bold"/>
                <a:cs typeface="Montserrat Bold"/>
                <a:sym typeface="Montserrat Bold"/>
              </a:rPr>
              <a:t>HIỆU QUẢ CỦA SỰ THƯƠNG CẢM</a:t>
            </a:r>
          </a:p>
        </p:txBody>
      </p:sp>
      <p:grpSp>
        <p:nvGrpSpPr>
          <p:cNvPr id="6" name="Group 6"/>
          <p:cNvGrpSpPr/>
          <p:nvPr/>
        </p:nvGrpSpPr>
        <p:grpSpPr>
          <a:xfrm>
            <a:off x="7550504" y="3206791"/>
            <a:ext cx="3415593" cy="2073023"/>
            <a:chOff x="0" y="0"/>
            <a:chExt cx="968714" cy="587941"/>
          </a:xfrm>
        </p:grpSpPr>
        <p:sp>
          <p:nvSpPr>
            <p:cNvPr id="7" name="Freeform 7"/>
            <p:cNvSpPr/>
            <p:nvPr/>
          </p:nvSpPr>
          <p:spPr>
            <a:xfrm>
              <a:off x="0" y="0"/>
              <a:ext cx="968714" cy="587941"/>
            </a:xfrm>
            <a:custGeom>
              <a:avLst/>
              <a:gdLst/>
              <a:ahLst/>
              <a:cxnLst/>
              <a:rect l="l" t="t" r="r" b="b"/>
              <a:pathLst>
                <a:path w="968714" h="587941">
                  <a:moveTo>
                    <a:pt x="115599" y="0"/>
                  </a:moveTo>
                  <a:lnTo>
                    <a:pt x="853115" y="0"/>
                  </a:lnTo>
                  <a:cubicBezTo>
                    <a:pt x="883774" y="0"/>
                    <a:pt x="913177" y="12179"/>
                    <a:pt x="934856" y="33858"/>
                  </a:cubicBezTo>
                  <a:cubicBezTo>
                    <a:pt x="956535" y="55537"/>
                    <a:pt x="968714" y="84940"/>
                    <a:pt x="968714" y="115599"/>
                  </a:cubicBezTo>
                  <a:lnTo>
                    <a:pt x="968714" y="472342"/>
                  </a:lnTo>
                  <a:cubicBezTo>
                    <a:pt x="968714" y="503001"/>
                    <a:pt x="956535" y="532404"/>
                    <a:pt x="934856" y="554083"/>
                  </a:cubicBezTo>
                  <a:cubicBezTo>
                    <a:pt x="913177" y="575762"/>
                    <a:pt x="883774" y="587941"/>
                    <a:pt x="853115" y="587941"/>
                  </a:cubicBezTo>
                  <a:lnTo>
                    <a:pt x="115599" y="587941"/>
                  </a:lnTo>
                  <a:cubicBezTo>
                    <a:pt x="84940" y="587941"/>
                    <a:pt x="55537" y="575762"/>
                    <a:pt x="33858" y="554083"/>
                  </a:cubicBezTo>
                  <a:cubicBezTo>
                    <a:pt x="12179" y="532404"/>
                    <a:pt x="0" y="503001"/>
                    <a:pt x="0" y="472342"/>
                  </a:cubicBezTo>
                  <a:lnTo>
                    <a:pt x="0" y="115599"/>
                  </a:lnTo>
                  <a:cubicBezTo>
                    <a:pt x="0" y="84940"/>
                    <a:pt x="12179" y="55537"/>
                    <a:pt x="33858" y="33858"/>
                  </a:cubicBezTo>
                  <a:cubicBezTo>
                    <a:pt x="55537" y="12179"/>
                    <a:pt x="84940" y="0"/>
                    <a:pt x="115599" y="0"/>
                  </a:cubicBezTo>
                  <a:close/>
                </a:path>
              </a:pathLst>
            </a:custGeom>
            <a:solidFill>
              <a:srgbClr val="1F9139"/>
            </a:solidFill>
          </p:spPr>
        </p:sp>
        <p:sp>
          <p:nvSpPr>
            <p:cNvPr id="8" name="TextBox 8"/>
            <p:cNvSpPr txBox="1"/>
            <p:nvPr/>
          </p:nvSpPr>
          <p:spPr>
            <a:xfrm>
              <a:off x="0" y="-38100"/>
              <a:ext cx="968714" cy="626041"/>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7823998" y="3522577"/>
            <a:ext cx="2868604" cy="137477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Montserrat"/>
                <a:ea typeface="Montserrat"/>
                <a:cs typeface="Montserrat"/>
                <a:sym typeface="Montserrat"/>
              </a:rPr>
              <a:t>THƯƠNG CẢM</a:t>
            </a:r>
          </a:p>
        </p:txBody>
      </p:sp>
      <p:grpSp>
        <p:nvGrpSpPr>
          <p:cNvPr id="10" name="Group 10"/>
          <p:cNvGrpSpPr/>
          <p:nvPr/>
        </p:nvGrpSpPr>
        <p:grpSpPr>
          <a:xfrm>
            <a:off x="1066788" y="5095070"/>
            <a:ext cx="175978" cy="17597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6948243" y="2000537"/>
            <a:ext cx="175978" cy="17597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1152337" y="635756"/>
            <a:ext cx="4659420" cy="1043595"/>
            <a:chOff x="0" y="0"/>
            <a:chExt cx="6212560" cy="1391460"/>
          </a:xfrm>
        </p:grpSpPr>
        <p:sp>
          <p:nvSpPr>
            <p:cNvPr id="17" name="Freeform 17"/>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TextBox 18"/>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9" name="Freeform 19"/>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7"/>
              <a:stretch>
                <a:fillRect l="-13457" t="-191660" b="-190283"/>
              </a:stretch>
            </a:blipFill>
          </p:spPr>
        </p:sp>
        <p:sp>
          <p:nvSpPr>
            <p:cNvPr id="20" name="Freeform 20"/>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8"/>
              <a:stretch>
                <a:fillRect/>
              </a:stretch>
            </a:blipFill>
          </p:spPr>
        </p:sp>
      </p:grpSp>
      <p:grpSp>
        <p:nvGrpSpPr>
          <p:cNvPr id="21" name="Group 21"/>
          <p:cNvGrpSpPr/>
          <p:nvPr/>
        </p:nvGrpSpPr>
        <p:grpSpPr>
          <a:xfrm>
            <a:off x="1906061" y="5856272"/>
            <a:ext cx="3415593" cy="3382978"/>
            <a:chOff x="0" y="0"/>
            <a:chExt cx="968714" cy="959464"/>
          </a:xfrm>
        </p:grpSpPr>
        <p:sp>
          <p:nvSpPr>
            <p:cNvPr id="22" name="Freeform 22"/>
            <p:cNvSpPr/>
            <p:nvPr/>
          </p:nvSpPr>
          <p:spPr>
            <a:xfrm>
              <a:off x="0" y="0"/>
              <a:ext cx="968714" cy="959464"/>
            </a:xfrm>
            <a:custGeom>
              <a:avLst/>
              <a:gdLst/>
              <a:ahLst/>
              <a:cxnLst/>
              <a:rect l="l" t="t" r="r" b="b"/>
              <a:pathLst>
                <a:path w="968714" h="959464">
                  <a:moveTo>
                    <a:pt x="115599" y="0"/>
                  </a:moveTo>
                  <a:lnTo>
                    <a:pt x="853115" y="0"/>
                  </a:lnTo>
                  <a:cubicBezTo>
                    <a:pt x="883774" y="0"/>
                    <a:pt x="913177" y="12179"/>
                    <a:pt x="934856" y="33858"/>
                  </a:cubicBezTo>
                  <a:cubicBezTo>
                    <a:pt x="956535" y="55537"/>
                    <a:pt x="968714" y="84940"/>
                    <a:pt x="968714" y="115599"/>
                  </a:cubicBezTo>
                  <a:lnTo>
                    <a:pt x="968714" y="843865"/>
                  </a:lnTo>
                  <a:cubicBezTo>
                    <a:pt x="968714" y="874524"/>
                    <a:pt x="956535" y="903927"/>
                    <a:pt x="934856" y="925606"/>
                  </a:cubicBezTo>
                  <a:cubicBezTo>
                    <a:pt x="913177" y="947285"/>
                    <a:pt x="883774" y="959464"/>
                    <a:pt x="853115" y="959464"/>
                  </a:cubicBezTo>
                  <a:lnTo>
                    <a:pt x="115599" y="959464"/>
                  </a:lnTo>
                  <a:cubicBezTo>
                    <a:pt x="84940" y="959464"/>
                    <a:pt x="55537" y="947285"/>
                    <a:pt x="33858" y="925606"/>
                  </a:cubicBezTo>
                  <a:cubicBezTo>
                    <a:pt x="12179" y="903927"/>
                    <a:pt x="0" y="874524"/>
                    <a:pt x="0" y="843865"/>
                  </a:cubicBezTo>
                  <a:lnTo>
                    <a:pt x="0" y="115599"/>
                  </a:lnTo>
                  <a:cubicBezTo>
                    <a:pt x="0" y="84940"/>
                    <a:pt x="12179" y="55537"/>
                    <a:pt x="33858" y="33858"/>
                  </a:cubicBezTo>
                  <a:cubicBezTo>
                    <a:pt x="55537" y="12179"/>
                    <a:pt x="84940" y="0"/>
                    <a:pt x="115599" y="0"/>
                  </a:cubicBezTo>
                  <a:close/>
                </a:path>
              </a:pathLst>
            </a:custGeom>
            <a:solidFill>
              <a:srgbClr val="1F9139"/>
            </a:solidFill>
          </p:spPr>
        </p:sp>
        <p:sp>
          <p:nvSpPr>
            <p:cNvPr id="23" name="TextBox 23"/>
            <p:cNvSpPr txBox="1"/>
            <p:nvPr/>
          </p:nvSpPr>
          <p:spPr>
            <a:xfrm>
              <a:off x="0" y="-38100"/>
              <a:ext cx="968714" cy="997564"/>
            </a:xfrm>
            <a:prstGeom prst="rect">
              <a:avLst/>
            </a:prstGeom>
          </p:spPr>
          <p:txBody>
            <a:bodyPr lIns="50800" tIns="50800" rIns="50800" bIns="50800" rtlCol="0" anchor="ctr"/>
            <a:lstStyle/>
            <a:p>
              <a:pPr algn="ctr">
                <a:lnSpc>
                  <a:spcPts val="3359"/>
                </a:lnSpc>
              </a:pPr>
              <a:endParaRPr/>
            </a:p>
          </p:txBody>
        </p:sp>
      </p:grpSp>
      <p:sp>
        <p:nvSpPr>
          <p:cNvPr id="24" name="TextBox 24"/>
          <p:cNvSpPr txBox="1"/>
          <p:nvPr/>
        </p:nvSpPr>
        <p:spPr>
          <a:xfrm>
            <a:off x="2179555" y="6827036"/>
            <a:ext cx="2868604" cy="137477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Montserrat"/>
                <a:ea typeface="Montserrat"/>
                <a:cs typeface="Montserrat"/>
                <a:sym typeface="Montserrat"/>
              </a:rPr>
              <a:t>Người bệnh</a:t>
            </a:r>
          </a:p>
        </p:txBody>
      </p:sp>
      <p:grpSp>
        <p:nvGrpSpPr>
          <p:cNvPr id="25" name="Group 25"/>
          <p:cNvGrpSpPr/>
          <p:nvPr/>
        </p:nvGrpSpPr>
        <p:grpSpPr>
          <a:xfrm>
            <a:off x="7550504" y="5856272"/>
            <a:ext cx="3415593" cy="3382978"/>
            <a:chOff x="0" y="0"/>
            <a:chExt cx="968714" cy="959464"/>
          </a:xfrm>
        </p:grpSpPr>
        <p:sp>
          <p:nvSpPr>
            <p:cNvPr id="26" name="Freeform 26"/>
            <p:cNvSpPr/>
            <p:nvPr/>
          </p:nvSpPr>
          <p:spPr>
            <a:xfrm>
              <a:off x="0" y="0"/>
              <a:ext cx="968714" cy="959464"/>
            </a:xfrm>
            <a:custGeom>
              <a:avLst/>
              <a:gdLst/>
              <a:ahLst/>
              <a:cxnLst/>
              <a:rect l="l" t="t" r="r" b="b"/>
              <a:pathLst>
                <a:path w="968714" h="959464">
                  <a:moveTo>
                    <a:pt x="115599" y="0"/>
                  </a:moveTo>
                  <a:lnTo>
                    <a:pt x="853115" y="0"/>
                  </a:lnTo>
                  <a:cubicBezTo>
                    <a:pt x="883774" y="0"/>
                    <a:pt x="913177" y="12179"/>
                    <a:pt x="934856" y="33858"/>
                  </a:cubicBezTo>
                  <a:cubicBezTo>
                    <a:pt x="956535" y="55537"/>
                    <a:pt x="968714" y="84940"/>
                    <a:pt x="968714" y="115599"/>
                  </a:cubicBezTo>
                  <a:lnTo>
                    <a:pt x="968714" y="843865"/>
                  </a:lnTo>
                  <a:cubicBezTo>
                    <a:pt x="968714" y="874524"/>
                    <a:pt x="956535" y="903927"/>
                    <a:pt x="934856" y="925606"/>
                  </a:cubicBezTo>
                  <a:cubicBezTo>
                    <a:pt x="913177" y="947285"/>
                    <a:pt x="883774" y="959464"/>
                    <a:pt x="853115" y="959464"/>
                  </a:cubicBezTo>
                  <a:lnTo>
                    <a:pt x="115599" y="959464"/>
                  </a:lnTo>
                  <a:cubicBezTo>
                    <a:pt x="84940" y="959464"/>
                    <a:pt x="55537" y="947285"/>
                    <a:pt x="33858" y="925606"/>
                  </a:cubicBezTo>
                  <a:cubicBezTo>
                    <a:pt x="12179" y="903927"/>
                    <a:pt x="0" y="874524"/>
                    <a:pt x="0" y="843865"/>
                  </a:cubicBezTo>
                  <a:lnTo>
                    <a:pt x="0" y="115599"/>
                  </a:lnTo>
                  <a:cubicBezTo>
                    <a:pt x="0" y="84940"/>
                    <a:pt x="12179" y="55537"/>
                    <a:pt x="33858" y="33858"/>
                  </a:cubicBezTo>
                  <a:cubicBezTo>
                    <a:pt x="55537" y="12179"/>
                    <a:pt x="84940" y="0"/>
                    <a:pt x="115599" y="0"/>
                  </a:cubicBezTo>
                  <a:close/>
                </a:path>
              </a:pathLst>
            </a:custGeom>
            <a:solidFill>
              <a:srgbClr val="1F9139"/>
            </a:solidFill>
          </p:spPr>
        </p:sp>
        <p:sp>
          <p:nvSpPr>
            <p:cNvPr id="27" name="TextBox 27"/>
            <p:cNvSpPr txBox="1"/>
            <p:nvPr/>
          </p:nvSpPr>
          <p:spPr>
            <a:xfrm>
              <a:off x="0" y="-38100"/>
              <a:ext cx="968714" cy="997564"/>
            </a:xfrm>
            <a:prstGeom prst="rect">
              <a:avLst/>
            </a:prstGeom>
          </p:spPr>
          <p:txBody>
            <a:bodyPr lIns="50800" tIns="50800" rIns="50800" bIns="50800" rtlCol="0" anchor="ctr"/>
            <a:lstStyle/>
            <a:p>
              <a:pPr algn="ctr">
                <a:lnSpc>
                  <a:spcPts val="3359"/>
                </a:lnSpc>
              </a:pPr>
              <a:endParaRPr/>
            </a:p>
          </p:txBody>
        </p:sp>
      </p:grpSp>
      <p:sp>
        <p:nvSpPr>
          <p:cNvPr id="28" name="TextBox 28"/>
          <p:cNvSpPr txBox="1"/>
          <p:nvPr/>
        </p:nvSpPr>
        <p:spPr>
          <a:xfrm>
            <a:off x="7823998" y="7179461"/>
            <a:ext cx="2868604" cy="66992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Montserrat"/>
                <a:ea typeface="Montserrat"/>
                <a:cs typeface="Montserrat"/>
                <a:sym typeface="Montserrat"/>
              </a:rPr>
              <a:t>Chi phí</a:t>
            </a:r>
          </a:p>
        </p:txBody>
      </p:sp>
      <p:grpSp>
        <p:nvGrpSpPr>
          <p:cNvPr id="29" name="Group 29"/>
          <p:cNvGrpSpPr/>
          <p:nvPr/>
        </p:nvGrpSpPr>
        <p:grpSpPr>
          <a:xfrm>
            <a:off x="13194946" y="5856272"/>
            <a:ext cx="3415593" cy="3382978"/>
            <a:chOff x="0" y="0"/>
            <a:chExt cx="968714" cy="959464"/>
          </a:xfrm>
        </p:grpSpPr>
        <p:sp>
          <p:nvSpPr>
            <p:cNvPr id="30" name="Freeform 30"/>
            <p:cNvSpPr/>
            <p:nvPr/>
          </p:nvSpPr>
          <p:spPr>
            <a:xfrm>
              <a:off x="0" y="0"/>
              <a:ext cx="968714" cy="959464"/>
            </a:xfrm>
            <a:custGeom>
              <a:avLst/>
              <a:gdLst/>
              <a:ahLst/>
              <a:cxnLst/>
              <a:rect l="l" t="t" r="r" b="b"/>
              <a:pathLst>
                <a:path w="968714" h="959464">
                  <a:moveTo>
                    <a:pt x="115599" y="0"/>
                  </a:moveTo>
                  <a:lnTo>
                    <a:pt x="853115" y="0"/>
                  </a:lnTo>
                  <a:cubicBezTo>
                    <a:pt x="883774" y="0"/>
                    <a:pt x="913177" y="12179"/>
                    <a:pt x="934856" y="33858"/>
                  </a:cubicBezTo>
                  <a:cubicBezTo>
                    <a:pt x="956535" y="55537"/>
                    <a:pt x="968714" y="84940"/>
                    <a:pt x="968714" y="115599"/>
                  </a:cubicBezTo>
                  <a:lnTo>
                    <a:pt x="968714" y="843865"/>
                  </a:lnTo>
                  <a:cubicBezTo>
                    <a:pt x="968714" y="874524"/>
                    <a:pt x="956535" y="903927"/>
                    <a:pt x="934856" y="925606"/>
                  </a:cubicBezTo>
                  <a:cubicBezTo>
                    <a:pt x="913177" y="947285"/>
                    <a:pt x="883774" y="959464"/>
                    <a:pt x="853115" y="959464"/>
                  </a:cubicBezTo>
                  <a:lnTo>
                    <a:pt x="115599" y="959464"/>
                  </a:lnTo>
                  <a:cubicBezTo>
                    <a:pt x="84940" y="959464"/>
                    <a:pt x="55537" y="947285"/>
                    <a:pt x="33858" y="925606"/>
                  </a:cubicBezTo>
                  <a:cubicBezTo>
                    <a:pt x="12179" y="903927"/>
                    <a:pt x="0" y="874524"/>
                    <a:pt x="0" y="843865"/>
                  </a:cubicBezTo>
                  <a:lnTo>
                    <a:pt x="0" y="115599"/>
                  </a:lnTo>
                  <a:cubicBezTo>
                    <a:pt x="0" y="84940"/>
                    <a:pt x="12179" y="55537"/>
                    <a:pt x="33858" y="33858"/>
                  </a:cubicBezTo>
                  <a:cubicBezTo>
                    <a:pt x="55537" y="12179"/>
                    <a:pt x="84940" y="0"/>
                    <a:pt x="115599" y="0"/>
                  </a:cubicBezTo>
                  <a:close/>
                </a:path>
              </a:pathLst>
            </a:custGeom>
            <a:solidFill>
              <a:srgbClr val="1F9139"/>
            </a:solidFill>
          </p:spPr>
        </p:sp>
        <p:sp>
          <p:nvSpPr>
            <p:cNvPr id="31" name="TextBox 31"/>
            <p:cNvSpPr txBox="1"/>
            <p:nvPr/>
          </p:nvSpPr>
          <p:spPr>
            <a:xfrm>
              <a:off x="0" y="-38100"/>
              <a:ext cx="968714" cy="997564"/>
            </a:xfrm>
            <a:prstGeom prst="rect">
              <a:avLst/>
            </a:prstGeom>
          </p:spPr>
          <p:txBody>
            <a:bodyPr lIns="50800" tIns="50800" rIns="50800" bIns="50800" rtlCol="0" anchor="ctr"/>
            <a:lstStyle/>
            <a:p>
              <a:pPr algn="ctr">
                <a:lnSpc>
                  <a:spcPts val="3359"/>
                </a:lnSpc>
              </a:pPr>
              <a:endParaRPr/>
            </a:p>
          </p:txBody>
        </p:sp>
      </p:grpSp>
      <p:sp>
        <p:nvSpPr>
          <p:cNvPr id="32" name="TextBox 32"/>
          <p:cNvSpPr txBox="1"/>
          <p:nvPr/>
        </p:nvSpPr>
        <p:spPr>
          <a:xfrm>
            <a:off x="13468441" y="6827036"/>
            <a:ext cx="2868604" cy="137477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Montserrat"/>
                <a:ea typeface="Montserrat"/>
                <a:cs typeface="Montserrat"/>
                <a:sym typeface="Montserrat"/>
              </a:rPr>
              <a:t>Nhân viên y tế</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4610440" y="2057687"/>
            <a:ext cx="9067120" cy="563880"/>
          </a:xfrm>
          <a:prstGeom prst="rect">
            <a:avLst/>
          </a:prstGeom>
        </p:spPr>
        <p:txBody>
          <a:bodyPr lIns="0" tIns="0" rIns="0" bIns="0" rtlCol="0" anchor="t">
            <a:spAutoFit/>
          </a:bodyPr>
          <a:lstStyle/>
          <a:p>
            <a:pPr algn="ctr">
              <a:lnSpc>
                <a:spcPts val="4304"/>
              </a:lnSpc>
            </a:pPr>
            <a:r>
              <a:rPr lang="en-US" sz="4099" b="1">
                <a:solidFill>
                  <a:srgbClr val="1F9139"/>
                </a:solidFill>
                <a:latin typeface="Montserrat Bold"/>
                <a:ea typeface="Montserrat Bold"/>
                <a:cs typeface="Montserrat Bold"/>
                <a:sym typeface="Montserrat Bold"/>
              </a:rPr>
              <a:t>TÌNH HUỐNG LÂM SÀNG</a:t>
            </a:r>
          </a:p>
        </p:txBody>
      </p:sp>
      <p:grpSp>
        <p:nvGrpSpPr>
          <p:cNvPr id="6" name="Group 6"/>
          <p:cNvGrpSpPr/>
          <p:nvPr/>
        </p:nvGrpSpPr>
        <p:grpSpPr>
          <a:xfrm>
            <a:off x="1066788" y="5095070"/>
            <a:ext cx="175978" cy="17597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6948243" y="2000537"/>
            <a:ext cx="175978" cy="1759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152337" y="635756"/>
            <a:ext cx="4659420" cy="1043595"/>
            <a:chOff x="0" y="0"/>
            <a:chExt cx="6212560" cy="1391460"/>
          </a:xfrm>
        </p:grpSpPr>
        <p:sp>
          <p:nvSpPr>
            <p:cNvPr id="13" name="Freeform 13"/>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5" name="Freeform 15"/>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8"/>
              <a:stretch>
                <a:fillRect l="-13457" t="-191660" b="-190283"/>
              </a:stretch>
            </a:blipFill>
          </p:spPr>
        </p:sp>
        <p:sp>
          <p:nvSpPr>
            <p:cNvPr id="16" name="Freeform 16"/>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9"/>
              <a:stretch>
                <a:fillRect/>
              </a:stretch>
            </a:blipFill>
          </p:spPr>
        </p:sp>
      </p:grpSp>
      <p:pic>
        <p:nvPicPr>
          <p:cNvPr id="17" name="Picture 17"/>
          <p:cNvPicPr>
            <a:picLocks noChangeAspect="1"/>
          </p:cNvPicPr>
          <p:nvPr>
            <a:videoFile r:link="rId1"/>
          </p:nvPr>
        </p:nvPicPr>
        <p:blipFill>
          <a:blip r:embed="rId10"/>
          <a:stretch>
            <a:fillRect/>
          </a:stretch>
        </p:blipFill>
        <p:spPr>
          <a:xfrm>
            <a:off x="3653314" y="3086100"/>
            <a:ext cx="10981372" cy="6172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4610440" y="2057687"/>
            <a:ext cx="9067120" cy="563880"/>
          </a:xfrm>
          <a:prstGeom prst="rect">
            <a:avLst/>
          </a:prstGeom>
        </p:spPr>
        <p:txBody>
          <a:bodyPr lIns="0" tIns="0" rIns="0" bIns="0" rtlCol="0" anchor="t">
            <a:spAutoFit/>
          </a:bodyPr>
          <a:lstStyle/>
          <a:p>
            <a:pPr algn="ctr">
              <a:lnSpc>
                <a:spcPts val="4304"/>
              </a:lnSpc>
            </a:pPr>
            <a:r>
              <a:rPr lang="en-US" sz="4099" b="1">
                <a:solidFill>
                  <a:srgbClr val="1F9139"/>
                </a:solidFill>
                <a:latin typeface="Montserrat Bold"/>
                <a:ea typeface="Montserrat Bold"/>
                <a:cs typeface="Montserrat Bold"/>
                <a:sym typeface="Montserrat Bold"/>
              </a:rPr>
              <a:t>PHƯƠNG TIỆN GIAO TIẾP</a:t>
            </a:r>
          </a:p>
        </p:txBody>
      </p:sp>
      <p:grpSp>
        <p:nvGrpSpPr>
          <p:cNvPr id="6" name="Group 6"/>
          <p:cNvGrpSpPr/>
          <p:nvPr/>
        </p:nvGrpSpPr>
        <p:grpSpPr>
          <a:xfrm>
            <a:off x="1066788" y="5095070"/>
            <a:ext cx="175978" cy="17597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6948243" y="2000537"/>
            <a:ext cx="175978" cy="1759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152337" y="635756"/>
            <a:ext cx="4659420" cy="1043595"/>
            <a:chOff x="0" y="0"/>
            <a:chExt cx="6212560" cy="1391460"/>
          </a:xfrm>
        </p:grpSpPr>
        <p:sp>
          <p:nvSpPr>
            <p:cNvPr id="13" name="Freeform 13"/>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TextBox 14"/>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5" name="Freeform 15"/>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7"/>
              <a:stretch>
                <a:fillRect l="-13457" t="-191660" b="-190283"/>
              </a:stretch>
            </a:blipFill>
          </p:spPr>
        </p:sp>
        <p:sp>
          <p:nvSpPr>
            <p:cNvPr id="16" name="Freeform 16"/>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8"/>
              <a:stretch>
                <a:fillRect/>
              </a:stretch>
            </a:blipFill>
          </p:spPr>
        </p:sp>
      </p:grpSp>
      <p:sp>
        <p:nvSpPr>
          <p:cNvPr id="17" name="Freeform 17"/>
          <p:cNvSpPr/>
          <p:nvPr/>
        </p:nvSpPr>
        <p:spPr>
          <a:xfrm>
            <a:off x="3633347" y="2776992"/>
            <a:ext cx="11021306" cy="6481308"/>
          </a:xfrm>
          <a:custGeom>
            <a:avLst/>
            <a:gdLst/>
            <a:ahLst/>
            <a:cxnLst/>
            <a:rect l="l" t="t" r="r" b="b"/>
            <a:pathLst>
              <a:path w="11021306" h="6481308">
                <a:moveTo>
                  <a:pt x="0" y="0"/>
                </a:moveTo>
                <a:lnTo>
                  <a:pt x="11021306" y="0"/>
                </a:lnTo>
                <a:lnTo>
                  <a:pt x="11021306" y="6481308"/>
                </a:lnTo>
                <a:lnTo>
                  <a:pt x="0" y="6481308"/>
                </a:lnTo>
                <a:lnTo>
                  <a:pt x="0" y="0"/>
                </a:lnTo>
                <a:close/>
              </a:path>
            </a:pathLst>
          </a:custGeom>
          <a:blipFill>
            <a:blip r:embed="rId9"/>
            <a:stretch>
              <a:fillRect l="-22985" t="-67226" r="-79064" b="-25942"/>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AutoShape 5"/>
          <p:cNvSpPr/>
          <p:nvPr/>
        </p:nvSpPr>
        <p:spPr>
          <a:xfrm>
            <a:off x="1028700" y="4621258"/>
            <a:ext cx="8115300" cy="0"/>
          </a:xfrm>
          <a:prstGeom prst="line">
            <a:avLst/>
          </a:prstGeom>
          <a:ln w="38100" cap="flat">
            <a:solidFill>
              <a:srgbClr val="1F9139"/>
            </a:solidFill>
            <a:prstDash val="solid"/>
            <a:headEnd type="none" w="sm" len="sm"/>
            <a:tailEnd type="none" w="sm" len="sm"/>
          </a:ln>
        </p:spPr>
      </p:sp>
      <p:sp>
        <p:nvSpPr>
          <p:cNvPr id="6" name="TextBox 6"/>
          <p:cNvSpPr txBox="1"/>
          <p:nvPr/>
        </p:nvSpPr>
        <p:spPr>
          <a:xfrm>
            <a:off x="1028700" y="2157651"/>
            <a:ext cx="6795132" cy="1150570"/>
          </a:xfrm>
          <a:prstGeom prst="rect">
            <a:avLst/>
          </a:prstGeom>
        </p:spPr>
        <p:txBody>
          <a:bodyPr lIns="0" tIns="0" rIns="0" bIns="0" rtlCol="0" anchor="t">
            <a:spAutoFit/>
          </a:bodyPr>
          <a:lstStyle/>
          <a:p>
            <a:pPr algn="l">
              <a:lnSpc>
                <a:spcPts val="8817"/>
              </a:lnSpc>
            </a:pPr>
            <a:r>
              <a:rPr lang="en-US" sz="8397">
                <a:solidFill>
                  <a:srgbClr val="1F9139"/>
                </a:solidFill>
                <a:latin typeface="Montserrat"/>
                <a:ea typeface="Montserrat"/>
                <a:cs typeface="Montserrat"/>
                <a:sym typeface="Montserrat"/>
              </a:rPr>
              <a:t>Điểm danh</a:t>
            </a:r>
          </a:p>
        </p:txBody>
      </p:sp>
      <p:sp>
        <p:nvSpPr>
          <p:cNvPr id="7" name="TextBox 7"/>
          <p:cNvSpPr txBox="1"/>
          <p:nvPr/>
        </p:nvSpPr>
        <p:spPr>
          <a:xfrm>
            <a:off x="1028700" y="3393092"/>
            <a:ext cx="7581021" cy="685800"/>
          </a:xfrm>
          <a:prstGeom prst="rect">
            <a:avLst/>
          </a:prstGeom>
        </p:spPr>
        <p:txBody>
          <a:bodyPr lIns="0" tIns="0" rIns="0" bIns="0" rtlCol="0" anchor="t">
            <a:spAutoFit/>
          </a:bodyPr>
          <a:lstStyle/>
          <a:p>
            <a:pPr algn="l">
              <a:lnSpc>
                <a:spcPts val="5250"/>
              </a:lnSpc>
            </a:pPr>
            <a:r>
              <a:rPr lang="en-US" sz="5000">
                <a:solidFill>
                  <a:srgbClr val="1C1C3D"/>
                </a:solidFill>
                <a:latin typeface="Montserrat"/>
                <a:ea typeface="Montserrat"/>
                <a:cs typeface="Montserrat"/>
                <a:sym typeface="Montserrat"/>
              </a:rPr>
              <a:t>Đầu hội thảo</a:t>
            </a:r>
          </a:p>
        </p:txBody>
      </p:sp>
      <p:sp>
        <p:nvSpPr>
          <p:cNvPr id="8" name="TextBox 8"/>
          <p:cNvSpPr txBox="1"/>
          <p:nvPr/>
        </p:nvSpPr>
        <p:spPr>
          <a:xfrm>
            <a:off x="2495209" y="5009345"/>
            <a:ext cx="10657246" cy="2828925"/>
          </a:xfrm>
          <a:prstGeom prst="rect">
            <a:avLst/>
          </a:prstGeom>
        </p:spPr>
        <p:txBody>
          <a:bodyPr lIns="0" tIns="0" rIns="0" bIns="0" rtlCol="0" anchor="t">
            <a:spAutoFit/>
          </a:bodyPr>
          <a:lstStyle/>
          <a:p>
            <a:pPr algn="l">
              <a:lnSpc>
                <a:spcPts val="4500"/>
              </a:lnSpc>
            </a:pPr>
            <a:r>
              <a:rPr lang="en-US" sz="3000" b="1" spc="27">
                <a:solidFill>
                  <a:srgbClr val="1C1C3D"/>
                </a:solidFill>
                <a:latin typeface="Montserrat Bold"/>
                <a:ea typeface="Montserrat Bold"/>
                <a:cs typeface="Montserrat Bold"/>
                <a:sym typeface="Montserrat Bold"/>
              </a:rPr>
              <a:t>Họ tên :</a:t>
            </a:r>
          </a:p>
          <a:p>
            <a:pPr algn="l">
              <a:lnSpc>
                <a:spcPts val="4500"/>
              </a:lnSpc>
            </a:pPr>
            <a:r>
              <a:rPr lang="en-US" sz="3000" b="1" spc="27">
                <a:solidFill>
                  <a:srgbClr val="1C1C3D"/>
                </a:solidFill>
                <a:latin typeface="Montserrat Bold"/>
                <a:ea typeface="Montserrat Bold"/>
                <a:cs typeface="Montserrat Bold"/>
                <a:sym typeface="Montserrat Bold"/>
              </a:rPr>
              <a:t>Chức danh:</a:t>
            </a:r>
          </a:p>
          <a:p>
            <a:pPr algn="l">
              <a:lnSpc>
                <a:spcPts val="4500"/>
              </a:lnSpc>
            </a:pPr>
            <a:r>
              <a:rPr lang="en-US" sz="3000" b="1" spc="27">
                <a:solidFill>
                  <a:srgbClr val="1C1C3D"/>
                </a:solidFill>
                <a:latin typeface="Montserrat Bold"/>
                <a:ea typeface="Montserrat Bold"/>
                <a:cs typeface="Montserrat Bold"/>
                <a:sym typeface="Montserrat Bold"/>
              </a:rPr>
              <a:t>Nơi làm việc:</a:t>
            </a:r>
          </a:p>
          <a:p>
            <a:pPr algn="l">
              <a:lnSpc>
                <a:spcPts val="4500"/>
              </a:lnSpc>
            </a:pPr>
            <a:r>
              <a:rPr lang="en-US" sz="3000" b="1" spc="27">
                <a:solidFill>
                  <a:srgbClr val="1C1C3D"/>
                </a:solidFill>
                <a:latin typeface="Montserrat Bold"/>
                <a:ea typeface="Montserrat Bold"/>
                <a:cs typeface="Montserrat Bold"/>
                <a:sym typeface="Montserrat Bold"/>
              </a:rPr>
              <a:t>Email:</a:t>
            </a:r>
          </a:p>
          <a:p>
            <a:pPr algn="l">
              <a:lnSpc>
                <a:spcPts val="4500"/>
              </a:lnSpc>
            </a:pPr>
            <a:r>
              <a:rPr lang="en-US" sz="3000" b="1" spc="27">
                <a:solidFill>
                  <a:srgbClr val="1C1C3D"/>
                </a:solidFill>
                <a:latin typeface="Montserrat Bold"/>
                <a:ea typeface="Montserrat Bold"/>
                <a:cs typeface="Montserrat Bold"/>
                <a:sym typeface="Montserrat Bold"/>
              </a:rPr>
              <a:t>Số điện thọai: </a:t>
            </a:r>
          </a:p>
        </p:txBody>
      </p:sp>
      <p:grpSp>
        <p:nvGrpSpPr>
          <p:cNvPr id="9" name="Group 9"/>
          <p:cNvGrpSpPr/>
          <p:nvPr/>
        </p:nvGrpSpPr>
        <p:grpSpPr>
          <a:xfrm>
            <a:off x="1066788" y="5095070"/>
            <a:ext cx="175978" cy="1759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8968022" y="3697892"/>
            <a:ext cx="175978" cy="17597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6" name="Group 16"/>
          <p:cNvGrpSpPr/>
          <p:nvPr/>
        </p:nvGrpSpPr>
        <p:grpSpPr>
          <a:xfrm>
            <a:off x="1979522" y="980425"/>
            <a:ext cx="3832235" cy="697978"/>
            <a:chOff x="0" y="0"/>
            <a:chExt cx="5109646" cy="930638"/>
          </a:xfrm>
        </p:grpSpPr>
        <p:sp>
          <p:nvSpPr>
            <p:cNvPr id="17" name="TextBox 17"/>
            <p:cNvSpPr txBox="1"/>
            <p:nvPr/>
          </p:nvSpPr>
          <p:spPr>
            <a:xfrm>
              <a:off x="0" y="54685"/>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8" name="Freeform 18"/>
            <p:cNvSpPr/>
            <p:nvPr/>
          </p:nvSpPr>
          <p:spPr>
            <a:xfrm>
              <a:off x="1505618" y="199668"/>
              <a:ext cx="3009129" cy="531301"/>
            </a:xfrm>
            <a:custGeom>
              <a:avLst/>
              <a:gdLst/>
              <a:ahLst/>
              <a:cxnLst/>
              <a:rect l="l" t="t" r="r" b="b"/>
              <a:pathLst>
                <a:path w="3009129" h="531301">
                  <a:moveTo>
                    <a:pt x="0" y="0"/>
                  </a:moveTo>
                  <a:lnTo>
                    <a:pt x="3009129" y="0"/>
                  </a:lnTo>
                  <a:lnTo>
                    <a:pt x="3009129" y="531301"/>
                  </a:lnTo>
                  <a:lnTo>
                    <a:pt x="0" y="531301"/>
                  </a:lnTo>
                  <a:lnTo>
                    <a:pt x="0" y="0"/>
                  </a:lnTo>
                  <a:close/>
                </a:path>
              </a:pathLst>
            </a:custGeom>
            <a:blipFill>
              <a:blip r:embed="rId7"/>
              <a:stretch>
                <a:fillRect l="-13457" t="-191660" b="-190283"/>
              </a:stretch>
            </a:blipFill>
          </p:spPr>
        </p:sp>
        <p:sp>
          <p:nvSpPr>
            <p:cNvPr id="19" name="Freeform 19"/>
            <p:cNvSpPr/>
            <p:nvPr/>
          </p:nvSpPr>
          <p:spPr>
            <a:xfrm>
              <a:off x="126446" y="0"/>
              <a:ext cx="1259588" cy="930638"/>
            </a:xfrm>
            <a:custGeom>
              <a:avLst/>
              <a:gdLst/>
              <a:ahLst/>
              <a:cxnLst/>
              <a:rect l="l" t="t" r="r" b="b"/>
              <a:pathLst>
                <a:path w="1259588" h="930638">
                  <a:moveTo>
                    <a:pt x="0" y="0"/>
                  </a:moveTo>
                  <a:lnTo>
                    <a:pt x="1259588" y="0"/>
                  </a:lnTo>
                  <a:lnTo>
                    <a:pt x="1259588" y="930638"/>
                  </a:lnTo>
                  <a:lnTo>
                    <a:pt x="0" y="930638"/>
                  </a:lnTo>
                  <a:lnTo>
                    <a:pt x="0" y="0"/>
                  </a:lnTo>
                  <a:close/>
                </a:path>
              </a:pathLst>
            </a:custGeom>
            <a:blipFill>
              <a:blip r:embed="rId8"/>
              <a:stretch>
                <a:fillRect/>
              </a:stretch>
            </a:blip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975099" y="2057687"/>
            <a:ext cx="12337802" cy="563880"/>
          </a:xfrm>
          <a:prstGeom prst="rect">
            <a:avLst/>
          </a:prstGeom>
        </p:spPr>
        <p:txBody>
          <a:bodyPr lIns="0" tIns="0" rIns="0" bIns="0" rtlCol="0" anchor="t">
            <a:spAutoFit/>
          </a:bodyPr>
          <a:lstStyle/>
          <a:p>
            <a:pPr algn="ctr">
              <a:lnSpc>
                <a:spcPts val="4304"/>
              </a:lnSpc>
            </a:pPr>
            <a:r>
              <a:rPr lang="en-US" sz="4099" b="1">
                <a:solidFill>
                  <a:srgbClr val="1F9139"/>
                </a:solidFill>
                <a:latin typeface="Montserrat Bold"/>
                <a:ea typeface="Montserrat Bold"/>
                <a:cs typeface="Montserrat Bold"/>
                <a:sym typeface="Montserrat Bold"/>
              </a:rPr>
              <a:t>TỪ “LẮNG NGHE” THEO CHỮ TRUNG QUỐC</a:t>
            </a:r>
          </a:p>
        </p:txBody>
      </p:sp>
      <p:grpSp>
        <p:nvGrpSpPr>
          <p:cNvPr id="6" name="Group 6"/>
          <p:cNvGrpSpPr/>
          <p:nvPr/>
        </p:nvGrpSpPr>
        <p:grpSpPr>
          <a:xfrm>
            <a:off x="1066788" y="5095070"/>
            <a:ext cx="175978" cy="17597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6948243" y="2000537"/>
            <a:ext cx="175978" cy="1759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152337" y="635756"/>
            <a:ext cx="4659420" cy="1043595"/>
            <a:chOff x="0" y="0"/>
            <a:chExt cx="6212560" cy="1391460"/>
          </a:xfrm>
        </p:grpSpPr>
        <p:sp>
          <p:nvSpPr>
            <p:cNvPr id="13" name="Freeform 13"/>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TextBox 14"/>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5" name="Freeform 15"/>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7"/>
              <a:stretch>
                <a:fillRect l="-13457" t="-191660" b="-190283"/>
              </a:stretch>
            </a:blipFill>
          </p:spPr>
        </p:sp>
        <p:sp>
          <p:nvSpPr>
            <p:cNvPr id="16" name="Freeform 16"/>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8"/>
              <a:stretch>
                <a:fillRect/>
              </a:stretch>
            </a:blipFill>
          </p:spPr>
        </p:sp>
      </p:grpSp>
      <p:sp>
        <p:nvSpPr>
          <p:cNvPr id="17" name="Freeform 17"/>
          <p:cNvSpPr/>
          <p:nvPr/>
        </p:nvSpPr>
        <p:spPr>
          <a:xfrm>
            <a:off x="4251962" y="2738436"/>
            <a:ext cx="9385662" cy="7176272"/>
          </a:xfrm>
          <a:custGeom>
            <a:avLst/>
            <a:gdLst/>
            <a:ahLst/>
            <a:cxnLst/>
            <a:rect l="l" t="t" r="r" b="b"/>
            <a:pathLst>
              <a:path w="9385662" h="7176272">
                <a:moveTo>
                  <a:pt x="0" y="0"/>
                </a:moveTo>
                <a:lnTo>
                  <a:pt x="9385662" y="0"/>
                </a:lnTo>
                <a:lnTo>
                  <a:pt x="9385662" y="7176272"/>
                </a:lnTo>
                <a:lnTo>
                  <a:pt x="0" y="7176272"/>
                </a:lnTo>
                <a:lnTo>
                  <a:pt x="0" y="0"/>
                </a:lnTo>
                <a:close/>
              </a:path>
            </a:pathLst>
          </a:custGeom>
          <a:blipFill>
            <a:blip r:embed="rId9"/>
            <a:stretch>
              <a:fillRect l="-52729" t="-35372" r="-51982" b="-15156"/>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975099" y="2057687"/>
            <a:ext cx="12337802" cy="563880"/>
          </a:xfrm>
          <a:prstGeom prst="rect">
            <a:avLst/>
          </a:prstGeom>
        </p:spPr>
        <p:txBody>
          <a:bodyPr lIns="0" tIns="0" rIns="0" bIns="0" rtlCol="0" anchor="t">
            <a:spAutoFit/>
          </a:bodyPr>
          <a:lstStyle/>
          <a:p>
            <a:pPr algn="ctr">
              <a:lnSpc>
                <a:spcPts val="4304"/>
              </a:lnSpc>
            </a:pPr>
            <a:r>
              <a:rPr lang="en-US" sz="4099" b="1">
                <a:solidFill>
                  <a:srgbClr val="1F9139"/>
                </a:solidFill>
                <a:latin typeface="Montserrat Bold"/>
                <a:ea typeface="Montserrat Bold"/>
                <a:cs typeface="Montserrat Bold"/>
                <a:sym typeface="Montserrat Bold"/>
              </a:rPr>
              <a:t>LẮNG NGHE THẤU CẢM</a:t>
            </a:r>
          </a:p>
        </p:txBody>
      </p:sp>
      <p:grpSp>
        <p:nvGrpSpPr>
          <p:cNvPr id="6" name="Group 6"/>
          <p:cNvGrpSpPr/>
          <p:nvPr/>
        </p:nvGrpSpPr>
        <p:grpSpPr>
          <a:xfrm>
            <a:off x="1066788" y="5095070"/>
            <a:ext cx="175978" cy="17597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6948243" y="2000537"/>
            <a:ext cx="175978" cy="1759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152337" y="635756"/>
            <a:ext cx="4659420" cy="1043595"/>
            <a:chOff x="0" y="0"/>
            <a:chExt cx="6212560" cy="1391460"/>
          </a:xfrm>
        </p:grpSpPr>
        <p:sp>
          <p:nvSpPr>
            <p:cNvPr id="13" name="Freeform 13"/>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TextBox 14"/>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5" name="Freeform 15"/>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7"/>
              <a:stretch>
                <a:fillRect l="-13457" t="-191660" b="-190283"/>
              </a:stretch>
            </a:blipFill>
          </p:spPr>
        </p:sp>
        <p:sp>
          <p:nvSpPr>
            <p:cNvPr id="16" name="Freeform 16"/>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8"/>
              <a:stretch>
                <a:fillRect/>
              </a:stretch>
            </a:blipFill>
          </p:spPr>
        </p:sp>
      </p:grpSp>
      <p:sp>
        <p:nvSpPr>
          <p:cNvPr id="17" name="Freeform 17"/>
          <p:cNvSpPr/>
          <p:nvPr/>
        </p:nvSpPr>
        <p:spPr>
          <a:xfrm>
            <a:off x="4704044" y="2945417"/>
            <a:ext cx="8739053" cy="6564084"/>
          </a:xfrm>
          <a:custGeom>
            <a:avLst/>
            <a:gdLst/>
            <a:ahLst/>
            <a:cxnLst/>
            <a:rect l="l" t="t" r="r" b="b"/>
            <a:pathLst>
              <a:path w="8739053" h="6564084">
                <a:moveTo>
                  <a:pt x="0" y="0"/>
                </a:moveTo>
                <a:lnTo>
                  <a:pt x="8739053" y="0"/>
                </a:lnTo>
                <a:lnTo>
                  <a:pt x="8739053" y="6564084"/>
                </a:lnTo>
                <a:lnTo>
                  <a:pt x="0" y="6564084"/>
                </a:lnTo>
                <a:lnTo>
                  <a:pt x="0" y="0"/>
                </a:lnTo>
                <a:close/>
              </a:path>
            </a:pathLst>
          </a:custGeom>
          <a:blipFill>
            <a:blip r:embed="rId9"/>
            <a:stretch>
              <a:fillRect l="-213800" t="-77286" r="-44828" b="-91152"/>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06" r="-2490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29" name="TextBox 29"/>
          <p:cNvSpPr txBox="1"/>
          <p:nvPr/>
        </p:nvSpPr>
        <p:spPr>
          <a:xfrm>
            <a:off x="1028700" y="2380602"/>
            <a:ext cx="8493298" cy="2019300"/>
          </a:xfrm>
          <a:prstGeom prst="rect">
            <a:avLst/>
          </a:prstGeom>
        </p:spPr>
        <p:txBody>
          <a:bodyPr lIns="0" tIns="0" rIns="0" bIns="0" rtlCol="0" anchor="t">
            <a:spAutoFit/>
          </a:bodyPr>
          <a:lstStyle/>
          <a:p>
            <a:pPr algn="l">
              <a:lnSpc>
                <a:spcPts val="5250"/>
              </a:lnSpc>
            </a:pPr>
            <a:r>
              <a:rPr lang="en-US" sz="5000" b="1" spc="45">
                <a:solidFill>
                  <a:srgbClr val="1F9139"/>
                </a:solidFill>
                <a:latin typeface="Montserrat Bold"/>
                <a:ea typeface="Montserrat Bold"/>
                <a:cs typeface="Montserrat Bold"/>
                <a:sym typeface="Montserrat Bold"/>
              </a:rPr>
              <a:t>Hành vi nào quan trọng trong thực hành thấu cảm lâm sàng?</a:t>
            </a:r>
          </a:p>
        </p:txBody>
      </p:sp>
      <p:sp>
        <p:nvSpPr>
          <p:cNvPr id="30" name="AutoShape 30"/>
          <p:cNvSpPr/>
          <p:nvPr/>
        </p:nvSpPr>
        <p:spPr>
          <a:xfrm>
            <a:off x="1159321" y="9537862"/>
            <a:ext cx="8115300" cy="0"/>
          </a:xfrm>
          <a:prstGeom prst="line">
            <a:avLst/>
          </a:prstGeom>
          <a:ln w="38100" cap="flat">
            <a:solidFill>
              <a:srgbClr val="1F9139"/>
            </a:solidFill>
            <a:prstDash val="solid"/>
            <a:headEnd type="none" w="sm" len="sm"/>
            <a:tailEnd type="none" w="sm" len="sm"/>
          </a:ln>
        </p:spPr>
      </p:sp>
      <p:sp>
        <p:nvSpPr>
          <p:cNvPr id="31" name="TextBox 31"/>
          <p:cNvSpPr txBox="1"/>
          <p:nvPr/>
        </p:nvSpPr>
        <p:spPr>
          <a:xfrm>
            <a:off x="1152337" y="4688301"/>
            <a:ext cx="8490827" cy="3257552"/>
          </a:xfrm>
          <a:prstGeom prst="rect">
            <a:avLst/>
          </a:prstGeom>
        </p:spPr>
        <p:txBody>
          <a:bodyPr lIns="0" tIns="0" rIns="0" bIns="0" rtlCol="0" anchor="t">
            <a:spAutoFit/>
          </a:bodyPr>
          <a:lstStyle/>
          <a:p>
            <a:pPr algn="l">
              <a:lnSpc>
                <a:spcPts val="5249"/>
              </a:lnSpc>
            </a:pPr>
            <a:r>
              <a:rPr lang="en-US" sz="3499" i="1" spc="31">
                <a:solidFill>
                  <a:srgbClr val="1C1C3D"/>
                </a:solidFill>
                <a:latin typeface="Montserrat Italics"/>
                <a:ea typeface="Montserrat Italics"/>
                <a:cs typeface="Montserrat Italics"/>
                <a:sym typeface="Montserrat Italics"/>
              </a:rPr>
              <a:t>a) Tiếp xúc mắt</a:t>
            </a:r>
          </a:p>
          <a:p>
            <a:pPr algn="l">
              <a:lnSpc>
                <a:spcPts val="5249"/>
              </a:lnSpc>
            </a:pPr>
            <a:r>
              <a:rPr lang="en-US" sz="3499" spc="31">
                <a:solidFill>
                  <a:srgbClr val="1C1C3D"/>
                </a:solidFill>
                <a:latin typeface="Montserrat"/>
                <a:ea typeface="Montserrat"/>
                <a:cs typeface="Montserrat"/>
                <a:sym typeface="Montserrat"/>
              </a:rPr>
              <a:t>b)</a:t>
            </a:r>
            <a:r>
              <a:rPr lang="en-US" sz="3499" i="1" spc="31">
                <a:solidFill>
                  <a:srgbClr val="1C1C3D"/>
                </a:solidFill>
                <a:latin typeface="Montserrat Italics"/>
                <a:ea typeface="Montserrat Italics"/>
                <a:cs typeface="Montserrat Italics"/>
                <a:sym typeface="Montserrat Italics"/>
              </a:rPr>
              <a:t> Biểu lộ nét mặt</a:t>
            </a:r>
          </a:p>
          <a:p>
            <a:pPr algn="l">
              <a:lnSpc>
                <a:spcPts val="5249"/>
              </a:lnSpc>
            </a:pPr>
            <a:r>
              <a:rPr lang="en-US" sz="3499" spc="31">
                <a:solidFill>
                  <a:srgbClr val="1C1C3D"/>
                </a:solidFill>
                <a:latin typeface="Montserrat"/>
                <a:ea typeface="Montserrat"/>
                <a:cs typeface="Montserrat"/>
                <a:sym typeface="Montserrat"/>
              </a:rPr>
              <a:t>c) </a:t>
            </a:r>
            <a:r>
              <a:rPr lang="en-US" sz="3499" i="1" spc="31">
                <a:solidFill>
                  <a:srgbClr val="1C1C3D"/>
                </a:solidFill>
                <a:latin typeface="Montserrat Italics"/>
                <a:ea typeface="Montserrat Italics"/>
                <a:cs typeface="Montserrat Italics"/>
                <a:sym typeface="Montserrat Italics"/>
              </a:rPr>
              <a:t>Giọng nói</a:t>
            </a:r>
          </a:p>
          <a:p>
            <a:pPr algn="l">
              <a:lnSpc>
                <a:spcPts val="5249"/>
              </a:lnSpc>
            </a:pPr>
            <a:r>
              <a:rPr lang="en-US" sz="3499" i="1" spc="31">
                <a:solidFill>
                  <a:srgbClr val="1C1C3D"/>
                </a:solidFill>
                <a:latin typeface="Montserrat Italics"/>
                <a:ea typeface="Montserrat Italics"/>
                <a:cs typeface="Montserrat Italics"/>
                <a:sym typeface="Montserrat Italics"/>
              </a:rPr>
              <a:t>d) Sờ chạm</a:t>
            </a:r>
          </a:p>
          <a:p>
            <a:pPr algn="l">
              <a:lnSpc>
                <a:spcPts val="5249"/>
              </a:lnSpc>
            </a:pPr>
            <a:r>
              <a:rPr lang="en-US" sz="3499" spc="31">
                <a:solidFill>
                  <a:srgbClr val="1C1C3D"/>
                </a:solidFill>
                <a:latin typeface="Montserrat"/>
                <a:ea typeface="Montserrat"/>
                <a:cs typeface="Montserrat"/>
                <a:sym typeface="Montserrat"/>
              </a:rPr>
              <a:t>e)</a:t>
            </a:r>
            <a:r>
              <a:rPr lang="en-US" sz="3499" i="1" spc="31">
                <a:solidFill>
                  <a:srgbClr val="1C1C3D"/>
                </a:solidFill>
                <a:latin typeface="Montserrat Italics"/>
                <a:ea typeface="Montserrat Italics"/>
                <a:cs typeface="Montserrat Italics"/>
                <a:sym typeface="Montserrat Italics"/>
              </a:rPr>
              <a:t> Tư thế</a:t>
            </a:r>
          </a:p>
        </p:txBody>
      </p:sp>
      <p:sp>
        <p:nvSpPr>
          <p:cNvPr id="32" name="TextBox 32"/>
          <p:cNvSpPr txBox="1"/>
          <p:nvPr/>
        </p:nvSpPr>
        <p:spPr>
          <a:xfrm>
            <a:off x="1028700" y="8962071"/>
            <a:ext cx="7581021" cy="409575"/>
          </a:xfrm>
          <a:prstGeom prst="rect">
            <a:avLst/>
          </a:prstGeom>
        </p:spPr>
        <p:txBody>
          <a:bodyPr lIns="0" tIns="0" rIns="0" bIns="0" rtlCol="0" anchor="t">
            <a:spAutoFit/>
          </a:bodyPr>
          <a:lstStyle/>
          <a:p>
            <a:pPr algn="l">
              <a:lnSpc>
                <a:spcPts val="3150"/>
              </a:lnSpc>
            </a:pPr>
            <a:r>
              <a:rPr lang="en-US" sz="3000">
                <a:solidFill>
                  <a:srgbClr val="1C1C3D"/>
                </a:solidFill>
                <a:latin typeface="Montserrat"/>
                <a:ea typeface="Montserrat"/>
                <a:cs typeface="Montserrat"/>
                <a:sym typeface="Montserrat"/>
              </a:rPr>
              <a:t>Câu hỏi tương tác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1028700" y="2025650"/>
            <a:ext cx="11325805" cy="685800"/>
          </a:xfrm>
          <a:prstGeom prst="rect">
            <a:avLst/>
          </a:prstGeom>
        </p:spPr>
        <p:txBody>
          <a:bodyPr lIns="0" tIns="0" rIns="0" bIns="0" rtlCol="0" anchor="t">
            <a:spAutoFit/>
          </a:bodyPr>
          <a:lstStyle/>
          <a:p>
            <a:pPr algn="l">
              <a:lnSpc>
                <a:spcPts val="5250"/>
              </a:lnSpc>
            </a:pPr>
            <a:r>
              <a:rPr lang="en-US" sz="5000" b="1">
                <a:solidFill>
                  <a:srgbClr val="1F9139"/>
                </a:solidFill>
                <a:latin typeface="Montserrat Bold"/>
                <a:ea typeface="Montserrat Bold"/>
                <a:cs typeface="Montserrat Bold"/>
                <a:sym typeface="Montserrat Bold"/>
              </a:rPr>
              <a:t>BÀI TẬP: ĐÓNG VAI</a:t>
            </a:r>
          </a:p>
        </p:txBody>
      </p:sp>
      <p:sp>
        <p:nvSpPr>
          <p:cNvPr id="5" name="TextBox 5"/>
          <p:cNvSpPr txBox="1"/>
          <p:nvPr/>
        </p:nvSpPr>
        <p:spPr>
          <a:xfrm>
            <a:off x="1028700" y="3261360"/>
            <a:ext cx="16230600" cy="5906135"/>
          </a:xfrm>
          <a:prstGeom prst="rect">
            <a:avLst/>
          </a:prstGeom>
        </p:spPr>
        <p:txBody>
          <a:bodyPr lIns="0" tIns="0" rIns="0" bIns="0" rtlCol="0" anchor="t">
            <a:spAutoFit/>
          </a:bodyPr>
          <a:lstStyle/>
          <a:p>
            <a:pPr algn="l">
              <a:lnSpc>
                <a:spcPts val="4720"/>
              </a:lnSpc>
            </a:pPr>
            <a:r>
              <a:rPr lang="en-US" sz="4000" spc="36">
                <a:solidFill>
                  <a:srgbClr val="1C1C3D"/>
                </a:solidFill>
                <a:latin typeface="Montserrat"/>
                <a:ea typeface="Montserrat"/>
                <a:cs typeface="Montserrat"/>
                <a:sym typeface="Montserrat"/>
              </a:rPr>
              <a:t>Phần 1: </a:t>
            </a:r>
          </a:p>
          <a:p>
            <a:pPr algn="l">
              <a:lnSpc>
                <a:spcPts val="4720"/>
              </a:lnSpc>
            </a:pPr>
            <a:r>
              <a:rPr lang="en-US" sz="4000" spc="36">
                <a:solidFill>
                  <a:srgbClr val="1C1C3D"/>
                </a:solidFill>
                <a:latin typeface="Montserrat"/>
                <a:ea typeface="Montserrat"/>
                <a:cs typeface="Montserrat"/>
                <a:sym typeface="Montserrat"/>
              </a:rPr>
              <a:t>Chị Hoa xin nghỉ làm sớm để vào bệnh viện thăm con nằm trong khoa Chăm sóc tích cực trong giờ được thăm bệnh. Khi đến khoa, chị thấy nhiều bác sĩ và điều dưỡng trong khoa. Chị không biết làm gì nên đứng ở đó, nhưng không ai để ý đến chị. </a:t>
            </a:r>
          </a:p>
          <a:p>
            <a:pPr algn="l">
              <a:lnSpc>
                <a:spcPts val="4720"/>
              </a:lnSpc>
            </a:pPr>
            <a:r>
              <a:rPr lang="en-US" sz="4000" spc="36">
                <a:solidFill>
                  <a:srgbClr val="1C1C3D"/>
                </a:solidFill>
                <a:latin typeface="Montserrat"/>
                <a:ea typeface="Montserrat"/>
                <a:cs typeface="Montserrat"/>
                <a:sym typeface="Montserrat"/>
              </a:rPr>
              <a:t>Họ đang nói chuyện với nhau hoặc đang gõ trên máy vi tính. Chị ho và có một bác sĩ trẻ nhìn chị và tiếp tục gõ trên máy vi tính. Một người bước ra ngoài. Một người khác lấy điện thoại thông minh và lướt Facebook. </a:t>
            </a:r>
          </a:p>
        </p:txBody>
      </p:sp>
      <p:grpSp>
        <p:nvGrpSpPr>
          <p:cNvPr id="6" name="Group 6"/>
          <p:cNvGrpSpPr/>
          <p:nvPr/>
        </p:nvGrpSpPr>
        <p:grpSpPr>
          <a:xfrm>
            <a:off x="1152337" y="635756"/>
            <a:ext cx="4659420" cy="1043595"/>
            <a:chOff x="0" y="0"/>
            <a:chExt cx="6212560" cy="1391460"/>
          </a:xfrm>
        </p:grpSpPr>
        <p:sp>
          <p:nvSpPr>
            <p:cNvPr id="7" name="Freeform 7"/>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9" name="Freeform 9"/>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5"/>
              <a:stretch>
                <a:fillRect l="-13457" t="-191660" b="-190283"/>
              </a:stretch>
            </a:blipFill>
          </p:spPr>
        </p:sp>
        <p:sp>
          <p:nvSpPr>
            <p:cNvPr id="10" name="Freeform 10"/>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6"/>
              <a:stretch>
                <a:fillRect/>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1028700" y="2025650"/>
            <a:ext cx="11325805" cy="685800"/>
          </a:xfrm>
          <a:prstGeom prst="rect">
            <a:avLst/>
          </a:prstGeom>
        </p:spPr>
        <p:txBody>
          <a:bodyPr lIns="0" tIns="0" rIns="0" bIns="0" rtlCol="0" anchor="t">
            <a:spAutoFit/>
          </a:bodyPr>
          <a:lstStyle/>
          <a:p>
            <a:pPr algn="l">
              <a:lnSpc>
                <a:spcPts val="5250"/>
              </a:lnSpc>
            </a:pPr>
            <a:r>
              <a:rPr lang="en-US" sz="5000" b="1">
                <a:solidFill>
                  <a:srgbClr val="1F9139"/>
                </a:solidFill>
                <a:latin typeface="Montserrat Bold"/>
                <a:ea typeface="Montserrat Bold"/>
                <a:cs typeface="Montserrat Bold"/>
                <a:sym typeface="Montserrat Bold"/>
              </a:rPr>
              <a:t>BÀI TẬP: ĐÓNG VAI</a:t>
            </a:r>
          </a:p>
        </p:txBody>
      </p:sp>
      <p:sp>
        <p:nvSpPr>
          <p:cNvPr id="5" name="TextBox 5"/>
          <p:cNvSpPr txBox="1"/>
          <p:nvPr/>
        </p:nvSpPr>
        <p:spPr>
          <a:xfrm>
            <a:off x="1028700" y="3261360"/>
            <a:ext cx="16230600" cy="5906135"/>
          </a:xfrm>
          <a:prstGeom prst="rect">
            <a:avLst/>
          </a:prstGeom>
        </p:spPr>
        <p:txBody>
          <a:bodyPr lIns="0" tIns="0" rIns="0" bIns="0" rtlCol="0" anchor="t">
            <a:spAutoFit/>
          </a:bodyPr>
          <a:lstStyle/>
          <a:p>
            <a:pPr algn="l">
              <a:lnSpc>
                <a:spcPts val="4720"/>
              </a:lnSpc>
            </a:pPr>
            <a:r>
              <a:rPr lang="en-US" sz="4000" spc="36">
                <a:solidFill>
                  <a:srgbClr val="1C1C3D"/>
                </a:solidFill>
                <a:latin typeface="Montserrat"/>
                <a:ea typeface="Montserrat"/>
                <a:cs typeface="Montserrat"/>
                <a:sym typeface="Montserrat"/>
              </a:rPr>
              <a:t>Phần 2:</a:t>
            </a:r>
          </a:p>
          <a:p>
            <a:pPr algn="l">
              <a:lnSpc>
                <a:spcPts val="4720"/>
              </a:lnSpc>
            </a:pPr>
            <a:r>
              <a:rPr lang="en-US" sz="4000" spc="36">
                <a:solidFill>
                  <a:srgbClr val="1C1C3D"/>
                </a:solidFill>
                <a:latin typeface="Montserrat"/>
                <a:ea typeface="Montserrat"/>
                <a:cs typeface="Montserrat"/>
                <a:sym typeface="Montserrat"/>
              </a:rPr>
              <a:t>Chị Hoa muốn hỏi thăm về sức khỏe của con chị, nhưng không gặp được ai để hỏi. Chị đến bàn và gặp một bác sĩ đang gõ máy vi tính. Chị nói: “Xin lỗi bác sĩ”. BS nhìn chị, nên chị nói:</a:t>
            </a:r>
          </a:p>
          <a:p>
            <a:pPr algn="l">
              <a:lnSpc>
                <a:spcPts val="4720"/>
              </a:lnSpc>
            </a:pPr>
            <a:r>
              <a:rPr lang="en-US" sz="4000" spc="36">
                <a:solidFill>
                  <a:srgbClr val="1C1C3D"/>
                </a:solidFill>
                <a:latin typeface="Montserrat"/>
                <a:ea typeface="Montserrat"/>
                <a:cs typeface="Montserrat"/>
                <a:sym typeface="Montserrat"/>
              </a:rPr>
              <a:t> “Tôi đến để thăm con tôi và muốn hỏi bác sĩ vài câu”. </a:t>
            </a:r>
          </a:p>
          <a:p>
            <a:pPr algn="l">
              <a:lnSpc>
                <a:spcPts val="4720"/>
              </a:lnSpc>
            </a:pPr>
            <a:r>
              <a:rPr lang="en-US" sz="4000" spc="36">
                <a:solidFill>
                  <a:srgbClr val="1C1C3D"/>
                </a:solidFill>
                <a:latin typeface="Montserrat"/>
                <a:ea typeface="Montserrat"/>
                <a:cs typeface="Montserrat"/>
                <a:sym typeface="Montserrat"/>
              </a:rPr>
              <a:t>BS phớt lờ, nhìn vào máy vi tính và la lên “Nó không phải là người bệnh của tôi. Có một phòng của BS, chị hãy ra ngoài tìm BS của con chị mà hỏi. Tôi không có trách nhiệm trả lời câu hỏi của chị”</a:t>
            </a:r>
          </a:p>
          <a:p>
            <a:pPr algn="l">
              <a:lnSpc>
                <a:spcPts val="4720"/>
              </a:lnSpc>
            </a:pPr>
            <a:r>
              <a:rPr lang="en-US" sz="4000" spc="36">
                <a:solidFill>
                  <a:srgbClr val="1C1C3D"/>
                </a:solidFill>
                <a:latin typeface="Montserrat"/>
                <a:ea typeface="Montserrat"/>
                <a:cs typeface="Montserrat"/>
                <a:sym typeface="Montserrat"/>
              </a:rPr>
              <a:t>Mắt BS vẫn không rời màn hình khi trao đổi với chị Hoa.</a:t>
            </a:r>
          </a:p>
        </p:txBody>
      </p:sp>
      <p:grpSp>
        <p:nvGrpSpPr>
          <p:cNvPr id="6" name="Group 6"/>
          <p:cNvGrpSpPr/>
          <p:nvPr/>
        </p:nvGrpSpPr>
        <p:grpSpPr>
          <a:xfrm>
            <a:off x="1152337" y="635756"/>
            <a:ext cx="4659420" cy="1043595"/>
            <a:chOff x="0" y="0"/>
            <a:chExt cx="6212560" cy="1391460"/>
          </a:xfrm>
        </p:grpSpPr>
        <p:sp>
          <p:nvSpPr>
            <p:cNvPr id="7" name="Freeform 7"/>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9" name="Freeform 9"/>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5"/>
              <a:stretch>
                <a:fillRect l="-13457" t="-191660" b="-190283"/>
              </a:stretch>
            </a:blipFill>
          </p:spPr>
        </p:sp>
        <p:sp>
          <p:nvSpPr>
            <p:cNvPr id="10" name="Freeform 10"/>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6"/>
              <a:stretch>
                <a:fillRect/>
              </a:stretch>
            </a:blip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152337" y="635756"/>
            <a:ext cx="4659420" cy="1043595"/>
            <a:chOff x="0" y="0"/>
            <a:chExt cx="6212560" cy="1391460"/>
          </a:xfrm>
        </p:grpSpPr>
        <p:sp>
          <p:nvSpPr>
            <p:cNvPr id="5" name="Freeform 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7" name="Freeform 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5"/>
              <a:stretch>
                <a:fillRect l="-13457" t="-191660" b="-190283"/>
              </a:stretch>
            </a:blipFill>
          </p:spPr>
        </p:sp>
        <p:sp>
          <p:nvSpPr>
            <p:cNvPr id="8" name="Freeform 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6"/>
              <a:stretch>
                <a:fillRect/>
              </a:stretch>
            </a:blipFill>
          </p:spPr>
        </p:sp>
      </p:grpSp>
      <p:sp>
        <p:nvSpPr>
          <p:cNvPr id="9" name="Freeform 9"/>
          <p:cNvSpPr/>
          <p:nvPr/>
        </p:nvSpPr>
        <p:spPr>
          <a:xfrm>
            <a:off x="11003612" y="4882629"/>
            <a:ext cx="6077993" cy="5150086"/>
          </a:xfrm>
          <a:custGeom>
            <a:avLst/>
            <a:gdLst/>
            <a:ahLst/>
            <a:cxnLst/>
            <a:rect l="l" t="t" r="r" b="b"/>
            <a:pathLst>
              <a:path w="6077993" h="5150086">
                <a:moveTo>
                  <a:pt x="0" y="0"/>
                </a:moveTo>
                <a:lnTo>
                  <a:pt x="6077993" y="0"/>
                </a:lnTo>
                <a:lnTo>
                  <a:pt x="6077993" y="5150086"/>
                </a:lnTo>
                <a:lnTo>
                  <a:pt x="0" y="51500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1028700" y="2025650"/>
            <a:ext cx="11325805" cy="685800"/>
          </a:xfrm>
          <a:prstGeom prst="rect">
            <a:avLst/>
          </a:prstGeom>
        </p:spPr>
        <p:txBody>
          <a:bodyPr lIns="0" tIns="0" rIns="0" bIns="0" rtlCol="0" anchor="t">
            <a:spAutoFit/>
          </a:bodyPr>
          <a:lstStyle/>
          <a:p>
            <a:pPr algn="l">
              <a:lnSpc>
                <a:spcPts val="5250"/>
              </a:lnSpc>
            </a:pPr>
            <a:r>
              <a:rPr lang="en-US" sz="5000" b="1">
                <a:solidFill>
                  <a:srgbClr val="1F9139"/>
                </a:solidFill>
                <a:latin typeface="Montserrat Bold"/>
                <a:ea typeface="Montserrat Bold"/>
                <a:cs typeface="Montserrat Bold"/>
                <a:sym typeface="Montserrat Bold"/>
              </a:rPr>
              <a:t>THỰC HÀNH</a:t>
            </a:r>
          </a:p>
        </p:txBody>
      </p:sp>
      <p:sp>
        <p:nvSpPr>
          <p:cNvPr id="11" name="TextBox 11"/>
          <p:cNvSpPr txBox="1"/>
          <p:nvPr/>
        </p:nvSpPr>
        <p:spPr>
          <a:xfrm>
            <a:off x="1028700" y="3261360"/>
            <a:ext cx="16230600" cy="1489075"/>
          </a:xfrm>
          <a:prstGeom prst="rect">
            <a:avLst/>
          </a:prstGeom>
        </p:spPr>
        <p:txBody>
          <a:bodyPr lIns="0" tIns="0" rIns="0" bIns="0" rtlCol="0" anchor="t">
            <a:spAutoFit/>
          </a:bodyPr>
          <a:lstStyle/>
          <a:p>
            <a:pPr algn="l">
              <a:lnSpc>
                <a:spcPts val="5900"/>
              </a:lnSpc>
            </a:pPr>
            <a:r>
              <a:rPr lang="en-US" sz="5000" spc="45">
                <a:solidFill>
                  <a:srgbClr val="1C1C3D"/>
                </a:solidFill>
                <a:latin typeface="Montserrat"/>
                <a:ea typeface="Montserrat"/>
                <a:cs typeface="Montserrat"/>
                <a:sym typeface="Montserrat"/>
              </a:rPr>
              <a:t>Bạn có cảm nhận gì và sẽ làm gì khi gặp người bệnh trong các tình huống sau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152337" y="635756"/>
            <a:ext cx="4659420" cy="1043595"/>
            <a:chOff x="0" y="0"/>
            <a:chExt cx="6212560" cy="1391460"/>
          </a:xfrm>
        </p:grpSpPr>
        <p:sp>
          <p:nvSpPr>
            <p:cNvPr id="5" name="Freeform 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7" name="Freeform 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5"/>
              <a:stretch>
                <a:fillRect l="-13457" t="-191660" b="-190283"/>
              </a:stretch>
            </a:blipFill>
          </p:spPr>
        </p:sp>
        <p:sp>
          <p:nvSpPr>
            <p:cNvPr id="8" name="Freeform 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6"/>
              <a:stretch>
                <a:fillRect/>
              </a:stretch>
            </a:blipFill>
          </p:spPr>
        </p:sp>
      </p:grpSp>
      <p:sp>
        <p:nvSpPr>
          <p:cNvPr id="9" name="Freeform 9"/>
          <p:cNvSpPr/>
          <p:nvPr/>
        </p:nvSpPr>
        <p:spPr>
          <a:xfrm>
            <a:off x="11927480" y="4001135"/>
            <a:ext cx="5331820" cy="5835097"/>
          </a:xfrm>
          <a:custGeom>
            <a:avLst/>
            <a:gdLst/>
            <a:ahLst/>
            <a:cxnLst/>
            <a:rect l="l" t="t" r="r" b="b"/>
            <a:pathLst>
              <a:path w="5331820" h="5835097">
                <a:moveTo>
                  <a:pt x="0" y="0"/>
                </a:moveTo>
                <a:lnTo>
                  <a:pt x="5331820" y="0"/>
                </a:lnTo>
                <a:lnTo>
                  <a:pt x="5331820" y="5835097"/>
                </a:lnTo>
                <a:lnTo>
                  <a:pt x="0" y="5835097"/>
                </a:lnTo>
                <a:lnTo>
                  <a:pt x="0" y="0"/>
                </a:lnTo>
                <a:close/>
              </a:path>
            </a:pathLst>
          </a:custGeom>
          <a:blipFill>
            <a:blip r:embed="rId7"/>
            <a:stretch>
              <a:fillRect/>
            </a:stretch>
          </a:blipFill>
        </p:spPr>
      </p:sp>
      <p:sp>
        <p:nvSpPr>
          <p:cNvPr id="10" name="Freeform 10"/>
          <p:cNvSpPr/>
          <p:nvPr/>
        </p:nvSpPr>
        <p:spPr>
          <a:xfrm>
            <a:off x="4484670" y="4739469"/>
            <a:ext cx="7315200" cy="1463040"/>
          </a:xfrm>
          <a:custGeom>
            <a:avLst/>
            <a:gdLst/>
            <a:ahLst/>
            <a:cxnLst/>
            <a:rect l="l" t="t" r="r" b="b"/>
            <a:pathLst>
              <a:path w="7315200" h="1463040">
                <a:moveTo>
                  <a:pt x="0" y="0"/>
                </a:moveTo>
                <a:lnTo>
                  <a:pt x="7315200" y="0"/>
                </a:lnTo>
                <a:lnTo>
                  <a:pt x="7315200" y="1463040"/>
                </a:lnTo>
                <a:lnTo>
                  <a:pt x="0" y="14630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5016357" y="4865707"/>
            <a:ext cx="6502257" cy="1220089"/>
          </a:xfrm>
          <a:prstGeom prst="rect">
            <a:avLst/>
          </a:prstGeom>
        </p:spPr>
        <p:txBody>
          <a:bodyPr lIns="0" tIns="0" rIns="0" bIns="0" rtlCol="0" anchor="t">
            <a:spAutoFit/>
          </a:bodyPr>
          <a:lstStyle/>
          <a:p>
            <a:pPr algn="l">
              <a:lnSpc>
                <a:spcPts val="4837"/>
              </a:lnSpc>
            </a:pPr>
            <a:r>
              <a:rPr lang="en-US" sz="4099" spc="36">
                <a:solidFill>
                  <a:srgbClr val="1C1C3D"/>
                </a:solidFill>
                <a:latin typeface="Montserrat"/>
                <a:ea typeface="Montserrat"/>
                <a:cs typeface="Montserrat"/>
                <a:sym typeface="Montserrat"/>
              </a:rPr>
              <a:t>Tôi đau dữ lắm bác sĩ ơi, không thể thở nổi</a:t>
            </a:r>
          </a:p>
        </p:txBody>
      </p:sp>
      <p:sp>
        <p:nvSpPr>
          <p:cNvPr id="12" name="TextBox 12"/>
          <p:cNvSpPr txBox="1"/>
          <p:nvPr/>
        </p:nvSpPr>
        <p:spPr>
          <a:xfrm>
            <a:off x="1028700" y="2136137"/>
            <a:ext cx="15678787" cy="1864998"/>
          </a:xfrm>
          <a:prstGeom prst="rect">
            <a:avLst/>
          </a:prstGeom>
        </p:spPr>
        <p:txBody>
          <a:bodyPr lIns="0" tIns="0" rIns="0" bIns="0" rtlCol="0" anchor="t">
            <a:spAutoFit/>
          </a:bodyPr>
          <a:lstStyle/>
          <a:p>
            <a:pPr algn="l">
              <a:lnSpc>
                <a:spcPts val="7245"/>
              </a:lnSpc>
            </a:pPr>
            <a:r>
              <a:rPr lang="en-US" sz="6900" b="1">
                <a:solidFill>
                  <a:srgbClr val="1F9139"/>
                </a:solidFill>
                <a:latin typeface="Montserrat Bold"/>
                <a:ea typeface="Montserrat Bold"/>
                <a:cs typeface="Montserrat Bold"/>
                <a:sym typeface="Montserrat Bold"/>
              </a:rPr>
              <a:t>Bạn có cảm nhận gì và sẽ làm gì trong tình huống này?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152337" y="635756"/>
            <a:ext cx="4659420" cy="1043595"/>
            <a:chOff x="0" y="0"/>
            <a:chExt cx="6212560" cy="1391460"/>
          </a:xfrm>
        </p:grpSpPr>
        <p:sp>
          <p:nvSpPr>
            <p:cNvPr id="5" name="Freeform 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7" name="Freeform 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5"/>
              <a:stretch>
                <a:fillRect l="-13457" t="-191660" b="-190283"/>
              </a:stretch>
            </a:blipFill>
          </p:spPr>
        </p:sp>
        <p:sp>
          <p:nvSpPr>
            <p:cNvPr id="8" name="Freeform 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6"/>
              <a:stretch>
                <a:fillRect/>
              </a:stretch>
            </a:blipFill>
          </p:spPr>
        </p:sp>
      </p:grpSp>
      <p:sp>
        <p:nvSpPr>
          <p:cNvPr id="9" name="Freeform 9"/>
          <p:cNvSpPr/>
          <p:nvPr/>
        </p:nvSpPr>
        <p:spPr>
          <a:xfrm>
            <a:off x="2473059" y="4739469"/>
            <a:ext cx="9326811" cy="1865362"/>
          </a:xfrm>
          <a:custGeom>
            <a:avLst/>
            <a:gdLst/>
            <a:ahLst/>
            <a:cxnLst/>
            <a:rect l="l" t="t" r="r" b="b"/>
            <a:pathLst>
              <a:path w="9326811" h="1865362">
                <a:moveTo>
                  <a:pt x="0" y="0"/>
                </a:moveTo>
                <a:lnTo>
                  <a:pt x="9326811" y="0"/>
                </a:lnTo>
                <a:lnTo>
                  <a:pt x="9326811" y="1865362"/>
                </a:lnTo>
                <a:lnTo>
                  <a:pt x="0" y="18653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flipH="1">
            <a:off x="14039217" y="5227404"/>
            <a:ext cx="2536123" cy="5059596"/>
          </a:xfrm>
          <a:custGeom>
            <a:avLst/>
            <a:gdLst/>
            <a:ahLst/>
            <a:cxnLst/>
            <a:rect l="l" t="t" r="r" b="b"/>
            <a:pathLst>
              <a:path w="2536123" h="5059596">
                <a:moveTo>
                  <a:pt x="2536122" y="0"/>
                </a:moveTo>
                <a:lnTo>
                  <a:pt x="0" y="0"/>
                </a:lnTo>
                <a:lnTo>
                  <a:pt x="0" y="5059596"/>
                </a:lnTo>
                <a:lnTo>
                  <a:pt x="2536122" y="5059596"/>
                </a:lnTo>
                <a:lnTo>
                  <a:pt x="2536122" y="0"/>
                </a:lnTo>
                <a:close/>
              </a:path>
            </a:pathLst>
          </a:custGeom>
          <a:blipFill>
            <a:blip r:embed="rId9"/>
            <a:stretch>
              <a:fillRect/>
            </a:stretch>
          </a:blipFill>
        </p:spPr>
      </p:sp>
      <p:sp>
        <p:nvSpPr>
          <p:cNvPr id="11" name="Freeform 11"/>
          <p:cNvSpPr/>
          <p:nvPr/>
        </p:nvSpPr>
        <p:spPr>
          <a:xfrm>
            <a:off x="9560523" y="6172200"/>
            <a:ext cx="4478694" cy="4114800"/>
          </a:xfrm>
          <a:custGeom>
            <a:avLst/>
            <a:gdLst/>
            <a:ahLst/>
            <a:cxnLst/>
            <a:rect l="l" t="t" r="r" b="b"/>
            <a:pathLst>
              <a:path w="4478694" h="4114800">
                <a:moveTo>
                  <a:pt x="0" y="0"/>
                </a:moveTo>
                <a:lnTo>
                  <a:pt x="4478694" y="0"/>
                </a:lnTo>
                <a:lnTo>
                  <a:pt x="447869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TextBox 12"/>
          <p:cNvSpPr txBox="1"/>
          <p:nvPr/>
        </p:nvSpPr>
        <p:spPr>
          <a:xfrm>
            <a:off x="2826702" y="5066868"/>
            <a:ext cx="8619524" cy="1220089"/>
          </a:xfrm>
          <a:prstGeom prst="rect">
            <a:avLst/>
          </a:prstGeom>
        </p:spPr>
        <p:txBody>
          <a:bodyPr lIns="0" tIns="0" rIns="0" bIns="0" rtlCol="0" anchor="t">
            <a:spAutoFit/>
          </a:bodyPr>
          <a:lstStyle/>
          <a:p>
            <a:pPr algn="l">
              <a:lnSpc>
                <a:spcPts val="4837"/>
              </a:lnSpc>
            </a:pPr>
            <a:r>
              <a:rPr lang="en-US" sz="4099" spc="36">
                <a:solidFill>
                  <a:srgbClr val="1C1C3D"/>
                </a:solidFill>
                <a:latin typeface="Montserrat"/>
                <a:ea typeface="Montserrat"/>
                <a:cs typeface="Montserrat"/>
                <a:sym typeface="Montserrat"/>
              </a:rPr>
              <a:t>Con tôi đã mất rồi, tôi cũng không muốn sống nữa bác sĩ ơi</a:t>
            </a:r>
          </a:p>
        </p:txBody>
      </p:sp>
      <p:sp>
        <p:nvSpPr>
          <p:cNvPr id="13" name="TextBox 13"/>
          <p:cNvSpPr txBox="1"/>
          <p:nvPr/>
        </p:nvSpPr>
        <p:spPr>
          <a:xfrm>
            <a:off x="1028700" y="2136137"/>
            <a:ext cx="15678787" cy="1864998"/>
          </a:xfrm>
          <a:prstGeom prst="rect">
            <a:avLst/>
          </a:prstGeom>
        </p:spPr>
        <p:txBody>
          <a:bodyPr lIns="0" tIns="0" rIns="0" bIns="0" rtlCol="0" anchor="t">
            <a:spAutoFit/>
          </a:bodyPr>
          <a:lstStyle/>
          <a:p>
            <a:pPr algn="l">
              <a:lnSpc>
                <a:spcPts val="7245"/>
              </a:lnSpc>
            </a:pPr>
            <a:r>
              <a:rPr lang="en-US" sz="6900" b="1">
                <a:solidFill>
                  <a:srgbClr val="1F9139"/>
                </a:solidFill>
                <a:latin typeface="Montserrat Bold"/>
                <a:ea typeface="Montserrat Bold"/>
                <a:cs typeface="Montserrat Bold"/>
                <a:sym typeface="Montserrat Bold"/>
              </a:rPr>
              <a:t>Bạn có cảm nhận gì và sẽ làm gì trong tình huống này?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152337" y="635756"/>
            <a:ext cx="4659420" cy="1043595"/>
            <a:chOff x="0" y="0"/>
            <a:chExt cx="6212560" cy="1391460"/>
          </a:xfrm>
        </p:grpSpPr>
        <p:sp>
          <p:nvSpPr>
            <p:cNvPr id="5" name="Freeform 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7" name="Freeform 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5"/>
              <a:stretch>
                <a:fillRect l="-13457" t="-191660" b="-190283"/>
              </a:stretch>
            </a:blipFill>
          </p:spPr>
        </p:sp>
        <p:sp>
          <p:nvSpPr>
            <p:cNvPr id="8" name="Freeform 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6"/>
              <a:stretch>
                <a:fillRect/>
              </a:stretch>
            </a:blipFill>
          </p:spPr>
        </p:sp>
      </p:grpSp>
      <p:sp>
        <p:nvSpPr>
          <p:cNvPr id="9" name="Freeform 9"/>
          <p:cNvSpPr/>
          <p:nvPr/>
        </p:nvSpPr>
        <p:spPr>
          <a:xfrm>
            <a:off x="1317216" y="4363085"/>
            <a:ext cx="9326811" cy="1865362"/>
          </a:xfrm>
          <a:custGeom>
            <a:avLst/>
            <a:gdLst/>
            <a:ahLst/>
            <a:cxnLst/>
            <a:rect l="l" t="t" r="r" b="b"/>
            <a:pathLst>
              <a:path w="9326811" h="1865362">
                <a:moveTo>
                  <a:pt x="0" y="0"/>
                </a:moveTo>
                <a:lnTo>
                  <a:pt x="9326811" y="0"/>
                </a:lnTo>
                <a:lnTo>
                  <a:pt x="9326811" y="1865362"/>
                </a:lnTo>
                <a:lnTo>
                  <a:pt x="0" y="18653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1728009" y="4442834"/>
            <a:ext cx="8619524" cy="1829689"/>
          </a:xfrm>
          <a:prstGeom prst="rect">
            <a:avLst/>
          </a:prstGeom>
        </p:spPr>
        <p:txBody>
          <a:bodyPr lIns="0" tIns="0" rIns="0" bIns="0" rtlCol="0" anchor="t">
            <a:spAutoFit/>
          </a:bodyPr>
          <a:lstStyle/>
          <a:p>
            <a:pPr algn="l">
              <a:lnSpc>
                <a:spcPts val="4837"/>
              </a:lnSpc>
            </a:pPr>
            <a:r>
              <a:rPr lang="en-US" sz="4099" spc="36">
                <a:solidFill>
                  <a:srgbClr val="1C1C3D"/>
                </a:solidFill>
                <a:latin typeface="Montserrat"/>
                <a:ea typeface="Montserrat"/>
                <a:cs typeface="Montserrat"/>
                <a:sym typeface="Montserrat"/>
              </a:rPr>
              <a:t>Liệu chồng tôi có qua khỏi không bác? Tôi sẽ làm gì để ổng khỏe lại?</a:t>
            </a:r>
          </a:p>
        </p:txBody>
      </p:sp>
      <p:sp>
        <p:nvSpPr>
          <p:cNvPr id="11" name="TextBox 11"/>
          <p:cNvSpPr txBox="1"/>
          <p:nvPr/>
        </p:nvSpPr>
        <p:spPr>
          <a:xfrm>
            <a:off x="1028700" y="2136137"/>
            <a:ext cx="15678787" cy="1864998"/>
          </a:xfrm>
          <a:prstGeom prst="rect">
            <a:avLst/>
          </a:prstGeom>
        </p:spPr>
        <p:txBody>
          <a:bodyPr lIns="0" tIns="0" rIns="0" bIns="0" rtlCol="0" anchor="t">
            <a:spAutoFit/>
          </a:bodyPr>
          <a:lstStyle/>
          <a:p>
            <a:pPr algn="l">
              <a:lnSpc>
                <a:spcPts val="7245"/>
              </a:lnSpc>
            </a:pPr>
            <a:r>
              <a:rPr lang="en-US" sz="6900" b="1">
                <a:solidFill>
                  <a:srgbClr val="1F9139"/>
                </a:solidFill>
                <a:latin typeface="Montserrat Bold"/>
                <a:ea typeface="Montserrat Bold"/>
                <a:cs typeface="Montserrat Bold"/>
                <a:sym typeface="Montserrat Bold"/>
              </a:rPr>
              <a:t>Bạn có cảm nhận gì và sẽ làm gì trong tình huống này?</a:t>
            </a:r>
          </a:p>
        </p:txBody>
      </p:sp>
      <p:sp>
        <p:nvSpPr>
          <p:cNvPr id="12" name="Freeform 12"/>
          <p:cNvSpPr/>
          <p:nvPr/>
        </p:nvSpPr>
        <p:spPr>
          <a:xfrm>
            <a:off x="11799870" y="4332958"/>
            <a:ext cx="4895254" cy="5189463"/>
          </a:xfrm>
          <a:custGeom>
            <a:avLst/>
            <a:gdLst/>
            <a:ahLst/>
            <a:cxnLst/>
            <a:rect l="l" t="t" r="r" b="b"/>
            <a:pathLst>
              <a:path w="4895254" h="5189463">
                <a:moveTo>
                  <a:pt x="0" y="0"/>
                </a:moveTo>
                <a:lnTo>
                  <a:pt x="4895254" y="0"/>
                </a:lnTo>
                <a:lnTo>
                  <a:pt x="4895254" y="5189463"/>
                </a:lnTo>
                <a:lnTo>
                  <a:pt x="0" y="5189463"/>
                </a:lnTo>
                <a:lnTo>
                  <a:pt x="0" y="0"/>
                </a:lnTo>
                <a:close/>
              </a:path>
            </a:pathLst>
          </a:custGeom>
          <a:blipFill>
            <a:blip r:embed="rId9"/>
            <a:stretch>
              <a:fillRect t="-25781" b="-32"/>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5" name="Group 5"/>
          <p:cNvGrpSpPr/>
          <p:nvPr/>
        </p:nvGrpSpPr>
        <p:grpSpPr>
          <a:xfrm>
            <a:off x="1066788" y="5095070"/>
            <a:ext cx="175978" cy="17597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6948243" y="2000537"/>
            <a:ext cx="175978" cy="17597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152337" y="635756"/>
            <a:ext cx="4659420" cy="1043595"/>
            <a:chOff x="0" y="0"/>
            <a:chExt cx="6212560" cy="1391460"/>
          </a:xfrm>
        </p:grpSpPr>
        <p:sp>
          <p:nvSpPr>
            <p:cNvPr id="12" name="Freeform 12"/>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13"/>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4" name="Freeform 14"/>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9"/>
              <a:stretch>
                <a:fillRect l="-13457" t="-191660" b="-190283"/>
              </a:stretch>
            </a:blipFill>
          </p:spPr>
        </p:sp>
        <p:sp>
          <p:nvSpPr>
            <p:cNvPr id="15" name="Freeform 15"/>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0"/>
              <a:stretch>
                <a:fillRect/>
              </a:stretch>
            </a:blipFill>
          </p:spPr>
        </p:sp>
      </p:grpSp>
      <p:pic>
        <p:nvPicPr>
          <p:cNvPr id="16" name="Picture 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rcRect/>
          <a:stretch>
            <a:fillRect/>
          </a:stretch>
        </p:blipFill>
        <p:spPr>
          <a:xfrm>
            <a:off x="2253786" y="3283108"/>
            <a:ext cx="9697890" cy="5455063"/>
          </a:xfrm>
          <a:prstGeom prst="rect">
            <a:avLst/>
          </a:prstGeom>
        </p:spPr>
      </p:pic>
      <p:sp>
        <p:nvSpPr>
          <p:cNvPr id="17" name="Freeform 17"/>
          <p:cNvSpPr/>
          <p:nvPr/>
        </p:nvSpPr>
        <p:spPr>
          <a:xfrm>
            <a:off x="12369606" y="4361894"/>
            <a:ext cx="5183836" cy="3000145"/>
          </a:xfrm>
          <a:custGeom>
            <a:avLst/>
            <a:gdLst/>
            <a:ahLst/>
            <a:cxnLst/>
            <a:rect l="l" t="t" r="r" b="b"/>
            <a:pathLst>
              <a:path w="5183836" h="3000145">
                <a:moveTo>
                  <a:pt x="0" y="0"/>
                </a:moveTo>
                <a:lnTo>
                  <a:pt x="5183836" y="0"/>
                </a:lnTo>
                <a:lnTo>
                  <a:pt x="5183836" y="3000146"/>
                </a:lnTo>
                <a:lnTo>
                  <a:pt x="0" y="30001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8"/>
          <p:cNvSpPr txBox="1"/>
          <p:nvPr/>
        </p:nvSpPr>
        <p:spPr>
          <a:xfrm>
            <a:off x="4610440" y="2057687"/>
            <a:ext cx="9067120" cy="563880"/>
          </a:xfrm>
          <a:prstGeom prst="rect">
            <a:avLst/>
          </a:prstGeom>
        </p:spPr>
        <p:txBody>
          <a:bodyPr lIns="0" tIns="0" rIns="0" bIns="0" rtlCol="0" anchor="t">
            <a:spAutoFit/>
          </a:bodyPr>
          <a:lstStyle/>
          <a:p>
            <a:pPr algn="ctr">
              <a:lnSpc>
                <a:spcPts val="4304"/>
              </a:lnSpc>
            </a:pPr>
            <a:r>
              <a:rPr lang="en-US" sz="4099" b="1">
                <a:solidFill>
                  <a:srgbClr val="1F9139"/>
                </a:solidFill>
                <a:latin typeface="Montserrat Bold"/>
                <a:ea typeface="Montserrat Bold"/>
                <a:cs typeface="Montserrat Bold"/>
                <a:sym typeface="Montserrat Bold"/>
              </a:rPr>
              <a:t>Nghe và cảm nhận</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34802" r="-4718"/>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AutoShape 12"/>
          <p:cNvSpPr/>
          <p:nvPr/>
        </p:nvSpPr>
        <p:spPr>
          <a:xfrm>
            <a:off x="1094010" y="9019018"/>
            <a:ext cx="8115300" cy="0"/>
          </a:xfrm>
          <a:prstGeom prst="line">
            <a:avLst/>
          </a:prstGeom>
          <a:ln w="38100" cap="flat">
            <a:solidFill>
              <a:srgbClr val="1F9139"/>
            </a:solidFill>
            <a:prstDash val="solid"/>
            <a:headEnd type="none" w="sm" len="sm"/>
            <a:tailEnd type="none" w="sm" len="sm"/>
          </a:ln>
        </p:spPr>
      </p:sp>
      <p:sp>
        <p:nvSpPr>
          <p:cNvPr id="13" name="Freeform 13"/>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4" name="Group 14"/>
          <p:cNvGrpSpPr/>
          <p:nvPr/>
        </p:nvGrpSpPr>
        <p:grpSpPr>
          <a:xfrm>
            <a:off x="16237612" y="1320895"/>
            <a:ext cx="1430811" cy="143081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9" name="Group 19"/>
          <p:cNvGrpSpPr/>
          <p:nvPr/>
        </p:nvGrpSpPr>
        <p:grpSpPr>
          <a:xfrm>
            <a:off x="16219577" y="7351983"/>
            <a:ext cx="1187739" cy="118773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11408565" y="2441104"/>
            <a:ext cx="285038" cy="28503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1152337" y="635756"/>
            <a:ext cx="4659420" cy="1043595"/>
            <a:chOff x="0" y="0"/>
            <a:chExt cx="6212560" cy="1391460"/>
          </a:xfrm>
        </p:grpSpPr>
        <p:sp>
          <p:nvSpPr>
            <p:cNvPr id="26" name="Freeform 26"/>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7" name="TextBox 27"/>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8" name="Freeform 28"/>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9" name="Freeform 29"/>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30" name="TextBox 30"/>
          <p:cNvSpPr txBox="1"/>
          <p:nvPr/>
        </p:nvSpPr>
        <p:spPr>
          <a:xfrm>
            <a:off x="1028700" y="2656035"/>
            <a:ext cx="8493298" cy="3638550"/>
          </a:xfrm>
          <a:prstGeom prst="rect">
            <a:avLst/>
          </a:prstGeom>
        </p:spPr>
        <p:txBody>
          <a:bodyPr lIns="0" tIns="0" rIns="0" bIns="0" rtlCol="0" anchor="t">
            <a:spAutoFit/>
          </a:bodyPr>
          <a:lstStyle/>
          <a:p>
            <a:pPr algn="l">
              <a:lnSpc>
                <a:spcPts val="9450"/>
              </a:lnSpc>
            </a:pPr>
            <a:r>
              <a:rPr lang="en-US" sz="9000" b="1">
                <a:solidFill>
                  <a:srgbClr val="1F9139"/>
                </a:solidFill>
                <a:latin typeface="Montserrat Bold"/>
                <a:ea typeface="Montserrat Bold"/>
                <a:cs typeface="Montserrat Bold"/>
                <a:sym typeface="Montserrat Bold"/>
              </a:rPr>
              <a:t>Thế nào là thông cảm (sympathy)?</a:t>
            </a:r>
          </a:p>
        </p:txBody>
      </p:sp>
      <p:sp>
        <p:nvSpPr>
          <p:cNvPr id="31" name="TextBox 31"/>
          <p:cNvSpPr txBox="1"/>
          <p:nvPr/>
        </p:nvSpPr>
        <p:spPr>
          <a:xfrm>
            <a:off x="1028700" y="8266543"/>
            <a:ext cx="7581021" cy="533400"/>
          </a:xfrm>
          <a:prstGeom prst="rect">
            <a:avLst/>
          </a:prstGeom>
        </p:spPr>
        <p:txBody>
          <a:bodyPr lIns="0" tIns="0" rIns="0" bIns="0" rtlCol="0" anchor="t">
            <a:spAutoFit/>
          </a:bodyPr>
          <a:lstStyle/>
          <a:p>
            <a:pPr algn="l">
              <a:lnSpc>
                <a:spcPts val="4199"/>
              </a:lnSpc>
            </a:pPr>
            <a:r>
              <a:rPr lang="en-US" sz="3999">
                <a:solidFill>
                  <a:srgbClr val="1C1C3D"/>
                </a:solidFill>
                <a:latin typeface="Montserrat"/>
                <a:ea typeface="Montserrat"/>
                <a:cs typeface="Montserrat"/>
                <a:sym typeface="Montserrat"/>
              </a:rPr>
              <a:t>Câu hỏi tương tác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06" r="-2490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29" name="AutoShape 29"/>
          <p:cNvSpPr/>
          <p:nvPr/>
        </p:nvSpPr>
        <p:spPr>
          <a:xfrm>
            <a:off x="1159321" y="9537862"/>
            <a:ext cx="8115300" cy="0"/>
          </a:xfrm>
          <a:prstGeom prst="line">
            <a:avLst/>
          </a:prstGeom>
          <a:ln w="38100" cap="flat">
            <a:solidFill>
              <a:srgbClr val="1F9139"/>
            </a:solidFill>
            <a:prstDash val="solid"/>
            <a:headEnd type="none" w="sm" len="sm"/>
            <a:tailEnd type="none" w="sm" len="sm"/>
          </a:ln>
        </p:spPr>
      </p:sp>
      <p:sp>
        <p:nvSpPr>
          <p:cNvPr id="30" name="Freeform 30"/>
          <p:cNvSpPr/>
          <p:nvPr/>
        </p:nvSpPr>
        <p:spPr>
          <a:xfrm>
            <a:off x="5044612" y="4943122"/>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TextBox 31"/>
          <p:cNvSpPr txBox="1"/>
          <p:nvPr/>
        </p:nvSpPr>
        <p:spPr>
          <a:xfrm>
            <a:off x="1028700" y="2380602"/>
            <a:ext cx="8493298" cy="2686050"/>
          </a:xfrm>
          <a:prstGeom prst="rect">
            <a:avLst/>
          </a:prstGeom>
        </p:spPr>
        <p:txBody>
          <a:bodyPr lIns="0" tIns="0" rIns="0" bIns="0" rtlCol="0" anchor="t">
            <a:spAutoFit/>
          </a:bodyPr>
          <a:lstStyle/>
          <a:p>
            <a:pPr algn="l">
              <a:lnSpc>
                <a:spcPts val="5250"/>
              </a:lnSpc>
            </a:pPr>
            <a:r>
              <a:rPr lang="en-US" sz="5000" b="1" spc="45">
                <a:solidFill>
                  <a:srgbClr val="1F9139"/>
                </a:solidFill>
                <a:latin typeface="Montserrat Bold"/>
                <a:ea typeface="Montserrat Bold"/>
                <a:cs typeface="Montserrat Bold"/>
                <a:sym typeface="Montserrat Bold"/>
              </a:rPr>
              <a:t>Đâu là điều đặc trưng trong giao tiếp thương cảm mà bạn có thể nhận ra được? </a:t>
            </a:r>
          </a:p>
        </p:txBody>
      </p:sp>
      <p:sp>
        <p:nvSpPr>
          <p:cNvPr id="32" name="TextBox 32"/>
          <p:cNvSpPr txBox="1"/>
          <p:nvPr/>
        </p:nvSpPr>
        <p:spPr>
          <a:xfrm>
            <a:off x="1028700" y="8962071"/>
            <a:ext cx="7581021" cy="409575"/>
          </a:xfrm>
          <a:prstGeom prst="rect">
            <a:avLst/>
          </a:prstGeom>
        </p:spPr>
        <p:txBody>
          <a:bodyPr lIns="0" tIns="0" rIns="0" bIns="0" rtlCol="0" anchor="t">
            <a:spAutoFit/>
          </a:bodyPr>
          <a:lstStyle/>
          <a:p>
            <a:pPr algn="l">
              <a:lnSpc>
                <a:spcPts val="3150"/>
              </a:lnSpc>
            </a:pPr>
            <a:r>
              <a:rPr lang="en-US" sz="3000">
                <a:solidFill>
                  <a:srgbClr val="1C1C3D"/>
                </a:solidFill>
                <a:latin typeface="Montserrat"/>
                <a:ea typeface="Montserrat"/>
                <a:cs typeface="Montserrat"/>
                <a:sym typeface="Montserrat"/>
              </a:rPr>
              <a:t>Câu hỏi tương tác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86" t="-35267" r="-30481"/>
            </a:stretch>
          </a:blipFill>
        </p:spPr>
      </p:sp>
      <p:sp>
        <p:nvSpPr>
          <p:cNvPr id="3" name="Freeform 3"/>
          <p:cNvSpPr/>
          <p:nvPr/>
        </p:nvSpPr>
        <p:spPr>
          <a:xfrm>
            <a:off x="8155176" y="-3317044"/>
            <a:ext cx="11506231" cy="14315684"/>
          </a:xfrm>
          <a:custGeom>
            <a:avLst/>
            <a:gdLst/>
            <a:ahLst/>
            <a:cxnLst/>
            <a:rect l="l" t="t" r="r" b="b"/>
            <a:pathLst>
              <a:path w="11506231" h="14315684">
                <a:moveTo>
                  <a:pt x="0" y="0"/>
                </a:moveTo>
                <a:lnTo>
                  <a:pt x="11506231" y="0"/>
                </a:lnTo>
                <a:lnTo>
                  <a:pt x="11506231" y="14315684"/>
                </a:lnTo>
                <a:lnTo>
                  <a:pt x="0" y="143156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86314" y="1343488"/>
            <a:ext cx="8103223" cy="8103223"/>
          </a:xfrm>
          <a:custGeom>
            <a:avLst/>
            <a:gdLst/>
            <a:ahLst/>
            <a:cxnLst/>
            <a:rect l="l" t="t" r="r" b="b"/>
            <a:pathLst>
              <a:path w="8103223" h="8103223">
                <a:moveTo>
                  <a:pt x="0" y="0"/>
                </a:moveTo>
                <a:lnTo>
                  <a:pt x="8103223" y="0"/>
                </a:lnTo>
                <a:lnTo>
                  <a:pt x="8103223" y="8103223"/>
                </a:lnTo>
                <a:lnTo>
                  <a:pt x="0" y="8103223"/>
                </a:lnTo>
                <a:lnTo>
                  <a:pt x="0" y="0"/>
                </a:lnTo>
                <a:close/>
              </a:path>
            </a:pathLst>
          </a:custGeom>
          <a:blipFill>
            <a:blip r:embed="rId5">
              <a:alphaModFix amt="57000"/>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7545229" y="1536146"/>
            <a:ext cx="6571390" cy="65713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r="-25046"/>
              </a:stretch>
            </a:blipFill>
            <a:ln w="171450" cap="sq">
              <a:solidFill>
                <a:srgbClr val="FFFFFF"/>
              </a:solidFill>
              <a:prstDash val="solid"/>
              <a:miter/>
            </a:ln>
          </p:spPr>
        </p:sp>
      </p:grpSp>
      <p:sp>
        <p:nvSpPr>
          <p:cNvPr id="7" name="AutoShape 7"/>
          <p:cNvSpPr/>
          <p:nvPr/>
        </p:nvSpPr>
        <p:spPr>
          <a:xfrm>
            <a:off x="1066788" y="7634242"/>
            <a:ext cx="6676588" cy="0"/>
          </a:xfrm>
          <a:prstGeom prst="line">
            <a:avLst/>
          </a:prstGeom>
          <a:ln w="133350" cap="flat">
            <a:solidFill>
              <a:srgbClr val="1F9139"/>
            </a:solidFill>
            <a:prstDash val="solid"/>
            <a:headEnd type="none" w="sm" len="sm"/>
            <a:tailEnd type="none" w="sm" len="sm"/>
          </a:ln>
        </p:spPr>
      </p:sp>
      <p:grpSp>
        <p:nvGrpSpPr>
          <p:cNvPr id="8" name="Group 8"/>
          <p:cNvGrpSpPr/>
          <p:nvPr/>
        </p:nvGrpSpPr>
        <p:grpSpPr>
          <a:xfrm>
            <a:off x="6890812" y="6186736"/>
            <a:ext cx="2528727" cy="252872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7545229" y="6812412"/>
            <a:ext cx="1219893" cy="1277375"/>
          </a:xfrm>
          <a:custGeom>
            <a:avLst/>
            <a:gdLst/>
            <a:ahLst/>
            <a:cxnLst/>
            <a:rect l="l" t="t" r="r" b="b"/>
            <a:pathLst>
              <a:path w="1219893" h="1277375">
                <a:moveTo>
                  <a:pt x="0" y="0"/>
                </a:moveTo>
                <a:lnTo>
                  <a:pt x="1219893" y="0"/>
                </a:lnTo>
                <a:lnTo>
                  <a:pt x="1219893" y="1277375"/>
                </a:lnTo>
                <a:lnTo>
                  <a:pt x="0" y="12773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2060620" y="5395100"/>
            <a:ext cx="4112000" cy="41120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5046" r="-25046"/>
              </a:stretch>
            </a:blipFill>
            <a:ln w="171450" cap="sq">
              <a:solidFill>
                <a:srgbClr val="1F9139"/>
              </a:solidFill>
              <a:prstDash val="solid"/>
              <a:miter/>
            </a:ln>
          </p:spPr>
        </p:sp>
      </p:grpSp>
      <p:sp>
        <p:nvSpPr>
          <p:cNvPr id="14" name="TextBox 14"/>
          <p:cNvSpPr txBox="1"/>
          <p:nvPr/>
        </p:nvSpPr>
        <p:spPr>
          <a:xfrm>
            <a:off x="1028700" y="2963441"/>
            <a:ext cx="6236028" cy="3023332"/>
          </a:xfrm>
          <a:prstGeom prst="rect">
            <a:avLst/>
          </a:prstGeom>
        </p:spPr>
        <p:txBody>
          <a:bodyPr lIns="0" tIns="0" rIns="0" bIns="0" rtlCol="0" anchor="t">
            <a:spAutoFit/>
          </a:bodyPr>
          <a:lstStyle/>
          <a:p>
            <a:pPr algn="l">
              <a:lnSpc>
                <a:spcPts val="11765"/>
              </a:lnSpc>
            </a:pPr>
            <a:r>
              <a:rPr lang="en-US" sz="11205" b="1">
                <a:solidFill>
                  <a:srgbClr val="1F9139"/>
                </a:solidFill>
                <a:latin typeface="Montserrat Bold"/>
                <a:ea typeface="Montserrat Bold"/>
                <a:cs typeface="Montserrat Bold"/>
                <a:sym typeface="Montserrat Bold"/>
              </a:rPr>
              <a:t>Q&amp;A Session</a:t>
            </a:r>
          </a:p>
        </p:txBody>
      </p:sp>
      <p:sp>
        <p:nvSpPr>
          <p:cNvPr id="15" name="Freeform 15"/>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flipH="1" flipV="1">
            <a:off x="15255961" y="-2634376"/>
            <a:ext cx="8810891" cy="7456217"/>
          </a:xfrm>
          <a:custGeom>
            <a:avLst/>
            <a:gdLst/>
            <a:ahLst/>
            <a:cxnLst/>
            <a:rect l="l" t="t" r="r" b="b"/>
            <a:pathLst>
              <a:path w="8810891" h="7456217">
                <a:moveTo>
                  <a:pt x="8810891" y="7456217"/>
                </a:moveTo>
                <a:lnTo>
                  <a:pt x="0" y="7456217"/>
                </a:lnTo>
                <a:lnTo>
                  <a:pt x="0" y="0"/>
                </a:lnTo>
                <a:lnTo>
                  <a:pt x="8810891" y="0"/>
                </a:lnTo>
                <a:lnTo>
                  <a:pt x="8810891" y="7456217"/>
                </a:lnTo>
                <a:close/>
              </a:path>
            </a:pathLst>
          </a:custGeom>
          <a:blipFill>
            <a:blip r:embed="rId13">
              <a:alphaModFix amt="7999"/>
              <a:extLst>
                <a:ext uri="{96DAC541-7B7A-43D3-8B79-37D633B846F1}">
                  <asvg:svgBlip xmlns:asvg="http://schemas.microsoft.com/office/drawing/2016/SVG/main" xmlns="" r:embed="rId14"/>
                </a:ext>
              </a:extLst>
            </a:blip>
            <a:stretch>
              <a:fillRect/>
            </a:stretch>
          </a:blipFill>
        </p:spPr>
      </p:sp>
      <p:grpSp>
        <p:nvGrpSpPr>
          <p:cNvPr id="17" name="Group 17"/>
          <p:cNvGrpSpPr/>
          <p:nvPr/>
        </p:nvGrpSpPr>
        <p:grpSpPr>
          <a:xfrm>
            <a:off x="16448844" y="5840402"/>
            <a:ext cx="439157" cy="43915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a:off x="7264275" y="2322415"/>
            <a:ext cx="479101" cy="47910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152337" y="8572426"/>
            <a:ext cx="286075" cy="28607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152337" y="635756"/>
            <a:ext cx="4659420" cy="1043595"/>
            <a:chOff x="0" y="0"/>
            <a:chExt cx="6212560" cy="1391460"/>
          </a:xfrm>
        </p:grpSpPr>
        <p:sp>
          <p:nvSpPr>
            <p:cNvPr id="27" name="Freeform 27"/>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8" name="TextBox 28"/>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9" name="Freeform 29"/>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5"/>
              <a:stretch>
                <a:fillRect l="-13457" t="-191660" b="-190283"/>
              </a:stretch>
            </a:blipFill>
          </p:spPr>
        </p:sp>
        <p:sp>
          <p:nvSpPr>
            <p:cNvPr id="30" name="Freeform 30"/>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6"/>
              <a:stretch>
                <a:fillRect/>
              </a:stretch>
            </a:blipFill>
          </p:spPr>
        </p:sp>
      </p:grpSp>
      <p:sp>
        <p:nvSpPr>
          <p:cNvPr id="31" name="TextBox 31"/>
          <p:cNvSpPr txBox="1"/>
          <p:nvPr/>
        </p:nvSpPr>
        <p:spPr>
          <a:xfrm>
            <a:off x="1057275" y="6298609"/>
            <a:ext cx="5647215" cy="345186"/>
          </a:xfrm>
          <a:prstGeom prst="rect">
            <a:avLst/>
          </a:prstGeom>
        </p:spPr>
        <p:txBody>
          <a:bodyPr lIns="0" tIns="0" rIns="0" bIns="0" rtlCol="0" anchor="t">
            <a:spAutoFit/>
          </a:bodyPr>
          <a:lstStyle/>
          <a:p>
            <a:pPr algn="l">
              <a:lnSpc>
                <a:spcPts val="2711"/>
              </a:lnSpc>
            </a:pPr>
            <a:r>
              <a:rPr lang="en-US" sz="2400">
                <a:solidFill>
                  <a:srgbClr val="1C1C3D"/>
                </a:solidFill>
                <a:latin typeface="Montserrat"/>
                <a:ea typeface="Montserrat"/>
                <a:cs typeface="Montserrat"/>
                <a:sym typeface="Montserrat"/>
              </a:rPr>
              <a:t>Đặt câu hỏi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2595" r="-22595"/>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3" name="Group 13"/>
          <p:cNvGrpSpPr/>
          <p:nvPr/>
        </p:nvGrpSpPr>
        <p:grpSpPr>
          <a:xfrm>
            <a:off x="16237612" y="1320895"/>
            <a:ext cx="1430811" cy="14308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Freeform 16"/>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8" name="Group 18"/>
          <p:cNvGrpSpPr/>
          <p:nvPr/>
        </p:nvGrpSpPr>
        <p:grpSpPr>
          <a:xfrm>
            <a:off x="16219577" y="7351983"/>
            <a:ext cx="1187739" cy="118773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1408565" y="2441104"/>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29" name="AutoShape 29"/>
          <p:cNvSpPr/>
          <p:nvPr/>
        </p:nvSpPr>
        <p:spPr>
          <a:xfrm>
            <a:off x="1159321" y="9537862"/>
            <a:ext cx="8115300" cy="0"/>
          </a:xfrm>
          <a:prstGeom prst="line">
            <a:avLst/>
          </a:prstGeom>
          <a:ln w="38100" cap="flat">
            <a:solidFill>
              <a:srgbClr val="1F9139"/>
            </a:solidFill>
            <a:prstDash val="solid"/>
            <a:headEnd type="none" w="sm" len="sm"/>
            <a:tailEnd type="none" w="sm" len="sm"/>
          </a:ln>
        </p:spPr>
      </p:sp>
      <p:sp>
        <p:nvSpPr>
          <p:cNvPr id="30" name="Freeform 30"/>
          <p:cNvSpPr/>
          <p:nvPr/>
        </p:nvSpPr>
        <p:spPr>
          <a:xfrm>
            <a:off x="1152337" y="4330377"/>
            <a:ext cx="7315200" cy="3255264"/>
          </a:xfrm>
          <a:custGeom>
            <a:avLst/>
            <a:gdLst/>
            <a:ahLst/>
            <a:cxnLst/>
            <a:rect l="l" t="t" r="r" b="b"/>
            <a:pathLst>
              <a:path w="7315200" h="3255264">
                <a:moveTo>
                  <a:pt x="0" y="0"/>
                </a:moveTo>
                <a:lnTo>
                  <a:pt x="7315200" y="0"/>
                </a:lnTo>
                <a:lnTo>
                  <a:pt x="7315200" y="3255264"/>
                </a:lnTo>
                <a:lnTo>
                  <a:pt x="0" y="325526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478263" y="4967631"/>
            <a:ext cx="973805" cy="658535"/>
          </a:xfrm>
          <a:custGeom>
            <a:avLst/>
            <a:gdLst/>
            <a:ahLst/>
            <a:cxnLst/>
            <a:rect l="l" t="t" r="r" b="b"/>
            <a:pathLst>
              <a:path w="973805" h="658535">
                <a:moveTo>
                  <a:pt x="0" y="0"/>
                </a:moveTo>
                <a:lnTo>
                  <a:pt x="973805" y="0"/>
                </a:lnTo>
                <a:lnTo>
                  <a:pt x="973805" y="658535"/>
                </a:lnTo>
                <a:lnTo>
                  <a:pt x="0" y="65853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TextBox 32"/>
          <p:cNvSpPr txBox="1"/>
          <p:nvPr/>
        </p:nvSpPr>
        <p:spPr>
          <a:xfrm>
            <a:off x="1028700" y="2380602"/>
            <a:ext cx="8493298" cy="1352550"/>
          </a:xfrm>
          <a:prstGeom prst="rect">
            <a:avLst/>
          </a:prstGeom>
        </p:spPr>
        <p:txBody>
          <a:bodyPr lIns="0" tIns="0" rIns="0" bIns="0" rtlCol="0" anchor="t">
            <a:spAutoFit/>
          </a:bodyPr>
          <a:lstStyle/>
          <a:p>
            <a:pPr algn="l">
              <a:lnSpc>
                <a:spcPts val="5250"/>
              </a:lnSpc>
            </a:pPr>
            <a:r>
              <a:rPr lang="en-US" sz="5000" b="1" spc="45">
                <a:solidFill>
                  <a:srgbClr val="1F9139"/>
                </a:solidFill>
                <a:latin typeface="Montserrat Bold"/>
                <a:ea typeface="Montserrat Bold"/>
                <a:cs typeface="Montserrat Bold"/>
                <a:sym typeface="Montserrat Bold"/>
              </a:rPr>
              <a:t>BA ĐIỀU CẦN GHI NHỚ CUỐI BUỔI HỌC</a:t>
            </a:r>
          </a:p>
        </p:txBody>
      </p:sp>
      <p:sp>
        <p:nvSpPr>
          <p:cNvPr id="33" name="TextBox 33"/>
          <p:cNvSpPr txBox="1"/>
          <p:nvPr/>
        </p:nvSpPr>
        <p:spPr>
          <a:xfrm>
            <a:off x="1028700" y="8962071"/>
            <a:ext cx="7581021" cy="409575"/>
          </a:xfrm>
          <a:prstGeom prst="rect">
            <a:avLst/>
          </a:prstGeom>
        </p:spPr>
        <p:txBody>
          <a:bodyPr lIns="0" tIns="0" rIns="0" bIns="0" rtlCol="0" anchor="t">
            <a:spAutoFit/>
          </a:bodyPr>
          <a:lstStyle/>
          <a:p>
            <a:pPr algn="l">
              <a:lnSpc>
                <a:spcPts val="3150"/>
              </a:lnSpc>
            </a:pPr>
            <a:r>
              <a:rPr lang="en-US" sz="3000">
                <a:solidFill>
                  <a:srgbClr val="1C1C3D"/>
                </a:solidFill>
                <a:latin typeface="Montserrat"/>
                <a:ea typeface="Montserrat"/>
                <a:cs typeface="Montserrat"/>
                <a:sym typeface="Montserrat"/>
              </a:rPr>
              <a:t>Câu hỏi tương tác</a:t>
            </a:r>
          </a:p>
        </p:txBody>
      </p:sp>
      <p:sp>
        <p:nvSpPr>
          <p:cNvPr id="34" name="Freeform 34"/>
          <p:cNvSpPr/>
          <p:nvPr/>
        </p:nvSpPr>
        <p:spPr>
          <a:xfrm>
            <a:off x="1478263" y="5662953"/>
            <a:ext cx="973805" cy="658535"/>
          </a:xfrm>
          <a:custGeom>
            <a:avLst/>
            <a:gdLst/>
            <a:ahLst/>
            <a:cxnLst/>
            <a:rect l="l" t="t" r="r" b="b"/>
            <a:pathLst>
              <a:path w="973805" h="658535">
                <a:moveTo>
                  <a:pt x="0" y="0"/>
                </a:moveTo>
                <a:lnTo>
                  <a:pt x="973805" y="0"/>
                </a:lnTo>
                <a:lnTo>
                  <a:pt x="973805" y="658536"/>
                </a:lnTo>
                <a:lnTo>
                  <a:pt x="0" y="65853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5" name="Freeform 35"/>
          <p:cNvSpPr/>
          <p:nvPr/>
        </p:nvSpPr>
        <p:spPr>
          <a:xfrm>
            <a:off x="1478263" y="6358276"/>
            <a:ext cx="973805" cy="658535"/>
          </a:xfrm>
          <a:custGeom>
            <a:avLst/>
            <a:gdLst/>
            <a:ahLst/>
            <a:cxnLst/>
            <a:rect l="l" t="t" r="r" b="b"/>
            <a:pathLst>
              <a:path w="973805" h="658535">
                <a:moveTo>
                  <a:pt x="0" y="0"/>
                </a:moveTo>
                <a:lnTo>
                  <a:pt x="973805" y="0"/>
                </a:lnTo>
                <a:lnTo>
                  <a:pt x="973805" y="658536"/>
                </a:lnTo>
                <a:lnTo>
                  <a:pt x="0" y="65853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AutoShape 5"/>
          <p:cNvSpPr/>
          <p:nvPr/>
        </p:nvSpPr>
        <p:spPr>
          <a:xfrm>
            <a:off x="1028700" y="4621258"/>
            <a:ext cx="8115300" cy="0"/>
          </a:xfrm>
          <a:prstGeom prst="line">
            <a:avLst/>
          </a:prstGeom>
          <a:ln w="38100" cap="flat">
            <a:solidFill>
              <a:srgbClr val="1F9139"/>
            </a:solidFill>
            <a:prstDash val="solid"/>
            <a:headEnd type="none" w="sm" len="sm"/>
            <a:tailEnd type="none" w="sm" len="sm"/>
          </a:ln>
        </p:spPr>
      </p:sp>
      <p:sp>
        <p:nvSpPr>
          <p:cNvPr id="6" name="TextBox 6"/>
          <p:cNvSpPr txBox="1"/>
          <p:nvPr/>
        </p:nvSpPr>
        <p:spPr>
          <a:xfrm>
            <a:off x="1028700" y="2157651"/>
            <a:ext cx="16230600" cy="1150570"/>
          </a:xfrm>
          <a:prstGeom prst="rect">
            <a:avLst/>
          </a:prstGeom>
        </p:spPr>
        <p:txBody>
          <a:bodyPr lIns="0" tIns="0" rIns="0" bIns="0" rtlCol="0" anchor="t">
            <a:spAutoFit/>
          </a:bodyPr>
          <a:lstStyle/>
          <a:p>
            <a:pPr algn="l">
              <a:lnSpc>
                <a:spcPts val="8817"/>
              </a:lnSpc>
            </a:pPr>
            <a:r>
              <a:rPr lang="en-US" sz="8397">
                <a:solidFill>
                  <a:srgbClr val="1F9139"/>
                </a:solidFill>
                <a:latin typeface="Montserrat"/>
                <a:ea typeface="Montserrat"/>
                <a:cs typeface="Montserrat"/>
                <a:sym typeface="Montserrat"/>
              </a:rPr>
              <a:t>Điểm danh</a:t>
            </a:r>
          </a:p>
        </p:txBody>
      </p:sp>
      <p:sp>
        <p:nvSpPr>
          <p:cNvPr id="7" name="TextBox 7"/>
          <p:cNvSpPr txBox="1"/>
          <p:nvPr/>
        </p:nvSpPr>
        <p:spPr>
          <a:xfrm>
            <a:off x="1028700" y="3393092"/>
            <a:ext cx="7581021" cy="685800"/>
          </a:xfrm>
          <a:prstGeom prst="rect">
            <a:avLst/>
          </a:prstGeom>
        </p:spPr>
        <p:txBody>
          <a:bodyPr lIns="0" tIns="0" rIns="0" bIns="0" rtlCol="0" anchor="t">
            <a:spAutoFit/>
          </a:bodyPr>
          <a:lstStyle/>
          <a:p>
            <a:pPr algn="l">
              <a:lnSpc>
                <a:spcPts val="5250"/>
              </a:lnSpc>
            </a:pPr>
            <a:r>
              <a:rPr lang="en-US" sz="5000">
                <a:solidFill>
                  <a:srgbClr val="1C1C3D"/>
                </a:solidFill>
                <a:latin typeface="Montserrat"/>
                <a:ea typeface="Montserrat"/>
                <a:cs typeface="Montserrat"/>
                <a:sym typeface="Montserrat"/>
              </a:rPr>
              <a:t>(cuối hội thảo)</a:t>
            </a:r>
          </a:p>
        </p:txBody>
      </p:sp>
      <p:sp>
        <p:nvSpPr>
          <p:cNvPr id="8" name="TextBox 8"/>
          <p:cNvSpPr txBox="1"/>
          <p:nvPr/>
        </p:nvSpPr>
        <p:spPr>
          <a:xfrm>
            <a:off x="2495209" y="5009345"/>
            <a:ext cx="10657246" cy="2828925"/>
          </a:xfrm>
          <a:prstGeom prst="rect">
            <a:avLst/>
          </a:prstGeom>
        </p:spPr>
        <p:txBody>
          <a:bodyPr lIns="0" tIns="0" rIns="0" bIns="0" rtlCol="0" anchor="t">
            <a:spAutoFit/>
          </a:bodyPr>
          <a:lstStyle/>
          <a:p>
            <a:pPr algn="l">
              <a:lnSpc>
                <a:spcPts val="4500"/>
              </a:lnSpc>
            </a:pPr>
            <a:r>
              <a:rPr lang="en-US" sz="3000" b="1" spc="27">
                <a:solidFill>
                  <a:srgbClr val="1C1C3D"/>
                </a:solidFill>
                <a:latin typeface="Montserrat Bold"/>
                <a:ea typeface="Montserrat Bold"/>
                <a:cs typeface="Montserrat Bold"/>
                <a:sym typeface="Montserrat Bold"/>
              </a:rPr>
              <a:t>Họ tên :</a:t>
            </a:r>
          </a:p>
          <a:p>
            <a:pPr algn="l">
              <a:lnSpc>
                <a:spcPts val="4500"/>
              </a:lnSpc>
            </a:pPr>
            <a:r>
              <a:rPr lang="en-US" sz="3000" b="1" spc="27">
                <a:solidFill>
                  <a:srgbClr val="1C1C3D"/>
                </a:solidFill>
                <a:latin typeface="Montserrat Bold"/>
                <a:ea typeface="Montserrat Bold"/>
                <a:cs typeface="Montserrat Bold"/>
                <a:sym typeface="Montserrat Bold"/>
              </a:rPr>
              <a:t>Chức danh:</a:t>
            </a:r>
          </a:p>
          <a:p>
            <a:pPr algn="l">
              <a:lnSpc>
                <a:spcPts val="4500"/>
              </a:lnSpc>
            </a:pPr>
            <a:r>
              <a:rPr lang="en-US" sz="3000" b="1" spc="27">
                <a:solidFill>
                  <a:srgbClr val="1C1C3D"/>
                </a:solidFill>
                <a:latin typeface="Montserrat Bold"/>
                <a:ea typeface="Montserrat Bold"/>
                <a:cs typeface="Montserrat Bold"/>
                <a:sym typeface="Montserrat Bold"/>
              </a:rPr>
              <a:t>Nơi làm việc:</a:t>
            </a:r>
          </a:p>
          <a:p>
            <a:pPr algn="l">
              <a:lnSpc>
                <a:spcPts val="4500"/>
              </a:lnSpc>
            </a:pPr>
            <a:r>
              <a:rPr lang="en-US" sz="3000" b="1" spc="27">
                <a:solidFill>
                  <a:srgbClr val="1C1C3D"/>
                </a:solidFill>
                <a:latin typeface="Montserrat Bold"/>
                <a:ea typeface="Montserrat Bold"/>
                <a:cs typeface="Montserrat Bold"/>
                <a:sym typeface="Montserrat Bold"/>
              </a:rPr>
              <a:t>Email:</a:t>
            </a:r>
          </a:p>
          <a:p>
            <a:pPr algn="l">
              <a:lnSpc>
                <a:spcPts val="4500"/>
              </a:lnSpc>
            </a:pPr>
            <a:r>
              <a:rPr lang="en-US" sz="3000" b="1" spc="27">
                <a:solidFill>
                  <a:srgbClr val="1C1C3D"/>
                </a:solidFill>
                <a:latin typeface="Montserrat Bold"/>
                <a:ea typeface="Montserrat Bold"/>
                <a:cs typeface="Montserrat Bold"/>
                <a:sym typeface="Montserrat Bold"/>
              </a:rPr>
              <a:t>Số điện thọai: </a:t>
            </a:r>
          </a:p>
        </p:txBody>
      </p:sp>
      <p:grpSp>
        <p:nvGrpSpPr>
          <p:cNvPr id="9" name="Group 9"/>
          <p:cNvGrpSpPr/>
          <p:nvPr/>
        </p:nvGrpSpPr>
        <p:grpSpPr>
          <a:xfrm>
            <a:off x="1066788" y="5095070"/>
            <a:ext cx="175978" cy="17597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8968022" y="3697892"/>
            <a:ext cx="175978" cy="17597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5" name="Freeform 15"/>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6" name="Group 16"/>
          <p:cNvGrpSpPr/>
          <p:nvPr/>
        </p:nvGrpSpPr>
        <p:grpSpPr>
          <a:xfrm>
            <a:off x="1979522" y="980425"/>
            <a:ext cx="3832235" cy="697978"/>
            <a:chOff x="0" y="0"/>
            <a:chExt cx="5109646" cy="930638"/>
          </a:xfrm>
        </p:grpSpPr>
        <p:sp>
          <p:nvSpPr>
            <p:cNvPr id="17" name="TextBox 17"/>
            <p:cNvSpPr txBox="1"/>
            <p:nvPr/>
          </p:nvSpPr>
          <p:spPr>
            <a:xfrm>
              <a:off x="0" y="54685"/>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8" name="Freeform 18"/>
            <p:cNvSpPr/>
            <p:nvPr/>
          </p:nvSpPr>
          <p:spPr>
            <a:xfrm>
              <a:off x="1505618" y="199668"/>
              <a:ext cx="3009129" cy="531301"/>
            </a:xfrm>
            <a:custGeom>
              <a:avLst/>
              <a:gdLst/>
              <a:ahLst/>
              <a:cxnLst/>
              <a:rect l="l" t="t" r="r" b="b"/>
              <a:pathLst>
                <a:path w="3009129" h="531301">
                  <a:moveTo>
                    <a:pt x="0" y="0"/>
                  </a:moveTo>
                  <a:lnTo>
                    <a:pt x="3009129" y="0"/>
                  </a:lnTo>
                  <a:lnTo>
                    <a:pt x="3009129" y="531301"/>
                  </a:lnTo>
                  <a:lnTo>
                    <a:pt x="0" y="531301"/>
                  </a:lnTo>
                  <a:lnTo>
                    <a:pt x="0" y="0"/>
                  </a:lnTo>
                  <a:close/>
                </a:path>
              </a:pathLst>
            </a:custGeom>
            <a:blipFill>
              <a:blip r:embed="rId7"/>
              <a:stretch>
                <a:fillRect l="-13457" t="-191660" b="-190283"/>
              </a:stretch>
            </a:blipFill>
          </p:spPr>
        </p:sp>
        <p:sp>
          <p:nvSpPr>
            <p:cNvPr id="19" name="Freeform 19"/>
            <p:cNvSpPr/>
            <p:nvPr/>
          </p:nvSpPr>
          <p:spPr>
            <a:xfrm>
              <a:off x="126446" y="0"/>
              <a:ext cx="1259588" cy="930638"/>
            </a:xfrm>
            <a:custGeom>
              <a:avLst/>
              <a:gdLst/>
              <a:ahLst/>
              <a:cxnLst/>
              <a:rect l="l" t="t" r="r" b="b"/>
              <a:pathLst>
                <a:path w="1259588" h="930638">
                  <a:moveTo>
                    <a:pt x="0" y="0"/>
                  </a:moveTo>
                  <a:lnTo>
                    <a:pt x="1259588" y="0"/>
                  </a:lnTo>
                  <a:lnTo>
                    <a:pt x="1259588" y="930638"/>
                  </a:lnTo>
                  <a:lnTo>
                    <a:pt x="0" y="930638"/>
                  </a:lnTo>
                  <a:lnTo>
                    <a:pt x="0" y="0"/>
                  </a:lnTo>
                  <a:close/>
                </a:path>
              </a:pathLst>
            </a:custGeom>
            <a:blipFill>
              <a:blip r:embed="rId8"/>
              <a:stretch>
                <a:fillRect/>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AutoShape 5"/>
          <p:cNvSpPr/>
          <p:nvPr/>
        </p:nvSpPr>
        <p:spPr>
          <a:xfrm>
            <a:off x="1028700" y="4621258"/>
            <a:ext cx="8115300" cy="0"/>
          </a:xfrm>
          <a:prstGeom prst="line">
            <a:avLst/>
          </a:prstGeom>
          <a:ln w="38100" cap="flat">
            <a:solidFill>
              <a:srgbClr val="1F9139"/>
            </a:solidFill>
            <a:prstDash val="solid"/>
            <a:headEnd type="none" w="sm" len="sm"/>
            <a:tailEnd type="none" w="sm" len="sm"/>
          </a:ln>
        </p:spPr>
      </p:sp>
      <p:sp>
        <p:nvSpPr>
          <p:cNvPr id="6" name="TextBox 6"/>
          <p:cNvSpPr txBox="1"/>
          <p:nvPr/>
        </p:nvSpPr>
        <p:spPr>
          <a:xfrm>
            <a:off x="1028700" y="2157651"/>
            <a:ext cx="16230600" cy="1150570"/>
          </a:xfrm>
          <a:prstGeom prst="rect">
            <a:avLst/>
          </a:prstGeom>
        </p:spPr>
        <p:txBody>
          <a:bodyPr lIns="0" tIns="0" rIns="0" bIns="0" rtlCol="0" anchor="t">
            <a:spAutoFit/>
          </a:bodyPr>
          <a:lstStyle/>
          <a:p>
            <a:pPr algn="l">
              <a:lnSpc>
                <a:spcPts val="8817"/>
              </a:lnSpc>
            </a:pPr>
            <a:r>
              <a:rPr lang="en-US" sz="8397">
                <a:solidFill>
                  <a:srgbClr val="1F9139"/>
                </a:solidFill>
                <a:latin typeface="Montserrat"/>
                <a:ea typeface="Montserrat"/>
                <a:cs typeface="Montserrat"/>
                <a:sym typeface="Montserrat"/>
              </a:rPr>
              <a:t>LƯỢNG GIÁ HỘI THẢO</a:t>
            </a:r>
          </a:p>
        </p:txBody>
      </p:sp>
      <p:grpSp>
        <p:nvGrpSpPr>
          <p:cNvPr id="7" name="Group 7"/>
          <p:cNvGrpSpPr/>
          <p:nvPr/>
        </p:nvGrpSpPr>
        <p:grpSpPr>
          <a:xfrm>
            <a:off x="1066788" y="5095070"/>
            <a:ext cx="175978" cy="17597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8968022" y="3697892"/>
            <a:ext cx="175978" cy="17597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4" name="Group 14"/>
          <p:cNvGrpSpPr/>
          <p:nvPr/>
        </p:nvGrpSpPr>
        <p:grpSpPr>
          <a:xfrm>
            <a:off x="1979522" y="980425"/>
            <a:ext cx="3832235" cy="697978"/>
            <a:chOff x="0" y="0"/>
            <a:chExt cx="5109646" cy="930638"/>
          </a:xfrm>
        </p:grpSpPr>
        <p:sp>
          <p:nvSpPr>
            <p:cNvPr id="15" name="TextBox 15"/>
            <p:cNvSpPr txBox="1"/>
            <p:nvPr/>
          </p:nvSpPr>
          <p:spPr>
            <a:xfrm>
              <a:off x="0" y="54685"/>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6" name="Freeform 16"/>
            <p:cNvSpPr/>
            <p:nvPr/>
          </p:nvSpPr>
          <p:spPr>
            <a:xfrm>
              <a:off x="1505618" y="199668"/>
              <a:ext cx="3009129" cy="531301"/>
            </a:xfrm>
            <a:custGeom>
              <a:avLst/>
              <a:gdLst/>
              <a:ahLst/>
              <a:cxnLst/>
              <a:rect l="l" t="t" r="r" b="b"/>
              <a:pathLst>
                <a:path w="3009129" h="531301">
                  <a:moveTo>
                    <a:pt x="0" y="0"/>
                  </a:moveTo>
                  <a:lnTo>
                    <a:pt x="3009129" y="0"/>
                  </a:lnTo>
                  <a:lnTo>
                    <a:pt x="3009129" y="531301"/>
                  </a:lnTo>
                  <a:lnTo>
                    <a:pt x="0" y="531301"/>
                  </a:lnTo>
                  <a:lnTo>
                    <a:pt x="0" y="0"/>
                  </a:lnTo>
                  <a:close/>
                </a:path>
              </a:pathLst>
            </a:custGeom>
            <a:blipFill>
              <a:blip r:embed="rId7"/>
              <a:stretch>
                <a:fillRect l="-13457" t="-191660" b="-190283"/>
              </a:stretch>
            </a:blipFill>
          </p:spPr>
        </p:sp>
        <p:sp>
          <p:nvSpPr>
            <p:cNvPr id="17" name="Freeform 17"/>
            <p:cNvSpPr/>
            <p:nvPr/>
          </p:nvSpPr>
          <p:spPr>
            <a:xfrm>
              <a:off x="126446" y="0"/>
              <a:ext cx="1259588" cy="930638"/>
            </a:xfrm>
            <a:custGeom>
              <a:avLst/>
              <a:gdLst/>
              <a:ahLst/>
              <a:cxnLst/>
              <a:rect l="l" t="t" r="r" b="b"/>
              <a:pathLst>
                <a:path w="1259588" h="930638">
                  <a:moveTo>
                    <a:pt x="0" y="0"/>
                  </a:moveTo>
                  <a:lnTo>
                    <a:pt x="1259588" y="0"/>
                  </a:lnTo>
                  <a:lnTo>
                    <a:pt x="1259588" y="930638"/>
                  </a:lnTo>
                  <a:lnTo>
                    <a:pt x="0" y="930638"/>
                  </a:lnTo>
                  <a:lnTo>
                    <a:pt x="0" y="0"/>
                  </a:lnTo>
                  <a:close/>
                </a:path>
              </a:pathLst>
            </a:custGeom>
            <a:blipFill>
              <a:blip r:embed="rId8"/>
              <a:stretch>
                <a:fillRect/>
              </a:stretch>
            </a:blipFill>
          </p:spPr>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7335689" y="-2611561"/>
            <a:ext cx="12039733" cy="15510123"/>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AutoShape 5"/>
          <p:cNvSpPr/>
          <p:nvPr/>
        </p:nvSpPr>
        <p:spPr>
          <a:xfrm>
            <a:off x="1152337" y="3678842"/>
            <a:ext cx="8115300" cy="0"/>
          </a:xfrm>
          <a:prstGeom prst="line">
            <a:avLst/>
          </a:prstGeom>
          <a:ln w="38100" cap="flat">
            <a:solidFill>
              <a:srgbClr val="1F9139"/>
            </a:solidFill>
            <a:prstDash val="solid"/>
            <a:headEnd type="none" w="sm" len="sm"/>
            <a:tailEnd type="none" w="sm" len="sm"/>
          </a:ln>
        </p:spPr>
      </p:sp>
      <p:sp>
        <p:nvSpPr>
          <p:cNvPr id="6" name="TextBox 6"/>
          <p:cNvSpPr txBox="1"/>
          <p:nvPr/>
        </p:nvSpPr>
        <p:spPr>
          <a:xfrm>
            <a:off x="1028700" y="2157651"/>
            <a:ext cx="16230600" cy="1150570"/>
          </a:xfrm>
          <a:prstGeom prst="rect">
            <a:avLst/>
          </a:prstGeom>
        </p:spPr>
        <p:txBody>
          <a:bodyPr lIns="0" tIns="0" rIns="0" bIns="0" rtlCol="0" anchor="t">
            <a:spAutoFit/>
          </a:bodyPr>
          <a:lstStyle/>
          <a:p>
            <a:pPr algn="l">
              <a:lnSpc>
                <a:spcPts val="8817"/>
              </a:lnSpc>
            </a:pPr>
            <a:r>
              <a:rPr lang="en-US" sz="8397">
                <a:solidFill>
                  <a:srgbClr val="1F9139"/>
                </a:solidFill>
                <a:latin typeface="Montserrat"/>
                <a:ea typeface="Montserrat"/>
                <a:cs typeface="Montserrat"/>
                <a:sym typeface="Montserrat"/>
              </a:rPr>
              <a:t>TÀI LIỆU THAM KHẢO</a:t>
            </a:r>
          </a:p>
        </p:txBody>
      </p:sp>
      <p:grpSp>
        <p:nvGrpSpPr>
          <p:cNvPr id="7" name="Group 7"/>
          <p:cNvGrpSpPr/>
          <p:nvPr/>
        </p:nvGrpSpPr>
        <p:grpSpPr>
          <a:xfrm>
            <a:off x="1066788" y="5095070"/>
            <a:ext cx="175978" cy="17597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8968022" y="3697892"/>
            <a:ext cx="175978" cy="17597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3" name="Freeform 13"/>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4" name="Group 14"/>
          <p:cNvGrpSpPr/>
          <p:nvPr/>
        </p:nvGrpSpPr>
        <p:grpSpPr>
          <a:xfrm>
            <a:off x="1979522" y="980425"/>
            <a:ext cx="3832235" cy="697978"/>
            <a:chOff x="0" y="0"/>
            <a:chExt cx="5109646" cy="930638"/>
          </a:xfrm>
        </p:grpSpPr>
        <p:sp>
          <p:nvSpPr>
            <p:cNvPr id="15" name="TextBox 15"/>
            <p:cNvSpPr txBox="1"/>
            <p:nvPr/>
          </p:nvSpPr>
          <p:spPr>
            <a:xfrm>
              <a:off x="0" y="54685"/>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6" name="Freeform 16"/>
            <p:cNvSpPr/>
            <p:nvPr/>
          </p:nvSpPr>
          <p:spPr>
            <a:xfrm>
              <a:off x="1505618" y="199668"/>
              <a:ext cx="3009129" cy="531301"/>
            </a:xfrm>
            <a:custGeom>
              <a:avLst/>
              <a:gdLst/>
              <a:ahLst/>
              <a:cxnLst/>
              <a:rect l="l" t="t" r="r" b="b"/>
              <a:pathLst>
                <a:path w="3009129" h="531301">
                  <a:moveTo>
                    <a:pt x="0" y="0"/>
                  </a:moveTo>
                  <a:lnTo>
                    <a:pt x="3009129" y="0"/>
                  </a:lnTo>
                  <a:lnTo>
                    <a:pt x="3009129" y="531301"/>
                  </a:lnTo>
                  <a:lnTo>
                    <a:pt x="0" y="531301"/>
                  </a:lnTo>
                  <a:lnTo>
                    <a:pt x="0" y="0"/>
                  </a:lnTo>
                  <a:close/>
                </a:path>
              </a:pathLst>
            </a:custGeom>
            <a:blipFill>
              <a:blip r:embed="rId7"/>
              <a:stretch>
                <a:fillRect l="-13457" t="-191660" b="-190283"/>
              </a:stretch>
            </a:blipFill>
          </p:spPr>
        </p:sp>
        <p:sp>
          <p:nvSpPr>
            <p:cNvPr id="17" name="Freeform 17"/>
            <p:cNvSpPr/>
            <p:nvPr/>
          </p:nvSpPr>
          <p:spPr>
            <a:xfrm>
              <a:off x="126446" y="0"/>
              <a:ext cx="1259588" cy="930638"/>
            </a:xfrm>
            <a:custGeom>
              <a:avLst/>
              <a:gdLst/>
              <a:ahLst/>
              <a:cxnLst/>
              <a:rect l="l" t="t" r="r" b="b"/>
              <a:pathLst>
                <a:path w="1259588" h="930638">
                  <a:moveTo>
                    <a:pt x="0" y="0"/>
                  </a:moveTo>
                  <a:lnTo>
                    <a:pt x="1259588" y="0"/>
                  </a:lnTo>
                  <a:lnTo>
                    <a:pt x="1259588" y="930638"/>
                  </a:lnTo>
                  <a:lnTo>
                    <a:pt x="0" y="930638"/>
                  </a:lnTo>
                  <a:lnTo>
                    <a:pt x="0" y="0"/>
                  </a:lnTo>
                  <a:close/>
                </a:path>
              </a:pathLst>
            </a:custGeom>
            <a:blipFill>
              <a:blip r:embed="rId8"/>
              <a:stretch>
                <a:fillRect/>
              </a:stretch>
            </a:blipFill>
          </p:spPr>
        </p:sp>
      </p:grpSp>
      <p:sp>
        <p:nvSpPr>
          <p:cNvPr id="18" name="TextBox 18"/>
          <p:cNvSpPr txBox="1"/>
          <p:nvPr/>
        </p:nvSpPr>
        <p:spPr>
          <a:xfrm>
            <a:off x="2646999" y="4197721"/>
            <a:ext cx="14061349" cy="4638675"/>
          </a:xfrm>
          <a:prstGeom prst="rect">
            <a:avLst/>
          </a:prstGeom>
        </p:spPr>
        <p:txBody>
          <a:bodyPr lIns="0" tIns="0" rIns="0" bIns="0" rtlCol="0" anchor="t">
            <a:spAutoFit/>
          </a:bodyPr>
          <a:lstStyle/>
          <a:p>
            <a:pPr algn="l">
              <a:lnSpc>
                <a:spcPts val="3749"/>
              </a:lnSpc>
            </a:pPr>
            <a:r>
              <a:rPr lang="en-US" sz="2499" i="1" spc="22">
                <a:solidFill>
                  <a:srgbClr val="1C1C3D"/>
                </a:solidFill>
                <a:latin typeface="Montserrat Italics"/>
                <a:ea typeface="Montserrat Italics"/>
                <a:cs typeface="Montserrat Italics"/>
                <a:sym typeface="Montserrat Italics"/>
              </a:rPr>
              <a:t>1. Stephen T. (2018) How 40 seconds of compassion could save a life TEDxPenn </a:t>
            </a:r>
            <a:r>
              <a:rPr lang="en-US" sz="2499" i="1" u="sng" spc="22">
                <a:solidFill>
                  <a:srgbClr val="1C1C3D"/>
                </a:solidFill>
                <a:latin typeface="Montserrat Italics"/>
                <a:ea typeface="Montserrat Italics"/>
                <a:cs typeface="Montserrat Italics"/>
                <a:sym typeface="Montserrat Italics"/>
                <a:hlinkClick r:id="rId9" tooltip="https://www.youtube.com/watch?v=elW69hyPUuI"/>
              </a:rPr>
              <a:t>https://www.youtube.com/watch?v=elW69hyPUuI</a:t>
            </a:r>
          </a:p>
          <a:p>
            <a:pPr algn="l">
              <a:lnSpc>
                <a:spcPts val="3749"/>
              </a:lnSpc>
            </a:pPr>
            <a:r>
              <a:rPr lang="en-US" sz="2499" i="1" spc="22">
                <a:solidFill>
                  <a:srgbClr val="1C1C3D"/>
                </a:solidFill>
                <a:latin typeface="Montserrat Italics"/>
                <a:ea typeface="Montserrat Italics"/>
                <a:cs typeface="Montserrat Italics"/>
                <a:sym typeface="Montserrat Italics"/>
              </a:rPr>
              <a:t> 2. Mainul H.(2019). Importance of Empathy among Medical Doctors to Ensure High Quality Healthcare Level </a:t>
            </a:r>
            <a:r>
              <a:rPr lang="en-US" sz="2499" i="1" u="sng" spc="22">
                <a:solidFill>
                  <a:srgbClr val="1C1C3D"/>
                </a:solidFill>
                <a:latin typeface="Montserrat Italics"/>
                <a:ea typeface="Montserrat Italics"/>
                <a:cs typeface="Montserrat Italics"/>
                <a:sym typeface="Montserrat Italics"/>
                <a:hlinkClick r:id="rId10" tooltip="http://www.aihbonline.com"/>
              </a:rPr>
              <a:t>http://www.aihbonline.com</a:t>
            </a:r>
          </a:p>
          <a:p>
            <a:pPr algn="l">
              <a:lnSpc>
                <a:spcPts val="3749"/>
              </a:lnSpc>
            </a:pPr>
            <a:r>
              <a:rPr lang="en-US" sz="2499" i="1" spc="22">
                <a:solidFill>
                  <a:srgbClr val="1C1C3D"/>
                </a:solidFill>
                <a:latin typeface="Montserrat Italics"/>
                <a:ea typeface="Montserrat Italics"/>
                <a:cs typeface="Montserrat Italics"/>
                <a:sym typeface="Montserrat Italics"/>
              </a:rPr>
              <a:t>3. Flinters(2022). Lắng nghe là kỹ năng quan trọng nhất để thành công trong mọi cuộc giao tiếp. https://labs.flinters.vn/life-skills/lang-nghe-la-ky-nang-quan-trong-nhat-de-thanh-cong-trong-moi-cuoc-giao-tiep/</a:t>
            </a:r>
          </a:p>
          <a:p>
            <a:pPr algn="l">
              <a:lnSpc>
                <a:spcPts val="3749"/>
              </a:lnSpc>
            </a:pPr>
            <a:r>
              <a:rPr lang="en-US" sz="2499" i="1" spc="22">
                <a:solidFill>
                  <a:srgbClr val="1C1C3D"/>
                </a:solidFill>
                <a:latin typeface="Montserrat Italics"/>
                <a:ea typeface="Montserrat Italics"/>
                <a:cs typeface="Montserrat Italics"/>
                <a:sym typeface="Montserrat Italics"/>
              </a:rPr>
              <a:t>4. Sabapathi et al(2019).Validation of a 5-item tool to measure patient assessment of clinical compassion in the emergency department. BMC Emergency Medicine. https://doi.org/10.1186/s12873-019-0279-5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86" t="-35267" r="-30481"/>
            </a:stretch>
          </a:blipFill>
        </p:spPr>
      </p:sp>
      <p:sp>
        <p:nvSpPr>
          <p:cNvPr id="3" name="AutoShape 3"/>
          <p:cNvSpPr/>
          <p:nvPr/>
        </p:nvSpPr>
        <p:spPr>
          <a:xfrm>
            <a:off x="1028700" y="6276595"/>
            <a:ext cx="9004050" cy="0"/>
          </a:xfrm>
          <a:prstGeom prst="line">
            <a:avLst/>
          </a:prstGeom>
          <a:ln w="38100" cap="flat">
            <a:solidFill>
              <a:srgbClr val="1F9139"/>
            </a:solidFill>
            <a:prstDash val="solid"/>
            <a:headEnd type="none" w="sm" len="sm"/>
            <a:tailEnd type="none" w="sm" len="sm"/>
          </a:ln>
        </p:spPr>
      </p:sp>
      <p:grpSp>
        <p:nvGrpSpPr>
          <p:cNvPr id="4" name="Group 4"/>
          <p:cNvGrpSpPr/>
          <p:nvPr/>
        </p:nvGrpSpPr>
        <p:grpSpPr>
          <a:xfrm>
            <a:off x="10499475" y="1684219"/>
            <a:ext cx="5817872" cy="581787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50000"/>
              </a:stretch>
            </a:blipFill>
          </p:spPr>
        </p:sp>
      </p:grpSp>
      <p:sp>
        <p:nvSpPr>
          <p:cNvPr id="6" name="Freeform 6"/>
          <p:cNvSpPr/>
          <p:nvPr/>
        </p:nvSpPr>
        <p:spPr>
          <a:xfrm>
            <a:off x="13408411" y="-248877"/>
            <a:ext cx="11506231" cy="14315684"/>
          </a:xfrm>
          <a:custGeom>
            <a:avLst/>
            <a:gdLst/>
            <a:ahLst/>
            <a:cxnLst/>
            <a:rect l="l" t="t" r="r" b="b"/>
            <a:pathLst>
              <a:path w="11506231" h="14315684">
                <a:moveTo>
                  <a:pt x="0" y="0"/>
                </a:moveTo>
                <a:lnTo>
                  <a:pt x="11506231" y="0"/>
                </a:lnTo>
                <a:lnTo>
                  <a:pt x="11506231" y="14315684"/>
                </a:lnTo>
                <a:lnTo>
                  <a:pt x="0" y="143156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5317935" y="6908965"/>
            <a:ext cx="379764" cy="379764"/>
          </a:xfrm>
          <a:custGeom>
            <a:avLst/>
            <a:gdLst/>
            <a:ahLst/>
            <a:cxnLst/>
            <a:rect l="l" t="t" r="r" b="b"/>
            <a:pathLst>
              <a:path w="379764" h="379764">
                <a:moveTo>
                  <a:pt x="0" y="0"/>
                </a:moveTo>
                <a:lnTo>
                  <a:pt x="379764" y="0"/>
                </a:lnTo>
                <a:lnTo>
                  <a:pt x="379764" y="379764"/>
                </a:lnTo>
                <a:lnTo>
                  <a:pt x="0" y="3797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AutoShape 8"/>
          <p:cNvSpPr/>
          <p:nvPr/>
        </p:nvSpPr>
        <p:spPr>
          <a:xfrm>
            <a:off x="1028700" y="8951093"/>
            <a:ext cx="1602581" cy="0"/>
          </a:xfrm>
          <a:prstGeom prst="line">
            <a:avLst/>
          </a:prstGeom>
          <a:ln w="133350" cap="flat">
            <a:solidFill>
              <a:srgbClr val="1F9139"/>
            </a:solidFill>
            <a:prstDash val="solid"/>
            <a:headEnd type="none" w="sm" len="sm"/>
            <a:tailEnd type="none" w="sm" len="sm"/>
          </a:ln>
        </p:spPr>
      </p:sp>
      <p:grpSp>
        <p:nvGrpSpPr>
          <p:cNvPr id="9" name="Group 9"/>
          <p:cNvGrpSpPr/>
          <p:nvPr/>
        </p:nvGrpSpPr>
        <p:grpSpPr>
          <a:xfrm>
            <a:off x="11918889" y="6317604"/>
            <a:ext cx="2979045" cy="297904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4976" r="-24976"/>
              </a:stretch>
            </a:blipFill>
            <a:ln w="209550" cap="sq">
              <a:solidFill>
                <a:srgbClr val="FFFFFF"/>
              </a:solidFill>
              <a:prstDash val="solid"/>
              <a:miter/>
            </a:ln>
          </p:spPr>
        </p:sp>
      </p:grpSp>
      <p:sp>
        <p:nvSpPr>
          <p:cNvPr id="11" name="TextBox 11"/>
          <p:cNvSpPr txBox="1"/>
          <p:nvPr/>
        </p:nvSpPr>
        <p:spPr>
          <a:xfrm>
            <a:off x="1028407" y="3322510"/>
            <a:ext cx="8556595" cy="1537432"/>
          </a:xfrm>
          <a:prstGeom prst="rect">
            <a:avLst/>
          </a:prstGeom>
        </p:spPr>
        <p:txBody>
          <a:bodyPr lIns="0" tIns="0" rIns="0" bIns="0" rtlCol="0" anchor="t">
            <a:spAutoFit/>
          </a:bodyPr>
          <a:lstStyle/>
          <a:p>
            <a:pPr algn="l">
              <a:lnSpc>
                <a:spcPts val="11765"/>
              </a:lnSpc>
            </a:pPr>
            <a:r>
              <a:rPr lang="en-US" sz="11205" b="1">
                <a:solidFill>
                  <a:srgbClr val="1F9139"/>
                </a:solidFill>
                <a:latin typeface="Gordita Bold"/>
                <a:ea typeface="Gordita Bold"/>
                <a:cs typeface="Gordita Bold"/>
                <a:sym typeface="Gordita Bold"/>
              </a:rPr>
              <a:t>Thank You</a:t>
            </a:r>
          </a:p>
        </p:txBody>
      </p:sp>
      <p:sp>
        <p:nvSpPr>
          <p:cNvPr id="12" name="Freeform 12"/>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TextBox 13"/>
          <p:cNvSpPr txBox="1"/>
          <p:nvPr/>
        </p:nvSpPr>
        <p:spPr>
          <a:xfrm>
            <a:off x="1028700" y="4945667"/>
            <a:ext cx="7581021" cy="685800"/>
          </a:xfrm>
          <a:prstGeom prst="rect">
            <a:avLst/>
          </a:prstGeom>
        </p:spPr>
        <p:txBody>
          <a:bodyPr lIns="0" tIns="0" rIns="0" bIns="0" rtlCol="0" anchor="t">
            <a:spAutoFit/>
          </a:bodyPr>
          <a:lstStyle/>
          <a:p>
            <a:pPr algn="l">
              <a:lnSpc>
                <a:spcPts val="5250"/>
              </a:lnSpc>
            </a:pPr>
            <a:r>
              <a:rPr lang="en-US" sz="5000">
                <a:solidFill>
                  <a:srgbClr val="1C1C3D"/>
                </a:solidFill>
                <a:latin typeface="Gordita"/>
                <a:ea typeface="Gordita"/>
                <a:cs typeface="Gordita"/>
                <a:sym typeface="Gordita"/>
              </a:rPr>
              <a:t>For your attention</a:t>
            </a:r>
          </a:p>
        </p:txBody>
      </p:sp>
      <p:grpSp>
        <p:nvGrpSpPr>
          <p:cNvPr id="14" name="Group 14"/>
          <p:cNvGrpSpPr/>
          <p:nvPr/>
        </p:nvGrpSpPr>
        <p:grpSpPr>
          <a:xfrm>
            <a:off x="15745712" y="3449884"/>
            <a:ext cx="1143271" cy="114327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16041582" y="3732761"/>
            <a:ext cx="551529" cy="577518"/>
          </a:xfrm>
          <a:custGeom>
            <a:avLst/>
            <a:gdLst/>
            <a:ahLst/>
            <a:cxnLst/>
            <a:rect l="l" t="t" r="r" b="b"/>
            <a:pathLst>
              <a:path w="551529" h="577518">
                <a:moveTo>
                  <a:pt x="0" y="0"/>
                </a:moveTo>
                <a:lnTo>
                  <a:pt x="551530" y="0"/>
                </a:lnTo>
                <a:lnTo>
                  <a:pt x="551530" y="577518"/>
                </a:lnTo>
                <a:lnTo>
                  <a:pt x="0" y="5775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8" name="Group 18"/>
          <p:cNvGrpSpPr/>
          <p:nvPr/>
        </p:nvGrpSpPr>
        <p:grpSpPr>
          <a:xfrm>
            <a:off x="10032750" y="2471302"/>
            <a:ext cx="447749" cy="44774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5296620" y="7359572"/>
            <a:ext cx="285038" cy="28503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52337" y="635756"/>
            <a:ext cx="4659420" cy="1043595"/>
            <a:chOff x="0" y="0"/>
            <a:chExt cx="6212560" cy="1391460"/>
          </a:xfrm>
        </p:grpSpPr>
        <p:sp>
          <p:nvSpPr>
            <p:cNvPr id="25" name="Freeform 25"/>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TextBox 26"/>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3"/>
              <a:stretch>
                <a:fillRect l="-13457" t="-191660" b="-190283"/>
              </a:stretch>
            </a:blipFill>
          </p:spPr>
        </p:sp>
        <p:sp>
          <p:nvSpPr>
            <p:cNvPr id="28" name="Freeform 28"/>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4"/>
              <a:stretch>
                <a:fillRect/>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34802" r="-4718"/>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AutoShape 12"/>
          <p:cNvSpPr/>
          <p:nvPr/>
        </p:nvSpPr>
        <p:spPr>
          <a:xfrm>
            <a:off x="1094010" y="9019018"/>
            <a:ext cx="8115300" cy="0"/>
          </a:xfrm>
          <a:prstGeom prst="line">
            <a:avLst/>
          </a:prstGeom>
          <a:ln w="38100" cap="flat">
            <a:solidFill>
              <a:srgbClr val="1F9139"/>
            </a:solidFill>
            <a:prstDash val="solid"/>
            <a:headEnd type="none" w="sm" len="sm"/>
            <a:tailEnd type="none" w="sm" len="sm"/>
          </a:ln>
        </p:spPr>
      </p:sp>
      <p:sp>
        <p:nvSpPr>
          <p:cNvPr id="13" name="Freeform 13"/>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4" name="Group 14"/>
          <p:cNvGrpSpPr/>
          <p:nvPr/>
        </p:nvGrpSpPr>
        <p:grpSpPr>
          <a:xfrm>
            <a:off x="16237612" y="1320895"/>
            <a:ext cx="1430811" cy="143081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9" name="Group 19"/>
          <p:cNvGrpSpPr/>
          <p:nvPr/>
        </p:nvGrpSpPr>
        <p:grpSpPr>
          <a:xfrm>
            <a:off x="16219577" y="7351983"/>
            <a:ext cx="1187739" cy="118773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11408565" y="2441104"/>
            <a:ext cx="285038" cy="28503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1152337" y="635756"/>
            <a:ext cx="4659420" cy="1043595"/>
            <a:chOff x="0" y="0"/>
            <a:chExt cx="6212560" cy="1391460"/>
          </a:xfrm>
        </p:grpSpPr>
        <p:sp>
          <p:nvSpPr>
            <p:cNvPr id="26" name="Freeform 26"/>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7" name="TextBox 27"/>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8" name="Freeform 28"/>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9" name="Freeform 29"/>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30" name="TextBox 30"/>
          <p:cNvSpPr txBox="1"/>
          <p:nvPr/>
        </p:nvSpPr>
        <p:spPr>
          <a:xfrm>
            <a:off x="1028700" y="2656035"/>
            <a:ext cx="8493298" cy="3638550"/>
          </a:xfrm>
          <a:prstGeom prst="rect">
            <a:avLst/>
          </a:prstGeom>
        </p:spPr>
        <p:txBody>
          <a:bodyPr lIns="0" tIns="0" rIns="0" bIns="0" rtlCol="0" anchor="t">
            <a:spAutoFit/>
          </a:bodyPr>
          <a:lstStyle/>
          <a:p>
            <a:pPr algn="l">
              <a:lnSpc>
                <a:spcPts val="9450"/>
              </a:lnSpc>
            </a:pPr>
            <a:r>
              <a:rPr lang="en-US" sz="9000" b="1">
                <a:solidFill>
                  <a:srgbClr val="1F9139"/>
                </a:solidFill>
                <a:latin typeface="Montserrat Bold"/>
                <a:ea typeface="Montserrat Bold"/>
                <a:cs typeface="Montserrat Bold"/>
                <a:sym typeface="Montserrat Bold"/>
              </a:rPr>
              <a:t>Thế nào là thấu cảm (empathy)?</a:t>
            </a:r>
          </a:p>
        </p:txBody>
      </p:sp>
      <p:sp>
        <p:nvSpPr>
          <p:cNvPr id="31" name="TextBox 31"/>
          <p:cNvSpPr txBox="1"/>
          <p:nvPr/>
        </p:nvSpPr>
        <p:spPr>
          <a:xfrm>
            <a:off x="1028700" y="8266543"/>
            <a:ext cx="7581021" cy="533400"/>
          </a:xfrm>
          <a:prstGeom prst="rect">
            <a:avLst/>
          </a:prstGeom>
        </p:spPr>
        <p:txBody>
          <a:bodyPr lIns="0" tIns="0" rIns="0" bIns="0" rtlCol="0" anchor="t">
            <a:spAutoFit/>
          </a:bodyPr>
          <a:lstStyle/>
          <a:p>
            <a:pPr algn="l">
              <a:lnSpc>
                <a:spcPts val="4199"/>
              </a:lnSpc>
            </a:pPr>
            <a:r>
              <a:rPr lang="en-US" sz="3999">
                <a:solidFill>
                  <a:srgbClr val="1C1C3D"/>
                </a:solidFill>
                <a:latin typeface="Montserrat"/>
                <a:ea typeface="Montserrat"/>
                <a:cs typeface="Montserrat"/>
                <a:sym typeface="Montserrat"/>
              </a:rPr>
              <a:t>Câu hỏi tương tác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8323175" y="-1824805"/>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687928" y="4107814"/>
            <a:ext cx="5785416" cy="5785416"/>
          </a:xfrm>
          <a:custGeom>
            <a:avLst/>
            <a:gdLst/>
            <a:ahLst/>
            <a:cxnLst/>
            <a:rect l="l" t="t" r="r" b="b"/>
            <a:pathLst>
              <a:path w="5785416" h="5785416">
                <a:moveTo>
                  <a:pt x="0" y="0"/>
                </a:moveTo>
                <a:lnTo>
                  <a:pt x="5785416" y="0"/>
                </a:lnTo>
                <a:lnTo>
                  <a:pt x="5785416" y="5785416"/>
                </a:lnTo>
                <a:lnTo>
                  <a:pt x="0" y="5785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7">
              <a:alphaModFix amt="6000"/>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0875158" y="2726142"/>
            <a:ext cx="6532158" cy="653215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27724" r="-11796"/>
              </a:stretch>
            </a:blipFill>
            <a:ln w="171450" cap="sq">
              <a:solidFill>
                <a:srgbClr val="FFFFFF"/>
              </a:solidFill>
              <a:prstDash val="solid"/>
              <a:miter/>
            </a:ln>
          </p:spPr>
        </p:sp>
      </p:grpSp>
      <p:grpSp>
        <p:nvGrpSpPr>
          <p:cNvPr id="8" name="Group 8"/>
          <p:cNvGrpSpPr/>
          <p:nvPr/>
        </p:nvGrpSpPr>
        <p:grpSpPr>
          <a:xfrm>
            <a:off x="10317409" y="3733152"/>
            <a:ext cx="1376194" cy="13761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0673559" y="4073660"/>
            <a:ext cx="663895" cy="695178"/>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AutoShape 12"/>
          <p:cNvSpPr/>
          <p:nvPr/>
        </p:nvSpPr>
        <p:spPr>
          <a:xfrm>
            <a:off x="1094010" y="9019018"/>
            <a:ext cx="8115300" cy="0"/>
          </a:xfrm>
          <a:prstGeom prst="line">
            <a:avLst/>
          </a:prstGeom>
          <a:ln w="38100" cap="flat">
            <a:solidFill>
              <a:srgbClr val="1F9139"/>
            </a:solidFill>
            <a:prstDash val="solid"/>
            <a:headEnd type="none" w="sm" len="sm"/>
            <a:tailEnd type="none" w="sm" len="sm"/>
          </a:ln>
        </p:spPr>
      </p:sp>
      <p:sp>
        <p:nvSpPr>
          <p:cNvPr id="13" name="Freeform 13"/>
          <p:cNvSpPr/>
          <p:nvPr/>
        </p:nvSpPr>
        <p:spPr>
          <a:xfrm>
            <a:off x="4819210" y="7585641"/>
            <a:ext cx="395563" cy="414202"/>
          </a:xfrm>
          <a:custGeom>
            <a:avLst/>
            <a:gdLst/>
            <a:ahLst/>
            <a:cxnLst/>
            <a:rect l="l" t="t" r="r" b="b"/>
            <a:pathLst>
              <a:path w="395563" h="414202">
                <a:moveTo>
                  <a:pt x="0" y="0"/>
                </a:moveTo>
                <a:lnTo>
                  <a:pt x="395564" y="0"/>
                </a:lnTo>
                <a:lnTo>
                  <a:pt x="395564" y="414202"/>
                </a:lnTo>
                <a:lnTo>
                  <a:pt x="0" y="4142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4" name="Group 14"/>
          <p:cNvGrpSpPr/>
          <p:nvPr/>
        </p:nvGrpSpPr>
        <p:grpSpPr>
          <a:xfrm>
            <a:off x="16237612" y="1320895"/>
            <a:ext cx="1430811" cy="143081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9" name="Group 19"/>
          <p:cNvGrpSpPr/>
          <p:nvPr/>
        </p:nvGrpSpPr>
        <p:grpSpPr>
          <a:xfrm>
            <a:off x="16219577" y="7351983"/>
            <a:ext cx="1187739" cy="118773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9139"/>
            </a:solidFill>
            <a:ln w="85725" cap="sq">
              <a:solidFill>
                <a:srgbClr val="FFFFFF"/>
              </a:solid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11408565" y="2441104"/>
            <a:ext cx="285038" cy="28503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1152337" y="635756"/>
            <a:ext cx="4659420" cy="1043595"/>
            <a:chOff x="0" y="0"/>
            <a:chExt cx="6212560" cy="1391460"/>
          </a:xfrm>
        </p:grpSpPr>
        <p:sp>
          <p:nvSpPr>
            <p:cNvPr id="26" name="Freeform 26"/>
            <p:cNvSpPr/>
            <p:nvPr/>
          </p:nvSpPr>
          <p:spPr>
            <a:xfrm>
              <a:off x="0" y="0"/>
              <a:ext cx="1468599" cy="1391460"/>
            </a:xfrm>
            <a:custGeom>
              <a:avLst/>
              <a:gdLst/>
              <a:ahLst/>
              <a:cxnLst/>
              <a:rect l="l" t="t" r="r" b="b"/>
              <a:pathLst>
                <a:path w="1468599" h="1391460">
                  <a:moveTo>
                    <a:pt x="0" y="0"/>
                  </a:moveTo>
                  <a:lnTo>
                    <a:pt x="1468599" y="0"/>
                  </a:lnTo>
                  <a:lnTo>
                    <a:pt x="1468599" y="1391460"/>
                  </a:lnTo>
                  <a:lnTo>
                    <a:pt x="0" y="13914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7" name="TextBox 27"/>
            <p:cNvSpPr txBox="1"/>
            <p:nvPr/>
          </p:nvSpPr>
          <p:spPr>
            <a:xfrm>
              <a:off x="1102914" y="514244"/>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8" name="Freeform 28"/>
            <p:cNvSpPr/>
            <p:nvPr/>
          </p:nvSpPr>
          <p:spPr>
            <a:xfrm>
              <a:off x="2608532" y="659228"/>
              <a:ext cx="3009129" cy="531301"/>
            </a:xfrm>
            <a:custGeom>
              <a:avLst/>
              <a:gdLst/>
              <a:ahLst/>
              <a:cxnLst/>
              <a:rect l="l" t="t" r="r" b="b"/>
              <a:pathLst>
                <a:path w="3009129" h="531301">
                  <a:moveTo>
                    <a:pt x="0" y="0"/>
                  </a:moveTo>
                  <a:lnTo>
                    <a:pt x="3009130" y="0"/>
                  </a:lnTo>
                  <a:lnTo>
                    <a:pt x="3009130" y="531301"/>
                  </a:lnTo>
                  <a:lnTo>
                    <a:pt x="0" y="531301"/>
                  </a:lnTo>
                  <a:lnTo>
                    <a:pt x="0" y="0"/>
                  </a:lnTo>
                  <a:close/>
                </a:path>
              </a:pathLst>
            </a:custGeom>
            <a:blipFill>
              <a:blip r:embed="rId14"/>
              <a:stretch>
                <a:fillRect l="-13457" t="-191660" b="-190283"/>
              </a:stretch>
            </a:blipFill>
          </p:spPr>
        </p:sp>
        <p:sp>
          <p:nvSpPr>
            <p:cNvPr id="29" name="Freeform 29"/>
            <p:cNvSpPr/>
            <p:nvPr/>
          </p:nvSpPr>
          <p:spPr>
            <a:xfrm>
              <a:off x="1229360" y="459559"/>
              <a:ext cx="1259588" cy="930638"/>
            </a:xfrm>
            <a:custGeom>
              <a:avLst/>
              <a:gdLst/>
              <a:ahLst/>
              <a:cxnLst/>
              <a:rect l="l" t="t" r="r" b="b"/>
              <a:pathLst>
                <a:path w="1259588" h="930638">
                  <a:moveTo>
                    <a:pt x="0" y="0"/>
                  </a:moveTo>
                  <a:lnTo>
                    <a:pt x="1259589" y="0"/>
                  </a:lnTo>
                  <a:lnTo>
                    <a:pt x="1259589" y="930638"/>
                  </a:lnTo>
                  <a:lnTo>
                    <a:pt x="0" y="930638"/>
                  </a:lnTo>
                  <a:lnTo>
                    <a:pt x="0" y="0"/>
                  </a:lnTo>
                  <a:close/>
                </a:path>
              </a:pathLst>
            </a:custGeom>
            <a:blipFill>
              <a:blip r:embed="rId15"/>
              <a:stretch>
                <a:fillRect/>
              </a:stretch>
            </a:blipFill>
          </p:spPr>
        </p:sp>
      </p:grpSp>
      <p:sp>
        <p:nvSpPr>
          <p:cNvPr id="30" name="TextBox 30"/>
          <p:cNvSpPr txBox="1"/>
          <p:nvPr/>
        </p:nvSpPr>
        <p:spPr>
          <a:xfrm>
            <a:off x="1028700" y="2656035"/>
            <a:ext cx="9222034" cy="3638550"/>
          </a:xfrm>
          <a:prstGeom prst="rect">
            <a:avLst/>
          </a:prstGeom>
        </p:spPr>
        <p:txBody>
          <a:bodyPr lIns="0" tIns="0" rIns="0" bIns="0" rtlCol="0" anchor="t">
            <a:spAutoFit/>
          </a:bodyPr>
          <a:lstStyle/>
          <a:p>
            <a:pPr algn="l">
              <a:lnSpc>
                <a:spcPts val="9450"/>
              </a:lnSpc>
            </a:pPr>
            <a:r>
              <a:rPr lang="en-US" sz="9000" b="1">
                <a:solidFill>
                  <a:srgbClr val="1F9139"/>
                </a:solidFill>
                <a:latin typeface="Montserrat Bold"/>
                <a:ea typeface="Montserrat Bold"/>
                <a:cs typeface="Montserrat Bold"/>
                <a:sym typeface="Montserrat Bold"/>
              </a:rPr>
              <a:t>Thế nào là thương cảm (compassion)?</a:t>
            </a:r>
          </a:p>
        </p:txBody>
      </p:sp>
      <p:sp>
        <p:nvSpPr>
          <p:cNvPr id="31" name="TextBox 31"/>
          <p:cNvSpPr txBox="1"/>
          <p:nvPr/>
        </p:nvSpPr>
        <p:spPr>
          <a:xfrm>
            <a:off x="1028700" y="8266543"/>
            <a:ext cx="7581021" cy="533400"/>
          </a:xfrm>
          <a:prstGeom prst="rect">
            <a:avLst/>
          </a:prstGeom>
        </p:spPr>
        <p:txBody>
          <a:bodyPr lIns="0" tIns="0" rIns="0" bIns="0" rtlCol="0" anchor="t">
            <a:spAutoFit/>
          </a:bodyPr>
          <a:lstStyle/>
          <a:p>
            <a:pPr algn="l">
              <a:lnSpc>
                <a:spcPts val="4199"/>
              </a:lnSpc>
            </a:pPr>
            <a:r>
              <a:rPr lang="en-US" sz="3999">
                <a:solidFill>
                  <a:srgbClr val="1C1C3D"/>
                </a:solidFill>
                <a:latin typeface="Montserrat"/>
                <a:ea typeface="Montserrat"/>
                <a:cs typeface="Montserrat"/>
                <a:sym typeface="Montserrat"/>
              </a:rPr>
              <a:t>Câu hỏi tương tác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7763" t="-21913" r="-27503" b="-13353"/>
            </a:stretch>
          </a:blipFill>
        </p:spPr>
      </p:sp>
      <p:grpSp>
        <p:nvGrpSpPr>
          <p:cNvPr id="3" name="Group 3"/>
          <p:cNvGrpSpPr/>
          <p:nvPr/>
        </p:nvGrpSpPr>
        <p:grpSpPr>
          <a:xfrm>
            <a:off x="-2639001" y="-459353"/>
            <a:ext cx="13514159" cy="11071248"/>
            <a:chOff x="0" y="0"/>
            <a:chExt cx="3559285" cy="2915884"/>
          </a:xfrm>
        </p:grpSpPr>
        <p:sp>
          <p:nvSpPr>
            <p:cNvPr id="4" name="Freeform 4"/>
            <p:cNvSpPr/>
            <p:nvPr/>
          </p:nvSpPr>
          <p:spPr>
            <a:xfrm>
              <a:off x="0" y="0"/>
              <a:ext cx="3559285" cy="2915884"/>
            </a:xfrm>
            <a:custGeom>
              <a:avLst/>
              <a:gdLst/>
              <a:ahLst/>
              <a:cxnLst/>
              <a:rect l="l" t="t" r="r" b="b"/>
              <a:pathLst>
                <a:path w="3559285" h="2915884">
                  <a:moveTo>
                    <a:pt x="0" y="0"/>
                  </a:moveTo>
                  <a:lnTo>
                    <a:pt x="3559285" y="0"/>
                  </a:lnTo>
                  <a:lnTo>
                    <a:pt x="3559285" y="2915884"/>
                  </a:lnTo>
                  <a:lnTo>
                    <a:pt x="0" y="2915884"/>
                  </a:lnTo>
                  <a:close/>
                </a:path>
              </a:pathLst>
            </a:custGeom>
            <a:solidFill>
              <a:srgbClr val="1F9139"/>
            </a:solidFill>
          </p:spPr>
        </p:sp>
        <p:sp>
          <p:nvSpPr>
            <p:cNvPr id="5" name="TextBox 5"/>
            <p:cNvSpPr txBox="1"/>
            <p:nvPr/>
          </p:nvSpPr>
          <p:spPr>
            <a:xfrm>
              <a:off x="0" y="-47625"/>
              <a:ext cx="3559285" cy="2963509"/>
            </a:xfrm>
            <a:prstGeom prst="rect">
              <a:avLst/>
            </a:prstGeom>
          </p:spPr>
          <p:txBody>
            <a:bodyPr lIns="50800" tIns="50800" rIns="50800" bIns="50800" rtlCol="0" anchor="ctr"/>
            <a:lstStyle/>
            <a:p>
              <a:pPr algn="ctr">
                <a:lnSpc>
                  <a:spcPts val="3678"/>
                </a:lnSpc>
              </a:pPr>
              <a:endParaRPr/>
            </a:p>
          </p:txBody>
        </p:sp>
      </p:grpSp>
      <p:sp>
        <p:nvSpPr>
          <p:cNvPr id="6" name="Freeform 6"/>
          <p:cNvSpPr/>
          <p:nvPr/>
        </p:nvSpPr>
        <p:spPr>
          <a:xfrm>
            <a:off x="14225152" y="648632"/>
            <a:ext cx="4414617" cy="3735870"/>
          </a:xfrm>
          <a:custGeom>
            <a:avLst/>
            <a:gdLst/>
            <a:ahLst/>
            <a:cxnLst/>
            <a:rect l="l" t="t" r="r" b="b"/>
            <a:pathLst>
              <a:path w="4414617" h="3735870">
                <a:moveTo>
                  <a:pt x="0" y="0"/>
                </a:moveTo>
                <a:lnTo>
                  <a:pt x="4414618" y="0"/>
                </a:lnTo>
                <a:lnTo>
                  <a:pt x="4414618" y="3735870"/>
                </a:lnTo>
                <a:lnTo>
                  <a:pt x="0" y="37358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flipH="1">
            <a:off x="9035902" y="-1644177"/>
            <a:ext cx="10537869" cy="13575354"/>
          </a:xfrm>
          <a:custGeom>
            <a:avLst/>
            <a:gdLst/>
            <a:ahLst/>
            <a:cxnLst/>
            <a:rect l="l" t="t" r="r" b="b"/>
            <a:pathLst>
              <a:path w="10537869" h="13575354">
                <a:moveTo>
                  <a:pt x="10537869" y="0"/>
                </a:moveTo>
                <a:lnTo>
                  <a:pt x="0" y="0"/>
                </a:lnTo>
                <a:lnTo>
                  <a:pt x="0" y="13575354"/>
                </a:lnTo>
                <a:lnTo>
                  <a:pt x="10537869" y="13575354"/>
                </a:lnTo>
                <a:lnTo>
                  <a:pt x="1053786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AutoShape 8"/>
          <p:cNvSpPr/>
          <p:nvPr/>
        </p:nvSpPr>
        <p:spPr>
          <a:xfrm>
            <a:off x="1028700" y="4621258"/>
            <a:ext cx="8115300" cy="0"/>
          </a:xfrm>
          <a:prstGeom prst="line">
            <a:avLst/>
          </a:prstGeom>
          <a:ln w="38100" cap="flat">
            <a:solidFill>
              <a:srgbClr val="1F9139"/>
            </a:solidFill>
            <a:prstDash val="solid"/>
            <a:headEnd type="none" w="sm" len="sm"/>
            <a:tailEnd type="none" w="sm" len="sm"/>
          </a:ln>
        </p:spPr>
      </p:sp>
      <p:grpSp>
        <p:nvGrpSpPr>
          <p:cNvPr id="9" name="Group 9"/>
          <p:cNvGrpSpPr/>
          <p:nvPr/>
        </p:nvGrpSpPr>
        <p:grpSpPr>
          <a:xfrm>
            <a:off x="13017664" y="670580"/>
            <a:ext cx="973947" cy="9739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13269715" y="911561"/>
            <a:ext cx="469846" cy="491985"/>
          </a:xfrm>
          <a:custGeom>
            <a:avLst/>
            <a:gdLst/>
            <a:ahLst/>
            <a:cxnLst/>
            <a:rect l="l" t="t" r="r" b="b"/>
            <a:pathLst>
              <a:path w="469846" h="491985">
                <a:moveTo>
                  <a:pt x="0" y="0"/>
                </a:moveTo>
                <a:lnTo>
                  <a:pt x="469845" y="0"/>
                </a:lnTo>
                <a:lnTo>
                  <a:pt x="469845" y="491985"/>
                </a:lnTo>
                <a:lnTo>
                  <a:pt x="0" y="4919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1028700" y="2007015"/>
            <a:ext cx="14402831" cy="685800"/>
          </a:xfrm>
          <a:prstGeom prst="rect">
            <a:avLst/>
          </a:prstGeom>
        </p:spPr>
        <p:txBody>
          <a:bodyPr lIns="0" tIns="0" rIns="0" bIns="0" rtlCol="0" anchor="t">
            <a:spAutoFit/>
          </a:bodyPr>
          <a:lstStyle/>
          <a:p>
            <a:pPr algn="l">
              <a:lnSpc>
                <a:spcPts val="5250"/>
              </a:lnSpc>
            </a:pPr>
            <a:r>
              <a:rPr lang="en-US" sz="5000" b="1">
                <a:solidFill>
                  <a:srgbClr val="FFFFFF"/>
                </a:solidFill>
                <a:latin typeface="Montserrat Bold"/>
                <a:ea typeface="Montserrat Bold"/>
                <a:cs typeface="Montserrat Bold"/>
                <a:sym typeface="Montserrat Bold"/>
              </a:rPr>
              <a:t>Thông cảm &amp; thấu cảm &amp; thương cảm</a:t>
            </a:r>
          </a:p>
        </p:txBody>
      </p:sp>
      <p:sp>
        <p:nvSpPr>
          <p:cNvPr id="14" name="Freeform 14"/>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5300737" y="-4344171"/>
            <a:ext cx="6349035" cy="5372871"/>
          </a:xfrm>
          <a:custGeom>
            <a:avLst/>
            <a:gdLst/>
            <a:ahLst/>
            <a:cxnLst/>
            <a:rect l="l" t="t" r="r" b="b"/>
            <a:pathLst>
              <a:path w="6349035" h="5372871">
                <a:moveTo>
                  <a:pt x="0" y="0"/>
                </a:moveTo>
                <a:lnTo>
                  <a:pt x="6349035" y="0"/>
                </a:lnTo>
                <a:lnTo>
                  <a:pt x="6349035" y="5372871"/>
                </a:lnTo>
                <a:lnTo>
                  <a:pt x="0" y="5372871"/>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sp>
      <p:grpSp>
        <p:nvGrpSpPr>
          <p:cNvPr id="16" name="Group 16"/>
          <p:cNvGrpSpPr/>
          <p:nvPr/>
        </p:nvGrpSpPr>
        <p:grpSpPr>
          <a:xfrm>
            <a:off x="14447224" y="3683416"/>
            <a:ext cx="460471" cy="46047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a:off x="17595856" y="1645777"/>
            <a:ext cx="285038" cy="28503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10447921" y="1804795"/>
            <a:ext cx="252042" cy="25204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1979522" y="980425"/>
            <a:ext cx="3832235" cy="697978"/>
            <a:chOff x="0" y="0"/>
            <a:chExt cx="5109646" cy="930638"/>
          </a:xfrm>
        </p:grpSpPr>
        <p:sp>
          <p:nvSpPr>
            <p:cNvPr id="26" name="TextBox 26"/>
            <p:cNvSpPr txBox="1"/>
            <p:nvPr/>
          </p:nvSpPr>
          <p:spPr>
            <a:xfrm>
              <a:off x="0" y="54685"/>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1505618" y="199668"/>
              <a:ext cx="3009129" cy="531301"/>
            </a:xfrm>
            <a:custGeom>
              <a:avLst/>
              <a:gdLst/>
              <a:ahLst/>
              <a:cxnLst/>
              <a:rect l="l" t="t" r="r" b="b"/>
              <a:pathLst>
                <a:path w="3009129" h="531301">
                  <a:moveTo>
                    <a:pt x="0" y="0"/>
                  </a:moveTo>
                  <a:lnTo>
                    <a:pt x="3009129" y="0"/>
                  </a:lnTo>
                  <a:lnTo>
                    <a:pt x="3009129" y="531301"/>
                  </a:lnTo>
                  <a:lnTo>
                    <a:pt x="0" y="531301"/>
                  </a:lnTo>
                  <a:lnTo>
                    <a:pt x="0" y="0"/>
                  </a:lnTo>
                  <a:close/>
                </a:path>
              </a:pathLst>
            </a:custGeom>
            <a:blipFill>
              <a:blip r:embed="rId11"/>
              <a:stretch>
                <a:fillRect l="-13457" t="-191660" b="-190283"/>
              </a:stretch>
            </a:blipFill>
          </p:spPr>
        </p:sp>
        <p:sp>
          <p:nvSpPr>
            <p:cNvPr id="28" name="Freeform 28"/>
            <p:cNvSpPr/>
            <p:nvPr/>
          </p:nvSpPr>
          <p:spPr>
            <a:xfrm>
              <a:off x="126446" y="0"/>
              <a:ext cx="1259588" cy="930638"/>
            </a:xfrm>
            <a:custGeom>
              <a:avLst/>
              <a:gdLst/>
              <a:ahLst/>
              <a:cxnLst/>
              <a:rect l="l" t="t" r="r" b="b"/>
              <a:pathLst>
                <a:path w="1259588" h="930638">
                  <a:moveTo>
                    <a:pt x="0" y="0"/>
                  </a:moveTo>
                  <a:lnTo>
                    <a:pt x="1259588" y="0"/>
                  </a:lnTo>
                  <a:lnTo>
                    <a:pt x="1259588" y="930638"/>
                  </a:lnTo>
                  <a:lnTo>
                    <a:pt x="0" y="930638"/>
                  </a:lnTo>
                  <a:lnTo>
                    <a:pt x="0" y="0"/>
                  </a:lnTo>
                  <a:close/>
                </a:path>
              </a:pathLst>
            </a:custGeom>
            <a:blipFill>
              <a:blip r:embed="rId12"/>
              <a:stretch>
                <a:fillRect/>
              </a:stretch>
            </a:blipFill>
          </p:spPr>
        </p:sp>
      </p:grpSp>
      <p:grpSp>
        <p:nvGrpSpPr>
          <p:cNvPr id="29" name="Group 29"/>
          <p:cNvGrpSpPr/>
          <p:nvPr/>
        </p:nvGrpSpPr>
        <p:grpSpPr>
          <a:xfrm>
            <a:off x="967819" y="5980576"/>
            <a:ext cx="4588696" cy="1475821"/>
            <a:chOff x="0" y="0"/>
            <a:chExt cx="1208545" cy="388694"/>
          </a:xfrm>
        </p:grpSpPr>
        <p:sp>
          <p:nvSpPr>
            <p:cNvPr id="30" name="Freeform 30"/>
            <p:cNvSpPr/>
            <p:nvPr/>
          </p:nvSpPr>
          <p:spPr>
            <a:xfrm>
              <a:off x="0" y="0"/>
              <a:ext cx="1208545" cy="388694"/>
            </a:xfrm>
            <a:custGeom>
              <a:avLst/>
              <a:gdLst/>
              <a:ahLst/>
              <a:cxnLst/>
              <a:rect l="l" t="t" r="r" b="b"/>
              <a:pathLst>
                <a:path w="1208545" h="388694">
                  <a:moveTo>
                    <a:pt x="86046" y="0"/>
                  </a:moveTo>
                  <a:lnTo>
                    <a:pt x="1122500" y="0"/>
                  </a:lnTo>
                  <a:cubicBezTo>
                    <a:pt x="1170021" y="0"/>
                    <a:pt x="1208545" y="38524"/>
                    <a:pt x="1208545" y="86046"/>
                  </a:cubicBezTo>
                  <a:lnTo>
                    <a:pt x="1208545" y="302648"/>
                  </a:lnTo>
                  <a:cubicBezTo>
                    <a:pt x="1208545" y="325469"/>
                    <a:pt x="1199480" y="347355"/>
                    <a:pt x="1183343" y="363491"/>
                  </a:cubicBezTo>
                  <a:cubicBezTo>
                    <a:pt x="1167206" y="379628"/>
                    <a:pt x="1145320" y="388694"/>
                    <a:pt x="1122500" y="388694"/>
                  </a:cubicBezTo>
                  <a:lnTo>
                    <a:pt x="86046" y="388694"/>
                  </a:lnTo>
                  <a:cubicBezTo>
                    <a:pt x="38524" y="388694"/>
                    <a:pt x="0" y="350170"/>
                    <a:pt x="0" y="302648"/>
                  </a:cubicBezTo>
                  <a:lnTo>
                    <a:pt x="0" y="86046"/>
                  </a:lnTo>
                  <a:cubicBezTo>
                    <a:pt x="0" y="38524"/>
                    <a:pt x="38524" y="0"/>
                    <a:pt x="86046" y="0"/>
                  </a:cubicBezTo>
                  <a:close/>
                </a:path>
              </a:pathLst>
            </a:custGeom>
            <a:solidFill>
              <a:srgbClr val="E3FFCF"/>
            </a:solidFill>
          </p:spPr>
        </p:sp>
        <p:sp>
          <p:nvSpPr>
            <p:cNvPr id="31" name="TextBox 31"/>
            <p:cNvSpPr txBox="1"/>
            <p:nvPr/>
          </p:nvSpPr>
          <p:spPr>
            <a:xfrm>
              <a:off x="0" y="-38100"/>
              <a:ext cx="1208545" cy="426794"/>
            </a:xfrm>
            <a:prstGeom prst="rect">
              <a:avLst/>
            </a:prstGeom>
          </p:spPr>
          <p:txBody>
            <a:bodyPr lIns="50800" tIns="50800" rIns="50800" bIns="50800" rtlCol="0" anchor="ctr"/>
            <a:lstStyle/>
            <a:p>
              <a:pPr algn="ctr">
                <a:lnSpc>
                  <a:spcPts val="3359"/>
                </a:lnSpc>
              </a:pPr>
              <a:r>
                <a:rPr lang="en-US" sz="2400">
                  <a:solidFill>
                    <a:srgbClr val="105D22"/>
                  </a:solidFill>
                  <a:latin typeface="Montserrat"/>
                  <a:ea typeface="Montserrat"/>
                  <a:cs typeface="Montserrat"/>
                  <a:sym typeface="Montserrat"/>
                </a:rPr>
                <a:t>Tôi lấy làm tiếc là bạn đang chịu đau khổ </a:t>
              </a:r>
            </a:p>
          </p:txBody>
        </p:sp>
      </p:grpSp>
      <p:grpSp>
        <p:nvGrpSpPr>
          <p:cNvPr id="32" name="Group 32"/>
          <p:cNvGrpSpPr/>
          <p:nvPr/>
        </p:nvGrpSpPr>
        <p:grpSpPr>
          <a:xfrm>
            <a:off x="5874886" y="5980576"/>
            <a:ext cx="4588696" cy="1475821"/>
            <a:chOff x="0" y="0"/>
            <a:chExt cx="1208545" cy="388694"/>
          </a:xfrm>
        </p:grpSpPr>
        <p:sp>
          <p:nvSpPr>
            <p:cNvPr id="33" name="Freeform 33"/>
            <p:cNvSpPr/>
            <p:nvPr/>
          </p:nvSpPr>
          <p:spPr>
            <a:xfrm>
              <a:off x="0" y="0"/>
              <a:ext cx="1208545" cy="388694"/>
            </a:xfrm>
            <a:custGeom>
              <a:avLst/>
              <a:gdLst/>
              <a:ahLst/>
              <a:cxnLst/>
              <a:rect l="l" t="t" r="r" b="b"/>
              <a:pathLst>
                <a:path w="1208545" h="388694">
                  <a:moveTo>
                    <a:pt x="86046" y="0"/>
                  </a:moveTo>
                  <a:lnTo>
                    <a:pt x="1122500" y="0"/>
                  </a:lnTo>
                  <a:cubicBezTo>
                    <a:pt x="1170021" y="0"/>
                    <a:pt x="1208545" y="38524"/>
                    <a:pt x="1208545" y="86046"/>
                  </a:cubicBezTo>
                  <a:lnTo>
                    <a:pt x="1208545" y="302648"/>
                  </a:lnTo>
                  <a:cubicBezTo>
                    <a:pt x="1208545" y="325469"/>
                    <a:pt x="1199480" y="347355"/>
                    <a:pt x="1183343" y="363491"/>
                  </a:cubicBezTo>
                  <a:cubicBezTo>
                    <a:pt x="1167206" y="379628"/>
                    <a:pt x="1145320" y="388694"/>
                    <a:pt x="1122500" y="388694"/>
                  </a:cubicBezTo>
                  <a:lnTo>
                    <a:pt x="86046" y="388694"/>
                  </a:lnTo>
                  <a:cubicBezTo>
                    <a:pt x="38524" y="388694"/>
                    <a:pt x="0" y="350170"/>
                    <a:pt x="0" y="302648"/>
                  </a:cubicBezTo>
                  <a:lnTo>
                    <a:pt x="0" y="86046"/>
                  </a:lnTo>
                  <a:cubicBezTo>
                    <a:pt x="0" y="38524"/>
                    <a:pt x="38524" y="0"/>
                    <a:pt x="86046" y="0"/>
                  </a:cubicBezTo>
                  <a:close/>
                </a:path>
              </a:pathLst>
            </a:custGeom>
            <a:solidFill>
              <a:srgbClr val="E3FFCF"/>
            </a:solidFill>
          </p:spPr>
        </p:sp>
        <p:sp>
          <p:nvSpPr>
            <p:cNvPr id="34" name="TextBox 34"/>
            <p:cNvSpPr txBox="1"/>
            <p:nvPr/>
          </p:nvSpPr>
          <p:spPr>
            <a:xfrm>
              <a:off x="0" y="-38100"/>
              <a:ext cx="1208545" cy="426794"/>
            </a:xfrm>
            <a:prstGeom prst="rect">
              <a:avLst/>
            </a:prstGeom>
          </p:spPr>
          <p:txBody>
            <a:bodyPr lIns="50800" tIns="50800" rIns="50800" bIns="50800" rtlCol="0" anchor="ctr"/>
            <a:lstStyle/>
            <a:p>
              <a:pPr algn="ctr">
                <a:lnSpc>
                  <a:spcPts val="3359"/>
                </a:lnSpc>
              </a:pPr>
              <a:r>
                <a:rPr lang="en-US" sz="2400">
                  <a:solidFill>
                    <a:srgbClr val="105D22"/>
                  </a:solidFill>
                  <a:latin typeface="Montserrat"/>
                  <a:ea typeface="Montserrat"/>
                  <a:cs typeface="Montserrat"/>
                  <a:sym typeface="Montserrat"/>
                </a:rPr>
                <a:t>Tôi có thể tưởng tượng điều bạn đang cảm nhận</a:t>
              </a:r>
            </a:p>
          </p:txBody>
        </p:sp>
      </p:grpSp>
      <p:grpSp>
        <p:nvGrpSpPr>
          <p:cNvPr id="35" name="Group 35"/>
          <p:cNvGrpSpPr/>
          <p:nvPr/>
        </p:nvGrpSpPr>
        <p:grpSpPr>
          <a:xfrm>
            <a:off x="10777907" y="5980576"/>
            <a:ext cx="4588696" cy="1475821"/>
            <a:chOff x="0" y="0"/>
            <a:chExt cx="1208545" cy="388694"/>
          </a:xfrm>
        </p:grpSpPr>
        <p:sp>
          <p:nvSpPr>
            <p:cNvPr id="36" name="Freeform 36"/>
            <p:cNvSpPr/>
            <p:nvPr/>
          </p:nvSpPr>
          <p:spPr>
            <a:xfrm>
              <a:off x="0" y="0"/>
              <a:ext cx="1208545" cy="388694"/>
            </a:xfrm>
            <a:custGeom>
              <a:avLst/>
              <a:gdLst/>
              <a:ahLst/>
              <a:cxnLst/>
              <a:rect l="l" t="t" r="r" b="b"/>
              <a:pathLst>
                <a:path w="1208545" h="388694">
                  <a:moveTo>
                    <a:pt x="86046" y="0"/>
                  </a:moveTo>
                  <a:lnTo>
                    <a:pt x="1122500" y="0"/>
                  </a:lnTo>
                  <a:cubicBezTo>
                    <a:pt x="1170021" y="0"/>
                    <a:pt x="1208545" y="38524"/>
                    <a:pt x="1208545" y="86046"/>
                  </a:cubicBezTo>
                  <a:lnTo>
                    <a:pt x="1208545" y="302648"/>
                  </a:lnTo>
                  <a:cubicBezTo>
                    <a:pt x="1208545" y="325469"/>
                    <a:pt x="1199480" y="347355"/>
                    <a:pt x="1183343" y="363491"/>
                  </a:cubicBezTo>
                  <a:cubicBezTo>
                    <a:pt x="1167206" y="379628"/>
                    <a:pt x="1145320" y="388694"/>
                    <a:pt x="1122500" y="388694"/>
                  </a:cubicBezTo>
                  <a:lnTo>
                    <a:pt x="86046" y="388694"/>
                  </a:lnTo>
                  <a:cubicBezTo>
                    <a:pt x="38524" y="388694"/>
                    <a:pt x="0" y="350170"/>
                    <a:pt x="0" y="302648"/>
                  </a:cubicBezTo>
                  <a:lnTo>
                    <a:pt x="0" y="86046"/>
                  </a:lnTo>
                  <a:cubicBezTo>
                    <a:pt x="0" y="38524"/>
                    <a:pt x="38524" y="0"/>
                    <a:pt x="86046" y="0"/>
                  </a:cubicBezTo>
                  <a:close/>
                </a:path>
              </a:pathLst>
            </a:custGeom>
            <a:solidFill>
              <a:srgbClr val="E3FFCF"/>
            </a:solidFill>
          </p:spPr>
        </p:sp>
        <p:sp>
          <p:nvSpPr>
            <p:cNvPr id="37" name="TextBox 37"/>
            <p:cNvSpPr txBox="1"/>
            <p:nvPr/>
          </p:nvSpPr>
          <p:spPr>
            <a:xfrm>
              <a:off x="0" y="-38100"/>
              <a:ext cx="1208545" cy="426794"/>
            </a:xfrm>
            <a:prstGeom prst="rect">
              <a:avLst/>
            </a:prstGeom>
          </p:spPr>
          <p:txBody>
            <a:bodyPr lIns="50800" tIns="50800" rIns="50800" bIns="50800" rtlCol="0" anchor="ctr"/>
            <a:lstStyle/>
            <a:p>
              <a:pPr algn="ctr">
                <a:lnSpc>
                  <a:spcPts val="3359"/>
                </a:lnSpc>
              </a:pPr>
              <a:r>
                <a:rPr lang="en-US" sz="2400">
                  <a:solidFill>
                    <a:srgbClr val="105D22"/>
                  </a:solidFill>
                  <a:latin typeface="Montserrat"/>
                  <a:ea typeface="Montserrat"/>
                  <a:cs typeface="Montserrat"/>
                  <a:sym typeface="Montserrat"/>
                </a:rPr>
                <a:t>Bạn đang đau khổ và tôi sẽ làm mọi thứ để giảm sự đau khổ ấy. </a:t>
              </a:r>
            </a:p>
          </p:txBody>
        </p:sp>
      </p:grpSp>
      <p:grpSp>
        <p:nvGrpSpPr>
          <p:cNvPr id="38" name="Group 38"/>
          <p:cNvGrpSpPr/>
          <p:nvPr/>
        </p:nvGrpSpPr>
        <p:grpSpPr>
          <a:xfrm>
            <a:off x="1152337" y="3913651"/>
            <a:ext cx="4225733" cy="1543050"/>
            <a:chOff x="0" y="0"/>
            <a:chExt cx="1112950" cy="406400"/>
          </a:xfrm>
        </p:grpSpPr>
        <p:sp>
          <p:nvSpPr>
            <p:cNvPr id="39" name="Freeform 39"/>
            <p:cNvSpPr/>
            <p:nvPr/>
          </p:nvSpPr>
          <p:spPr>
            <a:xfrm>
              <a:off x="0" y="0"/>
              <a:ext cx="1112950" cy="406400"/>
            </a:xfrm>
            <a:custGeom>
              <a:avLst/>
              <a:gdLst/>
              <a:ahLst/>
              <a:cxnLst/>
              <a:rect l="l" t="t" r="r" b="b"/>
              <a:pathLst>
                <a:path w="1112950" h="406400">
                  <a:moveTo>
                    <a:pt x="0" y="0"/>
                  </a:moveTo>
                  <a:lnTo>
                    <a:pt x="909750" y="0"/>
                  </a:lnTo>
                  <a:lnTo>
                    <a:pt x="1112950" y="203200"/>
                  </a:lnTo>
                  <a:lnTo>
                    <a:pt x="909750" y="406400"/>
                  </a:lnTo>
                  <a:lnTo>
                    <a:pt x="0" y="406400"/>
                  </a:lnTo>
                  <a:lnTo>
                    <a:pt x="203200" y="203200"/>
                  </a:lnTo>
                  <a:lnTo>
                    <a:pt x="0" y="0"/>
                  </a:lnTo>
                  <a:close/>
                </a:path>
              </a:pathLst>
            </a:custGeom>
            <a:solidFill>
              <a:srgbClr val="595959"/>
            </a:solidFill>
          </p:spPr>
        </p:sp>
        <p:sp>
          <p:nvSpPr>
            <p:cNvPr id="40" name="TextBox 40"/>
            <p:cNvSpPr txBox="1"/>
            <p:nvPr/>
          </p:nvSpPr>
          <p:spPr>
            <a:xfrm>
              <a:off x="177800" y="-38100"/>
              <a:ext cx="858950" cy="444500"/>
            </a:xfrm>
            <a:prstGeom prst="rect">
              <a:avLst/>
            </a:prstGeom>
          </p:spPr>
          <p:txBody>
            <a:bodyPr lIns="50800" tIns="50800" rIns="50800" bIns="50800" rtlCol="0" anchor="ctr"/>
            <a:lstStyle/>
            <a:p>
              <a:pPr algn="ctr">
                <a:lnSpc>
                  <a:spcPts val="3359"/>
                </a:lnSpc>
              </a:pPr>
              <a:r>
                <a:rPr lang="en-US" sz="2400" b="1">
                  <a:solidFill>
                    <a:srgbClr val="FFFFFF"/>
                  </a:solidFill>
                  <a:latin typeface="Montserrat Bold"/>
                  <a:ea typeface="Montserrat Bold"/>
                  <a:cs typeface="Montserrat Bold"/>
                  <a:sym typeface="Montserrat Bold"/>
                </a:rPr>
                <a:t>THÔNG CẢM</a:t>
              </a:r>
            </a:p>
          </p:txBody>
        </p:sp>
      </p:grpSp>
      <p:sp>
        <p:nvSpPr>
          <p:cNvPr id="41" name="TextBox 41"/>
          <p:cNvSpPr txBox="1"/>
          <p:nvPr/>
        </p:nvSpPr>
        <p:spPr>
          <a:xfrm>
            <a:off x="1028700" y="2952724"/>
            <a:ext cx="9954061" cy="333375"/>
          </a:xfrm>
          <a:prstGeom prst="rect">
            <a:avLst/>
          </a:prstGeom>
        </p:spPr>
        <p:txBody>
          <a:bodyPr lIns="0" tIns="0" rIns="0" bIns="0" rtlCol="0" anchor="t">
            <a:spAutoFit/>
          </a:bodyPr>
          <a:lstStyle/>
          <a:p>
            <a:pPr algn="l">
              <a:lnSpc>
                <a:spcPts val="2624"/>
              </a:lnSpc>
            </a:pPr>
            <a:r>
              <a:rPr lang="en-US" sz="2499" b="1" spc="22">
                <a:solidFill>
                  <a:srgbClr val="E3FFCF"/>
                </a:solidFill>
                <a:latin typeface="Montserrat Bold"/>
                <a:ea typeface="Montserrat Bold"/>
                <a:cs typeface="Montserrat Bold"/>
                <a:sym typeface="Montserrat Bold"/>
              </a:rPr>
              <a:t>TỪ THÔNG CẢM ĐẾN THƯƠNG CẢM (theo Susan Davis)</a:t>
            </a:r>
          </a:p>
        </p:txBody>
      </p:sp>
      <p:sp>
        <p:nvSpPr>
          <p:cNvPr id="42" name="TextBox 42"/>
          <p:cNvSpPr txBox="1"/>
          <p:nvPr/>
        </p:nvSpPr>
        <p:spPr>
          <a:xfrm>
            <a:off x="1028700" y="9005162"/>
            <a:ext cx="12352301" cy="306705"/>
          </a:xfrm>
          <a:prstGeom prst="rect">
            <a:avLst/>
          </a:prstGeom>
        </p:spPr>
        <p:txBody>
          <a:bodyPr lIns="0" tIns="0" rIns="0" bIns="0" rtlCol="0" anchor="t">
            <a:spAutoFit/>
          </a:bodyPr>
          <a:lstStyle/>
          <a:p>
            <a:pPr algn="l">
              <a:lnSpc>
                <a:spcPts val="2520"/>
              </a:lnSpc>
              <a:spcBef>
                <a:spcPct val="0"/>
              </a:spcBef>
            </a:pPr>
            <a:r>
              <a:rPr lang="en-US" sz="1800" u="sng">
                <a:solidFill>
                  <a:srgbClr val="FFFFFF"/>
                </a:solidFill>
                <a:latin typeface="Montserrat"/>
                <a:ea typeface="Montserrat"/>
                <a:cs typeface="Montserrat"/>
                <a:sym typeface="Montserrat"/>
                <a:hlinkClick r:id="rId13" tooltip="https://www.intactteams.com/sympathy-empathy-or-compassion-whats-the-best-approach/"/>
              </a:rPr>
              <a:t>https://www.intactteams.com/sympathy-empathy-or-compassion-whats-the-best-approach/</a:t>
            </a:r>
          </a:p>
        </p:txBody>
      </p:sp>
      <p:grpSp>
        <p:nvGrpSpPr>
          <p:cNvPr id="43" name="Group 43"/>
          <p:cNvGrpSpPr/>
          <p:nvPr/>
        </p:nvGrpSpPr>
        <p:grpSpPr>
          <a:xfrm>
            <a:off x="6054344" y="3913651"/>
            <a:ext cx="4225733" cy="1543050"/>
            <a:chOff x="0" y="0"/>
            <a:chExt cx="1112950" cy="406400"/>
          </a:xfrm>
        </p:grpSpPr>
        <p:sp>
          <p:nvSpPr>
            <p:cNvPr id="44" name="Freeform 44"/>
            <p:cNvSpPr/>
            <p:nvPr/>
          </p:nvSpPr>
          <p:spPr>
            <a:xfrm>
              <a:off x="0" y="0"/>
              <a:ext cx="1112950" cy="406400"/>
            </a:xfrm>
            <a:custGeom>
              <a:avLst/>
              <a:gdLst/>
              <a:ahLst/>
              <a:cxnLst/>
              <a:rect l="l" t="t" r="r" b="b"/>
              <a:pathLst>
                <a:path w="1112950" h="406400">
                  <a:moveTo>
                    <a:pt x="0" y="0"/>
                  </a:moveTo>
                  <a:lnTo>
                    <a:pt x="909750" y="0"/>
                  </a:lnTo>
                  <a:lnTo>
                    <a:pt x="1112950" y="203200"/>
                  </a:lnTo>
                  <a:lnTo>
                    <a:pt x="909750" y="406400"/>
                  </a:lnTo>
                  <a:lnTo>
                    <a:pt x="0" y="406400"/>
                  </a:lnTo>
                  <a:lnTo>
                    <a:pt x="203200" y="203200"/>
                  </a:lnTo>
                  <a:lnTo>
                    <a:pt x="0" y="0"/>
                  </a:lnTo>
                  <a:close/>
                </a:path>
              </a:pathLst>
            </a:custGeom>
            <a:solidFill>
              <a:srgbClr val="FFD966"/>
            </a:solidFill>
          </p:spPr>
        </p:sp>
        <p:sp>
          <p:nvSpPr>
            <p:cNvPr id="45" name="TextBox 45"/>
            <p:cNvSpPr txBox="1"/>
            <p:nvPr/>
          </p:nvSpPr>
          <p:spPr>
            <a:xfrm>
              <a:off x="177800" y="-38100"/>
              <a:ext cx="858950" cy="444500"/>
            </a:xfrm>
            <a:prstGeom prst="rect">
              <a:avLst/>
            </a:prstGeom>
          </p:spPr>
          <p:txBody>
            <a:bodyPr lIns="50800" tIns="50800" rIns="50800" bIns="50800" rtlCol="0" anchor="ctr"/>
            <a:lstStyle/>
            <a:p>
              <a:pPr algn="ctr">
                <a:lnSpc>
                  <a:spcPts val="3359"/>
                </a:lnSpc>
              </a:pPr>
              <a:r>
                <a:rPr lang="en-US" sz="2400" b="1">
                  <a:solidFill>
                    <a:srgbClr val="FFFFFF"/>
                  </a:solidFill>
                  <a:latin typeface="Montserrat Bold"/>
                  <a:ea typeface="Montserrat Bold"/>
                  <a:cs typeface="Montserrat Bold"/>
                  <a:sym typeface="Montserrat Bold"/>
                </a:rPr>
                <a:t>THẤU CẢM</a:t>
              </a:r>
            </a:p>
          </p:txBody>
        </p:sp>
      </p:grpSp>
      <p:grpSp>
        <p:nvGrpSpPr>
          <p:cNvPr id="46" name="Group 46"/>
          <p:cNvGrpSpPr/>
          <p:nvPr/>
        </p:nvGrpSpPr>
        <p:grpSpPr>
          <a:xfrm>
            <a:off x="10957365" y="3913651"/>
            <a:ext cx="4225733" cy="1543050"/>
            <a:chOff x="0" y="0"/>
            <a:chExt cx="1112950" cy="406400"/>
          </a:xfrm>
        </p:grpSpPr>
        <p:sp>
          <p:nvSpPr>
            <p:cNvPr id="47" name="Freeform 47"/>
            <p:cNvSpPr/>
            <p:nvPr/>
          </p:nvSpPr>
          <p:spPr>
            <a:xfrm>
              <a:off x="0" y="0"/>
              <a:ext cx="1112950" cy="406400"/>
            </a:xfrm>
            <a:custGeom>
              <a:avLst/>
              <a:gdLst/>
              <a:ahLst/>
              <a:cxnLst/>
              <a:rect l="l" t="t" r="r" b="b"/>
              <a:pathLst>
                <a:path w="1112950" h="406400">
                  <a:moveTo>
                    <a:pt x="0" y="0"/>
                  </a:moveTo>
                  <a:lnTo>
                    <a:pt x="909750" y="0"/>
                  </a:lnTo>
                  <a:lnTo>
                    <a:pt x="1112950" y="203200"/>
                  </a:lnTo>
                  <a:lnTo>
                    <a:pt x="909750" y="406400"/>
                  </a:lnTo>
                  <a:lnTo>
                    <a:pt x="0" y="406400"/>
                  </a:lnTo>
                  <a:lnTo>
                    <a:pt x="203200" y="203200"/>
                  </a:lnTo>
                  <a:lnTo>
                    <a:pt x="0" y="0"/>
                  </a:lnTo>
                  <a:close/>
                </a:path>
              </a:pathLst>
            </a:custGeom>
            <a:solidFill>
              <a:srgbClr val="C55A11"/>
            </a:solidFill>
          </p:spPr>
        </p:sp>
        <p:sp>
          <p:nvSpPr>
            <p:cNvPr id="48" name="TextBox 48"/>
            <p:cNvSpPr txBox="1"/>
            <p:nvPr/>
          </p:nvSpPr>
          <p:spPr>
            <a:xfrm>
              <a:off x="177800" y="-38100"/>
              <a:ext cx="858950" cy="444500"/>
            </a:xfrm>
            <a:prstGeom prst="rect">
              <a:avLst/>
            </a:prstGeom>
          </p:spPr>
          <p:txBody>
            <a:bodyPr lIns="50800" tIns="50800" rIns="50800" bIns="50800" rtlCol="0" anchor="ctr"/>
            <a:lstStyle/>
            <a:p>
              <a:pPr algn="ctr">
                <a:lnSpc>
                  <a:spcPts val="3359"/>
                </a:lnSpc>
              </a:pPr>
              <a:r>
                <a:rPr lang="en-US" sz="2400" b="1">
                  <a:solidFill>
                    <a:srgbClr val="FFFFFF"/>
                  </a:solidFill>
                  <a:latin typeface="Montserrat Bold"/>
                  <a:ea typeface="Montserrat Bold"/>
                  <a:cs typeface="Montserrat Bold"/>
                  <a:sym typeface="Montserrat Bold"/>
                </a:rPr>
                <a:t>THƯƠNG CẢM</a:t>
              </a:r>
            </a:p>
          </p:txBody>
        </p:sp>
      </p:grpSp>
      <p:sp>
        <p:nvSpPr>
          <p:cNvPr id="49" name="TextBox 49"/>
          <p:cNvSpPr txBox="1"/>
          <p:nvPr/>
        </p:nvSpPr>
        <p:spPr>
          <a:xfrm>
            <a:off x="11007361" y="7942172"/>
            <a:ext cx="4129788" cy="8153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KẾT NỐI VÀ HƯỚNG ĐẾN HÀNH ĐỘNG</a:t>
            </a:r>
          </a:p>
        </p:txBody>
      </p:sp>
      <p:sp>
        <p:nvSpPr>
          <p:cNvPr id="50" name="TextBox 50"/>
          <p:cNvSpPr txBox="1"/>
          <p:nvPr/>
        </p:nvSpPr>
        <p:spPr>
          <a:xfrm>
            <a:off x="6102317" y="7942172"/>
            <a:ext cx="4129788"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CHIA SẺ</a:t>
            </a:r>
          </a:p>
        </p:txBody>
      </p:sp>
      <p:sp>
        <p:nvSpPr>
          <p:cNvPr id="51" name="TextBox 51"/>
          <p:cNvSpPr txBox="1"/>
          <p:nvPr/>
        </p:nvSpPr>
        <p:spPr>
          <a:xfrm>
            <a:off x="1152337" y="7942172"/>
            <a:ext cx="4129788" cy="396240"/>
          </a:xfrm>
          <a:prstGeom prst="rect">
            <a:avLst/>
          </a:prstGeom>
        </p:spPr>
        <p:txBody>
          <a:bodyPr lIns="0" tIns="0" rIns="0" bIns="0" rtlCol="0" anchor="t">
            <a:spAutoFit/>
          </a:bodyPr>
          <a:lstStyle/>
          <a:p>
            <a:pPr algn="ctr">
              <a:lnSpc>
                <a:spcPts val="3359"/>
              </a:lnSpc>
              <a:spcBef>
                <a:spcPct val="0"/>
              </a:spcBef>
            </a:pPr>
            <a:r>
              <a:rPr lang="en-US" sz="2400" b="1">
                <a:solidFill>
                  <a:srgbClr val="FFFFFF"/>
                </a:solidFill>
                <a:latin typeface="Montserrat Bold"/>
                <a:ea typeface="Montserrat Bold"/>
                <a:cs typeface="Montserrat Bold"/>
                <a:sym typeface="Montserrat Bold"/>
              </a:rPr>
              <a:t>XA CÁCH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7763" t="-21913" r="-27503" b="-13353"/>
            </a:stretch>
          </a:blipFill>
        </p:spPr>
      </p:sp>
      <p:grpSp>
        <p:nvGrpSpPr>
          <p:cNvPr id="3" name="Group 3"/>
          <p:cNvGrpSpPr/>
          <p:nvPr/>
        </p:nvGrpSpPr>
        <p:grpSpPr>
          <a:xfrm>
            <a:off x="-2639001" y="-459353"/>
            <a:ext cx="13514159" cy="11071248"/>
            <a:chOff x="0" y="0"/>
            <a:chExt cx="3559285" cy="2915884"/>
          </a:xfrm>
        </p:grpSpPr>
        <p:sp>
          <p:nvSpPr>
            <p:cNvPr id="4" name="Freeform 4"/>
            <p:cNvSpPr/>
            <p:nvPr/>
          </p:nvSpPr>
          <p:spPr>
            <a:xfrm>
              <a:off x="0" y="0"/>
              <a:ext cx="3559285" cy="2915884"/>
            </a:xfrm>
            <a:custGeom>
              <a:avLst/>
              <a:gdLst/>
              <a:ahLst/>
              <a:cxnLst/>
              <a:rect l="l" t="t" r="r" b="b"/>
              <a:pathLst>
                <a:path w="3559285" h="2915884">
                  <a:moveTo>
                    <a:pt x="0" y="0"/>
                  </a:moveTo>
                  <a:lnTo>
                    <a:pt x="3559285" y="0"/>
                  </a:lnTo>
                  <a:lnTo>
                    <a:pt x="3559285" y="2915884"/>
                  </a:lnTo>
                  <a:lnTo>
                    <a:pt x="0" y="2915884"/>
                  </a:lnTo>
                  <a:close/>
                </a:path>
              </a:pathLst>
            </a:custGeom>
            <a:solidFill>
              <a:srgbClr val="1F9139"/>
            </a:solidFill>
          </p:spPr>
        </p:sp>
        <p:sp>
          <p:nvSpPr>
            <p:cNvPr id="5" name="TextBox 5"/>
            <p:cNvSpPr txBox="1"/>
            <p:nvPr/>
          </p:nvSpPr>
          <p:spPr>
            <a:xfrm>
              <a:off x="0" y="-47625"/>
              <a:ext cx="3559285" cy="2963509"/>
            </a:xfrm>
            <a:prstGeom prst="rect">
              <a:avLst/>
            </a:prstGeom>
          </p:spPr>
          <p:txBody>
            <a:bodyPr lIns="50800" tIns="50800" rIns="50800" bIns="50800" rtlCol="0" anchor="ctr"/>
            <a:lstStyle/>
            <a:p>
              <a:pPr algn="ctr">
                <a:lnSpc>
                  <a:spcPts val="3678"/>
                </a:lnSpc>
              </a:pPr>
              <a:endParaRPr/>
            </a:p>
          </p:txBody>
        </p:sp>
      </p:grpSp>
      <p:sp>
        <p:nvSpPr>
          <p:cNvPr id="6" name="Freeform 6"/>
          <p:cNvSpPr/>
          <p:nvPr/>
        </p:nvSpPr>
        <p:spPr>
          <a:xfrm>
            <a:off x="14225152" y="648632"/>
            <a:ext cx="4414617" cy="3735870"/>
          </a:xfrm>
          <a:custGeom>
            <a:avLst/>
            <a:gdLst/>
            <a:ahLst/>
            <a:cxnLst/>
            <a:rect l="l" t="t" r="r" b="b"/>
            <a:pathLst>
              <a:path w="4414617" h="3735870">
                <a:moveTo>
                  <a:pt x="0" y="0"/>
                </a:moveTo>
                <a:lnTo>
                  <a:pt x="4414618" y="0"/>
                </a:lnTo>
                <a:lnTo>
                  <a:pt x="4414618" y="3735870"/>
                </a:lnTo>
                <a:lnTo>
                  <a:pt x="0" y="37358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flipH="1">
            <a:off x="9035902" y="-1644177"/>
            <a:ext cx="10537869" cy="13575354"/>
          </a:xfrm>
          <a:custGeom>
            <a:avLst/>
            <a:gdLst/>
            <a:ahLst/>
            <a:cxnLst/>
            <a:rect l="l" t="t" r="r" b="b"/>
            <a:pathLst>
              <a:path w="10537869" h="13575354">
                <a:moveTo>
                  <a:pt x="10537869" y="0"/>
                </a:moveTo>
                <a:lnTo>
                  <a:pt x="0" y="0"/>
                </a:lnTo>
                <a:lnTo>
                  <a:pt x="0" y="13575354"/>
                </a:lnTo>
                <a:lnTo>
                  <a:pt x="10537869" y="13575354"/>
                </a:lnTo>
                <a:lnTo>
                  <a:pt x="1053786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8135540" y="-4447402"/>
            <a:ext cx="8296921" cy="8296921"/>
          </a:xfrm>
          <a:custGeom>
            <a:avLst/>
            <a:gdLst/>
            <a:ahLst/>
            <a:cxnLst/>
            <a:rect l="l" t="t" r="r" b="b"/>
            <a:pathLst>
              <a:path w="8296921" h="8296921">
                <a:moveTo>
                  <a:pt x="0" y="0"/>
                </a:moveTo>
                <a:lnTo>
                  <a:pt x="8296921" y="0"/>
                </a:lnTo>
                <a:lnTo>
                  <a:pt x="8296921" y="8296921"/>
                </a:lnTo>
                <a:lnTo>
                  <a:pt x="0" y="8296921"/>
                </a:lnTo>
                <a:lnTo>
                  <a:pt x="0" y="0"/>
                </a:lnTo>
                <a:close/>
              </a:path>
            </a:pathLst>
          </a:custGeom>
          <a:blipFill>
            <a:blip r:embed="rId7">
              <a:alphaModFix amt="76000"/>
              <a:extLst>
                <a:ext uri="{96DAC541-7B7A-43D3-8B79-37D633B846F1}">
                  <asvg:svgBlip xmlns:asvg="http://schemas.microsoft.com/office/drawing/2016/SVG/main" xmlns="" r:embed="rId8"/>
                </a:ext>
              </a:extLst>
            </a:blip>
            <a:stretch>
              <a:fillRect/>
            </a:stretch>
          </a:blipFill>
        </p:spPr>
      </p:sp>
      <p:sp>
        <p:nvSpPr>
          <p:cNvPr id="9" name="AutoShape 9"/>
          <p:cNvSpPr/>
          <p:nvPr/>
        </p:nvSpPr>
        <p:spPr>
          <a:xfrm>
            <a:off x="1028700" y="4621258"/>
            <a:ext cx="8115300" cy="0"/>
          </a:xfrm>
          <a:prstGeom prst="line">
            <a:avLst/>
          </a:prstGeom>
          <a:ln w="38100" cap="flat">
            <a:solidFill>
              <a:srgbClr val="1F9139"/>
            </a:solidFill>
            <a:prstDash val="solid"/>
            <a:headEnd type="none" w="sm" len="sm"/>
            <a:tailEnd type="none" w="sm" len="sm"/>
          </a:ln>
        </p:spPr>
      </p:sp>
      <p:sp>
        <p:nvSpPr>
          <p:cNvPr id="10" name="TextBox 10"/>
          <p:cNvSpPr txBox="1"/>
          <p:nvPr/>
        </p:nvSpPr>
        <p:spPr>
          <a:xfrm>
            <a:off x="1028700" y="2007015"/>
            <a:ext cx="8309327" cy="1291693"/>
          </a:xfrm>
          <a:prstGeom prst="rect">
            <a:avLst/>
          </a:prstGeom>
        </p:spPr>
        <p:txBody>
          <a:bodyPr lIns="0" tIns="0" rIns="0" bIns="0" rtlCol="0" anchor="t">
            <a:spAutoFit/>
          </a:bodyPr>
          <a:lstStyle/>
          <a:p>
            <a:pPr algn="l">
              <a:lnSpc>
                <a:spcPts val="5052"/>
              </a:lnSpc>
            </a:pPr>
            <a:r>
              <a:rPr lang="en-US" sz="4811" b="1">
                <a:solidFill>
                  <a:srgbClr val="FFFFFF"/>
                </a:solidFill>
                <a:latin typeface="Montserrat Bold"/>
                <a:ea typeface="Montserrat Bold"/>
                <a:cs typeface="Montserrat Bold"/>
                <a:sym typeface="Montserrat Bold"/>
              </a:rPr>
              <a:t>Khoa học hay nghệ thuật của y khoa?</a:t>
            </a:r>
          </a:p>
        </p:txBody>
      </p:sp>
      <p:grpSp>
        <p:nvGrpSpPr>
          <p:cNvPr id="11" name="Group 11"/>
          <p:cNvGrpSpPr/>
          <p:nvPr/>
        </p:nvGrpSpPr>
        <p:grpSpPr>
          <a:xfrm>
            <a:off x="1028700" y="4039505"/>
            <a:ext cx="5253080" cy="5218795"/>
            <a:chOff x="0" y="0"/>
            <a:chExt cx="7004106" cy="6958393"/>
          </a:xfrm>
        </p:grpSpPr>
        <p:sp>
          <p:nvSpPr>
            <p:cNvPr id="12" name="Freeform 12"/>
            <p:cNvSpPr/>
            <p:nvPr/>
          </p:nvSpPr>
          <p:spPr>
            <a:xfrm>
              <a:off x="0" y="0"/>
              <a:ext cx="7004106" cy="6958393"/>
            </a:xfrm>
            <a:custGeom>
              <a:avLst/>
              <a:gdLst/>
              <a:ahLst/>
              <a:cxnLst/>
              <a:rect l="l" t="t" r="r" b="b"/>
              <a:pathLst>
                <a:path w="7004106" h="6958393">
                  <a:moveTo>
                    <a:pt x="0" y="0"/>
                  </a:moveTo>
                  <a:lnTo>
                    <a:pt x="7004106" y="0"/>
                  </a:lnTo>
                  <a:lnTo>
                    <a:pt x="7004106" y="6958393"/>
                  </a:lnTo>
                  <a:lnTo>
                    <a:pt x="0" y="6958393"/>
                  </a:lnTo>
                  <a:lnTo>
                    <a:pt x="0" y="0"/>
                  </a:lnTo>
                  <a:close/>
                </a:path>
              </a:pathLst>
            </a:custGeom>
            <a:blipFill>
              <a:blip r:embed="rId9">
                <a:extLst>
                  <a:ext uri="{96DAC541-7B7A-43D3-8B79-37D633B846F1}">
                    <asvg:svgBlip xmlns:asvg="http://schemas.microsoft.com/office/drawing/2016/SVG/main" xmlns="" r:embed="rId10"/>
                  </a:ext>
                </a:extLst>
              </a:blip>
              <a:stretch>
                <a:fillRect l="-149" r="-148750" b="-147091"/>
              </a:stretch>
            </a:blipFill>
          </p:spPr>
        </p:sp>
        <p:sp>
          <p:nvSpPr>
            <p:cNvPr id="13" name="TextBox 13"/>
            <p:cNvSpPr txBox="1"/>
            <p:nvPr/>
          </p:nvSpPr>
          <p:spPr>
            <a:xfrm>
              <a:off x="1652770" y="2499740"/>
              <a:ext cx="3698567" cy="1645610"/>
            </a:xfrm>
            <a:prstGeom prst="rect">
              <a:avLst/>
            </a:prstGeom>
          </p:spPr>
          <p:txBody>
            <a:bodyPr lIns="0" tIns="0" rIns="0" bIns="0" rtlCol="0" anchor="t">
              <a:spAutoFit/>
            </a:bodyPr>
            <a:lstStyle/>
            <a:p>
              <a:pPr algn="ctr">
                <a:lnSpc>
                  <a:spcPts val="5082"/>
                </a:lnSpc>
              </a:pPr>
              <a:r>
                <a:rPr lang="en-US" sz="3630" b="1">
                  <a:solidFill>
                    <a:srgbClr val="1C1C3D"/>
                  </a:solidFill>
                  <a:latin typeface="Montserrat Bold"/>
                  <a:ea typeface="Montserrat Bold"/>
                  <a:cs typeface="Montserrat Bold"/>
                  <a:sym typeface="Montserrat Bold"/>
                </a:rPr>
                <a:t>KHOA HỌC </a:t>
              </a:r>
            </a:p>
            <a:p>
              <a:pPr algn="ctr">
                <a:lnSpc>
                  <a:spcPts val="5082"/>
                </a:lnSpc>
                <a:spcBef>
                  <a:spcPct val="0"/>
                </a:spcBef>
              </a:pPr>
              <a:r>
                <a:rPr lang="en-US" sz="3630" b="1">
                  <a:solidFill>
                    <a:srgbClr val="1C1C3D"/>
                  </a:solidFill>
                  <a:latin typeface="Montserrat Bold"/>
                  <a:ea typeface="Montserrat Bold"/>
                  <a:cs typeface="Montserrat Bold"/>
                  <a:sym typeface="Montserrat Bold"/>
                </a:rPr>
                <a:t>Y KHOA</a:t>
              </a:r>
            </a:p>
          </p:txBody>
        </p:sp>
      </p:grpSp>
      <p:sp>
        <p:nvSpPr>
          <p:cNvPr id="14" name="Freeform 14"/>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5300737" y="-4344171"/>
            <a:ext cx="6349035" cy="5372871"/>
          </a:xfrm>
          <a:custGeom>
            <a:avLst/>
            <a:gdLst/>
            <a:ahLst/>
            <a:cxnLst/>
            <a:rect l="l" t="t" r="r" b="b"/>
            <a:pathLst>
              <a:path w="6349035" h="5372871">
                <a:moveTo>
                  <a:pt x="0" y="0"/>
                </a:moveTo>
                <a:lnTo>
                  <a:pt x="6349035" y="0"/>
                </a:lnTo>
                <a:lnTo>
                  <a:pt x="6349035" y="5372871"/>
                </a:lnTo>
                <a:lnTo>
                  <a:pt x="0" y="5372871"/>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sp>
      <p:grpSp>
        <p:nvGrpSpPr>
          <p:cNvPr id="16" name="Group 16"/>
          <p:cNvGrpSpPr/>
          <p:nvPr/>
        </p:nvGrpSpPr>
        <p:grpSpPr>
          <a:xfrm>
            <a:off x="13657398" y="5033813"/>
            <a:ext cx="460471" cy="46047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a:off x="17595856" y="1645777"/>
            <a:ext cx="285038" cy="28503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a:off x="8926379" y="2672935"/>
            <a:ext cx="252042" cy="25204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1979522" y="980425"/>
            <a:ext cx="3832235" cy="697978"/>
            <a:chOff x="0" y="0"/>
            <a:chExt cx="5109646" cy="930638"/>
          </a:xfrm>
        </p:grpSpPr>
        <p:sp>
          <p:nvSpPr>
            <p:cNvPr id="26" name="TextBox 26"/>
            <p:cNvSpPr txBox="1"/>
            <p:nvPr/>
          </p:nvSpPr>
          <p:spPr>
            <a:xfrm>
              <a:off x="0" y="54685"/>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27" name="Freeform 27"/>
            <p:cNvSpPr/>
            <p:nvPr/>
          </p:nvSpPr>
          <p:spPr>
            <a:xfrm>
              <a:off x="1505618" y="199668"/>
              <a:ext cx="3009129" cy="531301"/>
            </a:xfrm>
            <a:custGeom>
              <a:avLst/>
              <a:gdLst/>
              <a:ahLst/>
              <a:cxnLst/>
              <a:rect l="l" t="t" r="r" b="b"/>
              <a:pathLst>
                <a:path w="3009129" h="531301">
                  <a:moveTo>
                    <a:pt x="0" y="0"/>
                  </a:moveTo>
                  <a:lnTo>
                    <a:pt x="3009129" y="0"/>
                  </a:lnTo>
                  <a:lnTo>
                    <a:pt x="3009129" y="531301"/>
                  </a:lnTo>
                  <a:lnTo>
                    <a:pt x="0" y="531301"/>
                  </a:lnTo>
                  <a:lnTo>
                    <a:pt x="0" y="0"/>
                  </a:lnTo>
                  <a:close/>
                </a:path>
              </a:pathLst>
            </a:custGeom>
            <a:blipFill>
              <a:blip r:embed="rId13"/>
              <a:stretch>
                <a:fillRect l="-13457" t="-191660" b="-190283"/>
              </a:stretch>
            </a:blipFill>
          </p:spPr>
        </p:sp>
        <p:sp>
          <p:nvSpPr>
            <p:cNvPr id="28" name="Freeform 28"/>
            <p:cNvSpPr/>
            <p:nvPr/>
          </p:nvSpPr>
          <p:spPr>
            <a:xfrm>
              <a:off x="126446" y="0"/>
              <a:ext cx="1259588" cy="930638"/>
            </a:xfrm>
            <a:custGeom>
              <a:avLst/>
              <a:gdLst/>
              <a:ahLst/>
              <a:cxnLst/>
              <a:rect l="l" t="t" r="r" b="b"/>
              <a:pathLst>
                <a:path w="1259588" h="930638">
                  <a:moveTo>
                    <a:pt x="0" y="0"/>
                  </a:moveTo>
                  <a:lnTo>
                    <a:pt x="1259588" y="0"/>
                  </a:lnTo>
                  <a:lnTo>
                    <a:pt x="1259588" y="930638"/>
                  </a:lnTo>
                  <a:lnTo>
                    <a:pt x="0" y="930638"/>
                  </a:lnTo>
                  <a:lnTo>
                    <a:pt x="0" y="0"/>
                  </a:lnTo>
                  <a:close/>
                </a:path>
              </a:pathLst>
            </a:custGeom>
            <a:blipFill>
              <a:blip r:embed="rId14"/>
              <a:stretch>
                <a:fillRect/>
              </a:stretch>
            </a:blipFill>
          </p:spPr>
        </p:sp>
      </p:grpSp>
      <p:grpSp>
        <p:nvGrpSpPr>
          <p:cNvPr id="29" name="Group 29"/>
          <p:cNvGrpSpPr/>
          <p:nvPr/>
        </p:nvGrpSpPr>
        <p:grpSpPr>
          <a:xfrm>
            <a:off x="8135540" y="4039505"/>
            <a:ext cx="5253080" cy="5218795"/>
            <a:chOff x="0" y="0"/>
            <a:chExt cx="7004106" cy="6958393"/>
          </a:xfrm>
        </p:grpSpPr>
        <p:sp>
          <p:nvSpPr>
            <p:cNvPr id="30" name="Freeform 30"/>
            <p:cNvSpPr/>
            <p:nvPr/>
          </p:nvSpPr>
          <p:spPr>
            <a:xfrm>
              <a:off x="0" y="0"/>
              <a:ext cx="7004106" cy="6958393"/>
            </a:xfrm>
            <a:custGeom>
              <a:avLst/>
              <a:gdLst/>
              <a:ahLst/>
              <a:cxnLst/>
              <a:rect l="l" t="t" r="r" b="b"/>
              <a:pathLst>
                <a:path w="7004106" h="6958393">
                  <a:moveTo>
                    <a:pt x="0" y="0"/>
                  </a:moveTo>
                  <a:lnTo>
                    <a:pt x="7004106" y="0"/>
                  </a:lnTo>
                  <a:lnTo>
                    <a:pt x="7004106" y="6958393"/>
                  </a:lnTo>
                  <a:lnTo>
                    <a:pt x="0" y="6958393"/>
                  </a:lnTo>
                  <a:lnTo>
                    <a:pt x="0" y="0"/>
                  </a:lnTo>
                  <a:close/>
                </a:path>
              </a:pathLst>
            </a:custGeom>
            <a:blipFill>
              <a:blip r:embed="rId9">
                <a:extLst>
                  <a:ext uri="{96DAC541-7B7A-43D3-8B79-37D633B846F1}">
                    <asvg:svgBlip xmlns:asvg="http://schemas.microsoft.com/office/drawing/2016/SVG/main" xmlns="" r:embed="rId10"/>
                  </a:ext>
                </a:extLst>
              </a:blip>
              <a:stretch>
                <a:fillRect l="-149" r="-148750" b="-147091"/>
              </a:stretch>
            </a:blipFill>
          </p:spPr>
        </p:sp>
        <p:sp>
          <p:nvSpPr>
            <p:cNvPr id="31" name="TextBox 31"/>
            <p:cNvSpPr txBox="1"/>
            <p:nvPr/>
          </p:nvSpPr>
          <p:spPr>
            <a:xfrm>
              <a:off x="1652770" y="2199963"/>
              <a:ext cx="3698567" cy="2501316"/>
            </a:xfrm>
            <a:prstGeom prst="rect">
              <a:avLst/>
            </a:prstGeom>
          </p:spPr>
          <p:txBody>
            <a:bodyPr lIns="0" tIns="0" rIns="0" bIns="0" rtlCol="0" anchor="t">
              <a:spAutoFit/>
            </a:bodyPr>
            <a:lstStyle/>
            <a:p>
              <a:pPr algn="ctr">
                <a:lnSpc>
                  <a:spcPts val="5082"/>
                </a:lnSpc>
              </a:pPr>
              <a:r>
                <a:rPr lang="en-US" sz="3630" b="1">
                  <a:solidFill>
                    <a:srgbClr val="1C1C3D"/>
                  </a:solidFill>
                  <a:latin typeface="Montserrat Bold"/>
                  <a:ea typeface="Montserrat Bold"/>
                  <a:cs typeface="Montserrat Bold"/>
                  <a:sym typeface="Montserrat Bold"/>
                </a:rPr>
                <a:t>NGHỆ THUẬT </a:t>
              </a:r>
            </a:p>
            <a:p>
              <a:pPr algn="ctr">
                <a:lnSpc>
                  <a:spcPts val="5082"/>
                </a:lnSpc>
                <a:spcBef>
                  <a:spcPct val="0"/>
                </a:spcBef>
              </a:pPr>
              <a:r>
                <a:rPr lang="en-US" sz="3630" b="1">
                  <a:solidFill>
                    <a:srgbClr val="1C1C3D"/>
                  </a:solidFill>
                  <a:latin typeface="Montserrat Bold"/>
                  <a:ea typeface="Montserrat Bold"/>
                  <a:cs typeface="Montserrat Bold"/>
                  <a:sym typeface="Montserrat Bold"/>
                </a:rPr>
                <a:t>Y KHOA</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0692652" y="-1786277"/>
            <a:ext cx="10537869" cy="13575354"/>
          </a:xfrm>
          <a:custGeom>
            <a:avLst/>
            <a:gdLst/>
            <a:ahLst/>
            <a:cxnLst/>
            <a:rect l="l" t="t" r="r" b="b"/>
            <a:pathLst>
              <a:path w="10537869" h="13575354">
                <a:moveTo>
                  <a:pt x="0" y="0"/>
                </a:moveTo>
                <a:lnTo>
                  <a:pt x="10537869" y="0"/>
                </a:lnTo>
                <a:lnTo>
                  <a:pt x="10537869"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5">
              <a:alphaModFix amt="6000"/>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6237612" y="1320895"/>
            <a:ext cx="1430811" cy="143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0" name="Group 10"/>
          <p:cNvGrpSpPr/>
          <p:nvPr/>
        </p:nvGrpSpPr>
        <p:grpSpPr>
          <a:xfrm>
            <a:off x="12586718" y="980425"/>
            <a:ext cx="285038" cy="28503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979522" y="980425"/>
            <a:ext cx="3832235" cy="697978"/>
            <a:chOff x="0" y="0"/>
            <a:chExt cx="5109646" cy="930638"/>
          </a:xfrm>
        </p:grpSpPr>
        <p:sp>
          <p:nvSpPr>
            <p:cNvPr id="14" name="TextBox 14"/>
            <p:cNvSpPr txBox="1"/>
            <p:nvPr/>
          </p:nvSpPr>
          <p:spPr>
            <a:xfrm>
              <a:off x="0" y="54685"/>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5" name="Freeform 15"/>
            <p:cNvSpPr/>
            <p:nvPr/>
          </p:nvSpPr>
          <p:spPr>
            <a:xfrm>
              <a:off x="1505618" y="199668"/>
              <a:ext cx="3009129" cy="531301"/>
            </a:xfrm>
            <a:custGeom>
              <a:avLst/>
              <a:gdLst/>
              <a:ahLst/>
              <a:cxnLst/>
              <a:rect l="l" t="t" r="r" b="b"/>
              <a:pathLst>
                <a:path w="3009129" h="531301">
                  <a:moveTo>
                    <a:pt x="0" y="0"/>
                  </a:moveTo>
                  <a:lnTo>
                    <a:pt x="3009129" y="0"/>
                  </a:lnTo>
                  <a:lnTo>
                    <a:pt x="3009129" y="531301"/>
                  </a:lnTo>
                  <a:lnTo>
                    <a:pt x="0" y="531301"/>
                  </a:lnTo>
                  <a:lnTo>
                    <a:pt x="0" y="0"/>
                  </a:lnTo>
                  <a:close/>
                </a:path>
              </a:pathLst>
            </a:custGeom>
            <a:blipFill>
              <a:blip r:embed="rId11"/>
              <a:stretch>
                <a:fillRect l="-13457" t="-191660" b="-190283"/>
              </a:stretch>
            </a:blipFill>
          </p:spPr>
        </p:sp>
        <p:sp>
          <p:nvSpPr>
            <p:cNvPr id="16" name="Freeform 16"/>
            <p:cNvSpPr/>
            <p:nvPr/>
          </p:nvSpPr>
          <p:spPr>
            <a:xfrm>
              <a:off x="126446" y="0"/>
              <a:ext cx="1259588" cy="930638"/>
            </a:xfrm>
            <a:custGeom>
              <a:avLst/>
              <a:gdLst/>
              <a:ahLst/>
              <a:cxnLst/>
              <a:rect l="l" t="t" r="r" b="b"/>
              <a:pathLst>
                <a:path w="1259588" h="930638">
                  <a:moveTo>
                    <a:pt x="0" y="0"/>
                  </a:moveTo>
                  <a:lnTo>
                    <a:pt x="1259588" y="0"/>
                  </a:lnTo>
                  <a:lnTo>
                    <a:pt x="1259588" y="930638"/>
                  </a:lnTo>
                  <a:lnTo>
                    <a:pt x="0" y="930638"/>
                  </a:lnTo>
                  <a:lnTo>
                    <a:pt x="0" y="0"/>
                  </a:lnTo>
                  <a:close/>
                </a:path>
              </a:pathLst>
            </a:custGeom>
            <a:blipFill>
              <a:blip r:embed="rId12"/>
              <a:stretch>
                <a:fillRect/>
              </a:stretch>
            </a:blipFill>
          </p:spPr>
        </p:sp>
      </p:grpSp>
      <p:grpSp>
        <p:nvGrpSpPr>
          <p:cNvPr id="17" name="Group 17"/>
          <p:cNvGrpSpPr/>
          <p:nvPr/>
        </p:nvGrpSpPr>
        <p:grpSpPr>
          <a:xfrm>
            <a:off x="1028700" y="3953702"/>
            <a:ext cx="4983608" cy="498360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FFCF">
                <a:alpha val="55686"/>
              </a:srgbClr>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a:off x="5054681" y="3953702"/>
            <a:ext cx="4983608" cy="498360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alpha val="27843"/>
              </a:srgbClr>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3" name="Freeform 23"/>
          <p:cNvSpPr/>
          <p:nvPr/>
        </p:nvSpPr>
        <p:spPr>
          <a:xfrm>
            <a:off x="5137293" y="6068124"/>
            <a:ext cx="792403" cy="754764"/>
          </a:xfrm>
          <a:custGeom>
            <a:avLst/>
            <a:gdLst/>
            <a:ahLst/>
            <a:cxnLst/>
            <a:rect l="l" t="t" r="r" b="b"/>
            <a:pathLst>
              <a:path w="792403" h="754764">
                <a:moveTo>
                  <a:pt x="0" y="0"/>
                </a:moveTo>
                <a:lnTo>
                  <a:pt x="792403" y="0"/>
                </a:lnTo>
                <a:lnTo>
                  <a:pt x="792403" y="754764"/>
                </a:lnTo>
                <a:lnTo>
                  <a:pt x="0" y="7547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TextBox 24"/>
          <p:cNvSpPr txBox="1"/>
          <p:nvPr/>
        </p:nvSpPr>
        <p:spPr>
          <a:xfrm>
            <a:off x="1028700" y="2112500"/>
            <a:ext cx="10169270" cy="1352550"/>
          </a:xfrm>
          <a:prstGeom prst="rect">
            <a:avLst/>
          </a:prstGeom>
        </p:spPr>
        <p:txBody>
          <a:bodyPr lIns="0" tIns="0" rIns="0" bIns="0" rtlCol="0" anchor="t">
            <a:spAutoFit/>
          </a:bodyPr>
          <a:lstStyle/>
          <a:p>
            <a:pPr algn="l">
              <a:lnSpc>
                <a:spcPts val="5250"/>
              </a:lnSpc>
            </a:pPr>
            <a:r>
              <a:rPr lang="en-US" sz="5000" b="1">
                <a:solidFill>
                  <a:srgbClr val="1F9139"/>
                </a:solidFill>
                <a:latin typeface="Montserrat Bold"/>
                <a:ea typeface="Montserrat Bold"/>
                <a:cs typeface="Montserrat Bold"/>
                <a:sym typeface="Montserrat Bold"/>
              </a:rPr>
              <a:t>Thấu cảm: nơi giao thoa giữa khoa học và nghệ thuật</a:t>
            </a:r>
          </a:p>
        </p:txBody>
      </p:sp>
      <p:sp>
        <p:nvSpPr>
          <p:cNvPr id="25" name="TextBox 25"/>
          <p:cNvSpPr txBox="1"/>
          <p:nvPr/>
        </p:nvSpPr>
        <p:spPr>
          <a:xfrm>
            <a:off x="2133542" y="5792683"/>
            <a:ext cx="2773925" cy="1248495"/>
          </a:xfrm>
          <a:prstGeom prst="rect">
            <a:avLst/>
          </a:prstGeom>
        </p:spPr>
        <p:txBody>
          <a:bodyPr lIns="0" tIns="0" rIns="0" bIns="0" rtlCol="0" anchor="t">
            <a:spAutoFit/>
          </a:bodyPr>
          <a:lstStyle/>
          <a:p>
            <a:pPr algn="ctr">
              <a:lnSpc>
                <a:spcPts val="5082"/>
              </a:lnSpc>
            </a:pPr>
            <a:r>
              <a:rPr lang="en-US" sz="3630" b="1">
                <a:solidFill>
                  <a:srgbClr val="1C1C3D"/>
                </a:solidFill>
                <a:latin typeface="Montserrat Bold"/>
                <a:ea typeface="Montserrat Bold"/>
                <a:cs typeface="Montserrat Bold"/>
                <a:sym typeface="Montserrat Bold"/>
              </a:rPr>
              <a:t>KHOA HỌC </a:t>
            </a:r>
          </a:p>
          <a:p>
            <a:pPr algn="ctr">
              <a:lnSpc>
                <a:spcPts val="5082"/>
              </a:lnSpc>
              <a:spcBef>
                <a:spcPct val="0"/>
              </a:spcBef>
            </a:pPr>
            <a:r>
              <a:rPr lang="en-US" sz="3630" b="1">
                <a:solidFill>
                  <a:srgbClr val="1C1C3D"/>
                </a:solidFill>
                <a:latin typeface="Montserrat Bold"/>
                <a:ea typeface="Montserrat Bold"/>
                <a:cs typeface="Montserrat Bold"/>
                <a:sym typeface="Montserrat Bold"/>
              </a:rPr>
              <a:t>Y KHOA</a:t>
            </a:r>
          </a:p>
        </p:txBody>
      </p:sp>
      <p:sp>
        <p:nvSpPr>
          <p:cNvPr id="26" name="TextBox 26"/>
          <p:cNvSpPr txBox="1"/>
          <p:nvPr/>
        </p:nvSpPr>
        <p:spPr>
          <a:xfrm>
            <a:off x="6159523" y="5471793"/>
            <a:ext cx="2773925" cy="1890275"/>
          </a:xfrm>
          <a:prstGeom prst="rect">
            <a:avLst/>
          </a:prstGeom>
        </p:spPr>
        <p:txBody>
          <a:bodyPr lIns="0" tIns="0" rIns="0" bIns="0" rtlCol="0" anchor="t">
            <a:spAutoFit/>
          </a:bodyPr>
          <a:lstStyle/>
          <a:p>
            <a:pPr algn="ctr">
              <a:lnSpc>
                <a:spcPts val="5082"/>
              </a:lnSpc>
            </a:pPr>
            <a:r>
              <a:rPr lang="en-US" sz="3630" b="1">
                <a:solidFill>
                  <a:srgbClr val="1C1C3D"/>
                </a:solidFill>
                <a:latin typeface="Montserrat Bold"/>
                <a:ea typeface="Montserrat Bold"/>
                <a:cs typeface="Montserrat Bold"/>
                <a:sym typeface="Montserrat Bold"/>
              </a:rPr>
              <a:t>NGHỆ THUẬT </a:t>
            </a:r>
          </a:p>
          <a:p>
            <a:pPr algn="ctr">
              <a:lnSpc>
                <a:spcPts val="5082"/>
              </a:lnSpc>
              <a:spcBef>
                <a:spcPct val="0"/>
              </a:spcBef>
            </a:pPr>
            <a:r>
              <a:rPr lang="en-US" sz="3630" b="1">
                <a:solidFill>
                  <a:srgbClr val="1C1C3D"/>
                </a:solidFill>
                <a:latin typeface="Montserrat Bold"/>
                <a:ea typeface="Montserrat Bold"/>
                <a:cs typeface="Montserrat Bold"/>
                <a:sym typeface="Montserrat Bold"/>
              </a:rPr>
              <a:t>Y KHOA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885" t="-35267" r="-29381"/>
            </a:stretch>
          </a:blipFill>
        </p:spPr>
      </p:sp>
      <p:sp>
        <p:nvSpPr>
          <p:cNvPr id="3" name="Freeform 3"/>
          <p:cNvSpPr/>
          <p:nvPr/>
        </p:nvSpPr>
        <p:spPr>
          <a:xfrm>
            <a:off x="12399489" y="-1644177"/>
            <a:ext cx="10537869" cy="13575354"/>
          </a:xfrm>
          <a:custGeom>
            <a:avLst/>
            <a:gdLst/>
            <a:ahLst/>
            <a:cxnLst/>
            <a:rect l="l" t="t" r="r" b="b"/>
            <a:pathLst>
              <a:path w="10537869" h="13575354">
                <a:moveTo>
                  <a:pt x="0" y="0"/>
                </a:moveTo>
                <a:lnTo>
                  <a:pt x="10537868" y="0"/>
                </a:lnTo>
                <a:lnTo>
                  <a:pt x="10537868" y="13575354"/>
                </a:lnTo>
                <a:lnTo>
                  <a:pt x="0" y="13575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86718" y="1064302"/>
            <a:ext cx="5081705" cy="4300393"/>
          </a:xfrm>
          <a:custGeom>
            <a:avLst/>
            <a:gdLst/>
            <a:ahLst/>
            <a:cxnLst/>
            <a:rect l="l" t="t" r="r" b="b"/>
            <a:pathLst>
              <a:path w="5081705" h="4300393">
                <a:moveTo>
                  <a:pt x="0" y="0"/>
                </a:moveTo>
                <a:lnTo>
                  <a:pt x="5081705" y="0"/>
                </a:lnTo>
                <a:lnTo>
                  <a:pt x="5081705" y="4300392"/>
                </a:lnTo>
                <a:lnTo>
                  <a:pt x="0" y="4300392"/>
                </a:lnTo>
                <a:lnTo>
                  <a:pt x="0" y="0"/>
                </a:lnTo>
                <a:close/>
              </a:path>
            </a:pathLst>
          </a:custGeom>
          <a:blipFill>
            <a:blip r:embed="rId5">
              <a:alphaModFix amt="6000"/>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6237612" y="1320895"/>
            <a:ext cx="1430811" cy="143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8" name="Freeform 8"/>
          <p:cNvSpPr/>
          <p:nvPr/>
        </p:nvSpPr>
        <p:spPr>
          <a:xfrm>
            <a:off x="16488520" y="1549916"/>
            <a:ext cx="928994" cy="972769"/>
          </a:xfrm>
          <a:custGeom>
            <a:avLst/>
            <a:gdLst/>
            <a:ahLst/>
            <a:cxnLst/>
            <a:rect l="l" t="t" r="r" b="b"/>
            <a:pathLst>
              <a:path w="928994" h="972769">
                <a:moveTo>
                  <a:pt x="0" y="0"/>
                </a:moveTo>
                <a:lnTo>
                  <a:pt x="928995" y="0"/>
                </a:lnTo>
                <a:lnTo>
                  <a:pt x="928995" y="972769"/>
                </a:lnTo>
                <a:lnTo>
                  <a:pt x="0" y="9727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152337" y="635756"/>
            <a:ext cx="1101449" cy="1043595"/>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0" name="Group 10"/>
          <p:cNvGrpSpPr/>
          <p:nvPr/>
        </p:nvGrpSpPr>
        <p:grpSpPr>
          <a:xfrm>
            <a:off x="12586718" y="980425"/>
            <a:ext cx="285038" cy="28503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979522" y="980425"/>
            <a:ext cx="3832235" cy="697978"/>
            <a:chOff x="0" y="0"/>
            <a:chExt cx="5109646" cy="930638"/>
          </a:xfrm>
        </p:grpSpPr>
        <p:sp>
          <p:nvSpPr>
            <p:cNvPr id="14" name="TextBox 14"/>
            <p:cNvSpPr txBox="1"/>
            <p:nvPr/>
          </p:nvSpPr>
          <p:spPr>
            <a:xfrm>
              <a:off x="0" y="54685"/>
              <a:ext cx="5109646" cy="764118"/>
            </a:xfrm>
            <a:prstGeom prst="rect">
              <a:avLst/>
            </a:prstGeom>
          </p:spPr>
          <p:txBody>
            <a:bodyPr lIns="0" tIns="0" rIns="0" bIns="0" rtlCol="0" anchor="t">
              <a:spAutoFit/>
            </a:bodyPr>
            <a:lstStyle/>
            <a:p>
              <a:pPr algn="l">
                <a:lnSpc>
                  <a:spcPts val="4899"/>
                </a:lnSpc>
                <a:spcBef>
                  <a:spcPct val="0"/>
                </a:spcBef>
              </a:pPr>
              <a:r>
                <a:rPr lang="en-US" sz="3499">
                  <a:solidFill>
                    <a:srgbClr val="E3FFCF"/>
                  </a:solidFill>
                  <a:latin typeface="Gordita"/>
                  <a:ea typeface="Gordita"/>
                  <a:cs typeface="Gordita"/>
                  <a:sym typeface="Gordita"/>
                </a:rPr>
                <a:t>Salf                   </a:t>
              </a:r>
            </a:p>
          </p:txBody>
        </p:sp>
        <p:sp>
          <p:nvSpPr>
            <p:cNvPr id="15" name="Freeform 15"/>
            <p:cNvSpPr/>
            <p:nvPr/>
          </p:nvSpPr>
          <p:spPr>
            <a:xfrm>
              <a:off x="1505618" y="199668"/>
              <a:ext cx="3009129" cy="531301"/>
            </a:xfrm>
            <a:custGeom>
              <a:avLst/>
              <a:gdLst/>
              <a:ahLst/>
              <a:cxnLst/>
              <a:rect l="l" t="t" r="r" b="b"/>
              <a:pathLst>
                <a:path w="3009129" h="531301">
                  <a:moveTo>
                    <a:pt x="0" y="0"/>
                  </a:moveTo>
                  <a:lnTo>
                    <a:pt x="3009129" y="0"/>
                  </a:lnTo>
                  <a:lnTo>
                    <a:pt x="3009129" y="531301"/>
                  </a:lnTo>
                  <a:lnTo>
                    <a:pt x="0" y="531301"/>
                  </a:lnTo>
                  <a:lnTo>
                    <a:pt x="0" y="0"/>
                  </a:lnTo>
                  <a:close/>
                </a:path>
              </a:pathLst>
            </a:custGeom>
            <a:blipFill>
              <a:blip r:embed="rId11"/>
              <a:stretch>
                <a:fillRect l="-13457" t="-191660" b="-190283"/>
              </a:stretch>
            </a:blipFill>
          </p:spPr>
        </p:sp>
        <p:sp>
          <p:nvSpPr>
            <p:cNvPr id="16" name="Freeform 16"/>
            <p:cNvSpPr/>
            <p:nvPr/>
          </p:nvSpPr>
          <p:spPr>
            <a:xfrm>
              <a:off x="126446" y="0"/>
              <a:ext cx="1259588" cy="930638"/>
            </a:xfrm>
            <a:custGeom>
              <a:avLst/>
              <a:gdLst/>
              <a:ahLst/>
              <a:cxnLst/>
              <a:rect l="l" t="t" r="r" b="b"/>
              <a:pathLst>
                <a:path w="1259588" h="930638">
                  <a:moveTo>
                    <a:pt x="0" y="0"/>
                  </a:moveTo>
                  <a:lnTo>
                    <a:pt x="1259588" y="0"/>
                  </a:lnTo>
                  <a:lnTo>
                    <a:pt x="1259588" y="930638"/>
                  </a:lnTo>
                  <a:lnTo>
                    <a:pt x="0" y="930638"/>
                  </a:lnTo>
                  <a:lnTo>
                    <a:pt x="0" y="0"/>
                  </a:lnTo>
                  <a:close/>
                </a:path>
              </a:pathLst>
            </a:custGeom>
            <a:blipFill>
              <a:blip r:embed="rId12"/>
              <a:stretch>
                <a:fillRect/>
              </a:stretch>
            </a:blipFill>
          </p:spPr>
        </p:sp>
      </p:grpSp>
      <p:sp>
        <p:nvSpPr>
          <p:cNvPr id="17" name="Freeform 17"/>
          <p:cNvSpPr/>
          <p:nvPr/>
        </p:nvSpPr>
        <p:spPr>
          <a:xfrm>
            <a:off x="1028700" y="3608956"/>
            <a:ext cx="10310643" cy="6341046"/>
          </a:xfrm>
          <a:custGeom>
            <a:avLst/>
            <a:gdLst/>
            <a:ahLst/>
            <a:cxnLst/>
            <a:rect l="l" t="t" r="r" b="b"/>
            <a:pathLst>
              <a:path w="10310643" h="6341046">
                <a:moveTo>
                  <a:pt x="0" y="0"/>
                </a:moveTo>
                <a:lnTo>
                  <a:pt x="10310643" y="0"/>
                </a:lnTo>
                <a:lnTo>
                  <a:pt x="10310643" y="6341045"/>
                </a:lnTo>
                <a:lnTo>
                  <a:pt x="0" y="6341045"/>
                </a:lnTo>
                <a:lnTo>
                  <a:pt x="0" y="0"/>
                </a:lnTo>
                <a:close/>
              </a:path>
            </a:pathLst>
          </a:custGeom>
          <a:blipFill>
            <a:blip r:embed="rId13"/>
            <a:stretch>
              <a:fillRect/>
            </a:stretch>
          </a:blipFill>
        </p:spPr>
      </p:sp>
      <p:sp>
        <p:nvSpPr>
          <p:cNvPr id="18" name="TextBox 18"/>
          <p:cNvSpPr txBox="1"/>
          <p:nvPr/>
        </p:nvSpPr>
        <p:spPr>
          <a:xfrm>
            <a:off x="1028700" y="1751581"/>
            <a:ext cx="10169270" cy="1857375"/>
          </a:xfrm>
          <a:prstGeom prst="rect">
            <a:avLst/>
          </a:prstGeom>
        </p:spPr>
        <p:txBody>
          <a:bodyPr lIns="0" tIns="0" rIns="0" bIns="0" rtlCol="0" anchor="t">
            <a:spAutoFit/>
          </a:bodyPr>
          <a:lstStyle/>
          <a:p>
            <a:pPr algn="l">
              <a:lnSpc>
                <a:spcPts val="7500"/>
              </a:lnSpc>
            </a:pPr>
            <a:r>
              <a:rPr lang="en-US" sz="5000" b="1">
                <a:solidFill>
                  <a:srgbClr val="1F9139"/>
                </a:solidFill>
                <a:latin typeface="Montserrat Bold"/>
                <a:ea typeface="Montserrat Bold"/>
                <a:cs typeface="Montserrat Bold"/>
                <a:sym typeface="Montserrat Bold"/>
              </a:rPr>
              <a:t>CẢM NHẬN CỦA NGƯỜI BỆNH VỀ NHÂN VIÊN Y TẾ</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1307</Words>
  <Application>Microsoft Office PowerPoint</Application>
  <PresentationFormat>Custom</PresentationFormat>
  <Paragraphs>194</Paragraphs>
  <Slides>36</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Montserrat Bold</vt:lpstr>
      <vt:lpstr>Arial</vt:lpstr>
      <vt:lpstr>Montserrat Italics</vt:lpstr>
      <vt:lpstr>Montserrat</vt:lpstr>
      <vt:lpstr>Gordita</vt:lpstr>
      <vt:lpstr>Gordita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24.12.14 GIAO TIẾP THƯƠNG CẢM DÀNH CHO NVYT-Dr Thanh.pptx</dc:title>
  <cp:lastModifiedBy>Thanh Pham Ngoc (PE)</cp:lastModifiedBy>
  <cp:revision>3</cp:revision>
  <dcterms:created xsi:type="dcterms:W3CDTF">2006-08-16T00:00:00Z</dcterms:created>
  <dcterms:modified xsi:type="dcterms:W3CDTF">2024-12-14T09:52:14Z</dcterms:modified>
  <dc:identifier>DAGYUucVREw</dc:identifier>
</cp:coreProperties>
</file>