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0" r:id="rId3"/>
    <p:sldMasterId id="2147483683" r:id="rId4"/>
  </p:sldMasterIdLst>
  <p:notesMasterIdLst>
    <p:notesMasterId r:id="rId52"/>
  </p:notesMasterIdLst>
  <p:sldIdLst>
    <p:sldId id="257" r:id="rId5"/>
    <p:sldId id="266" r:id="rId6"/>
    <p:sldId id="272" r:id="rId7"/>
    <p:sldId id="267" r:id="rId8"/>
    <p:sldId id="274" r:id="rId9"/>
    <p:sldId id="275" r:id="rId10"/>
    <p:sldId id="268" r:id="rId11"/>
    <p:sldId id="271" r:id="rId12"/>
    <p:sldId id="273" r:id="rId13"/>
    <p:sldId id="269" r:id="rId14"/>
    <p:sldId id="270" r:id="rId15"/>
    <p:sldId id="2147470915" r:id="rId16"/>
    <p:sldId id="2147470916" r:id="rId17"/>
    <p:sldId id="2147470912" r:id="rId18"/>
    <p:sldId id="2147470922" r:id="rId19"/>
    <p:sldId id="2147470923" r:id="rId20"/>
    <p:sldId id="2147470924" r:id="rId21"/>
    <p:sldId id="2147470925" r:id="rId22"/>
    <p:sldId id="2147470926" r:id="rId23"/>
    <p:sldId id="2147470927" r:id="rId24"/>
    <p:sldId id="2147470928" r:id="rId25"/>
    <p:sldId id="2147470929" r:id="rId26"/>
    <p:sldId id="2147470930" r:id="rId27"/>
    <p:sldId id="2147470931" r:id="rId28"/>
    <p:sldId id="2147470932" r:id="rId29"/>
    <p:sldId id="2147470933" r:id="rId30"/>
    <p:sldId id="278" r:id="rId31"/>
    <p:sldId id="2147470934" r:id="rId32"/>
    <p:sldId id="281" r:id="rId33"/>
    <p:sldId id="283" r:id="rId34"/>
    <p:sldId id="282" r:id="rId35"/>
    <p:sldId id="256" r:id="rId36"/>
    <p:sldId id="2147470917" r:id="rId37"/>
    <p:sldId id="258" r:id="rId38"/>
    <p:sldId id="259" r:id="rId39"/>
    <p:sldId id="260" r:id="rId40"/>
    <p:sldId id="261" r:id="rId41"/>
    <p:sldId id="262" r:id="rId42"/>
    <p:sldId id="2147470918" r:id="rId43"/>
    <p:sldId id="265" r:id="rId44"/>
    <p:sldId id="2147470919" r:id="rId45"/>
    <p:sldId id="2147470920" r:id="rId46"/>
    <p:sldId id="276" r:id="rId47"/>
    <p:sldId id="2147470921" r:id="rId48"/>
    <p:sldId id="280" r:id="rId49"/>
    <p:sldId id="277" r:id="rId50"/>
    <p:sldId id="27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filewms07\nis\MIDS_NIS_Shared_Drive\Outbreaks%20and%20incidents\2024\20240425_Measles_HMP_FiveWells\3.%20Epidemiology\20240520_HMP_Fivewells_v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579139286421318E-2"/>
          <c:y val="3.6666666666666667E-2"/>
          <c:w val="0.91768850061625507"/>
          <c:h val="0.62884881889763777"/>
        </c:manualLayout>
      </c:layout>
      <c:barChart>
        <c:barDir val="col"/>
        <c:grouping val="stacked"/>
        <c:varyColors val="0"/>
        <c:ser>
          <c:idx val="0"/>
          <c:order val="0"/>
          <c:tx>
            <c:strRef>
              <c:f>EpiCurve!$B$1</c:f>
              <c:strCache>
                <c:ptCount val="1"/>
                <c:pt idx="0">
                  <c:v>Confirmed case</c:v>
                </c:pt>
              </c:strCache>
            </c:strRef>
          </c:tx>
          <c:spPr>
            <a:solidFill>
              <a:schemeClr val="tx2"/>
            </a:solidFill>
            <a:ln>
              <a:solidFill>
                <a:schemeClr val="bg1"/>
              </a:solidFill>
            </a:ln>
            <a:effectLst/>
          </c:spPr>
          <c:invertIfNegative val="0"/>
          <c:cat>
            <c:numRef>
              <c:f>EpiCurve!$A$2:$A$45</c:f>
              <c:numCache>
                <c:formatCode>m/d/yyyy</c:formatCode>
                <c:ptCount val="44"/>
                <c:pt idx="0">
                  <c:v>45392</c:v>
                </c:pt>
                <c:pt idx="1">
                  <c:v>45393</c:v>
                </c:pt>
                <c:pt idx="2">
                  <c:v>45394</c:v>
                </c:pt>
                <c:pt idx="3">
                  <c:v>45395</c:v>
                </c:pt>
                <c:pt idx="4">
                  <c:v>45396</c:v>
                </c:pt>
                <c:pt idx="5">
                  <c:v>45397</c:v>
                </c:pt>
                <c:pt idx="6">
                  <c:v>45398</c:v>
                </c:pt>
                <c:pt idx="7">
                  <c:v>45399</c:v>
                </c:pt>
                <c:pt idx="8">
                  <c:v>45400</c:v>
                </c:pt>
                <c:pt idx="9">
                  <c:v>45401</c:v>
                </c:pt>
                <c:pt idx="10">
                  <c:v>45402</c:v>
                </c:pt>
                <c:pt idx="11">
                  <c:v>45403</c:v>
                </c:pt>
                <c:pt idx="12">
                  <c:v>45404</c:v>
                </c:pt>
                <c:pt idx="13">
                  <c:v>45405</c:v>
                </c:pt>
                <c:pt idx="14">
                  <c:v>45406</c:v>
                </c:pt>
                <c:pt idx="15">
                  <c:v>45407</c:v>
                </c:pt>
                <c:pt idx="16">
                  <c:v>45408</c:v>
                </c:pt>
                <c:pt idx="17">
                  <c:v>45409</c:v>
                </c:pt>
                <c:pt idx="18">
                  <c:v>45410</c:v>
                </c:pt>
                <c:pt idx="19">
                  <c:v>45411</c:v>
                </c:pt>
                <c:pt idx="20">
                  <c:v>45412</c:v>
                </c:pt>
                <c:pt idx="21">
                  <c:v>45413</c:v>
                </c:pt>
                <c:pt idx="22">
                  <c:v>45414</c:v>
                </c:pt>
                <c:pt idx="23">
                  <c:v>45415</c:v>
                </c:pt>
                <c:pt idx="24">
                  <c:v>45416</c:v>
                </c:pt>
                <c:pt idx="25">
                  <c:v>45417</c:v>
                </c:pt>
                <c:pt idx="26">
                  <c:v>45418</c:v>
                </c:pt>
                <c:pt idx="27">
                  <c:v>45419</c:v>
                </c:pt>
                <c:pt idx="28">
                  <c:v>45420</c:v>
                </c:pt>
                <c:pt idx="29">
                  <c:v>45421</c:v>
                </c:pt>
                <c:pt idx="30">
                  <c:v>45422</c:v>
                </c:pt>
                <c:pt idx="31">
                  <c:v>45423</c:v>
                </c:pt>
                <c:pt idx="32">
                  <c:v>45424</c:v>
                </c:pt>
                <c:pt idx="33">
                  <c:v>45425</c:v>
                </c:pt>
                <c:pt idx="34">
                  <c:v>45426</c:v>
                </c:pt>
                <c:pt idx="35">
                  <c:v>45427</c:v>
                </c:pt>
                <c:pt idx="36">
                  <c:v>45428</c:v>
                </c:pt>
                <c:pt idx="37">
                  <c:v>45429</c:v>
                </c:pt>
                <c:pt idx="38">
                  <c:v>45430</c:v>
                </c:pt>
                <c:pt idx="39">
                  <c:v>45431</c:v>
                </c:pt>
                <c:pt idx="40">
                  <c:v>45432</c:v>
                </c:pt>
                <c:pt idx="41">
                  <c:v>45433</c:v>
                </c:pt>
                <c:pt idx="42">
                  <c:v>45434</c:v>
                </c:pt>
                <c:pt idx="43">
                  <c:v>45435</c:v>
                </c:pt>
              </c:numCache>
            </c:numRef>
          </c:cat>
          <c:val>
            <c:numRef>
              <c:f>EpiCurve!$B$2:$B$45</c:f>
              <c:numCache>
                <c:formatCode>General</c:formatCode>
                <c:ptCount val="44"/>
                <c:pt idx="4">
                  <c:v>1</c:v>
                </c:pt>
                <c:pt idx="18">
                  <c:v>1</c:v>
                </c:pt>
                <c:pt idx="31">
                  <c:v>1</c:v>
                </c:pt>
                <c:pt idx="33">
                  <c:v>2</c:v>
                </c:pt>
                <c:pt idx="34">
                  <c:v>1</c:v>
                </c:pt>
                <c:pt idx="37">
                  <c:v>1</c:v>
                </c:pt>
              </c:numCache>
            </c:numRef>
          </c:val>
          <c:extLst>
            <c:ext xmlns:c16="http://schemas.microsoft.com/office/drawing/2014/chart" uri="{C3380CC4-5D6E-409C-BE32-E72D297353CC}">
              <c16:uniqueId val="{00000000-C0E6-45DB-B92C-B1F41496AE7B}"/>
            </c:ext>
          </c:extLst>
        </c:ser>
        <c:ser>
          <c:idx val="1"/>
          <c:order val="1"/>
          <c:tx>
            <c:strRef>
              <c:f>EpiCurve!$C$1</c:f>
              <c:strCache>
                <c:ptCount val="1"/>
                <c:pt idx="0">
                  <c:v>Probable case</c:v>
                </c:pt>
              </c:strCache>
            </c:strRef>
          </c:tx>
          <c:spPr>
            <a:solidFill>
              <a:schemeClr val="accent1"/>
            </a:solidFill>
            <a:ln>
              <a:solidFill>
                <a:schemeClr val="bg1"/>
              </a:solidFill>
            </a:ln>
            <a:effectLst/>
          </c:spPr>
          <c:invertIfNegative val="0"/>
          <c:cat>
            <c:numRef>
              <c:f>EpiCurve!$A$2:$A$45</c:f>
              <c:numCache>
                <c:formatCode>m/d/yyyy</c:formatCode>
                <c:ptCount val="44"/>
                <c:pt idx="0">
                  <c:v>45392</c:v>
                </c:pt>
                <c:pt idx="1">
                  <c:v>45393</c:v>
                </c:pt>
                <c:pt idx="2">
                  <c:v>45394</c:v>
                </c:pt>
                <c:pt idx="3">
                  <c:v>45395</c:v>
                </c:pt>
                <c:pt idx="4">
                  <c:v>45396</c:v>
                </c:pt>
                <c:pt idx="5">
                  <c:v>45397</c:v>
                </c:pt>
                <c:pt idx="6">
                  <c:v>45398</c:v>
                </c:pt>
                <c:pt idx="7">
                  <c:v>45399</c:v>
                </c:pt>
                <c:pt idx="8">
                  <c:v>45400</c:v>
                </c:pt>
                <c:pt idx="9">
                  <c:v>45401</c:v>
                </c:pt>
                <c:pt idx="10">
                  <c:v>45402</c:v>
                </c:pt>
                <c:pt idx="11">
                  <c:v>45403</c:v>
                </c:pt>
                <c:pt idx="12">
                  <c:v>45404</c:v>
                </c:pt>
                <c:pt idx="13">
                  <c:v>45405</c:v>
                </c:pt>
                <c:pt idx="14">
                  <c:v>45406</c:v>
                </c:pt>
                <c:pt idx="15">
                  <c:v>45407</c:v>
                </c:pt>
                <c:pt idx="16">
                  <c:v>45408</c:v>
                </c:pt>
                <c:pt idx="17">
                  <c:v>45409</c:v>
                </c:pt>
                <c:pt idx="18">
                  <c:v>45410</c:v>
                </c:pt>
                <c:pt idx="19">
                  <c:v>45411</c:v>
                </c:pt>
                <c:pt idx="20">
                  <c:v>45412</c:v>
                </c:pt>
                <c:pt idx="21">
                  <c:v>45413</c:v>
                </c:pt>
                <c:pt idx="22">
                  <c:v>45414</c:v>
                </c:pt>
                <c:pt idx="23">
                  <c:v>45415</c:v>
                </c:pt>
                <c:pt idx="24">
                  <c:v>45416</c:v>
                </c:pt>
                <c:pt idx="25">
                  <c:v>45417</c:v>
                </c:pt>
                <c:pt idx="26">
                  <c:v>45418</c:v>
                </c:pt>
                <c:pt idx="27">
                  <c:v>45419</c:v>
                </c:pt>
                <c:pt idx="28">
                  <c:v>45420</c:v>
                </c:pt>
                <c:pt idx="29">
                  <c:v>45421</c:v>
                </c:pt>
                <c:pt idx="30">
                  <c:v>45422</c:v>
                </c:pt>
                <c:pt idx="31">
                  <c:v>45423</c:v>
                </c:pt>
                <c:pt idx="32">
                  <c:v>45424</c:v>
                </c:pt>
                <c:pt idx="33">
                  <c:v>45425</c:v>
                </c:pt>
                <c:pt idx="34">
                  <c:v>45426</c:v>
                </c:pt>
                <c:pt idx="35">
                  <c:v>45427</c:v>
                </c:pt>
                <c:pt idx="36">
                  <c:v>45428</c:v>
                </c:pt>
                <c:pt idx="37">
                  <c:v>45429</c:v>
                </c:pt>
                <c:pt idx="38">
                  <c:v>45430</c:v>
                </c:pt>
                <c:pt idx="39">
                  <c:v>45431</c:v>
                </c:pt>
                <c:pt idx="40">
                  <c:v>45432</c:v>
                </c:pt>
                <c:pt idx="41">
                  <c:v>45433</c:v>
                </c:pt>
                <c:pt idx="42">
                  <c:v>45434</c:v>
                </c:pt>
                <c:pt idx="43">
                  <c:v>45435</c:v>
                </c:pt>
              </c:numCache>
            </c:numRef>
          </c:cat>
          <c:val>
            <c:numRef>
              <c:f>EpiCurve!$C$2:$C$45</c:f>
              <c:numCache>
                <c:formatCode>General</c:formatCode>
                <c:ptCount val="44"/>
                <c:pt idx="40">
                  <c:v>1</c:v>
                </c:pt>
              </c:numCache>
            </c:numRef>
          </c:val>
          <c:extLst>
            <c:ext xmlns:c16="http://schemas.microsoft.com/office/drawing/2014/chart" uri="{C3380CC4-5D6E-409C-BE32-E72D297353CC}">
              <c16:uniqueId val="{00000001-C0E6-45DB-B92C-B1F41496AE7B}"/>
            </c:ext>
          </c:extLst>
        </c:ser>
        <c:ser>
          <c:idx val="2"/>
          <c:order val="2"/>
          <c:tx>
            <c:strRef>
              <c:f>EpiCurve!$D$1</c:f>
              <c:strCache>
                <c:ptCount val="1"/>
                <c:pt idx="0">
                  <c:v>Possible case</c:v>
                </c:pt>
              </c:strCache>
            </c:strRef>
          </c:tx>
          <c:spPr>
            <a:solidFill>
              <a:schemeClr val="accent3"/>
            </a:solidFill>
            <a:ln>
              <a:noFill/>
            </a:ln>
            <a:effectLst/>
          </c:spPr>
          <c:invertIfNegative val="0"/>
          <c:cat>
            <c:numRef>
              <c:f>EpiCurve!$A$2:$A$45</c:f>
              <c:numCache>
                <c:formatCode>m/d/yyyy</c:formatCode>
                <c:ptCount val="44"/>
                <c:pt idx="0">
                  <c:v>45392</c:v>
                </c:pt>
                <c:pt idx="1">
                  <c:v>45393</c:v>
                </c:pt>
                <c:pt idx="2">
                  <c:v>45394</c:v>
                </c:pt>
                <c:pt idx="3">
                  <c:v>45395</c:v>
                </c:pt>
                <c:pt idx="4">
                  <c:v>45396</c:v>
                </c:pt>
                <c:pt idx="5">
                  <c:v>45397</c:v>
                </c:pt>
                <c:pt idx="6">
                  <c:v>45398</c:v>
                </c:pt>
                <c:pt idx="7">
                  <c:v>45399</c:v>
                </c:pt>
                <c:pt idx="8">
                  <c:v>45400</c:v>
                </c:pt>
                <c:pt idx="9">
                  <c:v>45401</c:v>
                </c:pt>
                <c:pt idx="10">
                  <c:v>45402</c:v>
                </c:pt>
                <c:pt idx="11">
                  <c:v>45403</c:v>
                </c:pt>
                <c:pt idx="12">
                  <c:v>45404</c:v>
                </c:pt>
                <c:pt idx="13">
                  <c:v>45405</c:v>
                </c:pt>
                <c:pt idx="14">
                  <c:v>45406</c:v>
                </c:pt>
                <c:pt idx="15">
                  <c:v>45407</c:v>
                </c:pt>
                <c:pt idx="16">
                  <c:v>45408</c:v>
                </c:pt>
                <c:pt idx="17">
                  <c:v>45409</c:v>
                </c:pt>
                <c:pt idx="18">
                  <c:v>45410</c:v>
                </c:pt>
                <c:pt idx="19">
                  <c:v>45411</c:v>
                </c:pt>
                <c:pt idx="20">
                  <c:v>45412</c:v>
                </c:pt>
                <c:pt idx="21">
                  <c:v>45413</c:v>
                </c:pt>
                <c:pt idx="22">
                  <c:v>45414</c:v>
                </c:pt>
                <c:pt idx="23">
                  <c:v>45415</c:v>
                </c:pt>
                <c:pt idx="24">
                  <c:v>45416</c:v>
                </c:pt>
                <c:pt idx="25">
                  <c:v>45417</c:v>
                </c:pt>
                <c:pt idx="26">
                  <c:v>45418</c:v>
                </c:pt>
                <c:pt idx="27">
                  <c:v>45419</c:v>
                </c:pt>
                <c:pt idx="28">
                  <c:v>45420</c:v>
                </c:pt>
                <c:pt idx="29">
                  <c:v>45421</c:v>
                </c:pt>
                <c:pt idx="30">
                  <c:v>45422</c:v>
                </c:pt>
                <c:pt idx="31">
                  <c:v>45423</c:v>
                </c:pt>
                <c:pt idx="32">
                  <c:v>45424</c:v>
                </c:pt>
                <c:pt idx="33">
                  <c:v>45425</c:v>
                </c:pt>
                <c:pt idx="34">
                  <c:v>45426</c:v>
                </c:pt>
                <c:pt idx="35">
                  <c:v>45427</c:v>
                </c:pt>
                <c:pt idx="36">
                  <c:v>45428</c:v>
                </c:pt>
                <c:pt idx="37">
                  <c:v>45429</c:v>
                </c:pt>
                <c:pt idx="38">
                  <c:v>45430</c:v>
                </c:pt>
                <c:pt idx="39">
                  <c:v>45431</c:v>
                </c:pt>
                <c:pt idx="40">
                  <c:v>45432</c:v>
                </c:pt>
                <c:pt idx="41">
                  <c:v>45433</c:v>
                </c:pt>
                <c:pt idx="42">
                  <c:v>45434</c:v>
                </c:pt>
                <c:pt idx="43">
                  <c:v>45435</c:v>
                </c:pt>
              </c:numCache>
            </c:numRef>
          </c:cat>
          <c:val>
            <c:numRef>
              <c:f>EpiCurve!$D$2:$D$45</c:f>
              <c:numCache>
                <c:formatCode>General</c:formatCode>
                <c:ptCount val="44"/>
                <c:pt idx="34">
                  <c:v>1</c:v>
                </c:pt>
              </c:numCache>
            </c:numRef>
          </c:val>
          <c:extLst>
            <c:ext xmlns:c16="http://schemas.microsoft.com/office/drawing/2014/chart" uri="{C3380CC4-5D6E-409C-BE32-E72D297353CC}">
              <c16:uniqueId val="{00000002-C0E6-45DB-B92C-B1F41496AE7B}"/>
            </c:ext>
          </c:extLst>
        </c:ser>
        <c:dLbls>
          <c:showLegendKey val="0"/>
          <c:showVal val="0"/>
          <c:showCatName val="0"/>
          <c:showSerName val="0"/>
          <c:showPercent val="0"/>
          <c:showBubbleSize val="0"/>
        </c:dLbls>
        <c:gapWidth val="0"/>
        <c:overlap val="100"/>
        <c:axId val="663169896"/>
        <c:axId val="663168912"/>
      </c:barChart>
      <c:dateAx>
        <c:axId val="6631698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latin typeface="Arial" panose="020B0604020202020204" pitchFamily="34" charset="0"/>
                    <a:cs typeface="Arial" panose="020B0604020202020204" pitchFamily="34" charset="0"/>
                  </a:rPr>
                  <a:t>Date of rash onset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63168912"/>
        <c:crosses val="autoZero"/>
        <c:auto val="1"/>
        <c:lblOffset val="100"/>
        <c:baseTimeUnit val="days"/>
      </c:dateAx>
      <c:valAx>
        <c:axId val="663168912"/>
        <c:scaling>
          <c:orientation val="minMax"/>
          <c:max val="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latin typeface="Arial" panose="020B0604020202020204" pitchFamily="34" charset="0"/>
                    <a:cs typeface="Arial" panose="020B0604020202020204" pitchFamily="34" charset="0"/>
                  </a:rPr>
                  <a:t>Number of cases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63169896"/>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FB9397-6A93-4EF8-9E51-6A1A538BCF29}" type="datetimeFigureOut">
              <a:rPr lang="en-GB" smtClean="0"/>
              <a:t>19/11/2024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DF2518-F203-496C-8775-3BD1A1F8DB85}" type="slidenum">
              <a:rPr lang="en-GB" smtClean="0"/>
              <a:t>‹#›</a:t>
            </a:fld>
            <a:endParaRPr lang="en-GB"/>
          </a:p>
        </p:txBody>
      </p:sp>
    </p:spTree>
    <p:extLst>
      <p:ext uri="{BB962C8B-B14F-4D97-AF65-F5344CB8AC3E}">
        <p14:creationId xmlns:p14="http://schemas.microsoft.com/office/powerpoint/2010/main" val="1371804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Cypse</a:t>
            </a:r>
            <a:r>
              <a:rPr lang="en-GB"/>
              <a:t> – balancing harms, IRC international health regulations</a:t>
            </a:r>
          </a:p>
        </p:txBody>
      </p:sp>
      <p:sp>
        <p:nvSpPr>
          <p:cNvPr id="4" name="Slide Number Placeholder 3"/>
          <p:cNvSpPr>
            <a:spLocks noGrp="1"/>
          </p:cNvSpPr>
          <p:nvPr>
            <p:ph type="sldNum" sz="quarter" idx="5"/>
          </p:nvPr>
        </p:nvSpPr>
        <p:spPr/>
        <p:txBody>
          <a:bodyPr/>
          <a:lstStyle/>
          <a:p>
            <a:fld id="{C3DF2518-F203-496C-8775-3BD1A1F8DB85}" type="slidenum">
              <a:rPr lang="en-GB" smtClean="0"/>
              <a:t>6</a:t>
            </a:fld>
            <a:endParaRPr lang="en-GB"/>
          </a:p>
        </p:txBody>
      </p:sp>
    </p:spTree>
    <p:extLst>
      <p:ext uri="{BB962C8B-B14F-4D97-AF65-F5344CB8AC3E}">
        <p14:creationId xmlns:p14="http://schemas.microsoft.com/office/powerpoint/2010/main" val="1167552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0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5849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1984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803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597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4676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6092E-CE83-4B9A-8450-C749C44DCB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8849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6092E-CE83-4B9A-8450-C749C44DCB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70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6092E-CE83-4B9A-8450-C749C44DCB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590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6092E-CE83-4B9A-8450-C749C44DCB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1781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Public health control of disease act</a:t>
            </a:r>
          </a:p>
        </p:txBody>
      </p:sp>
      <p:sp>
        <p:nvSpPr>
          <p:cNvPr id="4" name="Slide Number Placeholder 3"/>
          <p:cNvSpPr>
            <a:spLocks noGrp="1"/>
          </p:cNvSpPr>
          <p:nvPr>
            <p:ph type="sldNum" sz="quarter" idx="5"/>
          </p:nvPr>
        </p:nvSpPr>
        <p:spPr/>
        <p:txBody>
          <a:bodyPr/>
          <a:lstStyle/>
          <a:p>
            <a:fld id="{C3DF2518-F203-496C-8775-3BD1A1F8DB85}" type="slidenum">
              <a:rPr lang="en-GB" smtClean="0"/>
              <a:t>7</a:t>
            </a:fld>
            <a:endParaRPr lang="en-GB"/>
          </a:p>
        </p:txBody>
      </p:sp>
    </p:spTree>
    <p:extLst>
      <p:ext uri="{BB962C8B-B14F-4D97-AF65-F5344CB8AC3E}">
        <p14:creationId xmlns:p14="http://schemas.microsoft.com/office/powerpoint/2010/main" val="563599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6092E-CE83-4B9A-8450-C749C44DCB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7899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6092E-CE83-4B9A-8450-C749C44DCB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4783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600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8903F0-D83D-4178-8A1D-400FE937B77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8030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8903F0-D83D-4178-8A1D-400FE937B77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5501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8903F0-D83D-4178-8A1D-400FE937B77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5486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8903F0-D83D-4178-8A1D-400FE937B77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400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8903F0-D83D-4178-8A1D-400FE937B77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10310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8903F0-D83D-4178-8A1D-400FE937B77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8892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8903F0-D83D-4178-8A1D-400FE937B77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405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But there can be other  representatives e.g. environmental health, microbiology, hospital </a:t>
            </a:r>
          </a:p>
        </p:txBody>
      </p:sp>
      <p:sp>
        <p:nvSpPr>
          <p:cNvPr id="4" name="Slide Number Placeholder 3"/>
          <p:cNvSpPr>
            <a:spLocks noGrp="1"/>
          </p:cNvSpPr>
          <p:nvPr>
            <p:ph type="sldNum" sz="quarter" idx="5"/>
          </p:nvPr>
        </p:nvSpPr>
        <p:spPr/>
        <p:txBody>
          <a:bodyPr/>
          <a:lstStyle/>
          <a:p>
            <a:fld id="{C3DF2518-F203-496C-8775-3BD1A1F8DB85}" type="slidenum">
              <a:rPr lang="en-GB" smtClean="0"/>
              <a:t>8</a:t>
            </a:fld>
            <a:endParaRPr lang="en-GB"/>
          </a:p>
        </p:txBody>
      </p:sp>
    </p:spTree>
    <p:extLst>
      <p:ext uri="{BB962C8B-B14F-4D97-AF65-F5344CB8AC3E}">
        <p14:creationId xmlns:p14="http://schemas.microsoft.com/office/powerpoint/2010/main" val="14596605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8903F0-D83D-4178-8A1D-400FE937B77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2587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Essentially multi agency forum with expert PH oversight to guide action to stop the outbreak and reduce associated harms as soon as possible</a:t>
            </a:r>
          </a:p>
        </p:txBody>
      </p:sp>
      <p:sp>
        <p:nvSpPr>
          <p:cNvPr id="4" name="Slide Number Placeholder 3"/>
          <p:cNvSpPr>
            <a:spLocks noGrp="1"/>
          </p:cNvSpPr>
          <p:nvPr>
            <p:ph type="sldNum" sz="quarter" idx="5"/>
          </p:nvPr>
        </p:nvSpPr>
        <p:spPr/>
        <p:txBody>
          <a:bodyPr/>
          <a:lstStyle/>
          <a:p>
            <a:fld id="{C3DF2518-F203-496C-8775-3BD1A1F8DB85}" type="slidenum">
              <a:rPr lang="en-GB" smtClean="0"/>
              <a:t>9</a:t>
            </a:fld>
            <a:endParaRPr lang="en-GB"/>
          </a:p>
        </p:txBody>
      </p:sp>
    </p:spTree>
    <p:extLst>
      <p:ext uri="{BB962C8B-B14F-4D97-AF65-F5344CB8AC3E}">
        <p14:creationId xmlns:p14="http://schemas.microsoft.com/office/powerpoint/2010/main" val="20135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a:t>
            </a:r>
            <a:r>
              <a:rPr lang="en-GB" err="1"/>
              <a:t>imt</a:t>
            </a:r>
            <a:r>
              <a:rPr lang="en-GB"/>
              <a:t> will undertake risk assessment - UKHSA consultant leads and confirms the risk assessment using information provided from </a:t>
            </a:r>
            <a:r>
              <a:rPr lang="en-GB" err="1"/>
              <a:t>imt</a:t>
            </a:r>
            <a:r>
              <a:rPr lang="en-GB"/>
              <a:t> members</a:t>
            </a:r>
          </a:p>
          <a:p>
            <a:r>
              <a:rPr lang="en-GB" err="1"/>
              <a:t>Hmpps</a:t>
            </a:r>
            <a:r>
              <a:rPr lang="en-GB"/>
              <a:t> RA only for </a:t>
            </a:r>
            <a:r>
              <a:rPr lang="en-GB" err="1"/>
              <a:t>hmpps</a:t>
            </a:r>
            <a:r>
              <a:rPr lang="en-GB"/>
              <a:t> sites</a:t>
            </a:r>
          </a:p>
          <a:p>
            <a:r>
              <a:rPr lang="en-GB"/>
              <a:t>Setting – open prison vs reception</a:t>
            </a:r>
          </a:p>
          <a:p>
            <a:endParaRPr lang="en-GB"/>
          </a:p>
        </p:txBody>
      </p:sp>
      <p:sp>
        <p:nvSpPr>
          <p:cNvPr id="4" name="Slide Number Placeholder 3"/>
          <p:cNvSpPr>
            <a:spLocks noGrp="1"/>
          </p:cNvSpPr>
          <p:nvPr>
            <p:ph type="sldNum" sz="quarter" idx="5"/>
          </p:nvPr>
        </p:nvSpPr>
        <p:spPr/>
        <p:txBody>
          <a:bodyPr/>
          <a:lstStyle/>
          <a:p>
            <a:fld id="{C3DF2518-F203-496C-8775-3BD1A1F8DB85}" type="slidenum">
              <a:rPr lang="en-GB" smtClean="0"/>
              <a:t>10</a:t>
            </a:fld>
            <a:endParaRPr lang="en-GB"/>
          </a:p>
        </p:txBody>
      </p:sp>
    </p:spTree>
    <p:extLst>
      <p:ext uri="{BB962C8B-B14F-4D97-AF65-F5344CB8AC3E}">
        <p14:creationId xmlns:p14="http://schemas.microsoft.com/office/powerpoint/2010/main" val="2222481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084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5837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6137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021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C3043E6A-190F-3243-ACC1-1EDC647D0975}"/>
              </a:ext>
            </a:extLst>
          </p:cNvPr>
          <p:cNvSpPr/>
          <p:nvPr userDrawn="1"/>
        </p:nvSpPr>
        <p:spPr>
          <a:xfrm>
            <a:off x="-1" y="2078658"/>
            <a:ext cx="11594728" cy="4779342"/>
          </a:xfrm>
          <a:custGeom>
            <a:avLst/>
            <a:gdLst>
              <a:gd name="connsiteX0" fmla="*/ 0 w 11594728"/>
              <a:gd name="connsiteY0" fmla="*/ 0 h 4779342"/>
              <a:gd name="connsiteX1" fmla="*/ 10694728 w 11594728"/>
              <a:gd name="connsiteY1" fmla="*/ 0 h 4779342"/>
              <a:gd name="connsiteX2" fmla="*/ 11594728 w 11594728"/>
              <a:gd name="connsiteY2" fmla="*/ 900000 h 4779342"/>
              <a:gd name="connsiteX3" fmla="*/ 11594728 w 11594728"/>
              <a:gd name="connsiteY3" fmla="*/ 4779342 h 4779342"/>
              <a:gd name="connsiteX4" fmla="*/ 0 w 11594728"/>
              <a:gd name="connsiteY4" fmla="*/ 4779342 h 4779342"/>
              <a:gd name="connsiteX5" fmla="*/ 0 w 11594728"/>
              <a:gd name="connsiteY5" fmla="*/ 0 h 477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94728" h="4779342">
                <a:moveTo>
                  <a:pt x="0" y="0"/>
                </a:moveTo>
                <a:lnTo>
                  <a:pt x="10694728" y="0"/>
                </a:lnTo>
                <a:cubicBezTo>
                  <a:pt x="11191784" y="0"/>
                  <a:pt x="11594728" y="402944"/>
                  <a:pt x="11594728" y="900000"/>
                </a:cubicBezTo>
                <a:lnTo>
                  <a:pt x="11594728" y="4779342"/>
                </a:lnTo>
                <a:lnTo>
                  <a:pt x="0" y="4779342"/>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931EC4B2-CA6D-D246-AE7B-B00C1AF8DB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921" y="231831"/>
            <a:ext cx="1713105" cy="1625997"/>
          </a:xfrm>
          <a:prstGeom prst="rect">
            <a:avLst/>
          </a:prstGeom>
        </p:spPr>
      </p:pic>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a:p>
        </p:txBody>
      </p:sp>
    </p:spTree>
    <p:extLst>
      <p:ext uri="{BB962C8B-B14F-4D97-AF65-F5344CB8AC3E}">
        <p14:creationId xmlns:p14="http://schemas.microsoft.com/office/powerpoint/2010/main" val="276557109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82983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76064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65223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71896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44080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35650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67718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39753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55730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75997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04DA4437-A3AB-FA42-8D92-27EBB9F4C470}"/>
              </a:ext>
            </a:extLst>
          </p:cNvPr>
          <p:cNvSpPr/>
          <p:nvPr userDrawn="1"/>
        </p:nvSpPr>
        <p:spPr>
          <a:xfrm flipV="1">
            <a:off x="-303" y="6408445"/>
            <a:ext cx="11295758" cy="450788"/>
          </a:xfrm>
          <a:custGeom>
            <a:avLst/>
            <a:gdLst>
              <a:gd name="connsiteX0" fmla="*/ 0 w 11295758"/>
              <a:gd name="connsiteY0" fmla="*/ 450788 h 450788"/>
              <a:gd name="connsiteX1" fmla="*/ 5412566 w 11295758"/>
              <a:gd name="connsiteY1" fmla="*/ 450788 h 450788"/>
              <a:gd name="connsiteX2" fmla="*/ 5432404 w 11295758"/>
              <a:gd name="connsiteY2" fmla="*/ 450788 h 450788"/>
              <a:gd name="connsiteX3" fmla="*/ 10844969 w 11295758"/>
              <a:gd name="connsiteY3" fmla="*/ 450788 h 450788"/>
              <a:gd name="connsiteX4" fmla="*/ 11295758 w 11295758"/>
              <a:gd name="connsiteY4" fmla="*/ 0 h 450788"/>
              <a:gd name="connsiteX5" fmla="*/ 10394181 w 11295758"/>
              <a:gd name="connsiteY5" fmla="*/ 0 h 450788"/>
              <a:gd name="connsiteX6" fmla="*/ 5883192 w 11295758"/>
              <a:gd name="connsiteY6" fmla="*/ 0 h 450788"/>
              <a:gd name="connsiteX7" fmla="*/ 5412566 w 11295758"/>
              <a:gd name="connsiteY7" fmla="*/ 0 h 450788"/>
              <a:gd name="connsiteX8" fmla="*/ 4981615 w 11295758"/>
              <a:gd name="connsiteY8" fmla="*/ 0 h 450788"/>
              <a:gd name="connsiteX9" fmla="*/ 0 w 11295758"/>
              <a:gd name="connsiteY9" fmla="*/ 0 h 45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95758" h="450788">
                <a:moveTo>
                  <a:pt x="0" y="450788"/>
                </a:moveTo>
                <a:lnTo>
                  <a:pt x="5412566" y="450788"/>
                </a:lnTo>
                <a:lnTo>
                  <a:pt x="5432404" y="450788"/>
                </a:lnTo>
                <a:lnTo>
                  <a:pt x="10844969" y="450788"/>
                </a:lnTo>
                <a:cubicBezTo>
                  <a:pt x="11093933" y="450788"/>
                  <a:pt x="11295758" y="248963"/>
                  <a:pt x="11295758" y="0"/>
                </a:cubicBezTo>
                <a:lnTo>
                  <a:pt x="10394181" y="0"/>
                </a:lnTo>
                <a:lnTo>
                  <a:pt x="5883192" y="0"/>
                </a:lnTo>
                <a:lnTo>
                  <a:pt x="5412566" y="0"/>
                </a:lnTo>
                <a:lnTo>
                  <a:pt x="4981615" y="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AC6643BB-BEA7-AF47-9977-3A58132C2BB3}"/>
              </a:ext>
            </a:extLst>
          </p:cNvPr>
          <p:cNvSpPr/>
          <p:nvPr userDrawn="1"/>
        </p:nvSpPr>
        <p:spPr>
          <a:xfrm>
            <a:off x="-302" y="0"/>
            <a:ext cx="11295757" cy="1414732"/>
          </a:xfrm>
          <a:custGeom>
            <a:avLst/>
            <a:gdLst>
              <a:gd name="connsiteX0" fmla="*/ 0 w 11309300"/>
              <a:gd name="connsiteY0" fmla="*/ 0 h 1390260"/>
              <a:gd name="connsiteX1" fmla="*/ 11309299 w 11309300"/>
              <a:gd name="connsiteY1" fmla="*/ 0 h 1390260"/>
              <a:gd name="connsiteX2" fmla="*/ 11309299 w 11309300"/>
              <a:gd name="connsiteY2" fmla="*/ 137636 h 1390260"/>
              <a:gd name="connsiteX3" fmla="*/ 11309300 w 11309300"/>
              <a:gd name="connsiteY3" fmla="*/ 137656 h 1390260"/>
              <a:gd name="connsiteX4" fmla="*/ 11309299 w 11309300"/>
              <a:gd name="connsiteY4" fmla="*/ 137676 h 1390260"/>
              <a:gd name="connsiteX5" fmla="*/ 11309299 w 11309300"/>
              <a:gd name="connsiteY5" fmla="*/ 149727 h 1390260"/>
              <a:gd name="connsiteX6" fmla="*/ 11308699 w 11309300"/>
              <a:gd name="connsiteY6" fmla="*/ 149727 h 1390260"/>
              <a:gd name="connsiteX7" fmla="*/ 11302921 w 11309300"/>
              <a:gd name="connsiteY7" fmla="*/ 265728 h 1390260"/>
              <a:gd name="connsiteX8" fmla="*/ 10192201 w 11309300"/>
              <a:gd name="connsiteY8" fmla="*/ 1384571 h 1390260"/>
              <a:gd name="connsiteX9" fmla="*/ 10112079 w 11309300"/>
              <a:gd name="connsiteY9" fmla="*/ 1388416 h 1390260"/>
              <a:gd name="connsiteX10" fmla="*/ 10090317 w 11309300"/>
              <a:gd name="connsiteY10" fmla="*/ 1390260 h 1390260"/>
              <a:gd name="connsiteX11" fmla="*/ 10073660 w 11309300"/>
              <a:gd name="connsiteY11" fmla="*/ 1390260 h 1390260"/>
              <a:gd name="connsiteX12" fmla="*/ 0 w 11309300"/>
              <a:gd name="connsiteY12" fmla="*/ 1390260 h 1390260"/>
              <a:gd name="connsiteX13" fmla="*/ 0 w 11309300"/>
              <a:gd name="connsiteY13" fmla="*/ 0 h 139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09300" h="1390260">
                <a:moveTo>
                  <a:pt x="0" y="0"/>
                </a:moveTo>
                <a:lnTo>
                  <a:pt x="11309299" y="0"/>
                </a:lnTo>
                <a:lnTo>
                  <a:pt x="11309299" y="137636"/>
                </a:lnTo>
                <a:lnTo>
                  <a:pt x="11309300" y="137656"/>
                </a:lnTo>
                <a:lnTo>
                  <a:pt x="11309299" y="137676"/>
                </a:lnTo>
                <a:lnTo>
                  <a:pt x="11309299" y="149727"/>
                </a:lnTo>
                <a:lnTo>
                  <a:pt x="11308699" y="149727"/>
                </a:lnTo>
                <a:lnTo>
                  <a:pt x="11302921" y="265728"/>
                </a:lnTo>
                <a:cubicBezTo>
                  <a:pt x="11243598" y="857884"/>
                  <a:pt x="10777402" y="1328106"/>
                  <a:pt x="10192201" y="1384571"/>
                </a:cubicBezTo>
                <a:lnTo>
                  <a:pt x="10112079" y="1388416"/>
                </a:lnTo>
                <a:lnTo>
                  <a:pt x="10090317" y="1390260"/>
                </a:lnTo>
                <a:lnTo>
                  <a:pt x="10073660" y="1390260"/>
                </a:lnTo>
                <a:lnTo>
                  <a:pt x="0" y="139026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endParaRPr lang="en-GB"/>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a:t>Presentation title</a:t>
            </a:r>
            <a:endParaRPr lang="en-GB" sz="140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123429831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Ref idx="1001">
        <a:schemeClr val="bg1"/>
      </p:bgRef>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C3043E6A-190F-3243-ACC1-1EDC647D0975}"/>
              </a:ext>
            </a:extLst>
          </p:cNvPr>
          <p:cNvSpPr/>
          <p:nvPr userDrawn="1"/>
        </p:nvSpPr>
        <p:spPr>
          <a:xfrm>
            <a:off x="-1" y="2078658"/>
            <a:ext cx="11594728" cy="4779342"/>
          </a:xfrm>
          <a:custGeom>
            <a:avLst/>
            <a:gdLst>
              <a:gd name="connsiteX0" fmla="*/ 0 w 11594728"/>
              <a:gd name="connsiteY0" fmla="*/ 0 h 4779342"/>
              <a:gd name="connsiteX1" fmla="*/ 10694728 w 11594728"/>
              <a:gd name="connsiteY1" fmla="*/ 0 h 4779342"/>
              <a:gd name="connsiteX2" fmla="*/ 11594728 w 11594728"/>
              <a:gd name="connsiteY2" fmla="*/ 900000 h 4779342"/>
              <a:gd name="connsiteX3" fmla="*/ 11594728 w 11594728"/>
              <a:gd name="connsiteY3" fmla="*/ 4779342 h 4779342"/>
              <a:gd name="connsiteX4" fmla="*/ 0 w 11594728"/>
              <a:gd name="connsiteY4" fmla="*/ 4779342 h 4779342"/>
              <a:gd name="connsiteX5" fmla="*/ 0 w 11594728"/>
              <a:gd name="connsiteY5" fmla="*/ 0 h 477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94728" h="4779342">
                <a:moveTo>
                  <a:pt x="0" y="0"/>
                </a:moveTo>
                <a:lnTo>
                  <a:pt x="10694728" y="0"/>
                </a:lnTo>
                <a:cubicBezTo>
                  <a:pt x="11191784" y="0"/>
                  <a:pt x="11594728" y="402944"/>
                  <a:pt x="11594728" y="900000"/>
                </a:cubicBezTo>
                <a:lnTo>
                  <a:pt x="11594728" y="4779342"/>
                </a:lnTo>
                <a:lnTo>
                  <a:pt x="0" y="4779342"/>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931EC4B2-CA6D-D246-AE7B-B00C1AF8DB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921" y="231831"/>
            <a:ext cx="1713105" cy="1625997"/>
          </a:xfrm>
          <a:prstGeom prst="rect">
            <a:avLst/>
          </a:prstGeom>
        </p:spPr>
      </p:pic>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a:p>
        </p:txBody>
      </p:sp>
    </p:spTree>
    <p:extLst>
      <p:ext uri="{BB962C8B-B14F-4D97-AF65-F5344CB8AC3E}">
        <p14:creationId xmlns:p14="http://schemas.microsoft.com/office/powerpoint/2010/main" val="346937024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solidFill>
                  <a:srgbClr val="007C91"/>
                </a:solidFill>
              </a:defRPr>
            </a:lvl1pPr>
          </a:lstStyle>
          <a:p>
            <a:r>
              <a:rPr lang="en-US"/>
              <a:t>Click to edit Master title style</a:t>
            </a:r>
            <a:endParaRPr lang="en-GB" dirty="0"/>
          </a:p>
        </p:txBody>
      </p:sp>
      <p:pic>
        <p:nvPicPr>
          <p:cNvPr id="4" name="Picture 3">
            <a:extLst>
              <a:ext uri="{FF2B5EF4-FFF2-40B4-BE49-F238E27FC236}">
                <a16:creationId xmlns:a16="http://schemas.microsoft.com/office/drawing/2014/main" id="{DA392702-8A81-A348-9376-DFBCBFDB43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921" y="244531"/>
            <a:ext cx="1713105" cy="1625997"/>
          </a:xfrm>
          <a:prstGeom prst="rect">
            <a:avLst/>
          </a:prstGeom>
        </p:spPr>
      </p:pic>
      <p:sp>
        <p:nvSpPr>
          <p:cNvPr id="5" name="Rectangle 4">
            <a:extLst>
              <a:ext uri="{FF2B5EF4-FFF2-40B4-BE49-F238E27FC236}">
                <a16:creationId xmlns:a16="http://schemas.microsoft.com/office/drawing/2014/main" id="{F1C7FEC2-592B-3B45-AD69-7B09ED663BDA}"/>
              </a:ext>
            </a:extLst>
          </p:cNvPr>
          <p:cNvSpPr/>
          <p:nvPr userDrawn="1"/>
        </p:nvSpPr>
        <p:spPr>
          <a:xfrm>
            <a:off x="0" y="2163891"/>
            <a:ext cx="12192000" cy="119269"/>
          </a:xfrm>
          <a:prstGeom prst="rect">
            <a:avLst/>
          </a:pr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589ACE75-7FCE-C94E-8995-B063AAD5D25E}"/>
              </a:ext>
            </a:extLst>
          </p:cNvPr>
          <p:cNvSpPr/>
          <p:nvPr userDrawn="1"/>
        </p:nvSpPr>
        <p:spPr>
          <a:xfrm>
            <a:off x="0" y="5997555"/>
            <a:ext cx="11658945" cy="861678"/>
          </a:xfrm>
          <a:custGeom>
            <a:avLst/>
            <a:gdLst>
              <a:gd name="connsiteX0" fmla="*/ 0 w 11658945"/>
              <a:gd name="connsiteY0" fmla="*/ 0 h 861678"/>
              <a:gd name="connsiteX1" fmla="*/ 413266 w 11658945"/>
              <a:gd name="connsiteY1" fmla="*/ 0 h 861678"/>
              <a:gd name="connsiteX2" fmla="*/ 451186 w 11658945"/>
              <a:gd name="connsiteY2" fmla="*/ 0 h 861678"/>
              <a:gd name="connsiteX3" fmla="*/ 10797265 w 11658945"/>
              <a:gd name="connsiteY3" fmla="*/ 0 h 861678"/>
              <a:gd name="connsiteX4" fmla="*/ 11658945 w 11658945"/>
              <a:gd name="connsiteY4" fmla="*/ 861678 h 861678"/>
              <a:gd name="connsiteX5" fmla="*/ 9935587 w 11658945"/>
              <a:gd name="connsiteY5" fmla="*/ 861678 h 861678"/>
              <a:gd name="connsiteX6" fmla="*/ 1312864 w 11658945"/>
              <a:gd name="connsiteY6" fmla="*/ 861678 h 861678"/>
              <a:gd name="connsiteX7" fmla="*/ 413266 w 11658945"/>
              <a:gd name="connsiteY7" fmla="*/ 861678 h 861678"/>
              <a:gd name="connsiteX8" fmla="*/ 0 w 11658945"/>
              <a:gd name="connsiteY8" fmla="*/ 861678 h 861678"/>
              <a:gd name="connsiteX9" fmla="*/ 0 w 11658945"/>
              <a:gd name="connsiteY9" fmla="*/ 0 h 86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58945" h="861678">
                <a:moveTo>
                  <a:pt x="0" y="0"/>
                </a:moveTo>
                <a:lnTo>
                  <a:pt x="413266" y="0"/>
                </a:lnTo>
                <a:lnTo>
                  <a:pt x="451186" y="0"/>
                </a:lnTo>
                <a:lnTo>
                  <a:pt x="10797265" y="0"/>
                </a:lnTo>
                <a:cubicBezTo>
                  <a:pt x="11273157" y="0"/>
                  <a:pt x="11658945" y="385787"/>
                  <a:pt x="11658945" y="861678"/>
                </a:cubicBezTo>
                <a:lnTo>
                  <a:pt x="9935587" y="861678"/>
                </a:lnTo>
                <a:lnTo>
                  <a:pt x="1312864" y="861678"/>
                </a:lnTo>
                <a:lnTo>
                  <a:pt x="413266" y="861678"/>
                </a:lnTo>
                <a:lnTo>
                  <a:pt x="0" y="861678"/>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5022442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a:t>Presentation title</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
        <p:nvSpPr>
          <p:cNvPr id="8" name="Freeform 7">
            <a:extLst>
              <a:ext uri="{FF2B5EF4-FFF2-40B4-BE49-F238E27FC236}">
                <a16:creationId xmlns:a16="http://schemas.microsoft.com/office/drawing/2014/main" id="{27949CF1-DF09-4B49-95A4-9EE895ADE305}"/>
              </a:ext>
            </a:extLst>
          </p:cNvPr>
          <p:cNvSpPr/>
          <p:nvPr userDrawn="1"/>
        </p:nvSpPr>
        <p:spPr>
          <a:xfrm>
            <a:off x="1400" y="0"/>
            <a:ext cx="393956" cy="6236288"/>
          </a:xfrm>
          <a:custGeom>
            <a:avLst/>
            <a:gdLst>
              <a:gd name="connsiteX0" fmla="*/ 0 w 393956"/>
              <a:gd name="connsiteY0" fmla="*/ 0 h 6236288"/>
              <a:gd name="connsiteX1" fmla="*/ 393956 w 393956"/>
              <a:gd name="connsiteY1" fmla="*/ 0 h 6236288"/>
              <a:gd name="connsiteX2" fmla="*/ 393956 w 393956"/>
              <a:gd name="connsiteY2" fmla="*/ 1094804 h 6236288"/>
              <a:gd name="connsiteX3" fmla="*/ 393956 w 393956"/>
              <a:gd name="connsiteY3" fmla="*/ 1112141 h 6236288"/>
              <a:gd name="connsiteX4" fmla="*/ 393956 w 393956"/>
              <a:gd name="connsiteY4" fmla="*/ 5842331 h 6236288"/>
              <a:gd name="connsiteX5" fmla="*/ 0 w 393956"/>
              <a:gd name="connsiteY5" fmla="*/ 6236288 h 6236288"/>
              <a:gd name="connsiteX6" fmla="*/ 0 w 393956"/>
              <a:gd name="connsiteY6" fmla="*/ 5448375 h 6236288"/>
              <a:gd name="connsiteX7" fmla="*/ 0 w 393956"/>
              <a:gd name="connsiteY7" fmla="*/ 1506097 h 6236288"/>
              <a:gd name="connsiteX8" fmla="*/ 0 w 393956"/>
              <a:gd name="connsiteY8" fmla="*/ 1094804 h 6236288"/>
              <a:gd name="connsiteX9" fmla="*/ 0 w 393956"/>
              <a:gd name="connsiteY9" fmla="*/ 718184 h 6236288"/>
              <a:gd name="connsiteX10" fmla="*/ 0 w 393956"/>
              <a:gd name="connsiteY10" fmla="*/ 0 h 623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56" h="6236288">
                <a:moveTo>
                  <a:pt x="0" y="0"/>
                </a:moveTo>
                <a:lnTo>
                  <a:pt x="393956" y="0"/>
                </a:lnTo>
                <a:lnTo>
                  <a:pt x="393956" y="1094804"/>
                </a:lnTo>
                <a:lnTo>
                  <a:pt x="393956" y="1112141"/>
                </a:lnTo>
                <a:lnTo>
                  <a:pt x="393956" y="5842331"/>
                </a:lnTo>
                <a:cubicBezTo>
                  <a:pt x="393956" y="6059908"/>
                  <a:pt x="217576" y="6236288"/>
                  <a:pt x="0" y="6236288"/>
                </a:cubicBezTo>
                <a:lnTo>
                  <a:pt x="0" y="5448375"/>
                </a:lnTo>
                <a:lnTo>
                  <a:pt x="0" y="1506097"/>
                </a:lnTo>
                <a:lnTo>
                  <a:pt x="0" y="1094804"/>
                </a:lnTo>
                <a:lnTo>
                  <a:pt x="0" y="718184"/>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6119718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a:t>Presentation title</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
        <p:nvSpPr>
          <p:cNvPr id="7" name="Freeform 6">
            <a:extLst>
              <a:ext uri="{FF2B5EF4-FFF2-40B4-BE49-F238E27FC236}">
                <a16:creationId xmlns:a16="http://schemas.microsoft.com/office/drawing/2014/main" id="{24950A53-BD8A-C542-B5C0-F9F7929146EA}"/>
              </a:ext>
            </a:extLst>
          </p:cNvPr>
          <p:cNvSpPr/>
          <p:nvPr userDrawn="1"/>
        </p:nvSpPr>
        <p:spPr>
          <a:xfrm>
            <a:off x="1400" y="0"/>
            <a:ext cx="393956" cy="6236288"/>
          </a:xfrm>
          <a:custGeom>
            <a:avLst/>
            <a:gdLst>
              <a:gd name="connsiteX0" fmla="*/ 0 w 393956"/>
              <a:gd name="connsiteY0" fmla="*/ 0 h 6236288"/>
              <a:gd name="connsiteX1" fmla="*/ 393956 w 393956"/>
              <a:gd name="connsiteY1" fmla="*/ 0 h 6236288"/>
              <a:gd name="connsiteX2" fmla="*/ 393956 w 393956"/>
              <a:gd name="connsiteY2" fmla="*/ 1094804 h 6236288"/>
              <a:gd name="connsiteX3" fmla="*/ 393956 w 393956"/>
              <a:gd name="connsiteY3" fmla="*/ 1112141 h 6236288"/>
              <a:gd name="connsiteX4" fmla="*/ 393956 w 393956"/>
              <a:gd name="connsiteY4" fmla="*/ 5842331 h 6236288"/>
              <a:gd name="connsiteX5" fmla="*/ 0 w 393956"/>
              <a:gd name="connsiteY5" fmla="*/ 6236288 h 6236288"/>
              <a:gd name="connsiteX6" fmla="*/ 0 w 393956"/>
              <a:gd name="connsiteY6" fmla="*/ 5448375 h 6236288"/>
              <a:gd name="connsiteX7" fmla="*/ 0 w 393956"/>
              <a:gd name="connsiteY7" fmla="*/ 1506097 h 6236288"/>
              <a:gd name="connsiteX8" fmla="*/ 0 w 393956"/>
              <a:gd name="connsiteY8" fmla="*/ 1094804 h 6236288"/>
              <a:gd name="connsiteX9" fmla="*/ 0 w 393956"/>
              <a:gd name="connsiteY9" fmla="*/ 718184 h 6236288"/>
              <a:gd name="connsiteX10" fmla="*/ 0 w 393956"/>
              <a:gd name="connsiteY10" fmla="*/ 0 h 623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56" h="6236288">
                <a:moveTo>
                  <a:pt x="0" y="0"/>
                </a:moveTo>
                <a:lnTo>
                  <a:pt x="393956" y="0"/>
                </a:lnTo>
                <a:lnTo>
                  <a:pt x="393956" y="1094804"/>
                </a:lnTo>
                <a:lnTo>
                  <a:pt x="393956" y="1112141"/>
                </a:lnTo>
                <a:lnTo>
                  <a:pt x="393956" y="5842331"/>
                </a:lnTo>
                <a:cubicBezTo>
                  <a:pt x="393956" y="6059908"/>
                  <a:pt x="217576" y="6236288"/>
                  <a:pt x="0" y="6236288"/>
                </a:cubicBezTo>
                <a:lnTo>
                  <a:pt x="0" y="5448375"/>
                </a:lnTo>
                <a:lnTo>
                  <a:pt x="0" y="1506097"/>
                </a:lnTo>
                <a:lnTo>
                  <a:pt x="0" y="1094804"/>
                </a:lnTo>
                <a:lnTo>
                  <a:pt x="0" y="718184"/>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3637576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a:t>Presentation title</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
        <p:nvSpPr>
          <p:cNvPr id="9" name="Freeform 8">
            <a:extLst>
              <a:ext uri="{FF2B5EF4-FFF2-40B4-BE49-F238E27FC236}">
                <a16:creationId xmlns:a16="http://schemas.microsoft.com/office/drawing/2014/main" id="{66770F20-D4D6-8640-8CFE-5B98F2B9FDD0}"/>
              </a:ext>
            </a:extLst>
          </p:cNvPr>
          <p:cNvSpPr/>
          <p:nvPr userDrawn="1"/>
        </p:nvSpPr>
        <p:spPr>
          <a:xfrm>
            <a:off x="1400" y="0"/>
            <a:ext cx="393956" cy="6236288"/>
          </a:xfrm>
          <a:custGeom>
            <a:avLst/>
            <a:gdLst>
              <a:gd name="connsiteX0" fmla="*/ 0 w 393956"/>
              <a:gd name="connsiteY0" fmla="*/ 0 h 6236288"/>
              <a:gd name="connsiteX1" fmla="*/ 393956 w 393956"/>
              <a:gd name="connsiteY1" fmla="*/ 0 h 6236288"/>
              <a:gd name="connsiteX2" fmla="*/ 393956 w 393956"/>
              <a:gd name="connsiteY2" fmla="*/ 1094804 h 6236288"/>
              <a:gd name="connsiteX3" fmla="*/ 393956 w 393956"/>
              <a:gd name="connsiteY3" fmla="*/ 1112141 h 6236288"/>
              <a:gd name="connsiteX4" fmla="*/ 393956 w 393956"/>
              <a:gd name="connsiteY4" fmla="*/ 5842331 h 6236288"/>
              <a:gd name="connsiteX5" fmla="*/ 0 w 393956"/>
              <a:gd name="connsiteY5" fmla="*/ 6236288 h 6236288"/>
              <a:gd name="connsiteX6" fmla="*/ 0 w 393956"/>
              <a:gd name="connsiteY6" fmla="*/ 5448375 h 6236288"/>
              <a:gd name="connsiteX7" fmla="*/ 0 w 393956"/>
              <a:gd name="connsiteY7" fmla="*/ 1506097 h 6236288"/>
              <a:gd name="connsiteX8" fmla="*/ 0 w 393956"/>
              <a:gd name="connsiteY8" fmla="*/ 1094804 h 6236288"/>
              <a:gd name="connsiteX9" fmla="*/ 0 w 393956"/>
              <a:gd name="connsiteY9" fmla="*/ 718184 h 6236288"/>
              <a:gd name="connsiteX10" fmla="*/ 0 w 393956"/>
              <a:gd name="connsiteY10" fmla="*/ 0 h 623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56" h="6236288">
                <a:moveTo>
                  <a:pt x="0" y="0"/>
                </a:moveTo>
                <a:lnTo>
                  <a:pt x="393956" y="0"/>
                </a:lnTo>
                <a:lnTo>
                  <a:pt x="393956" y="1094804"/>
                </a:lnTo>
                <a:lnTo>
                  <a:pt x="393956" y="1112141"/>
                </a:lnTo>
                <a:lnTo>
                  <a:pt x="393956" y="5842331"/>
                </a:lnTo>
                <a:cubicBezTo>
                  <a:pt x="393956" y="6059908"/>
                  <a:pt x="217576" y="6236288"/>
                  <a:pt x="0" y="6236288"/>
                </a:cubicBezTo>
                <a:lnTo>
                  <a:pt x="0" y="5448375"/>
                </a:lnTo>
                <a:lnTo>
                  <a:pt x="0" y="1506097"/>
                </a:lnTo>
                <a:lnTo>
                  <a:pt x="0" y="1094804"/>
                </a:lnTo>
                <a:lnTo>
                  <a:pt x="0" y="718184"/>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1382855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a:t>Presentation title</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
        <p:nvSpPr>
          <p:cNvPr id="5" name="Freeform 4">
            <a:extLst>
              <a:ext uri="{FF2B5EF4-FFF2-40B4-BE49-F238E27FC236}">
                <a16:creationId xmlns:a16="http://schemas.microsoft.com/office/drawing/2014/main" id="{DA6B6785-D4C3-0D45-A760-32104DD6D8AB}"/>
              </a:ext>
            </a:extLst>
          </p:cNvPr>
          <p:cNvSpPr/>
          <p:nvPr userDrawn="1"/>
        </p:nvSpPr>
        <p:spPr>
          <a:xfrm>
            <a:off x="1400" y="0"/>
            <a:ext cx="393956" cy="6236288"/>
          </a:xfrm>
          <a:custGeom>
            <a:avLst/>
            <a:gdLst>
              <a:gd name="connsiteX0" fmla="*/ 0 w 393956"/>
              <a:gd name="connsiteY0" fmla="*/ 0 h 6236288"/>
              <a:gd name="connsiteX1" fmla="*/ 393956 w 393956"/>
              <a:gd name="connsiteY1" fmla="*/ 0 h 6236288"/>
              <a:gd name="connsiteX2" fmla="*/ 393956 w 393956"/>
              <a:gd name="connsiteY2" fmla="*/ 1094804 h 6236288"/>
              <a:gd name="connsiteX3" fmla="*/ 393956 w 393956"/>
              <a:gd name="connsiteY3" fmla="*/ 1112141 h 6236288"/>
              <a:gd name="connsiteX4" fmla="*/ 393956 w 393956"/>
              <a:gd name="connsiteY4" fmla="*/ 5842331 h 6236288"/>
              <a:gd name="connsiteX5" fmla="*/ 0 w 393956"/>
              <a:gd name="connsiteY5" fmla="*/ 6236288 h 6236288"/>
              <a:gd name="connsiteX6" fmla="*/ 0 w 393956"/>
              <a:gd name="connsiteY6" fmla="*/ 5448375 h 6236288"/>
              <a:gd name="connsiteX7" fmla="*/ 0 w 393956"/>
              <a:gd name="connsiteY7" fmla="*/ 1506097 h 6236288"/>
              <a:gd name="connsiteX8" fmla="*/ 0 w 393956"/>
              <a:gd name="connsiteY8" fmla="*/ 1094804 h 6236288"/>
              <a:gd name="connsiteX9" fmla="*/ 0 w 393956"/>
              <a:gd name="connsiteY9" fmla="*/ 718184 h 6236288"/>
              <a:gd name="connsiteX10" fmla="*/ 0 w 393956"/>
              <a:gd name="connsiteY10" fmla="*/ 0 h 623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56" h="6236288">
                <a:moveTo>
                  <a:pt x="0" y="0"/>
                </a:moveTo>
                <a:lnTo>
                  <a:pt x="393956" y="0"/>
                </a:lnTo>
                <a:lnTo>
                  <a:pt x="393956" y="1094804"/>
                </a:lnTo>
                <a:lnTo>
                  <a:pt x="393956" y="1112141"/>
                </a:lnTo>
                <a:lnTo>
                  <a:pt x="393956" y="5842331"/>
                </a:lnTo>
                <a:cubicBezTo>
                  <a:pt x="393956" y="6059908"/>
                  <a:pt x="217576" y="6236288"/>
                  <a:pt x="0" y="6236288"/>
                </a:cubicBezTo>
                <a:lnTo>
                  <a:pt x="0" y="5448375"/>
                </a:lnTo>
                <a:lnTo>
                  <a:pt x="0" y="1506097"/>
                </a:lnTo>
                <a:lnTo>
                  <a:pt x="0" y="1094804"/>
                </a:lnTo>
                <a:lnTo>
                  <a:pt x="0" y="718184"/>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38376295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111100E-39E2-3B40-8203-DCB033375A5D}"/>
              </a:ext>
            </a:extLst>
          </p:cNvPr>
          <p:cNvSpPr/>
          <p:nvPr userDrawn="1"/>
        </p:nvSpPr>
        <p:spPr>
          <a:xfrm flipV="1">
            <a:off x="-303" y="6408445"/>
            <a:ext cx="11295758" cy="450788"/>
          </a:xfrm>
          <a:custGeom>
            <a:avLst/>
            <a:gdLst>
              <a:gd name="connsiteX0" fmla="*/ 0 w 11295758"/>
              <a:gd name="connsiteY0" fmla="*/ 450788 h 450788"/>
              <a:gd name="connsiteX1" fmla="*/ 5412566 w 11295758"/>
              <a:gd name="connsiteY1" fmla="*/ 450788 h 450788"/>
              <a:gd name="connsiteX2" fmla="*/ 5432404 w 11295758"/>
              <a:gd name="connsiteY2" fmla="*/ 450788 h 450788"/>
              <a:gd name="connsiteX3" fmla="*/ 10844969 w 11295758"/>
              <a:gd name="connsiteY3" fmla="*/ 450788 h 450788"/>
              <a:gd name="connsiteX4" fmla="*/ 11295758 w 11295758"/>
              <a:gd name="connsiteY4" fmla="*/ 0 h 450788"/>
              <a:gd name="connsiteX5" fmla="*/ 10394181 w 11295758"/>
              <a:gd name="connsiteY5" fmla="*/ 0 h 450788"/>
              <a:gd name="connsiteX6" fmla="*/ 5883192 w 11295758"/>
              <a:gd name="connsiteY6" fmla="*/ 0 h 450788"/>
              <a:gd name="connsiteX7" fmla="*/ 5412566 w 11295758"/>
              <a:gd name="connsiteY7" fmla="*/ 0 h 450788"/>
              <a:gd name="connsiteX8" fmla="*/ 4981615 w 11295758"/>
              <a:gd name="connsiteY8" fmla="*/ 0 h 450788"/>
              <a:gd name="connsiteX9" fmla="*/ 0 w 11295758"/>
              <a:gd name="connsiteY9" fmla="*/ 0 h 45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95758" h="450788">
                <a:moveTo>
                  <a:pt x="0" y="450788"/>
                </a:moveTo>
                <a:lnTo>
                  <a:pt x="5412566" y="450788"/>
                </a:lnTo>
                <a:lnTo>
                  <a:pt x="5432404" y="450788"/>
                </a:lnTo>
                <a:lnTo>
                  <a:pt x="10844969" y="450788"/>
                </a:lnTo>
                <a:cubicBezTo>
                  <a:pt x="11093933" y="450788"/>
                  <a:pt x="11295758" y="248963"/>
                  <a:pt x="11295758" y="0"/>
                </a:cubicBezTo>
                <a:lnTo>
                  <a:pt x="10394181" y="0"/>
                </a:lnTo>
                <a:lnTo>
                  <a:pt x="5883192" y="0"/>
                </a:lnTo>
                <a:lnTo>
                  <a:pt x="5412566" y="0"/>
                </a:lnTo>
                <a:lnTo>
                  <a:pt x="4981615" y="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7">
            <a:extLst>
              <a:ext uri="{FF2B5EF4-FFF2-40B4-BE49-F238E27FC236}">
                <a16:creationId xmlns:a16="http://schemas.microsoft.com/office/drawing/2014/main" id="{70BCEA33-00F7-3945-A0DF-D46E2208E105}"/>
              </a:ext>
            </a:extLst>
          </p:cNvPr>
          <p:cNvSpPr/>
          <p:nvPr userDrawn="1"/>
        </p:nvSpPr>
        <p:spPr>
          <a:xfrm>
            <a:off x="-302" y="0"/>
            <a:ext cx="11295757" cy="1414732"/>
          </a:xfrm>
          <a:custGeom>
            <a:avLst/>
            <a:gdLst>
              <a:gd name="connsiteX0" fmla="*/ 0 w 11309300"/>
              <a:gd name="connsiteY0" fmla="*/ 0 h 1390260"/>
              <a:gd name="connsiteX1" fmla="*/ 11309299 w 11309300"/>
              <a:gd name="connsiteY1" fmla="*/ 0 h 1390260"/>
              <a:gd name="connsiteX2" fmla="*/ 11309299 w 11309300"/>
              <a:gd name="connsiteY2" fmla="*/ 137636 h 1390260"/>
              <a:gd name="connsiteX3" fmla="*/ 11309300 w 11309300"/>
              <a:gd name="connsiteY3" fmla="*/ 137656 h 1390260"/>
              <a:gd name="connsiteX4" fmla="*/ 11309299 w 11309300"/>
              <a:gd name="connsiteY4" fmla="*/ 137676 h 1390260"/>
              <a:gd name="connsiteX5" fmla="*/ 11309299 w 11309300"/>
              <a:gd name="connsiteY5" fmla="*/ 149727 h 1390260"/>
              <a:gd name="connsiteX6" fmla="*/ 11308699 w 11309300"/>
              <a:gd name="connsiteY6" fmla="*/ 149727 h 1390260"/>
              <a:gd name="connsiteX7" fmla="*/ 11302921 w 11309300"/>
              <a:gd name="connsiteY7" fmla="*/ 265728 h 1390260"/>
              <a:gd name="connsiteX8" fmla="*/ 10192201 w 11309300"/>
              <a:gd name="connsiteY8" fmla="*/ 1384571 h 1390260"/>
              <a:gd name="connsiteX9" fmla="*/ 10112079 w 11309300"/>
              <a:gd name="connsiteY9" fmla="*/ 1388416 h 1390260"/>
              <a:gd name="connsiteX10" fmla="*/ 10090317 w 11309300"/>
              <a:gd name="connsiteY10" fmla="*/ 1390260 h 1390260"/>
              <a:gd name="connsiteX11" fmla="*/ 10073660 w 11309300"/>
              <a:gd name="connsiteY11" fmla="*/ 1390260 h 1390260"/>
              <a:gd name="connsiteX12" fmla="*/ 0 w 11309300"/>
              <a:gd name="connsiteY12" fmla="*/ 1390260 h 1390260"/>
              <a:gd name="connsiteX13" fmla="*/ 0 w 11309300"/>
              <a:gd name="connsiteY13" fmla="*/ 0 h 139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09300" h="1390260">
                <a:moveTo>
                  <a:pt x="0" y="0"/>
                </a:moveTo>
                <a:lnTo>
                  <a:pt x="11309299" y="0"/>
                </a:lnTo>
                <a:lnTo>
                  <a:pt x="11309299" y="137636"/>
                </a:lnTo>
                <a:lnTo>
                  <a:pt x="11309300" y="137656"/>
                </a:lnTo>
                <a:lnTo>
                  <a:pt x="11309299" y="137676"/>
                </a:lnTo>
                <a:lnTo>
                  <a:pt x="11309299" y="149727"/>
                </a:lnTo>
                <a:lnTo>
                  <a:pt x="11308699" y="149727"/>
                </a:lnTo>
                <a:lnTo>
                  <a:pt x="11302921" y="265728"/>
                </a:lnTo>
                <a:cubicBezTo>
                  <a:pt x="11243598" y="857884"/>
                  <a:pt x="10777402" y="1328106"/>
                  <a:pt x="10192201" y="1384571"/>
                </a:cubicBezTo>
                <a:lnTo>
                  <a:pt x="10112079" y="1388416"/>
                </a:lnTo>
                <a:lnTo>
                  <a:pt x="10090317" y="1390260"/>
                </a:lnTo>
                <a:lnTo>
                  <a:pt x="10073660" y="1390260"/>
                </a:lnTo>
                <a:lnTo>
                  <a:pt x="0" y="139026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a:t>Presentation title</a:t>
            </a:r>
            <a:endParaRPr lang="en-GB" sz="140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246168278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B69775CF-2B51-CC49-B6DD-A1E6E94266E6}"/>
              </a:ext>
            </a:extLst>
          </p:cNvPr>
          <p:cNvSpPr/>
          <p:nvPr userDrawn="1"/>
        </p:nvSpPr>
        <p:spPr>
          <a:xfrm flipV="1">
            <a:off x="-303" y="6408445"/>
            <a:ext cx="11295758" cy="450788"/>
          </a:xfrm>
          <a:custGeom>
            <a:avLst/>
            <a:gdLst>
              <a:gd name="connsiteX0" fmla="*/ 0 w 11295758"/>
              <a:gd name="connsiteY0" fmla="*/ 450788 h 450788"/>
              <a:gd name="connsiteX1" fmla="*/ 5412566 w 11295758"/>
              <a:gd name="connsiteY1" fmla="*/ 450788 h 450788"/>
              <a:gd name="connsiteX2" fmla="*/ 5432404 w 11295758"/>
              <a:gd name="connsiteY2" fmla="*/ 450788 h 450788"/>
              <a:gd name="connsiteX3" fmla="*/ 10844969 w 11295758"/>
              <a:gd name="connsiteY3" fmla="*/ 450788 h 450788"/>
              <a:gd name="connsiteX4" fmla="*/ 11295758 w 11295758"/>
              <a:gd name="connsiteY4" fmla="*/ 0 h 450788"/>
              <a:gd name="connsiteX5" fmla="*/ 10394181 w 11295758"/>
              <a:gd name="connsiteY5" fmla="*/ 0 h 450788"/>
              <a:gd name="connsiteX6" fmla="*/ 5883192 w 11295758"/>
              <a:gd name="connsiteY6" fmla="*/ 0 h 450788"/>
              <a:gd name="connsiteX7" fmla="*/ 5412566 w 11295758"/>
              <a:gd name="connsiteY7" fmla="*/ 0 h 450788"/>
              <a:gd name="connsiteX8" fmla="*/ 4981615 w 11295758"/>
              <a:gd name="connsiteY8" fmla="*/ 0 h 450788"/>
              <a:gd name="connsiteX9" fmla="*/ 0 w 11295758"/>
              <a:gd name="connsiteY9" fmla="*/ 0 h 45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95758" h="450788">
                <a:moveTo>
                  <a:pt x="0" y="450788"/>
                </a:moveTo>
                <a:lnTo>
                  <a:pt x="5412566" y="450788"/>
                </a:lnTo>
                <a:lnTo>
                  <a:pt x="5432404" y="450788"/>
                </a:lnTo>
                <a:lnTo>
                  <a:pt x="10844969" y="450788"/>
                </a:lnTo>
                <a:cubicBezTo>
                  <a:pt x="11093933" y="450788"/>
                  <a:pt x="11295758" y="248963"/>
                  <a:pt x="11295758" y="0"/>
                </a:cubicBezTo>
                <a:lnTo>
                  <a:pt x="10394181" y="0"/>
                </a:lnTo>
                <a:lnTo>
                  <a:pt x="5883192" y="0"/>
                </a:lnTo>
                <a:lnTo>
                  <a:pt x="5412566" y="0"/>
                </a:lnTo>
                <a:lnTo>
                  <a:pt x="4981615" y="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10">
            <a:extLst>
              <a:ext uri="{FF2B5EF4-FFF2-40B4-BE49-F238E27FC236}">
                <a16:creationId xmlns:a16="http://schemas.microsoft.com/office/drawing/2014/main" id="{74B7D02B-8830-3A44-AE9E-B31DAD1103ED}"/>
              </a:ext>
            </a:extLst>
          </p:cNvPr>
          <p:cNvSpPr/>
          <p:nvPr userDrawn="1"/>
        </p:nvSpPr>
        <p:spPr>
          <a:xfrm>
            <a:off x="-302" y="0"/>
            <a:ext cx="11295757" cy="1414732"/>
          </a:xfrm>
          <a:custGeom>
            <a:avLst/>
            <a:gdLst>
              <a:gd name="connsiteX0" fmla="*/ 0 w 11309300"/>
              <a:gd name="connsiteY0" fmla="*/ 0 h 1390260"/>
              <a:gd name="connsiteX1" fmla="*/ 11309299 w 11309300"/>
              <a:gd name="connsiteY1" fmla="*/ 0 h 1390260"/>
              <a:gd name="connsiteX2" fmla="*/ 11309299 w 11309300"/>
              <a:gd name="connsiteY2" fmla="*/ 137636 h 1390260"/>
              <a:gd name="connsiteX3" fmla="*/ 11309300 w 11309300"/>
              <a:gd name="connsiteY3" fmla="*/ 137656 h 1390260"/>
              <a:gd name="connsiteX4" fmla="*/ 11309299 w 11309300"/>
              <a:gd name="connsiteY4" fmla="*/ 137676 h 1390260"/>
              <a:gd name="connsiteX5" fmla="*/ 11309299 w 11309300"/>
              <a:gd name="connsiteY5" fmla="*/ 149727 h 1390260"/>
              <a:gd name="connsiteX6" fmla="*/ 11308699 w 11309300"/>
              <a:gd name="connsiteY6" fmla="*/ 149727 h 1390260"/>
              <a:gd name="connsiteX7" fmla="*/ 11302921 w 11309300"/>
              <a:gd name="connsiteY7" fmla="*/ 265728 h 1390260"/>
              <a:gd name="connsiteX8" fmla="*/ 10192201 w 11309300"/>
              <a:gd name="connsiteY8" fmla="*/ 1384571 h 1390260"/>
              <a:gd name="connsiteX9" fmla="*/ 10112079 w 11309300"/>
              <a:gd name="connsiteY9" fmla="*/ 1388416 h 1390260"/>
              <a:gd name="connsiteX10" fmla="*/ 10090317 w 11309300"/>
              <a:gd name="connsiteY10" fmla="*/ 1390260 h 1390260"/>
              <a:gd name="connsiteX11" fmla="*/ 10073660 w 11309300"/>
              <a:gd name="connsiteY11" fmla="*/ 1390260 h 1390260"/>
              <a:gd name="connsiteX12" fmla="*/ 0 w 11309300"/>
              <a:gd name="connsiteY12" fmla="*/ 1390260 h 1390260"/>
              <a:gd name="connsiteX13" fmla="*/ 0 w 11309300"/>
              <a:gd name="connsiteY13" fmla="*/ 0 h 139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09300" h="1390260">
                <a:moveTo>
                  <a:pt x="0" y="0"/>
                </a:moveTo>
                <a:lnTo>
                  <a:pt x="11309299" y="0"/>
                </a:lnTo>
                <a:lnTo>
                  <a:pt x="11309299" y="137636"/>
                </a:lnTo>
                <a:lnTo>
                  <a:pt x="11309300" y="137656"/>
                </a:lnTo>
                <a:lnTo>
                  <a:pt x="11309299" y="137676"/>
                </a:lnTo>
                <a:lnTo>
                  <a:pt x="11309299" y="149727"/>
                </a:lnTo>
                <a:lnTo>
                  <a:pt x="11308699" y="149727"/>
                </a:lnTo>
                <a:lnTo>
                  <a:pt x="11302921" y="265728"/>
                </a:lnTo>
                <a:cubicBezTo>
                  <a:pt x="11243598" y="857884"/>
                  <a:pt x="10777402" y="1328106"/>
                  <a:pt x="10192201" y="1384571"/>
                </a:cubicBezTo>
                <a:lnTo>
                  <a:pt x="10112079" y="1388416"/>
                </a:lnTo>
                <a:lnTo>
                  <a:pt x="10090317" y="1390260"/>
                </a:lnTo>
                <a:lnTo>
                  <a:pt x="10073660" y="1390260"/>
                </a:lnTo>
                <a:lnTo>
                  <a:pt x="0" y="139026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a:p>
            <a:pPr lvl="4"/>
            <a:endParaRPr lang="en-GB"/>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a:p>
            <a:pPr lvl="4"/>
            <a:endParaRPr lang="en-GB"/>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a:t>Presentation title</a:t>
            </a:r>
            <a:endParaRPr lang="en-GB" sz="140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329986388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3C54208-3793-FC48-91E2-4AC621296A16}"/>
              </a:ext>
            </a:extLst>
          </p:cNvPr>
          <p:cNvSpPr/>
          <p:nvPr userDrawn="1"/>
        </p:nvSpPr>
        <p:spPr>
          <a:xfrm flipV="1">
            <a:off x="-303" y="6408445"/>
            <a:ext cx="11295758" cy="450788"/>
          </a:xfrm>
          <a:custGeom>
            <a:avLst/>
            <a:gdLst>
              <a:gd name="connsiteX0" fmla="*/ 0 w 11295758"/>
              <a:gd name="connsiteY0" fmla="*/ 450788 h 450788"/>
              <a:gd name="connsiteX1" fmla="*/ 5412566 w 11295758"/>
              <a:gd name="connsiteY1" fmla="*/ 450788 h 450788"/>
              <a:gd name="connsiteX2" fmla="*/ 5432404 w 11295758"/>
              <a:gd name="connsiteY2" fmla="*/ 450788 h 450788"/>
              <a:gd name="connsiteX3" fmla="*/ 10844969 w 11295758"/>
              <a:gd name="connsiteY3" fmla="*/ 450788 h 450788"/>
              <a:gd name="connsiteX4" fmla="*/ 11295758 w 11295758"/>
              <a:gd name="connsiteY4" fmla="*/ 0 h 450788"/>
              <a:gd name="connsiteX5" fmla="*/ 10394181 w 11295758"/>
              <a:gd name="connsiteY5" fmla="*/ 0 h 450788"/>
              <a:gd name="connsiteX6" fmla="*/ 5883192 w 11295758"/>
              <a:gd name="connsiteY6" fmla="*/ 0 h 450788"/>
              <a:gd name="connsiteX7" fmla="*/ 5412566 w 11295758"/>
              <a:gd name="connsiteY7" fmla="*/ 0 h 450788"/>
              <a:gd name="connsiteX8" fmla="*/ 4981615 w 11295758"/>
              <a:gd name="connsiteY8" fmla="*/ 0 h 450788"/>
              <a:gd name="connsiteX9" fmla="*/ 0 w 11295758"/>
              <a:gd name="connsiteY9" fmla="*/ 0 h 45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95758" h="450788">
                <a:moveTo>
                  <a:pt x="0" y="450788"/>
                </a:moveTo>
                <a:lnTo>
                  <a:pt x="5412566" y="450788"/>
                </a:lnTo>
                <a:lnTo>
                  <a:pt x="5432404" y="450788"/>
                </a:lnTo>
                <a:lnTo>
                  <a:pt x="10844969" y="450788"/>
                </a:lnTo>
                <a:cubicBezTo>
                  <a:pt x="11093933" y="450788"/>
                  <a:pt x="11295758" y="248963"/>
                  <a:pt x="11295758" y="0"/>
                </a:cubicBezTo>
                <a:lnTo>
                  <a:pt x="10394181" y="0"/>
                </a:lnTo>
                <a:lnTo>
                  <a:pt x="5883192" y="0"/>
                </a:lnTo>
                <a:lnTo>
                  <a:pt x="5412566" y="0"/>
                </a:lnTo>
                <a:lnTo>
                  <a:pt x="4981615" y="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EA8E56C8-F9C4-D54F-9D18-358F7ADCD2F5}"/>
              </a:ext>
            </a:extLst>
          </p:cNvPr>
          <p:cNvSpPr/>
          <p:nvPr userDrawn="1"/>
        </p:nvSpPr>
        <p:spPr>
          <a:xfrm>
            <a:off x="-302" y="0"/>
            <a:ext cx="11295757" cy="1414732"/>
          </a:xfrm>
          <a:custGeom>
            <a:avLst/>
            <a:gdLst>
              <a:gd name="connsiteX0" fmla="*/ 0 w 11309300"/>
              <a:gd name="connsiteY0" fmla="*/ 0 h 1390260"/>
              <a:gd name="connsiteX1" fmla="*/ 11309299 w 11309300"/>
              <a:gd name="connsiteY1" fmla="*/ 0 h 1390260"/>
              <a:gd name="connsiteX2" fmla="*/ 11309299 w 11309300"/>
              <a:gd name="connsiteY2" fmla="*/ 137636 h 1390260"/>
              <a:gd name="connsiteX3" fmla="*/ 11309300 w 11309300"/>
              <a:gd name="connsiteY3" fmla="*/ 137656 h 1390260"/>
              <a:gd name="connsiteX4" fmla="*/ 11309299 w 11309300"/>
              <a:gd name="connsiteY4" fmla="*/ 137676 h 1390260"/>
              <a:gd name="connsiteX5" fmla="*/ 11309299 w 11309300"/>
              <a:gd name="connsiteY5" fmla="*/ 149727 h 1390260"/>
              <a:gd name="connsiteX6" fmla="*/ 11308699 w 11309300"/>
              <a:gd name="connsiteY6" fmla="*/ 149727 h 1390260"/>
              <a:gd name="connsiteX7" fmla="*/ 11302921 w 11309300"/>
              <a:gd name="connsiteY7" fmla="*/ 265728 h 1390260"/>
              <a:gd name="connsiteX8" fmla="*/ 10192201 w 11309300"/>
              <a:gd name="connsiteY8" fmla="*/ 1384571 h 1390260"/>
              <a:gd name="connsiteX9" fmla="*/ 10112079 w 11309300"/>
              <a:gd name="connsiteY9" fmla="*/ 1388416 h 1390260"/>
              <a:gd name="connsiteX10" fmla="*/ 10090317 w 11309300"/>
              <a:gd name="connsiteY10" fmla="*/ 1390260 h 1390260"/>
              <a:gd name="connsiteX11" fmla="*/ 10073660 w 11309300"/>
              <a:gd name="connsiteY11" fmla="*/ 1390260 h 1390260"/>
              <a:gd name="connsiteX12" fmla="*/ 0 w 11309300"/>
              <a:gd name="connsiteY12" fmla="*/ 1390260 h 1390260"/>
              <a:gd name="connsiteX13" fmla="*/ 0 w 11309300"/>
              <a:gd name="connsiteY13" fmla="*/ 0 h 139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09300" h="1390260">
                <a:moveTo>
                  <a:pt x="0" y="0"/>
                </a:moveTo>
                <a:lnTo>
                  <a:pt x="11309299" y="0"/>
                </a:lnTo>
                <a:lnTo>
                  <a:pt x="11309299" y="137636"/>
                </a:lnTo>
                <a:lnTo>
                  <a:pt x="11309300" y="137656"/>
                </a:lnTo>
                <a:lnTo>
                  <a:pt x="11309299" y="137676"/>
                </a:lnTo>
                <a:lnTo>
                  <a:pt x="11309299" y="149727"/>
                </a:lnTo>
                <a:lnTo>
                  <a:pt x="11308699" y="149727"/>
                </a:lnTo>
                <a:lnTo>
                  <a:pt x="11302921" y="265728"/>
                </a:lnTo>
                <a:cubicBezTo>
                  <a:pt x="11243598" y="857884"/>
                  <a:pt x="10777402" y="1328106"/>
                  <a:pt x="10192201" y="1384571"/>
                </a:cubicBezTo>
                <a:lnTo>
                  <a:pt x="10112079" y="1388416"/>
                </a:lnTo>
                <a:lnTo>
                  <a:pt x="10090317" y="1390260"/>
                </a:lnTo>
                <a:lnTo>
                  <a:pt x="10073660" y="1390260"/>
                </a:lnTo>
                <a:lnTo>
                  <a:pt x="0" y="139026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a:t>Presentation title</a:t>
            </a:r>
            <a:endParaRPr lang="en-GB" sz="140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317495421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862D1-1675-3B4F-9A6A-51B011948592}"/>
              </a:ext>
            </a:extLst>
          </p:cNvPr>
          <p:cNvSpPr>
            <a:spLocks noGrp="1"/>
          </p:cNvSpPr>
          <p:nvPr>
            <p:ph type="title" hasCustomPrompt="1"/>
          </p:nvPr>
        </p:nvSpPr>
        <p:spPr>
          <a:xfrm>
            <a:off x="439293" y="2473404"/>
            <a:ext cx="11313413" cy="535648"/>
          </a:xfrm>
          <a:prstGeom prst="rect">
            <a:avLst/>
          </a:prstGeom>
        </p:spPr>
        <p:txBody>
          <a:bodyPr/>
          <a:lstStyle>
            <a:lvl1pPr>
              <a:defRPr sz="3600" b="1">
                <a:solidFill>
                  <a:schemeClr val="tx1"/>
                </a:solidFill>
              </a:defRPr>
            </a:lvl1pPr>
          </a:lstStyle>
          <a:p>
            <a:r>
              <a:rPr lang="en-GB"/>
              <a:t>Presentation title goes here</a:t>
            </a:r>
            <a:endParaRPr lang="en-US"/>
          </a:p>
        </p:txBody>
      </p:sp>
      <p:sp>
        <p:nvSpPr>
          <p:cNvPr id="3" name="Content Placeholder 2">
            <a:extLst>
              <a:ext uri="{FF2B5EF4-FFF2-40B4-BE49-F238E27FC236}">
                <a16:creationId xmlns:a16="http://schemas.microsoft.com/office/drawing/2014/main" id="{26A9FAFB-EEB1-B94B-953A-0FDF5C583B7B}"/>
              </a:ext>
            </a:extLst>
          </p:cNvPr>
          <p:cNvSpPr>
            <a:spLocks noGrp="1"/>
          </p:cNvSpPr>
          <p:nvPr>
            <p:ph idx="1" hasCustomPrompt="1"/>
          </p:nvPr>
        </p:nvSpPr>
        <p:spPr>
          <a:xfrm>
            <a:off x="439293" y="3139321"/>
            <a:ext cx="11313413" cy="365126"/>
          </a:xfrm>
          <a:prstGeom prst="rect">
            <a:avLst/>
          </a:prstGeom>
        </p:spPr>
        <p:txBody>
          <a:bodyPr/>
          <a:lstStyle>
            <a:lvl1pPr>
              <a:buFontTx/>
              <a:buNone/>
              <a:defRPr sz="2400">
                <a:solidFill>
                  <a:srgbClr val="7030A0"/>
                </a:solidFill>
                <a:latin typeface="+mj-lt"/>
              </a:defRPr>
            </a:lvl1pPr>
            <a:lvl2pPr>
              <a:buFontTx/>
              <a:buNone/>
              <a:defRPr>
                <a:solidFill>
                  <a:srgbClr val="7030A0"/>
                </a:solidFill>
                <a:latin typeface="+mj-lt"/>
              </a:defRPr>
            </a:lvl2pPr>
            <a:lvl3pPr>
              <a:buFontTx/>
              <a:buNone/>
              <a:defRPr>
                <a:solidFill>
                  <a:srgbClr val="7030A0"/>
                </a:solidFill>
                <a:latin typeface="+mj-lt"/>
              </a:defRPr>
            </a:lvl3pPr>
            <a:lvl4pPr>
              <a:buFontTx/>
              <a:buNone/>
              <a:defRPr>
                <a:solidFill>
                  <a:srgbClr val="7030A0"/>
                </a:solidFill>
                <a:latin typeface="+mj-lt"/>
              </a:defRPr>
            </a:lvl4pPr>
            <a:lvl5pPr>
              <a:buFontTx/>
              <a:buNone/>
              <a:defRPr>
                <a:solidFill>
                  <a:srgbClr val="7030A0"/>
                </a:solidFill>
                <a:latin typeface="+mj-lt"/>
              </a:defRPr>
            </a:lvl5pPr>
          </a:lstStyle>
          <a:p>
            <a:pPr lvl="0"/>
            <a:r>
              <a:rPr lang="en-GB"/>
              <a:t>Subtitle goes here</a:t>
            </a:r>
          </a:p>
        </p:txBody>
      </p:sp>
    </p:spTree>
    <p:extLst>
      <p:ext uri="{BB962C8B-B14F-4D97-AF65-F5344CB8AC3E}">
        <p14:creationId xmlns:p14="http://schemas.microsoft.com/office/powerpoint/2010/main" val="3925438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2D1-BD1B-9B41-AF84-030CA4A06A90}"/>
              </a:ext>
            </a:extLst>
          </p:cNvPr>
          <p:cNvSpPr>
            <a:spLocks noGrp="1"/>
          </p:cNvSpPr>
          <p:nvPr>
            <p:ph type="title" hasCustomPrompt="1"/>
          </p:nvPr>
        </p:nvSpPr>
        <p:spPr>
          <a:xfrm>
            <a:off x="446049" y="340044"/>
            <a:ext cx="11306750" cy="520700"/>
          </a:xfrm>
          <a:prstGeom prst="rect">
            <a:avLst/>
          </a:prstGeom>
        </p:spPr>
        <p:txBody>
          <a:bodyPr/>
          <a:lstStyle>
            <a:lvl1pPr>
              <a:defRPr sz="2400"/>
            </a:lvl1pPr>
          </a:lstStyle>
          <a:p>
            <a:r>
              <a:rPr lang="en-GB"/>
              <a:t>Slide Title</a:t>
            </a:r>
            <a:endParaRPr lang="en-US"/>
          </a:p>
        </p:txBody>
      </p:sp>
      <p:sp>
        <p:nvSpPr>
          <p:cNvPr id="3" name="Content Placeholder 2">
            <a:extLst>
              <a:ext uri="{FF2B5EF4-FFF2-40B4-BE49-F238E27FC236}">
                <a16:creationId xmlns:a16="http://schemas.microsoft.com/office/drawing/2014/main" id="{B51772C9-68D0-404D-9CC2-150EE9B0DC26}"/>
              </a:ext>
            </a:extLst>
          </p:cNvPr>
          <p:cNvSpPr>
            <a:spLocks noGrp="1"/>
          </p:cNvSpPr>
          <p:nvPr>
            <p:ph sz="half" idx="1"/>
          </p:nvPr>
        </p:nvSpPr>
        <p:spPr>
          <a:xfrm>
            <a:off x="446049" y="1209675"/>
            <a:ext cx="11306750" cy="4967288"/>
          </a:xfrm>
          <a:prstGeom prst="rect">
            <a:avLst/>
          </a:prstGeom>
        </p:spPr>
        <p:txBody>
          <a:bodyPr/>
          <a:lstStyle>
            <a:lvl1pPr marL="342900" indent="-342900">
              <a:buFont typeface="Arial" panose="020B0604020202020204" pitchFamily="34" charset="0"/>
              <a:buChar char="•"/>
              <a:defRPr sz="2400" baseline="0">
                <a:solidFill>
                  <a:schemeClr val="tx1"/>
                </a:solidFill>
              </a:defRPr>
            </a:lvl1pPr>
          </a:lstStyle>
          <a:p>
            <a:pPr lvl="0"/>
            <a:r>
              <a:rPr lang="en-US"/>
              <a:t>Click to edit Master text styles</a:t>
            </a:r>
          </a:p>
          <a:p>
            <a:pPr lvl="0"/>
            <a:r>
              <a:rPr lang="en-US"/>
              <a:t>x</a:t>
            </a:r>
          </a:p>
        </p:txBody>
      </p:sp>
      <p:cxnSp>
        <p:nvCxnSpPr>
          <p:cNvPr id="7" name="Straight Connector 6">
            <a:extLst>
              <a:ext uri="{FF2B5EF4-FFF2-40B4-BE49-F238E27FC236}">
                <a16:creationId xmlns:a16="http://schemas.microsoft.com/office/drawing/2014/main" id="{ADC88941-AA6D-4EBF-A8BA-E74A08E48163}"/>
              </a:ext>
            </a:extLst>
          </p:cNvPr>
          <p:cNvCxnSpPr>
            <a:cxnSpLocks/>
          </p:cNvCxnSpPr>
          <p:nvPr userDrawn="1"/>
        </p:nvCxnSpPr>
        <p:spPr>
          <a:xfrm>
            <a:off x="369849" y="365126"/>
            <a:ext cx="0" cy="413387"/>
          </a:xfrm>
          <a:prstGeom prst="line">
            <a:avLst/>
          </a:prstGeom>
          <a:ln w="31750">
            <a:solidFill>
              <a:srgbClr val="019AD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9577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08296A4-9FA0-3A40-A16A-24E06DFFD123}"/>
              </a:ext>
            </a:extLst>
          </p:cNvPr>
          <p:cNvSpPr>
            <a:spLocks noGrp="1"/>
          </p:cNvSpPr>
          <p:nvPr>
            <p:ph type="title" hasCustomPrompt="1"/>
          </p:nvPr>
        </p:nvSpPr>
        <p:spPr>
          <a:xfrm>
            <a:off x="439293" y="2397957"/>
            <a:ext cx="11313413" cy="535648"/>
          </a:xfrm>
          <a:prstGeom prst="rect">
            <a:avLst/>
          </a:prstGeom>
        </p:spPr>
        <p:txBody>
          <a:bodyPr/>
          <a:lstStyle>
            <a:lvl1pPr>
              <a:defRPr sz="3600" b="1">
                <a:solidFill>
                  <a:schemeClr val="tx1"/>
                </a:solidFill>
              </a:defRPr>
            </a:lvl1pPr>
          </a:lstStyle>
          <a:p>
            <a:r>
              <a:rPr lang="en-GB"/>
              <a:t>Section divider goes here</a:t>
            </a:r>
            <a:endParaRPr lang="en-US"/>
          </a:p>
        </p:txBody>
      </p:sp>
      <p:sp>
        <p:nvSpPr>
          <p:cNvPr id="10" name="Content Placeholder 2">
            <a:extLst>
              <a:ext uri="{FF2B5EF4-FFF2-40B4-BE49-F238E27FC236}">
                <a16:creationId xmlns:a16="http://schemas.microsoft.com/office/drawing/2014/main" id="{A7B03276-F0E3-3B48-8A60-2BC9ACE1A068}"/>
              </a:ext>
            </a:extLst>
          </p:cNvPr>
          <p:cNvSpPr>
            <a:spLocks noGrp="1"/>
          </p:cNvSpPr>
          <p:nvPr>
            <p:ph idx="1" hasCustomPrompt="1"/>
          </p:nvPr>
        </p:nvSpPr>
        <p:spPr>
          <a:xfrm>
            <a:off x="439293" y="3063874"/>
            <a:ext cx="11313413" cy="365126"/>
          </a:xfrm>
          <a:prstGeom prst="rect">
            <a:avLst/>
          </a:prstGeom>
        </p:spPr>
        <p:txBody>
          <a:bodyPr/>
          <a:lstStyle>
            <a:lvl1pPr>
              <a:buFontTx/>
              <a:buNone/>
              <a:defRPr sz="2400">
                <a:solidFill>
                  <a:srgbClr val="7030A0"/>
                </a:solidFill>
                <a:latin typeface="+mj-lt"/>
              </a:defRPr>
            </a:lvl1pPr>
            <a:lvl2pPr>
              <a:buFontTx/>
              <a:buNone/>
              <a:defRPr>
                <a:solidFill>
                  <a:srgbClr val="7030A0"/>
                </a:solidFill>
                <a:latin typeface="+mj-lt"/>
              </a:defRPr>
            </a:lvl2pPr>
            <a:lvl3pPr>
              <a:buFontTx/>
              <a:buNone/>
              <a:defRPr>
                <a:solidFill>
                  <a:srgbClr val="7030A0"/>
                </a:solidFill>
                <a:latin typeface="+mj-lt"/>
              </a:defRPr>
            </a:lvl3pPr>
            <a:lvl4pPr>
              <a:buFontTx/>
              <a:buNone/>
              <a:defRPr>
                <a:solidFill>
                  <a:srgbClr val="7030A0"/>
                </a:solidFill>
                <a:latin typeface="+mj-lt"/>
              </a:defRPr>
            </a:lvl4pPr>
            <a:lvl5pPr>
              <a:buFontTx/>
              <a:buNone/>
              <a:defRPr>
                <a:solidFill>
                  <a:srgbClr val="7030A0"/>
                </a:solidFill>
                <a:latin typeface="+mj-lt"/>
              </a:defRPr>
            </a:lvl5pPr>
          </a:lstStyle>
          <a:p>
            <a:pPr lvl="0"/>
            <a:r>
              <a:rPr lang="en-GB"/>
              <a:t>Subtitle goes here</a:t>
            </a:r>
          </a:p>
        </p:txBody>
      </p:sp>
    </p:spTree>
    <p:extLst>
      <p:ext uri="{BB962C8B-B14F-4D97-AF65-F5344CB8AC3E}">
        <p14:creationId xmlns:p14="http://schemas.microsoft.com/office/powerpoint/2010/main" val="3792480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8671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6.emf"/><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4.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GB"/>
              <a:t>Presentation title</a:t>
            </a:r>
            <a:endParaRPr lang="en-GB" sz="140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20295866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318EF0-62D9-F242-9F7C-33658F720C78}"/>
              </a:ext>
            </a:extLst>
          </p:cNvPr>
          <p:cNvSpPr>
            <a:spLocks noGrp="1"/>
          </p:cNvSpPr>
          <p:nvPr>
            <p:ph type="title"/>
          </p:nvPr>
        </p:nvSpPr>
        <p:spPr>
          <a:xfrm>
            <a:off x="669073" y="365125"/>
            <a:ext cx="10684727"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047060-90BF-6949-9CB6-931BF6B90DE1}"/>
              </a:ext>
            </a:extLst>
          </p:cNvPr>
          <p:cNvSpPr>
            <a:spLocks noGrp="1"/>
          </p:cNvSpPr>
          <p:nvPr>
            <p:ph type="body" idx="1"/>
          </p:nvPr>
        </p:nvSpPr>
        <p:spPr>
          <a:xfrm>
            <a:off x="669073" y="1825625"/>
            <a:ext cx="1068472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97F729A5-7369-DA42-89F0-1C6FE2380121}"/>
              </a:ext>
            </a:extLst>
          </p:cNvPr>
          <p:cNvSpPr txBox="1"/>
          <p:nvPr userDrawn="1"/>
        </p:nvSpPr>
        <p:spPr>
          <a:xfrm>
            <a:off x="3216925" y="6279615"/>
            <a:ext cx="8535873" cy="338554"/>
          </a:xfrm>
          <a:prstGeom prst="rect">
            <a:avLst/>
          </a:prstGeom>
          <a:noFill/>
        </p:spPr>
        <p:txBody>
          <a:bodyPr wrap="square" rtlCol="0">
            <a:spAutoFit/>
          </a:bodyPr>
          <a:lstStyle/>
          <a:p>
            <a:pPr algn="r"/>
            <a:fld id="{3F5CCEBB-904A-6D40-BA4B-9803D6425421}" type="slidenum">
              <a:rPr lang="en-US" sz="1600" b="1" smtClean="0">
                <a:solidFill>
                  <a:schemeClr val="bg1"/>
                </a:solidFill>
                <a:latin typeface="+mj-lt"/>
              </a:rPr>
              <a:pPr algn="r"/>
              <a:t>‹#›</a:t>
            </a:fld>
            <a:endParaRPr lang="en-US" sz="1600" b="1">
              <a:solidFill>
                <a:schemeClr val="bg1"/>
              </a:solidFill>
              <a:latin typeface="+mj-lt"/>
            </a:endParaRPr>
          </a:p>
        </p:txBody>
      </p:sp>
    </p:spTree>
    <p:extLst>
      <p:ext uri="{BB962C8B-B14F-4D97-AF65-F5344CB8AC3E}">
        <p14:creationId xmlns:p14="http://schemas.microsoft.com/office/powerpoint/2010/main" val="133828041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hf hdr="0" dt="0"/>
  <p:txStyles>
    <p:titleStyle>
      <a:lvl1pPr algn="l" defTabSz="914400" rtl="0" eaLnBrk="1" latinLnBrk="0" hangingPunct="1">
        <a:lnSpc>
          <a:spcPct val="90000"/>
        </a:lnSpc>
        <a:spcBef>
          <a:spcPct val="0"/>
        </a:spcBef>
        <a:buNone/>
        <a:defRPr sz="3600" b="1" kern="1200">
          <a:solidFill>
            <a:srgbClr val="7030A0"/>
          </a:solidFill>
          <a:latin typeface="+mj-lt"/>
          <a:ea typeface="+mj-ea"/>
          <a:cs typeface="+mj-cs"/>
        </a:defRPr>
      </a:lvl1pPr>
    </p:titleStyle>
    <p:bodyStyle>
      <a:lvl1pPr marL="457200" indent="-457200" algn="l" defTabSz="914400" rtl="0" eaLnBrk="1" latinLnBrk="0" hangingPunct="1">
        <a:lnSpc>
          <a:spcPct val="90000"/>
        </a:lnSpc>
        <a:spcBef>
          <a:spcPts val="1000"/>
        </a:spcBef>
        <a:buClr>
          <a:srgbClr val="7030A0"/>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11/19/2024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01325533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615956" y="179416"/>
            <a:ext cx="11123856"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61595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rgbClr val="007C91"/>
                </a:solidFill>
                <a:latin typeface="Arial" panose="020B0604020202020204" pitchFamily="34" charset="0"/>
                <a:cs typeface="Arial" panose="020B0604020202020204" pitchFamily="34" charset="0"/>
              </a:defRPr>
            </a:lvl1pPr>
          </a:lstStyle>
          <a:p>
            <a:r>
              <a:rPr lang="en-GB" dirty="0"/>
              <a:t>Presentation title</a:t>
            </a:r>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rgbClr val="007C9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dirty="0"/>
          </a:p>
        </p:txBody>
      </p:sp>
    </p:spTree>
    <p:extLst>
      <p:ext uri="{BB962C8B-B14F-4D97-AF65-F5344CB8AC3E}">
        <p14:creationId xmlns:p14="http://schemas.microsoft.com/office/powerpoint/2010/main" val="312361396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Lst>
  <p:hf hdr="0" dt="0"/>
  <p:txStyles>
    <p:titleStyle>
      <a:lvl1pPr algn="l" defTabSz="914400" rtl="0" eaLnBrk="1" latinLnBrk="0" hangingPunct="1">
        <a:lnSpc>
          <a:spcPct val="90000"/>
        </a:lnSpc>
        <a:spcBef>
          <a:spcPct val="0"/>
        </a:spcBef>
        <a:buNone/>
        <a:defRPr sz="3800" kern="1200">
          <a:solidFill>
            <a:srgbClr val="007C9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hyperlink" Target="https://assets.publishing.service.gov.uk/media/66e170e3dd4e6b59f0cb24ce/Appendix_2_IMT_membership_and_contact_list_template.pdf" TargetMode="Externa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normAutofit fontScale="90000"/>
          </a:bodyPr>
          <a:lstStyle/>
          <a:p>
            <a:r>
              <a:rPr lang="en-GB"/>
              <a:t>Management of outbreaks and incidents in prisons and places of detention (</a:t>
            </a:r>
            <a:r>
              <a:rPr lang="en-GB" err="1"/>
              <a:t>PPDs</a:t>
            </a:r>
            <a:r>
              <a:rPr lang="en-GB"/>
              <a:t>)</a:t>
            </a:r>
            <a:br>
              <a:rPr lang="en-GB"/>
            </a:br>
            <a:br>
              <a:rPr lang="en-GB"/>
            </a:br>
            <a:r>
              <a:rPr lang="en-GB"/>
              <a:t>National webinar</a:t>
            </a:r>
            <a:br>
              <a:rPr lang="en-GB"/>
            </a:br>
            <a:br>
              <a:rPr lang="en-GB" sz="3100"/>
            </a:br>
            <a:r>
              <a:rPr lang="en-GB" sz="3100"/>
              <a:t>Health and Justice Team, UKHSA</a:t>
            </a:r>
            <a:endParaRPr lang="en-GB"/>
          </a:p>
        </p:txBody>
      </p:sp>
    </p:spTree>
    <p:extLst>
      <p:ext uri="{BB962C8B-B14F-4D97-AF65-F5344CB8AC3E}">
        <p14:creationId xmlns:p14="http://schemas.microsoft.com/office/powerpoint/2010/main" val="1348510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FC106-D564-6107-9235-6CCE954FB660}"/>
              </a:ext>
            </a:extLst>
          </p:cNvPr>
          <p:cNvSpPr>
            <a:spLocks noGrp="1"/>
          </p:cNvSpPr>
          <p:nvPr>
            <p:ph type="title"/>
          </p:nvPr>
        </p:nvSpPr>
        <p:spPr/>
        <p:txBody>
          <a:bodyPr/>
          <a:lstStyle/>
          <a:p>
            <a:r>
              <a:rPr lang="en-GB"/>
              <a:t>Risk assessment</a:t>
            </a:r>
          </a:p>
        </p:txBody>
      </p:sp>
      <p:sp>
        <p:nvSpPr>
          <p:cNvPr id="4" name="Footer Placeholder 3">
            <a:extLst>
              <a:ext uri="{FF2B5EF4-FFF2-40B4-BE49-F238E27FC236}">
                <a16:creationId xmlns:a16="http://schemas.microsoft.com/office/drawing/2014/main" id="{1CE56319-B9E8-7832-9A27-918F8DD1982C}"/>
              </a:ext>
            </a:extLst>
          </p:cNvPr>
          <p:cNvSpPr>
            <a:spLocks noGrp="1"/>
          </p:cNvSpPr>
          <p:nvPr>
            <p:ph type="ftr" sz="quarter" idx="10"/>
          </p:nvPr>
        </p:nvSpPr>
        <p:spPr/>
        <p:txBody>
          <a:bodyPr/>
          <a:lstStyle/>
          <a:p>
            <a:endParaRPr lang="en-GB" sz="1400"/>
          </a:p>
        </p:txBody>
      </p:sp>
      <p:sp>
        <p:nvSpPr>
          <p:cNvPr id="5" name="Slide Number Placeholder 4">
            <a:extLst>
              <a:ext uri="{FF2B5EF4-FFF2-40B4-BE49-F238E27FC236}">
                <a16:creationId xmlns:a16="http://schemas.microsoft.com/office/drawing/2014/main" id="{1BBCF417-8ADB-9D1D-5652-33C17A1EF360}"/>
              </a:ext>
            </a:extLst>
          </p:cNvPr>
          <p:cNvSpPr>
            <a:spLocks noGrp="1"/>
          </p:cNvSpPr>
          <p:nvPr>
            <p:ph type="sldNum" sz="quarter" idx="11"/>
          </p:nvPr>
        </p:nvSpPr>
        <p:spPr/>
        <p:txBody>
          <a:bodyPr/>
          <a:lstStyle/>
          <a:p>
            <a:fld id="{344369E4-5DE7-46E5-874E-4FD437973785}" type="slidenum">
              <a:rPr lang="en-GB" smtClean="0"/>
              <a:pPr/>
              <a:t>10</a:t>
            </a:fld>
            <a:endParaRPr lang="en-GB" sz="1400"/>
          </a:p>
        </p:txBody>
      </p:sp>
      <p:sp>
        <p:nvSpPr>
          <p:cNvPr id="6" name="Content Placeholder 2">
            <a:extLst>
              <a:ext uri="{FF2B5EF4-FFF2-40B4-BE49-F238E27FC236}">
                <a16:creationId xmlns:a16="http://schemas.microsoft.com/office/drawing/2014/main" id="{A8B0F066-DC44-9349-955B-075F64E261CD}"/>
              </a:ext>
            </a:extLst>
          </p:cNvPr>
          <p:cNvSpPr txBox="1">
            <a:spLocks/>
          </p:cNvSpPr>
          <p:nvPr/>
        </p:nvSpPr>
        <p:spPr>
          <a:xfrm>
            <a:off x="5964432" y="1710266"/>
            <a:ext cx="5975395" cy="4351338"/>
          </a:xfrm>
          <a:prstGeom prst="rect">
            <a:avLst/>
          </a:prstGeom>
          <a:ln>
            <a:solidFill>
              <a:schemeClr val="accent4">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GB" sz="2800" b="1">
                <a:solidFill>
                  <a:schemeClr val="accent5">
                    <a:lumMod val="50000"/>
                  </a:schemeClr>
                </a:solidFill>
              </a:rPr>
              <a:t>HMPPS operational dynamic risk assessment</a:t>
            </a:r>
          </a:p>
          <a:p>
            <a:pPr marL="0" indent="0" algn="ctr">
              <a:lnSpc>
                <a:spcPct val="100000"/>
              </a:lnSpc>
              <a:buFont typeface="Arial" panose="020B0604020202020204" pitchFamily="34" charset="0"/>
              <a:buNone/>
            </a:pPr>
            <a:endParaRPr lang="en-GB" sz="800" b="1">
              <a:solidFill>
                <a:schemeClr val="accent5">
                  <a:lumMod val="50000"/>
                </a:schemeClr>
              </a:solidFill>
            </a:endParaRPr>
          </a:p>
          <a:p>
            <a:r>
              <a:rPr lang="en-GB"/>
              <a:t>To support population management decisions</a:t>
            </a:r>
          </a:p>
          <a:p>
            <a:r>
              <a:rPr lang="en-GB"/>
              <a:t>Describes the current situation</a:t>
            </a:r>
          </a:p>
          <a:p>
            <a:pPr>
              <a:lnSpc>
                <a:spcPct val="100000"/>
              </a:lnSpc>
              <a:spcBef>
                <a:spcPts val="0"/>
              </a:spcBef>
            </a:pPr>
            <a:r>
              <a:rPr lang="en-GB"/>
              <a:t>Describes IMT public health advice</a:t>
            </a:r>
          </a:p>
          <a:p>
            <a:pPr marL="0" indent="0">
              <a:lnSpc>
                <a:spcPct val="100000"/>
              </a:lnSpc>
              <a:spcBef>
                <a:spcPts val="0"/>
              </a:spcBef>
              <a:buNone/>
            </a:pPr>
            <a:r>
              <a:rPr lang="en-GB"/>
              <a:t>   including advice to protect staff</a:t>
            </a:r>
          </a:p>
          <a:p>
            <a:r>
              <a:rPr lang="en-GB"/>
              <a:t>Provides the IMT assessment of severity</a:t>
            </a:r>
          </a:p>
        </p:txBody>
      </p:sp>
      <p:sp>
        <p:nvSpPr>
          <p:cNvPr id="9" name="Content Placeholder 2">
            <a:extLst>
              <a:ext uri="{FF2B5EF4-FFF2-40B4-BE49-F238E27FC236}">
                <a16:creationId xmlns:a16="http://schemas.microsoft.com/office/drawing/2014/main" id="{BD9BD236-E788-B5BA-1F40-E14915865240}"/>
              </a:ext>
            </a:extLst>
          </p:cNvPr>
          <p:cNvSpPr txBox="1">
            <a:spLocks/>
          </p:cNvSpPr>
          <p:nvPr/>
        </p:nvSpPr>
        <p:spPr>
          <a:xfrm>
            <a:off x="130628" y="1710266"/>
            <a:ext cx="5645221" cy="4351338"/>
          </a:xfrm>
          <a:prstGeom prst="rect">
            <a:avLst/>
          </a:prstGeom>
          <a:ln>
            <a:solidFill>
              <a:schemeClr val="accent4">
                <a:lumMod val="75000"/>
              </a:schemeClr>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GB" sz="2800" b="1">
                <a:solidFill>
                  <a:schemeClr val="accent5">
                    <a:lumMod val="50000"/>
                  </a:schemeClr>
                </a:solidFill>
              </a:rPr>
              <a:t>UKHSA HPT risk assessment</a:t>
            </a:r>
          </a:p>
          <a:p>
            <a:pPr marL="0" indent="0">
              <a:spcBef>
                <a:spcPts val="0"/>
              </a:spcBef>
              <a:buFont typeface="Arial" panose="020B0604020202020204" pitchFamily="34" charset="0"/>
              <a:buNone/>
            </a:pPr>
            <a:endParaRPr lang="en-GB"/>
          </a:p>
          <a:p>
            <a:pPr marL="0" indent="0">
              <a:spcBef>
                <a:spcPts val="0"/>
              </a:spcBef>
              <a:buFont typeface="Arial" panose="020B0604020202020204" pitchFamily="34" charset="0"/>
              <a:buNone/>
            </a:pPr>
            <a:endParaRPr lang="en-GB" sz="800"/>
          </a:p>
          <a:p>
            <a:r>
              <a:rPr lang="en-GB"/>
              <a:t>Considers epidemiological data e.g. number and timing of cases</a:t>
            </a:r>
          </a:p>
          <a:p>
            <a:r>
              <a:rPr lang="en-GB"/>
              <a:t>Considers the vulnerability of the setting and people living and working within it </a:t>
            </a:r>
            <a:r>
              <a:rPr lang="en-GB" i="1"/>
              <a:t>e.g. age, pregnancy</a:t>
            </a:r>
          </a:p>
          <a:p>
            <a:r>
              <a:rPr lang="en-GB"/>
              <a:t>Considers potential exposure and transmission opportunities</a:t>
            </a:r>
          </a:p>
          <a:p>
            <a:r>
              <a:rPr lang="en-GB"/>
              <a:t>Assesses severity/potential severity </a:t>
            </a:r>
            <a:r>
              <a:rPr lang="en-GB" i="1"/>
              <a:t>e.g. is anyone hospitalised, is there a high risk of death</a:t>
            </a:r>
          </a:p>
        </p:txBody>
      </p:sp>
    </p:spTree>
    <p:extLst>
      <p:ext uri="{BB962C8B-B14F-4D97-AF65-F5344CB8AC3E}">
        <p14:creationId xmlns:p14="http://schemas.microsoft.com/office/powerpoint/2010/main" val="209343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0D7E5-0DBB-FB68-D0EB-4ADF3CC01A51}"/>
              </a:ext>
            </a:extLst>
          </p:cNvPr>
          <p:cNvSpPr>
            <a:spLocks noGrp="1"/>
          </p:cNvSpPr>
          <p:nvPr>
            <p:ph type="title"/>
          </p:nvPr>
        </p:nvSpPr>
        <p:spPr/>
        <p:txBody>
          <a:bodyPr/>
          <a:lstStyle/>
          <a:p>
            <a:r>
              <a:rPr lang="en-GB"/>
              <a:t>Public health advice</a:t>
            </a:r>
          </a:p>
        </p:txBody>
      </p:sp>
      <p:sp>
        <p:nvSpPr>
          <p:cNvPr id="3" name="Content Placeholder 2">
            <a:extLst>
              <a:ext uri="{FF2B5EF4-FFF2-40B4-BE49-F238E27FC236}">
                <a16:creationId xmlns:a16="http://schemas.microsoft.com/office/drawing/2014/main" id="{36D9B5B0-1216-BF33-E430-E6C52424989F}"/>
              </a:ext>
            </a:extLst>
          </p:cNvPr>
          <p:cNvSpPr>
            <a:spLocks noGrp="1"/>
          </p:cNvSpPr>
          <p:nvPr>
            <p:ph idx="1"/>
          </p:nvPr>
        </p:nvSpPr>
        <p:spPr>
          <a:xfrm>
            <a:off x="330205" y="1774826"/>
            <a:ext cx="11123857" cy="4783856"/>
          </a:xfrm>
        </p:spPr>
        <p:txBody>
          <a:bodyPr>
            <a:normAutofit fontScale="92500" lnSpcReduction="10000"/>
          </a:bodyPr>
          <a:lstStyle/>
          <a:p>
            <a:r>
              <a:rPr lang="en-GB"/>
              <a:t>Must be mindful and try to balance harms, operational impacts and risks</a:t>
            </a:r>
          </a:p>
          <a:p>
            <a:r>
              <a:rPr lang="en-GB"/>
              <a:t>Recommendations for implementation could include:</a:t>
            </a:r>
          </a:p>
          <a:p>
            <a:endParaRPr lang="en-GB" sz="800"/>
          </a:p>
          <a:p>
            <a:endParaRPr lang="en-GB" sz="600"/>
          </a:p>
          <a:p>
            <a:pPr marL="457200" lvl="1" indent="0">
              <a:buNone/>
            </a:pPr>
            <a:r>
              <a:rPr lang="en-GB" sz="2400">
                <a:solidFill>
                  <a:schemeClr val="accent5">
                    <a:lumMod val="50000"/>
                  </a:schemeClr>
                </a:solidFill>
              </a:rPr>
              <a:t>Isolation						</a:t>
            </a:r>
            <a:r>
              <a:rPr lang="en-GB" sz="2400" err="1">
                <a:solidFill>
                  <a:schemeClr val="accent5">
                    <a:lumMod val="50000"/>
                  </a:schemeClr>
                </a:solidFill>
              </a:rPr>
              <a:t>Cohorting</a:t>
            </a:r>
            <a:endParaRPr lang="en-GB" sz="2400">
              <a:solidFill>
                <a:schemeClr val="accent5">
                  <a:lumMod val="50000"/>
                </a:schemeClr>
              </a:solidFill>
            </a:endParaRPr>
          </a:p>
          <a:p>
            <a:pPr marL="457200" lvl="1" indent="0">
              <a:buNone/>
            </a:pPr>
            <a:r>
              <a:rPr lang="en-GB" sz="2400">
                <a:solidFill>
                  <a:schemeClr val="accent5">
                    <a:lumMod val="50000"/>
                  </a:schemeClr>
                </a:solidFill>
              </a:rPr>
              <a:t>Reducing opportunities for mixing		Testing</a:t>
            </a:r>
          </a:p>
          <a:p>
            <a:pPr marL="457200" lvl="1" indent="0">
              <a:buNone/>
            </a:pPr>
            <a:r>
              <a:rPr lang="en-GB" sz="2400">
                <a:solidFill>
                  <a:schemeClr val="accent5">
                    <a:lumMod val="50000"/>
                  </a:schemeClr>
                </a:solidFill>
              </a:rPr>
              <a:t>Provision of antivirals 				Vaccination</a:t>
            </a:r>
          </a:p>
          <a:p>
            <a:pPr marL="457200" lvl="1" indent="0">
              <a:buNone/>
            </a:pPr>
            <a:r>
              <a:rPr lang="en-GB" sz="2400">
                <a:solidFill>
                  <a:schemeClr val="accent5">
                    <a:lumMod val="50000"/>
                  </a:schemeClr>
                </a:solidFill>
              </a:rPr>
              <a:t>Gathering info on vaccination status		Stopping visits</a:t>
            </a:r>
          </a:p>
          <a:p>
            <a:pPr marL="457200" lvl="1" indent="0">
              <a:buNone/>
            </a:pPr>
            <a:r>
              <a:rPr lang="en-GB" sz="2400">
                <a:solidFill>
                  <a:schemeClr val="accent5">
                    <a:lumMod val="50000"/>
                  </a:schemeClr>
                </a:solidFill>
              </a:rPr>
              <a:t>Restricting transfers in/out			Enhanced cleaning</a:t>
            </a:r>
          </a:p>
          <a:p>
            <a:pPr marL="457200" lvl="1" indent="0">
              <a:buNone/>
            </a:pPr>
            <a:r>
              <a:rPr lang="en-GB" sz="2400">
                <a:solidFill>
                  <a:schemeClr val="accent5">
                    <a:lumMod val="50000"/>
                  </a:schemeClr>
                </a:solidFill>
              </a:rPr>
              <a:t>Personal protective equipment			Contact tracing</a:t>
            </a:r>
          </a:p>
          <a:p>
            <a:pPr marL="457200" lvl="1" indent="0">
              <a:buNone/>
            </a:pPr>
            <a:endParaRPr lang="en-GB" sz="2400">
              <a:solidFill>
                <a:schemeClr val="accent5">
                  <a:lumMod val="50000"/>
                </a:schemeClr>
              </a:solidFill>
            </a:endParaRPr>
          </a:p>
          <a:p>
            <a:r>
              <a:rPr lang="en-GB" err="1"/>
              <a:t>PPDs</a:t>
            </a:r>
            <a:r>
              <a:rPr lang="en-GB"/>
              <a:t> should be aware of these potential for these recommendations and have plans in place that allow them to support </a:t>
            </a:r>
            <a:r>
              <a:rPr lang="en-GB" i="1"/>
              <a:t>e.g. contact tracing people who may have since left the </a:t>
            </a:r>
            <a:r>
              <a:rPr lang="en-GB" i="1" err="1"/>
              <a:t>PPD</a:t>
            </a:r>
            <a:endParaRPr lang="en-GB" i="1"/>
          </a:p>
        </p:txBody>
      </p:sp>
      <p:sp>
        <p:nvSpPr>
          <p:cNvPr id="4" name="Footer Placeholder 3">
            <a:extLst>
              <a:ext uri="{FF2B5EF4-FFF2-40B4-BE49-F238E27FC236}">
                <a16:creationId xmlns:a16="http://schemas.microsoft.com/office/drawing/2014/main" id="{EFA415B0-BE65-68EE-5355-B9474C11F416}"/>
              </a:ext>
            </a:extLst>
          </p:cNvPr>
          <p:cNvSpPr>
            <a:spLocks noGrp="1"/>
          </p:cNvSpPr>
          <p:nvPr>
            <p:ph type="ftr" sz="quarter" idx="10"/>
          </p:nvPr>
        </p:nvSpPr>
        <p:spPr/>
        <p:txBody>
          <a:bodyPr/>
          <a:lstStyle/>
          <a:p>
            <a:endParaRPr lang="en-GB" sz="1400"/>
          </a:p>
        </p:txBody>
      </p:sp>
      <p:sp>
        <p:nvSpPr>
          <p:cNvPr id="5" name="Slide Number Placeholder 4">
            <a:extLst>
              <a:ext uri="{FF2B5EF4-FFF2-40B4-BE49-F238E27FC236}">
                <a16:creationId xmlns:a16="http://schemas.microsoft.com/office/drawing/2014/main" id="{B05EADC2-EECA-8FC2-8C17-43B4EFDFA33B}"/>
              </a:ext>
            </a:extLst>
          </p:cNvPr>
          <p:cNvSpPr>
            <a:spLocks noGrp="1"/>
          </p:cNvSpPr>
          <p:nvPr>
            <p:ph type="sldNum" sz="quarter" idx="11"/>
          </p:nvPr>
        </p:nvSpPr>
        <p:spPr/>
        <p:txBody>
          <a:bodyPr/>
          <a:lstStyle/>
          <a:p>
            <a:fld id="{344369E4-5DE7-46E5-874E-4FD437973785}" type="slidenum">
              <a:rPr lang="en-GB" smtClean="0"/>
              <a:pPr/>
              <a:t>11</a:t>
            </a:fld>
            <a:endParaRPr lang="en-GB" sz="1400"/>
          </a:p>
        </p:txBody>
      </p:sp>
    </p:spTree>
    <p:extLst>
      <p:ext uri="{BB962C8B-B14F-4D97-AF65-F5344CB8AC3E}">
        <p14:creationId xmlns:p14="http://schemas.microsoft.com/office/powerpoint/2010/main" val="310244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9DF3211-DD4C-95A0-FF5F-8411DC197F3E}"/>
              </a:ext>
            </a:extLst>
          </p:cNvPr>
          <p:cNvPicPr>
            <a:picLocks noChangeAspect="1"/>
          </p:cNvPicPr>
          <p:nvPr/>
        </p:nvPicPr>
        <p:blipFill>
          <a:blip r:embed="rId2"/>
          <a:stretch>
            <a:fillRect/>
          </a:stretch>
        </p:blipFill>
        <p:spPr>
          <a:xfrm>
            <a:off x="1405507" y="2449257"/>
            <a:ext cx="752475" cy="742023"/>
          </a:xfrm>
          <a:prstGeom prst="rect">
            <a:avLst/>
          </a:prstGeom>
        </p:spPr>
      </p:pic>
      <p:sp>
        <p:nvSpPr>
          <p:cNvPr id="2" name="Title 1">
            <a:extLst>
              <a:ext uri="{FF2B5EF4-FFF2-40B4-BE49-F238E27FC236}">
                <a16:creationId xmlns:a16="http://schemas.microsoft.com/office/drawing/2014/main" id="{D8994CFF-87B4-82AA-3CBE-20CD88EFED16}"/>
              </a:ext>
            </a:extLst>
          </p:cNvPr>
          <p:cNvSpPr>
            <a:spLocks noGrp="1"/>
          </p:cNvSpPr>
          <p:nvPr>
            <p:ph type="title"/>
          </p:nvPr>
        </p:nvSpPr>
        <p:spPr/>
        <p:txBody>
          <a:bodyPr/>
          <a:lstStyle/>
          <a:p>
            <a:r>
              <a:rPr lang="en-GB"/>
              <a:t>Specific considerations for the </a:t>
            </a:r>
            <a:r>
              <a:rPr lang="en-GB" err="1"/>
              <a:t>CYPSE</a:t>
            </a:r>
            <a:endParaRPr lang="en-GB"/>
          </a:p>
        </p:txBody>
      </p:sp>
      <p:sp>
        <p:nvSpPr>
          <p:cNvPr id="4" name="Footer Placeholder 3">
            <a:extLst>
              <a:ext uri="{FF2B5EF4-FFF2-40B4-BE49-F238E27FC236}">
                <a16:creationId xmlns:a16="http://schemas.microsoft.com/office/drawing/2014/main" id="{911C6CFD-612B-A7F1-ACC8-CC6E8E52A486}"/>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Presentation title</a:t>
            </a:r>
          </a:p>
        </p:txBody>
      </p:sp>
      <p:sp>
        <p:nvSpPr>
          <p:cNvPr id="5" name="Slide Number Placeholder 4">
            <a:extLst>
              <a:ext uri="{FF2B5EF4-FFF2-40B4-BE49-F238E27FC236}">
                <a16:creationId xmlns:a16="http://schemas.microsoft.com/office/drawing/2014/main" id="{AF11165C-904D-AD66-ABEF-D63F7B2FAE4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9" name="Picture 8">
            <a:extLst>
              <a:ext uri="{FF2B5EF4-FFF2-40B4-BE49-F238E27FC236}">
                <a16:creationId xmlns:a16="http://schemas.microsoft.com/office/drawing/2014/main" id="{1B318A5C-2BC5-A4B4-634A-55043DDD5267}"/>
              </a:ext>
            </a:extLst>
          </p:cNvPr>
          <p:cNvPicPr>
            <a:picLocks noChangeAspect="1"/>
          </p:cNvPicPr>
          <p:nvPr/>
        </p:nvPicPr>
        <p:blipFill>
          <a:blip r:embed="rId3">
            <a:clrChange>
              <a:clrFrom>
                <a:srgbClr val="CFCFCF"/>
              </a:clrFrom>
              <a:clrTo>
                <a:srgbClr val="CFCFCF">
                  <a:alpha val="0"/>
                </a:srgbClr>
              </a:clrTo>
            </a:clrChange>
          </a:blip>
          <a:stretch>
            <a:fillRect/>
          </a:stretch>
        </p:blipFill>
        <p:spPr>
          <a:xfrm>
            <a:off x="655565" y="2691193"/>
            <a:ext cx="820810" cy="673799"/>
          </a:xfrm>
          <a:prstGeom prst="rect">
            <a:avLst/>
          </a:prstGeom>
        </p:spPr>
      </p:pic>
      <p:pic>
        <p:nvPicPr>
          <p:cNvPr id="11" name="Picture 10">
            <a:extLst>
              <a:ext uri="{FF2B5EF4-FFF2-40B4-BE49-F238E27FC236}">
                <a16:creationId xmlns:a16="http://schemas.microsoft.com/office/drawing/2014/main" id="{EA7ACCF0-4A08-1B5F-CC68-0EB8E76EE785}"/>
              </a:ext>
            </a:extLst>
          </p:cNvPr>
          <p:cNvPicPr>
            <a:picLocks noChangeAspect="1"/>
          </p:cNvPicPr>
          <p:nvPr/>
        </p:nvPicPr>
        <p:blipFill>
          <a:blip r:embed="rId4"/>
          <a:stretch>
            <a:fillRect/>
          </a:stretch>
        </p:blipFill>
        <p:spPr>
          <a:xfrm>
            <a:off x="307686" y="2059910"/>
            <a:ext cx="906752" cy="631283"/>
          </a:xfrm>
          <a:prstGeom prst="rect">
            <a:avLst/>
          </a:prstGeom>
        </p:spPr>
      </p:pic>
      <p:pic>
        <p:nvPicPr>
          <p:cNvPr id="13" name="Picture 12">
            <a:extLst>
              <a:ext uri="{FF2B5EF4-FFF2-40B4-BE49-F238E27FC236}">
                <a16:creationId xmlns:a16="http://schemas.microsoft.com/office/drawing/2014/main" id="{F69DCB73-C5F0-C9F6-08D7-670620F6FDBB}"/>
              </a:ext>
            </a:extLst>
          </p:cNvPr>
          <p:cNvPicPr>
            <a:picLocks noChangeAspect="1"/>
          </p:cNvPicPr>
          <p:nvPr/>
        </p:nvPicPr>
        <p:blipFill rotWithShape="1">
          <a:blip r:embed="rId5"/>
          <a:srcRect t="1" r="20567" b="15420"/>
          <a:stretch/>
        </p:blipFill>
        <p:spPr>
          <a:xfrm>
            <a:off x="1157286" y="2059910"/>
            <a:ext cx="506922" cy="494786"/>
          </a:xfrm>
          <a:prstGeom prst="rect">
            <a:avLst/>
          </a:prstGeom>
        </p:spPr>
      </p:pic>
      <p:sp>
        <p:nvSpPr>
          <p:cNvPr id="17" name="TextBox 16">
            <a:extLst>
              <a:ext uri="{FF2B5EF4-FFF2-40B4-BE49-F238E27FC236}">
                <a16:creationId xmlns:a16="http://schemas.microsoft.com/office/drawing/2014/main" id="{A23764EB-9F3E-88FC-7A3F-4454F9AB2698}"/>
              </a:ext>
            </a:extLst>
          </p:cNvPr>
          <p:cNvSpPr txBox="1"/>
          <p:nvPr/>
        </p:nvSpPr>
        <p:spPr>
          <a:xfrm>
            <a:off x="185493" y="3569991"/>
            <a:ext cx="2289483" cy="1878271"/>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GB" sz="1400" b="0" i="0" u="none" strike="noStrike" kern="1200" cap="none" spc="0" normalizeH="0" baseline="0" noProof="0" err="1">
                <a:ln>
                  <a:noFill/>
                </a:ln>
                <a:solidFill>
                  <a:srgbClr val="0B0C0C"/>
                </a:solidFill>
                <a:effectLst/>
                <a:uLnTx/>
                <a:uFillTx/>
                <a:latin typeface="Arial" panose="020B0604020202020204" pitchFamily="34" charset="0"/>
                <a:ea typeface="Times New Roman" panose="02020603050405020304" pitchFamily="18" charset="0"/>
                <a:cs typeface="+mn-cs"/>
              </a:rPr>
              <a:t>CYPSE</a:t>
            </a:r>
            <a:r>
              <a:rPr kumimoji="0" lang="en-GB" sz="1400" b="0" i="0" u="none" strike="noStrike" kern="1200" cap="none" spc="0" normalizeH="0" baseline="0" noProof="0">
                <a:ln>
                  <a:noFill/>
                </a:ln>
                <a:solidFill>
                  <a:srgbClr val="0B0C0C"/>
                </a:solidFill>
                <a:effectLst/>
                <a:uLnTx/>
                <a:uFillTx/>
                <a:latin typeface="Arial" panose="020B0604020202020204" pitchFamily="34" charset="0"/>
                <a:ea typeface="Times New Roman" panose="02020603050405020304" pitchFamily="18" charset="0"/>
                <a:cs typeface="+mn-cs"/>
              </a:rPr>
              <a:t> settings </a:t>
            </a:r>
            <a:r>
              <a:rPr kumimoji="0" lang="en-GB" sz="1400" b="1" i="0" u="none" strike="noStrike" kern="1200" cap="none" spc="0" normalizeH="0" baseline="0" noProof="0">
                <a:ln>
                  <a:noFill/>
                </a:ln>
                <a:solidFill>
                  <a:srgbClr val="0B0C0C"/>
                </a:solidFill>
                <a:effectLst/>
                <a:uLnTx/>
                <a:uFillTx/>
                <a:latin typeface="Arial" panose="020B0604020202020204" pitchFamily="34" charset="0"/>
                <a:ea typeface="Times New Roman" panose="02020603050405020304" pitchFamily="18" charset="0"/>
                <a:cs typeface="+mn-cs"/>
              </a:rPr>
              <a:t>vary greatly </a:t>
            </a:r>
            <a:r>
              <a:rPr kumimoji="0" lang="en-GB" sz="1400" b="0" i="0" u="none" strike="noStrike" kern="1200" cap="none" spc="0" normalizeH="0" baseline="0" noProof="0">
                <a:ln>
                  <a:noFill/>
                </a:ln>
                <a:solidFill>
                  <a:srgbClr val="0B0C0C"/>
                </a:solidFill>
                <a:effectLst/>
                <a:uLnTx/>
                <a:uFillTx/>
                <a:latin typeface="Arial" panose="020B0604020202020204" pitchFamily="34" charset="0"/>
                <a:ea typeface="Times New Roman" panose="02020603050405020304" pitchFamily="18" charset="0"/>
                <a:cs typeface="+mn-cs"/>
              </a:rPr>
              <a:t>in size, population density, staffing ratios and building design so have </a:t>
            </a:r>
            <a:r>
              <a:rPr kumimoji="0" lang="en-GB" sz="1400" b="1" i="0" u="none" strike="noStrike" kern="1200" cap="none" spc="0" normalizeH="0" baseline="0" noProof="0">
                <a:ln>
                  <a:noFill/>
                </a:ln>
                <a:solidFill>
                  <a:srgbClr val="0B0C0C"/>
                </a:solidFill>
                <a:effectLst/>
                <a:uLnTx/>
                <a:uFillTx/>
                <a:latin typeface="Arial" panose="020B0604020202020204" pitchFamily="34" charset="0"/>
                <a:ea typeface="Times New Roman" panose="02020603050405020304" pitchFamily="18" charset="0"/>
                <a:cs typeface="+mn-cs"/>
              </a:rPr>
              <a:t>differing risks of large outbreaks </a:t>
            </a:r>
            <a:r>
              <a:rPr kumimoji="0" lang="en-GB" sz="1400" b="0" i="0" u="none" strike="noStrike" kern="1200" cap="none" spc="0" normalizeH="0" baseline="0" noProof="0">
                <a:ln>
                  <a:noFill/>
                </a:ln>
                <a:solidFill>
                  <a:srgbClr val="0B0C0C"/>
                </a:solidFill>
                <a:effectLst/>
                <a:uLnTx/>
                <a:uFillTx/>
                <a:latin typeface="Arial" panose="020B0604020202020204" pitchFamily="34" charset="0"/>
                <a:ea typeface="Times New Roman" panose="02020603050405020304" pitchFamily="18" charset="0"/>
                <a:cs typeface="+mn-cs"/>
              </a:rPr>
              <a:t>and associated harms </a:t>
            </a:r>
          </a:p>
        </p:txBody>
      </p:sp>
      <p:sp>
        <p:nvSpPr>
          <p:cNvPr id="19" name="TextBox 18">
            <a:extLst>
              <a:ext uri="{FF2B5EF4-FFF2-40B4-BE49-F238E27FC236}">
                <a16:creationId xmlns:a16="http://schemas.microsoft.com/office/drawing/2014/main" id="{89961EC7-CBC4-64D7-9E4D-9DAEBCD57522}"/>
              </a:ext>
            </a:extLst>
          </p:cNvPr>
          <p:cNvSpPr txBox="1"/>
          <p:nvPr/>
        </p:nvSpPr>
        <p:spPr>
          <a:xfrm>
            <a:off x="6232307" y="3592110"/>
            <a:ext cx="1975104" cy="1878271"/>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B0C0C"/>
                </a:solidFill>
                <a:effectLst/>
                <a:uLnTx/>
                <a:uFillTx/>
                <a:latin typeface="Arial" panose="020B0604020202020204" pitchFamily="34" charset="0"/>
                <a:ea typeface="Times New Roman" panose="02020603050405020304" pitchFamily="18" charset="0"/>
                <a:cs typeface="+mn-cs"/>
              </a:rPr>
              <a:t>Previously healthy </a:t>
            </a:r>
            <a:r>
              <a:rPr kumimoji="0" lang="en-GB" sz="1400" b="0" i="0" u="none" strike="noStrike" kern="1200" cap="none" spc="0" normalizeH="0" baseline="0" noProof="0" err="1">
                <a:ln>
                  <a:noFill/>
                </a:ln>
                <a:solidFill>
                  <a:srgbClr val="0B0C0C"/>
                </a:solidFill>
                <a:effectLst/>
                <a:uLnTx/>
                <a:uFillTx/>
                <a:latin typeface="Arial" panose="020B0604020202020204" pitchFamily="34" charset="0"/>
                <a:ea typeface="Times New Roman" panose="02020603050405020304" pitchFamily="18" charset="0"/>
                <a:cs typeface="+mn-cs"/>
              </a:rPr>
              <a:t>CYP</a:t>
            </a:r>
            <a:r>
              <a:rPr kumimoji="0" lang="en-GB" sz="1400" b="0" i="0" u="none" strike="noStrike" kern="1200" cap="none" spc="0" normalizeH="0" baseline="0" noProof="0">
                <a:ln>
                  <a:noFill/>
                </a:ln>
                <a:solidFill>
                  <a:srgbClr val="0B0C0C"/>
                </a:solidFill>
                <a:effectLst/>
                <a:uLnTx/>
                <a:uFillTx/>
                <a:latin typeface="Arial" panose="020B0604020202020204" pitchFamily="34" charset="0"/>
                <a:ea typeface="Times New Roman" panose="02020603050405020304" pitchFamily="18" charset="0"/>
                <a:cs typeface="+mn-cs"/>
              </a:rPr>
              <a:t> are at much </a:t>
            </a:r>
            <a:r>
              <a:rPr kumimoji="0" lang="en-GB" sz="1400" b="1" i="0" u="none" strike="noStrike" kern="1200" cap="none" spc="0" normalizeH="0" baseline="0" noProof="0">
                <a:ln>
                  <a:noFill/>
                </a:ln>
                <a:solidFill>
                  <a:srgbClr val="0B0C0C"/>
                </a:solidFill>
                <a:effectLst/>
                <a:uLnTx/>
                <a:uFillTx/>
                <a:latin typeface="Arial" panose="020B0604020202020204" pitchFamily="34" charset="0"/>
                <a:ea typeface="Times New Roman" panose="02020603050405020304" pitchFamily="18" charset="0"/>
                <a:cs typeface="+mn-cs"/>
              </a:rPr>
              <a:t>lower risk of harm </a:t>
            </a:r>
            <a:r>
              <a:rPr kumimoji="0" lang="en-GB" sz="1400" b="0" i="0" u="none" strike="noStrike" kern="1200" cap="none" spc="0" normalizeH="0" baseline="0" noProof="0">
                <a:ln>
                  <a:noFill/>
                </a:ln>
                <a:solidFill>
                  <a:srgbClr val="0B0C0C"/>
                </a:solidFill>
                <a:effectLst/>
                <a:uLnTx/>
                <a:uFillTx/>
                <a:latin typeface="Arial" panose="020B0604020202020204" pitchFamily="34" charset="0"/>
                <a:ea typeface="Times New Roman" panose="02020603050405020304" pitchFamily="18" charset="0"/>
                <a:cs typeface="+mn-cs"/>
              </a:rPr>
              <a:t>from many infectious diseases than older adults with underlying conditions in prisons</a:t>
            </a:r>
          </a:p>
        </p:txBody>
      </p:sp>
      <p:pic>
        <p:nvPicPr>
          <p:cNvPr id="21" name="Picture 20">
            <a:extLst>
              <a:ext uri="{FF2B5EF4-FFF2-40B4-BE49-F238E27FC236}">
                <a16:creationId xmlns:a16="http://schemas.microsoft.com/office/drawing/2014/main" id="{B2B83CA3-B443-58FB-9E01-F7C0F51159D3}"/>
              </a:ext>
            </a:extLst>
          </p:cNvPr>
          <p:cNvPicPr>
            <a:picLocks noChangeAspect="1"/>
          </p:cNvPicPr>
          <p:nvPr/>
        </p:nvPicPr>
        <p:blipFill rotWithShape="1">
          <a:blip r:embed="rId6">
            <a:clrChange>
              <a:clrFrom>
                <a:srgbClr val="F7F7F7"/>
              </a:clrFrom>
              <a:clrTo>
                <a:srgbClr val="F7F7F7">
                  <a:alpha val="0"/>
                </a:srgbClr>
              </a:clrTo>
            </a:clrChange>
          </a:blip>
          <a:srcRect r="6327"/>
          <a:stretch/>
        </p:blipFill>
        <p:spPr>
          <a:xfrm>
            <a:off x="6401639" y="2045908"/>
            <a:ext cx="1316717" cy="1290570"/>
          </a:xfrm>
          <a:prstGeom prst="rect">
            <a:avLst/>
          </a:prstGeom>
        </p:spPr>
      </p:pic>
      <p:sp>
        <p:nvSpPr>
          <p:cNvPr id="23" name="TextBox 22">
            <a:extLst>
              <a:ext uri="{FF2B5EF4-FFF2-40B4-BE49-F238E27FC236}">
                <a16:creationId xmlns:a16="http://schemas.microsoft.com/office/drawing/2014/main" id="{9012D570-AC10-53F5-C492-C88B995C709C}"/>
              </a:ext>
            </a:extLst>
          </p:cNvPr>
          <p:cNvSpPr txBox="1"/>
          <p:nvPr/>
        </p:nvSpPr>
        <p:spPr>
          <a:xfrm>
            <a:off x="8851712" y="3584004"/>
            <a:ext cx="3029392" cy="2395336"/>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GB" sz="1400" b="0" i="0" u="none" strike="noStrike" kern="1200" cap="none" spc="0" normalizeH="0" baseline="0" noProof="0" err="1">
                <a:ln>
                  <a:noFill/>
                </a:ln>
                <a:solidFill>
                  <a:srgbClr val="0B0C0C"/>
                </a:solidFill>
                <a:effectLst/>
                <a:uLnTx/>
                <a:uFillTx/>
                <a:latin typeface="Arial" panose="020B0604020202020204" pitchFamily="34" charset="0"/>
                <a:ea typeface="Times New Roman" panose="02020603050405020304" pitchFamily="18" charset="0"/>
                <a:cs typeface="+mn-cs"/>
              </a:rPr>
              <a:t>CYP</a:t>
            </a:r>
            <a:r>
              <a:rPr kumimoji="0" lang="en-GB" sz="1400" b="0" i="0" u="none" strike="noStrike" kern="1200" cap="none" spc="0" normalizeH="0" baseline="0" noProof="0">
                <a:ln>
                  <a:noFill/>
                </a:ln>
                <a:solidFill>
                  <a:srgbClr val="0B0C0C"/>
                </a:solidFill>
                <a:effectLst/>
                <a:uLnTx/>
                <a:uFillTx/>
                <a:latin typeface="Arial" panose="020B0604020202020204" pitchFamily="34" charset="0"/>
                <a:ea typeface="Times New Roman" panose="02020603050405020304" pitchFamily="18" charset="0"/>
                <a:cs typeface="+mn-cs"/>
              </a:rPr>
              <a:t> may be particularly </a:t>
            </a:r>
            <a:r>
              <a:rPr kumimoji="0" lang="en-GB" sz="1400" b="1" i="0" u="none" strike="noStrike" kern="1200" cap="none" spc="0" normalizeH="0" baseline="0" noProof="0">
                <a:ln>
                  <a:noFill/>
                </a:ln>
                <a:solidFill>
                  <a:srgbClr val="0B0C0C"/>
                </a:solidFill>
                <a:effectLst/>
                <a:uLnTx/>
                <a:uFillTx/>
                <a:latin typeface="Arial" panose="020B0604020202020204" pitchFamily="34" charset="0"/>
                <a:ea typeface="Times New Roman" panose="02020603050405020304" pitchFamily="18" charset="0"/>
                <a:cs typeface="+mn-cs"/>
              </a:rPr>
              <a:t>vulnerable to harms </a:t>
            </a:r>
            <a:r>
              <a:rPr kumimoji="0" lang="en-GB" sz="1400" b="0" i="0" u="none" strike="noStrike" kern="1200" cap="none" spc="0" normalizeH="0" baseline="0" noProof="0">
                <a:ln>
                  <a:noFill/>
                </a:ln>
                <a:solidFill>
                  <a:srgbClr val="0B0C0C"/>
                </a:solidFill>
                <a:effectLst/>
                <a:uLnTx/>
                <a:uFillTx/>
                <a:latin typeface="Arial" panose="020B0604020202020204" pitchFamily="34" charset="0"/>
                <a:ea typeface="Times New Roman" panose="02020603050405020304" pitchFamily="18" charset="0"/>
                <a:cs typeface="+mn-cs"/>
              </a:rPr>
              <a:t>associated with </a:t>
            </a:r>
            <a:r>
              <a:rPr kumimoji="0" lang="en-GB" sz="1400" b="1" i="0" u="none" strike="noStrike" kern="1200" cap="none" spc="0" normalizeH="0" baseline="0" noProof="0">
                <a:ln>
                  <a:noFill/>
                </a:ln>
                <a:solidFill>
                  <a:srgbClr val="0B0C0C"/>
                </a:solidFill>
                <a:effectLst/>
                <a:uLnTx/>
                <a:uFillTx/>
                <a:latin typeface="Arial" panose="020B0604020202020204" pitchFamily="34" charset="0"/>
                <a:ea typeface="Times New Roman" panose="02020603050405020304" pitchFamily="18" charset="0"/>
                <a:cs typeface="+mn-cs"/>
              </a:rPr>
              <a:t>isolation</a:t>
            </a:r>
            <a:r>
              <a:rPr kumimoji="0" lang="en-GB" sz="1400" b="0" i="0" u="none" strike="noStrike" kern="1200" cap="none" spc="0" normalizeH="0" baseline="0" noProof="0">
                <a:ln>
                  <a:noFill/>
                </a:ln>
                <a:solidFill>
                  <a:srgbClr val="0B0C0C"/>
                </a:solidFill>
                <a:effectLst/>
                <a:uLnTx/>
                <a:uFillTx/>
                <a:latin typeface="Arial" panose="020B0604020202020204" pitchFamily="34" charset="0"/>
                <a:ea typeface="Times New Roman" panose="02020603050405020304" pitchFamily="18" charset="0"/>
                <a:cs typeface="+mn-cs"/>
              </a:rPr>
              <a:t> (</a:t>
            </a:r>
            <a:r>
              <a:rPr kumimoji="0" lang="en-GB" sz="1400" b="0" i="0" u="none" strike="noStrike" kern="1200" cap="none" spc="0" normalizeH="0" baseline="0" noProof="0" err="1">
                <a:ln>
                  <a:noFill/>
                </a:ln>
                <a:solidFill>
                  <a:srgbClr val="0B0C0C"/>
                </a:solidFill>
                <a:effectLst/>
                <a:uLnTx/>
                <a:uFillTx/>
                <a:latin typeface="Arial" panose="020B0604020202020204" pitchFamily="34" charset="0"/>
                <a:ea typeface="Times New Roman" panose="02020603050405020304" pitchFamily="18" charset="0"/>
                <a:cs typeface="+mn-cs"/>
              </a:rPr>
              <a:t>e.g</a:t>
            </a:r>
            <a:r>
              <a:rPr kumimoji="0" lang="en-GB" sz="1400" b="0" i="0" u="none" strike="noStrike" kern="1200" cap="none" spc="0" normalizeH="0" baseline="0" noProof="0">
                <a:ln>
                  <a:noFill/>
                </a:ln>
                <a:solidFill>
                  <a:srgbClr val="0B0C0C"/>
                </a:solidFill>
                <a:effectLst/>
                <a:uLnTx/>
                <a:uFillTx/>
                <a:latin typeface="Arial" panose="020B0604020202020204" pitchFamily="34" charset="0"/>
                <a:ea typeface="Times New Roman" panose="02020603050405020304" pitchFamily="18" charset="0"/>
                <a:cs typeface="+mn-cs"/>
              </a:rPr>
              <a:t> self-harm and violence), so </a:t>
            </a:r>
            <a:r>
              <a:rPr kumimoji="0" lang="en-GB" sz="1400" b="0" i="0" u="none" strike="noStrike" kern="1200" cap="none" spc="0" normalizeH="0" baseline="0" noProof="0" err="1">
                <a:ln>
                  <a:noFill/>
                </a:ln>
                <a:solidFill>
                  <a:srgbClr val="0B0C0C"/>
                </a:solidFill>
                <a:effectLst/>
                <a:uLnTx/>
                <a:uFillTx/>
                <a:latin typeface="Arial" panose="020B0604020202020204" pitchFamily="34" charset="0"/>
                <a:ea typeface="Times New Roman" panose="02020603050405020304" pitchFamily="18" charset="0"/>
                <a:cs typeface="+mn-cs"/>
              </a:rPr>
              <a:t>IMTs</a:t>
            </a:r>
            <a:r>
              <a:rPr kumimoji="0" lang="en-GB" sz="1400" b="0" i="0" u="none" strike="noStrike" kern="1200" cap="none" spc="0" normalizeH="0" baseline="0" noProof="0">
                <a:ln>
                  <a:noFill/>
                </a:ln>
                <a:solidFill>
                  <a:srgbClr val="0B0C0C"/>
                </a:solidFill>
                <a:effectLst/>
                <a:uLnTx/>
                <a:uFillTx/>
                <a:latin typeface="Arial" panose="020B0604020202020204" pitchFamily="34" charset="0"/>
                <a:ea typeface="Times New Roman" panose="02020603050405020304" pitchFamily="18" charset="0"/>
                <a:cs typeface="+mn-cs"/>
              </a:rPr>
              <a:t> will ensure that health protection measures are </a:t>
            </a:r>
            <a:r>
              <a:rPr kumimoji="0" lang="en-GB" sz="1400" b="1" i="0" u="none" strike="noStrike" kern="1200" cap="none" spc="0" normalizeH="0" baseline="0" noProof="0">
                <a:ln>
                  <a:noFill/>
                </a:ln>
                <a:solidFill>
                  <a:srgbClr val="0B0C0C"/>
                </a:solidFill>
                <a:effectLst/>
                <a:uLnTx/>
                <a:uFillTx/>
                <a:latin typeface="Arial" panose="020B0604020202020204" pitchFamily="34" charset="0"/>
                <a:ea typeface="Times New Roman" panose="02020603050405020304" pitchFamily="18" charset="0"/>
                <a:cs typeface="+mn-cs"/>
              </a:rPr>
              <a:t>proportionate</a:t>
            </a:r>
            <a:r>
              <a:rPr kumimoji="0" lang="en-GB" sz="1400" b="0" i="0" u="none" strike="noStrike" kern="1200" cap="none" spc="0" normalizeH="0" baseline="0" noProof="0">
                <a:ln>
                  <a:noFill/>
                </a:ln>
                <a:solidFill>
                  <a:srgbClr val="0B0C0C"/>
                </a:solidFill>
                <a:effectLst/>
                <a:uLnTx/>
                <a:uFillTx/>
                <a:latin typeface="Arial" panose="020B0604020202020204" pitchFamily="34" charset="0"/>
                <a:ea typeface="Times New Roman" panose="02020603050405020304" pitchFamily="18" charset="0"/>
                <a:cs typeface="+mn-cs"/>
              </a:rPr>
              <a:t> to the </a:t>
            </a:r>
            <a:r>
              <a:rPr kumimoji="0" lang="en-GB" sz="1400" b="1" i="0" u="none" strike="noStrike" kern="1200" cap="none" spc="0" normalizeH="0" baseline="0" noProof="0">
                <a:ln>
                  <a:noFill/>
                </a:ln>
                <a:solidFill>
                  <a:srgbClr val="0B0C0C"/>
                </a:solidFill>
                <a:effectLst/>
                <a:uLnTx/>
                <a:uFillTx/>
                <a:latin typeface="Arial" panose="020B0604020202020204" pitchFamily="34" charset="0"/>
                <a:ea typeface="Times New Roman" panose="02020603050405020304" pitchFamily="18" charset="0"/>
                <a:cs typeface="+mn-cs"/>
              </a:rPr>
              <a:t>setting-specific risk, </a:t>
            </a:r>
            <a:r>
              <a:rPr kumimoji="0" lang="en-GB" sz="1400" b="0" i="0" u="none" strike="noStrike" kern="1200" cap="none" spc="0" normalizeH="0" baseline="0" noProof="0">
                <a:ln>
                  <a:noFill/>
                </a:ln>
                <a:solidFill>
                  <a:srgbClr val="0B0C0C"/>
                </a:solidFill>
                <a:effectLst/>
                <a:uLnTx/>
                <a:uFillTx/>
                <a:latin typeface="Arial" panose="020B0604020202020204" pitchFamily="34" charset="0"/>
                <a:ea typeface="Times New Roman" panose="02020603050405020304" pitchFamily="18" charset="0"/>
                <a:cs typeface="+mn-cs"/>
              </a:rPr>
              <a:t>including </a:t>
            </a:r>
            <a:r>
              <a:rPr kumimoji="0" lang="en-GB" sz="1400" b="1" i="0" u="none" strike="noStrike" kern="1200" cap="none" spc="0" normalizeH="0" baseline="0" noProof="0">
                <a:ln>
                  <a:noFill/>
                </a:ln>
                <a:solidFill>
                  <a:srgbClr val="0B0C0C"/>
                </a:solidFill>
                <a:effectLst/>
                <a:uLnTx/>
                <a:uFillTx/>
                <a:latin typeface="Arial" panose="020B0604020202020204" pitchFamily="34" charset="0"/>
                <a:ea typeface="Times New Roman" panose="02020603050405020304" pitchFamily="18" charset="0"/>
                <a:cs typeface="+mn-cs"/>
              </a:rPr>
              <a:t>individualised</a:t>
            </a:r>
            <a:r>
              <a:rPr kumimoji="0" lang="en-GB" sz="1400" b="0" i="0" u="none" strike="noStrike" kern="1200" cap="none" spc="0" normalizeH="0" baseline="0" noProof="0">
                <a:ln>
                  <a:noFill/>
                </a:ln>
                <a:solidFill>
                  <a:srgbClr val="0B0C0C"/>
                </a:solidFill>
                <a:effectLst/>
                <a:uLnTx/>
                <a:uFillTx/>
                <a:latin typeface="Arial" panose="020B0604020202020204" pitchFamily="34" charset="0"/>
                <a:ea typeface="Times New Roman" panose="02020603050405020304" pitchFamily="18" charset="0"/>
                <a:cs typeface="+mn-cs"/>
              </a:rPr>
              <a:t> </a:t>
            </a:r>
            <a:r>
              <a:rPr kumimoji="0" lang="en-GB" sz="1400" b="1" i="0" u="none" strike="noStrike" kern="1200" cap="none" spc="0" normalizeH="0" baseline="0" noProof="0">
                <a:ln>
                  <a:noFill/>
                </a:ln>
                <a:solidFill>
                  <a:srgbClr val="0B0C0C"/>
                </a:solidFill>
                <a:effectLst/>
                <a:uLnTx/>
                <a:uFillTx/>
                <a:latin typeface="Arial" panose="020B0604020202020204" pitchFamily="34" charset="0"/>
                <a:ea typeface="Times New Roman" panose="02020603050405020304" pitchFamily="18" charset="0"/>
                <a:cs typeface="+mn-cs"/>
              </a:rPr>
              <a:t>risk assessment</a:t>
            </a:r>
            <a:r>
              <a:rPr kumimoji="0" lang="en-GB" sz="1400" b="0" i="0" u="none" strike="noStrike" kern="1200" cap="none" spc="0" normalizeH="0" baseline="0" noProof="0">
                <a:ln>
                  <a:noFill/>
                </a:ln>
                <a:solidFill>
                  <a:srgbClr val="0B0C0C"/>
                </a:solidFill>
                <a:effectLst/>
                <a:uLnTx/>
                <a:uFillTx/>
                <a:latin typeface="Arial" panose="020B0604020202020204" pitchFamily="34" charset="0"/>
                <a:ea typeface="Times New Roman" panose="02020603050405020304" pitchFamily="18" charset="0"/>
                <a:cs typeface="+mn-cs"/>
              </a:rPr>
              <a:t> if required</a:t>
            </a:r>
            <a:endParaRPr kumimoji="0" lang="en-GB" sz="1400" b="1" i="0" u="none" strike="noStrike" kern="1200" cap="none" spc="0" normalizeH="0" baseline="0" noProof="0">
              <a:ln>
                <a:noFill/>
              </a:ln>
              <a:solidFill>
                <a:srgbClr val="0B0C0C"/>
              </a:solidFill>
              <a:effectLst/>
              <a:uLnTx/>
              <a:uFillTx/>
              <a:latin typeface="Arial" panose="020B0604020202020204" pitchFamily="34" charset="0"/>
              <a:ea typeface="Times New Roman" panose="02020603050405020304" pitchFamily="18" charset="0"/>
              <a:cs typeface="+mn-cs"/>
            </a:endParaRPr>
          </a:p>
        </p:txBody>
      </p:sp>
      <p:sp>
        <p:nvSpPr>
          <p:cNvPr id="25" name="TextBox 24">
            <a:extLst>
              <a:ext uri="{FF2B5EF4-FFF2-40B4-BE49-F238E27FC236}">
                <a16:creationId xmlns:a16="http://schemas.microsoft.com/office/drawing/2014/main" id="{BD864C73-3AE1-534F-95F2-567AABB297DA}"/>
              </a:ext>
            </a:extLst>
          </p:cNvPr>
          <p:cNvSpPr txBox="1"/>
          <p:nvPr/>
        </p:nvSpPr>
        <p:spPr>
          <a:xfrm>
            <a:off x="3202444" y="3592110"/>
            <a:ext cx="2385562" cy="1362232"/>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B0C0C"/>
                </a:solidFill>
                <a:effectLst/>
                <a:uLnTx/>
                <a:uFillTx/>
                <a:latin typeface="Arial" panose="020B0604020202020204"/>
                <a:ea typeface="Times New Roman" panose="02020603050405020304" pitchFamily="18" charset="0"/>
                <a:cs typeface="+mn-cs"/>
              </a:rPr>
              <a:t>Each of the settings in the </a:t>
            </a:r>
            <a:r>
              <a:rPr kumimoji="0" lang="en-GB" sz="1400" b="0" i="0" u="none" strike="noStrike" kern="1200" cap="none" spc="0" normalizeH="0" baseline="0" noProof="0" err="1">
                <a:ln>
                  <a:noFill/>
                </a:ln>
                <a:solidFill>
                  <a:srgbClr val="0B0C0C"/>
                </a:solidFill>
                <a:effectLst/>
                <a:uLnTx/>
                <a:uFillTx/>
                <a:latin typeface="Arial" panose="020B0604020202020204"/>
                <a:ea typeface="Times New Roman" panose="02020603050405020304" pitchFamily="18" charset="0"/>
                <a:cs typeface="+mn-cs"/>
              </a:rPr>
              <a:t>CYPSE</a:t>
            </a:r>
            <a:r>
              <a:rPr kumimoji="0" lang="en-GB" sz="1400" b="0" i="0" u="none" strike="noStrike" kern="1200" cap="none" spc="0" normalizeH="0" baseline="0" noProof="0">
                <a:ln>
                  <a:noFill/>
                </a:ln>
                <a:solidFill>
                  <a:srgbClr val="0B0C0C"/>
                </a:solidFill>
                <a:effectLst/>
                <a:uLnTx/>
                <a:uFillTx/>
                <a:latin typeface="Arial" panose="020B0604020202020204"/>
                <a:ea typeface="Times New Roman" panose="02020603050405020304" pitchFamily="18" charset="0"/>
                <a:cs typeface="+mn-cs"/>
              </a:rPr>
              <a:t> has </a:t>
            </a:r>
            <a:r>
              <a:rPr kumimoji="0" lang="en-GB" sz="1400" b="1" i="0" u="none" strike="noStrike" kern="1200" cap="none" spc="0" normalizeH="0" baseline="0" noProof="0">
                <a:ln>
                  <a:noFill/>
                </a:ln>
                <a:solidFill>
                  <a:srgbClr val="0B0C0C"/>
                </a:solidFill>
                <a:effectLst/>
                <a:uLnTx/>
                <a:uFillTx/>
                <a:latin typeface="Arial" panose="020B0604020202020204"/>
                <a:ea typeface="Times New Roman" panose="02020603050405020304" pitchFamily="18" charset="0"/>
                <a:cs typeface="+mn-cs"/>
              </a:rPr>
              <a:t>different governance arrangements for population management </a:t>
            </a:r>
            <a:endParaRPr kumimoji="0" lang="en-GB" sz="14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27" name="Picture 26">
            <a:extLst>
              <a:ext uri="{FF2B5EF4-FFF2-40B4-BE49-F238E27FC236}">
                <a16:creationId xmlns:a16="http://schemas.microsoft.com/office/drawing/2014/main" id="{E9EADC20-3D73-21E5-49ED-DFB5FB9DA5FC}"/>
              </a:ext>
            </a:extLst>
          </p:cNvPr>
          <p:cNvPicPr>
            <a:picLocks noChangeAspect="1"/>
          </p:cNvPicPr>
          <p:nvPr/>
        </p:nvPicPr>
        <p:blipFill rotWithShape="1">
          <a:blip r:embed="rId7"/>
          <a:srcRect t="3230"/>
          <a:stretch/>
        </p:blipFill>
        <p:spPr>
          <a:xfrm>
            <a:off x="3409387" y="2107602"/>
            <a:ext cx="1971675" cy="1428683"/>
          </a:xfrm>
          <a:prstGeom prst="rect">
            <a:avLst/>
          </a:prstGeom>
        </p:spPr>
      </p:pic>
      <p:pic>
        <p:nvPicPr>
          <p:cNvPr id="29" name="Picture 28">
            <a:extLst>
              <a:ext uri="{FF2B5EF4-FFF2-40B4-BE49-F238E27FC236}">
                <a16:creationId xmlns:a16="http://schemas.microsoft.com/office/drawing/2014/main" id="{AB2B556C-BAF1-69E6-FE4C-9B9CF1D1A868}"/>
              </a:ext>
            </a:extLst>
          </p:cNvPr>
          <p:cNvPicPr>
            <a:picLocks noChangeAspect="1"/>
          </p:cNvPicPr>
          <p:nvPr/>
        </p:nvPicPr>
        <p:blipFill>
          <a:blip r:embed="rId8">
            <a:clrChange>
              <a:clrFrom>
                <a:srgbClr val="F7F7F7"/>
              </a:clrFrom>
              <a:clrTo>
                <a:srgbClr val="F7F7F7">
                  <a:alpha val="0"/>
                </a:srgbClr>
              </a:clrTo>
            </a:clrChange>
          </a:blip>
          <a:stretch>
            <a:fillRect/>
          </a:stretch>
        </p:blipFill>
        <p:spPr>
          <a:xfrm>
            <a:off x="9772036" y="2040639"/>
            <a:ext cx="1262678" cy="1292214"/>
          </a:xfrm>
          <a:prstGeom prst="rect">
            <a:avLst/>
          </a:prstGeom>
        </p:spPr>
      </p:pic>
    </p:spTree>
    <p:extLst>
      <p:ext uri="{BB962C8B-B14F-4D97-AF65-F5344CB8AC3E}">
        <p14:creationId xmlns:p14="http://schemas.microsoft.com/office/powerpoint/2010/main" val="149187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3"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C92F1-54DB-0A05-BF9D-28B031A81AAC}"/>
              </a:ext>
            </a:extLst>
          </p:cNvPr>
          <p:cNvSpPr>
            <a:spLocks noGrp="1"/>
          </p:cNvSpPr>
          <p:nvPr>
            <p:ph type="title"/>
          </p:nvPr>
        </p:nvSpPr>
        <p:spPr/>
        <p:txBody>
          <a:bodyPr>
            <a:normAutofit fontScale="90000"/>
          </a:bodyPr>
          <a:lstStyle/>
          <a:p>
            <a:r>
              <a:rPr lang="en-GB"/>
              <a:t>Specific considerations for Immigration Removal Centres (IRCs)</a:t>
            </a:r>
          </a:p>
        </p:txBody>
      </p:sp>
      <p:sp>
        <p:nvSpPr>
          <p:cNvPr id="4" name="Footer Placeholder 3">
            <a:extLst>
              <a:ext uri="{FF2B5EF4-FFF2-40B4-BE49-F238E27FC236}">
                <a16:creationId xmlns:a16="http://schemas.microsoft.com/office/drawing/2014/main" id="{63BB6AC8-EF53-79F6-C67F-DEEC154B72AB}"/>
              </a:ext>
            </a:extLst>
          </p:cNvPr>
          <p:cNvSpPr>
            <a:spLocks noGrp="1"/>
          </p:cNvSpPr>
          <p:nvPr>
            <p:ph type="ftr" sz="quarter" idx="10"/>
          </p:nvPr>
        </p:nvSpPr>
        <p:spPr/>
        <p:txBody>
          <a:bodyPr/>
          <a:lstStyle/>
          <a:p>
            <a:endParaRPr lang="en-GB" sz="1400"/>
          </a:p>
        </p:txBody>
      </p:sp>
      <p:sp>
        <p:nvSpPr>
          <p:cNvPr id="5" name="Slide Number Placeholder 4">
            <a:extLst>
              <a:ext uri="{FF2B5EF4-FFF2-40B4-BE49-F238E27FC236}">
                <a16:creationId xmlns:a16="http://schemas.microsoft.com/office/drawing/2014/main" id="{8250842A-535E-1368-4FAE-AADAD32C1DCF}"/>
              </a:ext>
            </a:extLst>
          </p:cNvPr>
          <p:cNvSpPr>
            <a:spLocks noGrp="1"/>
          </p:cNvSpPr>
          <p:nvPr>
            <p:ph type="sldNum" sz="quarter" idx="11"/>
          </p:nvPr>
        </p:nvSpPr>
        <p:spPr/>
        <p:txBody>
          <a:bodyPr/>
          <a:lstStyle/>
          <a:p>
            <a:fld id="{344369E4-5DE7-46E5-874E-4FD437973785}" type="slidenum">
              <a:rPr lang="en-GB" smtClean="0"/>
              <a:pPr/>
              <a:t>13</a:t>
            </a:fld>
            <a:endParaRPr lang="en-GB" sz="1400"/>
          </a:p>
        </p:txBody>
      </p:sp>
      <p:sp>
        <p:nvSpPr>
          <p:cNvPr id="9" name="TextBox 8">
            <a:extLst>
              <a:ext uri="{FF2B5EF4-FFF2-40B4-BE49-F238E27FC236}">
                <a16:creationId xmlns:a16="http://schemas.microsoft.com/office/drawing/2014/main" id="{5E940FDC-7D04-1321-A7E9-17B8BB1BD168}"/>
              </a:ext>
            </a:extLst>
          </p:cNvPr>
          <p:cNvSpPr txBox="1"/>
          <p:nvPr/>
        </p:nvSpPr>
        <p:spPr>
          <a:xfrm>
            <a:off x="-64443" y="3964429"/>
            <a:ext cx="2417499" cy="1754326"/>
          </a:xfrm>
          <a:prstGeom prst="rect">
            <a:avLst/>
          </a:prstGeom>
          <a:noFill/>
        </p:spPr>
        <p:txBody>
          <a:bodyPr wrap="square">
            <a:spAutoFit/>
          </a:bodyPr>
          <a:lstStyle/>
          <a:p>
            <a:pPr lvl="1" algn="ctr"/>
            <a:r>
              <a:rPr lang="en-GB" sz="1800">
                <a:effectLst/>
                <a:latin typeface="+mn-lt"/>
                <a:ea typeface="Times New Roman" panose="02020603050405020304" pitchFamily="18" charset="0"/>
                <a:cs typeface="Arial" panose="020B0604020202020204" pitchFamily="34" charset="0"/>
              </a:rPr>
              <a:t>More freedom of movement within the setting and between the setting and the community. </a:t>
            </a:r>
          </a:p>
        </p:txBody>
      </p:sp>
      <p:sp>
        <p:nvSpPr>
          <p:cNvPr id="11" name="TextBox 10">
            <a:extLst>
              <a:ext uri="{FF2B5EF4-FFF2-40B4-BE49-F238E27FC236}">
                <a16:creationId xmlns:a16="http://schemas.microsoft.com/office/drawing/2014/main" id="{9CF74827-D5C0-14C9-75CA-A4A2351810E6}"/>
              </a:ext>
            </a:extLst>
          </p:cNvPr>
          <p:cNvSpPr txBox="1"/>
          <p:nvPr/>
        </p:nvSpPr>
        <p:spPr>
          <a:xfrm>
            <a:off x="2505456" y="3964428"/>
            <a:ext cx="2566416" cy="1477328"/>
          </a:xfrm>
          <a:prstGeom prst="rect">
            <a:avLst/>
          </a:prstGeom>
          <a:noFill/>
        </p:spPr>
        <p:txBody>
          <a:bodyPr wrap="square">
            <a:spAutoFit/>
          </a:bodyPr>
          <a:lstStyle/>
          <a:p>
            <a:pPr lvl="1" algn="ctr"/>
            <a:r>
              <a:rPr lang="en-GB" sz="1800">
                <a:latin typeface="+mn-lt"/>
                <a:ea typeface="Times New Roman" panose="02020603050405020304" pitchFamily="18" charset="0"/>
              </a:rPr>
              <a:t>Different living conditions to those in prisons e.g. dormitory style accommodation</a:t>
            </a:r>
            <a:endParaRPr lang="en-GB" sz="1800">
              <a:effectLst/>
              <a:latin typeface="+mn-lt"/>
              <a:ea typeface="Times New Roman" panose="02020603050405020304" pitchFamily="18" charset="0"/>
              <a:cs typeface="Arial" panose="020B0604020202020204" pitchFamily="34" charset="0"/>
            </a:endParaRPr>
          </a:p>
        </p:txBody>
      </p:sp>
      <p:sp>
        <p:nvSpPr>
          <p:cNvPr id="13" name="TextBox 12">
            <a:extLst>
              <a:ext uri="{FF2B5EF4-FFF2-40B4-BE49-F238E27FC236}">
                <a16:creationId xmlns:a16="http://schemas.microsoft.com/office/drawing/2014/main" id="{80E20442-7366-62B7-9D20-2752C4FAAF7F}"/>
              </a:ext>
            </a:extLst>
          </p:cNvPr>
          <p:cNvSpPr txBox="1"/>
          <p:nvPr/>
        </p:nvSpPr>
        <p:spPr>
          <a:xfrm>
            <a:off x="5224272" y="3908978"/>
            <a:ext cx="2916936" cy="2031325"/>
          </a:xfrm>
          <a:prstGeom prst="rect">
            <a:avLst/>
          </a:prstGeom>
          <a:noFill/>
        </p:spPr>
        <p:txBody>
          <a:bodyPr wrap="square">
            <a:spAutoFit/>
          </a:bodyPr>
          <a:lstStyle/>
          <a:p>
            <a:pPr lvl="1" algn="ctr"/>
            <a:r>
              <a:rPr lang="en-GB" sz="1800">
                <a:effectLst/>
                <a:latin typeface="+mn-lt"/>
                <a:ea typeface="Times New Roman" panose="02020603050405020304" pitchFamily="18" charset="0"/>
                <a:cs typeface="Arial" panose="020B0604020202020204" pitchFamily="34" charset="0"/>
              </a:rPr>
              <a:t>Individuals may only be in an IRC for a short period before returning to the community or </a:t>
            </a:r>
            <a:r>
              <a:rPr lang="en-GB" sz="1800">
                <a:latin typeface="+mn-lt"/>
                <a:ea typeface="Times New Roman" panose="02020603050405020304" pitchFamily="18" charset="0"/>
              </a:rPr>
              <a:t>removal to another country (IHR considerations). </a:t>
            </a:r>
            <a:endParaRPr lang="en-GB" sz="1800">
              <a:effectLst/>
              <a:latin typeface="+mn-lt"/>
              <a:ea typeface="Times New Roman" panose="02020603050405020304" pitchFamily="18" charset="0"/>
              <a:cs typeface="Arial" panose="020B0604020202020204" pitchFamily="34" charset="0"/>
            </a:endParaRPr>
          </a:p>
        </p:txBody>
      </p:sp>
      <p:sp>
        <p:nvSpPr>
          <p:cNvPr id="15" name="TextBox 14">
            <a:extLst>
              <a:ext uri="{FF2B5EF4-FFF2-40B4-BE49-F238E27FC236}">
                <a16:creationId xmlns:a16="http://schemas.microsoft.com/office/drawing/2014/main" id="{22177515-0999-059A-02D5-D3B31EE4C0C2}"/>
              </a:ext>
            </a:extLst>
          </p:cNvPr>
          <p:cNvSpPr txBox="1"/>
          <p:nvPr/>
        </p:nvSpPr>
        <p:spPr>
          <a:xfrm>
            <a:off x="8430768" y="3908978"/>
            <a:ext cx="3209544" cy="1754326"/>
          </a:xfrm>
          <a:prstGeom prst="rect">
            <a:avLst/>
          </a:prstGeom>
          <a:noFill/>
        </p:spPr>
        <p:txBody>
          <a:bodyPr wrap="square">
            <a:spAutoFit/>
          </a:bodyPr>
          <a:lstStyle/>
          <a:p>
            <a:pPr lvl="1" algn="ctr"/>
            <a:r>
              <a:rPr lang="en-GB" sz="1800" b="0" i="0">
                <a:solidFill>
                  <a:srgbClr val="0B0C0C"/>
                </a:solidFill>
                <a:latin typeface="+mn-lt"/>
              </a:rPr>
              <a:t>Equitable access to health</a:t>
            </a:r>
            <a:r>
              <a:rPr lang="en-GB" sz="1800">
                <a:solidFill>
                  <a:srgbClr val="0B0C0C"/>
                </a:solidFill>
                <a:latin typeface="+mn-lt"/>
              </a:rPr>
              <a:t>care e.g. culturally appropriate public health advice, translated materials, human rights (diagnosis -&gt; treatment) </a:t>
            </a:r>
          </a:p>
        </p:txBody>
      </p:sp>
      <p:pic>
        <p:nvPicPr>
          <p:cNvPr id="17" name="Picture 16">
            <a:extLst>
              <a:ext uri="{FF2B5EF4-FFF2-40B4-BE49-F238E27FC236}">
                <a16:creationId xmlns:a16="http://schemas.microsoft.com/office/drawing/2014/main" id="{6732565E-7C28-BD88-2EDB-C27F9DCBD599}"/>
              </a:ext>
            </a:extLst>
          </p:cNvPr>
          <p:cNvPicPr>
            <a:picLocks noChangeAspect="1"/>
          </p:cNvPicPr>
          <p:nvPr/>
        </p:nvPicPr>
        <p:blipFill>
          <a:blip r:embed="rId2">
            <a:clrChange>
              <a:clrFrom>
                <a:srgbClr val="F7F7F7"/>
              </a:clrFrom>
              <a:clrTo>
                <a:srgbClr val="F7F7F7">
                  <a:alpha val="0"/>
                </a:srgbClr>
              </a:clrTo>
            </a:clrChange>
            <a:duotone>
              <a:schemeClr val="accent5">
                <a:shade val="45000"/>
                <a:satMod val="135000"/>
              </a:schemeClr>
              <a:prstClr val="white"/>
            </a:duotone>
          </a:blip>
          <a:stretch>
            <a:fillRect/>
          </a:stretch>
        </p:blipFill>
        <p:spPr>
          <a:xfrm>
            <a:off x="726961" y="2388840"/>
            <a:ext cx="1220571" cy="1134335"/>
          </a:xfrm>
          <a:prstGeom prst="rect">
            <a:avLst/>
          </a:prstGeom>
        </p:spPr>
      </p:pic>
      <p:pic>
        <p:nvPicPr>
          <p:cNvPr id="19" name="Picture 18">
            <a:extLst>
              <a:ext uri="{FF2B5EF4-FFF2-40B4-BE49-F238E27FC236}">
                <a16:creationId xmlns:a16="http://schemas.microsoft.com/office/drawing/2014/main" id="{61B9A241-7DE1-B553-EB15-13AF530AFD89}"/>
              </a:ext>
            </a:extLst>
          </p:cNvPr>
          <p:cNvPicPr>
            <a:picLocks noChangeAspect="1"/>
          </p:cNvPicPr>
          <p:nvPr/>
        </p:nvPicPr>
        <p:blipFill>
          <a:blip r:embed="rId3">
            <a:clrChange>
              <a:clrFrom>
                <a:srgbClr val="F6F6F6"/>
              </a:clrFrom>
              <a:clrTo>
                <a:srgbClr val="F6F6F6">
                  <a:alpha val="0"/>
                </a:srgbClr>
              </a:clrTo>
            </a:clrChange>
          </a:blip>
          <a:stretch>
            <a:fillRect/>
          </a:stretch>
        </p:blipFill>
        <p:spPr>
          <a:xfrm>
            <a:off x="3219136" y="2388191"/>
            <a:ext cx="1357122" cy="1326964"/>
          </a:xfrm>
          <a:prstGeom prst="rect">
            <a:avLst/>
          </a:prstGeom>
        </p:spPr>
      </p:pic>
      <p:pic>
        <p:nvPicPr>
          <p:cNvPr id="21" name="Picture 20">
            <a:extLst>
              <a:ext uri="{FF2B5EF4-FFF2-40B4-BE49-F238E27FC236}">
                <a16:creationId xmlns:a16="http://schemas.microsoft.com/office/drawing/2014/main" id="{D1BEA117-DEBE-569A-E09C-8C2A71AA4044}"/>
              </a:ext>
            </a:extLst>
          </p:cNvPr>
          <p:cNvPicPr>
            <a:picLocks noChangeAspect="1"/>
          </p:cNvPicPr>
          <p:nvPr/>
        </p:nvPicPr>
        <p:blipFill>
          <a:blip r:embed="rId4">
            <a:clrChange>
              <a:clrFrom>
                <a:srgbClr val="F7F7F7"/>
              </a:clrFrom>
              <a:clrTo>
                <a:srgbClr val="F7F7F7">
                  <a:alpha val="0"/>
                </a:srgbClr>
              </a:clrTo>
            </a:clrChange>
          </a:blip>
          <a:stretch>
            <a:fillRect/>
          </a:stretch>
        </p:blipFill>
        <p:spPr>
          <a:xfrm>
            <a:off x="6129844" y="2311699"/>
            <a:ext cx="1588768" cy="1181392"/>
          </a:xfrm>
          <a:prstGeom prst="rect">
            <a:avLst/>
          </a:prstGeom>
        </p:spPr>
      </p:pic>
      <p:pic>
        <p:nvPicPr>
          <p:cNvPr id="23" name="Picture 22">
            <a:extLst>
              <a:ext uri="{FF2B5EF4-FFF2-40B4-BE49-F238E27FC236}">
                <a16:creationId xmlns:a16="http://schemas.microsoft.com/office/drawing/2014/main" id="{A69E3940-09A3-CD6A-C239-E87C4BD00836}"/>
              </a:ext>
            </a:extLst>
          </p:cNvPr>
          <p:cNvPicPr>
            <a:picLocks noChangeAspect="1"/>
          </p:cNvPicPr>
          <p:nvPr/>
        </p:nvPicPr>
        <p:blipFill>
          <a:blip r:embed="rId5">
            <a:clrChange>
              <a:clrFrom>
                <a:srgbClr val="F7F7F7"/>
              </a:clrFrom>
              <a:clrTo>
                <a:srgbClr val="F7F7F7">
                  <a:alpha val="0"/>
                </a:srgbClr>
              </a:clrTo>
            </a:clrChange>
            <a:duotone>
              <a:schemeClr val="accent5">
                <a:shade val="45000"/>
                <a:satMod val="135000"/>
              </a:schemeClr>
              <a:prstClr val="white"/>
            </a:duotone>
          </a:blip>
          <a:stretch>
            <a:fillRect/>
          </a:stretch>
        </p:blipFill>
        <p:spPr>
          <a:xfrm>
            <a:off x="9406419" y="2330580"/>
            <a:ext cx="1504950" cy="1190625"/>
          </a:xfrm>
          <a:prstGeom prst="rect">
            <a:avLst/>
          </a:prstGeom>
        </p:spPr>
      </p:pic>
    </p:spTree>
    <p:extLst>
      <p:ext uri="{BB962C8B-B14F-4D97-AF65-F5344CB8AC3E}">
        <p14:creationId xmlns:p14="http://schemas.microsoft.com/office/powerpoint/2010/main" val="52728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C10EEE2-7600-8817-B593-412BA6AD4D0C}"/>
              </a:ext>
            </a:extLst>
          </p:cNvPr>
          <p:cNvPicPr>
            <a:picLocks noChangeAspect="1"/>
          </p:cNvPicPr>
          <p:nvPr/>
        </p:nvPicPr>
        <p:blipFill rotWithShape="1">
          <a:blip r:embed="rId2"/>
          <a:srcRect r="26019"/>
          <a:stretch/>
        </p:blipFill>
        <p:spPr>
          <a:xfrm>
            <a:off x="4449510" y="1711858"/>
            <a:ext cx="3578248" cy="19723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314A4CCE-2284-9742-45BB-213EFBC2DE14}"/>
              </a:ext>
            </a:extLst>
          </p:cNvPr>
          <p:cNvSpPr>
            <a:spLocks noGrp="1"/>
          </p:cNvSpPr>
          <p:nvPr>
            <p:ph type="title"/>
          </p:nvPr>
        </p:nvSpPr>
        <p:spPr/>
        <p:txBody>
          <a:bodyPr>
            <a:normAutofit fontScale="90000"/>
          </a:bodyPr>
          <a:lstStyle/>
          <a:p>
            <a:r>
              <a:rPr lang="en-GB"/>
              <a:t>Agreed and documented plan – supported by other guidance</a:t>
            </a:r>
          </a:p>
        </p:txBody>
      </p:sp>
      <p:pic>
        <p:nvPicPr>
          <p:cNvPr id="7" name="Content Placeholder 6">
            <a:extLst>
              <a:ext uri="{FF2B5EF4-FFF2-40B4-BE49-F238E27FC236}">
                <a16:creationId xmlns:a16="http://schemas.microsoft.com/office/drawing/2014/main" id="{DF631E5E-5E10-9AD6-CA3D-B9D7EAB7BDAD}"/>
              </a:ext>
            </a:extLst>
          </p:cNvPr>
          <p:cNvPicPr>
            <a:picLocks noGrp="1" noChangeAspect="1"/>
          </p:cNvPicPr>
          <p:nvPr>
            <p:ph idx="1"/>
          </p:nvPr>
        </p:nvPicPr>
        <p:blipFill>
          <a:blip r:embed="rId3"/>
          <a:stretch>
            <a:fillRect/>
          </a:stretch>
        </p:blipFill>
        <p:spPr>
          <a:xfrm>
            <a:off x="501941" y="1823698"/>
            <a:ext cx="3359677"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Footer Placeholder 3">
            <a:extLst>
              <a:ext uri="{FF2B5EF4-FFF2-40B4-BE49-F238E27FC236}">
                <a16:creationId xmlns:a16="http://schemas.microsoft.com/office/drawing/2014/main" id="{87F7D2CF-B75C-E9D6-7A5D-76E3064635DF}"/>
              </a:ext>
            </a:extLst>
          </p:cNvPr>
          <p:cNvSpPr>
            <a:spLocks noGrp="1"/>
          </p:cNvSpPr>
          <p:nvPr>
            <p:ph type="ftr" sz="quarter" idx="10"/>
          </p:nvPr>
        </p:nvSpPr>
        <p:spPr/>
        <p:txBody>
          <a:bodyPr/>
          <a:lstStyle/>
          <a:p>
            <a:endParaRPr lang="en-GB" sz="1400"/>
          </a:p>
        </p:txBody>
      </p:sp>
      <p:sp>
        <p:nvSpPr>
          <p:cNvPr id="5" name="Slide Number Placeholder 4">
            <a:extLst>
              <a:ext uri="{FF2B5EF4-FFF2-40B4-BE49-F238E27FC236}">
                <a16:creationId xmlns:a16="http://schemas.microsoft.com/office/drawing/2014/main" id="{7BADCE56-22E7-D779-3614-963F5EFE047B}"/>
              </a:ext>
            </a:extLst>
          </p:cNvPr>
          <p:cNvSpPr>
            <a:spLocks noGrp="1"/>
          </p:cNvSpPr>
          <p:nvPr>
            <p:ph type="sldNum" sz="quarter" idx="11"/>
          </p:nvPr>
        </p:nvSpPr>
        <p:spPr/>
        <p:txBody>
          <a:bodyPr/>
          <a:lstStyle/>
          <a:p>
            <a:fld id="{344369E4-5DE7-46E5-874E-4FD437973785}" type="slidenum">
              <a:rPr lang="en-GB" smtClean="0"/>
              <a:pPr/>
              <a:t>14</a:t>
            </a:fld>
            <a:endParaRPr lang="en-GB" sz="1400"/>
          </a:p>
        </p:txBody>
      </p:sp>
      <p:pic>
        <p:nvPicPr>
          <p:cNvPr id="9" name="Picture 8">
            <a:extLst>
              <a:ext uri="{FF2B5EF4-FFF2-40B4-BE49-F238E27FC236}">
                <a16:creationId xmlns:a16="http://schemas.microsoft.com/office/drawing/2014/main" id="{7AB26153-3E44-B7F0-4AF5-A8C66F918EB9}"/>
              </a:ext>
            </a:extLst>
          </p:cNvPr>
          <p:cNvPicPr>
            <a:picLocks noChangeAspect="1"/>
          </p:cNvPicPr>
          <p:nvPr/>
        </p:nvPicPr>
        <p:blipFill>
          <a:blip r:embed="rId4"/>
          <a:stretch>
            <a:fillRect/>
          </a:stretch>
        </p:blipFill>
        <p:spPr>
          <a:xfrm>
            <a:off x="7368974" y="1466850"/>
            <a:ext cx="4643302" cy="22209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255CF9D1-45AC-B596-8652-5AD5FE0DE1ED}"/>
              </a:ext>
            </a:extLst>
          </p:cNvPr>
          <p:cNvPicPr>
            <a:picLocks noChangeAspect="1"/>
          </p:cNvPicPr>
          <p:nvPr/>
        </p:nvPicPr>
        <p:blipFill>
          <a:blip r:embed="rId5"/>
          <a:stretch>
            <a:fillRect/>
          </a:stretch>
        </p:blipFill>
        <p:spPr>
          <a:xfrm>
            <a:off x="4354911" y="3841540"/>
            <a:ext cx="4379033" cy="23081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D97D0F29-B581-C809-1DF0-19105E6F7D0F}"/>
              </a:ext>
            </a:extLst>
          </p:cNvPr>
          <p:cNvPicPr>
            <a:picLocks noChangeAspect="1"/>
          </p:cNvPicPr>
          <p:nvPr/>
        </p:nvPicPr>
        <p:blipFill>
          <a:blip r:embed="rId6"/>
          <a:stretch>
            <a:fillRect/>
          </a:stretch>
        </p:blipFill>
        <p:spPr>
          <a:xfrm>
            <a:off x="8521466" y="3842712"/>
            <a:ext cx="3267058" cy="24642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0894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10" presetClass="entr" presetSubtype="0" fill="hold" nodeType="afterEffect">
                                  <p:stCondLst>
                                    <p:cond delay="10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2000"/>
                            </p:stCondLst>
                            <p:childTnLst>
                              <p:par>
                                <p:cTn id="18" presetID="10" presetClass="entr" presetSubtype="0" fill="hold" nodeType="after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3500"/>
                            </p:stCondLst>
                            <p:childTnLst>
                              <p:par>
                                <p:cTn id="22" presetID="10" presetClass="entr" presetSubtype="0" fill="hold" nodeType="afterEffect">
                                  <p:stCondLst>
                                    <p:cond delay="10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lstStyle/>
          <a:p>
            <a:r>
              <a:rPr lang="en-GB" dirty="0"/>
              <a:t>Lessons Learned: Responding to Measles in a private secure setting</a:t>
            </a:r>
          </a:p>
        </p:txBody>
      </p:sp>
    </p:spTree>
    <p:extLst>
      <p:ext uri="{BB962C8B-B14F-4D97-AF65-F5344CB8AC3E}">
        <p14:creationId xmlns:p14="http://schemas.microsoft.com/office/powerpoint/2010/main" val="4200217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A1A23-F7DF-7013-CB5F-6B5C8F934309}"/>
              </a:ext>
            </a:extLst>
          </p:cNvPr>
          <p:cNvSpPr>
            <a:spLocks noGrp="1"/>
          </p:cNvSpPr>
          <p:nvPr>
            <p:ph type="title"/>
          </p:nvPr>
        </p:nvSpPr>
        <p:spPr/>
        <p:txBody>
          <a:bodyPr>
            <a:normAutofit fontScale="90000"/>
          </a:bodyPr>
          <a:lstStyle/>
          <a:p>
            <a:r>
              <a:rPr lang="en-GB" sz="4000" b="1" kern="100" dirty="0">
                <a:effectLst/>
                <a:latin typeface="Arial" panose="020B0604020202020204" pitchFamily="34" charset="0"/>
                <a:ea typeface="Calibri" panose="020F0502020204030204" pitchFamily="34" charset="0"/>
                <a:cs typeface="Times New Roman" panose="02020603050405020304" pitchFamily="18" charset="0"/>
              </a:rPr>
              <a:t>Over view</a:t>
            </a:r>
            <a:br>
              <a:rPr lang="en-GB" sz="40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B8BEBE92-A6D9-707E-EAAF-CFEB10ADDDA0}"/>
              </a:ext>
            </a:extLst>
          </p:cNvPr>
          <p:cNvSpPr>
            <a:spLocks noGrp="1"/>
          </p:cNvSpPr>
          <p:nvPr>
            <p:ph idx="1"/>
          </p:nvPr>
        </p:nvSpPr>
        <p:spPr/>
        <p:txBody>
          <a:bodyPr/>
          <a:lstStyle/>
          <a:p>
            <a:pPr>
              <a:lnSpc>
                <a:spcPct val="107000"/>
              </a:lnSpc>
              <a:spcAft>
                <a:spcPts val="800"/>
              </a:spcAft>
            </a:pPr>
            <a:r>
              <a:rPr lang="en-GB" sz="1800" kern="100" dirty="0">
                <a:cs typeface="Times New Roman" panose="02020603050405020304" pitchFamily="18" charset="0"/>
              </a:rPr>
              <a:t>Outbreaks of infectious diseases in places of detention are harder to manage owing to the logistics, their set up and close proximity in which large numbers of inmates reside with the potential for spread. </a:t>
            </a:r>
          </a:p>
          <a:p>
            <a:r>
              <a:rPr lang="en-GB" sz="1800" kern="100" dirty="0">
                <a:cs typeface="Times New Roman" panose="02020603050405020304" pitchFamily="18" charset="0"/>
              </a:rPr>
              <a:t>Since October 2023, a resurgence in measles cases has been observed across England. </a:t>
            </a:r>
          </a:p>
          <a:p>
            <a:r>
              <a:rPr lang="en-GB" sz="1800" kern="100" dirty="0">
                <a:cs typeface="Times New Roman" panose="02020603050405020304" pitchFamily="18" charset="0"/>
              </a:rPr>
              <a:t>In April 2024, East Midlands HPT led a multi-agency response to an outbreak of measles in a Category C prison accommodating 1715 males aged &gt;18 years, the first to be reported during the current national outbreak. </a:t>
            </a:r>
          </a:p>
          <a:p>
            <a:r>
              <a:rPr lang="en-GB" sz="1800" kern="100" dirty="0">
                <a:cs typeface="Times New Roman" panose="02020603050405020304" pitchFamily="18" charset="0"/>
              </a:rPr>
              <a:t>We describe the public health management of this outbreak and share lessons learned, to inform future response to measles outbreaks in prisons.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This outbreak posed various challenges and issues which led to lessons learnt and recommendations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Footer Placeholder 3">
            <a:extLst>
              <a:ext uri="{FF2B5EF4-FFF2-40B4-BE49-F238E27FC236}">
                <a16:creationId xmlns:a16="http://schemas.microsoft.com/office/drawing/2014/main" id="{F5642A1F-668C-FFC7-7B5A-68C0C50668C8}"/>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Presentation title</a:t>
            </a:r>
          </a:p>
        </p:txBody>
      </p:sp>
      <p:sp>
        <p:nvSpPr>
          <p:cNvPr id="5" name="Slide Number Placeholder 4">
            <a:extLst>
              <a:ext uri="{FF2B5EF4-FFF2-40B4-BE49-F238E27FC236}">
                <a16:creationId xmlns:a16="http://schemas.microsoft.com/office/drawing/2014/main" id="{D291019F-9856-895D-4443-0BCD97D316CE}"/>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4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27945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2090D-A64C-8F9E-DE9F-0D6C13CA822D}"/>
              </a:ext>
            </a:extLst>
          </p:cNvPr>
          <p:cNvSpPr>
            <a:spLocks noGrp="1"/>
          </p:cNvSpPr>
          <p:nvPr>
            <p:ph type="title"/>
          </p:nvPr>
        </p:nvSpPr>
        <p:spPr/>
        <p:txBody>
          <a:bodyPr/>
          <a:lstStyle/>
          <a:p>
            <a:r>
              <a:rPr lang="en-GB" dirty="0"/>
              <a:t>How the outbreak evolved </a:t>
            </a:r>
          </a:p>
        </p:txBody>
      </p:sp>
      <p:sp>
        <p:nvSpPr>
          <p:cNvPr id="3" name="Content Placeholder 2">
            <a:extLst>
              <a:ext uri="{FF2B5EF4-FFF2-40B4-BE49-F238E27FC236}">
                <a16:creationId xmlns:a16="http://schemas.microsoft.com/office/drawing/2014/main" id="{B29D2969-2A87-1D77-C8B7-8768AA0AC3D3}"/>
              </a:ext>
            </a:extLst>
          </p:cNvPr>
          <p:cNvSpPr>
            <a:spLocks noGrp="1"/>
          </p:cNvSpPr>
          <p:nvPr>
            <p:ph idx="1"/>
          </p:nvPr>
        </p:nvSpPr>
        <p:spPr>
          <a:xfrm>
            <a:off x="615955" y="1323474"/>
            <a:ext cx="11123857" cy="5115376"/>
          </a:xfrm>
        </p:spPr>
        <p:txBody>
          <a:bodyPr>
            <a:normAutofit/>
          </a:bodyPr>
          <a:lstStyle/>
          <a:p>
            <a:r>
              <a:rPr lang="en-GB" dirty="0">
                <a:latin typeface="+mn-lt"/>
              </a:rPr>
              <a:t>A 46-year-old male was transferred from HMP Wayland to HMP Five Wells on 19/03/2024</a:t>
            </a:r>
          </a:p>
          <a:p>
            <a:r>
              <a:rPr lang="en-GB" dirty="0">
                <a:latin typeface="+mn-lt"/>
              </a:rPr>
              <a:t>Moved wings during the incubation period</a:t>
            </a:r>
          </a:p>
          <a:p>
            <a:r>
              <a:rPr lang="en-GB" dirty="0">
                <a:latin typeface="+mn-lt"/>
              </a:rPr>
              <a:t>Inmate developed measles symptoms on 10/04 and a rash on 14/04 </a:t>
            </a:r>
          </a:p>
          <a:p>
            <a:r>
              <a:rPr lang="en-GB" dirty="0">
                <a:latin typeface="+mn-lt"/>
              </a:rPr>
              <a:t>Case was confirmed for measles on 27/04</a:t>
            </a:r>
          </a:p>
          <a:p>
            <a:r>
              <a:rPr lang="en-GB" dirty="0">
                <a:latin typeface="+mn-lt"/>
              </a:rPr>
              <a:t>However, an IMT called 25</a:t>
            </a:r>
            <a:r>
              <a:rPr lang="en-GB" baseline="30000" dirty="0">
                <a:latin typeface="+mn-lt"/>
              </a:rPr>
              <a:t>th</a:t>
            </a:r>
            <a:r>
              <a:rPr lang="en-GB" dirty="0">
                <a:latin typeface="+mn-lt"/>
              </a:rPr>
              <a:t> April to discuss as probable cases and swab and micro issues</a:t>
            </a:r>
          </a:p>
          <a:p>
            <a:r>
              <a:rPr lang="en-GB" dirty="0"/>
              <a:t>A further 4 cases of measles in inmates identified, on the same wing as the first case during the infectious period</a:t>
            </a:r>
          </a:p>
          <a:p>
            <a:r>
              <a:rPr lang="en-GB" dirty="0"/>
              <a:t>2 cases of measles in staff members from the same wing also confirmed</a:t>
            </a:r>
          </a:p>
          <a:p>
            <a:r>
              <a:rPr lang="en-GB" dirty="0"/>
              <a:t>Source of infection for primary case unknown (liaison with other HPTs, prison)</a:t>
            </a:r>
          </a:p>
          <a:p>
            <a:endParaRPr lang="en-GB" dirty="0">
              <a:highlight>
                <a:srgbClr val="FFFF00"/>
              </a:highlight>
              <a:latin typeface="+mn-lt"/>
            </a:endParaRPr>
          </a:p>
          <a:p>
            <a:endParaRPr lang="en-GB" dirty="0">
              <a:effectLst/>
              <a:latin typeface="+mn-lt"/>
              <a:ea typeface="Calibri" panose="020F0502020204030204" pitchFamily="34" charset="0"/>
            </a:endParaRPr>
          </a:p>
          <a:p>
            <a:pPr marL="0" indent="0">
              <a:buNone/>
            </a:pPr>
            <a:endParaRPr lang="en-GB" dirty="0">
              <a:effectLst/>
              <a:latin typeface="+mn-lt"/>
              <a:ea typeface="Calibri" panose="020F0502020204030204" pitchFamily="34" charset="0"/>
            </a:endParaRPr>
          </a:p>
          <a:p>
            <a:endParaRPr lang="en-GB" dirty="0">
              <a:latin typeface="+mn-lt"/>
            </a:endParaRPr>
          </a:p>
          <a:p>
            <a:endParaRPr lang="en-GB" dirty="0">
              <a:latin typeface="+mn-lt"/>
            </a:endParaRPr>
          </a:p>
          <a:p>
            <a:endParaRPr lang="en-GB" dirty="0">
              <a:latin typeface="+mn-lt"/>
            </a:endParaRPr>
          </a:p>
          <a:p>
            <a:endParaRPr lang="en-GB" dirty="0">
              <a:latin typeface="+mn-lt"/>
            </a:endParaRPr>
          </a:p>
          <a:p>
            <a:endParaRPr lang="en-GB" dirty="0">
              <a:latin typeface="+mn-lt"/>
            </a:endParaRPr>
          </a:p>
          <a:p>
            <a:endParaRPr lang="en-GB" dirty="0">
              <a:latin typeface="+mn-lt"/>
            </a:endParaRPr>
          </a:p>
          <a:p>
            <a:endParaRPr lang="en-GB" dirty="0">
              <a:latin typeface="+mn-lt"/>
            </a:endParaRPr>
          </a:p>
          <a:p>
            <a:endParaRPr lang="en-GB" dirty="0">
              <a:latin typeface="+mn-lt"/>
            </a:endParaRPr>
          </a:p>
        </p:txBody>
      </p:sp>
      <p:sp>
        <p:nvSpPr>
          <p:cNvPr id="4" name="Footer Placeholder 3">
            <a:extLst>
              <a:ext uri="{FF2B5EF4-FFF2-40B4-BE49-F238E27FC236}">
                <a16:creationId xmlns:a16="http://schemas.microsoft.com/office/drawing/2014/main" id="{BBF1DD0F-1839-C0DC-64E1-54AA0665DEAE}"/>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rPr>
              <a:t>Presentation title</a:t>
            </a:r>
            <a:endParaRPr kumimoji="0" lang="en-GB" sz="14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39225B56-4B77-7FDA-498B-A7829BABCC2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4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64923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1D9D0-5A6A-58F1-A8EA-1FE5C2A50A6E}"/>
              </a:ext>
            </a:extLst>
          </p:cNvPr>
          <p:cNvSpPr>
            <a:spLocks noGrp="1"/>
          </p:cNvSpPr>
          <p:nvPr>
            <p:ph type="title"/>
          </p:nvPr>
        </p:nvSpPr>
        <p:spPr/>
        <p:txBody>
          <a:bodyPr>
            <a:normAutofit fontScale="90000"/>
          </a:bodyPr>
          <a:lstStyle/>
          <a:p>
            <a:r>
              <a:rPr lang="en-GB" sz="4000" b="1" dirty="0">
                <a:effectLst/>
                <a:latin typeface="Calibri" panose="020F0502020204030204" pitchFamily="34" charset="0"/>
                <a:ea typeface="Calibri" panose="020F0502020204030204" pitchFamily="34" charset="0"/>
              </a:rPr>
              <a:t>IMT membership</a:t>
            </a:r>
            <a:br>
              <a:rPr lang="en-GB" sz="4000" b="1" dirty="0">
                <a:effectLst/>
                <a:latin typeface="Calibri" panose="020F0502020204030204" pitchFamily="34" charset="0"/>
                <a:ea typeface="Calibri" panose="020F0502020204030204" pitchFamily="34" charset="0"/>
              </a:rPr>
            </a:br>
            <a:endParaRPr lang="en-GB" dirty="0"/>
          </a:p>
        </p:txBody>
      </p:sp>
      <p:sp>
        <p:nvSpPr>
          <p:cNvPr id="3" name="Content Placeholder 2">
            <a:extLst>
              <a:ext uri="{FF2B5EF4-FFF2-40B4-BE49-F238E27FC236}">
                <a16:creationId xmlns:a16="http://schemas.microsoft.com/office/drawing/2014/main" id="{71FD4BC4-1538-903E-FF59-2D635C7147C8}"/>
              </a:ext>
            </a:extLst>
          </p:cNvPr>
          <p:cNvSpPr>
            <a:spLocks noGrp="1"/>
          </p:cNvSpPr>
          <p:nvPr>
            <p:ph idx="1"/>
          </p:nvPr>
        </p:nvSpPr>
        <p:spPr>
          <a:xfrm>
            <a:off x="615955" y="1152023"/>
            <a:ext cx="11123857" cy="5286827"/>
          </a:xfrm>
        </p:spPr>
        <p:txBody>
          <a:bodyPr>
            <a:normAutofit fontScale="62500" lnSpcReduction="20000"/>
          </a:bodyPr>
          <a:lstStyle/>
          <a:p>
            <a:pPr marL="0" indent="0">
              <a:buNone/>
            </a:pPr>
            <a:r>
              <a:rPr lang="en-GB" sz="2400" dirty="0">
                <a:effectLst/>
                <a:latin typeface="Calibri" panose="020F0502020204030204" pitchFamily="34" charset="0"/>
                <a:ea typeface="Calibri" panose="020F0502020204030204" pitchFamily="34" charset="0"/>
              </a:rPr>
              <a:t>Following notification of the index case an incident management team (IMT) was convened</a:t>
            </a:r>
          </a:p>
          <a:p>
            <a:endParaRPr lang="en-GB" sz="2400" dirty="0">
              <a:latin typeface="Calibri" panose="020F0502020204030204" pitchFamily="34" charset="0"/>
              <a:ea typeface="Calibri" panose="020F0502020204030204" pitchFamily="34" charset="0"/>
            </a:endParaRPr>
          </a:p>
          <a:p>
            <a:r>
              <a:rPr lang="en-GB" sz="2400" dirty="0">
                <a:latin typeface="Calibri" panose="020F0502020204030204" pitchFamily="34" charset="0"/>
                <a:ea typeface="Calibri" panose="020F0502020204030204" pitchFamily="34" charset="0"/>
              </a:rPr>
              <a:t>R</a:t>
            </a:r>
            <a:r>
              <a:rPr lang="en-GB" sz="2400" dirty="0">
                <a:effectLst/>
                <a:latin typeface="Calibri" panose="020F0502020204030204" pitchFamily="34" charset="0"/>
                <a:ea typeface="Calibri" panose="020F0502020204030204" pitchFamily="34" charset="0"/>
              </a:rPr>
              <a:t>epresentation</a:t>
            </a:r>
            <a:r>
              <a:rPr lang="en-GB" sz="2400" baseline="30000" dirty="0">
                <a:effectLst/>
                <a:latin typeface="Calibri" panose="020F0502020204030204" pitchFamily="34" charset="0"/>
                <a:ea typeface="Calibri" panose="020F0502020204030204" pitchFamily="34" charset="0"/>
              </a:rPr>
              <a:t>1</a:t>
            </a:r>
            <a:r>
              <a:rPr lang="en-GB" sz="2400" dirty="0">
                <a:effectLst/>
                <a:latin typeface="Calibri" panose="020F0502020204030204" pitchFamily="34" charset="0"/>
                <a:ea typeface="Calibri" panose="020F0502020204030204" pitchFamily="34" charset="0"/>
              </a:rPr>
              <a:t> from UKHSA, NHSE, ICB, HMPPS and LA</a:t>
            </a:r>
          </a:p>
          <a:p>
            <a:r>
              <a:rPr lang="en-GB" sz="2400" dirty="0">
                <a:effectLst/>
                <a:latin typeface="Calibri" panose="020F0502020204030204" pitchFamily="34" charset="0"/>
                <a:ea typeface="Calibri" panose="020F0502020204030204" pitchFamily="34" charset="0"/>
              </a:rPr>
              <a:t>consultant in health protection (chair) - UKHSA</a:t>
            </a:r>
          </a:p>
          <a:p>
            <a:r>
              <a:rPr lang="en-GB" sz="2400" dirty="0">
                <a:effectLst/>
                <a:latin typeface="Calibri" panose="020F0502020204030204" pitchFamily="34" charset="0"/>
                <a:ea typeface="Calibri" panose="020F0502020204030204" pitchFamily="34" charset="0"/>
              </a:rPr>
              <a:t>governor/director/centre manager/responsible individual or nominee - HMP </a:t>
            </a:r>
            <a:r>
              <a:rPr lang="en-GB" sz="2400" dirty="0" err="1">
                <a:effectLst/>
                <a:latin typeface="Calibri" panose="020F0502020204030204" pitchFamily="34" charset="0"/>
                <a:ea typeface="Calibri" panose="020F0502020204030204" pitchFamily="34" charset="0"/>
              </a:rPr>
              <a:t>FiveWells</a:t>
            </a:r>
            <a:r>
              <a:rPr lang="en-GB" sz="2400" dirty="0">
                <a:effectLst/>
                <a:latin typeface="Calibri" panose="020F0502020204030204" pitchFamily="34" charset="0"/>
                <a:ea typeface="Calibri" panose="020F0502020204030204" pitchFamily="34" charset="0"/>
              </a:rPr>
              <a:t> and HMPPS</a:t>
            </a:r>
          </a:p>
          <a:p>
            <a:r>
              <a:rPr lang="en-GB" sz="2400" dirty="0">
                <a:effectLst/>
                <a:latin typeface="Calibri" panose="020F0502020204030204" pitchFamily="34" charset="0"/>
                <a:ea typeface="Calibri" panose="020F0502020204030204" pitchFamily="34" charset="0"/>
              </a:rPr>
              <a:t>health protection specialist/practitioner - UKHSA</a:t>
            </a:r>
          </a:p>
          <a:p>
            <a:r>
              <a:rPr lang="en-GB" sz="2400" dirty="0">
                <a:effectLst/>
                <a:latin typeface="Calibri" panose="020F0502020204030204" pitchFamily="34" charset="0"/>
                <a:ea typeface="Calibri" panose="020F0502020204030204" pitchFamily="34" charset="0"/>
              </a:rPr>
              <a:t>nominated communications managers - UKHSA</a:t>
            </a:r>
          </a:p>
          <a:p>
            <a:r>
              <a:rPr lang="en-GB" sz="2400" dirty="0">
                <a:effectLst/>
                <a:latin typeface="Calibri" panose="020F0502020204030204" pitchFamily="34" charset="0"/>
                <a:ea typeface="Calibri" panose="020F0502020204030204" pitchFamily="34" charset="0"/>
              </a:rPr>
              <a:t>director of public health (DPH) or representative – North Northamptonshire</a:t>
            </a:r>
          </a:p>
          <a:p>
            <a:r>
              <a:rPr lang="en-GB" sz="2400" dirty="0">
                <a:effectLst/>
                <a:latin typeface="Calibri" panose="020F0502020204030204" pitchFamily="34" charset="0"/>
                <a:ea typeface="Calibri" panose="020F0502020204030204" pitchFamily="34" charset="0"/>
              </a:rPr>
              <a:t>administrative and secretarial support - UKHSA</a:t>
            </a:r>
          </a:p>
          <a:p>
            <a:r>
              <a:rPr lang="en-GB" sz="2400" dirty="0">
                <a:effectLst/>
                <a:latin typeface="Calibri" panose="020F0502020204030204" pitchFamily="34" charset="0"/>
                <a:ea typeface="Calibri" panose="020F0502020204030204" pitchFamily="34" charset="0"/>
              </a:rPr>
              <a:t>head of health services for secure setting – HMP </a:t>
            </a:r>
            <a:r>
              <a:rPr lang="en-GB" sz="2400" dirty="0" err="1">
                <a:effectLst/>
                <a:latin typeface="Calibri" panose="020F0502020204030204" pitchFamily="34" charset="0"/>
                <a:ea typeface="Calibri" panose="020F0502020204030204" pitchFamily="34" charset="0"/>
              </a:rPr>
              <a:t>FiveWells</a:t>
            </a:r>
            <a:endParaRPr lang="en-GB" sz="2400" dirty="0">
              <a:effectLst/>
              <a:latin typeface="Calibri" panose="020F0502020204030204" pitchFamily="34" charset="0"/>
              <a:ea typeface="Calibri" panose="020F0502020204030204" pitchFamily="34" charset="0"/>
            </a:endParaRPr>
          </a:p>
          <a:p>
            <a:r>
              <a:rPr lang="en-GB" sz="2400" dirty="0">
                <a:effectLst/>
                <a:latin typeface="Calibri" panose="020F0502020204030204" pitchFamily="34" charset="0"/>
                <a:ea typeface="Calibri" panose="020F0502020204030204" pitchFamily="34" charset="0"/>
              </a:rPr>
              <a:t>consultant microbiologist - UKHSA</a:t>
            </a:r>
          </a:p>
          <a:p>
            <a:r>
              <a:rPr lang="en-GB" sz="2400" dirty="0">
                <a:effectLst/>
                <a:latin typeface="Calibri" panose="020F0502020204030204" pitchFamily="34" charset="0"/>
                <a:ea typeface="Calibri" panose="020F0502020204030204" pitchFamily="34" charset="0"/>
              </a:rPr>
              <a:t>NHS England Health and Justice commissioner – NHS</a:t>
            </a:r>
          </a:p>
          <a:p>
            <a:pPr lvl="1"/>
            <a:r>
              <a:rPr lang="en-GB" dirty="0">
                <a:effectLst/>
                <a:latin typeface="Calibri" panose="020F0502020204030204" pitchFamily="34" charset="0"/>
                <a:ea typeface="Calibri" panose="020F0502020204030204" pitchFamily="34" charset="0"/>
              </a:rPr>
              <a:t>National Pharmaceutical Adviser Health and Justice Specialised Commissioning NHS England</a:t>
            </a:r>
          </a:p>
          <a:p>
            <a:r>
              <a:rPr lang="en-GB" dirty="0">
                <a:effectLst/>
                <a:latin typeface="Calibri" panose="020F0502020204030204" pitchFamily="34" charset="0"/>
                <a:ea typeface="Calibri" panose="020F0502020204030204" pitchFamily="34" charset="0"/>
              </a:rPr>
              <a:t>Head of the Joint NHS/HMPPS OPD Pathway Programme</a:t>
            </a:r>
          </a:p>
          <a:p>
            <a:r>
              <a:rPr lang="en-GB" dirty="0">
                <a:latin typeface="Calibri" panose="020F0502020204030204" pitchFamily="34" charset="0"/>
                <a:ea typeface="Calibri" panose="020F0502020204030204" pitchFamily="34" charset="0"/>
              </a:rPr>
              <a:t>N</a:t>
            </a:r>
            <a:r>
              <a:rPr lang="en-GB" sz="2400" dirty="0">
                <a:effectLst/>
                <a:latin typeface="Calibri" panose="020F0502020204030204" pitchFamily="34" charset="0"/>
                <a:ea typeface="Calibri" panose="020F0502020204030204" pitchFamily="34" charset="0"/>
              </a:rPr>
              <a:t>ational experts health and justice – UKHSA</a:t>
            </a:r>
          </a:p>
          <a:p>
            <a:r>
              <a:rPr lang="en-GB" sz="2400" dirty="0">
                <a:effectLst/>
                <a:latin typeface="Calibri" panose="020F0502020204030204" pitchFamily="34" charset="0"/>
                <a:ea typeface="Calibri" panose="020F0502020204030204" pitchFamily="34" charset="0"/>
              </a:rPr>
              <a:t>Laboratory Public Health Services Manager – UKHSA</a:t>
            </a:r>
          </a:p>
          <a:p>
            <a:endParaRPr lang="en-GB" sz="2400" dirty="0">
              <a:effectLst/>
              <a:latin typeface="Calibri" panose="020F0502020204030204" pitchFamily="34" charset="0"/>
              <a:ea typeface="Calibri" panose="020F0502020204030204" pitchFamily="34" charset="0"/>
            </a:endParaRPr>
          </a:p>
          <a:p>
            <a:pPr marL="0" indent="0">
              <a:buNone/>
            </a:pPr>
            <a:r>
              <a:rPr lang="en-GB" sz="1600" baseline="30000" dirty="0">
                <a:hlinkClick r:id="rId2"/>
              </a:rPr>
              <a:t>1</a:t>
            </a:r>
            <a:r>
              <a:rPr lang="en-GB" sz="1600" dirty="0">
                <a:hlinkClick r:id="rId2"/>
              </a:rPr>
              <a:t> Appendix 2 IMT membership and contact list template</a:t>
            </a:r>
            <a:endParaRPr lang="en-GB" sz="1600" dirty="0"/>
          </a:p>
          <a:p>
            <a:endParaRPr lang="en-GB" dirty="0"/>
          </a:p>
        </p:txBody>
      </p:sp>
      <p:sp>
        <p:nvSpPr>
          <p:cNvPr id="4" name="Footer Placeholder 3">
            <a:extLst>
              <a:ext uri="{FF2B5EF4-FFF2-40B4-BE49-F238E27FC236}">
                <a16:creationId xmlns:a16="http://schemas.microsoft.com/office/drawing/2014/main" id="{F78A1FBF-70F4-7460-664B-50FFB0DC7777}"/>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rPr>
              <a:t>Presentation title</a:t>
            </a:r>
            <a:endParaRPr kumimoji="0" lang="en-GB" sz="14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1C400FEC-B5F9-6D79-3D71-30C99C0610A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4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4072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88B7F-A0E9-7BFC-B972-A0F12C3065A7}"/>
              </a:ext>
            </a:extLst>
          </p:cNvPr>
          <p:cNvSpPr>
            <a:spLocks noGrp="1"/>
          </p:cNvSpPr>
          <p:nvPr>
            <p:ph type="title"/>
          </p:nvPr>
        </p:nvSpPr>
        <p:spPr/>
        <p:txBody>
          <a:bodyPr/>
          <a:lstStyle/>
          <a:p>
            <a:r>
              <a:rPr lang="en-GB" dirty="0"/>
              <a:t>Response and Management</a:t>
            </a:r>
          </a:p>
        </p:txBody>
      </p:sp>
      <p:sp>
        <p:nvSpPr>
          <p:cNvPr id="3" name="Content Placeholder 2">
            <a:extLst>
              <a:ext uri="{FF2B5EF4-FFF2-40B4-BE49-F238E27FC236}">
                <a16:creationId xmlns:a16="http://schemas.microsoft.com/office/drawing/2014/main" id="{0E203142-9C6B-FE4E-08A4-4D62741EB5B5}"/>
              </a:ext>
            </a:extLst>
          </p:cNvPr>
          <p:cNvSpPr>
            <a:spLocks noGrp="1"/>
          </p:cNvSpPr>
          <p:nvPr>
            <p:ph idx="1"/>
          </p:nvPr>
        </p:nvSpPr>
        <p:spPr>
          <a:xfrm>
            <a:off x="615955" y="1022685"/>
            <a:ext cx="11123857" cy="5416166"/>
          </a:xfrm>
        </p:spPr>
        <p:txBody>
          <a:bodyPr>
            <a:normAutofit/>
          </a:bodyPr>
          <a:lstStyle/>
          <a:p>
            <a:r>
              <a:rPr lang="en-GB" sz="2800" dirty="0"/>
              <a:t>Regular liaison and 6 Outbreak Control meetings in total</a:t>
            </a:r>
          </a:p>
          <a:p>
            <a:r>
              <a:rPr lang="en-GB" sz="2800" dirty="0"/>
              <a:t>A detailed risk assessment was completed</a:t>
            </a:r>
          </a:p>
          <a:p>
            <a:r>
              <a:rPr lang="en-GB" sz="2800" dirty="0"/>
              <a:t>Standardised case definitions developed</a:t>
            </a:r>
          </a:p>
          <a:p>
            <a:r>
              <a:rPr lang="en-GB" sz="2800" dirty="0"/>
              <a:t>Site visit and contact tracing undertaken</a:t>
            </a:r>
          </a:p>
          <a:p>
            <a:r>
              <a:rPr lang="en-GB" sz="2800" dirty="0"/>
              <a:t>Vaccination of prisoners and staff advised </a:t>
            </a:r>
          </a:p>
          <a:p>
            <a:r>
              <a:rPr lang="en-GB" sz="2800" dirty="0"/>
              <a:t>Urgent testing arranged for any suspected cases</a:t>
            </a:r>
          </a:p>
          <a:p>
            <a:r>
              <a:rPr lang="en-GB" sz="2800" dirty="0"/>
              <a:t>Debrief held 16</a:t>
            </a:r>
            <a:r>
              <a:rPr lang="en-GB" sz="2800" baseline="30000" dirty="0"/>
              <a:t>th</a:t>
            </a:r>
            <a:r>
              <a:rPr lang="en-GB" sz="2800" dirty="0"/>
              <a:t> August</a:t>
            </a:r>
          </a:p>
          <a:p>
            <a:endParaRPr lang="en-GB" dirty="0"/>
          </a:p>
          <a:p>
            <a:pPr marL="0" indent="0" algn="ctr">
              <a:buNone/>
            </a:pPr>
            <a:r>
              <a:rPr lang="en-GB" sz="2800" i="1" dirty="0"/>
              <a:t>Seven cases of measles were confirmed between 25th April and 17th May 2024 (four prisoners and three staff)</a:t>
            </a:r>
          </a:p>
          <a:p>
            <a:pPr marL="0" indent="0">
              <a:buNone/>
            </a:pPr>
            <a:endParaRPr lang="en-GB" dirty="0"/>
          </a:p>
          <a:p>
            <a:endParaRPr lang="en-GB" dirty="0"/>
          </a:p>
        </p:txBody>
      </p:sp>
      <p:sp>
        <p:nvSpPr>
          <p:cNvPr id="4" name="Footer Placeholder 3">
            <a:extLst>
              <a:ext uri="{FF2B5EF4-FFF2-40B4-BE49-F238E27FC236}">
                <a16:creationId xmlns:a16="http://schemas.microsoft.com/office/drawing/2014/main" id="{8FBE2F01-3B1B-F93B-7BE2-9804433B49BD}"/>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rPr>
              <a:t>Presentation title</a:t>
            </a:r>
            <a:endParaRPr kumimoji="0" lang="en-GB" sz="14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B710B4DA-DA59-8173-C220-FCD17816153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4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43039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BF502-5812-F2D8-B5AA-A8B162657D89}"/>
              </a:ext>
            </a:extLst>
          </p:cNvPr>
          <p:cNvSpPr>
            <a:spLocks noGrp="1"/>
          </p:cNvSpPr>
          <p:nvPr>
            <p:ph type="title"/>
          </p:nvPr>
        </p:nvSpPr>
        <p:spPr/>
        <p:txBody>
          <a:bodyPr/>
          <a:lstStyle/>
          <a:p>
            <a:r>
              <a:rPr lang="en-GB"/>
              <a:t>Multi-agency outbreak guidance</a:t>
            </a:r>
          </a:p>
        </p:txBody>
      </p:sp>
      <p:sp>
        <p:nvSpPr>
          <p:cNvPr id="3" name="Content Placeholder 2">
            <a:extLst>
              <a:ext uri="{FF2B5EF4-FFF2-40B4-BE49-F238E27FC236}">
                <a16:creationId xmlns:a16="http://schemas.microsoft.com/office/drawing/2014/main" id="{35BAD030-6B59-7B89-844D-FB7758108564}"/>
              </a:ext>
            </a:extLst>
          </p:cNvPr>
          <p:cNvSpPr>
            <a:spLocks noGrp="1"/>
          </p:cNvSpPr>
          <p:nvPr>
            <p:ph idx="1"/>
          </p:nvPr>
        </p:nvSpPr>
        <p:spPr>
          <a:xfrm>
            <a:off x="330206" y="1616943"/>
            <a:ext cx="11775043" cy="5001905"/>
          </a:xfrm>
        </p:spPr>
        <p:txBody>
          <a:bodyPr>
            <a:normAutofit fontScale="92500" lnSpcReduction="10000"/>
          </a:bodyPr>
          <a:lstStyle/>
          <a:p>
            <a:r>
              <a:rPr lang="en-GB"/>
              <a:t>To support health and justice (</a:t>
            </a:r>
            <a:r>
              <a:rPr lang="en-GB" err="1"/>
              <a:t>H&amp;J</a:t>
            </a:r>
            <a:r>
              <a:rPr lang="en-GB"/>
              <a:t>) partners to work together in the management of health protection incidents and outbreaks in prison and places of detention (</a:t>
            </a:r>
            <a:r>
              <a:rPr lang="en-GB" err="1"/>
              <a:t>PPD</a:t>
            </a:r>
            <a:r>
              <a:rPr lang="en-GB"/>
              <a:t>)</a:t>
            </a:r>
          </a:p>
          <a:p>
            <a:endParaRPr lang="en-GB" sz="1000"/>
          </a:p>
          <a:p>
            <a:r>
              <a:rPr lang="en-GB"/>
              <a:t>Guidance published by UKHSA but developed in collaboration with system partners – </a:t>
            </a:r>
            <a:r>
              <a:rPr lang="en-GB" sz="2200" i="1"/>
              <a:t>NHSE, HMPPS, HO, YCS, IPC</a:t>
            </a:r>
            <a:endParaRPr lang="en-GB" sz="2200"/>
          </a:p>
          <a:p>
            <a:endParaRPr lang="en-GB" sz="1000"/>
          </a:p>
          <a:p>
            <a:r>
              <a:rPr lang="en-GB"/>
              <a:t>Provides overarching information on outbreak management, not specific disease guidance</a:t>
            </a:r>
          </a:p>
          <a:p>
            <a:endParaRPr lang="en-GB" sz="1000"/>
          </a:p>
          <a:p>
            <a:r>
              <a:rPr lang="en-GB"/>
              <a:t>Covers those who are resident or working in:</a:t>
            </a:r>
          </a:p>
          <a:p>
            <a:pPr lvl="2"/>
            <a:r>
              <a:rPr lang="en-GB" sz="2200"/>
              <a:t>Prisons</a:t>
            </a:r>
          </a:p>
          <a:p>
            <a:pPr lvl="2"/>
            <a:r>
              <a:rPr lang="en-GB" sz="2200"/>
              <a:t>Immigration Removal Centres (IRCs)</a:t>
            </a:r>
          </a:p>
          <a:p>
            <a:pPr lvl="2"/>
            <a:r>
              <a:rPr lang="en-GB" sz="2200"/>
              <a:t>Children and Young People Secure Estate (</a:t>
            </a:r>
            <a:r>
              <a:rPr lang="en-GB" sz="2200" err="1"/>
              <a:t>CYPSE</a:t>
            </a:r>
            <a:r>
              <a:rPr lang="en-GB" sz="2200"/>
              <a:t>)</a:t>
            </a:r>
          </a:p>
          <a:p>
            <a:pPr lvl="2"/>
            <a:r>
              <a:rPr lang="en-GB" sz="2200"/>
              <a:t>Approved Premises (probation)</a:t>
            </a:r>
          </a:p>
          <a:p>
            <a:pPr lvl="2"/>
            <a:endParaRPr lang="en-GB" sz="2400"/>
          </a:p>
          <a:p>
            <a:r>
              <a:rPr lang="en-GB"/>
              <a:t>Update includes new sections on </a:t>
            </a:r>
            <a:r>
              <a:rPr lang="en-GB" err="1"/>
              <a:t>CYPSE</a:t>
            </a:r>
            <a:r>
              <a:rPr lang="en-GB"/>
              <a:t>, IRCs and prevention including vaccination</a:t>
            </a:r>
          </a:p>
          <a:p>
            <a:pPr lvl="2"/>
            <a:endParaRPr lang="en-GB"/>
          </a:p>
        </p:txBody>
      </p:sp>
      <p:sp>
        <p:nvSpPr>
          <p:cNvPr id="4" name="Footer Placeholder 3">
            <a:extLst>
              <a:ext uri="{FF2B5EF4-FFF2-40B4-BE49-F238E27FC236}">
                <a16:creationId xmlns:a16="http://schemas.microsoft.com/office/drawing/2014/main" id="{B6CCCAC9-BB23-5202-F776-A70B90B4159A}"/>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D04A521A-4FC3-0304-ED7E-57D2C15B05C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24055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98CA7-3577-4A5A-8927-14A088F29687}"/>
              </a:ext>
            </a:extLst>
          </p:cNvPr>
          <p:cNvSpPr>
            <a:spLocks noGrp="1"/>
          </p:cNvSpPr>
          <p:nvPr>
            <p:ph type="title"/>
          </p:nvPr>
        </p:nvSpPr>
        <p:spPr/>
        <p:txBody>
          <a:bodyPr/>
          <a:lstStyle/>
          <a:p>
            <a:r>
              <a:rPr lang="en-GB" dirty="0"/>
              <a:t>Case definitions</a:t>
            </a:r>
          </a:p>
        </p:txBody>
      </p:sp>
      <p:sp>
        <p:nvSpPr>
          <p:cNvPr id="3" name="Content Placeholder 2">
            <a:extLst>
              <a:ext uri="{FF2B5EF4-FFF2-40B4-BE49-F238E27FC236}">
                <a16:creationId xmlns:a16="http://schemas.microsoft.com/office/drawing/2014/main" id="{42FE0C7B-155F-4D35-A8D2-A2FA276F195D}"/>
              </a:ext>
            </a:extLst>
          </p:cNvPr>
          <p:cNvSpPr>
            <a:spLocks noGrp="1"/>
          </p:cNvSpPr>
          <p:nvPr>
            <p:ph idx="1"/>
          </p:nvPr>
        </p:nvSpPr>
        <p:spPr>
          <a:xfrm>
            <a:off x="615956" y="1401847"/>
            <a:ext cx="11123857" cy="4351338"/>
          </a:xfrm>
        </p:spPr>
        <p:txBody>
          <a:bodyPr/>
          <a:lstStyle/>
          <a:p>
            <a:endParaRPr lang="en-GB" b="1" u="sng" dirty="0"/>
          </a:p>
          <a:p>
            <a:r>
              <a:rPr lang="en-US" b="1" dirty="0"/>
              <a:t>Confirmed case</a:t>
            </a:r>
            <a:r>
              <a:rPr lang="en-US" dirty="0"/>
              <a:t>: a case with laboratory confirmation of acute infection with rash onset from 10th April in a prisoner or staff member at HMP Five Wells, or with an epidemiological link to the prison</a:t>
            </a:r>
          </a:p>
          <a:p>
            <a:endParaRPr lang="en-US" dirty="0"/>
          </a:p>
          <a:p>
            <a:r>
              <a:rPr lang="en-US" b="1" dirty="0"/>
              <a:t>Probable case</a:t>
            </a:r>
            <a:r>
              <a:rPr lang="en-US" dirty="0"/>
              <a:t>: a clinically classical case of measles with rash onset from 10th April in a prisoner or staff member at HMP Five wells, or with an epidemiological link to the prison</a:t>
            </a:r>
            <a:endParaRPr lang="en-GB" dirty="0"/>
          </a:p>
        </p:txBody>
      </p:sp>
      <p:sp>
        <p:nvSpPr>
          <p:cNvPr id="4" name="Footer Placeholder 3">
            <a:extLst>
              <a:ext uri="{FF2B5EF4-FFF2-40B4-BE49-F238E27FC236}">
                <a16:creationId xmlns:a16="http://schemas.microsoft.com/office/drawing/2014/main" id="{0B55D9BC-1EBE-4FAB-B909-E019371CFC54}"/>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Measles at HMP Five Wells</a:t>
            </a:r>
          </a:p>
        </p:txBody>
      </p:sp>
      <p:sp>
        <p:nvSpPr>
          <p:cNvPr id="5" name="Slide Number Placeholder 4">
            <a:extLst>
              <a:ext uri="{FF2B5EF4-FFF2-40B4-BE49-F238E27FC236}">
                <a16:creationId xmlns:a16="http://schemas.microsoft.com/office/drawing/2014/main" id="{CB8C1D71-8326-4762-B56A-14E8E712227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4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88554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98CA7-3577-4A5A-8927-14A088F29687}"/>
              </a:ext>
            </a:extLst>
          </p:cNvPr>
          <p:cNvSpPr>
            <a:spLocks noGrp="1"/>
          </p:cNvSpPr>
          <p:nvPr>
            <p:ph type="title"/>
          </p:nvPr>
        </p:nvSpPr>
        <p:spPr/>
        <p:txBody>
          <a:bodyPr/>
          <a:lstStyle/>
          <a:p>
            <a:r>
              <a:rPr lang="en-GB" dirty="0"/>
              <a:t>Epidemiological Curve (n=</a:t>
            </a:r>
            <a:r>
              <a:rPr lang="en-GB" dirty="0">
                <a:solidFill>
                  <a:srgbClr val="FFFF00"/>
                </a:solidFill>
              </a:rPr>
              <a:t>9</a:t>
            </a:r>
            <a:r>
              <a:rPr lang="en-GB" dirty="0"/>
              <a:t>)</a:t>
            </a:r>
          </a:p>
        </p:txBody>
      </p:sp>
      <p:sp>
        <p:nvSpPr>
          <p:cNvPr id="4" name="Footer Placeholder 3">
            <a:extLst>
              <a:ext uri="{FF2B5EF4-FFF2-40B4-BE49-F238E27FC236}">
                <a16:creationId xmlns:a16="http://schemas.microsoft.com/office/drawing/2014/main" id="{0B55D9BC-1EBE-4FAB-B909-E019371CFC54}"/>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Measles at HMP Five Wells</a:t>
            </a:r>
          </a:p>
        </p:txBody>
      </p:sp>
      <p:sp>
        <p:nvSpPr>
          <p:cNvPr id="5" name="Slide Number Placeholder 4">
            <a:extLst>
              <a:ext uri="{FF2B5EF4-FFF2-40B4-BE49-F238E27FC236}">
                <a16:creationId xmlns:a16="http://schemas.microsoft.com/office/drawing/2014/main" id="{CB8C1D71-8326-4762-B56A-14E8E712227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4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graphicFrame>
        <p:nvGraphicFramePr>
          <p:cNvPr id="6" name="Chart 5">
            <a:extLst>
              <a:ext uri="{FF2B5EF4-FFF2-40B4-BE49-F238E27FC236}">
                <a16:creationId xmlns:a16="http://schemas.microsoft.com/office/drawing/2014/main" id="{C03BAAF3-8D20-7CEE-C1C4-3B4B3DBB09C6}"/>
              </a:ext>
            </a:extLst>
          </p:cNvPr>
          <p:cNvGraphicFramePr>
            <a:graphicFrameLocks/>
          </p:cNvGraphicFramePr>
          <p:nvPr/>
        </p:nvGraphicFramePr>
        <p:xfrm>
          <a:off x="1927228" y="1890436"/>
          <a:ext cx="7829550" cy="381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7091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94A2F-B813-2F56-3CC2-258E0690E402}"/>
              </a:ext>
            </a:extLst>
          </p:cNvPr>
          <p:cNvSpPr>
            <a:spLocks noGrp="1"/>
          </p:cNvSpPr>
          <p:nvPr>
            <p:ph type="title"/>
          </p:nvPr>
        </p:nvSpPr>
        <p:spPr/>
        <p:txBody>
          <a:bodyPr/>
          <a:lstStyle/>
          <a:p>
            <a:r>
              <a:rPr lang="en-GB" dirty="0"/>
              <a:t>Control Measures: Isolation and Lockdown</a:t>
            </a:r>
          </a:p>
        </p:txBody>
      </p:sp>
      <p:sp>
        <p:nvSpPr>
          <p:cNvPr id="3" name="Content Placeholder 2">
            <a:extLst>
              <a:ext uri="{FF2B5EF4-FFF2-40B4-BE49-F238E27FC236}">
                <a16:creationId xmlns:a16="http://schemas.microsoft.com/office/drawing/2014/main" id="{2EAC8739-DA1B-47E8-41B2-6EE5724D2766}"/>
              </a:ext>
            </a:extLst>
          </p:cNvPr>
          <p:cNvSpPr>
            <a:spLocks noGrp="1"/>
          </p:cNvSpPr>
          <p:nvPr>
            <p:ph idx="1"/>
          </p:nvPr>
        </p:nvSpPr>
        <p:spPr/>
        <p:txBody>
          <a:bodyPr/>
          <a:lstStyle/>
          <a:p>
            <a:r>
              <a:rPr lang="en-GB" dirty="0"/>
              <a:t>Isolation of index case</a:t>
            </a:r>
          </a:p>
          <a:p>
            <a:r>
              <a:rPr lang="en-GB" dirty="0"/>
              <a:t>Following confirmation of the second case, wing lockdown restrictions were implemented. </a:t>
            </a:r>
          </a:p>
          <a:p>
            <a:pPr lvl="1"/>
            <a:r>
              <a:rPr lang="en-GB" dirty="0"/>
              <a:t>All contacts were isolated in their own cells</a:t>
            </a:r>
          </a:p>
          <a:p>
            <a:pPr lvl="1"/>
            <a:r>
              <a:rPr lang="en-GB" dirty="0"/>
              <a:t>Prisoner transfers into and out of the wing were paused</a:t>
            </a:r>
          </a:p>
          <a:p>
            <a:pPr lvl="1"/>
            <a:r>
              <a:rPr lang="en-GB" dirty="0"/>
              <a:t>Cohorting for exercise was established</a:t>
            </a:r>
          </a:p>
          <a:p>
            <a:pPr lvl="1"/>
            <a:r>
              <a:rPr lang="en-GB" dirty="0"/>
              <a:t>Alternative arrangements for meal delivery and medication administration made</a:t>
            </a:r>
          </a:p>
          <a:p>
            <a:pPr lvl="1"/>
            <a:r>
              <a:rPr lang="en-GB" dirty="0"/>
              <a:t>Social visiting restrictions, and limited staff movements</a:t>
            </a:r>
          </a:p>
          <a:p>
            <a:endParaRPr lang="en-GB" dirty="0"/>
          </a:p>
        </p:txBody>
      </p:sp>
      <p:sp>
        <p:nvSpPr>
          <p:cNvPr id="4" name="Footer Placeholder 3">
            <a:extLst>
              <a:ext uri="{FF2B5EF4-FFF2-40B4-BE49-F238E27FC236}">
                <a16:creationId xmlns:a16="http://schemas.microsoft.com/office/drawing/2014/main" id="{A536B462-FBCD-1DFF-B250-7C66711E3938}"/>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rPr>
              <a:t>Presentation title</a:t>
            </a:r>
            <a:endParaRPr kumimoji="0" lang="en-GB" sz="14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F75B1301-8233-1139-4E28-02D4DA9B36A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4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44214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2DD1-0FD5-DE7B-FE71-798F61A12168}"/>
              </a:ext>
            </a:extLst>
          </p:cNvPr>
          <p:cNvSpPr>
            <a:spLocks noGrp="1"/>
          </p:cNvSpPr>
          <p:nvPr>
            <p:ph type="title"/>
          </p:nvPr>
        </p:nvSpPr>
        <p:spPr/>
        <p:txBody>
          <a:bodyPr/>
          <a:lstStyle/>
          <a:p>
            <a:r>
              <a:rPr lang="en-GB" dirty="0"/>
              <a:t>Control Measures: Vaccinations of Prisoners</a:t>
            </a:r>
          </a:p>
        </p:txBody>
      </p:sp>
      <p:sp>
        <p:nvSpPr>
          <p:cNvPr id="3" name="Content Placeholder 2">
            <a:extLst>
              <a:ext uri="{FF2B5EF4-FFF2-40B4-BE49-F238E27FC236}">
                <a16:creationId xmlns:a16="http://schemas.microsoft.com/office/drawing/2014/main" id="{6128863E-C1EA-7498-9A7B-270BDCBD93D9}"/>
              </a:ext>
            </a:extLst>
          </p:cNvPr>
          <p:cNvSpPr>
            <a:spLocks noGrp="1"/>
          </p:cNvSpPr>
          <p:nvPr>
            <p:ph idx="1"/>
          </p:nvPr>
        </p:nvSpPr>
        <p:spPr>
          <a:xfrm>
            <a:off x="615955" y="1152023"/>
            <a:ext cx="11123857" cy="4974141"/>
          </a:xfrm>
        </p:spPr>
        <p:txBody>
          <a:bodyPr>
            <a:normAutofit/>
          </a:bodyPr>
          <a:lstStyle/>
          <a:p>
            <a:endParaRPr lang="en-GB" dirty="0"/>
          </a:p>
          <a:p>
            <a:r>
              <a:rPr lang="en-GB" dirty="0"/>
              <a:t>Of the 7 confirmed measles cases identified 4 were unvaccinated, 2 had an unknown vaccination status and 1 case had 2 MMR vaccinations</a:t>
            </a:r>
          </a:p>
          <a:p>
            <a:r>
              <a:rPr lang="en-GB" dirty="0"/>
              <a:t>All linked to the same wing where 65% (39/60) of prisoners were unvaccinated. </a:t>
            </a:r>
          </a:p>
          <a:p>
            <a:r>
              <a:rPr lang="en-GB" dirty="0"/>
              <a:t>No vulnerable contacts were identified during the outbreak and no immunoglobulin was administered. </a:t>
            </a:r>
          </a:p>
          <a:p>
            <a:r>
              <a:rPr lang="en-GB" dirty="0"/>
              <a:t>39 unvaccinated men on Whitchurch Wing</a:t>
            </a:r>
          </a:p>
          <a:p>
            <a:r>
              <a:rPr lang="en-GB" dirty="0"/>
              <a:t>MMR Vaccination offered to 282 prisoners</a:t>
            </a:r>
          </a:p>
          <a:p>
            <a:r>
              <a:rPr lang="en-GB" dirty="0"/>
              <a:t>MMR added to Covid vaccination clinics plus additional MMR clinics set up</a:t>
            </a:r>
          </a:p>
          <a:p>
            <a:pPr lvl="1"/>
            <a:r>
              <a:rPr lang="en-GB" dirty="0"/>
              <a:t>117 (41%) received their first dose</a:t>
            </a:r>
          </a:p>
          <a:p>
            <a:pPr lvl="1"/>
            <a:r>
              <a:rPr lang="en-GB" dirty="0"/>
              <a:t>106 (38%) declined</a:t>
            </a:r>
          </a:p>
          <a:p>
            <a:pPr lvl="1"/>
            <a:r>
              <a:rPr lang="en-GB" dirty="0"/>
              <a:t>59 (21%) did not attend their healthcare appointment. </a:t>
            </a:r>
          </a:p>
        </p:txBody>
      </p:sp>
      <p:sp>
        <p:nvSpPr>
          <p:cNvPr id="4" name="Footer Placeholder 3">
            <a:extLst>
              <a:ext uri="{FF2B5EF4-FFF2-40B4-BE49-F238E27FC236}">
                <a16:creationId xmlns:a16="http://schemas.microsoft.com/office/drawing/2014/main" id="{F73BDD8A-36F8-9C4F-DBDF-1592E292C0A9}"/>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rPr>
              <a:t>Presentation title</a:t>
            </a:r>
            <a:endParaRPr kumimoji="0" lang="en-GB" sz="14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EE623AA8-C3A1-2748-E723-BBB1BC7347FE}"/>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4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56671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98CA7-3577-4A5A-8927-14A088F29687}"/>
              </a:ext>
            </a:extLst>
          </p:cNvPr>
          <p:cNvSpPr>
            <a:spLocks noGrp="1"/>
          </p:cNvSpPr>
          <p:nvPr>
            <p:ph type="title"/>
          </p:nvPr>
        </p:nvSpPr>
        <p:spPr/>
        <p:txBody>
          <a:bodyPr/>
          <a:lstStyle/>
          <a:p>
            <a:r>
              <a:rPr lang="en-GB" dirty="0"/>
              <a:t>Summary: MMR status of prisoners</a:t>
            </a:r>
          </a:p>
        </p:txBody>
      </p:sp>
      <p:sp>
        <p:nvSpPr>
          <p:cNvPr id="4" name="Footer Placeholder 3">
            <a:extLst>
              <a:ext uri="{FF2B5EF4-FFF2-40B4-BE49-F238E27FC236}">
                <a16:creationId xmlns:a16="http://schemas.microsoft.com/office/drawing/2014/main" id="{0B55D9BC-1EBE-4FAB-B909-E019371CFC54}"/>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Measles at HMP Five Wells</a:t>
            </a:r>
          </a:p>
        </p:txBody>
      </p:sp>
      <p:sp>
        <p:nvSpPr>
          <p:cNvPr id="5" name="Slide Number Placeholder 4">
            <a:extLst>
              <a:ext uri="{FF2B5EF4-FFF2-40B4-BE49-F238E27FC236}">
                <a16:creationId xmlns:a16="http://schemas.microsoft.com/office/drawing/2014/main" id="{CB8C1D71-8326-4762-B56A-14E8E712227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4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graphicFrame>
        <p:nvGraphicFramePr>
          <p:cNvPr id="8" name="Content Placeholder 5">
            <a:extLst>
              <a:ext uri="{FF2B5EF4-FFF2-40B4-BE49-F238E27FC236}">
                <a16:creationId xmlns:a16="http://schemas.microsoft.com/office/drawing/2014/main" id="{A7B023BA-C5A9-1A89-81DC-CA5885C3ED61}"/>
              </a:ext>
            </a:extLst>
          </p:cNvPr>
          <p:cNvGraphicFramePr>
            <a:graphicFrameLocks noGrp="1"/>
          </p:cNvGraphicFramePr>
          <p:nvPr>
            <p:ph idx="1"/>
          </p:nvPr>
        </p:nvGraphicFramePr>
        <p:xfrm>
          <a:off x="330206" y="1966151"/>
          <a:ext cx="11089161" cy="3917900"/>
        </p:xfrm>
        <a:graphic>
          <a:graphicData uri="http://schemas.openxmlformats.org/drawingml/2006/table">
            <a:tbl>
              <a:tblPr firstRow="1" firstCol="1" bandRow="1"/>
              <a:tblGrid>
                <a:gridCol w="1498742">
                  <a:extLst>
                    <a:ext uri="{9D8B030D-6E8A-4147-A177-3AD203B41FA5}">
                      <a16:colId xmlns:a16="http://schemas.microsoft.com/office/drawing/2014/main" val="4202632596"/>
                    </a:ext>
                  </a:extLst>
                </a:gridCol>
                <a:gridCol w="1171656">
                  <a:extLst>
                    <a:ext uri="{9D8B030D-6E8A-4147-A177-3AD203B41FA5}">
                      <a16:colId xmlns:a16="http://schemas.microsoft.com/office/drawing/2014/main" val="155766669"/>
                    </a:ext>
                  </a:extLst>
                </a:gridCol>
                <a:gridCol w="1171656">
                  <a:extLst>
                    <a:ext uri="{9D8B030D-6E8A-4147-A177-3AD203B41FA5}">
                      <a16:colId xmlns:a16="http://schemas.microsoft.com/office/drawing/2014/main" val="1924393163"/>
                    </a:ext>
                  </a:extLst>
                </a:gridCol>
                <a:gridCol w="1280868">
                  <a:extLst>
                    <a:ext uri="{9D8B030D-6E8A-4147-A177-3AD203B41FA5}">
                      <a16:colId xmlns:a16="http://schemas.microsoft.com/office/drawing/2014/main" val="3858770084"/>
                    </a:ext>
                  </a:extLst>
                </a:gridCol>
                <a:gridCol w="1062444">
                  <a:extLst>
                    <a:ext uri="{9D8B030D-6E8A-4147-A177-3AD203B41FA5}">
                      <a16:colId xmlns:a16="http://schemas.microsoft.com/office/drawing/2014/main" val="51766303"/>
                    </a:ext>
                  </a:extLst>
                </a:gridCol>
                <a:gridCol w="1171656">
                  <a:extLst>
                    <a:ext uri="{9D8B030D-6E8A-4147-A177-3AD203B41FA5}">
                      <a16:colId xmlns:a16="http://schemas.microsoft.com/office/drawing/2014/main" val="2881836879"/>
                    </a:ext>
                  </a:extLst>
                </a:gridCol>
                <a:gridCol w="1171656">
                  <a:extLst>
                    <a:ext uri="{9D8B030D-6E8A-4147-A177-3AD203B41FA5}">
                      <a16:colId xmlns:a16="http://schemas.microsoft.com/office/drawing/2014/main" val="3950607610"/>
                    </a:ext>
                  </a:extLst>
                </a:gridCol>
                <a:gridCol w="1171656">
                  <a:extLst>
                    <a:ext uri="{9D8B030D-6E8A-4147-A177-3AD203B41FA5}">
                      <a16:colId xmlns:a16="http://schemas.microsoft.com/office/drawing/2014/main" val="2383844103"/>
                    </a:ext>
                  </a:extLst>
                </a:gridCol>
                <a:gridCol w="1388827">
                  <a:extLst>
                    <a:ext uri="{9D8B030D-6E8A-4147-A177-3AD203B41FA5}">
                      <a16:colId xmlns:a16="http://schemas.microsoft.com/office/drawing/2014/main" val="4243758406"/>
                    </a:ext>
                  </a:extLst>
                </a:gridCol>
              </a:tblGrid>
              <a:tr h="1042863">
                <a:tc>
                  <a:txBody>
                    <a:bodyPr/>
                    <a:lstStyle/>
                    <a:p>
                      <a:pPr algn="ctr"/>
                      <a:r>
                        <a:rPr lang="en-GB" sz="1600" b="1" dirty="0">
                          <a:solidFill>
                            <a:schemeClr val="bg1"/>
                          </a:solidFill>
                          <a:effectLst/>
                          <a:latin typeface="Arial" panose="020B0604020202020204" pitchFamily="34" charset="0"/>
                          <a:cs typeface="Arial" panose="020B0604020202020204" pitchFamily="34" charset="0"/>
                        </a:rPr>
                        <a:t>Location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C91"/>
                    </a:solidFill>
                  </a:tcPr>
                </a:tc>
                <a:tc>
                  <a:txBody>
                    <a:bodyPr/>
                    <a:lstStyle/>
                    <a:p>
                      <a:pPr algn="ct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Total number at location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C91"/>
                    </a:solidFill>
                  </a:tcPr>
                </a:tc>
                <a:tc>
                  <a:txBody>
                    <a:bodyPr/>
                    <a:lstStyle/>
                    <a:p>
                      <a:pPr algn="ct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Number vulnerable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C91"/>
                    </a:solidFill>
                  </a:tcPr>
                </a:tc>
                <a:tc>
                  <a:txBody>
                    <a:bodyPr/>
                    <a:lstStyle/>
                    <a:p>
                      <a:pPr algn="ct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Number not immunised at start of response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C91"/>
                    </a:solidFill>
                  </a:tcPr>
                </a:tc>
                <a:tc>
                  <a:txBody>
                    <a:bodyPr/>
                    <a:lstStyle/>
                    <a:p>
                      <a:pPr algn="ct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Number offered MMR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C91"/>
                    </a:solidFill>
                  </a:tcPr>
                </a:tc>
                <a:tc>
                  <a:txBody>
                    <a:bodyPr/>
                    <a:lstStyle/>
                    <a:p>
                      <a:pPr algn="ct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Number taken up offer of MMR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C91"/>
                    </a:solidFill>
                  </a:tcPr>
                </a:tc>
                <a:tc>
                  <a:txBody>
                    <a:bodyPr/>
                    <a:lstStyle/>
                    <a:p>
                      <a:pPr algn="ct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Number declined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C91"/>
                    </a:solidFill>
                  </a:tcPr>
                </a:tc>
                <a:tc>
                  <a:txBody>
                    <a:bodyPr/>
                    <a:lstStyle/>
                    <a:p>
                      <a:pPr algn="ct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Number DNA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C91"/>
                    </a:solidFill>
                  </a:tcPr>
                </a:tc>
                <a:tc>
                  <a:txBody>
                    <a:bodyPr/>
                    <a:lstStyle/>
                    <a:p>
                      <a:pPr algn="ct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Number outstanding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C91"/>
                    </a:solidFill>
                  </a:tcPr>
                </a:tc>
                <a:extLst>
                  <a:ext uri="{0D108BD9-81ED-4DB2-BD59-A6C34878D82A}">
                    <a16:rowId xmlns:a16="http://schemas.microsoft.com/office/drawing/2014/main" val="1940090973"/>
                  </a:ext>
                </a:extLst>
              </a:tr>
              <a:tr h="577129">
                <a:tc>
                  <a:txBody>
                    <a:bodyPr/>
                    <a:lstStyle/>
                    <a:p>
                      <a:pPr algn="ctr"/>
                      <a:r>
                        <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GB" sz="1600" b="0" dirty="0">
                        <a:solidFill>
                          <a:schemeClr val="tx1"/>
                        </a:solidFill>
                        <a:effectLst/>
                        <a:highlight>
                          <a:srgbClr val="C0C0C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endParaRPr lang="en-GB" sz="1600" b="0" dirty="0">
                        <a:solidFill>
                          <a:schemeClr val="tx1"/>
                        </a:solidFill>
                        <a:effectLst/>
                        <a:highlight>
                          <a:srgbClr val="C0C0C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endParaRPr lang="en-GB" sz="1600" b="0" dirty="0">
                        <a:solidFill>
                          <a:schemeClr val="tx1"/>
                        </a:solidFill>
                        <a:effectLst/>
                        <a:highlight>
                          <a:srgbClr val="C0C0C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endParaRPr lang="en-GB" sz="1600" b="0" dirty="0">
                        <a:solidFill>
                          <a:schemeClr val="tx1"/>
                        </a:solidFill>
                        <a:effectLst/>
                        <a:highlight>
                          <a:srgbClr val="C0C0C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endParaRPr lang="en-GB" sz="1600" b="0" dirty="0">
                        <a:solidFill>
                          <a:schemeClr val="tx1"/>
                        </a:solidFill>
                        <a:effectLst/>
                        <a:highlight>
                          <a:srgbClr val="C0C0C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endParaRPr lang="en-GB" sz="1600" b="0" dirty="0">
                        <a:solidFill>
                          <a:schemeClr val="tx1"/>
                        </a:solidFill>
                        <a:effectLst/>
                        <a:highlight>
                          <a:srgbClr val="C0C0C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400001747"/>
                  </a:ext>
                </a:extLst>
              </a:tr>
              <a:tr h="574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GB"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GB" sz="1600" b="0" dirty="0">
                        <a:solidFill>
                          <a:schemeClr val="tx1"/>
                        </a:solidFill>
                        <a:effectLst/>
                        <a:highlight>
                          <a:srgbClr val="C0C0C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endParaRPr lang="en-GB" sz="1600" b="0" dirty="0">
                        <a:solidFill>
                          <a:schemeClr val="tx1"/>
                        </a:solidFill>
                        <a:effectLst/>
                        <a:highlight>
                          <a:srgbClr val="C0C0C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endParaRPr lang="en-GB" sz="1600" b="0" dirty="0">
                        <a:solidFill>
                          <a:schemeClr val="tx1"/>
                        </a:solidFill>
                        <a:effectLst/>
                        <a:highlight>
                          <a:srgbClr val="C0C0C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endParaRPr lang="en-GB" sz="1600" b="0" dirty="0">
                        <a:solidFill>
                          <a:schemeClr val="tx1"/>
                        </a:solidFill>
                        <a:effectLst/>
                        <a:highlight>
                          <a:srgbClr val="C0C0C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endParaRPr lang="en-GB" sz="1600" b="0" dirty="0">
                        <a:solidFill>
                          <a:schemeClr val="tx1"/>
                        </a:solidFill>
                        <a:effectLst/>
                        <a:highlight>
                          <a:srgbClr val="C0C0C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endParaRPr lang="en-GB" sz="1600" b="0" dirty="0">
                        <a:solidFill>
                          <a:schemeClr val="tx1"/>
                        </a:solidFill>
                        <a:effectLst/>
                        <a:highlight>
                          <a:srgbClr val="C0C0C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513964889"/>
                  </a:ext>
                </a:extLst>
              </a:tr>
              <a:tr h="574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GB"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GB" sz="1600" b="0" dirty="0">
                        <a:solidFill>
                          <a:schemeClr val="tx1"/>
                        </a:solidFill>
                        <a:effectLst/>
                        <a:highlight>
                          <a:srgbClr val="C0C0C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endParaRPr lang="en-GB" sz="1600" b="0" dirty="0">
                        <a:solidFill>
                          <a:schemeClr val="tx1"/>
                        </a:solidFill>
                        <a:effectLst/>
                        <a:highlight>
                          <a:srgbClr val="C0C0C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endParaRPr lang="en-GB" sz="1600" b="0" dirty="0">
                        <a:solidFill>
                          <a:schemeClr val="tx1"/>
                        </a:solidFill>
                        <a:effectLst/>
                        <a:highlight>
                          <a:srgbClr val="C0C0C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endParaRPr lang="en-GB" sz="1600" b="0" dirty="0">
                        <a:solidFill>
                          <a:schemeClr val="tx1"/>
                        </a:solidFill>
                        <a:effectLst/>
                        <a:highlight>
                          <a:srgbClr val="C0C0C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endParaRPr lang="en-GB" sz="1600" b="0" dirty="0">
                        <a:solidFill>
                          <a:schemeClr val="tx1"/>
                        </a:solidFill>
                        <a:effectLst/>
                        <a:highlight>
                          <a:srgbClr val="C0C0C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endParaRPr lang="en-GB" sz="1600" b="0" dirty="0">
                        <a:solidFill>
                          <a:schemeClr val="tx1"/>
                        </a:solidFill>
                        <a:effectLst/>
                        <a:highlight>
                          <a:srgbClr val="C0C0C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554776385"/>
                  </a:ext>
                </a:extLst>
              </a:tr>
              <a:tr h="574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GB"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GB" sz="1600" b="0" dirty="0">
                        <a:solidFill>
                          <a:schemeClr val="tx1"/>
                        </a:solidFill>
                        <a:effectLst/>
                        <a:highlight>
                          <a:srgbClr val="C0C0C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endParaRPr lang="en-GB" sz="1600" b="0" dirty="0">
                        <a:solidFill>
                          <a:schemeClr val="tx1"/>
                        </a:solidFill>
                        <a:effectLst/>
                        <a:highlight>
                          <a:srgbClr val="C0C0C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endParaRPr lang="en-GB" sz="1600" b="0" dirty="0">
                        <a:solidFill>
                          <a:schemeClr val="tx1"/>
                        </a:solidFill>
                        <a:effectLst/>
                        <a:highlight>
                          <a:srgbClr val="C0C0C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endParaRPr lang="en-GB" sz="1600" b="0" dirty="0">
                        <a:solidFill>
                          <a:schemeClr val="tx1"/>
                        </a:solidFill>
                        <a:effectLst/>
                        <a:highlight>
                          <a:srgbClr val="C0C0C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endParaRPr lang="en-GB" sz="1600" b="0" dirty="0">
                        <a:solidFill>
                          <a:schemeClr val="tx1"/>
                        </a:solidFill>
                        <a:effectLst/>
                        <a:highlight>
                          <a:srgbClr val="C0C0C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endParaRPr lang="en-GB" sz="1600" b="0" dirty="0">
                        <a:solidFill>
                          <a:schemeClr val="tx1"/>
                        </a:solidFill>
                        <a:effectLst/>
                        <a:highlight>
                          <a:srgbClr val="C0C0C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273699644"/>
                  </a:ext>
                </a:extLst>
              </a:tr>
              <a:tr h="574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Prison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313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282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117 (41%)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106 (38%)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59 (21%)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3028377"/>
                  </a:ext>
                </a:extLst>
              </a:tr>
            </a:tbl>
          </a:graphicData>
        </a:graphic>
      </p:graphicFrame>
      <p:sp>
        <p:nvSpPr>
          <p:cNvPr id="3" name="TextBox 2">
            <a:extLst>
              <a:ext uri="{FF2B5EF4-FFF2-40B4-BE49-F238E27FC236}">
                <a16:creationId xmlns:a16="http://schemas.microsoft.com/office/drawing/2014/main" id="{174A82A1-ADCB-DD0A-8A1B-16D13D23B6F7}"/>
              </a:ext>
            </a:extLst>
          </p:cNvPr>
          <p:cNvSpPr txBox="1"/>
          <p:nvPr/>
        </p:nvSpPr>
        <p:spPr>
          <a:xfrm>
            <a:off x="406008" y="6016996"/>
            <a:ext cx="8458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 Mainly new admissions from last few weeks</a:t>
            </a:r>
          </a:p>
        </p:txBody>
      </p:sp>
    </p:spTree>
    <p:extLst>
      <p:ext uri="{BB962C8B-B14F-4D97-AF65-F5344CB8AC3E}">
        <p14:creationId xmlns:p14="http://schemas.microsoft.com/office/powerpoint/2010/main" val="3386868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98CA7-3577-4A5A-8927-14A088F29687}"/>
              </a:ext>
            </a:extLst>
          </p:cNvPr>
          <p:cNvSpPr>
            <a:spLocks noGrp="1"/>
          </p:cNvSpPr>
          <p:nvPr>
            <p:ph type="title"/>
          </p:nvPr>
        </p:nvSpPr>
        <p:spPr>
          <a:xfrm>
            <a:off x="615956" y="179416"/>
            <a:ext cx="11123856" cy="1300468"/>
          </a:xfrm>
        </p:spPr>
        <p:txBody>
          <a:bodyPr>
            <a:normAutofit fontScale="90000"/>
          </a:bodyPr>
          <a:lstStyle/>
          <a:p>
            <a:r>
              <a:rPr lang="en-GB" sz="4400" dirty="0"/>
              <a:t>Control measures; Vaccination of staff</a:t>
            </a:r>
            <a:br>
              <a:rPr lang="en-GB" dirty="0"/>
            </a:br>
            <a:br>
              <a:rPr lang="en-GB" dirty="0"/>
            </a:br>
            <a:r>
              <a:rPr lang="en-GB" dirty="0"/>
              <a:t>Summary: MMR status of staff</a:t>
            </a:r>
            <a:br>
              <a:rPr lang="en-GB" dirty="0"/>
            </a:br>
            <a:endParaRPr lang="en-GB" dirty="0"/>
          </a:p>
        </p:txBody>
      </p:sp>
      <p:sp>
        <p:nvSpPr>
          <p:cNvPr id="4" name="Footer Placeholder 3">
            <a:extLst>
              <a:ext uri="{FF2B5EF4-FFF2-40B4-BE49-F238E27FC236}">
                <a16:creationId xmlns:a16="http://schemas.microsoft.com/office/drawing/2014/main" id="{0B55D9BC-1EBE-4FAB-B909-E019371CFC54}"/>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Measles at HMP Five Wells</a:t>
            </a:r>
          </a:p>
        </p:txBody>
      </p:sp>
      <p:sp>
        <p:nvSpPr>
          <p:cNvPr id="5" name="Slide Number Placeholder 4">
            <a:extLst>
              <a:ext uri="{FF2B5EF4-FFF2-40B4-BE49-F238E27FC236}">
                <a16:creationId xmlns:a16="http://schemas.microsoft.com/office/drawing/2014/main" id="{CB8C1D71-8326-4762-B56A-14E8E712227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4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graphicFrame>
        <p:nvGraphicFramePr>
          <p:cNvPr id="3" name="Content Placeholder 5">
            <a:extLst>
              <a:ext uri="{FF2B5EF4-FFF2-40B4-BE49-F238E27FC236}">
                <a16:creationId xmlns:a16="http://schemas.microsoft.com/office/drawing/2014/main" id="{EA272C9A-5EFF-51EE-5D9B-A3626C57E346}"/>
              </a:ext>
            </a:extLst>
          </p:cNvPr>
          <p:cNvGraphicFramePr>
            <a:graphicFrameLocks noGrp="1"/>
          </p:cNvGraphicFramePr>
          <p:nvPr>
            <p:ph idx="1"/>
          </p:nvPr>
        </p:nvGraphicFramePr>
        <p:xfrm>
          <a:off x="575851" y="1818240"/>
          <a:ext cx="10664079" cy="1552900"/>
        </p:xfrm>
        <a:graphic>
          <a:graphicData uri="http://schemas.openxmlformats.org/drawingml/2006/table">
            <a:tbl>
              <a:tblPr firstRow="1" firstCol="1" bandRow="1"/>
              <a:tblGrid>
                <a:gridCol w="1647645">
                  <a:extLst>
                    <a:ext uri="{9D8B030D-6E8A-4147-A177-3AD203B41FA5}">
                      <a16:colId xmlns:a16="http://schemas.microsoft.com/office/drawing/2014/main" val="4202632596"/>
                    </a:ext>
                  </a:extLst>
                </a:gridCol>
                <a:gridCol w="1288062">
                  <a:extLst>
                    <a:ext uri="{9D8B030D-6E8A-4147-A177-3AD203B41FA5}">
                      <a16:colId xmlns:a16="http://schemas.microsoft.com/office/drawing/2014/main" val="3891523016"/>
                    </a:ext>
                  </a:extLst>
                </a:gridCol>
                <a:gridCol w="1288062">
                  <a:extLst>
                    <a:ext uri="{9D8B030D-6E8A-4147-A177-3AD203B41FA5}">
                      <a16:colId xmlns:a16="http://schemas.microsoft.com/office/drawing/2014/main" val="155766669"/>
                    </a:ext>
                  </a:extLst>
                </a:gridCol>
                <a:gridCol w="1357023">
                  <a:extLst>
                    <a:ext uri="{9D8B030D-6E8A-4147-A177-3AD203B41FA5}">
                      <a16:colId xmlns:a16="http://schemas.microsoft.com/office/drawing/2014/main" val="3858770084"/>
                    </a:ext>
                  </a:extLst>
                </a:gridCol>
                <a:gridCol w="1219101">
                  <a:extLst>
                    <a:ext uri="{9D8B030D-6E8A-4147-A177-3AD203B41FA5}">
                      <a16:colId xmlns:a16="http://schemas.microsoft.com/office/drawing/2014/main" val="51766303"/>
                    </a:ext>
                  </a:extLst>
                </a:gridCol>
                <a:gridCol w="1288062">
                  <a:extLst>
                    <a:ext uri="{9D8B030D-6E8A-4147-A177-3AD203B41FA5}">
                      <a16:colId xmlns:a16="http://schemas.microsoft.com/office/drawing/2014/main" val="636903085"/>
                    </a:ext>
                  </a:extLst>
                </a:gridCol>
                <a:gridCol w="1288062">
                  <a:extLst>
                    <a:ext uri="{9D8B030D-6E8A-4147-A177-3AD203B41FA5}">
                      <a16:colId xmlns:a16="http://schemas.microsoft.com/office/drawing/2014/main" val="3950607610"/>
                    </a:ext>
                  </a:extLst>
                </a:gridCol>
                <a:gridCol w="1288062">
                  <a:extLst>
                    <a:ext uri="{9D8B030D-6E8A-4147-A177-3AD203B41FA5}">
                      <a16:colId xmlns:a16="http://schemas.microsoft.com/office/drawing/2014/main" val="2383844103"/>
                    </a:ext>
                  </a:extLst>
                </a:gridCol>
              </a:tblGrid>
              <a:tr h="975771">
                <a:tc>
                  <a:txBody>
                    <a:bodyPr/>
                    <a:lstStyle/>
                    <a:p>
                      <a:pPr algn="ctr"/>
                      <a:r>
                        <a:rPr lang="en-GB" sz="1600" b="1" dirty="0">
                          <a:solidFill>
                            <a:schemeClr val="bg1"/>
                          </a:solidFill>
                          <a:effectLst/>
                          <a:latin typeface="Arial" panose="020B0604020202020204" pitchFamily="34" charset="0"/>
                          <a:cs typeface="Arial" panose="020B0604020202020204" pitchFamily="34" charset="0"/>
                        </a:rPr>
                        <a:t>Location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C91"/>
                    </a:solidFill>
                  </a:tcPr>
                </a:tc>
                <a:tc>
                  <a:txBody>
                    <a:bodyPr/>
                    <a:lstStyle/>
                    <a:p>
                      <a:pPr algn="ct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Total number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C91"/>
                    </a:solidFill>
                  </a:tcPr>
                </a:tc>
                <a:tc>
                  <a:txBody>
                    <a:bodyPr/>
                    <a:lstStyle/>
                    <a:p>
                      <a:pPr algn="ct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Number vulnerable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C91"/>
                    </a:solidFill>
                  </a:tcPr>
                </a:tc>
                <a:tc>
                  <a:txBody>
                    <a:bodyPr/>
                    <a:lstStyle/>
                    <a:p>
                      <a:pPr algn="ct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Number not immunised at start of response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C91"/>
                    </a:solidFill>
                  </a:tcPr>
                </a:tc>
                <a:tc>
                  <a:txBody>
                    <a:bodyPr/>
                    <a:lstStyle/>
                    <a:p>
                      <a:pPr marL="0" algn="ctr" defTabSz="914400" rtl="0" eaLnBrk="1" latinLnBrk="0" hangingPunct="1"/>
                      <a:r>
                        <a:rPr lang="en-GB" sz="1600" b="1" kern="1200" dirty="0">
                          <a:solidFill>
                            <a:schemeClr val="bg1"/>
                          </a:solidFill>
                          <a:effectLst/>
                          <a:latin typeface="Arial" panose="020B0604020202020204" pitchFamily="34" charset="0"/>
                          <a:cs typeface="Arial" panose="020B0604020202020204" pitchFamily="34" charset="0"/>
                        </a:rPr>
                        <a:t>Number interested in having MMR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C91"/>
                    </a:solidFill>
                  </a:tcPr>
                </a:tc>
                <a:tc>
                  <a:txBody>
                    <a:bodyPr/>
                    <a:lstStyle/>
                    <a:p>
                      <a:pPr algn="ct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Number taken up offer of MMR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C91"/>
                    </a:solidFill>
                  </a:tcPr>
                </a:tc>
                <a:tc>
                  <a:txBody>
                    <a:bodyPr/>
                    <a:lstStyle/>
                    <a:p>
                      <a:pPr algn="ct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Number declined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C91"/>
                    </a:solidFill>
                  </a:tcPr>
                </a:tc>
                <a:tc>
                  <a:txBody>
                    <a:bodyPr/>
                    <a:lstStyle/>
                    <a:p>
                      <a:pPr algn="ct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Number DNA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C91"/>
                    </a:solidFill>
                  </a:tcPr>
                </a:tc>
                <a:extLst>
                  <a:ext uri="{0D108BD9-81ED-4DB2-BD59-A6C34878D82A}">
                    <a16:rowId xmlns:a16="http://schemas.microsoft.com/office/drawing/2014/main" val="1940090973"/>
                  </a:ext>
                </a:extLst>
              </a:tr>
              <a:tr h="577129">
                <a:tc>
                  <a:txBody>
                    <a:bodyPr/>
                    <a:lstStyle/>
                    <a:p>
                      <a:pPr algn="ctr"/>
                      <a:r>
                        <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Prison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Unknown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Unknown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r>
                        <a:rPr lang="en-GB" sz="1600" b="0" kern="1200" dirty="0">
                          <a:solidFill>
                            <a:schemeClr val="tx1"/>
                          </a:solidFill>
                          <a:effectLst/>
                          <a:latin typeface="Arial" panose="020B0604020202020204" pitchFamily="34" charset="0"/>
                          <a:cs typeface="Arial" panose="020B0604020202020204" pitchFamily="34" charset="0"/>
                        </a:rPr>
                        <a:t>110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b="0" kern="1200">
                          <a:solidFill>
                            <a:schemeClr val="tx1"/>
                          </a:solidFill>
                          <a:effectLst/>
                          <a:latin typeface="Arial" panose="020B0604020202020204" pitchFamily="34" charset="0"/>
                          <a:ea typeface="Calibri" panose="020F0502020204030204" pitchFamily="34" charset="0"/>
                          <a:cs typeface="Arial" panose="020B0604020202020204" pitchFamily="34" charset="0"/>
                        </a:rPr>
                        <a:t>53</a:t>
                      </a:r>
                      <a:endParaRPr lang="en-GB"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GB"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GB"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0001747"/>
                  </a:ext>
                </a:extLst>
              </a:tr>
            </a:tbl>
          </a:graphicData>
        </a:graphic>
      </p:graphicFrame>
      <p:sp>
        <p:nvSpPr>
          <p:cNvPr id="7" name="TextBox 6">
            <a:extLst>
              <a:ext uri="{FF2B5EF4-FFF2-40B4-BE49-F238E27FC236}">
                <a16:creationId xmlns:a16="http://schemas.microsoft.com/office/drawing/2014/main" id="{CC9FF37C-6FDA-06E2-2C65-0CE74F3E68F6}"/>
              </a:ext>
            </a:extLst>
          </p:cNvPr>
          <p:cNvSpPr txBox="1"/>
          <p:nvPr/>
        </p:nvSpPr>
        <p:spPr>
          <a:xfrm>
            <a:off x="615956" y="3761194"/>
            <a:ext cx="11123856" cy="267765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rPr>
              <a:t>Local Authority&amp; NHSE Commissioned Vaccination bus for staff (10-11th June)</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rPr>
              <a:t>Delays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rPr>
              <a:t>Mobile vaccination risk assessment</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rPr>
              <a:t>Public liability documents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rPr>
              <a:t>Situated in car park for ease of access</a:t>
            </a:r>
          </a:p>
        </p:txBody>
      </p:sp>
    </p:spTree>
    <p:extLst>
      <p:ext uri="{BB962C8B-B14F-4D97-AF65-F5344CB8AC3E}">
        <p14:creationId xmlns:p14="http://schemas.microsoft.com/office/powerpoint/2010/main" val="2382599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7F79E-1374-3734-2D7B-F66D0BCFF46F}"/>
              </a:ext>
            </a:extLst>
          </p:cNvPr>
          <p:cNvSpPr>
            <a:spLocks noGrp="1"/>
          </p:cNvSpPr>
          <p:nvPr>
            <p:ph type="title"/>
          </p:nvPr>
        </p:nvSpPr>
        <p:spPr/>
        <p:txBody>
          <a:bodyPr/>
          <a:lstStyle/>
          <a:p>
            <a:r>
              <a:rPr lang="en-GB" dirty="0"/>
              <a:t>Control Measures 2</a:t>
            </a:r>
          </a:p>
        </p:txBody>
      </p:sp>
      <p:sp>
        <p:nvSpPr>
          <p:cNvPr id="3" name="Content Placeholder 2">
            <a:extLst>
              <a:ext uri="{FF2B5EF4-FFF2-40B4-BE49-F238E27FC236}">
                <a16:creationId xmlns:a16="http://schemas.microsoft.com/office/drawing/2014/main" id="{23599756-B6A3-EA5E-78CA-288D8DE5EEB8}"/>
              </a:ext>
            </a:extLst>
          </p:cNvPr>
          <p:cNvSpPr>
            <a:spLocks noGrp="1"/>
          </p:cNvSpPr>
          <p:nvPr>
            <p:ph idx="1"/>
          </p:nvPr>
        </p:nvSpPr>
        <p:spPr/>
        <p:txBody>
          <a:bodyPr>
            <a:normAutofit/>
          </a:bodyPr>
          <a:lstStyle/>
          <a:p>
            <a:r>
              <a:rPr lang="en-GB" sz="3200" kern="100" dirty="0">
                <a:effectLst/>
                <a:latin typeface="+mn-lt"/>
                <a:ea typeface="Calibri" panose="020F0502020204030204" pitchFamily="34" charset="0"/>
                <a:cs typeface="Times New Roman" panose="02020603050405020304" pitchFamily="18" charset="0"/>
              </a:rPr>
              <a:t>Raising awareness amongst staff and prisoners</a:t>
            </a:r>
          </a:p>
          <a:p>
            <a:pPr lvl="1"/>
            <a:r>
              <a:rPr lang="en-GB" sz="3000" kern="100" dirty="0">
                <a:latin typeface="+mn-lt"/>
                <a:ea typeface="Calibri" panose="020F0502020204030204" pitchFamily="34" charset="0"/>
                <a:cs typeface="Times New Roman" panose="02020603050405020304" pitchFamily="18" charset="0"/>
              </a:rPr>
              <a:t>Posters</a:t>
            </a:r>
          </a:p>
          <a:p>
            <a:pPr lvl="1"/>
            <a:r>
              <a:rPr lang="en-GB" sz="3000" kern="100" dirty="0">
                <a:effectLst/>
                <a:latin typeface="+mn-lt"/>
                <a:ea typeface="Calibri" panose="020F0502020204030204" pitchFamily="34" charset="0"/>
                <a:cs typeface="Times New Roman" panose="02020603050405020304" pitchFamily="18" charset="0"/>
              </a:rPr>
              <a:t>Radio messages</a:t>
            </a:r>
          </a:p>
          <a:p>
            <a:pPr lvl="1"/>
            <a:r>
              <a:rPr lang="en-GB" sz="3000" kern="100" dirty="0">
                <a:latin typeface="+mn-lt"/>
                <a:ea typeface="Calibri" panose="020F0502020204030204" pitchFamily="34" charset="0"/>
                <a:cs typeface="Times New Roman" panose="02020603050405020304" pitchFamily="18" charset="0"/>
              </a:rPr>
              <a:t>Screen savers</a:t>
            </a:r>
            <a:endParaRPr lang="en-GB" sz="3000" kern="100" dirty="0">
              <a:effectLst/>
              <a:latin typeface="+mn-lt"/>
              <a:ea typeface="Calibri" panose="020F0502020204030204" pitchFamily="34" charset="0"/>
              <a:cs typeface="Times New Roman" panose="02020603050405020304" pitchFamily="18" charset="0"/>
            </a:endParaRPr>
          </a:p>
          <a:p>
            <a:r>
              <a:rPr lang="en-GB" sz="3200" kern="100" dirty="0">
                <a:effectLst/>
                <a:latin typeface="+mn-lt"/>
                <a:ea typeface="Calibri" panose="020F0502020204030204" pitchFamily="34" charset="0"/>
                <a:cs typeface="Times New Roman" panose="02020603050405020304" pitchFamily="18" charset="0"/>
              </a:rPr>
              <a:t>PPE</a:t>
            </a:r>
          </a:p>
          <a:p>
            <a:r>
              <a:rPr lang="en-GB" sz="3200" kern="100" dirty="0">
                <a:effectLst/>
                <a:latin typeface="+mn-lt"/>
                <a:ea typeface="Calibri" panose="020F0502020204030204" pitchFamily="34" charset="0"/>
                <a:cs typeface="Times New Roman" panose="02020603050405020304" pitchFamily="18" charset="0"/>
              </a:rPr>
              <a:t>IPC review on site</a:t>
            </a:r>
          </a:p>
          <a:p>
            <a:r>
              <a:rPr lang="en-GB" sz="3200" kern="100" dirty="0">
                <a:latin typeface="+mn-lt"/>
                <a:ea typeface="Calibri" panose="020F0502020204030204" pitchFamily="34" charset="0"/>
                <a:cs typeface="Times New Roman" panose="02020603050405020304" pitchFamily="18" charset="0"/>
              </a:rPr>
              <a:t>IP</a:t>
            </a:r>
            <a:r>
              <a:rPr lang="en-GB" sz="3200" kern="100" dirty="0">
                <a:effectLst/>
                <a:latin typeface="+mn-lt"/>
                <a:ea typeface="Calibri" panose="020F0502020204030204" pitchFamily="34" charset="0"/>
                <a:cs typeface="Times New Roman" panose="02020603050405020304" pitchFamily="18" charset="0"/>
              </a:rPr>
              <a:t>C training provided to staff</a:t>
            </a:r>
          </a:p>
          <a:p>
            <a:endParaRPr lang="en-GB" sz="3200" kern="100" dirty="0">
              <a:effectLst/>
              <a:latin typeface="+mn-lt"/>
              <a:ea typeface="Calibri" panose="020F0502020204030204" pitchFamily="34" charset="0"/>
              <a:cs typeface="Times New Roman" panose="02020603050405020304" pitchFamily="18" charset="0"/>
            </a:endParaRPr>
          </a:p>
          <a:p>
            <a:endParaRPr lang="en-GB" sz="4000" dirty="0">
              <a:latin typeface="+mn-lt"/>
            </a:endParaRPr>
          </a:p>
        </p:txBody>
      </p:sp>
      <p:sp>
        <p:nvSpPr>
          <p:cNvPr id="4" name="Footer Placeholder 3">
            <a:extLst>
              <a:ext uri="{FF2B5EF4-FFF2-40B4-BE49-F238E27FC236}">
                <a16:creationId xmlns:a16="http://schemas.microsoft.com/office/drawing/2014/main" id="{8A0C4C00-091C-742F-A383-E113F9F8AB81}"/>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rPr>
              <a:t>Presentation title</a:t>
            </a:r>
            <a:endParaRPr kumimoji="0" lang="en-GB" sz="14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273244CC-9CDF-B0CC-D1CC-599E0628D22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4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13870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8FFA0-A8C3-57BA-D771-8BDAF0778805}"/>
              </a:ext>
            </a:extLst>
          </p:cNvPr>
          <p:cNvSpPr>
            <a:spLocks noGrp="1"/>
          </p:cNvSpPr>
          <p:nvPr>
            <p:ph type="title"/>
          </p:nvPr>
        </p:nvSpPr>
        <p:spPr/>
        <p:txBody>
          <a:bodyPr/>
          <a:lstStyle/>
          <a:p>
            <a:r>
              <a:rPr lang="en-GB" dirty="0"/>
              <a:t>Challenges</a:t>
            </a:r>
          </a:p>
        </p:txBody>
      </p:sp>
      <p:sp>
        <p:nvSpPr>
          <p:cNvPr id="3" name="Content Placeholder 2">
            <a:extLst>
              <a:ext uri="{FF2B5EF4-FFF2-40B4-BE49-F238E27FC236}">
                <a16:creationId xmlns:a16="http://schemas.microsoft.com/office/drawing/2014/main" id="{641E659E-0451-0100-C654-03DEDCD754C7}"/>
              </a:ext>
            </a:extLst>
          </p:cNvPr>
          <p:cNvSpPr>
            <a:spLocks noGrp="1"/>
          </p:cNvSpPr>
          <p:nvPr>
            <p:ph idx="1"/>
          </p:nvPr>
        </p:nvSpPr>
        <p:spPr>
          <a:xfrm>
            <a:off x="615955" y="866275"/>
            <a:ext cx="11123857" cy="5259890"/>
          </a:xfrm>
        </p:spPr>
        <p:txBody>
          <a:bodyPr>
            <a:normAutofit fontScale="92500" lnSpcReduction="10000"/>
          </a:bodyPr>
          <a:lstStyle/>
          <a:p>
            <a:r>
              <a:rPr lang="en-GB" dirty="0"/>
              <a:t>Outbreak management was complicated</a:t>
            </a:r>
          </a:p>
          <a:p>
            <a:pPr lvl="1"/>
            <a:r>
              <a:rPr lang="en-GB" dirty="0"/>
              <a:t>the dynamic nature of the setting</a:t>
            </a:r>
          </a:p>
          <a:p>
            <a:pPr lvl="1"/>
            <a:r>
              <a:rPr lang="en-GB" dirty="0"/>
              <a:t>the characteristics of the prisoners</a:t>
            </a:r>
          </a:p>
          <a:p>
            <a:pPr lvl="1"/>
            <a:r>
              <a:rPr lang="en-GB" dirty="0"/>
              <a:t>a lack of context specific guidance. </a:t>
            </a:r>
          </a:p>
          <a:p>
            <a:r>
              <a:rPr lang="en-GB" dirty="0"/>
              <a:t>Risk assessment tailored and adapted around the prison’s regime</a:t>
            </a:r>
          </a:p>
          <a:p>
            <a:pPr lvl="1"/>
            <a:r>
              <a:rPr lang="en-GB" dirty="0"/>
              <a:t>ensure staff and prisoners safety and wellbeing</a:t>
            </a:r>
          </a:p>
          <a:p>
            <a:r>
              <a:rPr lang="en-GB" dirty="0"/>
              <a:t>Specific challenges included:</a:t>
            </a:r>
          </a:p>
          <a:p>
            <a:pPr lvl="1"/>
            <a:r>
              <a:rPr lang="en-GB" dirty="0"/>
              <a:t>Lack of access to vaccination records</a:t>
            </a:r>
          </a:p>
          <a:p>
            <a:pPr lvl="1"/>
            <a:r>
              <a:rPr lang="en-GB" dirty="0"/>
              <a:t>Vaccine procurement </a:t>
            </a:r>
          </a:p>
          <a:p>
            <a:pPr lvl="1"/>
            <a:r>
              <a:rPr lang="en-GB" dirty="0"/>
              <a:t>Lack of fit-testing for prison staff</a:t>
            </a:r>
          </a:p>
          <a:p>
            <a:pPr lvl="1"/>
            <a:r>
              <a:rPr lang="en-GB" dirty="0"/>
              <a:t>Contact tracing of exposed prisoners (esp unvaccinated), hosp and funeral</a:t>
            </a:r>
          </a:p>
          <a:p>
            <a:pPr lvl="1"/>
            <a:r>
              <a:rPr lang="en-GB" dirty="0"/>
              <a:t>Isolating cases</a:t>
            </a:r>
          </a:p>
          <a:p>
            <a:pPr lvl="1"/>
            <a:r>
              <a:rPr lang="en-GB" dirty="0"/>
              <a:t>Cohorting of wings/staff (vaccinated)</a:t>
            </a:r>
          </a:p>
          <a:p>
            <a:pPr lvl="1"/>
            <a:r>
              <a:rPr lang="en-GB" dirty="0"/>
              <a:t>Lack of occupational health delivery of staff MMR vaccination</a:t>
            </a:r>
          </a:p>
          <a:p>
            <a:pPr lvl="1"/>
            <a:r>
              <a:rPr lang="en-GB" dirty="0"/>
              <a:t>Microbiological - logistical issues, interpretation of results</a:t>
            </a:r>
          </a:p>
          <a:p>
            <a:pPr lvl="1"/>
            <a:r>
              <a:rPr lang="en-GB" dirty="0"/>
              <a:t>Maintaining health and wellbeing of prisoners (exercise, meds, visitors)</a:t>
            </a:r>
          </a:p>
        </p:txBody>
      </p:sp>
      <p:sp>
        <p:nvSpPr>
          <p:cNvPr id="4" name="Footer Placeholder 3">
            <a:extLst>
              <a:ext uri="{FF2B5EF4-FFF2-40B4-BE49-F238E27FC236}">
                <a16:creationId xmlns:a16="http://schemas.microsoft.com/office/drawing/2014/main" id="{9EB50031-FA60-FF1F-0924-85F8CBC1D453}"/>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rPr>
              <a:t>Presentation title</a:t>
            </a:r>
            <a:endParaRPr kumimoji="0" lang="en-GB" sz="14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83347AE6-84ED-966D-D9E7-78179CBED3F5}"/>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4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67647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102D7-67E2-06AF-AC60-4B8057121A9C}"/>
              </a:ext>
            </a:extLst>
          </p:cNvPr>
          <p:cNvSpPr>
            <a:spLocks noGrp="1"/>
          </p:cNvSpPr>
          <p:nvPr>
            <p:ph type="title"/>
          </p:nvPr>
        </p:nvSpPr>
        <p:spPr/>
        <p:txBody>
          <a:bodyPr/>
          <a:lstStyle/>
          <a:p>
            <a:r>
              <a:rPr lang="en-GB" dirty="0"/>
              <a:t>Lessons learned</a:t>
            </a:r>
          </a:p>
        </p:txBody>
      </p:sp>
      <p:sp>
        <p:nvSpPr>
          <p:cNvPr id="3" name="Content Placeholder 2">
            <a:extLst>
              <a:ext uri="{FF2B5EF4-FFF2-40B4-BE49-F238E27FC236}">
                <a16:creationId xmlns:a16="http://schemas.microsoft.com/office/drawing/2014/main" id="{37A5F448-A28C-8624-2DCA-B257D3C9BA70}"/>
              </a:ext>
            </a:extLst>
          </p:cNvPr>
          <p:cNvSpPr>
            <a:spLocks noGrp="1"/>
          </p:cNvSpPr>
          <p:nvPr>
            <p:ph idx="1"/>
          </p:nvPr>
        </p:nvSpPr>
        <p:spPr>
          <a:xfrm>
            <a:off x="615955" y="1152023"/>
            <a:ext cx="11123857" cy="4974141"/>
          </a:xfrm>
        </p:spPr>
        <p:txBody>
          <a:bodyPr>
            <a:normAutofit fontScale="92500" lnSpcReduction="10000"/>
          </a:bodyPr>
          <a:lstStyle/>
          <a:p>
            <a:pPr marL="0" indent="0">
              <a:buNone/>
            </a:pPr>
            <a:r>
              <a:rPr lang="en-GB" b="1" dirty="0"/>
              <a:t>HMP Prison recommendations</a:t>
            </a:r>
          </a:p>
          <a:p>
            <a:r>
              <a:rPr lang="en-GB" dirty="0"/>
              <a:t>Assess MMR status of prisoners on arrival</a:t>
            </a:r>
          </a:p>
          <a:p>
            <a:pPr lvl="1"/>
            <a:r>
              <a:rPr lang="en-GB" dirty="0"/>
              <a:t>absence assume susceptible and offer catch-up – document response</a:t>
            </a:r>
          </a:p>
          <a:p>
            <a:r>
              <a:rPr lang="en-GB" dirty="0"/>
              <a:t>Document/assess vulnerability/immunity of prisoners/staff </a:t>
            </a:r>
          </a:p>
          <a:p>
            <a:r>
              <a:rPr lang="en-GB" dirty="0"/>
              <a:t>Agree pathways for community HNIG/Trust IVIG access/administration </a:t>
            </a:r>
          </a:p>
          <a:p>
            <a:r>
              <a:rPr lang="en-GB" dirty="0"/>
              <a:t>Develop systems to protect most vulnerable at harm  (support by staff with 2 x MMR, isolate/move from infected wing)</a:t>
            </a:r>
          </a:p>
          <a:p>
            <a:r>
              <a:rPr lang="en-GB" dirty="0"/>
              <a:t>Compartmentalise prison access to dampen transmission during outbreaks</a:t>
            </a:r>
          </a:p>
          <a:p>
            <a:r>
              <a:rPr lang="en-GB" sz="2400" kern="100" dirty="0">
                <a:latin typeface="+mn-lt"/>
                <a:ea typeface="Calibri" panose="020F0502020204030204" pitchFamily="34" charset="0"/>
                <a:cs typeface="Times New Roman" panose="02020603050405020304" pitchFamily="18" charset="0"/>
              </a:rPr>
              <a:t>Fit testing kept up to date and documented</a:t>
            </a:r>
          </a:p>
          <a:p>
            <a:r>
              <a:rPr lang="en-GB" sz="2400" kern="100" dirty="0">
                <a:latin typeface="+mn-lt"/>
                <a:ea typeface="Calibri" panose="020F0502020204030204" pitchFamily="34" charset="0"/>
                <a:cs typeface="Times New Roman" panose="02020603050405020304" pitchFamily="18" charset="0"/>
              </a:rPr>
              <a:t>Use of iLog number for samples related to an outbreak, labelling</a:t>
            </a:r>
          </a:p>
          <a:p>
            <a:r>
              <a:rPr lang="en-GB" sz="2400" kern="100" dirty="0">
                <a:latin typeface="+mn-lt"/>
                <a:ea typeface="Calibri" panose="020F0502020204030204" pitchFamily="34" charset="0"/>
                <a:cs typeface="Times New Roman" panose="02020603050405020304" pitchFamily="18" charset="0"/>
              </a:rPr>
              <a:t>Audit stock of masks</a:t>
            </a:r>
          </a:p>
          <a:p>
            <a:r>
              <a:rPr lang="en-GB" kern="100" dirty="0">
                <a:latin typeface="+mn-lt"/>
                <a:ea typeface="Calibri" panose="020F0502020204030204" pitchFamily="34" charset="0"/>
                <a:cs typeface="Times New Roman" panose="02020603050405020304" pitchFamily="18" charset="0"/>
              </a:rPr>
              <a:t>Allowing </a:t>
            </a:r>
            <a:r>
              <a:rPr lang="en-GB" kern="100" dirty="0" err="1">
                <a:latin typeface="+mn-lt"/>
                <a:ea typeface="Calibri" panose="020F0502020204030204" pitchFamily="34" charset="0"/>
                <a:cs typeface="Times New Roman" panose="02020603050405020304" pitchFamily="18" charset="0"/>
              </a:rPr>
              <a:t>ipads</a:t>
            </a:r>
            <a:r>
              <a:rPr lang="en-GB" kern="100" dirty="0">
                <a:latin typeface="+mn-lt"/>
                <a:ea typeface="Calibri" panose="020F0502020204030204" pitchFamily="34" charset="0"/>
                <a:cs typeface="Times New Roman" panose="02020603050405020304" pitchFamily="18" charset="0"/>
              </a:rPr>
              <a:t> and concessions during lockdown</a:t>
            </a:r>
          </a:p>
          <a:p>
            <a:r>
              <a:rPr lang="en-GB" sz="2400" kern="100" dirty="0">
                <a:latin typeface="+mn-lt"/>
                <a:ea typeface="Calibri" panose="020F0502020204030204" pitchFamily="34" charset="0"/>
                <a:cs typeface="Times New Roman" panose="02020603050405020304" pitchFamily="18" charset="0"/>
              </a:rPr>
              <a:t>Safe exit from lockdown</a:t>
            </a:r>
          </a:p>
          <a:p>
            <a:pPr marL="0" indent="0">
              <a:buNone/>
            </a:pPr>
            <a:endParaRPr lang="en-GB" dirty="0"/>
          </a:p>
        </p:txBody>
      </p:sp>
      <p:sp>
        <p:nvSpPr>
          <p:cNvPr id="4" name="Footer Placeholder 3">
            <a:extLst>
              <a:ext uri="{FF2B5EF4-FFF2-40B4-BE49-F238E27FC236}">
                <a16:creationId xmlns:a16="http://schemas.microsoft.com/office/drawing/2014/main" id="{099D55D3-DD0B-5BD3-2725-4EAC804B93BA}"/>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rPr>
              <a:t>Presentation title</a:t>
            </a:r>
            <a:endParaRPr kumimoji="0" lang="en-GB" sz="14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8D431E00-E393-0905-08E6-FDA7AD52A6D5}"/>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4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65663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66ECC-281C-6E8E-3918-DFA03F6D8BF1}"/>
              </a:ext>
            </a:extLst>
          </p:cNvPr>
          <p:cNvSpPr>
            <a:spLocks noGrp="1"/>
          </p:cNvSpPr>
          <p:nvPr>
            <p:ph type="title"/>
          </p:nvPr>
        </p:nvSpPr>
        <p:spPr>
          <a:xfrm>
            <a:off x="615956" y="54025"/>
            <a:ext cx="11123856" cy="710921"/>
          </a:xfrm>
        </p:spPr>
        <p:txBody>
          <a:bodyPr/>
          <a:lstStyle/>
          <a:p>
            <a:r>
              <a:rPr lang="en-GB" dirty="0"/>
              <a:t>Lessons Learned</a:t>
            </a:r>
          </a:p>
        </p:txBody>
      </p:sp>
      <p:sp>
        <p:nvSpPr>
          <p:cNvPr id="3" name="Content Placeholder 2">
            <a:extLst>
              <a:ext uri="{FF2B5EF4-FFF2-40B4-BE49-F238E27FC236}">
                <a16:creationId xmlns:a16="http://schemas.microsoft.com/office/drawing/2014/main" id="{DA40B407-FD22-7149-60E8-8537B489C4A9}"/>
              </a:ext>
            </a:extLst>
          </p:cNvPr>
          <p:cNvSpPr>
            <a:spLocks noGrp="1"/>
          </p:cNvSpPr>
          <p:nvPr>
            <p:ph idx="1"/>
          </p:nvPr>
        </p:nvSpPr>
        <p:spPr>
          <a:xfrm>
            <a:off x="615956" y="612632"/>
            <a:ext cx="11343433" cy="6425841"/>
          </a:xfrm>
        </p:spPr>
        <p:txBody>
          <a:bodyPr>
            <a:noAutofit/>
          </a:bodyPr>
          <a:lstStyle/>
          <a:p>
            <a:pPr marL="0" indent="0">
              <a:lnSpc>
                <a:spcPct val="107000"/>
              </a:lnSpc>
              <a:spcAft>
                <a:spcPts val="800"/>
              </a:spcAft>
              <a:buNone/>
            </a:pPr>
            <a:r>
              <a:rPr lang="en-GB" sz="2000" b="1" kern="100" dirty="0">
                <a:effectLst/>
                <a:latin typeface="+mn-lt"/>
                <a:ea typeface="Calibri" panose="020F0502020204030204" pitchFamily="34" charset="0"/>
                <a:cs typeface="Times New Roman" panose="02020603050405020304" pitchFamily="18" charset="0"/>
              </a:rPr>
              <a:t>System leadership recommendations</a:t>
            </a:r>
            <a:r>
              <a:rPr lang="en-GB" sz="2000" b="1" kern="100" dirty="0">
                <a:latin typeface="+mn-lt"/>
                <a:ea typeface="Calibri" panose="020F0502020204030204" pitchFamily="34" charset="0"/>
                <a:cs typeface="Times New Roman" panose="02020603050405020304" pitchFamily="18" charset="0"/>
              </a:rPr>
              <a:t> - </a:t>
            </a:r>
            <a:r>
              <a:rPr lang="en-GB" sz="2000" kern="100" dirty="0">
                <a:effectLst/>
                <a:latin typeface="+mn-lt"/>
                <a:ea typeface="Calibri" panose="020F0502020204030204" pitchFamily="34" charset="0"/>
                <a:cs typeface="Times New Roman" panose="02020603050405020304" pitchFamily="18" charset="0"/>
              </a:rPr>
              <a:t>Delivering Staff vaccination </a:t>
            </a:r>
            <a:r>
              <a:rPr lang="en-GB" sz="2000" kern="100" dirty="0">
                <a:latin typeface="+mn-lt"/>
                <a:ea typeface="Calibri" panose="020F0502020204030204" pitchFamily="34" charset="0"/>
                <a:cs typeface="Times New Roman" panose="02020603050405020304" pitchFamily="18" charset="0"/>
              </a:rPr>
              <a:t>(</a:t>
            </a:r>
            <a:r>
              <a:rPr lang="en-GB" sz="2000" kern="100" dirty="0">
                <a:effectLst/>
                <a:latin typeface="+mn-lt"/>
                <a:ea typeface="Calibri" panose="020F0502020204030204" pitchFamily="34" charset="0"/>
                <a:cs typeface="Times New Roman" panose="02020603050405020304" pitchFamily="18" charset="0"/>
              </a:rPr>
              <a:t>private prison):</a:t>
            </a:r>
          </a:p>
          <a:p>
            <a:pPr>
              <a:lnSpc>
                <a:spcPct val="107000"/>
              </a:lnSpc>
              <a:spcAft>
                <a:spcPts val="800"/>
              </a:spcAft>
            </a:pPr>
            <a:r>
              <a:rPr lang="en-GB" sz="2000" kern="100" dirty="0">
                <a:effectLst/>
                <a:latin typeface="+mn-lt"/>
                <a:ea typeface="Calibri" panose="020F0502020204030204" pitchFamily="34" charset="0"/>
                <a:cs typeface="Times New Roman" panose="02020603050405020304" pitchFamily="18" charset="0"/>
              </a:rPr>
              <a:t> At present only certain vaccines like Hep B are included in the Occupational health contracts for staff at prisons and places of detention. </a:t>
            </a:r>
          </a:p>
          <a:p>
            <a:pPr>
              <a:lnSpc>
                <a:spcPct val="107000"/>
              </a:lnSpc>
              <a:spcAft>
                <a:spcPts val="800"/>
              </a:spcAft>
            </a:pPr>
            <a:r>
              <a:rPr lang="en-GB" sz="2000" kern="100" dirty="0">
                <a:latin typeface="+mn-lt"/>
                <a:ea typeface="Calibri" panose="020F0502020204030204" pitchFamily="34" charset="0"/>
                <a:cs typeface="Times New Roman" panose="02020603050405020304" pitchFamily="18" charset="0"/>
              </a:rPr>
              <a:t>N</a:t>
            </a:r>
            <a:r>
              <a:rPr lang="en-GB" sz="2000" kern="100" dirty="0">
                <a:effectLst/>
                <a:latin typeface="+mn-lt"/>
                <a:ea typeface="Calibri" panose="020F0502020204030204" pitchFamily="34" charset="0"/>
                <a:cs typeface="Times New Roman" panose="02020603050405020304" pitchFamily="18" charset="0"/>
              </a:rPr>
              <a:t>o strategy for mass vaccination for MMR via Occupational Health services</a:t>
            </a:r>
          </a:p>
          <a:p>
            <a:pPr>
              <a:lnSpc>
                <a:spcPct val="107000"/>
              </a:lnSpc>
              <a:spcAft>
                <a:spcPts val="800"/>
              </a:spcAft>
            </a:pPr>
            <a:r>
              <a:rPr lang="en-GB" sz="2000" kern="100" dirty="0">
                <a:effectLst/>
                <a:latin typeface="+mn-lt"/>
                <a:ea typeface="Calibri" panose="020F0502020204030204" pitchFamily="34" charset="0"/>
                <a:cs typeface="Times New Roman" panose="02020603050405020304" pitchFamily="18" charset="0"/>
              </a:rPr>
              <a:t>Staff recommended to go to their GPs for routine vaccines - far from ideal in an outbreak situation</a:t>
            </a:r>
          </a:p>
          <a:p>
            <a:pPr>
              <a:lnSpc>
                <a:spcPct val="107000"/>
              </a:lnSpc>
              <a:spcAft>
                <a:spcPts val="800"/>
              </a:spcAft>
            </a:pPr>
            <a:r>
              <a:rPr lang="en-GB" sz="2000" kern="100" dirty="0">
                <a:latin typeface="+mn-lt"/>
                <a:ea typeface="Calibri" panose="020F0502020204030204" pitchFamily="34" charset="0"/>
                <a:cs typeface="Times New Roman" panose="02020603050405020304" pitchFamily="18" charset="0"/>
              </a:rPr>
              <a:t>First dose of MMR offers </a:t>
            </a:r>
            <a:r>
              <a:rPr lang="en-GB" sz="2000" kern="100" dirty="0">
                <a:effectLst/>
                <a:latin typeface="+mn-lt"/>
                <a:ea typeface="Calibri" panose="020F0502020204030204" pitchFamily="34" charset="0"/>
                <a:cs typeface="Times New Roman" panose="02020603050405020304" pitchFamily="18" charset="0"/>
              </a:rPr>
              <a:t>93 % protection against measles</a:t>
            </a:r>
          </a:p>
          <a:p>
            <a:r>
              <a:rPr lang="en-GB" sz="2000" dirty="0"/>
              <a:t>The contracted OH provider does not provide MMR as an occupational vaccine and is not commissioned to do so.</a:t>
            </a:r>
          </a:p>
          <a:p>
            <a:r>
              <a:rPr lang="en-GB" sz="2000" dirty="0"/>
              <a:t>No strategy for mass vaccination for MMR via Occupational Health services</a:t>
            </a:r>
          </a:p>
          <a:p>
            <a:r>
              <a:rPr lang="en-GB" sz="2000" dirty="0"/>
              <a:t>OH provider has no access to staff medical records (held by GP surgeries), continuity of care?</a:t>
            </a:r>
          </a:p>
          <a:p>
            <a:r>
              <a:rPr lang="en-GB" sz="2000" dirty="0"/>
              <a:t>HMPPS has an obligation to support, advise and offer guidance under the Health and Safety Act and Regulations</a:t>
            </a:r>
          </a:p>
        </p:txBody>
      </p:sp>
      <p:sp>
        <p:nvSpPr>
          <p:cNvPr id="4" name="Footer Placeholder 3">
            <a:extLst>
              <a:ext uri="{FF2B5EF4-FFF2-40B4-BE49-F238E27FC236}">
                <a16:creationId xmlns:a16="http://schemas.microsoft.com/office/drawing/2014/main" id="{ECC2D3E5-481B-6936-F100-547127BAF666}"/>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rPr>
              <a:t>Presentation title</a:t>
            </a:r>
            <a:endParaRPr kumimoji="0" lang="en-GB" sz="14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1CD5FB05-9120-69B9-6341-BFC1B5CBC6F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4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65902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C297F-C356-49B2-A9C4-FBB45983660B}"/>
              </a:ext>
            </a:extLst>
          </p:cNvPr>
          <p:cNvSpPr>
            <a:spLocks noGrp="1"/>
          </p:cNvSpPr>
          <p:nvPr>
            <p:ph type="title"/>
          </p:nvPr>
        </p:nvSpPr>
        <p:spPr/>
        <p:txBody>
          <a:bodyPr/>
          <a:lstStyle/>
          <a:p>
            <a:r>
              <a:rPr lang="en-GB"/>
              <a:t>Definition of an outbreak</a:t>
            </a:r>
          </a:p>
        </p:txBody>
      </p:sp>
      <p:sp>
        <p:nvSpPr>
          <p:cNvPr id="3" name="Content Placeholder 2">
            <a:extLst>
              <a:ext uri="{FF2B5EF4-FFF2-40B4-BE49-F238E27FC236}">
                <a16:creationId xmlns:a16="http://schemas.microsoft.com/office/drawing/2014/main" id="{C559EBAA-9A7C-B541-145E-510C105FAEDB}"/>
              </a:ext>
            </a:extLst>
          </p:cNvPr>
          <p:cNvSpPr>
            <a:spLocks noGrp="1"/>
          </p:cNvSpPr>
          <p:nvPr>
            <p:ph idx="1"/>
          </p:nvPr>
        </p:nvSpPr>
        <p:spPr>
          <a:xfrm>
            <a:off x="330205" y="1774826"/>
            <a:ext cx="11583309" cy="4351338"/>
          </a:xfrm>
        </p:spPr>
        <p:txBody>
          <a:bodyPr/>
          <a:lstStyle/>
          <a:p>
            <a:pPr marL="0" indent="0" algn="l">
              <a:buNone/>
            </a:pPr>
            <a:r>
              <a:rPr lang="en-GB" b="0" i="0">
                <a:solidFill>
                  <a:srgbClr val="0B0C0C"/>
                </a:solidFill>
                <a:effectLst/>
              </a:rPr>
              <a:t>An outbreak is defined as:</a:t>
            </a:r>
          </a:p>
          <a:p>
            <a:pPr marL="0" indent="0" algn="l">
              <a:buNone/>
            </a:pPr>
            <a:endParaRPr lang="en-GB" b="0" i="0">
              <a:solidFill>
                <a:srgbClr val="0B0C0C"/>
              </a:solidFill>
              <a:effectLst/>
            </a:endParaRPr>
          </a:p>
          <a:p>
            <a:pPr algn="l">
              <a:buFont typeface="Arial" panose="020B0604020202020204" pitchFamily="34" charset="0"/>
              <a:buChar char="•"/>
            </a:pPr>
            <a:r>
              <a:rPr lang="en-GB" b="0" i="0">
                <a:solidFill>
                  <a:schemeClr val="accent5">
                    <a:lumMod val="50000"/>
                  </a:schemeClr>
                </a:solidFill>
                <a:effectLst/>
              </a:rPr>
              <a:t>an incident in which 2 or more people affected by the same infectious disease are linked by time, place, or common exposure</a:t>
            </a:r>
          </a:p>
          <a:p>
            <a:pPr algn="l">
              <a:buFont typeface="Arial" panose="020B0604020202020204" pitchFamily="34" charset="0"/>
              <a:buChar char="•"/>
            </a:pPr>
            <a:r>
              <a:rPr lang="en-GB" b="0" i="0">
                <a:solidFill>
                  <a:schemeClr val="accent5">
                    <a:lumMod val="50000"/>
                  </a:schemeClr>
                </a:solidFill>
                <a:effectLst/>
              </a:rPr>
              <a:t>a greater than expected rate of infection compared with the usual background rate for the place and time where the outbreak has occurred</a:t>
            </a:r>
          </a:p>
          <a:p>
            <a:endParaRPr lang="en-GB"/>
          </a:p>
          <a:p>
            <a:pPr marL="0" indent="0">
              <a:buNone/>
            </a:pPr>
            <a:r>
              <a:rPr lang="en-GB"/>
              <a:t>Guidance can also be applied to support management of microbial contamination of food/water, single cases of a rare disease or clusters.</a:t>
            </a:r>
          </a:p>
        </p:txBody>
      </p:sp>
      <p:sp>
        <p:nvSpPr>
          <p:cNvPr id="4" name="Footer Placeholder 3">
            <a:extLst>
              <a:ext uri="{FF2B5EF4-FFF2-40B4-BE49-F238E27FC236}">
                <a16:creationId xmlns:a16="http://schemas.microsoft.com/office/drawing/2014/main" id="{C8FC2BFA-8704-FEBF-FE38-8A35D4397F7F}"/>
              </a:ext>
            </a:extLst>
          </p:cNvPr>
          <p:cNvSpPr>
            <a:spLocks noGrp="1"/>
          </p:cNvSpPr>
          <p:nvPr>
            <p:ph type="ftr" sz="quarter" idx="10"/>
          </p:nvPr>
        </p:nvSpPr>
        <p:spPr/>
        <p:txBody>
          <a:bodyPr/>
          <a:lstStyle/>
          <a:p>
            <a:endParaRPr lang="en-GB" sz="1400"/>
          </a:p>
        </p:txBody>
      </p:sp>
      <p:sp>
        <p:nvSpPr>
          <p:cNvPr id="5" name="Slide Number Placeholder 4">
            <a:extLst>
              <a:ext uri="{FF2B5EF4-FFF2-40B4-BE49-F238E27FC236}">
                <a16:creationId xmlns:a16="http://schemas.microsoft.com/office/drawing/2014/main" id="{504985D9-6881-678C-4209-26B35FBD5B51}"/>
              </a:ext>
            </a:extLst>
          </p:cNvPr>
          <p:cNvSpPr>
            <a:spLocks noGrp="1"/>
          </p:cNvSpPr>
          <p:nvPr>
            <p:ph type="sldNum" sz="quarter" idx="11"/>
          </p:nvPr>
        </p:nvSpPr>
        <p:spPr/>
        <p:txBody>
          <a:bodyPr/>
          <a:lstStyle/>
          <a:p>
            <a:fld id="{344369E4-5DE7-46E5-874E-4FD437973785}" type="slidenum">
              <a:rPr lang="en-GB" smtClean="0"/>
              <a:pPr/>
              <a:t>3</a:t>
            </a:fld>
            <a:endParaRPr lang="en-GB" sz="1400"/>
          </a:p>
        </p:txBody>
      </p:sp>
    </p:spTree>
    <p:extLst>
      <p:ext uri="{BB962C8B-B14F-4D97-AF65-F5344CB8AC3E}">
        <p14:creationId xmlns:p14="http://schemas.microsoft.com/office/powerpoint/2010/main" val="3656385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10B91-9A48-DFA4-4421-1BE1D1A146D1}"/>
              </a:ext>
            </a:extLst>
          </p:cNvPr>
          <p:cNvSpPr>
            <a:spLocks noGrp="1"/>
          </p:cNvSpPr>
          <p:nvPr>
            <p:ph type="title"/>
          </p:nvPr>
        </p:nvSpPr>
        <p:spPr/>
        <p:txBody>
          <a:bodyPr/>
          <a:lstStyle/>
          <a:p>
            <a:r>
              <a:rPr lang="en-GB" dirty="0"/>
              <a:t>Solution</a:t>
            </a:r>
          </a:p>
        </p:txBody>
      </p:sp>
      <p:sp>
        <p:nvSpPr>
          <p:cNvPr id="3" name="Content Placeholder 2">
            <a:extLst>
              <a:ext uri="{FF2B5EF4-FFF2-40B4-BE49-F238E27FC236}">
                <a16:creationId xmlns:a16="http://schemas.microsoft.com/office/drawing/2014/main" id="{2C31FA62-2A88-7C28-36C6-269D921878E1}"/>
              </a:ext>
            </a:extLst>
          </p:cNvPr>
          <p:cNvSpPr>
            <a:spLocks noGrp="1"/>
          </p:cNvSpPr>
          <p:nvPr>
            <p:ph idx="1"/>
          </p:nvPr>
        </p:nvSpPr>
        <p:spPr>
          <a:xfrm>
            <a:off x="615955" y="697833"/>
            <a:ext cx="11439687" cy="5618746"/>
          </a:xfrm>
        </p:spPr>
        <p:txBody>
          <a:bodyPr>
            <a:normAutofit fontScale="25000" lnSpcReduction="20000"/>
          </a:bodyPr>
          <a:lstStyle/>
          <a:p>
            <a:pPr>
              <a:lnSpc>
                <a:spcPct val="107000"/>
              </a:lnSpc>
              <a:spcAft>
                <a:spcPts val="800"/>
              </a:spcAft>
            </a:pPr>
            <a:r>
              <a:rPr lang="en-GB" sz="5600" kern="100" dirty="0">
                <a:effectLst/>
                <a:latin typeface="+mn-lt"/>
                <a:ea typeface="Calibri" panose="020F0502020204030204" pitchFamily="34" charset="0"/>
                <a:cs typeface="Times New Roman" panose="02020603050405020304" pitchFamily="18" charset="0"/>
              </a:rPr>
              <a:t>Proposed  item on the Strategic Partnership Board agenda for operational position across DHSC, MoJ, NHS England, UKHSA and HMPPS </a:t>
            </a:r>
          </a:p>
          <a:p>
            <a:pPr>
              <a:lnSpc>
                <a:spcPct val="107000"/>
              </a:lnSpc>
              <a:spcAft>
                <a:spcPts val="800"/>
              </a:spcAft>
            </a:pPr>
            <a:r>
              <a:rPr lang="en-GB" sz="5600" kern="100" dirty="0">
                <a:latin typeface="+mn-lt"/>
                <a:ea typeface="Calibri" panose="020F0502020204030204" pitchFamily="34" charset="0"/>
                <a:cs typeface="Times New Roman" panose="02020603050405020304" pitchFamily="18" charset="0"/>
              </a:rPr>
              <a:t>A</a:t>
            </a:r>
            <a:r>
              <a:rPr lang="en-GB" sz="5600" kern="100" dirty="0">
                <a:effectLst/>
                <a:latin typeface="+mn-lt"/>
                <a:ea typeface="Calibri" panose="020F0502020204030204" pitchFamily="34" charset="0"/>
                <a:cs typeface="Times New Roman" panose="02020603050405020304" pitchFamily="18" charset="0"/>
              </a:rPr>
              <a:t>n enhanced Occupational Health offer for any pathogen where an immediate medical response is indicated (vaccination or other intervention)</a:t>
            </a:r>
          </a:p>
          <a:p>
            <a:pPr>
              <a:lnSpc>
                <a:spcPct val="107000"/>
              </a:lnSpc>
              <a:spcAft>
                <a:spcPts val="800"/>
              </a:spcAft>
            </a:pPr>
            <a:r>
              <a:rPr lang="en-GB" sz="5600" kern="100" dirty="0">
                <a:latin typeface="+mn-lt"/>
                <a:ea typeface="Calibri" panose="020F0502020204030204" pitchFamily="34" charset="0"/>
                <a:cs typeface="Times New Roman" panose="02020603050405020304" pitchFamily="18" charset="0"/>
              </a:rPr>
              <a:t>Add as a Green book recommendation</a:t>
            </a:r>
            <a:endParaRPr lang="en-GB" sz="5600" kern="100" dirty="0">
              <a:effectLst/>
              <a:latin typeface="+mn-lt"/>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5600" b="1" kern="100" dirty="0">
                <a:effectLst/>
                <a:latin typeface="+mn-lt"/>
                <a:ea typeface="Calibri" panose="020F0502020204030204" pitchFamily="34" charset="0"/>
                <a:cs typeface="Times New Roman" panose="02020603050405020304" pitchFamily="18" charset="0"/>
              </a:rPr>
              <a:t>Other issues to consider</a:t>
            </a:r>
          </a:p>
          <a:p>
            <a:pPr marL="0" indent="0">
              <a:lnSpc>
                <a:spcPct val="107000"/>
              </a:lnSpc>
              <a:spcAft>
                <a:spcPts val="800"/>
              </a:spcAft>
              <a:buNone/>
            </a:pPr>
            <a:r>
              <a:rPr lang="en-GB" sz="5600" kern="100" dirty="0">
                <a:effectLst/>
                <a:latin typeface="+mn-lt"/>
                <a:ea typeface="Calibri" panose="020F0502020204030204" pitchFamily="34" charset="0"/>
                <a:cs typeface="Times New Roman" panose="02020603050405020304" pitchFamily="18" charset="0"/>
              </a:rPr>
              <a:t>If an OH provider is funded and </a:t>
            </a:r>
            <a:r>
              <a:rPr lang="en-GB" sz="5600" kern="100" dirty="0">
                <a:latin typeface="+mn-lt"/>
                <a:ea typeface="Calibri" panose="020F0502020204030204" pitchFamily="34" charset="0"/>
                <a:cs typeface="Times New Roman" panose="02020603050405020304" pitchFamily="18" charset="0"/>
              </a:rPr>
              <a:t>can </a:t>
            </a:r>
            <a:r>
              <a:rPr lang="en-GB" sz="5600" kern="100" dirty="0">
                <a:effectLst/>
                <a:latin typeface="+mn-lt"/>
                <a:ea typeface="Calibri" panose="020F0502020204030204" pitchFamily="34" charset="0"/>
                <a:cs typeface="Times New Roman" panose="02020603050405020304" pitchFamily="18" charset="0"/>
              </a:rPr>
              <a:t>provide MMR: </a:t>
            </a:r>
          </a:p>
          <a:p>
            <a:pPr>
              <a:lnSpc>
                <a:spcPct val="107000"/>
              </a:lnSpc>
              <a:spcAft>
                <a:spcPts val="800"/>
              </a:spcAft>
            </a:pPr>
            <a:r>
              <a:rPr lang="en-GB" sz="5600" kern="100" dirty="0">
                <a:effectLst/>
                <a:latin typeface="+mn-lt"/>
                <a:ea typeface="Calibri" panose="020F0502020204030204" pitchFamily="34" charset="0"/>
                <a:cs typeface="Times New Roman" panose="02020603050405020304" pitchFamily="18" charset="0"/>
              </a:rPr>
              <a:t>Scoping out the demand,</a:t>
            </a:r>
          </a:p>
          <a:p>
            <a:pPr>
              <a:lnSpc>
                <a:spcPct val="107000"/>
              </a:lnSpc>
              <a:spcAft>
                <a:spcPts val="800"/>
              </a:spcAft>
            </a:pPr>
            <a:r>
              <a:rPr lang="en-GB" sz="5600" kern="100" dirty="0">
                <a:effectLst/>
                <a:latin typeface="+mn-lt"/>
                <a:ea typeface="Calibri" panose="020F0502020204030204" pitchFamily="34" charset="0"/>
                <a:cs typeface="Times New Roman" panose="02020603050405020304" pitchFamily="18" charset="0"/>
              </a:rPr>
              <a:t>Estimate costs for service delivery</a:t>
            </a:r>
          </a:p>
          <a:p>
            <a:pPr>
              <a:lnSpc>
                <a:spcPct val="107000"/>
              </a:lnSpc>
              <a:spcAft>
                <a:spcPts val="800"/>
              </a:spcAft>
            </a:pPr>
            <a:r>
              <a:rPr lang="en-GB" sz="5600" kern="100" dirty="0">
                <a:effectLst/>
                <a:latin typeface="+mn-lt"/>
                <a:ea typeface="Calibri" panose="020F0502020204030204" pitchFamily="34" charset="0"/>
                <a:cs typeface="Times New Roman" panose="02020603050405020304" pitchFamily="18" charset="0"/>
              </a:rPr>
              <a:t>Training/allocating registered immunisation nurses to site, </a:t>
            </a:r>
          </a:p>
          <a:p>
            <a:pPr>
              <a:lnSpc>
                <a:spcPct val="107000"/>
              </a:lnSpc>
              <a:spcAft>
                <a:spcPts val="800"/>
              </a:spcAft>
            </a:pPr>
            <a:r>
              <a:rPr lang="en-GB" sz="5600" kern="100" dirty="0">
                <a:effectLst/>
                <a:latin typeface="+mn-lt"/>
                <a:ea typeface="Calibri" panose="020F0502020204030204" pitchFamily="34" charset="0"/>
                <a:cs typeface="Times New Roman" panose="02020603050405020304" pitchFamily="18" charset="0"/>
              </a:rPr>
              <a:t>MMR vaccine procurement</a:t>
            </a:r>
          </a:p>
          <a:p>
            <a:pPr>
              <a:lnSpc>
                <a:spcPct val="107000"/>
              </a:lnSpc>
              <a:spcAft>
                <a:spcPts val="800"/>
              </a:spcAft>
            </a:pPr>
            <a:r>
              <a:rPr lang="en-GB" sz="5600" kern="100" dirty="0">
                <a:effectLst/>
                <a:latin typeface="+mn-lt"/>
                <a:ea typeface="Calibri" panose="020F0502020204030204" pitchFamily="34" charset="0"/>
                <a:cs typeface="Times New Roman" panose="02020603050405020304" pitchFamily="18" charset="0"/>
              </a:rPr>
              <a:t>MMR vaccine storage and handling (cold chain)</a:t>
            </a:r>
          </a:p>
          <a:p>
            <a:pPr>
              <a:lnSpc>
                <a:spcPct val="107000"/>
              </a:lnSpc>
              <a:spcAft>
                <a:spcPts val="800"/>
              </a:spcAft>
            </a:pPr>
            <a:r>
              <a:rPr lang="en-GB" sz="5600" kern="100" dirty="0">
                <a:effectLst/>
                <a:latin typeface="+mn-lt"/>
                <a:ea typeface="Calibri" panose="020F0502020204030204" pitchFamily="34" charset="0"/>
                <a:cs typeface="Times New Roman" panose="02020603050405020304" pitchFamily="18" charset="0"/>
              </a:rPr>
              <a:t>management of clinical records – communication of results to GP surgeries (and data management) required additional staff hours  </a:t>
            </a:r>
            <a:endParaRPr lang="en-GB" sz="5600" kern="100" dirty="0">
              <a:latin typeface="+mn-lt"/>
              <a:ea typeface="Calibri" panose="020F0502020204030204" pitchFamily="34" charset="0"/>
              <a:cs typeface="Times New Roman" panose="02020603050405020304" pitchFamily="18" charset="0"/>
            </a:endParaRPr>
          </a:p>
          <a:p>
            <a:pPr>
              <a:lnSpc>
                <a:spcPct val="107000"/>
              </a:lnSpc>
              <a:spcAft>
                <a:spcPts val="800"/>
              </a:spcAft>
            </a:pPr>
            <a:r>
              <a:rPr lang="en-GB" sz="5600" kern="100" dirty="0">
                <a:latin typeface="+mn-lt"/>
                <a:ea typeface="Calibri" panose="020F0502020204030204" pitchFamily="34" charset="0"/>
                <a:cs typeface="Times New Roman" panose="02020603050405020304" pitchFamily="18" charset="0"/>
              </a:rPr>
              <a:t>A</a:t>
            </a:r>
            <a:r>
              <a:rPr lang="en-GB" sz="5600" kern="100" dirty="0">
                <a:effectLst/>
                <a:latin typeface="+mn-lt"/>
                <a:ea typeface="Calibri" panose="020F0502020204030204" pitchFamily="34" charset="0"/>
                <a:cs typeface="Times New Roman" panose="02020603050405020304" pitchFamily="18" charset="0"/>
              </a:rPr>
              <a:t>ppointment of  dedicated Immunisation Coordinators, dedicated vaccination area,  and  clinical waste disposal, </a:t>
            </a:r>
            <a:endParaRPr lang="en-GB" sz="5600" kern="100" dirty="0">
              <a:latin typeface="+mn-lt"/>
              <a:ea typeface="Calibri" panose="020F0502020204030204" pitchFamily="34" charset="0"/>
              <a:cs typeface="Times New Roman" panose="02020603050405020304" pitchFamily="18" charset="0"/>
            </a:endParaRPr>
          </a:p>
          <a:p>
            <a:pPr>
              <a:lnSpc>
                <a:spcPct val="107000"/>
              </a:lnSpc>
              <a:spcAft>
                <a:spcPts val="800"/>
              </a:spcAft>
            </a:pPr>
            <a:r>
              <a:rPr lang="en-GB" sz="5600" kern="100" dirty="0">
                <a:effectLst/>
                <a:latin typeface="+mn-lt"/>
                <a:ea typeface="Calibri" panose="020F0502020204030204" pitchFamily="34" charset="0"/>
                <a:cs typeface="Times New Roman" panose="02020603050405020304" pitchFamily="18" charset="0"/>
              </a:rPr>
              <a:t>Vaccine consent (no guarantee that staff will agree to be vaccinated) </a:t>
            </a:r>
          </a:p>
          <a:p>
            <a:endParaRPr lang="en-GB" dirty="0"/>
          </a:p>
        </p:txBody>
      </p:sp>
      <p:sp>
        <p:nvSpPr>
          <p:cNvPr id="4" name="Footer Placeholder 3">
            <a:extLst>
              <a:ext uri="{FF2B5EF4-FFF2-40B4-BE49-F238E27FC236}">
                <a16:creationId xmlns:a16="http://schemas.microsoft.com/office/drawing/2014/main" id="{0004B10E-B40D-4EBB-F01C-768438D70ACD}"/>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rPr>
              <a:t>Presentation title</a:t>
            </a:r>
            <a:endParaRPr kumimoji="0" lang="en-GB" sz="14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443762D2-FA02-DCE6-BB24-BFD5FE72C91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4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69056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2497-D6E7-EAE4-5C60-282202EC3EC8}"/>
              </a:ext>
            </a:extLst>
          </p:cNvPr>
          <p:cNvSpPr>
            <a:spLocks noGrp="1"/>
          </p:cNvSpPr>
          <p:nvPr>
            <p:ph type="title"/>
          </p:nvPr>
        </p:nvSpPr>
        <p:spPr/>
        <p:txBody>
          <a:bodyPr/>
          <a:lstStyle/>
          <a:p>
            <a:r>
              <a:rPr lang="en-GB" dirty="0"/>
              <a:t>Conclusion</a:t>
            </a:r>
          </a:p>
        </p:txBody>
      </p:sp>
      <p:sp>
        <p:nvSpPr>
          <p:cNvPr id="3" name="Content Placeholder 2">
            <a:extLst>
              <a:ext uri="{FF2B5EF4-FFF2-40B4-BE49-F238E27FC236}">
                <a16:creationId xmlns:a16="http://schemas.microsoft.com/office/drawing/2014/main" id="{48AAC50F-B3B3-C492-081D-FA05FB47D2F7}"/>
              </a:ext>
            </a:extLst>
          </p:cNvPr>
          <p:cNvSpPr>
            <a:spLocks noGrp="1"/>
          </p:cNvSpPr>
          <p:nvPr>
            <p:ph idx="1"/>
          </p:nvPr>
        </p:nvSpPr>
        <p:spPr>
          <a:xfrm>
            <a:off x="615955" y="1407695"/>
            <a:ext cx="11123857" cy="4718469"/>
          </a:xfrm>
        </p:spPr>
        <p:txBody>
          <a:bodyPr/>
          <a:lstStyle/>
          <a:p>
            <a:r>
              <a:rPr lang="en-GB" dirty="0"/>
              <a:t>A focus on strengthening occupational health for staff is key for managing vaccine preventable infections in institutional setting</a:t>
            </a:r>
          </a:p>
          <a:p>
            <a:r>
              <a:rPr lang="en-GB" dirty="0"/>
              <a:t>The lessons learned from this outbreak have informed an urgent testing pathway for prisons across the region</a:t>
            </a:r>
          </a:p>
          <a:p>
            <a:r>
              <a:rPr lang="en-GB" dirty="0"/>
              <a:t>Guided management of another prison measles outbreak elsewhere in the UK </a:t>
            </a:r>
          </a:p>
          <a:p>
            <a:r>
              <a:rPr lang="en-GB" dirty="0"/>
              <a:t>Prompt multidisciplinary engagement and effective communication were essential in ensuring the timely implementation of key control measures. </a:t>
            </a:r>
          </a:p>
          <a:p>
            <a:r>
              <a:rPr lang="en-GB" dirty="0"/>
              <a:t>The outbreak lockdown measures were acceptable to prisoners and staff.</a:t>
            </a:r>
          </a:p>
        </p:txBody>
      </p:sp>
      <p:sp>
        <p:nvSpPr>
          <p:cNvPr id="4" name="Footer Placeholder 3">
            <a:extLst>
              <a:ext uri="{FF2B5EF4-FFF2-40B4-BE49-F238E27FC236}">
                <a16:creationId xmlns:a16="http://schemas.microsoft.com/office/drawing/2014/main" id="{C167B178-BD83-4590-DA5E-9CF7899C2209}"/>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rPr>
              <a:t>Presentation title</a:t>
            </a:r>
            <a:endParaRPr kumimoji="0" lang="en-GB" sz="14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9643752C-026B-C25E-3762-4E7130DA175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4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62747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F5EB2-6D96-4E75-9A58-21681FF8B66D}"/>
              </a:ext>
            </a:extLst>
          </p:cNvPr>
          <p:cNvSpPr>
            <a:spLocks noGrp="1"/>
          </p:cNvSpPr>
          <p:nvPr>
            <p:ph type="title"/>
          </p:nvPr>
        </p:nvSpPr>
        <p:spPr>
          <a:xfrm>
            <a:off x="439293" y="1768839"/>
            <a:ext cx="11313413" cy="1240213"/>
          </a:xfrm>
        </p:spPr>
        <p:txBody>
          <a:bodyPr>
            <a:normAutofit/>
          </a:bodyPr>
          <a:lstStyle/>
          <a:p>
            <a:pPr algn="ctr">
              <a:lnSpc>
                <a:spcPct val="107000"/>
              </a:lnSpc>
              <a:spcAft>
                <a:spcPts val="800"/>
              </a:spcAft>
            </a:pPr>
            <a:r>
              <a:rPr lang="en-GB" sz="3200" dirty="0">
                <a:solidFill>
                  <a:srgbClr val="7030A0"/>
                </a:solidFill>
                <a:ea typeface="+mn-ea"/>
                <a:cs typeface="+mn-cs"/>
              </a:rPr>
              <a:t>Outbreak Contingency Planning - A Coordinated Approach</a:t>
            </a:r>
          </a:p>
        </p:txBody>
      </p:sp>
      <p:sp>
        <p:nvSpPr>
          <p:cNvPr id="3" name="Content Placeholder 2">
            <a:extLst>
              <a:ext uri="{FF2B5EF4-FFF2-40B4-BE49-F238E27FC236}">
                <a16:creationId xmlns:a16="http://schemas.microsoft.com/office/drawing/2014/main" id="{A94D84DE-2B48-47D1-8822-13C4C55DDCA6}"/>
              </a:ext>
            </a:extLst>
          </p:cNvPr>
          <p:cNvSpPr>
            <a:spLocks noGrp="1"/>
          </p:cNvSpPr>
          <p:nvPr>
            <p:ph idx="1"/>
          </p:nvPr>
        </p:nvSpPr>
        <p:spPr/>
        <p:txBody>
          <a:bodyPr vert="horz" lIns="91440" tIns="45720" rIns="91440" bIns="45720" rtlCol="0" anchor="t">
            <a:normAutofit fontScale="92500" lnSpcReduction="10000"/>
          </a:bodyPr>
          <a:lstStyle/>
          <a:p>
            <a:r>
              <a:rPr lang="en-GB" dirty="0"/>
              <a:t>11/11/2024</a:t>
            </a:r>
          </a:p>
        </p:txBody>
      </p:sp>
      <p:sp>
        <p:nvSpPr>
          <p:cNvPr id="5" name="TextBox 4">
            <a:extLst>
              <a:ext uri="{FF2B5EF4-FFF2-40B4-BE49-F238E27FC236}">
                <a16:creationId xmlns:a16="http://schemas.microsoft.com/office/drawing/2014/main" id="{33E1BAD6-9926-457E-90A6-71720BFA07F1}"/>
              </a:ext>
            </a:extLst>
          </p:cNvPr>
          <p:cNvSpPr txBox="1"/>
          <p:nvPr/>
        </p:nvSpPr>
        <p:spPr>
          <a:xfrm>
            <a:off x="439293" y="3634717"/>
            <a:ext cx="11313413"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7030A0"/>
                </a:solidFill>
                <a:effectLst/>
                <a:uLnTx/>
                <a:uFillTx/>
                <a:latin typeface="Arial" panose="020B0604020202020204"/>
                <a:ea typeface="+mn-ea"/>
                <a:cs typeface="+mn-cs"/>
              </a:rPr>
              <a:t>A brief Overview for HMPPS Staff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0000"/>
                </a:solidFill>
                <a:effectLst/>
                <a:uLnTx/>
                <a:uFillTx/>
                <a:latin typeface="Arial" panose="020B0604020202020204"/>
                <a:ea typeface="+mn-ea"/>
                <a:cs typeface="+mn-cs"/>
              </a:rPr>
              <a:t>OFFICIAL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p:txBody>
      </p:sp>
    </p:spTree>
    <p:extLst>
      <p:ext uri="{BB962C8B-B14F-4D97-AF65-F5344CB8AC3E}">
        <p14:creationId xmlns:p14="http://schemas.microsoft.com/office/powerpoint/2010/main" val="3008357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37344-9BAC-412B-BB1C-544B231482F6}"/>
              </a:ext>
            </a:extLst>
          </p:cNvPr>
          <p:cNvSpPr>
            <a:spLocks noGrp="1"/>
          </p:cNvSpPr>
          <p:nvPr>
            <p:ph type="title"/>
          </p:nvPr>
        </p:nvSpPr>
        <p:spPr/>
        <p:txBody>
          <a:bodyPr>
            <a:normAutofit fontScale="90000"/>
          </a:bodyPr>
          <a:lstStyle/>
          <a:p>
            <a:br>
              <a:rPr lang="en-GB" dirty="0">
                <a:cs typeface="Arial"/>
              </a:rPr>
            </a:br>
            <a:r>
              <a:rPr lang="en-GB" sz="3100" dirty="0">
                <a:cs typeface="Arial"/>
              </a:rPr>
              <a:t>Outbreak Management – What Does This Mean?</a:t>
            </a:r>
            <a:br>
              <a:rPr lang="en-GB" dirty="0">
                <a:cs typeface="Arial"/>
              </a:rPr>
            </a:br>
            <a:endParaRPr lang="en-GB" dirty="0">
              <a:cs typeface="Arial"/>
            </a:endParaRPr>
          </a:p>
        </p:txBody>
      </p:sp>
      <p:sp>
        <p:nvSpPr>
          <p:cNvPr id="6" name="Rectangle 3">
            <a:extLst>
              <a:ext uri="{FF2B5EF4-FFF2-40B4-BE49-F238E27FC236}">
                <a16:creationId xmlns:a16="http://schemas.microsoft.com/office/drawing/2014/main" id="{B42B5178-C4B8-CA81-25B6-984D8936B4C7}"/>
              </a:ext>
            </a:extLst>
          </p:cNvPr>
          <p:cNvSpPr>
            <a:spLocks noChangeArrowheads="1"/>
          </p:cNvSpPr>
          <p:nvPr/>
        </p:nvSpPr>
        <p:spPr bwMode="auto">
          <a:xfrm>
            <a:off x="439201" y="1313310"/>
            <a:ext cx="11569576" cy="47360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6960" tIns="126960"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ts val="800"/>
              </a:spcAft>
              <a:buClrTx/>
              <a:buSzPts val="1000"/>
              <a:buFontTx/>
              <a:buNone/>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Managing outbreaks of infectious disease requires teamwork, close liaison and a whole setting approach. </a:t>
            </a:r>
          </a:p>
          <a:p>
            <a:pPr marL="228600" marR="0" lvl="0" indent="0" algn="l" defTabSz="914400" rtl="0" eaLnBrk="0" fontAlgn="base" latinLnBrk="0" hangingPunct="0">
              <a:lnSpc>
                <a:spcPct val="107000"/>
              </a:lnSpc>
              <a:spcBef>
                <a:spcPts val="1500"/>
              </a:spcBef>
              <a:spcAft>
                <a:spcPts val="15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Governors or Directors, or Probation Senior Managers must contact the relevant UKHSA HPT for advice if they have concerns or have seen:</a:t>
            </a:r>
          </a:p>
          <a:p>
            <a:pPr marL="800100" marR="0" lvl="1" indent="-342900" algn="l" defTabSz="914400" rtl="0" eaLnBrk="0" fontAlgn="base" latinLnBrk="0" hangingPunct="0">
              <a:lnSpc>
                <a:spcPct val="107000"/>
              </a:lnSpc>
              <a:spcBef>
                <a:spcPts val="1500"/>
              </a:spcBef>
              <a:spcAft>
                <a:spcPts val="1500"/>
              </a:spcAft>
              <a:buClrTx/>
              <a:buSzPts val="1000"/>
              <a:buFont typeface="Symbol" panose="05050102010706020507" pitchFamily="18" charset="2"/>
              <a:buChar char=""/>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An incident in which 2 or more people affected by the same infectious disease are linked by time, place, or common exposure.</a:t>
            </a:r>
          </a:p>
          <a:p>
            <a:pPr marL="800100" marR="0" lvl="1" indent="-342900" algn="l" defTabSz="914400" rtl="0" eaLnBrk="0" fontAlgn="base" latinLnBrk="0" hangingPunct="0">
              <a:lnSpc>
                <a:spcPct val="107000"/>
              </a:lnSpc>
              <a:spcBef>
                <a:spcPts val="1500"/>
              </a:spcBef>
              <a:spcAft>
                <a:spcPts val="1500"/>
              </a:spcAft>
              <a:buClrTx/>
              <a:buSzPts val="1000"/>
              <a:buFont typeface="Symbol" panose="05050102010706020507" pitchFamily="18" charset="2"/>
              <a:buChar char=""/>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A greater than expected rate of infection compared with the usual background rate. </a:t>
            </a:r>
          </a:p>
          <a:p>
            <a:pPr marL="800100" marR="0" lvl="1" indent="-342900" algn="l" defTabSz="914400" rtl="0" eaLnBrk="0" fontAlgn="base" latinLnBrk="0" hangingPunct="0">
              <a:lnSpc>
                <a:spcPct val="107000"/>
              </a:lnSpc>
              <a:spcBef>
                <a:spcPts val="1500"/>
              </a:spcBef>
              <a:spcAft>
                <a:spcPts val="1500"/>
              </a:spcAft>
              <a:buClrTx/>
              <a:buSzPts val="1000"/>
              <a:buFont typeface="Symbol" panose="05050102010706020507" pitchFamily="18" charset="2"/>
              <a:buChar char=""/>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A single case of certain rare or high-consequence diseases, </a:t>
            </a:r>
          </a:p>
          <a:p>
            <a:pPr marL="800100" marR="0" lvl="1" indent="-342900" algn="l" defTabSz="914400" rtl="0" eaLnBrk="0" fontAlgn="base" latinLnBrk="0" hangingPunct="0">
              <a:lnSpc>
                <a:spcPct val="107000"/>
              </a:lnSpc>
              <a:spcBef>
                <a:spcPts val="1500"/>
              </a:spcBef>
              <a:spcAft>
                <a:spcPts val="1500"/>
              </a:spcAft>
              <a:buClrTx/>
              <a:buSzPts val="1000"/>
              <a:buFont typeface="Symbol" panose="05050102010706020507" pitchFamily="18" charset="2"/>
              <a:buChar char=""/>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A suspected, anticipated, or actual event involving microbial contamination of food or water.</a:t>
            </a:r>
          </a:p>
        </p:txBody>
      </p:sp>
    </p:spTree>
    <p:extLst>
      <p:ext uri="{BB962C8B-B14F-4D97-AF65-F5344CB8AC3E}">
        <p14:creationId xmlns:p14="http://schemas.microsoft.com/office/powerpoint/2010/main" val="341173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37344-9BAC-412B-BB1C-544B231482F6}"/>
              </a:ext>
            </a:extLst>
          </p:cNvPr>
          <p:cNvSpPr>
            <a:spLocks noGrp="1"/>
          </p:cNvSpPr>
          <p:nvPr>
            <p:ph type="title"/>
          </p:nvPr>
        </p:nvSpPr>
        <p:spPr/>
        <p:txBody>
          <a:bodyPr>
            <a:normAutofit fontScale="90000"/>
          </a:bodyPr>
          <a:lstStyle/>
          <a:p>
            <a:br>
              <a:rPr lang="en-GB" dirty="0">
                <a:cs typeface="Arial"/>
              </a:rPr>
            </a:br>
            <a:br>
              <a:rPr lang="en-GB" dirty="0">
                <a:cs typeface="Arial"/>
              </a:rPr>
            </a:br>
            <a:r>
              <a:rPr lang="en-GB" sz="3100" dirty="0">
                <a:cs typeface="Arial"/>
              </a:rPr>
              <a:t>Teamwork - The Incident Management Team (IMT) – What is it?</a:t>
            </a:r>
            <a:br>
              <a:rPr lang="en-GB" sz="3100" dirty="0">
                <a:cs typeface="Arial"/>
              </a:rPr>
            </a:br>
            <a:br>
              <a:rPr lang="en-GB" dirty="0">
                <a:cs typeface="Arial"/>
              </a:rPr>
            </a:br>
            <a:endParaRPr lang="en-GB" dirty="0">
              <a:cs typeface="Arial"/>
            </a:endParaRPr>
          </a:p>
        </p:txBody>
      </p:sp>
      <p:sp>
        <p:nvSpPr>
          <p:cNvPr id="6" name="Rectangle 3">
            <a:extLst>
              <a:ext uri="{FF2B5EF4-FFF2-40B4-BE49-F238E27FC236}">
                <a16:creationId xmlns:a16="http://schemas.microsoft.com/office/drawing/2014/main" id="{B42B5178-C4B8-CA81-25B6-984D8936B4C7}"/>
              </a:ext>
            </a:extLst>
          </p:cNvPr>
          <p:cNvSpPr>
            <a:spLocks noChangeArrowheads="1"/>
          </p:cNvSpPr>
          <p:nvPr/>
        </p:nvSpPr>
        <p:spPr bwMode="auto">
          <a:xfrm>
            <a:off x="439201" y="1024064"/>
            <a:ext cx="11569576" cy="531451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6960" tIns="126960"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7000"/>
              </a:lnSpc>
              <a:spcBef>
                <a:spcPts val="1500"/>
              </a:spcBef>
              <a:spcAft>
                <a:spcPts val="1500"/>
              </a:spcAft>
              <a:buClrTx/>
              <a:buSzPts val="1000"/>
              <a:buFont typeface="Symbol" panose="05050102010706020507" pitchFamily="18" charset="2"/>
              <a:buChar char=""/>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In the event of an Outbreak or Incident of Communicable disease the Health Protection Team (HPT) will stand up an IMT</a:t>
            </a:r>
          </a:p>
          <a:p>
            <a:pPr marL="342900" marR="0" lvl="0" indent="-342900" algn="l" defTabSz="914400" rtl="0" eaLnBrk="0" fontAlgn="base" latinLnBrk="0" hangingPunct="0">
              <a:lnSpc>
                <a:spcPct val="107000"/>
              </a:lnSpc>
              <a:spcBef>
                <a:spcPts val="1500"/>
              </a:spcBef>
              <a:spcAft>
                <a:spcPts val="1500"/>
              </a:spcAft>
              <a:buClrTx/>
              <a:buSzPts val="1000"/>
              <a:buFont typeface="Symbol" panose="05050102010706020507" pitchFamily="18" charset="2"/>
              <a:buChar char=""/>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An IMT is a multi-agency team who manage outbreaks of communicable disease.</a:t>
            </a:r>
          </a:p>
          <a:p>
            <a:pPr marL="342900" marR="0" lvl="0" indent="-342900" algn="l" defTabSz="914400" rtl="0" eaLnBrk="0" fontAlgn="base" latinLnBrk="0" hangingPunct="0">
              <a:lnSpc>
                <a:spcPct val="107000"/>
              </a:lnSpc>
              <a:spcBef>
                <a:spcPts val="1500"/>
              </a:spcBef>
              <a:spcAft>
                <a:spcPts val="1500"/>
              </a:spcAft>
              <a:buClrTx/>
              <a:buSzPts val="1000"/>
              <a:buFont typeface="Symbol" panose="05050102010706020507" pitchFamily="18" charset="2"/>
              <a:buChar char=""/>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All members of the IMT have joint responsibility for the operational management of outbreaks or incidents. </a:t>
            </a:r>
          </a:p>
          <a:p>
            <a:pPr marL="342900" marR="0" lvl="0" indent="-342900" algn="l" defTabSz="914400" rtl="0" eaLnBrk="0" fontAlgn="base" latinLnBrk="0" hangingPunct="0">
              <a:lnSpc>
                <a:spcPct val="107000"/>
              </a:lnSpc>
              <a:spcBef>
                <a:spcPts val="1500"/>
              </a:spcBef>
              <a:spcAft>
                <a:spcPts val="1500"/>
              </a:spcAft>
              <a:buClrTx/>
              <a:buSzPts val="1000"/>
              <a:buFont typeface="Symbol" panose="05050102010706020507" pitchFamily="18" charset="2"/>
              <a:buChar char=""/>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Representatives will make, resource and implement decisions. </a:t>
            </a:r>
          </a:p>
          <a:p>
            <a:pPr marL="342900" marR="0" lvl="0" indent="-342900" algn="l" defTabSz="914400" rtl="0" eaLnBrk="0" fontAlgn="base" latinLnBrk="0" hangingPunct="0">
              <a:lnSpc>
                <a:spcPct val="107000"/>
              </a:lnSpc>
              <a:spcBef>
                <a:spcPts val="1500"/>
              </a:spcBef>
              <a:spcAft>
                <a:spcPts val="1500"/>
              </a:spcAft>
              <a:buClrTx/>
              <a:buSzPts val="1000"/>
              <a:buFont typeface="Symbol" panose="05050102010706020507" pitchFamily="18" charset="2"/>
              <a:buChar char=""/>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Decisions are recorded, as are actions allocated to IMT members and minutes of </a:t>
            </a:r>
            <a:r>
              <a:rPr kumimoji="0" lang="en-GB" sz="1800" b="1" i="0" u="none" strike="noStrike" kern="1200" cap="none" spc="0" normalizeH="0" baseline="0" noProof="0">
                <a:ln>
                  <a:noFill/>
                </a:ln>
                <a:solidFill>
                  <a:prstClr val="black"/>
                </a:solidFill>
                <a:effectLst/>
                <a:uLnTx/>
                <a:uFillTx/>
                <a:latin typeface="Arial" panose="020B0604020202020204"/>
                <a:ea typeface="+mn-ea"/>
                <a:cs typeface="Arial"/>
              </a:rPr>
              <a:t>meetings are circulated </a:t>
            </a: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for information</a:t>
            </a:r>
          </a:p>
          <a:p>
            <a:pPr marL="342900" marR="0" lvl="0" indent="-342900" algn="l" defTabSz="914400" rtl="0" eaLnBrk="0" fontAlgn="base" latinLnBrk="0" hangingPunct="0">
              <a:lnSpc>
                <a:spcPct val="107000"/>
              </a:lnSpc>
              <a:spcBef>
                <a:spcPts val="1500"/>
              </a:spcBef>
              <a:spcAft>
                <a:spcPts val="1500"/>
              </a:spcAft>
              <a:buClrTx/>
              <a:buSzPts val="1000"/>
              <a:buFont typeface="Symbol" panose="05050102010706020507" pitchFamily="18" charset="2"/>
              <a:buChar char=""/>
              <a:tabLst>
                <a:tab pos="457200" algn="l"/>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7000"/>
              </a:lnSpc>
              <a:spcBef>
                <a:spcPct val="0"/>
              </a:spcBef>
              <a:spcAft>
                <a:spcPts val="800"/>
              </a:spcAft>
              <a:buClrTx/>
              <a:buSzPts val="1000"/>
              <a:buFont typeface="Symbol" panose="05050102010706020507" pitchFamily="18" charset="2"/>
              <a:buChar char=""/>
              <a:tabLst>
                <a:tab pos="457200" algn="l"/>
              </a:tabLst>
              <a:defRPr/>
            </a:pPr>
            <a:endPar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endParaRPr>
          </a:p>
        </p:txBody>
      </p:sp>
    </p:spTree>
    <p:extLst>
      <p:ext uri="{BB962C8B-B14F-4D97-AF65-F5344CB8AC3E}">
        <p14:creationId xmlns:p14="http://schemas.microsoft.com/office/powerpoint/2010/main" val="1501096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37344-9BAC-412B-BB1C-544B231482F6}"/>
              </a:ext>
            </a:extLst>
          </p:cNvPr>
          <p:cNvSpPr>
            <a:spLocks noGrp="1"/>
          </p:cNvSpPr>
          <p:nvPr>
            <p:ph type="title"/>
          </p:nvPr>
        </p:nvSpPr>
        <p:spPr/>
        <p:txBody>
          <a:bodyPr>
            <a:normAutofit fontScale="90000"/>
          </a:bodyPr>
          <a:lstStyle/>
          <a:p>
            <a:br>
              <a:rPr lang="en-GB" dirty="0">
                <a:cs typeface="Arial"/>
              </a:rPr>
            </a:br>
            <a:br>
              <a:rPr lang="en-GB" dirty="0">
                <a:cs typeface="Arial"/>
              </a:rPr>
            </a:br>
            <a:r>
              <a:rPr lang="en-GB" sz="3100" dirty="0">
                <a:cs typeface="Arial"/>
              </a:rPr>
              <a:t>Teamwork - The Incident Management Team (IMT) – What is it?</a:t>
            </a:r>
            <a:br>
              <a:rPr lang="en-GB" sz="2400" b="1" dirty="0">
                <a:latin typeface="+mj-lt"/>
                <a:ea typeface="+mj-ea"/>
                <a:cs typeface="Arial"/>
              </a:rPr>
            </a:br>
            <a:br>
              <a:rPr lang="en-GB" dirty="0">
                <a:cs typeface="Arial"/>
              </a:rPr>
            </a:br>
            <a:endParaRPr lang="en-GB" dirty="0">
              <a:cs typeface="Arial"/>
            </a:endParaRPr>
          </a:p>
        </p:txBody>
      </p:sp>
      <p:sp>
        <p:nvSpPr>
          <p:cNvPr id="6" name="Rectangle 3">
            <a:extLst>
              <a:ext uri="{FF2B5EF4-FFF2-40B4-BE49-F238E27FC236}">
                <a16:creationId xmlns:a16="http://schemas.microsoft.com/office/drawing/2014/main" id="{B42B5178-C4B8-CA81-25B6-984D8936B4C7}"/>
              </a:ext>
            </a:extLst>
          </p:cNvPr>
          <p:cNvSpPr>
            <a:spLocks noChangeArrowheads="1"/>
          </p:cNvSpPr>
          <p:nvPr/>
        </p:nvSpPr>
        <p:spPr bwMode="auto">
          <a:xfrm>
            <a:off x="446049" y="738592"/>
            <a:ext cx="11502796" cy="53745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6960" tIns="126960"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ts val="800"/>
              </a:spcAft>
              <a:buClrTx/>
              <a:buSzPts val="1000"/>
              <a:buFontTx/>
              <a:buNone/>
              <a:tabLst>
                <a:tab pos="457200" algn="l"/>
              </a:tabLst>
              <a:defRPr/>
            </a:pPr>
            <a:r>
              <a:rPr kumimoji="0" lang="en-GB" sz="1800" b="1" i="0" u="none" strike="noStrike" kern="1200" cap="none" spc="0" normalizeH="0" baseline="0" noProof="0" dirty="0">
                <a:ln>
                  <a:noFill/>
                </a:ln>
                <a:solidFill>
                  <a:srgbClr val="7030A0"/>
                </a:solidFill>
                <a:effectLst/>
                <a:uLnTx/>
                <a:uFillTx/>
                <a:latin typeface="Arial" panose="020B0604020202020204"/>
                <a:ea typeface="+mn-ea"/>
                <a:cs typeface="Arial"/>
              </a:rPr>
              <a:t>Who is invited to the IMT?</a:t>
            </a:r>
          </a:p>
          <a:p>
            <a:pPr marL="0" marR="0" lvl="0" indent="0" algn="l" defTabSz="914400" rtl="0" eaLnBrk="0" fontAlgn="base" latinLnBrk="0" hangingPunct="0">
              <a:lnSpc>
                <a:spcPct val="107000"/>
              </a:lnSpc>
              <a:spcBef>
                <a:spcPct val="0"/>
              </a:spcBef>
              <a:spcAft>
                <a:spcPts val="800"/>
              </a:spcAft>
              <a:buClrTx/>
              <a:buSzPts val="1000"/>
              <a:buFontTx/>
              <a:buNone/>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The IMT will normally be chaired by a representative of the HPT </a:t>
            </a:r>
          </a:p>
          <a:p>
            <a:pPr marL="0" marR="0" lvl="0" indent="0" algn="l" defTabSz="914400" rtl="0" eaLnBrk="0" fontAlgn="base" latinLnBrk="0" hangingPunct="0">
              <a:lnSpc>
                <a:spcPct val="107000"/>
              </a:lnSpc>
              <a:spcBef>
                <a:spcPct val="0"/>
              </a:spcBef>
              <a:spcAft>
                <a:spcPts val="800"/>
              </a:spcAft>
              <a:buClrTx/>
              <a:buSzPts val="1000"/>
              <a:buFontTx/>
              <a:buNone/>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	All operational issues will be informed/actioned by the governor or director attending the meeting </a:t>
            </a:r>
          </a:p>
          <a:p>
            <a:pPr marL="0" marR="0" lvl="0" indent="0" algn="l" defTabSz="914400" rtl="0" eaLnBrk="0" fontAlgn="base" latinLnBrk="0" hangingPunct="0">
              <a:lnSpc>
                <a:spcPct val="107000"/>
              </a:lnSpc>
              <a:spcBef>
                <a:spcPct val="0"/>
              </a:spcBef>
              <a:spcAft>
                <a:spcPts val="800"/>
              </a:spcAft>
              <a:buClrTx/>
              <a:buSzPts val="1000"/>
              <a:buFontTx/>
              <a:buNone/>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	Local hospital trusts will advise and participate in the IMT where numbers of individuals need   </a:t>
            </a:r>
          </a:p>
          <a:p>
            <a:pPr marL="0" marR="0" lvl="0" indent="0" algn="l" defTabSz="914400" rtl="0" eaLnBrk="0" fontAlgn="base" latinLnBrk="0" hangingPunct="0">
              <a:lnSpc>
                <a:spcPct val="107000"/>
              </a:lnSpc>
              <a:spcBef>
                <a:spcPct val="0"/>
              </a:spcBef>
              <a:spcAft>
                <a:spcPts val="800"/>
              </a:spcAft>
              <a:buClrTx/>
              <a:buSzPts val="1000"/>
              <a:buFontTx/>
              <a:buNone/>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       hospital care</a:t>
            </a:r>
          </a:p>
          <a:p>
            <a:pPr marL="0" marR="0" lvl="0" indent="0" algn="l" defTabSz="914400" rtl="0" eaLnBrk="0" fontAlgn="base" latinLnBrk="0" hangingPunct="0">
              <a:lnSpc>
                <a:spcPct val="107000"/>
              </a:lnSpc>
              <a:spcBef>
                <a:spcPct val="0"/>
              </a:spcBef>
              <a:spcAft>
                <a:spcPts val="800"/>
              </a:spcAft>
              <a:buClrTx/>
              <a:buSzPts val="1000"/>
              <a:buFontTx/>
              <a:buNone/>
              <a:tabLst>
                <a:tab pos="457200" algn="l"/>
              </a:tabLst>
              <a:defRPr/>
            </a:pPr>
            <a:r>
              <a:rPr kumimoji="0" lang="en-GB" sz="1800" b="1" i="0" u="none" strike="noStrike" kern="1200" cap="none" spc="0" normalizeH="0" baseline="0" noProof="0" dirty="0">
                <a:ln>
                  <a:noFill/>
                </a:ln>
                <a:solidFill>
                  <a:srgbClr val="7030A0"/>
                </a:solidFill>
                <a:effectLst/>
                <a:uLnTx/>
                <a:uFillTx/>
                <a:latin typeface="Arial" panose="020B0604020202020204"/>
                <a:ea typeface="+mn-ea"/>
                <a:cs typeface="Arial"/>
              </a:rPr>
              <a:t>What does the IMT Do?</a:t>
            </a:r>
          </a:p>
          <a:p>
            <a:pPr marL="0" marR="0" lvl="0" indent="0" algn="l" defTabSz="914400" rtl="0" eaLnBrk="0" fontAlgn="base" latinLnBrk="0" hangingPunct="0">
              <a:lnSpc>
                <a:spcPct val="107000"/>
              </a:lnSpc>
              <a:spcBef>
                <a:spcPct val="0"/>
              </a:spcBef>
              <a:spcAft>
                <a:spcPts val="800"/>
              </a:spcAft>
              <a:buClrTx/>
              <a:buSzPts val="1000"/>
              <a:buFontTx/>
              <a:buNone/>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The IMT will</a:t>
            </a:r>
          </a:p>
          <a:p>
            <a:pPr marL="0" marR="0" lvl="0" indent="0" algn="l" defTabSz="914400" rtl="0" eaLnBrk="0" fontAlgn="base" latinLnBrk="0" hangingPunct="0">
              <a:lnSpc>
                <a:spcPct val="107000"/>
              </a:lnSpc>
              <a:spcBef>
                <a:spcPct val="0"/>
              </a:spcBef>
              <a:spcAft>
                <a:spcPts val="800"/>
              </a:spcAft>
              <a:buClrTx/>
              <a:buSzPts val="1000"/>
              <a:buFontTx/>
              <a:buNone/>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	Review evidence.</a:t>
            </a:r>
          </a:p>
          <a:p>
            <a:pPr marL="0" marR="0" lvl="0" indent="0" algn="l" defTabSz="914400" rtl="0" eaLnBrk="0" fontAlgn="base" latinLnBrk="0" hangingPunct="0">
              <a:lnSpc>
                <a:spcPct val="107000"/>
              </a:lnSpc>
              <a:spcBef>
                <a:spcPct val="0"/>
              </a:spcBef>
              <a:spcAft>
                <a:spcPts val="800"/>
              </a:spcAft>
              <a:buClrTx/>
              <a:buSzPts val="1000"/>
              <a:buFontTx/>
              <a:buNone/>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	Complete public health and operational/custodial risk assessments</a:t>
            </a:r>
          </a:p>
          <a:p>
            <a:pPr marL="0" marR="0" lvl="0" indent="0" algn="l" defTabSz="914400" rtl="0" eaLnBrk="0" fontAlgn="base" latinLnBrk="0" hangingPunct="0">
              <a:lnSpc>
                <a:spcPct val="107000"/>
              </a:lnSpc>
              <a:spcBef>
                <a:spcPct val="0"/>
              </a:spcBef>
              <a:spcAft>
                <a:spcPts val="800"/>
              </a:spcAft>
              <a:buClrTx/>
              <a:buSzPts val="1000"/>
              <a:buFontTx/>
              <a:buNone/>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	Direct public health actions such as isolation, testing, vaccinations, contact tracing, or movement </a:t>
            </a:r>
          </a:p>
          <a:p>
            <a:pPr marL="0" marR="0" lvl="0" indent="0" algn="l" defTabSz="914400" rtl="0" eaLnBrk="0" fontAlgn="base" latinLnBrk="0" hangingPunct="0">
              <a:lnSpc>
                <a:spcPct val="107000"/>
              </a:lnSpc>
              <a:spcBef>
                <a:spcPct val="0"/>
              </a:spcBef>
              <a:spcAft>
                <a:spcPts val="800"/>
              </a:spcAft>
              <a:buClrTx/>
              <a:buSzPts val="1000"/>
              <a:buFontTx/>
              <a:buNone/>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       restrictions.</a:t>
            </a:r>
          </a:p>
          <a:p>
            <a:pPr marL="0" marR="0" lvl="0" indent="0" algn="l" defTabSz="914400" rtl="0" eaLnBrk="0" fontAlgn="base" latinLnBrk="0" hangingPunct="0">
              <a:lnSpc>
                <a:spcPct val="107000"/>
              </a:lnSpc>
              <a:spcBef>
                <a:spcPct val="0"/>
              </a:spcBef>
              <a:spcAft>
                <a:spcPts val="800"/>
              </a:spcAft>
              <a:buClrTx/>
              <a:buSzPts val="1000"/>
              <a:buFontTx/>
              <a:buNone/>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	Determine the required resource implications. </a:t>
            </a:r>
          </a:p>
          <a:p>
            <a:pPr marL="0" marR="0" lvl="0" indent="0" algn="l" defTabSz="914400" rtl="0" eaLnBrk="0" fontAlgn="base" latinLnBrk="0" hangingPunct="0">
              <a:lnSpc>
                <a:spcPct val="107000"/>
              </a:lnSpc>
              <a:spcBef>
                <a:spcPct val="0"/>
              </a:spcBef>
              <a:spcAft>
                <a:spcPts val="800"/>
              </a:spcAft>
              <a:buClrTx/>
              <a:buSzPts val="1000"/>
              <a:buFontTx/>
              <a:buNone/>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	Collect contact details for all agencies involved.</a:t>
            </a:r>
          </a:p>
        </p:txBody>
      </p:sp>
    </p:spTree>
    <p:extLst>
      <p:ext uri="{BB962C8B-B14F-4D97-AF65-F5344CB8AC3E}">
        <p14:creationId xmlns:p14="http://schemas.microsoft.com/office/powerpoint/2010/main" val="5598162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37344-9BAC-412B-BB1C-544B231482F6}"/>
              </a:ext>
            </a:extLst>
          </p:cNvPr>
          <p:cNvSpPr>
            <a:spLocks noGrp="1"/>
          </p:cNvSpPr>
          <p:nvPr>
            <p:ph type="title"/>
          </p:nvPr>
        </p:nvSpPr>
        <p:spPr/>
        <p:txBody>
          <a:bodyPr>
            <a:normAutofit fontScale="90000"/>
          </a:bodyPr>
          <a:lstStyle/>
          <a:p>
            <a:br>
              <a:rPr lang="en-GB" dirty="0">
                <a:cs typeface="Arial"/>
              </a:rPr>
            </a:br>
            <a:br>
              <a:rPr lang="en-GB" dirty="0">
                <a:cs typeface="Arial"/>
              </a:rPr>
            </a:br>
            <a:r>
              <a:rPr lang="en-GB" sz="3100" dirty="0">
                <a:cs typeface="Arial"/>
              </a:rPr>
              <a:t>The IMT membership will ensure:</a:t>
            </a:r>
            <a:br>
              <a:rPr lang="en-GB" sz="3100" dirty="0">
                <a:cs typeface="Arial"/>
              </a:rPr>
            </a:br>
            <a:br>
              <a:rPr lang="en-GB" dirty="0">
                <a:cs typeface="Arial"/>
              </a:rPr>
            </a:br>
            <a:endParaRPr lang="en-GB" dirty="0">
              <a:cs typeface="Arial"/>
            </a:endParaRPr>
          </a:p>
        </p:txBody>
      </p:sp>
      <p:sp>
        <p:nvSpPr>
          <p:cNvPr id="6" name="Rectangle 3">
            <a:extLst>
              <a:ext uri="{FF2B5EF4-FFF2-40B4-BE49-F238E27FC236}">
                <a16:creationId xmlns:a16="http://schemas.microsoft.com/office/drawing/2014/main" id="{B42B5178-C4B8-CA81-25B6-984D8936B4C7}"/>
              </a:ext>
            </a:extLst>
          </p:cNvPr>
          <p:cNvSpPr>
            <a:spLocks noChangeArrowheads="1"/>
          </p:cNvSpPr>
          <p:nvPr/>
        </p:nvSpPr>
        <p:spPr bwMode="auto">
          <a:xfrm>
            <a:off x="446049" y="1268113"/>
            <a:ext cx="11057581" cy="315866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6960" tIns="126960"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7000"/>
              </a:lnSpc>
              <a:spcBef>
                <a:spcPct val="0"/>
              </a:spcBef>
              <a:spcAft>
                <a:spcPts val="375"/>
              </a:spcAft>
              <a:buClrTx/>
              <a:buSzPts val="1000"/>
              <a:buFont typeface="Symbol" panose="05050102010706020507" pitchFamily="18" charset="2"/>
              <a:buChar char=""/>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Local contingency plans and risk assessments are up to date and fit for purpose. </a:t>
            </a:r>
          </a:p>
          <a:p>
            <a:pPr marL="342900" marR="0" lvl="0" indent="-342900" algn="l" defTabSz="914400" rtl="0" eaLnBrk="0" fontAlgn="base" latinLnBrk="0" hangingPunct="0">
              <a:lnSpc>
                <a:spcPct val="107000"/>
              </a:lnSpc>
              <a:spcBef>
                <a:spcPct val="0"/>
              </a:spcBef>
              <a:spcAft>
                <a:spcPts val="375"/>
              </a:spcAft>
              <a:buClrTx/>
              <a:buSzPts val="1000"/>
              <a:buFont typeface="Symbol" panose="05050102010706020507" pitchFamily="18" charset="2"/>
              <a:buChar char=""/>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Vaccines/prophylaxis/testing processes are understood and actioned as required.</a:t>
            </a:r>
          </a:p>
          <a:p>
            <a:pPr marL="342900" marR="0" lvl="0" indent="-342900" algn="l" defTabSz="914400" rtl="0" eaLnBrk="0" fontAlgn="base" latinLnBrk="0" hangingPunct="0">
              <a:lnSpc>
                <a:spcPct val="107000"/>
              </a:lnSpc>
              <a:spcBef>
                <a:spcPct val="0"/>
              </a:spcBef>
              <a:spcAft>
                <a:spcPts val="375"/>
              </a:spcAft>
              <a:buClrTx/>
              <a:buSzPts val="1000"/>
              <a:buFont typeface="Symbol" panose="05050102010706020507" pitchFamily="18" charset="2"/>
              <a:buChar char=""/>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That local access arrangements to healthcare, medicines and other essential activities are in place.</a:t>
            </a:r>
          </a:p>
          <a:p>
            <a:pPr marL="342900" marR="0" lvl="0" indent="-342900" algn="l" defTabSz="914400" rtl="0" eaLnBrk="0" fontAlgn="base" latinLnBrk="0" hangingPunct="0">
              <a:lnSpc>
                <a:spcPct val="107000"/>
              </a:lnSpc>
              <a:spcBef>
                <a:spcPct val="0"/>
              </a:spcBef>
              <a:spcAft>
                <a:spcPts val="375"/>
              </a:spcAft>
              <a:buClrTx/>
              <a:buSzPts val="1000"/>
              <a:buFont typeface="Symbol" panose="05050102010706020507" pitchFamily="18" charset="2"/>
              <a:buChar char=""/>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Contact tracing systems are in place, contact definitions, and how to manage contacts, including those no longer at the incident/outbreak setting, are understood. It will also define management roles, responsibilities and timeframes.  </a:t>
            </a:r>
          </a:p>
          <a:p>
            <a:pPr marL="342900" marR="0" lvl="0" indent="-342900" algn="l" defTabSz="914400" rtl="0" eaLnBrk="0" fontAlgn="base" latinLnBrk="0" hangingPunct="0">
              <a:lnSpc>
                <a:spcPct val="107000"/>
              </a:lnSpc>
              <a:spcBef>
                <a:spcPct val="0"/>
              </a:spcBef>
              <a:spcAft>
                <a:spcPts val="375"/>
              </a:spcAft>
              <a:buClrTx/>
              <a:buSzPts val="1000"/>
              <a:buFont typeface="Symbol" panose="05050102010706020507" pitchFamily="18" charset="2"/>
              <a:buChar char=""/>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That adequate communication arrangements are in place, both internal and external, </a:t>
            </a:r>
          </a:p>
          <a:p>
            <a:pPr marL="342900" marR="0" lvl="0" indent="-342900" algn="l" defTabSz="914400" rtl="0" eaLnBrk="0" fontAlgn="base" latinLnBrk="0" hangingPunct="0">
              <a:lnSpc>
                <a:spcPct val="107000"/>
              </a:lnSpc>
              <a:spcBef>
                <a:spcPct val="0"/>
              </a:spcBef>
              <a:spcAft>
                <a:spcPts val="375"/>
              </a:spcAft>
              <a:buClrTx/>
              <a:buSzPts val="1000"/>
              <a:buFont typeface="Symbol" panose="05050102010706020507" pitchFamily="18" charset="2"/>
              <a:buChar char=""/>
              <a:tabLst>
                <a:tab pos="457200" algn="l"/>
              </a:tabLst>
              <a:defRPr/>
            </a:pPr>
            <a:endPar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endParaRPr>
          </a:p>
        </p:txBody>
      </p:sp>
    </p:spTree>
    <p:extLst>
      <p:ext uri="{BB962C8B-B14F-4D97-AF65-F5344CB8AC3E}">
        <p14:creationId xmlns:p14="http://schemas.microsoft.com/office/powerpoint/2010/main" val="4265102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37344-9BAC-412B-BB1C-544B231482F6}"/>
              </a:ext>
            </a:extLst>
          </p:cNvPr>
          <p:cNvSpPr>
            <a:spLocks noGrp="1"/>
          </p:cNvSpPr>
          <p:nvPr>
            <p:ph type="title"/>
          </p:nvPr>
        </p:nvSpPr>
        <p:spPr/>
        <p:txBody>
          <a:bodyPr>
            <a:normAutofit fontScale="90000"/>
          </a:bodyPr>
          <a:lstStyle/>
          <a:p>
            <a:br>
              <a:rPr lang="en-GB" dirty="0">
                <a:cs typeface="Arial"/>
              </a:rPr>
            </a:br>
            <a:br>
              <a:rPr lang="en-GB" dirty="0">
                <a:cs typeface="Arial"/>
              </a:rPr>
            </a:br>
            <a:r>
              <a:rPr lang="en-GB" sz="3100" dirty="0">
                <a:cs typeface="Arial"/>
              </a:rPr>
              <a:t>The IMT membership will ensure:</a:t>
            </a:r>
            <a:br>
              <a:rPr lang="en-GB" sz="3100" dirty="0">
                <a:cs typeface="Arial"/>
              </a:rPr>
            </a:br>
            <a:br>
              <a:rPr lang="en-GB" dirty="0">
                <a:cs typeface="Arial"/>
              </a:rPr>
            </a:br>
            <a:endParaRPr lang="en-GB" dirty="0">
              <a:cs typeface="Arial"/>
            </a:endParaRPr>
          </a:p>
        </p:txBody>
      </p:sp>
      <p:sp>
        <p:nvSpPr>
          <p:cNvPr id="6" name="Rectangle 3">
            <a:extLst>
              <a:ext uri="{FF2B5EF4-FFF2-40B4-BE49-F238E27FC236}">
                <a16:creationId xmlns:a16="http://schemas.microsoft.com/office/drawing/2014/main" id="{B42B5178-C4B8-CA81-25B6-984D8936B4C7}"/>
              </a:ext>
            </a:extLst>
          </p:cNvPr>
          <p:cNvSpPr>
            <a:spLocks noChangeArrowheads="1"/>
          </p:cNvSpPr>
          <p:nvPr/>
        </p:nvSpPr>
        <p:spPr bwMode="auto">
          <a:xfrm>
            <a:off x="446049" y="1215911"/>
            <a:ext cx="11057581" cy="28110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6960" tIns="126960"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7000"/>
              </a:lnSpc>
              <a:spcBef>
                <a:spcPct val="0"/>
              </a:spcBef>
              <a:spcAft>
                <a:spcPts val="375"/>
              </a:spcAft>
              <a:buClrTx/>
              <a:buSzPts val="1000"/>
              <a:buFont typeface="Symbol" panose="05050102010706020507" pitchFamily="18" charset="2"/>
              <a:buChar char=""/>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The restriction of prisoner transfers, receipt of new receptions, or both as required</a:t>
            </a:r>
          </a:p>
          <a:p>
            <a:pPr marL="342900" marR="0" lvl="0" indent="-342900" algn="l" defTabSz="914400" rtl="0" eaLnBrk="0" fontAlgn="base" latinLnBrk="0" hangingPunct="0">
              <a:lnSpc>
                <a:spcPct val="107000"/>
              </a:lnSpc>
              <a:spcBef>
                <a:spcPct val="0"/>
              </a:spcBef>
              <a:spcAft>
                <a:spcPts val="375"/>
              </a:spcAft>
              <a:buClrTx/>
              <a:buSzPts val="1000"/>
              <a:buFont typeface="Symbol" panose="05050102010706020507" pitchFamily="18" charset="2"/>
              <a:buChar char=""/>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The implementation of (prison) internal movement restrictions, and/or </a:t>
            </a:r>
            <a:r>
              <a:rPr kumimoji="0" lang="en-GB" sz="1800" b="1" i="0" u="none" strike="noStrike" kern="1200" cap="none" spc="0" normalizeH="0" baseline="0" noProof="0" dirty="0" err="1">
                <a:ln>
                  <a:noFill/>
                </a:ln>
                <a:solidFill>
                  <a:prstClr val="black"/>
                </a:solidFill>
                <a:effectLst/>
                <a:uLnTx/>
                <a:uFillTx/>
                <a:latin typeface="Arial" panose="020B0604020202020204"/>
                <a:ea typeface="+mn-ea"/>
                <a:cs typeface="Arial"/>
              </a:rPr>
              <a:t>cohorting</a:t>
            </a: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 involving affected/ unaffected wings/units/ areas </a:t>
            </a:r>
          </a:p>
          <a:p>
            <a:pPr marL="342900" marR="0" lvl="0" indent="-342900" algn="l" defTabSz="914400" rtl="0" eaLnBrk="0" fontAlgn="base" latinLnBrk="0" hangingPunct="0">
              <a:lnSpc>
                <a:spcPct val="107000"/>
              </a:lnSpc>
              <a:spcBef>
                <a:spcPct val="0"/>
              </a:spcBef>
              <a:spcAft>
                <a:spcPts val="375"/>
              </a:spcAft>
              <a:buClrTx/>
              <a:buSzPts val="1000"/>
              <a:buFont typeface="Symbol" panose="05050102010706020507" pitchFamily="18" charset="2"/>
              <a:buChar char=""/>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Measures are in place to protect the vulnerable and those at risk</a:t>
            </a:r>
          </a:p>
          <a:p>
            <a:pPr marL="342900" marR="0" lvl="0" indent="-342900" algn="l" defTabSz="914400" rtl="0" eaLnBrk="0" fontAlgn="base" latinLnBrk="0" hangingPunct="0">
              <a:lnSpc>
                <a:spcPct val="107000"/>
              </a:lnSpc>
              <a:spcBef>
                <a:spcPct val="0"/>
              </a:spcBef>
              <a:spcAft>
                <a:spcPts val="375"/>
              </a:spcAft>
              <a:buClrTx/>
              <a:buSzPts val="1000"/>
              <a:buFont typeface="Symbol" panose="05050102010706020507" pitchFamily="18" charset="2"/>
              <a:buChar char=""/>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That effective internal site to site communication processes are in place and actioned where external transfers cannot be avoided</a:t>
            </a:r>
          </a:p>
          <a:p>
            <a:pPr marL="342900" marR="0" lvl="0" indent="-342900" algn="l" defTabSz="914400" rtl="0" eaLnBrk="0" fontAlgn="base" latinLnBrk="0" hangingPunct="0">
              <a:lnSpc>
                <a:spcPct val="107000"/>
              </a:lnSpc>
              <a:spcBef>
                <a:spcPct val="0"/>
              </a:spcBef>
              <a:spcAft>
                <a:spcPts val="375"/>
              </a:spcAft>
              <a:buClrTx/>
              <a:buSzPts val="1000"/>
              <a:buFont typeface="Symbol" panose="05050102010706020507" pitchFamily="18" charset="2"/>
              <a:buChar char=""/>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That effective tripartite data sharing arrangements, in accordance with agreements between the </a:t>
            </a:r>
            <a:r>
              <a:rPr kumimoji="0" lang="en-GB" sz="1800" b="1" i="0" u="none" strike="noStrike" kern="1200" cap="none" spc="0" normalizeH="0" baseline="0" noProof="0" dirty="0" err="1">
                <a:ln>
                  <a:noFill/>
                </a:ln>
                <a:solidFill>
                  <a:prstClr val="black"/>
                </a:solidFill>
                <a:effectLst/>
                <a:uLnTx/>
                <a:uFillTx/>
                <a:latin typeface="Arial" panose="020B0604020202020204"/>
                <a:ea typeface="+mn-ea"/>
                <a:cs typeface="Arial"/>
              </a:rPr>
              <a:t>MoJ</a:t>
            </a: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 Public Health Wales and UKHSA, are in place </a:t>
            </a:r>
          </a:p>
        </p:txBody>
      </p:sp>
    </p:spTree>
    <p:extLst>
      <p:ext uri="{BB962C8B-B14F-4D97-AF65-F5344CB8AC3E}">
        <p14:creationId xmlns:p14="http://schemas.microsoft.com/office/powerpoint/2010/main" val="916298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37344-9BAC-412B-BB1C-544B231482F6}"/>
              </a:ext>
            </a:extLst>
          </p:cNvPr>
          <p:cNvSpPr>
            <a:spLocks noGrp="1"/>
          </p:cNvSpPr>
          <p:nvPr>
            <p:ph type="title"/>
          </p:nvPr>
        </p:nvSpPr>
        <p:spPr/>
        <p:txBody>
          <a:bodyPr>
            <a:normAutofit fontScale="90000"/>
          </a:bodyPr>
          <a:lstStyle/>
          <a:p>
            <a:br>
              <a:rPr lang="en-GB" dirty="0">
                <a:cs typeface="Arial"/>
              </a:rPr>
            </a:br>
            <a:br>
              <a:rPr lang="en-GB" dirty="0">
                <a:cs typeface="Arial"/>
              </a:rPr>
            </a:br>
            <a:br>
              <a:rPr lang="en-GB" dirty="0">
                <a:cs typeface="Arial"/>
              </a:rPr>
            </a:br>
            <a:r>
              <a:rPr lang="en-GB" sz="3100" dirty="0">
                <a:cs typeface="Arial"/>
              </a:rPr>
              <a:t>Supporting Outbreak Management: What is required?</a:t>
            </a:r>
            <a:br>
              <a:rPr lang="en-GB" sz="3100" dirty="0">
                <a:cs typeface="Arial"/>
              </a:rPr>
            </a:br>
            <a:br>
              <a:rPr lang="en-GB" sz="3100" dirty="0">
                <a:cs typeface="Arial"/>
              </a:rPr>
            </a:br>
            <a:br>
              <a:rPr lang="en-GB" dirty="0">
                <a:cs typeface="Arial"/>
              </a:rPr>
            </a:br>
            <a:endParaRPr lang="en-GB" dirty="0">
              <a:cs typeface="Arial"/>
            </a:endParaRPr>
          </a:p>
        </p:txBody>
      </p:sp>
      <p:sp>
        <p:nvSpPr>
          <p:cNvPr id="6" name="Rectangle 3">
            <a:extLst>
              <a:ext uri="{FF2B5EF4-FFF2-40B4-BE49-F238E27FC236}">
                <a16:creationId xmlns:a16="http://schemas.microsoft.com/office/drawing/2014/main" id="{B42B5178-C4B8-CA81-25B6-984D8936B4C7}"/>
              </a:ext>
            </a:extLst>
          </p:cNvPr>
          <p:cNvSpPr>
            <a:spLocks noChangeArrowheads="1"/>
          </p:cNvSpPr>
          <p:nvPr/>
        </p:nvSpPr>
        <p:spPr bwMode="auto">
          <a:xfrm>
            <a:off x="567209" y="1251232"/>
            <a:ext cx="11057581" cy="43555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6960" tIns="126960"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0"/>
              </a:spcBef>
              <a:spcAft>
                <a:spcPts val="375"/>
              </a:spcAft>
              <a:buClrTx/>
              <a:buSzPts val="1000"/>
              <a:buFontTx/>
              <a:buNone/>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Governors/Directors or Probation Senior Managers should ensure that: </a:t>
            </a:r>
          </a:p>
          <a:p>
            <a:pPr marL="0" marR="0" lvl="0" indent="0" algn="l" defTabSz="914400" rtl="0" eaLnBrk="0" fontAlgn="base" latinLnBrk="0" hangingPunct="0">
              <a:lnSpc>
                <a:spcPct val="107000"/>
              </a:lnSpc>
              <a:spcBef>
                <a:spcPct val="0"/>
              </a:spcBef>
              <a:spcAft>
                <a:spcPts val="375"/>
              </a:spcAft>
              <a:buClrTx/>
              <a:buSzPts val="1000"/>
              <a:buFontTx/>
              <a:buNone/>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	All relevant controls, mitigation measures and IPC measures are adhered to</a:t>
            </a:r>
          </a:p>
          <a:p>
            <a:pPr marL="0" marR="0" lvl="0" indent="0" algn="l" defTabSz="914400" rtl="0" eaLnBrk="0" fontAlgn="base" latinLnBrk="0" hangingPunct="0">
              <a:lnSpc>
                <a:spcPct val="107000"/>
              </a:lnSpc>
              <a:spcBef>
                <a:spcPct val="0"/>
              </a:spcBef>
              <a:spcAft>
                <a:spcPts val="375"/>
              </a:spcAft>
              <a:buClrTx/>
              <a:buSzPts val="1000"/>
              <a:buFontTx/>
              <a:buNone/>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	Where required, isolation and the provision and use of PPE are understood and implemented </a:t>
            </a:r>
          </a:p>
          <a:p>
            <a:pPr marL="0" marR="0" lvl="0" indent="0" algn="l" defTabSz="914400" rtl="0" eaLnBrk="0" fontAlgn="base" latinLnBrk="0" hangingPunct="0">
              <a:lnSpc>
                <a:spcPct val="107000"/>
              </a:lnSpc>
              <a:spcBef>
                <a:spcPct val="0"/>
              </a:spcBef>
              <a:spcAft>
                <a:spcPts val="375"/>
              </a:spcAft>
              <a:buClrTx/>
              <a:buSzPts val="1000"/>
              <a:buFontTx/>
              <a:buNone/>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       and that all staff are aware of their responsibilities.  </a:t>
            </a:r>
          </a:p>
          <a:p>
            <a:pPr marL="0" marR="0" lvl="0" indent="0" algn="l" defTabSz="914400" rtl="0" eaLnBrk="0" fontAlgn="base" latinLnBrk="0" hangingPunct="0">
              <a:lnSpc>
                <a:spcPct val="107000"/>
              </a:lnSpc>
              <a:spcBef>
                <a:spcPct val="0"/>
              </a:spcBef>
              <a:spcAft>
                <a:spcPts val="375"/>
              </a:spcAft>
              <a:buClrTx/>
              <a:buSzPts val="1000"/>
              <a:buFontTx/>
              <a:buNone/>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	Staff adhere with the Health and Safety at Work Act 1974.</a:t>
            </a:r>
          </a:p>
          <a:p>
            <a:pPr marL="0" marR="0" lvl="0" indent="0" algn="l" defTabSz="914400" rtl="0" eaLnBrk="0" fontAlgn="base" latinLnBrk="0" hangingPunct="0">
              <a:lnSpc>
                <a:spcPct val="107000"/>
              </a:lnSpc>
              <a:spcBef>
                <a:spcPct val="0"/>
              </a:spcBef>
              <a:spcAft>
                <a:spcPts val="375"/>
              </a:spcAft>
              <a:buClrTx/>
              <a:buSzPts val="1000"/>
              <a:buFontTx/>
              <a:buNone/>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	In partnership with healthcare teams and OH, both routine and seasonal immunisations </a:t>
            </a:r>
          </a:p>
          <a:p>
            <a:pPr marL="0" marR="0" lvl="0" indent="0" algn="l" defTabSz="914400" rtl="0" eaLnBrk="0" fontAlgn="base" latinLnBrk="0" hangingPunct="0">
              <a:lnSpc>
                <a:spcPct val="107000"/>
              </a:lnSpc>
              <a:spcBef>
                <a:spcPct val="0"/>
              </a:spcBef>
              <a:spcAft>
                <a:spcPts val="375"/>
              </a:spcAft>
              <a:buClrTx/>
              <a:buSzPts val="1000"/>
              <a:buFontTx/>
              <a:buNone/>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       programmes are promoted and supported </a:t>
            </a:r>
          </a:p>
          <a:p>
            <a:pPr marL="0" marR="0" lvl="0" indent="0" algn="l" defTabSz="914400" rtl="0" eaLnBrk="0" fontAlgn="base" latinLnBrk="0" hangingPunct="0">
              <a:lnSpc>
                <a:spcPct val="107000"/>
              </a:lnSpc>
              <a:spcBef>
                <a:spcPct val="0"/>
              </a:spcBef>
              <a:spcAft>
                <a:spcPts val="375"/>
              </a:spcAft>
              <a:buClrTx/>
              <a:buSzPts val="1000"/>
              <a:buFontTx/>
              <a:buNone/>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	Enhanced cleaning measures are ready to be activated in response to cases of infectious </a:t>
            </a:r>
          </a:p>
          <a:p>
            <a:pPr marL="0" marR="0" lvl="0" indent="0" algn="l" defTabSz="914400" rtl="0" eaLnBrk="0" fontAlgn="base" latinLnBrk="0" hangingPunct="0">
              <a:lnSpc>
                <a:spcPct val="107000"/>
              </a:lnSpc>
              <a:spcBef>
                <a:spcPct val="0"/>
              </a:spcBef>
              <a:spcAft>
                <a:spcPts val="375"/>
              </a:spcAft>
              <a:buClrTx/>
              <a:buSzPts val="1000"/>
              <a:buFontTx/>
              <a:buNone/>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       disease.</a:t>
            </a:r>
          </a:p>
          <a:p>
            <a:pPr marL="0" marR="0" lvl="0" indent="0" algn="l" defTabSz="914400" rtl="0" eaLnBrk="0" fontAlgn="base" latinLnBrk="0" hangingPunct="0">
              <a:lnSpc>
                <a:spcPct val="107000"/>
              </a:lnSpc>
              <a:spcBef>
                <a:spcPct val="0"/>
              </a:spcBef>
              <a:spcAft>
                <a:spcPts val="375"/>
              </a:spcAft>
              <a:buClrTx/>
              <a:buSzPts val="1000"/>
              <a:buFontTx/>
              <a:buNone/>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	With Healthcare teams, screening is in place for infectious disease as recommended by UKHSA </a:t>
            </a:r>
          </a:p>
          <a:p>
            <a:pPr marL="0" marR="0" lvl="0" indent="0" algn="l" defTabSz="914400" rtl="0" eaLnBrk="0" fontAlgn="base" latinLnBrk="0" hangingPunct="0">
              <a:lnSpc>
                <a:spcPct val="107000"/>
              </a:lnSpc>
              <a:spcBef>
                <a:spcPct val="0"/>
              </a:spcBef>
              <a:spcAft>
                <a:spcPts val="375"/>
              </a:spcAft>
              <a:buClrTx/>
              <a:buSzPts val="1000"/>
              <a:buFontTx/>
              <a:buNone/>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       and core NHS service specification.</a:t>
            </a:r>
          </a:p>
          <a:p>
            <a:pPr marL="0" marR="0" lvl="0" indent="0" algn="l" defTabSz="914400" rtl="0" eaLnBrk="0" fontAlgn="base" latinLnBrk="0" hangingPunct="0">
              <a:lnSpc>
                <a:spcPct val="107000"/>
              </a:lnSpc>
              <a:spcBef>
                <a:spcPct val="0"/>
              </a:spcBef>
              <a:spcAft>
                <a:spcPts val="375"/>
              </a:spcAft>
              <a:buClrTx/>
              <a:buSzPts val="1000"/>
              <a:buFontTx/>
              <a:buNone/>
              <a:tabLst>
                <a:tab pos="457200" algn="l"/>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Arial"/>
              </a:rPr>
              <a:t>•	Effective communication channels are in place to maintain continuous staff awareness. </a:t>
            </a:r>
          </a:p>
        </p:txBody>
      </p:sp>
    </p:spTree>
    <p:extLst>
      <p:ext uri="{BB962C8B-B14F-4D97-AF65-F5344CB8AC3E}">
        <p14:creationId xmlns:p14="http://schemas.microsoft.com/office/powerpoint/2010/main" val="33331139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a:xfrm>
            <a:off x="674592" y="2228476"/>
            <a:ext cx="10875257" cy="2387600"/>
          </a:xfrm>
        </p:spPr>
        <p:txBody>
          <a:bodyPr>
            <a:normAutofit fontScale="90000"/>
          </a:bodyPr>
          <a:lstStyle/>
          <a:p>
            <a:br>
              <a:rPr lang="en-GB">
                <a:solidFill>
                  <a:schemeClr val="bg1"/>
                </a:solidFill>
              </a:rPr>
            </a:br>
            <a:r>
              <a:rPr lang="en-GB" sz="4900">
                <a:solidFill>
                  <a:schemeClr val="bg1"/>
                </a:solidFill>
              </a:rPr>
              <a:t>Tuberculosis in prisons and places of detention</a:t>
            </a:r>
            <a:br>
              <a:rPr lang="en-GB">
                <a:solidFill>
                  <a:schemeClr val="bg1"/>
                </a:solidFill>
              </a:rPr>
            </a:br>
            <a:br>
              <a:rPr lang="en-GB"/>
            </a:br>
            <a:r>
              <a:rPr lang="en-GB" sz="3600">
                <a:solidFill>
                  <a:schemeClr val="bg1"/>
                </a:solidFill>
              </a:rPr>
              <a:t>Dr Claire Ferraro</a:t>
            </a:r>
            <a:br>
              <a:rPr lang="en-GB" sz="3600">
                <a:solidFill>
                  <a:schemeClr val="bg1"/>
                </a:solidFill>
              </a:rPr>
            </a:br>
            <a:r>
              <a:rPr lang="en-GB" sz="3600">
                <a:solidFill>
                  <a:schemeClr val="bg1"/>
                </a:solidFill>
              </a:rPr>
              <a:t>Public Health Speciality Registrar, Health &amp; Justice Team</a:t>
            </a:r>
            <a:br>
              <a:rPr lang="en-GB" sz="2400"/>
            </a:br>
            <a:br>
              <a:rPr lang="en-GB"/>
            </a:br>
            <a:r>
              <a:rPr lang="en-GB" sz="3100">
                <a:solidFill>
                  <a:schemeClr val="bg1"/>
                </a:solidFill>
              </a:rPr>
              <a:t>11th November 2024</a:t>
            </a:r>
            <a:br>
              <a:rPr lang="en-GB" sz="3100">
                <a:solidFill>
                  <a:schemeClr val="bg1"/>
                </a:solidFill>
              </a:rPr>
            </a:br>
            <a:endParaRPr lang="en-GB">
              <a:solidFill>
                <a:schemeClr val="bg1"/>
              </a:solidFill>
            </a:endParaRPr>
          </a:p>
        </p:txBody>
      </p:sp>
    </p:spTree>
    <p:extLst>
      <p:ext uri="{BB962C8B-B14F-4D97-AF65-F5344CB8AC3E}">
        <p14:creationId xmlns:p14="http://schemas.microsoft.com/office/powerpoint/2010/main" val="378044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DEA68-0DB5-1FF6-8AD8-7CAED89BD27C}"/>
              </a:ext>
            </a:extLst>
          </p:cNvPr>
          <p:cNvSpPr>
            <a:spLocks noGrp="1"/>
          </p:cNvSpPr>
          <p:nvPr>
            <p:ph type="title"/>
          </p:nvPr>
        </p:nvSpPr>
        <p:spPr/>
        <p:txBody>
          <a:bodyPr/>
          <a:lstStyle/>
          <a:p>
            <a:r>
              <a:rPr lang="en-GB"/>
              <a:t>Why do we see outbreaks in </a:t>
            </a:r>
            <a:r>
              <a:rPr lang="en-GB" err="1"/>
              <a:t>PPDs</a:t>
            </a:r>
            <a:r>
              <a:rPr lang="en-GB"/>
              <a:t>?</a:t>
            </a:r>
          </a:p>
        </p:txBody>
      </p:sp>
      <p:sp>
        <p:nvSpPr>
          <p:cNvPr id="4" name="Footer Placeholder 3">
            <a:extLst>
              <a:ext uri="{FF2B5EF4-FFF2-40B4-BE49-F238E27FC236}">
                <a16:creationId xmlns:a16="http://schemas.microsoft.com/office/drawing/2014/main" id="{E9945D83-D5E6-1C08-2DAC-D7AF49A21B6C}"/>
              </a:ext>
            </a:extLst>
          </p:cNvPr>
          <p:cNvSpPr>
            <a:spLocks noGrp="1"/>
          </p:cNvSpPr>
          <p:nvPr>
            <p:ph type="ftr" sz="quarter" idx="10"/>
          </p:nvPr>
        </p:nvSpPr>
        <p:spPr/>
        <p:txBody>
          <a:bodyPr/>
          <a:lstStyle/>
          <a:p>
            <a:endParaRPr lang="en-GB" sz="1400"/>
          </a:p>
        </p:txBody>
      </p:sp>
      <p:sp>
        <p:nvSpPr>
          <p:cNvPr id="5" name="Slide Number Placeholder 4">
            <a:extLst>
              <a:ext uri="{FF2B5EF4-FFF2-40B4-BE49-F238E27FC236}">
                <a16:creationId xmlns:a16="http://schemas.microsoft.com/office/drawing/2014/main" id="{CC17F62E-536A-D011-1BF2-6C18B32525F3}"/>
              </a:ext>
            </a:extLst>
          </p:cNvPr>
          <p:cNvSpPr>
            <a:spLocks noGrp="1"/>
          </p:cNvSpPr>
          <p:nvPr>
            <p:ph type="sldNum" sz="quarter" idx="11"/>
          </p:nvPr>
        </p:nvSpPr>
        <p:spPr/>
        <p:txBody>
          <a:bodyPr/>
          <a:lstStyle/>
          <a:p>
            <a:fld id="{344369E4-5DE7-46E5-874E-4FD437973785}" type="slidenum">
              <a:rPr lang="en-GB" smtClean="0"/>
              <a:pPr/>
              <a:t>4</a:t>
            </a:fld>
            <a:endParaRPr lang="en-GB" sz="1400"/>
          </a:p>
        </p:txBody>
      </p:sp>
      <p:pic>
        <p:nvPicPr>
          <p:cNvPr id="6" name="Picture 5">
            <a:extLst>
              <a:ext uri="{FF2B5EF4-FFF2-40B4-BE49-F238E27FC236}">
                <a16:creationId xmlns:a16="http://schemas.microsoft.com/office/drawing/2014/main" id="{79ECCDE2-C7F9-EA64-9004-B8A723311577}"/>
              </a:ext>
            </a:extLst>
          </p:cNvPr>
          <p:cNvPicPr>
            <a:picLocks noChangeAspect="1"/>
          </p:cNvPicPr>
          <p:nvPr/>
        </p:nvPicPr>
        <p:blipFill>
          <a:blip r:embed="rId2"/>
          <a:stretch>
            <a:fillRect/>
          </a:stretch>
        </p:blipFill>
        <p:spPr>
          <a:xfrm>
            <a:off x="5842003" y="2727873"/>
            <a:ext cx="6205728" cy="3470010"/>
          </a:xfrm>
          <a:prstGeom prst="rect">
            <a:avLst/>
          </a:prstGeom>
        </p:spPr>
      </p:pic>
      <p:sp>
        <p:nvSpPr>
          <p:cNvPr id="8" name="TextBox 7">
            <a:extLst>
              <a:ext uri="{FF2B5EF4-FFF2-40B4-BE49-F238E27FC236}">
                <a16:creationId xmlns:a16="http://schemas.microsoft.com/office/drawing/2014/main" id="{88ED27E8-5435-3177-57C1-CD109D22E4C8}"/>
              </a:ext>
            </a:extLst>
          </p:cNvPr>
          <p:cNvSpPr txBox="1"/>
          <p:nvPr/>
        </p:nvSpPr>
        <p:spPr>
          <a:xfrm>
            <a:off x="213360" y="1518249"/>
            <a:ext cx="4383024" cy="707886"/>
          </a:xfrm>
          <a:prstGeom prst="rect">
            <a:avLst/>
          </a:prstGeom>
          <a:noFill/>
        </p:spPr>
        <p:txBody>
          <a:bodyPr wrap="square">
            <a:spAutoFit/>
          </a:bodyPr>
          <a:lstStyle/>
          <a:p>
            <a:pPr algn="ctr"/>
            <a:r>
              <a:rPr lang="en-GB" sz="2000" b="1" err="1">
                <a:solidFill>
                  <a:srgbClr val="C00000"/>
                </a:solidFill>
              </a:rPr>
              <a:t>PPD</a:t>
            </a:r>
            <a:r>
              <a:rPr lang="en-GB" sz="2000" b="1">
                <a:solidFill>
                  <a:srgbClr val="C00000"/>
                </a:solidFill>
              </a:rPr>
              <a:t> residents tend to experience higher burdens of disease</a:t>
            </a:r>
          </a:p>
        </p:txBody>
      </p:sp>
      <p:sp>
        <p:nvSpPr>
          <p:cNvPr id="9" name="TextBox 8">
            <a:extLst>
              <a:ext uri="{FF2B5EF4-FFF2-40B4-BE49-F238E27FC236}">
                <a16:creationId xmlns:a16="http://schemas.microsoft.com/office/drawing/2014/main" id="{6CF35B9D-5D88-85A9-4924-765E36BEA0DA}"/>
              </a:ext>
            </a:extLst>
          </p:cNvPr>
          <p:cNvSpPr txBox="1"/>
          <p:nvPr/>
        </p:nvSpPr>
        <p:spPr>
          <a:xfrm>
            <a:off x="330206" y="2570472"/>
            <a:ext cx="4383024" cy="3139321"/>
          </a:xfrm>
          <a:prstGeom prst="rect">
            <a:avLst/>
          </a:prstGeom>
          <a:noFill/>
        </p:spPr>
        <p:txBody>
          <a:bodyPr wrap="square">
            <a:spAutoFit/>
          </a:bodyPr>
          <a:lstStyle/>
          <a:p>
            <a:pPr marL="285750" indent="-285750">
              <a:buFont typeface="Arial" panose="020B0604020202020204" pitchFamily="34" charset="0"/>
              <a:buChar char="•"/>
            </a:pPr>
            <a:r>
              <a:rPr lang="en-GB"/>
              <a:t>Poorer access to healthcare in the community</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Engagement in high-risk behaviours e.g. injecting drug use</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Social risk factors e.g. history of homelessness</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Lower uptake of preventative measures such as vaccination</a:t>
            </a:r>
          </a:p>
        </p:txBody>
      </p:sp>
      <p:sp>
        <p:nvSpPr>
          <p:cNvPr id="10" name="TextBox 9">
            <a:extLst>
              <a:ext uri="{FF2B5EF4-FFF2-40B4-BE49-F238E27FC236}">
                <a16:creationId xmlns:a16="http://schemas.microsoft.com/office/drawing/2014/main" id="{93A7AA59-E703-128E-3A09-DA1767490970}"/>
              </a:ext>
            </a:extLst>
          </p:cNvPr>
          <p:cNvSpPr txBox="1"/>
          <p:nvPr/>
        </p:nvSpPr>
        <p:spPr>
          <a:xfrm>
            <a:off x="5963378" y="1599727"/>
            <a:ext cx="5755009" cy="400110"/>
          </a:xfrm>
          <a:prstGeom prst="rect">
            <a:avLst/>
          </a:prstGeom>
          <a:noFill/>
        </p:spPr>
        <p:txBody>
          <a:bodyPr wrap="square">
            <a:spAutoFit/>
          </a:bodyPr>
          <a:lstStyle/>
          <a:p>
            <a:pPr algn="ctr"/>
            <a:r>
              <a:rPr lang="en-GB" sz="2000" b="1" err="1">
                <a:solidFill>
                  <a:srgbClr val="C00000"/>
                </a:solidFill>
              </a:rPr>
              <a:t>PPD</a:t>
            </a:r>
            <a:r>
              <a:rPr lang="en-GB" sz="2000" b="1">
                <a:solidFill>
                  <a:srgbClr val="C00000"/>
                </a:solidFill>
              </a:rPr>
              <a:t> settings exacerbate risk of transmission</a:t>
            </a:r>
          </a:p>
        </p:txBody>
      </p:sp>
      <p:sp>
        <p:nvSpPr>
          <p:cNvPr id="12" name="TextBox 11">
            <a:extLst>
              <a:ext uri="{FF2B5EF4-FFF2-40B4-BE49-F238E27FC236}">
                <a16:creationId xmlns:a16="http://schemas.microsoft.com/office/drawing/2014/main" id="{F651D270-079A-5BB0-4268-130DA69188B7}"/>
              </a:ext>
            </a:extLst>
          </p:cNvPr>
          <p:cNvSpPr txBox="1"/>
          <p:nvPr/>
        </p:nvSpPr>
        <p:spPr>
          <a:xfrm>
            <a:off x="5710066" y="2240804"/>
            <a:ext cx="6481934" cy="369332"/>
          </a:xfrm>
          <a:prstGeom prst="rect">
            <a:avLst/>
          </a:prstGeom>
          <a:noFill/>
        </p:spPr>
        <p:txBody>
          <a:bodyPr wrap="square">
            <a:spAutoFit/>
          </a:bodyPr>
          <a:lstStyle/>
          <a:p>
            <a:pPr marL="285750" indent="-285750">
              <a:buFont typeface="Arial" panose="020B0604020202020204" pitchFamily="34" charset="0"/>
              <a:buChar char="•"/>
            </a:pPr>
            <a:r>
              <a:rPr lang="en-GB"/>
              <a:t>Communal, crowded settings with high levels of movement</a:t>
            </a:r>
          </a:p>
        </p:txBody>
      </p:sp>
    </p:spTree>
    <p:extLst>
      <p:ext uri="{BB962C8B-B14F-4D97-AF65-F5344CB8AC3E}">
        <p14:creationId xmlns:p14="http://schemas.microsoft.com/office/powerpoint/2010/main" val="21315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50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par>
                          <p:cTn id="38" fill="hold">
                            <p:stCondLst>
                              <p:cond delay="500"/>
                            </p:stCondLst>
                            <p:childTnLst>
                              <p:par>
                                <p:cTn id="39" presetID="10" presetClass="entr" presetSubtype="0" fill="hold" nodeType="afterEffect">
                                  <p:stCondLst>
                                    <p:cond delay="150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517D4-0E50-85B2-C411-A933E4307E28}"/>
              </a:ext>
            </a:extLst>
          </p:cNvPr>
          <p:cNvSpPr>
            <a:spLocks noGrp="1"/>
          </p:cNvSpPr>
          <p:nvPr>
            <p:ph type="title"/>
          </p:nvPr>
        </p:nvSpPr>
        <p:spPr/>
        <p:txBody>
          <a:bodyPr/>
          <a:lstStyle/>
          <a:p>
            <a:r>
              <a:rPr lang="en-US">
                <a:latin typeface="Arial"/>
                <a:cs typeface="Arial"/>
              </a:rPr>
              <a:t>Tuberculosis in PPD – epidemiology </a:t>
            </a:r>
            <a:endParaRPr lang="en-US"/>
          </a:p>
        </p:txBody>
      </p:sp>
      <p:sp>
        <p:nvSpPr>
          <p:cNvPr id="3" name="Content Placeholder 2">
            <a:extLst>
              <a:ext uri="{FF2B5EF4-FFF2-40B4-BE49-F238E27FC236}">
                <a16:creationId xmlns:a16="http://schemas.microsoft.com/office/drawing/2014/main" id="{42D55494-DF18-C18F-0C05-C9C7FFF9D870}"/>
              </a:ext>
            </a:extLst>
          </p:cNvPr>
          <p:cNvSpPr>
            <a:spLocks noGrp="1"/>
          </p:cNvSpPr>
          <p:nvPr>
            <p:ph idx="1"/>
          </p:nvPr>
        </p:nvSpPr>
        <p:spPr>
          <a:xfrm>
            <a:off x="428795" y="1717222"/>
            <a:ext cx="11123857" cy="3015341"/>
          </a:xfrm>
        </p:spPr>
        <p:txBody>
          <a:bodyPr vert="horz" lIns="91440" tIns="45720" rIns="91440" bIns="45720" rtlCol="0" anchor="t">
            <a:noAutofit/>
          </a:bodyPr>
          <a:lstStyle/>
          <a:p>
            <a:r>
              <a:rPr lang="en-US" sz="2000">
                <a:latin typeface="Arial"/>
                <a:ea typeface="Calibri"/>
                <a:cs typeface="Arial"/>
              </a:rPr>
              <a:t>Overall rates of TB incidence are increasing in England in recent years. </a:t>
            </a:r>
            <a:endParaRPr lang="en-US">
              <a:ea typeface="Calibri"/>
            </a:endParaRPr>
          </a:p>
          <a:p>
            <a:r>
              <a:rPr lang="en-US" sz="2000">
                <a:latin typeface="Arial"/>
                <a:ea typeface="Calibri"/>
                <a:cs typeface="Arial"/>
              </a:rPr>
              <a:t>Inclusion health populations with social risk factors are at increased risk of TB </a:t>
            </a:r>
            <a:endParaRPr lang="en-US" sz="2000">
              <a:ea typeface="Calibri"/>
            </a:endParaRPr>
          </a:p>
          <a:p>
            <a:endParaRPr lang="en-US" sz="2000">
              <a:ea typeface="Calibri"/>
            </a:endParaRPr>
          </a:p>
          <a:p>
            <a:endParaRPr lang="en-US" sz="2000">
              <a:ea typeface="Calibri"/>
            </a:endParaRPr>
          </a:p>
          <a:p>
            <a:endParaRPr lang="en-US" sz="2000">
              <a:ea typeface="Calibri"/>
            </a:endParaRPr>
          </a:p>
          <a:p>
            <a:endParaRPr lang="en-US" sz="2000">
              <a:ea typeface="Calibri"/>
            </a:endParaRPr>
          </a:p>
          <a:p>
            <a:endParaRPr lang="en-US" sz="2000">
              <a:ea typeface="Calibri"/>
            </a:endParaRPr>
          </a:p>
          <a:p>
            <a:endParaRPr lang="en-US" sz="2000">
              <a:latin typeface="Arial"/>
              <a:cs typeface="Arial"/>
            </a:endParaRPr>
          </a:p>
          <a:p>
            <a:r>
              <a:rPr lang="en-US" sz="2000">
                <a:latin typeface="Arial"/>
                <a:cs typeface="Arial"/>
              </a:rPr>
              <a:t>Latent TB infection prevalence in the recent Bio-</a:t>
            </a:r>
            <a:r>
              <a:rPr lang="en-US" sz="2000" err="1">
                <a:latin typeface="Arial"/>
                <a:cs typeface="Arial"/>
              </a:rPr>
              <a:t>Behavioural</a:t>
            </a:r>
            <a:r>
              <a:rPr lang="en-US" sz="2000">
                <a:latin typeface="Arial"/>
                <a:cs typeface="Arial"/>
              </a:rPr>
              <a:t> Survey (2023/24) in 8 prisons and 2 IRCs (2739 participants):</a:t>
            </a:r>
            <a:endParaRPr lang="en-US" sz="2000">
              <a:ea typeface="Calibri"/>
            </a:endParaRPr>
          </a:p>
          <a:p>
            <a:pPr lvl="2">
              <a:buFont typeface="Wingdings,Sans-Serif" panose="020B0604020202020204" pitchFamily="34" charset="0"/>
              <a:buChar char="§"/>
            </a:pPr>
            <a:r>
              <a:rPr lang="en-US" sz="1600">
                <a:latin typeface="Arial"/>
                <a:cs typeface="Arial"/>
              </a:rPr>
              <a:t>2% to 14% in prisons </a:t>
            </a:r>
          </a:p>
          <a:p>
            <a:pPr lvl="2">
              <a:buFont typeface="Wingdings,Sans-Serif" panose="020B0604020202020204" pitchFamily="34" charset="0"/>
              <a:buChar char="§"/>
            </a:pPr>
            <a:r>
              <a:rPr lang="en-US" sz="1600">
                <a:latin typeface="Arial"/>
                <a:cs typeface="Arial"/>
              </a:rPr>
              <a:t>17% to 19% in IRCs</a:t>
            </a:r>
            <a:endParaRPr lang="en-US">
              <a:latin typeface="Arial"/>
              <a:cs typeface="Arial"/>
            </a:endParaRPr>
          </a:p>
        </p:txBody>
      </p:sp>
      <p:sp>
        <p:nvSpPr>
          <p:cNvPr id="4" name="Footer Placeholder 3">
            <a:extLst>
              <a:ext uri="{FF2B5EF4-FFF2-40B4-BE49-F238E27FC236}">
                <a16:creationId xmlns:a16="http://schemas.microsoft.com/office/drawing/2014/main" id="{43F03B04-3EDD-4B56-3535-F2636CB9886E}"/>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a:ea typeface="+mn-ea"/>
                <a:cs typeface="Arial"/>
              </a:rPr>
              <a:t>TB outbreaks in PPD – Webinar 11/11/2024</a:t>
            </a: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B20B6A76-6A98-DF98-3350-DD5E26DDFAB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aphicFrame>
        <p:nvGraphicFramePr>
          <p:cNvPr id="7" name="Table 6">
            <a:extLst>
              <a:ext uri="{FF2B5EF4-FFF2-40B4-BE49-F238E27FC236}">
                <a16:creationId xmlns:a16="http://schemas.microsoft.com/office/drawing/2014/main" id="{6E2D5E36-2206-EECA-33BC-8272A6A9DCA4}"/>
              </a:ext>
            </a:extLst>
          </p:cNvPr>
          <p:cNvGraphicFramePr>
            <a:graphicFrameLocks noGrp="1"/>
          </p:cNvGraphicFramePr>
          <p:nvPr/>
        </p:nvGraphicFramePr>
        <p:xfrm>
          <a:off x="623584" y="2866832"/>
          <a:ext cx="10451412" cy="1539969"/>
        </p:xfrm>
        <a:graphic>
          <a:graphicData uri="http://schemas.openxmlformats.org/drawingml/2006/table">
            <a:tbl>
              <a:tblPr bandRow="1">
                <a:tableStyleId>{5C22544A-7EE6-4342-B048-85BDC9FD1C3A}</a:tableStyleId>
              </a:tblPr>
              <a:tblGrid>
                <a:gridCol w="4424469">
                  <a:extLst>
                    <a:ext uri="{9D8B030D-6E8A-4147-A177-3AD203B41FA5}">
                      <a16:colId xmlns:a16="http://schemas.microsoft.com/office/drawing/2014/main" val="3352891174"/>
                    </a:ext>
                  </a:extLst>
                </a:gridCol>
                <a:gridCol w="1662543">
                  <a:extLst>
                    <a:ext uri="{9D8B030D-6E8A-4147-A177-3AD203B41FA5}">
                      <a16:colId xmlns:a16="http://schemas.microsoft.com/office/drawing/2014/main" val="3295653900"/>
                    </a:ext>
                  </a:extLst>
                </a:gridCol>
                <a:gridCol w="1662545">
                  <a:extLst>
                    <a:ext uri="{9D8B030D-6E8A-4147-A177-3AD203B41FA5}">
                      <a16:colId xmlns:a16="http://schemas.microsoft.com/office/drawing/2014/main" val="336777879"/>
                    </a:ext>
                  </a:extLst>
                </a:gridCol>
                <a:gridCol w="1236633">
                  <a:extLst>
                    <a:ext uri="{9D8B030D-6E8A-4147-A177-3AD203B41FA5}">
                      <a16:colId xmlns:a16="http://schemas.microsoft.com/office/drawing/2014/main" val="416566614"/>
                    </a:ext>
                  </a:extLst>
                </a:gridCol>
                <a:gridCol w="1465222">
                  <a:extLst>
                    <a:ext uri="{9D8B030D-6E8A-4147-A177-3AD203B41FA5}">
                      <a16:colId xmlns:a16="http://schemas.microsoft.com/office/drawing/2014/main" val="496401805"/>
                    </a:ext>
                  </a:extLst>
                </a:gridCol>
              </a:tblGrid>
              <a:tr h="624416">
                <a:tc>
                  <a:txBody>
                    <a:bodyPr/>
                    <a:lstStyle/>
                    <a:p>
                      <a:pPr algn="l" fontAlgn="base">
                        <a:lnSpc>
                          <a:spcPts val="2175"/>
                        </a:lnSpc>
                      </a:pPr>
                      <a:r>
                        <a:rPr lang="en-GB" sz="1800" b="0" i="0" u="none" strike="noStrike">
                          <a:solidFill>
                            <a:srgbClr val="000000"/>
                          </a:solidFill>
                          <a:effectLst/>
                          <a:latin typeface="Arial"/>
                        </a:rPr>
                        <a:t> NTBS 2023</a:t>
                      </a:r>
                      <a:endParaRPr lang="en-GB" b="0" i="0">
                        <a:solidFill>
                          <a:srgbClr val="000000"/>
                        </a:solidFill>
                        <a:effectLst/>
                      </a:endParaRPr>
                    </a:p>
                  </a:txBody>
                  <a:tcPr marL="4963" marR="4963" marT="496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lnSpc>
                          <a:spcPts val="2175"/>
                        </a:lnSpc>
                      </a:pPr>
                      <a:r>
                        <a:rPr lang="en-GB" sz="1800" b="0" i="0" u="none" strike="noStrike">
                          <a:solidFill>
                            <a:srgbClr val="000000"/>
                          </a:solidFill>
                          <a:effectLst/>
                          <a:latin typeface="Arial"/>
                        </a:rPr>
                        <a:t>Population at risk</a:t>
                      </a:r>
                      <a:endParaRPr lang="en-GB" b="0" i="0">
                        <a:solidFill>
                          <a:srgbClr val="000000"/>
                        </a:solidFill>
                        <a:effectLst/>
                        <a:latin typeface="Arial"/>
                      </a:endParaRPr>
                    </a:p>
                  </a:txBody>
                  <a:tcPr marL="4963" marR="4963" marT="4963"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lnSpc>
                          <a:spcPts val="2175"/>
                        </a:lnSpc>
                      </a:pPr>
                      <a:r>
                        <a:rPr lang="en-GB" sz="1800" b="0" i="0" u="none" strike="noStrike">
                          <a:solidFill>
                            <a:srgbClr val="000000"/>
                          </a:solidFill>
                          <a:effectLst/>
                          <a:latin typeface="Arial"/>
                        </a:rPr>
                        <a:t>Number notified with TB</a:t>
                      </a:r>
                      <a:endParaRPr lang="en-GB" b="0" i="0">
                        <a:solidFill>
                          <a:srgbClr val="000000"/>
                        </a:solidFill>
                        <a:effectLst/>
                        <a:latin typeface="Arial"/>
                      </a:endParaRPr>
                    </a:p>
                  </a:txBody>
                  <a:tcPr marL="4963" marR="4963" marT="4963"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lnSpc>
                          <a:spcPts val="2175"/>
                        </a:lnSpc>
                      </a:pPr>
                      <a:r>
                        <a:rPr lang="en-GB" sz="1800" b="0" i="0" u="none" strike="noStrike">
                          <a:solidFill>
                            <a:srgbClr val="000000"/>
                          </a:solidFill>
                          <a:effectLst/>
                          <a:latin typeface="Arial"/>
                        </a:rPr>
                        <a:t>Rate per 100,000</a:t>
                      </a:r>
                      <a:endParaRPr lang="en-GB" b="0" i="0">
                        <a:solidFill>
                          <a:srgbClr val="000000"/>
                        </a:solidFill>
                        <a:effectLst/>
                        <a:latin typeface="Arial"/>
                      </a:endParaRPr>
                    </a:p>
                  </a:txBody>
                  <a:tcPr marL="4963" marR="4963" marT="4963"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lnSpc>
                          <a:spcPts val="2175"/>
                        </a:lnSpc>
                      </a:pPr>
                      <a:r>
                        <a:rPr lang="en-GB" sz="1800" b="0" i="0" u="none" strike="noStrike">
                          <a:solidFill>
                            <a:srgbClr val="000000"/>
                          </a:solidFill>
                          <a:effectLst/>
                          <a:latin typeface="Arial"/>
                        </a:rPr>
                        <a:t>CI</a:t>
                      </a:r>
                      <a:endParaRPr lang="en-GB" b="0" i="0">
                        <a:solidFill>
                          <a:srgbClr val="000000"/>
                        </a:solidFill>
                        <a:effectLst/>
                        <a:latin typeface="Arial"/>
                      </a:endParaRPr>
                    </a:p>
                  </a:txBody>
                  <a:tcPr marL="4963" marR="4963" marT="4963"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3786459"/>
                  </a:ext>
                </a:extLst>
              </a:tr>
              <a:tr h="323850">
                <a:tc>
                  <a:txBody>
                    <a:bodyPr/>
                    <a:lstStyle/>
                    <a:p>
                      <a:pPr algn="l" fontAlgn="base">
                        <a:lnSpc>
                          <a:spcPts val="2175"/>
                        </a:lnSpc>
                      </a:pPr>
                      <a:r>
                        <a:rPr lang="en-GB" sz="1800" b="1" i="0" u="none" strike="noStrike">
                          <a:solidFill>
                            <a:srgbClr val="000000"/>
                          </a:solidFill>
                          <a:effectLst/>
                          <a:latin typeface="Arial"/>
                        </a:rPr>
                        <a:t>All England and Wales: ALL TB</a:t>
                      </a:r>
                      <a:endParaRPr lang="en-GB" b="0" i="0">
                        <a:solidFill>
                          <a:srgbClr val="000000"/>
                        </a:solidFill>
                        <a:effectLst/>
                        <a:latin typeface="Arial"/>
                      </a:endParaRPr>
                    </a:p>
                  </a:txBody>
                  <a:tcPr marL="4963" marR="4963" marT="4963"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r">
                        <a:lnSpc>
                          <a:spcPts val="2175"/>
                        </a:lnSpc>
                        <a:buNone/>
                      </a:pPr>
                      <a:r>
                        <a:rPr lang="en-GB" sz="1800" b="0" i="0" u="none" strike="noStrike" kern="1200" noProof="0">
                          <a:solidFill>
                            <a:srgbClr val="000000"/>
                          </a:solidFill>
                          <a:effectLst/>
                          <a:latin typeface="+mn-lt"/>
                          <a:ea typeface="+mn-ea"/>
                          <a:cs typeface="+mn-cs"/>
                        </a:rPr>
                        <a:t>60245216</a:t>
                      </a:r>
                      <a:endParaRPr lang="en-US" sz="1800" b="0" i="0" u="none" strike="noStrike" kern="1200">
                        <a:solidFill>
                          <a:srgbClr val="000000"/>
                        </a:solidFill>
                        <a:effectLst/>
                        <a:latin typeface="+mn-lt"/>
                        <a:ea typeface="+mn-ea"/>
                        <a:cs typeface="+mn-cs"/>
                      </a:endParaRPr>
                    </a:p>
                  </a:txBody>
                  <a:tcPr marL="4963" marR="4963" marT="4963"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fontAlgn="base">
                        <a:lnSpc>
                          <a:spcPts val="2175"/>
                        </a:lnSpc>
                      </a:pPr>
                      <a:r>
                        <a:rPr lang="en-GB" sz="1800" b="1" i="0" u="none" strike="noStrike">
                          <a:solidFill>
                            <a:srgbClr val="000000"/>
                          </a:solidFill>
                          <a:effectLst/>
                          <a:latin typeface="Arial"/>
                        </a:rPr>
                        <a:t>4940</a:t>
                      </a:r>
                    </a:p>
                  </a:txBody>
                  <a:tcPr marL="4963" marR="4963" marT="4963"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fontAlgn="base">
                        <a:lnSpc>
                          <a:spcPts val="2175"/>
                        </a:lnSpc>
                      </a:pPr>
                      <a:r>
                        <a:rPr lang="en-GB" sz="1800" b="1" i="0" u="none" strike="noStrike">
                          <a:solidFill>
                            <a:srgbClr val="000000"/>
                          </a:solidFill>
                          <a:effectLst/>
                          <a:latin typeface="Arial"/>
                        </a:rPr>
                        <a:t>8.2</a:t>
                      </a:r>
                      <a:endParaRPr lang="en-GB" b="0" i="0">
                        <a:solidFill>
                          <a:srgbClr val="000000"/>
                        </a:solidFill>
                        <a:effectLst/>
                      </a:endParaRPr>
                    </a:p>
                  </a:txBody>
                  <a:tcPr marL="4963" marR="4963" marT="4963"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fontAlgn="base">
                        <a:lnSpc>
                          <a:spcPts val="2175"/>
                        </a:lnSpc>
                      </a:pPr>
                      <a:r>
                        <a:rPr lang="en-GB" sz="1800" b="1" i="0" u="none" strike="noStrike">
                          <a:solidFill>
                            <a:srgbClr val="000000"/>
                          </a:solidFill>
                          <a:effectLst/>
                          <a:latin typeface="Arial"/>
                        </a:rPr>
                        <a:t>(8.0 to 8.4)</a:t>
                      </a:r>
                    </a:p>
                  </a:txBody>
                  <a:tcPr marL="4963" marR="4963" marT="4963"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9014285"/>
                  </a:ext>
                </a:extLst>
              </a:tr>
              <a:tr h="323849">
                <a:tc>
                  <a:txBody>
                    <a:bodyPr/>
                    <a:lstStyle/>
                    <a:p>
                      <a:pPr lvl="0" algn="l">
                        <a:lnSpc>
                          <a:spcPts val="2175"/>
                        </a:lnSpc>
                        <a:buNone/>
                      </a:pPr>
                      <a:r>
                        <a:rPr lang="en-GB" sz="1800" b="0" i="0" u="none" strike="noStrike">
                          <a:solidFill>
                            <a:srgbClr val="000000"/>
                          </a:solidFill>
                          <a:effectLst/>
                          <a:latin typeface="Arial"/>
                        </a:rPr>
                        <a:t>TB reported in current or recent imprisonment (5 years)</a:t>
                      </a:r>
                    </a:p>
                  </a:txBody>
                  <a:tcPr marL="4963" marR="4963" marT="4963" anchor="b">
                    <a:lnL w="9524">
                      <a:solidFill>
                        <a:srgbClr val="000000"/>
                      </a:solidFill>
                    </a:lnL>
                    <a:lnR w="9524">
                      <a:solidFill>
                        <a:srgbClr val="000000"/>
                      </a:solidFill>
                    </a:lnR>
                    <a:lnT w="9525" cap="flat" cmpd="sng" algn="ctr">
                      <a:solidFill>
                        <a:srgbClr val="000000"/>
                      </a:solidFill>
                      <a:prstDash val="solid"/>
                      <a:round/>
                      <a:headEnd type="none" w="med" len="med"/>
                      <a:tailEnd type="none" w="med" len="med"/>
                    </a:lnT>
                    <a:lnB w="9524">
                      <a:solidFill>
                        <a:srgbClr val="000000"/>
                      </a:solidFill>
                    </a:lnB>
                    <a:noFill/>
                  </a:tcPr>
                </a:tc>
                <a:tc>
                  <a:txBody>
                    <a:bodyPr/>
                    <a:lstStyle/>
                    <a:p>
                      <a:pPr lvl="0" algn="r">
                        <a:lnSpc>
                          <a:spcPct val="100000"/>
                        </a:lnSpc>
                        <a:spcBef>
                          <a:spcPts val="0"/>
                        </a:spcBef>
                        <a:spcAft>
                          <a:spcPts val="0"/>
                        </a:spcAft>
                        <a:buNone/>
                      </a:pPr>
                      <a:r>
                        <a:rPr lang="en-GB" sz="1800" b="0" i="0" u="none" strike="noStrike" kern="1200" noProof="0">
                          <a:solidFill>
                            <a:srgbClr val="000000"/>
                          </a:solidFill>
                          <a:effectLst/>
                          <a:latin typeface="+mn-lt"/>
                          <a:ea typeface="+mn-ea"/>
                          <a:cs typeface="+mn-cs"/>
                        </a:rPr>
                        <a:t>407058</a:t>
                      </a:r>
                      <a:endParaRPr lang="en-US" sz="1800" b="0" i="0" u="none" strike="noStrike" kern="1200">
                        <a:solidFill>
                          <a:srgbClr val="000000"/>
                        </a:solidFill>
                        <a:effectLst/>
                        <a:latin typeface="+mn-lt"/>
                        <a:ea typeface="+mn-ea"/>
                        <a:cs typeface="+mn-cs"/>
                      </a:endParaRPr>
                    </a:p>
                  </a:txBody>
                  <a:tcPr marL="4963" marR="4963" marT="4963" anchor="b">
                    <a:lnL w="9524">
                      <a:solidFill>
                        <a:srgbClr val="000000"/>
                      </a:solidFill>
                    </a:lnL>
                    <a:lnR w="9524">
                      <a:solidFill>
                        <a:srgbClr val="000000"/>
                      </a:solidFill>
                    </a:lnR>
                    <a:lnT w="9525" cap="flat" cmpd="sng" algn="ctr">
                      <a:solidFill>
                        <a:srgbClr val="000000"/>
                      </a:solidFill>
                      <a:prstDash val="solid"/>
                      <a:round/>
                      <a:headEnd type="none" w="med" len="med"/>
                      <a:tailEnd type="none" w="med" len="med"/>
                    </a:lnT>
                    <a:lnB w="9524">
                      <a:solidFill>
                        <a:srgbClr val="000000"/>
                      </a:solidFill>
                    </a:lnB>
                    <a:noFill/>
                  </a:tcPr>
                </a:tc>
                <a:tc>
                  <a:txBody>
                    <a:bodyPr/>
                    <a:lstStyle/>
                    <a:p>
                      <a:pPr lvl="0" algn="r">
                        <a:lnSpc>
                          <a:spcPts val="2175"/>
                        </a:lnSpc>
                        <a:buNone/>
                      </a:pPr>
                      <a:r>
                        <a:rPr lang="en-GB" sz="1800" b="0" i="0" u="none" strike="noStrike">
                          <a:solidFill>
                            <a:srgbClr val="000000"/>
                          </a:solidFill>
                          <a:effectLst/>
                          <a:latin typeface="Arial"/>
                        </a:rPr>
                        <a:t>111</a:t>
                      </a:r>
                    </a:p>
                  </a:txBody>
                  <a:tcPr marL="4963" marR="4963" marT="4963" anchor="b">
                    <a:lnL w="9524">
                      <a:solidFill>
                        <a:srgbClr val="000000"/>
                      </a:solidFill>
                    </a:lnL>
                    <a:lnR w="9524">
                      <a:solidFill>
                        <a:srgbClr val="000000"/>
                      </a:solidFill>
                    </a:lnR>
                    <a:lnT w="9525" cap="flat" cmpd="sng" algn="ctr">
                      <a:solidFill>
                        <a:srgbClr val="000000"/>
                      </a:solidFill>
                      <a:prstDash val="solid"/>
                      <a:round/>
                      <a:headEnd type="none" w="med" len="med"/>
                      <a:tailEnd type="none" w="med" len="med"/>
                    </a:lnT>
                    <a:lnB w="9524">
                      <a:solidFill>
                        <a:srgbClr val="000000"/>
                      </a:solidFill>
                    </a:lnB>
                    <a:noFill/>
                  </a:tcPr>
                </a:tc>
                <a:tc>
                  <a:txBody>
                    <a:bodyPr/>
                    <a:lstStyle/>
                    <a:p>
                      <a:pPr lvl="0" algn="r">
                        <a:lnSpc>
                          <a:spcPts val="2175"/>
                        </a:lnSpc>
                        <a:buNone/>
                      </a:pPr>
                      <a:r>
                        <a:rPr lang="en-GB" sz="1800" b="1" i="0" u="none" strike="noStrike">
                          <a:solidFill>
                            <a:srgbClr val="C00000"/>
                          </a:solidFill>
                          <a:effectLst/>
                          <a:latin typeface="Arial"/>
                        </a:rPr>
                        <a:t>27.3</a:t>
                      </a:r>
                    </a:p>
                  </a:txBody>
                  <a:tcPr marL="4963" marR="4963" marT="4963" anchor="b">
                    <a:lnL w="9524">
                      <a:solidFill>
                        <a:srgbClr val="000000"/>
                      </a:solidFill>
                    </a:lnL>
                    <a:lnR w="9524">
                      <a:solidFill>
                        <a:srgbClr val="000000"/>
                      </a:solidFill>
                    </a:lnR>
                    <a:lnT w="9525" cap="flat" cmpd="sng" algn="ctr">
                      <a:solidFill>
                        <a:srgbClr val="000000"/>
                      </a:solidFill>
                      <a:prstDash val="solid"/>
                      <a:round/>
                      <a:headEnd type="none" w="med" len="med"/>
                      <a:tailEnd type="none" w="med" len="med"/>
                    </a:lnT>
                    <a:lnB w="9524">
                      <a:solidFill>
                        <a:srgbClr val="000000"/>
                      </a:solidFill>
                    </a:lnB>
                    <a:noFill/>
                  </a:tcPr>
                </a:tc>
                <a:tc>
                  <a:txBody>
                    <a:bodyPr/>
                    <a:lstStyle/>
                    <a:p>
                      <a:pPr lvl="0" algn="r">
                        <a:lnSpc>
                          <a:spcPts val="2175"/>
                        </a:lnSpc>
                        <a:buNone/>
                      </a:pPr>
                      <a:r>
                        <a:rPr lang="en-GB" sz="1800" b="0" i="0" u="none" strike="noStrike" kern="1200">
                          <a:solidFill>
                            <a:schemeClr val="tx1"/>
                          </a:solidFill>
                          <a:effectLst/>
                          <a:latin typeface="Arial"/>
                          <a:ea typeface="+mn-ea"/>
                          <a:cs typeface="+mn-cs"/>
                        </a:rPr>
                        <a:t>(22.4 to 32.8)</a:t>
                      </a:r>
                    </a:p>
                  </a:txBody>
                  <a:tcPr marL="4963" marR="4963" marT="4963" anchor="b">
                    <a:lnL w="9524">
                      <a:solidFill>
                        <a:srgbClr val="000000"/>
                      </a:solidFill>
                    </a:lnL>
                    <a:lnR w="9524">
                      <a:solidFill>
                        <a:srgbClr val="000000"/>
                      </a:solidFill>
                    </a:lnR>
                    <a:lnT w="9525" cap="flat" cmpd="sng" algn="ctr">
                      <a:solidFill>
                        <a:srgbClr val="000000"/>
                      </a:solidFill>
                      <a:prstDash val="solid"/>
                      <a:round/>
                      <a:headEnd type="none" w="med" len="med"/>
                      <a:tailEnd type="none" w="med" len="med"/>
                    </a:lnT>
                    <a:lnB w="9524">
                      <a:solidFill>
                        <a:srgbClr val="000000"/>
                      </a:solidFill>
                    </a:lnB>
                    <a:noFill/>
                  </a:tcPr>
                </a:tc>
                <a:extLst>
                  <a:ext uri="{0D108BD9-81ED-4DB2-BD59-A6C34878D82A}">
                    <a16:rowId xmlns:a16="http://schemas.microsoft.com/office/drawing/2014/main" val="2585773276"/>
                  </a:ext>
                </a:extLst>
              </a:tr>
            </a:tbl>
          </a:graphicData>
        </a:graphic>
      </p:graphicFrame>
    </p:spTree>
    <p:extLst>
      <p:ext uri="{BB962C8B-B14F-4D97-AF65-F5344CB8AC3E}">
        <p14:creationId xmlns:p14="http://schemas.microsoft.com/office/powerpoint/2010/main" val="3244417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517D4-0E50-85B2-C411-A933E4307E28}"/>
              </a:ext>
            </a:extLst>
          </p:cNvPr>
          <p:cNvSpPr>
            <a:spLocks noGrp="1"/>
          </p:cNvSpPr>
          <p:nvPr>
            <p:ph type="title"/>
          </p:nvPr>
        </p:nvSpPr>
        <p:spPr/>
        <p:txBody>
          <a:bodyPr/>
          <a:lstStyle/>
          <a:p>
            <a:r>
              <a:rPr lang="en-US">
                <a:latin typeface="Arial"/>
                <a:cs typeface="Arial"/>
              </a:rPr>
              <a:t>Tuberculosis outbreaks/clusters in PPD</a:t>
            </a:r>
            <a:endParaRPr lang="en-US"/>
          </a:p>
        </p:txBody>
      </p:sp>
      <p:sp>
        <p:nvSpPr>
          <p:cNvPr id="3" name="Content Placeholder 2">
            <a:extLst>
              <a:ext uri="{FF2B5EF4-FFF2-40B4-BE49-F238E27FC236}">
                <a16:creationId xmlns:a16="http://schemas.microsoft.com/office/drawing/2014/main" id="{42D55494-DF18-C18F-0C05-C9C7FFF9D870}"/>
              </a:ext>
            </a:extLst>
          </p:cNvPr>
          <p:cNvSpPr>
            <a:spLocks noGrp="1"/>
          </p:cNvSpPr>
          <p:nvPr>
            <p:ph idx="1"/>
          </p:nvPr>
        </p:nvSpPr>
        <p:spPr>
          <a:xfrm>
            <a:off x="428795" y="1635579"/>
            <a:ext cx="11123857" cy="3015341"/>
          </a:xfrm>
        </p:spPr>
        <p:txBody>
          <a:bodyPr vert="horz" lIns="91440" tIns="45720" rIns="91440" bIns="45720" rtlCol="0" anchor="t">
            <a:noAutofit/>
          </a:bodyPr>
          <a:lstStyle/>
          <a:p>
            <a:pPr>
              <a:lnSpc>
                <a:spcPct val="100000"/>
              </a:lnSpc>
            </a:pPr>
            <a:r>
              <a:rPr lang="en-US" sz="2000">
                <a:latin typeface="Arial"/>
                <a:ea typeface="Calibri"/>
                <a:cs typeface="Arial"/>
              </a:rPr>
              <a:t>Review TB outbreak reports, published by UKHSA and Public Health Wales to identify:</a:t>
            </a:r>
          </a:p>
          <a:p>
            <a:pPr lvl="1">
              <a:lnSpc>
                <a:spcPct val="100000"/>
              </a:lnSpc>
              <a:buFont typeface="Courier New" panose="020B0604020202020204" pitchFamily="34" charset="0"/>
              <a:buChar char="o"/>
            </a:pPr>
            <a:r>
              <a:rPr lang="en-US" sz="1800">
                <a:latin typeface="Arial"/>
                <a:ea typeface="Calibri"/>
                <a:cs typeface="Arial"/>
              </a:rPr>
              <a:t>risk factors associated with TB transmission</a:t>
            </a:r>
          </a:p>
          <a:p>
            <a:pPr lvl="1">
              <a:lnSpc>
                <a:spcPct val="100000"/>
              </a:lnSpc>
              <a:buFont typeface="Courier New" panose="020B0604020202020204" pitchFamily="34" charset="0"/>
              <a:buChar char="o"/>
            </a:pPr>
            <a:r>
              <a:rPr lang="en-US" sz="1800">
                <a:latin typeface="Arial"/>
                <a:ea typeface="Calibri"/>
                <a:cs typeface="Arial"/>
              </a:rPr>
              <a:t>key challenges and barriers, and enabling factors to managing outbreaks</a:t>
            </a:r>
            <a:endParaRPr lang="en-US"/>
          </a:p>
          <a:p>
            <a:pPr lvl="1">
              <a:lnSpc>
                <a:spcPct val="100000"/>
              </a:lnSpc>
              <a:buFont typeface="Courier New" panose="020B0604020202020204" pitchFamily="34" charset="0"/>
              <a:buChar char="o"/>
            </a:pPr>
            <a:r>
              <a:rPr lang="en-US" sz="1800">
                <a:latin typeface="Arial"/>
                <a:ea typeface="Calibri"/>
                <a:cs typeface="Arial"/>
              </a:rPr>
              <a:t>common recommendations</a:t>
            </a:r>
          </a:p>
          <a:p>
            <a:pPr marL="457200" lvl="1" indent="0">
              <a:lnSpc>
                <a:spcPct val="100000"/>
              </a:lnSpc>
              <a:buNone/>
            </a:pPr>
            <a:endParaRPr lang="en-US" sz="1800">
              <a:solidFill>
                <a:srgbClr val="000000"/>
              </a:solidFill>
              <a:latin typeface="Arial"/>
              <a:ea typeface="Calibri"/>
              <a:cs typeface="Arial"/>
            </a:endParaRPr>
          </a:p>
          <a:p>
            <a:pPr>
              <a:lnSpc>
                <a:spcPct val="100000"/>
              </a:lnSpc>
            </a:pPr>
            <a:r>
              <a:rPr lang="en-US" sz="2000">
                <a:solidFill>
                  <a:srgbClr val="000000"/>
                </a:solidFill>
                <a:latin typeface="Arial"/>
                <a:ea typeface="Calibri"/>
                <a:cs typeface="Arial"/>
              </a:rPr>
              <a:t>Six reports collated:</a:t>
            </a:r>
            <a:endParaRPr lang="en-US" sz="2000">
              <a:solidFill>
                <a:srgbClr val="000000"/>
              </a:solidFill>
              <a:ea typeface="Calibri"/>
            </a:endParaRPr>
          </a:p>
          <a:p>
            <a:pPr>
              <a:lnSpc>
                <a:spcPct val="100000"/>
              </a:lnSpc>
            </a:pPr>
            <a:endParaRPr lang="en-US" sz="2000">
              <a:solidFill>
                <a:srgbClr val="000000"/>
              </a:solidFill>
              <a:ea typeface="Calibri"/>
            </a:endParaRPr>
          </a:p>
          <a:p>
            <a:pPr>
              <a:lnSpc>
                <a:spcPct val="100000"/>
              </a:lnSpc>
            </a:pPr>
            <a:endParaRPr lang="en-US" sz="2000">
              <a:solidFill>
                <a:srgbClr val="00B050"/>
              </a:solidFill>
              <a:ea typeface="Calibri"/>
            </a:endParaRPr>
          </a:p>
        </p:txBody>
      </p:sp>
      <p:sp>
        <p:nvSpPr>
          <p:cNvPr id="4" name="Footer Placeholder 3">
            <a:extLst>
              <a:ext uri="{FF2B5EF4-FFF2-40B4-BE49-F238E27FC236}">
                <a16:creationId xmlns:a16="http://schemas.microsoft.com/office/drawing/2014/main" id="{43F03B04-3EDD-4B56-3535-F2636CB9886E}"/>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a:ea typeface="+mn-ea"/>
                <a:cs typeface="Arial"/>
              </a:rPr>
              <a:t>TB outbreaks in PPD – Webinar 11/11/2024</a:t>
            </a:r>
            <a:endParaRPr kumimoji="0" lang="en-GB"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Slide Number Placeholder 4">
            <a:extLst>
              <a:ext uri="{FF2B5EF4-FFF2-40B4-BE49-F238E27FC236}">
                <a16:creationId xmlns:a16="http://schemas.microsoft.com/office/drawing/2014/main" id="{B20B6A76-6A98-DF98-3350-DD5E26DDFAB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aphicFrame>
        <p:nvGraphicFramePr>
          <p:cNvPr id="7" name="Table 6">
            <a:extLst>
              <a:ext uri="{FF2B5EF4-FFF2-40B4-BE49-F238E27FC236}">
                <a16:creationId xmlns:a16="http://schemas.microsoft.com/office/drawing/2014/main" id="{8D1B1E63-0FE0-FA02-DF91-2E88C8D03E96}"/>
              </a:ext>
            </a:extLst>
          </p:cNvPr>
          <p:cNvGraphicFramePr>
            <a:graphicFrameLocks noGrp="1"/>
          </p:cNvGraphicFramePr>
          <p:nvPr/>
        </p:nvGraphicFramePr>
        <p:xfrm>
          <a:off x="580571" y="3909785"/>
          <a:ext cx="10823793" cy="2265680"/>
        </p:xfrm>
        <a:graphic>
          <a:graphicData uri="http://schemas.openxmlformats.org/drawingml/2006/table">
            <a:tbl>
              <a:tblPr bandRow="1">
                <a:tableStyleId>{5940675A-B579-460E-94D1-54222C63F5DA}</a:tableStyleId>
              </a:tblPr>
              <a:tblGrid>
                <a:gridCol w="723829">
                  <a:extLst>
                    <a:ext uri="{9D8B030D-6E8A-4147-A177-3AD203B41FA5}">
                      <a16:colId xmlns:a16="http://schemas.microsoft.com/office/drawing/2014/main" val="2798395093"/>
                    </a:ext>
                  </a:extLst>
                </a:gridCol>
                <a:gridCol w="1161494">
                  <a:extLst>
                    <a:ext uri="{9D8B030D-6E8A-4147-A177-3AD203B41FA5}">
                      <a16:colId xmlns:a16="http://schemas.microsoft.com/office/drawing/2014/main" val="1124301137"/>
                    </a:ext>
                  </a:extLst>
                </a:gridCol>
                <a:gridCol w="3989916">
                  <a:extLst>
                    <a:ext uri="{9D8B030D-6E8A-4147-A177-3AD203B41FA5}">
                      <a16:colId xmlns:a16="http://schemas.microsoft.com/office/drawing/2014/main" val="3327528224"/>
                    </a:ext>
                  </a:extLst>
                </a:gridCol>
                <a:gridCol w="4948554">
                  <a:extLst>
                    <a:ext uri="{9D8B030D-6E8A-4147-A177-3AD203B41FA5}">
                      <a16:colId xmlns:a16="http://schemas.microsoft.com/office/drawing/2014/main" val="1760310409"/>
                    </a:ext>
                  </a:extLst>
                </a:gridCol>
              </a:tblGrid>
              <a:tr h="190500">
                <a:tc>
                  <a:txBody>
                    <a:bodyPr/>
                    <a:lstStyle/>
                    <a:p>
                      <a:pPr algn="l" rtl="0" fontAlgn="base">
                        <a:lnSpc>
                          <a:spcPts val="1600"/>
                        </a:lnSpc>
                        <a:spcBef>
                          <a:spcPts val="600"/>
                        </a:spcBef>
                      </a:pPr>
                      <a:endParaRPr lang="en-GB" sz="1400">
                        <a:effectLst/>
                      </a:endParaRPr>
                    </a:p>
                  </a:txBody>
                  <a:tcPr marL="66675" marR="66675" anchor="ctr"/>
                </a:tc>
                <a:tc>
                  <a:txBody>
                    <a:bodyPr/>
                    <a:lstStyle/>
                    <a:p>
                      <a:pPr algn="l" rtl="0" fontAlgn="base">
                        <a:lnSpc>
                          <a:spcPts val="1600"/>
                        </a:lnSpc>
                        <a:spcBef>
                          <a:spcPts val="600"/>
                        </a:spcBef>
                      </a:pPr>
                      <a:r>
                        <a:rPr lang="en-GB" sz="1400" b="1">
                          <a:effectLst/>
                        </a:rPr>
                        <a:t>Year of report </a:t>
                      </a:r>
                    </a:p>
                  </a:txBody>
                  <a:tcPr marL="66675" marR="66675" anchor="ctr"/>
                </a:tc>
                <a:tc>
                  <a:txBody>
                    <a:bodyPr/>
                    <a:lstStyle/>
                    <a:p>
                      <a:pPr algn="l" rtl="0" fontAlgn="base">
                        <a:lnSpc>
                          <a:spcPts val="1600"/>
                        </a:lnSpc>
                        <a:spcBef>
                          <a:spcPts val="600"/>
                        </a:spcBef>
                      </a:pPr>
                      <a:r>
                        <a:rPr lang="en-GB" sz="1400" b="1">
                          <a:effectLst/>
                        </a:rPr>
                        <a:t>Type of Report </a:t>
                      </a:r>
                    </a:p>
                  </a:txBody>
                  <a:tcPr marL="66675" marR="66675" anchor="ctr"/>
                </a:tc>
                <a:tc>
                  <a:txBody>
                    <a:bodyPr/>
                    <a:lstStyle/>
                    <a:p>
                      <a:pPr algn="l" rtl="0" fontAlgn="base">
                        <a:lnSpc>
                          <a:spcPts val="1600"/>
                        </a:lnSpc>
                        <a:spcBef>
                          <a:spcPts val="600"/>
                        </a:spcBef>
                      </a:pPr>
                      <a:r>
                        <a:rPr lang="en-GB" sz="1400" b="1">
                          <a:effectLst/>
                        </a:rPr>
                        <a:t>Type of Prison </a:t>
                      </a:r>
                    </a:p>
                  </a:txBody>
                  <a:tcPr marL="66675" marR="66675" anchor="ctr"/>
                </a:tc>
                <a:extLst>
                  <a:ext uri="{0D108BD9-81ED-4DB2-BD59-A6C34878D82A}">
                    <a16:rowId xmlns:a16="http://schemas.microsoft.com/office/drawing/2014/main" val="375890054"/>
                  </a:ext>
                </a:extLst>
              </a:tr>
              <a:tr h="190500">
                <a:tc>
                  <a:txBody>
                    <a:bodyPr/>
                    <a:lstStyle/>
                    <a:p>
                      <a:pPr algn="l" rtl="0" fontAlgn="base">
                        <a:lnSpc>
                          <a:spcPts val="1600"/>
                        </a:lnSpc>
                        <a:spcBef>
                          <a:spcPts val="600"/>
                        </a:spcBef>
                      </a:pPr>
                      <a:r>
                        <a:rPr lang="en-GB" sz="1400">
                          <a:effectLst/>
                        </a:rPr>
                        <a:t>A </a:t>
                      </a:r>
                    </a:p>
                  </a:txBody>
                  <a:tcPr marL="66675" marR="66675" anchor="ctr"/>
                </a:tc>
                <a:tc>
                  <a:txBody>
                    <a:bodyPr/>
                    <a:lstStyle/>
                    <a:p>
                      <a:pPr algn="l" rtl="0" fontAlgn="base">
                        <a:lnSpc>
                          <a:spcPts val="1600"/>
                        </a:lnSpc>
                        <a:spcBef>
                          <a:spcPts val="600"/>
                        </a:spcBef>
                      </a:pPr>
                      <a:r>
                        <a:rPr lang="en-GB" sz="1400">
                          <a:effectLst/>
                        </a:rPr>
                        <a:t>2017 </a:t>
                      </a:r>
                    </a:p>
                  </a:txBody>
                  <a:tcPr marL="66675" marR="66675" anchor="ctr"/>
                </a:tc>
                <a:tc>
                  <a:txBody>
                    <a:bodyPr/>
                    <a:lstStyle/>
                    <a:p>
                      <a:pPr algn="l" rtl="0" fontAlgn="base">
                        <a:lnSpc>
                          <a:spcPts val="1600"/>
                        </a:lnSpc>
                        <a:spcBef>
                          <a:spcPts val="600"/>
                        </a:spcBef>
                      </a:pPr>
                      <a:r>
                        <a:rPr lang="en-GB" sz="1400">
                          <a:effectLst/>
                        </a:rPr>
                        <a:t>TB outbreak report </a:t>
                      </a:r>
                    </a:p>
                  </a:txBody>
                  <a:tcPr marL="66675" marR="66675" anchor="ctr"/>
                </a:tc>
                <a:tc>
                  <a:txBody>
                    <a:bodyPr/>
                    <a:lstStyle/>
                    <a:p>
                      <a:pPr algn="l" rtl="0" fontAlgn="base">
                        <a:lnSpc>
                          <a:spcPts val="1600"/>
                        </a:lnSpc>
                        <a:spcBef>
                          <a:spcPts val="600"/>
                        </a:spcBef>
                      </a:pPr>
                      <a:r>
                        <a:rPr lang="en-GB" sz="1400">
                          <a:effectLst/>
                        </a:rPr>
                        <a:t>Trainer &amp; Resettlement (Cat C) </a:t>
                      </a:r>
                    </a:p>
                  </a:txBody>
                  <a:tcPr marL="66675" marR="66675" anchor="ctr"/>
                </a:tc>
                <a:extLst>
                  <a:ext uri="{0D108BD9-81ED-4DB2-BD59-A6C34878D82A}">
                    <a16:rowId xmlns:a16="http://schemas.microsoft.com/office/drawing/2014/main" val="2393587787"/>
                  </a:ext>
                </a:extLst>
              </a:tr>
              <a:tr h="190500">
                <a:tc>
                  <a:txBody>
                    <a:bodyPr/>
                    <a:lstStyle/>
                    <a:p>
                      <a:pPr algn="l" rtl="0" fontAlgn="base">
                        <a:lnSpc>
                          <a:spcPts val="1600"/>
                        </a:lnSpc>
                        <a:spcBef>
                          <a:spcPts val="600"/>
                        </a:spcBef>
                      </a:pPr>
                      <a:r>
                        <a:rPr lang="en-GB" sz="1400">
                          <a:effectLst/>
                        </a:rPr>
                        <a:t>B </a:t>
                      </a:r>
                    </a:p>
                  </a:txBody>
                  <a:tcPr marL="66675" marR="66675" anchor="ctr"/>
                </a:tc>
                <a:tc>
                  <a:txBody>
                    <a:bodyPr/>
                    <a:lstStyle/>
                    <a:p>
                      <a:pPr algn="l" rtl="0" fontAlgn="base">
                        <a:lnSpc>
                          <a:spcPts val="1600"/>
                        </a:lnSpc>
                        <a:spcBef>
                          <a:spcPts val="600"/>
                        </a:spcBef>
                      </a:pPr>
                      <a:r>
                        <a:rPr lang="en-GB" sz="1400">
                          <a:effectLst/>
                        </a:rPr>
                        <a:t>2018 </a:t>
                      </a:r>
                    </a:p>
                  </a:txBody>
                  <a:tcPr marL="66675" marR="66675" anchor="ctr"/>
                </a:tc>
                <a:tc>
                  <a:txBody>
                    <a:bodyPr/>
                    <a:lstStyle/>
                    <a:p>
                      <a:pPr algn="l" rtl="0" fontAlgn="base">
                        <a:lnSpc>
                          <a:spcPts val="1600"/>
                        </a:lnSpc>
                        <a:spcBef>
                          <a:spcPts val="600"/>
                        </a:spcBef>
                      </a:pPr>
                      <a:r>
                        <a:rPr lang="en-GB" sz="1400">
                          <a:effectLst/>
                        </a:rPr>
                        <a:t>TB outbreak report </a:t>
                      </a:r>
                    </a:p>
                  </a:txBody>
                  <a:tcPr marL="66675" marR="66675" anchor="ctr"/>
                </a:tc>
                <a:tc>
                  <a:txBody>
                    <a:bodyPr/>
                    <a:lstStyle/>
                    <a:p>
                      <a:pPr algn="l" rtl="0" fontAlgn="base">
                        <a:lnSpc>
                          <a:spcPts val="1600"/>
                        </a:lnSpc>
                        <a:spcBef>
                          <a:spcPts val="600"/>
                        </a:spcBef>
                      </a:pPr>
                      <a:r>
                        <a:rPr lang="en-GB" sz="1400">
                          <a:effectLst/>
                        </a:rPr>
                        <a:t>Reception, Trainer &amp; Resettlement (Cat B or lower) </a:t>
                      </a:r>
                    </a:p>
                  </a:txBody>
                  <a:tcPr marL="66675" marR="66675" anchor="ctr"/>
                </a:tc>
                <a:extLst>
                  <a:ext uri="{0D108BD9-81ED-4DB2-BD59-A6C34878D82A}">
                    <a16:rowId xmlns:a16="http://schemas.microsoft.com/office/drawing/2014/main" val="2841013410"/>
                  </a:ext>
                </a:extLst>
              </a:tr>
              <a:tr h="190500">
                <a:tc>
                  <a:txBody>
                    <a:bodyPr/>
                    <a:lstStyle/>
                    <a:p>
                      <a:pPr algn="l" rtl="0" fontAlgn="base">
                        <a:lnSpc>
                          <a:spcPts val="1600"/>
                        </a:lnSpc>
                        <a:spcBef>
                          <a:spcPts val="600"/>
                        </a:spcBef>
                      </a:pPr>
                      <a:r>
                        <a:rPr lang="en-GB" sz="1400">
                          <a:effectLst/>
                        </a:rPr>
                        <a:t>C </a:t>
                      </a:r>
                    </a:p>
                  </a:txBody>
                  <a:tcPr marL="66675" marR="66675" anchor="ctr"/>
                </a:tc>
                <a:tc>
                  <a:txBody>
                    <a:bodyPr/>
                    <a:lstStyle/>
                    <a:p>
                      <a:pPr algn="l" rtl="0" fontAlgn="base">
                        <a:lnSpc>
                          <a:spcPts val="1600"/>
                        </a:lnSpc>
                        <a:spcBef>
                          <a:spcPts val="600"/>
                        </a:spcBef>
                      </a:pPr>
                      <a:r>
                        <a:rPr lang="en-GB" sz="1400">
                          <a:effectLst/>
                        </a:rPr>
                        <a:t>2018 </a:t>
                      </a:r>
                    </a:p>
                  </a:txBody>
                  <a:tcPr marL="66675" marR="66675" anchor="ctr"/>
                </a:tc>
                <a:tc>
                  <a:txBody>
                    <a:bodyPr/>
                    <a:lstStyle/>
                    <a:p>
                      <a:pPr algn="l" rtl="0" fontAlgn="base">
                        <a:lnSpc>
                          <a:spcPts val="1600"/>
                        </a:lnSpc>
                        <a:spcBef>
                          <a:spcPts val="600"/>
                        </a:spcBef>
                      </a:pPr>
                      <a:r>
                        <a:rPr lang="en-GB" sz="1400">
                          <a:effectLst/>
                        </a:rPr>
                        <a:t>TB outbreak report </a:t>
                      </a:r>
                    </a:p>
                  </a:txBody>
                  <a:tcPr marL="66675" marR="66675" anchor="ctr"/>
                </a:tc>
                <a:tc>
                  <a:txBody>
                    <a:bodyPr/>
                    <a:lstStyle/>
                    <a:p>
                      <a:pPr algn="l" rtl="0" fontAlgn="base">
                        <a:lnSpc>
                          <a:spcPts val="1600"/>
                        </a:lnSpc>
                        <a:spcBef>
                          <a:spcPts val="600"/>
                        </a:spcBef>
                      </a:pPr>
                      <a:r>
                        <a:rPr lang="en-GB" sz="1400">
                          <a:effectLst/>
                        </a:rPr>
                        <a:t>Trainer YOI (Cat C or lower) </a:t>
                      </a:r>
                    </a:p>
                  </a:txBody>
                  <a:tcPr marL="66675" marR="66675" anchor="ctr"/>
                </a:tc>
                <a:extLst>
                  <a:ext uri="{0D108BD9-81ED-4DB2-BD59-A6C34878D82A}">
                    <a16:rowId xmlns:a16="http://schemas.microsoft.com/office/drawing/2014/main" val="209673332"/>
                  </a:ext>
                </a:extLst>
              </a:tr>
              <a:tr h="190500">
                <a:tc>
                  <a:txBody>
                    <a:bodyPr/>
                    <a:lstStyle/>
                    <a:p>
                      <a:pPr algn="l" rtl="0" fontAlgn="base">
                        <a:lnSpc>
                          <a:spcPts val="1600"/>
                        </a:lnSpc>
                        <a:spcBef>
                          <a:spcPts val="600"/>
                        </a:spcBef>
                      </a:pPr>
                      <a:r>
                        <a:rPr lang="en-GB" sz="1400">
                          <a:effectLst/>
                        </a:rPr>
                        <a:t>D </a:t>
                      </a:r>
                    </a:p>
                  </a:txBody>
                  <a:tcPr marL="66675" marR="66675" anchor="ctr"/>
                </a:tc>
                <a:tc>
                  <a:txBody>
                    <a:bodyPr/>
                    <a:lstStyle/>
                    <a:p>
                      <a:pPr algn="l" rtl="0" fontAlgn="base">
                        <a:lnSpc>
                          <a:spcPts val="1600"/>
                        </a:lnSpc>
                        <a:spcBef>
                          <a:spcPts val="600"/>
                        </a:spcBef>
                      </a:pPr>
                      <a:r>
                        <a:rPr lang="en-GB" sz="1400">
                          <a:effectLst/>
                        </a:rPr>
                        <a:t>2019 </a:t>
                      </a:r>
                    </a:p>
                  </a:txBody>
                  <a:tcPr marL="66675" marR="66675" anchor="ctr"/>
                </a:tc>
                <a:tc>
                  <a:txBody>
                    <a:bodyPr/>
                    <a:lstStyle/>
                    <a:p>
                      <a:pPr algn="l" rtl="0" fontAlgn="base">
                        <a:lnSpc>
                          <a:spcPts val="1600"/>
                        </a:lnSpc>
                        <a:spcBef>
                          <a:spcPts val="600"/>
                        </a:spcBef>
                      </a:pPr>
                      <a:r>
                        <a:rPr lang="en-GB" sz="1400">
                          <a:effectLst/>
                        </a:rPr>
                        <a:t>TB outbreak report &amp; epidemiological analysis </a:t>
                      </a:r>
                    </a:p>
                  </a:txBody>
                  <a:tcPr marL="66675" marR="66675" anchor="ctr"/>
                </a:tc>
                <a:tc>
                  <a:txBody>
                    <a:bodyPr/>
                    <a:lstStyle/>
                    <a:p>
                      <a:pPr algn="l" rtl="0" fontAlgn="base">
                        <a:lnSpc>
                          <a:spcPts val="1600"/>
                        </a:lnSpc>
                        <a:spcBef>
                          <a:spcPts val="600"/>
                        </a:spcBef>
                      </a:pPr>
                      <a:r>
                        <a:rPr lang="en-GB" sz="1400">
                          <a:effectLst/>
                        </a:rPr>
                        <a:t>Reception, Trainer &amp; Resettlement (Cat B or lower) </a:t>
                      </a:r>
                    </a:p>
                  </a:txBody>
                  <a:tcPr marL="66675" marR="66675" anchor="ctr"/>
                </a:tc>
                <a:extLst>
                  <a:ext uri="{0D108BD9-81ED-4DB2-BD59-A6C34878D82A}">
                    <a16:rowId xmlns:a16="http://schemas.microsoft.com/office/drawing/2014/main" val="3025958448"/>
                  </a:ext>
                </a:extLst>
              </a:tr>
              <a:tr h="190500">
                <a:tc>
                  <a:txBody>
                    <a:bodyPr/>
                    <a:lstStyle/>
                    <a:p>
                      <a:pPr algn="l" rtl="0" fontAlgn="base">
                        <a:lnSpc>
                          <a:spcPts val="1600"/>
                        </a:lnSpc>
                        <a:spcBef>
                          <a:spcPts val="600"/>
                        </a:spcBef>
                      </a:pPr>
                      <a:r>
                        <a:rPr lang="en-GB" sz="1400">
                          <a:effectLst/>
                        </a:rPr>
                        <a:t>E </a:t>
                      </a:r>
                    </a:p>
                  </a:txBody>
                  <a:tcPr marL="66675" marR="66675" anchor="ctr"/>
                </a:tc>
                <a:tc>
                  <a:txBody>
                    <a:bodyPr/>
                    <a:lstStyle/>
                    <a:p>
                      <a:pPr algn="l" rtl="0" fontAlgn="base">
                        <a:lnSpc>
                          <a:spcPts val="1600"/>
                        </a:lnSpc>
                        <a:spcBef>
                          <a:spcPts val="600"/>
                        </a:spcBef>
                      </a:pPr>
                      <a:r>
                        <a:rPr lang="en-GB" sz="1400">
                          <a:effectLst/>
                        </a:rPr>
                        <a:t>2020 </a:t>
                      </a:r>
                    </a:p>
                  </a:txBody>
                  <a:tcPr marL="66675" marR="66675" anchor="ctr"/>
                </a:tc>
                <a:tc>
                  <a:txBody>
                    <a:bodyPr/>
                    <a:lstStyle/>
                    <a:p>
                      <a:pPr algn="l" rtl="0" fontAlgn="base">
                        <a:lnSpc>
                          <a:spcPts val="1600"/>
                        </a:lnSpc>
                        <a:spcBef>
                          <a:spcPts val="600"/>
                        </a:spcBef>
                      </a:pPr>
                      <a:r>
                        <a:rPr lang="en-GB" sz="1400">
                          <a:effectLst/>
                        </a:rPr>
                        <a:t>TB cluster report &amp; epidemiological analysis </a:t>
                      </a:r>
                    </a:p>
                  </a:txBody>
                  <a:tcPr marL="66675" marR="66675" anchor="ctr"/>
                </a:tc>
                <a:tc>
                  <a:txBody>
                    <a:bodyPr/>
                    <a:lstStyle/>
                    <a:p>
                      <a:pPr algn="l" rtl="0" fontAlgn="base">
                        <a:lnSpc>
                          <a:spcPts val="1600"/>
                        </a:lnSpc>
                        <a:spcBef>
                          <a:spcPts val="600"/>
                        </a:spcBef>
                      </a:pPr>
                      <a:r>
                        <a:rPr lang="en-GB" sz="1400">
                          <a:effectLst/>
                        </a:rPr>
                        <a:t>Trainer &amp; Resettlement (Cat C) </a:t>
                      </a:r>
                    </a:p>
                  </a:txBody>
                  <a:tcPr marL="66675" marR="66675" anchor="ctr"/>
                </a:tc>
                <a:extLst>
                  <a:ext uri="{0D108BD9-81ED-4DB2-BD59-A6C34878D82A}">
                    <a16:rowId xmlns:a16="http://schemas.microsoft.com/office/drawing/2014/main" val="376185130"/>
                  </a:ext>
                </a:extLst>
              </a:tr>
              <a:tr h="190500">
                <a:tc>
                  <a:txBody>
                    <a:bodyPr/>
                    <a:lstStyle/>
                    <a:p>
                      <a:pPr algn="l" rtl="0" fontAlgn="base">
                        <a:lnSpc>
                          <a:spcPts val="1600"/>
                        </a:lnSpc>
                        <a:spcBef>
                          <a:spcPts val="600"/>
                        </a:spcBef>
                      </a:pPr>
                      <a:r>
                        <a:rPr lang="en-GB" sz="1400">
                          <a:effectLst/>
                        </a:rPr>
                        <a:t>F </a:t>
                      </a:r>
                    </a:p>
                  </a:txBody>
                  <a:tcPr marL="66675" marR="66675" anchor="ctr"/>
                </a:tc>
                <a:tc>
                  <a:txBody>
                    <a:bodyPr/>
                    <a:lstStyle/>
                    <a:p>
                      <a:pPr algn="l" rtl="0" fontAlgn="base">
                        <a:lnSpc>
                          <a:spcPts val="1600"/>
                        </a:lnSpc>
                        <a:spcBef>
                          <a:spcPts val="600"/>
                        </a:spcBef>
                      </a:pPr>
                      <a:r>
                        <a:rPr lang="en-GB" sz="1400">
                          <a:effectLst/>
                        </a:rPr>
                        <a:t>2024 </a:t>
                      </a:r>
                    </a:p>
                  </a:txBody>
                  <a:tcPr marL="66675" marR="66675" anchor="ctr"/>
                </a:tc>
                <a:tc>
                  <a:txBody>
                    <a:bodyPr/>
                    <a:lstStyle/>
                    <a:p>
                      <a:pPr algn="l" rtl="0" fontAlgn="base">
                        <a:lnSpc>
                          <a:spcPts val="1600"/>
                        </a:lnSpc>
                        <a:spcBef>
                          <a:spcPts val="600"/>
                        </a:spcBef>
                      </a:pPr>
                      <a:r>
                        <a:rPr lang="en-GB" sz="1400">
                          <a:effectLst/>
                        </a:rPr>
                        <a:t>TB outbreak Debrief Report </a:t>
                      </a:r>
                    </a:p>
                  </a:txBody>
                  <a:tcPr marL="66675" marR="66675" anchor="ctr"/>
                </a:tc>
                <a:tc>
                  <a:txBody>
                    <a:bodyPr/>
                    <a:lstStyle/>
                    <a:p>
                      <a:pPr algn="l" rtl="0" fontAlgn="base">
                        <a:lnSpc>
                          <a:spcPts val="1600"/>
                        </a:lnSpc>
                        <a:spcBef>
                          <a:spcPts val="600"/>
                        </a:spcBef>
                      </a:pPr>
                      <a:r>
                        <a:rPr lang="en-GB" sz="1400">
                          <a:effectLst/>
                        </a:rPr>
                        <a:t>Trainer &amp; Resettlement (Cat C) </a:t>
                      </a:r>
                    </a:p>
                  </a:txBody>
                  <a:tcPr marL="66675" marR="66675" anchor="ctr"/>
                </a:tc>
                <a:extLst>
                  <a:ext uri="{0D108BD9-81ED-4DB2-BD59-A6C34878D82A}">
                    <a16:rowId xmlns:a16="http://schemas.microsoft.com/office/drawing/2014/main" val="2366483122"/>
                  </a:ext>
                </a:extLst>
              </a:tr>
            </a:tbl>
          </a:graphicData>
        </a:graphic>
      </p:graphicFrame>
    </p:spTree>
    <p:extLst>
      <p:ext uri="{BB962C8B-B14F-4D97-AF65-F5344CB8AC3E}">
        <p14:creationId xmlns:p14="http://schemas.microsoft.com/office/powerpoint/2010/main" val="17165463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9E4FF-B253-C828-6D38-A5E518350AE1}"/>
              </a:ext>
            </a:extLst>
          </p:cNvPr>
          <p:cNvSpPr>
            <a:spLocks noGrp="1"/>
          </p:cNvSpPr>
          <p:nvPr>
            <p:ph type="title"/>
          </p:nvPr>
        </p:nvSpPr>
        <p:spPr/>
        <p:txBody>
          <a:bodyPr/>
          <a:lstStyle/>
          <a:p>
            <a:r>
              <a:rPr lang="en-US">
                <a:latin typeface="Arial"/>
                <a:cs typeface="Arial"/>
              </a:rPr>
              <a:t>Example: TB outbreak</a:t>
            </a:r>
            <a:endParaRPr lang="en-US"/>
          </a:p>
        </p:txBody>
      </p:sp>
      <p:pic>
        <p:nvPicPr>
          <p:cNvPr id="6" name="Content Placeholder 5" descr="A diagram of a diagram&#10;&#10;Description automatically generated">
            <a:extLst>
              <a:ext uri="{FF2B5EF4-FFF2-40B4-BE49-F238E27FC236}">
                <a16:creationId xmlns:a16="http://schemas.microsoft.com/office/drawing/2014/main" id="{CB0944C8-AD05-ECB6-98F5-0CBBA4269305}"/>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aturation sat="227000"/>
                    </a14:imgEffect>
                  </a14:imgLayer>
                </a14:imgProps>
              </a:ext>
            </a:extLst>
          </a:blip>
          <a:stretch>
            <a:fillRect/>
          </a:stretch>
        </p:blipFill>
        <p:spPr>
          <a:xfrm>
            <a:off x="6519163" y="146506"/>
            <a:ext cx="5029414" cy="6573837"/>
          </a:xfrm>
          <a:ln>
            <a:solidFill>
              <a:schemeClr val="tx1"/>
            </a:solidFill>
          </a:ln>
        </p:spPr>
      </p:pic>
      <p:sp>
        <p:nvSpPr>
          <p:cNvPr id="4" name="Footer Placeholder 3">
            <a:extLst>
              <a:ext uri="{FF2B5EF4-FFF2-40B4-BE49-F238E27FC236}">
                <a16:creationId xmlns:a16="http://schemas.microsoft.com/office/drawing/2014/main" id="{67E31414-F8A6-B82C-B74E-834C263270A2}"/>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TB outbreaks in PPD – Webinar 11/11/2024</a:t>
            </a: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C7A6F51D-5CF4-9B50-F130-E23324F9B77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Content Placeholder 2">
            <a:extLst>
              <a:ext uri="{FF2B5EF4-FFF2-40B4-BE49-F238E27FC236}">
                <a16:creationId xmlns:a16="http://schemas.microsoft.com/office/drawing/2014/main" id="{96913631-7BD4-5A8D-8DFC-020B446B51DB}"/>
              </a:ext>
            </a:extLst>
          </p:cNvPr>
          <p:cNvSpPr txBox="1">
            <a:spLocks/>
          </p:cNvSpPr>
          <p:nvPr/>
        </p:nvSpPr>
        <p:spPr>
          <a:xfrm>
            <a:off x="428795" y="1517650"/>
            <a:ext cx="6086191" cy="30153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007C91"/>
              </a:buClr>
              <a:buSzTx/>
              <a:buFont typeface="Arial" panose="020B0604020202020204" pitchFamily="34" charset="0"/>
              <a:buNone/>
              <a:tabLst/>
              <a:defRPr/>
            </a:pPr>
            <a:r>
              <a:rPr kumimoji="0" lang="en-GB" sz="1600" b="1" i="0" u="none" strike="noStrike" kern="1200" cap="none" spc="0" normalizeH="0" baseline="0" noProof="0">
                <a:ln>
                  <a:noFill/>
                </a:ln>
                <a:solidFill>
                  <a:srgbClr val="000000"/>
                </a:solidFill>
                <a:effectLst/>
                <a:uLnTx/>
                <a:uFillTx/>
                <a:latin typeface="Arial"/>
                <a:ea typeface="Calibri"/>
                <a:cs typeface="Arial"/>
              </a:rPr>
              <a:t>Index case: </a:t>
            </a:r>
          </a:p>
          <a:p>
            <a:pPr marL="342900" marR="0" lvl="0" indent="-342900" algn="l" defTabSz="914400" rtl="0" eaLnBrk="1" fontAlgn="auto" latinLnBrk="0" hangingPunct="1">
              <a:lnSpc>
                <a:spcPct val="100000"/>
              </a:lnSpc>
              <a:spcBef>
                <a:spcPts val="600"/>
              </a:spcBef>
              <a:spcAft>
                <a:spcPts val="0"/>
              </a:spcAft>
              <a:buClr>
                <a:srgbClr val="007C91"/>
              </a:buClr>
              <a:buSzTx/>
              <a:buFont typeface="Calibri"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Arial"/>
                <a:ea typeface="Calibri"/>
                <a:cs typeface="Arial"/>
              </a:rPr>
              <a:t>Infectious pulmonary TB disease</a:t>
            </a:r>
            <a:endParaRPr kumimoji="0" lang="en-GB"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600"/>
              </a:spcBef>
              <a:spcAft>
                <a:spcPts val="0"/>
              </a:spcAft>
              <a:buClr>
                <a:srgbClr val="007C91"/>
              </a:buClr>
              <a:buSzTx/>
              <a:buFont typeface="Calibri"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Arial"/>
                <a:ea typeface="Calibri"/>
                <a:cs typeface="Arial"/>
              </a:rPr>
              <a:t>Diagnosed after 4 months of symptoms</a:t>
            </a:r>
          </a:p>
          <a:p>
            <a:pPr marL="342900" marR="0" lvl="0" indent="-342900" algn="l" defTabSz="914400" rtl="0" eaLnBrk="1" fontAlgn="auto" latinLnBrk="0" hangingPunct="1">
              <a:lnSpc>
                <a:spcPct val="100000"/>
              </a:lnSpc>
              <a:spcBef>
                <a:spcPts val="600"/>
              </a:spcBef>
              <a:spcAft>
                <a:spcPts val="0"/>
              </a:spcAft>
              <a:buClr>
                <a:srgbClr val="007C91"/>
              </a:buClr>
              <a:buSzTx/>
              <a:buFont typeface="Calibri"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Arial"/>
                <a:ea typeface="Calibri"/>
                <a:cs typeface="Arial"/>
              </a:rPr>
              <a:t>Incident Management Team Meeting</a:t>
            </a:r>
          </a:p>
          <a:p>
            <a:pPr marL="0" marR="0" lvl="0" indent="0" algn="l" defTabSz="914400" rtl="0" eaLnBrk="1" fontAlgn="auto" latinLnBrk="0" hangingPunct="1">
              <a:lnSpc>
                <a:spcPct val="100000"/>
              </a:lnSpc>
              <a:spcBef>
                <a:spcPts val="1000"/>
              </a:spcBef>
              <a:spcAft>
                <a:spcPts val="0"/>
              </a:spcAft>
              <a:buClr>
                <a:srgbClr val="007C91"/>
              </a:buClr>
              <a:buSzTx/>
              <a:buFont typeface="Arial" panose="020B0604020202020204" pitchFamily="34" charset="0"/>
              <a:buNone/>
              <a:tabLst/>
              <a:defRPr/>
            </a:pPr>
            <a:r>
              <a:rPr kumimoji="0" lang="en-GB" sz="1600" b="1" i="0" u="none" strike="noStrike" kern="1200" cap="none" spc="0" normalizeH="0" baseline="0" noProof="0">
                <a:ln>
                  <a:noFill/>
                </a:ln>
                <a:solidFill>
                  <a:srgbClr val="000000"/>
                </a:solidFill>
                <a:effectLst/>
                <a:uLnTx/>
                <a:uFillTx/>
                <a:latin typeface="Arial"/>
                <a:ea typeface="Calibri"/>
                <a:cs typeface="Arial"/>
              </a:rPr>
              <a:t>Outbreak: </a:t>
            </a:r>
          </a:p>
          <a:p>
            <a:pPr marL="342900" marR="0" lvl="0" indent="-342900" algn="l" defTabSz="914400" rtl="0" eaLnBrk="1" fontAlgn="auto" latinLnBrk="0" hangingPunct="1">
              <a:lnSpc>
                <a:spcPct val="100000"/>
              </a:lnSpc>
              <a:spcBef>
                <a:spcPts val="600"/>
              </a:spcBef>
              <a:spcAft>
                <a:spcPts val="0"/>
              </a:spcAft>
              <a:buClr>
                <a:srgbClr val="007C91"/>
              </a:buClr>
              <a:buSzTx/>
              <a:buFont typeface="Calibri"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Arial"/>
                <a:ea typeface="Calibri"/>
                <a:cs typeface="Arial"/>
              </a:rPr>
              <a:t>7 active TB cases among prisoners</a:t>
            </a:r>
          </a:p>
          <a:p>
            <a:pPr marL="342900" marR="0" lvl="0" indent="-342900" algn="l" defTabSz="914400" rtl="0" eaLnBrk="1" fontAlgn="auto" latinLnBrk="0" hangingPunct="1">
              <a:lnSpc>
                <a:spcPct val="100000"/>
              </a:lnSpc>
              <a:spcBef>
                <a:spcPts val="600"/>
              </a:spcBef>
              <a:spcAft>
                <a:spcPts val="0"/>
              </a:spcAft>
              <a:buClr>
                <a:srgbClr val="007C91"/>
              </a:buClr>
              <a:buSzTx/>
              <a:buFont typeface="Calibri"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Arial"/>
                <a:ea typeface="Calibri"/>
                <a:cs typeface="Arial"/>
              </a:rPr>
              <a:t>Whole-genome sequencing very similar to index case (suggestive of transmission)</a:t>
            </a:r>
            <a:endPar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600"/>
              </a:spcBef>
              <a:spcAft>
                <a:spcPts val="0"/>
              </a:spcAft>
              <a:buClr>
                <a:srgbClr val="007C91"/>
              </a:buClr>
              <a:buSzTx/>
              <a:buFont typeface="Calibri"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Arial"/>
                <a:ea typeface="Calibri"/>
                <a:cs typeface="Arial"/>
              </a:rPr>
              <a:t>No staff cases</a:t>
            </a:r>
          </a:p>
          <a:p>
            <a:pPr marL="0" marR="0" lvl="0" indent="0" algn="l" defTabSz="914400" rtl="0" eaLnBrk="1" fontAlgn="auto" latinLnBrk="0" hangingPunct="1">
              <a:lnSpc>
                <a:spcPct val="100000"/>
              </a:lnSpc>
              <a:spcBef>
                <a:spcPts val="1000"/>
              </a:spcBef>
              <a:spcAft>
                <a:spcPts val="0"/>
              </a:spcAft>
              <a:buClr>
                <a:srgbClr val="007C91"/>
              </a:buClr>
              <a:buSzTx/>
              <a:buFont typeface="Arial" panose="020B0604020202020204" pitchFamily="34" charset="0"/>
              <a:buNone/>
              <a:tabLst/>
              <a:defRPr/>
            </a:pPr>
            <a:r>
              <a:rPr kumimoji="0" lang="en-GB" sz="1600" b="1" i="0" u="none" strike="noStrike" kern="1200" cap="none" spc="0" normalizeH="0" baseline="0" noProof="0">
                <a:ln>
                  <a:noFill/>
                </a:ln>
                <a:solidFill>
                  <a:srgbClr val="000000"/>
                </a:solidFill>
                <a:effectLst/>
                <a:uLnTx/>
                <a:uFillTx/>
                <a:latin typeface="Arial"/>
                <a:ea typeface="Calibri"/>
                <a:cs typeface="Arial"/>
              </a:rPr>
              <a:t>Contact tracing: </a:t>
            </a:r>
          </a:p>
          <a:p>
            <a:pPr marL="342900" marR="0" lvl="0" indent="-342900" algn="l" defTabSz="914400" rtl="0" eaLnBrk="1" fontAlgn="auto" latinLnBrk="0" hangingPunct="1">
              <a:lnSpc>
                <a:spcPct val="100000"/>
              </a:lnSpc>
              <a:spcBef>
                <a:spcPts val="600"/>
              </a:spcBef>
              <a:spcAft>
                <a:spcPts val="0"/>
              </a:spcAft>
              <a:buClr>
                <a:srgbClr val="007C91"/>
              </a:buClr>
              <a:buSzTx/>
              <a:buFont typeface="Calibri"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Arial"/>
                <a:ea typeface="Calibri"/>
                <a:cs typeface="Arial"/>
              </a:rPr>
              <a:t>Initial contact tracing (x3 individuals) </a:t>
            </a:r>
          </a:p>
          <a:p>
            <a:pPr marL="342900" marR="0" lvl="0" indent="-342900" algn="l" defTabSz="914400" rtl="0" eaLnBrk="1" fontAlgn="auto" latinLnBrk="0" hangingPunct="1">
              <a:lnSpc>
                <a:spcPct val="100000"/>
              </a:lnSpc>
              <a:spcBef>
                <a:spcPts val="600"/>
              </a:spcBef>
              <a:spcAft>
                <a:spcPts val="0"/>
              </a:spcAft>
              <a:buClr>
                <a:srgbClr val="007C91"/>
              </a:buClr>
              <a:buSzTx/>
              <a:buFont typeface="Calibri"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Arial"/>
                <a:ea typeface="Calibri"/>
                <a:cs typeface="Arial"/>
              </a:rPr>
              <a:t>Then whole-wing contact tracing (20/46 - 43% Latent TB)</a:t>
            </a:r>
            <a:endParaRPr kumimoji="0" lang="en-GB"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600"/>
              </a:spcBef>
              <a:spcAft>
                <a:spcPts val="0"/>
              </a:spcAft>
              <a:buClr>
                <a:srgbClr val="007C91"/>
              </a:buClr>
              <a:buSzTx/>
              <a:buFont typeface="Calibri"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Arial"/>
                <a:ea typeface="Calibri"/>
                <a:cs typeface="Arial"/>
              </a:rPr>
              <a:t>Plus 53 dispersed contacts (1 active TB, 11 Latent TB, 20 loss to follow-up)</a:t>
            </a:r>
          </a:p>
          <a:p>
            <a:pPr marL="0" marR="0" lvl="0" indent="0" algn="l" defTabSz="914400" rtl="0" eaLnBrk="1" fontAlgn="auto" latinLnBrk="0" hangingPunct="1">
              <a:lnSpc>
                <a:spcPct val="100000"/>
              </a:lnSpc>
              <a:spcBef>
                <a:spcPts val="1000"/>
              </a:spcBef>
              <a:spcAft>
                <a:spcPts val="0"/>
              </a:spcAft>
              <a:buClr>
                <a:srgbClr val="007C91"/>
              </a:buClr>
              <a:buSzTx/>
              <a:buFont typeface="Arial" panose="020B0604020202020204" pitchFamily="34" charset="0"/>
              <a:buNone/>
              <a:tabLst/>
              <a:defRPr/>
            </a:pPr>
            <a:endParaRPr kumimoji="0" lang="en-GB" sz="2000" b="0" i="0" u="none" strike="noStrike" kern="1200" cap="none" spc="0" normalizeH="0" baseline="0" noProof="0">
              <a:ln>
                <a:noFill/>
              </a:ln>
              <a:solidFill>
                <a:srgbClr val="000000"/>
              </a:solidFill>
              <a:effectLst/>
              <a:uLnTx/>
              <a:uFillTx/>
              <a:latin typeface="Arial" panose="020B0604020202020204" pitchFamily="34" charset="0"/>
              <a:ea typeface="Calibri"/>
              <a:cs typeface="Arial" panose="020B0604020202020204" pitchFamily="34" charset="0"/>
            </a:endParaRPr>
          </a:p>
          <a:p>
            <a:pPr marL="0" marR="0" lvl="0" indent="0" algn="l" defTabSz="914400" rtl="0" eaLnBrk="1" fontAlgn="auto" latinLnBrk="0" hangingPunct="1">
              <a:lnSpc>
                <a:spcPct val="100000"/>
              </a:lnSpc>
              <a:spcBef>
                <a:spcPts val="1000"/>
              </a:spcBef>
              <a:spcAft>
                <a:spcPts val="0"/>
              </a:spcAft>
              <a:buClr>
                <a:srgbClr val="007C91"/>
              </a:buClr>
              <a:buSzTx/>
              <a:buFont typeface="Arial" panose="020B0604020202020204" pitchFamily="34" charset="0"/>
              <a:buNone/>
              <a:tabLst/>
              <a:defRPr/>
            </a:pPr>
            <a:endParaRPr kumimoji="0" lang="en-GB" sz="2000" b="0" i="0" u="none" strike="noStrike" kern="1200" cap="none" spc="0" normalizeH="0" baseline="0" noProof="0">
              <a:ln>
                <a:noFill/>
              </a:ln>
              <a:solidFill>
                <a:srgbClr val="000000"/>
              </a:solidFill>
              <a:effectLst/>
              <a:uLnTx/>
              <a:uFillTx/>
              <a:latin typeface="Arial" panose="020B0604020202020204" pitchFamily="34" charset="0"/>
              <a:ea typeface="Calibri"/>
              <a:cs typeface="Arial" panose="020B0604020202020204" pitchFamily="34" charset="0"/>
            </a:endParaRPr>
          </a:p>
          <a:p>
            <a:pPr marL="228600" marR="0" lvl="0" indent="-228600" algn="l" defTabSz="914400" rtl="0" eaLnBrk="1" fontAlgn="auto" latinLnBrk="0" hangingPunct="1">
              <a:lnSpc>
                <a:spcPct val="100000"/>
              </a:lnSpc>
              <a:spcBef>
                <a:spcPts val="1000"/>
              </a:spcBef>
              <a:spcAft>
                <a:spcPts val="0"/>
              </a:spcAft>
              <a:buClr>
                <a:srgbClr val="007C91"/>
              </a:buClr>
              <a:buSzTx/>
              <a:buFont typeface="Calibri" panose="020B0604020202020204" pitchFamily="34" charset="0"/>
              <a:buChar char="-"/>
              <a:tabLst/>
              <a:defRPr/>
            </a:pPr>
            <a:endParaRPr kumimoji="0" lang="en-US" sz="2000" b="0" i="0" u="none" strike="noStrike" kern="1200" cap="none" spc="0" normalizeH="0" baseline="0" noProof="0">
              <a:ln>
                <a:noFill/>
              </a:ln>
              <a:solidFill>
                <a:srgbClr val="00B050"/>
              </a:solidFill>
              <a:effectLst/>
              <a:uLnTx/>
              <a:uFillTx/>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6829963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F7EF1-05B3-558B-9F01-D69DF5E8ACB6}"/>
              </a:ext>
            </a:extLst>
          </p:cNvPr>
          <p:cNvSpPr>
            <a:spLocks noGrp="1"/>
          </p:cNvSpPr>
          <p:nvPr>
            <p:ph type="title"/>
          </p:nvPr>
        </p:nvSpPr>
        <p:spPr/>
        <p:txBody>
          <a:bodyPr/>
          <a:lstStyle/>
          <a:p>
            <a:r>
              <a:rPr lang="en-US">
                <a:latin typeface="Arial"/>
                <a:cs typeface="Arial"/>
              </a:rPr>
              <a:t>Recommendations – Outbreak Response</a:t>
            </a:r>
            <a:endParaRPr lang="en-US"/>
          </a:p>
        </p:txBody>
      </p:sp>
      <p:sp>
        <p:nvSpPr>
          <p:cNvPr id="3" name="Content Placeholder 2">
            <a:extLst>
              <a:ext uri="{FF2B5EF4-FFF2-40B4-BE49-F238E27FC236}">
                <a16:creationId xmlns:a16="http://schemas.microsoft.com/office/drawing/2014/main" id="{5C6E3622-4D2A-DC06-4F1E-4BF938FFE09A}"/>
              </a:ext>
            </a:extLst>
          </p:cNvPr>
          <p:cNvSpPr>
            <a:spLocks noGrp="1"/>
          </p:cNvSpPr>
          <p:nvPr>
            <p:ph idx="1"/>
          </p:nvPr>
        </p:nvSpPr>
        <p:spPr/>
        <p:txBody>
          <a:bodyPr vert="horz" lIns="91440" tIns="45720" rIns="91440" bIns="45720" rtlCol="0" anchor="t">
            <a:normAutofit/>
          </a:bodyPr>
          <a:lstStyle/>
          <a:p>
            <a:endParaRPr lang="en-US">
              <a:latin typeface="Arial"/>
              <a:cs typeface="Arial"/>
            </a:endParaRPr>
          </a:p>
          <a:p>
            <a:r>
              <a:rPr lang="en-US">
                <a:latin typeface="Arial"/>
                <a:cs typeface="Arial"/>
              </a:rPr>
              <a:t>IMT leadership continuity assists in longer-term complex outbreaks</a:t>
            </a:r>
          </a:p>
          <a:p>
            <a:r>
              <a:rPr lang="en-US">
                <a:latin typeface="Arial"/>
                <a:cs typeface="Arial"/>
              </a:rPr>
              <a:t>Epidemiological analytical support in IMT early on</a:t>
            </a:r>
            <a:endParaRPr lang="en-US"/>
          </a:p>
          <a:p>
            <a:pPr lvl="1">
              <a:buFont typeface="Courier New" panose="020B0604020202020204" pitchFamily="34" charset="0"/>
              <a:buChar char="o"/>
            </a:pPr>
            <a:r>
              <a:rPr lang="en-US">
                <a:latin typeface="Arial"/>
                <a:cs typeface="Arial"/>
              </a:rPr>
              <a:t>e.g. design questionnaire on prisoner movements / activities within the prison estate helps identify close contacts</a:t>
            </a:r>
            <a:endParaRPr lang="en-US"/>
          </a:p>
          <a:p>
            <a:r>
              <a:rPr lang="en-US">
                <a:latin typeface="Arial"/>
                <a:cs typeface="Arial"/>
              </a:rPr>
              <a:t>WGS can help confirm transmission</a:t>
            </a:r>
            <a:endParaRPr lang="en-US"/>
          </a:p>
          <a:p>
            <a:pPr lvl="1">
              <a:buFont typeface="Courier New" panose="020B0604020202020204" pitchFamily="34" charset="0"/>
              <a:buChar char="o"/>
            </a:pPr>
            <a:endParaRPr lang="en-US">
              <a:ea typeface="Calibri"/>
            </a:endParaRPr>
          </a:p>
          <a:p>
            <a:pPr lvl="1"/>
            <a:endParaRPr lang="en-US" sz="2000">
              <a:latin typeface="Calibri"/>
              <a:ea typeface="Calibri"/>
              <a:cs typeface="Calibri"/>
            </a:endParaRPr>
          </a:p>
          <a:p>
            <a:pPr lvl="1"/>
            <a:endParaRPr lang="en-US" sz="2000">
              <a:latin typeface="Calibri"/>
              <a:ea typeface="Calibri"/>
              <a:cs typeface="Calibri"/>
            </a:endParaRPr>
          </a:p>
          <a:p>
            <a:pPr lvl="1">
              <a:buFont typeface="Courier New" panose="020B0604020202020204" pitchFamily="34" charset="0"/>
              <a:buChar char="o"/>
            </a:pPr>
            <a:endParaRPr lang="en-US"/>
          </a:p>
        </p:txBody>
      </p:sp>
      <p:sp>
        <p:nvSpPr>
          <p:cNvPr id="4" name="Footer Placeholder 3">
            <a:extLst>
              <a:ext uri="{FF2B5EF4-FFF2-40B4-BE49-F238E27FC236}">
                <a16:creationId xmlns:a16="http://schemas.microsoft.com/office/drawing/2014/main" id="{421439A7-B23D-FD3C-7494-C76D487CBAF8}"/>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TB outbreaks in PPD – Webinar 11/11/2024</a:t>
            </a: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C0F4DCE0-07A5-CECA-0FF9-A6684ECD03F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215954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6D410-172C-313D-052D-1ED760E27870}"/>
              </a:ext>
            </a:extLst>
          </p:cNvPr>
          <p:cNvSpPr>
            <a:spLocks noGrp="1"/>
          </p:cNvSpPr>
          <p:nvPr>
            <p:ph type="title"/>
          </p:nvPr>
        </p:nvSpPr>
        <p:spPr/>
        <p:txBody>
          <a:bodyPr/>
          <a:lstStyle/>
          <a:p>
            <a:r>
              <a:rPr lang="en-US">
                <a:latin typeface="Arial"/>
                <a:cs typeface="Arial"/>
              </a:rPr>
              <a:t>Recommendations – Contact Tracing</a:t>
            </a:r>
            <a:endParaRPr lang="en-US"/>
          </a:p>
        </p:txBody>
      </p:sp>
      <p:sp>
        <p:nvSpPr>
          <p:cNvPr id="3" name="Content Placeholder 2">
            <a:extLst>
              <a:ext uri="{FF2B5EF4-FFF2-40B4-BE49-F238E27FC236}">
                <a16:creationId xmlns:a16="http://schemas.microsoft.com/office/drawing/2014/main" id="{4CCFB242-F11B-BCCB-3ADB-729603F6F8A1}"/>
              </a:ext>
            </a:extLst>
          </p:cNvPr>
          <p:cNvSpPr>
            <a:spLocks noGrp="1"/>
          </p:cNvSpPr>
          <p:nvPr>
            <p:ph idx="1"/>
          </p:nvPr>
        </p:nvSpPr>
        <p:spPr/>
        <p:txBody>
          <a:bodyPr vert="horz" lIns="91440" tIns="45720" rIns="91440" bIns="45720" rtlCol="0" anchor="t">
            <a:normAutofit/>
          </a:bodyPr>
          <a:lstStyle/>
          <a:p>
            <a:r>
              <a:rPr lang="en-US">
                <a:latin typeface="Arial"/>
                <a:cs typeface="Arial"/>
              </a:rPr>
              <a:t>Promptly identify close contacts </a:t>
            </a:r>
            <a:endParaRPr lang="en-US"/>
          </a:p>
          <a:p>
            <a:r>
              <a:rPr lang="en-US">
                <a:latin typeface="Arial"/>
                <a:cs typeface="Arial"/>
              </a:rPr>
              <a:t>Often challenging to accurately identify close contacts, stone in pond approach may delay important whole-wing screening if transmission risk is high</a:t>
            </a:r>
            <a:endParaRPr lang="en-US"/>
          </a:p>
          <a:p>
            <a:r>
              <a:rPr lang="en-US">
                <a:latin typeface="Arial"/>
                <a:cs typeface="Arial"/>
              </a:rPr>
              <a:t>People who are identified as close contacts, who have been transferred / released, should be followed-up and offered testing</a:t>
            </a:r>
            <a:endParaRPr lang="en-US"/>
          </a:p>
          <a:p>
            <a:pPr lvl="1">
              <a:buFont typeface="Courier New" panose="020B0604020202020204" pitchFamily="34" charset="0"/>
              <a:buChar char="o"/>
            </a:pPr>
            <a:r>
              <a:rPr lang="en-US" err="1">
                <a:latin typeface="Arial"/>
                <a:cs typeface="Arial"/>
              </a:rPr>
              <a:t>NDelius</a:t>
            </a:r>
            <a:r>
              <a:rPr lang="en-US">
                <a:latin typeface="Arial"/>
                <a:cs typeface="Arial"/>
              </a:rPr>
              <a:t> (probation case management service) helps identify close contacts who have been released</a:t>
            </a:r>
          </a:p>
          <a:p>
            <a:pPr lvl="1">
              <a:buFont typeface="Courier New" panose="020B0604020202020204" pitchFamily="34" charset="0"/>
              <a:buChar char="o"/>
            </a:pPr>
            <a:r>
              <a:rPr lang="en-US">
                <a:latin typeface="Arial"/>
                <a:cs typeface="Arial"/>
              </a:rPr>
              <a:t>Delegate follow-up of dispersed contacts to other regional health protection teams</a:t>
            </a:r>
            <a:endParaRPr lang="en-US"/>
          </a:p>
          <a:p>
            <a:endParaRPr lang="en-US"/>
          </a:p>
          <a:p>
            <a:pPr lvl="1">
              <a:buFont typeface="Courier New" panose="020B0604020202020204" pitchFamily="34" charset="0"/>
              <a:buChar char="o"/>
            </a:pPr>
            <a:endParaRPr lang="en-US"/>
          </a:p>
          <a:p>
            <a:pPr lvl="1">
              <a:buFont typeface="Courier New" panose="020B0604020202020204" pitchFamily="34" charset="0"/>
              <a:buChar char="o"/>
            </a:pPr>
            <a:endParaRPr lang="en-US"/>
          </a:p>
          <a:p>
            <a:pPr lvl="1">
              <a:buFont typeface="Courier New" panose="020B0604020202020204" pitchFamily="34" charset="0"/>
              <a:buChar char="o"/>
            </a:pPr>
            <a:endParaRPr lang="en-US"/>
          </a:p>
          <a:p>
            <a:pPr lvl="1">
              <a:buFont typeface="Courier New" panose="020B0604020202020204" pitchFamily="34" charset="0"/>
              <a:buChar char="o"/>
            </a:pPr>
            <a:endParaRPr lang="en-US"/>
          </a:p>
          <a:p>
            <a:pPr lvl="1">
              <a:buFont typeface="Courier New" panose="020B0604020202020204" pitchFamily="34" charset="0"/>
              <a:buChar char="o"/>
            </a:pPr>
            <a:endParaRPr lang="en-US"/>
          </a:p>
        </p:txBody>
      </p:sp>
      <p:sp>
        <p:nvSpPr>
          <p:cNvPr id="4" name="Footer Placeholder 3">
            <a:extLst>
              <a:ext uri="{FF2B5EF4-FFF2-40B4-BE49-F238E27FC236}">
                <a16:creationId xmlns:a16="http://schemas.microsoft.com/office/drawing/2014/main" id="{56D44A76-1F9C-EBAD-FBDE-D173D98E0467}"/>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a:ea typeface="+mn-ea"/>
                <a:cs typeface="Arial"/>
              </a:rPr>
              <a:t>TB outbreaks in PPD – Webinar 11/11/2024</a:t>
            </a:r>
            <a:endParaRPr kumimoji="0" lang="en-GB"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Slide Number Placeholder 4">
            <a:extLst>
              <a:ext uri="{FF2B5EF4-FFF2-40B4-BE49-F238E27FC236}">
                <a16:creationId xmlns:a16="http://schemas.microsoft.com/office/drawing/2014/main" id="{5F93C359-F7CD-BA73-206F-FEC86288C9A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425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C4B2E-921A-82BA-75CA-2A8B0E8EAC2D}"/>
              </a:ext>
            </a:extLst>
          </p:cNvPr>
          <p:cNvSpPr>
            <a:spLocks noGrp="1"/>
          </p:cNvSpPr>
          <p:nvPr>
            <p:ph type="title"/>
          </p:nvPr>
        </p:nvSpPr>
        <p:spPr/>
        <p:txBody>
          <a:bodyPr>
            <a:normAutofit fontScale="90000"/>
          </a:bodyPr>
          <a:lstStyle/>
          <a:p>
            <a:r>
              <a:rPr lang="en-US">
                <a:latin typeface="Arial"/>
                <a:cs typeface="Arial"/>
              </a:rPr>
              <a:t>Recommendations – Infection Prevention &amp; Control</a:t>
            </a:r>
            <a:endParaRPr lang="en-US"/>
          </a:p>
        </p:txBody>
      </p:sp>
      <p:sp>
        <p:nvSpPr>
          <p:cNvPr id="3" name="Content Placeholder 2">
            <a:extLst>
              <a:ext uri="{FF2B5EF4-FFF2-40B4-BE49-F238E27FC236}">
                <a16:creationId xmlns:a16="http://schemas.microsoft.com/office/drawing/2014/main" id="{7DDD2444-50A2-58A4-7FAB-F65D68F53C21}"/>
              </a:ext>
            </a:extLst>
          </p:cNvPr>
          <p:cNvSpPr>
            <a:spLocks noGrp="1"/>
          </p:cNvSpPr>
          <p:nvPr>
            <p:ph idx="1"/>
          </p:nvPr>
        </p:nvSpPr>
        <p:spPr/>
        <p:txBody>
          <a:bodyPr vert="horz" lIns="91440" tIns="45720" rIns="91440" bIns="45720" rtlCol="0" anchor="t">
            <a:normAutofit/>
          </a:bodyPr>
          <a:lstStyle/>
          <a:p>
            <a:r>
              <a:rPr lang="en-US" sz="2200">
                <a:latin typeface="Arial"/>
                <a:cs typeface="Arial"/>
              </a:rPr>
              <a:t>Risk assess infectiousness of index case</a:t>
            </a:r>
            <a:endParaRPr lang="en-US"/>
          </a:p>
          <a:p>
            <a:r>
              <a:rPr lang="en-US" sz="2200">
                <a:latin typeface="Arial"/>
                <a:cs typeface="Arial"/>
              </a:rPr>
              <a:t>Managing respiratory isolation in PPD settings </a:t>
            </a:r>
            <a:endParaRPr lang="en-US"/>
          </a:p>
          <a:p>
            <a:r>
              <a:rPr lang="en-US" sz="2200">
                <a:latin typeface="Arial"/>
                <a:cs typeface="Arial"/>
              </a:rPr>
              <a:t>Discuss and agree balance of security risk with transmission risk to staff (e.g. escort and </a:t>
            </a:r>
            <a:r>
              <a:rPr lang="en-US" sz="2200" err="1">
                <a:latin typeface="Arial"/>
                <a:cs typeface="Arial"/>
              </a:rPr>
              <a:t>bedwatch</a:t>
            </a:r>
            <a:r>
              <a:rPr lang="en-US" sz="2200">
                <a:latin typeface="Arial"/>
                <a:cs typeface="Arial"/>
              </a:rPr>
              <a:t> by prison officers)</a:t>
            </a:r>
            <a:endParaRPr lang="en-US" sz="2200"/>
          </a:p>
          <a:p>
            <a:r>
              <a:rPr lang="en-US" sz="2200">
                <a:latin typeface="Arial"/>
                <a:cs typeface="Arial"/>
              </a:rPr>
              <a:t>TB clinical team responsible for advising re de-isolation</a:t>
            </a:r>
          </a:p>
          <a:p>
            <a:pPr marL="0" indent="0">
              <a:buNone/>
            </a:pPr>
            <a:endParaRPr lang="en-US">
              <a:latin typeface="Arial"/>
              <a:cs typeface="Arial"/>
            </a:endParaRPr>
          </a:p>
          <a:p>
            <a:pPr marL="0" indent="0">
              <a:buNone/>
            </a:pPr>
            <a:endParaRPr lang="en-US">
              <a:latin typeface="Arial"/>
              <a:cs typeface="Arial"/>
            </a:endParaRPr>
          </a:p>
          <a:p>
            <a:pPr marL="0" indent="0">
              <a:buNone/>
            </a:pPr>
            <a:endParaRPr lang="en-US">
              <a:latin typeface="Arial"/>
              <a:cs typeface="Arial"/>
            </a:endParaRPr>
          </a:p>
          <a:p>
            <a:pPr marL="0" indent="0">
              <a:buNone/>
            </a:pPr>
            <a:r>
              <a:rPr lang="en-US">
                <a:latin typeface="Arial"/>
                <a:cs typeface="Arial"/>
              </a:rPr>
              <a:t>UKHSA IPC guidance being reviewed and published (March 2025)</a:t>
            </a:r>
            <a:endParaRPr lang="en-US"/>
          </a:p>
        </p:txBody>
      </p:sp>
      <p:sp>
        <p:nvSpPr>
          <p:cNvPr id="4" name="Footer Placeholder 3">
            <a:extLst>
              <a:ext uri="{FF2B5EF4-FFF2-40B4-BE49-F238E27FC236}">
                <a16:creationId xmlns:a16="http://schemas.microsoft.com/office/drawing/2014/main" id="{267DAD67-A84D-EF8B-A80B-C48E670EC809}"/>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Presentation title</a:t>
            </a:r>
          </a:p>
        </p:txBody>
      </p:sp>
      <p:sp>
        <p:nvSpPr>
          <p:cNvPr id="5" name="Slide Number Placeholder 4">
            <a:extLst>
              <a:ext uri="{FF2B5EF4-FFF2-40B4-BE49-F238E27FC236}">
                <a16:creationId xmlns:a16="http://schemas.microsoft.com/office/drawing/2014/main" id="{9BD1B017-4347-1B46-6532-36296DF3DAF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0466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77A87-B4EA-38D8-C26B-EECB0BB6FA8F}"/>
              </a:ext>
            </a:extLst>
          </p:cNvPr>
          <p:cNvSpPr>
            <a:spLocks noGrp="1"/>
          </p:cNvSpPr>
          <p:nvPr>
            <p:ph type="title"/>
          </p:nvPr>
        </p:nvSpPr>
        <p:spPr/>
        <p:txBody>
          <a:bodyPr/>
          <a:lstStyle/>
          <a:p>
            <a:r>
              <a:rPr lang="en-US">
                <a:latin typeface="Arial"/>
                <a:cs typeface="Arial"/>
              </a:rPr>
              <a:t>Recommendations - Communication</a:t>
            </a:r>
            <a:endParaRPr lang="en-US"/>
          </a:p>
        </p:txBody>
      </p:sp>
      <p:sp>
        <p:nvSpPr>
          <p:cNvPr id="3" name="Content Placeholder 2">
            <a:extLst>
              <a:ext uri="{FF2B5EF4-FFF2-40B4-BE49-F238E27FC236}">
                <a16:creationId xmlns:a16="http://schemas.microsoft.com/office/drawing/2014/main" id="{A763C747-454E-9A18-35AD-99EF229B1C43}"/>
              </a:ext>
            </a:extLst>
          </p:cNvPr>
          <p:cNvSpPr>
            <a:spLocks noGrp="1"/>
          </p:cNvSpPr>
          <p:nvPr>
            <p:ph idx="1"/>
          </p:nvPr>
        </p:nvSpPr>
        <p:spPr/>
        <p:txBody>
          <a:bodyPr vert="horz" lIns="91440" tIns="45720" rIns="91440" bIns="45720" rtlCol="0" anchor="t">
            <a:normAutofit/>
          </a:bodyPr>
          <a:lstStyle/>
          <a:p>
            <a:r>
              <a:rPr lang="en-US">
                <a:latin typeface="Arial"/>
                <a:cs typeface="Arial"/>
              </a:rPr>
              <a:t>Clear communication alleviates anxiety and builds credibility to manage the situation effectively</a:t>
            </a:r>
            <a:endParaRPr lang="en-US"/>
          </a:p>
          <a:p>
            <a:r>
              <a:rPr lang="en-US">
                <a:latin typeface="Arial"/>
                <a:cs typeface="Arial"/>
              </a:rPr>
              <a:t>Confidentiality of unwell prisoner and staff must always be protected</a:t>
            </a:r>
          </a:p>
          <a:p>
            <a:r>
              <a:rPr lang="en-US">
                <a:latin typeface="Arial"/>
                <a:cs typeface="Arial"/>
              </a:rPr>
              <a:t>Multiple routes of communication required:</a:t>
            </a:r>
            <a:endParaRPr lang="en-US"/>
          </a:p>
          <a:p>
            <a:pPr lvl="1">
              <a:buFont typeface="Courier New" panose="020B0604020202020204" pitchFamily="34" charset="0"/>
              <a:buChar char="o"/>
            </a:pPr>
            <a:r>
              <a:rPr lang="en-US">
                <a:latin typeface="Arial"/>
                <a:cs typeface="Arial"/>
              </a:rPr>
              <a:t>HPT Warn &amp; Inform letters</a:t>
            </a:r>
            <a:endParaRPr lang="en-US" sz="2000"/>
          </a:p>
          <a:p>
            <a:pPr lvl="1">
              <a:buFont typeface="Courier New" panose="020B0604020202020204" pitchFamily="34" charset="0"/>
              <a:buChar char="o"/>
            </a:pPr>
            <a:r>
              <a:rPr lang="en-US" sz="2400">
                <a:latin typeface="Arial"/>
                <a:cs typeface="Arial"/>
              </a:rPr>
              <a:t>Governor's messages</a:t>
            </a:r>
          </a:p>
          <a:p>
            <a:pPr lvl="1">
              <a:buFont typeface="Courier New" panose="020B0604020202020204" pitchFamily="34" charset="0"/>
              <a:buChar char="o"/>
            </a:pPr>
            <a:r>
              <a:rPr lang="en-US">
                <a:latin typeface="Arial"/>
                <a:cs typeface="Arial"/>
              </a:rPr>
              <a:t>Verbal handovers should supplement written communication</a:t>
            </a:r>
            <a:endParaRPr lang="en-US"/>
          </a:p>
          <a:p>
            <a:r>
              <a:rPr lang="en-US">
                <a:latin typeface="Arial"/>
                <a:cs typeface="Arial"/>
              </a:rPr>
              <a:t>Information provided in pictures or video format may be more accessible to prisoners with low level of literacy</a:t>
            </a:r>
          </a:p>
          <a:p>
            <a:endParaRPr lang="en-US"/>
          </a:p>
        </p:txBody>
      </p:sp>
      <p:sp>
        <p:nvSpPr>
          <p:cNvPr id="4" name="Footer Placeholder 3">
            <a:extLst>
              <a:ext uri="{FF2B5EF4-FFF2-40B4-BE49-F238E27FC236}">
                <a16:creationId xmlns:a16="http://schemas.microsoft.com/office/drawing/2014/main" id="{0CFDA5D2-F5A0-0A1B-CC7F-71291AE06105}"/>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a:ea typeface="+mn-ea"/>
                <a:cs typeface="Arial"/>
              </a:rPr>
              <a:t>TB outbreaks in PPD – Webinar 11/11/2024</a:t>
            </a:r>
            <a:endParaRPr kumimoji="0" lang="en-GB"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Slide Number Placeholder 4">
            <a:extLst>
              <a:ext uri="{FF2B5EF4-FFF2-40B4-BE49-F238E27FC236}">
                <a16:creationId xmlns:a16="http://schemas.microsoft.com/office/drawing/2014/main" id="{08A24E4E-33A8-3520-C540-A2EED0D6E82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009280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09417-B386-81EC-74EE-B46045F4E651}"/>
              </a:ext>
            </a:extLst>
          </p:cNvPr>
          <p:cNvSpPr>
            <a:spLocks noGrp="1"/>
          </p:cNvSpPr>
          <p:nvPr>
            <p:ph type="title"/>
          </p:nvPr>
        </p:nvSpPr>
        <p:spPr/>
        <p:txBody>
          <a:bodyPr/>
          <a:lstStyle/>
          <a:p>
            <a:r>
              <a:rPr lang="en-US">
                <a:latin typeface="Arial"/>
                <a:cs typeface="Arial"/>
              </a:rPr>
              <a:t>Tuberculosis in secure settings</a:t>
            </a:r>
          </a:p>
        </p:txBody>
      </p:sp>
      <p:sp>
        <p:nvSpPr>
          <p:cNvPr id="3" name="Content Placeholder 2">
            <a:extLst>
              <a:ext uri="{FF2B5EF4-FFF2-40B4-BE49-F238E27FC236}">
                <a16:creationId xmlns:a16="http://schemas.microsoft.com/office/drawing/2014/main" id="{0D174885-6D97-3D0A-5340-E65C91D37AB1}"/>
              </a:ext>
            </a:extLst>
          </p:cNvPr>
          <p:cNvSpPr>
            <a:spLocks noGrp="1"/>
          </p:cNvSpPr>
          <p:nvPr>
            <p:ph idx="1"/>
          </p:nvPr>
        </p:nvSpPr>
        <p:spPr>
          <a:xfrm>
            <a:off x="330205" y="1720398"/>
            <a:ext cx="4565215" cy="4405766"/>
          </a:xfrm>
        </p:spPr>
        <p:txBody>
          <a:bodyPr vert="horz" lIns="91440" tIns="45720" rIns="91440" bIns="45720" rtlCol="0" anchor="t">
            <a:normAutofit/>
          </a:bodyPr>
          <a:lstStyle/>
          <a:p>
            <a:r>
              <a:rPr lang="en-US" b="1">
                <a:latin typeface="Arial"/>
                <a:cs typeface="Arial"/>
              </a:rPr>
              <a:t>Clinical Reference Group</a:t>
            </a:r>
            <a:r>
              <a:rPr lang="en-US">
                <a:latin typeface="Arial"/>
                <a:cs typeface="Arial"/>
              </a:rPr>
              <a:t> task &amp; finish group re TB in secure settings reviewing evidence and building expert-consensus recommendations:</a:t>
            </a:r>
          </a:p>
          <a:p>
            <a:pPr lvl="1">
              <a:buFont typeface="Courier New" panose="020B0604020202020204" pitchFamily="34" charset="0"/>
              <a:buChar char="o"/>
            </a:pPr>
            <a:r>
              <a:rPr lang="en-US">
                <a:latin typeface="Arial"/>
                <a:cs typeface="Arial"/>
              </a:rPr>
              <a:t>Reception Screening</a:t>
            </a:r>
          </a:p>
          <a:p>
            <a:pPr lvl="1">
              <a:buFont typeface="Courier New" panose="020B0604020202020204" pitchFamily="34" charset="0"/>
              <a:buChar char="o"/>
            </a:pPr>
            <a:r>
              <a:rPr lang="en-US">
                <a:latin typeface="Arial"/>
                <a:cs typeface="Arial"/>
              </a:rPr>
              <a:t>Latent TB infection testing</a:t>
            </a:r>
          </a:p>
          <a:p>
            <a:pPr lvl="1">
              <a:buFont typeface="Courier New" panose="020B0604020202020204" pitchFamily="34" charset="0"/>
              <a:buChar char="o"/>
            </a:pPr>
            <a:r>
              <a:rPr lang="en-US">
                <a:latin typeface="Arial"/>
                <a:cs typeface="Arial"/>
              </a:rPr>
              <a:t>Increasing TB diagnosis within prison estate</a:t>
            </a:r>
          </a:p>
          <a:p>
            <a:pPr marL="0" indent="0">
              <a:buNone/>
            </a:pPr>
            <a:endParaRPr lang="en-US">
              <a:latin typeface="Arial"/>
              <a:cs typeface="Arial"/>
            </a:endParaRPr>
          </a:p>
          <a:p>
            <a:r>
              <a:rPr lang="en-US">
                <a:latin typeface="Arial"/>
                <a:cs typeface="Arial"/>
              </a:rPr>
              <a:t>Updated </a:t>
            </a:r>
            <a:r>
              <a:rPr lang="en-US" b="1">
                <a:latin typeface="Arial"/>
                <a:cs typeface="Arial"/>
              </a:rPr>
              <a:t>national guidance</a:t>
            </a:r>
            <a:r>
              <a:rPr lang="en-US">
                <a:latin typeface="Arial"/>
                <a:cs typeface="Arial"/>
              </a:rPr>
              <a:t> is in development (Spring 2025)</a:t>
            </a:r>
            <a:endParaRPr lang="en-US"/>
          </a:p>
          <a:p>
            <a:endParaRPr lang="en-US"/>
          </a:p>
        </p:txBody>
      </p:sp>
      <p:sp>
        <p:nvSpPr>
          <p:cNvPr id="4" name="Footer Placeholder 3">
            <a:extLst>
              <a:ext uri="{FF2B5EF4-FFF2-40B4-BE49-F238E27FC236}">
                <a16:creationId xmlns:a16="http://schemas.microsoft.com/office/drawing/2014/main" id="{28E1A2B8-F45E-EDF6-2749-6055C3DFC833}"/>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Presentation title</a:t>
            </a:r>
          </a:p>
        </p:txBody>
      </p:sp>
      <p:sp>
        <p:nvSpPr>
          <p:cNvPr id="5" name="Slide Number Placeholder 4">
            <a:extLst>
              <a:ext uri="{FF2B5EF4-FFF2-40B4-BE49-F238E27FC236}">
                <a16:creationId xmlns:a16="http://schemas.microsoft.com/office/drawing/2014/main" id="{D9FD4024-5190-3108-247B-4FF27DE01DB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6" name="Picture 5" descr="A white background with blue text&#10;&#10;Description automatically generated">
            <a:extLst>
              <a:ext uri="{FF2B5EF4-FFF2-40B4-BE49-F238E27FC236}">
                <a16:creationId xmlns:a16="http://schemas.microsoft.com/office/drawing/2014/main" id="{AC364446-9E3C-D7F8-016A-54525A725E5E}"/>
              </a:ext>
            </a:extLst>
          </p:cNvPr>
          <p:cNvPicPr>
            <a:picLocks noChangeAspect="1"/>
          </p:cNvPicPr>
          <p:nvPr/>
        </p:nvPicPr>
        <p:blipFill>
          <a:blip r:embed="rId3"/>
          <a:stretch>
            <a:fillRect/>
          </a:stretch>
        </p:blipFill>
        <p:spPr>
          <a:xfrm>
            <a:off x="5365296" y="1712459"/>
            <a:ext cx="6214836" cy="4267654"/>
          </a:xfrm>
          <a:prstGeom prst="rect">
            <a:avLst/>
          </a:prstGeom>
          <a:ln w="12700" cap="sq">
            <a:solidFill>
              <a:schemeClr val="tx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20636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3E378-46CF-F362-7D29-730900614D8E}"/>
              </a:ext>
            </a:extLst>
          </p:cNvPr>
          <p:cNvSpPr>
            <a:spLocks noGrp="1"/>
          </p:cNvSpPr>
          <p:nvPr>
            <p:ph type="ctrTitle"/>
          </p:nvPr>
        </p:nvSpPr>
        <p:spPr/>
        <p:txBody>
          <a:bodyPr/>
          <a:lstStyle/>
          <a:p>
            <a:r>
              <a:rPr lang="en-GB"/>
              <a:t>Key points described in the guidance</a:t>
            </a:r>
          </a:p>
        </p:txBody>
      </p:sp>
    </p:spTree>
    <p:extLst>
      <p:ext uri="{BB962C8B-B14F-4D97-AF65-F5344CB8AC3E}">
        <p14:creationId xmlns:p14="http://schemas.microsoft.com/office/powerpoint/2010/main" val="1414364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1297A-B901-47E9-073C-7EC3363BA52D}"/>
              </a:ext>
            </a:extLst>
          </p:cNvPr>
          <p:cNvSpPr>
            <a:spLocks noGrp="1"/>
          </p:cNvSpPr>
          <p:nvPr>
            <p:ph type="title"/>
          </p:nvPr>
        </p:nvSpPr>
        <p:spPr/>
        <p:txBody>
          <a:bodyPr/>
          <a:lstStyle/>
          <a:p>
            <a:r>
              <a:rPr lang="en-GB"/>
              <a:t>Sections in the guidance</a:t>
            </a:r>
          </a:p>
        </p:txBody>
      </p:sp>
      <p:sp>
        <p:nvSpPr>
          <p:cNvPr id="3" name="Content Placeholder 2">
            <a:extLst>
              <a:ext uri="{FF2B5EF4-FFF2-40B4-BE49-F238E27FC236}">
                <a16:creationId xmlns:a16="http://schemas.microsoft.com/office/drawing/2014/main" id="{FDBB538F-10A5-5B30-8259-FD585900BC29}"/>
              </a:ext>
            </a:extLst>
          </p:cNvPr>
          <p:cNvSpPr>
            <a:spLocks noGrp="1"/>
          </p:cNvSpPr>
          <p:nvPr>
            <p:ph idx="1"/>
          </p:nvPr>
        </p:nvSpPr>
        <p:spPr>
          <a:xfrm>
            <a:off x="330205" y="1774825"/>
            <a:ext cx="11123857" cy="4579925"/>
          </a:xfrm>
        </p:spPr>
        <p:txBody>
          <a:bodyPr>
            <a:normAutofit/>
          </a:bodyPr>
          <a:lstStyle/>
          <a:p>
            <a:r>
              <a:rPr lang="en-GB"/>
              <a:t>Roles and responsibilities of partner agencies</a:t>
            </a:r>
          </a:p>
          <a:p>
            <a:r>
              <a:rPr lang="en-GB"/>
              <a:t>Specific considerations for </a:t>
            </a:r>
            <a:r>
              <a:rPr lang="en-GB" err="1"/>
              <a:t>CYPSE</a:t>
            </a:r>
            <a:r>
              <a:rPr lang="en-GB"/>
              <a:t> and IRCs</a:t>
            </a:r>
          </a:p>
          <a:p>
            <a:r>
              <a:rPr lang="en-GB"/>
              <a:t>Prevention and infection prevention and control (IPC)</a:t>
            </a:r>
          </a:p>
          <a:p>
            <a:r>
              <a:rPr lang="en-GB"/>
              <a:t>Outbreak definitions</a:t>
            </a:r>
          </a:p>
          <a:p>
            <a:r>
              <a:rPr lang="en-GB"/>
              <a:t>Required actions for different partner agencies</a:t>
            </a:r>
          </a:p>
          <a:p>
            <a:r>
              <a:rPr lang="en-GB"/>
              <a:t>Establishment, membership and role of the incident management team</a:t>
            </a:r>
          </a:p>
          <a:p>
            <a:r>
              <a:rPr lang="en-GB"/>
              <a:t>Population management (including specific setting considerations)</a:t>
            </a:r>
          </a:p>
          <a:p>
            <a:r>
              <a:rPr lang="en-GB"/>
              <a:t>Communication, reporting and data sharing</a:t>
            </a:r>
          </a:p>
          <a:p>
            <a:r>
              <a:rPr lang="en-GB" b="1"/>
              <a:t>8 Annexes </a:t>
            </a:r>
            <a:r>
              <a:rPr lang="en-GB"/>
              <a:t>e.g. outbreak management plan agreement, notification algorithm, HMPPS operational risk assessment template</a:t>
            </a:r>
            <a:endParaRPr lang="en-GB" b="1"/>
          </a:p>
          <a:p>
            <a:endParaRPr lang="en-GB"/>
          </a:p>
        </p:txBody>
      </p:sp>
      <p:sp>
        <p:nvSpPr>
          <p:cNvPr id="4" name="Footer Placeholder 3">
            <a:extLst>
              <a:ext uri="{FF2B5EF4-FFF2-40B4-BE49-F238E27FC236}">
                <a16:creationId xmlns:a16="http://schemas.microsoft.com/office/drawing/2014/main" id="{124E8176-809D-E73A-4299-E2279B1234D2}"/>
              </a:ext>
            </a:extLst>
          </p:cNvPr>
          <p:cNvSpPr>
            <a:spLocks noGrp="1"/>
          </p:cNvSpPr>
          <p:nvPr>
            <p:ph type="ftr" sz="quarter" idx="10"/>
          </p:nvPr>
        </p:nvSpPr>
        <p:spPr/>
        <p:txBody>
          <a:bodyPr/>
          <a:lstStyle/>
          <a:p>
            <a:endParaRPr lang="en-GB" sz="1400"/>
          </a:p>
        </p:txBody>
      </p:sp>
      <p:sp>
        <p:nvSpPr>
          <p:cNvPr id="5" name="Slide Number Placeholder 4">
            <a:extLst>
              <a:ext uri="{FF2B5EF4-FFF2-40B4-BE49-F238E27FC236}">
                <a16:creationId xmlns:a16="http://schemas.microsoft.com/office/drawing/2014/main" id="{39339D75-4073-298B-9ADC-260B1C7484DB}"/>
              </a:ext>
            </a:extLst>
          </p:cNvPr>
          <p:cNvSpPr>
            <a:spLocks noGrp="1"/>
          </p:cNvSpPr>
          <p:nvPr>
            <p:ph type="sldNum" sz="quarter" idx="11"/>
          </p:nvPr>
        </p:nvSpPr>
        <p:spPr/>
        <p:txBody>
          <a:bodyPr/>
          <a:lstStyle/>
          <a:p>
            <a:fld id="{344369E4-5DE7-46E5-874E-4FD437973785}" type="slidenum">
              <a:rPr lang="en-GB" smtClean="0"/>
              <a:pPr/>
              <a:t>6</a:t>
            </a:fld>
            <a:endParaRPr lang="en-GB" sz="1400"/>
          </a:p>
        </p:txBody>
      </p:sp>
    </p:spTree>
    <p:extLst>
      <p:ext uri="{BB962C8B-B14F-4D97-AF65-F5344CB8AC3E}">
        <p14:creationId xmlns:p14="http://schemas.microsoft.com/office/powerpoint/2010/main" val="40000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6EB15-FA4B-1ABE-A6F7-D61DE39E9606}"/>
              </a:ext>
            </a:extLst>
          </p:cNvPr>
          <p:cNvSpPr>
            <a:spLocks noGrp="1"/>
          </p:cNvSpPr>
          <p:nvPr>
            <p:ph type="title"/>
          </p:nvPr>
        </p:nvSpPr>
        <p:spPr/>
        <p:txBody>
          <a:bodyPr/>
          <a:lstStyle/>
          <a:p>
            <a:r>
              <a:rPr lang="en-GB"/>
              <a:t>Notification</a:t>
            </a:r>
          </a:p>
        </p:txBody>
      </p:sp>
      <p:sp>
        <p:nvSpPr>
          <p:cNvPr id="3" name="Content Placeholder 2">
            <a:extLst>
              <a:ext uri="{FF2B5EF4-FFF2-40B4-BE49-F238E27FC236}">
                <a16:creationId xmlns:a16="http://schemas.microsoft.com/office/drawing/2014/main" id="{A8C7F55C-8F99-3432-42AC-83DD8259EECC}"/>
              </a:ext>
            </a:extLst>
          </p:cNvPr>
          <p:cNvSpPr>
            <a:spLocks noGrp="1"/>
          </p:cNvSpPr>
          <p:nvPr>
            <p:ph idx="1"/>
          </p:nvPr>
        </p:nvSpPr>
        <p:spPr>
          <a:xfrm>
            <a:off x="330205" y="1585399"/>
            <a:ext cx="11767504" cy="4540765"/>
          </a:xfrm>
        </p:spPr>
        <p:txBody>
          <a:bodyPr>
            <a:normAutofit fontScale="92500"/>
          </a:bodyPr>
          <a:lstStyle/>
          <a:p>
            <a:r>
              <a:rPr lang="en-GB"/>
              <a:t>Vital that notification is made promptly to UKHSA local health protection team (24/7) – for some diseases this is required by legislation (notifiable diseases)</a:t>
            </a:r>
          </a:p>
          <a:p>
            <a:endParaRPr lang="en-GB" sz="1000"/>
          </a:p>
          <a:p>
            <a:r>
              <a:rPr lang="en-GB"/>
              <a:t>Notification can be done by Governors, directors, centre managers, health professionals or other responsible individuals</a:t>
            </a:r>
          </a:p>
          <a:p>
            <a:endParaRPr lang="en-GB" sz="1000"/>
          </a:p>
          <a:p>
            <a:r>
              <a:rPr lang="en-GB"/>
              <a:t>Notifications may include:</a:t>
            </a:r>
          </a:p>
          <a:p>
            <a:pPr lvl="1"/>
            <a:r>
              <a:rPr lang="en-GB">
                <a:solidFill>
                  <a:schemeClr val="accent5">
                    <a:lumMod val="50000"/>
                  </a:schemeClr>
                </a:solidFill>
              </a:rPr>
              <a:t>A case of a notifiable disease </a:t>
            </a:r>
            <a:r>
              <a:rPr lang="en-GB" i="1">
                <a:solidFill>
                  <a:schemeClr val="accent5">
                    <a:lumMod val="50000"/>
                  </a:schemeClr>
                </a:solidFill>
              </a:rPr>
              <a:t>e.g. measles</a:t>
            </a:r>
          </a:p>
          <a:p>
            <a:pPr lvl="1"/>
            <a:r>
              <a:rPr lang="en-GB">
                <a:solidFill>
                  <a:schemeClr val="accent5">
                    <a:lumMod val="50000"/>
                  </a:schemeClr>
                </a:solidFill>
              </a:rPr>
              <a:t>A suspected or confirmed outbreak </a:t>
            </a:r>
          </a:p>
          <a:p>
            <a:pPr lvl="1"/>
            <a:r>
              <a:rPr lang="en-GB">
                <a:solidFill>
                  <a:schemeClr val="accent5">
                    <a:lumMod val="50000"/>
                  </a:schemeClr>
                </a:solidFill>
              </a:rPr>
              <a:t>Seemingly high/increasing cases of people with similar symptoms/infection</a:t>
            </a:r>
          </a:p>
          <a:p>
            <a:pPr lvl="1"/>
            <a:r>
              <a:rPr lang="en-GB">
                <a:solidFill>
                  <a:schemeClr val="accent5">
                    <a:lumMod val="50000"/>
                  </a:schemeClr>
                </a:solidFill>
              </a:rPr>
              <a:t>More than one infection circulating within the same group of people </a:t>
            </a:r>
            <a:r>
              <a:rPr lang="en-GB" i="1">
                <a:solidFill>
                  <a:schemeClr val="accent5">
                    <a:lumMod val="50000"/>
                  </a:schemeClr>
                </a:solidFill>
              </a:rPr>
              <a:t>e.g. Covid-19 and flu</a:t>
            </a:r>
            <a:endParaRPr lang="en-GB">
              <a:solidFill>
                <a:schemeClr val="accent5">
                  <a:lumMod val="50000"/>
                </a:schemeClr>
              </a:solidFill>
            </a:endParaRPr>
          </a:p>
          <a:p>
            <a:pPr marL="457200" lvl="1" indent="0">
              <a:buNone/>
            </a:pPr>
            <a:endParaRPr lang="en-GB">
              <a:solidFill>
                <a:schemeClr val="accent5">
                  <a:lumMod val="50000"/>
                </a:schemeClr>
              </a:solidFill>
            </a:endParaRPr>
          </a:p>
          <a:p>
            <a:pPr marL="0" indent="0">
              <a:buNone/>
            </a:pPr>
            <a:r>
              <a:rPr lang="en-GB"/>
              <a:t>This may trigger…..</a:t>
            </a:r>
          </a:p>
        </p:txBody>
      </p:sp>
      <p:sp>
        <p:nvSpPr>
          <p:cNvPr id="4" name="Footer Placeholder 3">
            <a:extLst>
              <a:ext uri="{FF2B5EF4-FFF2-40B4-BE49-F238E27FC236}">
                <a16:creationId xmlns:a16="http://schemas.microsoft.com/office/drawing/2014/main" id="{6AE0442B-FE29-502A-FEC6-A67ADBBF6253}"/>
              </a:ext>
            </a:extLst>
          </p:cNvPr>
          <p:cNvSpPr>
            <a:spLocks noGrp="1"/>
          </p:cNvSpPr>
          <p:nvPr>
            <p:ph type="ftr" sz="quarter" idx="10"/>
          </p:nvPr>
        </p:nvSpPr>
        <p:spPr/>
        <p:txBody>
          <a:bodyPr/>
          <a:lstStyle/>
          <a:p>
            <a:endParaRPr lang="en-GB" sz="1400"/>
          </a:p>
        </p:txBody>
      </p:sp>
      <p:sp>
        <p:nvSpPr>
          <p:cNvPr id="5" name="Slide Number Placeholder 4">
            <a:extLst>
              <a:ext uri="{FF2B5EF4-FFF2-40B4-BE49-F238E27FC236}">
                <a16:creationId xmlns:a16="http://schemas.microsoft.com/office/drawing/2014/main" id="{61B4E6B3-F694-92B2-1916-86C9342E5E67}"/>
              </a:ext>
            </a:extLst>
          </p:cNvPr>
          <p:cNvSpPr>
            <a:spLocks noGrp="1"/>
          </p:cNvSpPr>
          <p:nvPr>
            <p:ph type="sldNum" sz="quarter" idx="11"/>
          </p:nvPr>
        </p:nvSpPr>
        <p:spPr/>
        <p:txBody>
          <a:bodyPr/>
          <a:lstStyle/>
          <a:p>
            <a:fld id="{344369E4-5DE7-46E5-874E-4FD437973785}" type="slidenum">
              <a:rPr lang="en-GB" smtClean="0"/>
              <a:pPr/>
              <a:t>7</a:t>
            </a:fld>
            <a:endParaRPr lang="en-GB" sz="1400"/>
          </a:p>
        </p:txBody>
      </p:sp>
    </p:spTree>
    <p:extLst>
      <p:ext uri="{BB962C8B-B14F-4D97-AF65-F5344CB8AC3E}">
        <p14:creationId xmlns:p14="http://schemas.microsoft.com/office/powerpoint/2010/main" val="256191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4CA8F-DCCC-C56D-953D-22AA0635C018}"/>
              </a:ext>
            </a:extLst>
          </p:cNvPr>
          <p:cNvSpPr>
            <a:spLocks noGrp="1"/>
          </p:cNvSpPr>
          <p:nvPr>
            <p:ph type="title"/>
          </p:nvPr>
        </p:nvSpPr>
        <p:spPr/>
        <p:txBody>
          <a:bodyPr/>
          <a:lstStyle/>
          <a:p>
            <a:r>
              <a:rPr lang="en-GB"/>
              <a:t>The incident management team (IMT)</a:t>
            </a:r>
          </a:p>
        </p:txBody>
      </p:sp>
      <p:sp>
        <p:nvSpPr>
          <p:cNvPr id="3" name="Content Placeholder 2">
            <a:extLst>
              <a:ext uri="{FF2B5EF4-FFF2-40B4-BE49-F238E27FC236}">
                <a16:creationId xmlns:a16="http://schemas.microsoft.com/office/drawing/2014/main" id="{71381301-D1C5-72B2-0118-637307A8CC01}"/>
              </a:ext>
            </a:extLst>
          </p:cNvPr>
          <p:cNvSpPr>
            <a:spLocks noGrp="1"/>
          </p:cNvSpPr>
          <p:nvPr>
            <p:ph idx="1"/>
          </p:nvPr>
        </p:nvSpPr>
        <p:spPr>
          <a:xfrm>
            <a:off x="330205" y="1618291"/>
            <a:ext cx="11123857" cy="4507873"/>
          </a:xfrm>
        </p:spPr>
        <p:txBody>
          <a:bodyPr>
            <a:normAutofit fontScale="92500"/>
          </a:bodyPr>
          <a:lstStyle/>
          <a:p>
            <a:r>
              <a:rPr lang="en-GB"/>
              <a:t>Multi-agency forum established and chaired by UKHSA Health Protection Team (HPT)</a:t>
            </a:r>
          </a:p>
          <a:p>
            <a:r>
              <a:rPr lang="en-GB"/>
              <a:t>Formally </a:t>
            </a:r>
            <a:r>
              <a:rPr lang="en-GB" err="1"/>
              <a:t>minuted</a:t>
            </a:r>
            <a:r>
              <a:rPr lang="en-GB"/>
              <a:t> with decisions and actions noted</a:t>
            </a:r>
          </a:p>
          <a:p>
            <a:r>
              <a:rPr lang="en-GB"/>
              <a:t>Remains established for as long as required </a:t>
            </a:r>
          </a:p>
          <a:p>
            <a:r>
              <a:rPr lang="en-GB"/>
              <a:t>All members have responsibility for managing and resourcing the outbreak</a:t>
            </a:r>
          </a:p>
          <a:p>
            <a:r>
              <a:rPr lang="en-GB"/>
              <a:t>Core members include:</a:t>
            </a:r>
          </a:p>
          <a:p>
            <a:endParaRPr lang="en-GB" sz="1000"/>
          </a:p>
          <a:p>
            <a:pPr lvl="1"/>
            <a:r>
              <a:rPr lang="en-GB">
                <a:solidFill>
                  <a:schemeClr val="accent5">
                    <a:lumMod val="50000"/>
                  </a:schemeClr>
                </a:solidFill>
              </a:rPr>
              <a:t>UKHSA health protection specialists</a:t>
            </a:r>
          </a:p>
          <a:p>
            <a:pPr lvl="1"/>
            <a:r>
              <a:rPr lang="en-GB">
                <a:solidFill>
                  <a:schemeClr val="accent5">
                    <a:lumMod val="50000"/>
                  </a:schemeClr>
                </a:solidFill>
              </a:rPr>
              <a:t>Nominated lead from the setting (HMPPS/HO)</a:t>
            </a:r>
          </a:p>
          <a:p>
            <a:pPr lvl="1"/>
            <a:r>
              <a:rPr lang="en-GB">
                <a:solidFill>
                  <a:schemeClr val="accent5">
                    <a:lumMod val="50000"/>
                  </a:schemeClr>
                </a:solidFill>
              </a:rPr>
              <a:t>Healthcare lead from the setting</a:t>
            </a:r>
          </a:p>
          <a:p>
            <a:pPr lvl="1"/>
            <a:r>
              <a:rPr lang="en-GB">
                <a:solidFill>
                  <a:schemeClr val="accent5">
                    <a:lumMod val="50000"/>
                  </a:schemeClr>
                </a:solidFill>
              </a:rPr>
              <a:t>Communication leads</a:t>
            </a:r>
          </a:p>
          <a:p>
            <a:pPr lvl="1"/>
            <a:r>
              <a:rPr lang="en-GB">
                <a:solidFill>
                  <a:schemeClr val="accent5">
                    <a:lumMod val="50000"/>
                  </a:schemeClr>
                </a:solidFill>
              </a:rPr>
              <a:t>Director of Public Health or representative</a:t>
            </a:r>
          </a:p>
          <a:p>
            <a:pPr lvl="1"/>
            <a:r>
              <a:rPr lang="en-GB">
                <a:solidFill>
                  <a:schemeClr val="accent5">
                    <a:lumMod val="50000"/>
                  </a:schemeClr>
                </a:solidFill>
              </a:rPr>
              <a:t>Administrative support</a:t>
            </a:r>
          </a:p>
          <a:p>
            <a:endParaRPr lang="en-GB"/>
          </a:p>
        </p:txBody>
      </p:sp>
      <p:sp>
        <p:nvSpPr>
          <p:cNvPr id="4" name="Footer Placeholder 3">
            <a:extLst>
              <a:ext uri="{FF2B5EF4-FFF2-40B4-BE49-F238E27FC236}">
                <a16:creationId xmlns:a16="http://schemas.microsoft.com/office/drawing/2014/main" id="{8A93E524-8225-0B98-8096-B00135AE1A09}"/>
              </a:ext>
            </a:extLst>
          </p:cNvPr>
          <p:cNvSpPr>
            <a:spLocks noGrp="1"/>
          </p:cNvSpPr>
          <p:nvPr>
            <p:ph type="ftr" sz="quarter" idx="10"/>
          </p:nvPr>
        </p:nvSpPr>
        <p:spPr/>
        <p:txBody>
          <a:bodyPr/>
          <a:lstStyle/>
          <a:p>
            <a:endParaRPr lang="en-GB" sz="1400"/>
          </a:p>
        </p:txBody>
      </p:sp>
      <p:sp>
        <p:nvSpPr>
          <p:cNvPr id="5" name="Slide Number Placeholder 4">
            <a:extLst>
              <a:ext uri="{FF2B5EF4-FFF2-40B4-BE49-F238E27FC236}">
                <a16:creationId xmlns:a16="http://schemas.microsoft.com/office/drawing/2014/main" id="{78C53FED-BC93-9630-087E-E42898C17673}"/>
              </a:ext>
            </a:extLst>
          </p:cNvPr>
          <p:cNvSpPr>
            <a:spLocks noGrp="1"/>
          </p:cNvSpPr>
          <p:nvPr>
            <p:ph type="sldNum" sz="quarter" idx="11"/>
          </p:nvPr>
        </p:nvSpPr>
        <p:spPr/>
        <p:txBody>
          <a:bodyPr/>
          <a:lstStyle/>
          <a:p>
            <a:fld id="{344369E4-5DE7-46E5-874E-4FD437973785}" type="slidenum">
              <a:rPr lang="en-GB" smtClean="0"/>
              <a:pPr/>
              <a:t>8</a:t>
            </a:fld>
            <a:endParaRPr lang="en-GB" sz="1400"/>
          </a:p>
        </p:txBody>
      </p:sp>
    </p:spTree>
    <p:extLst>
      <p:ext uri="{BB962C8B-B14F-4D97-AF65-F5344CB8AC3E}">
        <p14:creationId xmlns:p14="http://schemas.microsoft.com/office/powerpoint/2010/main" val="336758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fade">
                                      <p:cBhvr>
                                        <p:cTn id="4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4CA8F-DCCC-C56D-953D-22AA0635C018}"/>
              </a:ext>
            </a:extLst>
          </p:cNvPr>
          <p:cNvSpPr>
            <a:spLocks noGrp="1"/>
          </p:cNvSpPr>
          <p:nvPr>
            <p:ph type="title"/>
          </p:nvPr>
        </p:nvSpPr>
        <p:spPr/>
        <p:txBody>
          <a:bodyPr/>
          <a:lstStyle/>
          <a:p>
            <a:r>
              <a:rPr lang="en-GB"/>
              <a:t>Role of the incident management team (IMT)</a:t>
            </a:r>
          </a:p>
        </p:txBody>
      </p:sp>
      <p:sp>
        <p:nvSpPr>
          <p:cNvPr id="4" name="Footer Placeholder 3">
            <a:extLst>
              <a:ext uri="{FF2B5EF4-FFF2-40B4-BE49-F238E27FC236}">
                <a16:creationId xmlns:a16="http://schemas.microsoft.com/office/drawing/2014/main" id="{8A93E524-8225-0B98-8096-B00135AE1A09}"/>
              </a:ext>
            </a:extLst>
          </p:cNvPr>
          <p:cNvSpPr>
            <a:spLocks noGrp="1"/>
          </p:cNvSpPr>
          <p:nvPr>
            <p:ph type="ftr" sz="quarter" idx="10"/>
          </p:nvPr>
        </p:nvSpPr>
        <p:spPr/>
        <p:txBody>
          <a:bodyPr/>
          <a:lstStyle/>
          <a:p>
            <a:endParaRPr lang="en-GB" sz="1400"/>
          </a:p>
        </p:txBody>
      </p:sp>
      <p:sp>
        <p:nvSpPr>
          <p:cNvPr id="5" name="Slide Number Placeholder 4">
            <a:extLst>
              <a:ext uri="{FF2B5EF4-FFF2-40B4-BE49-F238E27FC236}">
                <a16:creationId xmlns:a16="http://schemas.microsoft.com/office/drawing/2014/main" id="{78C53FED-BC93-9630-087E-E42898C17673}"/>
              </a:ext>
            </a:extLst>
          </p:cNvPr>
          <p:cNvSpPr>
            <a:spLocks noGrp="1"/>
          </p:cNvSpPr>
          <p:nvPr>
            <p:ph type="sldNum" sz="quarter" idx="11"/>
          </p:nvPr>
        </p:nvSpPr>
        <p:spPr/>
        <p:txBody>
          <a:bodyPr/>
          <a:lstStyle/>
          <a:p>
            <a:fld id="{344369E4-5DE7-46E5-874E-4FD437973785}" type="slidenum">
              <a:rPr lang="en-GB" smtClean="0"/>
              <a:pPr/>
              <a:t>9</a:t>
            </a:fld>
            <a:endParaRPr lang="en-GB" sz="1400"/>
          </a:p>
        </p:txBody>
      </p:sp>
      <p:pic>
        <p:nvPicPr>
          <p:cNvPr id="9" name="Content Placeholder 8">
            <a:extLst>
              <a:ext uri="{FF2B5EF4-FFF2-40B4-BE49-F238E27FC236}">
                <a16:creationId xmlns:a16="http://schemas.microsoft.com/office/drawing/2014/main" id="{60EF384D-06EC-3AAA-3F96-686910FCDBD7}"/>
              </a:ext>
            </a:extLst>
          </p:cNvPr>
          <p:cNvPicPr>
            <a:picLocks noGrp="1" noChangeAspect="1"/>
          </p:cNvPicPr>
          <p:nvPr>
            <p:ph idx="1"/>
          </p:nvPr>
        </p:nvPicPr>
        <p:blipFill rotWithShape="1">
          <a:blip r:embed="rId3">
            <a:clrChange>
              <a:clrFrom>
                <a:srgbClr val="F7F7F7"/>
              </a:clrFrom>
              <a:clrTo>
                <a:srgbClr val="F7F7F7">
                  <a:alpha val="0"/>
                </a:srgbClr>
              </a:clrTo>
            </a:clrChange>
          </a:blip>
          <a:srcRect t="1509" b="5556"/>
          <a:stretch/>
        </p:blipFill>
        <p:spPr>
          <a:xfrm>
            <a:off x="434176" y="1832138"/>
            <a:ext cx="1480792" cy="1413044"/>
          </a:xfrm>
        </p:spPr>
      </p:pic>
      <p:sp>
        <p:nvSpPr>
          <p:cNvPr id="11" name="TextBox 10">
            <a:extLst>
              <a:ext uri="{FF2B5EF4-FFF2-40B4-BE49-F238E27FC236}">
                <a16:creationId xmlns:a16="http://schemas.microsoft.com/office/drawing/2014/main" id="{38D4F450-AE69-E778-5F00-B2D5E5622A98}"/>
              </a:ext>
            </a:extLst>
          </p:cNvPr>
          <p:cNvSpPr txBox="1"/>
          <p:nvPr/>
        </p:nvSpPr>
        <p:spPr>
          <a:xfrm>
            <a:off x="276294" y="3612819"/>
            <a:ext cx="2230084" cy="2308324"/>
          </a:xfrm>
          <a:prstGeom prst="rect">
            <a:avLst/>
          </a:prstGeom>
          <a:noFill/>
        </p:spPr>
        <p:txBody>
          <a:bodyPr wrap="square">
            <a:spAutoFit/>
          </a:bodyPr>
          <a:lstStyle/>
          <a:p>
            <a:pPr algn="ctr"/>
            <a:r>
              <a:rPr lang="en-GB"/>
              <a:t>Establish whether an outbreak or incident really exists, agree case definition and monitor epidemiological data</a:t>
            </a:r>
          </a:p>
        </p:txBody>
      </p:sp>
      <p:pic>
        <p:nvPicPr>
          <p:cNvPr id="13" name="Picture 12">
            <a:extLst>
              <a:ext uri="{FF2B5EF4-FFF2-40B4-BE49-F238E27FC236}">
                <a16:creationId xmlns:a16="http://schemas.microsoft.com/office/drawing/2014/main" id="{031C5905-9A3A-70CB-42B0-1548CC2B5B94}"/>
              </a:ext>
            </a:extLst>
          </p:cNvPr>
          <p:cNvPicPr>
            <a:picLocks noChangeAspect="1"/>
          </p:cNvPicPr>
          <p:nvPr/>
        </p:nvPicPr>
        <p:blipFill>
          <a:blip r:embed="rId4">
            <a:clrChange>
              <a:clrFrom>
                <a:srgbClr val="F7F7F7"/>
              </a:clrFrom>
              <a:clrTo>
                <a:srgbClr val="F7F7F7">
                  <a:alpha val="0"/>
                </a:srgbClr>
              </a:clrTo>
            </a:clrChange>
          </a:blip>
          <a:stretch>
            <a:fillRect/>
          </a:stretch>
        </p:blipFill>
        <p:spPr>
          <a:xfrm>
            <a:off x="2909545" y="1691413"/>
            <a:ext cx="1636142" cy="1583645"/>
          </a:xfrm>
          <a:prstGeom prst="rect">
            <a:avLst/>
          </a:prstGeom>
        </p:spPr>
      </p:pic>
      <p:sp>
        <p:nvSpPr>
          <p:cNvPr id="14" name="TextBox 13">
            <a:extLst>
              <a:ext uri="{FF2B5EF4-FFF2-40B4-BE49-F238E27FC236}">
                <a16:creationId xmlns:a16="http://schemas.microsoft.com/office/drawing/2014/main" id="{1FF32451-2379-BFC5-B2DA-02291C5D7192}"/>
              </a:ext>
            </a:extLst>
          </p:cNvPr>
          <p:cNvSpPr txBox="1"/>
          <p:nvPr/>
        </p:nvSpPr>
        <p:spPr>
          <a:xfrm>
            <a:off x="2697152" y="3635232"/>
            <a:ext cx="1723546" cy="1754326"/>
          </a:xfrm>
          <a:prstGeom prst="rect">
            <a:avLst/>
          </a:prstGeom>
          <a:noFill/>
        </p:spPr>
        <p:txBody>
          <a:bodyPr wrap="square">
            <a:spAutoFit/>
          </a:bodyPr>
          <a:lstStyle/>
          <a:p>
            <a:pPr algn="ctr"/>
            <a:r>
              <a:rPr lang="en-GB"/>
              <a:t>Public health risk </a:t>
            </a:r>
          </a:p>
          <a:p>
            <a:pPr algn="ctr"/>
            <a:r>
              <a:rPr lang="en-GB"/>
              <a:t>Assessment – including  residents, staff and visitors</a:t>
            </a:r>
          </a:p>
        </p:txBody>
      </p:sp>
      <p:pic>
        <p:nvPicPr>
          <p:cNvPr id="16" name="Picture 15">
            <a:extLst>
              <a:ext uri="{FF2B5EF4-FFF2-40B4-BE49-F238E27FC236}">
                <a16:creationId xmlns:a16="http://schemas.microsoft.com/office/drawing/2014/main" id="{0FD426CB-A802-8621-60E8-0DBBAEECD497}"/>
              </a:ext>
            </a:extLst>
          </p:cNvPr>
          <p:cNvPicPr>
            <a:picLocks noChangeAspect="1"/>
          </p:cNvPicPr>
          <p:nvPr/>
        </p:nvPicPr>
        <p:blipFill>
          <a:blip r:embed="rId5"/>
          <a:stretch>
            <a:fillRect/>
          </a:stretch>
        </p:blipFill>
        <p:spPr>
          <a:xfrm>
            <a:off x="5069673" y="1652316"/>
            <a:ext cx="1722885" cy="1661838"/>
          </a:xfrm>
          <a:prstGeom prst="rect">
            <a:avLst/>
          </a:prstGeom>
        </p:spPr>
      </p:pic>
      <p:sp>
        <p:nvSpPr>
          <p:cNvPr id="17" name="TextBox 16">
            <a:extLst>
              <a:ext uri="{FF2B5EF4-FFF2-40B4-BE49-F238E27FC236}">
                <a16:creationId xmlns:a16="http://schemas.microsoft.com/office/drawing/2014/main" id="{F1CC08C9-5E11-DE3C-5072-147A11A84E80}"/>
              </a:ext>
            </a:extLst>
          </p:cNvPr>
          <p:cNvSpPr txBox="1"/>
          <p:nvPr/>
        </p:nvSpPr>
        <p:spPr>
          <a:xfrm>
            <a:off x="5036781" y="3614040"/>
            <a:ext cx="1939347" cy="2031325"/>
          </a:xfrm>
          <a:prstGeom prst="rect">
            <a:avLst/>
          </a:prstGeom>
          <a:noFill/>
        </p:spPr>
        <p:txBody>
          <a:bodyPr wrap="square">
            <a:spAutoFit/>
          </a:bodyPr>
          <a:lstStyle/>
          <a:p>
            <a:pPr algn="ctr"/>
            <a:r>
              <a:rPr lang="en-GB"/>
              <a:t>Decide on public health actions required and seek resources and operational support to implement</a:t>
            </a:r>
          </a:p>
        </p:txBody>
      </p:sp>
      <p:pic>
        <p:nvPicPr>
          <p:cNvPr id="19" name="Picture 18">
            <a:extLst>
              <a:ext uri="{FF2B5EF4-FFF2-40B4-BE49-F238E27FC236}">
                <a16:creationId xmlns:a16="http://schemas.microsoft.com/office/drawing/2014/main" id="{AED96018-75E2-6AFB-B5E9-ED8DA9A567B0}"/>
              </a:ext>
            </a:extLst>
          </p:cNvPr>
          <p:cNvPicPr>
            <a:picLocks noChangeAspect="1"/>
          </p:cNvPicPr>
          <p:nvPr/>
        </p:nvPicPr>
        <p:blipFill>
          <a:blip r:embed="rId6"/>
          <a:stretch>
            <a:fillRect/>
          </a:stretch>
        </p:blipFill>
        <p:spPr>
          <a:xfrm>
            <a:off x="7613256" y="1819809"/>
            <a:ext cx="1426173" cy="1361834"/>
          </a:xfrm>
          <a:prstGeom prst="rect">
            <a:avLst/>
          </a:prstGeom>
        </p:spPr>
      </p:pic>
      <p:sp>
        <p:nvSpPr>
          <p:cNvPr id="20" name="TextBox 19">
            <a:extLst>
              <a:ext uri="{FF2B5EF4-FFF2-40B4-BE49-F238E27FC236}">
                <a16:creationId xmlns:a16="http://schemas.microsoft.com/office/drawing/2014/main" id="{DC8ECFA9-ABDD-4E07-82A1-700DC9ABC0EB}"/>
              </a:ext>
            </a:extLst>
          </p:cNvPr>
          <p:cNvSpPr txBox="1"/>
          <p:nvPr/>
        </p:nvSpPr>
        <p:spPr>
          <a:xfrm>
            <a:off x="7418520" y="3626021"/>
            <a:ext cx="1939346" cy="923330"/>
          </a:xfrm>
          <a:prstGeom prst="rect">
            <a:avLst/>
          </a:prstGeom>
          <a:noFill/>
        </p:spPr>
        <p:txBody>
          <a:bodyPr wrap="square">
            <a:spAutoFit/>
          </a:bodyPr>
          <a:lstStyle/>
          <a:p>
            <a:pPr algn="ctr"/>
            <a:r>
              <a:rPr lang="en-GB"/>
              <a:t>Agree on declaring outbreak closure</a:t>
            </a:r>
          </a:p>
        </p:txBody>
      </p:sp>
      <p:pic>
        <p:nvPicPr>
          <p:cNvPr id="22" name="Picture 21">
            <a:extLst>
              <a:ext uri="{FF2B5EF4-FFF2-40B4-BE49-F238E27FC236}">
                <a16:creationId xmlns:a16="http://schemas.microsoft.com/office/drawing/2014/main" id="{CB71A9C2-A9A4-910A-9B03-0431E3D0BD71}"/>
              </a:ext>
            </a:extLst>
          </p:cNvPr>
          <p:cNvPicPr>
            <a:picLocks noChangeAspect="1"/>
          </p:cNvPicPr>
          <p:nvPr/>
        </p:nvPicPr>
        <p:blipFill>
          <a:blip r:embed="rId7">
            <a:clrChange>
              <a:clrFrom>
                <a:srgbClr val="F7F7F7"/>
              </a:clrFrom>
              <a:clrTo>
                <a:srgbClr val="F7F7F7">
                  <a:alpha val="0"/>
                </a:srgbClr>
              </a:clrTo>
            </a:clrChange>
          </a:blip>
          <a:stretch>
            <a:fillRect/>
          </a:stretch>
        </p:blipFill>
        <p:spPr>
          <a:xfrm>
            <a:off x="10018278" y="1810004"/>
            <a:ext cx="1457325" cy="1504950"/>
          </a:xfrm>
          <a:prstGeom prst="rect">
            <a:avLst/>
          </a:prstGeom>
        </p:spPr>
      </p:pic>
      <p:sp>
        <p:nvSpPr>
          <p:cNvPr id="23" name="TextBox 22">
            <a:extLst>
              <a:ext uri="{FF2B5EF4-FFF2-40B4-BE49-F238E27FC236}">
                <a16:creationId xmlns:a16="http://schemas.microsoft.com/office/drawing/2014/main" id="{4A9AAE2D-E0F8-9F30-863C-F29E78AD73BA}"/>
              </a:ext>
            </a:extLst>
          </p:cNvPr>
          <p:cNvSpPr txBox="1"/>
          <p:nvPr/>
        </p:nvSpPr>
        <p:spPr>
          <a:xfrm>
            <a:off x="9685624" y="3612819"/>
            <a:ext cx="1939346" cy="923330"/>
          </a:xfrm>
          <a:prstGeom prst="rect">
            <a:avLst/>
          </a:prstGeom>
          <a:noFill/>
        </p:spPr>
        <p:txBody>
          <a:bodyPr wrap="square">
            <a:spAutoFit/>
          </a:bodyPr>
          <a:lstStyle/>
          <a:p>
            <a:pPr algn="ctr"/>
            <a:r>
              <a:rPr lang="en-GB"/>
              <a:t>Act on lessons learnt, outbreak reports</a:t>
            </a:r>
          </a:p>
        </p:txBody>
      </p:sp>
    </p:spTree>
    <p:extLst>
      <p:ext uri="{BB962C8B-B14F-4D97-AF65-F5344CB8AC3E}">
        <p14:creationId xmlns:p14="http://schemas.microsoft.com/office/powerpoint/2010/main" val="61355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7" grpId="0"/>
      <p:bldP spid="20" grpId="0"/>
      <p:bldP spid="23" grpId="0"/>
    </p:bldLst>
  </p:timing>
</p:sld>
</file>

<file path=ppt/theme/theme1.xml><?xml version="1.0" encoding="utf-8"?>
<a:theme xmlns:a="http://schemas.openxmlformats.org/drawingml/2006/main" name="1_Office Theme">
  <a:themeElements>
    <a:clrScheme name="UKHSA colours">
      <a:dk1>
        <a:srgbClr val="000000"/>
      </a:dk1>
      <a:lt1>
        <a:srgbClr val="FFFFFF"/>
      </a:lt1>
      <a:dk2>
        <a:srgbClr val="173A5A"/>
      </a:dk2>
      <a:lt2>
        <a:srgbClr val="D3CBA3"/>
      </a:lt2>
      <a:accent1>
        <a:srgbClr val="52307F"/>
      </a:accent1>
      <a:accent2>
        <a:srgbClr val="2F579F"/>
      </a:accent2>
      <a:accent3>
        <a:srgbClr val="CF2D4A"/>
      </a:accent3>
      <a:accent4>
        <a:srgbClr val="4EA890"/>
      </a:accent4>
      <a:accent5>
        <a:srgbClr val="4CA3DA"/>
      </a:accent5>
      <a:accent6>
        <a:srgbClr val="91BA39"/>
      </a:accent6>
      <a:hlink>
        <a:srgbClr val="ED8546"/>
      </a:hlink>
      <a:folHlink>
        <a:srgbClr val="F4BB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C9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KHSA Presentation template 1.potx" id="{8E539A52-BEC8-EB48-A5D9-B70350DE7BD6}" vid="{09F23F8F-2D66-7541-B899-8F36A7599B42}"/>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v1) Our future Wellbeing.potx" id="{7FE0D0C3-473B-45A8-BAD3-4F3625E54235}" vid="{CB9128EE-85F1-4931-BBA2-B160785D26C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C9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KHSA Presentation template 2.pptx" id="{15B3A41A-AE83-B140-8C6D-2AA400E14D0E}" vid="{A5646367-EA57-7A4C-A8E5-8ABAA6B6275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KHSXL">
    <a:dk1>
      <a:sysClr val="windowText" lastClr="000000"/>
    </a:dk1>
    <a:lt1>
      <a:sysClr val="window" lastClr="FFFFFF"/>
    </a:lt1>
    <a:dk2>
      <a:srgbClr val="007C91"/>
    </a:dk2>
    <a:lt2>
      <a:srgbClr val="003B5C"/>
    </a:lt2>
    <a:accent1>
      <a:srgbClr val="00AB8E"/>
    </a:accent1>
    <a:accent2>
      <a:srgbClr val="00A5DF"/>
    </a:accent2>
    <a:accent3>
      <a:srgbClr val="E40046"/>
    </a:accent3>
    <a:accent4>
      <a:srgbClr val="FF7F32"/>
    </a:accent4>
    <a:accent5>
      <a:srgbClr val="FFB81C"/>
    </a:accent5>
    <a:accent6>
      <a:srgbClr val="D5CB9F"/>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TotalTime>
  <Words>4130</Words>
  <Application>Microsoft Office PowerPoint</Application>
  <PresentationFormat>Widescreen</PresentationFormat>
  <Paragraphs>586</Paragraphs>
  <Slides>47</Slides>
  <Notes>30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47</vt:i4>
      </vt:variant>
    </vt:vector>
  </HeadingPairs>
  <TitlesOfParts>
    <vt:vector size="59" baseType="lpstr">
      <vt:lpstr>Aptos</vt:lpstr>
      <vt:lpstr>Aptos Display</vt:lpstr>
      <vt:lpstr>Arial</vt:lpstr>
      <vt:lpstr>Calibri</vt:lpstr>
      <vt:lpstr>Courier New</vt:lpstr>
      <vt:lpstr>Symbol</vt:lpstr>
      <vt:lpstr>Times New Roman</vt:lpstr>
      <vt:lpstr>Wingdings,Sans-Serif</vt:lpstr>
      <vt:lpstr>1_Office Theme</vt:lpstr>
      <vt:lpstr>2_Office Theme</vt:lpstr>
      <vt:lpstr>office theme</vt:lpstr>
      <vt:lpstr>3_Office Theme</vt:lpstr>
      <vt:lpstr>Management of outbreaks and incidents in prisons and places of detention (PPDs)  National webinar  Health and Justice Team, UKHSA</vt:lpstr>
      <vt:lpstr>Multi-agency outbreak guidance</vt:lpstr>
      <vt:lpstr>Definition of an outbreak</vt:lpstr>
      <vt:lpstr>Why do we see outbreaks in PPDs?</vt:lpstr>
      <vt:lpstr>Key points described in the guidance</vt:lpstr>
      <vt:lpstr>Sections in the guidance</vt:lpstr>
      <vt:lpstr>Notification</vt:lpstr>
      <vt:lpstr>The incident management team (IMT)</vt:lpstr>
      <vt:lpstr>Role of the incident management team (IMT)</vt:lpstr>
      <vt:lpstr>Risk assessment</vt:lpstr>
      <vt:lpstr>Public health advice</vt:lpstr>
      <vt:lpstr>Specific considerations for the CYPSE</vt:lpstr>
      <vt:lpstr>Specific considerations for Immigration Removal Centres (IRCs)</vt:lpstr>
      <vt:lpstr>Agreed and documented plan – supported by other guidance</vt:lpstr>
      <vt:lpstr>Lessons Learned: Responding to Measles in a private secure setting</vt:lpstr>
      <vt:lpstr>Over view </vt:lpstr>
      <vt:lpstr>How the outbreak evolved </vt:lpstr>
      <vt:lpstr>IMT membership </vt:lpstr>
      <vt:lpstr>Response and Management</vt:lpstr>
      <vt:lpstr>Case definitions</vt:lpstr>
      <vt:lpstr>Epidemiological Curve (n=9)</vt:lpstr>
      <vt:lpstr>Control Measures: Isolation and Lockdown</vt:lpstr>
      <vt:lpstr>Control Measures: Vaccinations of Prisoners</vt:lpstr>
      <vt:lpstr>Summary: MMR status of prisoners</vt:lpstr>
      <vt:lpstr>Control measures; Vaccination of staff  Summary: MMR status of staff </vt:lpstr>
      <vt:lpstr>Control Measures 2</vt:lpstr>
      <vt:lpstr>Challenges</vt:lpstr>
      <vt:lpstr>Lessons learned</vt:lpstr>
      <vt:lpstr>Lessons Learned</vt:lpstr>
      <vt:lpstr>Solution</vt:lpstr>
      <vt:lpstr>Conclusion</vt:lpstr>
      <vt:lpstr>Outbreak Contingency Planning - A Coordinated Approach</vt:lpstr>
      <vt:lpstr> Outbreak Management – What Does This Mean? </vt:lpstr>
      <vt:lpstr>  Teamwork - The Incident Management Team (IMT) – What is it?  </vt:lpstr>
      <vt:lpstr>  Teamwork - The Incident Management Team (IMT) – What is it?  </vt:lpstr>
      <vt:lpstr>  The IMT membership will ensure:  </vt:lpstr>
      <vt:lpstr>  The IMT membership will ensure:  </vt:lpstr>
      <vt:lpstr>   Supporting Outbreak Management: What is required?   </vt:lpstr>
      <vt:lpstr> Tuberculosis in prisons and places of detention  Dr Claire Ferraro Public Health Speciality Registrar, Health &amp; Justice Team  11th November 2024 </vt:lpstr>
      <vt:lpstr>Tuberculosis in PPD – epidemiology </vt:lpstr>
      <vt:lpstr>Tuberculosis outbreaks/clusters in PPD</vt:lpstr>
      <vt:lpstr>Example: TB outbreak</vt:lpstr>
      <vt:lpstr>Recommendations – Outbreak Response</vt:lpstr>
      <vt:lpstr>Recommendations – Contact Tracing</vt:lpstr>
      <vt:lpstr>Recommendations – Infection Prevention &amp; Control</vt:lpstr>
      <vt:lpstr>Recommendations - Communication</vt:lpstr>
      <vt:lpstr>Tuberculosis in secure settings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outbreaks in prisons and places of detention (PPDs)  National webinar  Dr Chantal Edge – National Lead for Health and Justice, UKHSA</dc:title>
  <dc:creator>Chantal Edge</dc:creator>
  <cp:lastModifiedBy>Memona Paracha</cp:lastModifiedBy>
  <cp:revision>4</cp:revision>
  <dcterms:created xsi:type="dcterms:W3CDTF">2024-10-25T09:42:41Z</dcterms:created>
  <dcterms:modified xsi:type="dcterms:W3CDTF">2024-11-19T11:58:45Z</dcterms:modified>
</cp:coreProperties>
</file>