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46"/>
  </p:notesMasterIdLst>
  <p:sldIdLst>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Lst>
  <p:sldSz cx="9144000" cy="5143500" type="screen16x9"/>
  <p:notesSz cx="6858000" cy="9144000"/>
  <p:embeddedFontLst>
    <p:embeddedFont>
      <p:font typeface="Roboto" panose="02000000000000000000" pitchFamily="2" charset="0"/>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6" roundtripDataSignature="AMtx7mh9kT/IKeXuVWLvz6ke5WQZGdhn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7F768-9976-45E2-A361-1454019DAD43}" v="4" dt="2024-04-29T12:07:41.717"/>
  </p1510:revLst>
</p1510:revInfo>
</file>

<file path=ppt/tableStyles.xml><?xml version="1.0" encoding="utf-8"?>
<a:tblStyleLst xmlns:a="http://schemas.openxmlformats.org/drawingml/2006/main" def="{68E272F0-2D6E-481D-A1F3-438B8EAD2513}">
  <a:tblStyle styleId="{68E272F0-2D6E-481D-A1F3-438B8EAD2513}"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8840" autoAdjust="0"/>
  </p:normalViewPr>
  <p:slideViewPr>
    <p:cSldViewPr snapToGrid="0">
      <p:cViewPr varScale="1">
        <p:scale>
          <a:sx n="103" d="100"/>
          <a:sy n="103" d="100"/>
        </p:scale>
        <p:origin x="24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9"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4.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15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font" Target="fonts/font2.fntdata"/><Relationship Id="rId15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384172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7" name="Google Shape;99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1" name="Google Shape;103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6" name="Google Shape;108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7" name="Google Shape;119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6" name="Google Shape;1226;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3" name="Google Shape;123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9" name="Google Shape;123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4" name="Google Shape;124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1" name="Google Shape;125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2" name="Google Shape;126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9" name="Google Shape;1319;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9" name="Google Shape;1329;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9" name="Google Shape;133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9" name="Google Shape;134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8" name="Google Shape;1378;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5" name="Google Shape;1395;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9" name="Google Shape;1419;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8" name="Google Shape;142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3" name="Google Shape;144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2" name="Google Shape;145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dirty="0"/>
          </a:p>
          <a:p>
            <a:pPr marL="0" lvl="0" indent="0" algn="l" rtl="0">
              <a:lnSpc>
                <a:spcPct val="140000"/>
              </a:lnSpc>
              <a:spcBef>
                <a:spcPts val="800"/>
              </a:spcBef>
              <a:spcAft>
                <a:spcPts val="800"/>
              </a:spcAft>
              <a:buSzPts val="11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5" name="Google Shape;905;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3" name="Google Shape;943;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nhs.uk/conditions/human-papilloma-virus-hpv/" TargetMode="External"/><Relationship Id="rId13" Type="http://schemas.openxmlformats.org/officeDocument/2006/relationships/hyperlink" Target="https://www.nhs.uk/conditions/vaccinations/flu-influenza-vaccine/" TargetMode="External"/><Relationship Id="rId18" Type="http://schemas.openxmlformats.org/officeDocument/2006/relationships/hyperlink" Target="https://www.who.int/news-room/feature-stories/detail/side-effects-of-covid-19-vaccines" TargetMode="External"/><Relationship Id="rId26" Type="http://schemas.openxmlformats.org/officeDocument/2006/relationships/hyperlink" Target="https://www.who.int/news-room/spotlight/history-of-vaccination/history-of-smallpox-vaccination?topicsurvey=ht7j2q)&amp;gclid=CjwKCAjw0ZiiBhBKEiwA4PT9zzMszmvV0RaDQTnCqfh3zXbvxmXhZgw8srlXaSzZofCiPNIL8ltwThoCTT4QAvD_BwE" TargetMode="External"/><Relationship Id="rId39" Type="http://schemas.openxmlformats.org/officeDocument/2006/relationships/hyperlink" Target="https://www.nhs.uk/conditions/diphtheria/" TargetMode="External"/><Relationship Id="rId3" Type="http://schemas.openxmlformats.org/officeDocument/2006/relationships/hyperlink" Target="https://www.nhs.uk/conditions/hepatitis-b/" TargetMode="External"/><Relationship Id="rId21" Type="http://schemas.openxmlformats.org/officeDocument/2006/relationships/hyperlink" Target="https://eur01.safelinks.protection.outlook.com/?url=https://sante.gouv.fr/prevention-en-sante/preserver-sa-sante/vaccination/calendrier-vaccinal&amp;data=05|01|Jemima.Darcy@ukhsa.gov.uk|35feb17a60d1475df68e08db400ffd6c|ee4e14994a354b2ead475f3cf9de8666|0|0|638174210111118632|Unknown|TWFpbGZsb3d8eyJWIjoiMC4wLjAwMDAiLCJQIjoiV2luMzIiLCJBTiI6Ik1haWwiLCJXVCI6Mn0%3D|3000|||&amp;sdata=Z0AWa0qGXKF8rZ68KBk7J36w8SibtuVbKtwZhRGmdqo%3D&amp;reserved=0" TargetMode="External"/><Relationship Id="rId34" Type="http://schemas.openxmlformats.org/officeDocument/2006/relationships/hyperlink" Target="https://www.nhs.uk/conditions/measles/" TargetMode="External"/><Relationship Id="rId42" Type="http://schemas.openxmlformats.org/officeDocument/2006/relationships/hyperlink" Target="https://vk.ovg.ox.ac.uk/tetanus" TargetMode="External"/><Relationship Id="rId7" Type="http://schemas.openxmlformats.org/officeDocument/2006/relationships/hyperlink" Target="https://www.thelancet.com/journals/lancet/article/PIIS0140-6736(16)30466-4/fulltext" TargetMode="External"/><Relationship Id="rId12" Type="http://schemas.openxmlformats.org/officeDocument/2006/relationships/hyperlink" Target="https://pubmed.ncbi.nlm.nih.gov/31649041/" TargetMode="External"/><Relationship Id="rId17" Type="http://schemas.openxmlformats.org/officeDocument/2006/relationships/hyperlink" Target="https://www.who.int/emergencies/diseases/novel-coronavirus-2019" TargetMode="External"/><Relationship Id="rId25" Type="http://schemas.openxmlformats.org/officeDocument/2006/relationships/hyperlink" Target="https://www.gov.uk/government/publications/the-complete-routine-immunisation-schedule" TargetMode="External"/><Relationship Id="rId33" Type="http://schemas.openxmlformats.org/officeDocument/2006/relationships/hyperlink" Target="https://www.immunology.org/sites/default/files/2022-10/BSI_GuidetoCOVIDvaccinations_Oct22.pdf" TargetMode="External"/><Relationship Id="rId38" Type="http://schemas.openxmlformats.org/officeDocument/2006/relationships/hyperlink" Target="https://www.cdc.gov/mumps/about/complications.html" TargetMode="External"/><Relationship Id="rId2" Type="http://schemas.openxmlformats.org/officeDocument/2006/relationships/notesSlide" Target="../notesSlides/notesSlide140.xml"/><Relationship Id="rId16" Type="http://schemas.openxmlformats.org/officeDocument/2006/relationships/hyperlink" Target="https://www.nhs.uk/conditions/covid-19/" TargetMode="External"/><Relationship Id="rId20" Type="http://schemas.openxmlformats.org/officeDocument/2006/relationships/hyperlink" Target="https://www.gesy.org.cy/launchpad.html" TargetMode="External"/><Relationship Id="rId29" Type="http://schemas.openxmlformats.org/officeDocument/2006/relationships/hyperlink" Target="https://apps.who.int/iris/handle/10665/343301" TargetMode="External"/><Relationship Id="rId41" Type="http://schemas.openxmlformats.org/officeDocument/2006/relationships/hyperlink" Target="https://www.ecdc.europa.eu/en/diphtheria/facts"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vk.ovg.ox.ac.uk/hpv-vaccine#The-impact-of-the-HPV-programme" TargetMode="External"/><Relationship Id="rId24" Type="http://schemas.openxmlformats.org/officeDocument/2006/relationships/hyperlink" Target="http://worldmedicine.md/ro/main/textpage3/88" TargetMode="External"/><Relationship Id="rId32" Type="http://schemas.openxmlformats.org/officeDocument/2006/relationships/hyperlink" Target="https://jitsuvax.info/reactance/" TargetMode="External"/><Relationship Id="rId37" Type="http://schemas.openxmlformats.org/officeDocument/2006/relationships/hyperlink" Target="https://www.cdc.gov/vaccines/vpd/mmr/public/index.html" TargetMode="External"/><Relationship Id="rId40" Type="http://schemas.openxmlformats.org/officeDocument/2006/relationships/hyperlink" Target="https://www.nhs.uk/conditions/tetanu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cdc.gov/vaccinesafety/vaccines/flu-vaccine.html" TargetMode="External"/><Relationship Id="rId23" Type="http://schemas.openxmlformats.org/officeDocument/2006/relationships/hyperlink" Target="https://www.salute.gov.it/portale/vaccinazioni/dettaglioContenutiVaccinazioni.jsp?lingua=italiano&amp;id=4829&amp;area=vaccinazioni&amp;menu=vuoto" TargetMode="External"/><Relationship Id="rId28" Type="http://schemas.openxmlformats.org/officeDocument/2006/relationships/hyperlink" Target="https://www.tandfonline.com/doi/full/10.3402/jmahp.v3.27041" TargetMode="External"/><Relationship Id="rId36" Type="http://schemas.openxmlformats.org/officeDocument/2006/relationships/hyperlink" Target="https://www.nhs.uk/conditions/rubella/" TargetMode="External"/><Relationship Id="rId10" Type="http://schemas.openxmlformats.org/officeDocument/2006/relationships/hyperlink" Target="https://www.who.int/news-room/fact-sheets/detail/cervical-cancer" TargetMode="External"/><Relationship Id="rId19" Type="http://schemas.openxmlformats.org/officeDocument/2006/relationships/hyperlink" Target="https://www.gavi.org/vaccineswork/how-effective-are-covid-19-vaccines-real-world?gclid=Cj0KCQjww4-hBhCtARIsAC9gR3bgf6gkX_cuJ9KVDAJ5l0Fwu2pU7PUoTZlBPPXv4KfxXu28BG6BvlIaAnizEALw_wcB" TargetMode="External"/><Relationship Id="rId31" Type="http://schemas.openxmlformats.org/officeDocument/2006/relationships/hyperlink" Target="https://jitsuvax.info/distrust/"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www.who.int/teams/health-product-policy-and-standards/standards-and-specifications/vaccine-standardization/human-papillomavirus" TargetMode="External"/><Relationship Id="rId14" Type="http://schemas.openxmlformats.org/officeDocument/2006/relationships/hyperlink" Target="https://www.who.int/news-room/fact-sheets/detail/influenza-(seasonal)" TargetMode="External"/><Relationship Id="rId22" Type="http://schemas.openxmlformats.org/officeDocument/2006/relationships/hyperlink" Target="https://www.bundesgesundheitsministerium.de/themen/praevention/impfungen/schutzimpfungen.html" TargetMode="External"/><Relationship Id="rId27" Type="http://schemas.openxmlformats.org/officeDocument/2006/relationships/hyperlink" Target="https://pubmed.ncbi.nlm.nih.gov/11773551/" TargetMode="External"/><Relationship Id="rId30" Type="http://schemas.openxmlformats.org/officeDocument/2006/relationships/hyperlink" Target="https://jitsuvax.info/distorted-risk-perception/" TargetMode="External"/><Relationship Id="rId35" Type="http://schemas.openxmlformats.org/officeDocument/2006/relationships/hyperlink" Target="https://www.nhs.uk/conditions/mumps/"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s://www.nhs.uk/conditions/meningitis/" TargetMode="External"/><Relationship Id="rId3" Type="http://schemas.openxmlformats.org/officeDocument/2006/relationships/hyperlink" Target="https://www.nhs.uk/conditions/polio/" TargetMode="External"/><Relationship Id="rId7" Type="http://schemas.openxmlformats.org/officeDocument/2006/relationships/hyperlink" Target="https://www.cdc.gov/pneumococcal/index.html#:~:text=Pneumococcal%20%5Bnoo%2Dmuh%2DKOK,to%20help%20prevent%20pneumococcal%20disease."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5" Type="http://schemas.openxmlformats.org/officeDocument/2006/relationships/hyperlink" Target="https://www.who.int/news-room/fact-sheets/detail/poliomyelitis" TargetMode="External"/><Relationship Id="rId4" Type="http://schemas.openxmlformats.org/officeDocument/2006/relationships/hyperlink" Target="https://www.nhs.uk/conditions/vaccinations/flu-influenza-vaccine/" TargetMode="External"/><Relationship Id="rId9" Type="http://schemas.openxmlformats.org/officeDocument/2006/relationships/hyperlink" Target="https://www.cdc.gov/meningitis/bacterial.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110.xml"/><Relationship Id="rId5" Type="http://schemas.openxmlformats.org/officeDocument/2006/relationships/slide" Target="slide101.xml"/><Relationship Id="rId4" Type="http://schemas.openxmlformats.org/officeDocument/2006/relationships/slide" Target="slide96.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slide" Target="slide117.xml"/><Relationship Id="rId7" Type="http://schemas.openxmlformats.org/officeDocument/2006/relationships/slide" Target="slide13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slide" Target="slide131.xml"/><Relationship Id="rId4" Type="http://schemas.openxmlformats.org/officeDocument/2006/relationships/slide" Target="slide1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slide" Target="slide124.xml"/><Relationship Id="rId13" Type="http://schemas.openxmlformats.org/officeDocument/2006/relationships/slide" Target="slide28.xml"/><Relationship Id="rId18" Type="http://schemas.openxmlformats.org/officeDocument/2006/relationships/slide" Target="slide45.xml"/><Relationship Id="rId3" Type="http://schemas.openxmlformats.org/officeDocument/2006/relationships/slide" Target="slide90.xml"/><Relationship Id="rId21" Type="http://schemas.openxmlformats.org/officeDocument/2006/relationships/slide" Target="slide55.xml"/><Relationship Id="rId7" Type="http://schemas.openxmlformats.org/officeDocument/2006/relationships/slide" Target="slide117.xml"/><Relationship Id="rId12" Type="http://schemas.openxmlformats.org/officeDocument/2006/relationships/slide" Target="slide17.xml"/><Relationship Id="rId17" Type="http://schemas.openxmlformats.org/officeDocument/2006/relationships/slide" Target="slide42.xml"/><Relationship Id="rId25" Type="http://schemas.openxmlformats.org/officeDocument/2006/relationships/slide" Target="slide140.xml"/><Relationship Id="rId2" Type="http://schemas.openxmlformats.org/officeDocument/2006/relationships/notesSlide" Target="../notesSlides/notesSlide6.xml"/><Relationship Id="rId16" Type="http://schemas.openxmlformats.org/officeDocument/2006/relationships/slide" Target="slide39.xml"/><Relationship Id="rId20"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110.xml"/><Relationship Id="rId11" Type="http://schemas.openxmlformats.org/officeDocument/2006/relationships/slide" Target="slide137.xml"/><Relationship Id="rId24" Type="http://schemas.openxmlformats.org/officeDocument/2006/relationships/slide" Target="slide74.xml"/><Relationship Id="rId5" Type="http://schemas.openxmlformats.org/officeDocument/2006/relationships/slide" Target="slide101.xml"/><Relationship Id="rId15" Type="http://schemas.openxmlformats.org/officeDocument/2006/relationships/slide" Target="slide36.xml"/><Relationship Id="rId23" Type="http://schemas.openxmlformats.org/officeDocument/2006/relationships/slide" Target="slide73.xml"/><Relationship Id="rId10" Type="http://schemas.openxmlformats.org/officeDocument/2006/relationships/slide" Target="slide134.xml"/><Relationship Id="rId19" Type="http://schemas.openxmlformats.org/officeDocument/2006/relationships/slide" Target="slide48.xml"/><Relationship Id="rId4" Type="http://schemas.openxmlformats.org/officeDocument/2006/relationships/slide" Target="slide96.xml"/><Relationship Id="rId9" Type="http://schemas.openxmlformats.org/officeDocument/2006/relationships/slide" Target="slide131.xml"/><Relationship Id="rId14" Type="http://schemas.openxmlformats.org/officeDocument/2006/relationships/slide" Target="slide33.xml"/><Relationship Id="rId22" Type="http://schemas.openxmlformats.org/officeDocument/2006/relationships/slide" Target="slide61.xml"/></Relationships>
</file>

<file path=ppt/slides/_rels/slide60.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www.immunology.org/public-information/vaccine-resource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vaccineknowledge.ox.ac.uk/home"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4.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5.png"/><Relationship Id="rId7"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78.pn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5"/>
          <p:cNvSpPr txBox="1">
            <a:spLocks noGrp="1"/>
          </p:cNvSpPr>
          <p:nvPr>
            <p:ph type="ctrTitle"/>
          </p:nvPr>
        </p:nvSpPr>
        <p:spPr>
          <a:xfrm>
            <a:off x="734299" y="448827"/>
            <a:ext cx="7646700" cy="3741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111111"/>
              <a:buNone/>
            </a:pPr>
            <a:r>
              <a:rPr lang="ru-RU" sz="4400" dirty="0"/>
              <a:t>Курс электронного обучения</a:t>
            </a:r>
          </a:p>
          <a:p>
            <a:pPr marL="0" lvl="0" indent="0" algn="ctr" rtl="0">
              <a:lnSpc>
                <a:spcPct val="100000"/>
              </a:lnSpc>
              <a:spcBef>
                <a:spcPts val="0"/>
              </a:spcBef>
              <a:spcAft>
                <a:spcPts val="0"/>
              </a:spcAft>
              <a:buSzPct val="111111"/>
              <a:buNone/>
            </a:pPr>
            <a:endParaRPr lang="ru-RU" sz="3300" dirty="0"/>
          </a:p>
          <a:p>
            <a:pPr marL="0" lvl="0" indent="0" algn="ctr" rtl="0">
              <a:lnSpc>
                <a:spcPct val="100000"/>
              </a:lnSpc>
              <a:spcBef>
                <a:spcPts val="0"/>
              </a:spcBef>
              <a:spcAft>
                <a:spcPts val="0"/>
              </a:spcAft>
              <a:buSzPct val="111111"/>
              <a:buNone/>
              <a:defRPr b="1"/>
            </a:pPr>
            <a:r>
              <a:rPr lang="ru-RU" dirty="0"/>
              <a:t>Защита здоровья в тюрьме: вакцинация для </a:t>
            </a:r>
            <a:r>
              <a:rPr lang="ru-RU" b="1" dirty="0"/>
              <a:t>персонала</a:t>
            </a:r>
          </a:p>
        </p:txBody>
      </p:sp>
      <p:pic>
        <p:nvPicPr>
          <p:cNvPr id="81" name="Google Shape;81;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82" name="Google Shape;82;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83" name="Google Shape;83;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84" name="Google Shape;84;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85" name="Google Shape;85;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86" name="Google Shape;86;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87" name="Google Shape;87;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88" name="Google Shape;88;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89" name="Google Shape;89;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90" name="Google Shape;90;p5" descr="Logo  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91" name="Google Shape;91;p5"/>
          <p:cNvPicPr preferRelativeResize="0"/>
          <p:nvPr/>
        </p:nvPicPr>
        <p:blipFill rotWithShape="1">
          <a:blip r:embed="rId13">
            <a:alphaModFix/>
          </a:blip>
          <a:srcRect/>
          <a:stretch/>
        </p:blipFill>
        <p:spPr>
          <a:xfrm>
            <a:off x="6942000" y="4648288"/>
            <a:ext cx="1362800" cy="37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54"/>
        <p:cNvGrpSpPr/>
        <p:nvPr/>
      </p:nvGrpSpPr>
      <p:grpSpPr>
        <a:xfrm>
          <a:off x="0" y="0"/>
          <a:ext cx="0" cy="0"/>
          <a:chOff x="0" y="0"/>
          <a:chExt cx="0" cy="0"/>
        </a:xfrm>
      </p:grpSpPr>
      <p:sp>
        <p:nvSpPr>
          <p:cNvPr id="155" name="Google Shape;1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lang="ru-RU" dirty="0"/>
              <a:t>Тест для оценки знаний</a:t>
            </a:r>
            <a:endParaRPr b="1" dirty="0"/>
          </a:p>
        </p:txBody>
      </p:sp>
      <p:sp>
        <p:nvSpPr>
          <p:cNvPr id="156" name="Google Shape;156;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indent="0">
              <a:lnSpc>
                <a:spcPct val="140000"/>
              </a:lnSpc>
              <a:buSzPct val="117936"/>
              <a:buNone/>
              <a:defRPr sz="1650"/>
            </a:pPr>
            <a:r>
              <a:rPr dirty="0"/>
              <a:t>7. </a:t>
            </a:r>
            <a:r>
              <a:rPr dirty="0" err="1"/>
              <a:t>Инфекция</a:t>
            </a:r>
            <a:r>
              <a:rPr dirty="0"/>
              <a:t> ВПЧ </a:t>
            </a:r>
            <a:r>
              <a:rPr dirty="0" err="1"/>
              <a:t>может</a:t>
            </a:r>
            <a:r>
              <a:rPr dirty="0"/>
              <a:t> </a:t>
            </a:r>
            <a:r>
              <a:rPr lang="ru-RU" dirty="0"/>
              <a:t>протекать бес</a:t>
            </a:r>
            <a:r>
              <a:rPr dirty="0" err="1"/>
              <a:t>симптом</a:t>
            </a:r>
            <a:r>
              <a:rPr lang="ru-RU" dirty="0"/>
              <a:t>н</a:t>
            </a:r>
            <a:r>
              <a:rPr dirty="0"/>
              <a:t>о, </a:t>
            </a:r>
            <a:r>
              <a:rPr dirty="0" err="1"/>
              <a:t>то</a:t>
            </a:r>
            <a:r>
              <a:rPr dirty="0"/>
              <a:t> </a:t>
            </a:r>
            <a:r>
              <a:rPr dirty="0" err="1"/>
              <a:t>есть</a:t>
            </a:r>
            <a:r>
              <a:rPr dirty="0"/>
              <a:t> </a:t>
            </a:r>
            <a:r>
              <a:rPr lang="ru-RU" dirty="0"/>
              <a:t>человек может </a:t>
            </a:r>
            <a:r>
              <a:rPr dirty="0" err="1"/>
              <a:t>не</a:t>
            </a:r>
            <a:r>
              <a:rPr dirty="0"/>
              <a:t> </a:t>
            </a:r>
            <a:r>
              <a:rPr dirty="0" err="1"/>
              <a:t>знать</a:t>
            </a:r>
            <a:r>
              <a:rPr dirty="0"/>
              <a:t>, </a:t>
            </a:r>
            <a:r>
              <a:rPr dirty="0" err="1"/>
              <a:t>что</a:t>
            </a:r>
            <a:r>
              <a:rPr dirty="0"/>
              <a:t> </a:t>
            </a:r>
            <a:r>
              <a:rPr dirty="0" err="1"/>
              <a:t>он</a:t>
            </a:r>
            <a:r>
              <a:rPr dirty="0"/>
              <a:t> </a:t>
            </a:r>
            <a:r>
              <a:rPr lang="ru-RU" dirty="0"/>
              <a:t>заражен</a:t>
            </a:r>
            <a:r>
              <a:rPr dirty="0"/>
              <a:t>. </a:t>
            </a:r>
            <a:r>
              <a:rPr lang="ru-RU" dirty="0"/>
              <a:t>(</a:t>
            </a:r>
            <a:r>
              <a:rPr lang="ru-RU" b="1" u="sng" dirty="0"/>
              <a:t>Верно</a:t>
            </a:r>
            <a:r>
              <a:rPr lang="ru-RU" dirty="0"/>
              <a:t>/Неверно)</a:t>
            </a:r>
            <a:endParaRPr sz="1650" dirty="0"/>
          </a:p>
          <a:p>
            <a:pPr marL="457200" lvl="0" indent="0" algn="l" rtl="0">
              <a:lnSpc>
                <a:spcPct val="140000"/>
              </a:lnSpc>
              <a:spcBef>
                <a:spcPts val="800"/>
              </a:spcBef>
              <a:spcAft>
                <a:spcPts val="0"/>
              </a:spcAft>
              <a:buSzPct val="117936"/>
              <a:buNone/>
            </a:pPr>
            <a:endParaRPr sz="1650" dirty="0"/>
          </a:p>
          <a:p>
            <a:pPr marL="0" indent="0">
              <a:lnSpc>
                <a:spcPct val="140000"/>
              </a:lnSpc>
              <a:spcBef>
                <a:spcPts val="800"/>
              </a:spcBef>
              <a:buSzPct val="117936"/>
              <a:buNone/>
              <a:defRPr sz="1650"/>
            </a:pPr>
            <a:r>
              <a:rPr dirty="0"/>
              <a:t>8. ВПЧ </a:t>
            </a:r>
            <a:r>
              <a:rPr dirty="0" err="1"/>
              <a:t>вызывает</a:t>
            </a:r>
            <a:r>
              <a:rPr dirty="0"/>
              <a:t> </a:t>
            </a:r>
            <a:r>
              <a:rPr dirty="0" err="1"/>
              <a:t>только</a:t>
            </a:r>
            <a:r>
              <a:rPr dirty="0"/>
              <a:t> </a:t>
            </a:r>
            <a:r>
              <a:rPr dirty="0" err="1"/>
              <a:t>рак</a:t>
            </a:r>
            <a:r>
              <a:rPr dirty="0"/>
              <a:t> </a:t>
            </a:r>
            <a:r>
              <a:rPr dirty="0" err="1"/>
              <a:t>шейки</a:t>
            </a:r>
            <a:r>
              <a:rPr dirty="0"/>
              <a:t> </a:t>
            </a:r>
            <a:r>
              <a:rPr dirty="0" err="1"/>
              <a:t>матки</a:t>
            </a:r>
            <a:r>
              <a:rPr dirty="0"/>
              <a:t> и </a:t>
            </a:r>
            <a:r>
              <a:rPr dirty="0" err="1"/>
              <a:t>поэтому</a:t>
            </a:r>
            <a:r>
              <a:rPr dirty="0"/>
              <a:t> </a:t>
            </a:r>
            <a:r>
              <a:rPr dirty="0" err="1"/>
              <a:t>не</a:t>
            </a:r>
            <a:r>
              <a:rPr dirty="0"/>
              <a:t> </a:t>
            </a:r>
            <a:r>
              <a:rPr dirty="0" err="1"/>
              <a:t>влияет</a:t>
            </a:r>
            <a:r>
              <a:rPr dirty="0"/>
              <a:t> </a:t>
            </a:r>
            <a:r>
              <a:rPr dirty="0" err="1"/>
              <a:t>на</a:t>
            </a:r>
            <a:r>
              <a:rPr dirty="0"/>
              <a:t> </a:t>
            </a:r>
            <a:r>
              <a:rPr dirty="0" err="1"/>
              <a:t>мужчин</a:t>
            </a:r>
            <a:r>
              <a:rPr dirty="0"/>
              <a:t>. </a:t>
            </a:r>
            <a:r>
              <a:rPr lang="ru-RU" dirty="0"/>
              <a:t>(Верно/</a:t>
            </a:r>
            <a:r>
              <a:rPr lang="ru-RU" b="1" u="sng" dirty="0"/>
              <a:t>Неверно</a:t>
            </a:r>
            <a:r>
              <a:rPr lang="ru-RU" dirty="0"/>
              <a:t>)</a:t>
            </a:r>
            <a:endParaRPr lang="ru-RU" sz="1650" dirty="0"/>
          </a:p>
          <a:p>
            <a:pPr marL="457200" lvl="0" indent="0" algn="l" rtl="0">
              <a:lnSpc>
                <a:spcPct val="140000"/>
              </a:lnSpc>
              <a:spcBef>
                <a:spcPts val="800"/>
              </a:spcBef>
              <a:spcAft>
                <a:spcPts val="0"/>
              </a:spcAft>
              <a:buSzPct val="117936"/>
              <a:buNone/>
            </a:pPr>
            <a:endParaRPr sz="1650" dirty="0"/>
          </a:p>
          <a:p>
            <a:pPr marL="0" lvl="0" indent="0" algn="l" rtl="0">
              <a:lnSpc>
                <a:spcPct val="140000"/>
              </a:lnSpc>
              <a:spcBef>
                <a:spcPts val="800"/>
              </a:spcBef>
              <a:spcAft>
                <a:spcPts val="0"/>
              </a:spcAft>
              <a:buSzPct val="117936"/>
              <a:buNone/>
              <a:defRPr sz="1650"/>
            </a:pPr>
            <a:r>
              <a:rPr dirty="0"/>
              <a:t>9. </a:t>
            </a:r>
            <a:r>
              <a:rPr dirty="0" err="1"/>
              <a:t>Почему</a:t>
            </a:r>
            <a:r>
              <a:rPr dirty="0"/>
              <a:t> </a:t>
            </a:r>
            <a:r>
              <a:rPr dirty="0" err="1"/>
              <a:t>грипп</a:t>
            </a:r>
            <a:r>
              <a:rPr dirty="0"/>
              <a:t> </a:t>
            </a:r>
            <a:r>
              <a:rPr dirty="0" err="1"/>
              <a:t>быстрее</a:t>
            </a:r>
            <a:r>
              <a:rPr dirty="0"/>
              <a:t> </a:t>
            </a:r>
            <a:r>
              <a:rPr dirty="0" err="1"/>
              <a:t>распространяется</a:t>
            </a:r>
            <a:r>
              <a:rPr dirty="0"/>
              <a:t> в </a:t>
            </a:r>
            <a:r>
              <a:rPr dirty="0" err="1"/>
              <a:t>тюрьмах</a:t>
            </a:r>
            <a:r>
              <a:rPr dirty="0"/>
              <a:t>?</a:t>
            </a:r>
            <a:endParaRPr sz="1650" dirty="0"/>
          </a:p>
          <a:p>
            <a:pPr marL="914400" lvl="1" indent="-325531" algn="l" rtl="0">
              <a:lnSpc>
                <a:spcPct val="140000"/>
              </a:lnSpc>
              <a:spcBef>
                <a:spcPts val="800"/>
              </a:spcBef>
              <a:spcAft>
                <a:spcPts val="0"/>
              </a:spcAft>
              <a:buSzPct val="100000"/>
              <a:buAutoNum type="alphaLcPeriod"/>
              <a:defRPr sz="1650"/>
            </a:pPr>
            <a:r>
              <a:rPr dirty="0" err="1"/>
              <a:t>Потому</a:t>
            </a:r>
            <a:r>
              <a:rPr dirty="0"/>
              <a:t> </a:t>
            </a:r>
            <a:r>
              <a:rPr dirty="0" err="1"/>
              <a:t>что</a:t>
            </a:r>
            <a:r>
              <a:rPr dirty="0"/>
              <a:t> </a:t>
            </a:r>
            <a:r>
              <a:rPr dirty="0" err="1"/>
              <a:t>многие</a:t>
            </a:r>
            <a:r>
              <a:rPr dirty="0"/>
              <a:t> </a:t>
            </a:r>
            <a:r>
              <a:rPr lang="ru-RU" dirty="0"/>
              <a:t>заключенные</a:t>
            </a:r>
            <a:r>
              <a:rPr dirty="0"/>
              <a:t> </a:t>
            </a:r>
            <a:r>
              <a:rPr lang="en-US" dirty="0">
                <a:solidFill>
                  <a:schemeClr val="bg2">
                    <a:lumMod val="75000"/>
                  </a:schemeClr>
                </a:solidFill>
              </a:rPr>
              <a:t>—</a:t>
            </a:r>
            <a:r>
              <a:rPr dirty="0"/>
              <a:t> </a:t>
            </a:r>
            <a:r>
              <a:rPr dirty="0" err="1"/>
              <a:t>мужчины</a:t>
            </a:r>
            <a:r>
              <a:rPr dirty="0"/>
              <a:t>.</a:t>
            </a:r>
            <a:endParaRPr sz="1650" dirty="0"/>
          </a:p>
          <a:p>
            <a:pPr lvl="1" indent="-325531">
              <a:lnSpc>
                <a:spcPct val="140000"/>
              </a:lnSpc>
              <a:buSzPct val="100000"/>
              <a:buAutoNum type="alphaLcPeriod"/>
              <a:defRPr sz="1650" b="1"/>
            </a:pPr>
            <a:r>
              <a:rPr dirty="0" err="1"/>
              <a:t>Потому</a:t>
            </a:r>
            <a:r>
              <a:rPr dirty="0"/>
              <a:t> </a:t>
            </a:r>
            <a:r>
              <a:rPr dirty="0" err="1"/>
              <a:t>что</a:t>
            </a:r>
            <a:r>
              <a:rPr dirty="0"/>
              <a:t> </a:t>
            </a:r>
            <a:r>
              <a:rPr lang="ru-RU" dirty="0"/>
              <a:t>заключенные</a:t>
            </a:r>
            <a:r>
              <a:rPr dirty="0"/>
              <a:t> </a:t>
            </a:r>
            <a:r>
              <a:rPr lang="ru-RU" dirty="0"/>
              <a:t>живут в очень тесных условиях и</a:t>
            </a:r>
            <a:r>
              <a:rPr dirty="0"/>
              <a:t> </a:t>
            </a:r>
            <a:r>
              <a:rPr dirty="0" err="1"/>
              <a:t>часто</a:t>
            </a:r>
            <a:r>
              <a:rPr dirty="0"/>
              <a:t> </a:t>
            </a:r>
            <a:r>
              <a:rPr lang="ru-RU" dirty="0"/>
              <a:t>в одной</a:t>
            </a:r>
            <a:r>
              <a:rPr dirty="0"/>
              <a:t> </a:t>
            </a:r>
            <a:r>
              <a:rPr dirty="0" err="1"/>
              <a:t>камер</a:t>
            </a:r>
            <a:r>
              <a:rPr lang="ru-RU" dirty="0"/>
              <a:t>е</a:t>
            </a:r>
            <a:r>
              <a:rPr dirty="0"/>
              <a:t> с </a:t>
            </a:r>
            <a:r>
              <a:rPr dirty="0" err="1"/>
              <a:t>плохой</a:t>
            </a:r>
            <a:r>
              <a:rPr dirty="0"/>
              <a:t> </a:t>
            </a:r>
            <a:r>
              <a:rPr dirty="0" err="1"/>
              <a:t>циркуляцией</a:t>
            </a:r>
            <a:r>
              <a:rPr dirty="0"/>
              <a:t> (</a:t>
            </a:r>
            <a:r>
              <a:rPr dirty="0" err="1"/>
              <a:t>вентиляцией</a:t>
            </a:r>
            <a:r>
              <a:rPr dirty="0"/>
              <a:t>)</a:t>
            </a:r>
            <a:r>
              <a:rPr lang="ru-RU" dirty="0"/>
              <a:t> воздуха</a:t>
            </a:r>
            <a:r>
              <a:rPr dirty="0"/>
              <a:t>. </a:t>
            </a:r>
            <a:endParaRPr sz="1650" b="1" dirty="0"/>
          </a:p>
          <a:p>
            <a:pPr marL="914400" lvl="1" indent="-325531" algn="l" rtl="0">
              <a:lnSpc>
                <a:spcPct val="140000"/>
              </a:lnSpc>
              <a:spcBef>
                <a:spcPts val="0"/>
              </a:spcBef>
              <a:spcAft>
                <a:spcPts val="0"/>
              </a:spcAft>
              <a:buSzPct val="100000"/>
              <a:buAutoNum type="alphaLcPeriod"/>
              <a:defRPr sz="1650"/>
            </a:pPr>
            <a:r>
              <a:rPr dirty="0" err="1"/>
              <a:t>Потому</a:t>
            </a:r>
            <a:r>
              <a:rPr dirty="0"/>
              <a:t> </a:t>
            </a:r>
            <a:r>
              <a:rPr dirty="0" err="1"/>
              <a:t>что</a:t>
            </a:r>
            <a:r>
              <a:rPr dirty="0"/>
              <a:t> в </a:t>
            </a:r>
            <a:r>
              <a:rPr dirty="0" err="1"/>
              <a:t>тюрьмах</a:t>
            </a:r>
            <a:r>
              <a:rPr dirty="0"/>
              <a:t> </a:t>
            </a:r>
            <a:r>
              <a:rPr dirty="0" err="1"/>
              <a:t>часто</a:t>
            </a:r>
            <a:r>
              <a:rPr dirty="0"/>
              <a:t> </a:t>
            </a:r>
            <a:r>
              <a:rPr lang="ru-RU" dirty="0"/>
              <a:t>бывает </a:t>
            </a:r>
            <a:r>
              <a:rPr dirty="0" err="1"/>
              <a:t>холодно</a:t>
            </a:r>
            <a:r>
              <a:rPr dirty="0"/>
              <a:t>. </a:t>
            </a:r>
            <a:endParaRPr sz="1650" dirty="0"/>
          </a:p>
          <a:p>
            <a:pPr marL="457200" lvl="0" indent="0" algn="l" rtl="0">
              <a:lnSpc>
                <a:spcPct val="140000"/>
              </a:lnSpc>
              <a:spcBef>
                <a:spcPts val="800"/>
              </a:spcBef>
              <a:spcAft>
                <a:spcPts val="800"/>
              </a:spcAft>
              <a:buSzPct val="117936"/>
              <a:buNone/>
            </a:pPr>
            <a:endParaRPr sz="1650" dirty="0"/>
          </a:p>
        </p:txBody>
      </p:sp>
      <p:sp>
        <p:nvSpPr>
          <p:cNvPr id="157" name="Google Shape;157;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8"/>
        <p:cNvGrpSpPr/>
        <p:nvPr/>
      </p:nvGrpSpPr>
      <p:grpSpPr>
        <a:xfrm>
          <a:off x="0" y="0"/>
          <a:ext cx="0" cy="0"/>
          <a:chOff x="0" y="0"/>
          <a:chExt cx="0" cy="0"/>
        </a:xfrm>
      </p:grpSpPr>
      <p:sp>
        <p:nvSpPr>
          <p:cNvPr id="999" name="Google Shape;999;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Тест </a:t>
            </a:r>
            <a:r>
              <a:rPr dirty="0"/>
              <a:t>(</a:t>
            </a:r>
            <a:r>
              <a:rPr dirty="0" err="1"/>
              <a:t>ответы</a:t>
            </a:r>
            <a:r>
              <a:rPr dirty="0"/>
              <a:t>)</a:t>
            </a:r>
            <a:endParaRPr b="1" dirty="0"/>
          </a:p>
        </p:txBody>
      </p:sp>
      <p:sp>
        <p:nvSpPr>
          <p:cNvPr id="1000" name="Google Shape;1000;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lvl="0" indent="-317500">
              <a:buSzPts val="1400"/>
              <a:buAutoNum type="arabicPeriod"/>
              <a:defRPr sz="1400">
                <a:solidFill>
                  <a:srgbClr val="444746"/>
                </a:solidFill>
              </a:defRPr>
            </a:pPr>
            <a:r>
              <a:rPr lang="ru-RU" sz="1500" b="1" dirty="0"/>
              <a:t>Верно</a:t>
            </a:r>
            <a:r>
              <a:rPr sz="1500" dirty="0"/>
              <a:t>!</a:t>
            </a:r>
            <a:r>
              <a:rPr lang="ru-RU" sz="1500" dirty="0"/>
              <a:t> Лейкоциты, обладающие памятью, развиваются после встречи с патогенами. Они бродят по организму и быстро активизируются при следующем появлении патогена, что позволяет нам не так сильно заболеть от инфекции.</a:t>
            </a:r>
          </a:p>
          <a:p>
            <a:pPr lvl="0" indent="-317500">
              <a:buSzPts val="1400"/>
              <a:buAutoNum type="arabicPeriod"/>
              <a:defRPr sz="1400">
                <a:solidFill>
                  <a:srgbClr val="444746"/>
                </a:solidFill>
              </a:defRPr>
            </a:pPr>
            <a:endParaRPr lang="ru-RU" sz="1500" dirty="0"/>
          </a:p>
          <a:p>
            <a:pPr lvl="0" indent="-317500">
              <a:buSzPts val="1400"/>
              <a:buAutoNum type="arabicPeriod"/>
              <a:defRPr sz="1400">
                <a:solidFill>
                  <a:srgbClr val="444746"/>
                </a:solidFill>
              </a:defRPr>
            </a:pPr>
            <a:r>
              <a:rPr lang="ru-RU" sz="1500" b="1" dirty="0"/>
              <a:t>Верно</a:t>
            </a:r>
            <a:r>
              <a:rPr lang="ru-RU" sz="1500" dirty="0"/>
              <a:t>! Иммунитет к заболеванию означает, что наша иммунная система способна быстрее сдерживать его при следующей встрече. Это означает, что патоген не может вызвать тяжелое заболевание, и мы с меньшей вероятностью передадим болезнь окружающим.</a:t>
            </a:r>
          </a:p>
          <a:p>
            <a:pPr lvl="0" indent="-317500">
              <a:buSzPts val="1400"/>
              <a:buAutoNum type="arabicPeriod"/>
              <a:defRPr sz="1400">
                <a:solidFill>
                  <a:srgbClr val="444746"/>
                </a:solidFill>
              </a:defRPr>
            </a:pPr>
            <a:endParaRPr lang="ru-RU" sz="1500" dirty="0"/>
          </a:p>
          <a:p>
            <a:pPr lvl="0" indent="-317500">
              <a:buSzPts val="1400"/>
              <a:buAutoNum type="arabicPeriod"/>
              <a:defRPr sz="1400">
                <a:solidFill>
                  <a:srgbClr val="444746"/>
                </a:solidFill>
              </a:defRPr>
            </a:pPr>
            <a:r>
              <a:rPr lang="ru-RU" sz="1500" b="1" dirty="0"/>
              <a:t>Неверно</a:t>
            </a:r>
            <a:r>
              <a:rPr lang="ru-RU" sz="1500" dirty="0"/>
              <a:t>. В некоторых случаях иммунитет может сохраняться всю жизнь, но чаще наши клетки, обладающие памятью, со временем стареют и становятся менее эффективными в борьбе с болезнью.</a:t>
            </a:r>
            <a:endParaRPr sz="1500" dirty="0"/>
          </a:p>
          <a:p>
            <a:pPr lvl="0" indent="0">
              <a:spcBef>
                <a:spcPts val="1200"/>
              </a:spcBef>
              <a:buNone/>
            </a:pPr>
            <a:endParaRPr sz="14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04"/>
        <p:cNvGrpSpPr/>
        <p:nvPr/>
      </p:nvGrpSpPr>
      <p:grpSpPr>
        <a:xfrm>
          <a:off x="0" y="0"/>
          <a:ext cx="0" cy="0"/>
          <a:chOff x="0" y="0"/>
          <a:chExt cx="0" cy="0"/>
        </a:xfrm>
      </p:grpSpPr>
      <p:sp>
        <p:nvSpPr>
          <p:cNvPr id="1005" name="Google Shape;1005;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defRPr b="1"/>
            </a:pPr>
            <a:r>
              <a:rPr dirty="0" err="1"/>
              <a:t>Статья</a:t>
            </a:r>
            <a:r>
              <a:rPr dirty="0"/>
              <a:t> 3. </a:t>
            </a:r>
            <a:r>
              <a:rPr dirty="0" err="1"/>
              <a:t>Что</a:t>
            </a:r>
            <a:r>
              <a:rPr dirty="0"/>
              <a:t> </a:t>
            </a:r>
            <a:r>
              <a:rPr dirty="0" err="1"/>
              <a:t>такое</a:t>
            </a:r>
            <a:r>
              <a:rPr dirty="0"/>
              <a:t> </a:t>
            </a:r>
            <a:r>
              <a:rPr dirty="0" err="1"/>
              <a:t>вакцины</a:t>
            </a:r>
            <a:r>
              <a:rPr dirty="0"/>
              <a:t> и </a:t>
            </a:r>
            <a:r>
              <a:rPr dirty="0" err="1"/>
              <a:t>как</a:t>
            </a:r>
            <a:r>
              <a:rPr dirty="0"/>
              <a:t> </a:t>
            </a:r>
            <a:r>
              <a:rPr dirty="0" err="1"/>
              <a:t>они</a:t>
            </a:r>
            <a:r>
              <a:rPr dirty="0"/>
              <a:t> </a:t>
            </a:r>
            <a:r>
              <a:rPr dirty="0" err="1"/>
              <a:t>работают</a:t>
            </a:r>
            <a:r>
              <a:rPr dirty="0"/>
              <a:t>? </a:t>
            </a:r>
            <a:endParaRPr b="1" dirty="0"/>
          </a:p>
        </p:txBody>
      </p:sp>
      <p:sp>
        <p:nvSpPr>
          <p:cNvPr id="1006" name="Google Shape;1006;p105"/>
          <p:cNvSpPr txBox="1">
            <a:spLocks noGrp="1"/>
          </p:cNvSpPr>
          <p:nvPr>
            <p:ph type="body" idx="1"/>
          </p:nvPr>
        </p:nvSpPr>
        <p:spPr>
          <a:xfrm>
            <a:off x="311700" y="1404925"/>
            <a:ext cx="8520600" cy="3416400"/>
          </a:xfrm>
          <a:prstGeom prst="rect">
            <a:avLst/>
          </a:prstGeom>
          <a:noFill/>
          <a:ln>
            <a:noFill/>
          </a:ln>
        </p:spPr>
        <p:txBody>
          <a:bodyPr spcFirstLastPara="1" wrap="square" lIns="91425" tIns="91425" rIns="91425" bIns="91425" anchor="t" anchorCtr="0">
            <a:normAutofit/>
          </a:bodyPr>
          <a:lstStyle/>
          <a:p>
            <a:pPr marL="0" lvl="0" indent="0">
              <a:buNone/>
            </a:pPr>
            <a:r>
              <a:rPr lang="ru-RU" dirty="0"/>
              <a:t>Как отмечалось выше, воздействие вируса или бактерии обычно позволяет нам выработать иммунитет в виде белых кровяных телец, обладающих памятью, которые могут быстро защитить нас в будущем, когда мы встретимся с тем же вирусом или бактерией, не заболев. Однако, когда наша иммунная система впервые сталкивается с вирусом или бактерией, мы можем сильно заболеть. В некоторых случаях эти симптомы могут быть очень серьезными и иметь тяжелые последствия.</a:t>
            </a:r>
            <a:endParaRPr dirty="0"/>
          </a:p>
          <a:p>
            <a:pPr marL="0" lvl="0" indent="0" algn="l" rtl="0">
              <a:lnSpc>
                <a:spcPct val="115000"/>
              </a:lnSpc>
              <a:spcBef>
                <a:spcPts val="1200"/>
              </a:spcBef>
              <a:spcAft>
                <a:spcPts val="0"/>
              </a:spcAft>
              <a:buSzPts val="1800"/>
              <a:buNone/>
            </a:pPr>
            <a:endParaRPr dirty="0"/>
          </a:p>
          <a:p>
            <a:pPr marL="0" lvl="0" indent="0" algn="l" rtl="0">
              <a:lnSpc>
                <a:spcPct val="115000"/>
              </a:lnSpc>
              <a:spcBef>
                <a:spcPts val="1200"/>
              </a:spcBef>
              <a:spcAft>
                <a:spcPts val="1200"/>
              </a:spcAft>
              <a:buSzPts val="1800"/>
              <a:buNone/>
            </a:pPr>
            <a:endParaRPr i="1" dirty="0"/>
          </a:p>
        </p:txBody>
      </p:sp>
      <p:sp>
        <p:nvSpPr>
          <p:cNvPr id="1007" name="Google Shape;1007;p10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1"/>
        <p:cNvGrpSpPr/>
        <p:nvPr/>
      </p:nvGrpSpPr>
      <p:grpSpPr>
        <a:xfrm>
          <a:off x="0" y="0"/>
          <a:ext cx="0" cy="0"/>
          <a:chOff x="0" y="0"/>
          <a:chExt cx="0" cy="0"/>
        </a:xfrm>
      </p:grpSpPr>
      <p:sp>
        <p:nvSpPr>
          <p:cNvPr id="1012" name="Google Shape;1012;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3. </a:t>
            </a:r>
            <a:r>
              <a:rPr lang="ru-RU" dirty="0"/>
              <a:t>Что такое вакцины и как они работают?</a:t>
            </a:r>
            <a:r>
              <a:rPr dirty="0"/>
              <a:t> </a:t>
            </a:r>
            <a:endParaRPr b="1" dirty="0"/>
          </a:p>
        </p:txBody>
      </p:sp>
      <p:sp>
        <p:nvSpPr>
          <p:cNvPr id="1013" name="Google Shape;1013;p106"/>
          <p:cNvSpPr txBox="1">
            <a:spLocks noGrp="1"/>
          </p:cNvSpPr>
          <p:nvPr>
            <p:ph type="body" idx="1"/>
          </p:nvPr>
        </p:nvSpPr>
        <p:spPr>
          <a:xfrm>
            <a:off x="311700" y="1388095"/>
            <a:ext cx="8520600" cy="3416400"/>
          </a:xfrm>
          <a:prstGeom prst="rect">
            <a:avLst/>
          </a:prstGeom>
          <a:noFill/>
          <a:ln>
            <a:noFill/>
          </a:ln>
        </p:spPr>
        <p:txBody>
          <a:bodyPr spcFirstLastPara="1" wrap="square" lIns="91425" tIns="91425" rIns="91425" bIns="91425" anchor="t" anchorCtr="0">
            <a:normAutofit fontScale="85000" lnSpcReduction="10000"/>
          </a:bodyPr>
          <a:lstStyle/>
          <a:p>
            <a:pPr marL="0" indent="0">
              <a:buNone/>
            </a:pPr>
            <a:r>
              <a:rPr lang="ru-RU" b="1" dirty="0"/>
              <a:t>Вакцинация </a:t>
            </a:r>
            <a:r>
              <a:rPr lang="en-US" dirty="0">
                <a:solidFill>
                  <a:schemeClr val="bg2">
                    <a:lumMod val="75000"/>
                  </a:schemeClr>
                </a:solidFill>
              </a:rPr>
              <a:t>—</a:t>
            </a:r>
            <a:r>
              <a:rPr lang="ru-RU" dirty="0"/>
              <a:t> это самый безопасный способ получить иммунитет против патогена, с которым ваш организм еще не сталкивался.</a:t>
            </a:r>
          </a:p>
          <a:p>
            <a:pPr marL="0" lvl="0" indent="0" algn="l" rtl="0">
              <a:lnSpc>
                <a:spcPct val="115000"/>
              </a:lnSpc>
              <a:spcBef>
                <a:spcPts val="0"/>
              </a:spcBef>
              <a:spcAft>
                <a:spcPts val="0"/>
              </a:spcAft>
              <a:buSzPts val="1800"/>
              <a:buNone/>
            </a:pPr>
            <a:endParaRPr dirty="0"/>
          </a:p>
          <a:p>
            <a:pPr marL="0" indent="0">
              <a:spcBef>
                <a:spcPts val="1200"/>
              </a:spcBef>
              <a:spcAft>
                <a:spcPts val="1200"/>
              </a:spcAft>
              <a:buNone/>
            </a:pPr>
            <a:r>
              <a:rPr lang="ru-RU" dirty="0"/>
              <a:t>Вакцины содержат </a:t>
            </a:r>
            <a:r>
              <a:rPr lang="ru-RU" b="1" dirty="0"/>
              <a:t>безвредную форму</a:t>
            </a:r>
            <a:r>
              <a:rPr lang="ru-RU" dirty="0"/>
              <a:t> патогена, вызывающего заболевание, от которого эти вакцины вас защищают или к которому дают иммунитет. Это может быть мертвая или очень ослабленная бактерия или вирус, или часть бактерии или вируса, которая не может атаковать клетки вашего организма. Когда клетки вашей иммунной системы сталкиваются с этим, они вырабатывают специфические </a:t>
            </a:r>
            <a:r>
              <a:rPr lang="ru-RU" b="1" dirty="0"/>
              <a:t>белые кровяные тельца, обладающие памятью,</a:t>
            </a:r>
            <a:r>
              <a:rPr lang="ru-RU" dirty="0"/>
              <a:t> против патогена. Поскольку в вакцине содержится только безвредная форма патогена, она не может разрушить ваши клетки или вызвать сильное недомогание, однако вы приобретаете иммунитет против патогена, который может защитить вас от тяжелой болезни, если вы столкнетесь с ним в будущем.</a:t>
            </a:r>
          </a:p>
          <a:p>
            <a:pPr marL="0" lvl="0" indent="0" algn="l" rtl="0">
              <a:lnSpc>
                <a:spcPct val="115000"/>
              </a:lnSpc>
              <a:spcBef>
                <a:spcPts val="1200"/>
              </a:spcBef>
              <a:spcAft>
                <a:spcPts val="1200"/>
              </a:spcAft>
              <a:buSzPts val="1800"/>
              <a:buNone/>
            </a:pPr>
            <a:endParaRPr dirty="0"/>
          </a:p>
        </p:txBody>
      </p:sp>
      <p:sp>
        <p:nvSpPr>
          <p:cNvPr id="1014" name="Google Shape;1014;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8"/>
        <p:cNvGrpSpPr/>
        <p:nvPr/>
      </p:nvGrpSpPr>
      <p:grpSpPr>
        <a:xfrm>
          <a:off x="0" y="0"/>
          <a:ext cx="0" cy="0"/>
          <a:chOff x="0" y="0"/>
          <a:chExt cx="0" cy="0"/>
        </a:xfrm>
      </p:grpSpPr>
      <p:sp>
        <p:nvSpPr>
          <p:cNvPr id="1019" name="Google Shape;1019;p107"/>
          <p:cNvSpPr txBox="1">
            <a:spLocks noGrp="1"/>
          </p:cNvSpPr>
          <p:nvPr>
            <p:ph type="title"/>
          </p:nvPr>
        </p:nvSpPr>
        <p:spPr>
          <a:xfrm>
            <a:off x="311700" y="41136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3. </a:t>
            </a:r>
            <a:r>
              <a:rPr lang="ru-RU" dirty="0"/>
              <a:t>Что такое вакцины и как они работают?</a:t>
            </a:r>
            <a:r>
              <a:rPr dirty="0"/>
              <a:t> </a:t>
            </a:r>
            <a:endParaRPr b="1" dirty="0"/>
          </a:p>
        </p:txBody>
      </p:sp>
      <p:sp>
        <p:nvSpPr>
          <p:cNvPr id="1020" name="Google Shape;1020;p107"/>
          <p:cNvSpPr txBox="1">
            <a:spLocks noGrp="1"/>
          </p:cNvSpPr>
          <p:nvPr>
            <p:ph type="body" idx="1"/>
          </p:nvPr>
        </p:nvSpPr>
        <p:spPr>
          <a:xfrm>
            <a:off x="311700" y="1112615"/>
            <a:ext cx="8520600" cy="1711200"/>
          </a:xfrm>
          <a:prstGeom prst="rect">
            <a:avLst/>
          </a:prstGeom>
          <a:noFill/>
          <a:ln>
            <a:noFill/>
          </a:ln>
        </p:spPr>
        <p:txBody>
          <a:bodyPr spcFirstLastPara="1" wrap="square" lIns="91425" tIns="91425" rIns="91425" bIns="91425" anchor="t" anchorCtr="0">
            <a:normAutofit fontScale="77500" lnSpcReduction="20000"/>
          </a:bodyPr>
          <a:lstStyle/>
          <a:p>
            <a:pPr marL="0" indent="0">
              <a:spcAft>
                <a:spcPts val="1200"/>
              </a:spcAft>
              <a:buSzPct val="108108"/>
              <a:buNone/>
            </a:pPr>
            <a:r>
              <a:rPr lang="ru-RU" dirty="0"/>
              <a:t>Исследователи долго изучают вирусы и бактерии, прежде чем выбрать основные ингредиенты для вакцины. Иногда это белки из внешней среды патогенов. Иногда они убивают бактерию или вирус, так что остается только внешняя оболочка вируса или бактерии. Эти выбранные части вируса или бактерии не могут вызвать никакого заболевания, но они могут быть распознаны нашей иммунной системой, чтобы помочь создать </a:t>
            </a:r>
            <a:r>
              <a:rPr lang="ru-RU" b="1" dirty="0"/>
              <a:t>специфические </a:t>
            </a:r>
            <a:r>
              <a:rPr lang="ru-RU" dirty="0"/>
              <a:t>механизмы защиты и </a:t>
            </a:r>
            <a:r>
              <a:rPr lang="ru-RU" b="1" dirty="0"/>
              <a:t>белые кровяные тельца, обладающие памятью</a:t>
            </a:r>
            <a:r>
              <a:rPr lang="ru-RU" dirty="0"/>
              <a:t>.</a:t>
            </a:r>
          </a:p>
          <a:p>
            <a:pPr marL="0" lvl="0" indent="0" algn="l" rtl="0">
              <a:lnSpc>
                <a:spcPct val="115000"/>
              </a:lnSpc>
              <a:spcBef>
                <a:spcPts val="0"/>
              </a:spcBef>
              <a:spcAft>
                <a:spcPts val="1200"/>
              </a:spcAft>
              <a:buSzPct val="108108"/>
              <a:buNone/>
            </a:pPr>
            <a:endParaRPr dirty="0"/>
          </a:p>
        </p:txBody>
      </p:sp>
      <p:pic>
        <p:nvPicPr>
          <p:cNvPr id="1021" name="Google Shape;1021;p107"/>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1022" name="Google Shape;1022;p107"/>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1023" name="Google Shape;1023;p107"/>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24" name="Google Shape;1024;p107"/>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25" name="Google Shape;1025;p107"/>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26" name="Google Shape;1026;p107"/>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27" name="Google Shape;1027;p107"/>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28" name="Google Shape;1028;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32"/>
        <p:cNvGrpSpPr/>
        <p:nvPr/>
      </p:nvGrpSpPr>
      <p:grpSpPr>
        <a:xfrm>
          <a:off x="0" y="0"/>
          <a:ext cx="0" cy="0"/>
          <a:chOff x="0" y="0"/>
          <a:chExt cx="0" cy="0"/>
        </a:xfrm>
      </p:grpSpPr>
      <p:sp>
        <p:nvSpPr>
          <p:cNvPr id="1033" name="Google Shape;1033;p108"/>
          <p:cNvSpPr txBox="1">
            <a:spLocks noGrp="1"/>
          </p:cNvSpPr>
          <p:nvPr>
            <p:ph type="title"/>
          </p:nvPr>
        </p:nvSpPr>
        <p:spPr>
          <a:xfrm>
            <a:off x="311700" y="39453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defRPr b="1"/>
            </a:pPr>
            <a:r>
              <a:rPr dirty="0" err="1"/>
              <a:t>Статья</a:t>
            </a:r>
            <a:r>
              <a:rPr dirty="0"/>
              <a:t> 3. </a:t>
            </a:r>
            <a:r>
              <a:rPr lang="ru-RU" dirty="0"/>
              <a:t>Что такое вакцины и как они работают?</a:t>
            </a:r>
            <a:r>
              <a:rPr dirty="0"/>
              <a:t> </a:t>
            </a:r>
            <a:endParaRPr b="1" dirty="0"/>
          </a:p>
          <a:p>
            <a:pPr marL="0" lvl="0" indent="0" algn="l" rtl="0">
              <a:lnSpc>
                <a:spcPct val="100000"/>
              </a:lnSpc>
              <a:spcBef>
                <a:spcPts val="0"/>
              </a:spcBef>
              <a:spcAft>
                <a:spcPts val="0"/>
              </a:spcAft>
              <a:buSzPct val="111111"/>
              <a:buNone/>
            </a:pPr>
            <a:endParaRPr dirty="0"/>
          </a:p>
        </p:txBody>
      </p:sp>
      <p:sp>
        <p:nvSpPr>
          <p:cNvPr id="1034" name="Google Shape;1034;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1035" name="Google Shape;1035;p108"/>
          <p:cNvSpPr txBox="1">
            <a:spLocks noGrp="1"/>
          </p:cNvSpPr>
          <p:nvPr>
            <p:ph type="body" idx="1"/>
          </p:nvPr>
        </p:nvSpPr>
        <p:spPr>
          <a:xfrm>
            <a:off x="311700" y="1040208"/>
            <a:ext cx="8520600" cy="1419300"/>
          </a:xfrm>
          <a:prstGeom prst="rect">
            <a:avLst/>
          </a:prstGeom>
          <a:noFill/>
          <a:ln>
            <a:noFill/>
          </a:ln>
        </p:spPr>
        <p:txBody>
          <a:bodyPr spcFirstLastPara="1" wrap="square" lIns="91425" tIns="91425" rIns="91425" bIns="91425" anchor="t" anchorCtr="0">
            <a:normAutofit/>
          </a:bodyPr>
          <a:lstStyle/>
          <a:p>
            <a:pPr marL="0" indent="0">
              <a:buClr>
                <a:schemeClr val="dk1"/>
              </a:buClr>
              <a:buSzPts val="1100"/>
              <a:buNone/>
              <a:defRPr i="1"/>
            </a:pPr>
            <a:r>
              <a:rPr lang="ru-RU" sz="1600" i="1" dirty="0"/>
              <a:t>Вакцины состоят из нескольких различных ингредиентов, чтобы обеспечить реакцию нашего организма, а также сохранить свою эффективность и стабильность в течение срока годности.</a:t>
            </a:r>
            <a:r>
              <a:rPr lang="ru-RU" sz="1600" dirty="0"/>
              <a:t> </a:t>
            </a:r>
            <a:r>
              <a:rPr lang="ru-RU" sz="1600" i="1" dirty="0"/>
              <a:t>Ингредиенты в составе вакцин:</a:t>
            </a:r>
            <a:endParaRPr lang="ru-RU" sz="1600" dirty="0"/>
          </a:p>
          <a:p>
            <a:pPr marL="0" lvl="0" indent="0" algn="l" rtl="0">
              <a:lnSpc>
                <a:spcPct val="115000"/>
              </a:lnSpc>
              <a:spcBef>
                <a:spcPts val="0"/>
              </a:spcBef>
              <a:spcAft>
                <a:spcPts val="0"/>
              </a:spcAft>
              <a:buClr>
                <a:schemeClr val="dk1"/>
              </a:buClr>
              <a:buSzPts val="1100"/>
              <a:buFont typeface="Arial"/>
              <a:buNone/>
              <a:defRPr i="1"/>
            </a:pPr>
            <a:endParaRPr sz="1600" i="1" dirty="0"/>
          </a:p>
          <a:p>
            <a:pPr marL="0" lvl="0" indent="0" algn="l" rtl="0">
              <a:lnSpc>
                <a:spcPct val="115000"/>
              </a:lnSpc>
              <a:spcBef>
                <a:spcPts val="1200"/>
              </a:spcBef>
              <a:spcAft>
                <a:spcPts val="1200"/>
              </a:spcAft>
              <a:buSzPts val="1800"/>
              <a:buNone/>
            </a:pPr>
            <a:endParaRPr i="1" dirty="0"/>
          </a:p>
        </p:txBody>
      </p:sp>
      <p:sp>
        <p:nvSpPr>
          <p:cNvPr id="1036" name="Google Shape;1036;p108"/>
          <p:cNvSpPr/>
          <p:nvPr/>
        </p:nvSpPr>
        <p:spPr>
          <a:xfrm>
            <a:off x="392687" y="3985641"/>
            <a:ext cx="2670288" cy="1036859"/>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8"/>
          <p:cNvSpPr/>
          <p:nvPr/>
        </p:nvSpPr>
        <p:spPr>
          <a:xfrm>
            <a:off x="796595" y="2827875"/>
            <a:ext cx="2393706"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8"/>
          <p:cNvSpPr/>
          <p:nvPr/>
        </p:nvSpPr>
        <p:spPr>
          <a:xfrm>
            <a:off x="6137175" y="4150925"/>
            <a:ext cx="2356086"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8"/>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8"/>
          <p:cNvSpPr/>
          <p:nvPr/>
        </p:nvSpPr>
        <p:spPr>
          <a:xfrm>
            <a:off x="6185758" y="2582278"/>
            <a:ext cx="1768500" cy="4110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1" name="Google Shape;1041;p108"/>
          <p:cNvPicPr preferRelativeResize="0"/>
          <p:nvPr/>
        </p:nvPicPr>
        <p:blipFill rotWithShape="1">
          <a:blip r:embed="rId3">
            <a:alphaModFix/>
          </a:blip>
          <a:srcRect/>
          <a:stretch/>
        </p:blipFill>
        <p:spPr>
          <a:xfrm>
            <a:off x="3657382" y="2083275"/>
            <a:ext cx="1607906" cy="2803596"/>
          </a:xfrm>
          <a:prstGeom prst="rect">
            <a:avLst/>
          </a:prstGeom>
          <a:noFill/>
          <a:ln>
            <a:noFill/>
          </a:ln>
        </p:spPr>
      </p:pic>
      <p:pic>
        <p:nvPicPr>
          <p:cNvPr id="1042" name="Google Shape;1042;p108"/>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43" name="Google Shape;1043;p108"/>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44" name="Google Shape;1044;p108"/>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45" name="Google Shape;1045;p108"/>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46" name="Google Shape;1046;p108"/>
          <p:cNvPicPr preferRelativeResize="0"/>
          <p:nvPr/>
        </p:nvPicPr>
        <p:blipFill rotWithShape="1">
          <a:blip r:embed="rId7">
            <a:alphaModFix/>
          </a:blip>
          <a:srcRect l="52226" t="51797" r="37077" b="31286"/>
          <a:stretch/>
        </p:blipFill>
        <p:spPr>
          <a:xfrm>
            <a:off x="6021492" y="3690707"/>
            <a:ext cx="229426" cy="215166"/>
          </a:xfrm>
          <a:prstGeom prst="rect">
            <a:avLst/>
          </a:prstGeom>
          <a:noFill/>
          <a:ln>
            <a:noFill/>
          </a:ln>
        </p:spPr>
      </p:pic>
      <p:pic>
        <p:nvPicPr>
          <p:cNvPr id="1047" name="Google Shape;1047;p108"/>
          <p:cNvPicPr preferRelativeResize="0"/>
          <p:nvPr/>
        </p:nvPicPr>
        <p:blipFill rotWithShape="1">
          <a:blip r:embed="rId8">
            <a:alphaModFix/>
          </a:blip>
          <a:srcRect/>
          <a:stretch/>
        </p:blipFill>
        <p:spPr>
          <a:xfrm>
            <a:off x="2639829" y="4477900"/>
            <a:ext cx="364452" cy="341819"/>
          </a:xfrm>
          <a:prstGeom prst="rect">
            <a:avLst/>
          </a:prstGeom>
          <a:noFill/>
          <a:ln>
            <a:noFill/>
          </a:ln>
        </p:spPr>
      </p:pic>
      <p:cxnSp>
        <p:nvCxnSpPr>
          <p:cNvPr id="1048" name="Google Shape;1048;p108"/>
          <p:cNvCxnSpPr>
            <a:endCxn id="1043"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49" name="Google Shape;1049;p108"/>
          <p:cNvCxnSpPr>
            <a:endCxn id="1045"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50" name="Google Shape;1050;p108"/>
          <p:cNvCxnSpPr>
            <a:endCxn id="1038" idx="1"/>
          </p:cNvCxnSpPr>
          <p:nvPr/>
        </p:nvCxnSpPr>
        <p:spPr>
          <a:xfrm flipV="1">
            <a:off x="5171475" y="4571525"/>
            <a:ext cx="965700" cy="148500"/>
          </a:xfrm>
          <a:prstGeom prst="straightConnector1">
            <a:avLst/>
          </a:prstGeom>
          <a:noFill/>
          <a:ln w="19050" cap="flat" cmpd="sng">
            <a:solidFill>
              <a:schemeClr val="dk1"/>
            </a:solidFill>
            <a:prstDash val="dash"/>
            <a:round/>
            <a:headEnd type="none" w="sm" len="sm"/>
            <a:tailEnd type="none" w="sm" len="sm"/>
          </a:ln>
        </p:spPr>
      </p:cxnSp>
      <p:cxnSp>
        <p:nvCxnSpPr>
          <p:cNvPr id="1051" name="Google Shape;1051;p108"/>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52" name="Google Shape;1052;p108"/>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53" name="Google Shape;1053;p108"/>
          <p:cNvSpPr txBox="1"/>
          <p:nvPr/>
        </p:nvSpPr>
        <p:spPr>
          <a:xfrm>
            <a:off x="6548539" y="2533900"/>
            <a:ext cx="14058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defRPr sz="1100" b="1">
                <a:solidFill>
                  <a:srgbClr val="000000"/>
                </a:solidFill>
                <a:latin typeface="Arial"/>
                <a:ea typeface="Arial"/>
                <a:cs typeface="Arial"/>
                <a:sym typeface="Arial"/>
              </a:defRPr>
            </a:pPr>
            <a:r>
              <a:rPr sz="900" dirty="0" err="1"/>
              <a:t>Вода</a:t>
            </a:r>
            <a:endParaRPr sz="900" b="1"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000"/>
              <a:buFont typeface="Arial"/>
              <a:buNone/>
              <a:defRPr sz="1000">
                <a:solidFill>
                  <a:srgbClr val="000000"/>
                </a:solidFill>
                <a:latin typeface="Arial"/>
                <a:ea typeface="Arial"/>
                <a:cs typeface="Arial"/>
                <a:sym typeface="Arial"/>
              </a:defRPr>
            </a:pPr>
            <a:r>
              <a:rPr lang="ru-RU" sz="900" dirty="0"/>
              <a:t>Основной компонент.</a:t>
            </a:r>
            <a:endParaRPr sz="900" b="0" i="0" u="none" strike="noStrike" cap="none" dirty="0">
              <a:solidFill>
                <a:srgbClr val="000000"/>
              </a:solidFill>
              <a:sym typeface="Arial"/>
            </a:endParaRPr>
          </a:p>
        </p:txBody>
      </p:sp>
      <p:sp>
        <p:nvSpPr>
          <p:cNvPr id="1054" name="Google Shape;1054;p108"/>
          <p:cNvSpPr txBox="1"/>
          <p:nvPr/>
        </p:nvSpPr>
        <p:spPr>
          <a:xfrm>
            <a:off x="6349576" y="3191540"/>
            <a:ext cx="1837800" cy="8771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defRPr sz="1000" b="1">
                <a:solidFill>
                  <a:srgbClr val="000000"/>
                </a:solidFill>
                <a:latin typeface="Arial"/>
                <a:ea typeface="Arial"/>
                <a:cs typeface="Arial"/>
                <a:sym typeface="Arial"/>
              </a:defRPr>
            </a:pPr>
            <a:r>
              <a:rPr lang="ru-RU" sz="900" dirty="0"/>
              <a:t>Действующее вещество</a:t>
            </a:r>
            <a:endParaRPr sz="900" b="1"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900"/>
              <a:buFont typeface="Arial"/>
              <a:buNone/>
              <a:defRPr sz="900">
                <a:solidFill>
                  <a:srgbClr val="000000"/>
                </a:solidFill>
                <a:latin typeface="Arial"/>
                <a:ea typeface="Arial"/>
                <a:cs typeface="Arial"/>
                <a:sym typeface="Arial"/>
              </a:defRPr>
            </a:pPr>
            <a:r>
              <a:rPr sz="900" dirty="0" err="1"/>
              <a:t>Очень</a:t>
            </a:r>
            <a:r>
              <a:rPr sz="900" dirty="0"/>
              <a:t> </a:t>
            </a:r>
            <a:r>
              <a:rPr sz="900" dirty="0" err="1"/>
              <a:t>небольшое</a:t>
            </a:r>
            <a:r>
              <a:rPr sz="900" dirty="0"/>
              <a:t> </a:t>
            </a:r>
            <a:r>
              <a:rPr sz="900" dirty="0" err="1"/>
              <a:t>количество</a:t>
            </a:r>
            <a:r>
              <a:rPr sz="900" dirty="0"/>
              <a:t> </a:t>
            </a:r>
            <a:r>
              <a:rPr sz="900" dirty="0" err="1"/>
              <a:t>безвредной</a:t>
            </a:r>
            <a:r>
              <a:rPr sz="900" dirty="0"/>
              <a:t> </a:t>
            </a:r>
            <a:r>
              <a:rPr sz="900" dirty="0" err="1"/>
              <a:t>формы</a:t>
            </a:r>
            <a:r>
              <a:rPr sz="900" dirty="0"/>
              <a:t> </a:t>
            </a:r>
            <a:r>
              <a:rPr sz="900" dirty="0" err="1"/>
              <a:t>бактерий</a:t>
            </a:r>
            <a:r>
              <a:rPr sz="900" dirty="0"/>
              <a:t> </a:t>
            </a:r>
            <a:r>
              <a:rPr sz="900" dirty="0" err="1"/>
              <a:t>или</a:t>
            </a:r>
            <a:r>
              <a:rPr sz="900" dirty="0"/>
              <a:t> </a:t>
            </a:r>
            <a:r>
              <a:rPr sz="900" dirty="0" err="1"/>
              <a:t>вирусов</a:t>
            </a:r>
            <a:r>
              <a:rPr sz="900" dirty="0"/>
              <a:t>, </a:t>
            </a:r>
            <a:r>
              <a:rPr sz="900" dirty="0" err="1"/>
              <a:t>против</a:t>
            </a:r>
            <a:r>
              <a:rPr sz="900" dirty="0"/>
              <a:t> </a:t>
            </a:r>
            <a:r>
              <a:rPr sz="900" dirty="0" err="1"/>
              <a:t>которых</a:t>
            </a:r>
            <a:r>
              <a:rPr sz="900" dirty="0"/>
              <a:t> </a:t>
            </a:r>
            <a:r>
              <a:rPr sz="900" dirty="0" err="1"/>
              <a:t>вы</a:t>
            </a:r>
            <a:r>
              <a:rPr sz="900" dirty="0"/>
              <a:t> </a:t>
            </a:r>
            <a:r>
              <a:rPr lang="ru-RU" sz="900" dirty="0"/>
              <a:t>получаете </a:t>
            </a:r>
            <a:r>
              <a:rPr sz="900" dirty="0" err="1"/>
              <a:t>иммуни</a:t>
            </a:r>
            <a:r>
              <a:rPr lang="ru-RU" sz="900" dirty="0" err="1"/>
              <a:t>тет</a:t>
            </a:r>
            <a:r>
              <a:rPr lang="ru-RU" sz="900" dirty="0"/>
              <a:t>.</a:t>
            </a:r>
            <a:endParaRPr sz="900" b="0" i="0" u="none" strike="noStrike" cap="none" dirty="0">
              <a:solidFill>
                <a:srgbClr val="000000"/>
              </a:solidFill>
              <a:sym typeface="Arial"/>
            </a:endParaRPr>
          </a:p>
        </p:txBody>
      </p:sp>
      <p:sp>
        <p:nvSpPr>
          <p:cNvPr id="1055" name="Google Shape;1055;p108"/>
          <p:cNvSpPr txBox="1"/>
          <p:nvPr/>
        </p:nvSpPr>
        <p:spPr>
          <a:xfrm>
            <a:off x="6369899" y="4104850"/>
            <a:ext cx="2061654" cy="877133"/>
          </a:xfrm>
          <a:prstGeom prst="rect">
            <a:avLst/>
          </a:prstGeom>
          <a:noFill/>
          <a:ln>
            <a:noFill/>
          </a:ln>
        </p:spPr>
        <p:txBody>
          <a:bodyPr spcFirstLastPara="1" wrap="square" lIns="91425" tIns="91425" rIns="91425" bIns="91425" anchor="t" anchorCtr="0">
            <a:spAutoFit/>
          </a:bodyPr>
          <a:lstStyle/>
          <a:p>
            <a:r>
              <a:rPr lang="ru-RU" sz="900" b="1" dirty="0"/>
              <a:t>Остаточные следы</a:t>
            </a:r>
            <a:endParaRPr lang="ru-RU" sz="900" dirty="0"/>
          </a:p>
          <a:p>
            <a:r>
              <a:rPr lang="ru-RU" sz="900" dirty="0"/>
              <a:t>...веществ, использованных при производстве вакцин, измеряемые в миллионных или миллиардных долях в готовых вакцинах.</a:t>
            </a:r>
          </a:p>
        </p:txBody>
      </p:sp>
      <p:sp>
        <p:nvSpPr>
          <p:cNvPr id="1056" name="Google Shape;1056;p108"/>
          <p:cNvSpPr txBox="1"/>
          <p:nvPr/>
        </p:nvSpPr>
        <p:spPr>
          <a:xfrm>
            <a:off x="392684" y="3935151"/>
            <a:ext cx="2502954" cy="1154132"/>
          </a:xfrm>
          <a:prstGeom prst="rect">
            <a:avLst/>
          </a:prstGeom>
          <a:noFill/>
          <a:ln>
            <a:noFill/>
          </a:ln>
        </p:spPr>
        <p:txBody>
          <a:bodyPr spcFirstLastPara="1" wrap="square" lIns="91425" tIns="91425" rIns="91425" bIns="91425" anchor="t" anchorCtr="0">
            <a:spAutoFit/>
          </a:bodyPr>
          <a:lstStyle/>
          <a:p>
            <a:r>
              <a:rPr lang="ru-RU" sz="900" b="1" dirty="0"/>
              <a:t>Адъювант </a:t>
            </a:r>
            <a:endParaRPr lang="ru-RU" sz="900" dirty="0"/>
          </a:p>
          <a:p>
            <a:r>
              <a:rPr lang="ru-RU" sz="900" dirty="0"/>
              <a:t>Помогает вакцине действовать лучше, создавая более сильный иммунный ответ на вакцину. Содержится только в некоторых вакцинах. Не представляет риска для здоровья в очень малых количествах.</a:t>
            </a:r>
          </a:p>
        </p:txBody>
      </p:sp>
      <p:sp>
        <p:nvSpPr>
          <p:cNvPr id="1057" name="Google Shape;1057;p108"/>
          <p:cNvSpPr txBox="1"/>
          <p:nvPr/>
        </p:nvSpPr>
        <p:spPr>
          <a:xfrm>
            <a:off x="875131" y="2782302"/>
            <a:ext cx="2081943" cy="8771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defRPr sz="1000" b="1">
                <a:solidFill>
                  <a:srgbClr val="000000"/>
                </a:solidFill>
                <a:latin typeface="Arial"/>
                <a:ea typeface="Arial"/>
                <a:cs typeface="Arial"/>
                <a:sym typeface="Arial"/>
              </a:defRPr>
            </a:pPr>
            <a:r>
              <a:rPr sz="900" dirty="0" err="1"/>
              <a:t>Консерванты</a:t>
            </a:r>
            <a:r>
              <a:rPr sz="900" dirty="0"/>
              <a:t> и </a:t>
            </a:r>
            <a:r>
              <a:rPr sz="900" dirty="0" err="1"/>
              <a:t>стабилизаторы</a:t>
            </a:r>
            <a:endParaRPr sz="900" b="1" i="0" u="none" strike="noStrike" cap="none" dirty="0">
              <a:solidFill>
                <a:srgbClr val="000000"/>
              </a:solidFill>
              <a:sym typeface="Arial"/>
            </a:endParaRPr>
          </a:p>
          <a:p>
            <a:r>
              <a:rPr lang="ru-RU" sz="900" dirty="0"/>
              <a:t>Поддерживают качество вакцин, обеспечивают безопасное хранение и предотвращают загрязнение.</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sp>
        <p:nvSpPr>
          <p:cNvPr id="1062" name="Google Shape;1062;p109"/>
          <p:cNvSpPr/>
          <p:nvPr/>
        </p:nvSpPr>
        <p:spPr>
          <a:xfrm>
            <a:off x="252442" y="2742197"/>
            <a:ext cx="2606308" cy="192517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9"/>
          <p:cNvSpPr/>
          <p:nvPr/>
        </p:nvSpPr>
        <p:spPr>
          <a:xfrm>
            <a:off x="437566" y="1039245"/>
            <a:ext cx="2571454" cy="1452592"/>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9"/>
          <p:cNvSpPr/>
          <p:nvPr/>
        </p:nvSpPr>
        <p:spPr>
          <a:xfrm>
            <a:off x="6480800" y="3135426"/>
            <a:ext cx="2400650" cy="1184132"/>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9"/>
          <p:cNvSpPr/>
          <p:nvPr/>
        </p:nvSpPr>
        <p:spPr>
          <a:xfrm>
            <a:off x="6278650" y="1773713"/>
            <a:ext cx="2405345" cy="1143391"/>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9"/>
          <p:cNvSpPr/>
          <p:nvPr/>
        </p:nvSpPr>
        <p:spPr>
          <a:xfrm>
            <a:off x="6538049" y="1039245"/>
            <a:ext cx="2083800" cy="549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p109"/>
          <p:cNvPicPr preferRelativeResize="0"/>
          <p:nvPr/>
        </p:nvPicPr>
        <p:blipFill rotWithShape="1">
          <a:blip r:embed="rId3">
            <a:alphaModFix/>
          </a:blip>
          <a:srcRect/>
          <a:stretch/>
        </p:blipFill>
        <p:spPr>
          <a:xfrm>
            <a:off x="3559106" y="596968"/>
            <a:ext cx="1894442" cy="3521917"/>
          </a:xfrm>
          <a:prstGeom prst="rect">
            <a:avLst/>
          </a:prstGeom>
          <a:noFill/>
          <a:ln>
            <a:noFill/>
          </a:ln>
        </p:spPr>
      </p:pic>
      <p:pic>
        <p:nvPicPr>
          <p:cNvPr id="1068" name="Google Shape;1068;p109"/>
          <p:cNvPicPr preferRelativeResize="0"/>
          <p:nvPr/>
        </p:nvPicPr>
        <p:blipFill rotWithShape="1">
          <a:blip r:embed="rId4">
            <a:alphaModFix/>
          </a:blip>
          <a:srcRect/>
          <a:stretch/>
        </p:blipFill>
        <p:spPr>
          <a:xfrm>
            <a:off x="6542006" y="3503935"/>
            <a:ext cx="213014" cy="183779"/>
          </a:xfrm>
          <a:prstGeom prst="rect">
            <a:avLst/>
          </a:prstGeom>
          <a:noFill/>
          <a:ln>
            <a:noFill/>
          </a:ln>
        </p:spPr>
      </p:pic>
      <p:pic>
        <p:nvPicPr>
          <p:cNvPr id="1069" name="Google Shape;1069;p109"/>
          <p:cNvPicPr preferRelativeResize="0"/>
          <p:nvPr/>
        </p:nvPicPr>
        <p:blipFill rotWithShape="1">
          <a:blip r:embed="rId5">
            <a:alphaModFix/>
          </a:blip>
          <a:srcRect/>
          <a:stretch/>
        </p:blipFill>
        <p:spPr>
          <a:xfrm>
            <a:off x="6563480" y="1100137"/>
            <a:ext cx="401985" cy="427610"/>
          </a:xfrm>
          <a:prstGeom prst="rect">
            <a:avLst/>
          </a:prstGeom>
          <a:noFill/>
          <a:ln>
            <a:noFill/>
          </a:ln>
        </p:spPr>
      </p:pic>
      <p:pic>
        <p:nvPicPr>
          <p:cNvPr id="1070" name="Google Shape;1070;p109"/>
          <p:cNvPicPr preferRelativeResize="0"/>
          <p:nvPr/>
        </p:nvPicPr>
        <p:blipFill rotWithShape="1">
          <a:blip r:embed="rId6">
            <a:alphaModFix/>
          </a:blip>
          <a:srcRect/>
          <a:stretch/>
        </p:blipFill>
        <p:spPr>
          <a:xfrm>
            <a:off x="2494022" y="1544910"/>
            <a:ext cx="401985" cy="427610"/>
          </a:xfrm>
          <a:prstGeom prst="rect">
            <a:avLst/>
          </a:prstGeom>
          <a:noFill/>
          <a:ln>
            <a:noFill/>
          </a:ln>
        </p:spPr>
      </p:pic>
      <p:pic>
        <p:nvPicPr>
          <p:cNvPr id="1071" name="Google Shape;1071;p109"/>
          <p:cNvPicPr preferRelativeResize="0"/>
          <p:nvPr/>
        </p:nvPicPr>
        <p:blipFill rotWithShape="1">
          <a:blip r:embed="rId7">
            <a:alphaModFix/>
          </a:blip>
          <a:srcRect l="51270" t="22382" r="34998" b="52173"/>
          <a:stretch/>
        </p:blipFill>
        <p:spPr>
          <a:xfrm>
            <a:off x="6278663" y="2037248"/>
            <a:ext cx="401983" cy="501051"/>
          </a:xfrm>
          <a:prstGeom prst="rect">
            <a:avLst/>
          </a:prstGeom>
          <a:noFill/>
          <a:ln>
            <a:noFill/>
          </a:ln>
        </p:spPr>
      </p:pic>
      <p:pic>
        <p:nvPicPr>
          <p:cNvPr id="1072" name="Google Shape;1072;p109"/>
          <p:cNvPicPr preferRelativeResize="0"/>
          <p:nvPr/>
        </p:nvPicPr>
        <p:blipFill rotWithShape="1">
          <a:blip r:embed="rId7">
            <a:alphaModFix/>
          </a:blip>
          <a:srcRect l="52226" t="51797" r="37077" b="31286"/>
          <a:stretch/>
        </p:blipFill>
        <p:spPr>
          <a:xfrm>
            <a:off x="6344510" y="2520444"/>
            <a:ext cx="270313" cy="287527"/>
          </a:xfrm>
          <a:prstGeom prst="rect">
            <a:avLst/>
          </a:prstGeom>
          <a:noFill/>
          <a:ln>
            <a:noFill/>
          </a:ln>
        </p:spPr>
      </p:pic>
      <p:pic>
        <p:nvPicPr>
          <p:cNvPr id="1073" name="Google Shape;1073;p109"/>
          <p:cNvPicPr preferRelativeResize="0"/>
          <p:nvPr/>
        </p:nvPicPr>
        <p:blipFill rotWithShape="1">
          <a:blip r:embed="rId8">
            <a:alphaModFix/>
          </a:blip>
          <a:srcRect/>
          <a:stretch/>
        </p:blipFill>
        <p:spPr>
          <a:xfrm>
            <a:off x="2261847" y="3577532"/>
            <a:ext cx="429399" cy="456774"/>
          </a:xfrm>
          <a:prstGeom prst="rect">
            <a:avLst/>
          </a:prstGeom>
          <a:noFill/>
          <a:ln>
            <a:noFill/>
          </a:ln>
        </p:spPr>
      </p:pic>
      <p:cxnSp>
        <p:nvCxnSpPr>
          <p:cNvPr id="1074" name="Google Shape;1074;p109"/>
          <p:cNvCxnSpPr>
            <a:endCxn id="1069" idx="1"/>
          </p:cNvCxnSpPr>
          <p:nvPr/>
        </p:nvCxnSpPr>
        <p:spPr>
          <a:xfrm rot="10800000" flipH="1">
            <a:off x="5343080" y="1313942"/>
            <a:ext cx="1220400" cy="964200"/>
          </a:xfrm>
          <a:prstGeom prst="straightConnector1">
            <a:avLst/>
          </a:prstGeom>
          <a:noFill/>
          <a:ln w="19050" cap="flat" cmpd="sng">
            <a:solidFill>
              <a:schemeClr val="dk1"/>
            </a:solidFill>
            <a:prstDash val="dash"/>
            <a:round/>
            <a:headEnd type="none" w="sm" len="sm"/>
            <a:tailEnd type="none" w="sm" len="sm"/>
          </a:ln>
        </p:spPr>
      </p:cxnSp>
      <p:cxnSp>
        <p:nvCxnSpPr>
          <p:cNvPr id="1075" name="Google Shape;1075;p109"/>
          <p:cNvCxnSpPr>
            <a:endCxn id="1071" idx="1"/>
          </p:cNvCxnSpPr>
          <p:nvPr/>
        </p:nvCxnSpPr>
        <p:spPr>
          <a:xfrm rot="10800000" flipH="1">
            <a:off x="5342663" y="2287774"/>
            <a:ext cx="936000" cy="1443600"/>
          </a:xfrm>
          <a:prstGeom prst="straightConnector1">
            <a:avLst/>
          </a:prstGeom>
          <a:noFill/>
          <a:ln w="19050" cap="flat" cmpd="sng">
            <a:solidFill>
              <a:schemeClr val="dk1"/>
            </a:solidFill>
            <a:prstDash val="dash"/>
            <a:round/>
            <a:headEnd type="none" w="sm" len="sm"/>
            <a:tailEnd type="none" w="sm" len="sm"/>
          </a:ln>
        </p:spPr>
      </p:cxnSp>
      <p:cxnSp>
        <p:nvCxnSpPr>
          <p:cNvPr id="1076" name="Google Shape;1076;p109"/>
          <p:cNvCxnSpPr/>
          <p:nvPr/>
        </p:nvCxnSpPr>
        <p:spPr>
          <a:xfrm rot="10800000" flipH="1">
            <a:off x="5342606" y="3478225"/>
            <a:ext cx="1107900" cy="461100"/>
          </a:xfrm>
          <a:prstGeom prst="straightConnector1">
            <a:avLst/>
          </a:prstGeom>
          <a:noFill/>
          <a:ln w="19050" cap="flat" cmpd="sng">
            <a:solidFill>
              <a:schemeClr val="dk1"/>
            </a:solidFill>
            <a:prstDash val="dash"/>
            <a:round/>
            <a:headEnd type="none" w="sm" len="sm"/>
            <a:tailEnd type="none" w="sm" len="sm"/>
          </a:ln>
        </p:spPr>
      </p:cxnSp>
      <p:cxnSp>
        <p:nvCxnSpPr>
          <p:cNvPr id="1077" name="Google Shape;1077;p109"/>
          <p:cNvCxnSpPr/>
          <p:nvPr/>
        </p:nvCxnSpPr>
        <p:spPr>
          <a:xfrm>
            <a:off x="3008789" y="1812498"/>
            <a:ext cx="894600" cy="1859400"/>
          </a:xfrm>
          <a:prstGeom prst="straightConnector1">
            <a:avLst/>
          </a:prstGeom>
          <a:noFill/>
          <a:ln w="19050" cap="flat" cmpd="sng">
            <a:solidFill>
              <a:schemeClr val="dk1"/>
            </a:solidFill>
            <a:prstDash val="dash"/>
            <a:round/>
            <a:headEnd type="none" w="sm" len="sm"/>
            <a:tailEnd type="none" w="sm" len="sm"/>
          </a:ln>
        </p:spPr>
      </p:cxnSp>
      <p:cxnSp>
        <p:nvCxnSpPr>
          <p:cNvPr id="1078" name="Google Shape;1078;p109"/>
          <p:cNvCxnSpPr/>
          <p:nvPr/>
        </p:nvCxnSpPr>
        <p:spPr>
          <a:xfrm>
            <a:off x="2896002" y="3779408"/>
            <a:ext cx="997800" cy="90000"/>
          </a:xfrm>
          <a:prstGeom prst="straightConnector1">
            <a:avLst/>
          </a:prstGeom>
          <a:noFill/>
          <a:ln w="19050" cap="flat" cmpd="sng">
            <a:solidFill>
              <a:schemeClr val="dk1"/>
            </a:solidFill>
            <a:prstDash val="dash"/>
            <a:round/>
            <a:headEnd type="none" w="sm" len="sm"/>
            <a:tailEnd type="none" w="sm" len="sm"/>
          </a:ln>
        </p:spPr>
      </p:cxnSp>
      <p:sp>
        <p:nvSpPr>
          <p:cNvPr id="1079" name="Google Shape;1079;p109"/>
          <p:cNvSpPr txBox="1"/>
          <p:nvPr/>
        </p:nvSpPr>
        <p:spPr>
          <a:xfrm>
            <a:off x="6965477" y="1048919"/>
            <a:ext cx="1774615" cy="553968"/>
          </a:xfrm>
          <a:prstGeom prst="rect">
            <a:avLst/>
          </a:prstGeom>
          <a:noFill/>
          <a:ln>
            <a:noFill/>
          </a:ln>
        </p:spPr>
        <p:txBody>
          <a:bodyPr spcFirstLastPara="1" wrap="square" lIns="91425" tIns="91425" rIns="91425" bIns="91425" anchor="t" anchorCtr="0">
            <a:spAutoFit/>
          </a:bodyPr>
          <a:lstStyle/>
          <a:p>
            <a:pPr lvl="0">
              <a:buSzPts val="1100"/>
              <a:defRPr sz="1100" b="1">
                <a:solidFill>
                  <a:srgbClr val="000000"/>
                </a:solidFill>
                <a:latin typeface="Arial"/>
                <a:ea typeface="Arial"/>
                <a:cs typeface="Arial"/>
                <a:sym typeface="Arial"/>
              </a:defRPr>
            </a:pPr>
            <a:r>
              <a:rPr lang="ru-RU" sz="1200" dirty="0"/>
              <a:t>Вода</a:t>
            </a:r>
            <a:endParaRPr lang="ru-RU" sz="1200" b="1" dirty="0"/>
          </a:p>
          <a:p>
            <a:pPr lvl="0">
              <a:buSzPts val="1000"/>
              <a:defRPr sz="1000">
                <a:solidFill>
                  <a:srgbClr val="000000"/>
                </a:solidFill>
                <a:latin typeface="Arial"/>
                <a:ea typeface="Arial"/>
                <a:cs typeface="Arial"/>
                <a:sym typeface="Arial"/>
              </a:defRPr>
            </a:pPr>
            <a:r>
              <a:rPr lang="ru-RU" sz="1200" dirty="0"/>
              <a:t>Основной компонент.</a:t>
            </a:r>
          </a:p>
        </p:txBody>
      </p:sp>
      <p:sp>
        <p:nvSpPr>
          <p:cNvPr id="1080" name="Google Shape;1080;p109"/>
          <p:cNvSpPr txBox="1"/>
          <p:nvPr/>
        </p:nvSpPr>
        <p:spPr>
          <a:xfrm>
            <a:off x="6651500" y="1700780"/>
            <a:ext cx="2165400" cy="1292631"/>
          </a:xfrm>
          <a:prstGeom prst="rect">
            <a:avLst/>
          </a:prstGeom>
          <a:noFill/>
          <a:ln>
            <a:noFill/>
          </a:ln>
        </p:spPr>
        <p:txBody>
          <a:bodyPr spcFirstLastPara="1" wrap="square" lIns="91425" tIns="91425" rIns="91425" bIns="91425" anchor="t" anchorCtr="0">
            <a:spAutoFit/>
          </a:bodyPr>
          <a:lstStyle/>
          <a:p>
            <a:pPr lvl="0">
              <a:buSzPts val="1000"/>
              <a:defRPr sz="1000" b="1">
                <a:solidFill>
                  <a:srgbClr val="000000"/>
                </a:solidFill>
                <a:latin typeface="Arial"/>
                <a:ea typeface="Arial"/>
                <a:cs typeface="Arial"/>
                <a:sym typeface="Arial"/>
              </a:defRPr>
            </a:pPr>
            <a:r>
              <a:rPr lang="ru-RU" sz="1200" dirty="0"/>
              <a:t>Действующее вещество</a:t>
            </a:r>
            <a:endParaRPr lang="ru-RU" sz="1200" b="1" dirty="0"/>
          </a:p>
          <a:p>
            <a:pPr lvl="0">
              <a:buSzPts val="900"/>
              <a:defRPr sz="900">
                <a:solidFill>
                  <a:srgbClr val="000000"/>
                </a:solidFill>
                <a:latin typeface="Arial"/>
                <a:ea typeface="Arial"/>
                <a:cs typeface="Arial"/>
                <a:sym typeface="Arial"/>
              </a:defRPr>
            </a:pPr>
            <a:r>
              <a:rPr lang="ru-RU" sz="1200" dirty="0"/>
              <a:t>Очень небольшое количество безвредной формы бактерий или вирусов, против которых вы получаете иммунитет.</a:t>
            </a:r>
          </a:p>
        </p:txBody>
      </p:sp>
      <p:sp>
        <p:nvSpPr>
          <p:cNvPr id="1081" name="Google Shape;1081;p109"/>
          <p:cNvSpPr txBox="1"/>
          <p:nvPr/>
        </p:nvSpPr>
        <p:spPr>
          <a:xfrm>
            <a:off x="6755000" y="3073875"/>
            <a:ext cx="2226900" cy="1292631"/>
          </a:xfrm>
          <a:prstGeom prst="rect">
            <a:avLst/>
          </a:prstGeom>
          <a:noFill/>
          <a:ln>
            <a:noFill/>
          </a:ln>
        </p:spPr>
        <p:txBody>
          <a:bodyPr spcFirstLastPara="1" wrap="square" lIns="91425" tIns="91425" rIns="91425" bIns="91425" anchor="t" anchorCtr="0">
            <a:spAutoFit/>
          </a:bodyPr>
          <a:lstStyle/>
          <a:p>
            <a:r>
              <a:rPr lang="ru-RU" sz="1200" b="1" dirty="0"/>
              <a:t>Остаточные следы</a:t>
            </a:r>
            <a:endParaRPr lang="ru-RU" sz="1200" dirty="0"/>
          </a:p>
          <a:p>
            <a:r>
              <a:rPr lang="ru-RU" sz="1200" dirty="0"/>
              <a:t>...веществ, использованных при производстве вакцин, измеряемые в миллионных или миллиардных долях в готовых вакцинах.</a:t>
            </a:r>
          </a:p>
        </p:txBody>
      </p:sp>
      <p:sp>
        <p:nvSpPr>
          <p:cNvPr id="1082" name="Google Shape;1082;p109"/>
          <p:cNvSpPr txBox="1"/>
          <p:nvPr/>
        </p:nvSpPr>
        <p:spPr>
          <a:xfrm>
            <a:off x="252442" y="2692875"/>
            <a:ext cx="2316854" cy="2031295"/>
          </a:xfrm>
          <a:prstGeom prst="rect">
            <a:avLst/>
          </a:prstGeom>
          <a:noFill/>
          <a:ln>
            <a:noFill/>
          </a:ln>
        </p:spPr>
        <p:txBody>
          <a:bodyPr spcFirstLastPara="1" wrap="square" lIns="91425" tIns="91425" rIns="91425" bIns="91425" anchor="t" anchorCtr="0">
            <a:spAutoFit/>
          </a:bodyPr>
          <a:lstStyle/>
          <a:p>
            <a:r>
              <a:rPr lang="ru-RU" sz="1200" b="1" dirty="0"/>
              <a:t>Адъювант </a:t>
            </a:r>
            <a:endParaRPr lang="ru-RU" sz="1200" dirty="0"/>
          </a:p>
          <a:p>
            <a:r>
              <a:rPr lang="ru-RU" sz="1200" dirty="0"/>
              <a:t>Помогает вакцине действовать лучше, создавая более сильный иммунный ответ на вакцину. Содержится только в некоторых вакцинах. Не представляет риска для здоровья в очень малых количествах.</a:t>
            </a:r>
          </a:p>
        </p:txBody>
      </p:sp>
      <p:sp>
        <p:nvSpPr>
          <p:cNvPr id="1083" name="Google Shape;1083;p109"/>
          <p:cNvSpPr txBox="1"/>
          <p:nvPr/>
        </p:nvSpPr>
        <p:spPr>
          <a:xfrm>
            <a:off x="510493" y="1035065"/>
            <a:ext cx="2136532" cy="1477297"/>
          </a:xfrm>
          <a:prstGeom prst="rect">
            <a:avLst/>
          </a:prstGeom>
          <a:noFill/>
          <a:ln>
            <a:noFill/>
          </a:ln>
        </p:spPr>
        <p:txBody>
          <a:bodyPr spcFirstLastPara="1" wrap="square" lIns="91425" tIns="91425" rIns="91425" bIns="91425" anchor="t" anchorCtr="0">
            <a:spAutoFit/>
          </a:bodyPr>
          <a:lstStyle/>
          <a:p>
            <a:pPr lvl="0">
              <a:buSzPts val="1000"/>
              <a:defRPr sz="1000" b="1">
                <a:solidFill>
                  <a:srgbClr val="000000"/>
                </a:solidFill>
                <a:latin typeface="Arial"/>
                <a:ea typeface="Arial"/>
                <a:cs typeface="Arial"/>
                <a:sym typeface="Arial"/>
              </a:defRPr>
            </a:pPr>
            <a:r>
              <a:rPr lang="ru-RU" sz="1200" dirty="0"/>
              <a:t>Консерванты и стабилизаторы</a:t>
            </a:r>
            <a:endParaRPr lang="ru-RU" sz="1200" b="1" dirty="0"/>
          </a:p>
          <a:p>
            <a:r>
              <a:rPr lang="ru-RU" sz="1200" dirty="0"/>
              <a:t>Поддерживают качество вакцин, обеспечивают безопасное хранение и предотвращают загрязнение.</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87"/>
        <p:cNvGrpSpPr/>
        <p:nvPr/>
      </p:nvGrpSpPr>
      <p:grpSpPr>
        <a:xfrm>
          <a:off x="0" y="0"/>
          <a:ext cx="0" cy="0"/>
          <a:chOff x="0" y="0"/>
          <a:chExt cx="0" cy="0"/>
        </a:xfrm>
      </p:grpSpPr>
      <p:sp>
        <p:nvSpPr>
          <p:cNvPr id="1088" name="Google Shape;1088;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defRPr b="1"/>
            </a:pPr>
            <a:r>
              <a:rPr dirty="0" err="1"/>
              <a:t>Статья</a:t>
            </a:r>
            <a:r>
              <a:rPr dirty="0"/>
              <a:t> 3. </a:t>
            </a:r>
            <a:r>
              <a:rPr lang="ru-RU" dirty="0"/>
              <a:t>Что такое вакцины и как они работают? </a:t>
            </a:r>
            <a:endParaRPr dirty="0"/>
          </a:p>
        </p:txBody>
      </p:sp>
      <p:sp>
        <p:nvSpPr>
          <p:cNvPr id="1089" name="Google Shape;1089;p110"/>
          <p:cNvSpPr txBox="1">
            <a:spLocks noGrp="1"/>
          </p:cNvSpPr>
          <p:nvPr>
            <p:ph type="body" idx="1"/>
          </p:nvPr>
        </p:nvSpPr>
        <p:spPr>
          <a:xfrm>
            <a:off x="334406" y="1182247"/>
            <a:ext cx="8520600" cy="1837500"/>
          </a:xfrm>
          <a:prstGeom prst="rect">
            <a:avLst/>
          </a:prstGeom>
          <a:noFill/>
          <a:ln>
            <a:noFill/>
          </a:ln>
        </p:spPr>
        <p:txBody>
          <a:bodyPr spcFirstLastPara="1" wrap="square" lIns="91425" tIns="91425" rIns="91425" bIns="91425" anchor="t" anchorCtr="0">
            <a:noAutofit/>
          </a:bodyPr>
          <a:lstStyle/>
          <a:p>
            <a:pPr marL="0" indent="0">
              <a:spcAft>
                <a:spcPts val="1200"/>
              </a:spcAft>
              <a:buNone/>
            </a:pPr>
            <a:r>
              <a:rPr lang="ru-RU" sz="1400" dirty="0"/>
              <a:t>Это значит, что в следующий раз, когда ваши иммунные клетки столкнутся с вирусом или бактерией, например если кто-то из заболевших кашляет или чихает рядом с вами, ваши </a:t>
            </a:r>
            <a:r>
              <a:rPr lang="ru-RU" sz="1400" b="1" dirty="0"/>
              <a:t>белые кровяные тельца, обладающие памятью</a:t>
            </a:r>
            <a:r>
              <a:rPr lang="ru-RU" sz="1400" dirty="0"/>
              <a:t>, смогут немедленно выработать антитела, которые сдержат вирус или бактерию, предотвратят серьезную инфекцию и не дадут вам заболеть. Вы не только не заболеете, но и снизите вероятность передачи заболевания окружающим.</a:t>
            </a:r>
          </a:p>
          <a:p>
            <a:pPr marL="0" lvl="0" indent="0" algn="l" rtl="0">
              <a:lnSpc>
                <a:spcPct val="115000"/>
              </a:lnSpc>
              <a:spcBef>
                <a:spcPts val="0"/>
              </a:spcBef>
              <a:spcAft>
                <a:spcPts val="1200"/>
              </a:spcAft>
              <a:buSzPts val="1800"/>
              <a:buNone/>
            </a:pPr>
            <a:r>
              <a:rPr sz="1400" dirty="0"/>
              <a:t> </a:t>
            </a:r>
          </a:p>
        </p:txBody>
      </p:sp>
      <p:pic>
        <p:nvPicPr>
          <p:cNvPr id="1090" name="Google Shape;1090;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91" name="Google Shape;1091;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92" name="Google Shape;1092;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93" name="Google Shape;1093;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94" name="Google Shape;1094;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95" name="Google Shape;1095;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96" name="Google Shape;1096;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97" name="Google Shape;1097;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98" name="Google Shape;1098;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099" name="Google Shape;1099;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100" name="Google Shape;1100;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101" name="Google Shape;1101;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102" name="Google Shape;1102;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103" name="Google Shape;1103;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104" name="Google Shape;1104;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105" name="Google Shape;1105;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09"/>
        <p:cNvGrpSpPr/>
        <p:nvPr/>
      </p:nvGrpSpPr>
      <p:grpSpPr>
        <a:xfrm>
          <a:off x="0" y="0"/>
          <a:ext cx="0" cy="0"/>
          <a:chOff x="0" y="0"/>
          <a:chExt cx="0" cy="0"/>
        </a:xfrm>
      </p:grpSpPr>
      <p:sp>
        <p:nvSpPr>
          <p:cNvPr id="1110" name="Google Shape;1110;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defRPr b="1"/>
            </a:pPr>
            <a:r>
              <a:rPr dirty="0" err="1"/>
              <a:t>Статья</a:t>
            </a:r>
            <a:r>
              <a:rPr dirty="0"/>
              <a:t> 3. </a:t>
            </a:r>
            <a:r>
              <a:rPr lang="ru-RU" dirty="0"/>
              <a:t>Что такое вакцины и как они работают? </a:t>
            </a:r>
            <a:endParaRPr dirty="0"/>
          </a:p>
        </p:txBody>
      </p:sp>
      <p:sp>
        <p:nvSpPr>
          <p:cNvPr id="1111" name="Google Shape;1111;p111"/>
          <p:cNvSpPr txBox="1">
            <a:spLocks noGrp="1"/>
          </p:cNvSpPr>
          <p:nvPr>
            <p:ph type="body" idx="1"/>
          </p:nvPr>
        </p:nvSpPr>
        <p:spPr>
          <a:xfrm>
            <a:off x="311700" y="1113205"/>
            <a:ext cx="8520600" cy="3416400"/>
          </a:xfrm>
          <a:prstGeom prst="rect">
            <a:avLst/>
          </a:prstGeom>
          <a:noFill/>
          <a:ln>
            <a:noFill/>
          </a:ln>
        </p:spPr>
        <p:txBody>
          <a:bodyPr spcFirstLastPara="1" wrap="square" lIns="91425" tIns="91425" rIns="91425" bIns="91425" anchor="t" anchorCtr="0">
            <a:normAutofit/>
          </a:bodyPr>
          <a:lstStyle/>
          <a:p>
            <a:pPr marL="0" lvl="0" indent="0">
              <a:spcBef>
                <a:spcPts val="1200"/>
              </a:spcBef>
              <a:spcAft>
                <a:spcPts val="1200"/>
              </a:spcAft>
              <a:buNone/>
            </a:pPr>
            <a:r>
              <a:rPr lang="ru-RU" dirty="0"/>
              <a:t>Поскольку иммунитет не всегда сохраняется на всю жизнь, в зависимости от патогена, с которым мы пытаемся бороться, нам может понадобиться более одной дозы вакцины в течение всей жизни. Эти «</a:t>
            </a:r>
            <a:r>
              <a:rPr lang="ru-RU" dirty="0" err="1"/>
              <a:t>бустерные</a:t>
            </a:r>
            <a:r>
              <a:rPr lang="ru-RU" dirty="0"/>
              <a:t>» дозы вакцин стимулируют специфические белые кровяные тельца, обладающие памятью, и гарантируют, что они по-прежнему активны в нашей иммунной системе. </a:t>
            </a:r>
          </a:p>
          <a:p>
            <a:pPr marL="0" lvl="0" indent="0">
              <a:spcBef>
                <a:spcPts val="1200"/>
              </a:spcBef>
              <a:spcAft>
                <a:spcPts val="1200"/>
              </a:spcAft>
              <a:buNone/>
            </a:pPr>
            <a:r>
              <a:rPr lang="ru-RU" dirty="0"/>
              <a:t>В следующем разделе речь идет о графике вакцинации, устанавливаемом в каждой стране для защиты нас от наиболее важных заболеваний, которые предотвращаются с помощью вакцин.</a:t>
            </a:r>
            <a:endParaRPr dirty="0"/>
          </a:p>
        </p:txBody>
      </p:sp>
      <p:sp>
        <p:nvSpPr>
          <p:cNvPr id="1112" name="Google Shape;1112;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16"/>
        <p:cNvGrpSpPr/>
        <p:nvPr/>
      </p:nvGrpSpPr>
      <p:grpSpPr>
        <a:xfrm>
          <a:off x="0" y="0"/>
          <a:ext cx="0" cy="0"/>
          <a:chOff x="0" y="0"/>
          <a:chExt cx="0" cy="0"/>
        </a:xfrm>
      </p:grpSpPr>
      <p:sp>
        <p:nvSpPr>
          <p:cNvPr id="1117" name="Google Shape;1117;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7 минут</a:t>
            </a:r>
            <a:endParaRPr sz="1400" b="1" i="0" u="none" strike="noStrike" cap="none">
              <a:solidFill>
                <a:srgbClr val="8E7CC3"/>
              </a:solidFill>
              <a:latin typeface="Arial"/>
              <a:ea typeface="Arial"/>
              <a:cs typeface="Arial"/>
              <a:sym typeface="Arial"/>
            </a:endParaRPr>
          </a:p>
        </p:txBody>
      </p:sp>
      <p:sp>
        <p:nvSpPr>
          <p:cNvPr id="1118" name="Google Shape;1118;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defRPr b="1"/>
            </a:pPr>
            <a:r>
              <a:rPr lang="ru-RU" dirty="0"/>
              <a:t>Тест </a:t>
            </a:r>
            <a:endParaRPr b="1" dirty="0"/>
          </a:p>
          <a:p>
            <a:pPr marL="0" lvl="0" indent="0" algn="ctr" rtl="0">
              <a:lnSpc>
                <a:spcPct val="100000"/>
              </a:lnSpc>
              <a:spcBef>
                <a:spcPts val="0"/>
              </a:spcBef>
              <a:spcAft>
                <a:spcPts val="0"/>
              </a:spcAft>
              <a:buClr>
                <a:schemeClr val="dk1"/>
              </a:buClr>
              <a:buSzPct val="39285"/>
              <a:buFont typeface="Arial"/>
              <a:buNone/>
            </a:pPr>
            <a:endParaRPr b="1" dirty="0"/>
          </a:p>
          <a:p>
            <a:pPr marL="0" lvl="0" indent="0" algn="ctr" rtl="0">
              <a:lnSpc>
                <a:spcPct val="100000"/>
              </a:lnSpc>
              <a:spcBef>
                <a:spcPts val="0"/>
              </a:spcBef>
              <a:spcAft>
                <a:spcPts val="0"/>
              </a:spcAft>
              <a:buSzPct val="111111"/>
              <a:buNone/>
            </a:pPr>
            <a:endParaRPr dirty="0"/>
          </a:p>
        </p:txBody>
      </p:sp>
      <p:sp>
        <p:nvSpPr>
          <p:cNvPr id="1119" name="Google Shape;1119;p112"/>
          <p:cNvSpPr txBox="1"/>
          <p:nvPr/>
        </p:nvSpPr>
        <p:spPr>
          <a:xfrm>
            <a:off x="434550" y="1074400"/>
            <a:ext cx="8274900" cy="3277790"/>
          </a:xfrm>
          <a:prstGeom prst="rect">
            <a:avLst/>
          </a:prstGeom>
          <a:noFill/>
          <a:ln>
            <a:noFill/>
          </a:ln>
        </p:spPr>
        <p:txBody>
          <a:bodyPr spcFirstLastPara="1" wrap="square" lIns="91425" tIns="91425" rIns="91425" bIns="91425" anchor="t" anchorCtr="0">
            <a:spAutoFit/>
          </a:bodyPr>
          <a:lstStyle/>
          <a:p>
            <a:pPr marL="457200" lvl="0" indent="-317500">
              <a:lnSpc>
                <a:spcPct val="115000"/>
              </a:lnSpc>
              <a:buClr>
                <a:schemeClr val="dk2"/>
              </a:buClr>
              <a:buSzPts val="1400"/>
              <a:buFont typeface="Arial"/>
              <a:buAutoNum type="arabicPeriod"/>
              <a:defRPr sz="1400">
                <a:solidFill>
                  <a:schemeClr val="dk2"/>
                </a:solidFill>
                <a:latin typeface="Arial"/>
                <a:ea typeface="Arial"/>
                <a:cs typeface="Arial"/>
                <a:sym typeface="Arial"/>
              </a:defRPr>
            </a:pPr>
            <a:r>
              <a:rPr lang="ru-RU" dirty="0"/>
              <a:t>Вакцины стимулируют вашу иммунную систему к производству белых кровяных телец, обладающих памятью.</a:t>
            </a:r>
            <a:r>
              <a:rPr dirty="0"/>
              <a:t> (</a:t>
            </a:r>
            <a:r>
              <a:rPr lang="ru-RU" u="sng" dirty="0"/>
              <a:t>Верно</a:t>
            </a:r>
            <a:r>
              <a:rPr dirty="0"/>
              <a:t>/</a:t>
            </a:r>
            <a:r>
              <a:rPr lang="ru-RU" dirty="0"/>
              <a:t>Неверно</a:t>
            </a:r>
            <a:r>
              <a:rPr dirty="0"/>
              <a:t>)</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defRPr sz="1400">
                <a:solidFill>
                  <a:schemeClr val="dk2"/>
                </a:solidFill>
                <a:latin typeface="Arial"/>
                <a:ea typeface="Arial"/>
                <a:cs typeface="Arial"/>
                <a:sym typeface="Arial"/>
              </a:defRPr>
            </a:pPr>
            <a:r>
              <a:rPr lang="ru-RU" dirty="0"/>
              <a:t>Вакцины содержат целый патоген для стимулирования вашей иммунной системы. </a:t>
            </a:r>
            <a:r>
              <a:rPr dirty="0"/>
              <a:t>(</a:t>
            </a:r>
            <a:r>
              <a:rPr lang="ru-RU" dirty="0"/>
              <a:t>Верно</a:t>
            </a:r>
            <a:r>
              <a:rPr dirty="0"/>
              <a:t>/</a:t>
            </a:r>
            <a:r>
              <a:rPr lang="ru-RU" u="sng" dirty="0"/>
              <a:t>Неверно</a:t>
            </a:r>
            <a:r>
              <a:rPr dirty="0"/>
              <a:t>)</a:t>
            </a:r>
            <a:endParaRPr lang="ru-RU" dirty="0"/>
          </a:p>
          <a:p>
            <a:pPr marL="457200" lvl="0" indent="-317500">
              <a:lnSpc>
                <a:spcPct val="115000"/>
              </a:lnSpc>
              <a:spcBef>
                <a:spcPts val="1200"/>
              </a:spcBef>
              <a:buClr>
                <a:schemeClr val="dk2"/>
              </a:buClr>
              <a:buSzPts val="1400"/>
              <a:buFont typeface="Arial"/>
              <a:buAutoNum type="arabicPeriod"/>
              <a:defRPr sz="1400">
                <a:solidFill>
                  <a:schemeClr val="dk2"/>
                </a:solidFill>
                <a:latin typeface="Arial"/>
                <a:ea typeface="Arial"/>
                <a:cs typeface="Arial"/>
                <a:sym typeface="Arial"/>
              </a:defRPr>
            </a:pPr>
            <a:r>
              <a:rPr lang="ru-RU" dirty="0"/>
              <a:t>Основными ингредиентами вакцин являются консерванты и стабилизаторы. (Верно/</a:t>
            </a:r>
            <a:r>
              <a:rPr lang="ru-RU" u="sng" dirty="0"/>
              <a:t>Неверно</a:t>
            </a:r>
            <a:r>
              <a:rPr lang="en-US" dirty="0"/>
              <a:t> )</a:t>
            </a:r>
            <a:endParaRPr lang="ru-RU" dirty="0"/>
          </a:p>
          <a:p>
            <a:pPr marL="457200" indent="-317500">
              <a:lnSpc>
                <a:spcPct val="115000"/>
              </a:lnSpc>
              <a:spcBef>
                <a:spcPts val="1200"/>
              </a:spcBef>
              <a:buClr>
                <a:schemeClr val="dk2"/>
              </a:buClr>
              <a:buSzPts val="1400"/>
              <a:buFont typeface="Arial"/>
              <a:buAutoNum type="arabicPeriod"/>
              <a:defRPr sz="1400">
                <a:solidFill>
                  <a:schemeClr val="dk2"/>
                </a:solidFill>
                <a:latin typeface="Arial"/>
                <a:ea typeface="Arial"/>
                <a:cs typeface="Arial"/>
                <a:sym typeface="Arial"/>
              </a:defRPr>
            </a:pPr>
            <a:r>
              <a:rPr lang="ru-RU" dirty="0" err="1"/>
              <a:t>Бустерные</a:t>
            </a:r>
            <a:r>
              <a:rPr lang="ru-RU" dirty="0"/>
              <a:t> дозы вакцин предназначены только для людей со слабой иммунной системой. (Верно/</a:t>
            </a:r>
            <a:r>
              <a:rPr lang="ru-RU" u="sng" dirty="0"/>
              <a:t>Неверно</a:t>
            </a:r>
            <a:r>
              <a:rPr lang="ru-RU" dirty="0"/>
              <a:t>)</a:t>
            </a:r>
            <a:endParaRPr lang="ru-RU" dirty="0">
              <a:solidFill>
                <a:schemeClr val="dk2"/>
              </a:solidFill>
            </a:endParaRPr>
          </a:p>
          <a:p>
            <a:pPr marL="457200" lvl="0" indent="-317500">
              <a:lnSpc>
                <a:spcPct val="115000"/>
              </a:lnSpc>
              <a:spcBef>
                <a:spcPts val="1200"/>
              </a:spcBef>
              <a:buClr>
                <a:schemeClr val="dk2"/>
              </a:buClr>
              <a:buSzPts val="1400"/>
              <a:buFont typeface="Arial"/>
              <a:buAutoNum type="arabicPeriod"/>
              <a:defRPr sz="1400">
                <a:solidFill>
                  <a:schemeClr val="dk2"/>
                </a:solidFill>
                <a:latin typeface="Arial"/>
                <a:ea typeface="Arial"/>
                <a:cs typeface="Arial"/>
                <a:sym typeface="Arial"/>
              </a:defRPr>
            </a:pPr>
            <a:r>
              <a:rPr lang="ru-RU" dirty="0"/>
              <a:t>У вас меньше шансов передать болезнь другим, если у вас выработался иммунитет к ней. (</a:t>
            </a:r>
            <a:r>
              <a:rPr lang="ru-RU" u="sng" dirty="0"/>
              <a:t>Верно</a:t>
            </a:r>
            <a:r>
              <a:rPr lang="ru-RU" dirty="0"/>
              <a:t>/</a:t>
            </a:r>
            <a:r>
              <a:rPr dirty="0" err="1"/>
              <a:t>Не</a:t>
            </a:r>
            <a:r>
              <a:rPr lang="ru-RU" dirty="0"/>
              <a:t>верно)</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3"/>
        <p:cNvGrpSpPr/>
        <p:nvPr/>
      </p:nvGrpSpPr>
      <p:grpSpPr>
        <a:xfrm>
          <a:off x="0" y="0"/>
          <a:ext cx="0" cy="0"/>
          <a:chOff x="0" y="0"/>
          <a:chExt cx="0" cy="0"/>
        </a:xfrm>
      </p:grpSpPr>
      <p:sp>
        <p:nvSpPr>
          <p:cNvPr id="1124" name="Google Shape;1124;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defRPr b="1"/>
            </a:pPr>
            <a:r>
              <a:rPr lang="ru-RU" dirty="0"/>
              <a:t>Тест </a:t>
            </a:r>
            <a:r>
              <a:rPr dirty="0"/>
              <a:t>(</a:t>
            </a:r>
            <a:r>
              <a:rPr dirty="0" err="1"/>
              <a:t>ответы</a:t>
            </a:r>
            <a:r>
              <a:rPr dirty="0"/>
              <a:t>)</a:t>
            </a:r>
            <a:endParaRPr b="1" dirty="0"/>
          </a:p>
          <a:p>
            <a:pPr marL="0" lvl="0" indent="0" algn="ctr" rtl="0">
              <a:lnSpc>
                <a:spcPct val="100000"/>
              </a:lnSpc>
              <a:spcBef>
                <a:spcPts val="0"/>
              </a:spcBef>
              <a:spcAft>
                <a:spcPts val="0"/>
              </a:spcAft>
              <a:buClr>
                <a:schemeClr val="dk1"/>
              </a:buClr>
              <a:buSzPct val="39285"/>
              <a:buFont typeface="Arial"/>
              <a:buNone/>
            </a:pPr>
            <a:endParaRPr b="1" dirty="0"/>
          </a:p>
          <a:p>
            <a:pPr marL="0" lvl="0" indent="0" algn="ctr" rtl="0">
              <a:lnSpc>
                <a:spcPct val="100000"/>
              </a:lnSpc>
              <a:spcBef>
                <a:spcPts val="0"/>
              </a:spcBef>
              <a:spcAft>
                <a:spcPts val="0"/>
              </a:spcAft>
              <a:buSzPct val="111111"/>
              <a:buNone/>
            </a:pPr>
            <a:endParaRPr dirty="0"/>
          </a:p>
        </p:txBody>
      </p:sp>
      <p:sp>
        <p:nvSpPr>
          <p:cNvPr id="1125" name="Google Shape;1125;p113"/>
          <p:cNvSpPr txBox="1"/>
          <p:nvPr/>
        </p:nvSpPr>
        <p:spPr>
          <a:xfrm>
            <a:off x="434550" y="1032185"/>
            <a:ext cx="8274900" cy="4021070"/>
          </a:xfrm>
          <a:prstGeom prst="rect">
            <a:avLst/>
          </a:prstGeom>
          <a:noFill/>
          <a:ln>
            <a:noFill/>
          </a:ln>
        </p:spPr>
        <p:txBody>
          <a:bodyPr spcFirstLastPara="1" wrap="square" lIns="91425" tIns="91425" rIns="91425" bIns="91425" anchor="t" anchorCtr="0">
            <a:spAutoFit/>
          </a:bodyPr>
          <a:lstStyle/>
          <a:p>
            <a:pPr marL="457200" lvl="0" indent="-292100">
              <a:lnSpc>
                <a:spcPct val="115000"/>
              </a:lnSpc>
              <a:buClr>
                <a:schemeClr val="dk2"/>
              </a:buClr>
              <a:buSzPts val="1000"/>
              <a:buFont typeface="Arial"/>
              <a:buAutoNum type="arabicPeriod"/>
              <a:defRPr sz="1000">
                <a:solidFill>
                  <a:srgbClr val="444746"/>
                </a:solidFill>
                <a:latin typeface="Arial"/>
                <a:ea typeface="Arial"/>
                <a:cs typeface="Arial"/>
                <a:sym typeface="Arial"/>
              </a:defRPr>
            </a:pPr>
            <a:r>
              <a:rPr lang="ru-RU" sz="1300" b="1" dirty="0"/>
              <a:t>Верно</a:t>
            </a:r>
            <a:r>
              <a:rPr sz="1300" dirty="0"/>
              <a:t>!</a:t>
            </a:r>
            <a:r>
              <a:rPr lang="ru-RU" sz="1300" dirty="0"/>
              <a:t> Вакцины стимулируют ваши белые кровяные тельца и подвергают их воздействию определенного патогена, в результате чего образуются белые кровяные тельца, обладающие памятью, специфичные для этого патогена.</a:t>
            </a:r>
            <a:endParaRPr sz="1300" b="0" i="0" u="none" strike="noStrike" cap="none" dirty="0">
              <a:solidFill>
                <a:schemeClr val="dk2"/>
              </a:solidFill>
              <a:sym typeface="Arial"/>
            </a:endParaRPr>
          </a:p>
          <a:p>
            <a:pPr marL="457200" lvl="0" indent="-292100">
              <a:lnSpc>
                <a:spcPct val="115000"/>
              </a:lnSpc>
              <a:spcBef>
                <a:spcPts val="1200"/>
              </a:spcBef>
              <a:buClr>
                <a:schemeClr val="dk2"/>
              </a:buClr>
              <a:buSzPts val="1000"/>
              <a:buFont typeface="Arial"/>
              <a:buAutoNum type="arabicPeriod"/>
              <a:defRPr sz="1000">
                <a:solidFill>
                  <a:srgbClr val="444746"/>
                </a:solidFill>
                <a:latin typeface="Arial"/>
                <a:ea typeface="Arial"/>
                <a:cs typeface="Arial"/>
                <a:sym typeface="Arial"/>
              </a:defRPr>
            </a:pPr>
            <a:r>
              <a:rPr lang="ru-RU" sz="1300" b="1" dirty="0"/>
              <a:t>Неверно</a:t>
            </a:r>
            <a:r>
              <a:rPr sz="1300" dirty="0"/>
              <a:t>.</a:t>
            </a:r>
            <a:r>
              <a:rPr lang="ru-RU" sz="1300" dirty="0"/>
              <a:t> Вакцины никогда не содержат весь патоген. Патоген либо убит заранее, либо в вакцину включен лишь небольшой фрагмент патогена.</a:t>
            </a:r>
            <a:endParaRPr sz="1300" b="0" i="0" u="none" strike="noStrike" cap="none" dirty="0">
              <a:solidFill>
                <a:schemeClr val="dk2"/>
              </a:solidFill>
              <a:sym typeface="Arial"/>
            </a:endParaRPr>
          </a:p>
          <a:p>
            <a:pPr marL="457200" lvl="0" indent="-292100">
              <a:lnSpc>
                <a:spcPct val="115000"/>
              </a:lnSpc>
              <a:spcBef>
                <a:spcPts val="1200"/>
              </a:spcBef>
              <a:buClr>
                <a:schemeClr val="dk2"/>
              </a:buClr>
              <a:buSzPts val="1000"/>
              <a:buFont typeface="Arial"/>
              <a:buAutoNum type="arabicPeriod"/>
              <a:defRPr sz="1000">
                <a:solidFill>
                  <a:srgbClr val="444746"/>
                </a:solidFill>
                <a:latin typeface="Arial"/>
                <a:ea typeface="Arial"/>
                <a:cs typeface="Arial"/>
                <a:sym typeface="Arial"/>
              </a:defRPr>
            </a:pPr>
            <a:r>
              <a:rPr lang="ru-RU" sz="1300" b="1" dirty="0"/>
              <a:t>Неверно</a:t>
            </a:r>
            <a:r>
              <a:rPr sz="1300" dirty="0"/>
              <a:t>.</a:t>
            </a:r>
            <a:r>
              <a:rPr lang="ru-RU" sz="1300" dirty="0"/>
              <a:t> Основным компонентом вакцин является вода. При необходимости в некоторые вакцины добавляют консерванты и стабилизаторы, но они составляют лишь очень небольшую часть от общего количества вакцины.</a:t>
            </a:r>
            <a:endParaRPr sz="1300" b="0" i="0" u="none" strike="noStrike" cap="none" dirty="0">
              <a:solidFill>
                <a:schemeClr val="dk2"/>
              </a:solidFill>
              <a:sym typeface="Arial"/>
            </a:endParaRPr>
          </a:p>
          <a:p>
            <a:pPr marL="457200" lvl="0" indent="-292100">
              <a:lnSpc>
                <a:spcPct val="115000"/>
              </a:lnSpc>
              <a:spcBef>
                <a:spcPts val="1200"/>
              </a:spcBef>
              <a:buClr>
                <a:schemeClr val="dk2"/>
              </a:buClr>
              <a:buSzPts val="1000"/>
              <a:buFont typeface="Arial"/>
              <a:buAutoNum type="arabicPeriod"/>
              <a:defRPr sz="1000">
                <a:solidFill>
                  <a:srgbClr val="444746"/>
                </a:solidFill>
                <a:latin typeface="Arial"/>
                <a:ea typeface="Arial"/>
                <a:cs typeface="Arial"/>
                <a:sym typeface="Arial"/>
              </a:defRPr>
            </a:pPr>
            <a:r>
              <a:rPr lang="ru-RU" sz="1300" b="1" dirty="0"/>
              <a:t>Неверно</a:t>
            </a:r>
            <a:r>
              <a:rPr sz="1300" dirty="0"/>
              <a:t>.</a:t>
            </a:r>
            <a:r>
              <a:rPr lang="ru-RU" sz="1300" dirty="0"/>
              <a:t> При многих заболеваниях каждому человеку требуются </a:t>
            </a:r>
            <a:r>
              <a:rPr lang="ru-RU" sz="1300" dirty="0" err="1"/>
              <a:t>бустерные</a:t>
            </a:r>
            <a:r>
              <a:rPr lang="ru-RU" sz="1300" dirty="0"/>
              <a:t> дозы, чтобы сохранить белые кровяные тельца, обладающие памятью, и поддержать иммунитет к заболеванию. Подробнее об этом мы узнаем в следующем разделе курса.</a:t>
            </a:r>
            <a:endParaRPr sz="1300" b="0" i="0" u="none" strike="noStrike" cap="none" dirty="0">
              <a:solidFill>
                <a:schemeClr val="dk2"/>
              </a:solidFill>
              <a:sym typeface="Arial"/>
            </a:endParaRPr>
          </a:p>
          <a:p>
            <a:pPr marL="457200" lvl="0" indent="-292100">
              <a:lnSpc>
                <a:spcPct val="115000"/>
              </a:lnSpc>
              <a:spcBef>
                <a:spcPts val="1200"/>
              </a:spcBef>
              <a:buClr>
                <a:schemeClr val="dk2"/>
              </a:buClr>
              <a:buSzPts val="1000"/>
              <a:buFont typeface="Arial"/>
              <a:buAutoNum type="arabicPeriod"/>
              <a:defRPr sz="1000">
                <a:solidFill>
                  <a:srgbClr val="444746"/>
                </a:solidFill>
                <a:latin typeface="Arial"/>
                <a:ea typeface="Arial"/>
                <a:cs typeface="Arial"/>
                <a:sym typeface="Arial"/>
              </a:defRPr>
            </a:pPr>
            <a:r>
              <a:rPr lang="ru-RU" sz="1300" b="1" dirty="0"/>
              <a:t>Верно</a:t>
            </a:r>
            <a:r>
              <a:rPr sz="1300" dirty="0"/>
              <a:t>!</a:t>
            </a:r>
            <a:r>
              <a:rPr lang="ru-RU" sz="1300" dirty="0"/>
              <a:t> Поскольку при вакцинации у вас не развивается тяжелая форма заболевания, вероятность передачи болезни другим людям, если вы заразились или контактировали с патогеном, гораздо ниже.</a:t>
            </a:r>
            <a:endParaRPr sz="1300" b="0" i="0" u="none" strike="noStrike" cap="none" dirty="0">
              <a:solidFill>
                <a:schemeClr val="dk2"/>
              </a:solidFil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endParaRPr b="1" dirty="0"/>
          </a:p>
        </p:txBody>
      </p:sp>
      <p:sp>
        <p:nvSpPr>
          <p:cNvPr id="163" name="Google Shape;163;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indent="0">
              <a:lnSpc>
                <a:spcPct val="140000"/>
              </a:lnSpc>
              <a:buSzPct val="128342"/>
              <a:buNone/>
              <a:defRPr sz="1650"/>
            </a:pPr>
            <a:r>
              <a:rPr dirty="0"/>
              <a:t>10. </a:t>
            </a:r>
            <a:r>
              <a:rPr dirty="0" err="1"/>
              <a:t>Беременные</a:t>
            </a:r>
            <a:r>
              <a:rPr dirty="0"/>
              <a:t> </a:t>
            </a:r>
            <a:r>
              <a:rPr dirty="0" err="1"/>
              <a:t>могут</a:t>
            </a:r>
            <a:r>
              <a:rPr dirty="0"/>
              <a:t> </a:t>
            </a:r>
            <a:r>
              <a:rPr dirty="0" err="1"/>
              <a:t>защитить</a:t>
            </a:r>
            <a:r>
              <a:rPr dirty="0"/>
              <a:t> </a:t>
            </a:r>
            <a:r>
              <a:rPr dirty="0" err="1"/>
              <a:t>себя</a:t>
            </a:r>
            <a:r>
              <a:rPr lang="ru-RU" dirty="0"/>
              <a:t> и</a:t>
            </a:r>
            <a:r>
              <a:rPr dirty="0"/>
              <a:t> </a:t>
            </a:r>
            <a:r>
              <a:rPr dirty="0" err="1"/>
              <a:t>своего</a:t>
            </a:r>
            <a:r>
              <a:rPr dirty="0"/>
              <a:t> </a:t>
            </a:r>
            <a:r>
              <a:rPr dirty="0" err="1"/>
              <a:t>будущего</a:t>
            </a:r>
            <a:r>
              <a:rPr dirty="0"/>
              <a:t> </a:t>
            </a:r>
            <a:r>
              <a:rPr dirty="0" err="1"/>
              <a:t>ребенка</a:t>
            </a:r>
            <a:r>
              <a:rPr dirty="0"/>
              <a:t> </a:t>
            </a:r>
            <a:r>
              <a:rPr dirty="0" err="1"/>
              <a:t>от</a:t>
            </a:r>
            <a:r>
              <a:rPr dirty="0"/>
              <a:t> </a:t>
            </a:r>
            <a:r>
              <a:rPr dirty="0" err="1"/>
              <a:t>некоторых</a:t>
            </a:r>
            <a:r>
              <a:rPr dirty="0"/>
              <a:t> </a:t>
            </a:r>
            <a:r>
              <a:rPr dirty="0" err="1"/>
              <a:t>заболеваний</a:t>
            </a:r>
            <a:r>
              <a:rPr dirty="0"/>
              <a:t>, </a:t>
            </a:r>
            <a:r>
              <a:rPr dirty="0" err="1"/>
              <a:t>сделав</a:t>
            </a:r>
            <a:r>
              <a:rPr dirty="0"/>
              <a:t> </a:t>
            </a:r>
            <a:r>
              <a:rPr dirty="0" err="1"/>
              <a:t>прививку</a:t>
            </a:r>
            <a:r>
              <a:rPr dirty="0"/>
              <a:t>. </a:t>
            </a:r>
            <a:r>
              <a:rPr lang="ru-RU" dirty="0"/>
              <a:t>(</a:t>
            </a:r>
            <a:r>
              <a:rPr lang="ru-RU" b="1" u="sng" dirty="0"/>
              <a:t>Верно</a:t>
            </a:r>
            <a:r>
              <a:rPr lang="ru-RU" dirty="0"/>
              <a:t>/Неверно)</a:t>
            </a:r>
            <a:endParaRPr lang="ru-RU" sz="1650" dirty="0"/>
          </a:p>
          <a:p>
            <a:pPr marL="45720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defRPr sz="1650"/>
            </a:pPr>
            <a:r>
              <a:rPr dirty="0"/>
              <a:t>11. </a:t>
            </a:r>
            <a:r>
              <a:rPr lang="ru-RU" dirty="0"/>
              <a:t>Какие из перечисленных ниже</a:t>
            </a:r>
            <a:r>
              <a:rPr dirty="0"/>
              <a:t> </a:t>
            </a:r>
            <a:r>
              <a:rPr dirty="0" err="1"/>
              <a:t>коммуникационны</a:t>
            </a:r>
            <a:r>
              <a:rPr lang="ru-RU" dirty="0"/>
              <a:t>х</a:t>
            </a:r>
            <a:r>
              <a:rPr dirty="0"/>
              <a:t> </a:t>
            </a:r>
            <a:r>
              <a:rPr dirty="0" err="1"/>
              <a:t>стратеги</a:t>
            </a:r>
            <a:r>
              <a:rPr lang="ru-RU" dirty="0"/>
              <a:t>й являются эффективными, когда речь идет о вакцинах?</a:t>
            </a:r>
            <a:endParaRPr sz="1650" dirty="0"/>
          </a:p>
          <a:p>
            <a:pPr marL="914400" lvl="1" indent="-317689" algn="l" rtl="0">
              <a:lnSpc>
                <a:spcPct val="140000"/>
              </a:lnSpc>
              <a:spcBef>
                <a:spcPts val="800"/>
              </a:spcBef>
              <a:spcAft>
                <a:spcPts val="0"/>
              </a:spcAft>
              <a:buSzPct val="100000"/>
              <a:buAutoNum type="alphaLcPeriod"/>
              <a:defRPr sz="1650"/>
            </a:pPr>
            <a:r>
              <a:rPr dirty="0" err="1"/>
              <a:t>Использова</a:t>
            </a:r>
            <a:r>
              <a:rPr lang="ru-RU" dirty="0" err="1"/>
              <a:t>ть</a:t>
            </a:r>
            <a:r>
              <a:rPr dirty="0"/>
              <a:t> </a:t>
            </a:r>
            <a:r>
              <a:rPr dirty="0" err="1"/>
              <a:t>инклюзивны</a:t>
            </a:r>
            <a:r>
              <a:rPr lang="ru-RU" dirty="0"/>
              <a:t>е</a:t>
            </a:r>
            <a:r>
              <a:rPr dirty="0"/>
              <a:t> </a:t>
            </a:r>
            <a:r>
              <a:rPr dirty="0" err="1"/>
              <a:t>термин</a:t>
            </a:r>
            <a:r>
              <a:rPr lang="ru-RU" dirty="0"/>
              <a:t>ы</a:t>
            </a:r>
            <a:r>
              <a:rPr dirty="0"/>
              <a:t> («</a:t>
            </a:r>
            <a:r>
              <a:rPr dirty="0" err="1"/>
              <a:t>мы</a:t>
            </a:r>
            <a:r>
              <a:rPr dirty="0"/>
              <a:t>» </a:t>
            </a:r>
            <a:r>
              <a:rPr dirty="0" err="1"/>
              <a:t>вместо</a:t>
            </a:r>
            <a:r>
              <a:rPr dirty="0"/>
              <a:t> «</a:t>
            </a:r>
            <a:r>
              <a:rPr dirty="0" err="1"/>
              <a:t>вы</a:t>
            </a:r>
            <a:r>
              <a:rPr dirty="0"/>
              <a:t>»)</a:t>
            </a:r>
            <a:endParaRPr sz="1650" dirty="0"/>
          </a:p>
          <a:p>
            <a:pPr marL="914400" lvl="1" indent="-317689" algn="l" rtl="0">
              <a:lnSpc>
                <a:spcPct val="140000"/>
              </a:lnSpc>
              <a:spcBef>
                <a:spcPts val="0"/>
              </a:spcBef>
              <a:spcAft>
                <a:spcPts val="0"/>
              </a:spcAft>
              <a:buSzPct val="100000"/>
              <a:buAutoNum type="alphaLcPeriod"/>
              <a:defRPr sz="1650"/>
            </a:pPr>
            <a:r>
              <a:rPr lang="ru-RU" sz="1700" dirty="0"/>
              <a:t>Объяснять </a:t>
            </a:r>
            <a:r>
              <a:rPr sz="1700" dirty="0" err="1"/>
              <a:t>ключев</a:t>
            </a:r>
            <a:r>
              <a:rPr lang="ru-RU" sz="1700" dirty="0"/>
              <a:t>ую информацию просто</a:t>
            </a:r>
            <a:endParaRPr sz="1700" dirty="0"/>
          </a:p>
          <a:p>
            <a:pPr marL="914400" lvl="1" indent="-317689" algn="l" rtl="0">
              <a:lnSpc>
                <a:spcPct val="140000"/>
              </a:lnSpc>
              <a:spcBef>
                <a:spcPts val="0"/>
              </a:spcBef>
              <a:spcAft>
                <a:spcPts val="0"/>
              </a:spcAft>
              <a:buSzPct val="100000"/>
              <a:buAutoNum type="alphaLcPeriod"/>
              <a:defRPr sz="1650"/>
            </a:pPr>
            <a:r>
              <a:rPr lang="ru-RU" dirty="0"/>
              <a:t>Г</a:t>
            </a:r>
            <a:r>
              <a:rPr dirty="0" err="1"/>
              <a:t>оворит</a:t>
            </a:r>
            <a:r>
              <a:rPr lang="ru-RU" dirty="0"/>
              <a:t>ь</a:t>
            </a:r>
            <a:r>
              <a:rPr dirty="0"/>
              <a:t> </a:t>
            </a:r>
            <a:r>
              <a:rPr dirty="0" err="1"/>
              <a:t>правду</a:t>
            </a:r>
            <a:endParaRPr sz="1650" dirty="0"/>
          </a:p>
          <a:p>
            <a:pPr marL="914400" lvl="1" indent="-317689" algn="l" rtl="0">
              <a:lnSpc>
                <a:spcPct val="140000"/>
              </a:lnSpc>
              <a:spcBef>
                <a:spcPts val="0"/>
              </a:spcBef>
              <a:spcAft>
                <a:spcPts val="0"/>
              </a:spcAft>
              <a:buSzPct val="100000"/>
              <a:buAutoNum type="alphaLcPeriod"/>
              <a:defRPr sz="1650"/>
            </a:pPr>
            <a:r>
              <a:rPr dirty="0" err="1"/>
              <a:t>Не</a:t>
            </a:r>
            <a:r>
              <a:rPr dirty="0"/>
              <a:t> </a:t>
            </a:r>
            <a:r>
              <a:rPr dirty="0" err="1"/>
              <a:t>повторять</a:t>
            </a:r>
            <a:r>
              <a:rPr dirty="0"/>
              <a:t> </a:t>
            </a:r>
            <a:r>
              <a:rPr lang="ru-RU" dirty="0"/>
              <a:t>существующие </a:t>
            </a:r>
            <a:r>
              <a:rPr dirty="0" err="1"/>
              <a:t>мифы</a:t>
            </a:r>
            <a:r>
              <a:rPr dirty="0"/>
              <a:t> о </a:t>
            </a:r>
            <a:r>
              <a:rPr dirty="0" err="1"/>
              <a:t>вакцинах</a:t>
            </a:r>
            <a:endParaRPr sz="1650" dirty="0"/>
          </a:p>
          <a:p>
            <a:pPr marL="914400" lvl="1" indent="-317689" algn="l" rtl="0">
              <a:lnSpc>
                <a:spcPct val="140000"/>
              </a:lnSpc>
              <a:spcBef>
                <a:spcPts val="0"/>
              </a:spcBef>
              <a:spcAft>
                <a:spcPts val="0"/>
              </a:spcAft>
              <a:buSzPct val="100000"/>
              <a:buAutoNum type="alphaLcPeriod"/>
              <a:defRPr sz="1650" b="1"/>
            </a:pPr>
            <a:r>
              <a:rPr dirty="0" err="1"/>
              <a:t>Всё</a:t>
            </a:r>
            <a:r>
              <a:rPr dirty="0"/>
              <a:t> </a:t>
            </a:r>
            <a:r>
              <a:rPr dirty="0" err="1"/>
              <a:t>вышеперечисленное</a:t>
            </a:r>
            <a:endParaRPr sz="1650" b="1" dirty="0"/>
          </a:p>
          <a:p>
            <a:pPr marL="914400" lvl="0" indent="0" algn="l" rtl="0">
              <a:lnSpc>
                <a:spcPct val="140000"/>
              </a:lnSpc>
              <a:spcBef>
                <a:spcPts val="800"/>
              </a:spcBef>
              <a:spcAft>
                <a:spcPts val="0"/>
              </a:spcAft>
              <a:buSzPct val="128342"/>
              <a:buNone/>
            </a:pPr>
            <a:endParaRPr sz="1650" b="1" dirty="0"/>
          </a:p>
          <a:p>
            <a:pPr marL="0" indent="0">
              <a:lnSpc>
                <a:spcPct val="140000"/>
              </a:lnSpc>
              <a:spcBef>
                <a:spcPts val="800"/>
              </a:spcBef>
              <a:spcAft>
                <a:spcPts val="800"/>
              </a:spcAft>
              <a:buSzPct val="128342"/>
              <a:buNone/>
              <a:defRPr sz="1650"/>
            </a:pPr>
            <a:r>
              <a:rPr dirty="0"/>
              <a:t>12. </a:t>
            </a:r>
            <a:r>
              <a:rPr lang="ru-RU" dirty="0"/>
              <a:t>Заключенные</a:t>
            </a:r>
            <a:r>
              <a:rPr dirty="0"/>
              <a:t> </a:t>
            </a:r>
            <a:r>
              <a:rPr dirty="0" err="1"/>
              <a:t>могут</a:t>
            </a:r>
            <a:r>
              <a:rPr dirty="0"/>
              <a:t> </a:t>
            </a:r>
            <a:r>
              <a:rPr lang="ru-RU" dirty="0"/>
              <a:t>считать, что </a:t>
            </a:r>
            <a:r>
              <a:rPr dirty="0" err="1"/>
              <a:t>побочные</a:t>
            </a:r>
            <a:r>
              <a:rPr dirty="0"/>
              <a:t> </a:t>
            </a:r>
            <a:r>
              <a:rPr dirty="0" err="1"/>
              <a:t>эффекты</a:t>
            </a:r>
            <a:r>
              <a:rPr dirty="0"/>
              <a:t> </a:t>
            </a:r>
            <a:r>
              <a:rPr lang="ru-RU" dirty="0"/>
              <a:t>от </a:t>
            </a:r>
            <a:r>
              <a:rPr dirty="0" err="1"/>
              <a:t>вакцины</a:t>
            </a:r>
            <a:r>
              <a:rPr dirty="0"/>
              <a:t> </a:t>
            </a:r>
            <a:r>
              <a:rPr lang="ru-RU" sz="1700" dirty="0"/>
              <a:t>несут </a:t>
            </a:r>
            <a:r>
              <a:rPr sz="1700" dirty="0" err="1"/>
              <a:t>более</a:t>
            </a:r>
            <a:r>
              <a:rPr sz="1700" dirty="0"/>
              <a:t> </a:t>
            </a:r>
            <a:r>
              <a:rPr lang="ru-RU" sz="1700" dirty="0"/>
              <a:t>высокий </a:t>
            </a:r>
            <a:r>
              <a:rPr sz="1700" dirty="0" err="1"/>
              <a:t>риск</a:t>
            </a:r>
            <a:r>
              <a:rPr sz="1700" dirty="0"/>
              <a:t>, </a:t>
            </a:r>
            <a:r>
              <a:rPr sz="1700" dirty="0" err="1"/>
              <a:t>чем</a:t>
            </a:r>
            <a:r>
              <a:rPr sz="1700" dirty="0"/>
              <a:t> </a:t>
            </a:r>
            <a:r>
              <a:rPr lang="ru-RU" sz="1700" dirty="0"/>
              <a:t>это есть </a:t>
            </a:r>
            <a:r>
              <a:rPr sz="1700" dirty="0" err="1"/>
              <a:t>на</a:t>
            </a:r>
            <a:r>
              <a:rPr sz="1700" dirty="0"/>
              <a:t> </a:t>
            </a:r>
            <a:r>
              <a:rPr sz="1700" dirty="0" err="1"/>
              <a:t>самом</a:t>
            </a:r>
            <a:r>
              <a:rPr sz="1700" dirty="0"/>
              <a:t> </a:t>
            </a:r>
            <a:r>
              <a:rPr sz="1700" dirty="0" err="1"/>
              <a:t>деле</a:t>
            </a:r>
            <a:r>
              <a:rPr sz="1700" dirty="0"/>
              <a:t>, </a:t>
            </a:r>
            <a:r>
              <a:rPr sz="1700" dirty="0" err="1"/>
              <a:t>или</a:t>
            </a:r>
            <a:r>
              <a:rPr sz="1700" dirty="0"/>
              <a:t> </a:t>
            </a:r>
            <a:r>
              <a:rPr lang="ru-RU" sz="1700" dirty="0"/>
              <a:t>что </a:t>
            </a:r>
            <a:r>
              <a:rPr sz="1700" dirty="0" err="1"/>
              <a:t>заболевания</a:t>
            </a:r>
            <a:r>
              <a:rPr sz="1700" dirty="0"/>
              <a:t> </a:t>
            </a:r>
            <a:r>
              <a:rPr lang="ru-RU" sz="1700" dirty="0"/>
              <a:t>не представляют существенного риска, что не является верным</a:t>
            </a:r>
            <a:r>
              <a:rPr sz="1700" dirty="0"/>
              <a:t>. </a:t>
            </a:r>
            <a:r>
              <a:rPr lang="ru-RU" dirty="0"/>
              <a:t>(</a:t>
            </a:r>
            <a:r>
              <a:rPr lang="ru-RU" b="1" u="sng" dirty="0"/>
              <a:t>Верно</a:t>
            </a:r>
            <a:r>
              <a:rPr lang="ru-RU" dirty="0"/>
              <a:t>/Неверно)</a:t>
            </a:r>
          </a:p>
          <a:p>
            <a:pPr marL="0" lvl="0" indent="0" algn="l" rtl="0">
              <a:lnSpc>
                <a:spcPct val="140000"/>
              </a:lnSpc>
              <a:spcBef>
                <a:spcPts val="800"/>
              </a:spcBef>
              <a:spcAft>
                <a:spcPts val="800"/>
              </a:spcAft>
              <a:buSzPct val="128342"/>
              <a:buNone/>
              <a:defRPr sz="1650"/>
            </a:pPr>
            <a:endParaRPr sz="1650" dirty="0"/>
          </a:p>
        </p:txBody>
      </p:sp>
      <p:sp>
        <p:nvSpPr>
          <p:cNvPr id="164" name="Google Shape;164;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9"/>
        <p:cNvGrpSpPr/>
        <p:nvPr/>
      </p:nvGrpSpPr>
      <p:grpSpPr>
        <a:xfrm>
          <a:off x="0" y="0"/>
          <a:ext cx="0" cy="0"/>
          <a:chOff x="0" y="0"/>
          <a:chExt cx="0" cy="0"/>
        </a:xfrm>
      </p:grpSpPr>
      <p:sp>
        <p:nvSpPr>
          <p:cNvPr id="1130" name="Google Shape;1130;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defRPr b="1"/>
            </a:pPr>
            <a:r>
              <a:rPr dirty="0" err="1"/>
              <a:t>Статья</a:t>
            </a:r>
            <a:r>
              <a:rPr dirty="0"/>
              <a:t> 4. </a:t>
            </a:r>
            <a:r>
              <a:rPr dirty="0" err="1"/>
              <a:t>Как</a:t>
            </a:r>
            <a:r>
              <a:rPr dirty="0"/>
              <a:t> </a:t>
            </a:r>
            <a:r>
              <a:rPr dirty="0" err="1"/>
              <a:t>оценивается</a:t>
            </a:r>
            <a:r>
              <a:rPr dirty="0"/>
              <a:t> и </a:t>
            </a:r>
            <a:r>
              <a:rPr dirty="0" err="1"/>
              <a:t>контролируется</a:t>
            </a:r>
            <a:r>
              <a:rPr dirty="0"/>
              <a:t> </a:t>
            </a:r>
            <a:r>
              <a:rPr dirty="0" err="1"/>
              <a:t>безопасность</a:t>
            </a:r>
            <a:r>
              <a:rPr dirty="0"/>
              <a:t> и </a:t>
            </a:r>
            <a:r>
              <a:rPr dirty="0" err="1"/>
              <a:t>эффективность</a:t>
            </a:r>
            <a:r>
              <a:rPr dirty="0"/>
              <a:t> </a:t>
            </a:r>
            <a:r>
              <a:rPr dirty="0" err="1"/>
              <a:t>вакцин</a:t>
            </a:r>
            <a:r>
              <a:rPr dirty="0"/>
              <a:t>?</a:t>
            </a:r>
            <a:endParaRPr b="1" dirty="0"/>
          </a:p>
          <a:p>
            <a:pPr marL="0" lvl="0" indent="0" algn="l" rtl="0">
              <a:lnSpc>
                <a:spcPct val="100000"/>
              </a:lnSpc>
              <a:spcBef>
                <a:spcPts val="0"/>
              </a:spcBef>
              <a:spcAft>
                <a:spcPts val="0"/>
              </a:spcAft>
              <a:buSzPct val="111111"/>
              <a:buNone/>
            </a:pPr>
            <a:endParaRPr dirty="0"/>
          </a:p>
        </p:txBody>
      </p:sp>
      <p:sp>
        <p:nvSpPr>
          <p:cNvPr id="1131" name="Google Shape;1131;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2 минуты</a:t>
            </a:r>
            <a:endParaRPr sz="1400" b="1" i="0" u="none" strike="noStrike" cap="none">
              <a:solidFill>
                <a:srgbClr val="8E7CC3"/>
              </a:solidFill>
              <a:latin typeface="Arial"/>
              <a:ea typeface="Arial"/>
              <a:cs typeface="Arial"/>
              <a:sym typeface="Arial"/>
            </a:endParaRPr>
          </a:p>
        </p:txBody>
      </p:sp>
      <p:sp>
        <p:nvSpPr>
          <p:cNvPr id="1132" name="Google Shape;1132;p114"/>
          <p:cNvSpPr txBox="1"/>
          <p:nvPr/>
        </p:nvSpPr>
        <p:spPr>
          <a:xfrm>
            <a:off x="346350" y="1714500"/>
            <a:ext cx="8451300" cy="2862292"/>
          </a:xfrm>
          <a:prstGeom prst="rect">
            <a:avLst/>
          </a:prstGeom>
          <a:noFill/>
          <a:ln>
            <a:noFill/>
          </a:ln>
        </p:spPr>
        <p:txBody>
          <a:bodyPr spcFirstLastPara="1" wrap="square" lIns="91425" tIns="91425" rIns="91425" bIns="91425" anchor="t" anchorCtr="0">
            <a:spAutoFit/>
          </a:bodyPr>
          <a:lstStyle/>
          <a:p>
            <a:pPr>
              <a:buSzPts val="1400"/>
              <a:defRPr sz="1400">
                <a:solidFill>
                  <a:schemeClr val="dk1"/>
                </a:solidFill>
                <a:latin typeface="Arial"/>
                <a:ea typeface="Arial"/>
                <a:cs typeface="Arial"/>
                <a:sym typeface="Arial"/>
              </a:defRPr>
            </a:pPr>
            <a:r>
              <a:rPr lang="ru-RU" sz="1600" dirty="0"/>
              <a:t>Существует множество этапов, которые должна пройти потенциальная вакцина (так называемая «вакцина-кандидат»), прежде чем она будет одобрена и использована для людей. Каждая вакцина проходит тестирования, также известные как </a:t>
            </a:r>
            <a:r>
              <a:rPr lang="ru-RU" sz="1600" b="1" dirty="0"/>
              <a:t>исследования</a:t>
            </a:r>
            <a:r>
              <a:rPr lang="ru-RU" sz="1600" dirty="0"/>
              <a:t>, прежде чем на ее применение будет выдана лицензия. Результаты и итоги исследований публикуются для всеобщего ознакомления и всегда проверяются научными сотрудниками, а также независимыми экспертами, чтобы гарантировать отсутствие предвзятости в процессе принятия решений. После лицензирования в отношении вакцины осуществляется постоянный контроль безопасности, чтобы убедиться в том, что вакцина по-прежнему безопасна и эффективна для профилактики заболеваний.</a:t>
            </a:r>
          </a:p>
          <a:p>
            <a:pPr marL="0" marR="0" lvl="0" indent="0" algn="l" rtl="0">
              <a:lnSpc>
                <a:spcPct val="100000"/>
              </a:lnSpc>
              <a:spcBef>
                <a:spcPts val="0"/>
              </a:spcBef>
              <a:spcAft>
                <a:spcPts val="0"/>
              </a:spcAft>
              <a:buClr>
                <a:srgbClr val="000000"/>
              </a:buClr>
              <a:buSzPts val="1400"/>
              <a:buFont typeface="Arial"/>
              <a:buNone/>
              <a:defRPr sz="1400">
                <a:solidFill>
                  <a:schemeClr val="dk1"/>
                </a:solidFill>
                <a:latin typeface="Arial"/>
                <a:ea typeface="Arial"/>
                <a:cs typeface="Arial"/>
                <a:sym typeface="Arial"/>
              </a:defRPr>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36"/>
        <p:cNvGrpSpPr/>
        <p:nvPr/>
      </p:nvGrpSpPr>
      <p:grpSpPr>
        <a:xfrm>
          <a:off x="0" y="0"/>
          <a:ext cx="0" cy="0"/>
          <a:chOff x="0" y="0"/>
          <a:chExt cx="0" cy="0"/>
        </a:xfrm>
      </p:grpSpPr>
      <p:sp>
        <p:nvSpPr>
          <p:cNvPr id="1137" name="Google Shape;1137;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defRPr b="1"/>
            </a:pPr>
            <a:r>
              <a:rPr dirty="0" err="1"/>
              <a:t>Статья</a:t>
            </a:r>
            <a:r>
              <a:rPr dirty="0"/>
              <a:t> 4. </a:t>
            </a:r>
            <a:r>
              <a:rPr dirty="0" err="1"/>
              <a:t>Как</a:t>
            </a:r>
            <a:r>
              <a:rPr dirty="0"/>
              <a:t> </a:t>
            </a:r>
            <a:r>
              <a:rPr dirty="0" err="1"/>
              <a:t>оценивается</a:t>
            </a:r>
            <a:r>
              <a:rPr dirty="0"/>
              <a:t> и </a:t>
            </a:r>
            <a:r>
              <a:rPr dirty="0" err="1"/>
              <a:t>контролируется</a:t>
            </a:r>
            <a:r>
              <a:rPr dirty="0"/>
              <a:t> </a:t>
            </a:r>
            <a:r>
              <a:rPr dirty="0" err="1"/>
              <a:t>безопасность</a:t>
            </a:r>
            <a:r>
              <a:rPr dirty="0"/>
              <a:t> и </a:t>
            </a:r>
            <a:r>
              <a:rPr dirty="0" err="1"/>
              <a:t>эффективность</a:t>
            </a:r>
            <a:r>
              <a:rPr dirty="0"/>
              <a:t> </a:t>
            </a:r>
            <a:r>
              <a:rPr dirty="0" err="1"/>
              <a:t>вакцин</a:t>
            </a:r>
            <a:r>
              <a:rPr dirty="0"/>
              <a:t>?</a:t>
            </a:r>
          </a:p>
        </p:txBody>
      </p:sp>
      <p:sp>
        <p:nvSpPr>
          <p:cNvPr id="1139" name="Google Shape;1139;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1140" name="Google Shape;1140;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15"/>
          <p:cNvSpPr txBox="1"/>
          <p:nvPr/>
        </p:nvSpPr>
        <p:spPr>
          <a:xfrm>
            <a:off x="150381" y="1754976"/>
            <a:ext cx="19479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defRPr>
                <a:solidFill>
                  <a:srgbClr val="000000"/>
                </a:solidFill>
                <a:latin typeface="Arial"/>
                <a:ea typeface="Arial"/>
                <a:cs typeface="Arial"/>
                <a:sym typeface="Arial"/>
              </a:defRPr>
            </a:pPr>
            <a:r>
              <a:rPr sz="1000" b="1" dirty="0" err="1"/>
              <a:t>Этап</a:t>
            </a:r>
            <a:r>
              <a:rPr sz="1000" b="1" dirty="0"/>
              <a:t> 1</a:t>
            </a:r>
            <a:r>
              <a:rPr lang="ru-RU" sz="1000" b="1" dirty="0">
                <a:solidFill>
                  <a:schemeClr val="tx1"/>
                </a:solidFill>
              </a:rPr>
              <a:t>.</a:t>
            </a:r>
            <a:r>
              <a:rPr sz="1000" b="1" dirty="0"/>
              <a:t> </a:t>
            </a:r>
            <a:r>
              <a:rPr lang="ru-RU" sz="1000" i="1" dirty="0"/>
              <a:t>Ограниченные</a:t>
            </a:r>
            <a:r>
              <a:rPr sz="1000" i="1" dirty="0"/>
              <a:t> </a:t>
            </a:r>
            <a:r>
              <a:rPr sz="1000" i="1" dirty="0" err="1"/>
              <a:t>исследования</a:t>
            </a:r>
            <a:endParaRPr sz="1000" b="0" i="1" u="none" strike="noStrike" cap="none" dirty="0">
              <a:solidFill>
                <a:srgbClr val="000000"/>
              </a:solidFill>
              <a:sym typeface="Arial"/>
            </a:endParaRPr>
          </a:p>
        </p:txBody>
      </p:sp>
      <p:pic>
        <p:nvPicPr>
          <p:cNvPr id="1142" name="Google Shape;1142;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43" name="Google Shape;1143;p115"/>
          <p:cNvSpPr txBox="1"/>
          <p:nvPr/>
        </p:nvSpPr>
        <p:spPr>
          <a:xfrm>
            <a:off x="202950" y="2670165"/>
            <a:ext cx="2259762" cy="92329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defRPr sz="900" i="1">
                <a:solidFill>
                  <a:srgbClr val="000000"/>
                </a:solidFill>
                <a:latin typeface="Arial"/>
                <a:ea typeface="Arial"/>
                <a:cs typeface="Arial"/>
                <a:sym typeface="Arial"/>
              </a:defRPr>
            </a:pPr>
            <a:r>
              <a:rPr sz="800" dirty="0" err="1"/>
              <a:t>Эти</a:t>
            </a:r>
            <a:r>
              <a:rPr sz="800" dirty="0"/>
              <a:t> </a:t>
            </a:r>
            <a:r>
              <a:rPr sz="800" dirty="0" err="1"/>
              <a:t>исследования</a:t>
            </a:r>
            <a:r>
              <a:rPr sz="800" dirty="0"/>
              <a:t> </a:t>
            </a:r>
            <a:r>
              <a:rPr sz="800" dirty="0" err="1"/>
              <a:t>проводятся</a:t>
            </a:r>
            <a:r>
              <a:rPr sz="800" dirty="0"/>
              <a:t> в </a:t>
            </a:r>
            <a:r>
              <a:rPr sz="800" dirty="0" err="1"/>
              <a:t>лабораториях</a:t>
            </a:r>
            <a:r>
              <a:rPr sz="800" dirty="0"/>
              <a:t>, </a:t>
            </a:r>
            <a:r>
              <a:rPr sz="800" dirty="0" err="1"/>
              <a:t>когда</a:t>
            </a:r>
            <a:r>
              <a:rPr sz="800" dirty="0"/>
              <a:t> </a:t>
            </a:r>
            <a:r>
              <a:rPr lang="ru-RU" sz="800" dirty="0"/>
              <a:t>ученые</a:t>
            </a:r>
            <a:r>
              <a:rPr sz="800" dirty="0"/>
              <a:t> </a:t>
            </a:r>
            <a:r>
              <a:rPr sz="800" dirty="0" err="1"/>
              <a:t>пытаются</a:t>
            </a:r>
            <a:r>
              <a:rPr sz="800" dirty="0"/>
              <a:t> </a:t>
            </a:r>
            <a:r>
              <a:rPr sz="800" dirty="0" err="1"/>
              <a:t>найти</a:t>
            </a:r>
            <a:r>
              <a:rPr sz="800" dirty="0"/>
              <a:t> </a:t>
            </a:r>
            <a:r>
              <a:rPr lang="ru-RU" sz="800" dirty="0"/>
              <a:t>новые </a:t>
            </a:r>
            <a:r>
              <a:rPr sz="800" dirty="0" err="1"/>
              <a:t>перспективны</a:t>
            </a:r>
            <a:r>
              <a:rPr lang="ru-RU" sz="800" dirty="0"/>
              <a:t>е вакцины-кандидаты</a:t>
            </a:r>
            <a:r>
              <a:rPr sz="800" dirty="0"/>
              <a:t>. </a:t>
            </a:r>
            <a:r>
              <a:rPr lang="ru-RU" sz="800" dirty="0"/>
              <a:t>К исследованиям не привлекаются</a:t>
            </a:r>
            <a:r>
              <a:rPr sz="800" dirty="0"/>
              <a:t> </a:t>
            </a:r>
            <a:r>
              <a:rPr sz="800" dirty="0" err="1"/>
              <a:t>клетк</a:t>
            </a:r>
            <a:r>
              <a:rPr lang="ru-RU" sz="800" dirty="0"/>
              <a:t>и</a:t>
            </a:r>
            <a:r>
              <a:rPr sz="800" dirty="0"/>
              <a:t>, </a:t>
            </a:r>
            <a:r>
              <a:rPr sz="800" dirty="0" err="1"/>
              <a:t>животны</a:t>
            </a:r>
            <a:r>
              <a:rPr lang="ru-RU" sz="800" dirty="0"/>
              <a:t>е</a:t>
            </a:r>
            <a:r>
              <a:rPr sz="800" dirty="0"/>
              <a:t> </a:t>
            </a:r>
            <a:r>
              <a:rPr sz="800" dirty="0" err="1"/>
              <a:t>или</a:t>
            </a:r>
            <a:r>
              <a:rPr sz="800" dirty="0"/>
              <a:t> </a:t>
            </a:r>
            <a:r>
              <a:rPr sz="800" dirty="0" err="1"/>
              <a:t>люди</a:t>
            </a:r>
            <a:r>
              <a:rPr sz="800" dirty="0"/>
              <a:t>.</a:t>
            </a:r>
            <a:endParaRPr sz="800" b="0" i="1" u="none" strike="noStrike" cap="none" dirty="0">
              <a:solidFill>
                <a:srgbClr val="000000"/>
              </a:solidFill>
              <a:sym typeface="Arial"/>
            </a:endParaRPr>
          </a:p>
        </p:txBody>
      </p:sp>
      <p:pic>
        <p:nvPicPr>
          <p:cNvPr id="1144" name="Google Shape;1144;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45" name="Google Shape;1145;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15"/>
          <p:cNvSpPr txBox="1"/>
          <p:nvPr/>
        </p:nvSpPr>
        <p:spPr>
          <a:xfrm>
            <a:off x="2922239" y="1754975"/>
            <a:ext cx="24252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defRPr>
                <a:solidFill>
                  <a:srgbClr val="000000"/>
                </a:solidFill>
                <a:latin typeface="Arial"/>
                <a:ea typeface="Arial"/>
                <a:cs typeface="Arial"/>
                <a:sym typeface="Arial"/>
              </a:defRPr>
            </a:pPr>
            <a:r>
              <a:rPr sz="1000" b="1" dirty="0" err="1"/>
              <a:t>Этап</a:t>
            </a:r>
            <a:r>
              <a:rPr sz="1000" b="1" dirty="0"/>
              <a:t> 2</a:t>
            </a:r>
            <a:r>
              <a:rPr lang="ru-RU" sz="1000" b="1" dirty="0">
                <a:solidFill>
                  <a:schemeClr val="tx1"/>
                </a:solidFill>
              </a:rPr>
              <a:t>.</a:t>
            </a:r>
            <a:r>
              <a:rPr sz="1000" i="1" dirty="0">
                <a:solidFill>
                  <a:schemeClr val="tx1"/>
                </a:solidFill>
              </a:rPr>
              <a:t> </a:t>
            </a:r>
            <a:r>
              <a:rPr sz="1000" i="1" dirty="0" err="1"/>
              <a:t>Доклинические</a:t>
            </a:r>
            <a:r>
              <a:rPr sz="1000" i="1" dirty="0"/>
              <a:t> </a:t>
            </a:r>
            <a:r>
              <a:rPr sz="1000" i="1" dirty="0" err="1"/>
              <a:t>ис</a:t>
            </a:r>
            <a:r>
              <a:rPr lang="ru-RU" sz="1000" i="1" dirty="0"/>
              <a:t>следования вне живых организмов</a:t>
            </a:r>
            <a:endParaRPr sz="1000" i="1" dirty="0"/>
          </a:p>
        </p:txBody>
      </p:sp>
      <p:pic>
        <p:nvPicPr>
          <p:cNvPr id="1147" name="Google Shape;1147;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48" name="Google Shape;1148;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49" name="Google Shape;1149;p115"/>
          <p:cNvSpPr txBox="1"/>
          <p:nvPr/>
        </p:nvSpPr>
        <p:spPr>
          <a:xfrm>
            <a:off x="3392187" y="2892236"/>
            <a:ext cx="1883700" cy="677078"/>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defRPr sz="900" i="1">
                <a:solidFill>
                  <a:srgbClr val="000000"/>
                </a:solidFill>
                <a:latin typeface="Arial"/>
                <a:ea typeface="Arial"/>
                <a:cs typeface="Arial"/>
                <a:sym typeface="Arial"/>
              </a:defRPr>
            </a:pPr>
            <a:r>
              <a:rPr sz="800" dirty="0" err="1"/>
              <a:t>Если</a:t>
            </a:r>
            <a:r>
              <a:rPr sz="800" dirty="0"/>
              <a:t> </a:t>
            </a:r>
            <a:r>
              <a:rPr lang="ru-RU" sz="800" dirty="0"/>
              <a:t>вакцина-</a:t>
            </a:r>
            <a:r>
              <a:rPr sz="800" dirty="0" err="1"/>
              <a:t>кандидат</a:t>
            </a:r>
            <a:r>
              <a:rPr sz="800" dirty="0"/>
              <a:t> </a:t>
            </a:r>
            <a:r>
              <a:rPr sz="800" dirty="0" err="1"/>
              <a:t>проходит</a:t>
            </a:r>
            <a:r>
              <a:rPr sz="800" dirty="0"/>
              <a:t> </a:t>
            </a:r>
            <a:r>
              <a:rPr sz="800" dirty="0" err="1"/>
              <a:t>первые</a:t>
            </a:r>
            <a:r>
              <a:rPr sz="800" dirty="0"/>
              <a:t> </a:t>
            </a:r>
            <a:r>
              <a:rPr sz="800" dirty="0" err="1"/>
              <a:t>ис</a:t>
            </a:r>
            <a:r>
              <a:rPr lang="ru-RU" sz="800" dirty="0" err="1"/>
              <a:t>пытания</a:t>
            </a:r>
            <a:r>
              <a:rPr sz="800" dirty="0"/>
              <a:t>, е</a:t>
            </a:r>
            <a:r>
              <a:rPr lang="ru-RU" sz="800" dirty="0"/>
              <a:t>е</a:t>
            </a:r>
            <a:r>
              <a:rPr sz="800" dirty="0"/>
              <a:t> </a:t>
            </a:r>
            <a:r>
              <a:rPr sz="800" dirty="0" err="1"/>
              <a:t>тестируют</a:t>
            </a:r>
            <a:r>
              <a:rPr sz="800" dirty="0"/>
              <a:t> </a:t>
            </a:r>
            <a:r>
              <a:rPr sz="800" dirty="0" err="1"/>
              <a:t>на</a:t>
            </a:r>
            <a:r>
              <a:rPr sz="800" dirty="0"/>
              <a:t> </a:t>
            </a:r>
            <a:r>
              <a:rPr sz="800" dirty="0" err="1"/>
              <a:t>клетках</a:t>
            </a:r>
            <a:r>
              <a:rPr sz="800" dirty="0"/>
              <a:t>, </a:t>
            </a:r>
            <a:r>
              <a:rPr sz="800" dirty="0" err="1"/>
              <a:t>выращенных</a:t>
            </a:r>
            <a:r>
              <a:rPr sz="800" dirty="0"/>
              <a:t> в </a:t>
            </a:r>
            <a:r>
              <a:rPr sz="800" dirty="0" err="1"/>
              <a:t>лабораториях</a:t>
            </a:r>
            <a:r>
              <a:rPr sz="800" dirty="0"/>
              <a:t>. </a:t>
            </a:r>
            <a:endParaRPr sz="800" b="0" i="1" u="none" strike="noStrike" cap="none" dirty="0">
              <a:solidFill>
                <a:srgbClr val="000000"/>
              </a:solidFill>
              <a:sym typeface="Arial"/>
            </a:endParaRPr>
          </a:p>
        </p:txBody>
      </p:sp>
      <p:sp>
        <p:nvSpPr>
          <p:cNvPr id="1150" name="Google Shape;1150;p115"/>
          <p:cNvSpPr txBox="1"/>
          <p:nvPr/>
        </p:nvSpPr>
        <p:spPr>
          <a:xfrm>
            <a:off x="5867867" y="1754976"/>
            <a:ext cx="2429051" cy="492412"/>
          </a:xfrm>
          <a:prstGeom prst="rect">
            <a:avLst/>
          </a:prstGeom>
          <a:noFill/>
          <a:ln>
            <a:noFill/>
          </a:ln>
        </p:spPr>
        <p:txBody>
          <a:bodyPr spcFirstLastPara="1" wrap="square" lIns="91425" tIns="91425" rIns="91425" bIns="91425" anchor="t" anchorCtr="0">
            <a:spAutoFit/>
          </a:bodyPr>
          <a:lstStyle/>
          <a:p>
            <a:pPr lvl="0">
              <a:buSzPts val="1300"/>
              <a:defRPr>
                <a:solidFill>
                  <a:srgbClr val="000000"/>
                </a:solidFill>
                <a:latin typeface="Arial"/>
                <a:ea typeface="Arial"/>
                <a:cs typeface="Arial"/>
                <a:sym typeface="Arial"/>
              </a:defRPr>
            </a:pPr>
            <a:r>
              <a:rPr sz="1000" b="1" dirty="0" err="1">
                <a:solidFill>
                  <a:srgbClr val="000000"/>
                </a:solidFill>
              </a:rPr>
              <a:t>Этап</a:t>
            </a:r>
            <a:r>
              <a:rPr sz="1000" b="1" dirty="0">
                <a:solidFill>
                  <a:srgbClr val="000000"/>
                </a:solidFill>
              </a:rPr>
              <a:t> 3</a:t>
            </a:r>
            <a:r>
              <a:rPr lang="ru-RU" sz="1000" b="1" dirty="0">
                <a:solidFill>
                  <a:schemeClr val="tx1"/>
                </a:solidFill>
              </a:rPr>
              <a:t>.</a:t>
            </a:r>
            <a:r>
              <a:rPr sz="1000" i="1" dirty="0">
                <a:solidFill>
                  <a:schemeClr val="dk1"/>
                </a:solidFill>
              </a:rPr>
              <a:t> </a:t>
            </a:r>
            <a:r>
              <a:rPr lang="ru-RU" sz="1000" i="1" dirty="0"/>
              <a:t>Доклинические исследования в живых организмах </a:t>
            </a:r>
          </a:p>
        </p:txBody>
      </p:sp>
      <p:sp>
        <p:nvSpPr>
          <p:cNvPr id="1151" name="Google Shape;1151;p115"/>
          <p:cNvSpPr txBox="1"/>
          <p:nvPr/>
        </p:nvSpPr>
        <p:spPr>
          <a:xfrm>
            <a:off x="6367128" y="2782617"/>
            <a:ext cx="1883700" cy="80018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defRPr sz="900" i="1">
                <a:solidFill>
                  <a:srgbClr val="000000"/>
                </a:solidFill>
                <a:latin typeface="Arial"/>
                <a:ea typeface="Arial"/>
                <a:cs typeface="Arial"/>
                <a:sym typeface="Arial"/>
              </a:defRPr>
            </a:pPr>
            <a:r>
              <a:rPr sz="800" dirty="0" err="1"/>
              <a:t>Если</a:t>
            </a:r>
            <a:r>
              <a:rPr sz="800" dirty="0"/>
              <a:t> </a:t>
            </a:r>
            <a:r>
              <a:rPr lang="ru-RU" sz="800" dirty="0"/>
              <a:t>вакцина-кандидат</a:t>
            </a:r>
            <a:r>
              <a:rPr sz="800" dirty="0"/>
              <a:t> </a:t>
            </a:r>
            <a:r>
              <a:rPr sz="800" dirty="0" err="1"/>
              <a:t>безопасн</a:t>
            </a:r>
            <a:r>
              <a:rPr lang="ru-RU" sz="800" dirty="0"/>
              <a:t>а</a:t>
            </a:r>
            <a:r>
              <a:rPr sz="800" dirty="0"/>
              <a:t> и </a:t>
            </a:r>
            <a:r>
              <a:rPr sz="800" dirty="0" err="1"/>
              <a:t>эффективн</a:t>
            </a:r>
            <a:r>
              <a:rPr lang="ru-RU" sz="800" dirty="0"/>
              <a:t>а</a:t>
            </a:r>
            <a:r>
              <a:rPr sz="800" dirty="0"/>
              <a:t> в </a:t>
            </a:r>
            <a:r>
              <a:rPr lang="ru-RU" sz="800" dirty="0"/>
              <a:t>таких</a:t>
            </a:r>
            <a:r>
              <a:rPr sz="800" dirty="0"/>
              <a:t> </a:t>
            </a:r>
            <a:r>
              <a:rPr sz="800" dirty="0" err="1"/>
              <a:t>клетках</a:t>
            </a:r>
            <a:r>
              <a:rPr sz="800" dirty="0"/>
              <a:t>, е</a:t>
            </a:r>
            <a:r>
              <a:rPr lang="ru-RU" sz="800" dirty="0"/>
              <a:t>е</a:t>
            </a:r>
            <a:r>
              <a:rPr sz="800" dirty="0"/>
              <a:t> </a:t>
            </a:r>
            <a:r>
              <a:rPr sz="800" dirty="0" err="1"/>
              <a:t>тестируют</a:t>
            </a:r>
            <a:r>
              <a:rPr sz="800" dirty="0"/>
              <a:t> </a:t>
            </a:r>
            <a:r>
              <a:rPr sz="800" dirty="0" err="1"/>
              <a:t>на</a:t>
            </a:r>
            <a:r>
              <a:rPr sz="800" dirty="0"/>
              <a:t> </a:t>
            </a:r>
            <a:r>
              <a:rPr sz="800" dirty="0" err="1"/>
              <a:t>лабораторных</a:t>
            </a:r>
            <a:r>
              <a:rPr sz="800" dirty="0"/>
              <a:t> </a:t>
            </a:r>
            <a:r>
              <a:rPr sz="800" dirty="0" err="1"/>
              <a:t>животных</a:t>
            </a:r>
            <a:r>
              <a:rPr sz="800" dirty="0"/>
              <a:t>, </a:t>
            </a:r>
            <a:r>
              <a:rPr lang="ru-RU" sz="800" dirty="0"/>
              <a:t>например на</a:t>
            </a:r>
            <a:r>
              <a:rPr sz="800" dirty="0"/>
              <a:t> </a:t>
            </a:r>
            <a:r>
              <a:rPr sz="800" dirty="0" err="1"/>
              <a:t>мыш</a:t>
            </a:r>
            <a:r>
              <a:rPr lang="ru-RU" sz="800" dirty="0"/>
              <a:t>ах</a:t>
            </a:r>
            <a:r>
              <a:rPr sz="800" dirty="0"/>
              <a:t> </a:t>
            </a:r>
            <a:r>
              <a:rPr sz="800" dirty="0" err="1"/>
              <a:t>или</a:t>
            </a:r>
            <a:r>
              <a:rPr sz="800" dirty="0"/>
              <a:t> </a:t>
            </a:r>
            <a:r>
              <a:rPr sz="800" dirty="0" err="1"/>
              <a:t>кролик</a:t>
            </a:r>
            <a:r>
              <a:rPr lang="ru-RU" sz="800" dirty="0"/>
              <a:t>ах</a:t>
            </a:r>
            <a:r>
              <a:rPr sz="800" dirty="0"/>
              <a:t>. </a:t>
            </a:r>
            <a:endParaRPr sz="800" b="0" i="1" u="none" strike="noStrike" cap="none" dirty="0">
              <a:solidFill>
                <a:srgbClr val="000000"/>
              </a:solidFill>
              <a:sym typeface="Arial"/>
            </a:endParaRPr>
          </a:p>
        </p:txBody>
      </p:sp>
      <p:sp>
        <p:nvSpPr>
          <p:cNvPr id="1152" name="Google Shape;1152;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15"/>
          <p:cNvSpPr txBox="1"/>
          <p:nvPr/>
        </p:nvSpPr>
        <p:spPr>
          <a:xfrm>
            <a:off x="3201458" y="3935917"/>
            <a:ext cx="2214000" cy="954077"/>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lang="ru-RU" sz="700" b="1" dirty="0"/>
              <a:t>Высокая клиническая активность</a:t>
            </a:r>
            <a:r>
              <a:rPr lang="ru-RU" sz="700" b="1" dirty="0">
                <a:solidFill>
                  <a:schemeClr val="tx1"/>
                </a:solidFill>
              </a:rPr>
              <a:t>.</a:t>
            </a:r>
            <a:r>
              <a:rPr sz="700" b="1" dirty="0"/>
              <a:t> </a:t>
            </a:r>
            <a:r>
              <a:rPr lang="ru-RU" sz="700" dirty="0"/>
              <a:t>В</a:t>
            </a:r>
            <a:r>
              <a:rPr sz="700" dirty="0" err="1"/>
              <a:t>ызывает</a:t>
            </a:r>
            <a:r>
              <a:rPr sz="700" dirty="0"/>
              <a:t> </a:t>
            </a:r>
            <a:r>
              <a:rPr sz="700" dirty="0" err="1"/>
              <a:t>ли</a:t>
            </a:r>
            <a:r>
              <a:rPr sz="700" dirty="0"/>
              <a:t> </a:t>
            </a:r>
            <a:r>
              <a:rPr lang="ru-RU" sz="700" dirty="0"/>
              <a:t>вакцина-</a:t>
            </a:r>
            <a:r>
              <a:rPr sz="700" dirty="0" err="1"/>
              <a:t>кандидат</a:t>
            </a:r>
            <a:r>
              <a:rPr sz="700" dirty="0"/>
              <a:t> </a:t>
            </a:r>
            <a:r>
              <a:rPr sz="700" dirty="0" err="1"/>
              <a:t>желаем</a:t>
            </a:r>
            <a:r>
              <a:rPr lang="ru-RU" sz="700" dirty="0" err="1"/>
              <a:t>ый</a:t>
            </a:r>
            <a:r>
              <a:rPr sz="700" dirty="0"/>
              <a:t> </a:t>
            </a:r>
            <a:r>
              <a:rPr sz="700" dirty="0" err="1"/>
              <a:t>иммунный</a:t>
            </a:r>
            <a:r>
              <a:rPr sz="700" dirty="0"/>
              <a:t> </a:t>
            </a:r>
            <a:r>
              <a:rPr sz="700" dirty="0" err="1"/>
              <a:t>ответ</a:t>
            </a:r>
            <a:r>
              <a:rPr sz="700" dirty="0"/>
              <a:t>?</a:t>
            </a:r>
            <a:endParaRPr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sz="700" b="1" dirty="0" err="1"/>
              <a:t>Безопасность</a:t>
            </a:r>
            <a:r>
              <a:rPr lang="ru-RU" sz="700" b="1" dirty="0">
                <a:solidFill>
                  <a:schemeClr val="tx1"/>
                </a:solidFill>
              </a:rPr>
              <a:t>.</a:t>
            </a:r>
            <a:r>
              <a:rPr sz="700" b="1" dirty="0">
                <a:solidFill>
                  <a:schemeClr val="tx1"/>
                </a:solidFill>
              </a:rPr>
              <a:t> </a:t>
            </a:r>
            <a:r>
              <a:rPr lang="ru-RU" sz="700" dirty="0"/>
              <a:t>Безопасна ли</a:t>
            </a:r>
            <a:r>
              <a:rPr sz="700" dirty="0"/>
              <a:t> </a:t>
            </a:r>
            <a:r>
              <a:rPr sz="700" dirty="0" err="1"/>
              <a:t>вакцина-кандидат</a:t>
            </a:r>
            <a:r>
              <a:rPr sz="700" dirty="0"/>
              <a:t> </a:t>
            </a:r>
            <a:r>
              <a:rPr sz="700" dirty="0" err="1"/>
              <a:t>для</a:t>
            </a:r>
            <a:r>
              <a:rPr sz="700" dirty="0"/>
              <a:t> </a:t>
            </a:r>
            <a:r>
              <a:rPr lang="ru-RU" sz="700" dirty="0"/>
              <a:t>человеческих </a:t>
            </a:r>
            <a:r>
              <a:rPr sz="700" dirty="0" err="1"/>
              <a:t>клеток</a:t>
            </a:r>
            <a:r>
              <a:rPr sz="700" dirty="0"/>
              <a:t>?</a:t>
            </a:r>
            <a:endParaRPr sz="700" b="0" i="0" u="none" strike="noStrike" cap="none" dirty="0">
              <a:solidFill>
                <a:schemeClr val="dk1"/>
              </a:solidFil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FF0000"/>
              </a:solidFill>
              <a:latin typeface="Arial"/>
              <a:ea typeface="Arial"/>
              <a:cs typeface="Arial"/>
              <a:sym typeface="Arial"/>
            </a:endParaRPr>
          </a:p>
        </p:txBody>
      </p:sp>
      <p:sp>
        <p:nvSpPr>
          <p:cNvPr id="1156" name="Google Shape;1156;p115"/>
          <p:cNvSpPr txBox="1"/>
          <p:nvPr/>
        </p:nvSpPr>
        <p:spPr>
          <a:xfrm>
            <a:off x="5903560" y="3885495"/>
            <a:ext cx="2735556" cy="1154132"/>
          </a:xfrm>
          <a:prstGeom prst="rect">
            <a:avLst/>
          </a:prstGeom>
          <a:noFill/>
          <a:ln>
            <a:noFill/>
          </a:ln>
        </p:spPr>
        <p:txBody>
          <a:bodyPr spcFirstLastPara="1" wrap="square" lIns="91425" tIns="91425" rIns="91425" bIns="91425" anchor="t" anchorCtr="0">
            <a:spAutoFit/>
          </a:bodyPr>
          <a:lstStyle/>
          <a:p>
            <a:pPr marL="457200" lvl="0" indent="-279400">
              <a:buClr>
                <a:schemeClr val="dk1"/>
              </a:buClr>
              <a:buSzPts val="800"/>
              <a:buFont typeface="Arial"/>
              <a:buChar char="➔"/>
              <a:defRPr sz="800">
                <a:solidFill>
                  <a:schemeClr val="dk1"/>
                </a:solidFill>
                <a:latin typeface="Arial"/>
                <a:ea typeface="Arial"/>
                <a:cs typeface="Arial"/>
                <a:sym typeface="Arial"/>
              </a:defRPr>
            </a:pPr>
            <a:r>
              <a:rPr lang="ru-RU" sz="700" b="1" dirty="0"/>
              <a:t>Высокая клиническая активность</a:t>
            </a:r>
            <a:r>
              <a:rPr lang="ru-RU" sz="700" b="1" dirty="0">
                <a:solidFill>
                  <a:schemeClr val="tx1"/>
                </a:solidFill>
              </a:rPr>
              <a:t>.</a:t>
            </a:r>
            <a:r>
              <a:rPr sz="700" b="1" dirty="0"/>
              <a:t> </a:t>
            </a:r>
            <a:r>
              <a:rPr lang="ru-RU" sz="700" dirty="0"/>
              <a:t>Вызывает ли вакцина-кандидат желаемый иммунный ответ</a:t>
            </a:r>
            <a:r>
              <a:rPr sz="700" dirty="0"/>
              <a:t>? </a:t>
            </a:r>
            <a:r>
              <a:rPr sz="700" dirty="0" err="1"/>
              <a:t>Защищает</a:t>
            </a:r>
            <a:r>
              <a:rPr sz="700" dirty="0"/>
              <a:t> </a:t>
            </a:r>
            <a:r>
              <a:rPr sz="700" dirty="0" err="1"/>
              <a:t>ли</a:t>
            </a:r>
            <a:r>
              <a:rPr sz="700" dirty="0"/>
              <a:t> </a:t>
            </a:r>
            <a:r>
              <a:rPr sz="700" dirty="0" err="1"/>
              <a:t>вакцина</a:t>
            </a:r>
            <a:r>
              <a:rPr sz="700" dirty="0"/>
              <a:t> </a:t>
            </a:r>
            <a:r>
              <a:rPr lang="ru-RU" sz="700" dirty="0"/>
              <a:t>животных </a:t>
            </a:r>
            <a:r>
              <a:rPr sz="700" dirty="0" err="1"/>
              <a:t>от</a:t>
            </a:r>
            <a:r>
              <a:rPr sz="700" dirty="0"/>
              <a:t> </a:t>
            </a:r>
            <a:r>
              <a:rPr sz="700" dirty="0" err="1"/>
              <a:t>болезней</a:t>
            </a:r>
            <a:r>
              <a:rPr sz="700" dirty="0"/>
              <a:t>? </a:t>
            </a:r>
            <a:endParaRPr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sz="700" b="1" dirty="0" err="1"/>
              <a:t>Безопасность</a:t>
            </a:r>
            <a:r>
              <a:rPr lang="ru-RU" sz="700" b="1" dirty="0">
                <a:solidFill>
                  <a:schemeClr val="tx1"/>
                </a:solidFill>
              </a:rPr>
              <a:t>.</a:t>
            </a:r>
            <a:r>
              <a:rPr sz="700" b="1" dirty="0"/>
              <a:t> </a:t>
            </a:r>
            <a:r>
              <a:rPr sz="700" dirty="0" err="1"/>
              <a:t>Безопасна</a:t>
            </a:r>
            <a:r>
              <a:rPr sz="700" dirty="0"/>
              <a:t> </a:t>
            </a:r>
            <a:r>
              <a:rPr sz="700" dirty="0" err="1"/>
              <a:t>ли</a:t>
            </a:r>
            <a:r>
              <a:rPr sz="700" dirty="0"/>
              <a:t> </a:t>
            </a:r>
            <a:r>
              <a:rPr sz="700" dirty="0" err="1"/>
              <a:t>вакцина-кандидат</a:t>
            </a:r>
            <a:r>
              <a:rPr sz="700" dirty="0"/>
              <a:t>? </a:t>
            </a:r>
            <a:r>
              <a:rPr sz="700" dirty="0" err="1"/>
              <a:t>Вызывает</a:t>
            </a:r>
            <a:r>
              <a:rPr sz="700" dirty="0"/>
              <a:t> </a:t>
            </a:r>
            <a:r>
              <a:rPr sz="700" dirty="0" err="1"/>
              <a:t>ли</a:t>
            </a:r>
            <a:r>
              <a:rPr sz="700" dirty="0"/>
              <a:t> </a:t>
            </a:r>
            <a:r>
              <a:rPr sz="700" dirty="0" err="1"/>
              <a:t>он</a:t>
            </a:r>
            <a:r>
              <a:rPr sz="700" dirty="0"/>
              <a:t> </a:t>
            </a:r>
            <a:r>
              <a:rPr sz="700" dirty="0" err="1"/>
              <a:t>какие-либо</a:t>
            </a:r>
            <a:r>
              <a:rPr sz="700" dirty="0"/>
              <a:t> </a:t>
            </a:r>
            <a:r>
              <a:rPr sz="700" dirty="0" err="1"/>
              <a:t>побочные</a:t>
            </a:r>
            <a:r>
              <a:rPr sz="700" dirty="0"/>
              <a:t> </a:t>
            </a:r>
            <a:r>
              <a:rPr sz="700" dirty="0" err="1"/>
              <a:t>эффекты</a:t>
            </a:r>
            <a:r>
              <a:rPr sz="700" dirty="0"/>
              <a:t>? </a:t>
            </a:r>
            <a:r>
              <a:rPr sz="700" dirty="0" err="1"/>
              <a:t>Насколько</a:t>
            </a:r>
            <a:r>
              <a:rPr sz="700" dirty="0"/>
              <a:t> </a:t>
            </a:r>
            <a:r>
              <a:rPr lang="ru-RU" sz="700" dirty="0"/>
              <a:t>они серьезны?</a:t>
            </a:r>
            <a:endParaRPr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sz="700" b="1" dirty="0"/>
              <a:t>Д</a:t>
            </a:r>
            <a:r>
              <a:rPr lang="ru-RU" sz="700" b="1" dirty="0" err="1"/>
              <a:t>озировка</a:t>
            </a:r>
            <a:r>
              <a:rPr lang="ru-RU" sz="700" b="1" dirty="0">
                <a:solidFill>
                  <a:schemeClr val="tx1"/>
                </a:solidFill>
              </a:rPr>
              <a:t>.</a:t>
            </a:r>
            <a:r>
              <a:rPr sz="700" b="1" dirty="0"/>
              <a:t> </a:t>
            </a:r>
            <a:r>
              <a:rPr lang="ru-RU" sz="700" dirty="0"/>
              <a:t>К</a:t>
            </a:r>
            <a:r>
              <a:rPr sz="700" dirty="0" err="1"/>
              <a:t>акая</a:t>
            </a:r>
            <a:r>
              <a:rPr sz="700" dirty="0"/>
              <a:t> </a:t>
            </a:r>
            <a:r>
              <a:rPr sz="700" dirty="0" err="1"/>
              <a:t>дозировка</a:t>
            </a:r>
            <a:r>
              <a:rPr sz="700" dirty="0"/>
              <a:t> </a:t>
            </a:r>
            <a:r>
              <a:rPr lang="ru-RU" sz="700" dirty="0"/>
              <a:t>действующего вещества</a:t>
            </a:r>
            <a:r>
              <a:rPr sz="700" dirty="0"/>
              <a:t> </a:t>
            </a:r>
            <a:r>
              <a:rPr sz="700" dirty="0" err="1"/>
              <a:t>лучше</a:t>
            </a:r>
            <a:r>
              <a:rPr sz="700" dirty="0"/>
              <a:t> </a:t>
            </a:r>
            <a:r>
              <a:rPr sz="700" dirty="0" err="1"/>
              <a:t>всего</a:t>
            </a:r>
            <a:r>
              <a:rPr sz="700" dirty="0"/>
              <a:t> </a:t>
            </a:r>
            <a:r>
              <a:rPr sz="700" dirty="0" err="1"/>
              <a:t>подходит</a:t>
            </a:r>
            <a:r>
              <a:rPr sz="700" dirty="0"/>
              <a:t> </a:t>
            </a:r>
            <a:r>
              <a:rPr sz="700" dirty="0" err="1"/>
              <a:t>для</a:t>
            </a:r>
            <a:r>
              <a:rPr sz="700" dirty="0"/>
              <a:t> </a:t>
            </a:r>
            <a:r>
              <a:rPr sz="700" dirty="0" err="1"/>
              <a:t>развития</a:t>
            </a:r>
            <a:r>
              <a:rPr sz="700" dirty="0"/>
              <a:t> </a:t>
            </a:r>
            <a:r>
              <a:rPr sz="700" dirty="0" err="1"/>
              <a:t>иммунитета</a:t>
            </a:r>
            <a:r>
              <a:rPr sz="700" dirty="0"/>
              <a:t>, </a:t>
            </a:r>
            <a:r>
              <a:rPr sz="700" dirty="0" err="1"/>
              <a:t>оставаясь</a:t>
            </a:r>
            <a:r>
              <a:rPr sz="700" dirty="0"/>
              <a:t> </a:t>
            </a:r>
            <a:r>
              <a:rPr sz="700" dirty="0" err="1"/>
              <a:t>при</a:t>
            </a:r>
            <a:r>
              <a:rPr sz="700" dirty="0"/>
              <a:t> </a:t>
            </a:r>
            <a:r>
              <a:rPr sz="700" dirty="0" err="1"/>
              <a:t>этом</a:t>
            </a:r>
            <a:r>
              <a:rPr sz="700" dirty="0"/>
              <a:t> </a:t>
            </a:r>
            <a:r>
              <a:rPr sz="700" dirty="0" err="1"/>
              <a:t>безопасной</a:t>
            </a:r>
            <a:r>
              <a:rPr sz="700" dirty="0"/>
              <a:t>?</a:t>
            </a:r>
            <a:endParaRPr sz="700" b="0" i="0" u="none" strike="noStrike" cap="none" dirty="0">
              <a:solidFill>
                <a:schemeClr val="dk1"/>
              </a:solidFill>
              <a:sym typeface="Arial"/>
            </a:endParaRPr>
          </a:p>
        </p:txBody>
      </p:sp>
      <p:sp>
        <p:nvSpPr>
          <p:cNvPr id="1157" name="Google Shape;1157;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defRPr sz="1000" b="1">
                <a:solidFill>
                  <a:srgbClr val="000000"/>
                </a:solidFill>
                <a:latin typeface="Arial"/>
                <a:ea typeface="Arial"/>
                <a:cs typeface="Arial"/>
                <a:sym typeface="Arial"/>
              </a:defRPr>
            </a:pPr>
            <a:r>
              <a:rPr lang="ru-RU" dirty="0"/>
              <a:t>Что </a:t>
            </a:r>
            <a:r>
              <a:rPr dirty="0" err="1"/>
              <a:t>оценивается</a:t>
            </a:r>
            <a:r>
              <a:rPr lang="ru-RU" dirty="0"/>
              <a:t>?</a:t>
            </a:r>
            <a:endParaRPr sz="1000" b="1" i="0" u="none" strike="noStrike" cap="none" dirty="0">
              <a:solidFill>
                <a:srgbClr val="000000"/>
              </a:solidFill>
              <a:latin typeface="Arial"/>
              <a:ea typeface="Arial"/>
              <a:cs typeface="Arial"/>
              <a:sym typeface="Arial"/>
            </a:endParaRPr>
          </a:p>
        </p:txBody>
      </p:sp>
      <p:sp>
        <p:nvSpPr>
          <p:cNvPr id="1158" name="Google Shape;1158;p115"/>
          <p:cNvSpPr txBox="1"/>
          <p:nvPr/>
        </p:nvSpPr>
        <p:spPr>
          <a:xfrm>
            <a:off x="-5620" y="3869115"/>
            <a:ext cx="2821750" cy="1277242"/>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lang="ru-RU" sz="700" b="1" dirty="0"/>
              <a:t>Высокая клиническая активность</a:t>
            </a:r>
            <a:r>
              <a:rPr lang="ru-RU" sz="700" b="1" dirty="0">
                <a:solidFill>
                  <a:schemeClr val="tx1"/>
                </a:solidFill>
              </a:rPr>
              <a:t>.</a:t>
            </a:r>
            <a:r>
              <a:rPr sz="700" b="1" dirty="0"/>
              <a:t> </a:t>
            </a:r>
            <a:r>
              <a:rPr sz="700" dirty="0" err="1"/>
              <a:t>Имеет</a:t>
            </a:r>
            <a:r>
              <a:rPr sz="700" dirty="0"/>
              <a:t> </a:t>
            </a:r>
            <a:r>
              <a:rPr sz="700" dirty="0" err="1"/>
              <a:t>ли</a:t>
            </a:r>
            <a:r>
              <a:rPr sz="700" dirty="0"/>
              <a:t> </a:t>
            </a:r>
            <a:r>
              <a:rPr lang="ru-RU" sz="700" dirty="0"/>
              <a:t>вакцина-</a:t>
            </a:r>
            <a:r>
              <a:rPr sz="700" dirty="0" err="1"/>
              <a:t>кандидат</a:t>
            </a:r>
            <a:r>
              <a:rPr sz="700" dirty="0"/>
              <a:t> </a:t>
            </a:r>
            <a:r>
              <a:rPr sz="700" dirty="0" err="1"/>
              <a:t>потенциал</a:t>
            </a:r>
            <a:r>
              <a:rPr sz="700" dirty="0"/>
              <a:t> </a:t>
            </a:r>
            <a:r>
              <a:rPr sz="700" dirty="0" err="1"/>
              <a:t>для</a:t>
            </a:r>
            <a:r>
              <a:rPr sz="700" dirty="0"/>
              <a:t> </a:t>
            </a:r>
            <a:r>
              <a:rPr sz="700" dirty="0" err="1"/>
              <a:t>защиты</a:t>
            </a:r>
            <a:r>
              <a:rPr sz="700" dirty="0"/>
              <a:t> </a:t>
            </a:r>
            <a:r>
              <a:rPr sz="700" dirty="0" err="1"/>
              <a:t>от</a:t>
            </a:r>
            <a:r>
              <a:rPr sz="700" dirty="0"/>
              <a:t> </a:t>
            </a:r>
            <a:r>
              <a:rPr sz="700" dirty="0" err="1"/>
              <a:t>заболевания</a:t>
            </a:r>
            <a:r>
              <a:rPr sz="700" dirty="0"/>
              <a:t>? </a:t>
            </a:r>
            <a:endParaRPr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sz="700" b="1" dirty="0" err="1"/>
              <a:t>Потенциал</a:t>
            </a:r>
            <a:r>
              <a:rPr sz="700" b="1" dirty="0"/>
              <a:t> </a:t>
            </a:r>
            <a:r>
              <a:rPr lang="ru-RU" sz="700" b="1" dirty="0" err="1"/>
              <a:t>варьируемости</a:t>
            </a:r>
            <a:r>
              <a:rPr lang="ru-RU" sz="700" b="1" dirty="0"/>
              <a:t> объемов.</a:t>
            </a:r>
            <a:r>
              <a:rPr sz="700" dirty="0"/>
              <a:t> </a:t>
            </a:r>
            <a:r>
              <a:rPr lang="ru-RU" sz="700" dirty="0"/>
              <a:t>М</a:t>
            </a:r>
            <a:r>
              <a:rPr sz="700" dirty="0" err="1"/>
              <a:t>ожно</a:t>
            </a:r>
            <a:r>
              <a:rPr sz="700" dirty="0"/>
              <a:t> </a:t>
            </a:r>
            <a:r>
              <a:rPr sz="700" dirty="0" err="1"/>
              <a:t>ли</a:t>
            </a:r>
            <a:r>
              <a:rPr sz="700" dirty="0"/>
              <a:t> </a:t>
            </a:r>
            <a:r>
              <a:rPr sz="700" dirty="0" err="1"/>
              <a:t>производить</a:t>
            </a:r>
            <a:r>
              <a:rPr sz="700" dirty="0"/>
              <a:t> </a:t>
            </a:r>
            <a:r>
              <a:rPr sz="700" dirty="0" err="1"/>
              <a:t>вакцину-кандидат</a:t>
            </a:r>
            <a:r>
              <a:rPr sz="700" dirty="0"/>
              <a:t> в </a:t>
            </a:r>
            <a:r>
              <a:rPr sz="700" dirty="0" err="1"/>
              <a:t>больших</a:t>
            </a:r>
            <a:r>
              <a:rPr sz="700" dirty="0"/>
              <a:t> </a:t>
            </a:r>
            <a:r>
              <a:rPr sz="700" dirty="0" err="1"/>
              <a:t>количествах</a:t>
            </a:r>
            <a:r>
              <a:rPr lang="ru-RU" sz="700" dirty="0"/>
              <a:t> по мере необходимости</a:t>
            </a:r>
            <a:r>
              <a:rPr sz="700" dirty="0"/>
              <a:t>?</a:t>
            </a:r>
            <a:endParaRPr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sz="700" b="1" dirty="0" err="1"/>
              <a:t>Безопасность</a:t>
            </a:r>
            <a:r>
              <a:rPr lang="ru-RU" sz="700" b="1" dirty="0">
                <a:solidFill>
                  <a:schemeClr val="tx1"/>
                </a:solidFill>
              </a:rPr>
              <a:t>.</a:t>
            </a:r>
            <a:r>
              <a:rPr sz="700" dirty="0"/>
              <a:t> </a:t>
            </a:r>
            <a:r>
              <a:rPr sz="700" dirty="0" err="1"/>
              <a:t>Безопасен</a:t>
            </a:r>
            <a:r>
              <a:rPr sz="700" dirty="0"/>
              <a:t> </a:t>
            </a:r>
            <a:r>
              <a:rPr sz="700" dirty="0" err="1"/>
              <a:t>ли</a:t>
            </a:r>
            <a:r>
              <a:rPr sz="700" dirty="0"/>
              <a:t> </a:t>
            </a:r>
            <a:r>
              <a:rPr sz="700" dirty="0" err="1"/>
              <a:t>механизм</a:t>
            </a:r>
            <a:r>
              <a:rPr sz="700" dirty="0"/>
              <a:t> </a:t>
            </a:r>
            <a:r>
              <a:rPr sz="700" dirty="0" err="1"/>
              <a:t>действия</a:t>
            </a:r>
            <a:r>
              <a:rPr sz="700" dirty="0"/>
              <a:t>?</a:t>
            </a:r>
            <a:endParaRPr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sz="700" b="1" dirty="0" err="1"/>
              <a:t>Хранение</a:t>
            </a:r>
            <a:r>
              <a:rPr lang="ru-RU" sz="700" b="1" dirty="0">
                <a:solidFill>
                  <a:schemeClr val="tx1"/>
                </a:solidFill>
              </a:rPr>
              <a:t>.</a:t>
            </a:r>
            <a:r>
              <a:rPr sz="700" dirty="0"/>
              <a:t> </a:t>
            </a:r>
            <a:r>
              <a:rPr sz="700" dirty="0" err="1"/>
              <a:t>Какие</a:t>
            </a:r>
            <a:r>
              <a:rPr sz="700" dirty="0"/>
              <a:t> </a:t>
            </a:r>
            <a:r>
              <a:rPr sz="700" dirty="0" err="1"/>
              <a:t>условия</a:t>
            </a:r>
            <a:r>
              <a:rPr sz="700" dirty="0"/>
              <a:t> </a:t>
            </a:r>
            <a:r>
              <a:rPr sz="700" dirty="0" err="1"/>
              <a:t>хранения</a:t>
            </a:r>
            <a:r>
              <a:rPr sz="700" dirty="0"/>
              <a:t> </a:t>
            </a:r>
            <a:r>
              <a:rPr sz="700" dirty="0" err="1"/>
              <a:t>потребуются</a:t>
            </a:r>
            <a:r>
              <a:rPr sz="700" dirty="0"/>
              <a:t> </a:t>
            </a:r>
            <a:r>
              <a:rPr sz="700" dirty="0" err="1"/>
              <a:t>для</a:t>
            </a:r>
            <a:r>
              <a:rPr sz="700" dirty="0"/>
              <a:t> </a:t>
            </a:r>
            <a:r>
              <a:rPr sz="700" dirty="0" err="1"/>
              <a:t>вакцины</a:t>
            </a:r>
            <a:r>
              <a:rPr sz="700" dirty="0"/>
              <a:t>?</a:t>
            </a:r>
            <a:endParaRPr sz="700" b="0" i="0" u="none" strike="noStrike" cap="none" dirty="0">
              <a:solidFill>
                <a:schemeClr val="dk1"/>
              </a:solidFil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dirty="0">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62"/>
        <p:cNvGrpSpPr/>
        <p:nvPr/>
      </p:nvGrpSpPr>
      <p:grpSpPr>
        <a:xfrm>
          <a:off x="0" y="0"/>
          <a:ext cx="0" cy="0"/>
          <a:chOff x="0" y="0"/>
          <a:chExt cx="0" cy="0"/>
        </a:xfrm>
      </p:grpSpPr>
      <p:sp>
        <p:nvSpPr>
          <p:cNvPr id="1163" name="Google Shape;1163;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164" name="Google Shape;1164;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165" name="Google Shape;1165;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166" name="Google Shape;1166;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defRPr b="1"/>
            </a:pPr>
            <a:r>
              <a:rPr lang="ru-RU" dirty="0"/>
              <a:t>Статья 4. Как оценивается и контролируется безопасность и эффективность вакцин?</a:t>
            </a:r>
          </a:p>
        </p:txBody>
      </p:sp>
      <p:sp>
        <p:nvSpPr>
          <p:cNvPr id="1167" name="Google Shape;1167;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rPr lang="ru-RU" dirty="0"/>
              <a:t>5 минут</a:t>
            </a:r>
            <a:endParaRPr lang="ru-RU" sz="1400" b="1" i="0" u="none" strike="noStrike" cap="none" dirty="0">
              <a:solidFill>
                <a:srgbClr val="8E7CC3"/>
              </a:solidFill>
              <a:latin typeface="Arial"/>
              <a:ea typeface="Arial"/>
              <a:cs typeface="Arial"/>
              <a:sym typeface="Arial"/>
            </a:endParaRPr>
          </a:p>
        </p:txBody>
      </p:sp>
      <p:sp>
        <p:nvSpPr>
          <p:cNvPr id="1168" name="Google Shape;1168;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169" name="Google Shape;1169;p116"/>
          <p:cNvSpPr txBox="1"/>
          <p:nvPr/>
        </p:nvSpPr>
        <p:spPr>
          <a:xfrm>
            <a:off x="303634" y="1792068"/>
            <a:ext cx="2131029"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defRPr>
                <a:solidFill>
                  <a:srgbClr val="000000"/>
                </a:solidFill>
                <a:latin typeface="Arial"/>
                <a:ea typeface="Arial"/>
                <a:cs typeface="Arial"/>
                <a:sym typeface="Arial"/>
              </a:defRPr>
            </a:pPr>
            <a:r>
              <a:rPr lang="ru-RU" sz="1000" b="1" dirty="0"/>
              <a:t>Этап 4</a:t>
            </a:r>
            <a:r>
              <a:rPr lang="ru-RU" sz="1000" b="1" dirty="0">
                <a:solidFill>
                  <a:schemeClr val="tx1"/>
                </a:solidFill>
              </a:rPr>
              <a:t>.</a:t>
            </a:r>
            <a:r>
              <a:rPr lang="ru-RU" sz="1000" i="1" dirty="0">
                <a:solidFill>
                  <a:schemeClr val="tx1"/>
                </a:solidFill>
              </a:rPr>
              <a:t> </a:t>
            </a:r>
            <a:r>
              <a:rPr lang="ru-RU" sz="1000" i="1" dirty="0"/>
              <a:t>Первая стадия клинических испытаний</a:t>
            </a:r>
            <a:endParaRPr lang="ru-RU" sz="1000" b="0" i="1" u="none" strike="noStrike" cap="none" dirty="0">
              <a:solidFill>
                <a:srgbClr val="000000"/>
              </a:solidFill>
              <a:sym typeface="Arial"/>
            </a:endParaRPr>
          </a:p>
        </p:txBody>
      </p:sp>
      <p:sp>
        <p:nvSpPr>
          <p:cNvPr id="1170" name="Google Shape;1170;p116"/>
          <p:cNvSpPr txBox="1"/>
          <p:nvPr/>
        </p:nvSpPr>
        <p:spPr>
          <a:xfrm>
            <a:off x="267817" y="2872779"/>
            <a:ext cx="1900200" cy="80018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defRPr sz="900" i="1">
                <a:solidFill>
                  <a:srgbClr val="000000"/>
                </a:solidFill>
                <a:latin typeface="Arial"/>
                <a:ea typeface="Arial"/>
                <a:cs typeface="Arial"/>
                <a:sym typeface="Arial"/>
              </a:defRPr>
            </a:pPr>
            <a:r>
              <a:rPr lang="ru-RU" sz="800" dirty="0"/>
              <a:t>В этих исследованиях обычно участвует менее ста человек для определения безопасной дозировки и выявления возможных побочных эффектов. </a:t>
            </a:r>
            <a:endParaRPr lang="ru-RU" sz="800" b="0" i="1" u="none" strike="noStrike" cap="none" dirty="0">
              <a:solidFill>
                <a:srgbClr val="000000"/>
              </a:solidFill>
              <a:sym typeface="Arial"/>
            </a:endParaRPr>
          </a:p>
        </p:txBody>
      </p:sp>
      <p:sp>
        <p:nvSpPr>
          <p:cNvPr id="1171" name="Google Shape;1171;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172" name="Google Shape;1172;p116"/>
          <p:cNvSpPr txBox="1"/>
          <p:nvPr/>
        </p:nvSpPr>
        <p:spPr>
          <a:xfrm>
            <a:off x="3319226" y="1797678"/>
            <a:ext cx="2278800" cy="492412"/>
          </a:xfrm>
          <a:prstGeom prst="rect">
            <a:avLst/>
          </a:prstGeom>
          <a:noFill/>
          <a:ln>
            <a:noFill/>
          </a:ln>
        </p:spPr>
        <p:txBody>
          <a:bodyPr spcFirstLastPara="1" wrap="square" lIns="91425" tIns="91425" rIns="91425" bIns="91425" anchor="t" anchorCtr="0">
            <a:spAutoFit/>
          </a:bodyPr>
          <a:lstStyle/>
          <a:p>
            <a:pPr lvl="0">
              <a:buSzPts val="1300"/>
              <a:defRPr>
                <a:solidFill>
                  <a:srgbClr val="000000"/>
                </a:solidFill>
                <a:latin typeface="Arial"/>
                <a:ea typeface="Arial"/>
                <a:cs typeface="Arial"/>
                <a:sym typeface="Arial"/>
              </a:defRPr>
            </a:pPr>
            <a:r>
              <a:rPr lang="ru-RU" sz="1000" b="1" dirty="0"/>
              <a:t>Этап 5</a:t>
            </a:r>
            <a:r>
              <a:rPr lang="ru-RU" sz="1000" b="1" dirty="0">
                <a:solidFill>
                  <a:schemeClr val="tx1"/>
                </a:solidFill>
              </a:rPr>
              <a:t>.</a:t>
            </a:r>
            <a:r>
              <a:rPr lang="ru-RU" sz="1000" i="1" dirty="0">
                <a:solidFill>
                  <a:schemeClr val="tx1"/>
                </a:solidFill>
              </a:rPr>
              <a:t> </a:t>
            </a:r>
            <a:r>
              <a:rPr lang="ru-RU" sz="1000" i="1" dirty="0"/>
              <a:t>Вторая стадия клинических испытаний</a:t>
            </a:r>
          </a:p>
        </p:txBody>
      </p:sp>
      <p:sp>
        <p:nvSpPr>
          <p:cNvPr id="1173" name="Google Shape;1173;p116"/>
          <p:cNvSpPr txBox="1"/>
          <p:nvPr/>
        </p:nvSpPr>
        <p:spPr>
          <a:xfrm>
            <a:off x="3419071" y="2907399"/>
            <a:ext cx="1900200" cy="80018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defRPr sz="900" i="1">
                <a:solidFill>
                  <a:srgbClr val="000000"/>
                </a:solidFill>
                <a:latin typeface="Arial"/>
                <a:ea typeface="Arial"/>
                <a:cs typeface="Arial"/>
                <a:sym typeface="Arial"/>
              </a:defRPr>
            </a:pPr>
            <a:r>
              <a:rPr lang="ru-RU" sz="800" dirty="0"/>
              <a:t>В этих исследованиях участвуют сотни добровольцев с целью оценки вакцин, которые были признаны безопасными на первой стадии.</a:t>
            </a:r>
            <a:endParaRPr lang="ru-RU" sz="800" b="0" i="1" u="none" strike="noStrike" cap="none" dirty="0">
              <a:solidFill>
                <a:srgbClr val="000000"/>
              </a:solidFill>
              <a:sym typeface="Arial"/>
            </a:endParaRPr>
          </a:p>
        </p:txBody>
      </p:sp>
      <p:sp>
        <p:nvSpPr>
          <p:cNvPr id="1174" name="Google Shape;1174;p116"/>
          <p:cNvSpPr txBox="1"/>
          <p:nvPr/>
        </p:nvSpPr>
        <p:spPr>
          <a:xfrm>
            <a:off x="6273515" y="1792068"/>
            <a:ext cx="2278800" cy="492412"/>
          </a:xfrm>
          <a:prstGeom prst="rect">
            <a:avLst/>
          </a:prstGeom>
          <a:noFill/>
          <a:ln>
            <a:noFill/>
          </a:ln>
        </p:spPr>
        <p:txBody>
          <a:bodyPr spcFirstLastPara="1" wrap="square" lIns="91425" tIns="91425" rIns="91425" bIns="91425" anchor="t" anchorCtr="0">
            <a:spAutoFit/>
          </a:bodyPr>
          <a:lstStyle/>
          <a:p>
            <a:pPr lvl="0">
              <a:buSzPts val="1300"/>
              <a:defRPr>
                <a:solidFill>
                  <a:srgbClr val="000000"/>
                </a:solidFill>
                <a:latin typeface="Arial"/>
                <a:ea typeface="Arial"/>
                <a:cs typeface="Arial"/>
                <a:sym typeface="Arial"/>
              </a:defRPr>
            </a:pPr>
            <a:r>
              <a:rPr lang="ru-RU" sz="1000" b="1" dirty="0"/>
              <a:t>Этап 6</a:t>
            </a:r>
            <a:r>
              <a:rPr lang="ru-RU" sz="1000" b="1" dirty="0">
                <a:solidFill>
                  <a:schemeClr val="tx1"/>
                </a:solidFill>
              </a:rPr>
              <a:t>.</a:t>
            </a:r>
            <a:r>
              <a:rPr lang="ru-RU" sz="1000" b="1" dirty="0"/>
              <a:t> </a:t>
            </a:r>
            <a:r>
              <a:rPr lang="ru-RU" sz="1000" i="1" dirty="0"/>
              <a:t>Третья стадия клинических испытаний</a:t>
            </a:r>
          </a:p>
        </p:txBody>
      </p:sp>
      <p:sp>
        <p:nvSpPr>
          <p:cNvPr id="1175" name="Google Shape;1175;p116"/>
          <p:cNvSpPr txBox="1"/>
          <p:nvPr/>
        </p:nvSpPr>
        <p:spPr>
          <a:xfrm>
            <a:off x="6412579" y="2879416"/>
            <a:ext cx="1900200" cy="800189"/>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defRPr sz="900" i="1">
                <a:solidFill>
                  <a:schemeClr val="dk1"/>
                </a:solidFill>
                <a:latin typeface="Arial"/>
                <a:ea typeface="Arial"/>
                <a:cs typeface="Arial"/>
                <a:sym typeface="Arial"/>
              </a:defRPr>
            </a:pPr>
            <a:r>
              <a:rPr lang="ru-RU" sz="800" dirty="0"/>
              <a:t>В этих исследованиях участвуют тысячи добровольцев с целью оценки вакцин, которые были признаны безопасными на второй стадии.</a:t>
            </a:r>
            <a:endParaRPr lang="ru-RU" sz="800" b="0" i="1" u="none" strike="noStrike" cap="none" dirty="0">
              <a:solidFill>
                <a:srgbClr val="000000"/>
              </a:solidFill>
              <a:sym typeface="Arial"/>
            </a:endParaRPr>
          </a:p>
        </p:txBody>
      </p:sp>
      <p:sp>
        <p:nvSpPr>
          <p:cNvPr id="1176" name="Google Shape;1176;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177" name="Google Shape;1177;p116"/>
          <p:cNvSpPr txBox="1"/>
          <p:nvPr/>
        </p:nvSpPr>
        <p:spPr>
          <a:xfrm>
            <a:off x="180225" y="4010900"/>
            <a:ext cx="2607000"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defRPr sz="800">
                <a:solidFill>
                  <a:schemeClr val="dk1"/>
                </a:solidFill>
                <a:latin typeface="Arial"/>
                <a:ea typeface="Arial"/>
                <a:cs typeface="Arial"/>
                <a:sym typeface="Arial"/>
              </a:defRPr>
            </a:pPr>
            <a:r>
              <a:rPr lang="ru-RU" sz="700" b="1" dirty="0"/>
              <a:t>Безопасность</a:t>
            </a:r>
            <a:r>
              <a:rPr lang="ru-RU" sz="700" b="1" dirty="0">
                <a:solidFill>
                  <a:schemeClr val="tx1"/>
                </a:solidFill>
              </a:rPr>
              <a:t>.</a:t>
            </a:r>
            <a:r>
              <a:rPr lang="ru-RU" sz="700" b="1" dirty="0"/>
              <a:t> </a:t>
            </a:r>
            <a:r>
              <a:rPr lang="ru-RU" sz="700" dirty="0"/>
              <a:t>Безопасна ли вакцина-кандидат? Вызывает ли она какие-либо побочные эффекты? Насколько они серьезны?</a:t>
            </a:r>
            <a:endParaRPr lang="ru-RU" sz="700" b="0" i="0" u="none" strike="noStrike" cap="none" dirty="0">
              <a:solidFill>
                <a:srgbClr val="000000"/>
              </a:solidFill>
              <a:sym typeface="Arial"/>
            </a:endParaRPr>
          </a:p>
          <a:p>
            <a:pPr marL="457200" marR="0" lvl="0" indent="-279400" algn="l" rtl="0">
              <a:lnSpc>
                <a:spcPct val="100000"/>
              </a:lnSpc>
              <a:spcBef>
                <a:spcPts val="0"/>
              </a:spcBef>
              <a:spcAft>
                <a:spcPts val="0"/>
              </a:spcAft>
              <a:buClr>
                <a:srgbClr val="000000"/>
              </a:buClr>
              <a:buSzPts val="800"/>
              <a:buFont typeface="Arial"/>
              <a:buChar char="➔"/>
              <a:defRPr sz="800">
                <a:solidFill>
                  <a:srgbClr val="000000"/>
                </a:solidFill>
                <a:latin typeface="Arial"/>
                <a:ea typeface="Arial"/>
                <a:cs typeface="Arial"/>
                <a:sym typeface="Arial"/>
              </a:defRPr>
            </a:pPr>
            <a:r>
              <a:rPr lang="ru-RU" sz="700" b="1" dirty="0"/>
              <a:t>График</a:t>
            </a:r>
            <a:r>
              <a:rPr lang="ru-RU" sz="700" b="1" dirty="0">
                <a:solidFill>
                  <a:schemeClr val="tx1"/>
                </a:solidFill>
              </a:rPr>
              <a:t>.</a:t>
            </a:r>
            <a:r>
              <a:rPr lang="ru-RU" sz="700" b="1" dirty="0"/>
              <a:t> </a:t>
            </a:r>
            <a:r>
              <a:rPr lang="ru-RU" sz="700" dirty="0"/>
              <a:t>Сколько доз вакцины необходимо вводить и в каком возрасте?</a:t>
            </a:r>
            <a:endParaRPr lang="ru-RU" sz="700" b="0" i="0" u="none" strike="noStrike" cap="none" dirty="0">
              <a:solidFill>
                <a:srgbClr val="000000"/>
              </a:solidFill>
              <a:sym typeface="Arial"/>
            </a:endParaRPr>
          </a:p>
          <a:p>
            <a:pPr marL="457200" lvl="0" indent="-279400">
              <a:buSzPts val="800"/>
              <a:buFont typeface="Arial"/>
              <a:buChar char="➔"/>
              <a:defRPr sz="800">
                <a:solidFill>
                  <a:srgbClr val="000000"/>
                </a:solidFill>
                <a:latin typeface="Arial"/>
                <a:ea typeface="Arial"/>
                <a:cs typeface="Arial"/>
                <a:sym typeface="Arial"/>
              </a:defRPr>
            </a:pPr>
            <a:r>
              <a:rPr lang="ru-RU" sz="700" b="1" dirty="0"/>
              <a:t>Дозировка</a:t>
            </a:r>
            <a:r>
              <a:rPr lang="ru-RU" sz="700" b="1" dirty="0">
                <a:solidFill>
                  <a:schemeClr val="tx1"/>
                </a:solidFill>
              </a:rPr>
              <a:t>.</a:t>
            </a:r>
            <a:r>
              <a:rPr lang="ru-RU" sz="700" b="1" dirty="0"/>
              <a:t> </a:t>
            </a:r>
            <a:r>
              <a:rPr lang="ru-RU" sz="700" dirty="0"/>
              <a:t>Какая дозировка действующего вещества лучше всего подходит для развития иммунитета, оставаясь при этом безопасной?</a:t>
            </a:r>
            <a:endParaRPr lang="ru-RU" sz="700" b="0" i="0" u="none" strike="noStrike" cap="none" dirty="0">
              <a:solidFill>
                <a:srgbClr val="000000"/>
              </a:solidFill>
              <a:sym typeface="Arial"/>
            </a:endParaRPr>
          </a:p>
        </p:txBody>
      </p:sp>
      <p:sp>
        <p:nvSpPr>
          <p:cNvPr id="1178" name="Google Shape;1178;p116"/>
          <p:cNvSpPr txBox="1"/>
          <p:nvPr/>
        </p:nvSpPr>
        <p:spPr>
          <a:xfrm>
            <a:off x="3258772" y="3904530"/>
            <a:ext cx="2541777" cy="1261854"/>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lang="ru-RU" sz="700" b="1" dirty="0"/>
              <a:t>Безопасность</a:t>
            </a:r>
            <a:r>
              <a:rPr lang="ru-RU" sz="700" b="1" dirty="0">
                <a:solidFill>
                  <a:schemeClr val="tx1"/>
                </a:solidFill>
              </a:rPr>
              <a:t>.</a:t>
            </a:r>
            <a:r>
              <a:rPr lang="ru-RU" sz="700" b="1" dirty="0"/>
              <a:t> </a:t>
            </a:r>
            <a:r>
              <a:rPr lang="ru-RU" sz="700" dirty="0"/>
              <a:t>Безопасна ли вакцина-кандидат? Вызывает ли она какие-либо побочные эффекты? Насколько они серьезны?</a:t>
            </a:r>
            <a:endParaRPr lang="ru-RU"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lang="ru-RU" sz="700" b="1" dirty="0"/>
              <a:t>График</a:t>
            </a:r>
            <a:r>
              <a:rPr lang="ru-RU" sz="700" b="1" dirty="0">
                <a:solidFill>
                  <a:schemeClr val="tx1"/>
                </a:solidFill>
              </a:rPr>
              <a:t>.</a:t>
            </a:r>
            <a:r>
              <a:rPr lang="ru-RU" sz="700" b="1" dirty="0"/>
              <a:t> </a:t>
            </a:r>
            <a:r>
              <a:rPr lang="ru-RU" sz="700" dirty="0"/>
              <a:t>Сколько доз вакцины необходимо вводить и в каком возрасте?</a:t>
            </a:r>
            <a:endParaRPr lang="ru-RU" sz="700" b="0" i="0" u="none" strike="noStrike" cap="none" dirty="0">
              <a:solidFill>
                <a:schemeClr val="dk1"/>
              </a:solidFill>
              <a:sym typeface="Arial"/>
            </a:endParaRPr>
          </a:p>
          <a:p>
            <a:pPr marL="457200" lvl="0" indent="-279400">
              <a:buClr>
                <a:schemeClr val="dk1"/>
              </a:buClr>
              <a:buSzPts val="800"/>
              <a:buFont typeface="Arial"/>
              <a:buChar char="➔"/>
              <a:defRPr sz="800">
                <a:solidFill>
                  <a:schemeClr val="dk1"/>
                </a:solidFill>
                <a:latin typeface="Arial"/>
                <a:ea typeface="Arial"/>
                <a:cs typeface="Arial"/>
                <a:sym typeface="Arial"/>
              </a:defRPr>
            </a:pPr>
            <a:r>
              <a:rPr lang="ru-RU" sz="700" b="1" dirty="0"/>
              <a:t>Дозировка</a:t>
            </a:r>
            <a:r>
              <a:rPr lang="ru-RU" sz="700" b="1" dirty="0">
                <a:solidFill>
                  <a:schemeClr val="tx1"/>
                </a:solidFill>
              </a:rPr>
              <a:t>.</a:t>
            </a:r>
            <a:r>
              <a:rPr lang="ru-RU" sz="700" b="1" dirty="0"/>
              <a:t> </a:t>
            </a:r>
            <a:r>
              <a:rPr lang="ru-RU" sz="700" dirty="0"/>
              <a:t>Какая дозировка действующего вещества лучше всего подходит для развития иммунитета, оставаясь при этом безопасной?</a:t>
            </a:r>
            <a:endParaRPr lang="ru-RU" sz="700" b="1" i="0" u="none" strike="noStrike" cap="none" dirty="0">
              <a:solidFill>
                <a:schemeClr val="dk1"/>
              </a:solidFill>
              <a:sym typeface="Arial"/>
            </a:endParaRPr>
          </a:p>
        </p:txBody>
      </p:sp>
      <p:sp>
        <p:nvSpPr>
          <p:cNvPr id="1179" name="Google Shape;1179;p116"/>
          <p:cNvSpPr txBox="1"/>
          <p:nvPr/>
        </p:nvSpPr>
        <p:spPr>
          <a:xfrm>
            <a:off x="6226176" y="3990300"/>
            <a:ext cx="2422200" cy="1154132"/>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defRPr sz="800">
                <a:latin typeface="Arial"/>
                <a:ea typeface="Arial"/>
                <a:cs typeface="Arial"/>
                <a:sym typeface="Arial"/>
              </a:defRPr>
            </a:pPr>
            <a:r>
              <a:rPr lang="ru-RU" sz="700" b="1" dirty="0">
                <a:solidFill>
                  <a:srgbClr val="000000"/>
                </a:solidFill>
              </a:rPr>
              <a:t>Безопасность</a:t>
            </a:r>
            <a:r>
              <a:rPr lang="ru-RU" sz="700" b="1" dirty="0">
                <a:solidFill>
                  <a:schemeClr val="tx1"/>
                </a:solidFill>
              </a:rPr>
              <a:t>.</a:t>
            </a:r>
            <a:r>
              <a:rPr lang="ru-RU" sz="700" b="1" dirty="0">
                <a:solidFill>
                  <a:schemeClr val="dk1"/>
                </a:solidFill>
              </a:rPr>
              <a:t> </a:t>
            </a:r>
            <a:r>
              <a:rPr lang="ru-RU" sz="700" dirty="0">
                <a:solidFill>
                  <a:schemeClr val="dk1"/>
                </a:solidFill>
              </a:rPr>
              <a:t>Безопасна ли вакцина-кандидат? Вызывает ли она какие-либо побочные эффекты? Насколько они серьезны?</a:t>
            </a:r>
            <a:endParaRPr lang="ru-RU" sz="700" b="1" i="0" u="none" strike="noStrike" cap="none" dirty="0">
              <a:solidFill>
                <a:srgbClr val="000000"/>
              </a:solidFill>
              <a:sym typeface="Arial"/>
            </a:endParaRPr>
          </a:p>
          <a:p>
            <a:pPr marL="457200" marR="0" lvl="0" indent="-279400" algn="l" rtl="0">
              <a:lnSpc>
                <a:spcPct val="100000"/>
              </a:lnSpc>
              <a:spcBef>
                <a:spcPts val="0"/>
              </a:spcBef>
              <a:spcAft>
                <a:spcPts val="0"/>
              </a:spcAft>
              <a:buClr>
                <a:srgbClr val="000000"/>
              </a:buClr>
              <a:buSzPts val="800"/>
              <a:buFont typeface="Arial"/>
              <a:buChar char="➔"/>
              <a:defRPr sz="800">
                <a:solidFill>
                  <a:schemeClr val="dk1"/>
                </a:solidFill>
                <a:latin typeface="Arial"/>
                <a:ea typeface="Arial"/>
                <a:cs typeface="Arial"/>
                <a:sym typeface="Arial"/>
              </a:defRPr>
            </a:pPr>
            <a:r>
              <a:rPr lang="ru-RU" sz="700" b="1" dirty="0"/>
              <a:t>Эффективность</a:t>
            </a:r>
            <a:r>
              <a:rPr lang="ru-RU" sz="700" b="1" dirty="0">
                <a:solidFill>
                  <a:schemeClr val="tx1"/>
                </a:solidFill>
              </a:rPr>
              <a:t>.</a:t>
            </a:r>
            <a:r>
              <a:rPr lang="ru-RU" sz="700" b="1" dirty="0"/>
              <a:t> </a:t>
            </a:r>
            <a:r>
              <a:rPr lang="ru-RU" sz="700" dirty="0"/>
              <a:t>Насколько хорошо вакцина-кандидат защищает от болезни?</a:t>
            </a:r>
            <a:endParaRPr lang="ru-RU"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lang="ru-RU" sz="700" b="1" dirty="0"/>
              <a:t>Стабильность производственного процесса</a:t>
            </a:r>
            <a:r>
              <a:rPr lang="ru-RU" sz="700" b="1" dirty="0">
                <a:solidFill>
                  <a:schemeClr val="tx1"/>
                </a:solidFill>
              </a:rPr>
              <a:t>.</a:t>
            </a:r>
            <a:r>
              <a:rPr lang="ru-RU" sz="700" b="1" dirty="0"/>
              <a:t> </a:t>
            </a:r>
            <a:r>
              <a:rPr lang="ru-RU" sz="700" dirty="0"/>
              <a:t>Все ли партии вакцины производятся одинаково?</a:t>
            </a:r>
            <a:endParaRPr lang="ru-RU" sz="700" b="0" i="0" u="none" strike="noStrike" cap="none" dirty="0">
              <a:solidFill>
                <a:schemeClr val="dk1"/>
              </a:solidFill>
              <a:sym typeface="Arial"/>
            </a:endParaRPr>
          </a:p>
        </p:txBody>
      </p:sp>
      <p:pic>
        <p:nvPicPr>
          <p:cNvPr id="1180" name="Google Shape;1180;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81" name="Google Shape;1181;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82" name="Google Shape;1182;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83" name="Google Shape;1183;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84" name="Google Shape;1184;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85" name="Google Shape;1185;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86" name="Google Shape;1186;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87" name="Google Shape;1187;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88" name="Google Shape;1188;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89" name="Google Shape;1189;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90" name="Google Shape;1190;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91" name="Google Shape;1191;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92" name="Google Shape;1192;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93" name="Google Shape;1193;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94" name="Google Shape;1194;p116"/>
          <p:cNvSpPr txBox="1"/>
          <p:nvPr/>
        </p:nvSpPr>
        <p:spPr>
          <a:xfrm>
            <a:off x="149225" y="366869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defRPr sz="1000" b="1">
                <a:solidFill>
                  <a:srgbClr val="000000"/>
                </a:solidFill>
                <a:latin typeface="Arial"/>
                <a:ea typeface="Arial"/>
                <a:cs typeface="Arial"/>
                <a:sym typeface="Arial"/>
              </a:defRPr>
            </a:pPr>
            <a:r>
              <a:rPr lang="ru-RU" dirty="0"/>
              <a:t>Что оценивается?</a:t>
            </a:r>
            <a:endParaRPr lang="ru-RU" sz="1000" b="1" i="0" u="none" strike="noStrike" cap="none" dirty="0">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98"/>
        <p:cNvGrpSpPr/>
        <p:nvPr/>
      </p:nvGrpSpPr>
      <p:grpSpPr>
        <a:xfrm>
          <a:off x="0" y="0"/>
          <a:ext cx="0" cy="0"/>
          <a:chOff x="0" y="0"/>
          <a:chExt cx="0" cy="0"/>
        </a:xfrm>
      </p:grpSpPr>
      <p:sp>
        <p:nvSpPr>
          <p:cNvPr id="1199" name="Google Shape;1199;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200" name="Google Shape;1200;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defRPr b="1"/>
            </a:pPr>
            <a:r>
              <a:rPr lang="ru-RU" dirty="0"/>
              <a:t>Статья 4. Как оценивается и контролируется безопасность и эффективность вакцин?</a:t>
            </a:r>
          </a:p>
        </p:txBody>
      </p:sp>
      <p:sp>
        <p:nvSpPr>
          <p:cNvPr id="1201" name="Google Shape;1201;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rPr lang="ru-RU" dirty="0"/>
              <a:t>5 минут</a:t>
            </a:r>
            <a:endParaRPr lang="ru-RU" sz="1400" b="1" i="0" u="none" strike="noStrike" cap="none" dirty="0">
              <a:solidFill>
                <a:srgbClr val="8E7CC3"/>
              </a:solidFill>
              <a:latin typeface="Arial"/>
              <a:ea typeface="Arial"/>
              <a:cs typeface="Arial"/>
              <a:sym typeface="Arial"/>
            </a:endParaRPr>
          </a:p>
        </p:txBody>
      </p:sp>
      <p:sp>
        <p:nvSpPr>
          <p:cNvPr id="1202" name="Google Shape;1202;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203" name="Google Shape;1203;p117"/>
          <p:cNvSpPr txBox="1"/>
          <p:nvPr/>
        </p:nvSpPr>
        <p:spPr>
          <a:xfrm>
            <a:off x="191050" y="1826325"/>
            <a:ext cx="23223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defRPr>
                <a:solidFill>
                  <a:srgbClr val="000000"/>
                </a:solidFill>
                <a:latin typeface="Arial"/>
                <a:ea typeface="Arial"/>
                <a:cs typeface="Arial"/>
                <a:sym typeface="Arial"/>
              </a:defRPr>
            </a:pPr>
            <a:r>
              <a:rPr lang="ru-RU" sz="1000" b="1" dirty="0"/>
              <a:t>Этап 7</a:t>
            </a:r>
            <a:r>
              <a:rPr lang="ru-RU" sz="1000" b="1" dirty="0">
                <a:solidFill>
                  <a:schemeClr val="tx1"/>
                </a:solidFill>
              </a:rPr>
              <a:t>.</a:t>
            </a:r>
            <a:r>
              <a:rPr lang="ru-RU" sz="1000" b="1" dirty="0"/>
              <a:t> </a:t>
            </a:r>
            <a:r>
              <a:rPr lang="ru-RU" sz="1000" i="1" dirty="0"/>
              <a:t>Оценка и принятие решения</a:t>
            </a:r>
            <a:endParaRPr lang="ru-RU" sz="1000" b="0" i="1" u="none" strike="noStrike" cap="none" dirty="0">
              <a:solidFill>
                <a:srgbClr val="000000"/>
              </a:solidFill>
              <a:sym typeface="Arial"/>
            </a:endParaRPr>
          </a:p>
        </p:txBody>
      </p:sp>
      <p:sp>
        <p:nvSpPr>
          <p:cNvPr id="1204" name="Google Shape;1204;p117"/>
          <p:cNvSpPr txBox="1"/>
          <p:nvPr/>
        </p:nvSpPr>
        <p:spPr>
          <a:xfrm>
            <a:off x="278146" y="2778843"/>
            <a:ext cx="1887000" cy="92329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defRPr sz="900" i="1">
                <a:solidFill>
                  <a:srgbClr val="000000"/>
                </a:solidFill>
                <a:latin typeface="Arial"/>
                <a:ea typeface="Arial"/>
                <a:cs typeface="Arial"/>
                <a:sym typeface="Arial"/>
              </a:defRPr>
            </a:pPr>
            <a:r>
              <a:rPr lang="ru-RU" sz="800" dirty="0"/>
              <a:t>Независимые регулирующие органы оценивают безопасность и эффективность вакцины по результатам исследований и принимают решение о ее лицензировании.</a:t>
            </a:r>
            <a:endParaRPr lang="ru-RU" sz="800" b="0" i="1" u="none" strike="noStrike" cap="none" dirty="0">
              <a:solidFill>
                <a:srgbClr val="000000"/>
              </a:solidFill>
              <a:sym typeface="Arial"/>
            </a:endParaRPr>
          </a:p>
        </p:txBody>
      </p:sp>
      <p:sp>
        <p:nvSpPr>
          <p:cNvPr id="1205" name="Google Shape;1205;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206" name="Google Shape;1206;p117"/>
          <p:cNvSpPr txBox="1"/>
          <p:nvPr/>
        </p:nvSpPr>
        <p:spPr>
          <a:xfrm>
            <a:off x="2925223" y="1826325"/>
            <a:ext cx="2569800"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defRPr>
                <a:solidFill>
                  <a:srgbClr val="000000"/>
                </a:solidFill>
                <a:latin typeface="Arial"/>
                <a:ea typeface="Arial"/>
                <a:cs typeface="Arial"/>
                <a:sym typeface="Arial"/>
              </a:defRPr>
            </a:pPr>
            <a:r>
              <a:rPr lang="ru-RU" sz="1000" b="1" dirty="0"/>
              <a:t>Этап 8</a:t>
            </a:r>
            <a:r>
              <a:rPr lang="ru-RU" sz="1000" b="1" dirty="0">
                <a:solidFill>
                  <a:schemeClr val="tx1"/>
                </a:solidFill>
              </a:rPr>
              <a:t>. </a:t>
            </a:r>
            <a:r>
              <a:rPr lang="ru-RU" sz="1000" i="1" dirty="0"/>
              <a:t> Коммерческое производство</a:t>
            </a:r>
            <a:endParaRPr lang="ru-RU" sz="1000" b="0" i="1" u="none" strike="noStrike" cap="none" dirty="0">
              <a:solidFill>
                <a:srgbClr val="000000"/>
              </a:solidFill>
              <a:sym typeface="Arial"/>
            </a:endParaRPr>
          </a:p>
        </p:txBody>
      </p:sp>
      <p:sp>
        <p:nvSpPr>
          <p:cNvPr id="1207" name="Google Shape;1207;p117"/>
          <p:cNvSpPr txBox="1"/>
          <p:nvPr/>
        </p:nvSpPr>
        <p:spPr>
          <a:xfrm>
            <a:off x="3319786" y="3131452"/>
            <a:ext cx="1887000" cy="553968"/>
          </a:xfrm>
          <a:prstGeom prst="rect">
            <a:avLst/>
          </a:prstGeom>
          <a:noFill/>
          <a:ln>
            <a:noFill/>
          </a:ln>
        </p:spPr>
        <p:txBody>
          <a:bodyPr spcFirstLastPara="1" wrap="square" lIns="91425" tIns="91425" rIns="91425" bIns="91425" anchor="t" anchorCtr="0">
            <a:spAutoFit/>
          </a:bodyPr>
          <a:lstStyle/>
          <a:p>
            <a:pPr lvl="0">
              <a:buSzPts val="900"/>
              <a:defRPr sz="900" i="1">
                <a:solidFill>
                  <a:srgbClr val="000000"/>
                </a:solidFill>
                <a:latin typeface="Arial"/>
                <a:ea typeface="Arial"/>
                <a:cs typeface="Arial"/>
                <a:sym typeface="Arial"/>
              </a:defRPr>
            </a:pPr>
            <a:r>
              <a:rPr lang="ru-RU" sz="800" dirty="0"/>
              <a:t>Производство доз вакцин расширяется до промышленного уровня.</a:t>
            </a:r>
            <a:endParaRPr lang="ru-RU" sz="800" b="0" i="1" u="none" strike="noStrike" cap="none" dirty="0">
              <a:solidFill>
                <a:srgbClr val="000000"/>
              </a:solidFill>
              <a:sym typeface="Arial"/>
            </a:endParaRPr>
          </a:p>
        </p:txBody>
      </p:sp>
      <p:sp>
        <p:nvSpPr>
          <p:cNvPr id="1208" name="Google Shape;1208;p117"/>
          <p:cNvSpPr txBox="1"/>
          <p:nvPr/>
        </p:nvSpPr>
        <p:spPr>
          <a:xfrm>
            <a:off x="6063975" y="1826325"/>
            <a:ext cx="2322300"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defRPr sz="1300">
                <a:solidFill>
                  <a:srgbClr val="000000"/>
                </a:solidFill>
                <a:latin typeface="Arial"/>
                <a:ea typeface="Arial"/>
                <a:cs typeface="Arial"/>
                <a:sym typeface="Arial"/>
              </a:defRPr>
            </a:pPr>
            <a:r>
              <a:rPr lang="ru-RU" sz="1000" b="1" dirty="0"/>
              <a:t>Этап 9</a:t>
            </a:r>
            <a:r>
              <a:rPr lang="ru-RU" sz="1000" b="1" dirty="0">
                <a:solidFill>
                  <a:schemeClr val="tx1"/>
                </a:solidFill>
              </a:rPr>
              <a:t>.</a:t>
            </a:r>
            <a:r>
              <a:rPr lang="ru-RU" sz="1000" b="1" dirty="0"/>
              <a:t> </a:t>
            </a:r>
            <a:r>
              <a:rPr lang="ru-RU" sz="1000" i="1" dirty="0"/>
              <a:t>Непрерывный контроль</a:t>
            </a:r>
            <a:endParaRPr lang="ru-RU" sz="1000" b="0" i="1" u="none" strike="noStrike" cap="none" dirty="0">
              <a:solidFill>
                <a:srgbClr val="000000"/>
              </a:solidFill>
              <a:sym typeface="Arial"/>
            </a:endParaRPr>
          </a:p>
        </p:txBody>
      </p:sp>
      <p:sp>
        <p:nvSpPr>
          <p:cNvPr id="1209" name="Google Shape;1209;p117"/>
          <p:cNvSpPr txBox="1"/>
          <p:nvPr/>
        </p:nvSpPr>
        <p:spPr>
          <a:xfrm>
            <a:off x="6333350" y="2775545"/>
            <a:ext cx="1957958" cy="92329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defRPr sz="900" i="1">
                <a:solidFill>
                  <a:srgbClr val="000000"/>
                </a:solidFill>
                <a:latin typeface="Arial"/>
                <a:ea typeface="Arial"/>
                <a:cs typeface="Arial"/>
                <a:sym typeface="Arial"/>
              </a:defRPr>
            </a:pPr>
            <a:r>
              <a:rPr lang="ru-RU" sz="800" dirty="0"/>
              <a:t>В течение всего срока годности вакцины держат под постоянным контролем и тестируют их, чтобы гарантировать, что их безопасность остается на приемлемом уровне. </a:t>
            </a:r>
            <a:endParaRPr lang="ru-RU" sz="800" b="0" i="1" u="none" strike="noStrike" cap="none" dirty="0">
              <a:solidFill>
                <a:srgbClr val="000000"/>
              </a:solidFill>
              <a:sym typeface="Arial"/>
            </a:endParaRPr>
          </a:p>
        </p:txBody>
      </p:sp>
      <p:pic>
        <p:nvPicPr>
          <p:cNvPr id="1210" name="Google Shape;1210;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211" name="Google Shape;1211;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212" name="Google Shape;1212;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213" name="Google Shape;1213;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214" name="Google Shape;1214;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215" name="Google Shape;1215;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216" name="Google Shape;1216;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217" name="Google Shape;1217;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218" name="Google Shape;1218;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ru-RU" sz="1400" b="0" i="0" u="none" strike="noStrike" cap="none" dirty="0">
              <a:solidFill>
                <a:srgbClr val="000000"/>
              </a:solidFill>
              <a:latin typeface="Arial"/>
              <a:ea typeface="Arial"/>
              <a:cs typeface="Arial"/>
              <a:sym typeface="Arial"/>
            </a:endParaRPr>
          </a:p>
        </p:txBody>
      </p:sp>
      <p:sp>
        <p:nvSpPr>
          <p:cNvPr id="1219" name="Google Shape;1219;p117"/>
          <p:cNvSpPr txBox="1"/>
          <p:nvPr/>
        </p:nvSpPr>
        <p:spPr>
          <a:xfrm>
            <a:off x="3403191" y="3962782"/>
            <a:ext cx="2214000" cy="938688"/>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defRPr sz="800">
                <a:solidFill>
                  <a:schemeClr val="dk1"/>
                </a:solidFill>
                <a:latin typeface="Arial"/>
                <a:ea typeface="Arial"/>
                <a:cs typeface="Arial"/>
                <a:sym typeface="Arial"/>
              </a:defRPr>
            </a:pPr>
            <a:r>
              <a:rPr lang="ru-RU" sz="700" b="1" dirty="0"/>
              <a:t>Безопасность</a:t>
            </a:r>
            <a:r>
              <a:rPr lang="ru-RU" sz="700" b="1" dirty="0">
                <a:solidFill>
                  <a:schemeClr val="tx1"/>
                </a:solidFill>
              </a:rPr>
              <a:t>.</a:t>
            </a:r>
            <a:r>
              <a:rPr lang="ru-RU" sz="700" b="1" dirty="0"/>
              <a:t> </a:t>
            </a:r>
            <a:r>
              <a:rPr lang="ru-RU" sz="700" dirty="0"/>
              <a:t>Безопасна ли вакцина? Вызывает ли он какие-либо побочные эффекты? Насколько они серьезны?</a:t>
            </a:r>
            <a:endParaRPr lang="ru-RU" sz="700" b="0" i="0" u="none" strike="noStrike" cap="none" dirty="0">
              <a:solidFill>
                <a:srgbClr val="000000"/>
              </a:solidFill>
              <a:sym typeface="Arial"/>
            </a:endParaRPr>
          </a:p>
          <a:p>
            <a:pPr marL="457200" lvl="0" indent="-279400">
              <a:buSzPts val="800"/>
              <a:buFont typeface="Arial"/>
              <a:buChar char="➔"/>
              <a:defRPr sz="800">
                <a:solidFill>
                  <a:schemeClr val="dk1"/>
                </a:solidFill>
                <a:latin typeface="Arial"/>
                <a:ea typeface="Arial"/>
                <a:cs typeface="Arial"/>
                <a:sym typeface="Arial"/>
              </a:defRPr>
            </a:pPr>
            <a:r>
              <a:rPr lang="ru-RU" sz="700" b="1" dirty="0"/>
              <a:t>Стабильность производственного процесса</a:t>
            </a:r>
            <a:r>
              <a:rPr lang="ru-RU" sz="700" b="1" dirty="0">
                <a:solidFill>
                  <a:schemeClr val="tx1"/>
                </a:solidFill>
              </a:rPr>
              <a:t>.</a:t>
            </a:r>
            <a:r>
              <a:rPr lang="ru-RU" sz="700" b="1" dirty="0"/>
              <a:t> </a:t>
            </a:r>
            <a:r>
              <a:rPr lang="ru-RU" sz="700" dirty="0"/>
              <a:t>Все ли партии вакцины, которые мы производим, одинаковы?</a:t>
            </a:r>
            <a:endParaRPr lang="ru-RU" sz="700" b="0" i="0" u="none" strike="noStrike" cap="none" dirty="0">
              <a:solidFill>
                <a:srgbClr val="000000"/>
              </a:solidFill>
              <a:sym typeface="Arial"/>
            </a:endParaRPr>
          </a:p>
        </p:txBody>
      </p:sp>
      <p:sp>
        <p:nvSpPr>
          <p:cNvPr id="1220" name="Google Shape;1220;p117"/>
          <p:cNvSpPr txBox="1"/>
          <p:nvPr/>
        </p:nvSpPr>
        <p:spPr>
          <a:xfrm>
            <a:off x="6147550" y="3962775"/>
            <a:ext cx="2422200" cy="1154132"/>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lang="ru-RU" sz="700" b="1" dirty="0"/>
              <a:t>Безопасность</a:t>
            </a:r>
            <a:r>
              <a:rPr lang="ru-RU" sz="700" b="1" dirty="0">
                <a:solidFill>
                  <a:schemeClr val="tx1"/>
                </a:solidFill>
              </a:rPr>
              <a:t>.</a:t>
            </a:r>
            <a:r>
              <a:rPr lang="ru-RU" sz="700" b="1" dirty="0"/>
              <a:t> </a:t>
            </a:r>
            <a:r>
              <a:rPr lang="ru-RU" sz="700" dirty="0"/>
              <a:t>Безопасна ли вакцина? Вызывает ли о</a:t>
            </a:r>
            <a:r>
              <a:rPr lang="ru-RU" sz="700" dirty="0">
                <a:solidFill>
                  <a:schemeClr val="dk1"/>
                </a:solidFill>
              </a:rPr>
              <a:t>на</a:t>
            </a:r>
            <a:r>
              <a:rPr lang="ru-RU" sz="700" dirty="0"/>
              <a:t> какие-либо побочные эффекты? Насколько они серьезны?</a:t>
            </a:r>
            <a:endParaRPr lang="ru-RU" sz="700" b="0" i="0" u="none" strike="noStrike" cap="none" dirty="0">
              <a:solidFill>
                <a:schemeClr val="dk1"/>
              </a:solidFill>
              <a:sym typeface="Arial"/>
            </a:endParaRPr>
          </a:p>
          <a:p>
            <a:pPr marL="457200" lvl="0" indent="-279400">
              <a:buClr>
                <a:schemeClr val="dk1"/>
              </a:buClr>
              <a:buSzPts val="800"/>
              <a:buFont typeface="Arial"/>
              <a:buChar char="➔"/>
              <a:defRPr sz="800">
                <a:solidFill>
                  <a:schemeClr val="dk1"/>
                </a:solidFill>
                <a:latin typeface="Arial"/>
                <a:ea typeface="Arial"/>
                <a:cs typeface="Arial"/>
                <a:sym typeface="Arial"/>
              </a:defRPr>
            </a:pPr>
            <a:r>
              <a:rPr lang="ru-RU" sz="700" b="1" dirty="0"/>
              <a:t>Стабильность производственного процесса</a:t>
            </a:r>
            <a:r>
              <a:rPr lang="ru-RU" sz="700" b="1" dirty="0">
                <a:solidFill>
                  <a:schemeClr val="tx1"/>
                </a:solidFill>
              </a:rPr>
              <a:t>.</a:t>
            </a:r>
            <a:r>
              <a:rPr lang="ru-RU" sz="700" b="1" dirty="0"/>
              <a:t> </a:t>
            </a:r>
            <a:r>
              <a:rPr lang="ru-RU" sz="700" dirty="0"/>
              <a:t>Все ли партии вакцины, которые мы производим, одинаковы?</a:t>
            </a:r>
            <a:endParaRPr lang="ru-RU" sz="700" b="0" i="0" u="none" strike="noStrike" cap="none" dirty="0">
              <a:solidFill>
                <a:schemeClr val="dk1"/>
              </a:solidFill>
              <a:sym typeface="Arial"/>
            </a:endParaRPr>
          </a:p>
          <a:p>
            <a:pPr marL="457200" marR="0" lvl="0" indent="-279400" algn="l" rtl="0">
              <a:lnSpc>
                <a:spcPct val="100000"/>
              </a:lnSpc>
              <a:spcBef>
                <a:spcPts val="0"/>
              </a:spcBef>
              <a:spcAft>
                <a:spcPts val="0"/>
              </a:spcAft>
              <a:buClr>
                <a:schemeClr val="dk1"/>
              </a:buClr>
              <a:buSzPts val="800"/>
              <a:buFont typeface="Arial"/>
              <a:buChar char="➔"/>
              <a:defRPr sz="800">
                <a:solidFill>
                  <a:schemeClr val="dk1"/>
                </a:solidFill>
                <a:latin typeface="Arial"/>
                <a:ea typeface="Arial"/>
                <a:cs typeface="Arial"/>
                <a:sym typeface="Arial"/>
              </a:defRPr>
            </a:pPr>
            <a:r>
              <a:rPr lang="ru-RU" sz="700" b="1" dirty="0"/>
              <a:t>Эффективность</a:t>
            </a:r>
            <a:r>
              <a:rPr lang="ru-RU" sz="700" b="1" dirty="0">
                <a:solidFill>
                  <a:schemeClr val="tx1"/>
                </a:solidFill>
              </a:rPr>
              <a:t>.</a:t>
            </a:r>
            <a:r>
              <a:rPr lang="en-GB" sz="700" b="1" dirty="0">
                <a:solidFill>
                  <a:srgbClr val="FF0000"/>
                </a:solidFill>
              </a:rPr>
              <a:t> </a:t>
            </a:r>
            <a:r>
              <a:rPr lang="ru-RU" sz="700" dirty="0"/>
              <a:t>Насколько хорошо вакцина защищает от болезни и распространения?</a:t>
            </a:r>
            <a:endParaRPr lang="ru-RU" sz="700" b="0" i="0" u="none" strike="noStrike" cap="none" dirty="0">
              <a:solidFill>
                <a:schemeClr val="dk1"/>
              </a:solidFill>
              <a:sym typeface="Arial"/>
            </a:endParaRPr>
          </a:p>
        </p:txBody>
      </p:sp>
      <p:sp>
        <p:nvSpPr>
          <p:cNvPr id="1221" name="Google Shape;1221;p117"/>
          <p:cNvSpPr txBox="1"/>
          <p:nvPr/>
        </p:nvSpPr>
        <p:spPr>
          <a:xfrm>
            <a:off x="160275" y="3690825"/>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defRPr sz="1000" b="1">
                <a:solidFill>
                  <a:srgbClr val="000000"/>
                </a:solidFill>
                <a:latin typeface="Arial"/>
                <a:ea typeface="Arial"/>
                <a:cs typeface="Arial"/>
                <a:sym typeface="Arial"/>
              </a:defRPr>
            </a:pPr>
            <a:r>
              <a:rPr lang="ru-RU" dirty="0"/>
              <a:t>Что оценивается?</a:t>
            </a:r>
            <a:endParaRPr lang="ru-RU" sz="1000" b="1" i="0" u="none" strike="noStrike" cap="none" dirty="0">
              <a:solidFill>
                <a:srgbClr val="000000"/>
              </a:solidFill>
              <a:latin typeface="Arial"/>
              <a:ea typeface="Arial"/>
              <a:cs typeface="Arial"/>
              <a:sym typeface="Arial"/>
            </a:endParaRPr>
          </a:p>
        </p:txBody>
      </p:sp>
      <p:sp>
        <p:nvSpPr>
          <p:cNvPr id="1222" name="Google Shape;1222;p117"/>
          <p:cNvSpPr txBox="1"/>
          <p:nvPr/>
        </p:nvSpPr>
        <p:spPr>
          <a:xfrm>
            <a:off x="278151" y="3962775"/>
            <a:ext cx="2422200" cy="1154132"/>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defRPr sz="800">
                <a:latin typeface="Arial"/>
                <a:ea typeface="Arial"/>
                <a:cs typeface="Arial"/>
                <a:sym typeface="Arial"/>
              </a:defRPr>
            </a:pPr>
            <a:r>
              <a:rPr lang="ru-RU" sz="700" b="1" dirty="0">
                <a:solidFill>
                  <a:srgbClr val="000000"/>
                </a:solidFill>
              </a:rPr>
              <a:t>Безопасность</a:t>
            </a:r>
            <a:r>
              <a:rPr lang="ru-RU" sz="700" b="1" dirty="0">
                <a:solidFill>
                  <a:schemeClr val="tx1"/>
                </a:solidFill>
              </a:rPr>
              <a:t>.</a:t>
            </a:r>
            <a:r>
              <a:rPr lang="ru-RU" sz="700" b="1" dirty="0">
                <a:solidFill>
                  <a:schemeClr val="dk1"/>
                </a:solidFill>
              </a:rPr>
              <a:t> </a:t>
            </a:r>
            <a:r>
              <a:rPr lang="ru-RU" sz="700" dirty="0">
                <a:solidFill>
                  <a:schemeClr val="dk1"/>
                </a:solidFill>
              </a:rPr>
              <a:t>Безопасна ли вакцина-кандидат? Вызывает ли он</a:t>
            </a:r>
            <a:r>
              <a:rPr lang="ru-RU" sz="700" dirty="0">
                <a:solidFill>
                  <a:schemeClr val="tx1"/>
                </a:solidFill>
              </a:rPr>
              <a:t>а</a:t>
            </a:r>
            <a:r>
              <a:rPr lang="ru-RU" sz="700" dirty="0">
                <a:solidFill>
                  <a:schemeClr val="dk1"/>
                </a:solidFill>
              </a:rPr>
              <a:t> какие-либо побочные эффекты? Насколько они серьезны?</a:t>
            </a:r>
            <a:endParaRPr lang="ru-RU" sz="700" b="0" i="0" u="none" strike="noStrike" cap="none" dirty="0">
              <a:solidFill>
                <a:schemeClr val="dk1"/>
              </a:solidFill>
              <a:sym typeface="Arial"/>
            </a:endParaRPr>
          </a:p>
          <a:p>
            <a:pPr marL="457200" lvl="0" indent="-279400">
              <a:buClr>
                <a:schemeClr val="dk1"/>
              </a:buClr>
              <a:buSzPts val="800"/>
              <a:buFont typeface="Arial"/>
              <a:buChar char="➔"/>
              <a:defRPr sz="800">
                <a:solidFill>
                  <a:schemeClr val="dk1"/>
                </a:solidFill>
                <a:latin typeface="Arial"/>
                <a:ea typeface="Arial"/>
                <a:cs typeface="Arial"/>
                <a:sym typeface="Arial"/>
              </a:defRPr>
            </a:pPr>
            <a:r>
              <a:rPr lang="ru-RU" sz="700" b="1" dirty="0"/>
              <a:t>Эффективность</a:t>
            </a:r>
            <a:r>
              <a:rPr lang="ru-RU" sz="700" b="1" dirty="0">
                <a:solidFill>
                  <a:schemeClr val="tx1"/>
                </a:solidFill>
              </a:rPr>
              <a:t>.</a:t>
            </a:r>
            <a:r>
              <a:rPr lang="ru-RU" sz="700" b="1" dirty="0"/>
              <a:t> </a:t>
            </a:r>
            <a:r>
              <a:rPr lang="ru-RU" sz="700" dirty="0"/>
              <a:t>Насколько хорошо вакцина-кандидат защищает от болезни?</a:t>
            </a:r>
            <a:endParaRPr lang="ru-RU" sz="700" b="0" i="0" u="none" strike="noStrike" cap="none" dirty="0">
              <a:solidFill>
                <a:schemeClr val="dk1"/>
              </a:solidFill>
              <a:sym typeface="Arial"/>
            </a:endParaRPr>
          </a:p>
          <a:p>
            <a:pPr marL="457200" lvl="0" indent="-279400">
              <a:buClr>
                <a:schemeClr val="dk1"/>
              </a:buClr>
              <a:buSzPts val="800"/>
              <a:buFont typeface="Arial"/>
              <a:buChar char="➔"/>
              <a:defRPr sz="800">
                <a:solidFill>
                  <a:schemeClr val="dk1"/>
                </a:solidFill>
                <a:latin typeface="Arial"/>
                <a:ea typeface="Arial"/>
                <a:cs typeface="Arial"/>
                <a:sym typeface="Arial"/>
              </a:defRPr>
            </a:pPr>
            <a:r>
              <a:rPr lang="ru-RU" sz="700" b="1" dirty="0"/>
              <a:t>Стабильность производственного процесса</a:t>
            </a:r>
            <a:r>
              <a:rPr lang="ru-RU" sz="700" b="1" dirty="0">
                <a:solidFill>
                  <a:schemeClr val="tx1"/>
                </a:solidFill>
              </a:rPr>
              <a:t>.</a:t>
            </a:r>
            <a:r>
              <a:rPr lang="ru-RU" sz="700" dirty="0"/>
              <a:t> Все ли партии вакцины, которые мы производим, одинаковы?</a:t>
            </a:r>
            <a:endParaRPr lang="ru-RU" sz="700" b="0" i="0" u="none" strike="noStrike" cap="none" dirty="0">
              <a:solidFill>
                <a:schemeClr val="dk1"/>
              </a:solidFill>
              <a:sym typeface="Arial"/>
            </a:endParaRPr>
          </a:p>
        </p:txBody>
      </p:sp>
      <p:pic>
        <p:nvPicPr>
          <p:cNvPr id="1223" name="Google Shape;1223;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27"/>
        <p:cNvGrpSpPr/>
        <p:nvPr/>
      </p:nvGrpSpPr>
      <p:grpSpPr>
        <a:xfrm>
          <a:off x="0" y="0"/>
          <a:ext cx="0" cy="0"/>
          <a:chOff x="0" y="0"/>
          <a:chExt cx="0" cy="0"/>
        </a:xfrm>
      </p:grpSpPr>
      <p:sp>
        <p:nvSpPr>
          <p:cNvPr id="1228" name="Google Shape;1228;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Тест </a:t>
            </a:r>
            <a:r>
              <a:rPr dirty="0"/>
              <a:t> </a:t>
            </a:r>
          </a:p>
        </p:txBody>
      </p:sp>
      <p:sp>
        <p:nvSpPr>
          <p:cNvPr id="1229" name="Google Shape;1229;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1230" name="Google Shape;1230;p118"/>
          <p:cNvSpPr txBox="1"/>
          <p:nvPr/>
        </p:nvSpPr>
        <p:spPr>
          <a:xfrm>
            <a:off x="405000" y="1195525"/>
            <a:ext cx="8334000" cy="2876142"/>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defRPr sz="1400">
                <a:solidFill>
                  <a:schemeClr val="dk2"/>
                </a:solidFill>
                <a:latin typeface="Arial"/>
                <a:ea typeface="Arial"/>
                <a:cs typeface="Arial"/>
                <a:sym typeface="Arial"/>
              </a:defRPr>
            </a:pPr>
            <a:r>
              <a:rPr dirty="0" err="1"/>
              <a:t>Безопасность</a:t>
            </a:r>
            <a:r>
              <a:rPr dirty="0"/>
              <a:t> </a:t>
            </a:r>
            <a:r>
              <a:rPr dirty="0" err="1"/>
              <a:t>оценивается</a:t>
            </a:r>
            <a:r>
              <a:rPr dirty="0"/>
              <a:t> </a:t>
            </a:r>
            <a:r>
              <a:rPr dirty="0" err="1"/>
              <a:t>на</a:t>
            </a:r>
            <a:r>
              <a:rPr dirty="0"/>
              <a:t> </a:t>
            </a:r>
            <a:r>
              <a:rPr dirty="0" err="1"/>
              <a:t>каждом</a:t>
            </a:r>
            <a:r>
              <a:rPr dirty="0"/>
              <a:t> </a:t>
            </a:r>
            <a:r>
              <a:rPr dirty="0" err="1"/>
              <a:t>этапе</a:t>
            </a:r>
            <a:r>
              <a:rPr dirty="0"/>
              <a:t> </a:t>
            </a:r>
            <a:r>
              <a:rPr dirty="0" err="1"/>
              <a:t>разработки</a:t>
            </a:r>
            <a:r>
              <a:rPr dirty="0"/>
              <a:t> </a:t>
            </a:r>
            <a:r>
              <a:rPr dirty="0" err="1"/>
              <a:t>вакцины</a:t>
            </a:r>
            <a:r>
              <a:rPr dirty="0"/>
              <a:t>. </a:t>
            </a:r>
            <a:r>
              <a:rPr lang="ru-RU" dirty="0"/>
              <a:t>(</a:t>
            </a:r>
            <a:r>
              <a:rPr lang="ru-RU" u="sng" dirty="0"/>
              <a:t>Верно</a:t>
            </a:r>
            <a:r>
              <a:rPr lang="ru-RU" dirty="0"/>
              <a:t>/Неверно)</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defRPr sz="1400">
                <a:solidFill>
                  <a:schemeClr val="dk2"/>
                </a:solidFill>
                <a:latin typeface="Arial"/>
                <a:ea typeface="Arial"/>
                <a:cs typeface="Arial"/>
                <a:sym typeface="Arial"/>
              </a:defRPr>
            </a:pPr>
            <a:r>
              <a:rPr dirty="0" err="1"/>
              <a:t>Первым</a:t>
            </a:r>
            <a:r>
              <a:rPr dirty="0"/>
              <a:t> </a:t>
            </a:r>
            <a:r>
              <a:rPr dirty="0" err="1"/>
              <a:t>шагом</a:t>
            </a:r>
            <a:r>
              <a:rPr dirty="0"/>
              <a:t> в </a:t>
            </a:r>
            <a:r>
              <a:rPr dirty="0" err="1"/>
              <a:t>разработке</a:t>
            </a:r>
            <a:r>
              <a:rPr dirty="0"/>
              <a:t> </a:t>
            </a:r>
            <a:r>
              <a:rPr dirty="0" err="1"/>
              <a:t>вакцины</a:t>
            </a:r>
            <a:r>
              <a:rPr dirty="0"/>
              <a:t> </a:t>
            </a:r>
            <a:r>
              <a:rPr dirty="0" err="1"/>
              <a:t>является</a:t>
            </a:r>
            <a:r>
              <a:rPr dirty="0"/>
              <a:t> </a:t>
            </a:r>
            <a:r>
              <a:rPr dirty="0" err="1"/>
              <a:t>тестирование</a:t>
            </a:r>
            <a:r>
              <a:rPr dirty="0"/>
              <a:t> </a:t>
            </a:r>
            <a:r>
              <a:rPr dirty="0" err="1"/>
              <a:t>вакцины-кандидата</a:t>
            </a:r>
            <a:r>
              <a:rPr dirty="0"/>
              <a:t> </a:t>
            </a:r>
            <a:r>
              <a:rPr dirty="0" err="1"/>
              <a:t>на</a:t>
            </a:r>
            <a:r>
              <a:rPr dirty="0"/>
              <a:t> </a:t>
            </a:r>
            <a:r>
              <a:rPr dirty="0" err="1"/>
              <a:t>животных</a:t>
            </a:r>
            <a:r>
              <a:rPr dirty="0"/>
              <a:t>. (</a:t>
            </a:r>
            <a:r>
              <a:rPr lang="ru-RU" dirty="0"/>
              <a:t>Верно</a:t>
            </a:r>
            <a:r>
              <a:rPr dirty="0"/>
              <a:t>/</a:t>
            </a:r>
            <a:r>
              <a:rPr lang="ru-RU" u="sng" dirty="0"/>
              <a:t>Неверно</a:t>
            </a:r>
            <a:r>
              <a:rPr dirty="0"/>
              <a:t>)</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defRPr sz="1400">
                <a:solidFill>
                  <a:schemeClr val="dk2"/>
                </a:solidFill>
                <a:latin typeface="Arial"/>
                <a:ea typeface="Arial"/>
                <a:cs typeface="Arial"/>
                <a:sym typeface="Arial"/>
              </a:defRPr>
            </a:pPr>
            <a:r>
              <a:rPr lang="ru-RU" dirty="0"/>
              <a:t>С</a:t>
            </a:r>
            <a:r>
              <a:rPr dirty="0" err="1"/>
              <a:t>колько</a:t>
            </a:r>
            <a:r>
              <a:rPr dirty="0"/>
              <a:t> </a:t>
            </a:r>
            <a:r>
              <a:rPr dirty="0" err="1"/>
              <a:t>добровольцев</a:t>
            </a:r>
            <a:r>
              <a:rPr dirty="0"/>
              <a:t> </a:t>
            </a:r>
            <a:r>
              <a:rPr lang="ru-RU" dirty="0"/>
              <a:t>обычно </a:t>
            </a:r>
            <a:r>
              <a:rPr dirty="0" err="1"/>
              <a:t>участвует</a:t>
            </a:r>
            <a:r>
              <a:rPr dirty="0"/>
              <a:t> в</a:t>
            </a:r>
            <a:r>
              <a:rPr lang="ru-RU" dirty="0"/>
              <a:t> </a:t>
            </a:r>
            <a:r>
              <a:rPr dirty="0" err="1"/>
              <a:t>клинических</a:t>
            </a:r>
            <a:r>
              <a:rPr dirty="0"/>
              <a:t> </a:t>
            </a:r>
            <a:r>
              <a:rPr dirty="0" err="1"/>
              <a:t>ис</a:t>
            </a:r>
            <a:r>
              <a:rPr lang="ru-RU" dirty="0"/>
              <a:t>следованиях второй стадии</a:t>
            </a:r>
            <a:r>
              <a:rPr dirty="0"/>
              <a:t>? </a:t>
            </a:r>
            <a:endParaRPr sz="1400" b="0" i="0" u="none"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defRPr sz="1400" u="sng">
                <a:solidFill>
                  <a:schemeClr val="dk2"/>
                </a:solidFill>
                <a:latin typeface="Arial"/>
                <a:ea typeface="Arial"/>
                <a:cs typeface="Arial"/>
                <a:sym typeface="Arial"/>
              </a:defRPr>
            </a:pPr>
            <a:r>
              <a:rPr dirty="0" err="1"/>
              <a:t>Сотни</a:t>
            </a:r>
            <a:endParaRPr sz="1400" b="0" i="0" u="sng"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defRPr sz="1400">
                <a:solidFill>
                  <a:schemeClr val="dk2"/>
                </a:solidFill>
                <a:latin typeface="Arial"/>
                <a:ea typeface="Arial"/>
                <a:cs typeface="Arial"/>
                <a:sym typeface="Arial"/>
              </a:defRPr>
            </a:pPr>
            <a:r>
              <a:rPr dirty="0" err="1"/>
              <a:t>Меньше</a:t>
            </a:r>
            <a:r>
              <a:rPr dirty="0"/>
              <a:t> </a:t>
            </a:r>
            <a:r>
              <a:rPr dirty="0" err="1"/>
              <a:t>ста</a:t>
            </a:r>
            <a:r>
              <a:rPr u="sng" dirty="0"/>
              <a:t> </a:t>
            </a:r>
            <a:endParaRPr sz="1400" b="0" i="0" u="sng"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defRPr sz="1400">
                <a:solidFill>
                  <a:schemeClr val="dk2"/>
                </a:solidFill>
                <a:latin typeface="Arial"/>
                <a:ea typeface="Arial"/>
                <a:cs typeface="Arial"/>
                <a:sym typeface="Arial"/>
              </a:defRPr>
            </a:pPr>
            <a:r>
              <a:rPr dirty="0" err="1"/>
              <a:t>Тысячи</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defRPr sz="1400">
                <a:solidFill>
                  <a:schemeClr val="dk2"/>
                </a:solidFill>
                <a:latin typeface="Arial"/>
                <a:ea typeface="Arial"/>
                <a:cs typeface="Arial"/>
                <a:sym typeface="Arial"/>
              </a:defRPr>
            </a:pPr>
            <a:r>
              <a:rPr dirty="0" err="1"/>
              <a:t>Вакцины</a:t>
            </a:r>
            <a:r>
              <a:rPr dirty="0"/>
              <a:t> </a:t>
            </a:r>
            <a:r>
              <a:rPr lang="ru-RU" dirty="0"/>
              <a:t>проходят </a:t>
            </a:r>
            <a:r>
              <a:rPr dirty="0" err="1"/>
              <a:t>контрол</a:t>
            </a:r>
            <a:r>
              <a:rPr lang="ru-RU" dirty="0"/>
              <a:t>ь</a:t>
            </a:r>
            <a:r>
              <a:rPr dirty="0"/>
              <a:t> </a:t>
            </a:r>
            <a:r>
              <a:rPr dirty="0" err="1"/>
              <a:t>на</a:t>
            </a:r>
            <a:r>
              <a:rPr dirty="0"/>
              <a:t> </a:t>
            </a:r>
            <a:r>
              <a:rPr dirty="0" err="1"/>
              <a:t>предмет</a:t>
            </a:r>
            <a:r>
              <a:rPr dirty="0"/>
              <a:t> </a:t>
            </a:r>
            <a:r>
              <a:rPr dirty="0" err="1"/>
              <a:t>их</a:t>
            </a:r>
            <a:r>
              <a:rPr dirty="0"/>
              <a:t> </a:t>
            </a:r>
            <a:r>
              <a:rPr dirty="0" err="1"/>
              <a:t>безопасности</a:t>
            </a:r>
            <a:r>
              <a:rPr dirty="0"/>
              <a:t> и </a:t>
            </a:r>
            <a:r>
              <a:rPr dirty="0" err="1"/>
              <a:t>эффективности</a:t>
            </a:r>
            <a:r>
              <a:rPr dirty="0"/>
              <a:t> в </a:t>
            </a:r>
            <a:r>
              <a:rPr dirty="0" err="1"/>
              <a:t>течение</a:t>
            </a:r>
            <a:r>
              <a:rPr dirty="0"/>
              <a:t> </a:t>
            </a:r>
            <a:r>
              <a:rPr dirty="0" err="1"/>
              <a:t>всего</a:t>
            </a:r>
            <a:r>
              <a:rPr dirty="0"/>
              <a:t> </a:t>
            </a:r>
            <a:r>
              <a:rPr dirty="0" err="1"/>
              <a:t>срока</a:t>
            </a:r>
            <a:r>
              <a:rPr dirty="0"/>
              <a:t> </a:t>
            </a:r>
            <a:r>
              <a:rPr dirty="0" err="1"/>
              <a:t>годности</a:t>
            </a:r>
            <a:r>
              <a:rPr dirty="0"/>
              <a:t> </a:t>
            </a:r>
            <a:r>
              <a:rPr dirty="0" err="1"/>
              <a:t>после</a:t>
            </a:r>
            <a:r>
              <a:rPr dirty="0"/>
              <a:t> </a:t>
            </a:r>
            <a:r>
              <a:rPr dirty="0" err="1"/>
              <a:t>того</a:t>
            </a:r>
            <a:r>
              <a:rPr dirty="0"/>
              <a:t>, </a:t>
            </a:r>
            <a:r>
              <a:rPr dirty="0" err="1"/>
              <a:t>как</a:t>
            </a:r>
            <a:r>
              <a:rPr dirty="0"/>
              <a:t> </a:t>
            </a:r>
            <a:r>
              <a:rPr dirty="0" err="1"/>
              <a:t>они</a:t>
            </a:r>
            <a:r>
              <a:rPr dirty="0"/>
              <a:t> </a:t>
            </a:r>
            <a:r>
              <a:rPr lang="ru-RU" dirty="0"/>
              <a:t>разрешены к применению</a:t>
            </a:r>
            <a:r>
              <a:rPr dirty="0"/>
              <a:t>. </a:t>
            </a:r>
            <a:r>
              <a:rPr lang="ru-RU" dirty="0"/>
              <a:t>(</a:t>
            </a:r>
            <a:r>
              <a:rPr dirty="0" err="1"/>
              <a:t>Верно</a:t>
            </a:r>
            <a:r>
              <a:rPr lang="ru-RU" dirty="0"/>
              <a:t>/Неверно)</a:t>
            </a:r>
            <a:r>
              <a:rPr dirty="0"/>
              <a:t>                          </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34"/>
        <p:cNvGrpSpPr/>
        <p:nvPr/>
      </p:nvGrpSpPr>
      <p:grpSpPr>
        <a:xfrm>
          <a:off x="0" y="0"/>
          <a:ext cx="0" cy="0"/>
          <a:chOff x="0" y="0"/>
          <a:chExt cx="0" cy="0"/>
        </a:xfrm>
      </p:grpSpPr>
      <p:sp>
        <p:nvSpPr>
          <p:cNvPr id="1235" name="Google Shape;1235;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Тест </a:t>
            </a:r>
            <a:r>
              <a:rPr dirty="0"/>
              <a:t> </a:t>
            </a:r>
          </a:p>
        </p:txBody>
      </p:sp>
      <p:sp>
        <p:nvSpPr>
          <p:cNvPr id="1236" name="Google Shape;1236;p119"/>
          <p:cNvSpPr txBox="1"/>
          <p:nvPr/>
        </p:nvSpPr>
        <p:spPr>
          <a:xfrm>
            <a:off x="405000" y="1195525"/>
            <a:ext cx="8334000" cy="3407056"/>
          </a:xfrm>
          <a:prstGeom prst="rect">
            <a:avLst/>
          </a:prstGeom>
          <a:noFill/>
          <a:ln>
            <a:noFill/>
          </a:ln>
        </p:spPr>
        <p:txBody>
          <a:bodyPr spcFirstLastPara="1" wrap="square" lIns="91425" tIns="91425" rIns="91425" bIns="91425" anchor="t" anchorCtr="0">
            <a:spAutoFit/>
          </a:bodyPr>
          <a:lstStyle/>
          <a:p>
            <a:pPr marL="457200" lvl="0" indent="-304800">
              <a:lnSpc>
                <a:spcPct val="115000"/>
              </a:lnSpc>
              <a:buClr>
                <a:schemeClr val="dk2"/>
              </a:buClr>
              <a:buSzPts val="1200"/>
              <a:buFont typeface="Arial"/>
              <a:buAutoNum type="arabicPeriod"/>
              <a:defRPr sz="1200">
                <a:solidFill>
                  <a:srgbClr val="444746"/>
                </a:solidFill>
                <a:latin typeface="Arial"/>
                <a:ea typeface="Arial"/>
                <a:cs typeface="Arial"/>
                <a:sym typeface="Arial"/>
              </a:defRPr>
            </a:pPr>
            <a:r>
              <a:rPr lang="ru-RU" b="1" dirty="0"/>
              <a:t>Верно</a:t>
            </a:r>
            <a:r>
              <a:rPr dirty="0"/>
              <a:t>! </a:t>
            </a:r>
            <a:r>
              <a:rPr dirty="0" err="1"/>
              <a:t>Безопасность</a:t>
            </a:r>
            <a:r>
              <a:rPr dirty="0"/>
              <a:t> </a:t>
            </a:r>
            <a:r>
              <a:rPr dirty="0" err="1"/>
              <a:t>является</a:t>
            </a:r>
            <a:r>
              <a:rPr dirty="0"/>
              <a:t> </a:t>
            </a:r>
            <a:r>
              <a:rPr lang="ru-RU" dirty="0"/>
              <a:t>чрезвычайно</a:t>
            </a:r>
            <a:r>
              <a:rPr dirty="0"/>
              <a:t> </a:t>
            </a:r>
            <a:r>
              <a:rPr dirty="0" err="1"/>
              <a:t>важным</a:t>
            </a:r>
            <a:r>
              <a:rPr dirty="0"/>
              <a:t> </a:t>
            </a:r>
            <a:r>
              <a:rPr dirty="0" err="1"/>
              <a:t>аспектом</a:t>
            </a:r>
            <a:r>
              <a:rPr dirty="0"/>
              <a:t> </a:t>
            </a:r>
            <a:r>
              <a:rPr dirty="0" err="1"/>
              <a:t>разработки</a:t>
            </a:r>
            <a:r>
              <a:rPr dirty="0"/>
              <a:t> </a:t>
            </a:r>
            <a:r>
              <a:rPr dirty="0" err="1"/>
              <a:t>вакцин</a:t>
            </a:r>
            <a:r>
              <a:rPr dirty="0"/>
              <a:t>. </a:t>
            </a:r>
            <a:r>
              <a:rPr lang="ru-RU" sz="1200" dirty="0">
                <a:solidFill>
                  <a:schemeClr val="dk2"/>
                </a:solidFill>
              </a:rPr>
              <a:t>Вакцины оцениваются на предмет безопасности с самого начала их исследования</a:t>
            </a:r>
            <a:r>
              <a:rPr dirty="0"/>
              <a:t>. </a:t>
            </a:r>
            <a:r>
              <a:rPr dirty="0" err="1"/>
              <a:t>Мониторинг</a:t>
            </a:r>
            <a:r>
              <a:rPr dirty="0"/>
              <a:t> </a:t>
            </a:r>
            <a:r>
              <a:rPr dirty="0" err="1"/>
              <a:t>безопасности</a:t>
            </a:r>
            <a:r>
              <a:rPr dirty="0"/>
              <a:t> </a:t>
            </a:r>
            <a:r>
              <a:rPr lang="ru-RU" dirty="0"/>
              <a:t>вакцин </a:t>
            </a:r>
            <a:r>
              <a:rPr dirty="0" err="1"/>
              <a:t>продолжается</a:t>
            </a:r>
            <a:r>
              <a:rPr dirty="0"/>
              <a:t> </a:t>
            </a:r>
            <a:r>
              <a:rPr dirty="0" err="1"/>
              <a:t>на</a:t>
            </a:r>
            <a:r>
              <a:rPr dirty="0"/>
              <a:t> </a:t>
            </a:r>
            <a:r>
              <a:rPr lang="ru-RU" sz="1200" dirty="0">
                <a:solidFill>
                  <a:schemeClr val="dk2"/>
                </a:solidFill>
              </a:rPr>
              <a:t>всех этапах их разработки, а также</a:t>
            </a:r>
            <a:r>
              <a:rPr dirty="0"/>
              <a:t> </a:t>
            </a:r>
            <a:r>
              <a:rPr dirty="0" err="1"/>
              <a:t>после</a:t>
            </a:r>
            <a:r>
              <a:rPr dirty="0"/>
              <a:t> </a:t>
            </a:r>
            <a:r>
              <a:rPr lang="ru-RU" dirty="0"/>
              <a:t>получения на них </a:t>
            </a:r>
            <a:r>
              <a:rPr dirty="0" err="1"/>
              <a:t>лицензи</a:t>
            </a:r>
            <a:r>
              <a:rPr lang="ru-RU" dirty="0"/>
              <a:t>и</a:t>
            </a:r>
            <a:r>
              <a:rPr dirty="0"/>
              <a:t> и </a:t>
            </a:r>
            <a:r>
              <a:rPr lang="ru-RU" dirty="0"/>
              <a:t>применения среди населения</a:t>
            </a:r>
            <a:r>
              <a:rPr dirty="0"/>
              <a:t>.</a:t>
            </a:r>
            <a:endParaRPr lang="ru-RU" dirty="0"/>
          </a:p>
          <a:p>
            <a:pPr marL="457200" lvl="0" indent="-304800">
              <a:lnSpc>
                <a:spcPct val="115000"/>
              </a:lnSpc>
              <a:spcBef>
                <a:spcPts val="1200"/>
              </a:spcBef>
              <a:buClr>
                <a:schemeClr val="dk2"/>
              </a:buClr>
              <a:buSzPts val="1200"/>
              <a:buFont typeface="Arial"/>
              <a:buAutoNum type="arabicPeriod"/>
              <a:defRPr sz="1200">
                <a:solidFill>
                  <a:srgbClr val="444746"/>
                </a:solidFill>
                <a:latin typeface="Arial"/>
                <a:ea typeface="Arial"/>
                <a:cs typeface="Arial"/>
                <a:sym typeface="Arial"/>
              </a:defRPr>
            </a:pPr>
            <a:r>
              <a:rPr lang="ru-RU" b="1" dirty="0"/>
              <a:t>Неверно</a:t>
            </a:r>
            <a:r>
              <a:rPr dirty="0"/>
              <a:t>. </a:t>
            </a:r>
            <a:r>
              <a:rPr dirty="0" err="1"/>
              <a:t>Вакцины-кандидаты</a:t>
            </a:r>
            <a:r>
              <a:rPr dirty="0"/>
              <a:t> </a:t>
            </a:r>
            <a:r>
              <a:rPr dirty="0" err="1"/>
              <a:t>сначала</a:t>
            </a:r>
            <a:r>
              <a:rPr dirty="0"/>
              <a:t> </a:t>
            </a:r>
            <a:r>
              <a:rPr dirty="0" err="1"/>
              <a:t>исследуются</a:t>
            </a:r>
            <a:r>
              <a:rPr dirty="0"/>
              <a:t> в </a:t>
            </a:r>
            <a:r>
              <a:rPr lang="ru-RU" dirty="0"/>
              <a:t>ограниченных условиях</a:t>
            </a:r>
            <a:r>
              <a:rPr dirty="0"/>
              <a:t>, а </a:t>
            </a:r>
            <a:r>
              <a:rPr dirty="0" err="1"/>
              <a:t>затем</a:t>
            </a:r>
            <a:r>
              <a:rPr dirty="0"/>
              <a:t> </a:t>
            </a:r>
            <a:r>
              <a:rPr lang="ru-RU" dirty="0"/>
              <a:t>на</a:t>
            </a:r>
            <a:r>
              <a:rPr dirty="0"/>
              <a:t> </a:t>
            </a:r>
            <a:r>
              <a:rPr dirty="0" err="1"/>
              <a:t>клетках</a:t>
            </a:r>
            <a:r>
              <a:rPr dirty="0"/>
              <a:t>, </a:t>
            </a:r>
            <a:r>
              <a:rPr dirty="0" err="1"/>
              <a:t>выращенных</a:t>
            </a:r>
            <a:r>
              <a:rPr dirty="0"/>
              <a:t> в </a:t>
            </a:r>
            <a:r>
              <a:rPr dirty="0" err="1"/>
              <a:t>лаборатории</a:t>
            </a:r>
            <a:r>
              <a:rPr dirty="0"/>
              <a:t>. </a:t>
            </a:r>
            <a:r>
              <a:rPr lang="ru-RU" sz="1200" dirty="0">
                <a:solidFill>
                  <a:schemeClr val="dk2"/>
                </a:solidFill>
              </a:rPr>
              <a:t>После того как будет доказано, что они безопасны в этих двух средах, их тестируют на животных для дальнейшей оценки безопасности и эффективности</a:t>
            </a:r>
            <a:r>
              <a:rPr dirty="0"/>
              <a:t>.</a:t>
            </a:r>
            <a:endParaRPr lang="ru-RU" dirty="0"/>
          </a:p>
          <a:p>
            <a:pPr marL="457200" lvl="0" indent="-304800">
              <a:lnSpc>
                <a:spcPct val="115000"/>
              </a:lnSpc>
              <a:spcBef>
                <a:spcPts val="1200"/>
              </a:spcBef>
              <a:buClr>
                <a:schemeClr val="dk2"/>
              </a:buClr>
              <a:buSzPts val="1200"/>
              <a:buFont typeface="Arial"/>
              <a:buAutoNum type="arabicPeriod"/>
              <a:defRPr sz="1200">
                <a:solidFill>
                  <a:srgbClr val="444746"/>
                </a:solidFill>
                <a:latin typeface="Arial"/>
                <a:ea typeface="Arial"/>
                <a:cs typeface="Arial"/>
                <a:sym typeface="Arial"/>
              </a:defRPr>
            </a:pPr>
            <a:r>
              <a:rPr b="1" dirty="0" err="1"/>
              <a:t>Сотни</a:t>
            </a:r>
            <a:r>
              <a:rPr dirty="0"/>
              <a:t>. </a:t>
            </a:r>
            <a:r>
              <a:rPr lang="ru-RU" sz="1200" dirty="0">
                <a:solidFill>
                  <a:schemeClr val="dk2"/>
                </a:solidFill>
              </a:rPr>
              <a:t>В клинических испытаниях первой стадии обычно участвует менее ста добровольцев. В клинических испытаниях второй стадии участвуют сотни, а третьей стадии - тысячи</a:t>
            </a:r>
            <a:r>
              <a:rPr dirty="0"/>
              <a:t>.</a:t>
            </a:r>
            <a:endParaRPr lang="ru-RU" dirty="0"/>
          </a:p>
          <a:p>
            <a:pPr marL="457200" lvl="0" indent="-304800">
              <a:lnSpc>
                <a:spcPct val="115000"/>
              </a:lnSpc>
              <a:spcBef>
                <a:spcPts val="1200"/>
              </a:spcBef>
              <a:buClr>
                <a:schemeClr val="dk2"/>
              </a:buClr>
              <a:buSzPts val="1200"/>
              <a:buFont typeface="Arial"/>
              <a:buAutoNum type="arabicPeriod"/>
              <a:defRPr sz="1200">
                <a:solidFill>
                  <a:srgbClr val="444746"/>
                </a:solidFill>
                <a:latin typeface="Arial"/>
                <a:ea typeface="Arial"/>
                <a:cs typeface="Arial"/>
                <a:sym typeface="Arial"/>
              </a:defRPr>
            </a:pPr>
            <a:r>
              <a:rPr lang="ru-RU" b="1" dirty="0"/>
              <a:t>Верно</a:t>
            </a:r>
            <a:r>
              <a:rPr dirty="0"/>
              <a:t>! </a:t>
            </a:r>
            <a:r>
              <a:rPr lang="ru-RU" dirty="0"/>
              <a:t>Контроль за </a:t>
            </a:r>
            <a:r>
              <a:rPr dirty="0" err="1"/>
              <a:t>вакцин</a:t>
            </a:r>
            <a:r>
              <a:rPr lang="ru-RU" dirty="0" err="1"/>
              <a:t>ами</a:t>
            </a:r>
            <a:r>
              <a:rPr dirty="0"/>
              <a:t> и </a:t>
            </a:r>
            <a:r>
              <a:rPr dirty="0" err="1"/>
              <a:t>сбор</a:t>
            </a:r>
            <a:r>
              <a:rPr dirty="0"/>
              <a:t> </a:t>
            </a:r>
            <a:r>
              <a:rPr dirty="0" err="1"/>
              <a:t>данных</a:t>
            </a:r>
            <a:r>
              <a:rPr dirty="0"/>
              <a:t> </a:t>
            </a:r>
            <a:r>
              <a:rPr dirty="0" err="1"/>
              <a:t>об</a:t>
            </a:r>
            <a:r>
              <a:rPr dirty="0"/>
              <a:t> </a:t>
            </a:r>
            <a:r>
              <a:rPr lang="ru-RU" dirty="0"/>
              <a:t>уровне </a:t>
            </a:r>
            <a:r>
              <a:rPr dirty="0" err="1"/>
              <a:t>их</a:t>
            </a:r>
            <a:r>
              <a:rPr dirty="0"/>
              <a:t> </a:t>
            </a:r>
            <a:r>
              <a:rPr dirty="0" err="1"/>
              <a:t>безопасности</a:t>
            </a:r>
            <a:r>
              <a:rPr dirty="0"/>
              <a:t> и </a:t>
            </a:r>
            <a:r>
              <a:rPr dirty="0" err="1"/>
              <a:t>эффективности</a:t>
            </a:r>
            <a:r>
              <a:rPr dirty="0"/>
              <a:t> в </a:t>
            </a:r>
            <a:r>
              <a:rPr dirty="0" err="1"/>
              <a:t>профилактике</a:t>
            </a:r>
            <a:r>
              <a:rPr dirty="0"/>
              <a:t> </a:t>
            </a:r>
            <a:r>
              <a:rPr dirty="0" err="1"/>
              <a:t>заболеваний</a:t>
            </a:r>
            <a:r>
              <a:rPr lang="ru-RU" dirty="0"/>
              <a:t> будет постоянным.</a:t>
            </a:r>
            <a:r>
              <a:rPr dirty="0"/>
              <a:t> </a:t>
            </a:r>
            <a:r>
              <a:rPr dirty="0" err="1"/>
              <a:t>Эти</a:t>
            </a:r>
            <a:r>
              <a:rPr dirty="0"/>
              <a:t> </a:t>
            </a:r>
            <a:r>
              <a:rPr dirty="0" err="1"/>
              <a:t>данные</a:t>
            </a:r>
            <a:r>
              <a:rPr dirty="0"/>
              <a:t> </a:t>
            </a:r>
            <a:r>
              <a:rPr dirty="0" err="1"/>
              <a:t>рассматриваются</a:t>
            </a:r>
            <a:r>
              <a:rPr dirty="0"/>
              <a:t> </a:t>
            </a:r>
            <a:r>
              <a:rPr dirty="0" err="1"/>
              <a:t>учеными</a:t>
            </a:r>
            <a:r>
              <a:rPr dirty="0"/>
              <a:t> и </a:t>
            </a:r>
            <a:r>
              <a:rPr dirty="0" err="1"/>
              <a:t>независимыми</a:t>
            </a:r>
            <a:r>
              <a:rPr dirty="0"/>
              <a:t> </a:t>
            </a:r>
            <a:r>
              <a:rPr dirty="0" err="1"/>
              <a:t>экспертами</a:t>
            </a:r>
            <a:r>
              <a:rPr dirty="0"/>
              <a:t>, </a:t>
            </a:r>
            <a:r>
              <a:rPr dirty="0" err="1"/>
              <a:t>которые</a:t>
            </a:r>
            <a:r>
              <a:rPr dirty="0"/>
              <a:t> </a:t>
            </a:r>
            <a:r>
              <a:rPr dirty="0" err="1"/>
              <a:t>затем</a:t>
            </a:r>
            <a:r>
              <a:rPr dirty="0"/>
              <a:t> </a:t>
            </a:r>
            <a:r>
              <a:rPr dirty="0" err="1"/>
              <a:t>могут</a:t>
            </a:r>
            <a:r>
              <a:rPr dirty="0"/>
              <a:t> </a:t>
            </a:r>
            <a:r>
              <a:rPr dirty="0" err="1"/>
              <a:t>опубликовать</a:t>
            </a:r>
            <a:r>
              <a:rPr dirty="0"/>
              <a:t> </a:t>
            </a:r>
            <a:r>
              <a:rPr dirty="0" err="1"/>
              <a:t>результаты</a:t>
            </a:r>
            <a:r>
              <a:rPr dirty="0"/>
              <a:t> </a:t>
            </a:r>
            <a:r>
              <a:rPr dirty="0" err="1"/>
              <a:t>или</a:t>
            </a:r>
            <a:r>
              <a:rPr dirty="0"/>
              <a:t> </a:t>
            </a:r>
            <a:r>
              <a:rPr lang="ru-RU" sz="1200" dirty="0">
                <a:solidFill>
                  <a:schemeClr val="dk2"/>
                </a:solidFill>
              </a:rPr>
              <a:t>дать рекомендации правительствам, если это необходимо</a:t>
            </a:r>
            <a:r>
              <a:rPr dirty="0"/>
              <a:t>.</a:t>
            </a:r>
            <a:endParaRPr lang="ru-RU"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a:t>Д</a:t>
            </a:r>
            <a:r>
              <a:rPr lang="ru-RU" dirty="0"/>
              <a:t>РУГИЕ</a:t>
            </a:r>
            <a:r>
              <a:rPr dirty="0"/>
              <a:t> ЗАБОЛЕВАНИЯ</a:t>
            </a:r>
            <a:endParaRPr b="1"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45"/>
        <p:cNvGrpSpPr/>
        <p:nvPr/>
      </p:nvGrpSpPr>
      <p:grpSpPr>
        <a:xfrm>
          <a:off x="0" y="0"/>
          <a:ext cx="0" cy="0"/>
          <a:chOff x="0" y="0"/>
          <a:chExt cx="0" cy="0"/>
        </a:xfrm>
      </p:grpSpPr>
      <p:sp>
        <p:nvSpPr>
          <p:cNvPr id="1246" name="Google Shape;1246;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ru-RU" b="1" dirty="0"/>
              <a:t>Статья</a:t>
            </a:r>
            <a:r>
              <a:rPr b="1" dirty="0"/>
              <a:t> 5.</a:t>
            </a:r>
            <a:r>
              <a:rPr dirty="0"/>
              <a:t> </a:t>
            </a:r>
            <a:r>
              <a:rPr lang="ru-RU" b="1" dirty="0"/>
              <a:t>КПК (</a:t>
            </a:r>
            <a:r>
              <a:rPr lang="en-GB" b="1" dirty="0"/>
              <a:t>MMR)</a:t>
            </a:r>
            <a:endParaRPr b="1" dirty="0"/>
          </a:p>
        </p:txBody>
      </p:sp>
      <p:sp>
        <p:nvSpPr>
          <p:cNvPr id="1247" name="Google Shape;1247;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a:bodyPr>
          <a:lstStyle/>
          <a:p>
            <a:pPr marL="0" lvl="0" indent="0">
              <a:buNone/>
              <a:defRPr sz="1100"/>
            </a:pPr>
            <a:r>
              <a:rPr dirty="0" err="1"/>
              <a:t>Вакцина</a:t>
            </a:r>
            <a:r>
              <a:rPr dirty="0"/>
              <a:t> </a:t>
            </a:r>
            <a:r>
              <a:rPr lang="ru-RU" dirty="0"/>
              <a:t>КПК</a:t>
            </a:r>
            <a:r>
              <a:rPr dirty="0"/>
              <a:t> </a:t>
            </a:r>
            <a:r>
              <a:rPr dirty="0" err="1"/>
              <a:t>защищает</a:t>
            </a:r>
            <a:r>
              <a:rPr dirty="0"/>
              <a:t> </a:t>
            </a:r>
            <a:r>
              <a:rPr dirty="0" err="1"/>
              <a:t>от</a:t>
            </a:r>
            <a:r>
              <a:rPr dirty="0"/>
              <a:t> </a:t>
            </a:r>
            <a:r>
              <a:rPr dirty="0" err="1"/>
              <a:t>трех</a:t>
            </a:r>
            <a:r>
              <a:rPr dirty="0"/>
              <a:t> </a:t>
            </a:r>
            <a:r>
              <a:rPr dirty="0" err="1"/>
              <a:t>заболеваний</a:t>
            </a:r>
            <a:r>
              <a:rPr dirty="0"/>
              <a:t>: </a:t>
            </a:r>
            <a:r>
              <a:rPr dirty="0" err="1"/>
              <a:t>кори</a:t>
            </a:r>
            <a:r>
              <a:rPr dirty="0"/>
              <a:t>, </a:t>
            </a:r>
            <a:r>
              <a:rPr dirty="0" err="1"/>
              <a:t>паротита</a:t>
            </a:r>
            <a:r>
              <a:rPr dirty="0"/>
              <a:t> и </a:t>
            </a:r>
            <a:r>
              <a:rPr dirty="0" err="1"/>
              <a:t>краснухи</a:t>
            </a:r>
            <a:r>
              <a:rPr dirty="0"/>
              <a:t>. </a:t>
            </a:r>
            <a:r>
              <a:rPr dirty="0" err="1"/>
              <a:t>Эти</a:t>
            </a:r>
            <a:r>
              <a:rPr dirty="0"/>
              <a:t> </a:t>
            </a:r>
            <a:r>
              <a:rPr dirty="0" err="1"/>
              <a:t>заболевания</a:t>
            </a:r>
            <a:r>
              <a:rPr dirty="0"/>
              <a:t> </a:t>
            </a:r>
            <a:r>
              <a:rPr dirty="0" err="1"/>
              <a:t>обычно</a:t>
            </a:r>
            <a:r>
              <a:rPr dirty="0"/>
              <a:t> </a:t>
            </a:r>
            <a:r>
              <a:rPr dirty="0" err="1"/>
              <a:t>поражают</a:t>
            </a:r>
            <a:r>
              <a:rPr dirty="0"/>
              <a:t> </a:t>
            </a:r>
            <a:r>
              <a:rPr dirty="0" err="1"/>
              <a:t>детей</a:t>
            </a:r>
            <a:r>
              <a:rPr dirty="0"/>
              <a:t>, </a:t>
            </a:r>
            <a:r>
              <a:rPr dirty="0" err="1"/>
              <a:t>но</a:t>
            </a:r>
            <a:r>
              <a:rPr dirty="0"/>
              <a:t> </a:t>
            </a:r>
            <a:r>
              <a:rPr dirty="0" err="1"/>
              <a:t>могут</a:t>
            </a:r>
            <a:r>
              <a:rPr dirty="0"/>
              <a:t> в</a:t>
            </a:r>
            <a:r>
              <a:rPr lang="ru-RU" dirty="0" err="1"/>
              <a:t>стречаться</a:t>
            </a:r>
            <a:r>
              <a:rPr dirty="0"/>
              <a:t> и у </a:t>
            </a:r>
            <a:r>
              <a:rPr dirty="0" err="1"/>
              <a:t>взрослых</a:t>
            </a:r>
            <a:r>
              <a:rPr dirty="0"/>
              <a:t>. </a:t>
            </a:r>
            <a:r>
              <a:rPr dirty="0" err="1"/>
              <a:t>Эти</a:t>
            </a:r>
            <a:r>
              <a:rPr dirty="0"/>
              <a:t> </a:t>
            </a:r>
            <a:r>
              <a:rPr dirty="0" err="1"/>
              <a:t>три</a:t>
            </a:r>
            <a:r>
              <a:rPr dirty="0"/>
              <a:t> </a:t>
            </a:r>
            <a:r>
              <a:rPr dirty="0" err="1"/>
              <a:t>заболевания</a:t>
            </a:r>
            <a:r>
              <a:rPr dirty="0"/>
              <a:t> </a:t>
            </a:r>
            <a:r>
              <a:rPr dirty="0" err="1"/>
              <a:t>очень</a:t>
            </a:r>
            <a:r>
              <a:rPr dirty="0"/>
              <a:t> </a:t>
            </a:r>
            <a:r>
              <a:rPr dirty="0" err="1"/>
              <a:t>заразны</a:t>
            </a:r>
            <a:r>
              <a:rPr dirty="0"/>
              <a:t> и </a:t>
            </a:r>
            <a:r>
              <a:rPr lang="ru-RU" sz="1100" dirty="0"/>
              <a:t>до введения вакцинации приводили к</a:t>
            </a:r>
            <a:r>
              <a:rPr dirty="0"/>
              <a:t> </a:t>
            </a:r>
            <a:r>
              <a:rPr dirty="0" err="1"/>
              <a:t>тяжелы</a:t>
            </a:r>
            <a:r>
              <a:rPr lang="ru-RU" dirty="0"/>
              <a:t>м</a:t>
            </a:r>
            <a:r>
              <a:rPr dirty="0"/>
              <a:t> </a:t>
            </a:r>
            <a:r>
              <a:rPr dirty="0" err="1"/>
              <a:t>осложнения</a:t>
            </a:r>
            <a:r>
              <a:rPr lang="ru-RU" dirty="0"/>
              <a:t>м</a:t>
            </a:r>
            <a:r>
              <a:rPr dirty="0"/>
              <a:t> и </a:t>
            </a:r>
            <a:r>
              <a:rPr dirty="0" err="1"/>
              <a:t>смерти</a:t>
            </a:r>
            <a:r>
              <a:rPr dirty="0"/>
              <a:t>, </a:t>
            </a:r>
            <a:r>
              <a:rPr lang="ru-RU" dirty="0"/>
              <a:t>за</a:t>
            </a:r>
            <a:r>
              <a:rPr dirty="0" err="1"/>
              <a:t>част</a:t>
            </a:r>
            <a:r>
              <a:rPr lang="ru-RU" dirty="0" err="1"/>
              <a:t>ую</a:t>
            </a:r>
            <a:r>
              <a:rPr dirty="0"/>
              <a:t> у </a:t>
            </a:r>
            <a:r>
              <a:rPr dirty="0" err="1"/>
              <a:t>детей</a:t>
            </a:r>
            <a:r>
              <a:rPr dirty="0"/>
              <a:t>. </a:t>
            </a:r>
            <a:endParaRPr sz="1100" dirty="0"/>
          </a:p>
          <a:p>
            <a:pPr marL="0" lvl="0" indent="0">
              <a:spcBef>
                <a:spcPts val="1200"/>
              </a:spcBef>
              <a:buNone/>
              <a:defRPr sz="1100"/>
            </a:pPr>
            <a:r>
              <a:rPr lang="ru-RU" sz="1100" dirty="0"/>
              <a:t>Вакцинация </a:t>
            </a:r>
            <a:r>
              <a:rPr lang="ru-RU" sz="1100" dirty="0">
                <a:solidFill>
                  <a:schemeClr val="tx1">
                    <a:lumMod val="75000"/>
                    <a:lumOff val="25000"/>
                  </a:schemeClr>
                </a:solidFill>
              </a:rPr>
              <a:t>успешно</a:t>
            </a:r>
            <a:r>
              <a:rPr lang="ru-RU" sz="1100" dirty="0">
                <a:solidFill>
                  <a:srgbClr val="FF0000"/>
                </a:solidFill>
              </a:rPr>
              <a:t> </a:t>
            </a:r>
            <a:r>
              <a:rPr lang="ru-RU" sz="1100" dirty="0"/>
              <a:t>позволила снизить заболеваемость корью, паротитом и краснухой до очень низкого уровня. Однако охват вакцинацией колебался на протяжении многих лет, и в последние годы мы наблюдали значительное увеличение случаев заболевания корью из-за того, что охват вакцинацией в течение длительного периода был снижен</a:t>
            </a:r>
            <a:r>
              <a:rPr dirty="0"/>
              <a:t>. </a:t>
            </a:r>
            <a:endParaRPr sz="1100" dirty="0"/>
          </a:p>
          <a:p>
            <a:pPr marL="0" lvl="0" indent="0">
              <a:spcBef>
                <a:spcPts val="1200"/>
              </a:spcBef>
              <a:spcAft>
                <a:spcPts val="1200"/>
              </a:spcAft>
              <a:buNone/>
              <a:defRPr sz="1100"/>
            </a:pPr>
            <a:r>
              <a:rPr lang="ru-RU" sz="1100" dirty="0"/>
              <a:t>В связи с этим очень важно обеспечить защиту от кори, паротита и краснухи с помощью вакцинации. Поскольку корь очень заразна, она может быстро и легко распространяться в тюрьмах, поэтому вакцинация очень важна для предотвращения вспышек заболевания.</a:t>
            </a:r>
            <a:endParaRPr sz="1100" dirty="0"/>
          </a:p>
        </p:txBody>
      </p:sp>
      <p:sp>
        <p:nvSpPr>
          <p:cNvPr id="1248" name="Google Shape;1248;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52"/>
        <p:cNvGrpSpPr/>
        <p:nvPr/>
      </p:nvGrpSpPr>
      <p:grpSpPr>
        <a:xfrm>
          <a:off x="0" y="0"/>
          <a:ext cx="0" cy="0"/>
          <a:chOff x="0" y="0"/>
          <a:chExt cx="0" cy="0"/>
        </a:xfrm>
      </p:grpSpPr>
      <p:sp>
        <p:nvSpPr>
          <p:cNvPr id="1253" name="Google Shape;1253;p122"/>
          <p:cNvSpPr txBox="1">
            <a:spLocks noGrp="1"/>
          </p:cNvSpPr>
          <p:nvPr>
            <p:ph type="body" idx="1"/>
          </p:nvPr>
        </p:nvSpPr>
        <p:spPr>
          <a:xfrm>
            <a:off x="311700" y="2894125"/>
            <a:ext cx="8520600" cy="2190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sz="1100" b="1" dirty="0" err="1"/>
              <a:t>Заболевание</a:t>
            </a:r>
            <a:r>
              <a:rPr sz="1100" b="1" dirty="0"/>
              <a:t>:</a:t>
            </a:r>
            <a:r>
              <a:rPr sz="1000" dirty="0"/>
              <a:t> </a:t>
            </a:r>
            <a:r>
              <a:rPr lang="ru-RU" sz="1000" dirty="0"/>
              <a:t>к</a:t>
            </a:r>
            <a:r>
              <a:rPr sz="1000" dirty="0" err="1"/>
              <a:t>орь</a:t>
            </a:r>
            <a:endParaRPr sz="1000" dirty="0"/>
          </a:p>
          <a:p>
            <a:pPr marL="0" lvl="0" indent="0">
              <a:spcBef>
                <a:spcPts val="1200"/>
              </a:spcBef>
              <a:buNone/>
            </a:pPr>
            <a:r>
              <a:rPr lang="ru-RU" sz="1100" b="1" dirty="0"/>
              <a:t>Возбудитель заболевания</a:t>
            </a:r>
            <a:r>
              <a:rPr sz="1100" b="1" dirty="0"/>
              <a:t>?</a:t>
            </a:r>
            <a:r>
              <a:rPr sz="1000" dirty="0"/>
              <a:t> </a:t>
            </a:r>
            <a:r>
              <a:rPr lang="ru-RU" sz="1000" dirty="0"/>
              <a:t>Вирус кори, называемый </a:t>
            </a:r>
            <a:r>
              <a:rPr lang="en" sz="1000" i="1" dirty="0"/>
              <a:t>Measles morbillivirus</a:t>
            </a:r>
            <a:r>
              <a:rPr sz="1000" i="1" dirty="0"/>
              <a:t>.</a:t>
            </a:r>
            <a:endParaRPr sz="1000" dirty="0"/>
          </a:p>
          <a:p>
            <a:pPr marL="0" lvl="0" indent="0" algn="l" rtl="0">
              <a:lnSpc>
                <a:spcPct val="115000"/>
              </a:lnSpc>
              <a:spcBef>
                <a:spcPts val="1200"/>
              </a:spcBef>
              <a:spcAft>
                <a:spcPts val="0"/>
              </a:spcAft>
              <a:buSzPts val="1800"/>
              <a:buNone/>
            </a:pPr>
            <a:r>
              <a:rPr lang="ru-RU" sz="1100" b="1" dirty="0"/>
              <a:t>Какие симптомы</a:t>
            </a:r>
            <a:r>
              <a:rPr sz="1100" b="1" dirty="0"/>
              <a:t>?</a:t>
            </a:r>
            <a:r>
              <a:rPr lang="ru-RU" sz="1100" b="1" dirty="0"/>
              <a:t> </a:t>
            </a:r>
            <a:r>
              <a:rPr lang="ru-RU" sz="1000" dirty="0"/>
              <a:t>У заболевших корью может быть высокая температура, насморк или заложенность носа, чихание, кашель, красные, воспаленные и слезящиеся глаза, белые пятна на внутренней стороне рта и сыпь, распространяющаяся от лица и с участков за ушами на все остальное тело.</a:t>
            </a:r>
            <a:endParaRPr sz="1000" dirty="0"/>
          </a:p>
          <a:p>
            <a:pPr marL="0" lvl="0" indent="0" algn="l" rtl="0">
              <a:lnSpc>
                <a:spcPct val="115000"/>
              </a:lnSpc>
              <a:spcBef>
                <a:spcPts val="1200"/>
              </a:spcBef>
              <a:spcAft>
                <a:spcPts val="0"/>
              </a:spcAft>
              <a:buSzPts val="1800"/>
              <a:buNone/>
            </a:pPr>
            <a:r>
              <a:rPr lang="ru-RU" sz="1100" b="1" dirty="0"/>
              <a:t>Как протекает тяжелая форма заболевания</a:t>
            </a:r>
            <a:r>
              <a:rPr sz="1100" b="1" dirty="0"/>
              <a:t>?</a:t>
            </a:r>
            <a:r>
              <a:rPr sz="1000" dirty="0"/>
              <a:t> </a:t>
            </a:r>
            <a:r>
              <a:rPr lang="ru-RU" sz="1000" dirty="0"/>
              <a:t>У тяжелобольных корью людей могут развиться легочные инфекции (пневмония), инфекции головного мозга или нервной системы (менингит), может наступить слепота или могут появиться судороги. В этих случаях люди могут умереть от кори. Примерно 1 из 5 000 человек, заразившихся корью, умирает.</a:t>
            </a:r>
            <a:endParaRPr sz="1000" dirty="0"/>
          </a:p>
          <a:p>
            <a:pPr marL="0" lvl="0" indent="0" algn="l" rtl="0">
              <a:lnSpc>
                <a:spcPct val="115000"/>
              </a:lnSpc>
              <a:spcBef>
                <a:spcPts val="1200"/>
              </a:spcBef>
              <a:spcAft>
                <a:spcPts val="1200"/>
              </a:spcAft>
              <a:buSzPts val="1800"/>
              <a:buNone/>
            </a:pPr>
            <a:r>
              <a:rPr lang="ru-RU" sz="1100" b="1" dirty="0"/>
              <a:t>Как распространяется?</a:t>
            </a:r>
            <a:r>
              <a:rPr sz="1000" dirty="0"/>
              <a:t> </a:t>
            </a:r>
            <a:r>
              <a:rPr lang="ru-RU" sz="1000" dirty="0"/>
              <a:t>Корь очень заразна, то есть она может распространяться очень быстро и легко через кашель или чихание инфицированного человека или при длительном нахождении в замкнутом пространстве с инфицированным человеком.</a:t>
            </a:r>
            <a:endParaRPr sz="1000" dirty="0"/>
          </a:p>
        </p:txBody>
      </p:sp>
      <p:pic>
        <p:nvPicPr>
          <p:cNvPr id="1254" name="Google Shape;1254;p122"/>
          <p:cNvPicPr preferRelativeResize="0"/>
          <p:nvPr/>
        </p:nvPicPr>
        <p:blipFill rotWithShape="1">
          <a:blip r:embed="rId3">
            <a:alphaModFix/>
          </a:blip>
          <a:srcRect/>
          <a:stretch/>
        </p:blipFill>
        <p:spPr>
          <a:xfrm>
            <a:off x="1095801" y="1017725"/>
            <a:ext cx="1824549" cy="1837100"/>
          </a:xfrm>
          <a:prstGeom prst="rect">
            <a:avLst/>
          </a:prstGeom>
          <a:noFill/>
          <a:ln>
            <a:noFill/>
          </a:ln>
        </p:spPr>
      </p:pic>
      <p:pic>
        <p:nvPicPr>
          <p:cNvPr id="1255" name="Google Shape;1255;p122"/>
          <p:cNvPicPr preferRelativeResize="0"/>
          <p:nvPr/>
        </p:nvPicPr>
        <p:blipFill rotWithShape="1">
          <a:blip r:embed="rId4">
            <a:alphaModFix/>
          </a:blip>
          <a:srcRect/>
          <a:stretch/>
        </p:blipFill>
        <p:spPr>
          <a:xfrm>
            <a:off x="3107501" y="1017723"/>
            <a:ext cx="2355274" cy="1837100"/>
          </a:xfrm>
          <a:prstGeom prst="rect">
            <a:avLst/>
          </a:prstGeom>
          <a:noFill/>
          <a:ln>
            <a:noFill/>
          </a:ln>
        </p:spPr>
      </p:pic>
      <p:pic>
        <p:nvPicPr>
          <p:cNvPr id="1256" name="Google Shape;1256;p122"/>
          <p:cNvPicPr preferRelativeResize="0"/>
          <p:nvPr/>
        </p:nvPicPr>
        <p:blipFill rotWithShape="1">
          <a:blip r:embed="rId5">
            <a:alphaModFix/>
          </a:blip>
          <a:srcRect/>
          <a:stretch/>
        </p:blipFill>
        <p:spPr>
          <a:xfrm>
            <a:off x="5576425" y="1017725"/>
            <a:ext cx="2777458" cy="1837100"/>
          </a:xfrm>
          <a:prstGeom prst="rect">
            <a:avLst/>
          </a:prstGeom>
          <a:noFill/>
          <a:ln>
            <a:noFill/>
          </a:ln>
        </p:spPr>
      </p:pic>
      <p:sp>
        <p:nvSpPr>
          <p:cNvPr id="1257" name="Google Shape;1257;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ru-RU" dirty="0"/>
              <a:t>К</a:t>
            </a:r>
            <a:r>
              <a:rPr dirty="0" err="1"/>
              <a:t>орь</a:t>
            </a:r>
            <a:endParaRPr dirty="0"/>
          </a:p>
        </p:txBody>
      </p:sp>
      <p:sp>
        <p:nvSpPr>
          <p:cNvPr id="1258" name="Google Shape;1258;p122"/>
          <p:cNvSpPr txBox="1">
            <a:spLocks noGrp="1"/>
          </p:cNvSpPr>
          <p:nvPr>
            <p:ph type="title"/>
          </p:nvPr>
        </p:nvSpPr>
        <p:spPr>
          <a:xfrm>
            <a:off x="213180" y="78540"/>
            <a:ext cx="8520600" cy="572700"/>
          </a:xfrm>
          <a:prstGeom prst="rect">
            <a:avLst/>
          </a:prstGeom>
          <a:noFill/>
          <a:ln>
            <a:noFill/>
          </a:ln>
        </p:spPr>
        <p:txBody>
          <a:bodyPr spcFirstLastPara="1" wrap="square" lIns="91425" tIns="91425" rIns="91425" bIns="91425" anchor="t" anchorCtr="0">
            <a:normAutofit/>
          </a:bodyPr>
          <a:lstStyle/>
          <a:p>
            <a:pPr marL="0" lvl="0" indent="0" rtl="0">
              <a:lnSpc>
                <a:spcPct val="100000"/>
              </a:lnSpc>
              <a:spcBef>
                <a:spcPts val="0"/>
              </a:spcBef>
              <a:spcAft>
                <a:spcPts val="0"/>
              </a:spcAft>
              <a:buSzPts val="2800"/>
              <a:buNone/>
              <a:defRPr sz="1500"/>
            </a:pPr>
            <a:r>
              <a:rPr lang="ru-RU" b="1" dirty="0"/>
              <a:t>Статья</a:t>
            </a:r>
            <a:r>
              <a:rPr b="1" dirty="0"/>
              <a:t> 5.</a:t>
            </a:r>
            <a:r>
              <a:rPr dirty="0"/>
              <a:t> </a:t>
            </a:r>
            <a:r>
              <a:rPr lang="ru-RU" b="1" dirty="0"/>
              <a:t>КПК</a:t>
            </a:r>
            <a:endParaRPr sz="1500" b="1" dirty="0"/>
          </a:p>
        </p:txBody>
      </p:sp>
      <p:sp>
        <p:nvSpPr>
          <p:cNvPr id="1259" name="Google Shape;1259;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63"/>
        <p:cNvGrpSpPr/>
        <p:nvPr/>
      </p:nvGrpSpPr>
      <p:grpSpPr>
        <a:xfrm>
          <a:off x="0" y="0"/>
          <a:ext cx="0" cy="0"/>
          <a:chOff x="0" y="0"/>
          <a:chExt cx="0" cy="0"/>
        </a:xfrm>
      </p:grpSpPr>
      <p:sp>
        <p:nvSpPr>
          <p:cNvPr id="1264" name="Google Shape;1264;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ru-RU" dirty="0"/>
              <a:t>К</a:t>
            </a:r>
            <a:r>
              <a:rPr dirty="0" err="1"/>
              <a:t>орь</a:t>
            </a:r>
            <a:endParaRPr dirty="0"/>
          </a:p>
        </p:txBody>
      </p:sp>
      <p:sp>
        <p:nvSpPr>
          <p:cNvPr id="1265" name="Google Shape;1265;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ru-RU" sz="1000" b="1" dirty="0"/>
              <a:t>Кто подвержен риску заражения</a:t>
            </a:r>
            <a:r>
              <a:rPr sz="1000" b="1" dirty="0"/>
              <a:t>?</a:t>
            </a:r>
            <a:r>
              <a:rPr lang="ru-RU" sz="1000" b="1" dirty="0"/>
              <a:t> </a:t>
            </a:r>
            <a:r>
              <a:rPr lang="ru-RU" sz="1000" dirty="0" err="1"/>
              <a:t>Невакцинированные</a:t>
            </a:r>
            <a:r>
              <a:rPr lang="ru-RU" sz="1000" dirty="0"/>
              <a:t> дети и взрослые, а также люди с серьезными хроническими заболеваниями.</a:t>
            </a:r>
            <a:endParaRPr sz="1000" dirty="0"/>
          </a:p>
          <a:p>
            <a:pPr marL="0" lvl="0" indent="0">
              <a:spcBef>
                <a:spcPts val="1200"/>
              </a:spcBef>
              <a:buClr>
                <a:schemeClr val="dk1"/>
              </a:buClr>
              <a:buSzPts val="1100"/>
              <a:buNone/>
            </a:pPr>
            <a:r>
              <a:rPr sz="1000" b="1" dirty="0" err="1"/>
              <a:t>Почему</a:t>
            </a:r>
            <a:r>
              <a:rPr sz="1000" b="1" dirty="0"/>
              <a:t> </a:t>
            </a:r>
            <a:r>
              <a:rPr sz="1000" b="1" dirty="0" err="1"/>
              <a:t>это</a:t>
            </a:r>
            <a:r>
              <a:rPr sz="1000" b="1" dirty="0"/>
              <a:t> </a:t>
            </a:r>
            <a:r>
              <a:rPr sz="1000" b="1" dirty="0" err="1"/>
              <a:t>важно</a:t>
            </a:r>
            <a:r>
              <a:rPr sz="1000" b="1" dirty="0"/>
              <a:t> в </a:t>
            </a:r>
            <a:r>
              <a:rPr sz="1000" b="1" dirty="0" err="1"/>
              <a:t>тюрьмах</a:t>
            </a:r>
            <a:r>
              <a:rPr sz="1000" b="1" dirty="0"/>
              <a:t>?</a:t>
            </a:r>
            <a:r>
              <a:rPr lang="ru-RU" sz="1000" b="1" dirty="0"/>
              <a:t> </a:t>
            </a:r>
            <a:r>
              <a:rPr lang="ru-RU" sz="1000" dirty="0"/>
              <a:t>Из-за тесных условий содержания (например, общих камер) и плохой вентиляции инфекции, передающиеся по воздуху, такие как корь, могут распространяться в тюрьмах очень быстро.</a:t>
            </a:r>
          </a:p>
          <a:p>
            <a:pPr marL="0" lvl="0" indent="0" algn="l" rtl="0">
              <a:lnSpc>
                <a:spcPct val="115000"/>
              </a:lnSpc>
              <a:spcBef>
                <a:spcPts val="1200"/>
              </a:spcBef>
              <a:spcAft>
                <a:spcPts val="0"/>
              </a:spcAft>
              <a:buClr>
                <a:schemeClr val="dk1"/>
              </a:buClr>
              <a:buSzPts val="1100"/>
              <a:buFont typeface="Arial"/>
              <a:buNone/>
            </a:pPr>
            <a:r>
              <a:rPr sz="1000" b="1" dirty="0" err="1"/>
              <a:t>Какие</a:t>
            </a:r>
            <a:r>
              <a:rPr sz="1000" b="1" dirty="0"/>
              <a:t> </a:t>
            </a:r>
            <a:r>
              <a:rPr sz="1000" b="1" dirty="0" err="1"/>
              <a:t>существуют</a:t>
            </a:r>
            <a:r>
              <a:rPr sz="1000" b="1" dirty="0"/>
              <a:t> </a:t>
            </a:r>
            <a:r>
              <a:rPr sz="1000" b="1" dirty="0" err="1"/>
              <a:t>вакцины</a:t>
            </a:r>
            <a:r>
              <a:rPr sz="1000" b="1" dirty="0"/>
              <a:t> </a:t>
            </a:r>
            <a:r>
              <a:rPr sz="1000" b="1" dirty="0" err="1"/>
              <a:t>против</a:t>
            </a:r>
            <a:r>
              <a:rPr sz="1000" b="1" dirty="0"/>
              <a:t> </a:t>
            </a:r>
            <a:r>
              <a:rPr sz="1000" b="1" dirty="0" err="1"/>
              <a:t>кори</a:t>
            </a:r>
            <a:r>
              <a:rPr sz="1000" b="1" dirty="0"/>
              <a:t>?</a:t>
            </a:r>
            <a:r>
              <a:rPr lang="ru-RU" sz="1000" b="1" dirty="0"/>
              <a:t> </a:t>
            </a:r>
            <a:r>
              <a:rPr lang="ru-RU" sz="1000" dirty="0"/>
              <a:t>Прививка от кори обычно делается вместе с прививкой от паротита и краснухи в составе комбинированной вакцины, известной как КПК</a:t>
            </a:r>
            <a:r>
              <a:rPr lang="en-GB" sz="1000" dirty="0"/>
              <a:t> (MMR)</a:t>
            </a:r>
            <a:r>
              <a:rPr lang="ru-RU" sz="1000" dirty="0"/>
              <a:t>.</a:t>
            </a:r>
          </a:p>
          <a:p>
            <a:pPr marL="0" lvl="0" indent="0">
              <a:spcBef>
                <a:spcPts val="1200"/>
              </a:spcBef>
              <a:buNone/>
            </a:pPr>
            <a:r>
              <a:rPr sz="1000" b="1" dirty="0" err="1"/>
              <a:t>Насколько</a:t>
            </a:r>
            <a:r>
              <a:rPr sz="1000" b="1" dirty="0"/>
              <a:t> </a:t>
            </a:r>
            <a:r>
              <a:rPr sz="1000" b="1" dirty="0" err="1"/>
              <a:t>эффективна</a:t>
            </a:r>
            <a:r>
              <a:rPr sz="1000" b="1" dirty="0"/>
              <a:t> </a:t>
            </a:r>
            <a:r>
              <a:rPr sz="1000" b="1" dirty="0" err="1"/>
              <a:t>вакцина</a:t>
            </a:r>
            <a:r>
              <a:rPr sz="1000" b="1" dirty="0"/>
              <a:t>?</a:t>
            </a:r>
            <a:r>
              <a:rPr sz="1000" dirty="0"/>
              <a:t> </a:t>
            </a:r>
            <a:r>
              <a:rPr lang="ru-RU" sz="1000" dirty="0"/>
              <a:t>Эффективность вакцинации для профилактики кори составляет около 96</a:t>
            </a:r>
            <a:r>
              <a:rPr lang="en-GB" sz="1000" dirty="0"/>
              <a:t> </a:t>
            </a:r>
            <a:r>
              <a:rPr lang="ru-RU" sz="1000" dirty="0"/>
              <a:t>%. График вакцинации КПК обычно включает две дозы.</a:t>
            </a:r>
            <a:endParaRPr sz="1000" dirty="0"/>
          </a:p>
          <a:p>
            <a:pPr marL="0" lvl="0" indent="0" algn="l" rtl="0">
              <a:lnSpc>
                <a:spcPct val="115000"/>
              </a:lnSpc>
              <a:spcBef>
                <a:spcPts val="1200"/>
              </a:spcBef>
              <a:spcAft>
                <a:spcPts val="1200"/>
              </a:spcAft>
              <a:buSzPts val="1800"/>
              <a:buNone/>
            </a:pPr>
            <a:r>
              <a:rPr sz="1000" b="1" dirty="0" err="1"/>
              <a:t>Насколько</a:t>
            </a:r>
            <a:r>
              <a:rPr sz="1000" b="1" dirty="0"/>
              <a:t> </a:t>
            </a:r>
            <a:r>
              <a:rPr sz="1000" b="1" dirty="0" err="1"/>
              <a:t>безопасна</a:t>
            </a:r>
            <a:r>
              <a:rPr sz="1000" b="1" dirty="0"/>
              <a:t> </a:t>
            </a:r>
            <a:r>
              <a:rPr sz="1000" b="1" dirty="0" err="1"/>
              <a:t>вакцина</a:t>
            </a:r>
            <a:r>
              <a:rPr sz="1000" b="1" dirty="0"/>
              <a:t>?</a:t>
            </a:r>
            <a:r>
              <a:rPr sz="1000" dirty="0"/>
              <a:t> </a:t>
            </a:r>
            <a:r>
              <a:rPr lang="ru-RU" sz="1000" dirty="0"/>
              <a:t>Вакцина КПК очень безопасна. К распространенным побочным эффектам относятся покраснение, твердость или припухлость в месте введения иглы, иногда повышение температуры или сыпь. Серьезных побочных эффектов от вакцины КПК не зарегистрировано, за исключением риска тяжелой аллергической реакции (анафилаксии), которая встречается крайне редко (примерно один случай на миллион).</a:t>
            </a:r>
            <a:endParaRPr sz="1000" dirty="0"/>
          </a:p>
        </p:txBody>
      </p:sp>
      <p:sp>
        <p:nvSpPr>
          <p:cNvPr id="1266" name="Google Shape;1266;p123"/>
          <p:cNvSpPr/>
          <p:nvPr/>
        </p:nvSpPr>
        <p:spPr>
          <a:xfrm>
            <a:off x="1343175" y="4161500"/>
            <a:ext cx="6371700" cy="6933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dirty="0" err="1"/>
              <a:t>Корь</a:t>
            </a:r>
            <a:r>
              <a:rPr dirty="0"/>
              <a:t> </a:t>
            </a:r>
            <a:r>
              <a:rPr lang="uk-UA" dirty="0">
                <a:solidFill>
                  <a:schemeClr val="tx1"/>
                </a:solidFill>
              </a:rPr>
              <a:t>—</a:t>
            </a:r>
            <a:r>
              <a:rPr dirty="0"/>
              <a:t> </a:t>
            </a:r>
            <a:r>
              <a:rPr lang="ru-RU" dirty="0"/>
              <a:t>одно из самых заразных известных нам заболеваний</a:t>
            </a:r>
            <a:r>
              <a:rPr dirty="0"/>
              <a:t>. </a:t>
            </a:r>
            <a:r>
              <a:rPr lang="ru-RU" dirty="0"/>
              <a:t>В среднем один инфицированный человек передает болезнь </a:t>
            </a:r>
            <a:r>
              <a:rPr lang="ru-RU" b="1" dirty="0"/>
              <a:t>9</a:t>
            </a:r>
            <a:r>
              <a:rPr lang="ru-RU" dirty="0"/>
              <a:t> из </a:t>
            </a:r>
            <a:r>
              <a:rPr lang="ru-RU" b="1" dirty="0"/>
              <a:t>10</a:t>
            </a:r>
            <a:r>
              <a:rPr lang="ru-RU" dirty="0"/>
              <a:t> окружающих его людей</a:t>
            </a:r>
            <a:r>
              <a:rPr dirty="0"/>
              <a:t>. </a:t>
            </a:r>
            <a:endParaRPr sz="1000" b="0" i="1" u="none" strike="noStrike" cap="none" dirty="0">
              <a:solidFill>
                <a:srgbClr val="000000"/>
              </a:solidFill>
              <a:latin typeface="Arial"/>
              <a:ea typeface="Arial"/>
              <a:cs typeface="Arial"/>
              <a:sym typeface="Arial"/>
            </a:endParaRPr>
          </a:p>
        </p:txBody>
      </p:sp>
      <p:sp>
        <p:nvSpPr>
          <p:cNvPr id="1267" name="Google Shape;1267;p123"/>
          <p:cNvSpPr/>
          <p:nvPr/>
        </p:nvSpPr>
        <p:spPr>
          <a:xfrm>
            <a:off x="1278700" y="38231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268" name="Google Shape;1268;p123"/>
          <p:cNvSpPr txBox="1">
            <a:spLocks noGrp="1"/>
          </p:cNvSpPr>
          <p:nvPr>
            <p:ph type="title"/>
          </p:nvPr>
        </p:nvSpPr>
        <p:spPr>
          <a:xfrm>
            <a:off x="302940" y="190740"/>
            <a:ext cx="8520600" cy="572700"/>
          </a:xfrm>
          <a:prstGeom prst="rect">
            <a:avLst/>
          </a:prstGeom>
          <a:noFill/>
          <a:ln>
            <a:noFill/>
          </a:ln>
        </p:spPr>
        <p:txBody>
          <a:bodyPr spcFirstLastPara="1" wrap="square" lIns="91425" tIns="91425" rIns="91425" bIns="91425" anchor="t" anchorCtr="0">
            <a:normAutofit/>
          </a:bodyPr>
          <a:lstStyle/>
          <a:p>
            <a:pPr lvl="0">
              <a:defRPr sz="1500"/>
            </a:pPr>
            <a:r>
              <a:rPr lang="ru-RU" b="1" dirty="0"/>
              <a:t>Статья 5.</a:t>
            </a:r>
            <a:r>
              <a:rPr lang="ru-RU" dirty="0"/>
              <a:t> </a:t>
            </a:r>
            <a:r>
              <a:rPr lang="ru-RU" b="1" dirty="0"/>
              <a:t>КПК</a:t>
            </a:r>
            <a:endParaRPr lang="ru-RU" sz="1500" b="1" dirty="0"/>
          </a:p>
        </p:txBody>
      </p:sp>
      <p:sp>
        <p:nvSpPr>
          <p:cNvPr id="1269" name="Google Shape;1269;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defRPr b="1"/>
            </a:pPr>
            <a:r>
              <a:rPr lang="ru-RU" dirty="0"/>
              <a:t>Оценка: заключительный тест</a:t>
            </a:r>
            <a:endParaRPr b="1" dirty="0"/>
          </a:p>
        </p:txBody>
      </p:sp>
      <p:sp>
        <p:nvSpPr>
          <p:cNvPr id="170" name="Google Shape;170;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defRPr sz="1650"/>
            </a:pPr>
            <a:r>
              <a:rPr dirty="0"/>
              <a:t>13. </a:t>
            </a:r>
            <a:r>
              <a:rPr dirty="0" err="1"/>
              <a:t>Когда</a:t>
            </a:r>
            <a:r>
              <a:rPr dirty="0"/>
              <a:t> </a:t>
            </a:r>
            <a:r>
              <a:rPr dirty="0" err="1"/>
              <a:t>люди</a:t>
            </a:r>
            <a:r>
              <a:rPr dirty="0"/>
              <a:t> </a:t>
            </a:r>
            <a:r>
              <a:rPr dirty="0" err="1"/>
              <a:t>выражают</a:t>
            </a:r>
            <a:r>
              <a:rPr dirty="0"/>
              <a:t> </a:t>
            </a:r>
            <a:r>
              <a:rPr dirty="0" err="1"/>
              <a:t>недоверие</a:t>
            </a:r>
            <a:r>
              <a:rPr dirty="0"/>
              <a:t> </a:t>
            </a:r>
            <a:r>
              <a:rPr lang="ru-RU" dirty="0"/>
              <a:t>к </a:t>
            </a:r>
            <a:r>
              <a:rPr dirty="0" err="1"/>
              <a:t>властям</a:t>
            </a:r>
            <a:r>
              <a:rPr dirty="0"/>
              <a:t> </a:t>
            </a:r>
            <a:r>
              <a:rPr dirty="0" err="1"/>
              <a:t>или</a:t>
            </a:r>
            <a:r>
              <a:rPr dirty="0"/>
              <a:t> </a:t>
            </a:r>
            <a:r>
              <a:rPr dirty="0" err="1"/>
              <a:t>правительствам</a:t>
            </a:r>
            <a:r>
              <a:rPr dirty="0"/>
              <a:t>, </a:t>
            </a:r>
            <a:r>
              <a:rPr dirty="0" err="1"/>
              <a:t>важно</a:t>
            </a:r>
            <a:r>
              <a:rPr dirty="0"/>
              <a:t>...</a:t>
            </a:r>
            <a:endParaRPr sz="1650" dirty="0"/>
          </a:p>
          <a:p>
            <a:pPr marL="914400" lvl="1" indent="-333375" algn="l" rtl="0">
              <a:lnSpc>
                <a:spcPct val="140000"/>
              </a:lnSpc>
              <a:spcBef>
                <a:spcPts val="800"/>
              </a:spcBef>
              <a:spcAft>
                <a:spcPts val="0"/>
              </a:spcAft>
              <a:buSzPts val="1650"/>
              <a:buAutoNum type="alphaLcPeriod"/>
              <a:defRPr sz="1650" b="1"/>
            </a:pPr>
            <a:r>
              <a:rPr lang="ru-RU" dirty="0"/>
              <a:t>заверить их </a:t>
            </a:r>
            <a:r>
              <a:rPr dirty="0"/>
              <a:t>и </a:t>
            </a:r>
            <a:r>
              <a:rPr lang="ru-RU" dirty="0"/>
              <a:t>выслушать </a:t>
            </a:r>
            <a:r>
              <a:rPr dirty="0" err="1"/>
              <a:t>их</a:t>
            </a:r>
            <a:r>
              <a:rPr dirty="0"/>
              <a:t> </a:t>
            </a:r>
            <a:r>
              <a:rPr dirty="0" err="1"/>
              <a:t>мнение</a:t>
            </a:r>
            <a:endParaRPr sz="1650" b="1" dirty="0"/>
          </a:p>
          <a:p>
            <a:pPr marL="914400" lvl="1" indent="-333375" algn="l" rtl="0">
              <a:lnSpc>
                <a:spcPct val="140000"/>
              </a:lnSpc>
              <a:spcBef>
                <a:spcPts val="0"/>
              </a:spcBef>
              <a:spcAft>
                <a:spcPts val="0"/>
              </a:spcAft>
              <a:buSzPts val="1650"/>
              <a:buAutoNum type="alphaLcPeriod"/>
              <a:defRPr sz="1650"/>
            </a:pPr>
            <a:r>
              <a:rPr lang="ru-RU" dirty="0"/>
              <a:t>с</a:t>
            </a:r>
            <a:r>
              <a:rPr dirty="0" err="1"/>
              <a:t>ка</a:t>
            </a:r>
            <a:r>
              <a:rPr lang="ru-RU" dirty="0" err="1"/>
              <a:t>зать</a:t>
            </a:r>
            <a:r>
              <a:rPr dirty="0"/>
              <a:t> </a:t>
            </a:r>
            <a:r>
              <a:rPr dirty="0" err="1"/>
              <a:t>им</a:t>
            </a:r>
            <a:r>
              <a:rPr dirty="0"/>
              <a:t>, </a:t>
            </a:r>
            <a:r>
              <a:rPr dirty="0" err="1"/>
              <a:t>что</a:t>
            </a:r>
            <a:r>
              <a:rPr dirty="0"/>
              <a:t> </a:t>
            </a:r>
            <a:r>
              <a:rPr dirty="0" err="1"/>
              <a:t>они</a:t>
            </a:r>
            <a:r>
              <a:rPr dirty="0"/>
              <a:t> </a:t>
            </a:r>
            <a:r>
              <a:rPr lang="ru-RU" dirty="0"/>
              <a:t>ошибаются</a:t>
            </a:r>
            <a:endParaRPr sz="1650" dirty="0"/>
          </a:p>
          <a:p>
            <a:pPr marL="914400" lvl="1" indent="-333375" algn="l" rtl="0">
              <a:lnSpc>
                <a:spcPct val="140000"/>
              </a:lnSpc>
              <a:spcBef>
                <a:spcPts val="0"/>
              </a:spcBef>
              <a:spcAft>
                <a:spcPts val="0"/>
              </a:spcAft>
              <a:buSzPts val="1650"/>
              <a:buAutoNum type="alphaLcPeriod"/>
              <a:defRPr sz="1650"/>
            </a:pPr>
            <a:r>
              <a:rPr lang="ru-RU" dirty="0" err="1"/>
              <a:t>прои</a:t>
            </a:r>
            <a:r>
              <a:rPr dirty="0" err="1"/>
              <a:t>гнорир</a:t>
            </a:r>
            <a:r>
              <a:rPr lang="ru-RU" dirty="0" err="1"/>
              <a:t>овать</a:t>
            </a:r>
            <a:r>
              <a:rPr dirty="0"/>
              <a:t> </a:t>
            </a:r>
            <a:r>
              <a:rPr dirty="0" err="1"/>
              <a:t>их</a:t>
            </a:r>
            <a:r>
              <a:rPr dirty="0"/>
              <a:t> </a:t>
            </a:r>
            <a:endParaRPr sz="1650" dirty="0"/>
          </a:p>
          <a:p>
            <a:pPr marL="457200" lvl="0" indent="0" algn="l" rtl="0">
              <a:lnSpc>
                <a:spcPct val="140000"/>
              </a:lnSpc>
              <a:spcBef>
                <a:spcPts val="800"/>
              </a:spcBef>
              <a:spcAft>
                <a:spcPts val="0"/>
              </a:spcAft>
              <a:buSzPts val="1800"/>
              <a:buNone/>
            </a:pPr>
            <a:endParaRPr sz="1650" dirty="0"/>
          </a:p>
          <a:p>
            <a:pPr marL="0" lvl="0" indent="0" algn="l" rtl="0">
              <a:lnSpc>
                <a:spcPct val="140000"/>
              </a:lnSpc>
              <a:spcBef>
                <a:spcPts val="800"/>
              </a:spcBef>
              <a:spcAft>
                <a:spcPts val="0"/>
              </a:spcAft>
              <a:buSzPts val="1800"/>
              <a:buNone/>
              <a:defRPr sz="1650"/>
            </a:pPr>
            <a:r>
              <a:rPr dirty="0"/>
              <a:t>14. </a:t>
            </a:r>
            <a:r>
              <a:rPr dirty="0" err="1"/>
              <a:t>Теории</a:t>
            </a:r>
            <a:r>
              <a:rPr dirty="0"/>
              <a:t> </a:t>
            </a:r>
            <a:r>
              <a:rPr dirty="0" err="1"/>
              <a:t>заговора</a:t>
            </a:r>
            <a:r>
              <a:rPr dirty="0"/>
              <a:t> </a:t>
            </a:r>
            <a:r>
              <a:rPr lang="ru-RU" dirty="0"/>
              <a:t>за</a:t>
            </a:r>
            <a:r>
              <a:rPr dirty="0" err="1"/>
              <a:t>част</a:t>
            </a:r>
            <a:r>
              <a:rPr lang="ru-RU" dirty="0" err="1"/>
              <a:t>ую</a:t>
            </a:r>
            <a:r>
              <a:rPr dirty="0"/>
              <a:t> </a:t>
            </a:r>
            <a:r>
              <a:rPr dirty="0" err="1"/>
              <a:t>популярны</a:t>
            </a:r>
            <a:r>
              <a:rPr dirty="0"/>
              <a:t>, </a:t>
            </a:r>
            <a:r>
              <a:rPr dirty="0" err="1"/>
              <a:t>когда</a:t>
            </a:r>
            <a:r>
              <a:rPr dirty="0"/>
              <a:t>…</a:t>
            </a:r>
            <a:endParaRPr sz="1650" dirty="0"/>
          </a:p>
          <a:p>
            <a:pPr marL="914400" lvl="0" indent="-333375" algn="l" rtl="0">
              <a:lnSpc>
                <a:spcPct val="140000"/>
              </a:lnSpc>
              <a:spcBef>
                <a:spcPts val="800"/>
              </a:spcBef>
              <a:spcAft>
                <a:spcPts val="0"/>
              </a:spcAft>
              <a:buSzPts val="1650"/>
              <a:buAutoNum type="alphaLcPeriod"/>
              <a:defRPr sz="1650"/>
            </a:pPr>
            <a:r>
              <a:rPr lang="ru-RU" dirty="0"/>
              <a:t>л</a:t>
            </a:r>
            <a:r>
              <a:rPr dirty="0" err="1"/>
              <a:t>юди</a:t>
            </a:r>
            <a:r>
              <a:rPr dirty="0"/>
              <a:t> </a:t>
            </a:r>
            <a:r>
              <a:rPr dirty="0" err="1"/>
              <a:t>счастливы</a:t>
            </a:r>
            <a:endParaRPr sz="1650" dirty="0"/>
          </a:p>
          <a:p>
            <a:pPr marL="914400" lvl="0" indent="-333375" algn="l" rtl="0">
              <a:lnSpc>
                <a:spcPct val="140000"/>
              </a:lnSpc>
              <a:spcBef>
                <a:spcPts val="0"/>
              </a:spcBef>
              <a:spcAft>
                <a:spcPts val="0"/>
              </a:spcAft>
              <a:buSzPts val="1650"/>
              <a:buAutoNum type="alphaLcPeriod"/>
              <a:defRPr sz="1650" b="1"/>
            </a:pPr>
            <a:r>
              <a:rPr lang="ru-RU" dirty="0" err="1"/>
              <a:t>л</a:t>
            </a:r>
            <a:r>
              <a:rPr dirty="0" err="1"/>
              <a:t>юди</a:t>
            </a:r>
            <a:r>
              <a:rPr dirty="0"/>
              <a:t> </a:t>
            </a:r>
            <a:r>
              <a:rPr dirty="0" err="1"/>
              <a:t>боятся</a:t>
            </a:r>
            <a:r>
              <a:rPr dirty="0"/>
              <a:t> </a:t>
            </a:r>
            <a:r>
              <a:rPr dirty="0" err="1"/>
              <a:t>потерять</a:t>
            </a:r>
            <a:r>
              <a:rPr dirty="0"/>
              <a:t> </a:t>
            </a:r>
            <a:r>
              <a:rPr dirty="0" err="1"/>
              <a:t>контроль</a:t>
            </a:r>
            <a:r>
              <a:rPr dirty="0"/>
              <a:t> </a:t>
            </a:r>
            <a:r>
              <a:rPr dirty="0" err="1"/>
              <a:t>над</a:t>
            </a:r>
            <a:r>
              <a:rPr dirty="0"/>
              <a:t> </a:t>
            </a:r>
            <a:r>
              <a:rPr dirty="0" err="1"/>
              <a:t>ситуацией</a:t>
            </a:r>
            <a:endParaRPr sz="1650" b="1" dirty="0"/>
          </a:p>
          <a:p>
            <a:pPr marL="914400" lvl="0" indent="-333375" algn="l" rtl="0">
              <a:lnSpc>
                <a:spcPct val="140000"/>
              </a:lnSpc>
              <a:spcBef>
                <a:spcPts val="0"/>
              </a:spcBef>
              <a:spcAft>
                <a:spcPts val="0"/>
              </a:spcAft>
              <a:buSzPts val="1650"/>
              <a:buAutoNum type="alphaLcPeriod"/>
              <a:defRPr sz="1650"/>
            </a:pPr>
            <a:r>
              <a:rPr lang="ru-RU" dirty="0" err="1"/>
              <a:t>л</a:t>
            </a:r>
            <a:r>
              <a:rPr dirty="0" err="1"/>
              <a:t>юди</a:t>
            </a:r>
            <a:r>
              <a:rPr dirty="0"/>
              <a:t> </a:t>
            </a:r>
            <a:r>
              <a:rPr lang="ru-RU" dirty="0"/>
              <a:t>проводят много времени в</a:t>
            </a:r>
            <a:r>
              <a:rPr dirty="0"/>
              <a:t> </a:t>
            </a:r>
            <a:r>
              <a:rPr lang="ru-RU" dirty="0"/>
              <a:t>И</a:t>
            </a:r>
            <a:r>
              <a:rPr dirty="0" err="1"/>
              <a:t>нтернет</a:t>
            </a:r>
            <a:r>
              <a:rPr lang="ru-RU" dirty="0"/>
              <a:t>е</a:t>
            </a:r>
            <a:endParaRPr sz="1650" dirty="0"/>
          </a:p>
          <a:p>
            <a:pPr marL="0" lvl="0" indent="0" algn="l" rtl="0">
              <a:lnSpc>
                <a:spcPct val="140000"/>
              </a:lnSpc>
              <a:spcBef>
                <a:spcPts val="800"/>
              </a:spcBef>
              <a:spcAft>
                <a:spcPts val="800"/>
              </a:spcAft>
              <a:buSzPts val="1800"/>
              <a:buNone/>
            </a:pPr>
            <a:endParaRPr sz="1650" dirty="0"/>
          </a:p>
        </p:txBody>
      </p:sp>
      <p:sp>
        <p:nvSpPr>
          <p:cNvPr id="171" name="Google Shape;171;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73"/>
        <p:cNvGrpSpPr/>
        <p:nvPr/>
      </p:nvGrpSpPr>
      <p:grpSpPr>
        <a:xfrm>
          <a:off x="0" y="0"/>
          <a:ext cx="0" cy="0"/>
          <a:chOff x="0" y="0"/>
          <a:chExt cx="0" cy="0"/>
        </a:xfrm>
      </p:grpSpPr>
      <p:sp>
        <p:nvSpPr>
          <p:cNvPr id="1274" name="Google Shape;1274;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rmAutofit fontScale="85000" lnSpcReduction="20000"/>
          </a:bodyPr>
          <a:lstStyle/>
          <a:p>
            <a:pPr marL="0" lvl="0" indent="0">
              <a:buNone/>
            </a:pPr>
            <a:r>
              <a:rPr sz="1100" b="1" dirty="0" err="1"/>
              <a:t>Заболевание</a:t>
            </a:r>
            <a:r>
              <a:rPr sz="1100" b="1" dirty="0"/>
              <a:t>:</a:t>
            </a:r>
            <a:r>
              <a:rPr sz="1000" dirty="0"/>
              <a:t> </a:t>
            </a:r>
            <a:r>
              <a:rPr lang="ru-RU" sz="1000" dirty="0"/>
              <a:t>паротит (</a:t>
            </a:r>
            <a:r>
              <a:rPr sz="1000" dirty="0" err="1"/>
              <a:t>свинка</a:t>
            </a:r>
            <a:r>
              <a:rPr lang="ru-RU" sz="1000" dirty="0"/>
              <a:t>)</a:t>
            </a:r>
            <a:endParaRPr sz="1000" dirty="0"/>
          </a:p>
          <a:p>
            <a:pPr marL="0" lvl="0" indent="0">
              <a:spcBef>
                <a:spcPts val="1200"/>
              </a:spcBef>
              <a:buNone/>
            </a:pPr>
            <a:r>
              <a:rPr lang="ru-RU" sz="1100" b="1" dirty="0"/>
              <a:t>Возбудитель заболевания</a:t>
            </a:r>
            <a:r>
              <a:rPr sz="1100" b="1" dirty="0"/>
              <a:t>?</a:t>
            </a:r>
            <a:r>
              <a:rPr sz="1000" dirty="0"/>
              <a:t> </a:t>
            </a:r>
            <a:r>
              <a:rPr lang="ru-RU" sz="1000" dirty="0"/>
              <a:t>Вирус паротита, называемый </a:t>
            </a:r>
            <a:r>
              <a:rPr lang="en" sz="1000" i="1" dirty="0"/>
              <a:t>Mumps orthorubulavirus</a:t>
            </a:r>
            <a:r>
              <a:rPr sz="1000" i="1" dirty="0"/>
              <a:t>.</a:t>
            </a:r>
          </a:p>
          <a:p>
            <a:pPr marL="0" lvl="0" indent="0" algn="l" rtl="0">
              <a:lnSpc>
                <a:spcPct val="115000"/>
              </a:lnSpc>
              <a:spcBef>
                <a:spcPts val="1200"/>
              </a:spcBef>
              <a:spcAft>
                <a:spcPts val="0"/>
              </a:spcAft>
              <a:buSzPts val="1800"/>
              <a:buNone/>
            </a:pPr>
            <a:r>
              <a:rPr lang="ru-RU" sz="1100" b="1" dirty="0"/>
              <a:t>Какие симптомы</a:t>
            </a:r>
            <a:r>
              <a:rPr sz="1100" b="1" dirty="0"/>
              <a:t>?</a:t>
            </a:r>
            <a:r>
              <a:rPr sz="1000" dirty="0"/>
              <a:t> </a:t>
            </a:r>
            <a:r>
              <a:rPr lang="ru-RU" sz="1000" dirty="0"/>
              <a:t>У людей, заболевших паротитом, может быть высокая температура, головная боль, боль в суставах или болезненная припухлость в боковых частях лица под ушами. У некоторых инфицированных людей симптомы не проявляются.</a:t>
            </a:r>
            <a:endParaRPr sz="1000" dirty="0"/>
          </a:p>
          <a:p>
            <a:pPr marL="0" lvl="0" indent="0" algn="l" rtl="0">
              <a:lnSpc>
                <a:spcPct val="115000"/>
              </a:lnSpc>
              <a:spcBef>
                <a:spcPts val="1200"/>
              </a:spcBef>
              <a:spcAft>
                <a:spcPts val="0"/>
              </a:spcAft>
              <a:buSzPts val="1800"/>
              <a:buNone/>
            </a:pPr>
            <a:r>
              <a:rPr lang="ru-RU" sz="1100" b="1" dirty="0"/>
              <a:t>Как протекает тяжелая форма заболевания</a:t>
            </a:r>
            <a:r>
              <a:rPr sz="1100" b="1" dirty="0"/>
              <a:t>?</a:t>
            </a:r>
            <a:r>
              <a:rPr sz="1000" dirty="0"/>
              <a:t> </a:t>
            </a:r>
            <a:r>
              <a:rPr lang="ru-RU" sz="1000" dirty="0"/>
              <a:t>У тяжелобольных может развиться менингит, инфекция поджелудочной железы, у мужчин может возникнуть отек яичек и снизиться количество сперматозоидов, а также наступить глухота. В этих случаях люди могут умереть от паротита.</a:t>
            </a:r>
            <a:endParaRPr sz="1000" dirty="0"/>
          </a:p>
          <a:p>
            <a:pPr marL="0" lvl="0" indent="0" algn="l" rtl="0">
              <a:lnSpc>
                <a:spcPct val="115000"/>
              </a:lnSpc>
              <a:spcBef>
                <a:spcPts val="1200"/>
              </a:spcBef>
              <a:spcAft>
                <a:spcPts val="1200"/>
              </a:spcAft>
              <a:buSzPts val="1800"/>
              <a:buNone/>
            </a:pPr>
            <a:r>
              <a:rPr lang="ru-RU" sz="1100" b="1" dirty="0"/>
              <a:t>Как распространяется?</a:t>
            </a:r>
            <a:r>
              <a:rPr sz="1000" dirty="0"/>
              <a:t> </a:t>
            </a:r>
            <a:r>
              <a:rPr lang="ru-RU" sz="1000" dirty="0"/>
              <a:t>Паротит может распространяться через кашель или чихание инфицированных людей, а также при длительном нахождении в замкнутом пространстве вместе с инфицированным человеком.</a:t>
            </a:r>
            <a:endParaRPr sz="1000" dirty="0"/>
          </a:p>
        </p:txBody>
      </p:sp>
      <p:pic>
        <p:nvPicPr>
          <p:cNvPr id="1275" name="Google Shape;1275;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76" name="Google Shape;1276;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77" name="Google Shape;1277;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t>Паротит</a:t>
            </a:r>
          </a:p>
        </p:txBody>
      </p:sp>
      <p:sp>
        <p:nvSpPr>
          <p:cNvPr id="1278" name="Google Shape;1278;p124"/>
          <p:cNvSpPr txBox="1">
            <a:spLocks noGrp="1"/>
          </p:cNvSpPr>
          <p:nvPr>
            <p:ph type="title"/>
          </p:nvPr>
        </p:nvSpPr>
        <p:spPr>
          <a:xfrm>
            <a:off x="246840" y="129030"/>
            <a:ext cx="8520600" cy="572700"/>
          </a:xfrm>
          <a:prstGeom prst="rect">
            <a:avLst/>
          </a:prstGeom>
          <a:noFill/>
          <a:ln>
            <a:noFill/>
          </a:ln>
        </p:spPr>
        <p:txBody>
          <a:bodyPr spcFirstLastPara="1" wrap="square" lIns="91425" tIns="91425" rIns="91425" bIns="91425" anchor="t" anchorCtr="0">
            <a:normAutofit/>
          </a:bodyPr>
          <a:lstStyle/>
          <a:p>
            <a:pPr lvl="0">
              <a:defRPr sz="1500"/>
            </a:pPr>
            <a:r>
              <a:rPr lang="ru-RU" b="1" dirty="0"/>
              <a:t>Статья 5.</a:t>
            </a:r>
            <a:r>
              <a:rPr lang="ru-RU" dirty="0"/>
              <a:t> </a:t>
            </a:r>
            <a:r>
              <a:rPr lang="ru-RU" b="1" dirty="0"/>
              <a:t>КПК</a:t>
            </a:r>
            <a:endParaRPr lang="ru-RU" sz="1500" b="1" dirty="0"/>
          </a:p>
        </p:txBody>
      </p:sp>
      <p:sp>
        <p:nvSpPr>
          <p:cNvPr id="1279" name="Google Shape;1279;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83"/>
        <p:cNvGrpSpPr/>
        <p:nvPr/>
      </p:nvGrpSpPr>
      <p:grpSpPr>
        <a:xfrm>
          <a:off x="0" y="0"/>
          <a:ext cx="0" cy="0"/>
          <a:chOff x="0" y="0"/>
          <a:chExt cx="0" cy="0"/>
        </a:xfrm>
      </p:grpSpPr>
      <p:sp>
        <p:nvSpPr>
          <p:cNvPr id="1284" name="Google Shape;1284;p125"/>
          <p:cNvSpPr txBox="1">
            <a:spLocks noGrp="1"/>
          </p:cNvSpPr>
          <p:nvPr>
            <p:ph type="body" idx="1"/>
          </p:nvPr>
        </p:nvSpPr>
        <p:spPr>
          <a:xfrm>
            <a:off x="311700" y="1017725"/>
            <a:ext cx="8520600" cy="2821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ru-RU" sz="1100" b="1" dirty="0"/>
              <a:t>Кто подвержен риску заражения</a:t>
            </a:r>
            <a:r>
              <a:rPr sz="1100" b="1" dirty="0"/>
              <a:t>?</a:t>
            </a:r>
            <a:r>
              <a:rPr sz="1000" dirty="0"/>
              <a:t> </a:t>
            </a:r>
            <a:r>
              <a:rPr sz="1000" dirty="0" err="1"/>
              <a:t>Дети</a:t>
            </a:r>
            <a:r>
              <a:rPr sz="1000" dirty="0"/>
              <a:t> и </a:t>
            </a:r>
            <a:r>
              <a:rPr sz="1000" dirty="0" err="1"/>
              <a:t>взрослые</a:t>
            </a:r>
            <a:r>
              <a:rPr sz="1000" dirty="0"/>
              <a:t>, </a:t>
            </a:r>
            <a:r>
              <a:rPr sz="1000" dirty="0" err="1"/>
              <a:t>не</a:t>
            </a:r>
            <a:r>
              <a:rPr sz="1000" dirty="0"/>
              <a:t> </a:t>
            </a:r>
            <a:r>
              <a:rPr sz="1000" dirty="0" err="1"/>
              <a:t>вакцинированные</a:t>
            </a:r>
            <a:r>
              <a:rPr sz="1000" dirty="0"/>
              <a:t> </a:t>
            </a:r>
            <a:r>
              <a:rPr lang="ru-RU" sz="1000" dirty="0"/>
              <a:t>от</a:t>
            </a:r>
            <a:r>
              <a:rPr sz="1000" dirty="0"/>
              <a:t> </a:t>
            </a:r>
            <a:r>
              <a:rPr sz="1000" dirty="0" err="1"/>
              <a:t>паротита</a:t>
            </a:r>
            <a:r>
              <a:rPr sz="1000" dirty="0"/>
              <a:t>.</a:t>
            </a:r>
          </a:p>
          <a:p>
            <a:pPr marL="0" lvl="0" indent="0" algn="l" rtl="0">
              <a:lnSpc>
                <a:spcPct val="115000"/>
              </a:lnSpc>
              <a:spcBef>
                <a:spcPts val="1200"/>
              </a:spcBef>
              <a:spcAft>
                <a:spcPts val="0"/>
              </a:spcAft>
              <a:buClr>
                <a:schemeClr val="dk1"/>
              </a:buClr>
              <a:buSzPts val="1100"/>
              <a:buFont typeface="Arial"/>
              <a:buNone/>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a:t>
            </a:r>
            <a:r>
              <a:rPr sz="1000" dirty="0"/>
              <a:t> </a:t>
            </a:r>
            <a:r>
              <a:rPr lang="ru-RU" sz="1000" dirty="0"/>
              <a:t>Из-за тесных условий содержания (например, общих камер) и плохой вентиляции инфекции, передающиеся по воздуху, такие как паротит, могут распространяться в тюрьмах очень быстро.</a:t>
            </a:r>
            <a:endParaRPr sz="1000" dirty="0"/>
          </a:p>
          <a:p>
            <a:pPr marL="0" lvl="0" indent="0">
              <a:spcBef>
                <a:spcPts val="1200"/>
              </a:spcBef>
              <a:buNone/>
            </a:pPr>
            <a:r>
              <a:rPr sz="1100" b="1" dirty="0" err="1"/>
              <a:t>Какие</a:t>
            </a:r>
            <a:r>
              <a:rPr sz="1100" b="1" dirty="0"/>
              <a:t> </a:t>
            </a:r>
            <a:r>
              <a:rPr sz="1100" b="1" dirty="0" err="1"/>
              <a:t>существуют</a:t>
            </a:r>
            <a:r>
              <a:rPr sz="1100" b="1" dirty="0"/>
              <a:t> </a:t>
            </a:r>
            <a:r>
              <a:rPr sz="1100" b="1" dirty="0" err="1"/>
              <a:t>вакцины</a:t>
            </a:r>
            <a:r>
              <a:rPr sz="1100" b="1" dirty="0"/>
              <a:t> </a:t>
            </a:r>
            <a:r>
              <a:rPr sz="1100" b="1" dirty="0" err="1"/>
              <a:t>против</a:t>
            </a:r>
            <a:r>
              <a:rPr sz="1100" b="1" dirty="0"/>
              <a:t> </a:t>
            </a:r>
            <a:r>
              <a:rPr sz="1100" b="1" dirty="0" err="1"/>
              <a:t>паротита</a:t>
            </a:r>
            <a:r>
              <a:rPr sz="1100" b="1" dirty="0"/>
              <a:t>?</a:t>
            </a:r>
            <a:r>
              <a:rPr sz="1000" b="1" dirty="0"/>
              <a:t> </a:t>
            </a:r>
            <a:r>
              <a:rPr lang="ru-RU" sz="1000" dirty="0"/>
              <a:t>Прививка от паротита обычно делается вместе с прививкой от кори и краснухи в составе вакцины КПК.</a:t>
            </a:r>
            <a:endParaRPr lang="ru-RU" sz="1000" b="1" dirty="0"/>
          </a:p>
          <a:p>
            <a:pPr marL="0" lvl="0" indent="0">
              <a:spcBef>
                <a:spcPts val="1200"/>
              </a:spcBef>
              <a:buNone/>
            </a:pPr>
            <a:r>
              <a:rPr sz="1100" b="1" dirty="0" err="1"/>
              <a:t>Насколько</a:t>
            </a:r>
            <a:r>
              <a:rPr sz="1100" b="1" dirty="0"/>
              <a:t> </a:t>
            </a:r>
            <a:r>
              <a:rPr sz="1100" b="1" dirty="0" err="1"/>
              <a:t>эффективна</a:t>
            </a:r>
            <a:r>
              <a:rPr sz="1100" b="1" dirty="0"/>
              <a:t> </a:t>
            </a:r>
            <a:r>
              <a:rPr sz="1100" b="1" dirty="0" err="1"/>
              <a:t>вакцина</a:t>
            </a:r>
            <a:r>
              <a:rPr sz="1100" b="1" dirty="0"/>
              <a:t>?</a:t>
            </a:r>
            <a:r>
              <a:rPr sz="1000" dirty="0"/>
              <a:t> </a:t>
            </a:r>
            <a:r>
              <a:rPr lang="ru-RU" sz="1000" dirty="0"/>
              <a:t>Эффективность вакцинации для профилактики паротита составляет примерно</a:t>
            </a:r>
            <a:r>
              <a:rPr sz="1000" dirty="0"/>
              <a:t> 86</a:t>
            </a:r>
            <a:r>
              <a:rPr lang="en-GB" sz="1000" dirty="0"/>
              <a:t> </a:t>
            </a:r>
            <a:r>
              <a:rPr sz="1000" dirty="0"/>
              <a:t>%. </a:t>
            </a:r>
            <a:r>
              <a:rPr lang="ru-RU" sz="1000" dirty="0"/>
              <a:t>График вакцинации КПК обычно включает две дозы</a:t>
            </a:r>
            <a:r>
              <a:rPr sz="1000" dirty="0"/>
              <a:t>.</a:t>
            </a:r>
          </a:p>
          <a:p>
            <a:pPr marL="0" lvl="0" indent="0" algn="l" rtl="0">
              <a:lnSpc>
                <a:spcPct val="115000"/>
              </a:lnSpc>
              <a:spcBef>
                <a:spcPts val="1200"/>
              </a:spcBef>
              <a:spcAft>
                <a:spcPts val="1200"/>
              </a:spcAft>
              <a:buSzPts val="1800"/>
              <a:buNone/>
            </a:pPr>
            <a:r>
              <a:rPr sz="1100" b="1" dirty="0" err="1"/>
              <a:t>Насколько</a:t>
            </a:r>
            <a:r>
              <a:rPr sz="1100" b="1" dirty="0"/>
              <a:t> </a:t>
            </a:r>
            <a:r>
              <a:rPr sz="1100" b="1" dirty="0" err="1"/>
              <a:t>безопасна</a:t>
            </a:r>
            <a:r>
              <a:rPr sz="1100" b="1" dirty="0"/>
              <a:t> </a:t>
            </a:r>
            <a:r>
              <a:rPr sz="1100" b="1" dirty="0" err="1"/>
              <a:t>вакцина</a:t>
            </a:r>
            <a:r>
              <a:rPr sz="1100" b="1" dirty="0"/>
              <a:t>?</a:t>
            </a:r>
            <a:r>
              <a:rPr sz="1000" dirty="0"/>
              <a:t> </a:t>
            </a:r>
            <a:r>
              <a:rPr lang="ru-RU" sz="1000" dirty="0"/>
              <a:t>Вакцина КПК очень безопасна. К распространенным побочным эффектам относятся покраснение, твердость или припухлость в месте введения иглы и очень редко временная припухлость за ушами (1</a:t>
            </a:r>
            <a:r>
              <a:rPr lang="en-GB" sz="1000" dirty="0"/>
              <a:t> </a:t>
            </a:r>
            <a:r>
              <a:rPr lang="ru-RU" sz="1000" dirty="0"/>
              <a:t>% случаев). Серьезных побочных эффектов от вакцины КПК не зарегистрировано, за исключением риска тяжелой аллергической реакции (анафилаксии), которая встречается крайне редко (примерно один случай на миллион).</a:t>
            </a:r>
            <a:endParaRPr sz="1000" dirty="0"/>
          </a:p>
        </p:txBody>
      </p:sp>
      <p:sp>
        <p:nvSpPr>
          <p:cNvPr id="1285" name="Google Shape;1285;p125"/>
          <p:cNvSpPr/>
          <p:nvPr/>
        </p:nvSpPr>
        <p:spPr>
          <a:xfrm>
            <a:off x="1328700" y="3918925"/>
            <a:ext cx="6371700" cy="7290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lang="ru-RU" dirty="0"/>
              <a:t>Паротит часто поражает яички у мужчин </a:t>
            </a:r>
            <a:r>
              <a:rPr lang="ru-RU" dirty="0">
                <a:solidFill>
                  <a:schemeClr val="tx1"/>
                </a:solidFill>
              </a:rPr>
              <a:t>—</a:t>
            </a:r>
            <a:r>
              <a:rPr lang="ru-RU" dirty="0"/>
              <a:t> обычно вызывает аномальный отек одного яичка, но иногда поражаются оба. </a:t>
            </a:r>
            <a:endParaRPr sz="1000" b="0" i="1" u="none" strike="noStrike" cap="none" dirty="0">
              <a:solidFill>
                <a:srgbClr val="000000"/>
              </a:solidFill>
              <a:latin typeface="Arial"/>
              <a:ea typeface="Arial"/>
              <a:cs typeface="Arial"/>
              <a:sym typeface="Arial"/>
            </a:endParaRPr>
          </a:p>
        </p:txBody>
      </p:sp>
      <p:sp>
        <p:nvSpPr>
          <p:cNvPr id="1286" name="Google Shape;1286;p125"/>
          <p:cNvSpPr/>
          <p:nvPr/>
        </p:nvSpPr>
        <p:spPr>
          <a:xfrm>
            <a:off x="1264225" y="35805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287" name="Google Shape;1287;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t>Паротит</a:t>
            </a:r>
          </a:p>
        </p:txBody>
      </p:sp>
      <p:sp>
        <p:nvSpPr>
          <p:cNvPr id="1288" name="Google Shape;1288;p125"/>
          <p:cNvSpPr txBox="1">
            <a:spLocks noGrp="1"/>
          </p:cNvSpPr>
          <p:nvPr>
            <p:ph type="title"/>
          </p:nvPr>
        </p:nvSpPr>
        <p:spPr>
          <a:xfrm>
            <a:off x="274890" y="106590"/>
            <a:ext cx="8520600" cy="572700"/>
          </a:xfrm>
          <a:prstGeom prst="rect">
            <a:avLst/>
          </a:prstGeom>
          <a:noFill/>
          <a:ln>
            <a:noFill/>
          </a:ln>
        </p:spPr>
        <p:txBody>
          <a:bodyPr spcFirstLastPara="1" wrap="square" lIns="91425" tIns="91425" rIns="91425" bIns="91425" anchor="t" anchorCtr="0">
            <a:normAutofit/>
          </a:bodyPr>
          <a:lstStyle/>
          <a:p>
            <a:pPr lvl="0">
              <a:defRPr sz="1500"/>
            </a:pPr>
            <a:r>
              <a:rPr lang="ru-RU" b="1" dirty="0"/>
              <a:t>Статья 5.</a:t>
            </a:r>
            <a:r>
              <a:rPr lang="ru-RU" dirty="0"/>
              <a:t> </a:t>
            </a:r>
            <a:r>
              <a:rPr lang="ru-RU" b="1" dirty="0"/>
              <a:t>КПК</a:t>
            </a:r>
            <a:endParaRPr lang="ru-RU" sz="1500" b="1" dirty="0"/>
          </a:p>
        </p:txBody>
      </p:sp>
      <p:sp>
        <p:nvSpPr>
          <p:cNvPr id="1289" name="Google Shape;1289;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93"/>
        <p:cNvGrpSpPr/>
        <p:nvPr/>
      </p:nvGrpSpPr>
      <p:grpSpPr>
        <a:xfrm>
          <a:off x="0" y="0"/>
          <a:ext cx="0" cy="0"/>
          <a:chOff x="0" y="0"/>
          <a:chExt cx="0" cy="0"/>
        </a:xfrm>
      </p:grpSpPr>
      <p:sp>
        <p:nvSpPr>
          <p:cNvPr id="1294" name="Google Shape;1294;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sz="1100" b="1" dirty="0" err="1"/>
              <a:t>Заболевание</a:t>
            </a:r>
            <a:r>
              <a:rPr sz="1100" b="1" dirty="0"/>
              <a:t>:</a:t>
            </a:r>
            <a:r>
              <a:rPr sz="1000" dirty="0"/>
              <a:t> </a:t>
            </a:r>
            <a:r>
              <a:rPr sz="1000" dirty="0" err="1"/>
              <a:t>краснуха</a:t>
            </a:r>
            <a:endParaRPr sz="1000" dirty="0"/>
          </a:p>
          <a:p>
            <a:pPr marL="0" lvl="0" indent="0" algn="l" rtl="0">
              <a:lnSpc>
                <a:spcPct val="115000"/>
              </a:lnSpc>
              <a:spcBef>
                <a:spcPts val="1200"/>
              </a:spcBef>
              <a:spcAft>
                <a:spcPts val="0"/>
              </a:spcAft>
              <a:buSzPts val="1800"/>
              <a:buNone/>
            </a:pPr>
            <a:r>
              <a:rPr lang="ru-RU" sz="1100" b="1" dirty="0"/>
              <a:t>Возбудитель заболевания</a:t>
            </a:r>
            <a:r>
              <a:rPr sz="1100" b="1" dirty="0"/>
              <a:t>?</a:t>
            </a:r>
            <a:r>
              <a:rPr sz="1000" dirty="0"/>
              <a:t> </a:t>
            </a:r>
            <a:r>
              <a:rPr sz="1000" dirty="0" err="1"/>
              <a:t>Вирус</a:t>
            </a:r>
            <a:r>
              <a:rPr sz="1000" dirty="0"/>
              <a:t> </a:t>
            </a:r>
            <a:r>
              <a:rPr lang="ru-RU" sz="1000" dirty="0"/>
              <a:t>краснухи, называемый </a:t>
            </a:r>
            <a:r>
              <a:rPr sz="1000" i="1" dirty="0" err="1"/>
              <a:t>Rubivirus</a:t>
            </a:r>
            <a:r>
              <a:rPr sz="1000" i="1" dirty="0"/>
              <a:t> </a:t>
            </a:r>
            <a:r>
              <a:rPr sz="1000" i="1" dirty="0" err="1"/>
              <a:t>rubellae</a:t>
            </a:r>
            <a:r>
              <a:rPr lang="ru-RU" sz="1000" i="1" dirty="0"/>
              <a:t>.</a:t>
            </a:r>
            <a:endParaRPr sz="1000" dirty="0"/>
          </a:p>
          <a:p>
            <a:pPr marL="0" lvl="0" indent="0" algn="l" rtl="0">
              <a:lnSpc>
                <a:spcPct val="115000"/>
              </a:lnSpc>
              <a:spcBef>
                <a:spcPts val="1200"/>
              </a:spcBef>
              <a:spcAft>
                <a:spcPts val="0"/>
              </a:spcAft>
              <a:buSzPts val="1800"/>
              <a:buNone/>
            </a:pPr>
            <a:r>
              <a:rPr lang="ru-RU" sz="1100" b="1" dirty="0"/>
              <a:t>Какие симптомы</a:t>
            </a:r>
            <a:r>
              <a:rPr sz="1100" b="1" dirty="0"/>
              <a:t>?</a:t>
            </a:r>
            <a:r>
              <a:rPr sz="1000" dirty="0"/>
              <a:t> </a:t>
            </a:r>
            <a:r>
              <a:rPr lang="ru-RU" sz="1000" dirty="0"/>
              <a:t>У людей, заболевших краснухой, обычно появляется пятнистая сыпь, распространяющаяся от лица и с участков за ушами на шею и тело. У них также могут болеть суставы, повышаться температура, появляться кашель, чихание, головная боль и боль в горле. </a:t>
            </a:r>
            <a:endParaRPr sz="1000" dirty="0"/>
          </a:p>
          <a:p>
            <a:pPr marL="0" lvl="0" indent="0" algn="l" rtl="0">
              <a:lnSpc>
                <a:spcPct val="115000"/>
              </a:lnSpc>
              <a:spcBef>
                <a:spcPts val="1200"/>
              </a:spcBef>
              <a:spcAft>
                <a:spcPts val="0"/>
              </a:spcAft>
              <a:buSzPts val="1800"/>
              <a:buNone/>
            </a:pPr>
            <a:r>
              <a:rPr lang="ru-RU" sz="1100" b="1" dirty="0"/>
              <a:t>Как протекает тяжелая форма заболевания</a:t>
            </a:r>
            <a:r>
              <a:rPr sz="1100" b="1" dirty="0"/>
              <a:t>?</a:t>
            </a:r>
            <a:r>
              <a:rPr sz="1000" dirty="0"/>
              <a:t> </a:t>
            </a:r>
            <a:r>
              <a:rPr lang="ru-RU" sz="1000" dirty="0"/>
              <a:t>У людей, тяжело больных краснухой, может наблюдаться воспаление головного мозга и нарушения в системе кроветворения. Если беременные заражаются краснухой на ранних сроках беременности, это может привести к серьезным повреждениям плода.</a:t>
            </a:r>
            <a:endParaRPr sz="1000" dirty="0"/>
          </a:p>
          <a:p>
            <a:pPr marL="0" lvl="0" indent="0" algn="l" rtl="0">
              <a:lnSpc>
                <a:spcPct val="115000"/>
              </a:lnSpc>
              <a:spcBef>
                <a:spcPts val="1200"/>
              </a:spcBef>
              <a:spcAft>
                <a:spcPts val="1200"/>
              </a:spcAft>
              <a:buSzPts val="1800"/>
              <a:buNone/>
            </a:pPr>
            <a:r>
              <a:rPr lang="ru-RU" sz="1100" b="1" dirty="0"/>
              <a:t>Как распространяется?</a:t>
            </a:r>
            <a:r>
              <a:rPr sz="1000" dirty="0"/>
              <a:t> </a:t>
            </a:r>
            <a:r>
              <a:rPr sz="1000" dirty="0" err="1"/>
              <a:t>Краснуха</a:t>
            </a:r>
            <a:r>
              <a:rPr sz="1000" dirty="0"/>
              <a:t> </a:t>
            </a:r>
            <a:r>
              <a:rPr sz="1000" dirty="0" err="1"/>
              <a:t>может</a:t>
            </a:r>
            <a:r>
              <a:rPr sz="1000" dirty="0"/>
              <a:t> </a:t>
            </a:r>
            <a:r>
              <a:rPr sz="1000" dirty="0" err="1"/>
              <a:t>распространяться</a:t>
            </a:r>
            <a:r>
              <a:rPr sz="1000" dirty="0"/>
              <a:t> </a:t>
            </a:r>
            <a:r>
              <a:rPr lang="ru-RU" sz="1000" dirty="0"/>
              <a:t>через кашель или чихание </a:t>
            </a:r>
            <a:r>
              <a:rPr sz="1000" dirty="0" err="1"/>
              <a:t>инфицированных</a:t>
            </a:r>
            <a:r>
              <a:rPr sz="1000" dirty="0"/>
              <a:t> </a:t>
            </a:r>
            <a:r>
              <a:rPr sz="1000" dirty="0" err="1"/>
              <a:t>людей</a:t>
            </a:r>
            <a:r>
              <a:rPr lang="ru-RU" sz="1000" dirty="0"/>
              <a:t>,</a:t>
            </a:r>
            <a:r>
              <a:rPr sz="1000" dirty="0"/>
              <a:t> а </a:t>
            </a:r>
            <a:r>
              <a:rPr sz="1000" dirty="0" err="1"/>
              <a:t>также</a:t>
            </a:r>
            <a:r>
              <a:rPr sz="1000" dirty="0"/>
              <a:t> </a:t>
            </a:r>
            <a:r>
              <a:rPr lang="ru-RU" sz="1000" dirty="0"/>
              <a:t>при длительном нахождении в замкнутом пространстве вместе с инфицированным человеком.</a:t>
            </a:r>
            <a:endParaRPr sz="1000" dirty="0"/>
          </a:p>
        </p:txBody>
      </p:sp>
      <p:pic>
        <p:nvPicPr>
          <p:cNvPr id="1295" name="Google Shape;1295;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96" name="Google Shape;1296;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97" name="Google Shape;1297;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t>Краснуха</a:t>
            </a:r>
          </a:p>
        </p:txBody>
      </p:sp>
      <p:sp>
        <p:nvSpPr>
          <p:cNvPr id="1298" name="Google Shape;1298;p126"/>
          <p:cNvSpPr txBox="1">
            <a:spLocks noGrp="1"/>
          </p:cNvSpPr>
          <p:nvPr>
            <p:ph type="title"/>
          </p:nvPr>
        </p:nvSpPr>
        <p:spPr>
          <a:xfrm>
            <a:off x="230010" y="151470"/>
            <a:ext cx="8520600" cy="572700"/>
          </a:xfrm>
          <a:prstGeom prst="rect">
            <a:avLst/>
          </a:prstGeom>
          <a:noFill/>
          <a:ln>
            <a:noFill/>
          </a:ln>
        </p:spPr>
        <p:txBody>
          <a:bodyPr spcFirstLastPara="1" wrap="square" lIns="91425" tIns="91425" rIns="91425" bIns="91425" anchor="t" anchorCtr="0">
            <a:normAutofit/>
          </a:bodyPr>
          <a:lstStyle/>
          <a:p>
            <a:pPr lvl="0">
              <a:defRPr sz="1500"/>
            </a:pPr>
            <a:r>
              <a:rPr lang="ru-RU" b="1" dirty="0"/>
              <a:t>Статья 5.</a:t>
            </a:r>
            <a:r>
              <a:rPr lang="ru-RU" dirty="0"/>
              <a:t> </a:t>
            </a:r>
            <a:r>
              <a:rPr lang="ru-RU" b="1" dirty="0"/>
              <a:t>КПК</a:t>
            </a:r>
            <a:endParaRPr lang="ru-RU" sz="1500" b="1" dirty="0"/>
          </a:p>
        </p:txBody>
      </p:sp>
      <p:sp>
        <p:nvSpPr>
          <p:cNvPr id="1299" name="Google Shape;1299;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03"/>
        <p:cNvGrpSpPr/>
        <p:nvPr/>
      </p:nvGrpSpPr>
      <p:grpSpPr>
        <a:xfrm>
          <a:off x="0" y="0"/>
          <a:ext cx="0" cy="0"/>
          <a:chOff x="0" y="0"/>
          <a:chExt cx="0" cy="0"/>
        </a:xfrm>
      </p:grpSpPr>
      <p:sp>
        <p:nvSpPr>
          <p:cNvPr id="1304" name="Google Shape;1304;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ru-RU" sz="1100" b="1" dirty="0"/>
              <a:t>Кто подвержен риску заражения</a:t>
            </a:r>
            <a:r>
              <a:rPr sz="1100" b="1" dirty="0"/>
              <a:t>?</a:t>
            </a:r>
            <a:r>
              <a:rPr lang="ru-RU" sz="1100" b="1" dirty="0"/>
              <a:t> </a:t>
            </a:r>
            <a:r>
              <a:rPr lang="ru-RU" sz="1000" dirty="0" err="1"/>
              <a:t>Невакцинированные</a:t>
            </a:r>
            <a:r>
              <a:rPr lang="ru-RU" sz="1000" dirty="0"/>
              <a:t> дети и взрослые. </a:t>
            </a:r>
            <a:r>
              <a:rPr lang="ru-RU" sz="1000" dirty="0" err="1"/>
              <a:t>Невакцинированные</a:t>
            </a:r>
            <a:r>
              <a:rPr lang="ru-RU" sz="1000" dirty="0"/>
              <a:t> беременные подвергаются высокому риску повреждения плода, если они заразятся краснухой. </a:t>
            </a:r>
            <a:endParaRPr sz="1000" dirty="0"/>
          </a:p>
          <a:p>
            <a:pPr marL="0" lvl="0" indent="0">
              <a:spcBef>
                <a:spcPts val="1200"/>
              </a:spcBef>
              <a:buClr>
                <a:schemeClr val="dk1"/>
              </a:buClr>
              <a:buSzPts val="1100"/>
              <a:buNone/>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a:t>
            </a:r>
            <a:r>
              <a:rPr sz="1000" dirty="0"/>
              <a:t> </a:t>
            </a:r>
            <a:r>
              <a:rPr lang="ru-RU" sz="1000" dirty="0"/>
              <a:t>Из-за тесных условий содержания (например, общих камер) и плохой вентиляции инфекции, передающиеся по воздуху, такие как краснуха, могут распространяться в тюрьмах очень быстро</a:t>
            </a:r>
            <a:r>
              <a:rPr sz="1000" dirty="0"/>
              <a:t>.</a:t>
            </a:r>
          </a:p>
          <a:p>
            <a:pPr marL="0" lvl="0" indent="0">
              <a:spcBef>
                <a:spcPts val="1200"/>
              </a:spcBef>
              <a:buNone/>
            </a:pPr>
            <a:r>
              <a:rPr sz="1100" b="1" dirty="0" err="1"/>
              <a:t>Какие</a:t>
            </a:r>
            <a:r>
              <a:rPr sz="1100" b="1" dirty="0"/>
              <a:t> </a:t>
            </a:r>
            <a:r>
              <a:rPr sz="1100" b="1" dirty="0" err="1"/>
              <a:t>существуют</a:t>
            </a:r>
            <a:r>
              <a:rPr sz="1100" b="1" dirty="0"/>
              <a:t> </a:t>
            </a:r>
            <a:r>
              <a:rPr sz="1100" b="1" dirty="0" err="1"/>
              <a:t>вакцины</a:t>
            </a:r>
            <a:r>
              <a:rPr sz="1100" b="1" dirty="0"/>
              <a:t> </a:t>
            </a:r>
            <a:r>
              <a:rPr sz="1100" b="1" dirty="0" err="1"/>
              <a:t>против</a:t>
            </a:r>
            <a:r>
              <a:rPr sz="1100" b="1" dirty="0"/>
              <a:t> </a:t>
            </a:r>
            <a:r>
              <a:rPr sz="1100" b="1" dirty="0" err="1"/>
              <a:t>краснухи</a:t>
            </a:r>
            <a:r>
              <a:rPr sz="1100" b="1" dirty="0"/>
              <a:t>?</a:t>
            </a:r>
            <a:r>
              <a:rPr sz="1000" b="1" dirty="0"/>
              <a:t> </a:t>
            </a:r>
            <a:r>
              <a:rPr lang="ru-RU" sz="1000" dirty="0"/>
              <a:t>Прививка от краснухи обычно делается одновременно с прививкой от кори и паротита в составе вакцины КПК.</a:t>
            </a:r>
            <a:endParaRPr lang="ru-RU" sz="1000" b="1" dirty="0"/>
          </a:p>
          <a:p>
            <a:pPr marL="0" lvl="0" indent="0">
              <a:spcBef>
                <a:spcPts val="1200"/>
              </a:spcBef>
              <a:buNone/>
            </a:pPr>
            <a:r>
              <a:rPr sz="1100" b="1" dirty="0" err="1"/>
              <a:t>Насколько</a:t>
            </a:r>
            <a:r>
              <a:rPr sz="1100" b="1" dirty="0"/>
              <a:t> </a:t>
            </a:r>
            <a:r>
              <a:rPr sz="1100" b="1" dirty="0" err="1"/>
              <a:t>эффективна</a:t>
            </a:r>
            <a:r>
              <a:rPr sz="1100" b="1" dirty="0"/>
              <a:t> </a:t>
            </a:r>
            <a:r>
              <a:rPr sz="1100" b="1" dirty="0" err="1"/>
              <a:t>вакцина</a:t>
            </a:r>
            <a:r>
              <a:rPr sz="1100" b="1" dirty="0"/>
              <a:t>?</a:t>
            </a:r>
            <a:r>
              <a:rPr sz="1000" dirty="0"/>
              <a:t> </a:t>
            </a:r>
            <a:r>
              <a:rPr lang="ru-RU" sz="1000" dirty="0"/>
              <a:t>Эффективность вакцинации для профилактики краснухи составляет </a:t>
            </a:r>
            <a:r>
              <a:rPr sz="1000" dirty="0"/>
              <a:t>89</a:t>
            </a:r>
            <a:r>
              <a:rPr lang="en-GB" sz="1000" dirty="0"/>
              <a:t> </a:t>
            </a:r>
            <a:r>
              <a:rPr sz="1000" dirty="0"/>
              <a:t>%. </a:t>
            </a:r>
            <a:r>
              <a:rPr lang="ru-RU" sz="1000" dirty="0"/>
              <a:t>График вакцинации КПК обычно включает две дозы</a:t>
            </a:r>
            <a:r>
              <a:rPr sz="1000" dirty="0"/>
              <a:t>.</a:t>
            </a:r>
          </a:p>
          <a:p>
            <a:pPr marL="0" lvl="0" indent="0" algn="l" rtl="0">
              <a:lnSpc>
                <a:spcPct val="115000"/>
              </a:lnSpc>
              <a:spcBef>
                <a:spcPts val="1200"/>
              </a:spcBef>
              <a:spcAft>
                <a:spcPts val="1200"/>
              </a:spcAft>
              <a:buSzPts val="1800"/>
              <a:buNone/>
            </a:pPr>
            <a:r>
              <a:rPr sz="1100" b="1" dirty="0" err="1"/>
              <a:t>Насколько</a:t>
            </a:r>
            <a:r>
              <a:rPr sz="1100" b="1" dirty="0"/>
              <a:t> </a:t>
            </a:r>
            <a:r>
              <a:rPr sz="1100" b="1" dirty="0" err="1"/>
              <a:t>безопасна</a:t>
            </a:r>
            <a:r>
              <a:rPr sz="1100" b="1" dirty="0"/>
              <a:t> </a:t>
            </a:r>
            <a:r>
              <a:rPr sz="1100" b="1" dirty="0" err="1"/>
              <a:t>вакцина</a:t>
            </a:r>
            <a:r>
              <a:rPr sz="1100" b="1" dirty="0"/>
              <a:t>?</a:t>
            </a:r>
            <a:r>
              <a:rPr sz="1000" dirty="0"/>
              <a:t> </a:t>
            </a:r>
            <a:r>
              <a:rPr lang="ru-RU" sz="1000" dirty="0"/>
              <a:t>Вакцина КПК очень безопасна. К распространенным побочным эффектам относятся покраснение, твердость или припухлость в месте введения иглы и очень редко временная боль и припухлость суставов (1</a:t>
            </a:r>
            <a:r>
              <a:rPr lang="en-GB" sz="1000" dirty="0"/>
              <a:t> </a:t>
            </a:r>
            <a:r>
              <a:rPr lang="ru-RU" sz="1000" dirty="0"/>
              <a:t>% случаев). Серьезных побочных эффектов от вакцины КПК не зарегистрировано, за исключением риска тяжелой аллергической реакции (анафилаксии), которая встречается крайне редко (примерно один случай на миллион). </a:t>
            </a:r>
          </a:p>
        </p:txBody>
      </p:sp>
      <p:sp>
        <p:nvSpPr>
          <p:cNvPr id="1305" name="Google Shape;1305;p127"/>
          <p:cNvSpPr/>
          <p:nvPr/>
        </p:nvSpPr>
        <p:spPr>
          <a:xfrm>
            <a:off x="1328700" y="396287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lvl="0" indent="0">
              <a:spcBef>
                <a:spcPts val="1200"/>
              </a:spcBef>
              <a:spcAft>
                <a:spcPts val="1200"/>
              </a:spcAft>
              <a:buNone/>
            </a:pPr>
            <a:r>
              <a:rPr lang="ru-RU" sz="1000" i="1" dirty="0"/>
              <a:t>В некоторых контекстах краснуха также известна как «немецкая корь» </a:t>
            </a:r>
            <a:r>
              <a:rPr lang="en-US" sz="1000" i="1" dirty="0">
                <a:solidFill>
                  <a:schemeClr val="tx1"/>
                </a:solidFill>
              </a:rPr>
              <a:t>—</a:t>
            </a:r>
            <a:r>
              <a:rPr lang="ru-RU" sz="1000" i="1" dirty="0"/>
              <a:t> не потому, что ассоциируется с Германией, просто слово «немецкий» происходит от «</a:t>
            </a:r>
            <a:r>
              <a:rPr lang="ru-RU" sz="1000" i="1" dirty="0" err="1"/>
              <a:t>germanus</a:t>
            </a:r>
            <a:r>
              <a:rPr lang="ru-RU" sz="1000" i="1" dirty="0"/>
              <a:t>», что означает «похожий». Сыпь при краснухе похожа на сыпь при кори, но это разные заболевания. </a:t>
            </a:r>
          </a:p>
        </p:txBody>
      </p:sp>
      <p:sp>
        <p:nvSpPr>
          <p:cNvPr id="1306" name="Google Shape;1306;p127"/>
          <p:cNvSpPr/>
          <p:nvPr/>
        </p:nvSpPr>
        <p:spPr>
          <a:xfrm>
            <a:off x="1264225" y="36245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307" name="Google Shape;1307;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t>Краснуха</a:t>
            </a:r>
          </a:p>
        </p:txBody>
      </p:sp>
      <p:sp>
        <p:nvSpPr>
          <p:cNvPr id="1308" name="Google Shape;1308;p127"/>
          <p:cNvSpPr txBox="1">
            <a:spLocks noGrp="1"/>
          </p:cNvSpPr>
          <p:nvPr>
            <p:ph type="title"/>
          </p:nvPr>
        </p:nvSpPr>
        <p:spPr>
          <a:xfrm>
            <a:off x="319770" y="129030"/>
            <a:ext cx="8520600" cy="572700"/>
          </a:xfrm>
          <a:prstGeom prst="rect">
            <a:avLst/>
          </a:prstGeom>
          <a:noFill/>
          <a:ln>
            <a:noFill/>
          </a:ln>
        </p:spPr>
        <p:txBody>
          <a:bodyPr spcFirstLastPara="1" wrap="square" lIns="91425" tIns="91425" rIns="91425" bIns="91425" anchor="t" anchorCtr="0">
            <a:normAutofit/>
          </a:bodyPr>
          <a:lstStyle/>
          <a:p>
            <a:pPr lvl="0">
              <a:defRPr sz="1500"/>
            </a:pPr>
            <a:r>
              <a:rPr lang="ru-RU" b="1" dirty="0"/>
              <a:t>Статья 5.</a:t>
            </a:r>
            <a:r>
              <a:rPr lang="ru-RU" dirty="0"/>
              <a:t> </a:t>
            </a:r>
            <a:r>
              <a:rPr lang="ru-RU" b="1" dirty="0"/>
              <a:t>КПК</a:t>
            </a:r>
            <a:endParaRPr lang="ru-RU" sz="1500" b="1" dirty="0"/>
          </a:p>
        </p:txBody>
      </p:sp>
      <p:sp>
        <p:nvSpPr>
          <p:cNvPr id="1309" name="Google Shape;1309;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13"/>
        <p:cNvGrpSpPr/>
        <p:nvPr/>
      </p:nvGrpSpPr>
      <p:grpSpPr>
        <a:xfrm>
          <a:off x="0" y="0"/>
          <a:ext cx="0" cy="0"/>
          <a:chOff x="0" y="0"/>
          <a:chExt cx="0" cy="0"/>
        </a:xfrm>
      </p:grpSpPr>
      <p:sp>
        <p:nvSpPr>
          <p:cNvPr id="1314" name="Google Shape;1314;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t>Статья 6. Дифтерия, коклюш, столбняк </a:t>
            </a:r>
            <a:endParaRPr b="1"/>
          </a:p>
        </p:txBody>
      </p:sp>
      <p:sp>
        <p:nvSpPr>
          <p:cNvPr id="1315" name="Google Shape;1315;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lnSpcReduction="10000"/>
          </a:bodyPr>
          <a:lstStyle/>
          <a:p>
            <a:pPr marL="0" lvl="0" indent="0">
              <a:buNone/>
            </a:pPr>
            <a:r>
              <a:rPr lang="ru-RU" dirty="0"/>
              <a:t>Прививки от дифтерии, коклюша и столбняка часто вводятся в составе комбинированной вакцины. В детском возрасте к комбинированной вакцине могут добавляться и другие вакцины, например, от гемофилического гриппа типа </a:t>
            </a:r>
            <a:r>
              <a:rPr lang="en-US" dirty="0"/>
              <a:t>b</a:t>
            </a:r>
            <a:r>
              <a:rPr lang="ru-RU" dirty="0"/>
              <a:t> (</a:t>
            </a:r>
            <a:r>
              <a:rPr lang="ru-RU" i="1" dirty="0" err="1"/>
              <a:t>Haemophilus</a:t>
            </a:r>
            <a:r>
              <a:rPr lang="ru-RU" i="1" dirty="0"/>
              <a:t> </a:t>
            </a:r>
            <a:r>
              <a:rPr lang="ru-RU" i="1" dirty="0" err="1"/>
              <a:t>influenzae</a:t>
            </a:r>
            <a:r>
              <a:rPr lang="de-DE" i="1" dirty="0"/>
              <a:t> </a:t>
            </a:r>
            <a:r>
              <a:rPr lang="en" dirty="0"/>
              <a:t>(Hib)</a:t>
            </a:r>
            <a:r>
              <a:rPr lang="ru-RU" dirty="0"/>
              <a:t>), гепатита B и полиомиелита.</a:t>
            </a:r>
            <a:endParaRPr dirty="0"/>
          </a:p>
          <a:p>
            <a:pPr marL="0" lvl="0" indent="0">
              <a:spcBef>
                <a:spcPts val="1200"/>
              </a:spcBef>
              <a:buNone/>
            </a:pPr>
            <a:r>
              <a:rPr lang="ru-RU" dirty="0"/>
              <a:t>Дифтерия и коклюш могут легко распространяться в тюремной среде из-за плохой вентиляции и тесноты в помещениях. Столбняком можно легко заразиться через нечистые иглы или открытые раны, которые запросто могут появиться в тюрьмах.</a:t>
            </a:r>
          </a:p>
          <a:p>
            <a:pPr marL="0" lvl="0" indent="0">
              <a:spcBef>
                <a:spcPts val="1200"/>
              </a:spcBef>
              <a:spcAft>
                <a:spcPts val="1200"/>
              </a:spcAft>
              <a:buNone/>
            </a:pPr>
            <a:r>
              <a:rPr lang="ru-RU" dirty="0"/>
              <a:t>Подробнее об этих заболеваниях мы расскажем далее</a:t>
            </a:r>
            <a:r>
              <a:rPr dirty="0"/>
              <a:t>.</a:t>
            </a:r>
          </a:p>
        </p:txBody>
      </p:sp>
      <p:sp>
        <p:nvSpPr>
          <p:cNvPr id="1316" name="Google Shape;1316;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20"/>
        <p:cNvGrpSpPr/>
        <p:nvPr/>
      </p:nvGrpSpPr>
      <p:grpSpPr>
        <a:xfrm>
          <a:off x="0" y="0"/>
          <a:ext cx="0" cy="0"/>
          <a:chOff x="0" y="0"/>
          <a:chExt cx="0" cy="0"/>
        </a:xfrm>
      </p:grpSpPr>
      <p:sp>
        <p:nvSpPr>
          <p:cNvPr id="1321" name="Google Shape;1321;p129"/>
          <p:cNvSpPr txBox="1">
            <a:spLocks noGrp="1"/>
          </p:cNvSpPr>
          <p:nvPr>
            <p:ph type="title"/>
          </p:nvPr>
        </p:nvSpPr>
        <p:spPr>
          <a:xfrm>
            <a:off x="252450" y="6732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defRPr sz="1520" b="1"/>
            </a:pPr>
            <a:r>
              <a:rPr dirty="0" err="1"/>
              <a:t>Статья</a:t>
            </a:r>
            <a:r>
              <a:rPr dirty="0"/>
              <a:t> 6. </a:t>
            </a:r>
            <a:r>
              <a:rPr dirty="0" err="1"/>
              <a:t>Дифтерия</a:t>
            </a:r>
            <a:r>
              <a:rPr dirty="0"/>
              <a:t>, </a:t>
            </a:r>
            <a:r>
              <a:rPr dirty="0" err="1"/>
              <a:t>коклюш</a:t>
            </a:r>
            <a:r>
              <a:rPr lang="ru-RU" dirty="0"/>
              <a:t>, столбняк</a:t>
            </a:r>
            <a:endParaRPr sz="1520" b="1" dirty="0"/>
          </a:p>
        </p:txBody>
      </p:sp>
      <p:sp>
        <p:nvSpPr>
          <p:cNvPr id="1322" name="Google Shape;1322;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Clr>
                <a:schemeClr val="dk1"/>
              </a:buClr>
              <a:buSzPct val="100000"/>
              <a:buFont typeface="Arial"/>
              <a:buNone/>
            </a:pPr>
            <a:r>
              <a:rPr lang="ru-RU" sz="1100" b="1" dirty="0">
                <a:solidFill>
                  <a:srgbClr val="000000"/>
                </a:solidFill>
              </a:rPr>
              <a:t>Заболевание</a:t>
            </a:r>
            <a:r>
              <a:rPr sz="1100" b="1" dirty="0">
                <a:solidFill>
                  <a:schemeClr val="dk1"/>
                </a:solidFill>
              </a:rPr>
              <a:t>:</a:t>
            </a:r>
            <a:r>
              <a:rPr sz="1000" dirty="0">
                <a:solidFill>
                  <a:schemeClr val="dk1"/>
                </a:solidFill>
              </a:rPr>
              <a:t> </a:t>
            </a:r>
            <a:r>
              <a:rPr sz="1000" dirty="0" err="1">
                <a:solidFill>
                  <a:schemeClr val="dk1"/>
                </a:solidFill>
              </a:rPr>
              <a:t>дифтерия</a:t>
            </a:r>
            <a:endParaRPr sz="1100" b="1" dirty="0">
              <a:solidFill>
                <a:schemeClr val="dk1"/>
              </a:solidFill>
            </a:endParaRPr>
          </a:p>
          <a:p>
            <a:pPr marL="0" lvl="0" indent="0" algn="l" rtl="0">
              <a:lnSpc>
                <a:spcPct val="115000"/>
              </a:lnSpc>
              <a:spcBef>
                <a:spcPts val="1200"/>
              </a:spcBef>
              <a:spcAft>
                <a:spcPts val="0"/>
              </a:spcAft>
              <a:buSzPct val="176904"/>
              <a:buNone/>
              <a:defRPr>
                <a:solidFill>
                  <a:schemeClr val="dk1"/>
                </a:solidFill>
              </a:defRPr>
            </a:pPr>
            <a:r>
              <a:rPr lang="ru-RU" sz="1100" b="1" dirty="0"/>
              <a:t>Возбудитель заболевания</a:t>
            </a:r>
            <a:r>
              <a:rPr sz="1100" b="1" dirty="0"/>
              <a:t>?</a:t>
            </a:r>
            <a:r>
              <a:rPr sz="1000" dirty="0"/>
              <a:t> </a:t>
            </a:r>
            <a:r>
              <a:rPr sz="1000" dirty="0" err="1"/>
              <a:t>Бактерия</a:t>
            </a:r>
            <a:r>
              <a:rPr sz="1000" dirty="0"/>
              <a:t> </a:t>
            </a:r>
            <a:r>
              <a:rPr sz="1000" dirty="0" err="1"/>
              <a:t>под</a:t>
            </a:r>
            <a:r>
              <a:rPr sz="1000" dirty="0"/>
              <a:t> </a:t>
            </a:r>
            <a:r>
              <a:rPr sz="1000" dirty="0" err="1"/>
              <a:t>названием</a:t>
            </a:r>
            <a:r>
              <a:rPr sz="1000" i="1" dirty="0"/>
              <a:t> Corynebacterium </a:t>
            </a:r>
            <a:r>
              <a:rPr sz="1000" i="1" dirty="0" err="1"/>
              <a:t>diphtheriae</a:t>
            </a:r>
            <a:r>
              <a:rPr sz="1000" i="1" dirty="0"/>
              <a:t>.</a:t>
            </a:r>
            <a:endParaRPr sz="1000" dirty="0">
              <a:solidFill>
                <a:schemeClr val="dk1"/>
              </a:solidFill>
            </a:endParaRPr>
          </a:p>
          <a:p>
            <a:pPr marL="0" lvl="0" indent="0" algn="l" rtl="0">
              <a:lnSpc>
                <a:spcPct val="115000"/>
              </a:lnSpc>
              <a:spcBef>
                <a:spcPts val="1200"/>
              </a:spcBef>
              <a:spcAft>
                <a:spcPts val="0"/>
              </a:spcAft>
              <a:buSzPct val="176904"/>
              <a:buNone/>
              <a:defRPr>
                <a:solidFill>
                  <a:schemeClr val="dk1"/>
                </a:solidFill>
              </a:defRPr>
            </a:pPr>
            <a:r>
              <a:rPr lang="ru-RU" sz="1100" b="1" dirty="0"/>
              <a:t>Какие симптомы</a:t>
            </a:r>
            <a:r>
              <a:rPr sz="1100" b="1" dirty="0"/>
              <a:t>?</a:t>
            </a:r>
            <a:r>
              <a:rPr sz="1000" dirty="0"/>
              <a:t> </a:t>
            </a:r>
            <a:r>
              <a:rPr lang="ru-RU" sz="1000" dirty="0">
                <a:solidFill>
                  <a:schemeClr val="dk1"/>
                </a:solidFill>
              </a:rPr>
              <a:t>У больных дифтерией может быть высокая температура, боль в горле, опухшие железы на шее, затрудненное дыхание и глотание, а также густой серо-белый налет на горле, носу и языке. Дифтерия также может вызывать образование наполненных гноем волдырей и язв.</a:t>
            </a:r>
            <a:endParaRPr sz="1000" dirty="0">
              <a:solidFill>
                <a:schemeClr val="dk1"/>
              </a:solidFill>
            </a:endParaRPr>
          </a:p>
          <a:p>
            <a:pPr marL="0" lvl="0" indent="0" algn="l" rtl="0">
              <a:lnSpc>
                <a:spcPct val="115000"/>
              </a:lnSpc>
              <a:spcBef>
                <a:spcPts val="1200"/>
              </a:spcBef>
              <a:spcAft>
                <a:spcPts val="0"/>
              </a:spcAft>
              <a:buSzPct val="176904"/>
              <a:buNone/>
              <a:defRPr>
                <a:solidFill>
                  <a:schemeClr val="dk1"/>
                </a:solidFill>
              </a:defRPr>
            </a:pPr>
            <a:r>
              <a:rPr lang="ru-RU" sz="1100" b="1" dirty="0"/>
              <a:t>Как протекает тяжелая форма заболевания</a:t>
            </a:r>
            <a:r>
              <a:rPr sz="1100" b="1" dirty="0"/>
              <a:t>?</a:t>
            </a:r>
            <a:r>
              <a:rPr lang="ru-RU" sz="1100" b="1" dirty="0"/>
              <a:t> </a:t>
            </a:r>
            <a:r>
              <a:rPr lang="ru-RU" sz="1000" dirty="0"/>
              <a:t>У тяжелобольных дифтерией людей может наступить паралич, что приводит к затруднению дыхания и глотания. В таких случаях люди могут умереть от дифтерии. </a:t>
            </a:r>
            <a:r>
              <a:rPr sz="1000" dirty="0"/>
              <a:t> </a:t>
            </a:r>
            <a:endParaRPr sz="1000" dirty="0">
              <a:solidFill>
                <a:schemeClr val="dk1"/>
              </a:solidFill>
            </a:endParaRPr>
          </a:p>
          <a:p>
            <a:pPr marL="0" lvl="0" indent="0" algn="l" rtl="0">
              <a:lnSpc>
                <a:spcPct val="115000"/>
              </a:lnSpc>
              <a:spcBef>
                <a:spcPts val="1200"/>
              </a:spcBef>
              <a:spcAft>
                <a:spcPts val="1200"/>
              </a:spcAft>
              <a:buSzPct val="176904"/>
              <a:buNone/>
              <a:defRPr>
                <a:solidFill>
                  <a:schemeClr val="dk1"/>
                </a:solidFill>
              </a:defRPr>
            </a:pPr>
            <a:r>
              <a:rPr lang="ru-RU" sz="1100" b="1" dirty="0"/>
              <a:t>Как распространяется?</a:t>
            </a:r>
            <a:r>
              <a:rPr sz="1000" dirty="0"/>
              <a:t> </a:t>
            </a:r>
            <a:r>
              <a:rPr sz="1000" dirty="0" err="1"/>
              <a:t>Дифтерия</a:t>
            </a:r>
            <a:r>
              <a:rPr sz="1000" dirty="0"/>
              <a:t> </a:t>
            </a:r>
            <a:r>
              <a:rPr lang="ru-RU" sz="1000" dirty="0"/>
              <a:t>передается через</a:t>
            </a:r>
            <a:r>
              <a:rPr sz="1000" dirty="0"/>
              <a:t> </a:t>
            </a:r>
            <a:r>
              <a:rPr sz="1000" dirty="0" err="1"/>
              <a:t>кашель</a:t>
            </a:r>
            <a:r>
              <a:rPr sz="1000" dirty="0"/>
              <a:t> и </a:t>
            </a:r>
            <a:r>
              <a:rPr sz="1000" dirty="0" err="1"/>
              <a:t>чихание</a:t>
            </a:r>
            <a:r>
              <a:rPr sz="1000" dirty="0"/>
              <a:t>, а </a:t>
            </a:r>
            <a:r>
              <a:rPr sz="1000" dirty="0" err="1"/>
              <a:t>также</a:t>
            </a:r>
            <a:r>
              <a:rPr sz="1000" dirty="0"/>
              <a:t> </a:t>
            </a:r>
            <a:r>
              <a:rPr lang="ru-RU" sz="1000" dirty="0"/>
              <a:t>через </a:t>
            </a:r>
            <a:r>
              <a:rPr sz="1000" dirty="0" err="1"/>
              <a:t>использование</a:t>
            </a:r>
            <a:r>
              <a:rPr sz="1000" dirty="0"/>
              <a:t> </a:t>
            </a:r>
            <a:r>
              <a:rPr sz="1000" dirty="0" err="1"/>
              <a:t>чашек</a:t>
            </a:r>
            <a:r>
              <a:rPr sz="1000" dirty="0"/>
              <a:t>, </a:t>
            </a:r>
            <a:r>
              <a:rPr sz="1000" dirty="0" err="1"/>
              <a:t>тарелок</a:t>
            </a:r>
            <a:r>
              <a:rPr sz="1000" dirty="0"/>
              <a:t>, </a:t>
            </a:r>
            <a:r>
              <a:rPr sz="1000" dirty="0" err="1"/>
              <a:t>столовых</a:t>
            </a:r>
            <a:r>
              <a:rPr sz="1000" dirty="0"/>
              <a:t> </a:t>
            </a:r>
            <a:r>
              <a:rPr sz="1000" dirty="0" err="1"/>
              <a:t>приборов</a:t>
            </a:r>
            <a:r>
              <a:rPr sz="1000" dirty="0"/>
              <a:t>, </a:t>
            </a:r>
            <a:r>
              <a:rPr sz="1000" dirty="0" err="1"/>
              <a:t>одежды</a:t>
            </a:r>
            <a:r>
              <a:rPr sz="1000" dirty="0"/>
              <a:t> </a:t>
            </a:r>
            <a:r>
              <a:rPr sz="1000" dirty="0" err="1"/>
              <a:t>или</a:t>
            </a:r>
            <a:r>
              <a:rPr sz="1000" dirty="0"/>
              <a:t> </a:t>
            </a:r>
            <a:r>
              <a:rPr sz="1000" dirty="0" err="1"/>
              <a:t>постельных</a:t>
            </a:r>
            <a:r>
              <a:rPr sz="1000" dirty="0"/>
              <a:t> </a:t>
            </a:r>
            <a:r>
              <a:rPr sz="1000" dirty="0" err="1"/>
              <a:t>принадлежностей</a:t>
            </a:r>
            <a:r>
              <a:rPr sz="1000" dirty="0"/>
              <a:t> </a:t>
            </a:r>
            <a:r>
              <a:rPr lang="ru-RU" sz="1000" dirty="0"/>
              <a:t>совместно </a:t>
            </a:r>
            <a:r>
              <a:rPr sz="1000" dirty="0"/>
              <a:t>с </a:t>
            </a:r>
            <a:r>
              <a:rPr sz="1000" dirty="0" err="1"/>
              <a:t>инфицированным</a:t>
            </a:r>
            <a:r>
              <a:rPr sz="1000" dirty="0"/>
              <a:t> </a:t>
            </a:r>
            <a:r>
              <a:rPr sz="1000" dirty="0" err="1"/>
              <a:t>человеком</a:t>
            </a:r>
            <a:r>
              <a:rPr sz="1000" dirty="0"/>
              <a:t>.</a:t>
            </a:r>
            <a:endParaRPr sz="1000" dirty="0">
              <a:solidFill>
                <a:schemeClr val="dk1"/>
              </a:solidFill>
            </a:endParaRPr>
          </a:p>
        </p:txBody>
      </p:sp>
      <p:sp>
        <p:nvSpPr>
          <p:cNvPr id="1323" name="Google Shape;1323;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1324" name="Google Shape;1324;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325" name="Google Shape;1325;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326" name="Google Shape;1326;p129"/>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defRPr sz="2000" b="1">
                <a:solidFill>
                  <a:schemeClr val="dk1"/>
                </a:solidFill>
                <a:latin typeface="Arial"/>
                <a:ea typeface="Arial"/>
                <a:cs typeface="Arial"/>
                <a:sym typeface="Arial"/>
              </a:defRPr>
            </a:pPr>
            <a:r>
              <a:t>Дифтерия</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30"/>
        <p:cNvGrpSpPr/>
        <p:nvPr/>
      </p:nvGrpSpPr>
      <p:grpSpPr>
        <a:xfrm>
          <a:off x="0" y="0"/>
          <a:ext cx="0" cy="0"/>
          <a:chOff x="0" y="0"/>
          <a:chExt cx="0" cy="0"/>
        </a:xfrm>
      </p:grpSpPr>
      <p:sp>
        <p:nvSpPr>
          <p:cNvPr id="1331" name="Google Shape;1331;p130"/>
          <p:cNvSpPr txBox="1">
            <a:spLocks noGrp="1"/>
          </p:cNvSpPr>
          <p:nvPr>
            <p:ph type="body" idx="1"/>
          </p:nvPr>
        </p:nvSpPr>
        <p:spPr>
          <a:xfrm>
            <a:off x="311700" y="7933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defRPr>
                <a:solidFill>
                  <a:schemeClr val="dk1"/>
                </a:solidFill>
              </a:defRPr>
            </a:pPr>
            <a:r>
              <a:rPr lang="ru-RU" sz="1100" b="1" dirty="0"/>
              <a:t>Кто подвержен риску заражения</a:t>
            </a:r>
            <a:r>
              <a:rPr sz="1100" b="1" dirty="0"/>
              <a:t>?</a:t>
            </a:r>
            <a:r>
              <a:rPr sz="1000" dirty="0"/>
              <a:t> </a:t>
            </a:r>
            <a:r>
              <a:rPr lang="ru-RU" sz="1000" dirty="0">
                <a:solidFill>
                  <a:schemeClr val="dk1"/>
                </a:solidFill>
              </a:rPr>
              <a:t>Наибольшему риску заражения дифтерией подвержены люди, живущие в условиях антисанитарии, и те, кто не прошел вакцинацию.</a:t>
            </a:r>
            <a:endParaRPr sz="1000" dirty="0">
              <a:solidFill>
                <a:schemeClr val="dk1"/>
              </a:solidFill>
            </a:endParaRPr>
          </a:p>
          <a:p>
            <a:pPr marL="0" lvl="0" indent="0">
              <a:spcBef>
                <a:spcPts val="1200"/>
              </a:spcBef>
              <a:buClr>
                <a:schemeClr val="dk1"/>
              </a:buClr>
              <a:buSzPts val="1100"/>
              <a:buNone/>
              <a:defRPr>
                <a:solidFill>
                  <a:schemeClr val="dk1"/>
                </a:solidFill>
              </a:defRPr>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a:t>
            </a:r>
            <a:r>
              <a:rPr sz="1000" dirty="0"/>
              <a:t> </a:t>
            </a:r>
            <a:r>
              <a:rPr lang="ru-RU" sz="1000" dirty="0"/>
              <a:t>Из-за тесных условий содержания (например, общих камер) и плохой вентиляции инфекции, передающиеся по воздуху, такие как дифтерия, могут распространяться в тюрьмах очень быстро</a:t>
            </a:r>
            <a:r>
              <a:rPr sz="1000" dirty="0"/>
              <a:t>.</a:t>
            </a:r>
            <a:endParaRPr sz="1000" dirty="0">
              <a:solidFill>
                <a:schemeClr val="dk1"/>
              </a:solidFill>
            </a:endParaRPr>
          </a:p>
          <a:p>
            <a:pPr marL="0" lvl="0" indent="0">
              <a:spcBef>
                <a:spcPts val="1200"/>
              </a:spcBef>
              <a:buClr>
                <a:schemeClr val="dk1"/>
              </a:buClr>
              <a:buSzPts val="1100"/>
              <a:buNone/>
              <a:defRPr>
                <a:solidFill>
                  <a:schemeClr val="dk1"/>
                </a:solidFill>
              </a:defRPr>
            </a:pPr>
            <a:r>
              <a:rPr sz="1100" b="1" dirty="0" err="1"/>
              <a:t>Какие</a:t>
            </a:r>
            <a:r>
              <a:rPr sz="1100" b="1" dirty="0"/>
              <a:t> </a:t>
            </a:r>
            <a:r>
              <a:rPr sz="1100" b="1" dirty="0" err="1"/>
              <a:t>существуют</a:t>
            </a:r>
            <a:r>
              <a:rPr sz="1100" b="1" dirty="0"/>
              <a:t> </a:t>
            </a:r>
            <a:r>
              <a:rPr sz="1100" b="1" dirty="0" err="1"/>
              <a:t>вакцины</a:t>
            </a:r>
            <a:r>
              <a:rPr sz="1100" b="1" dirty="0"/>
              <a:t> </a:t>
            </a:r>
            <a:r>
              <a:rPr sz="1100" b="1" dirty="0" err="1"/>
              <a:t>против</a:t>
            </a:r>
            <a:r>
              <a:rPr sz="1100" b="1" dirty="0"/>
              <a:t> </a:t>
            </a:r>
            <a:r>
              <a:rPr sz="1100" b="1" dirty="0" err="1"/>
              <a:t>дифтерии</a:t>
            </a:r>
            <a:r>
              <a:rPr sz="1100" b="1" dirty="0"/>
              <a:t>?</a:t>
            </a:r>
            <a:r>
              <a:rPr sz="1000" b="1" dirty="0"/>
              <a:t> </a:t>
            </a:r>
            <a:r>
              <a:rPr lang="ru-RU" sz="1000" dirty="0">
                <a:solidFill>
                  <a:schemeClr val="dk1"/>
                </a:solidFill>
              </a:rPr>
              <a:t>Прививка от дифтерии почти всегда вводится в сочетании с прививкой против столбняка. Она также может вводиться в составе одной вакцины против полиомиелита, коклюша, </a:t>
            </a:r>
            <a:r>
              <a:rPr lang="ru-RU" sz="1000" dirty="0"/>
              <a:t>гемофилического гриппа типа </a:t>
            </a:r>
            <a:r>
              <a:rPr lang="en-US" sz="1000" dirty="0"/>
              <a:t>b </a:t>
            </a:r>
            <a:r>
              <a:rPr lang="ru-RU" sz="1000" dirty="0">
                <a:solidFill>
                  <a:schemeClr val="dk1"/>
                </a:solidFill>
              </a:rPr>
              <a:t>и гепатита B. </a:t>
            </a:r>
            <a:endParaRPr sz="1000" dirty="0">
              <a:solidFill>
                <a:schemeClr val="dk1"/>
              </a:solidFill>
            </a:endParaRPr>
          </a:p>
          <a:p>
            <a:pPr marL="0" lvl="0" indent="0">
              <a:spcBef>
                <a:spcPts val="1200"/>
              </a:spcBef>
              <a:buNone/>
              <a:defRPr>
                <a:solidFill>
                  <a:schemeClr val="dk1"/>
                </a:solidFill>
              </a:defRPr>
            </a:pPr>
            <a:r>
              <a:rPr sz="1100" b="1" dirty="0" err="1"/>
              <a:t>Насколько</a:t>
            </a:r>
            <a:r>
              <a:rPr sz="1100" b="1" dirty="0"/>
              <a:t> </a:t>
            </a:r>
            <a:r>
              <a:rPr sz="1100" b="1" dirty="0" err="1"/>
              <a:t>эффективна</a:t>
            </a:r>
            <a:r>
              <a:rPr sz="1100" b="1" dirty="0"/>
              <a:t> </a:t>
            </a:r>
            <a:r>
              <a:rPr sz="1100" b="1" dirty="0" err="1"/>
              <a:t>вакцина</a:t>
            </a:r>
            <a:r>
              <a:rPr sz="1100" b="1" dirty="0"/>
              <a:t>?</a:t>
            </a:r>
            <a:r>
              <a:rPr sz="1000" dirty="0"/>
              <a:t> </a:t>
            </a:r>
            <a:r>
              <a:rPr lang="ru-RU" sz="1000" dirty="0"/>
              <a:t>Эффективность вакцинации для профилактики дифтерии составляет </a:t>
            </a:r>
            <a:r>
              <a:rPr sz="1000" dirty="0" err="1"/>
              <a:t>почти</a:t>
            </a:r>
            <a:r>
              <a:rPr lang="ru-RU" sz="1000" dirty="0"/>
              <a:t> </a:t>
            </a:r>
            <a:r>
              <a:rPr sz="1000" dirty="0"/>
              <a:t>97</a:t>
            </a:r>
            <a:r>
              <a:rPr lang="en-GB" sz="1000" dirty="0"/>
              <a:t> </a:t>
            </a:r>
            <a:r>
              <a:rPr sz="1000" dirty="0"/>
              <a:t>%. </a:t>
            </a:r>
            <a:r>
              <a:rPr lang="ru-RU" sz="1000" dirty="0"/>
              <a:t>Для поддержания защиты от дифтерии требуются </a:t>
            </a:r>
            <a:r>
              <a:rPr lang="ru-RU" sz="1000" dirty="0" err="1"/>
              <a:t>бустерные</a:t>
            </a:r>
            <a:r>
              <a:rPr lang="ru-RU" sz="1000" dirty="0"/>
              <a:t> дозы.</a:t>
            </a:r>
          </a:p>
          <a:p>
            <a:pPr marL="0" lvl="0" indent="0">
              <a:spcBef>
                <a:spcPts val="1200"/>
              </a:spcBef>
              <a:spcAft>
                <a:spcPts val="1200"/>
              </a:spcAft>
              <a:buNone/>
              <a:defRPr>
                <a:solidFill>
                  <a:schemeClr val="dk1"/>
                </a:solidFill>
              </a:defRPr>
            </a:pPr>
            <a:r>
              <a:rPr sz="1100" b="1" dirty="0" err="1"/>
              <a:t>Насколько</a:t>
            </a:r>
            <a:r>
              <a:rPr sz="1100" b="1" dirty="0"/>
              <a:t> </a:t>
            </a:r>
            <a:r>
              <a:rPr sz="1100" b="1" dirty="0" err="1"/>
              <a:t>безопасна</a:t>
            </a:r>
            <a:r>
              <a:rPr sz="1100" b="1" dirty="0"/>
              <a:t> </a:t>
            </a:r>
            <a:r>
              <a:rPr sz="1100" b="1" dirty="0" err="1"/>
              <a:t>вакцина</a:t>
            </a:r>
            <a:r>
              <a:rPr sz="1100" b="1" dirty="0"/>
              <a:t>? </a:t>
            </a:r>
            <a:r>
              <a:rPr lang="ru-RU" sz="1100" dirty="0"/>
              <a:t>Вакцина против дифтерии очень безопасна. К распространенным побочным эффектам относятся болезненность в месте введения иглы или появление небольшой безболезненной шишки, которая со временем исчезает. К серьезным побочным эффектам, которые могут возникнуть в ответ на любую вакцину, относятся тяжелые аллергические реакции, такие как затрудненное дыхание. Они встречаются крайне редко (один случай на миллион).</a:t>
            </a:r>
          </a:p>
          <a:p>
            <a:pPr marL="0" lvl="0" indent="0" algn="l" rtl="0">
              <a:lnSpc>
                <a:spcPct val="115000"/>
              </a:lnSpc>
              <a:spcBef>
                <a:spcPts val="1200"/>
              </a:spcBef>
              <a:spcAft>
                <a:spcPts val="1200"/>
              </a:spcAft>
              <a:buSzPts val="1800"/>
              <a:buNone/>
              <a:defRPr>
                <a:solidFill>
                  <a:schemeClr val="dk1"/>
                </a:solidFill>
              </a:defRPr>
            </a:pPr>
            <a:endParaRPr sz="1000" dirty="0">
              <a:solidFill>
                <a:schemeClr val="dk1"/>
              </a:solidFill>
            </a:endParaRPr>
          </a:p>
        </p:txBody>
      </p:sp>
      <p:sp>
        <p:nvSpPr>
          <p:cNvPr id="1332" name="Google Shape;1332;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1333" name="Google Shape;1333;p130"/>
          <p:cNvSpPr/>
          <p:nvPr/>
        </p:nvSpPr>
        <p:spPr>
          <a:xfrm>
            <a:off x="1357925" y="4325755"/>
            <a:ext cx="6371700" cy="5727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lang="ru-RU" dirty="0"/>
              <a:t>В некоторых странах дифтерия стала редкостью благодаря высокому уровню вакцинации, однако вспышки заболевания по-прежнему происходят регулярно, особенно в закрытых учреждениях, таких как места лишения свободы.</a:t>
            </a:r>
            <a:endParaRPr sz="1000" b="0" i="1" u="none" strike="noStrike" cap="none" dirty="0">
              <a:solidFill>
                <a:srgbClr val="000000"/>
              </a:solidFill>
              <a:latin typeface="Arial"/>
              <a:ea typeface="Arial"/>
              <a:cs typeface="Arial"/>
              <a:sym typeface="Arial"/>
            </a:endParaRPr>
          </a:p>
        </p:txBody>
      </p:sp>
      <p:sp>
        <p:nvSpPr>
          <p:cNvPr id="1334" name="Google Shape;1334;p130"/>
          <p:cNvSpPr/>
          <p:nvPr/>
        </p:nvSpPr>
        <p:spPr>
          <a:xfrm>
            <a:off x="1265400" y="395933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335" name="Google Shape;1335;p130"/>
          <p:cNvSpPr txBox="1">
            <a:spLocks noGrp="1"/>
          </p:cNvSpPr>
          <p:nvPr>
            <p:ph type="title"/>
          </p:nvPr>
        </p:nvSpPr>
        <p:spPr>
          <a:xfrm>
            <a:off x="308550" y="44880"/>
            <a:ext cx="7060500" cy="400200"/>
          </a:xfrm>
          <a:prstGeom prst="rect">
            <a:avLst/>
          </a:prstGeom>
          <a:noFill/>
          <a:ln>
            <a:noFill/>
          </a:ln>
        </p:spPr>
        <p:txBody>
          <a:bodyPr spcFirstLastPara="1" wrap="square" lIns="91425" tIns="91425" rIns="91425" bIns="91425" anchor="t" anchorCtr="0">
            <a:noAutofit/>
          </a:bodyPr>
          <a:lstStyle/>
          <a:p>
            <a:pPr lvl="0">
              <a:buSzPts val="990"/>
              <a:defRPr sz="1520" b="1"/>
            </a:pPr>
            <a:r>
              <a:rPr lang="ru-RU" dirty="0"/>
              <a:t>Статья 6. Дифтерия, коклюш, столбняк</a:t>
            </a:r>
            <a:endParaRPr sz="1520" b="1" dirty="0"/>
          </a:p>
        </p:txBody>
      </p:sp>
      <p:sp>
        <p:nvSpPr>
          <p:cNvPr id="1336" name="Google Shape;1336;p130"/>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defRPr sz="2000" b="1">
                <a:solidFill>
                  <a:schemeClr val="dk1"/>
                </a:solidFill>
                <a:latin typeface="Arial"/>
                <a:ea typeface="Arial"/>
                <a:cs typeface="Arial"/>
                <a:sym typeface="Arial"/>
              </a:defRPr>
            </a:pPr>
            <a:r>
              <a:t>Дифтерия</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40"/>
        <p:cNvGrpSpPr/>
        <p:nvPr/>
      </p:nvGrpSpPr>
      <p:grpSpPr>
        <a:xfrm>
          <a:off x="0" y="0"/>
          <a:ext cx="0" cy="0"/>
          <a:chOff x="0" y="0"/>
          <a:chExt cx="0" cy="0"/>
        </a:xfrm>
      </p:grpSpPr>
      <p:sp>
        <p:nvSpPr>
          <p:cNvPr id="1341" name="Google Shape;1341;p131"/>
          <p:cNvSpPr txBox="1">
            <a:spLocks noGrp="1"/>
          </p:cNvSpPr>
          <p:nvPr>
            <p:ph type="body" idx="1"/>
          </p:nvPr>
        </p:nvSpPr>
        <p:spPr>
          <a:xfrm>
            <a:off x="311700" y="2571750"/>
            <a:ext cx="8520600" cy="244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sz="1100" b="1" dirty="0" err="1"/>
              <a:t>Заболевание</a:t>
            </a:r>
            <a:r>
              <a:rPr sz="1100" b="1" dirty="0"/>
              <a:t>:</a:t>
            </a:r>
            <a:r>
              <a:rPr sz="1000" b="1" dirty="0"/>
              <a:t> </a:t>
            </a:r>
            <a:r>
              <a:rPr sz="1000" dirty="0" err="1"/>
              <a:t>коклюш</a:t>
            </a:r>
            <a:endParaRPr sz="1000" dirty="0"/>
          </a:p>
          <a:p>
            <a:pPr marL="0" lvl="0" indent="0" algn="l" rtl="0">
              <a:lnSpc>
                <a:spcPct val="115000"/>
              </a:lnSpc>
              <a:spcBef>
                <a:spcPts val="1200"/>
              </a:spcBef>
              <a:spcAft>
                <a:spcPts val="0"/>
              </a:spcAft>
              <a:buSzPts val="1800"/>
              <a:buNone/>
            </a:pPr>
            <a:r>
              <a:rPr lang="ru-RU" sz="1100" b="1" dirty="0"/>
              <a:t>Возбудитель заболевания</a:t>
            </a:r>
            <a:r>
              <a:rPr sz="1100" b="1" dirty="0"/>
              <a:t>?</a:t>
            </a:r>
            <a:r>
              <a:rPr sz="1000" dirty="0"/>
              <a:t> </a:t>
            </a:r>
            <a:r>
              <a:rPr sz="1000" dirty="0" err="1"/>
              <a:t>Бактерия</a:t>
            </a:r>
            <a:r>
              <a:rPr sz="1000" dirty="0"/>
              <a:t> </a:t>
            </a:r>
            <a:r>
              <a:rPr sz="1000" dirty="0" err="1"/>
              <a:t>под</a:t>
            </a:r>
            <a:r>
              <a:rPr sz="1000" dirty="0"/>
              <a:t> </a:t>
            </a:r>
            <a:r>
              <a:rPr sz="1000" dirty="0" err="1"/>
              <a:t>названием</a:t>
            </a:r>
            <a:r>
              <a:rPr sz="1000" i="1" dirty="0"/>
              <a:t> Bordetella pertussis.</a:t>
            </a:r>
          </a:p>
          <a:p>
            <a:pPr marL="0" lvl="0" indent="0" algn="l" rtl="0">
              <a:lnSpc>
                <a:spcPct val="115000"/>
              </a:lnSpc>
              <a:spcBef>
                <a:spcPts val="1200"/>
              </a:spcBef>
              <a:spcAft>
                <a:spcPts val="0"/>
              </a:spcAft>
              <a:buSzPts val="1800"/>
              <a:buNone/>
            </a:pPr>
            <a:r>
              <a:rPr lang="ru-RU" sz="1100" b="1" dirty="0"/>
              <a:t>Какие симптомы</a:t>
            </a:r>
            <a:r>
              <a:rPr sz="1100" b="1" dirty="0"/>
              <a:t>?</a:t>
            </a:r>
            <a:r>
              <a:rPr sz="1000" dirty="0"/>
              <a:t> </a:t>
            </a:r>
            <a:r>
              <a:rPr lang="ru-RU" sz="1000" dirty="0"/>
              <a:t>Люди, заболевшие коклюшем, чихают, кашляют и страдают от насморка. Коклюш обычно перерастает в тяжелые приступы кашля, во время которых у человека может начаться рвота или рвотные позывы после кашля.</a:t>
            </a:r>
            <a:endParaRPr sz="1000" dirty="0"/>
          </a:p>
          <a:p>
            <a:pPr marL="0" lvl="0" indent="0" algn="l" rtl="0">
              <a:lnSpc>
                <a:spcPct val="115000"/>
              </a:lnSpc>
              <a:spcBef>
                <a:spcPts val="1200"/>
              </a:spcBef>
              <a:spcAft>
                <a:spcPts val="0"/>
              </a:spcAft>
              <a:buSzPts val="1800"/>
              <a:buNone/>
            </a:pPr>
            <a:r>
              <a:rPr lang="ru-RU" sz="1100" b="1" dirty="0"/>
              <a:t>Как протекает тяжелая форма заболевания</a:t>
            </a:r>
            <a:r>
              <a:rPr sz="1100" b="1" dirty="0"/>
              <a:t>?</a:t>
            </a:r>
            <a:r>
              <a:rPr sz="1100" b="1" dirty="0">
                <a:solidFill>
                  <a:schemeClr val="dk1"/>
                </a:solidFill>
              </a:rPr>
              <a:t> </a:t>
            </a:r>
            <a:r>
              <a:rPr lang="ru-RU" sz="1000" dirty="0"/>
              <a:t>У людей, тяжело больных коклюшем, могут возникнуть проблемы с дыханием, развиться пневмония и повреждение головного мозга. В этих случаях люди могут умереть от коклюша. </a:t>
            </a:r>
            <a:endParaRPr sz="1000" dirty="0"/>
          </a:p>
          <a:p>
            <a:pPr marL="0" lvl="0" indent="0" algn="l" rtl="0">
              <a:lnSpc>
                <a:spcPct val="115000"/>
              </a:lnSpc>
              <a:spcBef>
                <a:spcPts val="1200"/>
              </a:spcBef>
              <a:spcAft>
                <a:spcPts val="1200"/>
              </a:spcAft>
              <a:buSzPts val="1800"/>
              <a:buNone/>
            </a:pPr>
            <a:r>
              <a:rPr lang="ru-RU" sz="1100" b="1" dirty="0"/>
              <a:t>Как распространяется?</a:t>
            </a:r>
            <a:r>
              <a:rPr sz="1000" dirty="0"/>
              <a:t> </a:t>
            </a:r>
            <a:r>
              <a:rPr sz="1000" dirty="0" err="1"/>
              <a:t>Коклюш</a:t>
            </a:r>
            <a:r>
              <a:rPr sz="1000" dirty="0"/>
              <a:t> </a:t>
            </a:r>
            <a:r>
              <a:rPr lang="ru-RU" sz="1000" dirty="0"/>
              <a:t>передается через кашель или чихание</a:t>
            </a:r>
            <a:r>
              <a:rPr sz="1000" dirty="0"/>
              <a:t> </a:t>
            </a:r>
            <a:r>
              <a:rPr sz="1000" dirty="0" err="1"/>
              <a:t>инфицированного</a:t>
            </a:r>
            <a:r>
              <a:rPr sz="1000" dirty="0"/>
              <a:t> </a:t>
            </a:r>
            <a:r>
              <a:rPr sz="1000" dirty="0" err="1"/>
              <a:t>человека</a:t>
            </a:r>
            <a:r>
              <a:rPr sz="1000" dirty="0"/>
              <a:t>. </a:t>
            </a:r>
          </a:p>
        </p:txBody>
      </p:sp>
      <p:sp>
        <p:nvSpPr>
          <p:cNvPr id="1342" name="Google Shape;1342;p131"/>
          <p:cNvSpPr txBox="1">
            <a:spLocks noGrp="1"/>
          </p:cNvSpPr>
          <p:nvPr>
            <p:ph type="title"/>
          </p:nvPr>
        </p:nvSpPr>
        <p:spPr>
          <a:xfrm>
            <a:off x="218790" y="61710"/>
            <a:ext cx="7060500" cy="400200"/>
          </a:xfrm>
          <a:prstGeom prst="rect">
            <a:avLst/>
          </a:prstGeom>
          <a:noFill/>
          <a:ln>
            <a:noFill/>
          </a:ln>
        </p:spPr>
        <p:txBody>
          <a:bodyPr spcFirstLastPara="1" wrap="square" lIns="91425" tIns="91425" rIns="91425" bIns="91425" anchor="t" anchorCtr="0">
            <a:noAutofit/>
          </a:bodyPr>
          <a:lstStyle/>
          <a:p>
            <a:pPr lvl="0">
              <a:buSzPts val="990"/>
              <a:defRPr sz="1520" b="1"/>
            </a:pPr>
            <a:r>
              <a:rPr lang="ru-RU" dirty="0"/>
              <a:t>Статья 6. Дифтерия, коклюш, столбняк</a:t>
            </a:r>
            <a:endParaRPr sz="1520" b="1" dirty="0"/>
          </a:p>
        </p:txBody>
      </p:sp>
      <p:sp>
        <p:nvSpPr>
          <p:cNvPr id="1343" name="Google Shape;1343;p131"/>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defRPr sz="2000" b="1">
                <a:solidFill>
                  <a:schemeClr val="dk1"/>
                </a:solidFill>
                <a:latin typeface="Arial"/>
                <a:ea typeface="Arial"/>
                <a:cs typeface="Arial"/>
                <a:sym typeface="Arial"/>
              </a:defRPr>
            </a:pPr>
            <a:r>
              <a:t>Коклюш</a:t>
            </a:r>
            <a:endParaRPr sz="2000" b="1" i="0" u="none" strike="noStrike" cap="none">
              <a:solidFill>
                <a:schemeClr val="dk1"/>
              </a:solidFill>
              <a:latin typeface="Arial"/>
              <a:ea typeface="Arial"/>
              <a:cs typeface="Arial"/>
              <a:sym typeface="Arial"/>
            </a:endParaRPr>
          </a:p>
        </p:txBody>
      </p:sp>
      <p:pic>
        <p:nvPicPr>
          <p:cNvPr id="1344" name="Google Shape;1344;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45" name="Google Shape;1345;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46" name="Google Shape;1346;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50"/>
        <p:cNvGrpSpPr/>
        <p:nvPr/>
      </p:nvGrpSpPr>
      <p:grpSpPr>
        <a:xfrm>
          <a:off x="0" y="0"/>
          <a:ext cx="0" cy="0"/>
          <a:chOff x="0" y="0"/>
          <a:chExt cx="0" cy="0"/>
        </a:xfrm>
      </p:grpSpPr>
      <p:sp>
        <p:nvSpPr>
          <p:cNvPr id="1351" name="Google Shape;1351;p132"/>
          <p:cNvSpPr txBox="1">
            <a:spLocks noGrp="1"/>
          </p:cNvSpPr>
          <p:nvPr>
            <p:ph type="body" idx="1"/>
          </p:nvPr>
        </p:nvSpPr>
        <p:spPr>
          <a:xfrm>
            <a:off x="290050" y="8280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ru-RU" sz="950" b="1" dirty="0"/>
              <a:t>Кто подвержен риску заражения</a:t>
            </a:r>
            <a:r>
              <a:rPr sz="950" b="1" dirty="0"/>
              <a:t>?</a:t>
            </a:r>
            <a:r>
              <a:rPr sz="950" dirty="0"/>
              <a:t> </a:t>
            </a:r>
            <a:r>
              <a:rPr lang="ru-RU" sz="950" dirty="0"/>
              <a:t>Курильщики, дети, пожилые и люди, не прошедшие вакцинацию. Наибольшему риску подвергаются младенцы, которые не могут быть вакцинированы в силу их возраста. </a:t>
            </a:r>
            <a:endParaRPr sz="950" dirty="0"/>
          </a:p>
          <a:p>
            <a:pPr marL="0" lvl="0" indent="0">
              <a:spcBef>
                <a:spcPts val="1200"/>
              </a:spcBef>
              <a:buNone/>
            </a:pPr>
            <a:r>
              <a:rPr sz="950" b="1" dirty="0" err="1"/>
              <a:t>Почему</a:t>
            </a:r>
            <a:r>
              <a:rPr sz="950" b="1" dirty="0"/>
              <a:t> </a:t>
            </a:r>
            <a:r>
              <a:rPr sz="950" b="1" dirty="0" err="1"/>
              <a:t>это</a:t>
            </a:r>
            <a:r>
              <a:rPr sz="950" b="1" dirty="0"/>
              <a:t> </a:t>
            </a:r>
            <a:r>
              <a:rPr sz="950" b="1" dirty="0" err="1"/>
              <a:t>важно</a:t>
            </a:r>
            <a:r>
              <a:rPr sz="950" b="1" dirty="0"/>
              <a:t> в </a:t>
            </a:r>
            <a:r>
              <a:rPr sz="950" b="1" dirty="0" err="1"/>
              <a:t>тюрьмах</a:t>
            </a:r>
            <a:r>
              <a:rPr sz="950" b="1" dirty="0"/>
              <a:t>?</a:t>
            </a:r>
            <a:r>
              <a:rPr sz="950" dirty="0"/>
              <a:t> </a:t>
            </a:r>
            <a:r>
              <a:rPr lang="ru-RU" sz="950" dirty="0"/>
              <a:t>Из-за тесных условий содержания и плохой вентиляции инфекции, передающиеся по воздуху, такие как коклюш, могут распространяться в тюрьмах очень быстро</a:t>
            </a:r>
            <a:r>
              <a:rPr sz="950" dirty="0"/>
              <a:t>.</a:t>
            </a:r>
          </a:p>
          <a:p>
            <a:pPr marL="0" lvl="0" indent="0">
              <a:spcBef>
                <a:spcPts val="1200"/>
              </a:spcBef>
              <a:buClr>
                <a:schemeClr val="dk1"/>
              </a:buClr>
              <a:buSzPts val="1100"/>
              <a:buNone/>
            </a:pPr>
            <a:r>
              <a:rPr sz="950" b="1" dirty="0" err="1"/>
              <a:t>Какие</a:t>
            </a:r>
            <a:r>
              <a:rPr sz="950" b="1" dirty="0"/>
              <a:t> </a:t>
            </a:r>
            <a:r>
              <a:rPr sz="950" b="1" dirty="0" err="1"/>
              <a:t>существуют</a:t>
            </a:r>
            <a:r>
              <a:rPr sz="950" b="1" dirty="0"/>
              <a:t> </a:t>
            </a:r>
            <a:r>
              <a:rPr sz="950" b="1" dirty="0" err="1"/>
              <a:t>вакцины</a:t>
            </a:r>
            <a:r>
              <a:rPr sz="950" b="1" dirty="0"/>
              <a:t> </a:t>
            </a:r>
            <a:r>
              <a:rPr sz="950" b="1" dirty="0" err="1"/>
              <a:t>против</a:t>
            </a:r>
            <a:r>
              <a:rPr sz="950" b="1" dirty="0"/>
              <a:t> </a:t>
            </a:r>
            <a:r>
              <a:rPr sz="950" b="1" dirty="0" err="1"/>
              <a:t>коклюша</a:t>
            </a:r>
            <a:r>
              <a:rPr sz="950" b="1" dirty="0"/>
              <a:t>? </a:t>
            </a:r>
            <a:r>
              <a:rPr sz="950" dirty="0" err="1"/>
              <a:t>Существует</a:t>
            </a:r>
            <a:r>
              <a:rPr sz="950" dirty="0"/>
              <a:t> </a:t>
            </a:r>
            <a:r>
              <a:rPr sz="950" dirty="0" err="1"/>
              <a:t>два</a:t>
            </a:r>
            <a:r>
              <a:rPr sz="950" dirty="0"/>
              <a:t> </a:t>
            </a:r>
            <a:r>
              <a:rPr sz="950" dirty="0" err="1"/>
              <a:t>типа</a:t>
            </a:r>
            <a:r>
              <a:rPr sz="950" dirty="0"/>
              <a:t> </a:t>
            </a:r>
            <a:r>
              <a:rPr sz="950" dirty="0" err="1"/>
              <a:t>вакцин</a:t>
            </a:r>
            <a:r>
              <a:rPr sz="950" dirty="0"/>
              <a:t> </a:t>
            </a:r>
            <a:r>
              <a:rPr sz="950" dirty="0" err="1"/>
              <a:t>против</a:t>
            </a:r>
            <a:r>
              <a:rPr sz="950" dirty="0"/>
              <a:t> </a:t>
            </a:r>
            <a:r>
              <a:rPr sz="950" dirty="0" err="1"/>
              <a:t>коклюша</a:t>
            </a:r>
            <a:r>
              <a:rPr sz="950" dirty="0"/>
              <a:t> </a:t>
            </a:r>
            <a:r>
              <a:rPr lang="uk-UA" sz="950" dirty="0">
                <a:solidFill>
                  <a:schemeClr val="bg2">
                    <a:lumMod val="75000"/>
                  </a:schemeClr>
                </a:solidFill>
              </a:rPr>
              <a:t>—</a:t>
            </a:r>
            <a:r>
              <a:rPr sz="950" dirty="0"/>
              <a:t> </a:t>
            </a:r>
            <a:r>
              <a:rPr sz="950" dirty="0" err="1"/>
              <a:t>бесклеточная</a:t>
            </a:r>
            <a:r>
              <a:rPr sz="950" dirty="0"/>
              <a:t> и </a:t>
            </a:r>
            <a:r>
              <a:rPr sz="950" dirty="0" err="1"/>
              <a:t>цельноклеточная</a:t>
            </a:r>
            <a:r>
              <a:rPr sz="950" dirty="0"/>
              <a:t>. </a:t>
            </a:r>
            <a:r>
              <a:rPr lang="ru-RU" sz="950" dirty="0"/>
              <a:t>Прививка от коклюша обычно делается одновременно с прививкой от дифтерии и столбняка. Она также может вводиться в составе одной вакцины против полиомиелита, гемофилического гриппа </a:t>
            </a:r>
            <a:r>
              <a:rPr lang="ru-RU" sz="1000" dirty="0"/>
              <a:t>типа </a:t>
            </a:r>
            <a:r>
              <a:rPr lang="en-US" sz="1000" dirty="0"/>
              <a:t>b </a:t>
            </a:r>
            <a:r>
              <a:rPr lang="ru-RU" sz="950" dirty="0"/>
              <a:t>и гепатита B. </a:t>
            </a:r>
          </a:p>
          <a:p>
            <a:pPr marL="0" lvl="0" indent="0">
              <a:spcBef>
                <a:spcPts val="1200"/>
              </a:spcBef>
              <a:buNone/>
            </a:pPr>
            <a:r>
              <a:rPr sz="950" b="1" dirty="0" err="1"/>
              <a:t>Насколько</a:t>
            </a:r>
            <a:r>
              <a:rPr sz="950" b="1" dirty="0"/>
              <a:t> </a:t>
            </a:r>
            <a:r>
              <a:rPr sz="950" b="1" dirty="0" err="1"/>
              <a:t>эффективна</a:t>
            </a:r>
            <a:r>
              <a:rPr sz="950" b="1" dirty="0"/>
              <a:t> </a:t>
            </a:r>
            <a:r>
              <a:rPr sz="950" b="1" dirty="0" err="1"/>
              <a:t>вакцина</a:t>
            </a:r>
            <a:r>
              <a:rPr sz="950" b="1" dirty="0"/>
              <a:t>?</a:t>
            </a:r>
            <a:r>
              <a:rPr sz="950" dirty="0"/>
              <a:t> </a:t>
            </a:r>
            <a:r>
              <a:rPr sz="950" dirty="0" err="1"/>
              <a:t>Обе</a:t>
            </a:r>
            <a:r>
              <a:rPr sz="950" dirty="0"/>
              <a:t> </a:t>
            </a:r>
            <a:r>
              <a:rPr sz="950" dirty="0" err="1"/>
              <a:t>вакцины</a:t>
            </a:r>
            <a:r>
              <a:rPr sz="950" dirty="0"/>
              <a:t> </a:t>
            </a:r>
            <a:r>
              <a:rPr sz="950" dirty="0" err="1"/>
              <a:t>очень</a:t>
            </a:r>
            <a:r>
              <a:rPr sz="950" dirty="0"/>
              <a:t> </a:t>
            </a:r>
            <a:r>
              <a:rPr sz="950" dirty="0" err="1"/>
              <a:t>эффективны</a:t>
            </a:r>
            <a:r>
              <a:rPr sz="950" dirty="0"/>
              <a:t> </a:t>
            </a:r>
            <a:r>
              <a:rPr lang="ru-RU" sz="950" dirty="0"/>
              <a:t>для</a:t>
            </a:r>
            <a:r>
              <a:rPr sz="950" dirty="0"/>
              <a:t> </a:t>
            </a:r>
            <a:r>
              <a:rPr sz="950" dirty="0" err="1"/>
              <a:t>профилактик</a:t>
            </a:r>
            <a:r>
              <a:rPr lang="ru-RU" sz="950" dirty="0"/>
              <a:t>и</a:t>
            </a:r>
            <a:r>
              <a:rPr sz="950" dirty="0"/>
              <a:t> </a:t>
            </a:r>
            <a:r>
              <a:rPr sz="950" dirty="0" err="1"/>
              <a:t>заболеваний</a:t>
            </a:r>
            <a:r>
              <a:rPr sz="950" dirty="0"/>
              <a:t>. </a:t>
            </a:r>
            <a:r>
              <a:rPr sz="950" dirty="0" err="1"/>
              <a:t>Было</a:t>
            </a:r>
            <a:r>
              <a:rPr sz="950" dirty="0"/>
              <a:t> </a:t>
            </a:r>
            <a:r>
              <a:rPr sz="950" dirty="0" err="1"/>
              <a:t>установлено</a:t>
            </a:r>
            <a:r>
              <a:rPr sz="950" dirty="0"/>
              <a:t>, </a:t>
            </a:r>
            <a:r>
              <a:rPr sz="950" dirty="0" err="1"/>
              <a:t>что</a:t>
            </a:r>
            <a:r>
              <a:rPr sz="950" dirty="0"/>
              <a:t> </a:t>
            </a:r>
            <a:r>
              <a:rPr sz="950" dirty="0" err="1"/>
              <a:t>эффективность</a:t>
            </a:r>
            <a:r>
              <a:rPr sz="950" dirty="0"/>
              <a:t> </a:t>
            </a:r>
            <a:r>
              <a:rPr lang="ru-RU" sz="950" dirty="0"/>
              <a:t>используемой </a:t>
            </a:r>
            <a:r>
              <a:rPr sz="950" dirty="0" err="1"/>
              <a:t>цельноклеточной</a:t>
            </a:r>
            <a:r>
              <a:rPr sz="950" dirty="0"/>
              <a:t> </a:t>
            </a:r>
            <a:r>
              <a:rPr sz="950" dirty="0" err="1"/>
              <a:t>вакцины</a:t>
            </a:r>
            <a:r>
              <a:rPr sz="950" dirty="0"/>
              <a:t> </a:t>
            </a:r>
            <a:r>
              <a:rPr sz="950" dirty="0" err="1"/>
              <a:t>против</a:t>
            </a:r>
            <a:r>
              <a:rPr sz="950" dirty="0"/>
              <a:t> </a:t>
            </a:r>
            <a:r>
              <a:rPr sz="950" dirty="0" err="1"/>
              <a:t>коклюша</a:t>
            </a:r>
            <a:r>
              <a:rPr sz="950" dirty="0"/>
              <a:t> </a:t>
            </a:r>
            <a:r>
              <a:rPr sz="950" dirty="0" err="1"/>
              <a:t>составляет</a:t>
            </a:r>
            <a:r>
              <a:rPr sz="950" dirty="0"/>
              <a:t> 94</a:t>
            </a:r>
            <a:r>
              <a:rPr lang="en-GB" sz="950" dirty="0"/>
              <a:t> </a:t>
            </a:r>
            <a:r>
              <a:rPr sz="950" dirty="0"/>
              <a:t>%, </a:t>
            </a:r>
            <a:r>
              <a:rPr lang="ru-RU" sz="950" dirty="0"/>
              <a:t>а</a:t>
            </a:r>
            <a:r>
              <a:rPr sz="950" dirty="0"/>
              <a:t> </a:t>
            </a:r>
            <a:r>
              <a:rPr lang="ru-RU" sz="950" dirty="0"/>
              <a:t>эффективность </a:t>
            </a:r>
            <a:r>
              <a:rPr sz="950" dirty="0" err="1"/>
              <a:t>бесклеточн</a:t>
            </a:r>
            <a:r>
              <a:rPr lang="ru-RU" sz="950" dirty="0"/>
              <a:t>ой</a:t>
            </a:r>
            <a:r>
              <a:rPr sz="950" dirty="0"/>
              <a:t> </a:t>
            </a:r>
            <a:r>
              <a:rPr sz="950" dirty="0" err="1"/>
              <a:t>вакцин</a:t>
            </a:r>
            <a:r>
              <a:rPr lang="ru-RU" sz="950" dirty="0"/>
              <a:t>ы</a:t>
            </a:r>
            <a:r>
              <a:rPr sz="950" dirty="0"/>
              <a:t>, </a:t>
            </a:r>
            <a:r>
              <a:rPr sz="950" dirty="0" err="1"/>
              <a:t>вероятно</a:t>
            </a:r>
            <a:r>
              <a:rPr sz="950" dirty="0"/>
              <a:t>, </a:t>
            </a:r>
            <a:r>
              <a:rPr sz="950" dirty="0" err="1"/>
              <a:t>будет</a:t>
            </a:r>
            <a:r>
              <a:rPr sz="950" dirty="0"/>
              <a:t> </a:t>
            </a:r>
            <a:r>
              <a:rPr sz="950" dirty="0" err="1"/>
              <a:t>аналогичной</a:t>
            </a:r>
            <a:r>
              <a:rPr sz="950" dirty="0"/>
              <a:t>. </a:t>
            </a:r>
            <a:r>
              <a:rPr lang="ru-RU" sz="950" dirty="0"/>
              <a:t>Эффективность предотвращения смерти от коклюша даже </a:t>
            </a:r>
            <a:r>
              <a:rPr sz="950" dirty="0" err="1"/>
              <a:t>еще</a:t>
            </a:r>
            <a:r>
              <a:rPr sz="950" dirty="0"/>
              <a:t> </a:t>
            </a:r>
            <a:r>
              <a:rPr sz="950" dirty="0" err="1"/>
              <a:t>выше</a:t>
            </a:r>
            <a:r>
              <a:rPr sz="950" dirty="0"/>
              <a:t>. </a:t>
            </a:r>
            <a:r>
              <a:rPr lang="ru-RU" sz="950" dirty="0"/>
              <a:t>Для поддержания защиты от коклюша требуются </a:t>
            </a:r>
            <a:r>
              <a:rPr lang="ru-RU" sz="950" dirty="0" err="1"/>
              <a:t>бустерные</a:t>
            </a:r>
            <a:r>
              <a:rPr lang="ru-RU" sz="950" dirty="0"/>
              <a:t> дозы</a:t>
            </a:r>
            <a:r>
              <a:rPr sz="950" dirty="0"/>
              <a:t>.</a:t>
            </a:r>
            <a:endParaRPr lang="ru-RU" sz="950" dirty="0"/>
          </a:p>
          <a:p>
            <a:pPr marL="0" lvl="0" indent="0">
              <a:spcBef>
                <a:spcPts val="1200"/>
              </a:spcBef>
              <a:spcAft>
                <a:spcPts val="1200"/>
              </a:spcAft>
              <a:buNone/>
            </a:pPr>
            <a:r>
              <a:rPr sz="950" b="1" dirty="0" err="1"/>
              <a:t>Насколько</a:t>
            </a:r>
            <a:r>
              <a:rPr sz="950" b="1" dirty="0"/>
              <a:t> </a:t>
            </a:r>
            <a:r>
              <a:rPr sz="950" b="1" dirty="0" err="1"/>
              <a:t>безопасна</a:t>
            </a:r>
            <a:r>
              <a:rPr sz="950" b="1" dirty="0"/>
              <a:t> </a:t>
            </a:r>
            <a:r>
              <a:rPr sz="950" b="1" dirty="0" err="1"/>
              <a:t>вакцина</a:t>
            </a:r>
            <a:r>
              <a:rPr sz="950" b="1" dirty="0"/>
              <a:t>?</a:t>
            </a:r>
            <a:r>
              <a:rPr sz="950" dirty="0"/>
              <a:t> </a:t>
            </a:r>
            <a:r>
              <a:rPr lang="ru-RU" sz="950" dirty="0"/>
              <a:t>Вакцина от коклюша очень безопасна. К распространенным побочным эффектам относятся болезненность в месте введения иглы или появление небольшой безболезненной шишки, которая со временем исчезает. Серьезные побочные эффекты могут включать тяжелые аллергические реакции, такие как затрудненное дыхание, но они встречаются крайне редко. Кроме того, у чуть более 1</a:t>
            </a:r>
            <a:r>
              <a:rPr lang="en-GB" sz="950" dirty="0"/>
              <a:t> </a:t>
            </a:r>
            <a:r>
              <a:rPr lang="ru-RU" sz="950" dirty="0"/>
              <a:t>% детей после введения четвертой дозы бесклеточной вакцины может возникнуть обширный отек верхней части конечности. Это может продолжаться всего несколько дней.</a:t>
            </a:r>
          </a:p>
        </p:txBody>
      </p:sp>
      <p:sp>
        <p:nvSpPr>
          <p:cNvPr id="1352" name="Google Shape;1352;p132"/>
          <p:cNvSpPr txBox="1">
            <a:spLocks noGrp="1"/>
          </p:cNvSpPr>
          <p:nvPr>
            <p:ph type="title"/>
          </p:nvPr>
        </p:nvSpPr>
        <p:spPr>
          <a:xfrm>
            <a:off x="269280" y="84150"/>
            <a:ext cx="7060500" cy="400200"/>
          </a:xfrm>
          <a:prstGeom prst="rect">
            <a:avLst/>
          </a:prstGeom>
          <a:noFill/>
          <a:ln>
            <a:noFill/>
          </a:ln>
        </p:spPr>
        <p:txBody>
          <a:bodyPr spcFirstLastPara="1" wrap="square" lIns="91425" tIns="91425" rIns="91425" bIns="91425" anchor="t" anchorCtr="0">
            <a:noAutofit/>
          </a:bodyPr>
          <a:lstStyle/>
          <a:p>
            <a:pPr lvl="0">
              <a:buSzPts val="990"/>
              <a:defRPr sz="1520" b="1"/>
            </a:pPr>
            <a:r>
              <a:rPr lang="ru-RU" dirty="0"/>
              <a:t>Статья 6. Дифтерия, коклюш, столбняк</a:t>
            </a:r>
            <a:endParaRPr sz="1520" b="1" dirty="0"/>
          </a:p>
        </p:txBody>
      </p:sp>
      <p:sp>
        <p:nvSpPr>
          <p:cNvPr id="1353" name="Google Shape;1353;p132"/>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defRPr sz="2000" b="1">
                <a:solidFill>
                  <a:schemeClr val="dk1"/>
                </a:solidFill>
                <a:latin typeface="Arial"/>
                <a:ea typeface="Arial"/>
                <a:cs typeface="Arial"/>
                <a:sym typeface="Arial"/>
              </a:defRPr>
            </a:pPr>
            <a:r>
              <a:t>Коклюш</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354" name="Google Shape;1354;p132"/>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lang="ru-RU" dirty="0"/>
              <a:t>Коклюш (</a:t>
            </a:r>
            <a:r>
              <a:rPr lang="en-US" dirty="0"/>
              <a:t>whooping cough</a:t>
            </a:r>
            <a:r>
              <a:rPr lang="ru-RU" dirty="0"/>
              <a:t>) получил свое название благодаря характерному звуку «</a:t>
            </a:r>
            <a:r>
              <a:rPr lang="en-US" dirty="0"/>
              <a:t>whoop</a:t>
            </a:r>
            <a:r>
              <a:rPr lang="ru-RU" dirty="0"/>
              <a:t>», который издают люди, страдающие этим заболеванием, когда вдыхают воздух. </a:t>
            </a:r>
            <a:r>
              <a:rPr dirty="0"/>
              <a:t> </a:t>
            </a:r>
            <a:endParaRPr sz="1000" b="0" i="1" u="none" strike="noStrike" cap="none" dirty="0">
              <a:solidFill>
                <a:srgbClr val="000000"/>
              </a:solidFill>
              <a:latin typeface="Arial"/>
              <a:ea typeface="Arial"/>
              <a:cs typeface="Arial"/>
              <a:sym typeface="Arial"/>
            </a:endParaRPr>
          </a:p>
        </p:txBody>
      </p:sp>
      <p:sp>
        <p:nvSpPr>
          <p:cNvPr id="1355" name="Google Shape;1355;p132"/>
          <p:cNvSpPr/>
          <p:nvPr/>
        </p:nvSpPr>
        <p:spPr>
          <a:xfrm>
            <a:off x="1300025" y="40989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356" name="Google Shape;1356;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0"/>
        <p:cNvGrpSpPr/>
        <p:nvPr/>
      </p:nvGrpSpPr>
      <p:grpSpPr>
        <a:xfrm>
          <a:off x="0" y="0"/>
          <a:ext cx="0" cy="0"/>
          <a:chOff x="0" y="0"/>
          <a:chExt cx="0" cy="0"/>
        </a:xfrm>
      </p:grpSpPr>
      <p:sp>
        <p:nvSpPr>
          <p:cNvPr id="1361" name="Google Shape;1361;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defRPr sz="1100"/>
            </a:pPr>
            <a:r>
              <a:rPr b="1" dirty="0" err="1"/>
              <a:t>Заболевание</a:t>
            </a:r>
            <a:r>
              <a:rPr b="1" dirty="0"/>
              <a:t>: </a:t>
            </a:r>
            <a:r>
              <a:rPr dirty="0" err="1"/>
              <a:t>столбняк</a:t>
            </a:r>
            <a:endParaRPr sz="1100" dirty="0"/>
          </a:p>
          <a:p>
            <a:pPr marL="0" lvl="0" indent="0" algn="l" rtl="0">
              <a:lnSpc>
                <a:spcPct val="115000"/>
              </a:lnSpc>
              <a:spcBef>
                <a:spcPts val="1200"/>
              </a:spcBef>
              <a:spcAft>
                <a:spcPts val="0"/>
              </a:spcAft>
              <a:buSzPts val="1800"/>
              <a:buNone/>
            </a:pPr>
            <a:r>
              <a:rPr lang="ru-RU" sz="1100" b="1" dirty="0"/>
              <a:t>Возбудитель заболевания</a:t>
            </a:r>
            <a:r>
              <a:rPr sz="1100" b="1" dirty="0"/>
              <a:t>?</a:t>
            </a:r>
            <a:r>
              <a:rPr sz="1000" dirty="0"/>
              <a:t> </a:t>
            </a:r>
            <a:r>
              <a:rPr sz="1000" dirty="0" err="1"/>
              <a:t>Бактерия</a:t>
            </a:r>
            <a:r>
              <a:rPr sz="1000" dirty="0"/>
              <a:t> </a:t>
            </a:r>
            <a:r>
              <a:rPr sz="1000" dirty="0" err="1"/>
              <a:t>под</a:t>
            </a:r>
            <a:r>
              <a:rPr sz="1000" dirty="0"/>
              <a:t> </a:t>
            </a:r>
            <a:r>
              <a:rPr sz="1000" dirty="0" err="1"/>
              <a:t>названием</a:t>
            </a:r>
            <a:r>
              <a:rPr sz="1000" i="1" dirty="0"/>
              <a:t> Clostridium </a:t>
            </a:r>
            <a:r>
              <a:rPr sz="1000" i="1" dirty="0" err="1"/>
              <a:t>tetani</a:t>
            </a:r>
            <a:r>
              <a:rPr sz="1000" i="1" dirty="0"/>
              <a:t>.</a:t>
            </a:r>
            <a:endParaRPr sz="1000" dirty="0"/>
          </a:p>
          <a:p>
            <a:pPr marL="0" lvl="0" indent="0" algn="l" rtl="0">
              <a:lnSpc>
                <a:spcPct val="115000"/>
              </a:lnSpc>
              <a:spcBef>
                <a:spcPts val="1200"/>
              </a:spcBef>
              <a:spcAft>
                <a:spcPts val="0"/>
              </a:spcAft>
              <a:buSzPts val="1800"/>
              <a:buNone/>
            </a:pPr>
            <a:r>
              <a:rPr lang="ru-RU" sz="1100" b="1" dirty="0"/>
              <a:t>Какие симптомы</a:t>
            </a:r>
            <a:r>
              <a:rPr sz="1100" b="1" dirty="0"/>
              <a:t>?</a:t>
            </a:r>
            <a:r>
              <a:rPr lang="ru-RU" sz="1100" b="1" dirty="0"/>
              <a:t> </a:t>
            </a:r>
            <a:r>
              <a:rPr lang="ru-RU" sz="1000" dirty="0"/>
              <a:t>Люди, зараженные столбняком, испытывают судороги, болезненные мышечные спазмы, высокую температуру, потливость и учащенное сердцебиение.</a:t>
            </a:r>
            <a:endParaRPr sz="1000" dirty="0"/>
          </a:p>
          <a:p>
            <a:pPr marL="0" lvl="0" indent="0" algn="l" rtl="0">
              <a:lnSpc>
                <a:spcPct val="115000"/>
              </a:lnSpc>
              <a:spcBef>
                <a:spcPts val="1200"/>
              </a:spcBef>
              <a:spcAft>
                <a:spcPts val="0"/>
              </a:spcAft>
              <a:buSzPts val="1800"/>
              <a:buNone/>
            </a:pPr>
            <a:r>
              <a:rPr lang="ru-RU" sz="1100" b="1" dirty="0"/>
              <a:t>Как протекает тяжелая форма заболевания</a:t>
            </a:r>
            <a:r>
              <a:rPr sz="1100" b="1" dirty="0"/>
              <a:t>?</a:t>
            </a:r>
            <a:r>
              <a:rPr sz="1000" dirty="0"/>
              <a:t> </a:t>
            </a:r>
            <a:r>
              <a:rPr lang="ru-RU" sz="1000" dirty="0"/>
              <a:t>Люди, тяжело больные столбняком, могут испытывать трудности с дыханием и глотанием из-за мышечных спазмов. В таких случаях люди могут умереть от столбняка.</a:t>
            </a:r>
            <a:endParaRPr sz="1000" dirty="0"/>
          </a:p>
          <a:p>
            <a:pPr marL="0" lvl="0" indent="0" algn="l" rtl="0">
              <a:lnSpc>
                <a:spcPct val="115000"/>
              </a:lnSpc>
              <a:spcBef>
                <a:spcPts val="1200"/>
              </a:spcBef>
              <a:spcAft>
                <a:spcPts val="1200"/>
              </a:spcAft>
              <a:buSzPts val="1800"/>
              <a:buNone/>
            </a:pPr>
            <a:r>
              <a:rPr lang="ru-RU" sz="1100" b="1" dirty="0"/>
              <a:t>Как распространяется?</a:t>
            </a:r>
            <a:r>
              <a:rPr sz="1000" dirty="0"/>
              <a:t> </a:t>
            </a:r>
            <a:r>
              <a:rPr lang="ru-RU" sz="1000" dirty="0"/>
              <a:t>Столбняк </a:t>
            </a:r>
            <a:r>
              <a:rPr lang="ru-RU" sz="1000" u="sng" dirty="0"/>
              <a:t>не может</a:t>
            </a:r>
            <a:r>
              <a:rPr lang="ru-RU" sz="1000" dirty="0"/>
              <a:t> передаваться от человека к человеку. Он может попасть в организм через порезы и ссадины, ожоги, укусы животных, пирсинг, татуировки и инъекции, травмы глаз и инъекции грязных наркотиков.</a:t>
            </a:r>
            <a:endParaRPr sz="1000" dirty="0"/>
          </a:p>
        </p:txBody>
      </p:sp>
      <p:pic>
        <p:nvPicPr>
          <p:cNvPr id="1362" name="Google Shape;1362;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63" name="Google Shape;1363;p133"/>
          <p:cNvSpPr txBox="1">
            <a:spLocks noGrp="1"/>
          </p:cNvSpPr>
          <p:nvPr>
            <p:ph type="title"/>
          </p:nvPr>
        </p:nvSpPr>
        <p:spPr>
          <a:xfrm>
            <a:off x="235620" y="67320"/>
            <a:ext cx="7060500" cy="400200"/>
          </a:xfrm>
          <a:prstGeom prst="rect">
            <a:avLst/>
          </a:prstGeom>
          <a:noFill/>
          <a:ln>
            <a:noFill/>
          </a:ln>
        </p:spPr>
        <p:txBody>
          <a:bodyPr spcFirstLastPara="1" wrap="square" lIns="91425" tIns="91425" rIns="91425" bIns="91425" anchor="t" anchorCtr="0">
            <a:noAutofit/>
          </a:bodyPr>
          <a:lstStyle/>
          <a:p>
            <a:pPr lvl="0">
              <a:buSzPts val="990"/>
              <a:defRPr sz="1520" b="1"/>
            </a:pPr>
            <a:r>
              <a:rPr lang="ru-RU" dirty="0"/>
              <a:t>Статья 6. Дифтерия, коклюш, столбняк</a:t>
            </a:r>
            <a:endParaRPr sz="1520" b="1" dirty="0"/>
          </a:p>
        </p:txBody>
      </p:sp>
      <p:sp>
        <p:nvSpPr>
          <p:cNvPr id="1364" name="Google Shape;1364;p133"/>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defRPr sz="2000" b="1">
                <a:solidFill>
                  <a:schemeClr val="dk1"/>
                </a:solidFill>
                <a:latin typeface="Arial"/>
                <a:ea typeface="Arial"/>
                <a:cs typeface="Arial"/>
                <a:sym typeface="Arial"/>
              </a:defRPr>
            </a:pPr>
            <a:r>
              <a:t>Столбняк</a:t>
            </a:r>
            <a:endParaRPr sz="2000" b="1" i="0" u="none" strike="noStrike" cap="none">
              <a:solidFill>
                <a:schemeClr val="dk1"/>
              </a:solidFill>
              <a:latin typeface="Arial"/>
              <a:ea typeface="Arial"/>
              <a:cs typeface="Arial"/>
              <a:sym typeface="Arial"/>
            </a:endParaRPr>
          </a:p>
        </p:txBody>
      </p:sp>
      <p:sp>
        <p:nvSpPr>
          <p:cNvPr id="1365" name="Google Shape;1365;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75"/>
        <p:cNvGrpSpPr/>
        <p:nvPr/>
      </p:nvGrpSpPr>
      <p:grpSpPr>
        <a:xfrm>
          <a:off x="0" y="0"/>
          <a:ext cx="0" cy="0"/>
          <a:chOff x="0" y="0"/>
          <a:chExt cx="0" cy="0"/>
        </a:xfrm>
      </p:grpSpPr>
      <p:sp>
        <p:nvSpPr>
          <p:cNvPr id="176" name="Google Shape;17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lang="ru-RU" dirty="0"/>
              <a:t>Тест для оценки знаний</a:t>
            </a:r>
            <a:endParaRPr b="1" dirty="0"/>
          </a:p>
        </p:txBody>
      </p:sp>
      <p:sp>
        <p:nvSpPr>
          <p:cNvPr id="177" name="Google Shape;177;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defRPr sz="1650"/>
            </a:pPr>
            <a:r>
              <a:rPr dirty="0"/>
              <a:t>15. </a:t>
            </a:r>
            <a:r>
              <a:rPr dirty="0" err="1"/>
              <a:t>Насколько</a:t>
            </a:r>
            <a:r>
              <a:rPr dirty="0"/>
              <a:t> </a:t>
            </a:r>
            <a:r>
              <a:rPr dirty="0" err="1"/>
              <a:t>уверенно</a:t>
            </a:r>
            <a:r>
              <a:rPr dirty="0"/>
              <a:t> </a:t>
            </a:r>
            <a:r>
              <a:rPr dirty="0" err="1"/>
              <a:t>вы</a:t>
            </a:r>
            <a:r>
              <a:rPr dirty="0"/>
              <a:t> </a:t>
            </a:r>
            <a:r>
              <a:rPr dirty="0" err="1"/>
              <a:t>бы</a:t>
            </a:r>
            <a:r>
              <a:rPr dirty="0"/>
              <a:t> </a:t>
            </a:r>
            <a:r>
              <a:rPr lang="ru-RU" dirty="0"/>
              <a:t>себя </a:t>
            </a:r>
            <a:r>
              <a:rPr dirty="0" err="1"/>
              <a:t>чувствовали</a:t>
            </a:r>
            <a:r>
              <a:rPr dirty="0"/>
              <a:t>, </a:t>
            </a:r>
            <a:r>
              <a:rPr dirty="0" err="1"/>
              <a:t>разговаривая</a:t>
            </a:r>
            <a:r>
              <a:rPr dirty="0"/>
              <a:t> с </a:t>
            </a:r>
            <a:r>
              <a:rPr dirty="0" err="1"/>
              <a:t>кем-то</a:t>
            </a:r>
            <a:r>
              <a:rPr dirty="0"/>
              <a:t> о </a:t>
            </a:r>
            <a:r>
              <a:rPr dirty="0" err="1"/>
              <a:t>вакцинах</a:t>
            </a:r>
            <a:r>
              <a:rPr dirty="0"/>
              <a:t>?</a:t>
            </a:r>
            <a:endParaRPr sz="1650" dirty="0"/>
          </a:p>
          <a:p>
            <a:pPr marL="914400" lvl="1" indent="-317689" algn="l" rtl="0">
              <a:lnSpc>
                <a:spcPct val="140000"/>
              </a:lnSpc>
              <a:spcBef>
                <a:spcPts val="800"/>
              </a:spcBef>
              <a:spcAft>
                <a:spcPts val="0"/>
              </a:spcAft>
              <a:buSzPct val="100000"/>
              <a:buAutoNum type="alphaLcPeriod"/>
              <a:defRPr sz="1650"/>
            </a:pPr>
            <a:r>
              <a:rPr dirty="0" err="1"/>
              <a:t>Совсем</a:t>
            </a:r>
            <a:r>
              <a:rPr dirty="0"/>
              <a:t> </a:t>
            </a:r>
            <a:r>
              <a:rPr dirty="0" err="1"/>
              <a:t>неуверен</a:t>
            </a:r>
            <a:r>
              <a:rPr lang="ru-RU" dirty="0"/>
              <a:t>но</a:t>
            </a:r>
            <a:endParaRPr sz="1650" dirty="0"/>
          </a:p>
          <a:p>
            <a:pPr marL="914400" lvl="1" indent="-317689" algn="l" rtl="0">
              <a:lnSpc>
                <a:spcPct val="140000"/>
              </a:lnSpc>
              <a:spcBef>
                <a:spcPts val="0"/>
              </a:spcBef>
              <a:spcAft>
                <a:spcPts val="0"/>
              </a:spcAft>
              <a:buSzPct val="100000"/>
              <a:buAutoNum type="alphaLcPeriod"/>
              <a:defRPr sz="1650"/>
            </a:pPr>
            <a:r>
              <a:rPr lang="ru-RU" dirty="0"/>
              <a:t>В некоторой степени уверенно</a:t>
            </a:r>
            <a:endParaRPr sz="1650" dirty="0"/>
          </a:p>
          <a:p>
            <a:pPr marL="914400" lvl="1" indent="-317689" algn="l" rtl="0">
              <a:lnSpc>
                <a:spcPct val="140000"/>
              </a:lnSpc>
              <a:spcBef>
                <a:spcPts val="0"/>
              </a:spcBef>
              <a:spcAft>
                <a:spcPts val="0"/>
              </a:spcAft>
              <a:buSzPct val="100000"/>
              <a:buAutoNum type="alphaLcPeriod"/>
              <a:defRPr sz="1650"/>
            </a:pPr>
            <a:r>
              <a:rPr dirty="0" err="1"/>
              <a:t>Уверен</a:t>
            </a:r>
            <a:r>
              <a:rPr lang="ru-RU" dirty="0"/>
              <a:t>но</a:t>
            </a:r>
            <a:endParaRPr sz="1650" dirty="0"/>
          </a:p>
          <a:p>
            <a:pPr marL="914400" lvl="1" indent="-317689" algn="l" rtl="0">
              <a:lnSpc>
                <a:spcPct val="140000"/>
              </a:lnSpc>
              <a:spcBef>
                <a:spcPts val="0"/>
              </a:spcBef>
              <a:spcAft>
                <a:spcPts val="0"/>
              </a:spcAft>
              <a:buSzPct val="100000"/>
              <a:buAutoNum type="alphaLcPeriod"/>
              <a:defRPr sz="1650"/>
            </a:pPr>
            <a:r>
              <a:rPr lang="ru-RU" dirty="0"/>
              <a:t>Очень уверенно</a:t>
            </a:r>
            <a:endParaRPr sz="1650" dirty="0"/>
          </a:p>
          <a:p>
            <a:pPr marL="457200" lvl="0" indent="0" algn="l" rtl="0">
              <a:lnSpc>
                <a:spcPct val="140000"/>
              </a:lnSpc>
              <a:spcBef>
                <a:spcPts val="800"/>
              </a:spcBef>
              <a:spcAft>
                <a:spcPts val="0"/>
              </a:spcAft>
              <a:buSzPct val="128342"/>
              <a:buNone/>
            </a:pPr>
            <a:endParaRPr sz="1650" dirty="0"/>
          </a:p>
          <a:p>
            <a:pPr marL="0" lvl="0" indent="0" algn="l" rtl="0">
              <a:lnSpc>
                <a:spcPct val="140000"/>
              </a:lnSpc>
              <a:spcBef>
                <a:spcPts val="800"/>
              </a:spcBef>
              <a:spcAft>
                <a:spcPts val="0"/>
              </a:spcAft>
              <a:buSzPct val="128342"/>
              <a:buNone/>
              <a:defRPr sz="1650"/>
            </a:pPr>
            <a:r>
              <a:rPr dirty="0"/>
              <a:t>16. </a:t>
            </a:r>
            <a:r>
              <a:rPr dirty="0" err="1"/>
              <a:t>Как</a:t>
            </a:r>
            <a:r>
              <a:rPr dirty="0"/>
              <a:t> </a:t>
            </a:r>
            <a:r>
              <a:rPr dirty="0" err="1"/>
              <a:t>бы</a:t>
            </a:r>
            <a:r>
              <a:rPr dirty="0"/>
              <a:t> </a:t>
            </a:r>
            <a:r>
              <a:rPr dirty="0" err="1"/>
              <a:t>вы</a:t>
            </a:r>
            <a:r>
              <a:rPr dirty="0"/>
              <a:t> </a:t>
            </a:r>
            <a:r>
              <a:rPr dirty="0" err="1"/>
              <a:t>оценили</a:t>
            </a:r>
            <a:r>
              <a:rPr dirty="0"/>
              <a:t> </a:t>
            </a:r>
            <a:r>
              <a:rPr dirty="0" err="1"/>
              <a:t>свои</a:t>
            </a:r>
            <a:r>
              <a:rPr dirty="0"/>
              <a:t> </a:t>
            </a:r>
            <a:r>
              <a:rPr dirty="0" err="1"/>
              <a:t>знания</a:t>
            </a:r>
            <a:r>
              <a:rPr dirty="0"/>
              <a:t> о </a:t>
            </a:r>
            <a:r>
              <a:rPr dirty="0" err="1"/>
              <a:t>вакцинах</a:t>
            </a:r>
            <a:r>
              <a:rPr dirty="0"/>
              <a:t> и </a:t>
            </a:r>
            <a:r>
              <a:rPr lang="ru-RU" dirty="0"/>
              <a:t>заболеваниях, </a:t>
            </a:r>
            <a:r>
              <a:rPr dirty="0" err="1"/>
              <a:t>предотвра</a:t>
            </a:r>
            <a:r>
              <a:rPr lang="ru-RU" dirty="0" err="1"/>
              <a:t>щаемых</a:t>
            </a:r>
            <a:r>
              <a:rPr dirty="0"/>
              <a:t> с </a:t>
            </a:r>
            <a:r>
              <a:rPr dirty="0" err="1"/>
              <a:t>помощью</a:t>
            </a:r>
            <a:r>
              <a:rPr dirty="0"/>
              <a:t> </a:t>
            </a:r>
            <a:r>
              <a:rPr dirty="0" err="1"/>
              <a:t>вакцин</a:t>
            </a:r>
            <a:r>
              <a:rPr dirty="0"/>
              <a:t>? </a:t>
            </a:r>
            <a:endParaRPr sz="1650" dirty="0"/>
          </a:p>
          <a:p>
            <a:pPr marL="914400" lvl="1" indent="-317689" algn="l" rtl="0">
              <a:lnSpc>
                <a:spcPct val="140000"/>
              </a:lnSpc>
              <a:spcBef>
                <a:spcPts val="800"/>
              </a:spcBef>
              <a:spcAft>
                <a:spcPts val="0"/>
              </a:spcAft>
              <a:buSzPct val="100000"/>
              <a:buAutoNum type="alphaLcPeriod"/>
              <a:defRPr sz="1650"/>
            </a:pPr>
            <a:r>
              <a:rPr lang="ru-RU" dirty="0"/>
              <a:t>Немного осведомлен/не осведомлен</a:t>
            </a:r>
            <a:endParaRPr lang="ru-RU" sz="1650" dirty="0"/>
          </a:p>
          <a:p>
            <a:pPr marL="914400" lvl="1" indent="-317689" algn="l" rtl="0">
              <a:lnSpc>
                <a:spcPct val="140000"/>
              </a:lnSpc>
              <a:spcBef>
                <a:spcPts val="0"/>
              </a:spcBef>
              <a:spcAft>
                <a:spcPts val="0"/>
              </a:spcAft>
              <a:buSzPct val="100000"/>
              <a:buAutoNum type="alphaLcPeriod"/>
              <a:defRPr sz="1650"/>
            </a:pPr>
            <a:r>
              <a:rPr lang="ru-RU" dirty="0"/>
              <a:t>В некоторой степени осведомлен</a:t>
            </a:r>
            <a:endParaRPr lang="ru-RU" sz="1650" dirty="0"/>
          </a:p>
          <a:p>
            <a:pPr marL="914400" lvl="1" indent="-317689" algn="l" rtl="0">
              <a:lnSpc>
                <a:spcPct val="140000"/>
              </a:lnSpc>
              <a:spcBef>
                <a:spcPts val="0"/>
              </a:spcBef>
              <a:spcAft>
                <a:spcPts val="0"/>
              </a:spcAft>
              <a:buSzPct val="100000"/>
              <a:buAutoNum type="alphaLcPeriod"/>
              <a:defRPr sz="1650"/>
            </a:pPr>
            <a:r>
              <a:rPr dirty="0" err="1"/>
              <a:t>Довольно</a:t>
            </a:r>
            <a:r>
              <a:rPr dirty="0"/>
              <a:t> </a:t>
            </a:r>
            <a:r>
              <a:rPr lang="ru-RU" dirty="0"/>
              <a:t>хорошо осведомлен</a:t>
            </a:r>
            <a:endParaRPr lang="ru-RU" sz="1650" dirty="0"/>
          </a:p>
          <a:p>
            <a:pPr marL="914400" lvl="1" indent="-317689" algn="l" rtl="0">
              <a:lnSpc>
                <a:spcPct val="140000"/>
              </a:lnSpc>
              <a:spcBef>
                <a:spcPts val="0"/>
              </a:spcBef>
              <a:spcAft>
                <a:spcPts val="0"/>
              </a:spcAft>
              <a:buSzPct val="100000"/>
              <a:buAutoNum type="alphaLcPeriod"/>
              <a:defRPr sz="1650"/>
            </a:pPr>
            <a:r>
              <a:rPr lang="ru-RU" dirty="0"/>
              <a:t>Очень хорошо осведомлен</a:t>
            </a:r>
            <a:endParaRPr lang="ru-RU" sz="1650" dirty="0"/>
          </a:p>
          <a:p>
            <a:pPr marL="0" lvl="0" indent="0" algn="l" rtl="0">
              <a:lnSpc>
                <a:spcPct val="140000"/>
              </a:lnSpc>
              <a:spcBef>
                <a:spcPts val="800"/>
              </a:spcBef>
              <a:spcAft>
                <a:spcPts val="800"/>
              </a:spcAft>
              <a:buSzPct val="128342"/>
              <a:buNone/>
            </a:pPr>
            <a:endParaRPr sz="1650" dirty="0"/>
          </a:p>
        </p:txBody>
      </p:sp>
      <p:sp>
        <p:nvSpPr>
          <p:cNvPr id="178" name="Google Shape;178;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9"/>
        <p:cNvGrpSpPr/>
        <p:nvPr/>
      </p:nvGrpSpPr>
      <p:grpSpPr>
        <a:xfrm>
          <a:off x="0" y="0"/>
          <a:ext cx="0" cy="0"/>
          <a:chOff x="0" y="0"/>
          <a:chExt cx="0" cy="0"/>
        </a:xfrm>
      </p:grpSpPr>
      <p:sp>
        <p:nvSpPr>
          <p:cNvPr id="1370" name="Google Shape;1370;p134"/>
          <p:cNvSpPr txBox="1">
            <a:spLocks noGrp="1"/>
          </p:cNvSpPr>
          <p:nvPr>
            <p:ph type="body" idx="1"/>
          </p:nvPr>
        </p:nvSpPr>
        <p:spPr>
          <a:xfrm>
            <a:off x="311700" y="77764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ru-RU" sz="950" b="1" dirty="0"/>
              <a:t>Кто подвержен риску заражения</a:t>
            </a:r>
            <a:r>
              <a:rPr sz="950" b="1" dirty="0"/>
              <a:t>?</a:t>
            </a:r>
            <a:r>
              <a:rPr sz="950" dirty="0"/>
              <a:t> </a:t>
            </a:r>
            <a:r>
              <a:rPr lang="ru-RU" sz="950" dirty="0"/>
              <a:t>Люди, часто использующие иглы, и те, кто часто контактирует с почвой. Люди с обширными ранами или ожогами, а также </a:t>
            </a:r>
            <a:r>
              <a:rPr lang="ru-RU" sz="950" dirty="0" err="1"/>
              <a:t>невакцинированные</a:t>
            </a:r>
            <a:r>
              <a:rPr lang="ru-RU" sz="950" dirty="0"/>
              <a:t> люди подвержены риску заражения столбняком. </a:t>
            </a:r>
            <a:endParaRPr sz="950" dirty="0"/>
          </a:p>
          <a:p>
            <a:pPr marL="0" lvl="0" indent="0" algn="l" rtl="0">
              <a:lnSpc>
                <a:spcPct val="115000"/>
              </a:lnSpc>
              <a:spcBef>
                <a:spcPts val="1200"/>
              </a:spcBef>
              <a:spcAft>
                <a:spcPts val="0"/>
              </a:spcAft>
              <a:buClr>
                <a:schemeClr val="dk1"/>
              </a:buClr>
              <a:buSzPts val="1100"/>
              <a:buFont typeface="Arial"/>
              <a:buNone/>
            </a:pPr>
            <a:r>
              <a:rPr sz="950" b="1" dirty="0" err="1"/>
              <a:t>Почему</a:t>
            </a:r>
            <a:r>
              <a:rPr sz="950" b="1" dirty="0"/>
              <a:t> </a:t>
            </a:r>
            <a:r>
              <a:rPr sz="950" b="1" dirty="0" err="1"/>
              <a:t>это</a:t>
            </a:r>
            <a:r>
              <a:rPr sz="950" b="1" dirty="0"/>
              <a:t> </a:t>
            </a:r>
            <a:r>
              <a:rPr sz="950" b="1" dirty="0" err="1"/>
              <a:t>важно</a:t>
            </a:r>
            <a:r>
              <a:rPr sz="950" b="1" dirty="0"/>
              <a:t> в </a:t>
            </a:r>
            <a:r>
              <a:rPr sz="950" b="1" dirty="0" err="1"/>
              <a:t>тюрьмах</a:t>
            </a:r>
            <a:r>
              <a:rPr sz="950" b="1" dirty="0"/>
              <a:t>?</a:t>
            </a:r>
            <a:r>
              <a:rPr sz="950" dirty="0"/>
              <a:t> </a:t>
            </a:r>
            <a:r>
              <a:rPr lang="ru-RU" sz="950" dirty="0"/>
              <a:t>Столбняк может возникнуть в результате использования общих игл, что часто происходит в тюрьмах, или в результате заражения через открытую рану. Инъекционное введение наркотиков, смешанных с землей</a:t>
            </a:r>
            <a:r>
              <a:rPr lang="en-GB" sz="950" dirty="0"/>
              <a:t> (</a:t>
            </a:r>
            <a:r>
              <a:rPr lang="ru-RU" sz="950" dirty="0"/>
              <a:t>это делается для того, чтобы увеличить количество продукта), также является источником заражения столбняком в тюрьмах. </a:t>
            </a:r>
            <a:endParaRPr sz="950" dirty="0"/>
          </a:p>
          <a:p>
            <a:pPr marL="0" lvl="0" indent="0" algn="l" rtl="0">
              <a:lnSpc>
                <a:spcPct val="115000"/>
              </a:lnSpc>
              <a:spcBef>
                <a:spcPts val="1200"/>
              </a:spcBef>
              <a:spcAft>
                <a:spcPts val="0"/>
              </a:spcAft>
              <a:buClr>
                <a:schemeClr val="dk1"/>
              </a:buClr>
              <a:buSzPts val="1100"/>
              <a:buFont typeface="Arial"/>
              <a:buNone/>
            </a:pPr>
            <a:r>
              <a:rPr sz="950" b="1" dirty="0" err="1"/>
              <a:t>Какие</a:t>
            </a:r>
            <a:r>
              <a:rPr sz="950" b="1" dirty="0"/>
              <a:t> </a:t>
            </a:r>
            <a:r>
              <a:rPr sz="950" b="1" dirty="0" err="1"/>
              <a:t>существуют</a:t>
            </a:r>
            <a:r>
              <a:rPr sz="950" b="1" dirty="0"/>
              <a:t> </a:t>
            </a:r>
            <a:r>
              <a:rPr sz="950" b="1" dirty="0" err="1"/>
              <a:t>вакцины</a:t>
            </a:r>
            <a:r>
              <a:rPr sz="950" b="1" dirty="0"/>
              <a:t> </a:t>
            </a:r>
            <a:r>
              <a:rPr sz="950" b="1" dirty="0" err="1"/>
              <a:t>против</a:t>
            </a:r>
            <a:r>
              <a:rPr sz="950" b="1" dirty="0"/>
              <a:t> </a:t>
            </a:r>
            <a:r>
              <a:rPr sz="950" b="1" dirty="0" err="1"/>
              <a:t>столбняка</a:t>
            </a:r>
            <a:r>
              <a:rPr sz="950" b="1" dirty="0"/>
              <a:t>? </a:t>
            </a:r>
            <a:r>
              <a:rPr lang="ru-RU" sz="950" dirty="0"/>
              <a:t>Прививка от столбняка почти всегда делается в сочетании с прививкой от дифтерии. Это связано с тем, что обе вакцины более эффективно предотвращают заболевание, если их вводить вместе. Прививка от столбняка может быть сделана одновременно с прививкой от полиомиелита, коклюша, гемофилического гриппа типа </a:t>
            </a:r>
            <a:r>
              <a:rPr lang="en-US" sz="950" dirty="0"/>
              <a:t>b </a:t>
            </a:r>
            <a:r>
              <a:rPr lang="ru-RU" sz="950" dirty="0"/>
              <a:t>и гепатита В.</a:t>
            </a:r>
            <a:endParaRPr sz="950" dirty="0"/>
          </a:p>
          <a:p>
            <a:pPr marL="0" lvl="0" indent="0">
              <a:spcBef>
                <a:spcPts val="1200"/>
              </a:spcBef>
              <a:buNone/>
            </a:pPr>
            <a:r>
              <a:rPr sz="950" b="1" dirty="0" err="1"/>
              <a:t>Насколько</a:t>
            </a:r>
            <a:r>
              <a:rPr sz="950" b="1" dirty="0"/>
              <a:t> </a:t>
            </a:r>
            <a:r>
              <a:rPr sz="950" b="1" dirty="0" err="1"/>
              <a:t>эффективна</a:t>
            </a:r>
            <a:r>
              <a:rPr sz="950" b="1" dirty="0"/>
              <a:t> </a:t>
            </a:r>
            <a:r>
              <a:rPr sz="950" b="1" dirty="0" err="1"/>
              <a:t>вакцина</a:t>
            </a:r>
            <a:r>
              <a:rPr sz="950" b="1" dirty="0"/>
              <a:t>?</a:t>
            </a:r>
            <a:r>
              <a:rPr sz="950" dirty="0"/>
              <a:t> </a:t>
            </a:r>
            <a:r>
              <a:rPr lang="ru-RU" sz="950" dirty="0"/>
              <a:t>Эффективность вакцинации для профилактики столбняка составляет </a:t>
            </a:r>
            <a:r>
              <a:rPr sz="950" dirty="0" err="1"/>
              <a:t>почти</a:t>
            </a:r>
            <a:r>
              <a:rPr sz="950" dirty="0"/>
              <a:t> 100</a:t>
            </a:r>
            <a:r>
              <a:rPr lang="en-GB" sz="950" dirty="0"/>
              <a:t> </a:t>
            </a:r>
            <a:r>
              <a:rPr sz="950" dirty="0"/>
              <a:t>%. </a:t>
            </a:r>
            <a:r>
              <a:rPr lang="ru-RU" sz="950" dirty="0"/>
              <a:t>Для поддержания защиты от столбняка требуются </a:t>
            </a:r>
            <a:r>
              <a:rPr lang="ru-RU" sz="950" dirty="0" err="1"/>
              <a:t>бустерные</a:t>
            </a:r>
            <a:r>
              <a:rPr lang="ru-RU" sz="950" dirty="0"/>
              <a:t> дозы</a:t>
            </a:r>
            <a:r>
              <a:rPr sz="950" dirty="0"/>
              <a:t>. </a:t>
            </a:r>
            <a:r>
              <a:rPr sz="950" dirty="0" err="1"/>
              <a:t>Важно</a:t>
            </a:r>
            <a:r>
              <a:rPr sz="950" dirty="0"/>
              <a:t> </a:t>
            </a:r>
            <a:r>
              <a:rPr sz="950" dirty="0" err="1"/>
              <a:t>отметить</a:t>
            </a:r>
            <a:r>
              <a:rPr sz="950" dirty="0"/>
              <a:t>, </a:t>
            </a:r>
            <a:r>
              <a:rPr sz="950" dirty="0" err="1"/>
              <a:t>что</a:t>
            </a:r>
            <a:r>
              <a:rPr sz="950" dirty="0"/>
              <a:t> </a:t>
            </a:r>
            <a:r>
              <a:rPr sz="950" dirty="0" err="1"/>
              <a:t>если</a:t>
            </a:r>
            <a:r>
              <a:rPr sz="950" dirty="0"/>
              <a:t> </a:t>
            </a:r>
            <a:r>
              <a:rPr sz="950" dirty="0" err="1"/>
              <a:t>вакцинация</a:t>
            </a:r>
            <a:r>
              <a:rPr sz="950" dirty="0"/>
              <a:t> </a:t>
            </a:r>
            <a:r>
              <a:rPr sz="950" dirty="0" err="1"/>
              <a:t>против</a:t>
            </a:r>
            <a:r>
              <a:rPr sz="950" dirty="0"/>
              <a:t> </a:t>
            </a:r>
            <a:r>
              <a:rPr sz="950" dirty="0" err="1"/>
              <a:t>столбняка</a:t>
            </a:r>
            <a:r>
              <a:rPr sz="950" dirty="0"/>
              <a:t> </a:t>
            </a:r>
            <a:r>
              <a:rPr sz="950" dirty="0" err="1"/>
              <a:t>проводится</a:t>
            </a:r>
            <a:r>
              <a:rPr sz="950" dirty="0"/>
              <a:t> </a:t>
            </a:r>
            <a:r>
              <a:rPr lang="ru-RU" sz="950" dirty="0"/>
              <a:t>сразу </a:t>
            </a:r>
            <a:r>
              <a:rPr sz="950" dirty="0" err="1"/>
              <a:t>после</a:t>
            </a:r>
            <a:r>
              <a:rPr sz="950" dirty="0"/>
              <a:t> </a:t>
            </a:r>
            <a:r>
              <a:rPr sz="950" dirty="0" err="1"/>
              <a:t>контакта</a:t>
            </a:r>
            <a:r>
              <a:rPr sz="950" dirty="0"/>
              <a:t> с </a:t>
            </a:r>
            <a:r>
              <a:rPr sz="950" dirty="0" err="1"/>
              <a:t>бактери</a:t>
            </a:r>
            <a:r>
              <a:rPr lang="ru-RU" sz="950" dirty="0"/>
              <a:t>ей</a:t>
            </a:r>
            <a:r>
              <a:rPr sz="950" dirty="0"/>
              <a:t>, </a:t>
            </a:r>
            <a:r>
              <a:rPr lang="ru-RU" sz="950" dirty="0"/>
              <a:t>она</a:t>
            </a:r>
            <a:r>
              <a:rPr sz="950" dirty="0"/>
              <a:t> </a:t>
            </a:r>
            <a:r>
              <a:rPr sz="950" dirty="0" err="1"/>
              <a:t>может</a:t>
            </a:r>
            <a:r>
              <a:rPr sz="950" dirty="0"/>
              <a:t> </a:t>
            </a:r>
            <a:r>
              <a:rPr sz="950" dirty="0" err="1"/>
              <a:t>предотвратить</a:t>
            </a:r>
            <a:r>
              <a:rPr sz="950" dirty="0"/>
              <a:t> </a:t>
            </a:r>
            <a:r>
              <a:rPr sz="950" dirty="0" err="1"/>
              <a:t>серьезное</a:t>
            </a:r>
            <a:r>
              <a:rPr sz="950" dirty="0"/>
              <a:t> </a:t>
            </a:r>
            <a:r>
              <a:rPr sz="950" dirty="0" err="1"/>
              <a:t>заболевание</a:t>
            </a:r>
            <a:r>
              <a:rPr sz="950" dirty="0"/>
              <a:t>. </a:t>
            </a:r>
            <a:endParaRPr lang="de-DE" sz="950" dirty="0"/>
          </a:p>
          <a:p>
            <a:pPr marL="0" lvl="0" indent="0">
              <a:spcBef>
                <a:spcPts val="1200"/>
              </a:spcBef>
              <a:spcAft>
                <a:spcPts val="1200"/>
              </a:spcAft>
              <a:buNone/>
            </a:pPr>
            <a:r>
              <a:rPr sz="950" b="1" dirty="0" err="1"/>
              <a:t>Насколько</a:t>
            </a:r>
            <a:r>
              <a:rPr sz="950" b="1" dirty="0"/>
              <a:t> </a:t>
            </a:r>
            <a:r>
              <a:rPr sz="950" b="1" dirty="0" err="1"/>
              <a:t>безопасна</a:t>
            </a:r>
            <a:r>
              <a:rPr sz="950" b="1" dirty="0"/>
              <a:t> </a:t>
            </a:r>
            <a:r>
              <a:rPr sz="950" b="1" dirty="0" err="1"/>
              <a:t>вакцина</a:t>
            </a:r>
            <a:r>
              <a:rPr sz="950" b="1" dirty="0"/>
              <a:t>?</a:t>
            </a:r>
            <a:r>
              <a:rPr sz="950" dirty="0"/>
              <a:t> </a:t>
            </a:r>
            <a:r>
              <a:rPr lang="ru-RU" sz="950" dirty="0"/>
              <a:t>Вакцина против столбняка очень безопасна. К распространенным побочным эффектам относится болезненность в месте введения иглы или появление небольшой безболезненной шишки, которая со временем исчезает. Серьезные побочные эффекты могут включать тяжелые аллергические реакции, такие как затрудненное дыхание, но они встречаются крайне редко (примерно </a:t>
            </a:r>
            <a:r>
              <a:rPr lang="ru-RU" sz="900" dirty="0"/>
              <a:t>один случай на миллион</a:t>
            </a:r>
            <a:r>
              <a:rPr lang="ru-RU" sz="950" dirty="0"/>
              <a:t>). </a:t>
            </a:r>
          </a:p>
        </p:txBody>
      </p:sp>
      <p:sp>
        <p:nvSpPr>
          <p:cNvPr id="1371" name="Google Shape;1371;p134"/>
          <p:cNvSpPr/>
          <p:nvPr/>
        </p:nvSpPr>
        <p:spPr>
          <a:xfrm>
            <a:off x="1418375" y="4386650"/>
            <a:ext cx="6371700" cy="5805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lang="ru-RU" dirty="0"/>
              <a:t>Столбняк не передается от человека к человеку и может выживать вне организма. Это означает, что если вы хотите быть защищенным от этого заболевания, вам необходимо пройти вакцинацию.</a:t>
            </a:r>
            <a:endParaRPr sz="1000" b="0" i="1" u="none" strike="noStrike" cap="none" dirty="0">
              <a:solidFill>
                <a:srgbClr val="000000"/>
              </a:solidFill>
              <a:latin typeface="Arial"/>
              <a:ea typeface="Arial"/>
              <a:cs typeface="Arial"/>
              <a:sym typeface="Arial"/>
            </a:endParaRPr>
          </a:p>
        </p:txBody>
      </p:sp>
      <p:sp>
        <p:nvSpPr>
          <p:cNvPr id="1372" name="Google Shape;1372;p134"/>
          <p:cNvSpPr/>
          <p:nvPr/>
        </p:nvSpPr>
        <p:spPr>
          <a:xfrm>
            <a:off x="1335975" y="399602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373" name="Google Shape;1373;p134"/>
          <p:cNvSpPr txBox="1">
            <a:spLocks noGrp="1"/>
          </p:cNvSpPr>
          <p:nvPr>
            <p:ph type="title"/>
          </p:nvPr>
        </p:nvSpPr>
        <p:spPr>
          <a:xfrm>
            <a:off x="286110" y="106590"/>
            <a:ext cx="7060500" cy="400200"/>
          </a:xfrm>
          <a:prstGeom prst="rect">
            <a:avLst/>
          </a:prstGeom>
          <a:noFill/>
          <a:ln>
            <a:noFill/>
          </a:ln>
        </p:spPr>
        <p:txBody>
          <a:bodyPr spcFirstLastPara="1" wrap="square" lIns="91425" tIns="91425" rIns="91425" bIns="91425" anchor="t" anchorCtr="0">
            <a:noAutofit/>
          </a:bodyPr>
          <a:lstStyle/>
          <a:p>
            <a:pPr lvl="0">
              <a:buSzPts val="990"/>
              <a:defRPr sz="1520" b="1"/>
            </a:pPr>
            <a:r>
              <a:rPr lang="ru-RU" dirty="0"/>
              <a:t>Статья 6. Дифтерия, коклюш, столбняк</a:t>
            </a:r>
            <a:endParaRPr sz="1520" b="1" dirty="0"/>
          </a:p>
        </p:txBody>
      </p:sp>
      <p:sp>
        <p:nvSpPr>
          <p:cNvPr id="1374" name="Google Shape;1374;p134"/>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defRPr sz="2000" b="1">
                <a:solidFill>
                  <a:schemeClr val="dk1"/>
                </a:solidFill>
                <a:latin typeface="Arial"/>
                <a:ea typeface="Arial"/>
                <a:cs typeface="Arial"/>
                <a:sym typeface="Arial"/>
              </a:defRPr>
            </a:pPr>
            <a:r>
              <a:t>Столбняк</a:t>
            </a:r>
            <a:endParaRPr sz="2000" b="1" i="0" u="none" strike="noStrike" cap="none">
              <a:solidFill>
                <a:schemeClr val="dk1"/>
              </a:solidFill>
              <a:latin typeface="Arial"/>
              <a:ea typeface="Arial"/>
              <a:cs typeface="Arial"/>
              <a:sym typeface="Arial"/>
            </a:endParaRPr>
          </a:p>
        </p:txBody>
      </p:sp>
      <p:sp>
        <p:nvSpPr>
          <p:cNvPr id="1375" name="Google Shape;1375;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79"/>
        <p:cNvGrpSpPr/>
        <p:nvPr/>
      </p:nvGrpSpPr>
      <p:grpSpPr>
        <a:xfrm>
          <a:off x="0" y="0"/>
          <a:ext cx="0" cy="0"/>
          <a:chOff x="0" y="0"/>
          <a:chExt cx="0" cy="0"/>
        </a:xfrm>
      </p:grpSpPr>
      <p:sp>
        <p:nvSpPr>
          <p:cNvPr id="1380" name="Google Shape;1380;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a:t>
            </a:r>
            <a:r>
              <a:rPr b="1" dirty="0"/>
              <a:t> 7.</a:t>
            </a:r>
            <a:r>
              <a:rPr dirty="0"/>
              <a:t> </a:t>
            </a:r>
            <a:r>
              <a:rPr lang="ru-RU" b="1" dirty="0"/>
              <a:t>Полиомиелит</a:t>
            </a:r>
            <a:endParaRPr b="1" dirty="0"/>
          </a:p>
        </p:txBody>
      </p:sp>
      <p:sp>
        <p:nvSpPr>
          <p:cNvPr id="1381" name="Google Shape;1381;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spcBef>
                <a:spcPts val="1200"/>
              </a:spcBef>
              <a:spcAft>
                <a:spcPts val="1200"/>
              </a:spcAft>
              <a:buNone/>
              <a:defRPr sz="1100"/>
            </a:pPr>
            <a:r>
              <a:rPr lang="ru-RU" sz="1100" dirty="0"/>
              <a:t>Полиомиелит известен уже тысячи лет, однако случаи заболевания им начали учащаться в конце 1800-х годов. К 1950-м годам страны, такие как Великобритания, сообщали о тысячах случаев паралича детей из-за полиомиелита и сотнях смертей от этой болезни. Последствия были катастрофическими; как мы сейчас увидим, полиомиелит </a:t>
            </a:r>
            <a:r>
              <a:rPr lang="ru-RU" sz="1100" dirty="0">
                <a:solidFill>
                  <a:schemeClr val="bg2">
                    <a:lumMod val="75000"/>
                  </a:schemeClr>
                </a:solidFill>
              </a:rPr>
              <a:t>—</a:t>
            </a:r>
            <a:r>
              <a:rPr lang="ru-RU" sz="1100" dirty="0"/>
              <a:t> это болезнь, которая в основном поражает детей и может оставить у них осложнения на всю жизнь.</a:t>
            </a:r>
          </a:p>
          <a:p>
            <a:pPr marL="0" lvl="0" indent="0">
              <a:spcBef>
                <a:spcPts val="1200"/>
              </a:spcBef>
              <a:spcAft>
                <a:spcPts val="1200"/>
              </a:spcAft>
              <a:buNone/>
              <a:defRPr sz="1100"/>
            </a:pPr>
            <a:r>
              <a:rPr lang="ru-RU" sz="1100" dirty="0"/>
              <a:t>Вакцинация против полиомиелита оказалась очень эффективной и значительно снизила заболеваемость. Однако во многих странах полиомиелит все еще существует в окружающей среде (например, в источниках воды), поэтому постоянная защита с помощью вакцинации является ключевым фактором недопущения повторного распространения этой болезни.  </a:t>
            </a:r>
            <a:endParaRPr sz="1100" dirty="0"/>
          </a:p>
        </p:txBody>
      </p:sp>
      <p:sp>
        <p:nvSpPr>
          <p:cNvPr id="1382" name="Google Shape;1382;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86"/>
        <p:cNvGrpSpPr/>
        <p:nvPr/>
      </p:nvGrpSpPr>
      <p:grpSpPr>
        <a:xfrm>
          <a:off x="0" y="0"/>
          <a:ext cx="0" cy="0"/>
          <a:chOff x="0" y="0"/>
          <a:chExt cx="0" cy="0"/>
        </a:xfrm>
      </p:grpSpPr>
      <p:sp>
        <p:nvSpPr>
          <p:cNvPr id="1387" name="Google Shape;1387;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pPr>
            <a:r>
              <a:rPr lang="ru-RU" b="1" dirty="0"/>
              <a:t>Статья 7.</a:t>
            </a:r>
            <a:r>
              <a:rPr lang="ru-RU" dirty="0"/>
              <a:t> </a:t>
            </a:r>
            <a:r>
              <a:rPr lang="ru-RU" b="1" dirty="0"/>
              <a:t>Полиомиелит</a:t>
            </a:r>
            <a:endParaRPr b="1" dirty="0"/>
          </a:p>
          <a:p>
            <a:pPr marL="0" lvl="0" indent="0" algn="l" rtl="0">
              <a:lnSpc>
                <a:spcPct val="100000"/>
              </a:lnSpc>
              <a:spcBef>
                <a:spcPts val="0"/>
              </a:spcBef>
              <a:spcAft>
                <a:spcPts val="0"/>
              </a:spcAft>
              <a:buSzPct val="111111"/>
              <a:buNone/>
            </a:pPr>
            <a:endParaRPr dirty="0"/>
          </a:p>
        </p:txBody>
      </p:sp>
      <p:sp>
        <p:nvSpPr>
          <p:cNvPr id="1388" name="Google Shape;1388;p136"/>
          <p:cNvSpPr txBox="1">
            <a:spLocks noGrp="1"/>
          </p:cNvSpPr>
          <p:nvPr>
            <p:ph type="body" idx="1"/>
          </p:nvPr>
        </p:nvSpPr>
        <p:spPr>
          <a:xfrm>
            <a:off x="311700" y="2982050"/>
            <a:ext cx="8520600" cy="22422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defRPr sz="1100"/>
            </a:pPr>
            <a:r>
              <a:rPr b="1" dirty="0" err="1"/>
              <a:t>Заболевание</a:t>
            </a:r>
            <a:r>
              <a:rPr b="1" dirty="0"/>
              <a:t>: </a:t>
            </a:r>
            <a:r>
              <a:rPr dirty="0" err="1"/>
              <a:t>полиомиелит</a:t>
            </a:r>
            <a:endParaRPr sz="1100" dirty="0"/>
          </a:p>
          <a:p>
            <a:pPr marL="0" lvl="0" indent="0">
              <a:spcBef>
                <a:spcPts val="1200"/>
              </a:spcBef>
              <a:buNone/>
            </a:pPr>
            <a:r>
              <a:rPr lang="ru-RU" sz="1100" b="1" dirty="0"/>
              <a:t>Возбудитель заболевания</a:t>
            </a:r>
            <a:r>
              <a:rPr sz="1100" b="1" dirty="0"/>
              <a:t>? </a:t>
            </a:r>
            <a:r>
              <a:rPr sz="1000" dirty="0" err="1"/>
              <a:t>Вирус</a:t>
            </a:r>
            <a:r>
              <a:rPr sz="1000" dirty="0"/>
              <a:t> </a:t>
            </a:r>
            <a:r>
              <a:rPr sz="1000" dirty="0" err="1"/>
              <a:t>под</a:t>
            </a:r>
            <a:r>
              <a:rPr sz="1000" dirty="0"/>
              <a:t> </a:t>
            </a:r>
            <a:r>
              <a:rPr sz="1000" dirty="0" err="1"/>
              <a:t>названием</a:t>
            </a:r>
            <a:r>
              <a:rPr sz="1000" i="1" dirty="0"/>
              <a:t> </a:t>
            </a:r>
            <a:r>
              <a:rPr lang="en-US" sz="1000" dirty="0"/>
              <a:t>Poliovirus</a:t>
            </a:r>
            <a:r>
              <a:rPr sz="1000" i="1" dirty="0"/>
              <a:t>.</a:t>
            </a:r>
            <a:endParaRPr sz="1000" dirty="0"/>
          </a:p>
          <a:p>
            <a:pPr marL="0" lvl="0" indent="0" algn="l" rtl="0">
              <a:lnSpc>
                <a:spcPct val="115000"/>
              </a:lnSpc>
              <a:spcBef>
                <a:spcPts val="1200"/>
              </a:spcBef>
              <a:spcAft>
                <a:spcPts val="0"/>
              </a:spcAft>
              <a:buSzPts val="1800"/>
              <a:buNone/>
            </a:pPr>
            <a:r>
              <a:rPr lang="ru-RU" sz="1100" b="1" dirty="0"/>
              <a:t>Какие симптомы</a:t>
            </a:r>
            <a:r>
              <a:rPr sz="1100" b="1" dirty="0"/>
              <a:t>?</a:t>
            </a:r>
            <a:r>
              <a:rPr sz="1000" dirty="0"/>
              <a:t> </a:t>
            </a:r>
            <a:r>
              <a:rPr lang="ru-RU" sz="1000" dirty="0"/>
              <a:t>Примерно у 70</a:t>
            </a:r>
            <a:r>
              <a:rPr lang="en-GB" sz="1000" dirty="0"/>
              <a:t> </a:t>
            </a:r>
            <a:r>
              <a:rPr lang="ru-RU" sz="1000" dirty="0"/>
              <a:t>% инфицированных людей нет никаких симптомов. У 30</a:t>
            </a:r>
            <a:r>
              <a:rPr lang="en-GB" sz="1000" dirty="0"/>
              <a:t> </a:t>
            </a:r>
            <a:r>
              <a:rPr lang="ru-RU" sz="1000" dirty="0"/>
              <a:t>% заболевших первыми симптомами являются высокая температура, сильная усталость, головная боль, рвота, ригидность затылочных мышц и боль в мышцах.</a:t>
            </a:r>
            <a:endParaRPr sz="1000" dirty="0"/>
          </a:p>
          <a:p>
            <a:pPr marL="0" lvl="0" indent="0" algn="l" rtl="0">
              <a:lnSpc>
                <a:spcPct val="115000"/>
              </a:lnSpc>
              <a:spcBef>
                <a:spcPts val="1200"/>
              </a:spcBef>
              <a:spcAft>
                <a:spcPts val="0"/>
              </a:spcAft>
              <a:buSzPts val="1800"/>
              <a:buNone/>
            </a:pPr>
            <a:r>
              <a:rPr lang="ru-RU" sz="1100" b="1" dirty="0"/>
              <a:t>Как протекает тяжелая форма заболевания</a:t>
            </a:r>
            <a:r>
              <a:rPr sz="1100" b="1" dirty="0"/>
              <a:t>?</a:t>
            </a:r>
            <a:r>
              <a:rPr sz="1000" dirty="0"/>
              <a:t> </a:t>
            </a:r>
            <a:r>
              <a:rPr lang="ru-RU" sz="1000" dirty="0"/>
              <a:t>У одного из 200 человек, заразившихся полиомиелитом, наступает необратимый паралич (обычно в ногах). Среди парализованных 5—10</a:t>
            </a:r>
            <a:r>
              <a:rPr lang="en-GB" sz="1000" dirty="0"/>
              <a:t> </a:t>
            </a:r>
            <a:r>
              <a:rPr lang="ru-RU" sz="1000" dirty="0"/>
              <a:t>% умирают, когда у них парализуются дыхательные мышцы.</a:t>
            </a:r>
            <a:endParaRPr sz="1000" dirty="0"/>
          </a:p>
          <a:p>
            <a:pPr marL="0" lvl="0" indent="0" algn="l" rtl="0">
              <a:lnSpc>
                <a:spcPct val="115000"/>
              </a:lnSpc>
              <a:spcBef>
                <a:spcPts val="1200"/>
              </a:spcBef>
              <a:spcAft>
                <a:spcPts val="1200"/>
              </a:spcAft>
              <a:buSzPts val="1800"/>
              <a:buNone/>
            </a:pPr>
            <a:r>
              <a:rPr lang="ru-RU" sz="1100" b="1" dirty="0"/>
              <a:t>Как распространяется?</a:t>
            </a:r>
            <a:r>
              <a:rPr sz="1000" dirty="0"/>
              <a:t> </a:t>
            </a:r>
            <a:r>
              <a:rPr lang="ru-RU" sz="1000" dirty="0"/>
              <a:t>Полиомиелит обычно передается через контакт с фекалиями (калом) инфицированного человека. Он также может передаваться через капельки от чихания или кашля инфицированного человека, хотя это случается реже. Инфицированные могут распространять болезнь в течение шести недель, даже если они не выглядят больными или не проявляют никаких симптомов. </a:t>
            </a:r>
            <a:endParaRPr sz="1000" dirty="0"/>
          </a:p>
        </p:txBody>
      </p:sp>
      <p:pic>
        <p:nvPicPr>
          <p:cNvPr id="1389" name="Google Shape;1389;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90" name="Google Shape;1390;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91" name="Google Shape;1391;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92" name="Google Shape;1392;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96"/>
        <p:cNvGrpSpPr/>
        <p:nvPr/>
      </p:nvGrpSpPr>
      <p:grpSpPr>
        <a:xfrm>
          <a:off x="0" y="0"/>
          <a:ext cx="0" cy="0"/>
          <a:chOff x="0" y="0"/>
          <a:chExt cx="0" cy="0"/>
        </a:xfrm>
      </p:grpSpPr>
      <p:sp>
        <p:nvSpPr>
          <p:cNvPr id="1397" name="Google Shape;1397;p137"/>
          <p:cNvSpPr txBox="1">
            <a:spLocks noGrp="1"/>
          </p:cNvSpPr>
          <p:nvPr>
            <p:ph type="body" idx="1"/>
          </p:nvPr>
        </p:nvSpPr>
        <p:spPr>
          <a:xfrm>
            <a:off x="311700" y="91674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05000"/>
              </a:lnSpc>
              <a:spcBef>
                <a:spcPts val="0"/>
              </a:spcBef>
              <a:spcAft>
                <a:spcPts val="0"/>
              </a:spcAft>
              <a:buSzPts val="1800"/>
              <a:buNone/>
            </a:pPr>
            <a:r>
              <a:rPr lang="ru-RU" sz="900" b="1" dirty="0"/>
              <a:t>Кто подвержен риску заражения</a:t>
            </a:r>
            <a:r>
              <a:rPr sz="900" b="1" dirty="0"/>
              <a:t>?</a:t>
            </a:r>
            <a:r>
              <a:rPr sz="900" dirty="0"/>
              <a:t> </a:t>
            </a:r>
            <a:r>
              <a:rPr lang="ru-RU" sz="900" dirty="0"/>
              <a:t>Полиомиелит в основном поражает детей в возрасте до 5 лет. Однако заразиться может любой человек любого возраста, не прошедший вакцинацию.</a:t>
            </a:r>
            <a:endParaRPr sz="900" dirty="0"/>
          </a:p>
          <a:p>
            <a:pPr marL="0" lvl="0" indent="0" algn="l" rtl="0">
              <a:lnSpc>
                <a:spcPct val="105000"/>
              </a:lnSpc>
              <a:spcBef>
                <a:spcPts val="1200"/>
              </a:spcBef>
              <a:spcAft>
                <a:spcPts val="0"/>
              </a:spcAft>
              <a:buClr>
                <a:schemeClr val="dk1"/>
              </a:buClr>
              <a:buSzPts val="1100"/>
              <a:buFont typeface="Arial"/>
              <a:buNone/>
            </a:pPr>
            <a:r>
              <a:rPr sz="900" b="1" dirty="0" err="1"/>
              <a:t>Почему</a:t>
            </a:r>
            <a:r>
              <a:rPr sz="900" b="1" dirty="0"/>
              <a:t> </a:t>
            </a:r>
            <a:r>
              <a:rPr sz="900" b="1" dirty="0" err="1"/>
              <a:t>это</a:t>
            </a:r>
            <a:r>
              <a:rPr sz="900" b="1" dirty="0"/>
              <a:t> </a:t>
            </a:r>
            <a:r>
              <a:rPr sz="900" b="1" dirty="0" err="1"/>
              <a:t>важно</a:t>
            </a:r>
            <a:r>
              <a:rPr sz="900" b="1" dirty="0"/>
              <a:t> в </a:t>
            </a:r>
            <a:r>
              <a:rPr sz="900" b="1" dirty="0" err="1"/>
              <a:t>тюрьмах</a:t>
            </a:r>
            <a:r>
              <a:rPr sz="900" b="1" dirty="0"/>
              <a:t>?</a:t>
            </a:r>
            <a:r>
              <a:rPr sz="900" dirty="0"/>
              <a:t> </a:t>
            </a:r>
            <a:r>
              <a:rPr lang="ru-RU" sz="900" dirty="0"/>
              <a:t>Скученность в помещениях и плохие санитарные условия в тюрьмах способствуют распространению полиомиелита. </a:t>
            </a:r>
            <a:endParaRPr sz="900" dirty="0"/>
          </a:p>
          <a:p>
            <a:pPr marL="0" lvl="0" indent="0" algn="l" rtl="0">
              <a:lnSpc>
                <a:spcPct val="105000"/>
              </a:lnSpc>
              <a:spcBef>
                <a:spcPts val="1200"/>
              </a:spcBef>
              <a:spcAft>
                <a:spcPts val="0"/>
              </a:spcAft>
              <a:buSzPts val="1800"/>
              <a:buNone/>
              <a:defRPr sz="1000"/>
            </a:pPr>
            <a:r>
              <a:rPr sz="900" b="1" dirty="0" err="1"/>
              <a:t>Какие</a:t>
            </a:r>
            <a:r>
              <a:rPr sz="900" b="1" dirty="0"/>
              <a:t> </a:t>
            </a:r>
            <a:r>
              <a:rPr sz="900" b="1" dirty="0" err="1"/>
              <a:t>существуют</a:t>
            </a:r>
            <a:r>
              <a:rPr sz="900" b="1" dirty="0"/>
              <a:t> </a:t>
            </a:r>
            <a:r>
              <a:rPr sz="900" b="1" dirty="0" err="1"/>
              <a:t>вакцины</a:t>
            </a:r>
            <a:r>
              <a:rPr sz="900" b="1" dirty="0"/>
              <a:t> </a:t>
            </a:r>
            <a:r>
              <a:rPr sz="900" b="1" dirty="0" err="1"/>
              <a:t>против</a:t>
            </a:r>
            <a:r>
              <a:rPr sz="900" b="1" dirty="0"/>
              <a:t> </a:t>
            </a:r>
            <a:r>
              <a:rPr sz="900" b="1" dirty="0" err="1"/>
              <a:t>полиомиелита</a:t>
            </a:r>
            <a:r>
              <a:rPr sz="900" b="1" dirty="0"/>
              <a:t>? </a:t>
            </a:r>
            <a:r>
              <a:rPr lang="ru-RU" sz="900" dirty="0"/>
              <a:t>Существуют две вакцины против полиомиелита </a:t>
            </a:r>
            <a:r>
              <a:rPr lang="ru-RU" sz="900" dirty="0">
                <a:solidFill>
                  <a:schemeClr val="bg2">
                    <a:lumMod val="75000"/>
                  </a:schemeClr>
                </a:solidFill>
              </a:rPr>
              <a:t>—</a:t>
            </a:r>
            <a:r>
              <a:rPr lang="ru-RU" sz="900" dirty="0"/>
              <a:t> </a:t>
            </a:r>
            <a:r>
              <a:rPr lang="en-US" sz="900" dirty="0"/>
              <a:t>IPV</a:t>
            </a:r>
            <a:r>
              <a:rPr lang="ru-RU" sz="900" dirty="0"/>
              <a:t> (инактивированная полиомиелитная вакцина) и </a:t>
            </a:r>
            <a:r>
              <a:rPr lang="en-US" sz="900" dirty="0"/>
              <a:t>OPV</a:t>
            </a:r>
            <a:r>
              <a:rPr lang="ru-RU" sz="900" dirty="0"/>
              <a:t> (оральная полиомиелитная вакцина). Обе они защищают от полиомиелита. </a:t>
            </a:r>
            <a:r>
              <a:rPr lang="en-US" sz="900" dirty="0"/>
              <a:t>IPV</a:t>
            </a:r>
            <a:r>
              <a:rPr lang="ru-RU" sz="900" dirty="0"/>
              <a:t> вводится в виде инъекции, а </a:t>
            </a:r>
            <a:r>
              <a:rPr lang="en-US" sz="900" dirty="0"/>
              <a:t>OPV</a:t>
            </a:r>
            <a:r>
              <a:rPr lang="ru-RU" sz="900" dirty="0"/>
              <a:t> </a:t>
            </a:r>
            <a:r>
              <a:rPr lang="ru-RU" sz="900" dirty="0">
                <a:solidFill>
                  <a:schemeClr val="bg2">
                    <a:lumMod val="75000"/>
                  </a:schemeClr>
                </a:solidFill>
              </a:rPr>
              <a:t>—</a:t>
            </a:r>
            <a:r>
              <a:rPr lang="ru-RU" sz="900" dirty="0"/>
              <a:t> в виде капель на язык.</a:t>
            </a:r>
            <a:endParaRPr sz="900" dirty="0"/>
          </a:p>
          <a:p>
            <a:pPr marL="0" lvl="0" indent="0">
              <a:lnSpc>
                <a:spcPct val="105000"/>
              </a:lnSpc>
              <a:spcBef>
                <a:spcPts val="1200"/>
              </a:spcBef>
              <a:buNone/>
            </a:pPr>
            <a:r>
              <a:rPr sz="900" b="1" dirty="0" err="1"/>
              <a:t>Насколько</a:t>
            </a:r>
            <a:r>
              <a:rPr sz="900" b="1" dirty="0"/>
              <a:t> </a:t>
            </a:r>
            <a:r>
              <a:rPr sz="900" b="1" dirty="0" err="1"/>
              <a:t>эффективна</a:t>
            </a:r>
            <a:r>
              <a:rPr sz="900" b="1" dirty="0"/>
              <a:t> </a:t>
            </a:r>
            <a:r>
              <a:rPr sz="900" b="1" dirty="0" err="1"/>
              <a:t>вакцина</a:t>
            </a:r>
            <a:r>
              <a:rPr sz="900" b="1" dirty="0"/>
              <a:t>?</a:t>
            </a:r>
            <a:r>
              <a:rPr sz="900" dirty="0"/>
              <a:t> </a:t>
            </a:r>
            <a:r>
              <a:rPr lang="ru-RU" sz="900" dirty="0"/>
              <a:t>Эффективность вакцинации тремя дозами для профилактики полиомиелита составляет </a:t>
            </a:r>
            <a:r>
              <a:rPr sz="900" dirty="0"/>
              <a:t>99</a:t>
            </a:r>
            <a:r>
              <a:rPr lang="en-GB" sz="900" dirty="0"/>
              <a:t> </a:t>
            </a:r>
            <a:r>
              <a:rPr sz="900" dirty="0"/>
              <a:t>%. </a:t>
            </a:r>
            <a:r>
              <a:rPr lang="ru-RU" sz="900" dirty="0"/>
              <a:t>Для поддержания защиты от полиомиелита требуются </a:t>
            </a:r>
            <a:r>
              <a:rPr lang="ru-RU" sz="900" dirty="0" err="1"/>
              <a:t>бустерные</a:t>
            </a:r>
            <a:r>
              <a:rPr lang="ru-RU" sz="900" dirty="0"/>
              <a:t> дозы</a:t>
            </a:r>
            <a:r>
              <a:rPr sz="900" dirty="0"/>
              <a:t>.</a:t>
            </a:r>
          </a:p>
          <a:p>
            <a:pPr marL="0" lvl="0" indent="0">
              <a:lnSpc>
                <a:spcPct val="105000"/>
              </a:lnSpc>
              <a:spcBef>
                <a:spcPts val="1200"/>
              </a:spcBef>
              <a:buNone/>
            </a:pPr>
            <a:r>
              <a:rPr sz="900" b="1" dirty="0" err="1"/>
              <a:t>Насколько</a:t>
            </a:r>
            <a:r>
              <a:rPr sz="900" b="1" dirty="0"/>
              <a:t> </a:t>
            </a:r>
            <a:r>
              <a:rPr sz="900" b="1" dirty="0" err="1"/>
              <a:t>безопасна</a:t>
            </a:r>
            <a:r>
              <a:rPr sz="900" b="1" dirty="0"/>
              <a:t> </a:t>
            </a:r>
            <a:r>
              <a:rPr sz="900" b="1" dirty="0" err="1"/>
              <a:t>вакцина</a:t>
            </a:r>
            <a:r>
              <a:rPr sz="900" b="1" dirty="0"/>
              <a:t>?</a:t>
            </a:r>
            <a:r>
              <a:rPr sz="900" dirty="0"/>
              <a:t> </a:t>
            </a:r>
            <a:r>
              <a:rPr lang="ru-RU" sz="900" dirty="0"/>
              <a:t>Обе вакцины против полиомиелита считаются безопасными. К распространенным побочным эффектам относится болезненность в месте введения иглы. Серьезных побочных эффектов от вакцины </a:t>
            </a:r>
            <a:r>
              <a:rPr lang="en-US" sz="900" dirty="0"/>
              <a:t>IPV</a:t>
            </a:r>
            <a:r>
              <a:rPr lang="ru-RU" sz="900" dirty="0"/>
              <a:t> не зарегистрировано, за исключением риска тяжелой аллергической реакции (анафилаксии), которая встречается крайне редко (примерно один случай на миллион). </a:t>
            </a:r>
          </a:p>
          <a:p>
            <a:pPr marL="0" lvl="0" indent="0">
              <a:lnSpc>
                <a:spcPct val="105000"/>
              </a:lnSpc>
              <a:spcBef>
                <a:spcPts val="1200"/>
              </a:spcBef>
              <a:spcAft>
                <a:spcPts val="1200"/>
              </a:spcAft>
              <a:buNone/>
              <a:defRPr sz="800"/>
            </a:pPr>
            <a:r>
              <a:rPr dirty="0"/>
              <a:t>*** </a:t>
            </a:r>
            <a:r>
              <a:rPr lang="en-US" dirty="0"/>
              <a:t>OPV</a:t>
            </a:r>
            <a:r>
              <a:rPr lang="ru-RU" dirty="0"/>
              <a:t> </a:t>
            </a:r>
            <a:r>
              <a:rPr lang="ru-RU" dirty="0">
                <a:solidFill>
                  <a:schemeClr val="bg2">
                    <a:lumMod val="75000"/>
                  </a:schemeClr>
                </a:solidFill>
              </a:rPr>
              <a:t>—</a:t>
            </a:r>
            <a:r>
              <a:rPr lang="ru-RU" dirty="0"/>
              <a:t> это вакцина, созданная путем ослабления вируса полиомиелита, чтобы он не мог вызывать заболевание. Однако в некоторых очень редких случаях вирус может вновь стать способным вызывать заболевание. Обычно это не влияет на человека, получившего вакцину, он по-прежнему защищен от полиомиелита и, как правило, не заболевает. Однако этот человек может выделять активный вирус полиомиелита в своих фекалиях. Это означает, что если </a:t>
            </a:r>
            <a:r>
              <a:rPr lang="ru-RU" dirty="0" err="1"/>
              <a:t>невакцинированные</a:t>
            </a:r>
            <a:r>
              <a:rPr lang="ru-RU" dirty="0"/>
              <a:t> люди вступят в контакт с фекалиями этого человека, они могут заразиться полиомиелитом.</a:t>
            </a:r>
            <a:r>
              <a:rPr dirty="0"/>
              <a:t> ***</a:t>
            </a:r>
            <a:endParaRPr sz="800" dirty="0"/>
          </a:p>
        </p:txBody>
      </p:sp>
      <p:sp>
        <p:nvSpPr>
          <p:cNvPr id="1398" name="Google Shape;1398;p137"/>
          <p:cNvSpPr/>
          <p:nvPr/>
        </p:nvSpPr>
        <p:spPr>
          <a:xfrm>
            <a:off x="1342150" y="4355000"/>
            <a:ext cx="6371700" cy="6549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dirty="0" err="1"/>
              <a:t>Полиомиелит</a:t>
            </a:r>
            <a:r>
              <a:rPr dirty="0"/>
              <a:t> </a:t>
            </a:r>
            <a:r>
              <a:rPr lang="ru-RU" dirty="0"/>
              <a:t>был широко распространен в первой половине 1900-х годов. Многие известные люди, такие как президент США Франклин Д. Рузвельт, художница Фрида </a:t>
            </a:r>
            <a:r>
              <a:rPr lang="ru-RU" dirty="0" err="1"/>
              <a:t>Кало</a:t>
            </a:r>
            <a:r>
              <a:rPr lang="ru-RU" dirty="0"/>
              <a:t> или певица </a:t>
            </a:r>
            <a:r>
              <a:rPr lang="ru-RU" dirty="0" err="1"/>
              <a:t>Джони</a:t>
            </a:r>
            <a:r>
              <a:rPr lang="ru-RU" dirty="0"/>
              <a:t> Митчелл, страдали от полиомиелита и имели осложнения на протяжении всей жизни. </a:t>
            </a:r>
            <a:endParaRPr sz="1000" b="0" i="1" u="none" strike="noStrike" cap="none" dirty="0">
              <a:solidFill>
                <a:srgbClr val="000000"/>
              </a:solidFill>
              <a:latin typeface="Arial"/>
              <a:ea typeface="Arial"/>
              <a:cs typeface="Arial"/>
              <a:sym typeface="Arial"/>
            </a:endParaRPr>
          </a:p>
        </p:txBody>
      </p:sp>
      <p:sp>
        <p:nvSpPr>
          <p:cNvPr id="1399" name="Google Shape;1399;p137"/>
          <p:cNvSpPr/>
          <p:nvPr/>
        </p:nvSpPr>
        <p:spPr>
          <a:xfrm>
            <a:off x="1277675" y="40039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400" name="Google Shape;1400;p137"/>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lvl="0" algn="ctr">
              <a:buSzPts val="2500"/>
              <a:defRPr sz="2500">
                <a:solidFill>
                  <a:schemeClr val="dk1"/>
                </a:solidFill>
                <a:latin typeface="Arial"/>
                <a:ea typeface="Arial"/>
                <a:cs typeface="Arial"/>
                <a:sym typeface="Arial"/>
              </a:defRPr>
            </a:pPr>
            <a:r>
              <a:rPr lang="ru-RU" b="1" dirty="0"/>
              <a:t>Статья 7.</a:t>
            </a:r>
            <a:r>
              <a:rPr lang="ru-RU" dirty="0"/>
              <a:t> </a:t>
            </a:r>
            <a:r>
              <a:rPr lang="ru-RU" b="1" dirty="0"/>
              <a:t>Полиомиелит</a:t>
            </a:r>
            <a:endParaRPr sz="2500" b="1" i="0" u="none" strike="noStrike" cap="none" dirty="0">
              <a:solidFill>
                <a:schemeClr val="dk1"/>
              </a:solidFill>
              <a:latin typeface="Arial"/>
              <a:ea typeface="Arial"/>
              <a:cs typeface="Arial"/>
              <a:sym typeface="Arial"/>
            </a:endParaRPr>
          </a:p>
        </p:txBody>
      </p:sp>
      <p:sp>
        <p:nvSpPr>
          <p:cNvPr id="1401" name="Google Shape;1401;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05"/>
        <p:cNvGrpSpPr/>
        <p:nvPr/>
      </p:nvGrpSpPr>
      <p:grpSpPr>
        <a:xfrm>
          <a:off x="0" y="0"/>
          <a:ext cx="0" cy="0"/>
          <a:chOff x="0" y="0"/>
          <a:chExt cx="0" cy="0"/>
        </a:xfrm>
      </p:grpSpPr>
      <p:sp>
        <p:nvSpPr>
          <p:cNvPr id="1406" name="Google Shape;1406;p138"/>
          <p:cNvSpPr txBox="1">
            <a:spLocks noGrp="1"/>
          </p:cNvSpPr>
          <p:nvPr>
            <p:ph type="body" idx="1"/>
          </p:nvPr>
        </p:nvSpPr>
        <p:spPr>
          <a:xfrm>
            <a:off x="311700" y="1215675"/>
            <a:ext cx="8520600" cy="2646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defRPr sz="1100"/>
            </a:pPr>
            <a:r>
              <a:rPr dirty="0" err="1"/>
              <a:t>Инвазивная</a:t>
            </a:r>
            <a:r>
              <a:rPr dirty="0"/>
              <a:t> </a:t>
            </a:r>
            <a:r>
              <a:rPr dirty="0" err="1"/>
              <a:t>пневмококковая</a:t>
            </a:r>
            <a:r>
              <a:rPr dirty="0"/>
              <a:t> </a:t>
            </a:r>
            <a:r>
              <a:rPr dirty="0" err="1"/>
              <a:t>инфекция</a:t>
            </a:r>
            <a:r>
              <a:rPr dirty="0"/>
              <a:t> </a:t>
            </a:r>
            <a:r>
              <a:rPr dirty="0" err="1"/>
              <a:t>вызывается</a:t>
            </a:r>
            <a:r>
              <a:rPr dirty="0"/>
              <a:t> </a:t>
            </a:r>
            <a:r>
              <a:rPr dirty="0" err="1"/>
              <a:t>группой</a:t>
            </a:r>
            <a:r>
              <a:rPr dirty="0"/>
              <a:t> </a:t>
            </a:r>
            <a:r>
              <a:rPr dirty="0" err="1"/>
              <a:t>из</a:t>
            </a:r>
            <a:r>
              <a:rPr dirty="0"/>
              <a:t> </a:t>
            </a:r>
            <a:r>
              <a:rPr dirty="0" err="1"/>
              <a:t>более</a:t>
            </a:r>
            <a:r>
              <a:rPr dirty="0"/>
              <a:t> </a:t>
            </a:r>
            <a:r>
              <a:rPr dirty="0" err="1"/>
              <a:t>чем</a:t>
            </a:r>
            <a:r>
              <a:rPr dirty="0"/>
              <a:t> 90 </a:t>
            </a:r>
            <a:r>
              <a:rPr dirty="0" err="1"/>
              <a:t>бактерий</a:t>
            </a:r>
            <a:r>
              <a:rPr dirty="0"/>
              <a:t>. </a:t>
            </a:r>
            <a:r>
              <a:rPr dirty="0" err="1"/>
              <a:t>Как</a:t>
            </a:r>
            <a:r>
              <a:rPr dirty="0"/>
              <a:t> </a:t>
            </a:r>
            <a:r>
              <a:rPr dirty="0" err="1"/>
              <a:t>правило</a:t>
            </a:r>
            <a:r>
              <a:rPr dirty="0"/>
              <a:t>, </a:t>
            </a:r>
            <a:r>
              <a:rPr dirty="0" err="1"/>
              <a:t>он</a:t>
            </a:r>
            <a:r>
              <a:rPr lang="ru-RU" dirty="0"/>
              <a:t>а</a:t>
            </a:r>
            <a:r>
              <a:rPr dirty="0"/>
              <a:t> </a:t>
            </a:r>
            <a:r>
              <a:rPr dirty="0" err="1"/>
              <a:t>поражает</a:t>
            </a:r>
            <a:r>
              <a:rPr dirty="0"/>
              <a:t> </a:t>
            </a:r>
            <a:r>
              <a:rPr dirty="0" err="1"/>
              <a:t>очень</a:t>
            </a:r>
            <a:r>
              <a:rPr dirty="0"/>
              <a:t> </a:t>
            </a:r>
            <a:r>
              <a:rPr dirty="0" err="1"/>
              <a:t>молодых</a:t>
            </a:r>
            <a:r>
              <a:rPr dirty="0"/>
              <a:t> и </a:t>
            </a:r>
            <a:r>
              <a:rPr dirty="0" err="1"/>
              <a:t>пожилых</a:t>
            </a:r>
            <a:r>
              <a:rPr dirty="0"/>
              <a:t> </a:t>
            </a:r>
            <a:r>
              <a:rPr dirty="0" err="1"/>
              <a:t>людей</a:t>
            </a:r>
            <a:r>
              <a:rPr dirty="0"/>
              <a:t>. </a:t>
            </a:r>
            <a:endParaRPr lang="ru-RU" dirty="0"/>
          </a:p>
          <a:p>
            <a:pPr marL="0" lvl="0" indent="0" algn="l" rtl="0">
              <a:lnSpc>
                <a:spcPct val="115000"/>
              </a:lnSpc>
              <a:spcBef>
                <a:spcPts val="0"/>
              </a:spcBef>
              <a:spcAft>
                <a:spcPts val="0"/>
              </a:spcAft>
              <a:buSzPts val="1800"/>
              <a:buNone/>
              <a:defRPr sz="1100"/>
            </a:pPr>
            <a:endParaRPr lang="ru-RU" sz="1100" dirty="0"/>
          </a:p>
          <a:p>
            <a:pPr marL="0" lvl="0" indent="0">
              <a:spcBef>
                <a:spcPts val="1200"/>
              </a:spcBef>
              <a:buNone/>
              <a:defRPr sz="1100"/>
            </a:pPr>
            <a:r>
              <a:rPr lang="ru-RU" sz="1100" dirty="0"/>
              <a:t>Вакцинация против пневмококковой инфекции была введена совсем недавно (с середины 2000-х годов), поэтому вполне возможно, что многие люди могли пропустить или не получить эту вакцину. Поскольку разные типы бактерий поражают разные возрастные группы, вакцины, которые вводятся детям, отличаются от тех, которые вводятся пожилым людям. Поэтому важно, чтобы люди получали правильную пневмококковую вакцину, рекомендованную для их возраста. </a:t>
            </a:r>
            <a:endParaRPr sz="1100" dirty="0"/>
          </a:p>
          <a:p>
            <a:pPr marL="0" lvl="0" indent="0">
              <a:spcBef>
                <a:spcPts val="1200"/>
              </a:spcBef>
              <a:spcAft>
                <a:spcPts val="1200"/>
              </a:spcAft>
              <a:buNone/>
              <a:defRPr sz="1100"/>
            </a:pPr>
            <a:r>
              <a:rPr lang="ru-RU" sz="1100" dirty="0"/>
              <a:t>В тюрьмах возможны вспышки пневмококковых инфекций, поскольку люди живут в условиях скученности, часто без надлежащей вентиляции, а это означает, что бактерии могут легко распространяться по воздуху или через поверхности общего пользования. Заключенные также могут подвергаться повышенному риску тяжелых осложнений от пневмококковой инфекции, особенно если у них есть сопутствующие хронические заболевания. </a:t>
            </a:r>
            <a:endParaRPr sz="1100" dirty="0"/>
          </a:p>
        </p:txBody>
      </p:sp>
      <p:sp>
        <p:nvSpPr>
          <p:cNvPr id="1407" name="Google Shape;1407;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b="1" dirty="0" err="1"/>
              <a:t>Статья</a:t>
            </a:r>
            <a:r>
              <a:rPr b="1" dirty="0"/>
              <a:t> 8</a:t>
            </a:r>
            <a:r>
              <a:rPr dirty="0"/>
              <a:t>. </a:t>
            </a:r>
            <a:r>
              <a:rPr lang="ru-RU" b="1" dirty="0"/>
              <a:t>Пневмококковая инфекция</a:t>
            </a:r>
            <a:endParaRPr b="1" dirty="0"/>
          </a:p>
          <a:p>
            <a:pPr marL="0" lvl="0" indent="0" algn="l" rtl="0">
              <a:lnSpc>
                <a:spcPct val="100000"/>
              </a:lnSpc>
              <a:spcBef>
                <a:spcPts val="0"/>
              </a:spcBef>
              <a:spcAft>
                <a:spcPts val="0"/>
              </a:spcAft>
              <a:buSzPct val="111111"/>
              <a:buNone/>
            </a:pPr>
            <a:endParaRPr dirty="0"/>
          </a:p>
        </p:txBody>
      </p:sp>
      <p:sp>
        <p:nvSpPr>
          <p:cNvPr id="1408" name="Google Shape;1408;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12"/>
        <p:cNvGrpSpPr/>
        <p:nvPr/>
      </p:nvGrpSpPr>
      <p:grpSpPr>
        <a:xfrm>
          <a:off x="0" y="0"/>
          <a:ext cx="0" cy="0"/>
          <a:chOff x="0" y="0"/>
          <a:chExt cx="0" cy="0"/>
        </a:xfrm>
      </p:grpSpPr>
      <p:sp>
        <p:nvSpPr>
          <p:cNvPr id="1413" name="Google Shape;1413;p139"/>
          <p:cNvSpPr txBox="1">
            <a:spLocks noGrp="1"/>
          </p:cNvSpPr>
          <p:nvPr>
            <p:ph type="body" idx="1"/>
          </p:nvPr>
        </p:nvSpPr>
        <p:spPr>
          <a:xfrm>
            <a:off x="311700" y="2881260"/>
            <a:ext cx="8520600" cy="1998000"/>
          </a:xfrm>
          <a:prstGeom prst="rect">
            <a:avLst/>
          </a:prstGeom>
          <a:noFill/>
          <a:ln>
            <a:noFill/>
          </a:ln>
        </p:spPr>
        <p:txBody>
          <a:bodyPr spcFirstLastPara="1" wrap="square" lIns="91425" tIns="91425" rIns="91425" bIns="91425" anchor="t" anchorCtr="0">
            <a:noAutofit/>
          </a:bodyPr>
          <a:lstStyle/>
          <a:p>
            <a:pPr marL="0" lvl="0" indent="0">
              <a:buSzPct val="211143"/>
              <a:buNone/>
            </a:pPr>
            <a:r>
              <a:rPr sz="800" b="1" dirty="0" err="1"/>
              <a:t>Заболевание</a:t>
            </a:r>
            <a:r>
              <a:rPr sz="800" b="1" dirty="0"/>
              <a:t>: </a:t>
            </a:r>
            <a:r>
              <a:rPr lang="ru-RU" sz="800" dirty="0"/>
              <a:t>п</a:t>
            </a:r>
            <a:r>
              <a:rPr sz="800" dirty="0" err="1"/>
              <a:t>невмококковая</a:t>
            </a:r>
            <a:r>
              <a:rPr sz="800" dirty="0"/>
              <a:t> </a:t>
            </a:r>
            <a:r>
              <a:rPr sz="800" dirty="0" err="1"/>
              <a:t>инфекция</a:t>
            </a:r>
            <a:r>
              <a:rPr lang="ru-RU" sz="800" dirty="0"/>
              <a:t>, она может проявляться как пневмония, менингит, заражение крови или инфекция уха</a:t>
            </a:r>
            <a:r>
              <a:rPr sz="800" dirty="0"/>
              <a:t>.</a:t>
            </a:r>
          </a:p>
          <a:p>
            <a:pPr marL="0" lvl="0" indent="0" algn="l" rtl="0">
              <a:lnSpc>
                <a:spcPct val="115000"/>
              </a:lnSpc>
              <a:spcBef>
                <a:spcPts val="1200"/>
              </a:spcBef>
              <a:spcAft>
                <a:spcPts val="0"/>
              </a:spcAft>
              <a:buSzPct val="211143"/>
              <a:buNone/>
            </a:pPr>
            <a:r>
              <a:rPr lang="ru-RU" sz="800" b="1" dirty="0"/>
              <a:t>Возбудитель заболевания</a:t>
            </a:r>
            <a:r>
              <a:rPr sz="800" b="1" dirty="0"/>
              <a:t>?</a:t>
            </a:r>
            <a:r>
              <a:rPr sz="800" dirty="0"/>
              <a:t> </a:t>
            </a:r>
            <a:r>
              <a:rPr sz="800" dirty="0" err="1"/>
              <a:t>Группа</a:t>
            </a:r>
            <a:r>
              <a:rPr sz="800" dirty="0"/>
              <a:t> </a:t>
            </a:r>
            <a:r>
              <a:rPr sz="800" dirty="0" err="1"/>
              <a:t>бактерий</a:t>
            </a:r>
            <a:r>
              <a:rPr sz="800" dirty="0"/>
              <a:t> </a:t>
            </a:r>
            <a:r>
              <a:rPr sz="800" dirty="0" err="1"/>
              <a:t>под</a:t>
            </a:r>
            <a:r>
              <a:rPr sz="800" dirty="0"/>
              <a:t> </a:t>
            </a:r>
            <a:r>
              <a:rPr sz="800" dirty="0" err="1"/>
              <a:t>названием</a:t>
            </a:r>
            <a:r>
              <a:rPr sz="800" i="1" dirty="0"/>
              <a:t> Streptococcus pneumoniae.</a:t>
            </a:r>
          </a:p>
          <a:p>
            <a:pPr marL="0" lvl="0" indent="0" algn="l" rtl="0">
              <a:lnSpc>
                <a:spcPct val="115000"/>
              </a:lnSpc>
              <a:spcBef>
                <a:spcPts val="1200"/>
              </a:spcBef>
              <a:spcAft>
                <a:spcPts val="0"/>
              </a:spcAft>
              <a:buSzPct val="211143"/>
              <a:buNone/>
            </a:pPr>
            <a:r>
              <a:rPr lang="ru-RU" sz="800" b="1" dirty="0"/>
              <a:t>Какие симптомы</a:t>
            </a:r>
            <a:r>
              <a:rPr sz="800" b="1" dirty="0"/>
              <a:t>? </a:t>
            </a:r>
            <a:r>
              <a:rPr lang="ru-RU" sz="800" dirty="0"/>
              <a:t>Люди могут быть инфицированы бактериями в разных частях тела, что приводит к различным симптомам и заболеваниям. При легочной инфекции (пневмонии) симптомы включают высокую температуру, кашель со слизью, одышку, хрипы, потерю аппетита и боли в теле. При инфекции головного мозга/нервной системы (менингит) симптомами могут быть высокая температура, недомогание, сыпь, головная боль, сонливость и неприятие яркого света. При ушной инфекции симптомы включают боль внутри уха, снижение слуха, высокую температуру и выделения (например, гноя) из уха.</a:t>
            </a:r>
            <a:endParaRPr sz="800" dirty="0"/>
          </a:p>
          <a:p>
            <a:pPr marL="0" lvl="0" indent="0" algn="l" rtl="0">
              <a:lnSpc>
                <a:spcPct val="115000"/>
              </a:lnSpc>
              <a:spcBef>
                <a:spcPts val="1200"/>
              </a:spcBef>
              <a:spcAft>
                <a:spcPts val="0"/>
              </a:spcAft>
              <a:buSzPct val="211143"/>
              <a:buNone/>
            </a:pPr>
            <a:r>
              <a:rPr lang="ru-RU" sz="800" b="1" dirty="0"/>
              <a:t>Как протекает тяжелая форма заболевания</a:t>
            </a:r>
            <a:r>
              <a:rPr sz="800" b="1" dirty="0"/>
              <a:t>?</a:t>
            </a:r>
            <a:r>
              <a:rPr sz="800" dirty="0"/>
              <a:t> </a:t>
            </a:r>
            <a:r>
              <a:rPr lang="ru-RU" sz="800" dirty="0"/>
              <a:t>Если люди не получают лечения, пневмония и менингит могут привести к летальному исходу. Бактерии </a:t>
            </a:r>
            <a:r>
              <a:rPr lang="ru-RU" sz="800" dirty="0" err="1"/>
              <a:t>Streptococcus</a:t>
            </a:r>
            <a:r>
              <a:rPr lang="ru-RU" sz="800" dirty="0"/>
              <a:t> </a:t>
            </a:r>
            <a:r>
              <a:rPr lang="ru-RU" sz="800" dirty="0" err="1"/>
              <a:t>pneumoniae</a:t>
            </a:r>
            <a:r>
              <a:rPr lang="ru-RU" sz="800" dirty="0"/>
              <a:t> также могут попасть в кровь, что приводит к заражению крови, известному также как сепсис.</a:t>
            </a:r>
            <a:endParaRPr sz="800" dirty="0"/>
          </a:p>
          <a:p>
            <a:pPr marL="0" lvl="0" indent="0">
              <a:spcBef>
                <a:spcPts val="1200"/>
              </a:spcBef>
              <a:spcAft>
                <a:spcPts val="1200"/>
              </a:spcAft>
              <a:buSzPct val="211143"/>
              <a:buNone/>
            </a:pPr>
            <a:r>
              <a:rPr lang="ru-RU" sz="800" b="1" dirty="0"/>
              <a:t>Как распространяется?</a:t>
            </a:r>
            <a:r>
              <a:rPr sz="800" b="1" dirty="0"/>
              <a:t> </a:t>
            </a:r>
            <a:r>
              <a:rPr lang="ru-RU" sz="800" dirty="0"/>
              <a:t>Пневмококковая инфекция</a:t>
            </a:r>
            <a:r>
              <a:rPr sz="800" dirty="0"/>
              <a:t> </a:t>
            </a:r>
            <a:r>
              <a:rPr lang="ru-RU" sz="800" dirty="0"/>
              <a:t>передается через кашель или чихание</a:t>
            </a:r>
            <a:r>
              <a:rPr sz="800" dirty="0"/>
              <a:t> </a:t>
            </a:r>
            <a:r>
              <a:rPr sz="800" dirty="0" err="1"/>
              <a:t>инфицированного</a:t>
            </a:r>
            <a:r>
              <a:rPr sz="800" dirty="0"/>
              <a:t> </a:t>
            </a:r>
            <a:r>
              <a:rPr sz="800" dirty="0" err="1"/>
              <a:t>человека</a:t>
            </a:r>
            <a:r>
              <a:rPr sz="800" dirty="0"/>
              <a:t> </a:t>
            </a:r>
            <a:r>
              <a:rPr sz="800" dirty="0" err="1"/>
              <a:t>или</a:t>
            </a:r>
            <a:r>
              <a:rPr sz="800" dirty="0"/>
              <a:t> </a:t>
            </a:r>
            <a:r>
              <a:rPr lang="ru-RU" sz="800" dirty="0"/>
              <a:t>при длительном нахождении в замкнутом пространстве вместе с инфицированным человеком</a:t>
            </a:r>
            <a:r>
              <a:rPr sz="800" dirty="0"/>
              <a:t>.</a:t>
            </a:r>
          </a:p>
        </p:txBody>
      </p:sp>
      <p:pic>
        <p:nvPicPr>
          <p:cNvPr id="1414" name="Google Shape;1414;p139"/>
          <p:cNvPicPr preferRelativeResize="0"/>
          <p:nvPr/>
        </p:nvPicPr>
        <p:blipFill rotWithShape="1">
          <a:blip r:embed="rId3">
            <a:alphaModFix/>
          </a:blip>
          <a:srcRect/>
          <a:stretch/>
        </p:blipFill>
        <p:spPr>
          <a:xfrm>
            <a:off x="868775" y="1088875"/>
            <a:ext cx="2545574" cy="1774625"/>
          </a:xfrm>
          <a:prstGeom prst="rect">
            <a:avLst/>
          </a:prstGeom>
          <a:noFill/>
          <a:ln>
            <a:noFill/>
          </a:ln>
        </p:spPr>
      </p:pic>
      <p:sp>
        <p:nvSpPr>
          <p:cNvPr id="1415" name="Google Shape;1415;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 8</a:t>
            </a:r>
            <a:r>
              <a:rPr lang="ru-RU" dirty="0"/>
              <a:t>. </a:t>
            </a:r>
            <a:r>
              <a:rPr lang="ru-RU" b="1" dirty="0"/>
              <a:t>Пневмококковая инфекция</a:t>
            </a:r>
            <a:endParaRPr dirty="0"/>
          </a:p>
        </p:txBody>
      </p:sp>
      <p:sp>
        <p:nvSpPr>
          <p:cNvPr id="1416" name="Google Shape;1416;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0"/>
        <p:cNvGrpSpPr/>
        <p:nvPr/>
      </p:nvGrpSpPr>
      <p:grpSpPr>
        <a:xfrm>
          <a:off x="0" y="0"/>
          <a:ext cx="0" cy="0"/>
          <a:chOff x="0" y="0"/>
          <a:chExt cx="0" cy="0"/>
        </a:xfrm>
      </p:grpSpPr>
      <p:sp>
        <p:nvSpPr>
          <p:cNvPr id="1421" name="Google Shape;1421;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ru-RU" sz="1100" b="1" dirty="0"/>
              <a:t>Кто подвержен риску заражения</a:t>
            </a:r>
            <a:r>
              <a:rPr sz="1100" b="1" dirty="0"/>
              <a:t>?</a:t>
            </a:r>
            <a:r>
              <a:rPr sz="1000" dirty="0"/>
              <a:t> </a:t>
            </a:r>
            <a:r>
              <a:rPr lang="ru-RU" sz="1000" dirty="0"/>
              <a:t>Младенцы, пожилые люди, а также дети и взрослые с серьезными долговременными заболеваниями, такими как проблемы с почками, легкими или сердцем, подвержены риску серьезного пневмококкового заболевания.</a:t>
            </a:r>
            <a:endParaRPr sz="1000" dirty="0"/>
          </a:p>
          <a:p>
            <a:pPr marL="0" lvl="0" indent="0">
              <a:spcBef>
                <a:spcPts val="1200"/>
              </a:spcBef>
              <a:buClr>
                <a:schemeClr val="dk1"/>
              </a:buClr>
              <a:buSzPts val="1100"/>
              <a:buNone/>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a:t>
            </a:r>
            <a:r>
              <a:rPr sz="1000" dirty="0"/>
              <a:t> </a:t>
            </a:r>
            <a:r>
              <a:rPr lang="ru-RU" sz="1000" dirty="0"/>
              <a:t>Из-за тесных условий содержания и плохой вентиляции инфекции, передающиеся по воздуху, такие как пневмококковая инфекция, могут распространяться в тюрьмах очень быстро.</a:t>
            </a:r>
          </a:p>
          <a:p>
            <a:pPr marL="0" lvl="0" indent="0" algn="l" rtl="0">
              <a:lnSpc>
                <a:spcPct val="115000"/>
              </a:lnSpc>
              <a:spcBef>
                <a:spcPts val="1200"/>
              </a:spcBef>
              <a:spcAft>
                <a:spcPts val="0"/>
              </a:spcAft>
              <a:buClr>
                <a:schemeClr val="dk1"/>
              </a:buClr>
              <a:buSzPts val="1100"/>
              <a:buFont typeface="Arial"/>
              <a:buNone/>
            </a:pPr>
            <a:r>
              <a:rPr sz="1100" b="1" dirty="0" err="1"/>
              <a:t>Какие</a:t>
            </a:r>
            <a:r>
              <a:rPr sz="1100" b="1" dirty="0"/>
              <a:t> </a:t>
            </a:r>
            <a:r>
              <a:rPr sz="1100" b="1" dirty="0" err="1"/>
              <a:t>существуют</a:t>
            </a:r>
            <a:r>
              <a:rPr sz="1100" b="1" dirty="0"/>
              <a:t> </a:t>
            </a:r>
            <a:r>
              <a:rPr sz="1100" b="1" dirty="0" err="1"/>
              <a:t>вакцины</a:t>
            </a:r>
            <a:r>
              <a:rPr sz="1100" b="1" dirty="0"/>
              <a:t> </a:t>
            </a:r>
            <a:r>
              <a:rPr sz="1100" b="1" dirty="0" err="1"/>
              <a:t>против</a:t>
            </a:r>
            <a:r>
              <a:rPr sz="1100" b="1" dirty="0"/>
              <a:t> </a:t>
            </a:r>
            <a:r>
              <a:rPr sz="1100" b="1" dirty="0" err="1"/>
              <a:t>пневмококковой</a:t>
            </a:r>
            <a:r>
              <a:rPr sz="1100" b="1" dirty="0"/>
              <a:t> </a:t>
            </a:r>
            <a:r>
              <a:rPr sz="1100" b="1" dirty="0" err="1"/>
              <a:t>инфекции</a:t>
            </a:r>
            <a:r>
              <a:rPr sz="1100" b="1" dirty="0"/>
              <a:t>?</a:t>
            </a:r>
            <a:r>
              <a:rPr sz="1000" b="1" dirty="0"/>
              <a:t> </a:t>
            </a:r>
            <a:r>
              <a:rPr lang="ru-RU" sz="1000" dirty="0"/>
              <a:t>Существует два типа пневмококковой вакцины. Тип вакцины зависит от вашего возраста и состояния здоровья. Пневмококковая конъюгированная вакцина (</a:t>
            </a:r>
            <a:r>
              <a:rPr lang="en-US" sz="1000" dirty="0"/>
              <a:t>PCV</a:t>
            </a:r>
            <a:r>
              <a:rPr lang="ru-RU" sz="1000" dirty="0"/>
              <a:t>) используется для детей. Пневмококковая полисахаридная вакцина (</a:t>
            </a:r>
            <a:r>
              <a:rPr lang="en-US" sz="1000" dirty="0"/>
              <a:t>PPV</a:t>
            </a:r>
            <a:r>
              <a:rPr lang="ru-RU" sz="1000" dirty="0"/>
              <a:t>) используется для вакцинации пожилых людей и людей, входящих в группу риска по сопутствующим хроническим заболеваниям.</a:t>
            </a:r>
            <a:endParaRPr sz="1000" dirty="0"/>
          </a:p>
          <a:p>
            <a:pPr marL="0" lvl="0" indent="0">
              <a:spcBef>
                <a:spcPts val="1200"/>
              </a:spcBef>
              <a:buNone/>
            </a:pPr>
            <a:r>
              <a:rPr sz="1100" b="1" dirty="0" err="1"/>
              <a:t>Насколько</a:t>
            </a:r>
            <a:r>
              <a:rPr sz="1100" b="1" dirty="0"/>
              <a:t> </a:t>
            </a:r>
            <a:r>
              <a:rPr sz="1100" b="1" dirty="0" err="1"/>
              <a:t>эффективна</a:t>
            </a:r>
            <a:r>
              <a:rPr sz="1100" b="1" dirty="0"/>
              <a:t> </a:t>
            </a:r>
            <a:r>
              <a:rPr sz="1100" b="1" dirty="0" err="1"/>
              <a:t>вакцина</a:t>
            </a:r>
            <a:r>
              <a:rPr sz="1100" b="1" dirty="0"/>
              <a:t>?</a:t>
            </a:r>
            <a:r>
              <a:rPr sz="1000" dirty="0"/>
              <a:t> </a:t>
            </a:r>
            <a:r>
              <a:rPr lang="ru-RU" sz="1000" dirty="0"/>
              <a:t>Эффективность вакцинации составляет примерно 90</a:t>
            </a:r>
            <a:r>
              <a:rPr lang="en-GB" sz="1000" dirty="0"/>
              <a:t> </a:t>
            </a:r>
            <a:r>
              <a:rPr lang="ru-RU" sz="1000" dirty="0"/>
              <a:t>% среди детей и 5</a:t>
            </a:r>
            <a:r>
              <a:rPr lang="ru-RU" sz="1100" dirty="0"/>
              <a:t>0—7</a:t>
            </a:r>
            <a:r>
              <a:rPr lang="ru-RU" sz="1000" dirty="0"/>
              <a:t>0</a:t>
            </a:r>
            <a:r>
              <a:rPr lang="en-GB" sz="1000" dirty="0"/>
              <a:t> </a:t>
            </a:r>
            <a:r>
              <a:rPr lang="ru-RU" sz="1000" dirty="0"/>
              <a:t>% среди взрослых. Для поддержания защиты от пневмококковой инфекции могут потребоваться </a:t>
            </a:r>
            <a:r>
              <a:rPr lang="ru-RU" sz="1000" dirty="0" err="1"/>
              <a:t>бустерные</a:t>
            </a:r>
            <a:r>
              <a:rPr lang="ru-RU" sz="1000" dirty="0"/>
              <a:t> дозы.</a:t>
            </a:r>
            <a:endParaRPr sz="1000" dirty="0"/>
          </a:p>
          <a:p>
            <a:pPr marL="0" lvl="0" indent="0">
              <a:spcBef>
                <a:spcPts val="1200"/>
              </a:spcBef>
              <a:spcAft>
                <a:spcPts val="1200"/>
              </a:spcAft>
              <a:buNone/>
            </a:pPr>
            <a:r>
              <a:rPr sz="1100" b="1" dirty="0" err="1"/>
              <a:t>Насколько</a:t>
            </a:r>
            <a:r>
              <a:rPr sz="1100" b="1" dirty="0"/>
              <a:t> </a:t>
            </a:r>
            <a:r>
              <a:rPr sz="1100" b="1" dirty="0" err="1"/>
              <a:t>безопасна</a:t>
            </a:r>
            <a:r>
              <a:rPr sz="1100" b="1" dirty="0"/>
              <a:t> </a:t>
            </a:r>
            <a:r>
              <a:rPr sz="1100" b="1" dirty="0" err="1"/>
              <a:t>вакцина</a:t>
            </a:r>
            <a:r>
              <a:rPr sz="1100" b="1" dirty="0"/>
              <a:t>?</a:t>
            </a:r>
            <a:r>
              <a:rPr sz="1000" dirty="0"/>
              <a:t> </a:t>
            </a:r>
            <a:r>
              <a:rPr lang="ru-RU" sz="1000" dirty="0"/>
              <a:t>Пневмококковые вакцины очень безопасны. К распространенным побочным эффектам относятся покраснение, твердость или припухлость в месте введения иглы и небольшое повышение температуры. Серьезных побочных эффектов от пневмококковой вакцины не зарегистрировано, за исключением риска тяжелой аллергической реакции (анафилаксии), которая встречается крайне редко (примерно один случай на миллион).</a:t>
            </a:r>
          </a:p>
        </p:txBody>
      </p:sp>
      <p:sp>
        <p:nvSpPr>
          <p:cNvPr id="1422" name="Google Shape;1422;p140"/>
          <p:cNvSpPr/>
          <p:nvPr/>
        </p:nvSpPr>
        <p:spPr>
          <a:xfrm>
            <a:off x="1343175" y="4067675"/>
            <a:ext cx="6371700" cy="7647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lang="ru-RU" dirty="0"/>
              <a:t>Многие люди, особенно дети, являются здоровыми носителями </a:t>
            </a:r>
            <a:r>
              <a:rPr lang="ru-RU" dirty="0" err="1"/>
              <a:t>Streptococcus</a:t>
            </a:r>
            <a:r>
              <a:rPr lang="ru-RU" dirty="0"/>
              <a:t> </a:t>
            </a:r>
            <a:r>
              <a:rPr lang="ru-RU" dirty="0" err="1"/>
              <a:t>pneumoniae</a:t>
            </a:r>
            <a:r>
              <a:rPr lang="ru-RU" dirty="0"/>
              <a:t>. Это означает, что бактерия живет в их горле, но не вызывает у них никаких заболеваний. Однако они могут передавать бактерию другим людям, у которых она может привести к заболеванию. </a:t>
            </a:r>
            <a:endParaRPr sz="1000" b="0" i="1" u="none" strike="noStrike" cap="none" dirty="0">
              <a:solidFill>
                <a:srgbClr val="000000"/>
              </a:solidFill>
              <a:latin typeface="Arial"/>
              <a:ea typeface="Arial"/>
              <a:cs typeface="Arial"/>
              <a:sym typeface="Arial"/>
            </a:endParaRPr>
          </a:p>
        </p:txBody>
      </p:sp>
      <p:sp>
        <p:nvSpPr>
          <p:cNvPr id="1423" name="Google Shape;1423;p140"/>
          <p:cNvSpPr/>
          <p:nvPr/>
        </p:nvSpPr>
        <p:spPr>
          <a:xfrm>
            <a:off x="1278700" y="3729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424" name="Google Shape;1424;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 8</a:t>
            </a:r>
            <a:r>
              <a:rPr lang="ru-RU" dirty="0"/>
              <a:t>. </a:t>
            </a:r>
            <a:r>
              <a:rPr lang="ru-RU" b="1" dirty="0"/>
              <a:t>Пневмококковая инфекция</a:t>
            </a:r>
            <a:endParaRPr dirty="0"/>
          </a:p>
        </p:txBody>
      </p:sp>
      <p:sp>
        <p:nvSpPr>
          <p:cNvPr id="1425" name="Google Shape;1425;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9"/>
        <p:cNvGrpSpPr/>
        <p:nvPr/>
      </p:nvGrpSpPr>
      <p:grpSpPr>
        <a:xfrm>
          <a:off x="0" y="0"/>
          <a:ext cx="0" cy="0"/>
          <a:chOff x="0" y="0"/>
          <a:chExt cx="0" cy="0"/>
        </a:xfrm>
      </p:grpSpPr>
      <p:sp>
        <p:nvSpPr>
          <p:cNvPr id="1430" name="Google Shape;1430;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lnSpcReduction="10000"/>
          </a:bodyPr>
          <a:lstStyle/>
          <a:p>
            <a:pPr marL="0" lvl="0" indent="0">
              <a:buNone/>
              <a:defRPr sz="1100"/>
            </a:pPr>
            <a:r>
              <a:rPr lang="ru-RU" sz="1100" dirty="0"/>
              <a:t>Менингококковая инфекция вызывается группой бактерий. Различные штаммы бактерий в большей или меньшей степени поражают разные возрастные группы: штаммы B и C обычно поражают детей младшего возраста, в то время как заразиться штаммами A, C, W и Y в большей степени могут пожилые люди. Поэтому существуют различные вакцины против менингококковой инфекции, которые вводятся в разном возрасте; в целях обеспечения защиты от этой инфекции важно, чтобы вы получили вакцины, рекомендованные для вашего возраста. </a:t>
            </a:r>
            <a:endParaRPr sz="1100" dirty="0"/>
          </a:p>
          <a:p>
            <a:pPr marL="0" lvl="0" indent="0">
              <a:spcBef>
                <a:spcPts val="1200"/>
              </a:spcBef>
              <a:spcAft>
                <a:spcPts val="1200"/>
              </a:spcAft>
              <a:buNone/>
              <a:defRPr sz="1100"/>
            </a:pPr>
            <a:r>
              <a:rPr lang="ru-RU" sz="1100" dirty="0"/>
              <a:t>Учреждения закрытого типа, такие как домохозяйства, тюрьмы или университетские общежития, сильно страдают от вспышек менингококковой инфекции в период их появления. Это связано с тем, что в таких условиях люди находятся в тесном контакте друг с другом в течение длительного времени. Менингококковая вакцинация очень важна в тюрьмах, чтобы защитить от вспышек заболевания как заключенных, так и тюремный персонал. </a:t>
            </a:r>
            <a:endParaRPr sz="1100" dirty="0"/>
          </a:p>
        </p:txBody>
      </p:sp>
      <p:sp>
        <p:nvSpPr>
          <p:cNvPr id="1431" name="Google Shape;1431;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1432" name="Google Shape;1432;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a:t>
            </a:r>
            <a:r>
              <a:rPr b="1" dirty="0"/>
              <a:t> 9.</a:t>
            </a:r>
            <a:r>
              <a:rPr dirty="0"/>
              <a:t> </a:t>
            </a:r>
            <a:r>
              <a:rPr lang="ru-RU" b="1" dirty="0"/>
              <a:t>Менингококковая инфекция</a:t>
            </a:r>
            <a:endParaRPr b="1"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36"/>
        <p:cNvGrpSpPr/>
        <p:nvPr/>
      </p:nvGrpSpPr>
      <p:grpSpPr>
        <a:xfrm>
          <a:off x="0" y="0"/>
          <a:ext cx="0" cy="0"/>
          <a:chOff x="0" y="0"/>
          <a:chExt cx="0" cy="0"/>
        </a:xfrm>
      </p:grpSpPr>
      <p:sp>
        <p:nvSpPr>
          <p:cNvPr id="1437" name="Google Shape;1437;p142"/>
          <p:cNvSpPr txBox="1">
            <a:spLocks noGrp="1"/>
          </p:cNvSpPr>
          <p:nvPr>
            <p:ph type="body" idx="1"/>
          </p:nvPr>
        </p:nvSpPr>
        <p:spPr>
          <a:xfrm>
            <a:off x="311700" y="3008725"/>
            <a:ext cx="8520600" cy="209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ct val="176904"/>
              <a:buNone/>
            </a:pPr>
            <a:r>
              <a:rPr sz="800" b="1" dirty="0" err="1"/>
              <a:t>Заболевание</a:t>
            </a:r>
            <a:r>
              <a:rPr sz="800" b="1" dirty="0"/>
              <a:t>: </a:t>
            </a:r>
            <a:r>
              <a:rPr lang="ru-RU" sz="800" dirty="0" err="1"/>
              <a:t>ме</a:t>
            </a:r>
            <a:r>
              <a:rPr sz="800" dirty="0" err="1"/>
              <a:t>нингококковая</a:t>
            </a:r>
            <a:r>
              <a:rPr sz="800" dirty="0"/>
              <a:t> </a:t>
            </a:r>
            <a:r>
              <a:rPr lang="ru-RU" sz="800" dirty="0"/>
              <a:t>инфекция, она </a:t>
            </a:r>
            <a:r>
              <a:rPr sz="800" dirty="0" err="1"/>
              <a:t>может</a:t>
            </a:r>
            <a:r>
              <a:rPr sz="800" dirty="0"/>
              <a:t> </a:t>
            </a:r>
            <a:r>
              <a:rPr sz="800" dirty="0" err="1"/>
              <a:t>проявляться</a:t>
            </a:r>
            <a:r>
              <a:rPr sz="800" dirty="0"/>
              <a:t> </a:t>
            </a:r>
            <a:r>
              <a:rPr sz="800" dirty="0" err="1"/>
              <a:t>как</a:t>
            </a:r>
            <a:r>
              <a:rPr sz="800" dirty="0"/>
              <a:t> </a:t>
            </a:r>
            <a:r>
              <a:rPr sz="800" dirty="0" err="1"/>
              <a:t>менингит</a:t>
            </a:r>
            <a:r>
              <a:rPr sz="800" dirty="0"/>
              <a:t> </a:t>
            </a:r>
            <a:r>
              <a:rPr sz="800" dirty="0" err="1"/>
              <a:t>или</a:t>
            </a:r>
            <a:r>
              <a:rPr sz="800" dirty="0"/>
              <a:t> </a:t>
            </a:r>
            <a:r>
              <a:rPr sz="800" dirty="0" err="1"/>
              <a:t>заражение</a:t>
            </a:r>
            <a:r>
              <a:rPr sz="800" dirty="0"/>
              <a:t> </a:t>
            </a:r>
            <a:r>
              <a:rPr sz="800" dirty="0" err="1"/>
              <a:t>крови</a:t>
            </a:r>
            <a:r>
              <a:rPr sz="800" dirty="0"/>
              <a:t>.</a:t>
            </a:r>
          </a:p>
          <a:p>
            <a:pPr marL="0" lvl="0" indent="0" algn="l" rtl="0">
              <a:lnSpc>
                <a:spcPct val="115000"/>
              </a:lnSpc>
              <a:spcBef>
                <a:spcPts val="1200"/>
              </a:spcBef>
              <a:spcAft>
                <a:spcPts val="0"/>
              </a:spcAft>
              <a:buSzPct val="176904"/>
              <a:buNone/>
            </a:pPr>
            <a:r>
              <a:rPr lang="ru-RU" sz="800" b="1" dirty="0"/>
              <a:t>Возбудитель заболевания</a:t>
            </a:r>
            <a:r>
              <a:rPr sz="800" b="1" dirty="0"/>
              <a:t>?</a:t>
            </a:r>
            <a:r>
              <a:rPr sz="800" dirty="0"/>
              <a:t> </a:t>
            </a:r>
            <a:r>
              <a:rPr sz="800" dirty="0" err="1"/>
              <a:t>Группа</a:t>
            </a:r>
            <a:r>
              <a:rPr sz="800" dirty="0"/>
              <a:t> </a:t>
            </a:r>
            <a:r>
              <a:rPr sz="800" dirty="0" err="1"/>
              <a:t>бактерий</a:t>
            </a:r>
            <a:r>
              <a:rPr sz="800" dirty="0"/>
              <a:t> </a:t>
            </a:r>
            <a:r>
              <a:rPr sz="800" dirty="0" err="1"/>
              <a:t>под</a:t>
            </a:r>
            <a:r>
              <a:rPr sz="800" dirty="0"/>
              <a:t> </a:t>
            </a:r>
            <a:r>
              <a:rPr sz="800" dirty="0" err="1"/>
              <a:t>названием</a:t>
            </a:r>
            <a:r>
              <a:rPr sz="800" i="1" dirty="0"/>
              <a:t> Neisseria </a:t>
            </a:r>
            <a:r>
              <a:rPr sz="800" i="1" dirty="0" err="1"/>
              <a:t>meningitidis</a:t>
            </a:r>
            <a:r>
              <a:rPr sz="800" i="1" dirty="0"/>
              <a:t>.</a:t>
            </a:r>
            <a:endParaRPr sz="800" dirty="0"/>
          </a:p>
          <a:p>
            <a:pPr marL="0" lvl="0" indent="0" algn="l" rtl="0">
              <a:lnSpc>
                <a:spcPct val="115000"/>
              </a:lnSpc>
              <a:spcBef>
                <a:spcPts val="1200"/>
              </a:spcBef>
              <a:spcAft>
                <a:spcPts val="0"/>
              </a:spcAft>
              <a:buSzPct val="176904"/>
              <a:buNone/>
            </a:pPr>
            <a:r>
              <a:rPr lang="ru-RU" sz="800" b="1" dirty="0"/>
              <a:t>Какие симптомы</a:t>
            </a:r>
            <a:r>
              <a:rPr sz="800" b="1" dirty="0"/>
              <a:t>?</a:t>
            </a:r>
            <a:r>
              <a:rPr sz="800" dirty="0"/>
              <a:t> </a:t>
            </a:r>
            <a:r>
              <a:rPr lang="ru-RU" sz="800" dirty="0"/>
              <a:t>У людей, заразившихся менингококковой инфекцией, может быть болезненная скованность в шее, высокая температура, тошнота, рвота, холодные конечности, головная боль, неприятие яркого света, сыпь, которая не исчезает при надавливании на нее стеклом, сонливость и спутанность сознания. </a:t>
            </a:r>
            <a:endParaRPr sz="800" dirty="0"/>
          </a:p>
          <a:p>
            <a:pPr marL="0" lvl="0" indent="0" algn="l" rtl="0">
              <a:lnSpc>
                <a:spcPct val="115000"/>
              </a:lnSpc>
              <a:spcBef>
                <a:spcPts val="1200"/>
              </a:spcBef>
              <a:spcAft>
                <a:spcPts val="0"/>
              </a:spcAft>
              <a:buSzPct val="176904"/>
              <a:buNone/>
            </a:pPr>
            <a:r>
              <a:rPr lang="ru-RU" sz="800" b="1" dirty="0"/>
              <a:t>Как протекает тяжелая форма заболевания</a:t>
            </a:r>
            <a:r>
              <a:rPr sz="800" b="1" dirty="0"/>
              <a:t>?</a:t>
            </a:r>
            <a:r>
              <a:rPr sz="800" dirty="0"/>
              <a:t> </a:t>
            </a:r>
            <a:r>
              <a:rPr lang="ru-RU" sz="800" dirty="0"/>
              <a:t>У тяжелобольных людей может развиться церебральный паралич (проблемы с движением и координацией), глухота, повреждение головного мозга, может потребоваться ампутация ног или рук. В этих случаях люди могут умереть от менингококковой инфекции. </a:t>
            </a:r>
            <a:endParaRPr sz="800" dirty="0"/>
          </a:p>
          <a:p>
            <a:pPr marL="0" lvl="0" indent="0" algn="l" rtl="0">
              <a:lnSpc>
                <a:spcPct val="115000"/>
              </a:lnSpc>
              <a:spcBef>
                <a:spcPts val="1200"/>
              </a:spcBef>
              <a:spcAft>
                <a:spcPts val="1200"/>
              </a:spcAft>
              <a:buSzPct val="176904"/>
              <a:buNone/>
            </a:pPr>
            <a:r>
              <a:rPr lang="ru-RU" sz="800" b="1" dirty="0"/>
              <a:t>Как распространяется?</a:t>
            </a:r>
            <a:r>
              <a:rPr sz="800" dirty="0"/>
              <a:t> </a:t>
            </a:r>
            <a:r>
              <a:rPr sz="800" dirty="0" err="1"/>
              <a:t>Менингококковая</a:t>
            </a:r>
            <a:r>
              <a:rPr sz="800" dirty="0"/>
              <a:t> </a:t>
            </a:r>
            <a:r>
              <a:rPr sz="800" dirty="0" err="1"/>
              <a:t>инфекция</a:t>
            </a:r>
            <a:r>
              <a:rPr sz="800" dirty="0"/>
              <a:t> </a:t>
            </a:r>
            <a:r>
              <a:rPr sz="800" dirty="0" err="1"/>
              <a:t>может</a:t>
            </a:r>
            <a:r>
              <a:rPr sz="800" dirty="0"/>
              <a:t> </a:t>
            </a:r>
            <a:r>
              <a:rPr sz="800" dirty="0" err="1"/>
              <a:t>распространяться</a:t>
            </a:r>
            <a:r>
              <a:rPr sz="800" dirty="0"/>
              <a:t> </a:t>
            </a:r>
            <a:r>
              <a:rPr lang="ru-RU" sz="800" dirty="0"/>
              <a:t>через кашель или чихание</a:t>
            </a:r>
            <a:r>
              <a:rPr lang="en-GB" sz="800" dirty="0"/>
              <a:t> </a:t>
            </a:r>
            <a:r>
              <a:rPr sz="800" dirty="0" err="1"/>
              <a:t>инфицированных</a:t>
            </a:r>
            <a:r>
              <a:rPr sz="800" dirty="0"/>
              <a:t> </a:t>
            </a:r>
            <a:r>
              <a:rPr sz="800" dirty="0" err="1"/>
              <a:t>людей</a:t>
            </a:r>
            <a:r>
              <a:rPr sz="800" dirty="0"/>
              <a:t>, а </a:t>
            </a:r>
            <a:r>
              <a:rPr sz="800" dirty="0" err="1"/>
              <a:t>также</a:t>
            </a:r>
            <a:r>
              <a:rPr sz="800" dirty="0"/>
              <a:t> </a:t>
            </a:r>
            <a:r>
              <a:rPr lang="ru-RU" sz="800" dirty="0"/>
              <a:t>при длительном нахождении в замкнутом пространстве вместе с инфицированным человеком</a:t>
            </a:r>
            <a:r>
              <a:rPr sz="800" dirty="0"/>
              <a:t>.</a:t>
            </a:r>
          </a:p>
        </p:txBody>
      </p:sp>
      <p:pic>
        <p:nvPicPr>
          <p:cNvPr id="1438" name="Google Shape;1438;p142"/>
          <p:cNvPicPr preferRelativeResize="0"/>
          <p:nvPr/>
        </p:nvPicPr>
        <p:blipFill rotWithShape="1">
          <a:blip r:embed="rId3">
            <a:alphaModFix/>
          </a:blip>
          <a:srcRect/>
          <a:stretch/>
        </p:blipFill>
        <p:spPr>
          <a:xfrm>
            <a:off x="1807225" y="1017725"/>
            <a:ext cx="1838601" cy="1838601"/>
          </a:xfrm>
          <a:prstGeom prst="rect">
            <a:avLst/>
          </a:prstGeom>
          <a:noFill/>
          <a:ln>
            <a:noFill/>
          </a:ln>
        </p:spPr>
      </p:pic>
      <p:sp>
        <p:nvSpPr>
          <p:cNvPr id="1439" name="Google Shape;1439;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 9.</a:t>
            </a:r>
            <a:r>
              <a:rPr lang="ru-RU" dirty="0"/>
              <a:t> </a:t>
            </a:r>
            <a:r>
              <a:rPr lang="ru-RU" b="1" dirty="0"/>
              <a:t>Менингококковая инфекция</a:t>
            </a:r>
            <a:endParaRPr b="1" dirty="0"/>
          </a:p>
        </p:txBody>
      </p:sp>
      <p:sp>
        <p:nvSpPr>
          <p:cNvPr id="1440" name="Google Shape;1440;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44"/>
        <p:cNvGrpSpPr/>
        <p:nvPr/>
      </p:nvGrpSpPr>
      <p:grpSpPr>
        <a:xfrm>
          <a:off x="0" y="0"/>
          <a:ext cx="0" cy="0"/>
          <a:chOff x="0" y="0"/>
          <a:chExt cx="0" cy="0"/>
        </a:xfrm>
      </p:grpSpPr>
      <p:sp>
        <p:nvSpPr>
          <p:cNvPr id="1445" name="Google Shape;1445;p143"/>
          <p:cNvSpPr txBox="1">
            <a:spLocks noGrp="1"/>
          </p:cNvSpPr>
          <p:nvPr>
            <p:ph type="body" idx="1"/>
          </p:nvPr>
        </p:nvSpPr>
        <p:spPr>
          <a:xfrm>
            <a:off x="311700" y="1088850"/>
            <a:ext cx="8520600" cy="241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ct val="192513"/>
              <a:buNone/>
            </a:pPr>
            <a:r>
              <a:rPr lang="ru-RU" sz="800" b="1" dirty="0"/>
              <a:t>Кто подвержен риску заражения</a:t>
            </a:r>
            <a:r>
              <a:rPr sz="800" b="1" dirty="0"/>
              <a:t>?</a:t>
            </a:r>
            <a:r>
              <a:rPr sz="800" dirty="0"/>
              <a:t> </a:t>
            </a:r>
            <a:r>
              <a:rPr lang="ru-RU" sz="800" dirty="0"/>
              <a:t>Взрослые с тяжелыми долговременными заболеваниями, особенно с проблемами, связанными с селезенкой или слабой иммунной системой, подвержены повышенному риску серьезного заражения менингококковой инфекцией. Обычно в зимние месяцы инфекций больше, чем летом.</a:t>
            </a:r>
            <a:endParaRPr sz="800" dirty="0"/>
          </a:p>
          <a:p>
            <a:pPr marL="0" lvl="0" indent="0">
              <a:spcBef>
                <a:spcPts val="1200"/>
              </a:spcBef>
              <a:buClr>
                <a:schemeClr val="dk1"/>
              </a:buClr>
              <a:buSzPct val="100000"/>
              <a:buNone/>
            </a:pPr>
            <a:r>
              <a:rPr sz="800" b="1" dirty="0" err="1"/>
              <a:t>Почему</a:t>
            </a:r>
            <a:r>
              <a:rPr sz="800" b="1" dirty="0"/>
              <a:t> </a:t>
            </a:r>
            <a:r>
              <a:rPr sz="800" b="1" dirty="0" err="1"/>
              <a:t>это</a:t>
            </a:r>
            <a:r>
              <a:rPr sz="800" b="1" dirty="0"/>
              <a:t> </a:t>
            </a:r>
            <a:r>
              <a:rPr sz="800" b="1" dirty="0" err="1"/>
              <a:t>важно</a:t>
            </a:r>
            <a:r>
              <a:rPr sz="800" b="1" dirty="0"/>
              <a:t> в </a:t>
            </a:r>
            <a:r>
              <a:rPr sz="800" b="1" dirty="0" err="1"/>
              <a:t>тюрьмах</a:t>
            </a:r>
            <a:r>
              <a:rPr sz="800" b="1" dirty="0"/>
              <a:t>?</a:t>
            </a:r>
            <a:r>
              <a:rPr sz="800" dirty="0"/>
              <a:t> </a:t>
            </a:r>
            <a:r>
              <a:rPr lang="ru-RU" sz="800" dirty="0"/>
              <a:t>Из-за тесных условий содержания и плохой вентиляции инфекции, передающиеся по воздуху, такие как менингококковая инфекция, могут распространяться в тюрьмах очень быстро.</a:t>
            </a:r>
          </a:p>
          <a:p>
            <a:pPr marL="0" lvl="0" indent="0" algn="l" rtl="0">
              <a:lnSpc>
                <a:spcPct val="115000"/>
              </a:lnSpc>
              <a:spcBef>
                <a:spcPts val="1200"/>
              </a:spcBef>
              <a:spcAft>
                <a:spcPts val="0"/>
              </a:spcAft>
              <a:buClr>
                <a:schemeClr val="dk1"/>
              </a:buClr>
              <a:buSzPct val="100000"/>
              <a:buFont typeface="Arial"/>
              <a:buNone/>
            </a:pPr>
            <a:r>
              <a:rPr sz="800" b="1" dirty="0" err="1"/>
              <a:t>Какие</a:t>
            </a:r>
            <a:r>
              <a:rPr sz="800" b="1" dirty="0"/>
              <a:t> </a:t>
            </a:r>
            <a:r>
              <a:rPr sz="800" b="1" dirty="0" err="1"/>
              <a:t>существуют</a:t>
            </a:r>
            <a:r>
              <a:rPr sz="800" b="1" dirty="0"/>
              <a:t> </a:t>
            </a:r>
            <a:r>
              <a:rPr sz="800" b="1" dirty="0" err="1"/>
              <a:t>вакцины</a:t>
            </a:r>
            <a:r>
              <a:rPr sz="800" b="1" dirty="0"/>
              <a:t> </a:t>
            </a:r>
            <a:r>
              <a:rPr sz="800" b="1" dirty="0" err="1"/>
              <a:t>против</a:t>
            </a:r>
            <a:r>
              <a:rPr sz="800" b="1" dirty="0"/>
              <a:t> </a:t>
            </a:r>
            <a:r>
              <a:rPr sz="800" b="1" dirty="0" err="1"/>
              <a:t>менингококковой</a:t>
            </a:r>
            <a:r>
              <a:rPr sz="800" b="1" dirty="0"/>
              <a:t> </a:t>
            </a:r>
            <a:r>
              <a:rPr sz="800" b="1" dirty="0" err="1"/>
              <a:t>инфекции</a:t>
            </a:r>
            <a:r>
              <a:rPr sz="800" b="1" dirty="0"/>
              <a:t>? </a:t>
            </a:r>
            <a:r>
              <a:rPr lang="ru-RU" sz="800" dirty="0"/>
              <a:t>Существуют три различные вакцины против менингококковой инфекции, которые защищают от штаммов C, B и A, C, W и Y, соответственно. Обычно вакцины против менингококковой болезни B или C вводятся в детском возрасте. Иногда вакцину против менингококковой инфекции A, C, W и Y вводят пожилым людям. </a:t>
            </a:r>
            <a:endParaRPr sz="800" dirty="0"/>
          </a:p>
          <a:p>
            <a:pPr marL="0" lvl="0" indent="0">
              <a:spcBef>
                <a:spcPts val="1200"/>
              </a:spcBef>
              <a:buSzPct val="192513"/>
              <a:buNone/>
            </a:pPr>
            <a:r>
              <a:rPr sz="800" b="1" dirty="0" err="1"/>
              <a:t>Насколько</a:t>
            </a:r>
            <a:r>
              <a:rPr sz="800" b="1" dirty="0"/>
              <a:t> </a:t>
            </a:r>
            <a:r>
              <a:rPr sz="800" b="1" dirty="0" err="1"/>
              <a:t>эффективна</a:t>
            </a:r>
            <a:r>
              <a:rPr sz="800" b="1" dirty="0"/>
              <a:t> </a:t>
            </a:r>
            <a:r>
              <a:rPr sz="800" b="1" dirty="0" err="1"/>
              <a:t>вакцина</a:t>
            </a:r>
            <a:r>
              <a:rPr sz="800" b="1" dirty="0"/>
              <a:t>?</a:t>
            </a:r>
            <a:r>
              <a:rPr sz="800" dirty="0"/>
              <a:t> </a:t>
            </a:r>
            <a:r>
              <a:rPr lang="ru-RU" sz="800" dirty="0"/>
              <a:t>Эффективность вакцинации составляет примерно 90</a:t>
            </a:r>
            <a:r>
              <a:rPr lang="en-GB" sz="800" dirty="0"/>
              <a:t> </a:t>
            </a:r>
            <a:r>
              <a:rPr lang="ru-RU" sz="800" dirty="0"/>
              <a:t>% среди детей и 50—70</a:t>
            </a:r>
            <a:r>
              <a:rPr lang="en-GB" sz="800" dirty="0"/>
              <a:t> </a:t>
            </a:r>
            <a:r>
              <a:rPr lang="ru-RU" sz="800" dirty="0"/>
              <a:t>% среди взрослых. </a:t>
            </a:r>
            <a:r>
              <a:rPr sz="800" dirty="0" err="1"/>
              <a:t>Для</a:t>
            </a:r>
            <a:r>
              <a:rPr sz="800" dirty="0"/>
              <a:t> </a:t>
            </a:r>
            <a:r>
              <a:rPr sz="800" dirty="0" err="1"/>
              <a:t>поддержания</a:t>
            </a:r>
            <a:r>
              <a:rPr sz="800" dirty="0"/>
              <a:t> </a:t>
            </a:r>
            <a:r>
              <a:rPr sz="800" dirty="0" err="1"/>
              <a:t>защиты</a:t>
            </a:r>
            <a:r>
              <a:rPr sz="800" dirty="0"/>
              <a:t> </a:t>
            </a:r>
            <a:r>
              <a:rPr sz="800" dirty="0" err="1"/>
              <a:t>от</a:t>
            </a:r>
            <a:r>
              <a:rPr sz="800" dirty="0"/>
              <a:t> </a:t>
            </a:r>
            <a:r>
              <a:rPr sz="800" dirty="0" err="1"/>
              <a:t>менингококковой</a:t>
            </a:r>
            <a:r>
              <a:rPr sz="800" dirty="0"/>
              <a:t> </a:t>
            </a:r>
            <a:r>
              <a:rPr sz="800" dirty="0" err="1"/>
              <a:t>инфекции</a:t>
            </a:r>
            <a:r>
              <a:rPr sz="800" dirty="0"/>
              <a:t> </a:t>
            </a:r>
            <a:r>
              <a:rPr sz="800" dirty="0" err="1"/>
              <a:t>могут</a:t>
            </a:r>
            <a:r>
              <a:rPr sz="800" dirty="0"/>
              <a:t> </a:t>
            </a:r>
            <a:r>
              <a:rPr sz="800" dirty="0" err="1"/>
              <a:t>потребоваться</a:t>
            </a:r>
            <a:r>
              <a:rPr sz="800" dirty="0"/>
              <a:t> </a:t>
            </a:r>
            <a:r>
              <a:rPr sz="800" dirty="0" err="1"/>
              <a:t>бустерные</a:t>
            </a:r>
            <a:r>
              <a:rPr sz="800" dirty="0"/>
              <a:t> </a:t>
            </a:r>
            <a:r>
              <a:rPr sz="800" dirty="0" err="1"/>
              <a:t>дозы</a:t>
            </a:r>
            <a:r>
              <a:rPr sz="800" dirty="0"/>
              <a:t>.</a:t>
            </a:r>
          </a:p>
          <a:p>
            <a:pPr marL="0" lvl="0" indent="0">
              <a:spcBef>
                <a:spcPts val="1200"/>
              </a:spcBef>
              <a:spcAft>
                <a:spcPts val="1200"/>
              </a:spcAft>
              <a:buSzPct val="192513"/>
              <a:buNone/>
            </a:pPr>
            <a:r>
              <a:rPr sz="800" b="1" dirty="0" err="1"/>
              <a:t>Насколько</a:t>
            </a:r>
            <a:r>
              <a:rPr sz="800" b="1" dirty="0"/>
              <a:t> </a:t>
            </a:r>
            <a:r>
              <a:rPr sz="800" b="1" dirty="0" err="1"/>
              <a:t>безопасна</a:t>
            </a:r>
            <a:r>
              <a:rPr sz="800" b="1" dirty="0"/>
              <a:t> </a:t>
            </a:r>
            <a:r>
              <a:rPr sz="800" b="1" dirty="0" err="1"/>
              <a:t>вакцина</a:t>
            </a:r>
            <a:r>
              <a:rPr sz="800" b="1" dirty="0"/>
              <a:t>? </a:t>
            </a:r>
            <a:r>
              <a:rPr lang="ru-RU" sz="800" dirty="0"/>
              <a:t>Менингококковая вакцина очень безопасна. К распространенным побочным эффектам относятся покраснение, твердость или припухлость в месте введения иглы, небольшое повышение температуры, усталость или тошнота. Серьезных побочных эффектов менингококковой вакцины не зарегистрировано, за исключением риска тяжелой аллергической реакции (анафилаксии), которая встречается крайне редко (примерно один случай на миллион). </a:t>
            </a:r>
          </a:p>
        </p:txBody>
      </p:sp>
      <p:sp>
        <p:nvSpPr>
          <p:cNvPr id="1446" name="Google Shape;1446;p143"/>
          <p:cNvSpPr/>
          <p:nvPr/>
        </p:nvSpPr>
        <p:spPr>
          <a:xfrm>
            <a:off x="1350325" y="4002900"/>
            <a:ext cx="6371700" cy="7935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lang="ru-RU" dirty="0"/>
              <a:t>В университетских общежитиях часто возникают вспышки менингококковой инфекции, так как много людей приезжает из разных мест и живет рядом друг с другом. Вакцинация часто рекомендуется новым студентам. </a:t>
            </a:r>
            <a:endParaRPr sz="1000" b="0" i="1" u="none" strike="noStrike" cap="none" dirty="0">
              <a:solidFill>
                <a:srgbClr val="000000"/>
              </a:solidFill>
              <a:latin typeface="Arial"/>
              <a:ea typeface="Arial"/>
              <a:cs typeface="Arial"/>
              <a:sym typeface="Arial"/>
            </a:endParaRPr>
          </a:p>
        </p:txBody>
      </p:sp>
      <p:sp>
        <p:nvSpPr>
          <p:cNvPr id="1447" name="Google Shape;1447;p143"/>
          <p:cNvSpPr/>
          <p:nvPr/>
        </p:nvSpPr>
        <p:spPr>
          <a:xfrm>
            <a:off x="1285850" y="36645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1448" name="Google Shape;1448;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 9.</a:t>
            </a:r>
            <a:r>
              <a:rPr lang="ru-RU" dirty="0"/>
              <a:t> </a:t>
            </a:r>
            <a:r>
              <a:rPr lang="ru-RU" b="1" dirty="0"/>
              <a:t>Менингококковая инфекция</a:t>
            </a:r>
            <a:endParaRPr b="1" dirty="0"/>
          </a:p>
        </p:txBody>
      </p:sp>
      <p:sp>
        <p:nvSpPr>
          <p:cNvPr id="1449" name="Google Shape;1449;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82"/>
        <p:cNvGrpSpPr/>
        <p:nvPr/>
      </p:nvGrpSpPr>
      <p:grpSpPr>
        <a:xfrm>
          <a:off x="0" y="0"/>
          <a:ext cx="0" cy="0"/>
          <a:chOff x="0" y="0"/>
          <a:chExt cx="0" cy="0"/>
        </a:xfrm>
      </p:grpSpPr>
      <p:sp>
        <p:nvSpPr>
          <p:cNvPr id="183" name="Google Shape;18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lang="ru-RU" dirty="0"/>
              <a:t>Тест для оценки знаний</a:t>
            </a:r>
            <a:endParaRPr b="1" dirty="0"/>
          </a:p>
        </p:txBody>
      </p:sp>
      <p:sp>
        <p:nvSpPr>
          <p:cNvPr id="184" name="Google Shape;184;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defRPr sz="1650"/>
            </a:pPr>
            <a:r>
              <a:rPr dirty="0"/>
              <a:t>17. </a:t>
            </a:r>
            <a:r>
              <a:rPr dirty="0" err="1"/>
              <a:t>Выберите</a:t>
            </a:r>
            <a:r>
              <a:rPr dirty="0"/>
              <a:t> </a:t>
            </a:r>
            <a:r>
              <a:rPr dirty="0" err="1"/>
              <a:t>вариант</a:t>
            </a:r>
            <a:r>
              <a:rPr dirty="0"/>
              <a:t>, </a:t>
            </a:r>
            <a:r>
              <a:rPr lang="ru-RU" dirty="0"/>
              <a:t>наиболее </a:t>
            </a:r>
            <a:r>
              <a:rPr dirty="0" err="1"/>
              <a:t>подход</a:t>
            </a:r>
            <a:r>
              <a:rPr lang="ru-RU" dirty="0" err="1"/>
              <a:t>ящий</a:t>
            </a:r>
            <a:r>
              <a:rPr lang="ru-RU" dirty="0"/>
              <a:t> </a:t>
            </a:r>
            <a:r>
              <a:rPr dirty="0" err="1"/>
              <a:t>для</a:t>
            </a:r>
            <a:r>
              <a:rPr dirty="0"/>
              <a:t> </a:t>
            </a:r>
            <a:r>
              <a:rPr dirty="0" err="1"/>
              <a:t>вашей</a:t>
            </a:r>
            <a:r>
              <a:rPr dirty="0"/>
              <a:t> </a:t>
            </a:r>
            <a:r>
              <a:rPr lang="ru-RU" sz="1650" dirty="0"/>
              <a:t>должности</a:t>
            </a:r>
            <a:r>
              <a:rPr dirty="0"/>
              <a:t>:</a:t>
            </a:r>
            <a:endParaRPr sz="1650" dirty="0"/>
          </a:p>
          <a:p>
            <a:pPr marL="914400" lvl="0" indent="-333375" algn="l" rtl="0">
              <a:lnSpc>
                <a:spcPct val="140000"/>
              </a:lnSpc>
              <a:spcBef>
                <a:spcPts val="800"/>
              </a:spcBef>
              <a:spcAft>
                <a:spcPts val="0"/>
              </a:spcAft>
              <a:buSzPts val="1650"/>
              <a:buAutoNum type="alphaLcPeriod"/>
              <a:defRPr sz="1650"/>
            </a:pPr>
            <a:r>
              <a:rPr dirty="0" err="1"/>
              <a:t>Персонал</a:t>
            </a:r>
            <a:r>
              <a:rPr dirty="0"/>
              <a:t>, </a:t>
            </a:r>
            <a:r>
              <a:rPr lang="ru-RU" sz="1650" dirty="0"/>
              <a:t>непосредственно работающий с заключенными</a:t>
            </a:r>
            <a:endParaRPr sz="1650" dirty="0"/>
          </a:p>
          <a:p>
            <a:pPr marL="914400" lvl="0" indent="-333375" algn="l" rtl="0">
              <a:lnSpc>
                <a:spcPct val="140000"/>
              </a:lnSpc>
              <a:spcBef>
                <a:spcPts val="0"/>
              </a:spcBef>
              <a:spcAft>
                <a:spcPts val="0"/>
              </a:spcAft>
              <a:buSzPts val="1650"/>
              <a:buAutoNum type="alphaLcPeriod"/>
              <a:defRPr sz="1650"/>
            </a:pPr>
            <a:r>
              <a:rPr dirty="0" err="1"/>
              <a:t>Медицинский</a:t>
            </a:r>
            <a:r>
              <a:rPr dirty="0"/>
              <a:t> </a:t>
            </a:r>
            <a:r>
              <a:rPr dirty="0" err="1"/>
              <a:t>персонал</a:t>
            </a:r>
            <a:r>
              <a:rPr dirty="0"/>
              <a:t> (</a:t>
            </a:r>
            <a:r>
              <a:rPr dirty="0" err="1"/>
              <a:t>прошедший</a:t>
            </a:r>
            <a:r>
              <a:rPr dirty="0"/>
              <a:t> </a:t>
            </a:r>
            <a:r>
              <a:rPr dirty="0" err="1"/>
              <a:t>обучение</a:t>
            </a:r>
            <a:r>
              <a:rPr dirty="0"/>
              <a:t> </a:t>
            </a:r>
            <a:r>
              <a:rPr dirty="0" err="1"/>
              <a:t>по</a:t>
            </a:r>
            <a:r>
              <a:rPr dirty="0"/>
              <a:t> </a:t>
            </a:r>
            <a:r>
              <a:rPr dirty="0" err="1"/>
              <a:t>вакцинации</a:t>
            </a:r>
            <a:r>
              <a:rPr dirty="0"/>
              <a:t>)</a:t>
            </a:r>
            <a:endParaRPr sz="1650" dirty="0"/>
          </a:p>
          <a:p>
            <a:pPr marL="914400" lvl="0" indent="-333375">
              <a:lnSpc>
                <a:spcPct val="140000"/>
              </a:lnSpc>
              <a:buSzPts val="1650"/>
              <a:buAutoNum type="alphaLcPeriod"/>
              <a:defRPr sz="1650"/>
            </a:pPr>
            <a:r>
              <a:rPr dirty="0" err="1"/>
              <a:t>Медицинский</a:t>
            </a:r>
            <a:r>
              <a:rPr dirty="0"/>
              <a:t> </a:t>
            </a:r>
            <a:r>
              <a:rPr dirty="0" err="1"/>
              <a:t>персонал</a:t>
            </a:r>
            <a:r>
              <a:rPr dirty="0"/>
              <a:t> (</a:t>
            </a:r>
            <a:r>
              <a:rPr dirty="0" err="1"/>
              <a:t>не</a:t>
            </a:r>
            <a:r>
              <a:rPr dirty="0"/>
              <a:t> </a:t>
            </a:r>
            <a:r>
              <a:rPr lang="ru-RU" dirty="0"/>
              <a:t>прошедший обучение по</a:t>
            </a:r>
            <a:r>
              <a:rPr dirty="0"/>
              <a:t> </a:t>
            </a:r>
            <a:r>
              <a:rPr dirty="0" err="1"/>
              <a:t>вакцинации</a:t>
            </a:r>
            <a:r>
              <a:rPr dirty="0"/>
              <a:t>)</a:t>
            </a:r>
            <a:endParaRPr sz="1650" dirty="0"/>
          </a:p>
          <a:p>
            <a:pPr marL="914400" lvl="0" indent="-333375" algn="l" rtl="0">
              <a:lnSpc>
                <a:spcPct val="140000"/>
              </a:lnSpc>
              <a:spcBef>
                <a:spcPts val="0"/>
              </a:spcBef>
              <a:spcAft>
                <a:spcPts val="0"/>
              </a:spcAft>
              <a:buSzPts val="1650"/>
              <a:buAutoNum type="alphaLcPeriod"/>
              <a:defRPr sz="1650"/>
            </a:pPr>
            <a:r>
              <a:rPr dirty="0" err="1"/>
              <a:t>Друго</a:t>
            </a:r>
            <a:r>
              <a:rPr lang="ru-RU" dirty="0"/>
              <a:t>й персонал</a:t>
            </a:r>
            <a:r>
              <a:rPr dirty="0"/>
              <a:t> (</a:t>
            </a:r>
            <a:r>
              <a:rPr lang="ru-RU" dirty="0"/>
              <a:t>просьба </a:t>
            </a:r>
            <a:r>
              <a:rPr dirty="0" err="1"/>
              <a:t>ука</a:t>
            </a:r>
            <a:r>
              <a:rPr lang="ru-RU" dirty="0" err="1"/>
              <a:t>зать</a:t>
            </a:r>
            <a:r>
              <a:rPr dirty="0"/>
              <a:t>) </a:t>
            </a:r>
            <a:endParaRPr sz="1650" dirty="0"/>
          </a:p>
          <a:p>
            <a:pPr marL="0" lvl="0" indent="0" algn="l" rtl="0">
              <a:lnSpc>
                <a:spcPct val="140000"/>
              </a:lnSpc>
              <a:spcBef>
                <a:spcPts val="800"/>
              </a:spcBef>
              <a:spcAft>
                <a:spcPts val="800"/>
              </a:spcAft>
              <a:buSzPts val="1800"/>
              <a:buNone/>
            </a:pPr>
            <a:endParaRPr sz="1650" dirty="0"/>
          </a:p>
        </p:txBody>
      </p:sp>
      <p:sp>
        <p:nvSpPr>
          <p:cNvPr id="185" name="Google Shape;185;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3"/>
        <p:cNvGrpSpPr/>
        <p:nvPr/>
      </p:nvGrpSpPr>
      <p:grpSpPr>
        <a:xfrm>
          <a:off x="0" y="0"/>
          <a:ext cx="0" cy="0"/>
          <a:chOff x="0" y="0"/>
          <a:chExt cx="0" cy="0"/>
        </a:xfrm>
      </p:grpSpPr>
      <p:sp>
        <p:nvSpPr>
          <p:cNvPr id="1454" name="Google Shape;1454;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defRPr sz="2220" b="1"/>
            </a:pPr>
            <a:r>
              <a:rPr lang="ru-RU" dirty="0"/>
              <a:t>Список использованных источников</a:t>
            </a:r>
            <a:endParaRPr sz="2220" b="1" dirty="0"/>
          </a:p>
        </p:txBody>
      </p:sp>
      <p:sp>
        <p:nvSpPr>
          <p:cNvPr id="1455" name="Google Shape;1455;p144"/>
          <p:cNvSpPr txBox="1">
            <a:spLocks noGrp="1"/>
          </p:cNvSpPr>
          <p:nvPr>
            <p:ph type="body" idx="1"/>
          </p:nvPr>
        </p:nvSpPr>
        <p:spPr>
          <a:xfrm>
            <a:off x="258052" y="454800"/>
            <a:ext cx="2933948" cy="468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buSzPct val="159999"/>
              <a:buNone/>
              <a:defRPr b="1"/>
            </a:pPr>
            <a:r>
              <a:rPr lang="ru-RU" sz="900" dirty="0">
                <a:latin typeface="+mj-lt"/>
              </a:rPr>
              <a:t>Фото и изображения</a:t>
            </a:r>
            <a:endParaRPr sz="900" b="1" dirty="0">
              <a:latin typeface="+mj-lt"/>
            </a:endParaRPr>
          </a:p>
          <a:p>
            <a:pPr marL="0" lvl="0" indent="0">
              <a:lnSpc>
                <a:spcPct val="100000"/>
              </a:lnSpc>
              <a:buSzPct val="239999"/>
              <a:buNone/>
              <a:defRPr sz="1200"/>
            </a:pPr>
            <a:endParaRPr lang="ru-RU" sz="600" dirty="0">
              <a:latin typeface="+mj-lt"/>
            </a:endParaRPr>
          </a:p>
          <a:p>
            <a:pPr marL="0" lvl="0" indent="0">
              <a:lnSpc>
                <a:spcPct val="100000"/>
              </a:lnSpc>
              <a:buSzPct val="239999"/>
              <a:buNone/>
              <a:defRPr sz="1200"/>
            </a:pPr>
            <a:r>
              <a:rPr sz="650" dirty="0" err="1">
                <a:latin typeface="+mj-lt"/>
              </a:rPr>
              <a:t>Библиотека</a:t>
            </a:r>
            <a:r>
              <a:rPr sz="650" dirty="0">
                <a:latin typeface="+mj-lt"/>
              </a:rPr>
              <a:t> </a:t>
            </a:r>
            <a:r>
              <a:rPr lang="ru-RU" sz="650" dirty="0">
                <a:latin typeface="+mj-lt"/>
              </a:rPr>
              <a:t>в области </a:t>
            </a:r>
            <a:r>
              <a:rPr sz="650" dirty="0" err="1">
                <a:latin typeface="+mj-lt"/>
              </a:rPr>
              <a:t>общественного</a:t>
            </a:r>
            <a:r>
              <a:rPr sz="650" dirty="0">
                <a:latin typeface="+mj-lt"/>
              </a:rPr>
              <a:t> </a:t>
            </a:r>
            <a:r>
              <a:rPr sz="650" dirty="0" err="1">
                <a:latin typeface="+mj-lt"/>
              </a:rPr>
              <a:t>здравоохранения</a:t>
            </a:r>
            <a:r>
              <a:rPr sz="650" dirty="0">
                <a:latin typeface="+mj-lt"/>
              </a:rPr>
              <a:t> </a:t>
            </a:r>
            <a:r>
              <a:rPr lang="ru-RU" sz="650" dirty="0">
                <a:latin typeface="+mj-lt"/>
              </a:rPr>
              <a:t>Центра по контролю за заболеваниями (</a:t>
            </a:r>
            <a:r>
              <a:rPr lang="en-US" sz="650" dirty="0">
                <a:latin typeface="+mj-lt"/>
              </a:rPr>
              <a:t>CDC Public Health Library</a:t>
            </a:r>
            <a:r>
              <a:rPr lang="ru-RU" sz="650" dirty="0">
                <a:latin typeface="+mj-lt"/>
              </a:rPr>
              <a:t>)</a:t>
            </a:r>
            <a:endParaRPr sz="650" dirty="0">
              <a:latin typeface="+mj-lt"/>
            </a:endParaRPr>
          </a:p>
          <a:p>
            <a:pPr marL="0" lvl="0" indent="0" algn="l" rtl="0">
              <a:lnSpc>
                <a:spcPct val="100000"/>
              </a:lnSpc>
              <a:buSzPct val="159999"/>
              <a:buNone/>
              <a:defRPr b="1"/>
            </a:pPr>
            <a:endParaRPr lang="ru-RU" sz="600" dirty="0">
              <a:latin typeface="+mj-lt"/>
            </a:endParaRPr>
          </a:p>
          <a:p>
            <a:pPr marL="0" lvl="0" indent="0" algn="l" rtl="0">
              <a:lnSpc>
                <a:spcPct val="100000"/>
              </a:lnSpc>
              <a:buSzPct val="159999"/>
              <a:buNone/>
              <a:defRPr b="1"/>
            </a:pPr>
            <a:r>
              <a:rPr sz="900" dirty="0" err="1">
                <a:latin typeface="+mj-lt"/>
              </a:rPr>
              <a:t>Гепатит</a:t>
            </a:r>
            <a:r>
              <a:rPr sz="900" dirty="0">
                <a:latin typeface="+mj-lt"/>
              </a:rPr>
              <a:t> B</a:t>
            </a:r>
            <a:endParaRPr sz="900" b="1" dirty="0">
              <a:latin typeface="+mj-lt"/>
            </a:endParaRPr>
          </a:p>
          <a:p>
            <a:pPr marL="0" lvl="0" indent="0">
              <a:lnSpc>
                <a:spcPct val="100000"/>
              </a:lnSpc>
              <a:buSzPct val="230399"/>
              <a:buNone/>
              <a:defRPr sz="1250" u="sng">
                <a:solidFill>
                  <a:schemeClr val="hlink"/>
                </a:solidFill>
                <a:hlinkClick r:id="rId3"/>
              </a:defRPr>
            </a:pPr>
            <a:endParaRPr lang="ru-RU" sz="600" dirty="0">
              <a:latin typeface="+mj-lt"/>
            </a:endParaRPr>
          </a:p>
          <a:p>
            <a:pPr marL="0" lvl="0" indent="0">
              <a:lnSpc>
                <a:spcPct val="100000"/>
              </a:lnSpc>
              <a:buSzPct val="230399"/>
              <a:buNone/>
              <a:defRPr sz="1250" u="sng">
                <a:solidFill>
                  <a:schemeClr val="hlink"/>
                </a:solidFill>
                <a:hlinkClick r:id="rId3"/>
              </a:defRPr>
            </a:pPr>
            <a:r>
              <a:rPr lang="ru-RU" sz="650" dirty="0">
                <a:latin typeface="+mj-lt"/>
              </a:rPr>
              <a:t>Нац. служба здравоохранения (</a:t>
            </a:r>
            <a:r>
              <a:rPr lang="en-US" sz="650" dirty="0">
                <a:latin typeface="+mj-lt"/>
              </a:rPr>
              <a:t>NHS</a:t>
            </a:r>
            <a:r>
              <a:rPr lang="ru-RU" sz="650" dirty="0">
                <a:latin typeface="+mj-lt"/>
              </a:rPr>
              <a:t>)</a:t>
            </a:r>
            <a:r>
              <a:rPr lang="en-US" sz="650" dirty="0">
                <a:latin typeface="+mj-lt"/>
              </a:rPr>
              <a:t> </a:t>
            </a:r>
            <a:r>
              <a:rPr lang="uk-UA" sz="650" u="sng" dirty="0">
                <a:solidFill>
                  <a:schemeClr val="hlink"/>
                </a:solidFill>
                <a:latin typeface="+mj-lt"/>
                <a:hlinkClick r:id="rId3">
                  <a:extLst>
                    <a:ext uri="{A12FA001-AC4F-418D-AE19-62706E023703}">
                      <ahyp:hlinkClr xmlns:ahyp="http://schemas.microsoft.com/office/drawing/2018/hyperlinkcolor" val="tx"/>
                    </a:ext>
                  </a:extLst>
                </a:hlinkClick>
              </a:rPr>
              <a:t>—</a:t>
            </a:r>
            <a:r>
              <a:rPr lang="ru-RU" sz="650" u="sng" dirty="0">
                <a:solidFill>
                  <a:schemeClr val="hlink"/>
                </a:solidFill>
                <a:latin typeface="+mj-lt"/>
              </a:rPr>
              <a:t> Г</a:t>
            </a:r>
            <a:r>
              <a:rPr sz="650" dirty="0" err="1">
                <a:latin typeface="+mj-lt"/>
              </a:rPr>
              <a:t>епатит</a:t>
            </a:r>
            <a:r>
              <a:rPr sz="650" dirty="0">
                <a:latin typeface="+mj-lt"/>
              </a:rPr>
              <a:t> B</a:t>
            </a:r>
          </a:p>
          <a:p>
            <a:pPr marL="0" lvl="0" indent="0">
              <a:lnSpc>
                <a:spcPct val="100000"/>
              </a:lnSpc>
              <a:buSzPct val="230399"/>
              <a:buNone/>
              <a:defRPr sz="1250" u="sng">
                <a:solidFill>
                  <a:schemeClr val="hlink"/>
                </a:solidFill>
                <a:hlinkClick r:id="rId4"/>
              </a:defRPr>
            </a:pPr>
            <a:endParaRPr lang="ru-RU" sz="650" dirty="0">
              <a:latin typeface="+mj-lt"/>
            </a:endParaRPr>
          </a:p>
          <a:p>
            <a:pPr marL="0" lvl="0" indent="0">
              <a:lnSpc>
                <a:spcPct val="100000"/>
              </a:lnSpc>
              <a:buSzPct val="230399"/>
              <a:buNone/>
              <a:defRPr sz="1250" u="sng">
                <a:solidFill>
                  <a:schemeClr val="hlink"/>
                </a:solidFill>
                <a:hlinkClick r:id="rId4"/>
              </a:defRPr>
            </a:pPr>
            <a:r>
              <a:rPr lang="ru-RU" sz="650" dirty="0">
                <a:latin typeface="+mj-lt"/>
              </a:rPr>
              <a:t>Всемирная организация здравоохранения (ВОЗ)</a:t>
            </a:r>
            <a:r>
              <a:rPr lang="ru-RU" sz="650" u="sng" dirty="0">
                <a:solidFill>
                  <a:schemeClr val="hlink"/>
                </a:solidFill>
                <a:latin typeface="+mj-lt"/>
              </a:rPr>
              <a:t> </a:t>
            </a:r>
            <a:r>
              <a:rPr lang="ru-RU" sz="650" u="sng" dirty="0">
                <a:solidFill>
                  <a:schemeClr val="hlink"/>
                </a:solidFill>
                <a:latin typeface="+mj-lt"/>
                <a:hlinkClick r:id="rId4">
                  <a:extLst>
                    <a:ext uri="{A12FA001-AC4F-418D-AE19-62706E023703}">
                      <ahyp:hlinkClr xmlns:ahyp="http://schemas.microsoft.com/office/drawing/2018/hyperlinkcolor" val="tx"/>
                    </a:ext>
                  </a:extLst>
                </a:hlinkClick>
              </a:rPr>
              <a:t>—</a:t>
            </a:r>
            <a:r>
              <a:rPr lang="ru-RU" sz="650" u="sng" dirty="0">
                <a:solidFill>
                  <a:schemeClr val="hlink"/>
                </a:solidFill>
                <a:latin typeface="+mj-lt"/>
              </a:rPr>
              <a:t> </a:t>
            </a:r>
            <a:r>
              <a:rPr lang="ru-RU" sz="650" dirty="0">
                <a:latin typeface="+mj-lt"/>
              </a:rPr>
              <a:t>Г</a:t>
            </a:r>
            <a:r>
              <a:rPr sz="650" dirty="0" err="1">
                <a:latin typeface="+mj-lt"/>
              </a:rPr>
              <a:t>епатит</a:t>
            </a:r>
            <a:r>
              <a:rPr sz="650" dirty="0">
                <a:latin typeface="+mj-lt"/>
              </a:rPr>
              <a:t> B</a:t>
            </a:r>
          </a:p>
          <a:p>
            <a:pPr marL="0" lvl="0" indent="0" algn="l" rtl="0">
              <a:lnSpc>
                <a:spcPct val="100000"/>
              </a:lnSpc>
              <a:buSzPct val="230399"/>
              <a:buNone/>
              <a:defRPr sz="1250" u="sng">
                <a:solidFill>
                  <a:schemeClr val="hlink"/>
                </a:solidFill>
                <a:hlinkClick r:id="rId5"/>
              </a:defRPr>
            </a:pPr>
            <a:endParaRPr lang="ru-RU" sz="650" dirty="0">
              <a:latin typeface="+mj-lt"/>
            </a:endParaRPr>
          </a:p>
          <a:p>
            <a:pPr marL="0" lvl="0" indent="0" algn="l" rtl="0">
              <a:lnSpc>
                <a:spcPct val="100000"/>
              </a:lnSpc>
              <a:buSzPct val="230399"/>
              <a:buNone/>
              <a:defRPr sz="1250" u="sng">
                <a:solidFill>
                  <a:schemeClr val="hlink"/>
                </a:solidFill>
                <a:hlinkClick r:id="rId5"/>
              </a:defRPr>
            </a:pPr>
            <a:r>
              <a:rPr lang="ru-RU" sz="650" dirty="0">
                <a:latin typeface="+mj-lt"/>
              </a:rPr>
              <a:t>Центр по контролю за заболеваниями</a:t>
            </a:r>
            <a:r>
              <a:rPr lang="ru-RU" sz="650" u="sng" dirty="0">
                <a:solidFill>
                  <a:schemeClr val="hlink"/>
                </a:solidFill>
                <a:latin typeface="+mj-lt"/>
              </a:rPr>
              <a:t> </a:t>
            </a:r>
            <a:r>
              <a:rPr lang="ru-RU" sz="650" u="sng" dirty="0">
                <a:solidFill>
                  <a:schemeClr val="hlink"/>
                </a:solidFill>
                <a:latin typeface="+mj-lt"/>
                <a:hlinkClick r:id="rId5">
                  <a:extLst>
                    <a:ext uri="{A12FA001-AC4F-418D-AE19-62706E023703}">
                      <ahyp:hlinkClr xmlns:ahyp="http://schemas.microsoft.com/office/drawing/2018/hyperlinkcolor" val="tx"/>
                    </a:ext>
                  </a:extLst>
                </a:hlinkClick>
              </a:rPr>
              <a:t>—</a:t>
            </a:r>
            <a:r>
              <a:rPr lang="ru-RU" sz="650" u="sng" dirty="0">
                <a:solidFill>
                  <a:schemeClr val="hlink"/>
                </a:solidFill>
                <a:latin typeface="+mj-lt"/>
              </a:rPr>
              <a:t> </a:t>
            </a:r>
            <a:r>
              <a:rPr lang="ru-RU" sz="650" dirty="0">
                <a:latin typeface="+mj-lt"/>
              </a:rPr>
              <a:t>Г</a:t>
            </a:r>
            <a:r>
              <a:rPr sz="650" dirty="0" err="1">
                <a:latin typeface="+mj-lt"/>
              </a:rPr>
              <a:t>епатит</a:t>
            </a:r>
            <a:r>
              <a:rPr sz="650" dirty="0">
                <a:latin typeface="+mj-lt"/>
              </a:rPr>
              <a:t> B</a:t>
            </a:r>
          </a:p>
          <a:p>
            <a:pPr marL="0" lvl="0" indent="0" algn="l" rtl="0">
              <a:lnSpc>
                <a:spcPct val="100000"/>
              </a:lnSpc>
              <a:buSzPct val="230399"/>
              <a:buNone/>
              <a:defRPr sz="1250" u="sng">
                <a:solidFill>
                  <a:schemeClr val="hlink"/>
                </a:solidFill>
                <a:hlinkClick r:id="rId6"/>
              </a:defRPr>
            </a:pPr>
            <a:endParaRPr lang="ru-RU" sz="650" dirty="0">
              <a:latin typeface="+mj-lt"/>
            </a:endParaRPr>
          </a:p>
          <a:p>
            <a:pPr marL="0" lvl="0" indent="0" algn="l" rtl="0">
              <a:lnSpc>
                <a:spcPct val="100000"/>
              </a:lnSpc>
              <a:buSzPct val="230399"/>
              <a:buNone/>
              <a:defRPr sz="1250" u="sng">
                <a:solidFill>
                  <a:schemeClr val="hlink"/>
                </a:solidFill>
                <a:hlinkClick r:id="rId6"/>
              </a:defRPr>
            </a:pPr>
            <a:r>
              <a:rPr lang="ru-RU" sz="650" dirty="0">
                <a:latin typeface="+mj-lt"/>
              </a:rPr>
              <a:t>Программа по воспитанию культуры здоровья в </a:t>
            </a:r>
            <a:r>
              <a:rPr lang="ru-RU" sz="650" u="sng" dirty="0">
                <a:solidFill>
                  <a:schemeClr val="hlink"/>
                </a:solidFill>
                <a:latin typeface="+mj-lt"/>
              </a:rPr>
              <a:t>Англии</a:t>
            </a:r>
            <a:r>
              <a:rPr sz="650" u="sng" dirty="0">
                <a:solidFill>
                  <a:schemeClr val="hlink"/>
                </a:solidFill>
                <a:latin typeface="+mj-lt"/>
              </a:rPr>
              <a:t> </a:t>
            </a:r>
            <a:r>
              <a:rPr lang="uk-UA" sz="650" u="sng" dirty="0">
                <a:solidFill>
                  <a:schemeClr val="hlink"/>
                </a:solidFill>
                <a:latin typeface="+mj-lt"/>
                <a:hlinkClick r:id="rId6">
                  <a:extLst>
                    <a:ext uri="{A12FA001-AC4F-418D-AE19-62706E023703}">
                      <ahyp:hlinkClr xmlns:ahyp="http://schemas.microsoft.com/office/drawing/2018/hyperlinkcolor" val="tx"/>
                    </a:ext>
                  </a:extLst>
                </a:hlinkClick>
              </a:rPr>
              <a:t>—</a:t>
            </a:r>
            <a:r>
              <a:rPr sz="650" u="sng" dirty="0">
                <a:solidFill>
                  <a:schemeClr val="hlink"/>
                </a:solidFill>
                <a:latin typeface="+mj-lt"/>
              </a:rPr>
              <a:t> </a:t>
            </a:r>
            <a:r>
              <a:rPr lang="ru-RU" sz="650" dirty="0">
                <a:latin typeface="+mj-lt"/>
              </a:rPr>
              <a:t>Г</a:t>
            </a:r>
            <a:r>
              <a:rPr sz="650" dirty="0" err="1">
                <a:latin typeface="+mj-lt"/>
              </a:rPr>
              <a:t>епатит</a:t>
            </a:r>
            <a:r>
              <a:rPr sz="650" dirty="0">
                <a:latin typeface="+mj-lt"/>
              </a:rPr>
              <a:t> В</a:t>
            </a:r>
          </a:p>
          <a:p>
            <a:pPr marL="0" lvl="0" indent="0">
              <a:lnSpc>
                <a:spcPct val="100000"/>
              </a:lnSpc>
              <a:buSzPct val="230399"/>
              <a:buNone/>
              <a:defRPr sz="1250" u="sng">
                <a:solidFill>
                  <a:schemeClr val="hlink"/>
                </a:solidFill>
                <a:hlinkClick r:id="rId7"/>
              </a:defRPr>
            </a:pPr>
            <a:endParaRPr lang="ru-RU" sz="700" dirty="0">
              <a:latin typeface="+mj-lt"/>
            </a:endParaRPr>
          </a:p>
          <a:p>
            <a:pPr marL="0" lvl="0" indent="0">
              <a:lnSpc>
                <a:spcPct val="100000"/>
              </a:lnSpc>
              <a:buSzPct val="230399"/>
              <a:buNone/>
              <a:defRPr sz="1250" u="sng">
                <a:solidFill>
                  <a:schemeClr val="hlink"/>
                </a:solidFill>
                <a:hlinkClick r:id="rId7"/>
              </a:defRPr>
            </a:pPr>
            <a:r>
              <a:rPr lang="ru-RU" sz="650" dirty="0" err="1">
                <a:latin typeface="+mj-lt"/>
              </a:rPr>
              <a:t>Долан</a:t>
            </a:r>
            <a:r>
              <a:rPr lang="ru-RU" sz="650" dirty="0">
                <a:latin typeface="+mj-lt"/>
              </a:rPr>
              <a:t>, К., </a:t>
            </a:r>
            <a:r>
              <a:rPr lang="ru-RU" sz="650" dirty="0" err="1">
                <a:latin typeface="+mj-lt"/>
              </a:rPr>
              <a:t>Виртц</a:t>
            </a:r>
            <a:r>
              <a:rPr lang="ru-RU" sz="650" dirty="0">
                <a:latin typeface="+mj-lt"/>
              </a:rPr>
              <a:t>, А.Л., </a:t>
            </a:r>
            <a:r>
              <a:rPr lang="ru-RU" sz="650" dirty="0" err="1">
                <a:latin typeface="+mj-lt"/>
              </a:rPr>
              <a:t>Моазен</a:t>
            </a:r>
            <a:r>
              <a:rPr lang="ru-RU" sz="650" dirty="0">
                <a:latin typeface="+mj-lt"/>
              </a:rPr>
              <a:t>, Б., </a:t>
            </a:r>
            <a:r>
              <a:rPr lang="ru-RU" sz="650" dirty="0" err="1">
                <a:latin typeface="+mj-lt"/>
              </a:rPr>
              <a:t>Ндеффо-Мбах</a:t>
            </a:r>
            <a:r>
              <a:rPr lang="ru-RU" sz="650" dirty="0">
                <a:latin typeface="+mj-lt"/>
              </a:rPr>
              <a:t>, М., </a:t>
            </a:r>
            <a:r>
              <a:rPr lang="ru-RU" sz="650" dirty="0" err="1">
                <a:latin typeface="+mj-lt"/>
              </a:rPr>
              <a:t>Гальвани</a:t>
            </a:r>
            <a:r>
              <a:rPr lang="ru-RU" sz="650" dirty="0">
                <a:latin typeface="+mj-lt"/>
              </a:rPr>
              <a:t>, А., </a:t>
            </a:r>
            <a:r>
              <a:rPr lang="ru-RU" sz="650" dirty="0" err="1">
                <a:latin typeface="+mj-lt"/>
              </a:rPr>
              <a:t>Киннер</a:t>
            </a:r>
            <a:r>
              <a:rPr lang="ru-RU" sz="650" dirty="0">
                <a:latin typeface="+mj-lt"/>
              </a:rPr>
              <a:t>, С.А., </a:t>
            </a:r>
            <a:r>
              <a:rPr lang="ru-RU" sz="650" dirty="0" err="1">
                <a:latin typeface="+mj-lt"/>
              </a:rPr>
              <a:t>Кортни</a:t>
            </a:r>
            <a:r>
              <a:rPr lang="ru-RU" sz="650" dirty="0">
                <a:latin typeface="+mj-lt"/>
              </a:rPr>
              <a:t>, Р., </a:t>
            </a:r>
            <a:r>
              <a:rPr lang="ru-RU" sz="650" dirty="0" err="1">
                <a:latin typeface="+mj-lt"/>
              </a:rPr>
              <a:t>Макки</a:t>
            </a:r>
            <a:r>
              <a:rPr lang="ru-RU" sz="650" dirty="0">
                <a:latin typeface="+mj-lt"/>
              </a:rPr>
              <a:t>, М., Амон, </a:t>
            </a:r>
            <a:r>
              <a:rPr lang="ru-RU" sz="650" dirty="0" err="1">
                <a:latin typeface="+mj-lt"/>
              </a:rPr>
              <a:t>Дж.Дж</a:t>
            </a:r>
            <a:r>
              <a:rPr lang="ru-RU" sz="650" dirty="0">
                <a:latin typeface="+mj-lt"/>
              </a:rPr>
              <a:t>., </a:t>
            </a:r>
            <a:r>
              <a:rPr lang="ru-RU" sz="650" dirty="0" err="1">
                <a:latin typeface="+mj-lt"/>
              </a:rPr>
              <a:t>Махер</a:t>
            </a:r>
            <a:r>
              <a:rPr lang="ru-RU" sz="650" dirty="0">
                <a:latin typeface="+mj-lt"/>
              </a:rPr>
              <a:t>, Л. и </a:t>
            </a:r>
            <a:r>
              <a:rPr lang="ru-RU" sz="650" dirty="0" err="1">
                <a:latin typeface="+mj-lt"/>
              </a:rPr>
              <a:t>Хеллард</a:t>
            </a:r>
            <a:r>
              <a:rPr lang="ru-RU" sz="650" dirty="0">
                <a:latin typeface="+mj-lt"/>
              </a:rPr>
              <a:t>, М., 2016.  Глобальная проблема ВИЧ, вирусного гепатита и туберкулеза среди заключенных и задержанных, (</a:t>
            </a:r>
            <a:r>
              <a:rPr sz="650" dirty="0">
                <a:latin typeface="+mj-lt"/>
              </a:rPr>
              <a:t>Dolan, K., </a:t>
            </a:r>
            <a:r>
              <a:rPr sz="650" dirty="0" err="1">
                <a:latin typeface="+mj-lt"/>
              </a:rPr>
              <a:t>Wirtz</a:t>
            </a:r>
            <a:r>
              <a:rPr sz="650" dirty="0">
                <a:latin typeface="+mj-lt"/>
              </a:rPr>
              <a:t>, A.L., </a:t>
            </a:r>
            <a:r>
              <a:rPr sz="650" dirty="0" err="1">
                <a:latin typeface="+mj-lt"/>
              </a:rPr>
              <a:t>Moazen</a:t>
            </a:r>
            <a:r>
              <a:rPr sz="650" dirty="0">
                <a:latin typeface="+mj-lt"/>
              </a:rPr>
              <a:t>, B., </a:t>
            </a:r>
            <a:r>
              <a:rPr sz="650" dirty="0" err="1">
                <a:latin typeface="+mj-lt"/>
              </a:rPr>
              <a:t>Ndeffo-Mbah</a:t>
            </a:r>
            <a:r>
              <a:rPr sz="650" dirty="0">
                <a:latin typeface="+mj-lt"/>
              </a:rPr>
              <a:t>, M., Galvani, A., </a:t>
            </a:r>
            <a:r>
              <a:rPr sz="650" dirty="0" err="1">
                <a:latin typeface="+mj-lt"/>
              </a:rPr>
              <a:t>Kinner</a:t>
            </a:r>
            <a:r>
              <a:rPr sz="650" dirty="0">
                <a:latin typeface="+mj-lt"/>
              </a:rPr>
              <a:t>, S.A., Courtney, R., McKee, M., Amon, J.J., Maher, L. и </a:t>
            </a:r>
            <a:r>
              <a:rPr sz="650" dirty="0" err="1">
                <a:latin typeface="+mj-lt"/>
              </a:rPr>
              <a:t>Hellard</a:t>
            </a:r>
            <a:r>
              <a:rPr sz="650" dirty="0">
                <a:latin typeface="+mj-lt"/>
              </a:rPr>
              <a:t>, M., 2016. </a:t>
            </a:r>
            <a:r>
              <a:rPr lang="en" sz="650" u="sng" dirty="0">
                <a:solidFill>
                  <a:schemeClr val="hlink"/>
                </a:solidFill>
                <a:latin typeface="+mj-lt"/>
                <a:hlinkClick r:id="rId7"/>
              </a:rPr>
              <a:t>Global burden of HIV, viral hepatitis, and tuberculosis in prisoners and detainees</a:t>
            </a:r>
            <a:r>
              <a:rPr lang="ru-RU" sz="650" u="sng" dirty="0">
                <a:solidFill>
                  <a:schemeClr val="hlink"/>
                </a:solidFill>
                <a:latin typeface="+mj-lt"/>
              </a:rPr>
              <a:t>)</a:t>
            </a:r>
            <a:r>
              <a:rPr sz="650" dirty="0">
                <a:latin typeface="+mj-lt"/>
              </a:rPr>
              <a:t>. </a:t>
            </a:r>
            <a:r>
              <a:rPr sz="650" i="1" dirty="0">
                <a:latin typeface="+mj-lt"/>
              </a:rPr>
              <a:t>The Lancet</a:t>
            </a:r>
            <a:r>
              <a:rPr sz="650" dirty="0">
                <a:latin typeface="+mj-lt"/>
              </a:rPr>
              <a:t>, </a:t>
            </a:r>
            <a:r>
              <a:rPr sz="650" i="1" dirty="0">
                <a:latin typeface="+mj-lt"/>
              </a:rPr>
              <a:t>388</a:t>
            </a:r>
            <a:r>
              <a:rPr sz="650" dirty="0">
                <a:latin typeface="+mj-lt"/>
              </a:rPr>
              <a:t>(10049), </a:t>
            </a:r>
            <a:r>
              <a:rPr lang="ru-RU" sz="650" dirty="0" err="1">
                <a:latin typeface="+mj-lt"/>
              </a:rPr>
              <a:t>стр</a:t>
            </a:r>
            <a:r>
              <a:rPr sz="650" dirty="0">
                <a:latin typeface="+mj-lt"/>
              </a:rPr>
              <a:t>.</a:t>
            </a:r>
            <a:r>
              <a:rPr lang="uk-UA" sz="650" dirty="0">
                <a:latin typeface="+mj-lt"/>
              </a:rPr>
              <a:t> </a:t>
            </a:r>
            <a:r>
              <a:rPr sz="650" dirty="0">
                <a:latin typeface="+mj-lt"/>
              </a:rPr>
              <a:t>1089-1102.</a:t>
            </a:r>
          </a:p>
          <a:p>
            <a:pPr marL="0" lvl="0" indent="0" algn="l" rtl="0">
              <a:lnSpc>
                <a:spcPct val="100000"/>
              </a:lnSpc>
              <a:buSzPct val="169411"/>
              <a:buNone/>
              <a:defRPr sz="1700" b="1"/>
            </a:pPr>
            <a:endParaRPr lang="ru-RU" sz="600" dirty="0">
              <a:latin typeface="+mj-lt"/>
            </a:endParaRPr>
          </a:p>
          <a:p>
            <a:pPr marL="0" lvl="0" indent="0" algn="l" rtl="0">
              <a:lnSpc>
                <a:spcPct val="100000"/>
              </a:lnSpc>
              <a:buSzPct val="169411"/>
              <a:buNone/>
              <a:defRPr sz="1700" b="1"/>
            </a:pPr>
            <a:r>
              <a:rPr lang="ru-RU" sz="900" dirty="0">
                <a:latin typeface="+mj-lt"/>
              </a:rPr>
              <a:t>ВПЧ</a:t>
            </a:r>
            <a:endParaRPr sz="900" b="1" dirty="0">
              <a:latin typeface="+mj-lt"/>
            </a:endParaRPr>
          </a:p>
          <a:p>
            <a:pPr marL="0" lvl="0" indent="0" algn="l" rtl="0">
              <a:lnSpc>
                <a:spcPct val="100000"/>
              </a:lnSpc>
              <a:buSzPct val="225352"/>
              <a:buNone/>
              <a:defRPr sz="1278"/>
            </a:pPr>
            <a:endParaRPr lang="ru-RU" sz="600" dirty="0">
              <a:latin typeface="+mj-lt"/>
            </a:endParaRPr>
          </a:p>
          <a:p>
            <a:pPr marL="0" lvl="0" indent="0">
              <a:lnSpc>
                <a:spcPct val="100000"/>
              </a:lnSpc>
              <a:buSzPct val="225352"/>
              <a:buNone/>
              <a:defRPr sz="1278"/>
            </a:pPr>
            <a:r>
              <a:rPr lang="en" sz="700" dirty="0"/>
              <a:t>NHS </a:t>
            </a:r>
            <a:r>
              <a:rPr lang="uk-UA" sz="650" dirty="0">
                <a:solidFill>
                  <a:schemeClr val="hlink"/>
                </a:solidFill>
                <a:latin typeface="+mj-lt"/>
              </a:rPr>
              <a:t>—</a:t>
            </a:r>
            <a:r>
              <a:rPr lang="en" sz="700" dirty="0"/>
              <a:t> </a:t>
            </a:r>
            <a:r>
              <a:rPr lang="ru-RU" sz="650" dirty="0">
                <a:solidFill>
                  <a:srgbClr val="0097A7"/>
                </a:solidFill>
                <a:latin typeface="+mj-lt"/>
                <a:hlinkClick r:id="rId8">
                  <a:extLst>
                    <a:ext uri="{A12FA001-AC4F-418D-AE19-62706E023703}">
                      <ahyp:hlinkClr xmlns:ahyp="http://schemas.microsoft.com/office/drawing/2018/hyperlinkcolor" val="tx"/>
                    </a:ext>
                  </a:extLst>
                </a:hlinkClick>
              </a:rPr>
              <a:t>ВПЧ</a:t>
            </a:r>
            <a:r>
              <a:rPr lang="ru-RU" sz="650" dirty="0">
                <a:solidFill>
                  <a:schemeClr val="bg2">
                    <a:lumMod val="75000"/>
                  </a:schemeClr>
                </a:solidFill>
                <a:latin typeface="+mj-lt"/>
                <a:hlinkClick r:id="rId8">
                  <a:extLst>
                    <a:ext uri="{A12FA001-AC4F-418D-AE19-62706E023703}">
                      <ahyp:hlinkClr xmlns:ahyp="http://schemas.microsoft.com/office/drawing/2018/hyperlinkcolor" val="tx"/>
                    </a:ext>
                  </a:extLst>
                </a:hlinkClick>
              </a:rPr>
              <a:t> и </a:t>
            </a:r>
            <a:r>
              <a:rPr lang="ru-RU" sz="650" dirty="0">
                <a:solidFill>
                  <a:srgbClr val="0097A7"/>
                </a:solidFill>
                <a:latin typeface="+mj-lt"/>
                <a:hlinkClick r:id="rId8">
                  <a:extLst>
                    <a:ext uri="{A12FA001-AC4F-418D-AE19-62706E023703}">
                      <ahyp:hlinkClr xmlns:ahyp="http://schemas.microsoft.com/office/drawing/2018/hyperlinkcolor" val="tx"/>
                    </a:ext>
                  </a:extLst>
                </a:hlinkClick>
              </a:rPr>
              <a:t>в</a:t>
            </a:r>
            <a:r>
              <a:rPr sz="650" u="sng" dirty="0" err="1">
                <a:solidFill>
                  <a:srgbClr val="0097A7"/>
                </a:solidFill>
                <a:latin typeface="+mj-lt"/>
                <a:hlinkClick r:id="rId8">
                  <a:extLst>
                    <a:ext uri="{A12FA001-AC4F-418D-AE19-62706E023703}">
                      <ahyp:hlinkClr xmlns:ahyp="http://schemas.microsoft.com/office/drawing/2018/hyperlinkcolor" val="tx"/>
                    </a:ext>
                  </a:extLst>
                </a:hlinkClick>
              </a:rPr>
              <a:t>акцина</a:t>
            </a:r>
            <a:r>
              <a:rPr sz="650" u="sng" dirty="0">
                <a:solidFill>
                  <a:srgbClr val="0097A7"/>
                </a:solidFill>
                <a:latin typeface="+mj-lt"/>
                <a:hlinkClick r:id="rId8">
                  <a:extLst>
                    <a:ext uri="{A12FA001-AC4F-418D-AE19-62706E023703}">
                      <ahyp:hlinkClr xmlns:ahyp="http://schemas.microsoft.com/office/drawing/2018/hyperlinkcolor" val="tx"/>
                    </a:ext>
                  </a:extLst>
                </a:hlinkClick>
              </a:rPr>
              <a:t> </a:t>
            </a:r>
            <a:r>
              <a:rPr sz="650" u="sng" dirty="0" err="1">
                <a:solidFill>
                  <a:srgbClr val="0097A7"/>
                </a:solidFill>
                <a:latin typeface="+mj-lt"/>
                <a:hlinkClick r:id="rId8">
                  <a:extLst>
                    <a:ext uri="{A12FA001-AC4F-418D-AE19-62706E023703}">
                      <ahyp:hlinkClr xmlns:ahyp="http://schemas.microsoft.com/office/drawing/2018/hyperlinkcolor" val="tx"/>
                    </a:ext>
                  </a:extLst>
                </a:hlinkClick>
              </a:rPr>
              <a:t>против</a:t>
            </a:r>
            <a:r>
              <a:rPr sz="650" u="sng" dirty="0">
                <a:solidFill>
                  <a:srgbClr val="0097A7"/>
                </a:solidFill>
                <a:latin typeface="+mj-lt"/>
                <a:hlinkClick r:id="rId8">
                  <a:extLst>
                    <a:ext uri="{A12FA001-AC4F-418D-AE19-62706E023703}">
                      <ahyp:hlinkClr xmlns:ahyp="http://schemas.microsoft.com/office/drawing/2018/hyperlinkcolor" val="tx"/>
                    </a:ext>
                  </a:extLst>
                </a:hlinkClick>
              </a:rPr>
              <a:t> </a:t>
            </a:r>
            <a:r>
              <a:rPr sz="650" dirty="0">
                <a:latin typeface="+mj-lt"/>
              </a:rPr>
              <a:t> </a:t>
            </a:r>
            <a:r>
              <a:rPr sz="650" u="sng" dirty="0">
                <a:solidFill>
                  <a:schemeClr val="hlink"/>
                </a:solidFill>
                <a:latin typeface="+mj-lt"/>
              </a:rPr>
              <a:t>ВПЧ</a:t>
            </a:r>
            <a:endParaRPr sz="650" dirty="0">
              <a:latin typeface="+mj-lt"/>
            </a:endParaRPr>
          </a:p>
          <a:p>
            <a:pPr marL="0" lvl="0" indent="0" algn="l" rtl="0">
              <a:lnSpc>
                <a:spcPct val="100000"/>
              </a:lnSpc>
              <a:buSzPct val="225352"/>
              <a:buNone/>
              <a:defRPr sz="1278"/>
            </a:pPr>
            <a:endParaRPr lang="ru-RU" sz="650" dirty="0">
              <a:latin typeface="+mj-lt"/>
            </a:endParaRPr>
          </a:p>
          <a:p>
            <a:pPr marL="0" lvl="0" indent="0">
              <a:lnSpc>
                <a:spcPct val="100000"/>
              </a:lnSpc>
              <a:buSzPct val="225352"/>
              <a:buNone/>
              <a:defRPr sz="1278"/>
            </a:pPr>
            <a:r>
              <a:rPr lang="ru-RU" sz="700" dirty="0"/>
              <a:t>ВОЗ</a:t>
            </a:r>
            <a:r>
              <a:rPr lang="en" sz="700" dirty="0"/>
              <a:t> </a:t>
            </a:r>
            <a:r>
              <a:rPr lang="uk-UA" sz="650" dirty="0">
                <a:solidFill>
                  <a:schemeClr val="hlink"/>
                </a:solidFill>
                <a:latin typeface="+mj-lt"/>
              </a:rPr>
              <a:t>—</a:t>
            </a:r>
            <a:r>
              <a:rPr lang="en" sz="700" dirty="0"/>
              <a:t> </a:t>
            </a:r>
            <a:r>
              <a:rPr lang="ru-RU" sz="650" u="sng" dirty="0">
                <a:solidFill>
                  <a:schemeClr val="hlink"/>
                </a:solidFill>
                <a:latin typeface="+mj-lt"/>
                <a:hlinkClick r:id="rId9"/>
              </a:rPr>
              <a:t>В</a:t>
            </a:r>
            <a:r>
              <a:rPr sz="650" u="sng" dirty="0" err="1">
                <a:solidFill>
                  <a:schemeClr val="hlink"/>
                </a:solidFill>
                <a:latin typeface="+mj-lt"/>
                <a:hlinkClick r:id="rId9"/>
              </a:rPr>
              <a:t>акцина</a:t>
            </a:r>
            <a:r>
              <a:rPr sz="650" u="sng" dirty="0">
                <a:solidFill>
                  <a:schemeClr val="hlink"/>
                </a:solidFill>
                <a:latin typeface="+mj-lt"/>
                <a:hlinkClick r:id="rId9"/>
              </a:rPr>
              <a:t> </a:t>
            </a:r>
            <a:r>
              <a:rPr sz="650" u="sng" dirty="0" err="1">
                <a:solidFill>
                  <a:schemeClr val="hlink"/>
                </a:solidFill>
                <a:latin typeface="+mj-lt"/>
                <a:hlinkClick r:id="rId9"/>
              </a:rPr>
              <a:t>против</a:t>
            </a:r>
            <a:r>
              <a:rPr sz="650" u="sng" dirty="0">
                <a:solidFill>
                  <a:schemeClr val="hlink"/>
                </a:solidFill>
                <a:latin typeface="+mj-lt"/>
                <a:hlinkClick r:id="rId9"/>
              </a:rPr>
              <a:t> ВПЧ</a:t>
            </a:r>
            <a:r>
              <a:rPr sz="650" dirty="0">
                <a:latin typeface="+mj-lt"/>
              </a:rPr>
              <a:t> и </a:t>
            </a:r>
            <a:r>
              <a:rPr sz="650" u="sng" dirty="0" err="1">
                <a:solidFill>
                  <a:schemeClr val="hlink"/>
                </a:solidFill>
                <a:latin typeface="+mj-lt"/>
                <a:hlinkClick r:id="rId10"/>
              </a:rPr>
              <a:t>рак</a:t>
            </a:r>
            <a:r>
              <a:rPr lang="ru-RU" sz="650" u="sng" dirty="0">
                <a:solidFill>
                  <a:schemeClr val="hlink"/>
                </a:solidFill>
                <a:latin typeface="+mj-lt"/>
                <a:hlinkClick r:id="rId10"/>
              </a:rPr>
              <a:t>а</a:t>
            </a:r>
            <a:r>
              <a:rPr sz="650" u="sng" dirty="0">
                <a:solidFill>
                  <a:schemeClr val="hlink"/>
                </a:solidFill>
                <a:latin typeface="+mj-lt"/>
                <a:hlinkClick r:id="rId10"/>
              </a:rPr>
              <a:t> </a:t>
            </a:r>
            <a:r>
              <a:rPr sz="650" u="sng" dirty="0" err="1">
                <a:solidFill>
                  <a:schemeClr val="hlink"/>
                </a:solidFill>
                <a:latin typeface="+mj-lt"/>
                <a:hlinkClick r:id="rId10"/>
              </a:rPr>
              <a:t>шейки</a:t>
            </a:r>
            <a:r>
              <a:rPr sz="650" u="sng" dirty="0">
                <a:solidFill>
                  <a:schemeClr val="hlink"/>
                </a:solidFill>
                <a:latin typeface="+mj-lt"/>
                <a:hlinkClick r:id="rId10"/>
              </a:rPr>
              <a:t> </a:t>
            </a:r>
            <a:r>
              <a:rPr sz="650" u="sng" dirty="0" err="1">
                <a:solidFill>
                  <a:schemeClr val="hlink"/>
                </a:solidFill>
                <a:latin typeface="+mj-lt"/>
                <a:hlinkClick r:id="rId10"/>
              </a:rPr>
              <a:t>матки</a:t>
            </a:r>
            <a:endParaRPr sz="650" dirty="0">
              <a:latin typeface="+mj-lt"/>
            </a:endParaRPr>
          </a:p>
          <a:p>
            <a:pPr marL="0" lvl="0" indent="0" algn="l" rtl="0">
              <a:lnSpc>
                <a:spcPct val="100000"/>
              </a:lnSpc>
              <a:buSzPct val="225352"/>
              <a:buNone/>
              <a:defRPr sz="1278" u="sng">
                <a:solidFill>
                  <a:schemeClr val="hlink"/>
                </a:solidFill>
                <a:hlinkClick r:id="rId11"/>
              </a:defRPr>
            </a:pPr>
            <a:endParaRPr lang="ru-RU" sz="650" dirty="0">
              <a:latin typeface="+mj-lt"/>
            </a:endParaRPr>
          </a:p>
          <a:p>
            <a:pPr marL="0" lvl="0" indent="0" algn="l" rtl="0">
              <a:lnSpc>
                <a:spcPct val="100000"/>
              </a:lnSpc>
              <a:buSzPct val="225352"/>
              <a:buNone/>
              <a:defRPr sz="1278" u="sng">
                <a:solidFill>
                  <a:schemeClr val="hlink"/>
                </a:solidFill>
                <a:hlinkClick r:id="rId11"/>
              </a:defRPr>
            </a:pPr>
            <a:r>
              <a:rPr lang="ru-RU" sz="650" dirty="0">
                <a:latin typeface="+mj-lt"/>
              </a:rPr>
              <a:t>Оксфордский проект информированности о вакцинах</a:t>
            </a:r>
            <a:r>
              <a:rPr sz="650" dirty="0">
                <a:latin typeface="+mj-lt"/>
              </a:rPr>
              <a:t> </a:t>
            </a:r>
            <a:r>
              <a:rPr lang="uk-UA" sz="650" u="sng" dirty="0">
                <a:solidFill>
                  <a:schemeClr val="hlink"/>
                </a:solidFill>
                <a:latin typeface="+mj-lt"/>
                <a:hlinkClick r:id="rId11">
                  <a:extLst>
                    <a:ext uri="{A12FA001-AC4F-418D-AE19-62706E023703}">
                      <ahyp:hlinkClr xmlns:ahyp="http://schemas.microsoft.com/office/drawing/2018/hyperlinkcolor" val="tx"/>
                    </a:ext>
                  </a:extLst>
                </a:hlinkClick>
              </a:rPr>
              <a:t>—</a:t>
            </a:r>
            <a:r>
              <a:rPr sz="650" dirty="0">
                <a:latin typeface="+mj-lt"/>
              </a:rPr>
              <a:t> </a:t>
            </a:r>
            <a:r>
              <a:rPr sz="650" dirty="0" err="1">
                <a:latin typeface="+mj-lt"/>
              </a:rPr>
              <a:t>вакцинация</a:t>
            </a:r>
            <a:r>
              <a:rPr sz="650" dirty="0">
                <a:latin typeface="+mj-lt"/>
              </a:rPr>
              <a:t> </a:t>
            </a:r>
            <a:r>
              <a:rPr sz="650" dirty="0" err="1">
                <a:latin typeface="+mj-lt"/>
              </a:rPr>
              <a:t>против</a:t>
            </a:r>
            <a:r>
              <a:rPr sz="650" dirty="0">
                <a:latin typeface="+mj-lt"/>
              </a:rPr>
              <a:t> ВПЧ</a:t>
            </a:r>
          </a:p>
          <a:p>
            <a:pPr marL="0" lvl="0" indent="0">
              <a:lnSpc>
                <a:spcPct val="100000"/>
              </a:lnSpc>
              <a:buSzPct val="239999"/>
              <a:buNone/>
              <a:defRPr sz="1200" u="sng">
                <a:solidFill>
                  <a:schemeClr val="hlink"/>
                </a:solidFill>
                <a:latin typeface="Roboto"/>
                <a:ea typeface="Roboto"/>
                <a:cs typeface="Roboto"/>
                <a:sym typeface="Roboto"/>
                <a:hlinkClick r:id="rId12"/>
              </a:defRPr>
            </a:pPr>
            <a:endParaRPr lang="ru-RU" sz="700" dirty="0">
              <a:latin typeface="+mj-lt"/>
            </a:endParaRPr>
          </a:p>
          <a:p>
            <a:pPr marL="0" lvl="0" indent="0">
              <a:lnSpc>
                <a:spcPct val="100000"/>
              </a:lnSpc>
              <a:buSzPct val="239999"/>
              <a:buNone/>
              <a:defRPr sz="1200" u="sng">
                <a:solidFill>
                  <a:schemeClr val="hlink"/>
                </a:solidFill>
                <a:latin typeface="Roboto"/>
                <a:ea typeface="Roboto"/>
                <a:cs typeface="Roboto"/>
                <a:sym typeface="Roboto"/>
                <a:hlinkClick r:id="rId12"/>
              </a:defRPr>
            </a:pPr>
            <a:r>
              <a:rPr lang="ru-RU" sz="650" dirty="0" err="1">
                <a:latin typeface="+mj-lt"/>
              </a:rPr>
              <a:t>Эскобар</a:t>
            </a:r>
            <a:r>
              <a:rPr lang="ru-RU" sz="650" dirty="0">
                <a:latin typeface="+mj-lt"/>
              </a:rPr>
              <a:t> Н., </a:t>
            </a:r>
            <a:r>
              <a:rPr lang="ru-RU" sz="650" dirty="0" err="1">
                <a:latin typeface="+mj-lt"/>
              </a:rPr>
              <a:t>Плугге</a:t>
            </a:r>
            <a:r>
              <a:rPr lang="ru-RU" sz="650" dirty="0">
                <a:latin typeface="+mj-lt"/>
              </a:rPr>
              <a:t> Э. Распространенность инфекции вируса папилломы человека, дисплазии шейки матки и рака шейки матки у женщин-заключенных во всем мире: систематический обзор и мета-анализ, Ж</a:t>
            </a:r>
            <a:r>
              <a:rPr lang="ru-RU" sz="650" u="sng" dirty="0">
                <a:latin typeface="+mj-lt"/>
                <a:sym typeface="Roboto"/>
                <a:hlinkClick r:id="rId12"/>
              </a:rPr>
              <a:t>урнал эпидемиологии и общественного здравоохранения</a:t>
            </a:r>
            <a:r>
              <a:rPr lang="ru-RU" sz="650" dirty="0">
                <a:latin typeface="+mj-lt"/>
              </a:rPr>
              <a:t>, я</a:t>
            </a:r>
            <a:r>
              <a:rPr lang="ru-RU" sz="650" u="sng" dirty="0">
                <a:solidFill>
                  <a:schemeClr val="hlink"/>
                </a:solidFill>
                <a:latin typeface="+mj-lt"/>
                <a:ea typeface="Roboto"/>
                <a:cs typeface="Roboto"/>
                <a:sym typeface="Roboto"/>
                <a:hlinkClick r:id="rId12"/>
              </a:rPr>
              <a:t>нварь 2020 г. (</a:t>
            </a:r>
            <a:r>
              <a:rPr lang="en" sz="650" u="sng" dirty="0">
                <a:solidFill>
                  <a:schemeClr val="hlink"/>
                </a:solidFill>
                <a:latin typeface="+mj-lt"/>
                <a:ea typeface="Roboto"/>
                <a:cs typeface="Roboto"/>
                <a:sym typeface="Roboto"/>
                <a:hlinkClick r:id="rId12"/>
              </a:rPr>
              <a:t>Escobar N, Plugge E. Prevalence of human papillomavirus infection, cervical intraepithelial neoplasia and cervical cancer in imprisoned women worldwide: a systematic review and meta-analysis</a:t>
            </a:r>
            <a:r>
              <a:rPr lang="ru-RU" sz="650" u="sng" dirty="0">
                <a:solidFill>
                  <a:schemeClr val="hlink"/>
                </a:solidFill>
                <a:latin typeface="+mj-lt"/>
                <a:ea typeface="Roboto"/>
                <a:cs typeface="Roboto"/>
                <a:sym typeface="Roboto"/>
                <a:hlinkClick r:id="rId12"/>
              </a:rPr>
              <a:t>,</a:t>
            </a:r>
            <a:r>
              <a:rPr lang="en" sz="650" u="sng" dirty="0">
                <a:solidFill>
                  <a:schemeClr val="hlink"/>
                </a:solidFill>
                <a:latin typeface="+mj-lt"/>
                <a:ea typeface="Roboto"/>
                <a:cs typeface="Roboto"/>
                <a:sym typeface="Roboto"/>
                <a:hlinkClick r:id="rId12"/>
              </a:rPr>
              <a:t> </a:t>
            </a:r>
            <a:r>
              <a:rPr sz="650" dirty="0">
                <a:latin typeface="+mj-lt"/>
              </a:rPr>
              <a:t>J </a:t>
            </a:r>
            <a:r>
              <a:rPr sz="650" dirty="0" err="1">
                <a:latin typeface="+mj-lt"/>
              </a:rPr>
              <a:t>Epidemiol</a:t>
            </a:r>
            <a:r>
              <a:rPr sz="650" dirty="0">
                <a:latin typeface="+mj-lt"/>
              </a:rPr>
              <a:t> Community Health. </a:t>
            </a:r>
            <a:r>
              <a:rPr lang="en" sz="650" u="sng" dirty="0">
                <a:solidFill>
                  <a:schemeClr val="hlink"/>
                </a:solidFill>
                <a:latin typeface="+mj-lt"/>
                <a:ea typeface="Roboto"/>
                <a:cs typeface="Roboto"/>
                <a:sym typeface="Roboto"/>
                <a:hlinkClick r:id="rId12"/>
              </a:rPr>
              <a:t>2020 Jan</a:t>
            </a:r>
            <a:r>
              <a:rPr lang="ru-RU" sz="650" u="sng" dirty="0">
                <a:solidFill>
                  <a:schemeClr val="hlink"/>
                </a:solidFill>
                <a:latin typeface="+mj-lt"/>
                <a:ea typeface="Roboto"/>
                <a:cs typeface="Roboto"/>
                <a:sym typeface="Roboto"/>
                <a:hlinkClick r:id="rId12"/>
              </a:rPr>
              <a:t>)</a:t>
            </a:r>
            <a:r>
              <a:rPr lang="en" sz="650" u="sng" dirty="0">
                <a:solidFill>
                  <a:schemeClr val="hlink"/>
                </a:solidFill>
                <a:latin typeface="+mj-lt"/>
                <a:ea typeface="Roboto"/>
                <a:cs typeface="Roboto"/>
                <a:sym typeface="Roboto"/>
                <a:hlinkClick r:id="rId12"/>
              </a:rPr>
              <a:t>;74(1):95-102. doi: 10.1136/jech-2019-212557. Epub 2019 Oct 23. PMID: 31649041</a:t>
            </a:r>
            <a:r>
              <a:rPr sz="650" dirty="0">
                <a:latin typeface="+mj-lt"/>
              </a:rPr>
              <a:t>.</a:t>
            </a:r>
          </a:p>
        </p:txBody>
      </p:sp>
      <p:sp>
        <p:nvSpPr>
          <p:cNvPr id="1456" name="Google Shape;1456;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a:bodyPr>
          <a:lstStyle/>
          <a:p>
            <a:pPr marL="0" lvl="0" indent="0" algn="l" rtl="0">
              <a:lnSpc>
                <a:spcPct val="120000"/>
              </a:lnSpc>
              <a:buSzPts val="1800"/>
              <a:buNone/>
              <a:defRPr sz="1100" b="1"/>
            </a:pPr>
            <a:r>
              <a:rPr sz="900" dirty="0" err="1"/>
              <a:t>Грипп</a:t>
            </a:r>
            <a:endParaRPr sz="900" b="1" dirty="0"/>
          </a:p>
          <a:p>
            <a:pPr marL="0" lvl="0" indent="0" algn="l" rtl="0">
              <a:lnSpc>
                <a:spcPct val="120000"/>
              </a:lnSpc>
              <a:buSzPts val="1800"/>
              <a:buNone/>
              <a:defRPr sz="850" u="sng">
                <a:solidFill>
                  <a:schemeClr val="hlink"/>
                </a:solidFill>
                <a:hlinkClick r:id="rId13"/>
              </a:defRPr>
            </a:pPr>
            <a:endParaRPr lang="ru-RU" sz="650" dirty="0"/>
          </a:p>
          <a:p>
            <a:pPr marL="0" indent="0">
              <a:lnSpc>
                <a:spcPct val="120000"/>
              </a:lnSpc>
              <a:buNone/>
              <a:defRPr sz="850" u="sng">
                <a:solidFill>
                  <a:schemeClr val="hlink"/>
                </a:solidFill>
                <a:hlinkClick r:id="rId13"/>
              </a:defRPr>
            </a:pPr>
            <a:r>
              <a:rPr lang="en-US" sz="650" u="sng" dirty="0">
                <a:solidFill>
                  <a:schemeClr val="hlink"/>
                </a:solidFill>
                <a:hlinkClick r:id="rId13"/>
              </a:rPr>
              <a:t>NHS </a:t>
            </a:r>
            <a:r>
              <a:rPr lang="ru-RU" sz="650" u="sng" dirty="0">
                <a:solidFill>
                  <a:schemeClr val="hlink"/>
                </a:solidFill>
                <a:latin typeface="+mj-lt"/>
                <a:hlinkClick r:id="rId13">
                  <a:extLst>
                    <a:ext uri="{A12FA001-AC4F-418D-AE19-62706E023703}">
                      <ahyp:hlinkClr xmlns:ahyp="http://schemas.microsoft.com/office/drawing/2018/hyperlinkcolor" val="tx"/>
                    </a:ext>
                  </a:extLst>
                </a:hlinkClick>
              </a:rPr>
              <a:t>—</a:t>
            </a:r>
            <a:r>
              <a:rPr lang="ru-RU" sz="650" u="sng" dirty="0">
                <a:solidFill>
                  <a:schemeClr val="hlink"/>
                </a:solidFill>
              </a:rPr>
              <a:t> </a:t>
            </a:r>
            <a:r>
              <a:rPr lang="ru-RU" sz="650" dirty="0"/>
              <a:t>Вакцина против гриппа </a:t>
            </a:r>
          </a:p>
          <a:p>
            <a:pPr marL="0" lvl="0" indent="0" algn="l" rtl="0">
              <a:lnSpc>
                <a:spcPct val="120000"/>
              </a:lnSpc>
              <a:buSzPts val="1800"/>
              <a:buNone/>
              <a:defRPr sz="850" u="sng">
                <a:solidFill>
                  <a:schemeClr val="hlink"/>
                </a:solidFill>
                <a:hlinkClick r:id="rId14"/>
              </a:defRPr>
            </a:pPr>
            <a:endParaRPr lang="ru-RU" sz="650" dirty="0"/>
          </a:p>
          <a:p>
            <a:pPr marL="0" lvl="0" indent="0" algn="l" rtl="0">
              <a:lnSpc>
                <a:spcPct val="120000"/>
              </a:lnSpc>
              <a:buSzPts val="1800"/>
              <a:buNone/>
              <a:defRPr sz="850" u="sng">
                <a:solidFill>
                  <a:schemeClr val="hlink"/>
                </a:solidFill>
                <a:hlinkClick r:id="rId14"/>
              </a:defRPr>
            </a:pPr>
            <a:r>
              <a:rPr lang="ru-RU" sz="650" dirty="0"/>
              <a:t>ВОЗ </a:t>
            </a:r>
            <a:r>
              <a:rPr lang="ru-RU" sz="650" u="sng" dirty="0">
                <a:solidFill>
                  <a:schemeClr val="hlink"/>
                </a:solidFill>
                <a:latin typeface="+mj-lt"/>
                <a:hlinkClick r:id="rId14">
                  <a:extLst>
                    <a:ext uri="{A12FA001-AC4F-418D-AE19-62706E023703}">
                      <ahyp:hlinkClr xmlns:ahyp="http://schemas.microsoft.com/office/drawing/2018/hyperlinkcolor" val="tx"/>
                    </a:ext>
                  </a:extLst>
                </a:hlinkClick>
              </a:rPr>
              <a:t>—</a:t>
            </a:r>
            <a:r>
              <a:rPr lang="ru-RU" sz="650" dirty="0"/>
              <a:t> </a:t>
            </a:r>
            <a:r>
              <a:rPr sz="650" dirty="0" err="1"/>
              <a:t>Грипп</a:t>
            </a:r>
            <a:endParaRPr sz="650" dirty="0"/>
          </a:p>
          <a:p>
            <a:pPr marL="0" lvl="0" indent="0" algn="l" rtl="0">
              <a:lnSpc>
                <a:spcPct val="120000"/>
              </a:lnSpc>
              <a:buSzPts val="1800"/>
              <a:buNone/>
              <a:defRPr sz="850" u="sng">
                <a:solidFill>
                  <a:schemeClr val="hlink"/>
                </a:solidFill>
                <a:hlinkClick r:id="rId15"/>
              </a:defRPr>
            </a:pPr>
            <a:endParaRPr lang="ru-RU" sz="650" dirty="0"/>
          </a:p>
          <a:p>
            <a:pPr marL="0" lvl="0" indent="0" algn="l" rtl="0">
              <a:lnSpc>
                <a:spcPct val="120000"/>
              </a:lnSpc>
              <a:buSzPts val="1800"/>
              <a:buNone/>
              <a:defRPr sz="850" u="sng">
                <a:solidFill>
                  <a:schemeClr val="hlink"/>
                </a:solidFill>
                <a:hlinkClick r:id="rId15"/>
              </a:defRPr>
            </a:pPr>
            <a:r>
              <a:rPr lang="en-US" sz="650" dirty="0"/>
              <a:t>CDC </a:t>
            </a:r>
            <a:r>
              <a:rPr lang="uk-UA" sz="650" u="sng" dirty="0">
                <a:solidFill>
                  <a:schemeClr val="hlink"/>
                </a:solidFill>
                <a:latin typeface="+mj-lt"/>
                <a:hlinkClick r:id="rId15">
                  <a:extLst>
                    <a:ext uri="{A12FA001-AC4F-418D-AE19-62706E023703}">
                      <ahyp:hlinkClr xmlns:ahyp="http://schemas.microsoft.com/office/drawing/2018/hyperlinkcolor" val="tx"/>
                    </a:ext>
                  </a:extLst>
                </a:hlinkClick>
              </a:rPr>
              <a:t>—</a:t>
            </a:r>
            <a:r>
              <a:rPr lang="en-US" sz="650" dirty="0"/>
              <a:t> </a:t>
            </a:r>
            <a:r>
              <a:rPr lang="ru-RU" sz="650" dirty="0"/>
              <a:t>Вакцина против гриппа</a:t>
            </a:r>
            <a:r>
              <a:rPr sz="650" dirty="0"/>
              <a:t> </a:t>
            </a:r>
          </a:p>
          <a:p>
            <a:pPr marL="0" lvl="0" indent="0" algn="l" rtl="0">
              <a:lnSpc>
                <a:spcPct val="120000"/>
              </a:lnSpc>
              <a:buSzPts val="1800"/>
              <a:buNone/>
              <a:defRPr sz="850" u="sng">
                <a:solidFill>
                  <a:schemeClr val="hlink"/>
                </a:solidFill>
                <a:hlinkClick r:id="rId6"/>
              </a:defRPr>
            </a:pPr>
            <a:endParaRPr lang="ru-RU" sz="650" dirty="0"/>
          </a:p>
          <a:p>
            <a:pPr marL="0" lvl="0" indent="0" algn="l" rtl="0">
              <a:lnSpc>
                <a:spcPct val="120000"/>
              </a:lnSpc>
              <a:buSzPts val="1800"/>
              <a:buNone/>
              <a:defRPr sz="850" u="sng">
                <a:solidFill>
                  <a:schemeClr val="hlink"/>
                </a:solidFill>
                <a:hlinkClick r:id="rId6"/>
              </a:defRPr>
            </a:pPr>
            <a:r>
              <a:rPr lang="ru-RU" sz="650" dirty="0"/>
              <a:t>Программа по воспитанию культуры здоровья в Англии</a:t>
            </a:r>
            <a:r>
              <a:rPr sz="650" dirty="0"/>
              <a:t> </a:t>
            </a:r>
            <a:r>
              <a:rPr lang="uk-UA" sz="650" u="sng" dirty="0">
                <a:solidFill>
                  <a:schemeClr val="hlink"/>
                </a:solidFill>
                <a:latin typeface="+mj-lt"/>
                <a:hlinkClick r:id="rId6">
                  <a:extLst>
                    <a:ext uri="{A12FA001-AC4F-418D-AE19-62706E023703}">
                      <ahyp:hlinkClr xmlns:ahyp="http://schemas.microsoft.com/office/drawing/2018/hyperlinkcolor" val="tx"/>
                    </a:ext>
                  </a:extLst>
                </a:hlinkClick>
              </a:rPr>
              <a:t>—</a:t>
            </a:r>
            <a:r>
              <a:rPr sz="650" dirty="0"/>
              <a:t> </a:t>
            </a:r>
            <a:r>
              <a:rPr lang="ru-RU" sz="650" dirty="0"/>
              <a:t>Г</a:t>
            </a:r>
            <a:r>
              <a:rPr sz="650" dirty="0" err="1"/>
              <a:t>рипп</a:t>
            </a:r>
            <a:endParaRPr sz="650" dirty="0"/>
          </a:p>
          <a:p>
            <a:pPr marL="0" lvl="0" indent="0" algn="l" rtl="0">
              <a:lnSpc>
                <a:spcPct val="120000"/>
              </a:lnSpc>
              <a:buSzPts val="1800"/>
              <a:buNone/>
              <a:defRPr sz="1100" b="1"/>
            </a:pPr>
            <a:endParaRPr lang="ru-RU" sz="650" dirty="0"/>
          </a:p>
          <a:p>
            <a:pPr marL="0" lvl="0" indent="0" algn="l" rtl="0">
              <a:lnSpc>
                <a:spcPct val="120000"/>
              </a:lnSpc>
              <a:buSzPts val="1800"/>
              <a:buNone/>
              <a:defRPr sz="1100" b="1"/>
            </a:pPr>
            <a:r>
              <a:rPr sz="900" dirty="0"/>
              <a:t>COVID-19</a:t>
            </a:r>
            <a:endParaRPr sz="900" b="1" dirty="0"/>
          </a:p>
          <a:p>
            <a:pPr marL="0" lvl="0" indent="0" algn="l" rtl="0">
              <a:lnSpc>
                <a:spcPct val="120000"/>
              </a:lnSpc>
              <a:buSzPts val="1800"/>
              <a:buNone/>
              <a:defRPr sz="800"/>
            </a:pPr>
            <a:endParaRPr lang="ru-RU" sz="650" u="sng" dirty="0">
              <a:solidFill>
                <a:schemeClr val="hlink"/>
              </a:solidFill>
              <a:hlinkClick r:id="rId16"/>
            </a:endParaRPr>
          </a:p>
          <a:p>
            <a:pPr marL="0" lvl="0" indent="0">
              <a:lnSpc>
                <a:spcPct val="120000"/>
              </a:lnSpc>
              <a:buNone/>
              <a:defRPr sz="800"/>
            </a:pPr>
            <a:r>
              <a:rPr lang="en-US" sz="650" dirty="0">
                <a:solidFill>
                  <a:schemeClr val="bg2">
                    <a:lumMod val="75000"/>
                  </a:schemeClr>
                </a:solidFill>
                <a:hlinkClick r:id="rId13">
                  <a:extLst>
                    <a:ext uri="{A12FA001-AC4F-418D-AE19-62706E023703}">
                      <ahyp:hlinkClr xmlns:ahyp="http://schemas.microsoft.com/office/drawing/2018/hyperlinkcolor" val="tx"/>
                    </a:ext>
                  </a:extLst>
                </a:hlinkClick>
              </a:rPr>
              <a:t>NHS </a:t>
            </a:r>
            <a:r>
              <a:rPr lang="ru-RU" sz="650" dirty="0">
                <a:solidFill>
                  <a:schemeClr val="bg2">
                    <a:lumMod val="75000"/>
                  </a:schemeClr>
                </a:solidFill>
                <a:latin typeface="+mj-lt"/>
              </a:rPr>
              <a:t>—</a:t>
            </a:r>
            <a:r>
              <a:rPr lang="ru-RU" sz="650" dirty="0">
                <a:solidFill>
                  <a:schemeClr val="bg2">
                    <a:lumMod val="75000"/>
                  </a:schemeClr>
                </a:solidFill>
              </a:rPr>
              <a:t> </a:t>
            </a:r>
            <a:r>
              <a:rPr sz="650" u="sng" dirty="0">
                <a:solidFill>
                  <a:schemeClr val="hlink"/>
                </a:solidFill>
              </a:rPr>
              <a:t>C</a:t>
            </a:r>
            <a:r>
              <a:rPr lang="en-US" sz="650" u="sng" dirty="0">
                <a:solidFill>
                  <a:schemeClr val="hlink"/>
                </a:solidFill>
              </a:rPr>
              <a:t>OVID</a:t>
            </a:r>
            <a:r>
              <a:rPr sz="650" u="sng" dirty="0">
                <a:solidFill>
                  <a:schemeClr val="hlink"/>
                </a:solidFill>
              </a:rPr>
              <a:t>-19</a:t>
            </a:r>
            <a:endParaRPr lang="ru-RU" sz="650" u="sng" dirty="0">
              <a:solidFill>
                <a:schemeClr val="hlink"/>
              </a:solidFill>
            </a:endParaRPr>
          </a:p>
          <a:p>
            <a:pPr marL="0" lvl="0" indent="0">
              <a:lnSpc>
                <a:spcPct val="120000"/>
              </a:lnSpc>
              <a:buNone/>
              <a:defRPr sz="800"/>
            </a:pPr>
            <a:endParaRPr lang="ru-RU" sz="650" dirty="0"/>
          </a:p>
          <a:p>
            <a:pPr marL="0" lvl="0" indent="0">
              <a:lnSpc>
                <a:spcPct val="120000"/>
              </a:lnSpc>
              <a:buNone/>
              <a:defRPr sz="800"/>
            </a:pPr>
            <a:r>
              <a:rPr lang="ru-RU" sz="650" dirty="0">
                <a:solidFill>
                  <a:schemeClr val="bg2">
                    <a:lumMod val="75000"/>
                  </a:schemeClr>
                </a:solidFill>
                <a:hlinkClick r:id="rId17">
                  <a:extLst>
                    <a:ext uri="{A12FA001-AC4F-418D-AE19-62706E023703}">
                      <ahyp:hlinkClr xmlns:ahyp="http://schemas.microsoft.com/office/drawing/2018/hyperlinkcolor" val="tx"/>
                    </a:ext>
                  </a:extLst>
                </a:hlinkClick>
              </a:rPr>
              <a:t>ВОЗ </a:t>
            </a:r>
            <a:r>
              <a:rPr lang="ru-RU" sz="650" dirty="0">
                <a:solidFill>
                  <a:schemeClr val="bg2">
                    <a:lumMod val="75000"/>
                  </a:schemeClr>
                </a:solidFill>
                <a:latin typeface="+mj-lt"/>
                <a:hlinkClick r:id="rId17">
                  <a:extLst>
                    <a:ext uri="{A12FA001-AC4F-418D-AE19-62706E023703}">
                      <ahyp:hlinkClr xmlns:ahyp="http://schemas.microsoft.com/office/drawing/2018/hyperlinkcolor" val="tx"/>
                    </a:ext>
                  </a:extLst>
                </a:hlinkClick>
              </a:rPr>
              <a:t>—</a:t>
            </a:r>
            <a:r>
              <a:rPr lang="ru-RU" sz="650" dirty="0">
                <a:solidFill>
                  <a:schemeClr val="bg2">
                    <a:lumMod val="75000"/>
                  </a:schemeClr>
                </a:solidFill>
                <a:hlinkClick r:id="rId17">
                  <a:extLst>
                    <a:ext uri="{A12FA001-AC4F-418D-AE19-62706E023703}">
                      <ahyp:hlinkClr xmlns:ahyp="http://schemas.microsoft.com/office/drawing/2018/hyperlinkcolor" val="tx"/>
                    </a:ext>
                  </a:extLst>
                </a:hlinkClick>
              </a:rPr>
              <a:t> </a:t>
            </a:r>
            <a:r>
              <a:rPr lang="en-US" sz="650" u="sng" dirty="0">
                <a:solidFill>
                  <a:srgbClr val="0097A7"/>
                </a:solidFill>
                <a:hlinkClick r:id="rId17">
                  <a:extLst>
                    <a:ext uri="{A12FA001-AC4F-418D-AE19-62706E023703}">
                      <ahyp:hlinkClr xmlns:ahyp="http://schemas.microsoft.com/office/drawing/2018/hyperlinkcolor" val="tx"/>
                    </a:ext>
                  </a:extLst>
                </a:hlinkClick>
              </a:rPr>
              <a:t>COVID-19 </a:t>
            </a:r>
            <a:r>
              <a:rPr lang="ru-RU" sz="650" u="sng" dirty="0">
                <a:solidFill>
                  <a:schemeClr val="bg2">
                    <a:lumMod val="75000"/>
                  </a:schemeClr>
                </a:solidFill>
              </a:rPr>
              <a:t>и</a:t>
            </a:r>
            <a:r>
              <a:rPr lang="ru-RU" sz="650" u="sng" dirty="0">
                <a:solidFill>
                  <a:schemeClr val="hlink"/>
                </a:solidFill>
              </a:rPr>
              <a:t> п</a:t>
            </a:r>
            <a:r>
              <a:rPr sz="650" u="sng" dirty="0" err="1">
                <a:solidFill>
                  <a:schemeClr val="hlink"/>
                </a:solidFill>
                <a:hlinkClick r:id="rId18"/>
              </a:rPr>
              <a:t>обочные</a:t>
            </a:r>
            <a:r>
              <a:rPr sz="650" u="sng" dirty="0">
                <a:solidFill>
                  <a:schemeClr val="hlink"/>
                </a:solidFill>
                <a:hlinkClick r:id="rId18"/>
              </a:rPr>
              <a:t> </a:t>
            </a:r>
            <a:r>
              <a:rPr sz="650" u="sng" dirty="0" err="1">
                <a:solidFill>
                  <a:schemeClr val="hlink"/>
                </a:solidFill>
                <a:hlinkClick r:id="rId18"/>
              </a:rPr>
              <a:t>эффекты</a:t>
            </a:r>
            <a:r>
              <a:rPr sz="650" u="sng" dirty="0">
                <a:solidFill>
                  <a:schemeClr val="hlink"/>
                </a:solidFill>
                <a:hlinkClick r:id="rId18"/>
              </a:rPr>
              <a:t> </a:t>
            </a:r>
            <a:r>
              <a:rPr sz="650" u="sng" dirty="0" err="1">
                <a:solidFill>
                  <a:schemeClr val="hlink"/>
                </a:solidFill>
                <a:hlinkClick r:id="rId18"/>
              </a:rPr>
              <a:t>вакцины</a:t>
            </a:r>
            <a:r>
              <a:rPr sz="650" u="sng" dirty="0">
                <a:solidFill>
                  <a:schemeClr val="hlink"/>
                </a:solidFill>
                <a:hlinkClick r:id="rId18"/>
              </a:rPr>
              <a:t> </a:t>
            </a:r>
            <a:r>
              <a:rPr sz="650" u="sng" dirty="0" err="1">
                <a:solidFill>
                  <a:schemeClr val="hlink"/>
                </a:solidFill>
                <a:hlinkClick r:id="rId18"/>
              </a:rPr>
              <a:t>против</a:t>
            </a:r>
            <a:r>
              <a:rPr sz="650" dirty="0"/>
              <a:t> </a:t>
            </a:r>
            <a:r>
              <a:rPr sz="650" u="sng" dirty="0">
                <a:solidFill>
                  <a:schemeClr val="hlink"/>
                </a:solidFill>
                <a:hlinkClick r:id="rId17"/>
              </a:rPr>
              <a:t>COVID-19</a:t>
            </a:r>
            <a:endParaRPr sz="650" dirty="0"/>
          </a:p>
          <a:p>
            <a:pPr marL="0" lvl="0" indent="0" algn="l" rtl="0">
              <a:lnSpc>
                <a:spcPct val="120000"/>
              </a:lnSpc>
              <a:buSzPts val="1800"/>
              <a:buNone/>
              <a:defRPr sz="800" u="sng">
                <a:solidFill>
                  <a:schemeClr val="hlink"/>
                </a:solidFill>
                <a:hlinkClick r:id="rId19"/>
              </a:defRPr>
            </a:pPr>
            <a:endParaRPr lang="ru-RU" sz="650" dirty="0"/>
          </a:p>
          <a:p>
            <a:pPr marL="0" lvl="0" indent="0">
              <a:lnSpc>
                <a:spcPct val="120000"/>
              </a:lnSpc>
              <a:buNone/>
              <a:defRPr sz="800" u="sng">
                <a:solidFill>
                  <a:schemeClr val="hlink"/>
                </a:solidFill>
                <a:hlinkClick r:id="rId19"/>
              </a:defRPr>
            </a:pPr>
            <a:r>
              <a:rPr lang="en" sz="700" u="sng" dirty="0">
                <a:solidFill>
                  <a:srgbClr val="0097A7"/>
                </a:solidFill>
                <a:hlinkClick r:id="rId19">
                  <a:extLst>
                    <a:ext uri="{A12FA001-AC4F-418D-AE19-62706E023703}">
                      <ahyp:hlinkClr xmlns:ahyp="http://schemas.microsoft.com/office/drawing/2018/hyperlinkcolor" val="tx"/>
                    </a:ext>
                  </a:extLst>
                </a:hlinkClick>
              </a:rPr>
              <a:t>Gavi </a:t>
            </a:r>
            <a:r>
              <a:rPr lang="uk-UA" sz="650" u="sng" dirty="0">
                <a:solidFill>
                  <a:schemeClr val="hlink"/>
                </a:solidFill>
                <a:latin typeface="+mj-lt"/>
                <a:hlinkClick r:id="rId19">
                  <a:extLst>
                    <a:ext uri="{A12FA001-AC4F-418D-AE19-62706E023703}">
                      <ahyp:hlinkClr xmlns:ahyp="http://schemas.microsoft.com/office/drawing/2018/hyperlinkcolor" val="tx"/>
                    </a:ext>
                  </a:extLst>
                </a:hlinkClick>
              </a:rPr>
              <a:t>—</a:t>
            </a:r>
            <a:r>
              <a:rPr lang="en" sz="700" u="sng" dirty="0">
                <a:solidFill>
                  <a:srgbClr val="0097A7"/>
                </a:solidFill>
                <a:hlinkClick r:id="rId19">
                  <a:extLst>
                    <a:ext uri="{A12FA001-AC4F-418D-AE19-62706E023703}">
                      <ahyp:hlinkClr xmlns:ahyp="http://schemas.microsoft.com/office/drawing/2018/hyperlinkcolor" val="tx"/>
                    </a:ext>
                  </a:extLst>
                </a:hlinkClick>
              </a:rPr>
              <a:t> </a:t>
            </a:r>
            <a:r>
              <a:rPr lang="ru-RU" sz="700" u="sng" dirty="0">
                <a:solidFill>
                  <a:schemeClr val="hlink"/>
                </a:solidFill>
              </a:rPr>
              <a:t>Эффективность в</a:t>
            </a:r>
            <a:r>
              <a:rPr sz="650" dirty="0" err="1"/>
              <a:t>акцин</a:t>
            </a:r>
            <a:r>
              <a:rPr lang="ru-RU" sz="650" dirty="0"/>
              <a:t>ы</a:t>
            </a:r>
            <a:r>
              <a:rPr sz="650" dirty="0"/>
              <a:t> </a:t>
            </a:r>
            <a:r>
              <a:rPr sz="650" dirty="0" err="1"/>
              <a:t>против</a:t>
            </a:r>
            <a:r>
              <a:rPr sz="650" dirty="0"/>
              <a:t> COVID-19</a:t>
            </a:r>
          </a:p>
          <a:p>
            <a:pPr marL="0" lvl="0" indent="0" algn="l" rtl="0">
              <a:lnSpc>
                <a:spcPct val="120000"/>
              </a:lnSpc>
              <a:buSzPts val="1800"/>
              <a:buNone/>
              <a:defRPr sz="1100" b="1"/>
            </a:pPr>
            <a:endParaRPr lang="ru-RU" sz="650" dirty="0"/>
          </a:p>
          <a:p>
            <a:pPr marL="0" lvl="0" indent="0" algn="l" rtl="0">
              <a:lnSpc>
                <a:spcPct val="120000"/>
              </a:lnSpc>
              <a:buSzPts val="1800"/>
              <a:buNone/>
              <a:defRPr sz="1100" b="1"/>
            </a:pPr>
            <a:r>
              <a:rPr sz="900" dirty="0" err="1"/>
              <a:t>Графики</a:t>
            </a:r>
            <a:r>
              <a:rPr sz="900" dirty="0"/>
              <a:t> </a:t>
            </a:r>
            <a:r>
              <a:rPr sz="900" dirty="0" err="1"/>
              <a:t>вакцинации</a:t>
            </a:r>
            <a:endParaRPr sz="900" b="1" dirty="0"/>
          </a:p>
          <a:p>
            <a:pPr marL="0" lvl="0" indent="0" algn="l" rtl="0">
              <a:lnSpc>
                <a:spcPct val="120000"/>
              </a:lnSpc>
              <a:buSzPts val="1800"/>
              <a:buNone/>
              <a:defRPr sz="750"/>
            </a:pPr>
            <a:endParaRPr lang="ru-RU" sz="650" u="sng" dirty="0">
              <a:solidFill>
                <a:schemeClr val="hlink"/>
              </a:solidFill>
              <a:hlinkClick r:id="rId20"/>
            </a:endParaRPr>
          </a:p>
          <a:p>
            <a:pPr marL="0" lvl="0" indent="0" algn="l" rtl="0">
              <a:lnSpc>
                <a:spcPct val="120000"/>
              </a:lnSpc>
              <a:buSzPts val="1800"/>
              <a:buNone/>
              <a:defRPr sz="750"/>
            </a:pPr>
            <a:r>
              <a:rPr sz="650" u="sng" dirty="0" err="1">
                <a:solidFill>
                  <a:schemeClr val="hlink"/>
                </a:solidFill>
                <a:hlinkClick r:id="rId20"/>
              </a:rPr>
              <a:t>Кипр</a:t>
            </a:r>
            <a:r>
              <a:rPr sz="650" u="sng" dirty="0">
                <a:solidFill>
                  <a:schemeClr val="hlink"/>
                </a:solidFill>
                <a:hlinkClick r:id="rId20"/>
              </a:rPr>
              <a:t> </a:t>
            </a:r>
            <a:r>
              <a:rPr lang="uk-UA" sz="650" u="sng" dirty="0">
                <a:solidFill>
                  <a:schemeClr val="hlink"/>
                </a:solidFill>
                <a:latin typeface="+mj-lt"/>
              </a:rPr>
              <a:t>—</a:t>
            </a:r>
            <a:r>
              <a:rPr sz="650" u="sng" dirty="0">
                <a:solidFill>
                  <a:schemeClr val="hlink"/>
                </a:solidFill>
                <a:latin typeface="+mj-lt"/>
              </a:rPr>
              <a:t> </a:t>
            </a:r>
            <a:r>
              <a:rPr sz="650" u="sng" dirty="0" err="1">
                <a:solidFill>
                  <a:schemeClr val="hlink"/>
                </a:solidFill>
                <a:hlinkClick r:id="rId21"/>
              </a:rPr>
              <a:t>Франция</a:t>
            </a:r>
            <a:r>
              <a:rPr sz="650" u="sng" dirty="0">
                <a:solidFill>
                  <a:schemeClr val="hlink"/>
                </a:solidFill>
                <a:hlinkClick r:id="rId21"/>
              </a:rPr>
              <a:t> </a:t>
            </a:r>
            <a:r>
              <a:rPr lang="uk-UA" sz="650" u="sng" dirty="0">
                <a:solidFill>
                  <a:schemeClr val="hlink"/>
                </a:solidFill>
                <a:latin typeface="+mj-lt"/>
              </a:rPr>
              <a:t>—</a:t>
            </a:r>
            <a:r>
              <a:rPr sz="650" dirty="0"/>
              <a:t> </a:t>
            </a:r>
            <a:r>
              <a:rPr sz="650" u="sng" dirty="0" err="1">
                <a:solidFill>
                  <a:schemeClr val="hlink"/>
                </a:solidFill>
                <a:hlinkClick r:id="rId22"/>
              </a:rPr>
              <a:t>Германия</a:t>
            </a:r>
            <a:r>
              <a:rPr sz="650" u="sng" dirty="0">
                <a:solidFill>
                  <a:schemeClr val="hlink"/>
                </a:solidFill>
                <a:hlinkClick r:id="rId22"/>
              </a:rPr>
              <a:t> </a:t>
            </a:r>
            <a:r>
              <a:rPr lang="uk-UA" sz="650" u="sng" dirty="0">
                <a:solidFill>
                  <a:schemeClr val="hlink"/>
                </a:solidFill>
                <a:latin typeface="+mj-lt"/>
              </a:rPr>
              <a:t>—</a:t>
            </a:r>
            <a:r>
              <a:rPr sz="650" u="sng" dirty="0">
                <a:solidFill>
                  <a:schemeClr val="hlink"/>
                </a:solidFill>
                <a:latin typeface="+mj-lt"/>
              </a:rPr>
              <a:t> </a:t>
            </a:r>
            <a:r>
              <a:rPr sz="650" u="sng" dirty="0" err="1">
                <a:solidFill>
                  <a:schemeClr val="hlink"/>
                </a:solidFill>
                <a:latin typeface="+mj-lt"/>
                <a:hlinkClick r:id="rId23">
                  <a:extLst>
                    <a:ext uri="{A12FA001-AC4F-418D-AE19-62706E023703}">
                      <ahyp:hlinkClr xmlns:ahyp="http://schemas.microsoft.com/office/drawing/2018/hyperlinkcolor" val="tx"/>
                    </a:ext>
                  </a:extLst>
                </a:hlinkClick>
              </a:rPr>
              <a:t>Италия</a:t>
            </a:r>
            <a:r>
              <a:rPr sz="650" u="sng" dirty="0">
                <a:solidFill>
                  <a:schemeClr val="hlink"/>
                </a:solidFill>
                <a:latin typeface="+mj-lt"/>
                <a:hlinkClick r:id="rId23">
                  <a:extLst>
                    <a:ext uri="{A12FA001-AC4F-418D-AE19-62706E023703}">
                      <ahyp:hlinkClr xmlns:ahyp="http://schemas.microsoft.com/office/drawing/2018/hyperlinkcolor" val="tx"/>
                    </a:ext>
                  </a:extLst>
                </a:hlinkClick>
              </a:rPr>
              <a:t> </a:t>
            </a:r>
            <a:r>
              <a:rPr lang="uk-UA" sz="650" u="sng" dirty="0">
                <a:solidFill>
                  <a:schemeClr val="hlink"/>
                </a:solidFill>
                <a:latin typeface="+mj-lt"/>
              </a:rPr>
              <a:t>—</a:t>
            </a:r>
            <a:r>
              <a:rPr sz="650" u="sng" dirty="0">
                <a:solidFill>
                  <a:schemeClr val="hlink"/>
                </a:solidFill>
                <a:latin typeface="+mj-lt"/>
              </a:rPr>
              <a:t> </a:t>
            </a:r>
            <a:r>
              <a:rPr sz="650" u="sng" dirty="0" err="1">
                <a:solidFill>
                  <a:schemeClr val="hlink"/>
                </a:solidFill>
                <a:hlinkClick r:id="rId24"/>
              </a:rPr>
              <a:t>Молдова</a:t>
            </a:r>
            <a:r>
              <a:rPr sz="650" u="sng" dirty="0">
                <a:solidFill>
                  <a:schemeClr val="hlink"/>
                </a:solidFill>
                <a:latin typeface="+mj-lt"/>
                <a:hlinkClick r:id="rId24">
                  <a:extLst>
                    <a:ext uri="{A12FA001-AC4F-418D-AE19-62706E023703}">
                      <ahyp:hlinkClr xmlns:ahyp="http://schemas.microsoft.com/office/drawing/2018/hyperlinkcolor" val="tx"/>
                    </a:ext>
                  </a:extLst>
                </a:hlinkClick>
              </a:rPr>
              <a:t> </a:t>
            </a:r>
            <a:r>
              <a:rPr lang="uk-UA" sz="650" u="sng" dirty="0">
                <a:solidFill>
                  <a:schemeClr val="hlink"/>
                </a:solidFill>
                <a:latin typeface="+mj-lt"/>
              </a:rPr>
              <a:t>—</a:t>
            </a:r>
            <a:r>
              <a:rPr sz="650" u="sng" dirty="0">
                <a:solidFill>
                  <a:schemeClr val="hlink"/>
                </a:solidFill>
                <a:latin typeface="+mj-lt"/>
              </a:rPr>
              <a:t> </a:t>
            </a:r>
            <a:r>
              <a:rPr sz="650" u="sng" dirty="0" err="1">
                <a:solidFill>
                  <a:schemeClr val="hlink"/>
                </a:solidFill>
                <a:hlinkClick r:id="rId25"/>
              </a:rPr>
              <a:t>Великобритания</a:t>
            </a:r>
            <a:r>
              <a:rPr sz="650" u="sng" dirty="0">
                <a:solidFill>
                  <a:schemeClr val="hlink"/>
                </a:solidFill>
                <a:hlinkClick r:id="rId25"/>
              </a:rPr>
              <a:t> </a:t>
            </a:r>
            <a:endParaRPr sz="650" dirty="0"/>
          </a:p>
          <a:p>
            <a:pPr marL="0" lvl="0" indent="0" algn="l" rtl="0">
              <a:lnSpc>
                <a:spcPct val="120000"/>
              </a:lnSpc>
              <a:buSzPts val="1800"/>
              <a:buNone/>
              <a:defRPr sz="1100" b="1"/>
            </a:pPr>
            <a:endParaRPr lang="ru-RU" sz="650" dirty="0"/>
          </a:p>
          <a:p>
            <a:pPr marL="0" lvl="0" indent="0" algn="l" rtl="0">
              <a:lnSpc>
                <a:spcPct val="120000"/>
              </a:lnSpc>
              <a:buSzPts val="1800"/>
              <a:buNone/>
              <a:defRPr sz="1100" b="1"/>
            </a:pPr>
            <a:r>
              <a:rPr sz="900" dirty="0" err="1"/>
              <a:t>Факты</a:t>
            </a:r>
            <a:r>
              <a:rPr sz="900" dirty="0"/>
              <a:t> о </a:t>
            </a:r>
            <a:r>
              <a:rPr sz="900" dirty="0" err="1"/>
              <a:t>вакцинах</a:t>
            </a:r>
            <a:endParaRPr sz="900" b="1" dirty="0"/>
          </a:p>
          <a:p>
            <a:pPr marL="0" lvl="0" indent="0" algn="l" rtl="0">
              <a:lnSpc>
                <a:spcPct val="120000"/>
              </a:lnSpc>
              <a:buSzPts val="1800"/>
              <a:buNone/>
              <a:defRPr sz="750"/>
            </a:pPr>
            <a:endParaRPr lang="ru-RU" sz="650" u="sng" dirty="0">
              <a:solidFill>
                <a:srgbClr val="0097A7"/>
              </a:solidFill>
              <a:hlinkClick r:id="rId26">
                <a:extLst>
                  <a:ext uri="{A12FA001-AC4F-418D-AE19-62706E023703}">
                    <ahyp:hlinkClr xmlns:ahyp="http://schemas.microsoft.com/office/drawing/2018/hyperlinkcolor" val="tx"/>
                  </a:ext>
                </a:extLst>
              </a:hlinkClick>
            </a:endParaRPr>
          </a:p>
          <a:p>
            <a:pPr marL="0" lvl="0" indent="0" algn="l" rtl="0">
              <a:lnSpc>
                <a:spcPct val="120000"/>
              </a:lnSpc>
              <a:buSzPts val="1800"/>
              <a:buNone/>
              <a:defRPr sz="750"/>
            </a:pPr>
            <a:r>
              <a:rPr sz="650" u="sng" dirty="0">
                <a:solidFill>
                  <a:srgbClr val="0097A7"/>
                </a:solidFill>
                <a:hlinkClick r:id="rId26">
                  <a:extLst>
                    <a:ext uri="{A12FA001-AC4F-418D-AE19-62706E023703}">
                      <ahyp:hlinkClr xmlns:ahyp="http://schemas.microsoft.com/office/drawing/2018/hyperlinkcolor" val="tx"/>
                    </a:ext>
                  </a:extLst>
                </a:hlinkClick>
              </a:rPr>
              <a:t>ВОЗ </a:t>
            </a:r>
            <a:r>
              <a:rPr lang="uk-UA" sz="650" u="sng" dirty="0">
                <a:solidFill>
                  <a:schemeClr val="hlink"/>
                </a:solidFill>
                <a:latin typeface="+mj-lt"/>
                <a:hlinkClick r:id="rId26">
                  <a:extLst>
                    <a:ext uri="{A12FA001-AC4F-418D-AE19-62706E023703}">
                      <ahyp:hlinkClr xmlns:ahyp="http://schemas.microsoft.com/office/drawing/2018/hyperlinkcolor" val="tx"/>
                    </a:ext>
                  </a:extLst>
                </a:hlinkClick>
              </a:rPr>
              <a:t>—</a:t>
            </a:r>
            <a:r>
              <a:rPr sz="650" u="sng" dirty="0">
                <a:solidFill>
                  <a:srgbClr val="0097A7"/>
                </a:solidFill>
                <a:hlinkClick r:id="rId26">
                  <a:extLst>
                    <a:ext uri="{A12FA001-AC4F-418D-AE19-62706E023703}">
                      <ahyp:hlinkClr xmlns:ahyp="http://schemas.microsoft.com/office/drawing/2018/hyperlinkcolor" val="tx"/>
                    </a:ext>
                  </a:extLst>
                </a:hlinkClick>
              </a:rPr>
              <a:t> </a:t>
            </a:r>
            <a:r>
              <a:rPr lang="ru-RU" sz="650" u="sng" dirty="0">
                <a:solidFill>
                  <a:srgbClr val="0097A7"/>
                </a:solidFill>
                <a:hlinkClick r:id="rId26">
                  <a:extLst>
                    <a:ext uri="{A12FA001-AC4F-418D-AE19-62706E023703}">
                      <ahyp:hlinkClr xmlns:ahyp="http://schemas.microsoft.com/office/drawing/2018/hyperlinkcolor" val="tx"/>
                    </a:ext>
                  </a:extLst>
                </a:hlinkClick>
              </a:rPr>
              <a:t>о</a:t>
            </a:r>
            <a:r>
              <a:rPr sz="650" u="sng" dirty="0" err="1">
                <a:solidFill>
                  <a:srgbClr val="0097A7"/>
                </a:solidFill>
                <a:hlinkClick r:id="rId26">
                  <a:extLst>
                    <a:ext uri="{A12FA001-AC4F-418D-AE19-62706E023703}">
                      <ahyp:hlinkClr xmlns:ahyp="http://schemas.microsoft.com/office/drawing/2018/hyperlinkcolor" val="tx"/>
                    </a:ext>
                  </a:extLst>
                </a:hlinkClick>
              </a:rPr>
              <a:t>спа</a:t>
            </a:r>
            <a:r>
              <a:rPr lang="ru-RU" sz="650" u="sng" dirty="0">
                <a:solidFill>
                  <a:schemeClr val="hlink"/>
                </a:solidFill>
              </a:rPr>
              <a:t> </a:t>
            </a:r>
            <a:r>
              <a:rPr lang="ru-RU" sz="650" u="sng" dirty="0">
                <a:solidFill>
                  <a:schemeClr val="hlink"/>
                </a:solidFill>
                <a:latin typeface="+mj-lt"/>
              </a:rPr>
              <a:t>— </a:t>
            </a:r>
            <a:r>
              <a:rPr lang="ru-RU" sz="650" u="sng" dirty="0">
                <a:solidFill>
                  <a:schemeClr val="hlink"/>
                </a:solidFill>
              </a:rPr>
              <a:t>р</a:t>
            </a:r>
            <a:r>
              <a:rPr sz="650" u="sng" dirty="0" err="1">
                <a:solidFill>
                  <a:schemeClr val="hlink"/>
                </a:solidFill>
                <a:hlinkClick r:id="rId27"/>
              </a:rPr>
              <a:t>еакция</a:t>
            </a:r>
            <a:r>
              <a:rPr sz="650" u="sng" dirty="0">
                <a:solidFill>
                  <a:schemeClr val="hlink"/>
                </a:solidFill>
                <a:hlinkClick r:id="rId27"/>
              </a:rPr>
              <a:t> </a:t>
            </a:r>
            <a:r>
              <a:rPr sz="650" u="sng" dirty="0" err="1">
                <a:solidFill>
                  <a:schemeClr val="hlink"/>
                </a:solidFill>
                <a:hlinkClick r:id="rId27"/>
              </a:rPr>
              <a:t>на</a:t>
            </a:r>
            <a:r>
              <a:rPr sz="650" u="sng" dirty="0">
                <a:solidFill>
                  <a:schemeClr val="hlink"/>
                </a:solidFill>
                <a:hlinkClick r:id="rId27"/>
              </a:rPr>
              <a:t> </a:t>
            </a:r>
            <a:r>
              <a:rPr sz="650" u="sng" dirty="0" err="1">
                <a:solidFill>
                  <a:schemeClr val="hlink"/>
                </a:solidFill>
                <a:hlinkClick r:id="rId27"/>
              </a:rPr>
              <a:t>антиге</a:t>
            </a:r>
            <a:r>
              <a:rPr lang="ru-RU" sz="650" u="sng" dirty="0">
                <a:solidFill>
                  <a:schemeClr val="hlink"/>
                </a:solidFill>
                <a:hlinkClick r:id="rId27"/>
              </a:rPr>
              <a:t>н </a:t>
            </a:r>
            <a:r>
              <a:rPr lang="ru-RU" sz="650" u="sng" dirty="0">
                <a:solidFill>
                  <a:schemeClr val="hlink"/>
                </a:solidFill>
                <a:latin typeface="+mj-lt"/>
              </a:rPr>
              <a:t>—</a:t>
            </a:r>
            <a:r>
              <a:rPr lang="ru-RU" sz="650" u="sng" dirty="0">
                <a:solidFill>
                  <a:schemeClr val="hlink"/>
                </a:solidFill>
                <a:hlinkClick r:id="rId27"/>
              </a:rPr>
              <a:t> э</a:t>
            </a:r>
            <a:r>
              <a:rPr sz="650" u="sng" dirty="0" err="1">
                <a:solidFill>
                  <a:schemeClr val="hlink"/>
                </a:solidFill>
                <a:hlinkClick r:id="rId28"/>
              </a:rPr>
              <a:t>кономическая</a:t>
            </a:r>
            <a:r>
              <a:rPr sz="650" u="sng" dirty="0">
                <a:solidFill>
                  <a:schemeClr val="hlink"/>
                </a:solidFill>
                <a:hlinkClick r:id="rId28"/>
              </a:rPr>
              <a:t> </a:t>
            </a:r>
            <a:r>
              <a:rPr sz="650" u="sng" dirty="0" err="1">
                <a:solidFill>
                  <a:schemeClr val="hlink"/>
                </a:solidFill>
                <a:hlinkClick r:id="rId28"/>
              </a:rPr>
              <a:t>эффективность</a:t>
            </a:r>
            <a:r>
              <a:rPr sz="650" u="sng" dirty="0">
                <a:solidFill>
                  <a:schemeClr val="hlink"/>
                </a:solidFill>
                <a:hlinkClick r:id="rId28"/>
              </a:rPr>
              <a:t> </a:t>
            </a:r>
            <a:endParaRPr sz="650" dirty="0"/>
          </a:p>
          <a:p>
            <a:pPr marL="0" lvl="0" indent="0" algn="l" rtl="0">
              <a:lnSpc>
                <a:spcPct val="120000"/>
              </a:lnSpc>
              <a:buSzPts val="1800"/>
              <a:buNone/>
              <a:defRPr sz="1100" b="1"/>
            </a:pPr>
            <a:endParaRPr lang="ru-RU" sz="650" dirty="0"/>
          </a:p>
          <a:p>
            <a:pPr marL="0" lvl="0" indent="0" algn="l" rtl="0">
              <a:lnSpc>
                <a:spcPct val="120000"/>
              </a:lnSpc>
              <a:buSzPts val="1800"/>
              <a:buNone/>
              <a:defRPr sz="1100" b="1"/>
            </a:pPr>
            <a:r>
              <a:rPr lang="ru-RU" sz="900" dirty="0"/>
              <a:t>Информирование о</a:t>
            </a:r>
            <a:r>
              <a:rPr sz="900" dirty="0"/>
              <a:t> </a:t>
            </a:r>
            <a:r>
              <a:rPr sz="900" dirty="0" err="1"/>
              <a:t>вакцина</a:t>
            </a:r>
            <a:r>
              <a:rPr lang="ru-RU" sz="900" dirty="0"/>
              <a:t>х</a:t>
            </a:r>
            <a:endParaRPr sz="900" b="1" dirty="0"/>
          </a:p>
          <a:p>
            <a:pPr marL="0" lvl="0" indent="0" algn="l" rtl="0">
              <a:lnSpc>
                <a:spcPct val="120000"/>
              </a:lnSpc>
              <a:buClr>
                <a:schemeClr val="dk1"/>
              </a:buClr>
              <a:buSzPts val="1100"/>
              <a:buFont typeface="Arial"/>
              <a:buNone/>
              <a:defRPr sz="750" u="sng">
                <a:solidFill>
                  <a:schemeClr val="hlink"/>
                </a:solidFill>
                <a:hlinkClick r:id="rId29"/>
              </a:defRPr>
            </a:pPr>
            <a:endParaRPr lang="ru-RU" sz="650" dirty="0"/>
          </a:p>
          <a:p>
            <a:pPr marL="0" lvl="0" indent="0" algn="l" rtl="0">
              <a:lnSpc>
                <a:spcPct val="120000"/>
              </a:lnSpc>
              <a:buClr>
                <a:schemeClr val="dk1"/>
              </a:buClr>
              <a:buSzPts val="1100"/>
              <a:buFont typeface="Arial"/>
              <a:buNone/>
              <a:defRPr sz="750" u="sng">
                <a:solidFill>
                  <a:schemeClr val="hlink"/>
                </a:solidFill>
                <a:hlinkClick r:id="rId29"/>
              </a:defRPr>
            </a:pPr>
            <a:r>
              <a:rPr sz="650" dirty="0"/>
              <a:t>ВОЗ </a:t>
            </a:r>
            <a:r>
              <a:rPr lang="uk-UA" sz="650" u="sng" dirty="0">
                <a:solidFill>
                  <a:schemeClr val="hlink"/>
                </a:solidFill>
                <a:latin typeface="+mj-lt"/>
                <a:hlinkClick r:id="rId29">
                  <a:extLst>
                    <a:ext uri="{A12FA001-AC4F-418D-AE19-62706E023703}">
                      <ahyp:hlinkClr xmlns:ahyp="http://schemas.microsoft.com/office/drawing/2018/hyperlinkcolor" val="tx"/>
                    </a:ext>
                  </a:extLst>
                </a:hlinkClick>
              </a:rPr>
              <a:t>—</a:t>
            </a:r>
            <a:r>
              <a:rPr sz="650" u="sng" dirty="0">
                <a:solidFill>
                  <a:schemeClr val="hlink"/>
                </a:solidFill>
                <a:latin typeface="+mj-lt"/>
              </a:rPr>
              <a:t> </a:t>
            </a:r>
            <a:r>
              <a:rPr lang="ru-RU" sz="650" dirty="0"/>
              <a:t>Методическое р</a:t>
            </a:r>
            <a:r>
              <a:rPr sz="650" dirty="0" err="1"/>
              <a:t>уководство</a:t>
            </a:r>
            <a:r>
              <a:rPr lang="ru-RU" sz="650" dirty="0"/>
              <a:t>: как реагировать на публичное отрицание вакцин</a:t>
            </a:r>
            <a:endParaRPr sz="650" dirty="0"/>
          </a:p>
        </p:txBody>
      </p:sp>
      <p:sp>
        <p:nvSpPr>
          <p:cNvPr id="1457" name="Google Shape;1457;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a:bodyPr>
          <a:lstStyle/>
          <a:p>
            <a:pPr marL="0" lvl="0" indent="0">
              <a:lnSpc>
                <a:spcPct val="120000"/>
              </a:lnSpc>
              <a:buNone/>
              <a:defRPr sz="1100" b="1"/>
            </a:pPr>
            <a:r>
              <a:rPr lang="ru-RU" sz="900" dirty="0"/>
              <a:t>Информирование о вакцинах</a:t>
            </a:r>
            <a:endParaRPr lang="ru-RU" sz="900" b="1" dirty="0"/>
          </a:p>
          <a:p>
            <a:pPr marL="0" lvl="0" indent="0" algn="l" rtl="0">
              <a:lnSpc>
                <a:spcPct val="110000"/>
              </a:lnSpc>
              <a:spcAft>
                <a:spcPts val="0"/>
              </a:spcAft>
              <a:buSzPts val="1800"/>
              <a:buNone/>
            </a:pPr>
            <a:endParaRPr lang="ru-RU" sz="650" dirty="0"/>
          </a:p>
          <a:p>
            <a:pPr marL="0" lvl="0" indent="0" algn="l" rtl="0">
              <a:lnSpc>
                <a:spcPct val="110000"/>
              </a:lnSpc>
              <a:spcAft>
                <a:spcPts val="0"/>
              </a:spcAft>
              <a:buSzPts val="1800"/>
              <a:buNone/>
            </a:pPr>
            <a:r>
              <a:rPr sz="650" dirty="0" err="1"/>
              <a:t>Jitsuvax</a:t>
            </a:r>
            <a:r>
              <a:rPr sz="650" dirty="0"/>
              <a:t>: </a:t>
            </a:r>
            <a:r>
              <a:rPr sz="650" u="sng" dirty="0" err="1">
                <a:solidFill>
                  <a:schemeClr val="hlink"/>
                </a:solidFill>
                <a:hlinkClick r:id="rId30"/>
              </a:rPr>
              <a:t>Искаженное</a:t>
            </a:r>
            <a:r>
              <a:rPr sz="650" u="sng" dirty="0">
                <a:solidFill>
                  <a:schemeClr val="hlink"/>
                </a:solidFill>
                <a:hlinkClick r:id="rId30"/>
              </a:rPr>
              <a:t> </a:t>
            </a:r>
            <a:r>
              <a:rPr sz="650" u="sng" dirty="0" err="1">
                <a:solidFill>
                  <a:schemeClr val="hlink"/>
                </a:solidFill>
                <a:hlinkClick r:id="rId30"/>
              </a:rPr>
              <a:t>восприятие</a:t>
            </a:r>
            <a:r>
              <a:rPr sz="650" u="sng" dirty="0">
                <a:solidFill>
                  <a:schemeClr val="hlink"/>
                </a:solidFill>
                <a:hlinkClick r:id="rId30"/>
              </a:rPr>
              <a:t> </a:t>
            </a:r>
            <a:r>
              <a:rPr sz="650" u="sng" dirty="0" err="1">
                <a:solidFill>
                  <a:schemeClr val="hlink"/>
                </a:solidFill>
                <a:hlinkClick r:id="rId30"/>
              </a:rPr>
              <a:t>риск</a:t>
            </a:r>
            <a:r>
              <a:rPr lang="ru-RU" sz="650" u="sng" dirty="0">
                <a:solidFill>
                  <a:schemeClr val="hlink"/>
                </a:solidFill>
                <a:hlinkClick r:id="rId30"/>
              </a:rPr>
              <a:t>а </a:t>
            </a:r>
            <a:r>
              <a:rPr lang="ru-RU" sz="650" u="sng" dirty="0">
                <a:solidFill>
                  <a:schemeClr val="hlink"/>
                </a:solidFill>
                <a:latin typeface="+mj-lt"/>
              </a:rPr>
              <a:t>—</a:t>
            </a:r>
            <a:r>
              <a:rPr lang="ru-RU" sz="650" u="sng" dirty="0">
                <a:solidFill>
                  <a:schemeClr val="hlink"/>
                </a:solidFill>
                <a:latin typeface="+mj-lt"/>
                <a:hlinkClick r:id="rId30">
                  <a:extLst>
                    <a:ext uri="{A12FA001-AC4F-418D-AE19-62706E023703}">
                      <ahyp:hlinkClr xmlns:ahyp="http://schemas.microsoft.com/office/drawing/2018/hyperlinkcolor" val="tx"/>
                    </a:ext>
                  </a:extLst>
                </a:hlinkClick>
              </a:rPr>
              <a:t> </a:t>
            </a:r>
            <a:r>
              <a:rPr lang="ru-RU" sz="650" u="sng" dirty="0">
                <a:solidFill>
                  <a:schemeClr val="hlink"/>
                </a:solidFill>
                <a:hlinkClick r:id="rId30"/>
              </a:rPr>
              <a:t>н</a:t>
            </a:r>
            <a:r>
              <a:rPr lang="ru-RU" sz="650" u="sng" dirty="0">
                <a:solidFill>
                  <a:schemeClr val="hlink"/>
                </a:solidFill>
              </a:rPr>
              <a:t>е</a:t>
            </a:r>
            <a:r>
              <a:rPr sz="650" u="sng" dirty="0" err="1">
                <a:solidFill>
                  <a:srgbClr val="0097A7"/>
                </a:solidFill>
                <a:hlinkClick r:id="rId31">
                  <a:extLst>
                    <a:ext uri="{A12FA001-AC4F-418D-AE19-62706E023703}">
                      <ahyp:hlinkClr xmlns:ahyp="http://schemas.microsoft.com/office/drawing/2018/hyperlinkcolor" val="tx"/>
                    </a:ext>
                  </a:extLst>
                </a:hlinkClick>
              </a:rPr>
              <a:t>довери</a:t>
            </a:r>
            <a:r>
              <a:rPr lang="ru-RU" sz="650" u="sng" dirty="0">
                <a:solidFill>
                  <a:srgbClr val="0097A7"/>
                </a:solidFill>
                <a:hlinkClick r:id="rId31">
                  <a:extLst>
                    <a:ext uri="{A12FA001-AC4F-418D-AE19-62706E023703}">
                      <ahyp:hlinkClr xmlns:ahyp="http://schemas.microsoft.com/office/drawing/2018/hyperlinkcolor" val="tx"/>
                    </a:ext>
                  </a:extLst>
                </a:hlinkClick>
              </a:rPr>
              <a:t>е </a:t>
            </a:r>
            <a:r>
              <a:rPr lang="ru-RU" sz="650" u="sng" dirty="0">
                <a:solidFill>
                  <a:schemeClr val="hlink"/>
                </a:solidFill>
                <a:latin typeface="+mj-lt"/>
                <a:hlinkClick r:id="rId31">
                  <a:extLst>
                    <a:ext uri="{A12FA001-AC4F-418D-AE19-62706E023703}">
                      <ahyp:hlinkClr xmlns:ahyp="http://schemas.microsoft.com/office/drawing/2018/hyperlinkcolor" val="tx"/>
                    </a:ext>
                  </a:extLst>
                </a:hlinkClick>
              </a:rPr>
              <a:t>—</a:t>
            </a:r>
            <a:r>
              <a:rPr lang="ru-RU" sz="650" u="sng" dirty="0">
                <a:solidFill>
                  <a:srgbClr val="0097A7"/>
                </a:solidFill>
                <a:hlinkClick r:id="rId31">
                  <a:extLst>
                    <a:ext uri="{A12FA001-AC4F-418D-AE19-62706E023703}">
                      <ahyp:hlinkClr xmlns:ahyp="http://schemas.microsoft.com/office/drawing/2018/hyperlinkcolor" val="tx"/>
                    </a:ext>
                  </a:extLst>
                </a:hlinkClick>
              </a:rPr>
              <a:t> т</a:t>
            </a:r>
            <a:r>
              <a:rPr sz="650" u="sng" dirty="0" err="1">
                <a:solidFill>
                  <a:schemeClr val="hlink"/>
                </a:solidFill>
              </a:rPr>
              <a:t>еории</a:t>
            </a:r>
            <a:r>
              <a:rPr sz="650" u="sng" dirty="0">
                <a:solidFill>
                  <a:schemeClr val="hlink"/>
                </a:solidFill>
              </a:rPr>
              <a:t> </a:t>
            </a:r>
            <a:r>
              <a:rPr sz="650" u="sng" dirty="0" err="1">
                <a:solidFill>
                  <a:schemeClr val="hlink"/>
                </a:solidFill>
              </a:rPr>
              <a:t>заговор</a:t>
            </a:r>
            <a:r>
              <a:rPr lang="ru-RU" sz="650" u="sng" dirty="0">
                <a:solidFill>
                  <a:schemeClr val="hlink"/>
                </a:solidFill>
              </a:rPr>
              <a:t>а </a:t>
            </a:r>
            <a:r>
              <a:rPr lang="ru-RU" sz="650" u="sng" dirty="0">
                <a:solidFill>
                  <a:schemeClr val="hlink"/>
                </a:solidFill>
                <a:latin typeface="+mj-lt"/>
              </a:rPr>
              <a:t>—</a:t>
            </a:r>
            <a:r>
              <a:rPr lang="ru-RU" sz="650" u="sng" dirty="0">
                <a:solidFill>
                  <a:schemeClr val="hlink"/>
                </a:solidFill>
              </a:rPr>
              <a:t> </a:t>
            </a:r>
            <a:r>
              <a:rPr sz="650" u="sng" dirty="0" err="1">
                <a:solidFill>
                  <a:schemeClr val="hlink"/>
                </a:solidFill>
                <a:hlinkClick r:id="rId32"/>
              </a:rPr>
              <a:t>сопротивление</a:t>
            </a:r>
            <a:endParaRPr sz="650" dirty="0"/>
          </a:p>
          <a:p>
            <a:pPr marL="0" lvl="0" indent="0" algn="l" rtl="0">
              <a:lnSpc>
                <a:spcPct val="110000"/>
              </a:lnSpc>
              <a:spcAft>
                <a:spcPts val="0"/>
              </a:spcAft>
              <a:buSzPts val="1800"/>
              <a:buNone/>
              <a:defRPr sz="1100" b="1"/>
            </a:pPr>
            <a:endParaRPr lang="ru-RU" sz="650" dirty="0"/>
          </a:p>
          <a:p>
            <a:pPr marL="0" lvl="0" indent="0" algn="l" rtl="0">
              <a:lnSpc>
                <a:spcPct val="110000"/>
              </a:lnSpc>
              <a:spcAft>
                <a:spcPts val="0"/>
              </a:spcAft>
              <a:buSzPts val="1800"/>
              <a:buNone/>
              <a:defRPr sz="1100" b="1"/>
            </a:pPr>
            <a:r>
              <a:rPr sz="900" dirty="0" err="1"/>
              <a:t>Безопасность</a:t>
            </a:r>
            <a:r>
              <a:rPr sz="900" dirty="0"/>
              <a:t> и </a:t>
            </a:r>
            <a:r>
              <a:rPr lang="ru-RU" sz="900" dirty="0"/>
              <a:t>контроль</a:t>
            </a:r>
            <a:r>
              <a:rPr sz="900" dirty="0"/>
              <a:t> </a:t>
            </a:r>
            <a:r>
              <a:rPr sz="900" dirty="0" err="1"/>
              <a:t>вакцин</a:t>
            </a:r>
            <a:endParaRPr sz="900" b="1" dirty="0"/>
          </a:p>
          <a:p>
            <a:pPr marL="0" lvl="0" indent="0" algn="l" rtl="0">
              <a:lnSpc>
                <a:spcPct val="110000"/>
              </a:lnSpc>
              <a:spcAft>
                <a:spcPts val="0"/>
              </a:spcAft>
              <a:buSzPts val="1800"/>
              <a:buNone/>
              <a:defRPr sz="750"/>
            </a:pPr>
            <a:endParaRPr lang="ru-RU" sz="650" u="sng" dirty="0">
              <a:solidFill>
                <a:schemeClr val="hlink"/>
              </a:solidFill>
            </a:endParaRPr>
          </a:p>
          <a:p>
            <a:pPr marL="0" lvl="0" indent="0" algn="l" rtl="0">
              <a:lnSpc>
                <a:spcPct val="110000"/>
              </a:lnSpc>
              <a:spcAft>
                <a:spcPts val="0"/>
              </a:spcAft>
              <a:buSzPts val="1800"/>
              <a:buNone/>
              <a:defRPr sz="750"/>
            </a:pPr>
            <a:r>
              <a:rPr lang="ru-RU" sz="650" u="sng" dirty="0">
                <a:solidFill>
                  <a:schemeClr val="hlink"/>
                </a:solidFill>
              </a:rPr>
              <a:t>ВОЗ</a:t>
            </a:r>
            <a:r>
              <a:rPr sz="650" u="sng" dirty="0">
                <a:solidFill>
                  <a:schemeClr val="hlink"/>
                </a:solidFill>
              </a:rPr>
              <a:t> </a:t>
            </a:r>
            <a:r>
              <a:rPr lang="uk-UA" sz="650" u="sng" dirty="0">
                <a:solidFill>
                  <a:schemeClr val="hlink"/>
                </a:solidFill>
                <a:latin typeface="+mj-lt"/>
              </a:rPr>
              <a:t>—</a:t>
            </a:r>
            <a:r>
              <a:rPr sz="650" u="sng" dirty="0">
                <a:solidFill>
                  <a:schemeClr val="hlink"/>
                </a:solidFill>
              </a:rPr>
              <a:t> </a:t>
            </a:r>
            <a:r>
              <a:rPr lang="ru-RU" sz="650" u="sng" dirty="0">
                <a:solidFill>
                  <a:schemeClr val="hlink"/>
                </a:solidFill>
              </a:rPr>
              <a:t>Безопасность вакцины против </a:t>
            </a:r>
            <a:r>
              <a:rPr sz="650" u="sng" dirty="0">
                <a:solidFill>
                  <a:schemeClr val="hlink"/>
                </a:solidFill>
              </a:rPr>
              <a:t>COVID-19</a:t>
            </a:r>
            <a:endParaRPr sz="650" dirty="0"/>
          </a:p>
          <a:p>
            <a:pPr marL="0" lvl="0" indent="0" algn="l" rtl="0">
              <a:lnSpc>
                <a:spcPct val="110000"/>
              </a:lnSpc>
              <a:spcAft>
                <a:spcPts val="0"/>
              </a:spcAft>
              <a:buSzPts val="1800"/>
              <a:buNone/>
              <a:defRPr sz="750" u="sng">
                <a:solidFill>
                  <a:schemeClr val="hlink"/>
                </a:solidFill>
                <a:hlinkClick r:id="rId33"/>
              </a:defRPr>
            </a:pPr>
            <a:endParaRPr lang="ru-RU" sz="650" dirty="0"/>
          </a:p>
          <a:p>
            <a:pPr marL="0" lvl="0" indent="0" algn="l" rtl="0">
              <a:lnSpc>
                <a:spcPct val="110000"/>
              </a:lnSpc>
              <a:spcAft>
                <a:spcPts val="0"/>
              </a:spcAft>
              <a:buSzPts val="1800"/>
              <a:buNone/>
              <a:defRPr sz="750" u="sng">
                <a:solidFill>
                  <a:schemeClr val="hlink"/>
                </a:solidFill>
                <a:hlinkClick r:id="rId33"/>
              </a:defRPr>
            </a:pPr>
            <a:r>
              <a:rPr sz="650" dirty="0" err="1"/>
              <a:t>Британское</a:t>
            </a:r>
            <a:r>
              <a:rPr sz="650" dirty="0"/>
              <a:t> </a:t>
            </a:r>
            <a:r>
              <a:rPr sz="650" dirty="0" err="1"/>
              <a:t>общество</a:t>
            </a:r>
            <a:r>
              <a:rPr sz="650" dirty="0"/>
              <a:t> </a:t>
            </a:r>
            <a:r>
              <a:rPr sz="650" dirty="0" err="1"/>
              <a:t>иммунологии</a:t>
            </a:r>
            <a:r>
              <a:rPr sz="650" dirty="0"/>
              <a:t> </a:t>
            </a:r>
            <a:r>
              <a:rPr lang="uk-UA" sz="650" u="sng" dirty="0">
                <a:solidFill>
                  <a:schemeClr val="hlink"/>
                </a:solidFill>
                <a:latin typeface="+mj-lt"/>
                <a:hlinkClick r:id="rId33">
                  <a:extLst>
                    <a:ext uri="{A12FA001-AC4F-418D-AE19-62706E023703}">
                      <ahyp:hlinkClr xmlns:ahyp="http://schemas.microsoft.com/office/drawing/2018/hyperlinkcolor" val="tx"/>
                    </a:ext>
                  </a:extLst>
                </a:hlinkClick>
              </a:rPr>
              <a:t>—</a:t>
            </a:r>
            <a:r>
              <a:rPr sz="650" dirty="0"/>
              <a:t> </a:t>
            </a:r>
            <a:r>
              <a:rPr sz="650" dirty="0" err="1"/>
              <a:t>Вакцины</a:t>
            </a:r>
            <a:r>
              <a:rPr sz="650" dirty="0"/>
              <a:t> </a:t>
            </a:r>
            <a:r>
              <a:rPr sz="650" dirty="0" err="1"/>
              <a:t>против</a:t>
            </a:r>
            <a:r>
              <a:rPr sz="650" dirty="0"/>
              <a:t> COVID-19</a:t>
            </a:r>
          </a:p>
          <a:p>
            <a:pPr marL="0" lvl="0" indent="0" algn="l" rtl="0">
              <a:lnSpc>
                <a:spcPct val="110000"/>
              </a:lnSpc>
              <a:spcAft>
                <a:spcPts val="0"/>
              </a:spcAft>
              <a:buSzPts val="1800"/>
              <a:buNone/>
              <a:defRPr sz="1100" b="1"/>
            </a:pPr>
            <a:endParaRPr lang="ru-RU" sz="650" dirty="0"/>
          </a:p>
          <a:p>
            <a:pPr marL="0" lvl="0" indent="0" algn="l" rtl="0">
              <a:lnSpc>
                <a:spcPct val="110000"/>
              </a:lnSpc>
              <a:spcAft>
                <a:spcPts val="0"/>
              </a:spcAft>
              <a:buSzPts val="1800"/>
              <a:buNone/>
              <a:defRPr sz="1100" b="1"/>
            </a:pPr>
            <a:r>
              <a:rPr lang="ru-RU" sz="900" dirty="0"/>
              <a:t>КПК (</a:t>
            </a:r>
            <a:r>
              <a:rPr lang="en-GB" sz="900" dirty="0"/>
              <a:t>MMR)</a:t>
            </a:r>
            <a:endParaRPr sz="900" b="1" dirty="0"/>
          </a:p>
          <a:p>
            <a:pPr marL="0" lvl="0" indent="0">
              <a:lnSpc>
                <a:spcPct val="110000"/>
              </a:lnSpc>
              <a:buNone/>
              <a:defRPr sz="850" u="sng">
                <a:solidFill>
                  <a:schemeClr val="hlink"/>
                </a:solidFill>
                <a:hlinkClick r:id="rId6"/>
              </a:defRPr>
            </a:pPr>
            <a:endParaRPr lang="ru-RU" sz="650" dirty="0"/>
          </a:p>
          <a:p>
            <a:pPr marL="0" lvl="0" indent="0">
              <a:lnSpc>
                <a:spcPct val="110000"/>
              </a:lnSpc>
              <a:buNone/>
              <a:defRPr sz="850" u="sng">
                <a:solidFill>
                  <a:schemeClr val="hlink"/>
                </a:solidFill>
                <a:hlinkClick r:id="rId6"/>
              </a:defRPr>
            </a:pPr>
            <a:r>
              <a:rPr lang="ru-RU" sz="650" dirty="0"/>
              <a:t>Программа по воспитанию культуры здоровья в Англии</a:t>
            </a:r>
            <a:r>
              <a:rPr lang="ru-RU" sz="650" u="sng" dirty="0">
                <a:solidFill>
                  <a:schemeClr val="hlink"/>
                </a:solidFill>
                <a:latin typeface="+mj-lt"/>
              </a:rPr>
              <a:t> </a:t>
            </a:r>
            <a:r>
              <a:rPr lang="uk-UA" sz="650" u="sng" dirty="0">
                <a:solidFill>
                  <a:schemeClr val="hlink"/>
                </a:solidFill>
                <a:latin typeface="+mj-lt"/>
                <a:hlinkClick r:id="rId6">
                  <a:extLst>
                    <a:ext uri="{A12FA001-AC4F-418D-AE19-62706E023703}">
                      <ahyp:hlinkClr xmlns:ahyp="http://schemas.microsoft.com/office/drawing/2018/hyperlinkcolor" val="tx"/>
                    </a:ext>
                  </a:extLst>
                </a:hlinkClick>
              </a:rPr>
              <a:t>—</a:t>
            </a:r>
            <a:r>
              <a:rPr sz="650" u="sng" dirty="0">
                <a:solidFill>
                  <a:schemeClr val="hlink"/>
                </a:solidFill>
                <a:latin typeface="+mj-lt"/>
              </a:rPr>
              <a:t> </a:t>
            </a:r>
            <a:r>
              <a:rPr lang="ru-RU" sz="650" dirty="0"/>
              <a:t>КПК</a:t>
            </a:r>
            <a:endParaRPr sz="650" b="1" dirty="0"/>
          </a:p>
          <a:p>
            <a:pPr marL="0" lvl="0" indent="0" algn="l" rtl="0">
              <a:lnSpc>
                <a:spcPct val="110000"/>
              </a:lnSpc>
              <a:spcAft>
                <a:spcPts val="0"/>
              </a:spcAft>
              <a:buSzPts val="1800"/>
              <a:buNone/>
              <a:defRPr sz="750"/>
            </a:pPr>
            <a:endParaRPr lang="ru-RU" sz="650" u="sng" dirty="0">
              <a:solidFill>
                <a:schemeClr val="hlink"/>
              </a:solidFill>
            </a:endParaRPr>
          </a:p>
          <a:p>
            <a:pPr marL="0" lvl="0" indent="0">
              <a:lnSpc>
                <a:spcPct val="110000"/>
              </a:lnSpc>
              <a:buNone/>
              <a:defRPr sz="750"/>
            </a:pPr>
            <a:r>
              <a:rPr lang="ru-RU" sz="700" dirty="0"/>
              <a:t>ВОЗ</a:t>
            </a:r>
            <a:r>
              <a:rPr lang="en" sz="700" dirty="0"/>
              <a:t> </a:t>
            </a:r>
            <a:r>
              <a:rPr lang="uk-UA" sz="650" dirty="0">
                <a:solidFill>
                  <a:schemeClr val="hlink"/>
                </a:solidFill>
                <a:latin typeface="+mj-lt"/>
              </a:rPr>
              <a:t>—</a:t>
            </a:r>
            <a:r>
              <a:rPr lang="en" sz="700" dirty="0"/>
              <a:t> </a:t>
            </a:r>
            <a:r>
              <a:rPr sz="650" u="sng" dirty="0" err="1">
                <a:solidFill>
                  <a:schemeClr val="hlink"/>
                </a:solidFill>
              </a:rPr>
              <a:t>Корь</a:t>
            </a:r>
            <a:endParaRPr sz="650" dirty="0"/>
          </a:p>
          <a:p>
            <a:pPr marL="0" lvl="0" indent="0" algn="l" rtl="0">
              <a:lnSpc>
                <a:spcPct val="110000"/>
              </a:lnSpc>
              <a:spcAft>
                <a:spcPts val="0"/>
              </a:spcAft>
              <a:buSzPts val="1800"/>
              <a:buNone/>
              <a:defRPr sz="750"/>
            </a:pPr>
            <a:endParaRPr lang="ru-RU" sz="650" dirty="0"/>
          </a:p>
          <a:p>
            <a:pPr marL="0" lvl="0" indent="0">
              <a:lnSpc>
                <a:spcPct val="110000"/>
              </a:lnSpc>
              <a:buNone/>
              <a:defRPr sz="750"/>
            </a:pPr>
            <a:r>
              <a:rPr lang="en" sz="700" dirty="0"/>
              <a:t>NHS </a:t>
            </a:r>
            <a:r>
              <a:rPr lang="uk-UA" sz="650" dirty="0">
                <a:solidFill>
                  <a:schemeClr val="hlink"/>
                </a:solidFill>
                <a:latin typeface="+mj-lt"/>
              </a:rPr>
              <a:t>—</a:t>
            </a:r>
            <a:r>
              <a:rPr lang="en" sz="650" dirty="0">
                <a:solidFill>
                  <a:schemeClr val="hlink"/>
                </a:solidFill>
                <a:latin typeface="+mj-lt"/>
              </a:rPr>
              <a:t> </a:t>
            </a:r>
            <a:r>
              <a:rPr sz="650" u="sng" dirty="0" err="1">
                <a:solidFill>
                  <a:schemeClr val="hlink"/>
                </a:solidFill>
                <a:latin typeface="+mj-lt"/>
                <a:hlinkClick r:id="rId34">
                  <a:extLst>
                    <a:ext uri="{A12FA001-AC4F-418D-AE19-62706E023703}">
                      <ahyp:hlinkClr xmlns:ahyp="http://schemas.microsoft.com/office/drawing/2018/hyperlinkcolor" val="tx"/>
                    </a:ext>
                  </a:extLst>
                </a:hlinkClick>
              </a:rPr>
              <a:t>Корь</a:t>
            </a:r>
            <a:r>
              <a:rPr lang="ru-RU" sz="650" u="sng" dirty="0">
                <a:solidFill>
                  <a:schemeClr val="hlink"/>
                </a:solidFill>
                <a:latin typeface="+mj-lt"/>
                <a:hlinkClick r:id="rId34">
                  <a:extLst>
                    <a:ext uri="{A12FA001-AC4F-418D-AE19-62706E023703}">
                      <ahyp:hlinkClr xmlns:ahyp="http://schemas.microsoft.com/office/drawing/2018/hyperlinkcolor" val="tx"/>
                    </a:ext>
                  </a:extLst>
                </a:hlinkClick>
              </a:rPr>
              <a:t> </a:t>
            </a:r>
            <a:r>
              <a:rPr lang="ru-RU" sz="650" u="sng" dirty="0">
                <a:solidFill>
                  <a:schemeClr val="hlink"/>
                </a:solidFill>
                <a:latin typeface="+mj-lt"/>
              </a:rPr>
              <a:t>—</a:t>
            </a:r>
            <a:r>
              <a:rPr lang="ru-RU" sz="650" u="sng" dirty="0">
                <a:solidFill>
                  <a:schemeClr val="hlink"/>
                </a:solidFill>
                <a:latin typeface="+mj-lt"/>
                <a:hlinkClick r:id="rId34">
                  <a:extLst>
                    <a:ext uri="{A12FA001-AC4F-418D-AE19-62706E023703}">
                      <ahyp:hlinkClr xmlns:ahyp="http://schemas.microsoft.com/office/drawing/2018/hyperlinkcolor" val="tx"/>
                    </a:ext>
                  </a:extLst>
                </a:hlinkClick>
              </a:rPr>
              <a:t> п</a:t>
            </a:r>
            <a:r>
              <a:rPr lang="ru-RU" sz="650" u="sng" dirty="0">
                <a:solidFill>
                  <a:schemeClr val="hlink"/>
                </a:solidFill>
                <a:latin typeface="+mj-lt"/>
                <a:hlinkClick r:id="rId35">
                  <a:extLst>
                    <a:ext uri="{A12FA001-AC4F-418D-AE19-62706E023703}">
                      <ahyp:hlinkClr xmlns:ahyp="http://schemas.microsoft.com/office/drawing/2018/hyperlinkcolor" val="tx"/>
                    </a:ext>
                  </a:extLst>
                </a:hlinkClick>
              </a:rPr>
              <a:t>аротит — </a:t>
            </a:r>
            <a:r>
              <a:rPr lang="ru-RU" sz="650" u="sng" dirty="0">
                <a:solidFill>
                  <a:srgbClr val="0097A7"/>
                </a:solidFill>
                <a:hlinkClick r:id="rId35">
                  <a:extLst>
                    <a:ext uri="{A12FA001-AC4F-418D-AE19-62706E023703}">
                      <ahyp:hlinkClr xmlns:ahyp="http://schemas.microsoft.com/office/drawing/2018/hyperlinkcolor" val="tx"/>
                    </a:ext>
                  </a:extLst>
                </a:hlinkClick>
              </a:rPr>
              <a:t>к</a:t>
            </a:r>
            <a:r>
              <a:rPr sz="650" u="sng" dirty="0" err="1">
                <a:solidFill>
                  <a:schemeClr val="hlink"/>
                </a:solidFill>
                <a:hlinkClick r:id="rId36"/>
              </a:rPr>
              <a:t>раснуха</a:t>
            </a:r>
            <a:endParaRPr sz="650" dirty="0"/>
          </a:p>
          <a:p>
            <a:pPr marL="0" lvl="0" indent="0" algn="l" rtl="0">
              <a:lnSpc>
                <a:spcPct val="110000"/>
              </a:lnSpc>
              <a:spcAft>
                <a:spcPts val="0"/>
              </a:spcAft>
              <a:buSzPts val="1800"/>
              <a:buNone/>
              <a:defRPr sz="750"/>
            </a:pPr>
            <a:endParaRPr lang="ru-RU" sz="650" dirty="0"/>
          </a:p>
          <a:p>
            <a:pPr marL="0" lvl="0" indent="0">
              <a:lnSpc>
                <a:spcPct val="110000"/>
              </a:lnSpc>
              <a:buNone/>
              <a:defRPr sz="750"/>
            </a:pPr>
            <a:r>
              <a:rPr lang="ru-RU" sz="700" dirty="0"/>
              <a:t>Центры контроля и предотвращения заболеваний (</a:t>
            </a:r>
            <a:r>
              <a:rPr lang="en-US" sz="700" dirty="0"/>
              <a:t>CDC</a:t>
            </a:r>
            <a:r>
              <a:rPr lang="ru-RU" sz="700" dirty="0"/>
              <a:t>)</a:t>
            </a:r>
            <a:r>
              <a:rPr lang="en" sz="700" dirty="0"/>
              <a:t> </a:t>
            </a:r>
            <a:r>
              <a:rPr lang="uk-UA" sz="650" dirty="0">
                <a:solidFill>
                  <a:schemeClr val="hlink"/>
                </a:solidFill>
                <a:latin typeface="+mj-lt"/>
              </a:rPr>
              <a:t>—</a:t>
            </a:r>
            <a:r>
              <a:rPr lang="en" sz="650" dirty="0">
                <a:solidFill>
                  <a:schemeClr val="hlink"/>
                </a:solidFill>
                <a:latin typeface="+mj-lt"/>
              </a:rPr>
              <a:t> </a:t>
            </a:r>
            <a:r>
              <a:rPr lang="ru-RU" sz="650" u="sng" dirty="0">
                <a:solidFill>
                  <a:schemeClr val="hlink"/>
                </a:solidFill>
                <a:latin typeface="+mj-lt"/>
                <a:hlinkClick r:id="rId37">
                  <a:extLst>
                    <a:ext uri="{A12FA001-AC4F-418D-AE19-62706E023703}">
                      <ahyp:hlinkClr xmlns:ahyp="http://schemas.microsoft.com/office/drawing/2018/hyperlinkcolor" val="tx"/>
                    </a:ext>
                  </a:extLst>
                </a:hlinkClick>
              </a:rPr>
              <a:t>КПК — </a:t>
            </a:r>
            <a:r>
              <a:rPr lang="ru-RU" sz="650" u="sng" dirty="0">
                <a:solidFill>
                  <a:srgbClr val="0097A7"/>
                </a:solidFill>
                <a:hlinkClick r:id="rId37">
                  <a:extLst>
                    <a:ext uri="{A12FA001-AC4F-418D-AE19-62706E023703}">
                      <ahyp:hlinkClr xmlns:ahyp="http://schemas.microsoft.com/office/drawing/2018/hyperlinkcolor" val="tx"/>
                    </a:ext>
                  </a:extLst>
                </a:hlinkClick>
              </a:rPr>
              <a:t>п</a:t>
            </a:r>
            <a:r>
              <a:rPr sz="650" u="sng" dirty="0" err="1">
                <a:solidFill>
                  <a:schemeClr val="hlink"/>
                </a:solidFill>
                <a:hlinkClick r:id="rId38"/>
              </a:rPr>
              <a:t>аротит</a:t>
            </a:r>
            <a:endParaRPr sz="650" dirty="0"/>
          </a:p>
          <a:p>
            <a:pPr marL="0" lvl="0" indent="0" algn="l" rtl="0">
              <a:lnSpc>
                <a:spcPct val="110000"/>
              </a:lnSpc>
              <a:spcAft>
                <a:spcPts val="0"/>
              </a:spcAft>
              <a:buSzPts val="1800"/>
              <a:buNone/>
              <a:defRPr sz="1100" b="1"/>
            </a:pPr>
            <a:r>
              <a:rPr lang="ru-RU" sz="650" dirty="0"/>
              <a:t> </a:t>
            </a:r>
          </a:p>
          <a:p>
            <a:pPr marL="0" lvl="0" indent="0" algn="l" rtl="0">
              <a:lnSpc>
                <a:spcPct val="110000"/>
              </a:lnSpc>
              <a:spcAft>
                <a:spcPts val="0"/>
              </a:spcAft>
              <a:buSzPts val="1800"/>
              <a:buNone/>
              <a:defRPr sz="1100" b="1"/>
            </a:pPr>
            <a:r>
              <a:rPr lang="ru-RU" sz="900" b="1" dirty="0"/>
              <a:t>Вакцина от дифтерии, коклюша и столбняка (</a:t>
            </a:r>
            <a:r>
              <a:rPr lang="en-GB" sz="900" b="1" dirty="0"/>
              <a:t>DTP</a:t>
            </a:r>
            <a:r>
              <a:rPr lang="ru-RU" sz="900" b="1" dirty="0"/>
              <a:t>)</a:t>
            </a:r>
            <a:endParaRPr sz="900" b="1" dirty="0"/>
          </a:p>
          <a:p>
            <a:pPr marL="0" lvl="0" indent="0" algn="l" rtl="0">
              <a:lnSpc>
                <a:spcPct val="110000"/>
              </a:lnSpc>
              <a:spcAft>
                <a:spcPts val="0"/>
              </a:spcAft>
              <a:buSzPts val="1800"/>
              <a:buNone/>
              <a:defRPr sz="750"/>
            </a:pPr>
            <a:endParaRPr lang="ru-RU" sz="650" dirty="0"/>
          </a:p>
          <a:p>
            <a:pPr marL="0" lvl="0" indent="0">
              <a:lnSpc>
                <a:spcPct val="110000"/>
              </a:lnSpc>
              <a:buNone/>
              <a:defRPr sz="750"/>
            </a:pPr>
            <a:r>
              <a:rPr lang="en" sz="700" dirty="0"/>
              <a:t>NHS </a:t>
            </a:r>
            <a:r>
              <a:rPr lang="uk-UA" sz="650" u="sng" dirty="0">
                <a:solidFill>
                  <a:schemeClr val="hlink"/>
                </a:solidFill>
                <a:latin typeface="+mj-lt"/>
              </a:rPr>
              <a:t>—</a:t>
            </a:r>
            <a:r>
              <a:rPr lang="ru-RU" sz="650" u="sng" dirty="0">
                <a:solidFill>
                  <a:schemeClr val="hlink"/>
                </a:solidFill>
                <a:latin typeface="+mj-lt"/>
              </a:rPr>
              <a:t> Коклюш — д</a:t>
            </a:r>
            <a:r>
              <a:rPr sz="650" u="sng" dirty="0" err="1">
                <a:solidFill>
                  <a:schemeClr val="hlink"/>
                </a:solidFill>
                <a:latin typeface="+mj-lt"/>
                <a:hlinkClick r:id="rId39">
                  <a:extLst>
                    <a:ext uri="{A12FA001-AC4F-418D-AE19-62706E023703}">
                      <ahyp:hlinkClr xmlns:ahyp="http://schemas.microsoft.com/office/drawing/2018/hyperlinkcolor" val="tx"/>
                    </a:ext>
                  </a:extLst>
                </a:hlinkClick>
              </a:rPr>
              <a:t>ифтери</a:t>
            </a:r>
            <a:r>
              <a:rPr lang="ru-RU" sz="650" u="sng" dirty="0">
                <a:solidFill>
                  <a:schemeClr val="hlink"/>
                </a:solidFill>
                <a:latin typeface="+mj-lt"/>
                <a:hlinkClick r:id="rId39">
                  <a:extLst>
                    <a:ext uri="{A12FA001-AC4F-418D-AE19-62706E023703}">
                      <ahyp:hlinkClr xmlns:ahyp="http://schemas.microsoft.com/office/drawing/2018/hyperlinkcolor" val="tx"/>
                    </a:ext>
                  </a:extLst>
                </a:hlinkClick>
              </a:rPr>
              <a:t>я — с</a:t>
            </a:r>
            <a:r>
              <a:rPr sz="650" u="sng" dirty="0" err="1">
                <a:solidFill>
                  <a:schemeClr val="hlink"/>
                </a:solidFill>
                <a:hlinkClick r:id="rId40"/>
              </a:rPr>
              <a:t>толбняк</a:t>
            </a:r>
            <a:endParaRPr sz="650" dirty="0"/>
          </a:p>
          <a:p>
            <a:pPr marL="0" lvl="0" indent="0" algn="l" rtl="0">
              <a:lnSpc>
                <a:spcPct val="110000"/>
              </a:lnSpc>
              <a:spcAft>
                <a:spcPts val="0"/>
              </a:spcAft>
              <a:buSzPts val="1800"/>
              <a:buNone/>
              <a:defRPr sz="750"/>
            </a:pPr>
            <a:endParaRPr lang="ru-RU" sz="650" dirty="0"/>
          </a:p>
          <a:p>
            <a:pPr marL="0" lvl="0" indent="0" algn="l" rtl="0">
              <a:lnSpc>
                <a:spcPct val="110000"/>
              </a:lnSpc>
              <a:spcAft>
                <a:spcPts val="0"/>
              </a:spcAft>
              <a:buSzPts val="1800"/>
              <a:buNone/>
              <a:defRPr sz="750"/>
            </a:pPr>
            <a:r>
              <a:rPr sz="650" dirty="0"/>
              <a:t>Europea.eu </a:t>
            </a:r>
            <a:r>
              <a:rPr lang="uk-UA" sz="650" u="sng" dirty="0">
                <a:solidFill>
                  <a:schemeClr val="hlink"/>
                </a:solidFill>
                <a:latin typeface="+mj-lt"/>
              </a:rPr>
              <a:t>—</a:t>
            </a:r>
            <a:r>
              <a:rPr sz="650" u="sng" dirty="0">
                <a:solidFill>
                  <a:schemeClr val="hlink"/>
                </a:solidFill>
                <a:latin typeface="+mj-lt"/>
              </a:rPr>
              <a:t> </a:t>
            </a:r>
            <a:r>
              <a:rPr sz="650" u="sng" dirty="0" err="1">
                <a:solidFill>
                  <a:schemeClr val="hlink"/>
                </a:solidFill>
                <a:latin typeface="+mj-lt"/>
                <a:hlinkClick r:id="rId41">
                  <a:extLst>
                    <a:ext uri="{A12FA001-AC4F-418D-AE19-62706E023703}">
                      <ahyp:hlinkClr xmlns:ahyp="http://schemas.microsoft.com/office/drawing/2018/hyperlinkcolor" val="tx"/>
                    </a:ext>
                  </a:extLst>
                </a:hlinkClick>
              </a:rPr>
              <a:t>Дифтерия</a:t>
            </a:r>
            <a:r>
              <a:rPr sz="650" u="sng" dirty="0">
                <a:solidFill>
                  <a:schemeClr val="hlink"/>
                </a:solidFill>
                <a:latin typeface="+mj-lt"/>
                <a:hlinkClick r:id="rId41">
                  <a:extLst>
                    <a:ext uri="{A12FA001-AC4F-418D-AE19-62706E023703}">
                      <ahyp:hlinkClr xmlns:ahyp="http://schemas.microsoft.com/office/drawing/2018/hyperlinkcolor" val="tx"/>
                    </a:ext>
                  </a:extLst>
                </a:hlinkClick>
              </a:rPr>
              <a:t> </a:t>
            </a:r>
            <a:endParaRPr sz="650" u="sng" dirty="0">
              <a:solidFill>
                <a:schemeClr val="hlink"/>
              </a:solidFill>
              <a:latin typeface="+mj-lt"/>
            </a:endParaRPr>
          </a:p>
          <a:p>
            <a:pPr marL="0" lvl="0" indent="0" algn="l" rtl="0">
              <a:lnSpc>
                <a:spcPct val="110000"/>
              </a:lnSpc>
              <a:spcAft>
                <a:spcPts val="0"/>
              </a:spcAft>
              <a:buSzPts val="1800"/>
              <a:buNone/>
              <a:defRPr sz="850" u="sng">
                <a:solidFill>
                  <a:schemeClr val="hlink"/>
                </a:solidFill>
                <a:hlinkClick r:id="rId6"/>
              </a:defRPr>
            </a:pPr>
            <a:endParaRPr lang="ru-RU" sz="650" dirty="0"/>
          </a:p>
          <a:p>
            <a:pPr marL="0" lvl="0" indent="0" algn="l" rtl="0">
              <a:lnSpc>
                <a:spcPct val="110000"/>
              </a:lnSpc>
              <a:spcAft>
                <a:spcPts val="0"/>
              </a:spcAft>
              <a:buSzPts val="1800"/>
              <a:buNone/>
              <a:defRPr sz="850" u="sng">
                <a:solidFill>
                  <a:schemeClr val="hlink"/>
                </a:solidFill>
                <a:hlinkClick r:id="rId6"/>
              </a:defRPr>
            </a:pPr>
            <a:r>
              <a:rPr lang="ru-RU" sz="650" dirty="0"/>
              <a:t>Программа по воспитанию культуры здоровья в Англии</a:t>
            </a:r>
            <a:r>
              <a:rPr sz="650" dirty="0"/>
              <a:t> </a:t>
            </a:r>
            <a:r>
              <a:rPr lang="uk-UA" sz="650" u="sng" dirty="0">
                <a:solidFill>
                  <a:schemeClr val="hlink"/>
                </a:solidFill>
                <a:latin typeface="+mj-lt"/>
                <a:hlinkClick r:id="rId6">
                  <a:extLst>
                    <a:ext uri="{A12FA001-AC4F-418D-AE19-62706E023703}">
                      <ahyp:hlinkClr xmlns:ahyp="http://schemas.microsoft.com/office/drawing/2018/hyperlinkcolor" val="tx"/>
                    </a:ext>
                  </a:extLst>
                </a:hlinkClick>
              </a:rPr>
              <a:t>—</a:t>
            </a:r>
            <a:r>
              <a:rPr sz="650" u="sng" dirty="0">
                <a:solidFill>
                  <a:schemeClr val="hlink"/>
                </a:solidFill>
                <a:latin typeface="+mj-lt"/>
              </a:rPr>
              <a:t> </a:t>
            </a:r>
            <a:r>
              <a:rPr lang="en-GB" sz="650" u="sng" dirty="0">
                <a:solidFill>
                  <a:schemeClr val="hlink"/>
                </a:solidFill>
                <a:latin typeface="+mj-lt"/>
              </a:rPr>
              <a:t>DTP</a:t>
            </a:r>
            <a:endParaRPr sz="650" dirty="0"/>
          </a:p>
          <a:p>
            <a:pPr marL="0" lvl="0" indent="0" algn="l" rtl="0">
              <a:lnSpc>
                <a:spcPct val="110000"/>
              </a:lnSpc>
              <a:spcAft>
                <a:spcPts val="0"/>
              </a:spcAft>
              <a:buSzPts val="1800"/>
              <a:buNone/>
              <a:defRPr sz="750"/>
            </a:pPr>
            <a:endParaRPr lang="ru-RU" sz="650" dirty="0"/>
          </a:p>
          <a:p>
            <a:pPr marL="0" lvl="0" indent="0" algn="l" rtl="0">
              <a:lnSpc>
                <a:spcPct val="110000"/>
              </a:lnSpc>
              <a:spcAft>
                <a:spcPts val="0"/>
              </a:spcAft>
              <a:buSzPts val="1800"/>
              <a:buNone/>
              <a:defRPr sz="750"/>
            </a:pPr>
            <a:r>
              <a:rPr sz="650" dirty="0" err="1"/>
              <a:t>Оксфордский</a:t>
            </a:r>
            <a:r>
              <a:rPr sz="650" dirty="0"/>
              <a:t> </a:t>
            </a:r>
            <a:r>
              <a:rPr lang="ru-RU" sz="650" dirty="0"/>
              <a:t>проект информированности </a:t>
            </a:r>
            <a:r>
              <a:rPr sz="650" dirty="0"/>
              <a:t>о </a:t>
            </a:r>
            <a:r>
              <a:rPr sz="650" dirty="0" err="1"/>
              <a:t>вакцинах</a:t>
            </a:r>
            <a:r>
              <a:rPr sz="650" dirty="0"/>
              <a:t> </a:t>
            </a:r>
            <a:r>
              <a:rPr lang="uk-UA" sz="650" u="sng" dirty="0">
                <a:solidFill>
                  <a:schemeClr val="hlink"/>
                </a:solidFill>
                <a:latin typeface="+mj-lt"/>
              </a:rPr>
              <a:t>—</a:t>
            </a:r>
            <a:r>
              <a:rPr sz="650" dirty="0"/>
              <a:t> </a:t>
            </a:r>
            <a:r>
              <a:rPr sz="650" u="sng" dirty="0" err="1">
                <a:solidFill>
                  <a:schemeClr val="hlink"/>
                </a:solidFill>
                <a:hlinkClick r:id="rId42"/>
              </a:rPr>
              <a:t>столбняк</a:t>
            </a:r>
            <a:endParaRPr sz="650" dirty="0"/>
          </a:p>
          <a:p>
            <a:pPr marL="0" lvl="0" indent="0" algn="l" rtl="0">
              <a:lnSpc>
                <a:spcPct val="115000"/>
              </a:lnSpc>
              <a:spcBef>
                <a:spcPts val="1200"/>
              </a:spcBef>
              <a:spcAft>
                <a:spcPts val="1200"/>
              </a:spcAft>
              <a:buSzPts val="1800"/>
              <a:buNone/>
            </a:pPr>
            <a:endParaRPr sz="75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1"/>
        <p:cNvGrpSpPr/>
        <p:nvPr/>
      </p:nvGrpSpPr>
      <p:grpSpPr>
        <a:xfrm>
          <a:off x="0" y="0"/>
          <a:ext cx="0" cy="0"/>
          <a:chOff x="0" y="0"/>
          <a:chExt cx="0" cy="0"/>
        </a:xfrm>
      </p:grpSpPr>
      <p:sp>
        <p:nvSpPr>
          <p:cNvPr id="1462" name="Google Shape;1462;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lvl="0" algn="ctr">
              <a:buSzPts val="990"/>
              <a:defRPr sz="2220" b="1"/>
            </a:pPr>
            <a:r>
              <a:rPr lang="ru-RU" dirty="0"/>
              <a:t>Список использованных источников</a:t>
            </a:r>
            <a:endParaRPr sz="2220" b="1" dirty="0"/>
          </a:p>
        </p:txBody>
      </p:sp>
      <p:sp>
        <p:nvSpPr>
          <p:cNvPr id="1463" name="Google Shape;1463;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buSzPts val="1800"/>
              <a:buNone/>
              <a:defRPr sz="1100" b="1"/>
            </a:pPr>
            <a:r>
              <a:rPr sz="900" dirty="0" err="1"/>
              <a:t>Полиомиелит</a:t>
            </a:r>
            <a:endParaRPr sz="900" b="1" dirty="0"/>
          </a:p>
          <a:p>
            <a:pPr marL="0" lvl="0" indent="0" algn="l" rtl="0">
              <a:lnSpc>
                <a:spcPct val="100000"/>
              </a:lnSpc>
              <a:buSzPts val="1800"/>
              <a:buNone/>
              <a:defRPr sz="800" u="sng">
                <a:solidFill>
                  <a:schemeClr val="hlink"/>
                </a:solidFill>
                <a:hlinkClick r:id="rId3"/>
              </a:defRPr>
            </a:pPr>
            <a:endParaRPr lang="ru-RU" sz="650" dirty="0"/>
          </a:p>
          <a:p>
            <a:pPr marL="0" lvl="0" indent="0">
              <a:lnSpc>
                <a:spcPct val="100000"/>
              </a:lnSpc>
              <a:buNone/>
              <a:defRPr sz="800" u="sng">
                <a:solidFill>
                  <a:schemeClr val="hlink"/>
                </a:solidFill>
                <a:hlinkClick r:id="rId3"/>
              </a:defRPr>
            </a:pPr>
            <a:r>
              <a:rPr lang="en-US" sz="650" u="sng" dirty="0">
                <a:solidFill>
                  <a:schemeClr val="hlink"/>
                </a:solidFill>
                <a:hlinkClick r:id="rId4"/>
              </a:rPr>
              <a:t>NHS </a:t>
            </a:r>
            <a:r>
              <a:rPr lang="ru-RU" sz="650" u="sng" dirty="0">
                <a:solidFill>
                  <a:schemeClr val="accent5"/>
                </a:solidFill>
                <a:hlinkClick r:id="rId3">
                  <a:extLst>
                    <a:ext uri="{A12FA001-AC4F-418D-AE19-62706E023703}">
                      <ahyp:hlinkClr xmlns:ahyp="http://schemas.microsoft.com/office/drawing/2018/hyperlinkcolor" val="tx"/>
                    </a:ext>
                  </a:extLst>
                </a:hlinkClick>
              </a:rPr>
              <a:t>—</a:t>
            </a:r>
            <a:r>
              <a:rPr lang="ru-RU" sz="650" u="sng" dirty="0">
                <a:solidFill>
                  <a:schemeClr val="hlink"/>
                </a:solidFill>
              </a:rPr>
              <a:t> </a:t>
            </a:r>
            <a:r>
              <a:rPr sz="650" dirty="0" err="1"/>
              <a:t>Полиомиелит</a:t>
            </a:r>
            <a:endParaRPr sz="650" dirty="0"/>
          </a:p>
          <a:p>
            <a:pPr marL="0" lvl="0" indent="0" algn="l" rtl="0">
              <a:lnSpc>
                <a:spcPct val="100000"/>
              </a:lnSpc>
              <a:buSzPts val="1800"/>
              <a:buNone/>
              <a:defRPr sz="800" u="sng">
                <a:solidFill>
                  <a:schemeClr val="hlink"/>
                </a:solidFill>
                <a:hlinkClick r:id="rId5"/>
              </a:defRPr>
            </a:pPr>
            <a:endParaRPr lang="ru-RU" sz="650" dirty="0"/>
          </a:p>
          <a:p>
            <a:pPr marL="0" lvl="0" indent="0">
              <a:lnSpc>
                <a:spcPct val="100000"/>
              </a:lnSpc>
              <a:buNone/>
              <a:defRPr sz="800" u="sng">
                <a:solidFill>
                  <a:schemeClr val="hlink"/>
                </a:solidFill>
                <a:hlinkClick r:id="rId5"/>
              </a:defRPr>
            </a:pPr>
            <a:r>
              <a:rPr lang="ru-RU" sz="650" u="sng" dirty="0">
                <a:solidFill>
                  <a:srgbClr val="0097A7"/>
                </a:solidFill>
                <a:hlinkClick r:id="rId4">
                  <a:extLst>
                    <a:ext uri="{A12FA001-AC4F-418D-AE19-62706E023703}">
                      <ahyp:hlinkClr xmlns:ahyp="http://schemas.microsoft.com/office/drawing/2018/hyperlinkcolor" val="tx"/>
                    </a:ext>
                  </a:extLst>
                </a:hlinkClick>
              </a:rPr>
              <a:t>ВОЗ</a:t>
            </a:r>
            <a:r>
              <a:rPr lang="en-US" sz="650" u="sng" dirty="0">
                <a:solidFill>
                  <a:schemeClr val="accent5"/>
                </a:solidFill>
                <a:hlinkClick r:id="rId4">
                  <a:extLst>
                    <a:ext uri="{A12FA001-AC4F-418D-AE19-62706E023703}">
                      <ahyp:hlinkClr xmlns:ahyp="http://schemas.microsoft.com/office/drawing/2018/hyperlinkcolor" val="tx"/>
                    </a:ext>
                  </a:extLst>
                </a:hlinkClick>
              </a:rPr>
              <a:t> </a:t>
            </a:r>
            <a:r>
              <a:rPr lang="ru-RU" sz="650" u="sng" dirty="0">
                <a:solidFill>
                  <a:schemeClr val="accent5"/>
                </a:solidFill>
                <a:hlinkClick r:id="rId5">
                  <a:extLst>
                    <a:ext uri="{A12FA001-AC4F-418D-AE19-62706E023703}">
                      <ahyp:hlinkClr xmlns:ahyp="http://schemas.microsoft.com/office/drawing/2018/hyperlinkcolor" val="tx"/>
                    </a:ext>
                  </a:extLst>
                </a:hlinkClick>
              </a:rPr>
              <a:t>— </a:t>
            </a:r>
            <a:r>
              <a:rPr sz="650" dirty="0" err="1"/>
              <a:t>Полиомиелит</a:t>
            </a:r>
            <a:endParaRPr sz="650" dirty="0"/>
          </a:p>
          <a:p>
            <a:pPr marL="0" lvl="0" indent="0" algn="l" rtl="0">
              <a:lnSpc>
                <a:spcPct val="100000"/>
              </a:lnSpc>
              <a:buSzPts val="1800"/>
              <a:buNone/>
              <a:defRPr sz="800" u="sng">
                <a:solidFill>
                  <a:schemeClr val="hlink"/>
                </a:solidFill>
                <a:hlinkClick r:id="rId6"/>
              </a:defRPr>
            </a:pPr>
            <a:endParaRPr lang="ru-RU" sz="650" dirty="0"/>
          </a:p>
          <a:p>
            <a:pPr marL="0" lvl="0" indent="0">
              <a:lnSpc>
                <a:spcPct val="100000"/>
              </a:lnSpc>
              <a:buNone/>
              <a:defRPr sz="800" u="sng">
                <a:solidFill>
                  <a:schemeClr val="hlink"/>
                </a:solidFill>
                <a:hlinkClick r:id="rId6"/>
              </a:defRPr>
            </a:pPr>
            <a:r>
              <a:rPr lang="ru-RU" sz="650" u="sng" dirty="0">
                <a:solidFill>
                  <a:srgbClr val="0097A7"/>
                </a:solidFill>
                <a:hlinkClick r:id="rId6">
                  <a:extLst>
                    <a:ext uri="{A12FA001-AC4F-418D-AE19-62706E023703}">
                      <ahyp:hlinkClr xmlns:ahyp="http://schemas.microsoft.com/office/drawing/2018/hyperlinkcolor" val="tx"/>
                    </a:ext>
                  </a:extLst>
                </a:hlinkClick>
              </a:rPr>
              <a:t>Программа по воспитанию культуры здоровья в Англии </a:t>
            </a:r>
            <a:r>
              <a:rPr lang="ru-RU" sz="650" u="sng" dirty="0">
                <a:solidFill>
                  <a:schemeClr val="accent5"/>
                </a:solidFill>
                <a:hlinkClick r:id="rId6">
                  <a:extLst>
                    <a:ext uri="{A12FA001-AC4F-418D-AE19-62706E023703}">
                      <ahyp:hlinkClr xmlns:ahyp="http://schemas.microsoft.com/office/drawing/2018/hyperlinkcolor" val="tx"/>
                    </a:ext>
                  </a:extLst>
                </a:hlinkClick>
              </a:rPr>
              <a:t>—</a:t>
            </a:r>
            <a:r>
              <a:rPr lang="ru-RU" sz="650" u="sng" dirty="0">
                <a:solidFill>
                  <a:srgbClr val="0097A7"/>
                </a:solidFill>
                <a:hlinkClick r:id="rId6">
                  <a:extLst>
                    <a:ext uri="{A12FA001-AC4F-418D-AE19-62706E023703}">
                      <ahyp:hlinkClr xmlns:ahyp="http://schemas.microsoft.com/office/drawing/2018/hyperlinkcolor" val="tx"/>
                    </a:ext>
                  </a:extLst>
                </a:hlinkClick>
              </a:rPr>
              <a:t> </a:t>
            </a:r>
            <a:r>
              <a:rPr lang="ru-RU" sz="650" u="sng" dirty="0">
                <a:solidFill>
                  <a:schemeClr val="hlink"/>
                </a:solidFill>
              </a:rPr>
              <a:t>П</a:t>
            </a:r>
            <a:r>
              <a:rPr sz="650" dirty="0" err="1"/>
              <a:t>олиомиелит</a:t>
            </a:r>
            <a:endParaRPr sz="650" dirty="0"/>
          </a:p>
          <a:p>
            <a:pPr marL="0" lvl="0" indent="0" algn="l" rtl="0">
              <a:lnSpc>
                <a:spcPct val="100000"/>
              </a:lnSpc>
              <a:buSzPts val="1800"/>
              <a:buNone/>
              <a:defRPr sz="1100" b="1"/>
            </a:pPr>
            <a:endParaRPr lang="ru-RU" sz="650" dirty="0"/>
          </a:p>
          <a:p>
            <a:pPr marL="0" lvl="0" indent="0" algn="l" rtl="0">
              <a:lnSpc>
                <a:spcPct val="100000"/>
              </a:lnSpc>
              <a:buSzPts val="1800"/>
              <a:buNone/>
              <a:defRPr sz="1100" b="1"/>
            </a:pPr>
            <a:r>
              <a:rPr sz="900" dirty="0" err="1"/>
              <a:t>Пневмококковая</a:t>
            </a:r>
            <a:r>
              <a:rPr sz="900" dirty="0"/>
              <a:t> </a:t>
            </a:r>
            <a:r>
              <a:rPr sz="900" dirty="0" err="1"/>
              <a:t>инфекция</a:t>
            </a:r>
            <a:r>
              <a:rPr sz="900" dirty="0"/>
              <a:t> </a:t>
            </a:r>
            <a:endParaRPr sz="900" b="1" dirty="0"/>
          </a:p>
          <a:p>
            <a:pPr marL="0" lvl="0" indent="0" algn="l" rtl="0">
              <a:lnSpc>
                <a:spcPct val="100000"/>
              </a:lnSpc>
              <a:buSzPts val="1800"/>
              <a:buNone/>
              <a:defRPr sz="800"/>
            </a:pPr>
            <a:endParaRPr lang="ru-RU" sz="650" dirty="0"/>
          </a:p>
          <a:p>
            <a:pPr marL="0" lvl="0" indent="0" algn="l" rtl="0">
              <a:lnSpc>
                <a:spcPct val="100000"/>
              </a:lnSpc>
              <a:buSzPts val="1800"/>
              <a:buNone/>
              <a:defRPr sz="800"/>
            </a:pPr>
            <a:r>
              <a:rPr sz="650" dirty="0"/>
              <a:t>NHS</a:t>
            </a:r>
            <a:r>
              <a:rPr lang="ru-RU" sz="650" dirty="0"/>
              <a:t> </a:t>
            </a:r>
            <a:r>
              <a:rPr lang="ru-RU" sz="650" dirty="0">
                <a:solidFill>
                  <a:schemeClr val="tx1"/>
                </a:solidFill>
              </a:rPr>
              <a:t>—</a:t>
            </a:r>
            <a:r>
              <a:rPr lang="ru-RU" sz="650" dirty="0"/>
              <a:t> </a:t>
            </a:r>
            <a:r>
              <a:rPr lang="ru-RU" sz="650" u="sng" dirty="0">
                <a:solidFill>
                  <a:schemeClr val="hlink"/>
                </a:solidFill>
              </a:rPr>
              <a:t>Вакцина против п</a:t>
            </a:r>
            <a:r>
              <a:rPr sz="650" u="sng" dirty="0" err="1">
                <a:solidFill>
                  <a:schemeClr val="hlink"/>
                </a:solidFill>
              </a:rPr>
              <a:t>невмококков</a:t>
            </a:r>
            <a:r>
              <a:rPr lang="ru-RU" sz="650" u="sng" dirty="0">
                <a:solidFill>
                  <a:schemeClr val="hlink"/>
                </a:solidFill>
              </a:rPr>
              <a:t>ой инфекции</a:t>
            </a:r>
            <a:endParaRPr sz="650" dirty="0"/>
          </a:p>
          <a:p>
            <a:pPr marL="0" lvl="0" indent="0" algn="l" rtl="0">
              <a:lnSpc>
                <a:spcPct val="100000"/>
              </a:lnSpc>
              <a:buSzPts val="1800"/>
              <a:buNone/>
              <a:defRPr sz="800"/>
            </a:pPr>
            <a:endParaRPr lang="ru-RU" sz="650" dirty="0"/>
          </a:p>
          <a:p>
            <a:pPr marL="0" lvl="0" indent="0" algn="l" rtl="0">
              <a:lnSpc>
                <a:spcPct val="100000"/>
              </a:lnSpc>
              <a:buSzPts val="1800"/>
              <a:buNone/>
              <a:defRPr sz="800"/>
            </a:pPr>
            <a:r>
              <a:rPr sz="650" dirty="0"/>
              <a:t>CDC </a:t>
            </a:r>
            <a:r>
              <a:rPr lang="ru-RU" sz="650" dirty="0">
                <a:solidFill>
                  <a:schemeClr val="tx1"/>
                </a:solidFill>
              </a:rPr>
              <a:t>—</a:t>
            </a:r>
            <a:r>
              <a:rPr sz="650" dirty="0"/>
              <a:t> </a:t>
            </a:r>
            <a:r>
              <a:rPr sz="650" u="sng" dirty="0" err="1">
                <a:solidFill>
                  <a:schemeClr val="hlink"/>
                </a:solidFill>
                <a:hlinkClick r:id="rId7"/>
              </a:rPr>
              <a:t>Пневмококковая</a:t>
            </a:r>
            <a:r>
              <a:rPr sz="650" u="sng" dirty="0">
                <a:solidFill>
                  <a:schemeClr val="hlink"/>
                </a:solidFill>
                <a:hlinkClick r:id="rId7"/>
              </a:rPr>
              <a:t> </a:t>
            </a:r>
            <a:r>
              <a:rPr sz="650" u="sng" dirty="0" err="1">
                <a:solidFill>
                  <a:schemeClr val="hlink"/>
                </a:solidFill>
                <a:hlinkClick r:id="rId7"/>
              </a:rPr>
              <a:t>инфекция</a:t>
            </a:r>
            <a:r>
              <a:rPr sz="650" dirty="0"/>
              <a:t> </a:t>
            </a:r>
          </a:p>
          <a:p>
            <a:pPr marL="0" lvl="0" indent="0" algn="l" rtl="0">
              <a:lnSpc>
                <a:spcPct val="100000"/>
              </a:lnSpc>
              <a:buClr>
                <a:schemeClr val="dk1"/>
              </a:buClr>
              <a:buSzPts val="1100"/>
              <a:buFont typeface="Arial"/>
              <a:buNone/>
              <a:defRPr sz="800" u="sng">
                <a:solidFill>
                  <a:schemeClr val="hlink"/>
                </a:solidFill>
                <a:hlinkClick r:id="rId6"/>
              </a:defRPr>
            </a:pPr>
            <a:endParaRPr lang="ru-RU" sz="650" dirty="0"/>
          </a:p>
          <a:p>
            <a:pPr marL="0" lvl="0" indent="0">
              <a:lnSpc>
                <a:spcPct val="100000"/>
              </a:lnSpc>
              <a:buClr>
                <a:schemeClr val="dk1"/>
              </a:buClr>
              <a:buSzPts val="1100"/>
              <a:buNone/>
              <a:defRPr sz="800" u="sng">
                <a:solidFill>
                  <a:schemeClr val="hlink"/>
                </a:solidFill>
                <a:hlinkClick r:id="rId6"/>
              </a:defRPr>
            </a:pPr>
            <a:r>
              <a:rPr lang="ru-RU" sz="650" u="sng" dirty="0">
                <a:solidFill>
                  <a:srgbClr val="0097A7"/>
                </a:solidFill>
                <a:hlinkClick r:id="rId6">
                  <a:extLst>
                    <a:ext uri="{A12FA001-AC4F-418D-AE19-62706E023703}">
                      <ahyp:hlinkClr xmlns:ahyp="http://schemas.microsoft.com/office/drawing/2018/hyperlinkcolor" val="tx"/>
                    </a:ext>
                  </a:extLst>
                </a:hlinkClick>
              </a:rPr>
              <a:t>Программа по воспитанию культуры здоровья в Англии </a:t>
            </a:r>
            <a:r>
              <a:rPr lang="ru-RU" sz="650" u="sng" dirty="0">
                <a:solidFill>
                  <a:schemeClr val="accent5"/>
                </a:solidFill>
                <a:hlinkClick r:id="rId6">
                  <a:extLst>
                    <a:ext uri="{A12FA001-AC4F-418D-AE19-62706E023703}">
                      <ahyp:hlinkClr xmlns:ahyp="http://schemas.microsoft.com/office/drawing/2018/hyperlinkcolor" val="tx"/>
                    </a:ext>
                  </a:extLst>
                </a:hlinkClick>
              </a:rPr>
              <a:t>—</a:t>
            </a:r>
            <a:r>
              <a:rPr lang="ru-RU" sz="650" u="sng" dirty="0">
                <a:solidFill>
                  <a:srgbClr val="0097A7"/>
                </a:solidFill>
                <a:hlinkClick r:id="rId6">
                  <a:extLst>
                    <a:ext uri="{A12FA001-AC4F-418D-AE19-62706E023703}">
                      <ahyp:hlinkClr xmlns:ahyp="http://schemas.microsoft.com/office/drawing/2018/hyperlinkcolor" val="tx"/>
                    </a:ext>
                  </a:extLst>
                </a:hlinkClick>
              </a:rPr>
              <a:t> </a:t>
            </a:r>
            <a:r>
              <a:rPr lang="ru-RU" sz="650" u="sng" dirty="0">
                <a:solidFill>
                  <a:schemeClr val="hlink"/>
                </a:solidFill>
              </a:rPr>
              <a:t>П</a:t>
            </a:r>
            <a:r>
              <a:rPr sz="650" dirty="0" err="1"/>
              <a:t>невмококковая</a:t>
            </a:r>
            <a:r>
              <a:rPr sz="650" dirty="0"/>
              <a:t> </a:t>
            </a:r>
            <a:r>
              <a:rPr sz="650" dirty="0" err="1"/>
              <a:t>инфекция</a:t>
            </a:r>
            <a:endParaRPr sz="650" dirty="0"/>
          </a:p>
          <a:p>
            <a:pPr marL="0" lvl="0" indent="0" algn="l" rtl="0">
              <a:lnSpc>
                <a:spcPct val="100000"/>
              </a:lnSpc>
              <a:buSzPts val="1800"/>
              <a:buNone/>
              <a:defRPr sz="1100" b="1"/>
            </a:pPr>
            <a:endParaRPr lang="ru-RU" sz="650" dirty="0"/>
          </a:p>
          <a:p>
            <a:pPr marL="0" lvl="0" indent="0" algn="l" rtl="0">
              <a:lnSpc>
                <a:spcPct val="100000"/>
              </a:lnSpc>
              <a:buSzPts val="1800"/>
              <a:buNone/>
              <a:defRPr sz="1100" b="1"/>
            </a:pPr>
            <a:r>
              <a:rPr lang="ru-RU" sz="900" dirty="0"/>
              <a:t>М</a:t>
            </a:r>
            <a:r>
              <a:rPr sz="900" dirty="0" err="1"/>
              <a:t>енингококков</a:t>
            </a:r>
            <a:r>
              <a:rPr lang="ru-RU" sz="900" dirty="0" err="1"/>
              <a:t>ая</a:t>
            </a:r>
            <a:r>
              <a:rPr lang="ru-RU" sz="900" dirty="0"/>
              <a:t> инфекция</a:t>
            </a:r>
            <a:endParaRPr sz="900" dirty="0"/>
          </a:p>
          <a:p>
            <a:pPr marL="0" lvl="0" indent="0" algn="l" rtl="0">
              <a:lnSpc>
                <a:spcPct val="100000"/>
              </a:lnSpc>
              <a:buSzPts val="1800"/>
              <a:buNone/>
              <a:defRPr sz="800"/>
            </a:pPr>
            <a:endParaRPr lang="ru-RU" sz="650" dirty="0"/>
          </a:p>
          <a:p>
            <a:pPr marL="0" lvl="0" indent="0" algn="l" rtl="0">
              <a:lnSpc>
                <a:spcPct val="100000"/>
              </a:lnSpc>
              <a:buSzPts val="1800"/>
              <a:buNone/>
              <a:defRPr sz="800"/>
            </a:pPr>
            <a:r>
              <a:rPr sz="650" dirty="0"/>
              <a:t>NHS </a:t>
            </a:r>
            <a:r>
              <a:rPr lang="ru-RU" sz="650" dirty="0">
                <a:solidFill>
                  <a:schemeClr val="tx1">
                    <a:lumMod val="75000"/>
                    <a:lumOff val="25000"/>
                  </a:schemeClr>
                </a:solidFill>
              </a:rPr>
              <a:t>—</a:t>
            </a:r>
            <a:r>
              <a:rPr sz="650" dirty="0"/>
              <a:t> </a:t>
            </a:r>
            <a:r>
              <a:rPr sz="650" u="sng" dirty="0" err="1">
                <a:solidFill>
                  <a:schemeClr val="hlink"/>
                </a:solidFill>
                <a:hlinkClick r:id="rId8"/>
              </a:rPr>
              <a:t>Менингит</a:t>
            </a:r>
            <a:r>
              <a:rPr sz="650" u="sng" dirty="0">
                <a:solidFill>
                  <a:schemeClr val="hlink"/>
                </a:solidFill>
                <a:hlinkClick r:id="rId8"/>
              </a:rPr>
              <a:t> </a:t>
            </a:r>
            <a:r>
              <a:rPr sz="650" dirty="0"/>
              <a:t>и </a:t>
            </a:r>
            <a:r>
              <a:rPr lang="ru-RU" sz="650" u="sng" dirty="0">
                <a:solidFill>
                  <a:schemeClr val="hlink"/>
                </a:solidFill>
              </a:rPr>
              <a:t>вакцины против м</a:t>
            </a:r>
            <a:r>
              <a:rPr sz="650" u="sng" dirty="0" err="1">
                <a:solidFill>
                  <a:schemeClr val="hlink"/>
                </a:solidFill>
              </a:rPr>
              <a:t>енингококковы</a:t>
            </a:r>
            <a:r>
              <a:rPr lang="ru-RU" sz="650" u="sng" dirty="0">
                <a:solidFill>
                  <a:schemeClr val="hlink"/>
                </a:solidFill>
              </a:rPr>
              <a:t>х инфекций</a:t>
            </a:r>
            <a:endParaRPr sz="650" dirty="0"/>
          </a:p>
          <a:p>
            <a:pPr marL="0" lvl="0" indent="0" algn="l" rtl="0">
              <a:lnSpc>
                <a:spcPct val="100000"/>
              </a:lnSpc>
              <a:buSzPts val="1800"/>
              <a:buNone/>
              <a:defRPr sz="800"/>
            </a:pPr>
            <a:endParaRPr lang="ru-RU" sz="650" dirty="0"/>
          </a:p>
          <a:p>
            <a:pPr marL="0" lvl="0" indent="0" algn="l" rtl="0">
              <a:lnSpc>
                <a:spcPct val="100000"/>
              </a:lnSpc>
              <a:buSzPts val="1800"/>
              <a:buNone/>
              <a:defRPr sz="800"/>
            </a:pPr>
            <a:r>
              <a:rPr sz="650" dirty="0"/>
              <a:t>CDC </a:t>
            </a:r>
            <a:r>
              <a:rPr lang="ru-RU" sz="650" dirty="0">
                <a:solidFill>
                  <a:schemeClr val="tx1"/>
                </a:solidFill>
              </a:rPr>
              <a:t>—</a:t>
            </a:r>
            <a:r>
              <a:rPr lang="ru-RU" sz="650" dirty="0"/>
              <a:t> </a:t>
            </a:r>
            <a:r>
              <a:rPr sz="650" u="sng" dirty="0" err="1">
                <a:solidFill>
                  <a:schemeClr val="hlink"/>
                </a:solidFill>
                <a:hlinkClick r:id="rId9"/>
              </a:rPr>
              <a:t>Бактериальный</a:t>
            </a:r>
            <a:r>
              <a:rPr sz="650" u="sng" dirty="0">
                <a:solidFill>
                  <a:schemeClr val="hlink"/>
                </a:solidFill>
                <a:hlinkClick r:id="rId9"/>
              </a:rPr>
              <a:t> </a:t>
            </a:r>
            <a:r>
              <a:rPr sz="650" u="sng" dirty="0" err="1">
                <a:solidFill>
                  <a:schemeClr val="hlink"/>
                </a:solidFill>
                <a:hlinkClick r:id="rId9"/>
              </a:rPr>
              <a:t>менингит</a:t>
            </a:r>
            <a:endParaRPr sz="650" dirty="0"/>
          </a:p>
          <a:p>
            <a:pPr marL="0" lvl="0" indent="0" algn="l" rtl="0">
              <a:lnSpc>
                <a:spcPct val="100000"/>
              </a:lnSpc>
              <a:buSzPts val="1800"/>
              <a:buNone/>
              <a:defRPr sz="800" u="sng">
                <a:solidFill>
                  <a:schemeClr val="hlink"/>
                </a:solidFill>
                <a:hlinkClick r:id="rId6"/>
              </a:defRPr>
            </a:pPr>
            <a:endParaRPr lang="ru-RU" sz="650" dirty="0"/>
          </a:p>
          <a:p>
            <a:pPr marL="0" lvl="0" indent="0">
              <a:lnSpc>
                <a:spcPct val="100000"/>
              </a:lnSpc>
              <a:buNone/>
              <a:defRPr sz="800" u="sng">
                <a:solidFill>
                  <a:schemeClr val="hlink"/>
                </a:solidFill>
                <a:hlinkClick r:id="rId6"/>
              </a:defRPr>
            </a:pPr>
            <a:r>
              <a:rPr lang="ru-RU" sz="650" u="sng" dirty="0">
                <a:solidFill>
                  <a:srgbClr val="0097A7"/>
                </a:solidFill>
                <a:hlinkClick r:id="rId6">
                  <a:extLst>
                    <a:ext uri="{A12FA001-AC4F-418D-AE19-62706E023703}">
                      <ahyp:hlinkClr xmlns:ahyp="http://schemas.microsoft.com/office/drawing/2018/hyperlinkcolor" val="tx"/>
                    </a:ext>
                  </a:extLst>
                </a:hlinkClick>
              </a:rPr>
              <a:t>Программа по воспитанию культуры здоровья в Англии </a:t>
            </a:r>
            <a:r>
              <a:rPr lang="ru-RU" sz="650" u="sng" dirty="0">
                <a:solidFill>
                  <a:schemeClr val="accent5"/>
                </a:solidFill>
                <a:hlinkClick r:id="rId6">
                  <a:extLst>
                    <a:ext uri="{A12FA001-AC4F-418D-AE19-62706E023703}">
                      <ahyp:hlinkClr xmlns:ahyp="http://schemas.microsoft.com/office/drawing/2018/hyperlinkcolor" val="tx"/>
                    </a:ext>
                  </a:extLst>
                </a:hlinkClick>
              </a:rPr>
              <a:t>—</a:t>
            </a:r>
            <a:r>
              <a:rPr lang="ru-RU" sz="650" u="sng" dirty="0">
                <a:solidFill>
                  <a:srgbClr val="0097A7"/>
                </a:solidFill>
                <a:hlinkClick r:id="rId6">
                  <a:extLst>
                    <a:ext uri="{A12FA001-AC4F-418D-AE19-62706E023703}">
                      <ahyp:hlinkClr xmlns:ahyp="http://schemas.microsoft.com/office/drawing/2018/hyperlinkcolor" val="tx"/>
                    </a:ext>
                  </a:extLst>
                </a:hlinkClick>
              </a:rPr>
              <a:t> </a:t>
            </a:r>
            <a:r>
              <a:rPr lang="ru-RU" sz="650" u="sng" dirty="0">
                <a:solidFill>
                  <a:schemeClr val="hlink"/>
                </a:solidFill>
              </a:rPr>
              <a:t>М</a:t>
            </a:r>
            <a:r>
              <a:rPr sz="650" dirty="0" err="1"/>
              <a:t>енингококковая</a:t>
            </a:r>
            <a:r>
              <a:rPr sz="650" dirty="0"/>
              <a:t> </a:t>
            </a:r>
            <a:r>
              <a:rPr sz="650" dirty="0" err="1"/>
              <a:t>инфекция</a:t>
            </a:r>
            <a:endParaRPr sz="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89"/>
        <p:cNvGrpSpPr/>
        <p:nvPr/>
      </p:nvGrpSpPr>
      <p:grpSpPr>
        <a:xfrm>
          <a:off x="0" y="0"/>
          <a:ext cx="0" cy="0"/>
          <a:chOff x="0" y="0"/>
          <a:chExt cx="0" cy="0"/>
        </a:xfrm>
      </p:grpSpPr>
      <p:sp>
        <p:nvSpPr>
          <p:cNvPr id="190" name="Google Shape;190;p19"/>
          <p:cNvSpPr txBox="1">
            <a:spLocks noGrp="1"/>
          </p:cNvSpPr>
          <p:nvPr>
            <p:ph type="ctrTitle"/>
          </p:nvPr>
        </p:nvSpPr>
        <p:spPr>
          <a:xfrm>
            <a:off x="328538" y="1479928"/>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ct val="111111"/>
              <a:buNone/>
            </a:pPr>
            <a:r>
              <a:rPr sz="4000" dirty="0"/>
              <a:t>1. </a:t>
            </a:r>
            <a:r>
              <a:rPr sz="4000" dirty="0" err="1"/>
              <a:t>Заболевания</a:t>
            </a:r>
            <a:r>
              <a:rPr sz="4000" dirty="0"/>
              <a:t>, </a:t>
            </a:r>
            <a:r>
              <a:rPr sz="4000" dirty="0" err="1"/>
              <a:t>предотвращаемые</a:t>
            </a:r>
            <a:r>
              <a:rPr sz="4000" dirty="0"/>
              <a:t> с </a:t>
            </a:r>
            <a:r>
              <a:rPr sz="4000" dirty="0" err="1"/>
              <a:t>помощью</a:t>
            </a:r>
            <a:r>
              <a:rPr sz="4000" dirty="0"/>
              <a:t> </a:t>
            </a:r>
            <a:r>
              <a:rPr sz="4000" dirty="0" err="1"/>
              <a:t>вакцин</a:t>
            </a:r>
            <a:r>
              <a:rPr sz="4000" dirty="0"/>
              <a:t>, </a:t>
            </a:r>
            <a:r>
              <a:rPr sz="4000" dirty="0" err="1"/>
              <a:t>наиболее</a:t>
            </a:r>
            <a:r>
              <a:rPr sz="4000" dirty="0"/>
              <a:t> </a:t>
            </a:r>
            <a:r>
              <a:rPr sz="4000" dirty="0" err="1"/>
              <a:t>актуальные</a:t>
            </a:r>
            <a:r>
              <a:rPr sz="4000" dirty="0"/>
              <a:t> </a:t>
            </a:r>
            <a:r>
              <a:rPr sz="4000" dirty="0" err="1"/>
              <a:t>для</a:t>
            </a:r>
            <a:r>
              <a:rPr sz="4000" dirty="0"/>
              <a:t> </a:t>
            </a:r>
            <a:r>
              <a:rPr lang="ru-RU" sz="4000" dirty="0"/>
              <a:t>заключенных и персонала</a:t>
            </a:r>
            <a:r>
              <a:rPr sz="4000" dirty="0"/>
              <a:t> </a:t>
            </a:r>
            <a:r>
              <a:rPr sz="4000" dirty="0" err="1"/>
              <a:t>тюр</a:t>
            </a:r>
            <a:r>
              <a:rPr lang="ru-RU" sz="4000" dirty="0"/>
              <a:t>е</a:t>
            </a:r>
            <a:r>
              <a:rPr sz="4000" dirty="0"/>
              <a:t>м</a:t>
            </a:r>
          </a:p>
        </p:txBody>
      </p:sp>
      <p:sp>
        <p:nvSpPr>
          <p:cNvPr id="191" name="Google Shape;191;p19"/>
          <p:cNvSpPr txBox="1">
            <a:spLocks noGrp="1"/>
          </p:cNvSpPr>
          <p:nvPr>
            <p:ph type="subTitle" idx="1"/>
          </p:nvPr>
        </p:nvSpPr>
        <p:spPr>
          <a:xfrm>
            <a:off x="311700" y="361997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t>[</a:t>
            </a:r>
            <a:r>
              <a:rPr dirty="0"/>
              <a:t>1 ч 55 </a:t>
            </a:r>
            <a:r>
              <a:rPr dirty="0" err="1"/>
              <a:t>мин</a:t>
            </a:r>
            <a:r>
              <a:rPr lang="ru-RU" dirty="0" err="1"/>
              <a:t>ут</a:t>
            </a:r>
            <a:r>
              <a:rPr lang="en-US" dirty="0"/>
              <a: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95"/>
        <p:cNvGrpSpPr/>
        <p:nvPr/>
      </p:nvGrpSpPr>
      <p:grpSpPr>
        <a:xfrm>
          <a:off x="0" y="0"/>
          <a:ext cx="0" cy="0"/>
          <a:chOff x="0" y="0"/>
          <a:chExt cx="0" cy="0"/>
        </a:xfrm>
      </p:grpSpPr>
      <p:sp>
        <p:nvSpPr>
          <p:cNvPr id="196" name="Google Shape;19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dirty="0" err="1"/>
              <a:t>Содерж</a:t>
            </a:r>
            <a:r>
              <a:rPr lang="ru-RU" dirty="0" err="1"/>
              <a:t>ани</a:t>
            </a:r>
            <a:r>
              <a:rPr dirty="0"/>
              <a:t>е </a:t>
            </a:r>
            <a:r>
              <a:rPr dirty="0" err="1"/>
              <a:t>модуля</a:t>
            </a:r>
            <a:endParaRPr dirty="0"/>
          </a:p>
        </p:txBody>
      </p:sp>
      <p:sp>
        <p:nvSpPr>
          <p:cNvPr id="197" name="Google Shape;19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dirty="0"/>
              <a:t>В </a:t>
            </a:r>
            <a:r>
              <a:rPr dirty="0" err="1"/>
              <a:t>этом</a:t>
            </a:r>
            <a:r>
              <a:rPr dirty="0"/>
              <a:t> </a:t>
            </a:r>
            <a:r>
              <a:rPr dirty="0" err="1"/>
              <a:t>модуле</a:t>
            </a:r>
            <a:r>
              <a:rPr dirty="0"/>
              <a:t> </a:t>
            </a:r>
            <a:r>
              <a:rPr dirty="0" err="1"/>
              <a:t>мы</a:t>
            </a:r>
            <a:r>
              <a:rPr dirty="0"/>
              <a:t> </a:t>
            </a:r>
            <a:r>
              <a:rPr lang="ru-RU" dirty="0"/>
              <a:t>рассмотрим</a:t>
            </a:r>
            <a:endParaRPr dirty="0"/>
          </a:p>
          <a:p>
            <a:pPr marL="457200" lvl="0" indent="-342900" algn="l" rtl="0">
              <a:lnSpc>
                <a:spcPct val="115000"/>
              </a:lnSpc>
              <a:spcBef>
                <a:spcPts val="1200"/>
              </a:spcBef>
              <a:spcAft>
                <a:spcPts val="0"/>
              </a:spcAft>
              <a:buSzPts val="1800"/>
              <a:buAutoNum type="arabicPeriod"/>
            </a:pPr>
            <a:r>
              <a:rPr dirty="0" err="1"/>
              <a:t>Почему</a:t>
            </a:r>
            <a:r>
              <a:rPr dirty="0"/>
              <a:t> </a:t>
            </a:r>
            <a:r>
              <a:rPr lang="ru-RU" dirty="0"/>
              <a:t>проблема </a:t>
            </a:r>
            <a:r>
              <a:rPr dirty="0" err="1"/>
              <a:t>инфекционны</a:t>
            </a:r>
            <a:r>
              <a:rPr lang="ru-RU" dirty="0"/>
              <a:t>х</a:t>
            </a:r>
            <a:r>
              <a:rPr dirty="0"/>
              <a:t> </a:t>
            </a:r>
            <a:r>
              <a:rPr dirty="0" err="1"/>
              <a:t>заболевани</a:t>
            </a:r>
            <a:r>
              <a:rPr lang="ru-RU" dirty="0"/>
              <a:t>й</a:t>
            </a:r>
            <a:r>
              <a:rPr dirty="0"/>
              <a:t> в </a:t>
            </a:r>
            <a:r>
              <a:rPr dirty="0" err="1"/>
              <a:t>тюрьмах</a:t>
            </a:r>
            <a:r>
              <a:rPr lang="ru-RU" dirty="0"/>
              <a:t> важна</a:t>
            </a:r>
            <a:r>
              <a:rPr dirty="0"/>
              <a:t>?</a:t>
            </a:r>
          </a:p>
          <a:p>
            <a:pPr marL="457200" marR="0" lvl="0" indent="-342900" algn="l" rtl="0">
              <a:lnSpc>
                <a:spcPct val="115000"/>
              </a:lnSpc>
              <a:spcBef>
                <a:spcPts val="0"/>
              </a:spcBef>
              <a:spcAft>
                <a:spcPts val="0"/>
              </a:spcAft>
              <a:buSzPts val="1800"/>
              <a:buAutoNum type="arabicPeriod"/>
            </a:pPr>
            <a:r>
              <a:rPr dirty="0" err="1"/>
              <a:t>Как</a:t>
            </a:r>
            <a:r>
              <a:rPr dirty="0"/>
              <a:t> </a:t>
            </a:r>
            <a:r>
              <a:rPr dirty="0" err="1"/>
              <a:t>вакцинация</a:t>
            </a:r>
            <a:r>
              <a:rPr dirty="0"/>
              <a:t> </a:t>
            </a:r>
            <a:r>
              <a:rPr dirty="0" err="1"/>
              <a:t>защищает</a:t>
            </a:r>
            <a:r>
              <a:rPr dirty="0"/>
              <a:t> </a:t>
            </a:r>
            <a:r>
              <a:rPr lang="ru-RU" dirty="0"/>
              <a:t>тюремный </a:t>
            </a:r>
            <a:r>
              <a:rPr dirty="0" err="1"/>
              <a:t>персонал</a:t>
            </a:r>
            <a:r>
              <a:rPr dirty="0"/>
              <a:t> и </a:t>
            </a:r>
            <a:r>
              <a:rPr lang="ru-RU" dirty="0"/>
              <a:t>заключенных</a:t>
            </a:r>
            <a:r>
              <a:rPr dirty="0"/>
              <a:t>?</a:t>
            </a:r>
          </a:p>
          <a:p>
            <a:pPr marL="457200" marR="0" lvl="0" indent="-342900" algn="l" rtl="0">
              <a:lnSpc>
                <a:spcPct val="115000"/>
              </a:lnSpc>
              <a:spcBef>
                <a:spcPts val="0"/>
              </a:spcBef>
              <a:spcAft>
                <a:spcPts val="0"/>
              </a:spcAft>
              <a:buSzPts val="1800"/>
              <a:buAutoNum type="arabicPeriod"/>
            </a:pPr>
            <a:r>
              <a:rPr lang="ru-RU" dirty="0"/>
              <a:t>Основные</a:t>
            </a:r>
            <a:r>
              <a:rPr dirty="0"/>
              <a:t> </a:t>
            </a:r>
            <a:r>
              <a:rPr dirty="0" err="1"/>
              <a:t>заболевания</a:t>
            </a:r>
            <a:r>
              <a:rPr dirty="0"/>
              <a:t>, </a:t>
            </a:r>
            <a:r>
              <a:rPr dirty="0" err="1"/>
              <a:t>предотвращаемые</a:t>
            </a:r>
            <a:r>
              <a:rPr dirty="0"/>
              <a:t> с </a:t>
            </a:r>
            <a:r>
              <a:rPr dirty="0" err="1"/>
              <a:t>помощью</a:t>
            </a:r>
            <a:r>
              <a:rPr dirty="0"/>
              <a:t> </a:t>
            </a:r>
            <a:r>
              <a:rPr dirty="0" err="1"/>
              <a:t>вакцин</a:t>
            </a:r>
            <a:r>
              <a:rPr lang="ru-RU" dirty="0"/>
              <a:t>,</a:t>
            </a:r>
            <a:r>
              <a:rPr dirty="0"/>
              <a:t> в </a:t>
            </a:r>
            <a:r>
              <a:rPr dirty="0" err="1"/>
              <a:t>местах</a:t>
            </a:r>
            <a:r>
              <a:rPr dirty="0"/>
              <a:t> </a:t>
            </a:r>
            <a:r>
              <a:rPr dirty="0" err="1"/>
              <a:t>лишения</a:t>
            </a:r>
            <a:r>
              <a:rPr dirty="0"/>
              <a:t> </a:t>
            </a:r>
            <a:r>
              <a:rPr dirty="0" err="1"/>
              <a:t>свободы</a:t>
            </a:r>
            <a:r>
              <a:rPr dirty="0"/>
              <a:t>, в </a:t>
            </a:r>
            <a:r>
              <a:rPr dirty="0" err="1"/>
              <a:t>том</a:t>
            </a:r>
            <a:r>
              <a:rPr dirty="0"/>
              <a:t> </a:t>
            </a:r>
            <a:r>
              <a:rPr dirty="0" err="1"/>
              <a:t>числе</a:t>
            </a:r>
            <a:r>
              <a:rPr dirty="0"/>
              <a:t>:</a:t>
            </a:r>
          </a:p>
          <a:p>
            <a:pPr marL="914400" lvl="0" indent="-342900" algn="l" rtl="0">
              <a:lnSpc>
                <a:spcPct val="115000"/>
              </a:lnSpc>
              <a:spcBef>
                <a:spcPts val="0"/>
              </a:spcBef>
              <a:spcAft>
                <a:spcPts val="0"/>
              </a:spcAft>
              <a:buSzPts val="1800"/>
              <a:buChar char="●"/>
            </a:pPr>
            <a:r>
              <a:rPr dirty="0" err="1"/>
              <a:t>Гепатит</a:t>
            </a:r>
            <a:r>
              <a:rPr dirty="0"/>
              <a:t> B </a:t>
            </a:r>
          </a:p>
          <a:p>
            <a:pPr marL="914400" lvl="0" indent="-342900" algn="l" rtl="0">
              <a:lnSpc>
                <a:spcPct val="115000"/>
              </a:lnSpc>
              <a:spcBef>
                <a:spcPts val="0"/>
              </a:spcBef>
              <a:spcAft>
                <a:spcPts val="0"/>
              </a:spcAft>
              <a:buSzPts val="1800"/>
              <a:buChar char="●"/>
            </a:pPr>
            <a:r>
              <a:rPr dirty="0" err="1"/>
              <a:t>Грипп</a:t>
            </a:r>
            <a:endParaRPr dirty="0"/>
          </a:p>
          <a:p>
            <a:pPr marL="914400" lvl="0" indent="-342900" algn="l" rtl="0">
              <a:lnSpc>
                <a:spcPct val="115000"/>
              </a:lnSpc>
              <a:spcBef>
                <a:spcPts val="0"/>
              </a:spcBef>
              <a:spcAft>
                <a:spcPts val="0"/>
              </a:spcAft>
              <a:buSzPts val="1800"/>
              <a:buChar char="●"/>
            </a:pPr>
            <a:r>
              <a:rPr lang="ru-RU" dirty="0"/>
              <a:t>ВПЧ</a:t>
            </a:r>
            <a:endParaRPr dirty="0"/>
          </a:p>
          <a:p>
            <a:pPr marL="914400" lvl="0" indent="-342900" algn="l" rtl="0">
              <a:lnSpc>
                <a:spcPct val="115000"/>
              </a:lnSpc>
              <a:spcBef>
                <a:spcPts val="0"/>
              </a:spcBef>
              <a:spcAft>
                <a:spcPts val="0"/>
              </a:spcAft>
              <a:buSzPts val="1800"/>
              <a:buChar char="●"/>
            </a:pPr>
            <a:r>
              <a:rPr dirty="0"/>
              <a:t>COVID-19</a:t>
            </a:r>
          </a:p>
          <a:p>
            <a:pPr marL="457200" lvl="0" indent="0" algn="l" rtl="0">
              <a:lnSpc>
                <a:spcPct val="115000"/>
              </a:lnSpc>
              <a:spcBef>
                <a:spcPts val="1200"/>
              </a:spcBef>
              <a:spcAft>
                <a:spcPts val="0"/>
              </a:spcAft>
              <a:buSzPts val="1800"/>
              <a:buNone/>
              <a:defRPr sz="1475" i="1"/>
            </a:pPr>
            <a:r>
              <a:rPr dirty="0"/>
              <a:t>У </a:t>
            </a:r>
            <a:r>
              <a:rPr dirty="0" err="1"/>
              <a:t>вас</a:t>
            </a:r>
            <a:r>
              <a:rPr dirty="0"/>
              <a:t> </a:t>
            </a:r>
            <a:r>
              <a:rPr dirty="0" err="1"/>
              <a:t>также</a:t>
            </a:r>
            <a:r>
              <a:rPr dirty="0"/>
              <a:t> </a:t>
            </a:r>
            <a:r>
              <a:rPr dirty="0" err="1"/>
              <a:t>будет</a:t>
            </a:r>
            <a:r>
              <a:rPr dirty="0"/>
              <a:t> </a:t>
            </a:r>
            <a:r>
              <a:rPr dirty="0" err="1"/>
              <a:t>возможность</a:t>
            </a:r>
            <a:r>
              <a:rPr dirty="0"/>
              <a:t> </a:t>
            </a:r>
            <a:r>
              <a:rPr dirty="0" err="1"/>
              <a:t>узнать</a:t>
            </a:r>
            <a:r>
              <a:rPr dirty="0"/>
              <a:t> </a:t>
            </a:r>
            <a:r>
              <a:rPr dirty="0" err="1"/>
              <a:t>больше</a:t>
            </a:r>
            <a:r>
              <a:rPr dirty="0"/>
              <a:t> о </a:t>
            </a:r>
            <a:r>
              <a:rPr dirty="0" err="1"/>
              <a:t>других</a:t>
            </a:r>
            <a:r>
              <a:rPr dirty="0"/>
              <a:t> </a:t>
            </a:r>
            <a:r>
              <a:rPr dirty="0" err="1"/>
              <a:t>заболеваниях</a:t>
            </a:r>
            <a:r>
              <a:rPr dirty="0"/>
              <a:t>, </a:t>
            </a:r>
            <a:r>
              <a:rPr dirty="0" err="1"/>
              <a:t>предотвращаемых</a:t>
            </a:r>
            <a:r>
              <a:rPr dirty="0"/>
              <a:t> с </a:t>
            </a:r>
            <a:r>
              <a:rPr dirty="0" err="1"/>
              <a:t>помощью</a:t>
            </a:r>
            <a:r>
              <a:rPr dirty="0"/>
              <a:t> </a:t>
            </a:r>
            <a:r>
              <a:rPr dirty="0" err="1"/>
              <a:t>вакцин</a:t>
            </a:r>
            <a:r>
              <a:rPr dirty="0"/>
              <a:t>, </a:t>
            </a:r>
            <a:r>
              <a:rPr dirty="0" err="1"/>
              <a:t>включая</a:t>
            </a:r>
            <a:r>
              <a:rPr dirty="0"/>
              <a:t> </a:t>
            </a:r>
            <a:r>
              <a:rPr dirty="0" err="1"/>
              <a:t>корь</a:t>
            </a:r>
            <a:r>
              <a:rPr dirty="0"/>
              <a:t>, </a:t>
            </a:r>
            <a:r>
              <a:rPr lang="ru-RU" dirty="0"/>
              <a:t>паротит</a:t>
            </a:r>
            <a:r>
              <a:rPr dirty="0"/>
              <a:t>, </a:t>
            </a:r>
            <a:r>
              <a:rPr dirty="0" err="1"/>
              <a:t>краснуху</a:t>
            </a:r>
            <a:r>
              <a:rPr dirty="0"/>
              <a:t>, </a:t>
            </a:r>
            <a:r>
              <a:rPr dirty="0" err="1"/>
              <a:t>столбняк</a:t>
            </a:r>
            <a:r>
              <a:rPr dirty="0"/>
              <a:t>, </a:t>
            </a:r>
            <a:r>
              <a:rPr dirty="0" err="1"/>
              <a:t>дифтерию</a:t>
            </a:r>
            <a:r>
              <a:rPr dirty="0"/>
              <a:t>, </a:t>
            </a:r>
            <a:r>
              <a:rPr dirty="0" err="1"/>
              <a:t>полиомиелит</a:t>
            </a:r>
            <a:r>
              <a:rPr dirty="0"/>
              <a:t> и </a:t>
            </a:r>
            <a:r>
              <a:rPr dirty="0" err="1"/>
              <a:t>коклюш</a:t>
            </a:r>
            <a:r>
              <a:rPr dirty="0"/>
              <a:t>. </a:t>
            </a:r>
            <a:endParaRPr sz="1475" i="1" dirty="0"/>
          </a:p>
          <a:p>
            <a:pPr marL="114300" lvl="0" indent="0" algn="l" rtl="0">
              <a:lnSpc>
                <a:spcPct val="115000"/>
              </a:lnSpc>
              <a:spcBef>
                <a:spcPts val="1200"/>
              </a:spcBef>
              <a:spcAft>
                <a:spcPts val="0"/>
              </a:spcAft>
              <a:buSzPts val="1800"/>
              <a:buNone/>
            </a:pPr>
            <a:r>
              <a:rPr lang="ru-RU" dirty="0"/>
              <a:t>4.   </a:t>
            </a:r>
            <a:r>
              <a:rPr dirty="0" err="1"/>
              <a:t>Национальные</a:t>
            </a:r>
            <a:r>
              <a:rPr dirty="0"/>
              <a:t> </a:t>
            </a:r>
            <a:r>
              <a:rPr lang="ru-RU" dirty="0"/>
              <a:t>графики</a:t>
            </a:r>
            <a:r>
              <a:rPr dirty="0"/>
              <a:t> </a:t>
            </a:r>
            <a:r>
              <a:rPr dirty="0" err="1"/>
              <a:t>вакцинации</a:t>
            </a:r>
            <a:endParaRPr dirty="0"/>
          </a:p>
        </p:txBody>
      </p:sp>
      <p:sp>
        <p:nvSpPr>
          <p:cNvPr id="198" name="Google Shape;198;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 минута</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2"/>
        <p:cNvGrpSpPr/>
        <p:nvPr/>
      </p:nvGrpSpPr>
      <p:grpSpPr>
        <a:xfrm>
          <a:off x="0" y="0"/>
          <a:ext cx="0" cy="0"/>
          <a:chOff x="0" y="0"/>
          <a:chExt cx="0" cy="0"/>
        </a:xfrm>
      </p:grpSpPr>
      <p:sp>
        <p:nvSpPr>
          <p:cNvPr id="203" name="Google Shape;203;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 минута</a:t>
            </a:r>
            <a:endParaRPr sz="1400" b="1" i="0" u="none" strike="noStrike" cap="none">
              <a:solidFill>
                <a:srgbClr val="8E7CC3"/>
              </a:solidFill>
              <a:latin typeface="Arial"/>
              <a:ea typeface="Arial"/>
              <a:cs typeface="Arial"/>
              <a:sym typeface="Arial"/>
            </a:endParaRPr>
          </a:p>
        </p:txBody>
      </p:sp>
      <p:sp>
        <p:nvSpPr>
          <p:cNvPr id="204" name="Google Shape;204;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rtl="0">
              <a:lnSpc>
                <a:spcPct val="100000"/>
              </a:lnSpc>
              <a:spcBef>
                <a:spcPts val="0"/>
              </a:spcBef>
              <a:spcAft>
                <a:spcPts val="0"/>
              </a:spcAft>
              <a:buSzPct val="111111"/>
              <a:buNone/>
              <a:defRPr b="1"/>
            </a:pPr>
            <a:r>
              <a:rPr dirty="0" err="1"/>
              <a:t>Статья</a:t>
            </a:r>
            <a:r>
              <a:rPr dirty="0"/>
              <a:t> 1. </a:t>
            </a:r>
            <a:r>
              <a:rPr dirty="0" err="1"/>
              <a:t>Почему</a:t>
            </a:r>
            <a:r>
              <a:rPr dirty="0"/>
              <a:t> </a:t>
            </a:r>
            <a:r>
              <a:rPr lang="ru-RU" dirty="0"/>
              <a:t>проблема </a:t>
            </a:r>
            <a:r>
              <a:rPr dirty="0" err="1"/>
              <a:t>инфекционны</a:t>
            </a:r>
            <a:r>
              <a:rPr lang="ru-RU" dirty="0"/>
              <a:t>х</a:t>
            </a:r>
            <a:r>
              <a:rPr dirty="0"/>
              <a:t> </a:t>
            </a:r>
            <a:r>
              <a:rPr dirty="0" err="1"/>
              <a:t>заболевани</a:t>
            </a:r>
            <a:r>
              <a:rPr lang="ru-RU" dirty="0"/>
              <a:t>й</a:t>
            </a:r>
            <a:r>
              <a:rPr dirty="0"/>
              <a:t> в </a:t>
            </a:r>
            <a:r>
              <a:rPr dirty="0" err="1"/>
              <a:t>тюрьмах</a:t>
            </a:r>
            <a:r>
              <a:rPr lang="ru-RU" dirty="0"/>
              <a:t> важна</a:t>
            </a:r>
            <a:r>
              <a:rPr dirty="0"/>
              <a:t>?</a:t>
            </a:r>
            <a:endParaRPr b="1" dirty="0"/>
          </a:p>
        </p:txBody>
      </p:sp>
      <p:sp>
        <p:nvSpPr>
          <p:cNvPr id="205" name="Google Shape;205;p21"/>
          <p:cNvSpPr txBox="1"/>
          <p:nvPr/>
        </p:nvSpPr>
        <p:spPr>
          <a:xfrm>
            <a:off x="439800" y="1388850"/>
            <a:ext cx="8349000" cy="135957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defRPr sz="1300">
                <a:solidFill>
                  <a:schemeClr val="dk2"/>
                </a:solidFill>
                <a:latin typeface="Arial"/>
                <a:ea typeface="Arial"/>
                <a:cs typeface="Arial"/>
                <a:sym typeface="Arial"/>
              </a:defRPr>
            </a:pPr>
            <a:r>
              <a:rPr lang="ru-RU" b="1" dirty="0"/>
              <a:t>Заключенные</a:t>
            </a:r>
            <a:r>
              <a:rPr b="1" dirty="0"/>
              <a:t> </a:t>
            </a:r>
            <a:r>
              <a:rPr b="1" dirty="0" err="1"/>
              <a:t>более</a:t>
            </a:r>
            <a:r>
              <a:rPr b="1" dirty="0"/>
              <a:t> </a:t>
            </a:r>
            <a:r>
              <a:rPr b="1" dirty="0" err="1"/>
              <a:t>уязвимы</a:t>
            </a:r>
            <a:r>
              <a:rPr b="1" dirty="0"/>
              <a:t> к </a:t>
            </a:r>
            <a:r>
              <a:rPr lang="ru-RU" b="1" dirty="0"/>
              <a:t>заражению </a:t>
            </a:r>
            <a:r>
              <a:rPr b="1" dirty="0" err="1"/>
              <a:t>инфекционным</a:t>
            </a:r>
            <a:r>
              <a:rPr lang="ru-RU" b="1" dirty="0"/>
              <a:t>и</a:t>
            </a:r>
            <a:r>
              <a:rPr b="1" dirty="0"/>
              <a:t> </a:t>
            </a:r>
            <a:r>
              <a:rPr b="1" dirty="0" err="1"/>
              <a:t>заболеваниям</a:t>
            </a:r>
            <a:r>
              <a:rPr lang="ru-RU" b="1" dirty="0"/>
              <a:t>и</a:t>
            </a:r>
            <a:r>
              <a:rPr b="1" dirty="0"/>
              <a:t>, </a:t>
            </a:r>
            <a:r>
              <a:rPr b="1" dirty="0" err="1"/>
              <a:t>чем</a:t>
            </a:r>
            <a:r>
              <a:rPr b="1" dirty="0"/>
              <a:t> </a:t>
            </a:r>
            <a:r>
              <a:rPr lang="ru-RU" b="1" dirty="0"/>
              <a:t>лица, про</a:t>
            </a:r>
            <a:r>
              <a:rPr b="1" dirty="0" err="1"/>
              <a:t>жив</a:t>
            </a:r>
            <a:r>
              <a:rPr lang="ru-RU" b="1" dirty="0" err="1"/>
              <a:t>ающие</a:t>
            </a:r>
            <a:r>
              <a:rPr b="1" dirty="0"/>
              <a:t> </a:t>
            </a:r>
            <a:r>
              <a:rPr b="1" dirty="0" err="1"/>
              <a:t>за</a:t>
            </a:r>
            <a:r>
              <a:rPr b="1" dirty="0"/>
              <a:t> </a:t>
            </a:r>
            <a:r>
              <a:rPr b="1" dirty="0" err="1"/>
              <a:t>пределами</a:t>
            </a:r>
            <a:r>
              <a:rPr b="1" dirty="0"/>
              <a:t> </a:t>
            </a:r>
            <a:r>
              <a:rPr b="1" dirty="0" err="1"/>
              <a:t>тюрьмы</a:t>
            </a:r>
            <a:r>
              <a:rPr b="1" dirty="0"/>
              <a:t>. </a:t>
            </a:r>
            <a:r>
              <a:rPr dirty="0"/>
              <a:t>В </a:t>
            </a:r>
            <a:r>
              <a:rPr dirty="0" err="1"/>
              <a:t>этой</a:t>
            </a:r>
            <a:r>
              <a:rPr dirty="0"/>
              <a:t> </a:t>
            </a:r>
            <a:r>
              <a:rPr dirty="0" err="1"/>
              <a:t>статье</a:t>
            </a:r>
            <a:r>
              <a:rPr dirty="0"/>
              <a:t> </a:t>
            </a:r>
            <a:r>
              <a:rPr dirty="0" err="1"/>
              <a:t>мы</a:t>
            </a:r>
            <a:r>
              <a:rPr dirty="0"/>
              <a:t> </a:t>
            </a:r>
            <a:r>
              <a:rPr dirty="0" err="1"/>
              <a:t>объясним</a:t>
            </a:r>
            <a:r>
              <a:rPr dirty="0"/>
              <a:t>, </a:t>
            </a:r>
            <a:r>
              <a:rPr dirty="0" err="1"/>
              <a:t>почему</a:t>
            </a:r>
            <a:r>
              <a:rPr dirty="0"/>
              <a:t> </a:t>
            </a:r>
            <a:r>
              <a:rPr dirty="0" err="1"/>
              <a:t>это</a:t>
            </a:r>
            <a:r>
              <a:rPr dirty="0"/>
              <a:t> </a:t>
            </a:r>
            <a:r>
              <a:rPr dirty="0" err="1"/>
              <a:t>так</a:t>
            </a:r>
            <a:r>
              <a:rPr dirty="0"/>
              <a:t>. </a:t>
            </a:r>
            <a:r>
              <a:rPr dirty="0" err="1"/>
              <a:t>Это</a:t>
            </a:r>
            <a:r>
              <a:rPr dirty="0"/>
              <a:t> </a:t>
            </a:r>
            <a:r>
              <a:rPr b="1" dirty="0" err="1"/>
              <a:t>актуально</a:t>
            </a:r>
            <a:r>
              <a:rPr b="1" dirty="0"/>
              <a:t> </a:t>
            </a:r>
            <a:r>
              <a:rPr b="1" dirty="0" err="1"/>
              <a:t>для</a:t>
            </a:r>
            <a:r>
              <a:rPr b="1" dirty="0"/>
              <a:t> </a:t>
            </a:r>
            <a:r>
              <a:rPr b="1" dirty="0" err="1"/>
              <a:t>персонала</a:t>
            </a:r>
            <a:r>
              <a:rPr lang="ru-RU" b="1" dirty="0"/>
              <a:t> тюрем</a:t>
            </a:r>
            <a:r>
              <a:rPr dirty="0"/>
              <a:t>, </a:t>
            </a:r>
            <a:r>
              <a:rPr dirty="0" err="1"/>
              <a:t>который</a:t>
            </a:r>
            <a:r>
              <a:rPr dirty="0"/>
              <a:t> </a:t>
            </a:r>
            <a:r>
              <a:rPr dirty="0" err="1"/>
              <a:t>работает</a:t>
            </a:r>
            <a:r>
              <a:rPr dirty="0"/>
              <a:t> в </a:t>
            </a:r>
            <a:r>
              <a:rPr dirty="0" err="1"/>
              <a:t>тесном</a:t>
            </a:r>
            <a:r>
              <a:rPr dirty="0"/>
              <a:t> </a:t>
            </a:r>
            <a:r>
              <a:rPr dirty="0" err="1"/>
              <a:t>контакте</a:t>
            </a:r>
            <a:r>
              <a:rPr dirty="0"/>
              <a:t> с </a:t>
            </a:r>
            <a:r>
              <a:rPr lang="ru-RU" dirty="0"/>
              <a:t>заключенными</a:t>
            </a:r>
            <a:r>
              <a:rPr dirty="0"/>
              <a:t>.</a:t>
            </a:r>
            <a:endParaRPr sz="13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9"/>
        <p:cNvGrpSpPr/>
        <p:nvPr/>
      </p:nvGrpSpPr>
      <p:grpSpPr>
        <a:xfrm>
          <a:off x="0" y="0"/>
          <a:ext cx="0" cy="0"/>
          <a:chOff x="0" y="0"/>
          <a:chExt cx="0" cy="0"/>
        </a:xfrm>
      </p:grpSpPr>
      <p:sp>
        <p:nvSpPr>
          <p:cNvPr id="210" name="Google Shape;210;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211" name="Google Shape;211;p22"/>
          <p:cNvSpPr txBox="1">
            <a:spLocks noGrp="1"/>
          </p:cNvSpPr>
          <p:nvPr>
            <p:ph type="title"/>
          </p:nvPr>
        </p:nvSpPr>
        <p:spPr>
          <a:xfrm>
            <a:off x="311700" y="24867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важна? </a:t>
            </a:r>
            <a:r>
              <a:rPr dirty="0"/>
              <a:t>(</a:t>
            </a:r>
            <a:r>
              <a:rPr dirty="0" err="1"/>
              <a:t>До</a:t>
            </a:r>
            <a:r>
              <a:rPr dirty="0"/>
              <a:t> </a:t>
            </a:r>
            <a:r>
              <a:rPr lang="ru-RU" dirty="0"/>
              <a:t>попадания в </a:t>
            </a:r>
            <a:r>
              <a:rPr dirty="0" err="1"/>
              <a:t>тюрьм</a:t>
            </a:r>
            <a:r>
              <a:rPr lang="ru-RU" dirty="0"/>
              <a:t>у</a:t>
            </a:r>
            <a:r>
              <a:rPr dirty="0"/>
              <a:t>)</a:t>
            </a:r>
            <a:endParaRPr b="1" dirty="0"/>
          </a:p>
        </p:txBody>
      </p:sp>
      <p:sp>
        <p:nvSpPr>
          <p:cNvPr id="212" name="Google Shape;212;p22"/>
          <p:cNvSpPr txBox="1"/>
          <p:nvPr/>
        </p:nvSpPr>
        <p:spPr>
          <a:xfrm>
            <a:off x="397500" y="1443213"/>
            <a:ext cx="8349000" cy="1187987"/>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200"/>
              <a:defRPr sz="1200">
                <a:solidFill>
                  <a:schemeClr val="dk2"/>
                </a:solidFill>
                <a:latin typeface="Arial"/>
                <a:ea typeface="Arial"/>
                <a:cs typeface="Arial"/>
                <a:sym typeface="Arial"/>
              </a:defRPr>
            </a:pPr>
            <a:r>
              <a:rPr dirty="0" err="1"/>
              <a:t>Существует</a:t>
            </a:r>
            <a:r>
              <a:rPr dirty="0"/>
              <a:t> </a:t>
            </a:r>
            <a:r>
              <a:rPr dirty="0" err="1"/>
              <a:t>ряд</a:t>
            </a:r>
            <a:r>
              <a:rPr dirty="0"/>
              <a:t> </a:t>
            </a:r>
            <a:r>
              <a:rPr b="1" dirty="0" err="1"/>
              <a:t>факторов</a:t>
            </a:r>
            <a:r>
              <a:rPr dirty="0"/>
              <a:t>, </a:t>
            </a:r>
            <a:r>
              <a:rPr dirty="0" err="1"/>
              <a:t>которые</a:t>
            </a:r>
            <a:r>
              <a:rPr dirty="0"/>
              <a:t> </a:t>
            </a:r>
            <a:r>
              <a:rPr dirty="0" err="1"/>
              <a:t>делают</a:t>
            </a:r>
            <a:r>
              <a:rPr dirty="0"/>
              <a:t> </a:t>
            </a:r>
            <a:r>
              <a:rPr lang="ru-RU" dirty="0"/>
              <a:t>заключенных</a:t>
            </a:r>
            <a:r>
              <a:rPr dirty="0"/>
              <a:t> </a:t>
            </a:r>
            <a:r>
              <a:rPr dirty="0" err="1"/>
              <a:t>более</a:t>
            </a:r>
            <a:r>
              <a:rPr dirty="0"/>
              <a:t> </a:t>
            </a:r>
            <a:r>
              <a:rPr dirty="0" err="1"/>
              <a:t>уязвимыми</a:t>
            </a:r>
            <a:r>
              <a:rPr dirty="0"/>
              <a:t> к </a:t>
            </a:r>
            <a:r>
              <a:rPr lang="ru-RU" dirty="0"/>
              <a:t>заражению </a:t>
            </a:r>
            <a:r>
              <a:rPr dirty="0" err="1"/>
              <a:t>инфекционным</a:t>
            </a:r>
            <a:r>
              <a:rPr lang="ru-RU" dirty="0"/>
              <a:t>и</a:t>
            </a:r>
            <a:r>
              <a:rPr dirty="0"/>
              <a:t> </a:t>
            </a:r>
            <a:r>
              <a:rPr dirty="0" err="1"/>
              <a:t>заболеваниям</a:t>
            </a:r>
            <a:r>
              <a:rPr lang="ru-RU" dirty="0"/>
              <a:t>и</a:t>
            </a:r>
            <a:r>
              <a:rPr dirty="0"/>
              <a:t>. </a:t>
            </a:r>
            <a:r>
              <a:rPr dirty="0" err="1"/>
              <a:t>Некоторые</a:t>
            </a:r>
            <a:r>
              <a:rPr dirty="0"/>
              <a:t> </a:t>
            </a:r>
            <a:r>
              <a:rPr dirty="0" err="1"/>
              <a:t>из</a:t>
            </a:r>
            <a:r>
              <a:rPr dirty="0"/>
              <a:t> </a:t>
            </a:r>
            <a:r>
              <a:rPr lang="ru-RU" dirty="0"/>
              <a:t>таких факторов</a:t>
            </a:r>
            <a:r>
              <a:rPr dirty="0"/>
              <a:t> </a:t>
            </a:r>
            <a:r>
              <a:rPr dirty="0" err="1"/>
              <a:t>связаны</a:t>
            </a:r>
            <a:r>
              <a:rPr dirty="0"/>
              <a:t> с </a:t>
            </a:r>
            <a:r>
              <a:rPr lang="ru-RU" dirty="0"/>
              <a:t>их </a:t>
            </a:r>
            <a:r>
              <a:rPr dirty="0" err="1"/>
              <a:t>жизнью</a:t>
            </a:r>
            <a:r>
              <a:rPr dirty="0"/>
              <a:t> </a:t>
            </a:r>
            <a:r>
              <a:rPr b="1" dirty="0" err="1"/>
              <a:t>до</a:t>
            </a:r>
            <a:r>
              <a:rPr b="1" dirty="0"/>
              <a:t> </a:t>
            </a:r>
            <a:r>
              <a:rPr b="1" dirty="0" err="1"/>
              <a:t>попадания</a:t>
            </a:r>
            <a:r>
              <a:rPr b="1" dirty="0"/>
              <a:t> в </a:t>
            </a:r>
            <a:r>
              <a:rPr b="1" dirty="0" err="1"/>
              <a:t>тюрьму</a:t>
            </a:r>
            <a:r>
              <a:rPr dirty="0"/>
              <a:t>. В </a:t>
            </a:r>
            <a:r>
              <a:rPr dirty="0" err="1"/>
              <a:t>среднем</a:t>
            </a:r>
            <a:r>
              <a:rPr dirty="0"/>
              <a:t>, </a:t>
            </a:r>
            <a:r>
              <a:rPr lang="ru-RU" b="1" dirty="0"/>
              <a:t>вероятность</a:t>
            </a:r>
            <a:r>
              <a:rPr lang="ru-RU" dirty="0"/>
              <a:t> того, что заключенные</a:t>
            </a:r>
            <a:r>
              <a:rPr dirty="0"/>
              <a:t> </a:t>
            </a:r>
            <a:r>
              <a:rPr lang="ru-RU" dirty="0"/>
              <a:t>сталкивались с </a:t>
            </a:r>
            <a:r>
              <a:rPr lang="ru-RU" b="1" dirty="0"/>
              <a:t>некоторыми из перечисленных ниже факторов</a:t>
            </a:r>
            <a:r>
              <a:rPr lang="ru-RU" dirty="0"/>
              <a:t>, </a:t>
            </a:r>
            <a:r>
              <a:rPr lang="ru-RU" b="1" dirty="0"/>
              <a:t>выше</a:t>
            </a:r>
            <a:r>
              <a:rPr lang="ru-RU" dirty="0"/>
              <a:t>, чем у тех, кто в тюрьму не попадал. </a:t>
            </a:r>
            <a:r>
              <a:rPr dirty="0" err="1"/>
              <a:t>Это</a:t>
            </a:r>
            <a:r>
              <a:rPr dirty="0"/>
              <a:t> </a:t>
            </a:r>
            <a:r>
              <a:rPr lang="ru-RU" b="1" dirty="0"/>
              <a:t>относится не ко</a:t>
            </a:r>
            <a:r>
              <a:rPr b="1" dirty="0"/>
              <a:t> </a:t>
            </a:r>
            <a:r>
              <a:rPr b="1" dirty="0" err="1"/>
              <a:t>все</a:t>
            </a:r>
            <a:r>
              <a:rPr lang="ru-RU" b="1" dirty="0"/>
              <a:t>м </a:t>
            </a:r>
            <a:r>
              <a:rPr lang="ru-RU" dirty="0"/>
              <a:t>заключенным</a:t>
            </a:r>
            <a:r>
              <a:rPr dirty="0"/>
              <a:t>. </a:t>
            </a:r>
            <a:endParaRPr sz="1200" i="0" u="none" strike="noStrike" cap="none" dirty="0">
              <a:solidFill>
                <a:schemeClr val="dk2"/>
              </a:solidFill>
              <a:sym typeface="Arial"/>
            </a:endParaRPr>
          </a:p>
        </p:txBody>
      </p:sp>
      <p:sp>
        <p:nvSpPr>
          <p:cNvPr id="213" name="Google Shape;213;p22"/>
          <p:cNvSpPr/>
          <p:nvPr/>
        </p:nvSpPr>
        <p:spPr>
          <a:xfrm>
            <a:off x="3508675" y="2480100"/>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2"/>
          <p:cNvSpPr txBox="1"/>
          <p:nvPr/>
        </p:nvSpPr>
        <p:spPr>
          <a:xfrm>
            <a:off x="4197782" y="2554412"/>
            <a:ext cx="1269600"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defRPr sz="1200" b="1">
                <a:solidFill>
                  <a:srgbClr val="000000"/>
                </a:solidFill>
                <a:latin typeface="Arial"/>
                <a:ea typeface="Arial"/>
                <a:cs typeface="Arial"/>
                <a:sym typeface="Arial"/>
              </a:defRPr>
            </a:pPr>
            <a:r>
              <a:rPr lang="ru-RU" dirty="0"/>
              <a:t>До</a:t>
            </a:r>
            <a:r>
              <a:rPr dirty="0"/>
              <a:t> </a:t>
            </a:r>
            <a:r>
              <a:rPr dirty="0" err="1"/>
              <a:t>тюрьм</a:t>
            </a:r>
            <a:r>
              <a:rPr lang="ru-RU" dirty="0"/>
              <a:t>ы</a:t>
            </a:r>
            <a:endParaRPr sz="1200" b="1" i="0" u="none" strike="noStrike" cap="none" dirty="0">
              <a:solidFill>
                <a:srgbClr val="000000"/>
              </a:solidFill>
              <a:latin typeface="Arial"/>
              <a:ea typeface="Arial"/>
              <a:cs typeface="Arial"/>
              <a:sym typeface="Arial"/>
            </a:endParaRPr>
          </a:p>
        </p:txBody>
      </p:sp>
      <p:sp>
        <p:nvSpPr>
          <p:cNvPr id="215" name="Google Shape;215;p22"/>
          <p:cNvSpPr txBox="1"/>
          <p:nvPr/>
        </p:nvSpPr>
        <p:spPr>
          <a:xfrm>
            <a:off x="3943924" y="2679185"/>
            <a:ext cx="9654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И</a:t>
            </a:r>
            <a:r>
              <a:rPr dirty="0" err="1"/>
              <a:t>спользование</a:t>
            </a:r>
            <a:r>
              <a:rPr dirty="0"/>
              <a:t> </a:t>
            </a:r>
            <a:r>
              <a:rPr lang="ru-RU" dirty="0"/>
              <a:t>общих или нечистых </a:t>
            </a:r>
            <a:r>
              <a:rPr dirty="0" err="1"/>
              <a:t>игл</a:t>
            </a:r>
            <a:endParaRPr sz="1400" b="0" i="0" u="none" strike="noStrike" cap="none" dirty="0">
              <a:solidFill>
                <a:srgbClr val="000000"/>
              </a:solidFill>
              <a:latin typeface="Arial"/>
              <a:ea typeface="Arial"/>
              <a:cs typeface="Arial"/>
              <a:sym typeface="Arial"/>
            </a:endParaRPr>
          </a:p>
        </p:txBody>
      </p:sp>
      <p:pic>
        <p:nvPicPr>
          <p:cNvPr id="216" name="Google Shape;216;p22"/>
          <p:cNvPicPr preferRelativeResize="0"/>
          <p:nvPr/>
        </p:nvPicPr>
        <p:blipFill rotWithShape="1">
          <a:blip r:embed="rId3">
            <a:alphaModFix/>
          </a:blip>
          <a:srcRect/>
          <a:stretch/>
        </p:blipFill>
        <p:spPr>
          <a:xfrm>
            <a:off x="3836127" y="3056746"/>
            <a:ext cx="184008" cy="186185"/>
          </a:xfrm>
          <a:prstGeom prst="rect">
            <a:avLst/>
          </a:prstGeom>
          <a:noFill/>
          <a:ln>
            <a:noFill/>
          </a:ln>
        </p:spPr>
      </p:pic>
      <p:sp>
        <p:nvSpPr>
          <p:cNvPr id="217" name="Google Shape;217;p22"/>
          <p:cNvSpPr txBox="1"/>
          <p:nvPr/>
        </p:nvSpPr>
        <p:spPr>
          <a:xfrm>
            <a:off x="5126299" y="2757718"/>
            <a:ext cx="8481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Незащищенный</a:t>
            </a:r>
            <a:r>
              <a:rPr dirty="0"/>
              <a:t> </a:t>
            </a:r>
            <a:r>
              <a:rPr dirty="0" err="1"/>
              <a:t>секс</a:t>
            </a:r>
            <a:endParaRPr sz="1400" b="0" i="0" u="none" strike="noStrike" cap="none" dirty="0">
              <a:solidFill>
                <a:schemeClr val="dk1"/>
              </a:solidFill>
              <a:latin typeface="Arial"/>
              <a:ea typeface="Arial"/>
              <a:cs typeface="Arial"/>
              <a:sym typeface="Arial"/>
            </a:endParaRPr>
          </a:p>
        </p:txBody>
      </p:sp>
      <p:pic>
        <p:nvPicPr>
          <p:cNvPr id="218" name="Google Shape;218;p22"/>
          <p:cNvPicPr preferRelativeResize="0"/>
          <p:nvPr/>
        </p:nvPicPr>
        <p:blipFill rotWithShape="1">
          <a:blip r:embed="rId4">
            <a:alphaModFix/>
          </a:blip>
          <a:srcRect/>
          <a:stretch/>
        </p:blipFill>
        <p:spPr>
          <a:xfrm>
            <a:off x="4970271" y="3037735"/>
            <a:ext cx="184008" cy="186185"/>
          </a:xfrm>
          <a:prstGeom prst="rect">
            <a:avLst/>
          </a:prstGeom>
          <a:noFill/>
          <a:ln>
            <a:noFill/>
          </a:ln>
        </p:spPr>
      </p:pic>
      <p:sp>
        <p:nvSpPr>
          <p:cNvPr id="219" name="Google Shape;219;p22"/>
          <p:cNvSpPr txBox="1"/>
          <p:nvPr/>
        </p:nvSpPr>
        <p:spPr>
          <a:xfrm>
            <a:off x="3768391" y="3162408"/>
            <a:ext cx="10230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Ограниченный д</a:t>
            </a:r>
            <a:r>
              <a:rPr dirty="0" err="1"/>
              <a:t>оступ</a:t>
            </a:r>
            <a:r>
              <a:rPr dirty="0"/>
              <a:t> к </a:t>
            </a:r>
            <a:r>
              <a:rPr dirty="0" err="1"/>
              <a:t>мед</a:t>
            </a:r>
            <a:r>
              <a:rPr lang="ru-RU" dirty="0"/>
              <a:t>обслуживанию</a:t>
            </a:r>
            <a:endParaRPr sz="1400" b="0" i="0" u="none" strike="noStrike" cap="none" dirty="0">
              <a:solidFill>
                <a:srgbClr val="000000"/>
              </a:solidFill>
              <a:latin typeface="Arial"/>
              <a:ea typeface="Arial"/>
              <a:cs typeface="Arial"/>
              <a:sym typeface="Arial"/>
            </a:endParaRPr>
          </a:p>
        </p:txBody>
      </p:sp>
      <p:pic>
        <p:nvPicPr>
          <p:cNvPr id="220" name="Google Shape;220;p22"/>
          <p:cNvPicPr preferRelativeResize="0"/>
          <p:nvPr/>
        </p:nvPicPr>
        <p:blipFill rotWithShape="1">
          <a:blip r:embed="rId5">
            <a:alphaModFix/>
          </a:blip>
          <a:srcRect/>
          <a:stretch/>
        </p:blipFill>
        <p:spPr>
          <a:xfrm>
            <a:off x="3683805" y="3500688"/>
            <a:ext cx="184008" cy="186185"/>
          </a:xfrm>
          <a:prstGeom prst="rect">
            <a:avLst/>
          </a:prstGeom>
          <a:noFill/>
          <a:ln>
            <a:noFill/>
          </a:ln>
        </p:spPr>
      </p:pic>
      <p:sp>
        <p:nvSpPr>
          <p:cNvPr id="221" name="Google Shape;221;p22"/>
          <p:cNvSpPr txBox="1"/>
          <p:nvPr/>
        </p:nvSpPr>
        <p:spPr>
          <a:xfrm>
            <a:off x="4927155" y="3139282"/>
            <a:ext cx="13047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Высокий уровень</a:t>
            </a:r>
            <a:r>
              <a:rPr dirty="0"/>
              <a:t> </a:t>
            </a:r>
            <a:r>
              <a:rPr dirty="0" err="1"/>
              <a:t>бездомности</a:t>
            </a:r>
            <a:endParaRPr sz="1400" b="0" i="0" u="none" strike="noStrike" cap="none" dirty="0">
              <a:solidFill>
                <a:srgbClr val="000000"/>
              </a:solidFill>
              <a:latin typeface="Arial"/>
              <a:ea typeface="Arial"/>
              <a:cs typeface="Arial"/>
              <a:sym typeface="Arial"/>
            </a:endParaRPr>
          </a:p>
        </p:txBody>
      </p:sp>
      <p:pic>
        <p:nvPicPr>
          <p:cNvPr id="222" name="Google Shape;222;p22"/>
          <p:cNvPicPr preferRelativeResize="0"/>
          <p:nvPr/>
        </p:nvPicPr>
        <p:blipFill rotWithShape="1">
          <a:blip r:embed="rId6">
            <a:alphaModFix/>
          </a:blip>
          <a:srcRect/>
          <a:stretch/>
        </p:blipFill>
        <p:spPr>
          <a:xfrm>
            <a:off x="4867611" y="3405920"/>
            <a:ext cx="236927" cy="239730"/>
          </a:xfrm>
          <a:prstGeom prst="rect">
            <a:avLst/>
          </a:prstGeom>
          <a:noFill/>
          <a:ln>
            <a:noFill/>
          </a:ln>
        </p:spPr>
      </p:pic>
      <p:sp>
        <p:nvSpPr>
          <p:cNvPr id="223" name="Google Shape;223;p22"/>
          <p:cNvSpPr txBox="1"/>
          <p:nvPr/>
        </p:nvSpPr>
        <p:spPr>
          <a:xfrm>
            <a:off x="3961150" y="3589160"/>
            <a:ext cx="907200" cy="103922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О</a:t>
            </a:r>
            <a:r>
              <a:rPr dirty="0" err="1"/>
              <a:t>граниченн</a:t>
            </a:r>
            <a:r>
              <a:rPr lang="ru-RU" dirty="0" err="1"/>
              <a:t>ая</a:t>
            </a:r>
            <a:r>
              <a:rPr lang="ru-RU" dirty="0"/>
              <a:t> возможность санитарного просвещения</a:t>
            </a:r>
            <a:endParaRPr sz="1400" b="0" i="0" u="none" strike="noStrike" cap="none" dirty="0">
              <a:solidFill>
                <a:srgbClr val="000000"/>
              </a:solidFill>
              <a:latin typeface="Arial"/>
              <a:ea typeface="Arial"/>
              <a:cs typeface="Arial"/>
              <a:sym typeface="Arial"/>
            </a:endParaRPr>
          </a:p>
        </p:txBody>
      </p:sp>
      <p:pic>
        <p:nvPicPr>
          <p:cNvPr id="224" name="Google Shape;224;p22"/>
          <p:cNvPicPr preferRelativeResize="0"/>
          <p:nvPr/>
        </p:nvPicPr>
        <p:blipFill rotWithShape="1">
          <a:blip r:embed="rId7">
            <a:alphaModFix/>
          </a:blip>
          <a:srcRect/>
          <a:stretch/>
        </p:blipFill>
        <p:spPr>
          <a:xfrm>
            <a:off x="3750685" y="3996038"/>
            <a:ext cx="236927" cy="239730"/>
          </a:xfrm>
          <a:prstGeom prst="rect">
            <a:avLst/>
          </a:prstGeom>
          <a:noFill/>
          <a:ln>
            <a:noFill/>
          </a:ln>
        </p:spPr>
      </p:pic>
      <p:pic>
        <p:nvPicPr>
          <p:cNvPr id="225" name="Google Shape;225;p22"/>
          <p:cNvPicPr preferRelativeResize="0"/>
          <p:nvPr/>
        </p:nvPicPr>
        <p:blipFill rotWithShape="1">
          <a:blip r:embed="rId8">
            <a:alphaModFix/>
          </a:blip>
          <a:srcRect/>
          <a:stretch/>
        </p:blipFill>
        <p:spPr>
          <a:xfrm>
            <a:off x="4943811" y="3854859"/>
            <a:ext cx="236927" cy="239730"/>
          </a:xfrm>
          <a:prstGeom prst="rect">
            <a:avLst/>
          </a:prstGeom>
          <a:noFill/>
          <a:ln>
            <a:noFill/>
          </a:ln>
        </p:spPr>
      </p:pic>
      <p:sp>
        <p:nvSpPr>
          <p:cNvPr id="226" name="Google Shape;226;p22"/>
          <p:cNvSpPr txBox="1"/>
          <p:nvPr/>
        </p:nvSpPr>
        <p:spPr>
          <a:xfrm>
            <a:off x="5153500" y="3520903"/>
            <a:ext cx="850449"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Употребление</a:t>
            </a:r>
            <a:r>
              <a:rPr dirty="0"/>
              <a:t> </a:t>
            </a:r>
            <a:r>
              <a:rPr lang="ru-RU" dirty="0"/>
              <a:t>грязных</a:t>
            </a:r>
            <a:r>
              <a:rPr dirty="0"/>
              <a:t> </a:t>
            </a:r>
            <a:r>
              <a:rPr dirty="0" err="1"/>
              <a:t>наркотиков</a:t>
            </a:r>
            <a:endParaRPr sz="1400" b="0" i="0" u="none" strike="noStrike" cap="none" dirty="0">
              <a:solidFill>
                <a:srgbClr val="000000"/>
              </a:solidFill>
              <a:latin typeface="Arial"/>
              <a:ea typeface="Arial"/>
              <a:cs typeface="Arial"/>
              <a:sym typeface="Arial"/>
            </a:endParaRPr>
          </a:p>
        </p:txBody>
      </p:sp>
      <p:sp>
        <p:nvSpPr>
          <p:cNvPr id="227" name="Google Shape;227;p22"/>
          <p:cNvSpPr txBox="1"/>
          <p:nvPr/>
        </p:nvSpPr>
        <p:spPr>
          <a:xfrm>
            <a:off x="4053238" y="4159470"/>
            <a:ext cx="907200" cy="103922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Низкий уровень</a:t>
            </a:r>
            <a:r>
              <a:rPr dirty="0"/>
              <a:t> </a:t>
            </a:r>
            <a:r>
              <a:rPr dirty="0" err="1"/>
              <a:t>личн</a:t>
            </a:r>
            <a:r>
              <a:rPr lang="ru-RU" dirty="0"/>
              <a:t>ой</a:t>
            </a:r>
            <a:r>
              <a:rPr dirty="0"/>
              <a:t> </a:t>
            </a:r>
            <a:r>
              <a:rPr dirty="0" err="1"/>
              <a:t>гигиен</a:t>
            </a:r>
            <a:r>
              <a:rPr lang="ru-RU" dirty="0"/>
              <a:t>ы</a:t>
            </a:r>
            <a:r>
              <a:rPr dirty="0"/>
              <a:t> (</a:t>
            </a:r>
            <a:r>
              <a:rPr lang="ru-RU" dirty="0"/>
              <a:t>связано с </a:t>
            </a:r>
            <a:r>
              <a:rPr dirty="0" err="1"/>
              <a:t>бездомностью</a:t>
            </a:r>
            <a:r>
              <a:rPr dirty="0"/>
              <a:t>)</a:t>
            </a:r>
            <a:endParaRPr sz="1400" b="0" i="0" u="none" strike="noStrike" cap="none" dirty="0">
              <a:solidFill>
                <a:srgbClr val="000000"/>
              </a:solidFill>
              <a:latin typeface="Arial"/>
              <a:ea typeface="Arial"/>
              <a:cs typeface="Arial"/>
              <a:sym typeface="Arial"/>
            </a:endParaRPr>
          </a:p>
        </p:txBody>
      </p:sp>
      <p:pic>
        <p:nvPicPr>
          <p:cNvPr id="228" name="Google Shape;228;p22"/>
          <p:cNvPicPr preferRelativeResize="0"/>
          <p:nvPr/>
        </p:nvPicPr>
        <p:blipFill rotWithShape="1">
          <a:blip r:embed="rId9">
            <a:alphaModFix/>
          </a:blip>
          <a:srcRect/>
          <a:stretch/>
        </p:blipFill>
        <p:spPr>
          <a:xfrm>
            <a:off x="3892803" y="4500132"/>
            <a:ext cx="236927" cy="239730"/>
          </a:xfrm>
          <a:prstGeom prst="rect">
            <a:avLst/>
          </a:prstGeom>
          <a:noFill/>
          <a:ln>
            <a:noFill/>
          </a:ln>
        </p:spPr>
      </p:pic>
      <p:pic>
        <p:nvPicPr>
          <p:cNvPr id="229" name="Google Shape;229;p22"/>
          <p:cNvPicPr preferRelativeResize="0"/>
          <p:nvPr/>
        </p:nvPicPr>
        <p:blipFill rotWithShape="1">
          <a:blip r:embed="rId10">
            <a:alphaModFix/>
          </a:blip>
          <a:srcRect/>
          <a:stretch/>
        </p:blipFill>
        <p:spPr>
          <a:xfrm>
            <a:off x="4868350" y="4303800"/>
            <a:ext cx="292500" cy="292500"/>
          </a:xfrm>
          <a:prstGeom prst="rect">
            <a:avLst/>
          </a:prstGeom>
          <a:noFill/>
          <a:ln>
            <a:noFill/>
          </a:ln>
        </p:spPr>
      </p:pic>
      <p:sp>
        <p:nvSpPr>
          <p:cNvPr id="230" name="Google Shape;230;p22"/>
          <p:cNvSpPr txBox="1"/>
          <p:nvPr/>
        </p:nvSpPr>
        <p:spPr>
          <a:xfrm>
            <a:off x="5096750" y="3981085"/>
            <a:ext cx="9072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Сопутствующие хронические заболевания</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34"/>
        <p:cNvGrpSpPr/>
        <p:nvPr/>
      </p:nvGrpSpPr>
      <p:grpSpPr>
        <a:xfrm>
          <a:off x="0" y="0"/>
          <a:ext cx="0" cy="0"/>
          <a:chOff x="0" y="0"/>
          <a:chExt cx="0" cy="0"/>
        </a:xfrm>
      </p:grpSpPr>
      <p:sp>
        <p:nvSpPr>
          <p:cNvPr id="235" name="Google Shape;235;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236" name="Google Shape;236;p23"/>
          <p:cNvSpPr txBox="1">
            <a:spLocks noGrp="1"/>
          </p:cNvSpPr>
          <p:nvPr>
            <p:ph type="title"/>
          </p:nvPr>
        </p:nvSpPr>
        <p:spPr>
          <a:xfrm>
            <a:off x="311700" y="17574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актуальна? (До попадания в тюрьму)</a:t>
            </a:r>
            <a:endParaRPr b="1" dirty="0"/>
          </a:p>
        </p:txBody>
      </p:sp>
      <p:pic>
        <p:nvPicPr>
          <p:cNvPr id="237" name="Google Shape;237;p23"/>
          <p:cNvPicPr preferRelativeResize="0"/>
          <p:nvPr/>
        </p:nvPicPr>
        <p:blipFill rotWithShape="1">
          <a:blip r:embed="rId3">
            <a:alphaModFix/>
          </a:blip>
          <a:srcRect/>
          <a:stretch/>
        </p:blipFill>
        <p:spPr>
          <a:xfrm>
            <a:off x="911875" y="2341740"/>
            <a:ext cx="725149" cy="725149"/>
          </a:xfrm>
          <a:prstGeom prst="rect">
            <a:avLst/>
          </a:prstGeom>
          <a:noFill/>
          <a:ln>
            <a:noFill/>
          </a:ln>
        </p:spPr>
      </p:pic>
      <p:sp>
        <p:nvSpPr>
          <p:cNvPr id="238" name="Google Shape;238;p23"/>
          <p:cNvSpPr txBox="1"/>
          <p:nvPr/>
        </p:nvSpPr>
        <p:spPr>
          <a:xfrm>
            <a:off x="174350" y="3122005"/>
            <a:ext cx="2200200"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defRPr sz="1000">
                <a:solidFill>
                  <a:schemeClr val="dk2"/>
                </a:solidFill>
                <a:latin typeface="Arial"/>
                <a:ea typeface="Arial"/>
                <a:cs typeface="Arial"/>
                <a:sym typeface="Arial"/>
              </a:defRPr>
            </a:pPr>
            <a:r>
              <a:rPr b="1" dirty="0" err="1"/>
              <a:t>Бездомность</a:t>
            </a:r>
            <a:r>
              <a:rPr b="1" dirty="0"/>
              <a:t>: </a:t>
            </a:r>
            <a:r>
              <a:rPr lang="ru-RU" dirty="0"/>
              <a:t>бездомные </a:t>
            </a:r>
            <a:r>
              <a:rPr dirty="0" err="1"/>
              <a:t>люди</a:t>
            </a:r>
            <a:r>
              <a:rPr dirty="0"/>
              <a:t>, </a:t>
            </a:r>
            <a:r>
              <a:rPr lang="ru-RU" dirty="0"/>
              <a:t>вероятнее</a:t>
            </a:r>
            <a:r>
              <a:rPr dirty="0"/>
              <a:t> </a:t>
            </a:r>
            <a:r>
              <a:rPr dirty="0" err="1"/>
              <a:t>всего</a:t>
            </a:r>
            <a:r>
              <a:rPr dirty="0"/>
              <a:t>, </a:t>
            </a:r>
            <a:r>
              <a:rPr lang="ru-RU" dirty="0"/>
              <a:t>не посещали медицинские учреждения</a:t>
            </a:r>
            <a:r>
              <a:rPr dirty="0"/>
              <a:t>, </a:t>
            </a:r>
            <a:r>
              <a:rPr lang="ru-RU" dirty="0"/>
              <a:t>в том числе и с целью</a:t>
            </a:r>
            <a:r>
              <a:rPr dirty="0"/>
              <a:t> </a:t>
            </a:r>
            <a:r>
              <a:rPr dirty="0" err="1"/>
              <a:t>вакцинаци</a:t>
            </a:r>
            <a:r>
              <a:rPr lang="ru-RU" dirty="0"/>
              <a:t>и</a:t>
            </a:r>
            <a:r>
              <a:rPr dirty="0"/>
              <a:t>. </a:t>
            </a:r>
            <a:r>
              <a:rPr lang="ru-RU" dirty="0"/>
              <a:t>Несоблюдение гигиены</a:t>
            </a:r>
            <a:r>
              <a:rPr dirty="0"/>
              <a:t> и </a:t>
            </a:r>
            <a:r>
              <a:rPr lang="ru-RU" dirty="0"/>
              <a:t>плохое </a:t>
            </a:r>
            <a:r>
              <a:rPr dirty="0" err="1"/>
              <a:t>здоровье</a:t>
            </a:r>
            <a:r>
              <a:rPr dirty="0"/>
              <a:t> </a:t>
            </a:r>
            <a:r>
              <a:rPr lang="ru-RU" dirty="0"/>
              <a:t>также являются следствием</a:t>
            </a:r>
            <a:r>
              <a:rPr dirty="0"/>
              <a:t> </a:t>
            </a:r>
            <a:r>
              <a:rPr dirty="0" err="1"/>
              <a:t>бездомност</a:t>
            </a:r>
            <a:r>
              <a:rPr lang="ru-RU" dirty="0"/>
              <a:t>и</a:t>
            </a:r>
            <a:r>
              <a:rPr dirty="0"/>
              <a:t>, </a:t>
            </a:r>
            <a:r>
              <a:rPr lang="ru-RU" dirty="0"/>
              <a:t>что повышает</a:t>
            </a:r>
            <a:r>
              <a:rPr dirty="0"/>
              <a:t> </a:t>
            </a:r>
            <a:r>
              <a:rPr dirty="0" err="1"/>
              <a:t>вероятность</a:t>
            </a:r>
            <a:r>
              <a:rPr dirty="0"/>
              <a:t> </a:t>
            </a:r>
            <a:r>
              <a:rPr lang="ru-RU" dirty="0"/>
              <a:t>заражения </a:t>
            </a:r>
            <a:r>
              <a:rPr dirty="0" err="1"/>
              <a:t>инфекционны</a:t>
            </a:r>
            <a:r>
              <a:rPr lang="ru-RU" dirty="0"/>
              <a:t>ми</a:t>
            </a:r>
            <a:r>
              <a:rPr dirty="0"/>
              <a:t> </a:t>
            </a:r>
            <a:r>
              <a:rPr dirty="0" err="1"/>
              <a:t>заболевани</a:t>
            </a:r>
            <a:r>
              <a:rPr lang="ru-RU" dirty="0" err="1"/>
              <a:t>ями</a:t>
            </a:r>
            <a:r>
              <a:rPr dirty="0"/>
              <a:t>.</a:t>
            </a:r>
            <a:endParaRPr sz="1000" b="0" i="0" u="none" strike="noStrike" cap="none" dirty="0">
              <a:solidFill>
                <a:schemeClr val="dk2"/>
              </a:solidFill>
              <a:latin typeface="Arial"/>
              <a:ea typeface="Arial"/>
              <a:cs typeface="Arial"/>
              <a:sym typeface="Arial"/>
            </a:endParaRPr>
          </a:p>
        </p:txBody>
      </p:sp>
      <p:pic>
        <p:nvPicPr>
          <p:cNvPr id="239" name="Google Shape;239;p23"/>
          <p:cNvPicPr preferRelativeResize="0"/>
          <p:nvPr/>
        </p:nvPicPr>
        <p:blipFill rotWithShape="1">
          <a:blip r:embed="rId4">
            <a:alphaModFix/>
          </a:blip>
          <a:srcRect/>
          <a:stretch/>
        </p:blipFill>
        <p:spPr>
          <a:xfrm>
            <a:off x="3281175" y="2371240"/>
            <a:ext cx="572700" cy="572700"/>
          </a:xfrm>
          <a:prstGeom prst="rect">
            <a:avLst/>
          </a:prstGeom>
          <a:noFill/>
          <a:ln>
            <a:noFill/>
          </a:ln>
        </p:spPr>
      </p:pic>
      <p:sp>
        <p:nvSpPr>
          <p:cNvPr id="240" name="Google Shape;240;p23"/>
          <p:cNvSpPr txBox="1"/>
          <p:nvPr/>
        </p:nvSpPr>
        <p:spPr>
          <a:xfrm>
            <a:off x="2685600" y="3110785"/>
            <a:ext cx="1955700"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defRPr sz="1000">
                <a:solidFill>
                  <a:schemeClr val="dk2"/>
                </a:solidFill>
                <a:latin typeface="Arial"/>
                <a:ea typeface="Arial"/>
                <a:cs typeface="Arial"/>
                <a:sym typeface="Arial"/>
              </a:defRPr>
            </a:pPr>
            <a:r>
              <a:rPr b="1" dirty="0" err="1">
                <a:solidFill>
                  <a:schemeClr val="tx1">
                    <a:lumMod val="75000"/>
                    <a:lumOff val="25000"/>
                  </a:schemeClr>
                </a:solidFill>
              </a:rPr>
              <a:t>Незащищенный</a:t>
            </a:r>
            <a:r>
              <a:rPr b="1" dirty="0">
                <a:solidFill>
                  <a:schemeClr val="tx1">
                    <a:lumMod val="75000"/>
                    <a:lumOff val="25000"/>
                  </a:schemeClr>
                </a:solidFill>
              </a:rPr>
              <a:t> </a:t>
            </a:r>
            <a:r>
              <a:rPr b="1" dirty="0" err="1">
                <a:solidFill>
                  <a:schemeClr val="tx1">
                    <a:lumMod val="75000"/>
                    <a:lumOff val="25000"/>
                  </a:schemeClr>
                </a:solidFill>
              </a:rPr>
              <a:t>секс</a:t>
            </a:r>
            <a:r>
              <a:rPr b="1" dirty="0">
                <a:solidFill>
                  <a:schemeClr val="tx1">
                    <a:lumMod val="75000"/>
                    <a:lumOff val="25000"/>
                  </a:schemeClr>
                </a:solidFill>
              </a:rPr>
              <a:t>: </a:t>
            </a:r>
            <a:r>
              <a:rPr lang="ru-RU" dirty="0">
                <a:solidFill>
                  <a:schemeClr val="tx1">
                    <a:lumMod val="75000"/>
                    <a:lumOff val="25000"/>
                  </a:schemeClr>
                </a:solidFill>
              </a:rPr>
              <a:t>заключенные</a:t>
            </a:r>
            <a:r>
              <a:rPr dirty="0">
                <a:solidFill>
                  <a:schemeClr val="tx1">
                    <a:lumMod val="75000"/>
                    <a:lumOff val="25000"/>
                  </a:schemeClr>
                </a:solidFill>
              </a:rPr>
              <a:t> </a:t>
            </a:r>
            <a:r>
              <a:rPr lang="ru-RU" dirty="0">
                <a:solidFill>
                  <a:schemeClr val="tx1">
                    <a:lumMod val="75000"/>
                    <a:lumOff val="25000"/>
                  </a:schemeClr>
                </a:solidFill>
              </a:rPr>
              <a:t>с большей вероятностью заражаются такими инфекциями</a:t>
            </a:r>
            <a:r>
              <a:rPr lang="uk-UA" dirty="0">
                <a:solidFill>
                  <a:schemeClr val="tx1">
                    <a:lumMod val="75000"/>
                    <a:lumOff val="25000"/>
                  </a:schemeClr>
                </a:solidFill>
              </a:rPr>
              <a:t>,</a:t>
            </a:r>
            <a:r>
              <a:rPr dirty="0">
                <a:solidFill>
                  <a:schemeClr val="tx1">
                    <a:lumMod val="75000"/>
                    <a:lumOff val="25000"/>
                  </a:schemeClr>
                </a:solidFill>
              </a:rPr>
              <a:t> </a:t>
            </a:r>
            <a:r>
              <a:rPr dirty="0" err="1">
                <a:solidFill>
                  <a:schemeClr val="tx1">
                    <a:lumMod val="75000"/>
                    <a:lumOff val="25000"/>
                  </a:schemeClr>
                </a:solidFill>
              </a:rPr>
              <a:t>как</a:t>
            </a:r>
            <a:r>
              <a:rPr dirty="0">
                <a:solidFill>
                  <a:schemeClr val="tx1">
                    <a:lumMod val="75000"/>
                    <a:lumOff val="25000"/>
                  </a:schemeClr>
                </a:solidFill>
              </a:rPr>
              <a:t> ВПЧ </a:t>
            </a:r>
            <a:r>
              <a:rPr dirty="0" err="1">
                <a:solidFill>
                  <a:schemeClr val="tx1">
                    <a:lumMod val="75000"/>
                    <a:lumOff val="25000"/>
                  </a:schemeClr>
                </a:solidFill>
              </a:rPr>
              <a:t>или</a:t>
            </a:r>
            <a:r>
              <a:rPr dirty="0">
                <a:solidFill>
                  <a:schemeClr val="tx1">
                    <a:lumMod val="75000"/>
                    <a:lumOff val="25000"/>
                  </a:schemeClr>
                </a:solidFill>
              </a:rPr>
              <a:t> </a:t>
            </a:r>
            <a:r>
              <a:rPr dirty="0" err="1">
                <a:solidFill>
                  <a:schemeClr val="tx1">
                    <a:lumMod val="75000"/>
                    <a:lumOff val="25000"/>
                  </a:schemeClr>
                </a:solidFill>
              </a:rPr>
              <a:t>ВИЧ</a:t>
            </a:r>
            <a:r>
              <a:rPr lang="uk-UA" dirty="0">
                <a:solidFill>
                  <a:schemeClr val="tx1">
                    <a:lumMod val="75000"/>
                    <a:lumOff val="25000"/>
                  </a:schemeClr>
                </a:solidFill>
              </a:rPr>
              <a:t>,</a:t>
            </a:r>
            <a:r>
              <a:rPr dirty="0">
                <a:solidFill>
                  <a:schemeClr val="tx1">
                    <a:lumMod val="75000"/>
                    <a:lumOff val="25000"/>
                  </a:schemeClr>
                </a:solidFill>
              </a:rPr>
              <a:t> в </a:t>
            </a:r>
            <a:r>
              <a:rPr dirty="0" err="1">
                <a:solidFill>
                  <a:schemeClr val="tx1">
                    <a:lumMod val="75000"/>
                    <a:lumOff val="25000"/>
                  </a:schemeClr>
                </a:solidFill>
              </a:rPr>
              <a:t>результате</a:t>
            </a:r>
            <a:r>
              <a:rPr dirty="0">
                <a:solidFill>
                  <a:schemeClr val="tx1">
                    <a:lumMod val="75000"/>
                    <a:lumOff val="25000"/>
                  </a:schemeClr>
                </a:solidFill>
              </a:rPr>
              <a:t> </a:t>
            </a:r>
            <a:r>
              <a:rPr dirty="0" err="1">
                <a:solidFill>
                  <a:schemeClr val="tx1">
                    <a:lumMod val="75000"/>
                    <a:lumOff val="25000"/>
                  </a:schemeClr>
                </a:solidFill>
              </a:rPr>
              <a:t>незащищенного</a:t>
            </a:r>
            <a:r>
              <a:rPr dirty="0">
                <a:solidFill>
                  <a:schemeClr val="tx1">
                    <a:lumMod val="75000"/>
                    <a:lumOff val="25000"/>
                  </a:schemeClr>
                </a:solidFill>
              </a:rPr>
              <a:t> </a:t>
            </a:r>
            <a:r>
              <a:rPr dirty="0" err="1">
                <a:solidFill>
                  <a:schemeClr val="tx1">
                    <a:lumMod val="75000"/>
                    <a:lumOff val="25000"/>
                  </a:schemeClr>
                </a:solidFill>
              </a:rPr>
              <a:t>секса</a:t>
            </a:r>
            <a:r>
              <a:rPr dirty="0">
                <a:solidFill>
                  <a:schemeClr val="tx1">
                    <a:lumMod val="75000"/>
                    <a:lumOff val="25000"/>
                  </a:schemeClr>
                </a:solidFill>
              </a:rPr>
              <a:t> </a:t>
            </a:r>
            <a:r>
              <a:rPr dirty="0" err="1">
                <a:solidFill>
                  <a:schemeClr val="tx1">
                    <a:lumMod val="75000"/>
                    <a:lumOff val="25000"/>
                  </a:schemeClr>
                </a:solidFill>
              </a:rPr>
              <a:t>или</a:t>
            </a:r>
            <a:r>
              <a:rPr dirty="0">
                <a:solidFill>
                  <a:schemeClr val="tx1">
                    <a:lumMod val="75000"/>
                    <a:lumOff val="25000"/>
                  </a:schemeClr>
                </a:solidFill>
              </a:rPr>
              <a:t> </a:t>
            </a:r>
            <a:r>
              <a:rPr lang="ru-RU" dirty="0">
                <a:solidFill>
                  <a:schemeClr val="tx1">
                    <a:lumMod val="75000"/>
                    <a:lumOff val="25000"/>
                  </a:schemeClr>
                </a:solidFill>
              </a:rPr>
              <a:t>при </a:t>
            </a:r>
            <a:r>
              <a:rPr dirty="0" err="1">
                <a:solidFill>
                  <a:schemeClr val="tx1">
                    <a:lumMod val="75000"/>
                    <a:lumOff val="25000"/>
                  </a:schemeClr>
                </a:solidFill>
              </a:rPr>
              <a:t>наличи</a:t>
            </a:r>
            <a:r>
              <a:rPr lang="ru-RU" dirty="0">
                <a:solidFill>
                  <a:schemeClr val="tx1">
                    <a:lumMod val="75000"/>
                    <a:lumOff val="25000"/>
                  </a:schemeClr>
                </a:solidFill>
              </a:rPr>
              <a:t>и</a:t>
            </a:r>
            <a:r>
              <a:rPr dirty="0">
                <a:solidFill>
                  <a:schemeClr val="tx1">
                    <a:lumMod val="75000"/>
                    <a:lumOff val="25000"/>
                  </a:schemeClr>
                </a:solidFill>
              </a:rPr>
              <a:t> </a:t>
            </a:r>
            <a:r>
              <a:rPr dirty="0" err="1">
                <a:solidFill>
                  <a:schemeClr val="tx1">
                    <a:lumMod val="75000"/>
                    <a:lumOff val="25000"/>
                  </a:schemeClr>
                </a:solidFill>
              </a:rPr>
              <a:t>нескольких</a:t>
            </a:r>
            <a:r>
              <a:rPr dirty="0">
                <a:solidFill>
                  <a:schemeClr val="tx1">
                    <a:lumMod val="75000"/>
                    <a:lumOff val="25000"/>
                  </a:schemeClr>
                </a:solidFill>
              </a:rPr>
              <a:t> </a:t>
            </a:r>
            <a:r>
              <a:rPr dirty="0" err="1">
                <a:solidFill>
                  <a:schemeClr val="tx1">
                    <a:lumMod val="75000"/>
                    <a:lumOff val="25000"/>
                  </a:schemeClr>
                </a:solidFill>
              </a:rPr>
              <a:t>сексуальных</a:t>
            </a:r>
            <a:r>
              <a:rPr dirty="0">
                <a:solidFill>
                  <a:schemeClr val="tx1">
                    <a:lumMod val="75000"/>
                    <a:lumOff val="25000"/>
                  </a:schemeClr>
                </a:solidFill>
              </a:rPr>
              <a:t> </a:t>
            </a:r>
            <a:r>
              <a:rPr dirty="0" err="1">
                <a:solidFill>
                  <a:schemeClr val="tx1">
                    <a:lumMod val="75000"/>
                    <a:lumOff val="25000"/>
                  </a:schemeClr>
                </a:solidFill>
              </a:rPr>
              <a:t>партнеров</a:t>
            </a:r>
            <a:r>
              <a:rPr dirty="0">
                <a:solidFill>
                  <a:schemeClr val="tx1">
                    <a:lumMod val="75000"/>
                    <a:lumOff val="25000"/>
                  </a:schemeClr>
                </a:solidFill>
              </a:rPr>
              <a:t>, </a:t>
            </a:r>
            <a:r>
              <a:rPr dirty="0" err="1">
                <a:solidFill>
                  <a:schemeClr val="tx1">
                    <a:lumMod val="75000"/>
                    <a:lumOff val="25000"/>
                  </a:schemeClr>
                </a:solidFill>
              </a:rPr>
              <a:t>например</a:t>
            </a:r>
            <a:r>
              <a:rPr dirty="0">
                <a:solidFill>
                  <a:schemeClr val="tx1">
                    <a:lumMod val="75000"/>
                    <a:lumOff val="25000"/>
                  </a:schemeClr>
                </a:solidFill>
              </a:rPr>
              <a:t> </a:t>
            </a:r>
            <a:r>
              <a:rPr lang="ru-RU" dirty="0">
                <a:solidFill>
                  <a:schemeClr val="tx1">
                    <a:lumMod val="75000"/>
                    <a:lumOff val="25000"/>
                  </a:schemeClr>
                </a:solidFill>
              </a:rPr>
              <a:t>в связи с работой в сфере секс-услуг</a:t>
            </a:r>
            <a:r>
              <a:rPr dirty="0">
                <a:solidFill>
                  <a:schemeClr val="tx1">
                    <a:lumMod val="75000"/>
                    <a:lumOff val="25000"/>
                  </a:schemeClr>
                </a:solidFill>
              </a:rPr>
              <a:t>.</a:t>
            </a:r>
            <a:endParaRPr sz="1000" b="0" i="0" u="none" strike="noStrike" cap="none" dirty="0">
              <a:solidFill>
                <a:schemeClr val="tx1">
                  <a:lumMod val="75000"/>
                  <a:lumOff val="25000"/>
                </a:schemeClr>
              </a:solidFill>
              <a:latin typeface="Arial"/>
              <a:ea typeface="Arial"/>
              <a:cs typeface="Arial"/>
              <a:sym typeface="Arial"/>
            </a:endParaRPr>
          </a:p>
        </p:txBody>
      </p:sp>
      <p:sp>
        <p:nvSpPr>
          <p:cNvPr id="241" name="Google Shape;241;p23"/>
          <p:cNvSpPr txBox="1"/>
          <p:nvPr/>
        </p:nvSpPr>
        <p:spPr>
          <a:xfrm>
            <a:off x="4846375" y="3070295"/>
            <a:ext cx="1840526" cy="2108239"/>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lang="ru-RU" b="1" dirty="0"/>
              <a:t>И</a:t>
            </a:r>
            <a:r>
              <a:rPr b="1" dirty="0" err="1"/>
              <a:t>спользование</a:t>
            </a:r>
            <a:r>
              <a:rPr b="1" dirty="0"/>
              <a:t> </a:t>
            </a:r>
            <a:r>
              <a:rPr lang="ru-RU" b="1" dirty="0"/>
              <a:t>общих или нечистых </a:t>
            </a:r>
            <a:r>
              <a:rPr b="1" dirty="0" err="1"/>
              <a:t>игл</a:t>
            </a:r>
            <a:r>
              <a:rPr b="1" dirty="0"/>
              <a:t>: </a:t>
            </a:r>
            <a:r>
              <a:rPr lang="ru-RU" dirty="0"/>
              <a:t>заключенные</a:t>
            </a:r>
            <a:r>
              <a:rPr dirty="0"/>
              <a:t> с </a:t>
            </a:r>
            <a:r>
              <a:rPr dirty="0" err="1"/>
              <a:t>большей</a:t>
            </a:r>
            <a:r>
              <a:rPr dirty="0"/>
              <a:t> </a:t>
            </a:r>
            <a:r>
              <a:rPr dirty="0" err="1"/>
              <a:t>вероятностью</a:t>
            </a:r>
            <a:r>
              <a:rPr dirty="0"/>
              <a:t> </a:t>
            </a:r>
            <a:r>
              <a:rPr lang="ru-RU" dirty="0"/>
              <a:t>заражаются </a:t>
            </a:r>
            <a:r>
              <a:rPr dirty="0" err="1"/>
              <a:t>гепатитом</a:t>
            </a:r>
            <a:r>
              <a:rPr dirty="0"/>
              <a:t> В </a:t>
            </a:r>
            <a:r>
              <a:rPr dirty="0" err="1"/>
              <a:t>или</a:t>
            </a:r>
            <a:r>
              <a:rPr dirty="0"/>
              <a:t> С </a:t>
            </a:r>
            <a:r>
              <a:rPr dirty="0" err="1"/>
              <a:t>или</a:t>
            </a:r>
            <a:r>
              <a:rPr dirty="0"/>
              <a:t> </a:t>
            </a:r>
            <a:r>
              <a:rPr dirty="0" err="1"/>
              <a:t>другими</a:t>
            </a:r>
            <a:r>
              <a:rPr dirty="0"/>
              <a:t> </a:t>
            </a:r>
            <a:r>
              <a:rPr lang="ru-RU" dirty="0"/>
              <a:t>инфекциями</a:t>
            </a:r>
            <a:r>
              <a:rPr dirty="0"/>
              <a:t> </a:t>
            </a:r>
            <a:r>
              <a:rPr dirty="0" err="1"/>
              <a:t>при</a:t>
            </a:r>
            <a:r>
              <a:rPr dirty="0"/>
              <a:t> </a:t>
            </a:r>
            <a:r>
              <a:rPr dirty="0" err="1"/>
              <a:t>использовании</a:t>
            </a:r>
            <a:r>
              <a:rPr dirty="0"/>
              <a:t> </a:t>
            </a:r>
            <a:r>
              <a:rPr dirty="0" err="1"/>
              <a:t>игл</a:t>
            </a:r>
            <a:r>
              <a:rPr dirty="0"/>
              <a:t>, </a:t>
            </a:r>
            <a:r>
              <a:rPr lang="ru-RU" dirty="0"/>
              <a:t>например, при инъекциях наркотиков или нанесении татуировок.</a:t>
            </a:r>
            <a:endParaRPr sz="1000" b="0" i="0" u="none" strike="noStrike" cap="none" dirty="0">
              <a:solidFill>
                <a:schemeClr val="dk2"/>
              </a:solidFill>
              <a:latin typeface="Arial"/>
              <a:ea typeface="Arial"/>
              <a:cs typeface="Arial"/>
              <a:sym typeface="Arial"/>
            </a:endParaRPr>
          </a:p>
        </p:txBody>
      </p:sp>
      <p:pic>
        <p:nvPicPr>
          <p:cNvPr id="242" name="Google Shape;242;p23"/>
          <p:cNvPicPr preferRelativeResize="0"/>
          <p:nvPr/>
        </p:nvPicPr>
        <p:blipFill rotWithShape="1">
          <a:blip r:embed="rId5">
            <a:alphaModFix/>
          </a:blip>
          <a:srcRect/>
          <a:stretch/>
        </p:blipFill>
        <p:spPr>
          <a:xfrm>
            <a:off x="5386500" y="2233918"/>
            <a:ext cx="725149" cy="725149"/>
          </a:xfrm>
          <a:prstGeom prst="rect">
            <a:avLst/>
          </a:prstGeom>
          <a:noFill/>
          <a:ln>
            <a:noFill/>
          </a:ln>
        </p:spPr>
      </p:pic>
      <p:sp>
        <p:nvSpPr>
          <p:cNvPr id="243" name="Google Shape;243;p23"/>
          <p:cNvSpPr txBox="1"/>
          <p:nvPr/>
        </p:nvSpPr>
        <p:spPr>
          <a:xfrm>
            <a:off x="6865750" y="3053465"/>
            <a:ext cx="18054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defRPr sz="1000">
                <a:solidFill>
                  <a:schemeClr val="dk2"/>
                </a:solidFill>
                <a:latin typeface="Arial"/>
                <a:ea typeface="Arial"/>
                <a:cs typeface="Arial"/>
                <a:sym typeface="Arial"/>
              </a:defRPr>
            </a:pPr>
            <a:r>
              <a:rPr b="1" dirty="0" err="1"/>
              <a:t>Употребление</a:t>
            </a:r>
            <a:r>
              <a:rPr b="1" dirty="0"/>
              <a:t> </a:t>
            </a:r>
            <a:r>
              <a:rPr lang="ru-RU" b="1" dirty="0"/>
              <a:t>грязных </a:t>
            </a:r>
            <a:r>
              <a:rPr b="1" dirty="0" err="1"/>
              <a:t>наркотиков</a:t>
            </a:r>
            <a:r>
              <a:rPr b="1" dirty="0"/>
              <a:t>: </a:t>
            </a:r>
            <a:r>
              <a:rPr dirty="0" err="1"/>
              <a:t>например</a:t>
            </a:r>
            <a:r>
              <a:rPr dirty="0"/>
              <a:t>, </a:t>
            </a:r>
            <a:r>
              <a:rPr dirty="0" err="1"/>
              <a:t>прием</a:t>
            </a:r>
            <a:r>
              <a:rPr dirty="0"/>
              <a:t> </a:t>
            </a:r>
            <a:r>
              <a:rPr lang="ru-RU" dirty="0"/>
              <a:t>наркотиков</a:t>
            </a:r>
            <a:r>
              <a:rPr dirty="0"/>
              <a:t>, </a:t>
            </a:r>
            <a:r>
              <a:rPr lang="ru-RU" dirty="0"/>
              <a:t>смешанных с землей</a:t>
            </a:r>
            <a:r>
              <a:rPr dirty="0"/>
              <a:t>, </a:t>
            </a:r>
            <a:r>
              <a:rPr dirty="0" err="1"/>
              <a:t>может</a:t>
            </a:r>
            <a:r>
              <a:rPr dirty="0"/>
              <a:t> </a:t>
            </a:r>
            <a:r>
              <a:rPr dirty="0" err="1"/>
              <a:t>привести</a:t>
            </a:r>
            <a:r>
              <a:rPr dirty="0"/>
              <a:t> к </a:t>
            </a:r>
            <a:r>
              <a:rPr lang="ru-RU" dirty="0"/>
              <a:t>заражению</a:t>
            </a:r>
            <a:r>
              <a:rPr dirty="0"/>
              <a:t> </a:t>
            </a:r>
            <a:r>
              <a:rPr dirty="0" err="1"/>
              <a:t>столбняк</a:t>
            </a:r>
            <a:r>
              <a:rPr lang="ru-RU" dirty="0"/>
              <a:t>ом</a:t>
            </a:r>
            <a:r>
              <a:rPr dirty="0"/>
              <a:t>. </a:t>
            </a:r>
            <a:endParaRPr sz="1000" b="0" i="0" u="none" strike="noStrike" cap="none" dirty="0">
              <a:solidFill>
                <a:schemeClr val="dk2"/>
              </a:solidFill>
              <a:latin typeface="Arial"/>
              <a:ea typeface="Arial"/>
              <a:cs typeface="Arial"/>
              <a:sym typeface="Arial"/>
            </a:endParaRPr>
          </a:p>
        </p:txBody>
      </p:sp>
      <p:pic>
        <p:nvPicPr>
          <p:cNvPr id="244" name="Google Shape;244;p23"/>
          <p:cNvPicPr preferRelativeResize="0"/>
          <p:nvPr/>
        </p:nvPicPr>
        <p:blipFill rotWithShape="1">
          <a:blip r:embed="rId6">
            <a:alphaModFix/>
          </a:blip>
          <a:srcRect/>
          <a:stretch/>
        </p:blipFill>
        <p:spPr>
          <a:xfrm>
            <a:off x="7405875" y="2214615"/>
            <a:ext cx="725149" cy="725149"/>
          </a:xfrm>
          <a:prstGeom prst="rect">
            <a:avLst/>
          </a:prstGeom>
          <a:noFill/>
          <a:ln>
            <a:noFill/>
          </a:ln>
        </p:spPr>
      </p:pic>
      <p:sp>
        <p:nvSpPr>
          <p:cNvPr id="245" name="Google Shape;245;p23"/>
          <p:cNvSpPr txBox="1"/>
          <p:nvPr/>
        </p:nvSpPr>
        <p:spPr>
          <a:xfrm>
            <a:off x="446500" y="1384175"/>
            <a:ext cx="8349000" cy="108180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defRPr sz="1400">
                <a:solidFill>
                  <a:schemeClr val="dk2"/>
                </a:solidFill>
                <a:latin typeface="Arial"/>
                <a:ea typeface="Arial"/>
                <a:cs typeface="Arial"/>
                <a:sym typeface="Arial"/>
              </a:defRPr>
            </a:pPr>
            <a:r>
              <a:rPr lang="ru-RU" dirty="0"/>
              <a:t>Описанные ниже модели поведения или обстоятельства</a:t>
            </a:r>
            <a:r>
              <a:rPr dirty="0"/>
              <a:t> </a:t>
            </a:r>
            <a:r>
              <a:rPr dirty="0" err="1"/>
              <a:t>делают</a:t>
            </a:r>
            <a:r>
              <a:rPr dirty="0"/>
              <a:t> </a:t>
            </a:r>
            <a:r>
              <a:rPr lang="ru-RU" dirty="0"/>
              <a:t>заключенных</a:t>
            </a:r>
            <a:r>
              <a:rPr dirty="0"/>
              <a:t> </a:t>
            </a:r>
            <a:r>
              <a:rPr dirty="0" err="1"/>
              <a:t>более</a:t>
            </a:r>
            <a:r>
              <a:rPr dirty="0"/>
              <a:t> </a:t>
            </a:r>
            <a:r>
              <a:rPr lang="ru-RU" dirty="0"/>
              <a:t>уязвимыми к заражению инфекционными заболеваниями</a:t>
            </a:r>
            <a:r>
              <a:rPr dirty="0"/>
              <a:t> </a:t>
            </a:r>
            <a:r>
              <a:rPr dirty="0" err="1"/>
              <a:t>до</a:t>
            </a:r>
            <a:r>
              <a:rPr dirty="0"/>
              <a:t> </a:t>
            </a:r>
            <a:r>
              <a:rPr lang="ru-RU" dirty="0"/>
              <a:t>попадания в тюрьму</a:t>
            </a:r>
            <a:r>
              <a:rPr dirty="0"/>
              <a:t>. </a:t>
            </a:r>
            <a:r>
              <a:rPr dirty="0" err="1"/>
              <a:t>Вот</a:t>
            </a:r>
            <a:r>
              <a:rPr dirty="0"/>
              <a:t> </a:t>
            </a:r>
            <a:r>
              <a:rPr dirty="0" err="1"/>
              <a:t>несколько</a:t>
            </a:r>
            <a:r>
              <a:rPr dirty="0"/>
              <a:t> </a:t>
            </a:r>
            <a:r>
              <a:rPr dirty="0" err="1"/>
              <a:t>кратких</a:t>
            </a:r>
            <a:r>
              <a:rPr dirty="0"/>
              <a:t> </a:t>
            </a:r>
            <a:r>
              <a:rPr dirty="0" err="1"/>
              <a:t>объяснений</a:t>
            </a:r>
            <a:r>
              <a:rPr lang="ru-RU" dirty="0"/>
              <a:t> </a:t>
            </a:r>
            <a:r>
              <a:rPr lang="ru-RU" dirty="0">
                <a:solidFill>
                  <a:schemeClr val="dk2"/>
                </a:solidFill>
              </a:rPr>
              <a:t>причин этому</a:t>
            </a:r>
            <a:r>
              <a:rPr dirty="0">
                <a:solidFill>
                  <a:schemeClr val="dk2"/>
                </a:solidFil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95"/>
        <p:cNvGrpSpPr/>
        <p:nvPr/>
      </p:nvGrpSpPr>
      <p:grpSpPr>
        <a:xfrm>
          <a:off x="0" y="0"/>
          <a:ext cx="0" cy="0"/>
          <a:chOff x="0" y="0"/>
          <a:chExt cx="0" cy="0"/>
        </a:xfrm>
      </p:grpSpPr>
      <p:sp>
        <p:nvSpPr>
          <p:cNvPr id="96" name="Google Shape;96;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lgn="ctr" rtl="0">
              <a:lnSpc>
                <a:spcPct val="100000"/>
              </a:lnSpc>
              <a:spcBef>
                <a:spcPts val="0"/>
              </a:spcBef>
              <a:spcAft>
                <a:spcPts val="0"/>
              </a:spcAft>
              <a:buSzPts val="5200"/>
              <a:buAutoNum type="arabicPeriod"/>
            </a:pPr>
            <a:r>
              <a:rPr lang="ru-RU" dirty="0"/>
              <a:t> </a:t>
            </a:r>
            <a:r>
              <a:rPr dirty="0" err="1"/>
              <a:t>Введение</a:t>
            </a:r>
            <a:endParaRPr dirty="0"/>
          </a:p>
        </p:txBody>
      </p:sp>
      <p:sp>
        <p:nvSpPr>
          <p:cNvPr id="97" name="Google Shape;97;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t>[</a:t>
            </a:r>
            <a:r>
              <a:rPr dirty="0"/>
              <a:t>15 </a:t>
            </a:r>
            <a:r>
              <a:rPr dirty="0" err="1"/>
              <a:t>мин</a:t>
            </a:r>
            <a:r>
              <a:rPr lang="ru-RU" dirty="0" err="1"/>
              <a:t>ут</a:t>
            </a:r>
            <a:r>
              <a:rPr lang="en-US" dirty="0"/>
              <a:t>]</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49"/>
        <p:cNvGrpSpPr/>
        <p:nvPr/>
      </p:nvGrpSpPr>
      <p:grpSpPr>
        <a:xfrm>
          <a:off x="0" y="0"/>
          <a:ext cx="0" cy="0"/>
          <a:chOff x="0" y="0"/>
          <a:chExt cx="0" cy="0"/>
        </a:xfrm>
      </p:grpSpPr>
      <p:sp>
        <p:nvSpPr>
          <p:cNvPr id="250" name="Google Shape;250;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251" name="Google Shape;251;p24"/>
          <p:cNvSpPr txBox="1">
            <a:spLocks noGrp="1"/>
          </p:cNvSpPr>
          <p:nvPr>
            <p:ph type="title"/>
          </p:nvPr>
        </p:nvSpPr>
        <p:spPr>
          <a:xfrm>
            <a:off x="311700" y="14208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актуальна? (До попадания в тюрьму)</a:t>
            </a:r>
            <a:endParaRPr b="1" dirty="0"/>
          </a:p>
        </p:txBody>
      </p:sp>
      <p:sp>
        <p:nvSpPr>
          <p:cNvPr id="252" name="Google Shape;252;p24"/>
          <p:cNvSpPr txBox="1"/>
          <p:nvPr/>
        </p:nvSpPr>
        <p:spPr>
          <a:xfrm>
            <a:off x="483300" y="3829885"/>
            <a:ext cx="8349000" cy="108180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defRPr sz="1400">
                <a:solidFill>
                  <a:schemeClr val="dk2"/>
                </a:solidFill>
                <a:latin typeface="Arial"/>
                <a:ea typeface="Arial"/>
                <a:cs typeface="Arial"/>
                <a:sym typeface="Arial"/>
              </a:defRPr>
            </a:pPr>
            <a:r>
              <a:rPr dirty="0" err="1"/>
              <a:t>Все</a:t>
            </a:r>
            <a:r>
              <a:rPr dirty="0"/>
              <a:t> </a:t>
            </a:r>
            <a:r>
              <a:rPr dirty="0" err="1"/>
              <a:t>эти</a:t>
            </a:r>
            <a:r>
              <a:rPr dirty="0"/>
              <a:t> </a:t>
            </a:r>
            <a:r>
              <a:rPr b="1" dirty="0" err="1"/>
              <a:t>факторы</a:t>
            </a:r>
            <a:r>
              <a:rPr b="1" dirty="0"/>
              <a:t> </a:t>
            </a:r>
            <a:r>
              <a:rPr dirty="0" err="1"/>
              <a:t>означают</a:t>
            </a:r>
            <a:r>
              <a:rPr dirty="0"/>
              <a:t>, </a:t>
            </a:r>
            <a:r>
              <a:rPr dirty="0" err="1"/>
              <a:t>что</a:t>
            </a:r>
            <a:r>
              <a:rPr dirty="0"/>
              <a:t> </a:t>
            </a:r>
            <a:r>
              <a:rPr lang="ru-RU" dirty="0"/>
              <a:t>еще до попадания в тюрьму эта группа населения </a:t>
            </a:r>
            <a:r>
              <a:rPr lang="ru-RU" b="1" dirty="0"/>
              <a:t>чаще страдает</a:t>
            </a:r>
            <a:r>
              <a:rPr lang="ru-RU" dirty="0"/>
              <a:t> </a:t>
            </a:r>
            <a:r>
              <a:rPr lang="ru-RU" b="1" dirty="0"/>
              <a:t>рядом инфекционных заболеваний и реже</a:t>
            </a:r>
            <a:r>
              <a:rPr lang="ru-RU" dirty="0"/>
              <a:t>, чем население в целом, </a:t>
            </a:r>
            <a:r>
              <a:rPr lang="ru-RU" b="1" dirty="0"/>
              <a:t>проходит вакцинацию</a:t>
            </a:r>
            <a:r>
              <a:rPr lang="ru-RU" dirty="0"/>
              <a:t>.</a:t>
            </a:r>
          </a:p>
        </p:txBody>
      </p:sp>
      <p:sp>
        <p:nvSpPr>
          <p:cNvPr id="253" name="Google Shape;253;p24"/>
          <p:cNvSpPr txBox="1"/>
          <p:nvPr/>
        </p:nvSpPr>
        <p:spPr>
          <a:xfrm>
            <a:off x="2928325" y="2241925"/>
            <a:ext cx="2451488" cy="1754296"/>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b="1" dirty="0" err="1"/>
              <a:t>Доступ</a:t>
            </a:r>
            <a:r>
              <a:rPr b="1" dirty="0"/>
              <a:t> к </a:t>
            </a:r>
            <a:r>
              <a:rPr b="1" dirty="0" err="1"/>
              <a:t>медицинскому</a:t>
            </a:r>
            <a:r>
              <a:rPr b="1" dirty="0"/>
              <a:t> </a:t>
            </a:r>
            <a:r>
              <a:rPr b="1" dirty="0" err="1"/>
              <a:t>обслуживанию</a:t>
            </a:r>
            <a:r>
              <a:rPr b="1" dirty="0"/>
              <a:t>: </a:t>
            </a:r>
            <a:r>
              <a:rPr lang="ru-RU" dirty="0"/>
              <a:t>заключенные</a:t>
            </a:r>
            <a:r>
              <a:rPr dirty="0"/>
              <a:t> </a:t>
            </a:r>
            <a:r>
              <a:rPr dirty="0" err="1"/>
              <a:t>чаще</a:t>
            </a:r>
            <a:r>
              <a:rPr dirty="0"/>
              <a:t> </a:t>
            </a:r>
            <a:r>
              <a:rPr dirty="0" err="1"/>
              <a:t>всего</a:t>
            </a:r>
            <a:r>
              <a:rPr dirty="0"/>
              <a:t> </a:t>
            </a:r>
            <a:r>
              <a:rPr lang="ru-RU" dirty="0"/>
              <a:t>являются выходцами из среды с низким уровнем доступа к </a:t>
            </a:r>
            <a:r>
              <a:rPr dirty="0" err="1"/>
              <a:t>медицинскому</a:t>
            </a:r>
            <a:r>
              <a:rPr dirty="0"/>
              <a:t> </a:t>
            </a:r>
            <a:r>
              <a:rPr dirty="0" err="1"/>
              <a:t>обслуживанию</a:t>
            </a:r>
            <a:r>
              <a:rPr dirty="0"/>
              <a:t>. </a:t>
            </a:r>
            <a:r>
              <a:rPr dirty="0" err="1"/>
              <a:t>Это</a:t>
            </a:r>
            <a:r>
              <a:rPr dirty="0"/>
              <a:t> </a:t>
            </a:r>
            <a:r>
              <a:rPr dirty="0" err="1"/>
              <a:t>может</a:t>
            </a:r>
            <a:r>
              <a:rPr dirty="0"/>
              <a:t> </a:t>
            </a:r>
            <a:r>
              <a:rPr lang="ru-RU" dirty="0"/>
              <a:t>означать</a:t>
            </a:r>
            <a:r>
              <a:rPr dirty="0"/>
              <a:t>, </a:t>
            </a:r>
            <a:r>
              <a:rPr lang="ru-RU" dirty="0"/>
              <a:t>что такие люди не посещали медицинские учреждения, в том числе и с целью вакцинации.</a:t>
            </a:r>
            <a:endParaRPr sz="1000" b="0" i="0" u="none" strike="noStrike" cap="none" dirty="0">
              <a:solidFill>
                <a:schemeClr val="dk2"/>
              </a:solidFill>
              <a:latin typeface="Arial"/>
              <a:ea typeface="Arial"/>
              <a:cs typeface="Arial"/>
              <a:sym typeface="Arial"/>
            </a:endParaRPr>
          </a:p>
        </p:txBody>
      </p:sp>
      <p:sp>
        <p:nvSpPr>
          <p:cNvPr id="254" name="Google Shape;254;p24"/>
          <p:cNvSpPr txBox="1"/>
          <p:nvPr/>
        </p:nvSpPr>
        <p:spPr>
          <a:xfrm>
            <a:off x="5743649" y="2191270"/>
            <a:ext cx="2519609" cy="1754296"/>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lang="ru-RU" b="1" dirty="0"/>
              <a:t>Возможность санитарного просвещения</a:t>
            </a:r>
            <a:r>
              <a:rPr b="1" dirty="0"/>
              <a:t>: </a:t>
            </a:r>
            <a:r>
              <a:rPr lang="ru-RU" dirty="0"/>
              <a:t>заключенные</a:t>
            </a:r>
            <a:r>
              <a:rPr dirty="0"/>
              <a:t> </a:t>
            </a:r>
            <a:r>
              <a:rPr dirty="0" err="1"/>
              <a:t>чаще</a:t>
            </a:r>
            <a:r>
              <a:rPr dirty="0"/>
              <a:t> </a:t>
            </a:r>
            <a:r>
              <a:rPr dirty="0" err="1"/>
              <a:t>всего</a:t>
            </a:r>
            <a:r>
              <a:rPr dirty="0"/>
              <a:t> </a:t>
            </a:r>
            <a:r>
              <a:rPr lang="ru-RU" dirty="0"/>
              <a:t>являются выходцами из среды с низким уровнем возможностей для санитарного просвещения</a:t>
            </a:r>
            <a:r>
              <a:rPr dirty="0"/>
              <a:t>. </a:t>
            </a:r>
            <a:r>
              <a:rPr lang="ru-RU" dirty="0"/>
              <a:t>Это может означать снижение осведомленности о пользе медицинских вмешательств, таких как вакцинация.</a:t>
            </a:r>
            <a:endParaRPr sz="1000" b="0" i="0" u="none" strike="noStrike" cap="none" dirty="0">
              <a:solidFill>
                <a:schemeClr val="dk2"/>
              </a:solidFill>
              <a:latin typeface="Arial"/>
              <a:ea typeface="Arial"/>
              <a:cs typeface="Arial"/>
              <a:sym typeface="Arial"/>
            </a:endParaRPr>
          </a:p>
        </p:txBody>
      </p:sp>
      <p:pic>
        <p:nvPicPr>
          <p:cNvPr id="255" name="Google Shape;255;p24"/>
          <p:cNvPicPr preferRelativeResize="0"/>
          <p:nvPr/>
        </p:nvPicPr>
        <p:blipFill rotWithShape="1">
          <a:blip r:embed="rId3">
            <a:alphaModFix/>
          </a:blip>
          <a:srcRect/>
          <a:stretch/>
        </p:blipFill>
        <p:spPr>
          <a:xfrm>
            <a:off x="3862950" y="1504225"/>
            <a:ext cx="572700" cy="572700"/>
          </a:xfrm>
          <a:prstGeom prst="rect">
            <a:avLst/>
          </a:prstGeom>
          <a:noFill/>
          <a:ln>
            <a:noFill/>
          </a:ln>
        </p:spPr>
      </p:pic>
      <p:pic>
        <p:nvPicPr>
          <p:cNvPr id="256" name="Google Shape;256;p24"/>
          <p:cNvPicPr preferRelativeResize="0"/>
          <p:nvPr/>
        </p:nvPicPr>
        <p:blipFill rotWithShape="1">
          <a:blip r:embed="rId4">
            <a:alphaModFix/>
          </a:blip>
          <a:srcRect/>
          <a:stretch/>
        </p:blipFill>
        <p:spPr>
          <a:xfrm>
            <a:off x="6505324" y="1363975"/>
            <a:ext cx="725149" cy="725149"/>
          </a:xfrm>
          <a:prstGeom prst="rect">
            <a:avLst/>
          </a:prstGeom>
          <a:noFill/>
          <a:ln>
            <a:noFill/>
          </a:ln>
        </p:spPr>
      </p:pic>
      <p:pic>
        <p:nvPicPr>
          <p:cNvPr id="257" name="Google Shape;257;p24"/>
          <p:cNvPicPr preferRelativeResize="0"/>
          <p:nvPr/>
        </p:nvPicPr>
        <p:blipFill rotWithShape="1">
          <a:blip r:embed="rId5">
            <a:alphaModFix/>
          </a:blip>
          <a:srcRect/>
          <a:stretch/>
        </p:blipFill>
        <p:spPr>
          <a:xfrm>
            <a:off x="1089900" y="1504225"/>
            <a:ext cx="572700" cy="572700"/>
          </a:xfrm>
          <a:prstGeom prst="rect">
            <a:avLst/>
          </a:prstGeom>
          <a:noFill/>
          <a:ln>
            <a:noFill/>
          </a:ln>
        </p:spPr>
      </p:pic>
      <p:sp>
        <p:nvSpPr>
          <p:cNvPr id="258" name="Google Shape;258;p24"/>
          <p:cNvSpPr txBox="1"/>
          <p:nvPr/>
        </p:nvSpPr>
        <p:spPr>
          <a:xfrm>
            <a:off x="276150" y="2292250"/>
            <a:ext cx="2200200"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defRPr sz="1000">
                <a:solidFill>
                  <a:schemeClr val="dk2"/>
                </a:solidFill>
                <a:latin typeface="Arial"/>
                <a:ea typeface="Arial"/>
                <a:cs typeface="Arial"/>
                <a:sym typeface="Arial"/>
              </a:defRPr>
            </a:pPr>
            <a:r>
              <a:rPr lang="ru-RU" b="1" dirty="0"/>
              <a:t>Сопутствующие хронические заболевания</a:t>
            </a:r>
            <a:r>
              <a:rPr b="1" dirty="0"/>
              <a:t>: </a:t>
            </a:r>
            <a:r>
              <a:rPr lang="ru-RU" dirty="0"/>
              <a:t>заключенные</a:t>
            </a:r>
            <a:r>
              <a:rPr dirty="0"/>
              <a:t> с </a:t>
            </a:r>
            <a:r>
              <a:rPr dirty="0" err="1"/>
              <a:t>большей</a:t>
            </a:r>
            <a:r>
              <a:rPr dirty="0"/>
              <a:t> </a:t>
            </a:r>
            <a:r>
              <a:rPr dirty="0" err="1"/>
              <a:t>вероятностью</a:t>
            </a:r>
            <a:r>
              <a:rPr dirty="0"/>
              <a:t> </a:t>
            </a:r>
            <a:r>
              <a:rPr dirty="0" err="1"/>
              <a:t>будут</a:t>
            </a:r>
            <a:r>
              <a:rPr dirty="0"/>
              <a:t> </a:t>
            </a:r>
            <a:r>
              <a:rPr dirty="0" err="1"/>
              <a:t>иметь</a:t>
            </a:r>
            <a:r>
              <a:rPr dirty="0"/>
              <a:t> </a:t>
            </a:r>
            <a:r>
              <a:rPr lang="ru-RU" dirty="0"/>
              <a:t>сопутствующие хронические заболевания</a:t>
            </a:r>
            <a:r>
              <a:rPr dirty="0"/>
              <a:t>, </a:t>
            </a:r>
            <a:r>
              <a:rPr dirty="0" err="1"/>
              <a:t>такие</a:t>
            </a:r>
            <a:r>
              <a:rPr dirty="0"/>
              <a:t> </a:t>
            </a:r>
            <a:r>
              <a:rPr dirty="0" err="1"/>
              <a:t>как</a:t>
            </a:r>
            <a:r>
              <a:rPr dirty="0"/>
              <a:t> </a:t>
            </a:r>
            <a:r>
              <a:rPr dirty="0" err="1"/>
              <a:t>проблемы</a:t>
            </a:r>
            <a:r>
              <a:rPr dirty="0"/>
              <a:t> с </a:t>
            </a:r>
            <a:r>
              <a:rPr dirty="0" err="1"/>
              <a:t>сердцем</a:t>
            </a:r>
            <a:r>
              <a:rPr dirty="0"/>
              <a:t>, </a:t>
            </a:r>
            <a:r>
              <a:rPr dirty="0" err="1"/>
              <a:t>астм</a:t>
            </a:r>
            <a:r>
              <a:rPr lang="ru-RU" dirty="0"/>
              <a:t>у</a:t>
            </a:r>
            <a:r>
              <a:rPr dirty="0"/>
              <a:t>, </a:t>
            </a:r>
            <a:r>
              <a:rPr dirty="0" err="1"/>
              <a:t>артрит</a:t>
            </a:r>
            <a:r>
              <a:rPr dirty="0"/>
              <a:t>, </a:t>
            </a:r>
            <a:r>
              <a:rPr lang="ru-RU" dirty="0"/>
              <a:t>онкологию</a:t>
            </a:r>
            <a:r>
              <a:rPr dirty="0"/>
              <a:t> </a:t>
            </a:r>
            <a:r>
              <a:rPr dirty="0" err="1"/>
              <a:t>или</a:t>
            </a:r>
            <a:r>
              <a:rPr dirty="0"/>
              <a:t> </a:t>
            </a:r>
            <a:r>
              <a:rPr dirty="0" err="1"/>
              <a:t>диабет</a:t>
            </a:r>
            <a:r>
              <a:rPr dirty="0"/>
              <a:t>.</a:t>
            </a:r>
            <a:endParaRPr sz="1000" b="0" i="0" u="none" strike="noStrike" cap="none" dirty="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62"/>
        <p:cNvGrpSpPr/>
        <p:nvPr/>
      </p:nvGrpSpPr>
      <p:grpSpPr>
        <a:xfrm>
          <a:off x="0" y="0"/>
          <a:ext cx="0" cy="0"/>
          <a:chOff x="0" y="0"/>
          <a:chExt cx="0" cy="0"/>
        </a:xfrm>
      </p:grpSpPr>
      <p:sp>
        <p:nvSpPr>
          <p:cNvPr id="263" name="Google Shape;263;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264" name="Google Shape;26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актуальна? (</a:t>
            </a:r>
            <a:r>
              <a:rPr dirty="0"/>
              <a:t>В </a:t>
            </a:r>
            <a:r>
              <a:rPr dirty="0" err="1"/>
              <a:t>тюрьм</a:t>
            </a:r>
            <a:r>
              <a:rPr lang="ru-RU" dirty="0"/>
              <a:t>е)</a:t>
            </a:r>
            <a:endParaRPr b="1" dirty="0"/>
          </a:p>
        </p:txBody>
      </p:sp>
      <p:sp>
        <p:nvSpPr>
          <p:cNvPr id="265" name="Google Shape;265;p25"/>
          <p:cNvSpPr txBox="1"/>
          <p:nvPr/>
        </p:nvSpPr>
        <p:spPr>
          <a:xfrm>
            <a:off x="483300" y="1339375"/>
            <a:ext cx="8349000" cy="213286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defRPr sz="1400">
                <a:solidFill>
                  <a:schemeClr val="dk2"/>
                </a:solidFill>
                <a:latin typeface="Arial"/>
                <a:ea typeface="Arial"/>
                <a:cs typeface="Arial"/>
                <a:sym typeface="Arial"/>
              </a:defRPr>
            </a:pPr>
            <a:r>
              <a:rPr dirty="0" err="1"/>
              <a:t>Как</a:t>
            </a:r>
            <a:r>
              <a:rPr dirty="0"/>
              <a:t> </a:t>
            </a:r>
            <a:r>
              <a:rPr dirty="0" err="1"/>
              <a:t>только</a:t>
            </a:r>
            <a:r>
              <a:rPr dirty="0"/>
              <a:t> </a:t>
            </a:r>
            <a:r>
              <a:rPr dirty="0" err="1"/>
              <a:t>люди</a:t>
            </a:r>
            <a:r>
              <a:rPr dirty="0"/>
              <a:t> </a:t>
            </a:r>
            <a:r>
              <a:rPr dirty="0" err="1"/>
              <a:t>попадают</a:t>
            </a:r>
            <a:r>
              <a:rPr dirty="0"/>
              <a:t> в </a:t>
            </a:r>
            <a:r>
              <a:rPr dirty="0" err="1"/>
              <a:t>тюрьму</a:t>
            </a:r>
            <a:r>
              <a:rPr dirty="0"/>
              <a:t>, </a:t>
            </a:r>
            <a:r>
              <a:rPr lang="ru-RU" dirty="0"/>
              <a:t>они сталкиваются с</a:t>
            </a:r>
            <a:r>
              <a:rPr dirty="0"/>
              <a:t> </a:t>
            </a:r>
            <a:r>
              <a:rPr dirty="0" err="1"/>
              <a:t>ряд</a:t>
            </a:r>
            <a:r>
              <a:rPr lang="ru-RU" dirty="0"/>
              <a:t>ом</a:t>
            </a:r>
            <a:r>
              <a:rPr dirty="0"/>
              <a:t> </a:t>
            </a:r>
            <a:r>
              <a:rPr dirty="0" err="1"/>
              <a:t>факторов</a:t>
            </a:r>
            <a:r>
              <a:rPr dirty="0"/>
              <a:t>, </a:t>
            </a:r>
            <a:r>
              <a:rPr b="1" dirty="0" err="1"/>
              <a:t>связанных</a:t>
            </a:r>
            <a:r>
              <a:rPr b="1" dirty="0"/>
              <a:t> с </a:t>
            </a:r>
            <a:r>
              <a:rPr b="1" dirty="0" err="1"/>
              <a:t>самими</a:t>
            </a:r>
            <a:r>
              <a:rPr b="1" dirty="0"/>
              <a:t> </a:t>
            </a:r>
            <a:r>
              <a:rPr b="1" dirty="0" err="1"/>
              <a:t>тюрьмами</a:t>
            </a:r>
            <a:r>
              <a:rPr dirty="0"/>
              <a:t> и </a:t>
            </a:r>
            <a:r>
              <a:rPr b="1" dirty="0" err="1"/>
              <a:t>поведением</a:t>
            </a:r>
            <a:r>
              <a:rPr b="1" dirty="0"/>
              <a:t>, </a:t>
            </a:r>
            <a:r>
              <a:rPr b="1" dirty="0" err="1"/>
              <a:t>которое</a:t>
            </a:r>
            <a:r>
              <a:rPr b="1" dirty="0"/>
              <a:t> </a:t>
            </a:r>
            <a:r>
              <a:rPr b="1" dirty="0" err="1"/>
              <a:t>обычно</a:t>
            </a:r>
            <a:r>
              <a:rPr b="1" dirty="0"/>
              <a:t> </a:t>
            </a:r>
            <a:r>
              <a:rPr b="1" dirty="0" err="1"/>
              <a:t>наблюдается</a:t>
            </a:r>
            <a:r>
              <a:rPr b="1" dirty="0"/>
              <a:t> у </a:t>
            </a:r>
            <a:r>
              <a:rPr lang="ru-RU" b="1" dirty="0"/>
              <a:t>заключенных</a:t>
            </a:r>
            <a:r>
              <a:rPr dirty="0"/>
              <a:t>, </a:t>
            </a:r>
            <a:r>
              <a:rPr dirty="0" err="1"/>
              <a:t>что</a:t>
            </a:r>
            <a:r>
              <a:rPr dirty="0"/>
              <a:t> </a:t>
            </a:r>
            <a:r>
              <a:rPr dirty="0" err="1"/>
              <a:t>делает</a:t>
            </a:r>
            <a:r>
              <a:rPr dirty="0"/>
              <a:t> </a:t>
            </a:r>
            <a:r>
              <a:rPr lang="ru-RU" dirty="0"/>
              <a:t>заключенных</a:t>
            </a:r>
            <a:r>
              <a:rPr dirty="0"/>
              <a:t> </a:t>
            </a:r>
            <a:r>
              <a:rPr dirty="0" err="1"/>
              <a:t>более</a:t>
            </a:r>
            <a:r>
              <a:rPr dirty="0"/>
              <a:t> </a:t>
            </a:r>
            <a:r>
              <a:rPr lang="ru-RU" dirty="0"/>
              <a:t>уязвимыми к заражению инфекционными заболеваниями</a:t>
            </a:r>
            <a:r>
              <a:rPr dirty="0"/>
              <a:t>. </a:t>
            </a:r>
            <a:r>
              <a:rPr lang="ru-RU" dirty="0"/>
              <a:t>Это</a:t>
            </a:r>
            <a:r>
              <a:rPr dirty="0"/>
              <a:t> </a:t>
            </a:r>
            <a:r>
              <a:rPr lang="ru-RU" b="1" dirty="0"/>
              <a:t>относится</a:t>
            </a:r>
            <a:r>
              <a:rPr b="1" dirty="0"/>
              <a:t> </a:t>
            </a:r>
            <a:r>
              <a:rPr lang="ru-RU" b="1" dirty="0"/>
              <a:t>не ко</a:t>
            </a:r>
            <a:r>
              <a:rPr b="1" dirty="0"/>
              <a:t> </a:t>
            </a:r>
            <a:r>
              <a:rPr b="1" dirty="0" err="1"/>
              <a:t>все</a:t>
            </a:r>
            <a:r>
              <a:rPr lang="ru-RU" b="1" dirty="0"/>
              <a:t>м заключенным</a:t>
            </a:r>
            <a:r>
              <a:rPr dirty="0"/>
              <a:t>. </a:t>
            </a:r>
            <a:endParaRPr lang="ru-RU" dirty="0"/>
          </a:p>
          <a:p>
            <a:pPr marL="0" marR="0" lvl="0" indent="0" algn="l" rtl="0">
              <a:lnSpc>
                <a:spcPct val="115000"/>
              </a:lnSpc>
              <a:spcBef>
                <a:spcPts val="0"/>
              </a:spcBef>
              <a:spcAft>
                <a:spcPts val="1200"/>
              </a:spcAft>
              <a:buClr>
                <a:srgbClr val="000000"/>
              </a:buClr>
              <a:buSzPts val="1400"/>
              <a:buFont typeface="Arial"/>
              <a:buNone/>
              <a:defRPr sz="1400">
                <a:solidFill>
                  <a:schemeClr val="dk2"/>
                </a:solidFill>
                <a:latin typeface="Arial"/>
                <a:ea typeface="Arial"/>
                <a:cs typeface="Arial"/>
                <a:sym typeface="Arial"/>
              </a:defRPr>
            </a:pPr>
            <a:endParaRPr lang="ru-RU" sz="1400" b="0" i="0" u="none" strike="noStrike" cap="none" dirty="0">
              <a:solidFill>
                <a:schemeClr val="dk2"/>
              </a:solidFill>
              <a:latin typeface="Arial"/>
              <a:ea typeface="Arial"/>
              <a:cs typeface="Arial"/>
              <a:sym typeface="Arial"/>
            </a:endParaRPr>
          </a:p>
          <a:p>
            <a:pPr marL="0" marR="0" lvl="0" indent="0" algn="l" rtl="0">
              <a:lnSpc>
                <a:spcPct val="115000"/>
              </a:lnSpc>
              <a:spcBef>
                <a:spcPts val="0"/>
              </a:spcBef>
              <a:spcAft>
                <a:spcPts val="1200"/>
              </a:spcAft>
              <a:buClr>
                <a:srgbClr val="000000"/>
              </a:buClr>
              <a:buSzPts val="1400"/>
              <a:buFont typeface="Arial"/>
              <a:buNone/>
              <a:defRPr sz="1400">
                <a:solidFill>
                  <a:schemeClr val="dk2"/>
                </a:solidFill>
                <a:latin typeface="Arial"/>
                <a:ea typeface="Arial"/>
                <a:cs typeface="Arial"/>
                <a:sym typeface="Arial"/>
              </a:defRPr>
            </a:pPr>
            <a:endParaRPr lang="ru-RU" dirty="0">
              <a:solidFill>
                <a:schemeClr val="dk2"/>
              </a:solidFill>
            </a:endParaRPr>
          </a:p>
        </p:txBody>
      </p:sp>
      <p:sp>
        <p:nvSpPr>
          <p:cNvPr id="266" name="Google Shape;266;p25"/>
          <p:cNvSpPr/>
          <p:nvPr/>
        </p:nvSpPr>
        <p:spPr>
          <a:xfrm>
            <a:off x="3233100" y="2235175"/>
            <a:ext cx="2849400" cy="2832900"/>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5"/>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defRPr sz="1200" b="1">
                <a:solidFill>
                  <a:srgbClr val="000000"/>
                </a:solidFill>
                <a:latin typeface="Arial"/>
                <a:ea typeface="Arial"/>
                <a:cs typeface="Arial"/>
                <a:sym typeface="Arial"/>
              </a:defRPr>
            </a:pPr>
            <a:r>
              <a:rPr dirty="0"/>
              <a:t>В </a:t>
            </a:r>
            <a:r>
              <a:rPr dirty="0" err="1"/>
              <a:t>тюрьм</a:t>
            </a:r>
            <a:r>
              <a:rPr lang="ru-RU" dirty="0"/>
              <a:t>е</a:t>
            </a:r>
            <a:endParaRPr sz="1200" b="1" i="0" u="none" strike="noStrike" cap="none" dirty="0">
              <a:solidFill>
                <a:srgbClr val="000000"/>
              </a:solidFill>
              <a:latin typeface="Arial"/>
              <a:ea typeface="Arial"/>
              <a:cs typeface="Arial"/>
              <a:sym typeface="Arial"/>
            </a:endParaRPr>
          </a:p>
        </p:txBody>
      </p:sp>
      <p:sp>
        <p:nvSpPr>
          <p:cNvPr id="268" name="Google Shape;268;p25"/>
          <p:cNvSpPr txBox="1"/>
          <p:nvPr/>
        </p:nvSpPr>
        <p:spPr>
          <a:xfrm>
            <a:off x="3865525" y="2503668"/>
            <a:ext cx="912600"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Использование общих или нечистых игл</a:t>
            </a:r>
          </a:p>
        </p:txBody>
      </p:sp>
      <p:pic>
        <p:nvPicPr>
          <p:cNvPr id="269" name="Google Shape;269;p25"/>
          <p:cNvPicPr preferRelativeResize="0"/>
          <p:nvPr/>
        </p:nvPicPr>
        <p:blipFill rotWithShape="1">
          <a:blip r:embed="rId3">
            <a:alphaModFix/>
          </a:blip>
          <a:srcRect/>
          <a:stretch/>
        </p:blipFill>
        <p:spPr>
          <a:xfrm>
            <a:off x="3667500" y="2848490"/>
            <a:ext cx="198025" cy="198025"/>
          </a:xfrm>
          <a:prstGeom prst="rect">
            <a:avLst/>
          </a:prstGeom>
          <a:noFill/>
          <a:ln>
            <a:noFill/>
          </a:ln>
        </p:spPr>
      </p:pic>
      <p:sp>
        <p:nvSpPr>
          <p:cNvPr id="270" name="Google Shape;270;p25"/>
          <p:cNvSpPr txBox="1"/>
          <p:nvPr/>
        </p:nvSpPr>
        <p:spPr>
          <a:xfrm>
            <a:off x="5072375" y="2851958"/>
            <a:ext cx="925992"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Незащищенный</a:t>
            </a:r>
            <a:r>
              <a:rPr dirty="0"/>
              <a:t> </a:t>
            </a:r>
            <a:r>
              <a:rPr dirty="0" err="1"/>
              <a:t>секс</a:t>
            </a:r>
            <a:endParaRPr sz="1400" b="0" i="0" u="none" strike="noStrike" cap="none" dirty="0">
              <a:solidFill>
                <a:schemeClr val="dk1"/>
              </a:solidFill>
              <a:latin typeface="Arial"/>
              <a:ea typeface="Arial"/>
              <a:cs typeface="Arial"/>
              <a:sym typeface="Arial"/>
            </a:endParaRPr>
          </a:p>
        </p:txBody>
      </p:sp>
      <p:pic>
        <p:nvPicPr>
          <p:cNvPr id="271" name="Google Shape;271;p25"/>
          <p:cNvPicPr preferRelativeResize="0"/>
          <p:nvPr/>
        </p:nvPicPr>
        <p:blipFill rotWithShape="1">
          <a:blip r:embed="rId4">
            <a:alphaModFix/>
          </a:blip>
          <a:srcRect/>
          <a:stretch/>
        </p:blipFill>
        <p:spPr>
          <a:xfrm>
            <a:off x="4904450" y="3056265"/>
            <a:ext cx="198025" cy="198025"/>
          </a:xfrm>
          <a:prstGeom prst="rect">
            <a:avLst/>
          </a:prstGeom>
          <a:noFill/>
          <a:ln>
            <a:noFill/>
          </a:ln>
        </p:spPr>
      </p:pic>
      <p:sp>
        <p:nvSpPr>
          <p:cNvPr id="272" name="Google Shape;272;p25"/>
          <p:cNvSpPr txBox="1"/>
          <p:nvPr/>
        </p:nvSpPr>
        <p:spPr>
          <a:xfrm>
            <a:off x="3652356" y="2926965"/>
            <a:ext cx="1062294"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Ограниченный доступ к медобслуживанию</a:t>
            </a:r>
          </a:p>
        </p:txBody>
      </p:sp>
      <p:pic>
        <p:nvPicPr>
          <p:cNvPr id="273" name="Google Shape;273;p25"/>
          <p:cNvPicPr preferRelativeResize="0"/>
          <p:nvPr/>
        </p:nvPicPr>
        <p:blipFill rotWithShape="1">
          <a:blip r:embed="rId5">
            <a:alphaModFix/>
          </a:blip>
          <a:srcRect/>
          <a:stretch/>
        </p:blipFill>
        <p:spPr>
          <a:xfrm>
            <a:off x="3503575" y="3320663"/>
            <a:ext cx="198025" cy="198025"/>
          </a:xfrm>
          <a:prstGeom prst="rect">
            <a:avLst/>
          </a:prstGeom>
          <a:noFill/>
          <a:ln>
            <a:noFill/>
          </a:ln>
        </p:spPr>
      </p:pic>
      <p:sp>
        <p:nvSpPr>
          <p:cNvPr id="274" name="Google Shape;274;p25"/>
          <p:cNvSpPr txBox="1"/>
          <p:nvPr/>
        </p:nvSpPr>
        <p:spPr>
          <a:xfrm>
            <a:off x="4865180" y="3191883"/>
            <a:ext cx="12606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sz="700" dirty="0" err="1">
                <a:solidFill>
                  <a:schemeClr val="dk1"/>
                </a:solidFill>
              </a:rPr>
              <a:t>Высокая</a:t>
            </a:r>
            <a:r>
              <a:rPr sz="700" dirty="0">
                <a:solidFill>
                  <a:schemeClr val="dk1"/>
                </a:solidFill>
              </a:rPr>
              <a:t> </a:t>
            </a:r>
            <a:r>
              <a:rPr sz="700" dirty="0" err="1">
                <a:solidFill>
                  <a:schemeClr val="dk1"/>
                </a:solidFill>
              </a:rPr>
              <a:t>текуч</a:t>
            </a:r>
            <a:r>
              <a:rPr lang="ru-RU" sz="700" dirty="0">
                <a:solidFill>
                  <a:schemeClr val="dk1"/>
                </a:solidFill>
              </a:rPr>
              <a:t>ка людей</a:t>
            </a:r>
            <a:endParaRPr sz="700" dirty="0">
              <a:solidFill>
                <a:schemeClr val="dk1"/>
              </a:solidFill>
            </a:endParaRPr>
          </a:p>
        </p:txBody>
      </p:sp>
      <p:sp>
        <p:nvSpPr>
          <p:cNvPr id="275" name="Google Shape;275;p25"/>
          <p:cNvSpPr txBox="1"/>
          <p:nvPr/>
        </p:nvSpPr>
        <p:spPr>
          <a:xfrm>
            <a:off x="3835710" y="3342780"/>
            <a:ext cx="973140" cy="1646061"/>
          </a:xfrm>
          <a:prstGeom prst="rect">
            <a:avLst/>
          </a:prstGeom>
          <a:noFill/>
          <a:ln>
            <a:noFill/>
          </a:ln>
        </p:spPr>
        <p:txBody>
          <a:bodyPr spcFirstLastPara="1" wrap="square" lIns="91425" tIns="91425" rIns="91425" bIns="91425" anchor="t" anchorCtr="0">
            <a:spAutoFit/>
          </a:bodyPr>
          <a:lstStyle/>
          <a:p>
            <a:pPr>
              <a:lnSpc>
                <a:spcPct val="115000"/>
              </a:lnSpc>
              <a:spcBef>
                <a:spcPts val="1400"/>
              </a:spcBef>
              <a:spcAft>
                <a:spcPts val="1400"/>
              </a:spcAft>
              <a:buSzPts val="700"/>
              <a:defRPr sz="700">
                <a:solidFill>
                  <a:schemeClr val="dk1"/>
                </a:solidFill>
                <a:latin typeface="Arial"/>
                <a:ea typeface="Arial"/>
                <a:cs typeface="Arial"/>
                <a:sym typeface="Arial"/>
              </a:defRPr>
            </a:pPr>
            <a:r>
              <a:rPr lang="ru-RU" sz="700" dirty="0"/>
              <a:t>Ограниченная возможность санитарного просвещения</a:t>
            </a:r>
          </a:p>
          <a:p>
            <a:pPr marL="0" marR="0" lvl="0" indent="0" algn="l"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endParaRPr sz="1400" b="0" i="0" u="none" strike="noStrike" cap="none" dirty="0">
              <a:solidFill>
                <a:srgbClr val="000000"/>
              </a:solidFill>
              <a:latin typeface="Arial"/>
              <a:ea typeface="Arial"/>
              <a:cs typeface="Arial"/>
              <a:sym typeface="Arial"/>
            </a:endParaRPr>
          </a:p>
        </p:txBody>
      </p:sp>
      <p:pic>
        <p:nvPicPr>
          <p:cNvPr id="276" name="Google Shape;276;p25"/>
          <p:cNvPicPr preferRelativeResize="0"/>
          <p:nvPr/>
        </p:nvPicPr>
        <p:blipFill rotWithShape="1">
          <a:blip r:embed="rId6">
            <a:alphaModFix/>
          </a:blip>
          <a:srcRect/>
          <a:stretch/>
        </p:blipFill>
        <p:spPr>
          <a:xfrm>
            <a:off x="3575550" y="3771313"/>
            <a:ext cx="254975" cy="254975"/>
          </a:xfrm>
          <a:prstGeom prst="rect">
            <a:avLst/>
          </a:prstGeom>
          <a:noFill/>
          <a:ln>
            <a:noFill/>
          </a:ln>
        </p:spPr>
      </p:pic>
      <p:pic>
        <p:nvPicPr>
          <p:cNvPr id="277" name="Google Shape;277;p25"/>
          <p:cNvPicPr preferRelativeResize="0"/>
          <p:nvPr/>
        </p:nvPicPr>
        <p:blipFill rotWithShape="1">
          <a:blip r:embed="rId7">
            <a:alphaModFix/>
          </a:blip>
          <a:srcRect/>
          <a:stretch/>
        </p:blipFill>
        <p:spPr>
          <a:xfrm>
            <a:off x="4781850" y="4250450"/>
            <a:ext cx="254975" cy="254975"/>
          </a:xfrm>
          <a:prstGeom prst="rect">
            <a:avLst/>
          </a:prstGeom>
          <a:noFill/>
          <a:ln>
            <a:noFill/>
          </a:ln>
        </p:spPr>
      </p:pic>
      <p:sp>
        <p:nvSpPr>
          <p:cNvPr id="278" name="Google Shape;278;p25"/>
          <p:cNvSpPr txBox="1"/>
          <p:nvPr/>
        </p:nvSpPr>
        <p:spPr>
          <a:xfrm>
            <a:off x="4965900" y="3995803"/>
            <a:ext cx="817820"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Употребление грязных наркотиков</a:t>
            </a:r>
          </a:p>
        </p:txBody>
      </p:sp>
      <p:sp>
        <p:nvSpPr>
          <p:cNvPr id="279" name="Google Shape;279;p25"/>
          <p:cNvSpPr txBox="1"/>
          <p:nvPr/>
        </p:nvSpPr>
        <p:spPr>
          <a:xfrm>
            <a:off x="3830525" y="3880762"/>
            <a:ext cx="1101000" cy="103922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Совместное</a:t>
            </a:r>
            <a:r>
              <a:rPr dirty="0"/>
              <a:t> </a:t>
            </a:r>
            <a:r>
              <a:rPr dirty="0" err="1"/>
              <a:t>использование</a:t>
            </a:r>
            <a:r>
              <a:rPr dirty="0"/>
              <a:t> </a:t>
            </a:r>
            <a:r>
              <a:rPr dirty="0" err="1"/>
              <a:t>камер</a:t>
            </a:r>
            <a:r>
              <a:rPr dirty="0"/>
              <a:t>, </a:t>
            </a:r>
            <a:r>
              <a:rPr dirty="0" err="1"/>
              <a:t>душевых</a:t>
            </a:r>
            <a:r>
              <a:rPr dirty="0"/>
              <a:t> и</a:t>
            </a:r>
            <a:r>
              <a:rPr lang="ru-RU" dirty="0"/>
              <a:t>                             </a:t>
            </a:r>
            <a:r>
              <a:rPr dirty="0"/>
              <a:t> </a:t>
            </a:r>
            <a:r>
              <a:rPr dirty="0" err="1"/>
              <a:t>туалетов</a:t>
            </a:r>
            <a:endParaRPr sz="1400" b="0" i="0" u="none" strike="noStrike" cap="none" dirty="0">
              <a:solidFill>
                <a:srgbClr val="000000"/>
              </a:solidFill>
              <a:latin typeface="Arial"/>
              <a:ea typeface="Arial"/>
              <a:cs typeface="Arial"/>
              <a:sym typeface="Arial"/>
            </a:endParaRPr>
          </a:p>
        </p:txBody>
      </p:sp>
      <p:pic>
        <p:nvPicPr>
          <p:cNvPr id="280" name="Google Shape;280;p25"/>
          <p:cNvPicPr preferRelativeResize="0"/>
          <p:nvPr/>
        </p:nvPicPr>
        <p:blipFill rotWithShape="1">
          <a:blip r:embed="rId8">
            <a:alphaModFix/>
          </a:blip>
          <a:srcRect/>
          <a:stretch/>
        </p:blipFill>
        <p:spPr>
          <a:xfrm>
            <a:off x="3639025" y="4250438"/>
            <a:ext cx="254975" cy="254975"/>
          </a:xfrm>
          <a:prstGeom prst="rect">
            <a:avLst/>
          </a:prstGeom>
          <a:noFill/>
          <a:ln>
            <a:noFill/>
          </a:ln>
        </p:spPr>
      </p:pic>
      <p:pic>
        <p:nvPicPr>
          <p:cNvPr id="281" name="Google Shape;281;p25"/>
          <p:cNvPicPr preferRelativeResize="0"/>
          <p:nvPr/>
        </p:nvPicPr>
        <p:blipFill rotWithShape="1">
          <a:blip r:embed="rId9">
            <a:alphaModFix/>
          </a:blip>
          <a:srcRect/>
          <a:stretch/>
        </p:blipFill>
        <p:spPr>
          <a:xfrm>
            <a:off x="4714650" y="3410441"/>
            <a:ext cx="254975" cy="254967"/>
          </a:xfrm>
          <a:prstGeom prst="rect">
            <a:avLst/>
          </a:prstGeom>
          <a:noFill/>
          <a:ln>
            <a:noFill/>
          </a:ln>
        </p:spPr>
      </p:pic>
      <p:pic>
        <p:nvPicPr>
          <p:cNvPr id="282" name="Google Shape;282;p25"/>
          <p:cNvPicPr preferRelativeResize="0"/>
          <p:nvPr/>
        </p:nvPicPr>
        <p:blipFill rotWithShape="1">
          <a:blip r:embed="rId10">
            <a:alphaModFix/>
          </a:blip>
          <a:srcRect/>
          <a:stretch/>
        </p:blipFill>
        <p:spPr>
          <a:xfrm>
            <a:off x="4828258" y="2683533"/>
            <a:ext cx="254975" cy="254967"/>
          </a:xfrm>
          <a:prstGeom prst="rect">
            <a:avLst/>
          </a:prstGeom>
          <a:noFill/>
          <a:ln>
            <a:noFill/>
          </a:ln>
        </p:spPr>
      </p:pic>
      <p:sp>
        <p:nvSpPr>
          <p:cNvPr id="283" name="Google Shape;283;p25"/>
          <p:cNvSpPr txBox="1"/>
          <p:nvPr/>
        </p:nvSpPr>
        <p:spPr>
          <a:xfrm>
            <a:off x="5008579" y="2535839"/>
            <a:ext cx="950517"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Скученность</a:t>
            </a:r>
            <a:endParaRPr sz="1400" b="0" i="0" u="none" strike="noStrike" cap="none" dirty="0">
              <a:solidFill>
                <a:schemeClr val="dk1"/>
              </a:solidFill>
              <a:latin typeface="Arial"/>
              <a:ea typeface="Arial"/>
              <a:cs typeface="Arial"/>
              <a:sym typeface="Arial"/>
            </a:endParaRPr>
          </a:p>
        </p:txBody>
      </p:sp>
      <p:pic>
        <p:nvPicPr>
          <p:cNvPr id="284" name="Google Shape;284;p25"/>
          <p:cNvPicPr preferRelativeResize="0"/>
          <p:nvPr/>
        </p:nvPicPr>
        <p:blipFill rotWithShape="1">
          <a:blip r:embed="rId11">
            <a:alphaModFix/>
          </a:blip>
          <a:srcRect/>
          <a:stretch/>
        </p:blipFill>
        <p:spPr>
          <a:xfrm>
            <a:off x="3922475" y="4586116"/>
            <a:ext cx="254975" cy="254967"/>
          </a:xfrm>
          <a:prstGeom prst="rect">
            <a:avLst/>
          </a:prstGeom>
          <a:noFill/>
          <a:ln>
            <a:noFill/>
          </a:ln>
        </p:spPr>
      </p:pic>
      <p:sp>
        <p:nvSpPr>
          <p:cNvPr id="285" name="Google Shape;285;p25"/>
          <p:cNvSpPr txBox="1"/>
          <p:nvPr/>
        </p:nvSpPr>
        <p:spPr>
          <a:xfrm>
            <a:off x="4122892" y="4438320"/>
            <a:ext cx="859375"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Несоблюдение гигиены</a:t>
            </a:r>
            <a:endParaRPr sz="1400" b="0" i="0" u="none" strike="noStrike" cap="none" dirty="0">
              <a:solidFill>
                <a:srgbClr val="000000"/>
              </a:solidFill>
              <a:latin typeface="Arial"/>
              <a:ea typeface="Arial"/>
              <a:cs typeface="Arial"/>
              <a:sym typeface="Arial"/>
            </a:endParaRPr>
          </a:p>
        </p:txBody>
      </p:sp>
      <p:pic>
        <p:nvPicPr>
          <p:cNvPr id="286" name="Google Shape;286;p25"/>
          <p:cNvPicPr preferRelativeResize="0"/>
          <p:nvPr/>
        </p:nvPicPr>
        <p:blipFill rotWithShape="1">
          <a:blip r:embed="rId12">
            <a:alphaModFix/>
          </a:blip>
          <a:srcRect/>
          <a:stretch/>
        </p:blipFill>
        <p:spPr>
          <a:xfrm>
            <a:off x="4781850" y="3817058"/>
            <a:ext cx="254975" cy="254975"/>
          </a:xfrm>
          <a:prstGeom prst="rect">
            <a:avLst/>
          </a:prstGeom>
          <a:noFill/>
          <a:ln>
            <a:noFill/>
          </a:ln>
        </p:spPr>
      </p:pic>
      <p:sp>
        <p:nvSpPr>
          <p:cNvPr id="287" name="Google Shape;287;p25"/>
          <p:cNvSpPr txBox="1"/>
          <p:nvPr/>
        </p:nvSpPr>
        <p:spPr>
          <a:xfrm>
            <a:off x="4982267" y="3616522"/>
            <a:ext cx="10161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Плохая </a:t>
            </a:r>
            <a:r>
              <a:rPr dirty="0" err="1"/>
              <a:t>вентиляция</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91"/>
        <p:cNvGrpSpPr/>
        <p:nvPr/>
      </p:nvGrpSpPr>
      <p:grpSpPr>
        <a:xfrm>
          <a:off x="0" y="0"/>
          <a:ext cx="0" cy="0"/>
          <a:chOff x="0" y="0"/>
          <a:chExt cx="0" cy="0"/>
        </a:xfrm>
      </p:grpSpPr>
      <p:sp>
        <p:nvSpPr>
          <p:cNvPr id="292" name="Google Shape;292;p2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293" name="Google Shape;293;p26"/>
          <p:cNvSpPr txBox="1">
            <a:spLocks noGrp="1"/>
          </p:cNvSpPr>
          <p:nvPr>
            <p:ph type="title"/>
          </p:nvPr>
        </p:nvSpPr>
        <p:spPr>
          <a:xfrm>
            <a:off x="311700" y="35526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актуальна? (В тюрьме)</a:t>
            </a:r>
            <a:endParaRPr b="1" dirty="0"/>
          </a:p>
          <a:p>
            <a:pPr marL="0" lvl="0" indent="0" algn="l" rtl="0">
              <a:lnSpc>
                <a:spcPct val="100000"/>
              </a:lnSpc>
              <a:spcBef>
                <a:spcPts val="0"/>
              </a:spcBef>
              <a:spcAft>
                <a:spcPts val="0"/>
              </a:spcAft>
              <a:buSzPct val="111111"/>
              <a:buNone/>
            </a:pPr>
            <a:endParaRPr b="1" dirty="0"/>
          </a:p>
        </p:txBody>
      </p:sp>
      <p:sp>
        <p:nvSpPr>
          <p:cNvPr id="294" name="Google Shape;294;p26"/>
          <p:cNvSpPr txBox="1"/>
          <p:nvPr/>
        </p:nvSpPr>
        <p:spPr>
          <a:xfrm>
            <a:off x="483300" y="1227175"/>
            <a:ext cx="8349000" cy="108180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defRPr sz="1400">
                <a:solidFill>
                  <a:schemeClr val="dk2"/>
                </a:solidFill>
                <a:latin typeface="Arial"/>
                <a:ea typeface="Arial"/>
                <a:cs typeface="Arial"/>
                <a:sym typeface="Arial"/>
              </a:defRPr>
            </a:pPr>
            <a:r>
              <a:rPr lang="ru-RU" dirty="0"/>
              <a:t>Описанные ниже модели поведения или обстоятельства </a:t>
            </a:r>
            <a:r>
              <a:rPr dirty="0" err="1"/>
              <a:t>делают</a:t>
            </a:r>
            <a:r>
              <a:rPr dirty="0"/>
              <a:t> </a:t>
            </a:r>
            <a:r>
              <a:rPr lang="ru-RU" dirty="0"/>
              <a:t>заключенных</a:t>
            </a:r>
            <a:r>
              <a:rPr dirty="0"/>
              <a:t> </a:t>
            </a:r>
            <a:r>
              <a:rPr dirty="0" err="1"/>
              <a:t>более</a:t>
            </a:r>
            <a:r>
              <a:rPr dirty="0"/>
              <a:t> </a:t>
            </a:r>
            <a:r>
              <a:rPr lang="ru-RU" dirty="0"/>
              <a:t>уязвимыми к заражению инфекционными заболеваниями также</a:t>
            </a:r>
            <a:r>
              <a:rPr dirty="0"/>
              <a:t>, </a:t>
            </a:r>
            <a:r>
              <a:rPr dirty="0" err="1"/>
              <a:t>когда</a:t>
            </a:r>
            <a:r>
              <a:rPr dirty="0"/>
              <a:t> </a:t>
            </a:r>
            <a:r>
              <a:rPr dirty="0" err="1"/>
              <a:t>они</a:t>
            </a:r>
            <a:r>
              <a:rPr dirty="0"/>
              <a:t> </a:t>
            </a:r>
            <a:r>
              <a:rPr lang="ru-RU" dirty="0"/>
              <a:t>уже</a:t>
            </a:r>
            <a:r>
              <a:rPr dirty="0"/>
              <a:t> в </a:t>
            </a:r>
            <a:r>
              <a:rPr dirty="0" err="1"/>
              <a:t>тюрьме</a:t>
            </a:r>
            <a:r>
              <a:rPr dirty="0"/>
              <a:t>. </a:t>
            </a:r>
            <a:r>
              <a:rPr dirty="0" err="1"/>
              <a:t>Вот</a:t>
            </a:r>
            <a:r>
              <a:rPr dirty="0"/>
              <a:t> </a:t>
            </a:r>
            <a:r>
              <a:rPr dirty="0" err="1"/>
              <a:t>несколько</a:t>
            </a:r>
            <a:r>
              <a:rPr dirty="0"/>
              <a:t> </a:t>
            </a:r>
            <a:r>
              <a:rPr dirty="0" err="1"/>
              <a:t>кратких</a:t>
            </a:r>
            <a:r>
              <a:rPr dirty="0"/>
              <a:t> </a:t>
            </a:r>
            <a:r>
              <a:rPr dirty="0" err="1"/>
              <a:t>объяснений</a:t>
            </a:r>
            <a:r>
              <a:rPr lang="uk-UA" dirty="0"/>
              <a:t> </a:t>
            </a:r>
            <a:r>
              <a:rPr lang="ru-RU" dirty="0">
                <a:solidFill>
                  <a:schemeClr val="dk2"/>
                </a:solidFill>
              </a:rPr>
              <a:t>причин этому</a:t>
            </a:r>
            <a:r>
              <a:rPr dirty="0"/>
              <a:t>:</a:t>
            </a:r>
            <a:endParaRPr sz="1400" b="0" i="0" u="none" strike="noStrike" cap="none" dirty="0">
              <a:solidFill>
                <a:schemeClr val="dk2"/>
              </a:solidFill>
              <a:latin typeface="Arial"/>
              <a:ea typeface="Arial"/>
              <a:cs typeface="Arial"/>
              <a:sym typeface="Arial"/>
            </a:endParaRPr>
          </a:p>
        </p:txBody>
      </p:sp>
      <p:sp>
        <p:nvSpPr>
          <p:cNvPr id="295" name="Google Shape;295;p26"/>
          <p:cNvSpPr txBox="1"/>
          <p:nvPr/>
        </p:nvSpPr>
        <p:spPr>
          <a:xfrm>
            <a:off x="263661" y="2813700"/>
            <a:ext cx="2154169" cy="2285211"/>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b="1" dirty="0" err="1"/>
              <a:t>Плохая</a:t>
            </a:r>
            <a:r>
              <a:rPr b="1" dirty="0"/>
              <a:t> </a:t>
            </a:r>
            <a:r>
              <a:rPr b="1" dirty="0" err="1"/>
              <a:t>вентиляция</a:t>
            </a:r>
            <a:r>
              <a:rPr b="1" dirty="0"/>
              <a:t>: </a:t>
            </a:r>
            <a:r>
              <a:rPr lang="ru-RU" dirty="0"/>
              <a:t>тюремные здания зачастую старые, в них мало окон, которые можно было бы открыть</a:t>
            </a:r>
            <a:r>
              <a:rPr dirty="0"/>
              <a:t>, </a:t>
            </a:r>
            <a:r>
              <a:rPr dirty="0" err="1"/>
              <a:t>чтобы</a:t>
            </a:r>
            <a:r>
              <a:rPr dirty="0"/>
              <a:t> </a:t>
            </a:r>
            <a:r>
              <a:rPr lang="ru-RU" dirty="0"/>
              <a:t>впустить </a:t>
            </a:r>
            <a:r>
              <a:rPr dirty="0" err="1"/>
              <a:t>воздух</a:t>
            </a:r>
            <a:r>
              <a:rPr dirty="0"/>
              <a:t> </a:t>
            </a:r>
            <a:r>
              <a:rPr lang="ru-RU" dirty="0"/>
              <a:t>для проветривания</a:t>
            </a:r>
            <a:r>
              <a:rPr dirty="0"/>
              <a:t>. </a:t>
            </a:r>
            <a:r>
              <a:rPr dirty="0" err="1"/>
              <a:t>Это</a:t>
            </a:r>
            <a:r>
              <a:rPr dirty="0"/>
              <a:t> </a:t>
            </a:r>
            <a:r>
              <a:rPr dirty="0" err="1"/>
              <a:t>означает</a:t>
            </a:r>
            <a:r>
              <a:rPr dirty="0"/>
              <a:t>, </a:t>
            </a:r>
            <a:r>
              <a:rPr dirty="0" err="1"/>
              <a:t>что</a:t>
            </a:r>
            <a:r>
              <a:rPr dirty="0"/>
              <a:t> </a:t>
            </a:r>
            <a:r>
              <a:rPr dirty="0" err="1"/>
              <a:t>инфекционные</a:t>
            </a:r>
            <a:r>
              <a:rPr dirty="0"/>
              <a:t> </a:t>
            </a:r>
            <a:r>
              <a:rPr dirty="0" err="1"/>
              <a:t>заболевания</a:t>
            </a:r>
            <a:r>
              <a:rPr dirty="0"/>
              <a:t>, </a:t>
            </a:r>
            <a:r>
              <a:rPr lang="ru-RU" dirty="0"/>
              <a:t>передающиеся</a:t>
            </a:r>
            <a:r>
              <a:rPr dirty="0"/>
              <a:t> </a:t>
            </a:r>
            <a:r>
              <a:rPr dirty="0" err="1"/>
              <a:t>по</a:t>
            </a:r>
            <a:r>
              <a:rPr dirty="0"/>
              <a:t> </a:t>
            </a:r>
            <a:r>
              <a:rPr dirty="0" err="1"/>
              <a:t>воздуху</a:t>
            </a:r>
            <a:r>
              <a:rPr dirty="0"/>
              <a:t>, </a:t>
            </a:r>
            <a:r>
              <a:rPr dirty="0" err="1"/>
              <a:t>такие</a:t>
            </a:r>
            <a:r>
              <a:rPr dirty="0"/>
              <a:t> </a:t>
            </a:r>
            <a:r>
              <a:rPr dirty="0" err="1"/>
              <a:t>как</a:t>
            </a:r>
            <a:r>
              <a:rPr dirty="0"/>
              <a:t> COVID-19 </a:t>
            </a:r>
            <a:r>
              <a:rPr dirty="0" err="1"/>
              <a:t>или</a:t>
            </a:r>
            <a:r>
              <a:rPr dirty="0"/>
              <a:t> </a:t>
            </a:r>
            <a:r>
              <a:rPr dirty="0" err="1"/>
              <a:t>грипп</a:t>
            </a:r>
            <a:r>
              <a:rPr dirty="0"/>
              <a:t>, </a:t>
            </a:r>
            <a:r>
              <a:rPr dirty="0" err="1"/>
              <a:t>могут</a:t>
            </a:r>
            <a:r>
              <a:rPr dirty="0"/>
              <a:t> </a:t>
            </a:r>
            <a:r>
              <a:rPr dirty="0" err="1"/>
              <a:t>распространяться</a:t>
            </a:r>
            <a:r>
              <a:rPr dirty="0"/>
              <a:t> </a:t>
            </a:r>
            <a:r>
              <a:rPr lang="ru-RU" dirty="0"/>
              <a:t>в тюрьмах </a:t>
            </a:r>
            <a:r>
              <a:rPr dirty="0" err="1"/>
              <a:t>гораздо</a:t>
            </a:r>
            <a:r>
              <a:rPr dirty="0"/>
              <a:t> </a:t>
            </a:r>
            <a:r>
              <a:rPr dirty="0" err="1"/>
              <a:t>быстрее</a:t>
            </a:r>
            <a:r>
              <a:rPr dirty="0"/>
              <a:t> и </a:t>
            </a:r>
            <a:r>
              <a:rPr lang="ru-RU" dirty="0"/>
              <a:t>легче</a:t>
            </a:r>
            <a:r>
              <a:rPr dirty="0"/>
              <a:t>. </a:t>
            </a:r>
            <a:endParaRPr sz="1000" b="0" i="0" u="none" strike="noStrike" cap="none" dirty="0">
              <a:solidFill>
                <a:schemeClr val="dk2"/>
              </a:solidFill>
              <a:latin typeface="Arial"/>
              <a:ea typeface="Arial"/>
              <a:cs typeface="Arial"/>
              <a:sym typeface="Arial"/>
            </a:endParaRPr>
          </a:p>
        </p:txBody>
      </p:sp>
      <p:sp>
        <p:nvSpPr>
          <p:cNvPr id="296" name="Google Shape;296;p26"/>
          <p:cNvSpPr txBox="1"/>
          <p:nvPr/>
        </p:nvSpPr>
        <p:spPr>
          <a:xfrm>
            <a:off x="5159525" y="2913153"/>
            <a:ext cx="18054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defRPr sz="1000">
                <a:solidFill>
                  <a:schemeClr val="dk2"/>
                </a:solidFill>
                <a:latin typeface="Arial"/>
                <a:ea typeface="Arial"/>
                <a:cs typeface="Arial"/>
                <a:sym typeface="Arial"/>
              </a:defRPr>
            </a:pPr>
            <a:r>
              <a:rPr lang="ru-RU" b="1" dirty="0"/>
              <a:t>Скученность</a:t>
            </a:r>
            <a:r>
              <a:rPr b="1" dirty="0"/>
              <a:t>: </a:t>
            </a:r>
            <a:r>
              <a:rPr dirty="0"/>
              <a:t>в </a:t>
            </a:r>
            <a:r>
              <a:rPr lang="ru-RU" dirty="0"/>
              <a:t>здании </a:t>
            </a:r>
            <a:r>
              <a:rPr dirty="0" err="1"/>
              <a:t>тюрьм</a:t>
            </a:r>
            <a:r>
              <a:rPr lang="ru-RU" dirty="0"/>
              <a:t>ы</a:t>
            </a:r>
            <a:r>
              <a:rPr dirty="0"/>
              <a:t> </a:t>
            </a:r>
            <a:r>
              <a:rPr lang="ru-RU" dirty="0"/>
              <a:t>зачастую</a:t>
            </a:r>
            <a:r>
              <a:rPr dirty="0"/>
              <a:t> </a:t>
            </a:r>
            <a:r>
              <a:rPr dirty="0" err="1"/>
              <a:t>слишком</a:t>
            </a:r>
            <a:r>
              <a:rPr dirty="0"/>
              <a:t> </a:t>
            </a:r>
            <a:r>
              <a:rPr dirty="0" err="1"/>
              <a:t>много</a:t>
            </a:r>
            <a:r>
              <a:rPr dirty="0"/>
              <a:t> </a:t>
            </a:r>
            <a:r>
              <a:rPr dirty="0" err="1"/>
              <a:t>людей</a:t>
            </a:r>
            <a:r>
              <a:rPr dirty="0"/>
              <a:t>. </a:t>
            </a:r>
            <a:r>
              <a:rPr dirty="0" err="1"/>
              <a:t>Такая</a:t>
            </a:r>
            <a:r>
              <a:rPr dirty="0"/>
              <a:t> </a:t>
            </a:r>
            <a:r>
              <a:rPr dirty="0" err="1"/>
              <a:t>высокая</a:t>
            </a:r>
            <a:r>
              <a:rPr dirty="0"/>
              <a:t> </a:t>
            </a:r>
            <a:r>
              <a:rPr dirty="0" err="1"/>
              <a:t>плотность</a:t>
            </a:r>
            <a:r>
              <a:rPr dirty="0"/>
              <a:t> </a:t>
            </a:r>
            <a:r>
              <a:rPr dirty="0" err="1"/>
              <a:t>облегчает</a:t>
            </a:r>
            <a:r>
              <a:rPr dirty="0"/>
              <a:t> </a:t>
            </a:r>
            <a:r>
              <a:rPr dirty="0" err="1"/>
              <a:t>распространение</a:t>
            </a:r>
            <a:r>
              <a:rPr dirty="0"/>
              <a:t> </a:t>
            </a:r>
            <a:r>
              <a:rPr dirty="0" err="1"/>
              <a:t>инфекционных</a:t>
            </a:r>
            <a:r>
              <a:rPr dirty="0"/>
              <a:t> </a:t>
            </a:r>
            <a:r>
              <a:rPr dirty="0" err="1"/>
              <a:t>заболеваний</a:t>
            </a:r>
            <a:r>
              <a:rPr dirty="0"/>
              <a:t> </a:t>
            </a:r>
            <a:r>
              <a:rPr dirty="0" err="1"/>
              <a:t>от</a:t>
            </a:r>
            <a:r>
              <a:rPr dirty="0"/>
              <a:t> </a:t>
            </a:r>
            <a:r>
              <a:rPr dirty="0" err="1"/>
              <a:t>одного</a:t>
            </a:r>
            <a:r>
              <a:rPr dirty="0"/>
              <a:t> </a:t>
            </a:r>
            <a:r>
              <a:rPr dirty="0" err="1"/>
              <a:t>человека</a:t>
            </a:r>
            <a:r>
              <a:rPr dirty="0"/>
              <a:t> к </a:t>
            </a:r>
            <a:r>
              <a:rPr dirty="0" err="1"/>
              <a:t>другому</a:t>
            </a:r>
            <a:r>
              <a:rPr dirty="0"/>
              <a:t>. </a:t>
            </a:r>
            <a:endParaRPr sz="1000" b="0" i="0" u="none" strike="noStrike" cap="none" dirty="0">
              <a:solidFill>
                <a:schemeClr val="dk2"/>
              </a:solidFill>
              <a:latin typeface="Arial"/>
              <a:ea typeface="Arial"/>
              <a:cs typeface="Arial"/>
              <a:sym typeface="Arial"/>
            </a:endParaRPr>
          </a:p>
        </p:txBody>
      </p:sp>
      <p:pic>
        <p:nvPicPr>
          <p:cNvPr id="297" name="Google Shape;297;p26"/>
          <p:cNvPicPr preferRelativeResize="0"/>
          <p:nvPr/>
        </p:nvPicPr>
        <p:blipFill rotWithShape="1">
          <a:blip r:embed="rId3">
            <a:alphaModFix/>
          </a:blip>
          <a:srcRect/>
          <a:stretch/>
        </p:blipFill>
        <p:spPr>
          <a:xfrm>
            <a:off x="5668212" y="2115270"/>
            <a:ext cx="788026" cy="788026"/>
          </a:xfrm>
          <a:prstGeom prst="rect">
            <a:avLst/>
          </a:prstGeom>
          <a:noFill/>
          <a:ln>
            <a:noFill/>
          </a:ln>
        </p:spPr>
      </p:pic>
      <p:sp>
        <p:nvSpPr>
          <p:cNvPr id="298" name="Google Shape;298;p26"/>
          <p:cNvSpPr txBox="1"/>
          <p:nvPr/>
        </p:nvSpPr>
        <p:spPr>
          <a:xfrm>
            <a:off x="7123300" y="2744853"/>
            <a:ext cx="1805400" cy="2462182"/>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b="1" dirty="0" err="1"/>
              <a:t>Совместное</a:t>
            </a:r>
            <a:r>
              <a:rPr b="1" dirty="0"/>
              <a:t> </a:t>
            </a:r>
            <a:r>
              <a:rPr b="1" dirty="0" err="1"/>
              <a:t>использование</a:t>
            </a:r>
            <a:r>
              <a:rPr b="1" dirty="0"/>
              <a:t> к</a:t>
            </a:r>
            <a:r>
              <a:rPr lang="ru-RU" b="1" dirty="0" err="1"/>
              <a:t>амер</a:t>
            </a:r>
            <a:r>
              <a:rPr b="1" dirty="0"/>
              <a:t>, </a:t>
            </a:r>
            <a:r>
              <a:rPr b="1" dirty="0" err="1"/>
              <a:t>душевых</a:t>
            </a:r>
            <a:r>
              <a:rPr b="1" dirty="0"/>
              <a:t> и </a:t>
            </a:r>
            <a:r>
              <a:rPr b="1" dirty="0" err="1"/>
              <a:t>туалетов</a:t>
            </a:r>
            <a:r>
              <a:rPr b="1" dirty="0"/>
              <a:t>: </a:t>
            </a:r>
            <a:r>
              <a:rPr dirty="0" err="1"/>
              <a:t>инфекционные</a:t>
            </a:r>
            <a:r>
              <a:rPr dirty="0"/>
              <a:t> </a:t>
            </a:r>
            <a:r>
              <a:rPr dirty="0" err="1"/>
              <a:t>заболевания</a:t>
            </a:r>
            <a:r>
              <a:rPr dirty="0"/>
              <a:t> </a:t>
            </a:r>
            <a:r>
              <a:rPr dirty="0" err="1"/>
              <a:t>могут</a:t>
            </a:r>
            <a:r>
              <a:rPr dirty="0"/>
              <a:t> </a:t>
            </a:r>
            <a:r>
              <a:rPr dirty="0" err="1"/>
              <a:t>легко</a:t>
            </a:r>
            <a:r>
              <a:rPr dirty="0"/>
              <a:t> </a:t>
            </a:r>
            <a:r>
              <a:rPr lang="ru-RU" dirty="0"/>
              <a:t>передаваться между </a:t>
            </a:r>
            <a:r>
              <a:rPr dirty="0" err="1"/>
              <a:t>люд</a:t>
            </a:r>
            <a:r>
              <a:rPr lang="ru-RU" dirty="0" err="1"/>
              <a:t>ьми</a:t>
            </a:r>
            <a:r>
              <a:rPr dirty="0"/>
              <a:t>, </a:t>
            </a:r>
            <a:r>
              <a:rPr dirty="0" err="1"/>
              <a:t>пользующи</a:t>
            </a:r>
            <a:r>
              <a:rPr lang="ru-RU" dirty="0" err="1"/>
              <a:t>мися</a:t>
            </a:r>
            <a:r>
              <a:rPr dirty="0"/>
              <a:t> </a:t>
            </a:r>
            <a:r>
              <a:rPr dirty="0" err="1"/>
              <a:t>одни</a:t>
            </a:r>
            <a:r>
              <a:rPr lang="ru-RU" dirty="0"/>
              <a:t>ми</a:t>
            </a:r>
            <a:r>
              <a:rPr dirty="0"/>
              <a:t> и </a:t>
            </a:r>
            <a:r>
              <a:rPr dirty="0" err="1"/>
              <a:t>те</a:t>
            </a:r>
            <a:r>
              <a:rPr lang="ru-RU" dirty="0"/>
              <a:t>ми</a:t>
            </a:r>
            <a:r>
              <a:rPr dirty="0"/>
              <a:t> </a:t>
            </a:r>
            <a:r>
              <a:rPr dirty="0" err="1"/>
              <a:t>же</a:t>
            </a:r>
            <a:r>
              <a:rPr dirty="0"/>
              <a:t> п</a:t>
            </a:r>
            <a:r>
              <a:rPr lang="ru-RU" dirty="0" err="1"/>
              <a:t>омещениями</a:t>
            </a:r>
            <a:r>
              <a:rPr dirty="0"/>
              <a:t> и </a:t>
            </a:r>
            <a:r>
              <a:rPr lang="ru-RU" dirty="0"/>
              <a:t>прикасающимися к одним и тем же поверхностям без предварительной уборки</a:t>
            </a:r>
            <a:r>
              <a:rPr dirty="0"/>
              <a:t>. </a:t>
            </a:r>
            <a:endParaRPr sz="1000" b="0" i="0" u="none" strike="noStrike" cap="none" dirty="0">
              <a:solidFill>
                <a:schemeClr val="dk2"/>
              </a:solidFill>
              <a:latin typeface="Arial"/>
              <a:ea typeface="Arial"/>
              <a:cs typeface="Arial"/>
              <a:sym typeface="Arial"/>
            </a:endParaRPr>
          </a:p>
        </p:txBody>
      </p:sp>
      <p:pic>
        <p:nvPicPr>
          <p:cNvPr id="299" name="Google Shape;299;p26"/>
          <p:cNvPicPr preferRelativeResize="0"/>
          <p:nvPr/>
        </p:nvPicPr>
        <p:blipFill rotWithShape="1">
          <a:blip r:embed="rId4">
            <a:alphaModFix/>
          </a:blip>
          <a:srcRect/>
          <a:stretch/>
        </p:blipFill>
        <p:spPr>
          <a:xfrm>
            <a:off x="7663425" y="1958190"/>
            <a:ext cx="725149" cy="725149"/>
          </a:xfrm>
          <a:prstGeom prst="rect">
            <a:avLst/>
          </a:prstGeom>
          <a:noFill/>
          <a:ln>
            <a:noFill/>
          </a:ln>
        </p:spPr>
      </p:pic>
      <p:pic>
        <p:nvPicPr>
          <p:cNvPr id="300" name="Google Shape;300;p26"/>
          <p:cNvPicPr preferRelativeResize="0"/>
          <p:nvPr/>
        </p:nvPicPr>
        <p:blipFill rotWithShape="1">
          <a:blip r:embed="rId5">
            <a:alphaModFix/>
          </a:blip>
          <a:srcRect/>
          <a:stretch/>
        </p:blipFill>
        <p:spPr>
          <a:xfrm>
            <a:off x="3384750" y="1977423"/>
            <a:ext cx="821325" cy="821325"/>
          </a:xfrm>
          <a:prstGeom prst="rect">
            <a:avLst/>
          </a:prstGeom>
          <a:noFill/>
          <a:ln>
            <a:noFill/>
          </a:ln>
        </p:spPr>
      </p:pic>
      <p:sp>
        <p:nvSpPr>
          <p:cNvPr id="301" name="Google Shape;301;p26"/>
          <p:cNvSpPr txBox="1"/>
          <p:nvPr/>
        </p:nvSpPr>
        <p:spPr>
          <a:xfrm>
            <a:off x="2558076" y="2809955"/>
            <a:ext cx="2443074" cy="2285211"/>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lang="ru-RU" b="1" dirty="0"/>
              <a:t>Несоблюдение гигиены</a:t>
            </a:r>
            <a:r>
              <a:rPr b="1" dirty="0"/>
              <a:t>: </a:t>
            </a:r>
            <a:r>
              <a:rPr dirty="0" err="1"/>
              <a:t>чистящие</a:t>
            </a:r>
            <a:r>
              <a:rPr dirty="0"/>
              <a:t> </a:t>
            </a:r>
            <a:r>
              <a:rPr dirty="0" err="1"/>
              <a:t>средства</a:t>
            </a:r>
            <a:r>
              <a:rPr dirty="0"/>
              <a:t> </a:t>
            </a:r>
            <a:r>
              <a:rPr dirty="0" err="1"/>
              <a:t>иногда</a:t>
            </a:r>
            <a:r>
              <a:rPr dirty="0"/>
              <a:t> </a:t>
            </a:r>
            <a:r>
              <a:rPr lang="ru-RU" dirty="0"/>
              <a:t>не предоставляются заключенным</a:t>
            </a:r>
            <a:r>
              <a:rPr dirty="0"/>
              <a:t> </a:t>
            </a:r>
            <a:r>
              <a:rPr dirty="0" err="1"/>
              <a:t>из-за</a:t>
            </a:r>
            <a:r>
              <a:rPr dirty="0"/>
              <a:t> </a:t>
            </a:r>
            <a:r>
              <a:rPr dirty="0" err="1"/>
              <a:t>опасений</a:t>
            </a:r>
            <a:r>
              <a:rPr lang="ru-RU" dirty="0"/>
              <a:t>, что заключенные</a:t>
            </a:r>
            <a:r>
              <a:rPr dirty="0"/>
              <a:t> </a:t>
            </a:r>
            <a:r>
              <a:rPr dirty="0" err="1"/>
              <a:t>причин</a:t>
            </a:r>
            <a:r>
              <a:rPr lang="ru-RU" dirty="0" err="1"/>
              <a:t>ят</a:t>
            </a:r>
            <a:r>
              <a:rPr dirty="0"/>
              <a:t> </a:t>
            </a:r>
            <a:r>
              <a:rPr dirty="0" err="1"/>
              <a:t>себе</a:t>
            </a:r>
            <a:r>
              <a:rPr dirty="0"/>
              <a:t> </a:t>
            </a:r>
            <a:r>
              <a:rPr dirty="0" err="1"/>
              <a:t>вред</a:t>
            </a:r>
            <a:r>
              <a:rPr dirty="0"/>
              <a:t>. </a:t>
            </a:r>
            <a:r>
              <a:rPr lang="ru-RU" dirty="0"/>
              <a:t>Однако все заключенные должны иметь к ним доступ под контролем</a:t>
            </a:r>
            <a:r>
              <a:rPr dirty="0"/>
              <a:t>. </a:t>
            </a:r>
            <a:r>
              <a:rPr dirty="0" err="1"/>
              <a:t>Кроме</a:t>
            </a:r>
            <a:r>
              <a:rPr dirty="0"/>
              <a:t> </a:t>
            </a:r>
            <a:r>
              <a:rPr dirty="0" err="1"/>
              <a:t>того</a:t>
            </a:r>
            <a:r>
              <a:rPr dirty="0"/>
              <a:t>, в </a:t>
            </a:r>
            <a:r>
              <a:rPr dirty="0" err="1"/>
              <a:t>некоторых</a:t>
            </a:r>
            <a:r>
              <a:rPr dirty="0"/>
              <a:t> </a:t>
            </a:r>
            <a:r>
              <a:rPr dirty="0" err="1"/>
              <a:t>тюрьмах</a:t>
            </a:r>
            <a:r>
              <a:rPr dirty="0"/>
              <a:t> </a:t>
            </a:r>
            <a:r>
              <a:rPr lang="ru-RU" dirty="0"/>
              <a:t>у заключенных нет</a:t>
            </a:r>
            <a:r>
              <a:rPr dirty="0"/>
              <a:t> </a:t>
            </a:r>
            <a:r>
              <a:rPr dirty="0" err="1"/>
              <a:t>соответствующи</a:t>
            </a:r>
            <a:r>
              <a:rPr lang="ru-RU" dirty="0"/>
              <a:t>х</a:t>
            </a:r>
            <a:r>
              <a:rPr dirty="0"/>
              <a:t> </a:t>
            </a:r>
            <a:r>
              <a:rPr dirty="0" err="1"/>
              <a:t>удобств</a:t>
            </a:r>
            <a:r>
              <a:rPr dirty="0"/>
              <a:t>, </a:t>
            </a:r>
            <a:r>
              <a:rPr lang="ru-RU" dirty="0"/>
              <a:t>например</a:t>
            </a:r>
            <a:r>
              <a:rPr dirty="0"/>
              <a:t> </a:t>
            </a:r>
            <a:r>
              <a:rPr dirty="0" err="1"/>
              <a:t>туалет</a:t>
            </a:r>
            <a:r>
              <a:rPr lang="ru-RU" dirty="0" err="1"/>
              <a:t>ов</a:t>
            </a:r>
            <a:r>
              <a:rPr dirty="0"/>
              <a:t> в </a:t>
            </a:r>
            <a:r>
              <a:rPr lang="ru-RU" dirty="0"/>
              <a:t>их</a:t>
            </a:r>
            <a:r>
              <a:rPr dirty="0"/>
              <a:t> </a:t>
            </a:r>
            <a:r>
              <a:rPr dirty="0" err="1"/>
              <a:t>камерах</a:t>
            </a:r>
            <a:r>
              <a:rPr dirty="0"/>
              <a:t>. </a:t>
            </a:r>
            <a:r>
              <a:rPr lang="ru-RU" dirty="0"/>
              <a:t>Все это</a:t>
            </a:r>
            <a:r>
              <a:rPr dirty="0"/>
              <a:t> </a:t>
            </a:r>
            <a:r>
              <a:rPr dirty="0" err="1"/>
              <a:t>сниж</a:t>
            </a:r>
            <a:r>
              <a:rPr lang="ru-RU" dirty="0" err="1"/>
              <a:t>ает</a:t>
            </a:r>
            <a:r>
              <a:rPr dirty="0"/>
              <a:t> </a:t>
            </a:r>
            <a:r>
              <a:rPr dirty="0" err="1"/>
              <a:t>уров</a:t>
            </a:r>
            <a:r>
              <a:rPr lang="ru-RU" dirty="0"/>
              <a:t>е</a:t>
            </a:r>
            <a:r>
              <a:rPr dirty="0"/>
              <a:t>н</a:t>
            </a:r>
            <a:r>
              <a:rPr lang="ru-RU" dirty="0"/>
              <a:t>ь</a:t>
            </a:r>
            <a:r>
              <a:rPr dirty="0"/>
              <a:t> </a:t>
            </a:r>
            <a:r>
              <a:rPr dirty="0" err="1"/>
              <a:t>гигиены</a:t>
            </a:r>
            <a:r>
              <a:rPr dirty="0"/>
              <a:t> в </a:t>
            </a:r>
            <a:r>
              <a:rPr dirty="0" err="1"/>
              <a:t>тюремных</a:t>
            </a:r>
            <a:r>
              <a:rPr dirty="0"/>
              <a:t> </a:t>
            </a:r>
            <a:r>
              <a:rPr dirty="0" err="1"/>
              <a:t>камерах</a:t>
            </a:r>
            <a:r>
              <a:rPr dirty="0"/>
              <a:t>. </a:t>
            </a:r>
            <a:endParaRPr sz="1000" b="0" i="0" u="none" strike="noStrike" cap="none" dirty="0">
              <a:solidFill>
                <a:schemeClr val="dk2"/>
              </a:solidFill>
              <a:latin typeface="Arial"/>
              <a:ea typeface="Arial"/>
              <a:cs typeface="Arial"/>
              <a:sym typeface="Arial"/>
            </a:endParaRPr>
          </a:p>
        </p:txBody>
      </p:sp>
      <p:pic>
        <p:nvPicPr>
          <p:cNvPr id="302" name="Google Shape;302;p26"/>
          <p:cNvPicPr preferRelativeResize="0"/>
          <p:nvPr/>
        </p:nvPicPr>
        <p:blipFill rotWithShape="1">
          <a:blip r:embed="rId6">
            <a:alphaModFix/>
          </a:blip>
          <a:srcRect/>
          <a:stretch/>
        </p:blipFill>
        <p:spPr>
          <a:xfrm>
            <a:off x="994575" y="2078457"/>
            <a:ext cx="686575" cy="686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06"/>
        <p:cNvGrpSpPr/>
        <p:nvPr/>
      </p:nvGrpSpPr>
      <p:grpSpPr>
        <a:xfrm>
          <a:off x="0" y="0"/>
          <a:ext cx="0" cy="0"/>
          <a:chOff x="0" y="0"/>
          <a:chExt cx="0" cy="0"/>
        </a:xfrm>
      </p:grpSpPr>
      <p:sp>
        <p:nvSpPr>
          <p:cNvPr id="307" name="Google Shape;307;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308" name="Google Shape;3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актуальна? (В тюрьме)</a:t>
            </a:r>
            <a:endParaRPr b="1" dirty="0"/>
          </a:p>
          <a:p>
            <a:pPr marL="0" lvl="0" indent="0" algn="l" rtl="0">
              <a:lnSpc>
                <a:spcPct val="100000"/>
              </a:lnSpc>
              <a:spcBef>
                <a:spcPts val="0"/>
              </a:spcBef>
              <a:spcAft>
                <a:spcPts val="0"/>
              </a:spcAft>
              <a:buSzPct val="111111"/>
              <a:buNone/>
            </a:pPr>
            <a:endParaRPr b="1" dirty="0"/>
          </a:p>
        </p:txBody>
      </p:sp>
      <p:pic>
        <p:nvPicPr>
          <p:cNvPr id="309" name="Google Shape;309;p27"/>
          <p:cNvPicPr preferRelativeResize="0"/>
          <p:nvPr/>
        </p:nvPicPr>
        <p:blipFill rotWithShape="1">
          <a:blip r:embed="rId3">
            <a:alphaModFix/>
          </a:blip>
          <a:srcRect/>
          <a:stretch/>
        </p:blipFill>
        <p:spPr>
          <a:xfrm>
            <a:off x="968375" y="1562625"/>
            <a:ext cx="572700" cy="572700"/>
          </a:xfrm>
          <a:prstGeom prst="rect">
            <a:avLst/>
          </a:prstGeom>
          <a:noFill/>
          <a:ln>
            <a:noFill/>
          </a:ln>
        </p:spPr>
      </p:pic>
      <p:sp>
        <p:nvSpPr>
          <p:cNvPr id="310" name="Google Shape;310;p27"/>
          <p:cNvSpPr txBox="1"/>
          <p:nvPr/>
        </p:nvSpPr>
        <p:spPr>
          <a:xfrm>
            <a:off x="394950" y="2350815"/>
            <a:ext cx="1805400" cy="2462182"/>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b="1" dirty="0" err="1"/>
              <a:t>Незащищенный</a:t>
            </a:r>
            <a:r>
              <a:rPr b="1" dirty="0"/>
              <a:t> </a:t>
            </a:r>
            <a:r>
              <a:rPr b="1" dirty="0" err="1"/>
              <a:t>секс</a:t>
            </a:r>
            <a:r>
              <a:rPr b="1" dirty="0"/>
              <a:t>: </a:t>
            </a:r>
            <a:r>
              <a:rPr lang="ru-RU" dirty="0"/>
              <a:t>заключенные с большей вероятностью заражаются инфекциями, передаваемыми половым путем, такими как ВПЧ или ВИЧ</a:t>
            </a:r>
            <a:r>
              <a:rPr dirty="0"/>
              <a:t>, </a:t>
            </a:r>
            <a:r>
              <a:rPr lang="ru-RU" dirty="0"/>
              <a:t>в результате незащищенного секса</a:t>
            </a:r>
            <a:r>
              <a:rPr dirty="0"/>
              <a:t>. </a:t>
            </a:r>
            <a:r>
              <a:rPr lang="ru-RU" dirty="0"/>
              <a:t>Доступ к средствам защиты, таким как презервативы, в тюрьмах может быть ограничен. </a:t>
            </a:r>
            <a:endParaRPr sz="1000" b="0" i="0" u="none" strike="noStrike" cap="none" dirty="0">
              <a:solidFill>
                <a:schemeClr val="dk2"/>
              </a:solidFill>
              <a:latin typeface="Arial"/>
              <a:ea typeface="Arial"/>
              <a:cs typeface="Arial"/>
              <a:sym typeface="Arial"/>
            </a:endParaRPr>
          </a:p>
        </p:txBody>
      </p:sp>
      <p:sp>
        <p:nvSpPr>
          <p:cNvPr id="311" name="Google Shape;311;p27"/>
          <p:cNvSpPr txBox="1"/>
          <p:nvPr/>
        </p:nvSpPr>
        <p:spPr>
          <a:xfrm>
            <a:off x="2390925" y="2347360"/>
            <a:ext cx="1805400" cy="2816125"/>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lang="ru-RU" b="1" dirty="0"/>
              <a:t>Использование общих или нечистых игл</a:t>
            </a:r>
            <a:r>
              <a:rPr b="1" dirty="0"/>
              <a:t>: </a:t>
            </a:r>
            <a:r>
              <a:rPr lang="ru-RU" dirty="0"/>
              <a:t>заключенные с большей вероятностью заражаются гепатитом В или С или другими инфекциями при использовании игл</a:t>
            </a:r>
            <a:r>
              <a:rPr dirty="0"/>
              <a:t>, </a:t>
            </a:r>
            <a:r>
              <a:rPr lang="ru-RU" dirty="0"/>
              <a:t>например при инъекциях наркотиков или нанесении татуировок</a:t>
            </a:r>
            <a:r>
              <a:rPr dirty="0"/>
              <a:t>. </a:t>
            </a:r>
            <a:r>
              <a:rPr lang="ru-RU" dirty="0"/>
              <a:t>В тюрьмах труднее дезинфицировать иглы, поскольку у людей часто нет доступа к чистящим средствам</a:t>
            </a:r>
            <a:r>
              <a:rPr dirty="0"/>
              <a:t>. </a:t>
            </a:r>
            <a:endParaRPr sz="1000" b="0" i="0" u="none" strike="noStrike" cap="none" dirty="0">
              <a:solidFill>
                <a:schemeClr val="dk2"/>
              </a:solidFill>
              <a:latin typeface="Arial"/>
              <a:ea typeface="Arial"/>
              <a:cs typeface="Arial"/>
              <a:sym typeface="Arial"/>
            </a:endParaRPr>
          </a:p>
        </p:txBody>
      </p:sp>
      <p:pic>
        <p:nvPicPr>
          <p:cNvPr id="312" name="Google Shape;312;p27"/>
          <p:cNvPicPr preferRelativeResize="0"/>
          <p:nvPr/>
        </p:nvPicPr>
        <p:blipFill rotWithShape="1">
          <a:blip r:embed="rId4">
            <a:alphaModFix/>
          </a:blip>
          <a:srcRect/>
          <a:stretch/>
        </p:blipFill>
        <p:spPr>
          <a:xfrm>
            <a:off x="2931050" y="1504638"/>
            <a:ext cx="725149" cy="725149"/>
          </a:xfrm>
          <a:prstGeom prst="rect">
            <a:avLst/>
          </a:prstGeom>
          <a:noFill/>
          <a:ln>
            <a:noFill/>
          </a:ln>
        </p:spPr>
      </p:pic>
      <p:sp>
        <p:nvSpPr>
          <p:cNvPr id="313" name="Google Shape;313;p27"/>
          <p:cNvSpPr txBox="1"/>
          <p:nvPr/>
        </p:nvSpPr>
        <p:spPr>
          <a:xfrm>
            <a:off x="4410299" y="2347360"/>
            <a:ext cx="1889523" cy="2462182"/>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b="1" dirty="0" err="1"/>
              <a:t>Употребление</a:t>
            </a:r>
            <a:r>
              <a:rPr b="1" dirty="0"/>
              <a:t> </a:t>
            </a:r>
            <a:r>
              <a:rPr lang="ru-RU" b="1" dirty="0"/>
              <a:t>грязных</a:t>
            </a:r>
            <a:r>
              <a:rPr b="1" dirty="0"/>
              <a:t> </a:t>
            </a:r>
            <a:r>
              <a:rPr b="1" dirty="0" err="1"/>
              <a:t>наркотиков</a:t>
            </a:r>
            <a:r>
              <a:rPr b="1" dirty="0"/>
              <a:t>: </a:t>
            </a:r>
            <a:r>
              <a:rPr lang="ru-RU" dirty="0"/>
              <a:t>например, прием наркотиков, смешанных с землей, может привести к заражению столбняком</a:t>
            </a:r>
            <a:r>
              <a:rPr dirty="0"/>
              <a:t>. </a:t>
            </a:r>
            <a:r>
              <a:rPr lang="ru-RU" dirty="0"/>
              <a:t>Наркотики в тюрьмах запрещены, поэтому их часто привозят контрабандой из неизвестных источников, что делает их качество сомнительным. </a:t>
            </a:r>
            <a:r>
              <a:rPr dirty="0"/>
              <a:t> </a:t>
            </a:r>
            <a:endParaRPr sz="1000" b="0" i="0" u="none" strike="noStrike" cap="none" dirty="0">
              <a:solidFill>
                <a:schemeClr val="dk2"/>
              </a:solidFill>
              <a:latin typeface="Arial"/>
              <a:ea typeface="Arial"/>
              <a:cs typeface="Arial"/>
              <a:sym typeface="Arial"/>
            </a:endParaRPr>
          </a:p>
        </p:txBody>
      </p:sp>
      <p:pic>
        <p:nvPicPr>
          <p:cNvPr id="314" name="Google Shape;314;p27"/>
          <p:cNvPicPr preferRelativeResize="0"/>
          <p:nvPr/>
        </p:nvPicPr>
        <p:blipFill rotWithShape="1">
          <a:blip r:embed="rId5">
            <a:alphaModFix/>
          </a:blip>
          <a:srcRect/>
          <a:stretch/>
        </p:blipFill>
        <p:spPr>
          <a:xfrm>
            <a:off x="4950425" y="1502165"/>
            <a:ext cx="725149" cy="725149"/>
          </a:xfrm>
          <a:prstGeom prst="rect">
            <a:avLst/>
          </a:prstGeom>
          <a:noFill/>
          <a:ln>
            <a:noFill/>
          </a:ln>
        </p:spPr>
      </p:pic>
      <p:sp>
        <p:nvSpPr>
          <p:cNvPr id="315" name="Google Shape;315;p27"/>
          <p:cNvSpPr txBox="1"/>
          <p:nvPr/>
        </p:nvSpPr>
        <p:spPr>
          <a:xfrm>
            <a:off x="6664461" y="2363455"/>
            <a:ext cx="1905664" cy="2462182"/>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b="1" dirty="0" err="1"/>
              <a:t>Высокая</a:t>
            </a:r>
            <a:r>
              <a:rPr b="1" dirty="0"/>
              <a:t> </a:t>
            </a:r>
            <a:r>
              <a:rPr b="1" dirty="0" err="1"/>
              <a:t>текуч</a:t>
            </a:r>
            <a:r>
              <a:rPr lang="ru-RU" b="1" dirty="0"/>
              <a:t>ка</a:t>
            </a:r>
            <a:r>
              <a:rPr b="1" dirty="0"/>
              <a:t>: </a:t>
            </a:r>
            <a:r>
              <a:rPr lang="ru-RU" dirty="0"/>
              <a:t>заключенные переводятся из одной</a:t>
            </a:r>
            <a:r>
              <a:rPr dirty="0"/>
              <a:t> </a:t>
            </a:r>
            <a:r>
              <a:rPr dirty="0" err="1"/>
              <a:t>тюрьмы</a:t>
            </a:r>
            <a:r>
              <a:rPr dirty="0"/>
              <a:t> в </a:t>
            </a:r>
            <a:r>
              <a:rPr lang="ru-RU" dirty="0"/>
              <a:t>другую </a:t>
            </a:r>
            <a:r>
              <a:rPr dirty="0" err="1"/>
              <a:t>тюрьму</a:t>
            </a:r>
            <a:r>
              <a:rPr dirty="0"/>
              <a:t> </a:t>
            </a:r>
            <a:r>
              <a:rPr dirty="0" err="1"/>
              <a:t>по</a:t>
            </a:r>
            <a:r>
              <a:rPr dirty="0"/>
              <a:t> </a:t>
            </a:r>
            <a:r>
              <a:rPr dirty="0" err="1"/>
              <a:t>мере</a:t>
            </a:r>
            <a:r>
              <a:rPr dirty="0"/>
              <a:t> </a:t>
            </a:r>
            <a:r>
              <a:rPr dirty="0" err="1"/>
              <a:t>отбывания</a:t>
            </a:r>
            <a:r>
              <a:rPr dirty="0"/>
              <a:t> </a:t>
            </a:r>
            <a:r>
              <a:rPr dirty="0" err="1"/>
              <a:t>наказания</a:t>
            </a:r>
            <a:r>
              <a:rPr dirty="0"/>
              <a:t>. </a:t>
            </a:r>
            <a:r>
              <a:rPr dirty="0" err="1"/>
              <a:t>Сотрудники</a:t>
            </a:r>
            <a:r>
              <a:rPr dirty="0"/>
              <a:t> </a:t>
            </a:r>
            <a:r>
              <a:rPr dirty="0" err="1"/>
              <a:t>также</a:t>
            </a:r>
            <a:r>
              <a:rPr dirty="0"/>
              <a:t> </a:t>
            </a:r>
            <a:r>
              <a:rPr lang="ru-RU" dirty="0"/>
              <a:t>приходят в здание тюрьмы и уходят</a:t>
            </a:r>
            <a:r>
              <a:rPr dirty="0"/>
              <a:t>. </a:t>
            </a:r>
            <a:r>
              <a:rPr lang="ru-RU" dirty="0"/>
              <a:t>Такой поток людей дает множество возможностей для проникновения инфекционных заболеваний в тюрьмы</a:t>
            </a:r>
            <a:r>
              <a:rPr dirty="0"/>
              <a:t>.</a:t>
            </a:r>
            <a:endParaRPr sz="1000" b="0" i="0" u="none" strike="noStrike" cap="none" dirty="0">
              <a:solidFill>
                <a:schemeClr val="dk2"/>
              </a:solidFill>
              <a:latin typeface="Arial"/>
              <a:ea typeface="Arial"/>
              <a:cs typeface="Arial"/>
              <a:sym typeface="Arial"/>
            </a:endParaRPr>
          </a:p>
        </p:txBody>
      </p:sp>
      <p:pic>
        <p:nvPicPr>
          <p:cNvPr id="316" name="Google Shape;316;p27"/>
          <p:cNvPicPr preferRelativeResize="0"/>
          <p:nvPr/>
        </p:nvPicPr>
        <p:blipFill rotWithShape="1">
          <a:blip r:embed="rId6">
            <a:alphaModFix/>
          </a:blip>
          <a:srcRect/>
          <a:stretch/>
        </p:blipFill>
        <p:spPr>
          <a:xfrm>
            <a:off x="7153700" y="1473188"/>
            <a:ext cx="788050" cy="788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20"/>
        <p:cNvGrpSpPr/>
        <p:nvPr/>
      </p:nvGrpSpPr>
      <p:grpSpPr>
        <a:xfrm>
          <a:off x="0" y="0"/>
          <a:ext cx="0" cy="0"/>
          <a:chOff x="0" y="0"/>
          <a:chExt cx="0" cy="0"/>
        </a:xfrm>
      </p:grpSpPr>
      <p:sp>
        <p:nvSpPr>
          <p:cNvPr id="321" name="Google Shape;321;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322" name="Google Shape;32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актуальна? (В тюрьме)</a:t>
            </a:r>
            <a:endParaRPr b="1" dirty="0"/>
          </a:p>
          <a:p>
            <a:pPr marL="0" lvl="0" indent="0" algn="l" rtl="0">
              <a:lnSpc>
                <a:spcPct val="100000"/>
              </a:lnSpc>
              <a:spcBef>
                <a:spcPts val="0"/>
              </a:spcBef>
              <a:spcAft>
                <a:spcPts val="0"/>
              </a:spcAft>
              <a:buSzPct val="111111"/>
              <a:buNone/>
            </a:pPr>
            <a:endParaRPr b="1" dirty="0"/>
          </a:p>
        </p:txBody>
      </p:sp>
      <p:sp>
        <p:nvSpPr>
          <p:cNvPr id="323" name="Google Shape;323;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24" name="Google Shape;324;p28"/>
          <p:cNvSpPr txBox="1"/>
          <p:nvPr/>
        </p:nvSpPr>
        <p:spPr>
          <a:xfrm>
            <a:off x="2183750" y="2295000"/>
            <a:ext cx="22002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defRPr sz="1000">
                <a:solidFill>
                  <a:schemeClr val="dk2"/>
                </a:solidFill>
                <a:latin typeface="Arial"/>
                <a:ea typeface="Arial"/>
                <a:cs typeface="Arial"/>
                <a:sym typeface="Arial"/>
              </a:defRPr>
            </a:pPr>
            <a:r>
              <a:rPr b="1" dirty="0" err="1"/>
              <a:t>Доступ</a:t>
            </a:r>
            <a:r>
              <a:rPr b="1" dirty="0"/>
              <a:t> к </a:t>
            </a:r>
            <a:r>
              <a:rPr b="1" dirty="0" err="1"/>
              <a:t>медицинскому</a:t>
            </a:r>
            <a:r>
              <a:rPr b="1" dirty="0"/>
              <a:t> </a:t>
            </a:r>
            <a:r>
              <a:rPr b="1" dirty="0" err="1"/>
              <a:t>обслуживанию</a:t>
            </a:r>
            <a:r>
              <a:rPr b="1" dirty="0"/>
              <a:t>: </a:t>
            </a:r>
            <a:r>
              <a:rPr lang="ru-RU" dirty="0"/>
              <a:t>заключенные</a:t>
            </a:r>
            <a:r>
              <a:rPr dirty="0"/>
              <a:t> </a:t>
            </a:r>
            <a:r>
              <a:rPr dirty="0" err="1"/>
              <a:t>чаще</a:t>
            </a:r>
            <a:r>
              <a:rPr dirty="0"/>
              <a:t> </a:t>
            </a:r>
            <a:r>
              <a:rPr dirty="0" err="1"/>
              <a:t>сталкиваются</a:t>
            </a:r>
            <a:r>
              <a:rPr dirty="0"/>
              <a:t> с </a:t>
            </a:r>
            <a:r>
              <a:rPr dirty="0" err="1"/>
              <a:t>трудностями</a:t>
            </a:r>
            <a:r>
              <a:rPr dirty="0"/>
              <a:t> в </a:t>
            </a:r>
            <a:r>
              <a:rPr lang="ru-RU" dirty="0"/>
              <a:t>части получения</a:t>
            </a:r>
            <a:r>
              <a:rPr dirty="0"/>
              <a:t> </a:t>
            </a:r>
            <a:r>
              <a:rPr dirty="0" err="1"/>
              <a:t>медицинск</a:t>
            </a:r>
            <a:r>
              <a:rPr lang="ru-RU" dirty="0"/>
              <a:t>ого</a:t>
            </a:r>
            <a:r>
              <a:rPr dirty="0"/>
              <a:t> </a:t>
            </a:r>
            <a:r>
              <a:rPr lang="ru-RU" dirty="0"/>
              <a:t>обслуживания</a:t>
            </a:r>
            <a:r>
              <a:rPr dirty="0"/>
              <a:t>, </a:t>
            </a:r>
            <a:r>
              <a:rPr lang="ru-RU" dirty="0"/>
              <a:t>включая</a:t>
            </a:r>
            <a:r>
              <a:rPr dirty="0"/>
              <a:t> </a:t>
            </a:r>
            <a:r>
              <a:rPr dirty="0" err="1"/>
              <a:t>вакцинаци</a:t>
            </a:r>
            <a:r>
              <a:rPr lang="ru-RU" dirty="0"/>
              <a:t>ю</a:t>
            </a:r>
            <a:r>
              <a:rPr dirty="0"/>
              <a:t>, </a:t>
            </a:r>
            <a:r>
              <a:rPr dirty="0" err="1"/>
              <a:t>лечение</a:t>
            </a:r>
            <a:r>
              <a:rPr dirty="0"/>
              <a:t> </a:t>
            </a:r>
            <a:r>
              <a:rPr dirty="0" err="1"/>
              <a:t>или</a:t>
            </a:r>
            <a:r>
              <a:rPr dirty="0"/>
              <a:t> </a:t>
            </a:r>
            <a:r>
              <a:rPr lang="ru-RU" dirty="0"/>
              <a:t>обследование с целью выявления</a:t>
            </a:r>
            <a:r>
              <a:rPr dirty="0"/>
              <a:t> </a:t>
            </a:r>
            <a:r>
              <a:rPr dirty="0" err="1"/>
              <a:t>заболеваний</a:t>
            </a:r>
            <a:r>
              <a:rPr dirty="0"/>
              <a:t>. </a:t>
            </a:r>
            <a:endParaRPr sz="1000" b="0" i="0" u="none" strike="noStrike" cap="none" dirty="0">
              <a:solidFill>
                <a:schemeClr val="dk2"/>
              </a:solidFill>
              <a:latin typeface="Arial"/>
              <a:ea typeface="Arial"/>
              <a:cs typeface="Arial"/>
              <a:sym typeface="Arial"/>
            </a:endParaRPr>
          </a:p>
        </p:txBody>
      </p:sp>
      <p:sp>
        <p:nvSpPr>
          <p:cNvPr id="325" name="Google Shape;325;p28"/>
          <p:cNvSpPr txBox="1"/>
          <p:nvPr/>
        </p:nvSpPr>
        <p:spPr>
          <a:xfrm>
            <a:off x="4711750" y="2345325"/>
            <a:ext cx="2248500" cy="1577325"/>
          </a:xfrm>
          <a:prstGeom prst="rect">
            <a:avLst/>
          </a:prstGeom>
          <a:noFill/>
          <a:ln>
            <a:noFill/>
          </a:ln>
        </p:spPr>
        <p:txBody>
          <a:bodyPr spcFirstLastPara="1" wrap="square" lIns="91425" tIns="91425" rIns="91425" bIns="91425" anchor="t" anchorCtr="0">
            <a:spAutoFit/>
          </a:bodyPr>
          <a:lstStyle/>
          <a:p>
            <a:pPr lvl="0" algn="ctr">
              <a:lnSpc>
                <a:spcPct val="115000"/>
              </a:lnSpc>
              <a:spcAft>
                <a:spcPts val="1200"/>
              </a:spcAft>
              <a:buSzPts val="1000"/>
              <a:defRPr sz="1000">
                <a:solidFill>
                  <a:schemeClr val="dk2"/>
                </a:solidFill>
                <a:latin typeface="Arial"/>
                <a:ea typeface="Arial"/>
                <a:cs typeface="Arial"/>
                <a:sym typeface="Arial"/>
              </a:defRPr>
            </a:pPr>
            <a:r>
              <a:rPr lang="ru-RU" b="1" dirty="0"/>
              <a:t>Возможность санитарного просвещения</a:t>
            </a:r>
            <a:r>
              <a:rPr b="1" dirty="0"/>
              <a:t>: </a:t>
            </a:r>
            <a:r>
              <a:rPr lang="ru-RU" dirty="0"/>
              <a:t>заключенные</a:t>
            </a:r>
            <a:r>
              <a:rPr dirty="0"/>
              <a:t> </a:t>
            </a:r>
            <a:r>
              <a:rPr lang="ru-RU" dirty="0"/>
              <a:t>ограничены в доступе к информации</a:t>
            </a:r>
            <a:r>
              <a:rPr dirty="0"/>
              <a:t>. </a:t>
            </a:r>
            <a:r>
              <a:rPr lang="ru-RU" dirty="0"/>
              <a:t>Это означает, что люди могут не знать о преимуществах вакцинации или других мерах по защите здоровья</a:t>
            </a:r>
            <a:r>
              <a:rPr dirty="0"/>
              <a:t>. </a:t>
            </a:r>
            <a:endParaRPr sz="1000" b="0" i="0" u="none" strike="noStrike" cap="none" dirty="0">
              <a:solidFill>
                <a:schemeClr val="dk2"/>
              </a:solidFill>
              <a:latin typeface="Arial"/>
              <a:ea typeface="Arial"/>
              <a:cs typeface="Arial"/>
              <a:sym typeface="Arial"/>
            </a:endParaRPr>
          </a:p>
        </p:txBody>
      </p:sp>
      <p:pic>
        <p:nvPicPr>
          <p:cNvPr id="326" name="Google Shape;326;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27" name="Google Shape;327;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28" name="Google Shape;328;p28"/>
          <p:cNvSpPr txBox="1"/>
          <p:nvPr/>
        </p:nvSpPr>
        <p:spPr>
          <a:xfrm>
            <a:off x="311700" y="3924690"/>
            <a:ext cx="8520600" cy="1329564"/>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400"/>
              <a:defRPr sz="1400">
                <a:solidFill>
                  <a:schemeClr val="dk2"/>
                </a:solidFill>
                <a:latin typeface="Arial"/>
                <a:ea typeface="Arial"/>
                <a:cs typeface="Arial"/>
                <a:sym typeface="Arial"/>
              </a:defRPr>
            </a:pPr>
            <a:r>
              <a:rPr dirty="0" err="1"/>
              <a:t>Все</a:t>
            </a:r>
            <a:r>
              <a:rPr dirty="0"/>
              <a:t> </a:t>
            </a:r>
            <a:r>
              <a:rPr dirty="0" err="1"/>
              <a:t>эти</a:t>
            </a:r>
            <a:r>
              <a:rPr dirty="0"/>
              <a:t> </a:t>
            </a:r>
            <a:r>
              <a:rPr dirty="0" err="1"/>
              <a:t>факторы</a:t>
            </a:r>
            <a:r>
              <a:rPr dirty="0"/>
              <a:t> </a:t>
            </a:r>
            <a:r>
              <a:rPr dirty="0" err="1"/>
              <a:t>означают</a:t>
            </a:r>
            <a:r>
              <a:rPr dirty="0"/>
              <a:t>, </a:t>
            </a:r>
            <a:r>
              <a:rPr dirty="0" err="1"/>
              <a:t>что</a:t>
            </a:r>
            <a:r>
              <a:rPr dirty="0"/>
              <a:t>, </a:t>
            </a:r>
            <a:r>
              <a:rPr lang="ru-RU" dirty="0"/>
              <a:t>оказавшись в тюрьме</a:t>
            </a:r>
            <a:r>
              <a:rPr dirty="0"/>
              <a:t>, </a:t>
            </a:r>
            <a:r>
              <a:rPr dirty="0" err="1"/>
              <a:t>люди</a:t>
            </a:r>
            <a:r>
              <a:rPr dirty="0"/>
              <a:t> </a:t>
            </a:r>
            <a:r>
              <a:rPr b="1" dirty="0" err="1"/>
              <a:t>могут</a:t>
            </a:r>
            <a:r>
              <a:rPr b="1" dirty="0"/>
              <a:t> </a:t>
            </a:r>
            <a:r>
              <a:rPr b="1" dirty="0" err="1"/>
              <a:t>ст</a:t>
            </a:r>
            <a:r>
              <a:rPr lang="ru-RU" b="1" dirty="0"/>
              <a:t>о</a:t>
            </a:r>
            <a:r>
              <a:rPr b="1" dirty="0" err="1"/>
              <a:t>лк</a:t>
            </a:r>
            <a:r>
              <a:rPr lang="ru-RU" b="1" dirty="0"/>
              <a:t>ну</a:t>
            </a:r>
            <a:r>
              <a:rPr b="1" dirty="0" err="1"/>
              <a:t>ться</a:t>
            </a:r>
            <a:r>
              <a:rPr b="1" dirty="0"/>
              <a:t> с </a:t>
            </a:r>
            <a:r>
              <a:rPr b="1" dirty="0" err="1"/>
              <a:t>большими</a:t>
            </a:r>
            <a:r>
              <a:rPr b="1" dirty="0"/>
              <a:t> </a:t>
            </a:r>
            <a:r>
              <a:rPr b="1" dirty="0" err="1"/>
              <a:t>трудностями</a:t>
            </a:r>
            <a:r>
              <a:rPr b="1" dirty="0"/>
              <a:t> в </a:t>
            </a:r>
            <a:r>
              <a:rPr lang="ru-RU" b="1" dirty="0"/>
              <a:t>получении</a:t>
            </a:r>
            <a:r>
              <a:rPr b="1" dirty="0"/>
              <a:t> </a:t>
            </a:r>
            <a:r>
              <a:rPr b="1" dirty="0" err="1"/>
              <a:t>медицинско</a:t>
            </a:r>
            <a:r>
              <a:rPr lang="ru-RU" b="1" dirty="0" err="1"/>
              <a:t>го</a:t>
            </a:r>
            <a:r>
              <a:rPr lang="ru-RU" b="1" dirty="0"/>
              <a:t> обслуживания</a:t>
            </a:r>
            <a:r>
              <a:rPr b="1" dirty="0"/>
              <a:t>, </a:t>
            </a:r>
            <a:r>
              <a:rPr lang="ru-RU" b="1" dirty="0"/>
              <a:t>например</a:t>
            </a:r>
            <a:r>
              <a:rPr b="1" dirty="0"/>
              <a:t> </a:t>
            </a:r>
            <a:r>
              <a:rPr b="1" dirty="0" err="1"/>
              <a:t>вакцин</a:t>
            </a:r>
            <a:r>
              <a:rPr lang="ru-RU" b="1" dirty="0" err="1"/>
              <a:t>ации</a:t>
            </a:r>
            <a:r>
              <a:rPr b="1" dirty="0"/>
              <a:t>, </a:t>
            </a:r>
            <a:r>
              <a:rPr dirty="0"/>
              <a:t>и </a:t>
            </a:r>
            <a:r>
              <a:rPr b="1" dirty="0" err="1"/>
              <a:t>могут</a:t>
            </a:r>
            <a:r>
              <a:rPr b="1" dirty="0"/>
              <a:t> </a:t>
            </a:r>
            <a:r>
              <a:rPr lang="ru-RU" b="1" dirty="0"/>
              <a:t>подвергаться повышенному </a:t>
            </a:r>
            <a:r>
              <a:rPr b="1" dirty="0" err="1"/>
              <a:t>риску</a:t>
            </a:r>
            <a:r>
              <a:rPr b="1" dirty="0"/>
              <a:t> </a:t>
            </a:r>
            <a:r>
              <a:rPr lang="ru-RU" b="1" dirty="0"/>
              <a:t>заражения </a:t>
            </a:r>
            <a:r>
              <a:rPr b="1" dirty="0" err="1"/>
              <a:t>инфекционны</a:t>
            </a:r>
            <a:r>
              <a:rPr lang="ru-RU" b="1" dirty="0"/>
              <a:t>ми</a:t>
            </a:r>
            <a:r>
              <a:rPr b="1" dirty="0"/>
              <a:t> </a:t>
            </a:r>
            <a:r>
              <a:rPr b="1" dirty="0" err="1"/>
              <a:t>заболевани</a:t>
            </a:r>
            <a:r>
              <a:rPr lang="ru-RU" b="1" dirty="0" err="1"/>
              <a:t>ями</a:t>
            </a:r>
            <a:r>
              <a:rPr b="1" dirty="0"/>
              <a:t> в </a:t>
            </a:r>
            <a:r>
              <a:rPr b="1" dirty="0" err="1"/>
              <a:t>тюремной</a:t>
            </a:r>
            <a:r>
              <a:rPr b="1" dirty="0"/>
              <a:t> </a:t>
            </a:r>
            <a:r>
              <a:rPr b="1" dirty="0" err="1"/>
              <a:t>среде</a:t>
            </a:r>
            <a:r>
              <a:rPr b="1" dirty="0"/>
              <a:t>. </a:t>
            </a:r>
            <a:endParaRPr sz="1400" b="1" i="0" u="none" strike="noStrike" cap="none" dirty="0">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32"/>
        <p:cNvGrpSpPr/>
        <p:nvPr/>
      </p:nvGrpSpPr>
      <p:grpSpPr>
        <a:xfrm>
          <a:off x="0" y="0"/>
          <a:ext cx="0" cy="0"/>
          <a:chOff x="0" y="0"/>
          <a:chExt cx="0" cy="0"/>
        </a:xfrm>
      </p:grpSpPr>
      <p:sp>
        <p:nvSpPr>
          <p:cNvPr id="333" name="Google Shape;333;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334" name="Google Shape;33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1. </a:t>
            </a:r>
            <a:r>
              <a:rPr lang="ru-RU" dirty="0"/>
              <a:t>Почему проблема инфекционных заболеваний в тюрьмах актуальна? </a:t>
            </a:r>
            <a:endParaRPr b="1" dirty="0"/>
          </a:p>
        </p:txBody>
      </p:sp>
      <p:sp>
        <p:nvSpPr>
          <p:cNvPr id="335" name="Google Shape;335;p29"/>
          <p:cNvSpPr txBox="1"/>
          <p:nvPr/>
        </p:nvSpPr>
        <p:spPr>
          <a:xfrm>
            <a:off x="449800" y="132327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defRPr sz="1400">
                <a:solidFill>
                  <a:schemeClr val="dk2"/>
                </a:solidFill>
                <a:latin typeface="Arial"/>
                <a:ea typeface="Arial"/>
                <a:cs typeface="Arial"/>
                <a:sym typeface="Arial"/>
              </a:defRPr>
            </a:pPr>
            <a:r>
              <a:rPr dirty="0" err="1"/>
              <a:t>Возможно</a:t>
            </a:r>
            <a:r>
              <a:rPr dirty="0"/>
              <a:t>, </a:t>
            </a:r>
            <a:r>
              <a:rPr dirty="0" err="1"/>
              <a:t>вы</a:t>
            </a:r>
            <a:r>
              <a:rPr dirty="0"/>
              <a:t> </a:t>
            </a:r>
            <a:r>
              <a:rPr dirty="0" err="1"/>
              <a:t>заметили</a:t>
            </a:r>
            <a:r>
              <a:rPr dirty="0"/>
              <a:t> </a:t>
            </a:r>
            <a:r>
              <a:rPr dirty="0" err="1"/>
              <a:t>значительное</a:t>
            </a:r>
            <a:r>
              <a:rPr dirty="0"/>
              <a:t> </a:t>
            </a:r>
            <a:r>
              <a:rPr dirty="0" err="1"/>
              <a:t>совпадение</a:t>
            </a:r>
            <a:r>
              <a:rPr dirty="0"/>
              <a:t> </a:t>
            </a:r>
            <a:r>
              <a:rPr dirty="0" err="1"/>
              <a:t>между</a:t>
            </a:r>
            <a:r>
              <a:rPr dirty="0"/>
              <a:t> </a:t>
            </a:r>
            <a:r>
              <a:rPr dirty="0" err="1"/>
              <a:t>этими</a:t>
            </a:r>
            <a:r>
              <a:rPr dirty="0"/>
              <a:t> </a:t>
            </a:r>
            <a:r>
              <a:rPr dirty="0" err="1"/>
              <a:t>факторами</a:t>
            </a:r>
            <a:r>
              <a:rPr dirty="0"/>
              <a:t>. </a:t>
            </a:r>
            <a:r>
              <a:rPr dirty="0" err="1"/>
              <a:t>Это</a:t>
            </a:r>
            <a:r>
              <a:rPr dirty="0"/>
              <a:t> </a:t>
            </a:r>
            <a:r>
              <a:rPr dirty="0" err="1"/>
              <a:t>означает</a:t>
            </a:r>
            <a:r>
              <a:rPr dirty="0"/>
              <a:t>, </a:t>
            </a:r>
            <a:r>
              <a:rPr dirty="0" err="1"/>
              <a:t>что</a:t>
            </a:r>
            <a:r>
              <a:rPr dirty="0"/>
              <a:t> </a:t>
            </a:r>
            <a:r>
              <a:rPr lang="ru-RU" dirty="0"/>
              <a:t>данные</a:t>
            </a:r>
            <a:r>
              <a:rPr dirty="0"/>
              <a:t> </a:t>
            </a:r>
            <a:r>
              <a:rPr dirty="0" err="1"/>
              <a:t>обстоятельства</a:t>
            </a:r>
            <a:r>
              <a:rPr dirty="0"/>
              <a:t> </a:t>
            </a:r>
            <a:r>
              <a:rPr dirty="0" err="1"/>
              <a:t>или</a:t>
            </a:r>
            <a:r>
              <a:rPr dirty="0"/>
              <a:t> </a:t>
            </a:r>
            <a:r>
              <a:rPr dirty="0" err="1"/>
              <a:t>условия</a:t>
            </a:r>
            <a:r>
              <a:rPr dirty="0"/>
              <a:t> </a:t>
            </a:r>
            <a:r>
              <a:rPr lang="ru-RU" dirty="0">
                <a:solidFill>
                  <a:schemeClr val="dk2"/>
                </a:solidFill>
              </a:rPr>
              <a:t>оказывают свое воздействие</a:t>
            </a:r>
            <a:r>
              <a:rPr dirty="0">
                <a:solidFill>
                  <a:schemeClr val="dk2"/>
                </a:solidFill>
              </a:rPr>
              <a:t> </a:t>
            </a:r>
            <a:r>
              <a:rPr dirty="0" err="1"/>
              <a:t>как</a:t>
            </a:r>
            <a:r>
              <a:rPr dirty="0"/>
              <a:t> </a:t>
            </a:r>
            <a:r>
              <a:rPr dirty="0" err="1"/>
              <a:t>до</a:t>
            </a:r>
            <a:r>
              <a:rPr dirty="0"/>
              <a:t> </a:t>
            </a:r>
            <a:r>
              <a:rPr lang="ru-RU" dirty="0"/>
              <a:t>попадания людей </a:t>
            </a:r>
            <a:r>
              <a:rPr dirty="0"/>
              <a:t>в </a:t>
            </a:r>
            <a:r>
              <a:rPr dirty="0" err="1"/>
              <a:t>тюрьму</a:t>
            </a:r>
            <a:r>
              <a:rPr dirty="0"/>
              <a:t>, </a:t>
            </a:r>
            <a:r>
              <a:rPr dirty="0" err="1"/>
              <a:t>так</a:t>
            </a:r>
            <a:r>
              <a:rPr dirty="0"/>
              <a:t> и </a:t>
            </a:r>
            <a:r>
              <a:rPr lang="ru-RU" dirty="0"/>
              <a:t>во время их пребывания в ней</a:t>
            </a:r>
            <a:r>
              <a:rPr dirty="0"/>
              <a:t>, </a:t>
            </a:r>
            <a:r>
              <a:rPr dirty="0" err="1"/>
              <a:t>иногда</a:t>
            </a:r>
            <a:r>
              <a:rPr dirty="0"/>
              <a:t> </a:t>
            </a:r>
            <a:r>
              <a:rPr dirty="0" err="1"/>
              <a:t>по</a:t>
            </a:r>
            <a:r>
              <a:rPr dirty="0"/>
              <a:t> </a:t>
            </a:r>
            <a:r>
              <a:rPr dirty="0" err="1"/>
              <a:t>разным</a:t>
            </a:r>
            <a:r>
              <a:rPr dirty="0"/>
              <a:t> </a:t>
            </a:r>
            <a:r>
              <a:rPr dirty="0" err="1"/>
              <a:t>причинам</a:t>
            </a:r>
            <a:r>
              <a:rPr dirty="0"/>
              <a:t>. </a:t>
            </a:r>
            <a:r>
              <a:rPr lang="ru-RU" dirty="0"/>
              <a:t> </a:t>
            </a:r>
            <a:endParaRPr sz="1400" b="0" i="0" u="none" strike="noStrike" cap="none" dirty="0">
              <a:solidFill>
                <a:schemeClr val="dk2"/>
              </a:solidFill>
              <a:latin typeface="Arial"/>
              <a:ea typeface="Arial"/>
              <a:cs typeface="Arial"/>
              <a:sym typeface="Arial"/>
            </a:endParaRPr>
          </a:p>
        </p:txBody>
      </p:sp>
      <p:sp>
        <p:nvSpPr>
          <p:cNvPr id="336" name="Google Shape;336;p29"/>
          <p:cNvSpPr/>
          <p:nvPr/>
        </p:nvSpPr>
        <p:spPr>
          <a:xfrm>
            <a:off x="3802631" y="2178606"/>
            <a:ext cx="3018000" cy="2964900"/>
          </a:xfrm>
          <a:prstGeom prst="ellipse">
            <a:avLst/>
          </a:prstGeom>
          <a:solidFill>
            <a:srgbClr val="E795BB">
              <a:alpha val="63921"/>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9"/>
          <p:cNvSpPr txBox="1"/>
          <p:nvPr/>
        </p:nvSpPr>
        <p:spPr>
          <a:xfrm>
            <a:off x="4588101" y="2261321"/>
            <a:ext cx="1447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defRPr sz="1200" b="1">
                <a:solidFill>
                  <a:srgbClr val="000000"/>
                </a:solidFill>
                <a:latin typeface="Arial"/>
                <a:ea typeface="Arial"/>
                <a:cs typeface="Arial"/>
                <a:sym typeface="Arial"/>
              </a:defRPr>
            </a:pPr>
            <a:r>
              <a:rPr dirty="0"/>
              <a:t>В </a:t>
            </a:r>
            <a:r>
              <a:rPr dirty="0" err="1"/>
              <a:t>тюрьм</a:t>
            </a:r>
            <a:r>
              <a:rPr lang="ru-RU" dirty="0"/>
              <a:t>е</a:t>
            </a:r>
            <a:endParaRPr sz="1200" b="1" i="0" u="none" strike="noStrike" cap="none" dirty="0">
              <a:solidFill>
                <a:srgbClr val="000000"/>
              </a:solidFill>
              <a:latin typeface="Arial"/>
              <a:ea typeface="Arial"/>
              <a:cs typeface="Arial"/>
              <a:sym typeface="Arial"/>
            </a:endParaRPr>
          </a:p>
        </p:txBody>
      </p:sp>
      <p:sp>
        <p:nvSpPr>
          <p:cNvPr id="338" name="Google Shape;338;p29"/>
          <p:cNvSpPr txBox="1"/>
          <p:nvPr/>
        </p:nvSpPr>
        <p:spPr>
          <a:xfrm>
            <a:off x="5471589" y="2926133"/>
            <a:ext cx="14871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Высокая</a:t>
            </a:r>
            <a:r>
              <a:rPr dirty="0"/>
              <a:t> </a:t>
            </a:r>
            <a:r>
              <a:rPr dirty="0" err="1"/>
              <a:t>текуч</a:t>
            </a:r>
            <a:r>
              <a:rPr lang="ru-RU" dirty="0"/>
              <a:t>ка</a:t>
            </a:r>
            <a:endParaRPr sz="1400" b="0" i="0" u="none" strike="noStrike" cap="none" dirty="0">
              <a:solidFill>
                <a:srgbClr val="000000"/>
              </a:solidFill>
              <a:latin typeface="Arial"/>
              <a:ea typeface="Arial"/>
              <a:cs typeface="Arial"/>
              <a:sym typeface="Arial"/>
            </a:endParaRPr>
          </a:p>
        </p:txBody>
      </p:sp>
      <p:sp>
        <p:nvSpPr>
          <p:cNvPr id="339" name="Google Shape;339;p29"/>
          <p:cNvSpPr txBox="1"/>
          <p:nvPr/>
        </p:nvSpPr>
        <p:spPr>
          <a:xfrm>
            <a:off x="5684224" y="3324619"/>
            <a:ext cx="9627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Совместное</a:t>
            </a:r>
            <a:r>
              <a:rPr dirty="0"/>
              <a:t> </a:t>
            </a:r>
            <a:r>
              <a:rPr dirty="0" err="1"/>
              <a:t>использование</a:t>
            </a:r>
            <a:r>
              <a:rPr dirty="0"/>
              <a:t> </a:t>
            </a:r>
            <a:r>
              <a:rPr dirty="0" err="1"/>
              <a:t>камер</a:t>
            </a:r>
            <a:r>
              <a:rPr dirty="0"/>
              <a:t>, </a:t>
            </a:r>
            <a:r>
              <a:rPr dirty="0" err="1"/>
              <a:t>душевых</a:t>
            </a:r>
            <a:r>
              <a:rPr dirty="0"/>
              <a:t> и </a:t>
            </a:r>
            <a:r>
              <a:rPr dirty="0" err="1"/>
              <a:t>туалетов</a:t>
            </a:r>
            <a:endParaRPr sz="1400" b="0" i="0" u="none" strike="noStrike" cap="none" dirty="0">
              <a:solidFill>
                <a:srgbClr val="000000"/>
              </a:solidFill>
              <a:latin typeface="Arial"/>
              <a:ea typeface="Arial"/>
              <a:cs typeface="Arial"/>
              <a:sym typeface="Arial"/>
            </a:endParaRPr>
          </a:p>
        </p:txBody>
      </p:sp>
      <p:pic>
        <p:nvPicPr>
          <p:cNvPr id="340" name="Google Shape;340;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41" name="Google Shape;341;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42" name="Google Shape;342;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43" name="Google Shape;343;p29"/>
          <p:cNvSpPr txBox="1"/>
          <p:nvPr/>
        </p:nvSpPr>
        <p:spPr>
          <a:xfrm>
            <a:off x="5557480" y="2449224"/>
            <a:ext cx="941688" cy="66758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Скученность</a:t>
            </a:r>
            <a:endParaRPr lang="ru-RU" dirty="0">
              <a:solidFill>
                <a:schemeClr val="dk1"/>
              </a:solidFill>
            </a:endParaRPr>
          </a:p>
        </p:txBody>
      </p:sp>
      <p:pic>
        <p:nvPicPr>
          <p:cNvPr id="344" name="Google Shape;344;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45" name="Google Shape;345;p29"/>
          <p:cNvSpPr txBox="1"/>
          <p:nvPr/>
        </p:nvSpPr>
        <p:spPr>
          <a:xfrm>
            <a:off x="5609025" y="3982489"/>
            <a:ext cx="817500"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Несоблюдение гигиены</a:t>
            </a:r>
          </a:p>
        </p:txBody>
      </p:sp>
      <p:sp>
        <p:nvSpPr>
          <p:cNvPr id="346" name="Google Shape;346;p29"/>
          <p:cNvSpPr/>
          <p:nvPr/>
        </p:nvSpPr>
        <p:spPr>
          <a:xfrm>
            <a:off x="2289900" y="2170375"/>
            <a:ext cx="3132600" cy="2964900"/>
          </a:xfrm>
          <a:prstGeom prst="ellipse">
            <a:avLst/>
          </a:prstGeom>
          <a:solidFill>
            <a:srgbClr val="BDB2EA">
              <a:alpha val="64705"/>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9"/>
          <p:cNvSpPr txBox="1"/>
          <p:nvPr/>
        </p:nvSpPr>
        <p:spPr>
          <a:xfrm>
            <a:off x="3098319" y="2261316"/>
            <a:ext cx="1441500"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defRPr sz="1200" b="1">
                <a:solidFill>
                  <a:srgbClr val="000000"/>
                </a:solidFill>
                <a:latin typeface="Arial"/>
                <a:ea typeface="Arial"/>
                <a:cs typeface="Arial"/>
                <a:sym typeface="Arial"/>
              </a:defRPr>
            </a:pPr>
            <a:r>
              <a:rPr lang="ru-RU" dirty="0"/>
              <a:t>До</a:t>
            </a:r>
            <a:r>
              <a:rPr dirty="0"/>
              <a:t> </a:t>
            </a:r>
            <a:r>
              <a:rPr dirty="0" err="1"/>
              <a:t>тюрьм</a:t>
            </a:r>
            <a:r>
              <a:rPr lang="ru-RU" dirty="0"/>
              <a:t>ы</a:t>
            </a:r>
            <a:endParaRPr sz="1200" b="1" i="0" u="none" strike="noStrike" cap="none" dirty="0">
              <a:solidFill>
                <a:srgbClr val="000000"/>
              </a:solidFill>
              <a:latin typeface="Arial"/>
              <a:ea typeface="Arial"/>
              <a:cs typeface="Arial"/>
              <a:sym typeface="Arial"/>
            </a:endParaRPr>
          </a:p>
        </p:txBody>
      </p:sp>
      <p:sp>
        <p:nvSpPr>
          <p:cNvPr id="348" name="Google Shape;348;p29"/>
          <p:cNvSpPr txBox="1"/>
          <p:nvPr/>
        </p:nvSpPr>
        <p:spPr>
          <a:xfrm>
            <a:off x="4291336" y="3985257"/>
            <a:ext cx="879900"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Использование общих или нечистых игл</a:t>
            </a:r>
          </a:p>
        </p:txBody>
      </p:sp>
      <p:pic>
        <p:nvPicPr>
          <p:cNvPr id="349" name="Google Shape;349;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50" name="Google Shape;350;p29"/>
          <p:cNvSpPr txBox="1"/>
          <p:nvPr/>
        </p:nvSpPr>
        <p:spPr>
          <a:xfrm>
            <a:off x="4351156" y="2971018"/>
            <a:ext cx="1071287"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Незащищенный</a:t>
            </a:r>
            <a:r>
              <a:rPr dirty="0"/>
              <a:t> </a:t>
            </a:r>
            <a:r>
              <a:rPr dirty="0" err="1"/>
              <a:t>секс</a:t>
            </a:r>
            <a:endParaRPr sz="1400" b="0" i="0" u="none" strike="noStrike" cap="none" dirty="0">
              <a:solidFill>
                <a:schemeClr val="dk1"/>
              </a:solidFill>
              <a:latin typeface="Arial"/>
              <a:ea typeface="Arial"/>
              <a:cs typeface="Arial"/>
              <a:sym typeface="Arial"/>
            </a:endParaRPr>
          </a:p>
        </p:txBody>
      </p:sp>
      <p:pic>
        <p:nvPicPr>
          <p:cNvPr id="351" name="Google Shape;351;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52" name="Google Shape;352;p29"/>
          <p:cNvSpPr txBox="1"/>
          <p:nvPr/>
        </p:nvSpPr>
        <p:spPr>
          <a:xfrm>
            <a:off x="4369400" y="3153222"/>
            <a:ext cx="1047489"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Ограниченный доступ к медобслуживанию</a:t>
            </a:r>
          </a:p>
        </p:txBody>
      </p:sp>
      <p:pic>
        <p:nvPicPr>
          <p:cNvPr id="353" name="Google Shape;353;p29"/>
          <p:cNvPicPr preferRelativeResize="0"/>
          <p:nvPr/>
        </p:nvPicPr>
        <p:blipFill rotWithShape="1">
          <a:blip r:embed="rId9">
            <a:alphaModFix/>
          </a:blip>
          <a:srcRect/>
          <a:stretch/>
        </p:blipFill>
        <p:spPr>
          <a:xfrm>
            <a:off x="4131991" y="3512061"/>
            <a:ext cx="208906" cy="203626"/>
          </a:xfrm>
          <a:prstGeom prst="rect">
            <a:avLst/>
          </a:prstGeom>
          <a:noFill/>
          <a:ln>
            <a:noFill/>
          </a:ln>
        </p:spPr>
      </p:pic>
      <p:sp>
        <p:nvSpPr>
          <p:cNvPr id="354" name="Google Shape;354;p29"/>
          <p:cNvSpPr txBox="1"/>
          <p:nvPr/>
        </p:nvSpPr>
        <p:spPr>
          <a:xfrm>
            <a:off x="2636953" y="2509423"/>
            <a:ext cx="1329000" cy="791468"/>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Высокий уровень бездомности</a:t>
            </a:r>
          </a:p>
        </p:txBody>
      </p:sp>
      <p:pic>
        <p:nvPicPr>
          <p:cNvPr id="355" name="Google Shape;355;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56" name="Google Shape;356;p29"/>
          <p:cNvSpPr txBox="1"/>
          <p:nvPr/>
        </p:nvSpPr>
        <p:spPr>
          <a:xfrm>
            <a:off x="4349225" y="2400711"/>
            <a:ext cx="907800" cy="1039229"/>
          </a:xfrm>
          <a:prstGeom prst="rect">
            <a:avLst/>
          </a:prstGeom>
          <a:noFill/>
          <a:ln>
            <a:noFill/>
          </a:ln>
        </p:spPr>
        <p:txBody>
          <a:bodyPr spcFirstLastPara="1" wrap="square" lIns="91425" tIns="91425" rIns="91425" bIns="91425" anchor="t" anchorCtr="0">
            <a:spAutoFit/>
          </a:bodyPr>
          <a:lstStyle/>
          <a:p>
            <a:pPr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Ограниченная возможность санитарного просвещения</a:t>
            </a:r>
          </a:p>
        </p:txBody>
      </p:sp>
      <p:pic>
        <p:nvPicPr>
          <p:cNvPr id="357" name="Google Shape;357;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58" name="Google Shape;358;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59" name="Google Shape;359;p29"/>
          <p:cNvSpPr txBox="1"/>
          <p:nvPr/>
        </p:nvSpPr>
        <p:spPr>
          <a:xfrm>
            <a:off x="4369400" y="3566150"/>
            <a:ext cx="8175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dirty="0" err="1"/>
              <a:t>Употребление</a:t>
            </a:r>
            <a:r>
              <a:rPr dirty="0"/>
              <a:t> </a:t>
            </a:r>
            <a:r>
              <a:rPr lang="ru-RU" dirty="0"/>
              <a:t>грязных </a:t>
            </a:r>
            <a:r>
              <a:rPr dirty="0" err="1"/>
              <a:t>наркотиков</a:t>
            </a:r>
            <a:endParaRPr sz="1400" b="0" i="0" u="none" strike="noStrike" cap="none" dirty="0">
              <a:solidFill>
                <a:srgbClr val="000000"/>
              </a:solidFill>
              <a:latin typeface="Arial"/>
              <a:ea typeface="Arial"/>
              <a:cs typeface="Arial"/>
              <a:sym typeface="Arial"/>
            </a:endParaRPr>
          </a:p>
        </p:txBody>
      </p:sp>
      <p:sp>
        <p:nvSpPr>
          <p:cNvPr id="360" name="Google Shape;360;p29"/>
          <p:cNvSpPr txBox="1"/>
          <p:nvPr/>
        </p:nvSpPr>
        <p:spPr>
          <a:xfrm>
            <a:off x="2643244" y="3131653"/>
            <a:ext cx="1095900" cy="103922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Низкий уровень личной гигиены (связано с бездомностью)</a:t>
            </a:r>
          </a:p>
        </p:txBody>
      </p:sp>
      <p:pic>
        <p:nvPicPr>
          <p:cNvPr id="361" name="Google Shape;361;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62" name="Google Shape;362;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63" name="Google Shape;363;p29"/>
          <p:cNvSpPr txBox="1"/>
          <p:nvPr/>
        </p:nvSpPr>
        <p:spPr>
          <a:xfrm>
            <a:off x="2985130" y="3959985"/>
            <a:ext cx="871069" cy="915349"/>
          </a:xfrm>
          <a:prstGeom prst="rect">
            <a:avLst/>
          </a:prstGeom>
          <a:noFill/>
          <a:ln>
            <a:noFill/>
          </a:ln>
        </p:spPr>
        <p:txBody>
          <a:bodyPr spcFirstLastPara="1" wrap="square" lIns="91425" tIns="91425" rIns="91425" bIns="91425" anchor="t" anchorCtr="0">
            <a:spAutoFit/>
          </a:bodyPr>
          <a:lstStyle/>
          <a:p>
            <a:pPr lvl="0" algn="ctr">
              <a:lnSpc>
                <a:spcPct val="115000"/>
              </a:lnSpc>
              <a:spcBef>
                <a:spcPts val="1400"/>
              </a:spcBef>
              <a:spcAft>
                <a:spcPts val="1400"/>
              </a:spcAft>
              <a:buSzPts val="700"/>
              <a:defRPr sz="700">
                <a:solidFill>
                  <a:schemeClr val="dk1"/>
                </a:solidFill>
                <a:latin typeface="Arial"/>
                <a:ea typeface="Arial"/>
                <a:cs typeface="Arial"/>
                <a:sym typeface="Arial"/>
              </a:defRPr>
            </a:pPr>
            <a:r>
              <a:rPr lang="ru-RU" dirty="0"/>
              <a:t>Сопутствующие хронические заболевания</a:t>
            </a:r>
          </a:p>
        </p:txBody>
      </p:sp>
      <p:pic>
        <p:nvPicPr>
          <p:cNvPr id="364" name="Google Shape;364;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65" name="Google Shape;365;p29"/>
          <p:cNvSpPr txBox="1"/>
          <p:nvPr/>
        </p:nvSpPr>
        <p:spPr>
          <a:xfrm>
            <a:off x="5049430" y="4566812"/>
            <a:ext cx="10161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defRPr sz="700">
                <a:solidFill>
                  <a:schemeClr val="dk1"/>
                </a:solidFill>
                <a:latin typeface="Arial"/>
                <a:ea typeface="Arial"/>
                <a:cs typeface="Arial"/>
                <a:sym typeface="Arial"/>
              </a:defRPr>
            </a:pPr>
            <a:r>
              <a:rPr lang="ru-RU" dirty="0"/>
              <a:t>Плохая</a:t>
            </a:r>
            <a:r>
              <a:rPr dirty="0"/>
              <a:t> </a:t>
            </a:r>
            <a:r>
              <a:rPr dirty="0" err="1"/>
              <a:t>вентиляция</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69"/>
        <p:cNvGrpSpPr/>
        <p:nvPr/>
      </p:nvGrpSpPr>
      <p:grpSpPr>
        <a:xfrm>
          <a:off x="0" y="0"/>
          <a:ext cx="0" cy="0"/>
          <a:chOff x="0" y="0"/>
          <a:chExt cx="0" cy="0"/>
        </a:xfrm>
      </p:grpSpPr>
      <p:sp>
        <p:nvSpPr>
          <p:cNvPr id="370" name="Google Shape;370;p3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371" name="Google Shape;371;p30"/>
          <p:cNvSpPr txBox="1">
            <a:spLocks noGrp="1"/>
          </p:cNvSpPr>
          <p:nvPr>
            <p:ph type="title"/>
          </p:nvPr>
        </p:nvSpPr>
        <p:spPr>
          <a:xfrm>
            <a:off x="311700" y="28794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defRPr b="1"/>
            </a:pPr>
            <a:r>
              <a:rPr dirty="0" err="1"/>
              <a:t>Статья</a:t>
            </a:r>
            <a:r>
              <a:rPr dirty="0"/>
              <a:t> 1. </a:t>
            </a:r>
            <a:r>
              <a:rPr lang="ru-RU" dirty="0"/>
              <a:t>Почему проблема инфекционных заболеваний в тюрьмах важна? </a:t>
            </a:r>
            <a:endParaRPr b="1" dirty="0"/>
          </a:p>
        </p:txBody>
      </p:sp>
      <p:sp>
        <p:nvSpPr>
          <p:cNvPr id="372" name="Google Shape;372;p30"/>
          <p:cNvSpPr txBox="1"/>
          <p:nvPr/>
        </p:nvSpPr>
        <p:spPr>
          <a:xfrm>
            <a:off x="408100" y="1173410"/>
            <a:ext cx="8520600" cy="2239044"/>
          </a:xfrm>
          <a:prstGeom prst="rect">
            <a:avLst/>
          </a:prstGeom>
          <a:noFill/>
          <a:ln>
            <a:noFill/>
          </a:ln>
        </p:spPr>
        <p:txBody>
          <a:bodyPr spcFirstLastPara="1" wrap="square" lIns="91425" tIns="91425" rIns="91425" bIns="91425" anchor="t" anchorCtr="0">
            <a:spAutoFit/>
          </a:bodyPr>
          <a:lstStyle/>
          <a:p>
            <a:pPr lvl="0">
              <a:lnSpc>
                <a:spcPct val="115000"/>
              </a:lnSpc>
              <a:buSzPts val="1000"/>
              <a:defRPr sz="1000">
                <a:solidFill>
                  <a:schemeClr val="dk2"/>
                </a:solidFill>
                <a:latin typeface="Arial"/>
                <a:ea typeface="Arial"/>
                <a:cs typeface="Arial"/>
                <a:sym typeface="Arial"/>
              </a:defRPr>
            </a:pPr>
            <a:r>
              <a:rPr lang="ru-RU" dirty="0"/>
              <a:t>Все эти модели поведения и обстоятельства, о которых мы только что узнали, помогают объяснить, почему заключенные</a:t>
            </a:r>
            <a:r>
              <a:rPr dirty="0"/>
              <a:t> </a:t>
            </a:r>
            <a:r>
              <a:rPr dirty="0" err="1"/>
              <a:t>подвержены</a:t>
            </a:r>
            <a:r>
              <a:rPr dirty="0"/>
              <a:t> </a:t>
            </a:r>
            <a:r>
              <a:rPr lang="ru-RU" dirty="0"/>
              <a:t>повышенному </a:t>
            </a:r>
            <a:r>
              <a:rPr dirty="0" err="1"/>
              <a:t>риску</a:t>
            </a:r>
            <a:r>
              <a:rPr dirty="0"/>
              <a:t> </a:t>
            </a:r>
            <a:r>
              <a:rPr dirty="0" err="1"/>
              <a:t>заражения</a:t>
            </a:r>
            <a:r>
              <a:rPr dirty="0"/>
              <a:t>. </a:t>
            </a:r>
            <a:r>
              <a:rPr dirty="0" err="1"/>
              <a:t>Все</a:t>
            </a:r>
            <a:r>
              <a:rPr dirty="0"/>
              <a:t> </a:t>
            </a:r>
            <a:r>
              <a:rPr dirty="0" err="1"/>
              <a:t>эти</a:t>
            </a:r>
            <a:r>
              <a:rPr dirty="0"/>
              <a:t> </a:t>
            </a:r>
            <a:r>
              <a:rPr dirty="0" err="1"/>
              <a:t>факторы</a:t>
            </a:r>
            <a:r>
              <a:rPr lang="ru-RU" dirty="0"/>
              <a:t>,</a:t>
            </a:r>
            <a:r>
              <a:rPr dirty="0"/>
              <a:t> </a:t>
            </a:r>
            <a:r>
              <a:rPr dirty="0" err="1"/>
              <a:t>вместе</a:t>
            </a:r>
            <a:r>
              <a:rPr dirty="0"/>
              <a:t> </a:t>
            </a:r>
            <a:r>
              <a:rPr dirty="0" err="1"/>
              <a:t>взятые</a:t>
            </a:r>
            <a:r>
              <a:rPr lang="ru-RU" dirty="0"/>
              <a:t>,</a:t>
            </a:r>
            <a:r>
              <a:rPr dirty="0"/>
              <a:t> </a:t>
            </a:r>
            <a:r>
              <a:rPr lang="ru-RU" dirty="0"/>
              <a:t>говорят о том</a:t>
            </a:r>
            <a:r>
              <a:rPr dirty="0"/>
              <a:t>, </a:t>
            </a:r>
            <a:r>
              <a:rPr dirty="0" err="1"/>
              <a:t>что</a:t>
            </a:r>
            <a:r>
              <a:rPr lang="ru-RU" dirty="0"/>
              <a:t> в тюрьмах, как правило, всегда распространено множество инфекционных заболеваний. </a:t>
            </a:r>
            <a:r>
              <a:rPr dirty="0" err="1"/>
              <a:t>Это</a:t>
            </a:r>
            <a:r>
              <a:rPr dirty="0"/>
              <a:t> </a:t>
            </a:r>
            <a:r>
              <a:rPr dirty="0" err="1"/>
              <a:t>означает</a:t>
            </a:r>
            <a:r>
              <a:rPr dirty="0"/>
              <a:t>, </a:t>
            </a:r>
            <a:r>
              <a:rPr dirty="0" err="1"/>
              <a:t>что</a:t>
            </a:r>
            <a:r>
              <a:rPr dirty="0"/>
              <a:t> </a:t>
            </a:r>
            <a:r>
              <a:rPr dirty="0" err="1"/>
              <a:t>тюремный</a:t>
            </a:r>
            <a:r>
              <a:rPr dirty="0"/>
              <a:t> </a:t>
            </a:r>
            <a:r>
              <a:rPr dirty="0" err="1"/>
              <a:t>персонал</a:t>
            </a:r>
            <a:r>
              <a:rPr dirty="0"/>
              <a:t>, а </a:t>
            </a:r>
            <a:r>
              <a:rPr dirty="0" err="1"/>
              <a:t>также</a:t>
            </a:r>
            <a:r>
              <a:rPr dirty="0"/>
              <a:t> </a:t>
            </a:r>
            <a:r>
              <a:rPr lang="ru-RU" dirty="0"/>
              <a:t>заключенные</a:t>
            </a:r>
            <a:r>
              <a:rPr dirty="0"/>
              <a:t> </a:t>
            </a:r>
            <a:r>
              <a:rPr dirty="0" err="1"/>
              <a:t>подвергаются</a:t>
            </a:r>
            <a:r>
              <a:rPr dirty="0"/>
              <a:t> </a:t>
            </a:r>
            <a:r>
              <a:rPr dirty="0" err="1"/>
              <a:t>большему</a:t>
            </a:r>
            <a:r>
              <a:rPr dirty="0"/>
              <a:t> </a:t>
            </a:r>
            <a:r>
              <a:rPr dirty="0" err="1"/>
              <a:t>риску</a:t>
            </a:r>
            <a:r>
              <a:rPr dirty="0"/>
              <a:t> </a:t>
            </a:r>
            <a:r>
              <a:rPr lang="ru-RU" dirty="0"/>
              <a:t>заражения</a:t>
            </a:r>
            <a:r>
              <a:rPr dirty="0"/>
              <a:t> </a:t>
            </a:r>
            <a:r>
              <a:rPr dirty="0" err="1"/>
              <a:t>инфекционными</a:t>
            </a:r>
            <a:r>
              <a:rPr dirty="0"/>
              <a:t> </a:t>
            </a:r>
            <a:r>
              <a:rPr dirty="0" err="1"/>
              <a:t>заболеваниями</a:t>
            </a:r>
            <a:r>
              <a:rPr dirty="0"/>
              <a:t>, </a:t>
            </a:r>
            <a:r>
              <a:rPr dirty="0" err="1"/>
              <a:t>чем</a:t>
            </a:r>
            <a:r>
              <a:rPr dirty="0"/>
              <a:t> </a:t>
            </a:r>
            <a:r>
              <a:rPr dirty="0" err="1"/>
              <a:t>люди</a:t>
            </a:r>
            <a:r>
              <a:rPr dirty="0"/>
              <a:t>, </a:t>
            </a:r>
            <a:r>
              <a:rPr dirty="0" err="1"/>
              <a:t>которые</a:t>
            </a:r>
            <a:r>
              <a:rPr dirty="0"/>
              <a:t> </a:t>
            </a:r>
            <a:r>
              <a:rPr dirty="0" err="1"/>
              <a:t>не</a:t>
            </a:r>
            <a:r>
              <a:rPr dirty="0"/>
              <a:t> </a:t>
            </a:r>
            <a:r>
              <a:rPr dirty="0" err="1"/>
              <a:t>живут</a:t>
            </a:r>
            <a:r>
              <a:rPr dirty="0"/>
              <a:t> </a:t>
            </a:r>
            <a:r>
              <a:rPr dirty="0" err="1"/>
              <a:t>или</a:t>
            </a:r>
            <a:r>
              <a:rPr dirty="0"/>
              <a:t> </a:t>
            </a:r>
            <a:r>
              <a:rPr dirty="0" err="1"/>
              <a:t>не</a:t>
            </a:r>
            <a:r>
              <a:rPr dirty="0"/>
              <a:t> </a:t>
            </a:r>
            <a:r>
              <a:rPr dirty="0" err="1"/>
              <a:t>работают</a:t>
            </a:r>
            <a:r>
              <a:rPr dirty="0"/>
              <a:t> в </a:t>
            </a:r>
            <a:r>
              <a:rPr dirty="0" err="1"/>
              <a:t>тюрьмах</a:t>
            </a:r>
            <a:r>
              <a:rPr dirty="0"/>
              <a:t>. </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defRPr sz="1000">
                <a:solidFill>
                  <a:schemeClr val="dk2"/>
                </a:solidFill>
                <a:latin typeface="Arial"/>
                <a:ea typeface="Arial"/>
                <a:cs typeface="Arial"/>
                <a:sym typeface="Arial"/>
              </a:defRPr>
            </a:pPr>
            <a:r>
              <a:rPr dirty="0" err="1"/>
              <a:t>Помимо</a:t>
            </a:r>
            <a:r>
              <a:rPr dirty="0"/>
              <a:t> </a:t>
            </a:r>
            <a:r>
              <a:rPr dirty="0" err="1"/>
              <a:t>риска</a:t>
            </a:r>
            <a:r>
              <a:rPr dirty="0"/>
              <a:t> </a:t>
            </a:r>
            <a:r>
              <a:rPr lang="ru-RU" dirty="0"/>
              <a:t>заражения</a:t>
            </a:r>
            <a:r>
              <a:rPr dirty="0"/>
              <a:t> </a:t>
            </a:r>
            <a:r>
              <a:rPr dirty="0" err="1"/>
              <a:t>инфекционными</a:t>
            </a:r>
            <a:r>
              <a:rPr dirty="0"/>
              <a:t> </a:t>
            </a:r>
            <a:r>
              <a:rPr dirty="0" err="1"/>
              <a:t>заболеваниями</a:t>
            </a:r>
            <a:r>
              <a:rPr lang="ru-RU" dirty="0"/>
              <a:t> самим</a:t>
            </a:r>
            <a:r>
              <a:rPr dirty="0"/>
              <a:t>, </a:t>
            </a:r>
            <a:r>
              <a:rPr lang="ru-RU" dirty="0"/>
              <a:t>тюремный </a:t>
            </a:r>
            <a:r>
              <a:rPr dirty="0" err="1"/>
              <a:t>персонал</a:t>
            </a:r>
            <a:r>
              <a:rPr dirty="0"/>
              <a:t> </a:t>
            </a:r>
            <a:r>
              <a:rPr lang="ru-RU" dirty="0"/>
              <a:t>рискует </a:t>
            </a:r>
            <a:r>
              <a:rPr dirty="0"/>
              <a:t>п</a:t>
            </a:r>
            <a:r>
              <a:rPr lang="ru-RU" dirty="0" err="1"/>
              <a:t>ередать</a:t>
            </a:r>
            <a:r>
              <a:rPr dirty="0"/>
              <a:t> </a:t>
            </a:r>
            <a:r>
              <a:rPr dirty="0" err="1"/>
              <a:t>эти</a:t>
            </a:r>
            <a:r>
              <a:rPr dirty="0"/>
              <a:t> </a:t>
            </a:r>
            <a:r>
              <a:rPr sz="1000" dirty="0" err="1">
                <a:solidFill>
                  <a:schemeClr val="dk2"/>
                </a:solidFill>
              </a:rPr>
              <a:t>заболевания</a:t>
            </a:r>
            <a:r>
              <a:rPr sz="1000" dirty="0">
                <a:solidFill>
                  <a:schemeClr val="dk2"/>
                </a:solidFill>
              </a:rPr>
              <a:t> </a:t>
            </a:r>
            <a:r>
              <a:rPr lang="ru-RU" sz="1000" dirty="0">
                <a:solidFill>
                  <a:schemeClr val="dk2"/>
                </a:solidFill>
              </a:rPr>
              <a:t>общему населению</a:t>
            </a:r>
            <a:r>
              <a:rPr sz="1000" dirty="0">
                <a:solidFill>
                  <a:schemeClr val="dk2"/>
                </a:solidFill>
              </a:rPr>
              <a:t>, </a:t>
            </a:r>
            <a:r>
              <a:rPr lang="ru-RU" sz="1000" dirty="0">
                <a:solidFill>
                  <a:schemeClr val="dk2"/>
                </a:solidFill>
              </a:rPr>
              <a:t>в частности</a:t>
            </a:r>
            <a:r>
              <a:rPr lang="ru-RU" sz="1000" strike="sngStrike" dirty="0">
                <a:solidFill>
                  <a:srgbClr val="FF0000"/>
                </a:solidFill>
              </a:rPr>
              <a:t>,</a:t>
            </a:r>
            <a:r>
              <a:rPr sz="1000" dirty="0">
                <a:solidFill>
                  <a:schemeClr val="dk2"/>
                </a:solidFill>
              </a:rPr>
              <a:t> </a:t>
            </a:r>
            <a:r>
              <a:rPr sz="1000" dirty="0" err="1">
                <a:solidFill>
                  <a:schemeClr val="dk2"/>
                </a:solidFill>
              </a:rPr>
              <a:t>сво</a:t>
            </a:r>
            <a:r>
              <a:rPr lang="ru-RU" sz="1000" dirty="0">
                <a:solidFill>
                  <a:schemeClr val="dk2"/>
                </a:solidFill>
              </a:rPr>
              <a:t>ей</a:t>
            </a:r>
            <a:r>
              <a:rPr sz="1000" dirty="0">
                <a:solidFill>
                  <a:schemeClr val="dk2"/>
                </a:solidFill>
              </a:rPr>
              <a:t> </a:t>
            </a:r>
            <a:r>
              <a:rPr sz="1000" dirty="0" err="1">
                <a:solidFill>
                  <a:schemeClr val="dk2"/>
                </a:solidFill>
              </a:rPr>
              <a:t>семь</a:t>
            </a:r>
            <a:r>
              <a:rPr lang="ru-RU" sz="1000" dirty="0">
                <a:solidFill>
                  <a:schemeClr val="dk2"/>
                </a:solidFill>
              </a:rPr>
              <a:t>е</a:t>
            </a:r>
            <a:r>
              <a:rPr sz="1000" dirty="0">
                <a:solidFill>
                  <a:schemeClr val="dk2"/>
                </a:solidFill>
              </a:rPr>
              <a:t> </a:t>
            </a:r>
            <a:r>
              <a:rPr sz="1000" dirty="0" err="1">
                <a:solidFill>
                  <a:schemeClr val="dk2"/>
                </a:solidFill>
              </a:rPr>
              <a:t>или</a:t>
            </a:r>
            <a:r>
              <a:rPr sz="1000" dirty="0">
                <a:solidFill>
                  <a:schemeClr val="dk2"/>
                </a:solidFill>
              </a:rPr>
              <a:t> </a:t>
            </a:r>
            <a:r>
              <a:rPr sz="1000" dirty="0" err="1">
                <a:solidFill>
                  <a:schemeClr val="dk2"/>
                </a:solidFill>
              </a:rPr>
              <a:t>близким</a:t>
            </a:r>
            <a:r>
              <a:rPr sz="1000" dirty="0">
                <a:solidFill>
                  <a:schemeClr val="dk2"/>
                </a:solidFill>
              </a:rPr>
              <a:t> </a:t>
            </a:r>
            <a:r>
              <a:rPr sz="1000" dirty="0" err="1">
                <a:solidFill>
                  <a:schemeClr val="dk2"/>
                </a:solidFill>
              </a:rPr>
              <a:t>друзьям</a:t>
            </a:r>
            <a:r>
              <a:rPr sz="1000" dirty="0">
                <a:solidFill>
                  <a:schemeClr val="dk2"/>
                </a:solidFill>
              </a:rPr>
              <a:t>, а </a:t>
            </a:r>
            <a:r>
              <a:rPr sz="1000" dirty="0" err="1">
                <a:solidFill>
                  <a:schemeClr val="dk2"/>
                </a:solidFill>
              </a:rPr>
              <a:t>также</a:t>
            </a:r>
            <a:r>
              <a:rPr sz="1000" dirty="0">
                <a:solidFill>
                  <a:schemeClr val="dk2"/>
                </a:solidFill>
              </a:rPr>
              <a:t> </a:t>
            </a:r>
            <a:r>
              <a:rPr sz="1000" dirty="0" err="1">
                <a:solidFill>
                  <a:schemeClr val="dk2"/>
                </a:solidFill>
              </a:rPr>
              <a:t>обществ</a:t>
            </a:r>
            <a:r>
              <a:rPr lang="ru-RU" sz="1000" dirty="0">
                <a:solidFill>
                  <a:schemeClr val="dk2"/>
                </a:solidFill>
              </a:rPr>
              <a:t>у в целом</a:t>
            </a:r>
            <a:r>
              <a:rPr sz="1000" dirty="0">
                <a:solidFill>
                  <a:schemeClr val="dk2"/>
                </a:solidFill>
              </a:rPr>
              <a:t>. </a:t>
            </a:r>
          </a:p>
          <a:p>
            <a:pPr lvl="0">
              <a:lnSpc>
                <a:spcPct val="115000"/>
              </a:lnSpc>
              <a:spcBef>
                <a:spcPts val="1200"/>
              </a:spcBef>
              <a:spcAft>
                <a:spcPts val="1200"/>
              </a:spcAft>
              <a:buSzPts val="1000"/>
              <a:defRPr sz="1000">
                <a:solidFill>
                  <a:schemeClr val="dk2"/>
                </a:solidFill>
                <a:latin typeface="Arial"/>
                <a:ea typeface="Arial"/>
                <a:cs typeface="Arial"/>
                <a:sym typeface="Arial"/>
              </a:defRPr>
            </a:pPr>
            <a:r>
              <a:rPr dirty="0" err="1"/>
              <a:t>Ниже</a:t>
            </a:r>
            <a:r>
              <a:rPr dirty="0"/>
              <a:t> </a:t>
            </a:r>
            <a:r>
              <a:rPr dirty="0" err="1"/>
              <a:t>пр</a:t>
            </a:r>
            <a:r>
              <a:rPr lang="ru-RU" dirty="0" err="1"/>
              <a:t>оиллюстрировано</a:t>
            </a:r>
            <a:r>
              <a:rPr lang="ru-RU" dirty="0"/>
              <a:t>, как сотрудники тюрьмы вступают в контакт с </a:t>
            </a:r>
            <a:r>
              <a:rPr lang="ru-RU" sz="1000" dirty="0">
                <a:solidFill>
                  <a:schemeClr val="dk2"/>
                </a:solidFill>
              </a:rPr>
              <a:t>зараженными заключенными</a:t>
            </a:r>
            <a:r>
              <a:rPr sz="1000" dirty="0">
                <a:solidFill>
                  <a:schemeClr val="dk2"/>
                </a:solidFill>
              </a:rPr>
              <a:t> </a:t>
            </a:r>
            <a:r>
              <a:rPr dirty="0"/>
              <a:t>(</a:t>
            </a:r>
            <a:r>
              <a:rPr lang="ru-RU" dirty="0"/>
              <a:t>помечены </a:t>
            </a:r>
            <a:r>
              <a:rPr dirty="0" err="1"/>
              <a:t>розов</a:t>
            </a:r>
            <a:r>
              <a:rPr lang="ru-RU" dirty="0"/>
              <a:t>ы</a:t>
            </a:r>
            <a:r>
              <a:rPr dirty="0"/>
              <a:t>м </a:t>
            </a:r>
            <a:r>
              <a:rPr dirty="0" err="1"/>
              <a:t>цвет</a:t>
            </a:r>
            <a:r>
              <a:rPr lang="ru-RU" dirty="0"/>
              <a:t>ом</a:t>
            </a:r>
            <a:r>
              <a:rPr dirty="0"/>
              <a:t>). </a:t>
            </a:r>
            <a:r>
              <a:rPr lang="ru-RU" dirty="0"/>
              <a:t>Больные</a:t>
            </a:r>
            <a:r>
              <a:rPr dirty="0"/>
              <a:t> </a:t>
            </a:r>
            <a:r>
              <a:rPr dirty="0" err="1"/>
              <a:t>заражают</a:t>
            </a:r>
            <a:r>
              <a:rPr dirty="0"/>
              <a:t> </a:t>
            </a:r>
            <a:r>
              <a:rPr dirty="0" err="1"/>
              <a:t>других</a:t>
            </a:r>
            <a:r>
              <a:rPr dirty="0"/>
              <a:t> </a:t>
            </a:r>
            <a:r>
              <a:rPr lang="ru-RU" dirty="0"/>
              <a:t>заключенных</a:t>
            </a:r>
            <a:r>
              <a:rPr dirty="0"/>
              <a:t> и </a:t>
            </a:r>
            <a:r>
              <a:rPr dirty="0" err="1"/>
              <a:t>тюремн</a:t>
            </a:r>
            <a:r>
              <a:rPr lang="ru-RU" dirty="0" err="1"/>
              <a:t>ый</a:t>
            </a:r>
            <a:r>
              <a:rPr dirty="0"/>
              <a:t> </a:t>
            </a:r>
            <a:r>
              <a:rPr dirty="0" err="1"/>
              <a:t>персонал</a:t>
            </a:r>
            <a:r>
              <a:rPr dirty="0"/>
              <a:t>. </a:t>
            </a:r>
            <a:r>
              <a:rPr dirty="0" err="1"/>
              <a:t>Затем</a:t>
            </a:r>
            <a:r>
              <a:rPr dirty="0"/>
              <a:t> </a:t>
            </a:r>
            <a:r>
              <a:rPr dirty="0" err="1"/>
              <a:t>сотрудники</a:t>
            </a:r>
            <a:r>
              <a:rPr dirty="0"/>
              <a:t> </a:t>
            </a:r>
            <a:r>
              <a:rPr dirty="0" err="1"/>
              <a:t>тюрьмы</a:t>
            </a:r>
            <a:r>
              <a:rPr dirty="0"/>
              <a:t> </a:t>
            </a:r>
            <a:r>
              <a:rPr dirty="0" err="1"/>
              <a:t>покидают</a:t>
            </a:r>
            <a:r>
              <a:rPr dirty="0"/>
              <a:t> </a:t>
            </a:r>
            <a:r>
              <a:rPr dirty="0" err="1"/>
              <a:t>тюрьму</a:t>
            </a:r>
            <a:r>
              <a:rPr dirty="0"/>
              <a:t>, </a:t>
            </a:r>
            <a:r>
              <a:rPr dirty="0" err="1"/>
              <a:t>отправляются</a:t>
            </a:r>
            <a:r>
              <a:rPr dirty="0"/>
              <a:t> </a:t>
            </a:r>
            <a:r>
              <a:rPr dirty="0" err="1"/>
              <a:t>домой</a:t>
            </a:r>
            <a:r>
              <a:rPr dirty="0"/>
              <a:t> к </a:t>
            </a:r>
            <a:r>
              <a:rPr dirty="0" err="1"/>
              <a:t>своей</a:t>
            </a:r>
            <a:r>
              <a:rPr dirty="0"/>
              <a:t> </a:t>
            </a:r>
            <a:r>
              <a:rPr dirty="0" err="1"/>
              <a:t>семье</a:t>
            </a:r>
            <a:r>
              <a:rPr dirty="0"/>
              <a:t> </a:t>
            </a:r>
            <a:r>
              <a:rPr dirty="0" err="1"/>
              <a:t>или</a:t>
            </a:r>
            <a:r>
              <a:rPr dirty="0"/>
              <a:t> </a:t>
            </a:r>
            <a:r>
              <a:rPr dirty="0" err="1"/>
              <a:t>близким</a:t>
            </a:r>
            <a:r>
              <a:rPr dirty="0"/>
              <a:t> и </a:t>
            </a:r>
            <a:r>
              <a:rPr dirty="0" err="1"/>
              <a:t>передают</a:t>
            </a:r>
            <a:r>
              <a:rPr dirty="0"/>
              <a:t> </a:t>
            </a:r>
            <a:r>
              <a:rPr dirty="0" err="1"/>
              <a:t>им</a:t>
            </a:r>
            <a:r>
              <a:rPr dirty="0"/>
              <a:t> </a:t>
            </a:r>
            <a:r>
              <a:rPr dirty="0" err="1"/>
              <a:t>эту</a:t>
            </a:r>
            <a:r>
              <a:rPr dirty="0"/>
              <a:t> </a:t>
            </a:r>
            <a:r>
              <a:rPr dirty="0" err="1"/>
              <a:t>болезнь</a:t>
            </a:r>
            <a:r>
              <a:rPr dirty="0"/>
              <a:t>.</a:t>
            </a:r>
            <a:r>
              <a:rPr lang="ru-RU" dirty="0"/>
              <a:t> </a:t>
            </a:r>
            <a:endParaRPr sz="1000" b="0" i="0" u="none" strike="noStrike" cap="none" dirty="0">
              <a:solidFill>
                <a:schemeClr val="dk2"/>
              </a:solidFill>
              <a:latin typeface="Arial"/>
              <a:ea typeface="Arial"/>
              <a:cs typeface="Arial"/>
              <a:sym typeface="Arial"/>
            </a:endParaRPr>
          </a:p>
        </p:txBody>
      </p:sp>
      <p:pic>
        <p:nvPicPr>
          <p:cNvPr id="373" name="Google Shape;373;p30"/>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77"/>
        <p:cNvGrpSpPr/>
        <p:nvPr/>
      </p:nvGrpSpPr>
      <p:grpSpPr>
        <a:xfrm>
          <a:off x="0" y="0"/>
          <a:ext cx="0" cy="0"/>
          <a:chOff x="0" y="0"/>
          <a:chExt cx="0" cy="0"/>
        </a:xfrm>
      </p:grpSpPr>
      <p:sp>
        <p:nvSpPr>
          <p:cNvPr id="378" name="Google Shape;378;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79" name="Google Shape;379;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p:txBody>
      </p:sp>
      <p:sp>
        <p:nvSpPr>
          <p:cNvPr id="380" name="Google Shape;380;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defRPr b="1"/>
            </a:pPr>
            <a:r>
              <a:rPr dirty="0" err="1"/>
              <a:t>Статья</a:t>
            </a:r>
            <a:r>
              <a:rPr dirty="0"/>
              <a:t> 1. </a:t>
            </a:r>
            <a:r>
              <a:rPr lang="ru-RU" dirty="0"/>
              <a:t>Почему проблема инфекционных заболеваний в тюрьмах важна? </a:t>
            </a:r>
            <a:endParaRPr b="1" dirty="0"/>
          </a:p>
        </p:txBody>
      </p:sp>
      <p:sp>
        <p:nvSpPr>
          <p:cNvPr id="381" name="Google Shape;381;p31"/>
          <p:cNvSpPr txBox="1"/>
          <p:nvPr/>
        </p:nvSpPr>
        <p:spPr>
          <a:xfrm>
            <a:off x="397500" y="1308261"/>
            <a:ext cx="8520600" cy="1766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defRPr sz="1200">
                <a:solidFill>
                  <a:schemeClr val="dk2"/>
                </a:solidFill>
                <a:latin typeface="Arial"/>
                <a:ea typeface="Arial"/>
                <a:cs typeface="Arial"/>
                <a:sym typeface="Arial"/>
              </a:defRPr>
            </a:pPr>
            <a:r>
              <a:rPr dirty="0" err="1"/>
              <a:t>Инфекционные</a:t>
            </a:r>
            <a:r>
              <a:rPr dirty="0"/>
              <a:t> </a:t>
            </a:r>
            <a:r>
              <a:rPr dirty="0" err="1"/>
              <a:t>заболевания</a:t>
            </a:r>
            <a:r>
              <a:rPr dirty="0"/>
              <a:t> </a:t>
            </a:r>
            <a:r>
              <a:rPr b="1" dirty="0" err="1"/>
              <a:t>также</a:t>
            </a:r>
            <a:r>
              <a:rPr b="1" dirty="0"/>
              <a:t> </a:t>
            </a:r>
            <a:r>
              <a:rPr lang="ru-RU" b="1" dirty="0"/>
              <a:t>передаются и</a:t>
            </a:r>
            <a:r>
              <a:rPr b="1" dirty="0"/>
              <a:t> в </a:t>
            </a:r>
            <a:r>
              <a:rPr b="1" dirty="0" err="1"/>
              <a:t>обратном</a:t>
            </a:r>
            <a:r>
              <a:rPr b="1" dirty="0"/>
              <a:t> </a:t>
            </a:r>
            <a:r>
              <a:rPr b="1" dirty="0" err="1"/>
              <a:t>направлении</a:t>
            </a:r>
            <a:r>
              <a:rPr dirty="0"/>
              <a:t>. </a:t>
            </a:r>
            <a:endParaRPr sz="1200" b="0" i="0" u="none" strike="noStrike" cap="none" dirty="0">
              <a:solidFill>
                <a:schemeClr val="dk2"/>
              </a:solidFill>
              <a:latin typeface="Arial"/>
              <a:ea typeface="Arial"/>
              <a:cs typeface="Arial"/>
              <a:sym typeface="Arial"/>
            </a:endParaRPr>
          </a:p>
          <a:p>
            <a:pPr lvl="0">
              <a:lnSpc>
                <a:spcPct val="115000"/>
              </a:lnSpc>
              <a:spcBef>
                <a:spcPts val="1200"/>
              </a:spcBef>
              <a:spcAft>
                <a:spcPts val="1200"/>
              </a:spcAft>
              <a:buSzPts val="1200"/>
              <a:defRPr sz="1200">
                <a:solidFill>
                  <a:schemeClr val="dk2"/>
                </a:solidFill>
                <a:latin typeface="Arial"/>
                <a:ea typeface="Arial"/>
                <a:cs typeface="Arial"/>
                <a:sym typeface="Arial"/>
              </a:defRPr>
            </a:pPr>
            <a:r>
              <a:rPr dirty="0" err="1"/>
              <a:t>Люди</a:t>
            </a:r>
            <a:r>
              <a:rPr dirty="0"/>
              <a:t>,</a:t>
            </a:r>
            <a:r>
              <a:rPr lang="ru-RU" dirty="0"/>
              <a:t> приходящие</a:t>
            </a:r>
            <a:r>
              <a:rPr dirty="0"/>
              <a:t> в </a:t>
            </a:r>
            <a:r>
              <a:rPr dirty="0" err="1"/>
              <a:t>тюрьму</a:t>
            </a:r>
            <a:r>
              <a:rPr dirty="0"/>
              <a:t> (</a:t>
            </a:r>
            <a:r>
              <a:rPr dirty="0" err="1"/>
              <a:t>персонал</a:t>
            </a:r>
            <a:r>
              <a:rPr dirty="0"/>
              <a:t>, </a:t>
            </a:r>
            <a:r>
              <a:rPr dirty="0" err="1"/>
              <a:t>посетители</a:t>
            </a:r>
            <a:r>
              <a:rPr dirty="0"/>
              <a:t> </a:t>
            </a:r>
            <a:r>
              <a:rPr dirty="0" err="1"/>
              <a:t>или</a:t>
            </a:r>
            <a:r>
              <a:rPr dirty="0"/>
              <a:t> </a:t>
            </a:r>
            <a:r>
              <a:rPr lang="ru-RU" dirty="0"/>
              <a:t>новые</a:t>
            </a:r>
            <a:r>
              <a:rPr dirty="0"/>
              <a:t> </a:t>
            </a:r>
            <a:r>
              <a:rPr dirty="0" err="1"/>
              <a:t>заключенные</a:t>
            </a:r>
            <a:r>
              <a:rPr dirty="0"/>
              <a:t>), </a:t>
            </a:r>
            <a:r>
              <a:rPr dirty="0" err="1"/>
              <a:t>могут</a:t>
            </a:r>
            <a:r>
              <a:rPr dirty="0"/>
              <a:t> </a:t>
            </a:r>
            <a:r>
              <a:rPr b="1" dirty="0" err="1"/>
              <a:t>принести</a:t>
            </a:r>
            <a:r>
              <a:rPr b="1" dirty="0"/>
              <a:t> </a:t>
            </a:r>
            <a:r>
              <a:rPr b="1" dirty="0" err="1"/>
              <a:t>инфекци</a:t>
            </a:r>
            <a:r>
              <a:rPr lang="ru-RU" b="1" dirty="0" err="1"/>
              <a:t>онные</a:t>
            </a:r>
            <a:r>
              <a:rPr lang="ru-RU" b="1" dirty="0"/>
              <a:t> заболевания</a:t>
            </a:r>
            <a:r>
              <a:rPr b="1" dirty="0"/>
              <a:t> </a:t>
            </a:r>
            <a:r>
              <a:rPr sz="1200" b="1" dirty="0" err="1">
                <a:solidFill>
                  <a:schemeClr val="dk2"/>
                </a:solidFill>
              </a:rPr>
              <a:t>из</a:t>
            </a:r>
            <a:r>
              <a:rPr lang="ru-RU" sz="1200" b="1" dirty="0">
                <a:solidFill>
                  <a:schemeClr val="dk2"/>
                </a:solidFill>
              </a:rPr>
              <a:t>вне</a:t>
            </a:r>
            <a:r>
              <a:rPr sz="1200" b="1" dirty="0">
                <a:solidFill>
                  <a:schemeClr val="dk2"/>
                </a:solidFill>
              </a:rPr>
              <a:t> </a:t>
            </a:r>
            <a:r>
              <a:rPr b="1" dirty="0"/>
              <a:t>в </a:t>
            </a:r>
            <a:r>
              <a:rPr b="1" dirty="0" err="1"/>
              <a:t>тюрьм</a:t>
            </a:r>
            <a:r>
              <a:rPr lang="ru-RU" b="1" dirty="0"/>
              <a:t>у</a:t>
            </a:r>
            <a:r>
              <a:rPr dirty="0"/>
              <a:t>. </a:t>
            </a:r>
            <a:r>
              <a:rPr dirty="0" err="1"/>
              <a:t>Как</a:t>
            </a:r>
            <a:r>
              <a:rPr dirty="0"/>
              <a:t> </a:t>
            </a:r>
            <a:r>
              <a:rPr dirty="0" err="1"/>
              <a:t>мы</a:t>
            </a:r>
            <a:r>
              <a:rPr dirty="0"/>
              <a:t> </a:t>
            </a:r>
            <a:r>
              <a:rPr lang="ru-RU" dirty="0"/>
              <a:t>уже убедились</a:t>
            </a:r>
            <a:r>
              <a:rPr dirty="0"/>
              <a:t>, </a:t>
            </a:r>
            <a:r>
              <a:rPr dirty="0" err="1"/>
              <a:t>тюрьмы</a:t>
            </a:r>
            <a:r>
              <a:rPr dirty="0"/>
              <a:t> </a:t>
            </a:r>
            <a:r>
              <a:rPr dirty="0" err="1"/>
              <a:t>представляют</a:t>
            </a:r>
            <a:r>
              <a:rPr dirty="0"/>
              <a:t> </a:t>
            </a:r>
            <a:r>
              <a:rPr dirty="0" err="1"/>
              <a:t>собой</a:t>
            </a:r>
            <a:r>
              <a:rPr dirty="0"/>
              <a:t> </a:t>
            </a:r>
            <a:r>
              <a:rPr dirty="0" err="1"/>
              <a:t>закрытую</a:t>
            </a:r>
            <a:r>
              <a:rPr dirty="0"/>
              <a:t> </a:t>
            </a:r>
            <a:r>
              <a:rPr dirty="0" err="1"/>
              <a:t>среду</a:t>
            </a:r>
            <a:r>
              <a:rPr dirty="0"/>
              <a:t>, в </a:t>
            </a:r>
            <a:r>
              <a:rPr dirty="0" err="1"/>
              <a:t>которой</a:t>
            </a:r>
            <a:r>
              <a:rPr dirty="0"/>
              <a:t> </a:t>
            </a:r>
            <a:r>
              <a:rPr dirty="0" err="1"/>
              <a:t>инфекци</a:t>
            </a:r>
            <a:r>
              <a:rPr lang="ru-RU" dirty="0"/>
              <a:t>и</a:t>
            </a:r>
            <a:r>
              <a:rPr dirty="0"/>
              <a:t> </a:t>
            </a:r>
            <a:r>
              <a:rPr b="1" dirty="0" err="1"/>
              <a:t>легко</a:t>
            </a:r>
            <a:r>
              <a:rPr b="1" dirty="0"/>
              <a:t> </a:t>
            </a:r>
            <a:r>
              <a:rPr b="1" dirty="0" err="1"/>
              <a:t>распространя</a:t>
            </a:r>
            <a:r>
              <a:rPr lang="ru-RU" b="1" dirty="0"/>
              <a:t>ю</a:t>
            </a:r>
            <a:r>
              <a:rPr b="1" dirty="0" err="1"/>
              <a:t>тся</a:t>
            </a:r>
            <a:r>
              <a:rPr dirty="0"/>
              <a:t>, </a:t>
            </a:r>
            <a:r>
              <a:rPr dirty="0" err="1"/>
              <a:t>поэтому</a:t>
            </a:r>
            <a:r>
              <a:rPr dirty="0"/>
              <a:t> </a:t>
            </a:r>
            <a:r>
              <a:rPr dirty="0" err="1"/>
              <a:t>иногда</a:t>
            </a:r>
            <a:r>
              <a:rPr dirty="0"/>
              <a:t> </a:t>
            </a:r>
            <a:r>
              <a:rPr dirty="0" err="1"/>
              <a:t>один</a:t>
            </a:r>
            <a:r>
              <a:rPr dirty="0"/>
              <a:t> </a:t>
            </a:r>
            <a:r>
              <a:rPr dirty="0" err="1"/>
              <a:t>случай</a:t>
            </a:r>
            <a:r>
              <a:rPr dirty="0"/>
              <a:t> </a:t>
            </a:r>
            <a:r>
              <a:rPr lang="ru-RU" dirty="0"/>
              <a:t>заболевания </a:t>
            </a:r>
            <a:r>
              <a:rPr dirty="0" err="1"/>
              <a:t>может</a:t>
            </a:r>
            <a:r>
              <a:rPr dirty="0"/>
              <a:t> </a:t>
            </a:r>
            <a:r>
              <a:rPr dirty="0" err="1"/>
              <a:t>быстро</a:t>
            </a:r>
            <a:r>
              <a:rPr dirty="0"/>
              <a:t> </a:t>
            </a:r>
            <a:r>
              <a:rPr dirty="0" err="1"/>
              <a:t>привести</a:t>
            </a:r>
            <a:r>
              <a:rPr dirty="0"/>
              <a:t> к </a:t>
            </a:r>
            <a:r>
              <a:rPr dirty="0" err="1"/>
              <a:t>вспышке</a:t>
            </a:r>
            <a:r>
              <a:rPr lang="ru-RU" dirty="0"/>
              <a:t> массового заболевания</a:t>
            </a:r>
            <a:r>
              <a:rPr dirty="0"/>
              <a:t>. </a:t>
            </a:r>
            <a:r>
              <a:rPr lang="ru-RU" dirty="0"/>
              <a:t>Также отмечалось, </a:t>
            </a:r>
            <a:r>
              <a:rPr dirty="0" err="1"/>
              <a:t>что</a:t>
            </a:r>
            <a:r>
              <a:rPr dirty="0"/>
              <a:t> </a:t>
            </a:r>
            <a:r>
              <a:rPr lang="ru-RU" dirty="0"/>
              <a:t>заключенные</a:t>
            </a:r>
            <a:r>
              <a:rPr dirty="0"/>
              <a:t> </a:t>
            </a:r>
            <a:r>
              <a:rPr dirty="0" err="1"/>
              <a:t>часто</a:t>
            </a:r>
            <a:r>
              <a:rPr dirty="0"/>
              <a:t> </a:t>
            </a:r>
            <a:r>
              <a:rPr dirty="0" err="1"/>
              <a:t>страдают</a:t>
            </a:r>
            <a:r>
              <a:rPr dirty="0"/>
              <a:t> </a:t>
            </a:r>
            <a:r>
              <a:rPr dirty="0" err="1"/>
              <a:t>от</a:t>
            </a:r>
            <a:r>
              <a:rPr dirty="0"/>
              <a:t> </a:t>
            </a:r>
            <a:r>
              <a:rPr lang="ru-RU" dirty="0"/>
              <a:t>хронических</a:t>
            </a:r>
            <a:r>
              <a:rPr dirty="0"/>
              <a:t> </a:t>
            </a:r>
            <a:r>
              <a:rPr dirty="0" err="1"/>
              <a:t>заболеваний</a:t>
            </a:r>
            <a:r>
              <a:rPr dirty="0"/>
              <a:t>, </a:t>
            </a:r>
            <a:r>
              <a:rPr lang="ru-RU" dirty="0"/>
              <a:t>и в этом случае они могут сильно заболеть при заражении</a:t>
            </a:r>
            <a:r>
              <a:rPr dirty="0"/>
              <a:t>. </a:t>
            </a:r>
            <a:endParaRPr sz="1200" b="0" i="0" u="none" strike="noStrike" cap="none" dirty="0">
              <a:solidFill>
                <a:schemeClr val="dk2"/>
              </a:solidFill>
              <a:latin typeface="Arial"/>
              <a:ea typeface="Arial"/>
              <a:cs typeface="Arial"/>
              <a:sym typeface="Arial"/>
            </a:endParaRPr>
          </a:p>
        </p:txBody>
      </p:sp>
      <p:pic>
        <p:nvPicPr>
          <p:cNvPr id="382" name="Google Shape;382;p31"/>
          <p:cNvPicPr preferRelativeResize="0"/>
          <p:nvPr/>
        </p:nvPicPr>
        <p:blipFill rotWithShape="1">
          <a:blip r:embed="rId3">
            <a:alphaModFix/>
          </a:blip>
          <a:srcRect t="52236"/>
          <a:stretch/>
        </p:blipFill>
        <p:spPr>
          <a:xfrm>
            <a:off x="773900" y="3002650"/>
            <a:ext cx="7596176" cy="2040824"/>
          </a:xfrm>
          <a:prstGeom prst="rect">
            <a:avLst/>
          </a:prstGeom>
          <a:noFill/>
          <a:ln>
            <a:noFill/>
          </a:ln>
        </p:spPr>
      </p:pic>
      <p:sp>
        <p:nvSpPr>
          <p:cNvPr id="383" name="Google Shape;383;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87"/>
        <p:cNvGrpSpPr/>
        <p:nvPr/>
      </p:nvGrpSpPr>
      <p:grpSpPr>
        <a:xfrm>
          <a:off x="0" y="0"/>
          <a:ext cx="0" cy="0"/>
          <a:chOff x="0" y="0"/>
          <a:chExt cx="0" cy="0"/>
        </a:xfrm>
      </p:grpSpPr>
      <p:sp>
        <p:nvSpPr>
          <p:cNvPr id="388" name="Google Shape;388;p32"/>
          <p:cNvSpPr txBox="1">
            <a:spLocks noGrp="1"/>
          </p:cNvSpPr>
          <p:nvPr>
            <p:ph type="title"/>
          </p:nvPr>
        </p:nvSpPr>
        <p:spPr>
          <a:xfrm>
            <a:off x="311700" y="25428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defRPr b="1"/>
            </a:pPr>
            <a:r>
              <a:rPr dirty="0" err="1"/>
              <a:t>Статья</a:t>
            </a:r>
            <a:r>
              <a:rPr dirty="0"/>
              <a:t> 2. </a:t>
            </a:r>
            <a:r>
              <a:rPr dirty="0" err="1"/>
              <a:t>Как</a:t>
            </a:r>
            <a:r>
              <a:rPr dirty="0"/>
              <a:t> </a:t>
            </a:r>
            <a:r>
              <a:rPr dirty="0" err="1"/>
              <a:t>вакцинация</a:t>
            </a:r>
            <a:r>
              <a:rPr dirty="0"/>
              <a:t> </a:t>
            </a:r>
            <a:r>
              <a:rPr dirty="0" err="1"/>
              <a:t>защищает</a:t>
            </a:r>
            <a:r>
              <a:rPr dirty="0"/>
              <a:t> </a:t>
            </a:r>
            <a:r>
              <a:rPr lang="ru-RU" dirty="0"/>
              <a:t>тюремный </a:t>
            </a:r>
            <a:r>
              <a:rPr dirty="0" err="1"/>
              <a:t>персонал</a:t>
            </a:r>
            <a:r>
              <a:rPr dirty="0"/>
              <a:t> и </a:t>
            </a:r>
            <a:r>
              <a:rPr lang="ru-RU" dirty="0"/>
              <a:t>заключенных</a:t>
            </a:r>
            <a:r>
              <a:rPr dirty="0"/>
              <a:t>?</a:t>
            </a:r>
            <a:endParaRPr b="1" dirty="0"/>
          </a:p>
          <a:p>
            <a:pPr marL="0" lvl="0" indent="0" algn="l" rtl="0">
              <a:lnSpc>
                <a:spcPct val="100000"/>
              </a:lnSpc>
              <a:spcBef>
                <a:spcPts val="0"/>
              </a:spcBef>
              <a:spcAft>
                <a:spcPts val="0"/>
              </a:spcAft>
              <a:buSzPct val="111111"/>
              <a:buNone/>
            </a:pPr>
            <a:endParaRPr b="1" dirty="0"/>
          </a:p>
        </p:txBody>
      </p:sp>
      <p:sp>
        <p:nvSpPr>
          <p:cNvPr id="389" name="Google Shape;389;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0" name="Google Shape;390;p32"/>
          <p:cNvSpPr txBox="1"/>
          <p:nvPr/>
        </p:nvSpPr>
        <p:spPr>
          <a:xfrm>
            <a:off x="397500" y="1061420"/>
            <a:ext cx="8520600" cy="22036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defRPr sz="1100">
                <a:solidFill>
                  <a:schemeClr val="dk2"/>
                </a:solidFill>
                <a:latin typeface="Arial"/>
                <a:ea typeface="Arial"/>
                <a:cs typeface="Arial"/>
                <a:sym typeface="Arial"/>
              </a:defRPr>
            </a:pPr>
            <a:r>
              <a:rPr dirty="0" err="1"/>
              <a:t>Мы</a:t>
            </a:r>
            <a:r>
              <a:rPr dirty="0"/>
              <a:t> </a:t>
            </a:r>
            <a:r>
              <a:rPr lang="ru-RU" dirty="0"/>
              <a:t>рассмотрели</a:t>
            </a:r>
            <a:r>
              <a:rPr dirty="0"/>
              <a:t>, </a:t>
            </a:r>
            <a:r>
              <a:rPr dirty="0" err="1"/>
              <a:t>почему</a:t>
            </a:r>
            <a:r>
              <a:rPr dirty="0"/>
              <a:t> </a:t>
            </a:r>
            <a:r>
              <a:rPr dirty="0" err="1"/>
              <a:t>инфекционные</a:t>
            </a:r>
            <a:r>
              <a:rPr dirty="0"/>
              <a:t> </a:t>
            </a:r>
            <a:r>
              <a:rPr dirty="0" err="1"/>
              <a:t>заболевания</a:t>
            </a:r>
            <a:r>
              <a:rPr dirty="0"/>
              <a:t> </a:t>
            </a:r>
            <a:r>
              <a:rPr b="1" dirty="0" err="1"/>
              <a:t>чаще</a:t>
            </a:r>
            <a:r>
              <a:rPr dirty="0"/>
              <a:t> </a:t>
            </a:r>
            <a:r>
              <a:rPr lang="ru-RU" dirty="0"/>
              <a:t>распространены </a:t>
            </a:r>
            <a:r>
              <a:rPr dirty="0"/>
              <a:t>в </a:t>
            </a:r>
            <a:r>
              <a:rPr dirty="0" err="1"/>
              <a:t>тюрьмах</a:t>
            </a:r>
            <a:r>
              <a:rPr dirty="0"/>
              <a:t> и </a:t>
            </a:r>
            <a:r>
              <a:rPr dirty="0" err="1"/>
              <a:t>как</a:t>
            </a:r>
            <a:r>
              <a:rPr lang="ru-RU" dirty="0"/>
              <a:t>им образом</a:t>
            </a:r>
            <a:r>
              <a:rPr dirty="0"/>
              <a:t> </a:t>
            </a:r>
            <a:r>
              <a:rPr dirty="0" err="1"/>
              <a:t>это</a:t>
            </a:r>
            <a:r>
              <a:rPr dirty="0"/>
              <a:t> </a:t>
            </a:r>
            <a:r>
              <a:rPr dirty="0" err="1"/>
              <a:t>может</a:t>
            </a:r>
            <a:r>
              <a:rPr dirty="0"/>
              <a:t> п</a:t>
            </a:r>
            <a:r>
              <a:rPr lang="ru-RU" dirty="0" err="1"/>
              <a:t>редставлять</a:t>
            </a:r>
            <a:r>
              <a:rPr lang="ru-RU" dirty="0"/>
              <a:t> угрозу для </a:t>
            </a:r>
            <a:r>
              <a:rPr dirty="0" err="1"/>
              <a:t>жизн</a:t>
            </a:r>
            <a:r>
              <a:rPr lang="ru-RU" dirty="0"/>
              <a:t>и</a:t>
            </a:r>
            <a:r>
              <a:rPr dirty="0"/>
              <a:t> </a:t>
            </a:r>
            <a:r>
              <a:rPr dirty="0" err="1"/>
              <a:t>тюремного</a:t>
            </a:r>
            <a:r>
              <a:rPr dirty="0"/>
              <a:t> </a:t>
            </a:r>
            <a:r>
              <a:rPr dirty="0" err="1"/>
              <a:t>персонала</a:t>
            </a:r>
            <a:r>
              <a:rPr dirty="0"/>
              <a:t>, </a:t>
            </a:r>
            <a:r>
              <a:rPr lang="ru-RU" dirty="0"/>
              <a:t>заключенных</a:t>
            </a:r>
            <a:r>
              <a:rPr dirty="0"/>
              <a:t>, </a:t>
            </a:r>
            <a:r>
              <a:rPr dirty="0" err="1"/>
              <a:t>их</a:t>
            </a:r>
            <a:r>
              <a:rPr dirty="0"/>
              <a:t> </a:t>
            </a:r>
            <a:r>
              <a:rPr dirty="0" err="1"/>
              <a:t>родственников</a:t>
            </a:r>
            <a:r>
              <a:rPr lang="ru-RU" dirty="0"/>
              <a:t> и общества в целом</a:t>
            </a:r>
            <a:r>
              <a:rPr dirty="0"/>
              <a:t>. </a:t>
            </a:r>
            <a:endParaRPr sz="1100" b="0" i="0" u="none" strike="noStrike" cap="none" dirty="0">
              <a:solidFill>
                <a:schemeClr val="dk2"/>
              </a:solidFill>
              <a:latin typeface="Arial"/>
              <a:ea typeface="Arial"/>
              <a:cs typeface="Arial"/>
              <a:sym typeface="Arial"/>
            </a:endParaRPr>
          </a:p>
          <a:p>
            <a:pPr lvl="0">
              <a:lnSpc>
                <a:spcPct val="115000"/>
              </a:lnSpc>
              <a:spcBef>
                <a:spcPts val="1200"/>
              </a:spcBef>
              <a:buSzPts val="1100"/>
              <a:defRPr sz="1100">
                <a:solidFill>
                  <a:schemeClr val="dk2"/>
                </a:solidFill>
                <a:latin typeface="Arial"/>
                <a:ea typeface="Arial"/>
                <a:cs typeface="Arial"/>
                <a:sym typeface="Arial"/>
              </a:defRPr>
            </a:pPr>
            <a:r>
              <a:rPr dirty="0" err="1"/>
              <a:t>Многие</a:t>
            </a:r>
            <a:r>
              <a:rPr dirty="0"/>
              <a:t> </a:t>
            </a:r>
            <a:r>
              <a:rPr dirty="0" err="1"/>
              <a:t>инфекционные</a:t>
            </a:r>
            <a:r>
              <a:rPr dirty="0"/>
              <a:t> </a:t>
            </a:r>
            <a:r>
              <a:rPr dirty="0" err="1"/>
              <a:t>заболевания</a:t>
            </a:r>
            <a:r>
              <a:rPr dirty="0"/>
              <a:t> в </a:t>
            </a:r>
            <a:r>
              <a:rPr dirty="0" err="1"/>
              <a:t>настоящее</a:t>
            </a:r>
            <a:r>
              <a:rPr dirty="0"/>
              <a:t> </a:t>
            </a:r>
            <a:r>
              <a:rPr dirty="0" err="1"/>
              <a:t>время</a:t>
            </a:r>
            <a:r>
              <a:rPr dirty="0"/>
              <a:t> </a:t>
            </a:r>
            <a:r>
              <a:rPr dirty="0" err="1"/>
              <a:t>можно</a:t>
            </a:r>
            <a:r>
              <a:rPr dirty="0"/>
              <a:t> </a:t>
            </a:r>
            <a:r>
              <a:rPr dirty="0" err="1"/>
              <a:t>предотвратить</a:t>
            </a:r>
            <a:r>
              <a:rPr dirty="0"/>
              <a:t> с </a:t>
            </a:r>
            <a:r>
              <a:rPr dirty="0" err="1"/>
              <a:t>помощью</a:t>
            </a:r>
            <a:r>
              <a:rPr dirty="0"/>
              <a:t> </a:t>
            </a:r>
            <a:r>
              <a:rPr b="1" dirty="0" err="1"/>
              <a:t>вакцин</a:t>
            </a:r>
            <a:r>
              <a:rPr dirty="0"/>
              <a:t>. </a:t>
            </a:r>
            <a:r>
              <a:rPr dirty="0" err="1"/>
              <a:t>Вакцинация</a:t>
            </a:r>
            <a:r>
              <a:rPr dirty="0"/>
              <a:t> </a:t>
            </a:r>
            <a:r>
              <a:rPr lang="ru-RU" dirty="0"/>
              <a:t>может </a:t>
            </a:r>
            <a:r>
              <a:rPr dirty="0" err="1"/>
              <a:t>помо</a:t>
            </a:r>
            <a:r>
              <a:rPr lang="ru-RU" dirty="0" err="1"/>
              <a:t>чь</a:t>
            </a:r>
            <a:r>
              <a:rPr dirty="0"/>
              <a:t> </a:t>
            </a:r>
            <a:r>
              <a:rPr dirty="0" err="1"/>
              <a:t>избежать</a:t>
            </a:r>
            <a:r>
              <a:rPr dirty="0"/>
              <a:t> </a:t>
            </a:r>
            <a:r>
              <a:rPr b="1" dirty="0" err="1"/>
              <a:t>серьезн</a:t>
            </a:r>
            <a:r>
              <a:rPr lang="ru-RU" b="1" dirty="0" err="1"/>
              <a:t>ых</a:t>
            </a:r>
            <a:r>
              <a:rPr b="1" dirty="0"/>
              <a:t> </a:t>
            </a:r>
            <a:r>
              <a:rPr b="1" dirty="0" err="1"/>
              <a:t>заболевани</a:t>
            </a:r>
            <a:r>
              <a:rPr lang="ru-RU" b="1" dirty="0"/>
              <a:t>й</a:t>
            </a:r>
            <a:r>
              <a:rPr dirty="0"/>
              <a:t>, </a:t>
            </a:r>
            <a:r>
              <a:rPr dirty="0" err="1"/>
              <a:t>если</a:t>
            </a:r>
            <a:r>
              <a:rPr dirty="0"/>
              <a:t> </a:t>
            </a:r>
            <a:r>
              <a:rPr lang="ru-RU" dirty="0"/>
              <a:t>человек все же </a:t>
            </a:r>
            <a:r>
              <a:rPr dirty="0" err="1"/>
              <a:t>заразится</a:t>
            </a:r>
            <a:r>
              <a:rPr dirty="0"/>
              <a:t>; </a:t>
            </a:r>
            <a:r>
              <a:rPr lang="ru-RU" dirty="0"/>
              <a:t>кроме того, она снижает вероятность того, что он передаст болезнь окружающим</a:t>
            </a:r>
            <a:r>
              <a:rPr dirty="0"/>
              <a:t>. </a:t>
            </a:r>
            <a:endParaRPr sz="11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defRPr sz="1100">
                <a:solidFill>
                  <a:schemeClr val="dk2"/>
                </a:solidFill>
                <a:latin typeface="Arial"/>
                <a:ea typeface="Arial"/>
                <a:cs typeface="Arial"/>
                <a:sym typeface="Arial"/>
              </a:defRPr>
            </a:pPr>
            <a:r>
              <a:rPr lang="ru-RU" dirty="0"/>
              <a:t>Возьмем </a:t>
            </a:r>
            <a:r>
              <a:rPr dirty="0" err="1"/>
              <a:t>предыдущий</a:t>
            </a:r>
            <a:r>
              <a:rPr dirty="0"/>
              <a:t> </a:t>
            </a:r>
            <a:r>
              <a:rPr dirty="0" err="1"/>
              <a:t>пример</a:t>
            </a:r>
            <a:r>
              <a:rPr lang="ru-RU" dirty="0"/>
              <a:t>, когда</a:t>
            </a:r>
            <a:r>
              <a:rPr dirty="0"/>
              <a:t> </a:t>
            </a:r>
            <a:r>
              <a:rPr dirty="0" err="1"/>
              <a:t>сотрудник</a:t>
            </a:r>
            <a:r>
              <a:rPr lang="ru-RU" dirty="0"/>
              <a:t>и</a:t>
            </a:r>
            <a:r>
              <a:rPr dirty="0"/>
              <a:t> </a:t>
            </a:r>
            <a:r>
              <a:rPr dirty="0" err="1"/>
              <a:t>тюрьмы</a:t>
            </a:r>
            <a:r>
              <a:rPr lang="ru-RU" dirty="0"/>
              <a:t> </a:t>
            </a:r>
            <a:r>
              <a:rPr dirty="0" err="1"/>
              <a:t>зара</a:t>
            </a:r>
            <a:r>
              <a:rPr lang="ru-RU" dirty="0" err="1"/>
              <a:t>жаются</a:t>
            </a:r>
            <a:r>
              <a:rPr lang="ru-RU" dirty="0"/>
              <a:t> сами</a:t>
            </a:r>
            <a:r>
              <a:rPr dirty="0"/>
              <a:t> и </a:t>
            </a:r>
            <a:r>
              <a:rPr lang="ru-RU" dirty="0"/>
              <a:t>заражают </a:t>
            </a:r>
            <a:r>
              <a:rPr dirty="0" err="1"/>
              <a:t>свою</a:t>
            </a:r>
            <a:r>
              <a:rPr dirty="0"/>
              <a:t> </a:t>
            </a:r>
            <a:r>
              <a:rPr dirty="0" err="1"/>
              <a:t>семью</a:t>
            </a:r>
            <a:r>
              <a:rPr lang="ru-RU" dirty="0"/>
              <a:t> по </a:t>
            </a:r>
            <a:r>
              <a:rPr dirty="0" err="1"/>
              <a:t>возвращ</a:t>
            </a:r>
            <a:r>
              <a:rPr lang="ru-RU" dirty="0" err="1"/>
              <a:t>ении</a:t>
            </a:r>
            <a:r>
              <a:rPr dirty="0"/>
              <a:t> </a:t>
            </a:r>
            <a:r>
              <a:rPr dirty="0" err="1"/>
              <a:t>домой</a:t>
            </a:r>
            <a:r>
              <a:rPr lang="ru-RU" dirty="0"/>
              <a:t> – в данном случае, </a:t>
            </a:r>
            <a:r>
              <a:rPr dirty="0" err="1"/>
              <a:t>несмотря</a:t>
            </a:r>
            <a:r>
              <a:rPr dirty="0"/>
              <a:t> </a:t>
            </a:r>
            <a:r>
              <a:rPr dirty="0" err="1"/>
              <a:t>на</a:t>
            </a:r>
            <a:r>
              <a:rPr dirty="0"/>
              <a:t> </a:t>
            </a:r>
            <a:r>
              <a:rPr lang="ru-RU" dirty="0"/>
              <a:t>наличие риска заражения на</a:t>
            </a:r>
            <a:r>
              <a:rPr dirty="0"/>
              <a:t> </a:t>
            </a:r>
            <a:r>
              <a:rPr dirty="0" err="1"/>
              <a:t>работе</a:t>
            </a:r>
            <a:r>
              <a:rPr dirty="0"/>
              <a:t> в </a:t>
            </a:r>
            <a:r>
              <a:rPr dirty="0" err="1"/>
              <a:t>тюрьме</a:t>
            </a:r>
            <a:r>
              <a:rPr dirty="0"/>
              <a:t>, </a:t>
            </a:r>
            <a:r>
              <a:rPr lang="ru-RU" dirty="0"/>
              <a:t>такие сотрудники не</a:t>
            </a:r>
            <a:r>
              <a:rPr dirty="0"/>
              <a:t> </a:t>
            </a:r>
            <a:r>
              <a:rPr dirty="0" err="1"/>
              <a:t>заража</a:t>
            </a:r>
            <a:r>
              <a:rPr lang="ru-RU" dirty="0"/>
              <a:t>ю</a:t>
            </a:r>
            <a:r>
              <a:rPr dirty="0" err="1"/>
              <a:t>тся</a:t>
            </a:r>
            <a:r>
              <a:rPr dirty="0"/>
              <a:t> и </a:t>
            </a:r>
            <a:r>
              <a:rPr dirty="0" err="1"/>
              <a:t>не</a:t>
            </a:r>
            <a:r>
              <a:rPr dirty="0"/>
              <a:t> </a:t>
            </a:r>
            <a:r>
              <a:rPr dirty="0" err="1"/>
              <a:t>переда</a:t>
            </a:r>
            <a:r>
              <a:rPr lang="ru-RU" dirty="0"/>
              <a:t>ю</a:t>
            </a:r>
            <a:r>
              <a:rPr dirty="0"/>
              <a:t>т </a:t>
            </a:r>
            <a:r>
              <a:rPr lang="ru-RU" dirty="0"/>
              <a:t>инфекцию</a:t>
            </a:r>
            <a:r>
              <a:rPr dirty="0"/>
              <a:t> </a:t>
            </a:r>
            <a:r>
              <a:rPr dirty="0" err="1"/>
              <a:t>своей</a:t>
            </a:r>
            <a:r>
              <a:rPr dirty="0"/>
              <a:t> </a:t>
            </a:r>
            <a:r>
              <a:rPr dirty="0" err="1"/>
              <a:t>семье</a:t>
            </a:r>
            <a:r>
              <a:rPr lang="ru-RU" dirty="0"/>
              <a:t>, потому что </a:t>
            </a:r>
            <a:r>
              <a:rPr dirty="0" err="1"/>
              <a:t>они</a:t>
            </a:r>
            <a:r>
              <a:rPr dirty="0"/>
              <a:t> </a:t>
            </a:r>
            <a:r>
              <a:rPr b="1" dirty="0" err="1"/>
              <a:t>вакцинированы</a:t>
            </a:r>
            <a:r>
              <a:rPr b="1" dirty="0"/>
              <a:t> </a:t>
            </a:r>
            <a:r>
              <a:rPr dirty="0"/>
              <a:t>и </a:t>
            </a:r>
            <a:r>
              <a:rPr dirty="0" err="1"/>
              <a:t>таким</a:t>
            </a:r>
            <a:r>
              <a:rPr dirty="0"/>
              <a:t> </a:t>
            </a:r>
            <a:r>
              <a:rPr dirty="0" err="1"/>
              <a:t>образом</a:t>
            </a:r>
            <a:r>
              <a:rPr dirty="0"/>
              <a:t> </a:t>
            </a:r>
            <a:r>
              <a:rPr dirty="0" err="1"/>
              <a:t>защищены</a:t>
            </a:r>
            <a:r>
              <a:rPr dirty="0"/>
              <a:t> </a:t>
            </a:r>
            <a:r>
              <a:rPr dirty="0" err="1"/>
              <a:t>от</a:t>
            </a:r>
            <a:r>
              <a:rPr dirty="0"/>
              <a:t> </a:t>
            </a:r>
            <a:r>
              <a:rPr dirty="0" err="1"/>
              <a:t>болезни</a:t>
            </a:r>
            <a:r>
              <a:rPr dirty="0"/>
              <a:t>. </a:t>
            </a:r>
            <a:endParaRPr sz="1100" b="0" i="0" u="none" strike="noStrike" cap="none" dirty="0">
              <a:solidFill>
                <a:schemeClr val="dk2"/>
              </a:solidFill>
              <a:latin typeface="Arial"/>
              <a:ea typeface="Arial"/>
              <a:cs typeface="Arial"/>
              <a:sym typeface="Arial"/>
            </a:endParaRPr>
          </a:p>
        </p:txBody>
      </p:sp>
      <p:pic>
        <p:nvPicPr>
          <p:cNvPr id="391" name="Google Shape;391;p32"/>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392" name="Google Shape;392;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96"/>
        <p:cNvGrpSpPr/>
        <p:nvPr/>
      </p:nvGrpSpPr>
      <p:grpSpPr>
        <a:xfrm>
          <a:off x="0" y="0"/>
          <a:ext cx="0" cy="0"/>
          <a:chOff x="0" y="0"/>
          <a:chExt cx="0" cy="0"/>
        </a:xfrm>
      </p:grpSpPr>
      <p:sp>
        <p:nvSpPr>
          <p:cNvPr id="397" name="Google Shape;397;p33"/>
          <p:cNvSpPr txBox="1">
            <a:spLocks noGrp="1"/>
          </p:cNvSpPr>
          <p:nvPr>
            <p:ph type="title"/>
          </p:nvPr>
        </p:nvSpPr>
        <p:spPr>
          <a:xfrm>
            <a:off x="311700" y="34404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2. </a:t>
            </a:r>
            <a:r>
              <a:rPr lang="ru-RU" dirty="0"/>
              <a:t>Как вакцинация защищает тюремный персонал и заключенных</a:t>
            </a:r>
            <a:r>
              <a:rPr dirty="0"/>
              <a:t>?</a:t>
            </a:r>
            <a:endParaRPr b="1" dirty="0"/>
          </a:p>
          <a:p>
            <a:pPr marL="0" lvl="0" indent="0" algn="l" rtl="0">
              <a:lnSpc>
                <a:spcPct val="100000"/>
              </a:lnSpc>
              <a:spcBef>
                <a:spcPts val="0"/>
              </a:spcBef>
              <a:spcAft>
                <a:spcPts val="0"/>
              </a:spcAft>
              <a:buSzPct val="111111"/>
              <a:buNone/>
            </a:pPr>
            <a:endParaRPr b="1" dirty="0"/>
          </a:p>
        </p:txBody>
      </p:sp>
      <p:sp>
        <p:nvSpPr>
          <p:cNvPr id="398" name="Google Shape;398;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9" name="Google Shape;399;p33"/>
          <p:cNvSpPr txBox="1"/>
          <p:nvPr/>
        </p:nvSpPr>
        <p:spPr>
          <a:xfrm>
            <a:off x="397500" y="1263380"/>
            <a:ext cx="8520600" cy="1855093"/>
          </a:xfrm>
          <a:prstGeom prst="rect">
            <a:avLst/>
          </a:prstGeom>
          <a:noFill/>
          <a:ln>
            <a:noFill/>
          </a:ln>
        </p:spPr>
        <p:txBody>
          <a:bodyPr spcFirstLastPara="1" wrap="square" lIns="91425" tIns="91425" rIns="91425" bIns="91425" anchor="t" anchorCtr="0">
            <a:spAutoFit/>
          </a:bodyPr>
          <a:lstStyle/>
          <a:p>
            <a:pPr lvl="0">
              <a:lnSpc>
                <a:spcPct val="115000"/>
              </a:lnSpc>
              <a:buSzPts val="1100"/>
              <a:defRPr sz="1100">
                <a:solidFill>
                  <a:schemeClr val="dk2"/>
                </a:solidFill>
                <a:latin typeface="Arial"/>
                <a:ea typeface="Arial"/>
                <a:cs typeface="Arial"/>
                <a:sym typeface="Arial"/>
              </a:defRPr>
            </a:pPr>
            <a:r>
              <a:rPr lang="ru-RU" dirty="0"/>
              <a:t>Заметьте, что не только сотрудники тюрьмы не заразятся, потому что они вакцинированы, но также и заключенные</a:t>
            </a:r>
            <a:r>
              <a:rPr dirty="0"/>
              <a:t> </a:t>
            </a:r>
            <a:r>
              <a:rPr lang="ru-RU" dirty="0"/>
              <a:t>с</a:t>
            </a:r>
            <a:r>
              <a:rPr dirty="0" err="1"/>
              <a:t>могут</a:t>
            </a:r>
            <a:r>
              <a:rPr dirty="0"/>
              <a:t> </a:t>
            </a:r>
            <a:r>
              <a:rPr dirty="0" err="1"/>
              <a:t>защитить</a:t>
            </a:r>
            <a:r>
              <a:rPr lang="ru-RU" dirty="0" err="1"/>
              <a:t>ся</a:t>
            </a:r>
            <a:r>
              <a:rPr dirty="0"/>
              <a:t> </a:t>
            </a:r>
            <a:r>
              <a:rPr dirty="0" err="1"/>
              <a:t>от</a:t>
            </a:r>
            <a:r>
              <a:rPr dirty="0"/>
              <a:t> </a:t>
            </a:r>
            <a:r>
              <a:rPr lang="ru-RU" dirty="0"/>
              <a:t>инфекций</a:t>
            </a:r>
            <a:r>
              <a:rPr dirty="0"/>
              <a:t>, </a:t>
            </a:r>
            <a:r>
              <a:rPr dirty="0" err="1"/>
              <a:t>потому</a:t>
            </a:r>
            <a:r>
              <a:rPr dirty="0"/>
              <a:t> </a:t>
            </a:r>
            <a:r>
              <a:rPr dirty="0" err="1"/>
              <a:t>что</a:t>
            </a:r>
            <a:r>
              <a:rPr dirty="0"/>
              <a:t> </a:t>
            </a:r>
            <a:r>
              <a:rPr dirty="0" err="1"/>
              <a:t>они</a:t>
            </a:r>
            <a:r>
              <a:rPr dirty="0"/>
              <a:t> </a:t>
            </a:r>
            <a:r>
              <a:rPr dirty="0" err="1"/>
              <a:t>тоже</a:t>
            </a:r>
            <a:r>
              <a:rPr dirty="0"/>
              <a:t> </a:t>
            </a:r>
            <a:r>
              <a:rPr dirty="0" err="1"/>
              <a:t>вакцинированы</a:t>
            </a:r>
            <a:r>
              <a:rPr dirty="0"/>
              <a:t>. </a:t>
            </a:r>
            <a:r>
              <a:rPr dirty="0" err="1"/>
              <a:t>Это</a:t>
            </a:r>
            <a:r>
              <a:rPr dirty="0"/>
              <a:t> </a:t>
            </a:r>
            <a:r>
              <a:rPr dirty="0" err="1"/>
              <a:t>означает</a:t>
            </a:r>
            <a:r>
              <a:rPr dirty="0"/>
              <a:t>, </a:t>
            </a:r>
            <a:r>
              <a:rPr dirty="0" err="1"/>
              <a:t>что</a:t>
            </a:r>
            <a:r>
              <a:rPr dirty="0"/>
              <a:t> в </a:t>
            </a:r>
            <a:r>
              <a:rPr dirty="0" err="1"/>
              <a:t>тюрьмах</a:t>
            </a:r>
            <a:r>
              <a:rPr dirty="0"/>
              <a:t> </a:t>
            </a:r>
            <a:r>
              <a:rPr dirty="0" err="1"/>
              <a:t>будет</a:t>
            </a:r>
            <a:r>
              <a:rPr dirty="0"/>
              <a:t> </a:t>
            </a:r>
            <a:r>
              <a:rPr dirty="0" err="1"/>
              <a:t>меньше</a:t>
            </a:r>
            <a:r>
              <a:rPr dirty="0"/>
              <a:t> </a:t>
            </a:r>
            <a:r>
              <a:rPr dirty="0" err="1"/>
              <a:t>инфекций</a:t>
            </a:r>
            <a:r>
              <a:rPr dirty="0"/>
              <a:t>, </a:t>
            </a:r>
            <a:r>
              <a:rPr lang="ru-RU" dirty="0"/>
              <a:t>то есть </a:t>
            </a:r>
            <a:r>
              <a:rPr dirty="0"/>
              <a:t>в </a:t>
            </a:r>
            <a:r>
              <a:rPr dirty="0" err="1"/>
              <a:t>целом</a:t>
            </a:r>
            <a:r>
              <a:rPr dirty="0"/>
              <a:t> </a:t>
            </a:r>
            <a:r>
              <a:rPr dirty="0" err="1"/>
              <a:t>люди</a:t>
            </a:r>
            <a:r>
              <a:rPr dirty="0"/>
              <a:t>, </a:t>
            </a:r>
            <a:r>
              <a:rPr dirty="0" err="1"/>
              <a:t>живущие</a:t>
            </a:r>
            <a:r>
              <a:rPr dirty="0"/>
              <a:t> и </a:t>
            </a:r>
            <a:r>
              <a:rPr dirty="0" err="1"/>
              <a:t>работающие</a:t>
            </a:r>
            <a:r>
              <a:rPr dirty="0"/>
              <a:t> в </a:t>
            </a:r>
            <a:r>
              <a:rPr dirty="0" err="1"/>
              <a:t>тюрьме</a:t>
            </a:r>
            <a:r>
              <a:rPr dirty="0"/>
              <a:t>, </a:t>
            </a:r>
            <a:r>
              <a:rPr dirty="0" err="1"/>
              <a:t>будут</a:t>
            </a:r>
            <a:r>
              <a:rPr dirty="0"/>
              <a:t> </a:t>
            </a:r>
            <a:r>
              <a:rPr dirty="0" err="1"/>
              <a:t>здоровее</a:t>
            </a:r>
            <a:r>
              <a:rPr dirty="0"/>
              <a:t> и с </a:t>
            </a:r>
            <a:r>
              <a:rPr dirty="0" err="1"/>
              <a:t>меньшей</a:t>
            </a:r>
            <a:r>
              <a:rPr dirty="0"/>
              <a:t> </a:t>
            </a:r>
            <a:r>
              <a:rPr dirty="0" err="1"/>
              <a:t>вероятностью</a:t>
            </a:r>
            <a:r>
              <a:rPr dirty="0"/>
              <a:t> </a:t>
            </a:r>
            <a:r>
              <a:rPr dirty="0" err="1"/>
              <a:t>заболеют</a:t>
            </a:r>
            <a:r>
              <a:rPr dirty="0"/>
              <a:t>. </a:t>
            </a:r>
            <a:endParaRPr sz="1100" b="0" i="0" u="none" strike="noStrike" cap="none" dirty="0">
              <a:solidFill>
                <a:schemeClr val="dk2"/>
              </a:solidFill>
              <a:latin typeface="Arial"/>
              <a:ea typeface="Arial"/>
              <a:cs typeface="Arial"/>
              <a:sym typeface="Arial"/>
            </a:endParaRPr>
          </a:p>
          <a:p>
            <a:pPr lvl="0">
              <a:lnSpc>
                <a:spcPct val="115000"/>
              </a:lnSpc>
              <a:spcBef>
                <a:spcPts val="1200"/>
              </a:spcBef>
              <a:spcAft>
                <a:spcPts val="1200"/>
              </a:spcAft>
              <a:buSzPts val="1100"/>
              <a:defRPr sz="1100">
                <a:solidFill>
                  <a:schemeClr val="dk2"/>
                </a:solidFill>
                <a:latin typeface="Arial"/>
                <a:ea typeface="Arial"/>
                <a:cs typeface="Arial"/>
                <a:sym typeface="Arial"/>
              </a:defRPr>
            </a:pPr>
            <a:r>
              <a:rPr dirty="0" err="1"/>
              <a:t>Также</a:t>
            </a:r>
            <a:r>
              <a:rPr dirty="0"/>
              <a:t> </a:t>
            </a:r>
            <a:r>
              <a:rPr lang="ru-RU" dirty="0"/>
              <a:t>следует отметить</a:t>
            </a:r>
            <a:r>
              <a:rPr dirty="0"/>
              <a:t>, </a:t>
            </a:r>
            <a:r>
              <a:rPr dirty="0" err="1"/>
              <a:t>что</a:t>
            </a:r>
            <a:r>
              <a:rPr dirty="0"/>
              <a:t> </a:t>
            </a:r>
            <a:r>
              <a:rPr dirty="0" err="1"/>
              <a:t>некоторые</a:t>
            </a:r>
            <a:r>
              <a:rPr dirty="0"/>
              <a:t> </a:t>
            </a:r>
            <a:r>
              <a:rPr dirty="0" err="1"/>
              <a:t>члены</a:t>
            </a:r>
            <a:r>
              <a:rPr dirty="0"/>
              <a:t> </a:t>
            </a:r>
            <a:r>
              <a:rPr dirty="0" err="1"/>
              <a:t>сем</a:t>
            </a:r>
            <a:r>
              <a:rPr lang="ru-RU" dirty="0"/>
              <a:t>ей</a:t>
            </a:r>
            <a:r>
              <a:rPr dirty="0"/>
              <a:t> </a:t>
            </a:r>
            <a:r>
              <a:rPr dirty="0" err="1"/>
              <a:t>сотрудник</a:t>
            </a:r>
            <a:r>
              <a:rPr lang="ru-RU" dirty="0" err="1"/>
              <a:t>ов</a:t>
            </a:r>
            <a:r>
              <a:rPr dirty="0"/>
              <a:t> </a:t>
            </a:r>
            <a:r>
              <a:rPr dirty="0" err="1"/>
              <a:t>тюрьмы</a:t>
            </a:r>
            <a:r>
              <a:rPr dirty="0"/>
              <a:t> </a:t>
            </a:r>
            <a:r>
              <a:rPr dirty="0" err="1"/>
              <a:t>не</a:t>
            </a:r>
            <a:r>
              <a:rPr dirty="0"/>
              <a:t> </a:t>
            </a:r>
            <a:r>
              <a:rPr lang="ru-RU" dirty="0"/>
              <a:t>вакцинируются</a:t>
            </a:r>
            <a:r>
              <a:rPr dirty="0"/>
              <a:t>. </a:t>
            </a:r>
            <a:r>
              <a:rPr dirty="0" err="1"/>
              <a:t>Это</a:t>
            </a:r>
            <a:r>
              <a:rPr dirty="0"/>
              <a:t> </a:t>
            </a:r>
            <a:r>
              <a:rPr dirty="0" err="1"/>
              <a:t>может</a:t>
            </a:r>
            <a:r>
              <a:rPr dirty="0"/>
              <a:t> </a:t>
            </a:r>
            <a:r>
              <a:rPr dirty="0" err="1"/>
              <a:t>быть</a:t>
            </a:r>
            <a:r>
              <a:rPr dirty="0"/>
              <a:t> </a:t>
            </a:r>
            <a:r>
              <a:rPr dirty="0" err="1"/>
              <a:t>связано</a:t>
            </a:r>
            <a:r>
              <a:rPr dirty="0"/>
              <a:t> с </a:t>
            </a:r>
            <a:r>
              <a:rPr dirty="0" err="1"/>
              <a:t>тем</a:t>
            </a:r>
            <a:r>
              <a:rPr dirty="0"/>
              <a:t>, </a:t>
            </a:r>
            <a:r>
              <a:rPr dirty="0" err="1"/>
              <a:t>что</a:t>
            </a:r>
            <a:r>
              <a:rPr dirty="0"/>
              <a:t> </a:t>
            </a:r>
            <a:r>
              <a:rPr dirty="0" err="1"/>
              <a:t>их</a:t>
            </a:r>
            <a:r>
              <a:rPr dirty="0"/>
              <a:t> </a:t>
            </a:r>
            <a:r>
              <a:rPr dirty="0" err="1"/>
              <a:t>иммунная</a:t>
            </a:r>
            <a:r>
              <a:rPr dirty="0"/>
              <a:t> </a:t>
            </a:r>
            <a:r>
              <a:rPr dirty="0" err="1"/>
              <a:t>система</a:t>
            </a:r>
            <a:r>
              <a:rPr dirty="0"/>
              <a:t> </a:t>
            </a:r>
            <a:r>
              <a:rPr dirty="0" err="1"/>
              <a:t>недостаточно</a:t>
            </a:r>
            <a:r>
              <a:rPr dirty="0"/>
              <a:t> </a:t>
            </a:r>
            <a:r>
              <a:rPr dirty="0" err="1"/>
              <a:t>сильн</a:t>
            </a:r>
            <a:r>
              <a:rPr lang="ru-RU" dirty="0"/>
              <a:t>а</a:t>
            </a:r>
            <a:r>
              <a:rPr dirty="0"/>
              <a:t> </a:t>
            </a:r>
            <a:r>
              <a:rPr dirty="0" err="1"/>
              <a:t>для</a:t>
            </a:r>
            <a:r>
              <a:rPr dirty="0"/>
              <a:t> </a:t>
            </a:r>
            <a:r>
              <a:rPr dirty="0" err="1"/>
              <a:t>вакцинации</a:t>
            </a:r>
            <a:r>
              <a:rPr dirty="0"/>
              <a:t>. </a:t>
            </a:r>
            <a:r>
              <a:rPr dirty="0" err="1"/>
              <a:t>Например</a:t>
            </a:r>
            <a:r>
              <a:rPr dirty="0"/>
              <a:t>, </a:t>
            </a:r>
            <a:r>
              <a:rPr lang="ru-RU" dirty="0"/>
              <a:t>не могут быть вакцинированы </a:t>
            </a:r>
            <a:r>
              <a:rPr dirty="0" err="1"/>
              <a:t>люди</a:t>
            </a:r>
            <a:r>
              <a:rPr lang="ru-RU" dirty="0"/>
              <a:t>, имеющие</a:t>
            </a:r>
            <a:r>
              <a:rPr dirty="0"/>
              <a:t> </a:t>
            </a:r>
            <a:r>
              <a:rPr lang="ru-RU" dirty="0"/>
              <a:t>раковые заболевания </a:t>
            </a:r>
            <a:r>
              <a:rPr dirty="0" err="1"/>
              <a:t>определенн</a:t>
            </a:r>
            <a:r>
              <a:rPr lang="ru-RU" dirty="0"/>
              <a:t>ой категории,</a:t>
            </a:r>
            <a:r>
              <a:rPr dirty="0"/>
              <a:t> </a:t>
            </a:r>
            <a:r>
              <a:rPr dirty="0" err="1"/>
              <a:t>или</a:t>
            </a:r>
            <a:r>
              <a:rPr dirty="0"/>
              <a:t> </a:t>
            </a:r>
            <a:r>
              <a:rPr lang="ru-RU" dirty="0"/>
              <a:t>младенцы</a:t>
            </a:r>
            <a:r>
              <a:rPr dirty="0"/>
              <a:t>. </a:t>
            </a:r>
            <a:r>
              <a:rPr dirty="0" err="1"/>
              <a:t>Однако</a:t>
            </a:r>
            <a:r>
              <a:rPr dirty="0"/>
              <a:t>, </a:t>
            </a:r>
            <a:r>
              <a:rPr lang="ru-RU" dirty="0"/>
              <a:t>будучи</a:t>
            </a:r>
            <a:r>
              <a:rPr dirty="0"/>
              <a:t> </a:t>
            </a:r>
            <a:r>
              <a:rPr dirty="0" err="1"/>
              <a:t>вакцинирован</a:t>
            </a:r>
            <a:r>
              <a:rPr lang="ru-RU" dirty="0" err="1"/>
              <a:t>ными</a:t>
            </a:r>
            <a:r>
              <a:rPr dirty="0"/>
              <a:t>, </a:t>
            </a:r>
            <a:r>
              <a:rPr lang="ru-RU" dirty="0"/>
              <a:t>сотрудники тюрьмы</a:t>
            </a:r>
            <a:r>
              <a:rPr dirty="0"/>
              <a:t> </a:t>
            </a:r>
            <a:r>
              <a:rPr dirty="0" err="1"/>
              <a:t>не</a:t>
            </a:r>
            <a:r>
              <a:rPr dirty="0"/>
              <a:t> </a:t>
            </a:r>
            <a:r>
              <a:rPr lang="ru-RU" dirty="0"/>
              <a:t>станут переносчиками каких-либо заболеваний для </a:t>
            </a:r>
            <a:r>
              <a:rPr dirty="0" err="1"/>
              <a:t>своей</a:t>
            </a:r>
            <a:r>
              <a:rPr dirty="0"/>
              <a:t> </a:t>
            </a:r>
            <a:r>
              <a:rPr dirty="0" err="1"/>
              <a:t>семь</a:t>
            </a:r>
            <a:r>
              <a:rPr lang="ru-RU" dirty="0"/>
              <a:t>и</a:t>
            </a:r>
            <a:r>
              <a:rPr dirty="0"/>
              <a:t>. </a:t>
            </a:r>
            <a:endParaRPr sz="1100" b="0" i="0" u="none" strike="noStrike" cap="none" dirty="0">
              <a:solidFill>
                <a:schemeClr val="dk2"/>
              </a:solidFill>
              <a:latin typeface="Arial"/>
              <a:ea typeface="Arial"/>
              <a:cs typeface="Arial"/>
              <a:sym typeface="Arial"/>
            </a:endParaRPr>
          </a:p>
        </p:txBody>
      </p:sp>
      <p:pic>
        <p:nvPicPr>
          <p:cNvPr id="400" name="Google Shape;400;p33"/>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401" name="Google Shape;401;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1"/>
        <p:cNvGrpSpPr/>
        <p:nvPr/>
      </p:nvGrpSpPr>
      <p:grpSpPr>
        <a:xfrm>
          <a:off x="0" y="0"/>
          <a:ext cx="0" cy="0"/>
          <a:chOff x="0" y="0"/>
          <a:chExt cx="0" cy="0"/>
        </a:xfrm>
      </p:grpSpPr>
      <p:sp>
        <p:nvSpPr>
          <p:cNvPr id="102" name="Google Shape;102;p7"/>
          <p:cNvSpPr txBox="1">
            <a:spLocks noGrp="1"/>
          </p:cNvSpPr>
          <p:nvPr>
            <p:ph type="body" idx="1"/>
          </p:nvPr>
        </p:nvSpPr>
        <p:spPr>
          <a:xfrm>
            <a:off x="191125" y="2618850"/>
            <a:ext cx="8520600" cy="2447100"/>
          </a:xfrm>
          <a:prstGeom prst="rect">
            <a:avLst/>
          </a:prstGeom>
          <a:noFill/>
          <a:ln>
            <a:noFill/>
          </a:ln>
        </p:spPr>
        <p:txBody>
          <a:bodyPr spcFirstLastPara="1" wrap="square" lIns="91425" tIns="91425" rIns="91425" bIns="91425" anchor="t" anchorCtr="0">
            <a:normAutofit fontScale="47500" lnSpcReduction="20000"/>
          </a:bodyPr>
          <a:lstStyle/>
          <a:p>
            <a:pPr marL="0" lvl="0" indent="0" rtl="0">
              <a:lnSpc>
                <a:spcPct val="115000"/>
              </a:lnSpc>
              <a:spcBef>
                <a:spcPts val="0"/>
              </a:spcBef>
              <a:spcAft>
                <a:spcPts val="0"/>
              </a:spcAft>
              <a:buSzPct val="181818"/>
              <a:buNone/>
              <a:defRPr b="1"/>
            </a:pPr>
            <a:r>
              <a:rPr lang="ru-RU" dirty="0"/>
              <a:t>Короткий видеоролик, в котором создатели курса </a:t>
            </a:r>
            <a:r>
              <a:rPr lang="ru-RU" sz="1900" b="1" dirty="0"/>
              <a:t>зачитывают сообщение, приведенное ниже, </a:t>
            </a:r>
            <a:r>
              <a:rPr lang="ru-RU" dirty="0"/>
              <a:t>приветствуя участников курса:</a:t>
            </a:r>
          </a:p>
          <a:p>
            <a:pPr marL="0" lvl="0" indent="0" rtl="0">
              <a:lnSpc>
                <a:spcPct val="115000"/>
              </a:lnSpc>
              <a:spcBef>
                <a:spcPts val="1200"/>
              </a:spcBef>
              <a:spcAft>
                <a:spcPts val="0"/>
              </a:spcAft>
              <a:buSzPct val="181818"/>
              <a:buNone/>
            </a:pPr>
            <a:r>
              <a:rPr lang="ru-RU" dirty="0"/>
              <a:t>«Добро пожаловать на курс электронного обучения «Защита здоровья в тюрьме: вакцинация для заключенных и персонала». Этот курс представлен в рамках RISE-</a:t>
            </a:r>
            <a:r>
              <a:rPr lang="ru-RU" dirty="0" err="1"/>
              <a:t>Vac</a:t>
            </a:r>
            <a:r>
              <a:rPr lang="ru-RU" dirty="0"/>
              <a:t>, проекта вакцинации в тюрьмах, охватывающего шесть европейских стран. Перед разработкой этого курса мы побеседовали с рядом выбранных сотрудников и </a:t>
            </a:r>
            <a:r>
              <a:rPr lang="ru-RU" dirty="0">
                <a:solidFill>
                  <a:schemeClr val="tx1">
                    <a:lumMod val="75000"/>
                    <a:lumOff val="25000"/>
                  </a:schemeClr>
                </a:solidFill>
              </a:rPr>
              <a:t>медиков</a:t>
            </a:r>
            <a:r>
              <a:rPr lang="ru-RU" dirty="0"/>
              <a:t>, </a:t>
            </a:r>
            <a:r>
              <a:rPr lang="ru-RU" sz="1900" dirty="0"/>
              <a:t>работающих в тюрьмах, спросив их, какую информацию они хотели бы узнать касательно вопроса вакцинации. Курс был разработан с учетом их ответов. Мы надеемся, что этот курс предоставит вам необходимые сведения о вакцинации и о важности вакцинации в контексте тюрем.  </a:t>
            </a:r>
          </a:p>
          <a:p>
            <a:pPr marL="0" lvl="0" indent="0">
              <a:spcBef>
                <a:spcPts val="1200"/>
              </a:spcBef>
              <a:buSzPct val="181818"/>
              <a:buNone/>
            </a:pPr>
            <a:r>
              <a:rPr lang="ru-RU" dirty="0"/>
              <a:t>По окончании курса вы получите подтверждение о прохождении этого курса, которое дополнит ваш портфель профессионального развития. Курс включает в себя 2 модуля и оценивается с помощью тестов. Вы узнаете о том, как жизнь и работа в тюрьме могут подвергнуть вас риску заражения инфекционными заболеваниями, и почему вакцинация важна для защиты себя и окружающих. Вы также научитесь эффективным коммуникативным стратегиям, позволяющим рассказывать о вакцинации и развеивать опасения, которые могут возникнуть у людей.  </a:t>
            </a:r>
          </a:p>
          <a:p>
            <a:pPr marL="0" lvl="0" indent="0">
              <a:spcBef>
                <a:spcPts val="1200"/>
              </a:spcBef>
              <a:buSzPct val="181818"/>
              <a:buNone/>
            </a:pPr>
            <a:r>
              <a:rPr lang="ru-RU" dirty="0"/>
              <a:t>Мы надеемся, что вам понравится этот курс, и, если у вас появятся какие-либо замечания или комментарии, просим вас изложить их в отведенном для этого месте в конце курса. А пока вы можете воспользоваться возможностью представиться в разделе комментариев под этим видео. Спасибо!</a:t>
            </a:r>
            <a:r>
              <a:rPr lang="ru-RU" dirty="0">
                <a:solidFill>
                  <a:schemeClr val="tx1"/>
                </a:solidFill>
              </a:rPr>
              <a:t>»</a:t>
            </a:r>
          </a:p>
        </p:txBody>
      </p:sp>
      <p:pic>
        <p:nvPicPr>
          <p:cNvPr id="103" name="Google Shape;103;p7"/>
          <p:cNvPicPr preferRelativeResize="0"/>
          <p:nvPr/>
        </p:nvPicPr>
        <p:blipFill rotWithShape="1">
          <a:blip r:embed="rId3">
            <a:alphaModFix/>
          </a:blip>
          <a:srcRect/>
          <a:stretch/>
        </p:blipFill>
        <p:spPr>
          <a:xfrm>
            <a:off x="4070575" y="1346038"/>
            <a:ext cx="1002825" cy="1002825"/>
          </a:xfrm>
          <a:prstGeom prst="rect">
            <a:avLst/>
          </a:prstGeom>
          <a:noFill/>
          <a:ln>
            <a:noFill/>
          </a:ln>
        </p:spPr>
      </p:pic>
      <p:sp>
        <p:nvSpPr>
          <p:cNvPr id="104" name="Google Shape;10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sz="2800"/>
            </a:pPr>
            <a:r>
              <a:rPr lang="ru-RU" dirty="0"/>
              <a:t>Добро пожаловать на курс</a:t>
            </a:r>
            <a:endParaRPr lang="ru-RU" sz="3800" dirty="0"/>
          </a:p>
        </p:txBody>
      </p:sp>
      <p:sp>
        <p:nvSpPr>
          <p:cNvPr id="105" name="Google Shape;105;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rPr lang="ru-RU" dirty="0"/>
              <a:t>3 минуты</a:t>
            </a:r>
            <a:endParaRPr lang="ru-RU"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05"/>
        <p:cNvGrpSpPr/>
        <p:nvPr/>
      </p:nvGrpSpPr>
      <p:grpSpPr>
        <a:xfrm>
          <a:off x="0" y="0"/>
          <a:ext cx="0" cy="0"/>
          <a:chOff x="0" y="0"/>
          <a:chExt cx="0" cy="0"/>
        </a:xfrm>
      </p:grpSpPr>
      <p:sp>
        <p:nvSpPr>
          <p:cNvPr id="406" name="Google Shape;406;p34"/>
          <p:cNvSpPr txBox="1">
            <a:spLocks noGrp="1"/>
          </p:cNvSpPr>
          <p:nvPr>
            <p:ph type="title"/>
          </p:nvPr>
        </p:nvSpPr>
        <p:spPr>
          <a:xfrm>
            <a:off x="311700" y="33843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2. </a:t>
            </a:r>
            <a:r>
              <a:rPr lang="ru-RU" dirty="0"/>
              <a:t>Как вакцинация защищает тюремный персонал и заключенных</a:t>
            </a:r>
            <a:r>
              <a:rPr dirty="0"/>
              <a:t>?</a:t>
            </a:r>
            <a:endParaRPr b="1" dirty="0"/>
          </a:p>
          <a:p>
            <a:pPr marL="0" lvl="0" indent="0" algn="l" rtl="0">
              <a:lnSpc>
                <a:spcPct val="100000"/>
              </a:lnSpc>
              <a:spcBef>
                <a:spcPts val="0"/>
              </a:spcBef>
              <a:spcAft>
                <a:spcPts val="0"/>
              </a:spcAft>
              <a:buSzPct val="111111"/>
              <a:buNone/>
            </a:pPr>
            <a:endParaRPr b="1" dirty="0"/>
          </a:p>
        </p:txBody>
      </p:sp>
      <p:sp>
        <p:nvSpPr>
          <p:cNvPr id="407" name="Google Shape;407;p34"/>
          <p:cNvSpPr txBox="1"/>
          <p:nvPr/>
        </p:nvSpPr>
        <p:spPr>
          <a:xfrm>
            <a:off x="397500" y="1235330"/>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defRPr sz="1100">
                <a:solidFill>
                  <a:schemeClr val="dk2"/>
                </a:solidFill>
                <a:latin typeface="Arial"/>
                <a:ea typeface="Arial"/>
                <a:cs typeface="Arial"/>
                <a:sym typeface="Arial"/>
              </a:defRPr>
            </a:pPr>
            <a:r>
              <a:rPr dirty="0" err="1"/>
              <a:t>Давайте</a:t>
            </a:r>
            <a:r>
              <a:rPr dirty="0"/>
              <a:t> </a:t>
            </a:r>
            <a:r>
              <a:rPr dirty="0" err="1"/>
              <a:t>пос</a:t>
            </a:r>
            <a:r>
              <a:rPr lang="ru-RU" dirty="0" err="1"/>
              <a:t>мотрим</a:t>
            </a:r>
            <a:r>
              <a:rPr dirty="0"/>
              <a:t>, </a:t>
            </a:r>
            <a:r>
              <a:rPr dirty="0" err="1"/>
              <a:t>почему</a:t>
            </a:r>
            <a:r>
              <a:rPr dirty="0"/>
              <a:t> </a:t>
            </a:r>
            <a:r>
              <a:rPr dirty="0" err="1"/>
              <a:t>некоторые</a:t>
            </a:r>
            <a:r>
              <a:rPr dirty="0"/>
              <a:t> </a:t>
            </a:r>
            <a:r>
              <a:rPr dirty="0" err="1"/>
              <a:t>сотрудники</a:t>
            </a:r>
            <a:r>
              <a:rPr dirty="0"/>
              <a:t> </a:t>
            </a:r>
            <a:r>
              <a:rPr dirty="0" err="1"/>
              <a:t>тюрьмы</a:t>
            </a:r>
            <a:r>
              <a:rPr dirty="0"/>
              <a:t> </a:t>
            </a:r>
            <a:r>
              <a:rPr dirty="0" err="1"/>
              <a:t>предпочитают</a:t>
            </a:r>
            <a:r>
              <a:rPr dirty="0"/>
              <a:t> </a:t>
            </a:r>
            <a:r>
              <a:rPr dirty="0" err="1"/>
              <a:t>вакцинироваться</a:t>
            </a:r>
            <a:r>
              <a:rPr dirty="0"/>
              <a:t>: </a:t>
            </a:r>
            <a:endParaRPr sz="1100" b="0" i="0" u="none" strike="noStrike" cap="none" dirty="0">
              <a:solidFill>
                <a:schemeClr val="dk2"/>
              </a:solidFill>
              <a:latin typeface="Arial"/>
              <a:ea typeface="Arial"/>
              <a:cs typeface="Arial"/>
              <a:sym typeface="Arial"/>
            </a:endParaRPr>
          </a:p>
        </p:txBody>
      </p:sp>
      <p:sp>
        <p:nvSpPr>
          <p:cNvPr id="408" name="Google Shape;408;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2 минуты</a:t>
            </a:r>
            <a:endParaRPr sz="1400" b="1" i="0" u="none" strike="noStrike" cap="none">
              <a:solidFill>
                <a:srgbClr val="8E7CC3"/>
              </a:solidFill>
              <a:latin typeface="Arial"/>
              <a:ea typeface="Arial"/>
              <a:cs typeface="Arial"/>
              <a:sym typeface="Arial"/>
            </a:endParaRPr>
          </a:p>
        </p:txBody>
      </p:sp>
      <p:pic>
        <p:nvPicPr>
          <p:cNvPr id="409" name="Google Shape;409;p34"/>
          <p:cNvPicPr preferRelativeResize="0"/>
          <p:nvPr/>
        </p:nvPicPr>
        <p:blipFill rotWithShape="1">
          <a:blip r:embed="rId3">
            <a:alphaModFix/>
          </a:blip>
          <a:srcRect/>
          <a:stretch/>
        </p:blipFill>
        <p:spPr>
          <a:xfrm>
            <a:off x="482747" y="1749688"/>
            <a:ext cx="1914899" cy="1644126"/>
          </a:xfrm>
          <a:prstGeom prst="rect">
            <a:avLst/>
          </a:prstGeom>
          <a:noFill/>
          <a:ln>
            <a:noFill/>
          </a:ln>
        </p:spPr>
      </p:pic>
      <p:pic>
        <p:nvPicPr>
          <p:cNvPr id="410" name="Google Shape;410;p34"/>
          <p:cNvPicPr preferRelativeResize="0"/>
          <p:nvPr/>
        </p:nvPicPr>
        <p:blipFill rotWithShape="1">
          <a:blip r:embed="rId4">
            <a:alphaModFix/>
          </a:blip>
          <a:srcRect l="7934" r="3701"/>
          <a:stretch/>
        </p:blipFill>
        <p:spPr>
          <a:xfrm>
            <a:off x="482750" y="3430775"/>
            <a:ext cx="1914899" cy="1644100"/>
          </a:xfrm>
          <a:prstGeom prst="rect">
            <a:avLst/>
          </a:prstGeom>
          <a:noFill/>
          <a:ln>
            <a:noFill/>
          </a:ln>
        </p:spPr>
      </p:pic>
      <p:pic>
        <p:nvPicPr>
          <p:cNvPr id="411" name="Google Shape;411;p34"/>
          <p:cNvPicPr preferRelativeResize="0"/>
          <p:nvPr/>
        </p:nvPicPr>
        <p:blipFill rotWithShape="1">
          <a:blip r:embed="rId5">
            <a:alphaModFix/>
          </a:blip>
          <a:srcRect r="4733"/>
          <a:stretch/>
        </p:blipFill>
        <p:spPr>
          <a:xfrm>
            <a:off x="2511675" y="1749700"/>
            <a:ext cx="1914899" cy="1644125"/>
          </a:xfrm>
          <a:prstGeom prst="rect">
            <a:avLst/>
          </a:prstGeom>
          <a:noFill/>
          <a:ln>
            <a:noFill/>
          </a:ln>
        </p:spPr>
      </p:pic>
      <p:pic>
        <p:nvPicPr>
          <p:cNvPr id="412" name="Google Shape;412;p34"/>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413" name="Google Shape;413;p34"/>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414" name="Google Shape;414;p34"/>
          <p:cNvPicPr preferRelativeResize="0"/>
          <p:nvPr/>
        </p:nvPicPr>
        <p:blipFill rotWithShape="1">
          <a:blip r:embed="rId8">
            <a:alphaModFix/>
          </a:blip>
          <a:srcRect l="11033" r="6252"/>
          <a:stretch/>
        </p:blipFill>
        <p:spPr>
          <a:xfrm>
            <a:off x="4515000" y="3430775"/>
            <a:ext cx="1914899" cy="1644099"/>
          </a:xfrm>
          <a:prstGeom prst="rect">
            <a:avLst/>
          </a:prstGeom>
          <a:noFill/>
          <a:ln>
            <a:noFill/>
          </a:ln>
        </p:spPr>
      </p:pic>
      <p:pic>
        <p:nvPicPr>
          <p:cNvPr id="415" name="Google Shape;415;p34"/>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416" name="Google Shape;416;p34"/>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
        <p:nvSpPr>
          <p:cNvPr id="2" name="Прямоугольник 1"/>
          <p:cNvSpPr/>
          <p:nvPr/>
        </p:nvSpPr>
        <p:spPr>
          <a:xfrm>
            <a:off x="944994" y="2571762"/>
            <a:ext cx="1019776" cy="58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не хочу заболеть.</a:t>
            </a:r>
          </a:p>
          <a:p>
            <a:pPr algn="ctr"/>
            <a:r>
              <a:rPr lang="ru-RU" sz="500" dirty="0">
                <a:solidFill>
                  <a:schemeClr val="tx1"/>
                </a:solidFill>
              </a:rPr>
              <a:t> </a:t>
            </a:r>
            <a:endParaRPr lang="en-US" sz="500" dirty="0">
              <a:solidFill>
                <a:schemeClr val="tx1"/>
              </a:solidFill>
            </a:endParaRPr>
          </a:p>
        </p:txBody>
      </p:sp>
      <p:sp>
        <p:nvSpPr>
          <p:cNvPr id="14" name="Прямоугольник 13"/>
          <p:cNvSpPr/>
          <p:nvPr/>
        </p:nvSpPr>
        <p:spPr>
          <a:xfrm>
            <a:off x="2959235" y="2693569"/>
            <a:ext cx="1019776" cy="624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хочу защитить себя от болезни.</a:t>
            </a:r>
          </a:p>
          <a:p>
            <a:pPr algn="ctr"/>
            <a:r>
              <a:rPr lang="ru-RU" sz="500" dirty="0">
                <a:solidFill>
                  <a:schemeClr val="tx1"/>
                </a:solidFill>
              </a:rPr>
              <a:t> </a:t>
            </a:r>
            <a:endParaRPr lang="en-US" sz="500" dirty="0">
              <a:solidFill>
                <a:schemeClr val="tx1"/>
              </a:solidFill>
            </a:endParaRPr>
          </a:p>
        </p:txBody>
      </p:sp>
      <p:sp>
        <p:nvSpPr>
          <p:cNvPr id="15" name="Прямоугольник 14"/>
          <p:cNvSpPr/>
          <p:nvPr/>
        </p:nvSpPr>
        <p:spPr>
          <a:xfrm>
            <a:off x="4962561" y="2544002"/>
            <a:ext cx="1094914" cy="6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вакцинировался,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мне не все равно.</a:t>
            </a:r>
          </a:p>
          <a:p>
            <a:pPr algn="ctr"/>
            <a:r>
              <a:rPr lang="ru-RU" sz="500" dirty="0">
                <a:solidFill>
                  <a:schemeClr val="tx1"/>
                </a:solidFill>
              </a:rPr>
              <a:t> </a:t>
            </a:r>
            <a:endParaRPr lang="en-US" sz="500" dirty="0">
              <a:solidFill>
                <a:schemeClr val="tx1"/>
              </a:solidFill>
            </a:endParaRPr>
          </a:p>
        </p:txBody>
      </p:sp>
      <p:sp>
        <p:nvSpPr>
          <p:cNvPr id="16" name="Прямоугольник 15"/>
          <p:cNvSpPr/>
          <p:nvPr/>
        </p:nvSpPr>
        <p:spPr>
          <a:xfrm>
            <a:off x="845848" y="4206239"/>
            <a:ext cx="1118922" cy="661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хочу защитить себя и других от заболеваний.</a:t>
            </a:r>
          </a:p>
          <a:p>
            <a:pPr algn="ctr"/>
            <a:r>
              <a:rPr lang="ru-RU" sz="500" dirty="0">
                <a:solidFill>
                  <a:schemeClr val="tx1"/>
                </a:solidFill>
              </a:rPr>
              <a:t> </a:t>
            </a:r>
            <a:endParaRPr lang="en-US" sz="500" dirty="0">
              <a:solidFill>
                <a:schemeClr val="tx1"/>
              </a:solidFill>
            </a:endParaRPr>
          </a:p>
        </p:txBody>
      </p:sp>
      <p:sp>
        <p:nvSpPr>
          <p:cNvPr id="17" name="Прямоугольник 16"/>
          <p:cNvSpPr/>
          <p:nvPr/>
        </p:nvSpPr>
        <p:spPr>
          <a:xfrm>
            <a:off x="2848011" y="4155249"/>
            <a:ext cx="1186905" cy="756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a:t>
            </a:r>
          </a:p>
          <a:p>
            <a:pPr algn="ct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хочу защитить своих детей.</a:t>
            </a:r>
          </a:p>
          <a:p>
            <a:pPr algn="ctr"/>
            <a:r>
              <a:rPr lang="ru-RU" sz="500" dirty="0">
                <a:solidFill>
                  <a:schemeClr val="tx1"/>
                </a:solidFill>
              </a:rPr>
              <a:t> </a:t>
            </a:r>
            <a:endParaRPr lang="en-US" sz="500" dirty="0">
              <a:solidFill>
                <a:schemeClr val="tx1"/>
              </a:solidFill>
            </a:endParaRPr>
          </a:p>
        </p:txBody>
      </p:sp>
      <p:sp>
        <p:nvSpPr>
          <p:cNvPr id="18" name="Прямоугольник 17"/>
          <p:cNvSpPr/>
          <p:nvPr/>
        </p:nvSpPr>
        <p:spPr>
          <a:xfrm>
            <a:off x="4904559" y="4252825"/>
            <a:ext cx="1152915" cy="659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не хочу умереть.</a:t>
            </a:r>
          </a:p>
          <a:p>
            <a:pPr algn="ctr"/>
            <a:r>
              <a:rPr lang="ru-RU" sz="500" dirty="0">
                <a:solidFill>
                  <a:schemeClr val="tx1"/>
                </a:solidFill>
              </a:rPr>
              <a:t> </a:t>
            </a:r>
            <a:endParaRPr lang="en-US" sz="500" dirty="0">
              <a:solidFill>
                <a:schemeClr val="tx1"/>
              </a:solidFill>
            </a:endParaRPr>
          </a:p>
        </p:txBody>
      </p:sp>
      <p:sp>
        <p:nvSpPr>
          <p:cNvPr id="19" name="Прямоугольник 18"/>
          <p:cNvSpPr/>
          <p:nvPr/>
        </p:nvSpPr>
        <p:spPr>
          <a:xfrm>
            <a:off x="7100483" y="2693569"/>
            <a:ext cx="1019776" cy="58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хочу защитить свою семью.</a:t>
            </a:r>
          </a:p>
          <a:p>
            <a:pPr algn="ctr"/>
            <a:r>
              <a:rPr lang="ru-RU" sz="500" dirty="0">
                <a:solidFill>
                  <a:schemeClr val="tx1"/>
                </a:solidFill>
              </a:rPr>
              <a:t> </a:t>
            </a:r>
            <a:endParaRPr lang="en-US" sz="500" dirty="0">
              <a:solidFill>
                <a:schemeClr val="tx1"/>
              </a:solidFill>
            </a:endParaRPr>
          </a:p>
        </p:txBody>
      </p:sp>
      <p:sp>
        <p:nvSpPr>
          <p:cNvPr id="20" name="Прямоугольник 19"/>
          <p:cNvSpPr/>
          <p:nvPr/>
        </p:nvSpPr>
        <p:spPr>
          <a:xfrm>
            <a:off x="6896172" y="4240019"/>
            <a:ext cx="1132872" cy="787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вакцинировался,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это защитит меня и моих друзей + мою семью.</a:t>
            </a:r>
          </a:p>
          <a:p>
            <a:pPr algn="ctr"/>
            <a:r>
              <a:rPr lang="ru-RU" sz="500" dirty="0">
                <a:solidFill>
                  <a:schemeClr val="tx1"/>
                </a:solidFill>
              </a:rPr>
              <a:t> </a:t>
            </a:r>
            <a:endParaRPr lang="en-US" sz="5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20"/>
        <p:cNvGrpSpPr/>
        <p:nvPr/>
      </p:nvGrpSpPr>
      <p:grpSpPr>
        <a:xfrm>
          <a:off x="0" y="0"/>
          <a:ext cx="0" cy="0"/>
          <a:chOff x="0" y="0"/>
          <a:chExt cx="0" cy="0"/>
        </a:xfrm>
      </p:grpSpPr>
      <p:sp>
        <p:nvSpPr>
          <p:cNvPr id="421" name="Google Shape;421;p35"/>
          <p:cNvSpPr txBox="1">
            <a:spLocks noGrp="1"/>
          </p:cNvSpPr>
          <p:nvPr>
            <p:ph type="title"/>
          </p:nvPr>
        </p:nvSpPr>
        <p:spPr>
          <a:xfrm>
            <a:off x="311700" y="393551"/>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2. </a:t>
            </a:r>
            <a:r>
              <a:rPr lang="ru-RU" dirty="0"/>
              <a:t>Как вакцинация защищает тюремный персонал и заключенных</a:t>
            </a:r>
            <a:r>
              <a:rPr dirty="0"/>
              <a:t>?</a:t>
            </a:r>
            <a:endParaRPr b="1" dirty="0"/>
          </a:p>
          <a:p>
            <a:pPr marL="0" lvl="0" indent="0" algn="l" rtl="0">
              <a:lnSpc>
                <a:spcPct val="100000"/>
              </a:lnSpc>
              <a:spcBef>
                <a:spcPts val="0"/>
              </a:spcBef>
              <a:spcAft>
                <a:spcPts val="0"/>
              </a:spcAft>
              <a:buSzPct val="111111"/>
              <a:buNone/>
            </a:pPr>
            <a:endParaRPr b="1" dirty="0"/>
          </a:p>
        </p:txBody>
      </p:sp>
      <p:sp>
        <p:nvSpPr>
          <p:cNvPr id="422" name="Google Shape;422;p35"/>
          <p:cNvSpPr txBox="1"/>
          <p:nvPr/>
        </p:nvSpPr>
        <p:spPr>
          <a:xfrm>
            <a:off x="397500" y="1261084"/>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defRPr sz="1100">
                <a:solidFill>
                  <a:schemeClr val="dk2"/>
                </a:solidFill>
                <a:latin typeface="Arial"/>
                <a:ea typeface="Arial"/>
                <a:cs typeface="Arial"/>
                <a:sym typeface="Arial"/>
              </a:defRPr>
            </a:pPr>
            <a:r>
              <a:rPr dirty="0" err="1"/>
              <a:t>Давайте</a:t>
            </a:r>
            <a:r>
              <a:rPr dirty="0"/>
              <a:t> </a:t>
            </a:r>
            <a:r>
              <a:rPr dirty="0" err="1"/>
              <a:t>пос</a:t>
            </a:r>
            <a:r>
              <a:rPr lang="ru-RU" dirty="0" err="1"/>
              <a:t>мотрим</a:t>
            </a:r>
            <a:r>
              <a:rPr dirty="0"/>
              <a:t>, </a:t>
            </a:r>
            <a:r>
              <a:rPr dirty="0" err="1"/>
              <a:t>почему</a:t>
            </a:r>
            <a:r>
              <a:rPr dirty="0"/>
              <a:t> </a:t>
            </a:r>
            <a:r>
              <a:rPr dirty="0" err="1"/>
              <a:t>некоторые</a:t>
            </a:r>
            <a:r>
              <a:rPr dirty="0"/>
              <a:t> </a:t>
            </a:r>
            <a:r>
              <a:rPr dirty="0" err="1"/>
              <a:t>сотрудники</a:t>
            </a:r>
            <a:r>
              <a:rPr dirty="0"/>
              <a:t> </a:t>
            </a:r>
            <a:r>
              <a:rPr dirty="0" err="1"/>
              <a:t>тюрьмы</a:t>
            </a:r>
            <a:r>
              <a:rPr dirty="0"/>
              <a:t> </a:t>
            </a:r>
            <a:r>
              <a:rPr dirty="0" err="1"/>
              <a:t>предпочитают</a:t>
            </a:r>
            <a:r>
              <a:rPr dirty="0"/>
              <a:t> </a:t>
            </a:r>
            <a:r>
              <a:rPr dirty="0" err="1"/>
              <a:t>вакцинироваться</a:t>
            </a:r>
            <a:r>
              <a:rPr dirty="0"/>
              <a:t>: </a:t>
            </a:r>
            <a:endParaRPr sz="1100" b="0" i="0" u="none" strike="noStrike" cap="none" dirty="0">
              <a:solidFill>
                <a:schemeClr val="dk2"/>
              </a:solidFill>
              <a:latin typeface="Arial"/>
              <a:ea typeface="Arial"/>
              <a:cs typeface="Arial"/>
              <a:sym typeface="Arial"/>
            </a:endParaRPr>
          </a:p>
        </p:txBody>
      </p:sp>
      <p:sp>
        <p:nvSpPr>
          <p:cNvPr id="423" name="Google Shape;423;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2 минуты</a:t>
            </a:r>
            <a:endParaRPr sz="1400" b="1" i="0" u="none" strike="noStrike" cap="none">
              <a:solidFill>
                <a:srgbClr val="8E7CC3"/>
              </a:solidFill>
              <a:latin typeface="Arial"/>
              <a:ea typeface="Arial"/>
              <a:cs typeface="Arial"/>
              <a:sym typeface="Arial"/>
            </a:endParaRPr>
          </a:p>
        </p:txBody>
      </p:sp>
      <p:pic>
        <p:nvPicPr>
          <p:cNvPr id="424" name="Google Shape;424;p35"/>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25" name="Google Shape;425;p35"/>
          <p:cNvPicPr preferRelativeResize="0"/>
          <p:nvPr/>
        </p:nvPicPr>
        <p:blipFill rotWithShape="1">
          <a:blip r:embed="rId4">
            <a:alphaModFix/>
          </a:blip>
          <a:srcRect/>
          <a:stretch/>
        </p:blipFill>
        <p:spPr>
          <a:xfrm>
            <a:off x="521899" y="3430775"/>
            <a:ext cx="1901350" cy="1644379"/>
          </a:xfrm>
          <a:prstGeom prst="rect">
            <a:avLst/>
          </a:prstGeom>
          <a:noFill/>
          <a:ln>
            <a:noFill/>
          </a:ln>
        </p:spPr>
      </p:pic>
      <p:pic>
        <p:nvPicPr>
          <p:cNvPr id="426" name="Google Shape;426;p35"/>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27" name="Google Shape;427;p35"/>
          <p:cNvPicPr preferRelativeResize="0"/>
          <p:nvPr/>
        </p:nvPicPr>
        <p:blipFill rotWithShape="1">
          <a:blip r:embed="rId6">
            <a:alphaModFix/>
          </a:blip>
          <a:srcRect/>
          <a:stretch/>
        </p:blipFill>
        <p:spPr>
          <a:xfrm>
            <a:off x="2494451" y="3430778"/>
            <a:ext cx="1962899" cy="1623998"/>
          </a:xfrm>
          <a:prstGeom prst="rect">
            <a:avLst/>
          </a:prstGeom>
          <a:noFill/>
          <a:ln>
            <a:noFill/>
          </a:ln>
        </p:spPr>
      </p:pic>
      <p:pic>
        <p:nvPicPr>
          <p:cNvPr id="428" name="Google Shape;428;p35"/>
          <p:cNvPicPr preferRelativeResize="0"/>
          <p:nvPr/>
        </p:nvPicPr>
        <p:blipFill rotWithShape="1">
          <a:blip r:embed="rId7">
            <a:alphaModFix/>
          </a:blip>
          <a:srcRect l="10715" t="16302" r="19063" b="38589"/>
          <a:stretch/>
        </p:blipFill>
        <p:spPr>
          <a:xfrm>
            <a:off x="6449900" y="1694225"/>
            <a:ext cx="1962900" cy="1681172"/>
          </a:xfrm>
          <a:prstGeom prst="rect">
            <a:avLst/>
          </a:prstGeom>
          <a:noFill/>
          <a:ln>
            <a:noFill/>
          </a:ln>
        </p:spPr>
      </p:pic>
      <p:pic>
        <p:nvPicPr>
          <p:cNvPr id="429" name="Google Shape;429;p35"/>
          <p:cNvPicPr preferRelativeResize="0"/>
          <p:nvPr/>
        </p:nvPicPr>
        <p:blipFill rotWithShape="1">
          <a:blip r:embed="rId8">
            <a:alphaModFix/>
          </a:blip>
          <a:srcRect l="8039" t="26459" r="27799" b="32731"/>
          <a:stretch/>
        </p:blipFill>
        <p:spPr>
          <a:xfrm>
            <a:off x="4502950" y="3430775"/>
            <a:ext cx="1914900" cy="1623997"/>
          </a:xfrm>
          <a:prstGeom prst="rect">
            <a:avLst/>
          </a:prstGeom>
          <a:noFill/>
          <a:ln>
            <a:noFill/>
          </a:ln>
        </p:spPr>
      </p:pic>
      <p:pic>
        <p:nvPicPr>
          <p:cNvPr id="430" name="Google Shape;430;p35"/>
          <p:cNvPicPr preferRelativeResize="0"/>
          <p:nvPr/>
        </p:nvPicPr>
        <p:blipFill rotWithShape="1">
          <a:blip r:embed="rId9">
            <a:alphaModFix/>
          </a:blip>
          <a:srcRect l="8448" t="7827" r="10852" b="38656"/>
          <a:stretch/>
        </p:blipFill>
        <p:spPr>
          <a:xfrm>
            <a:off x="4502950" y="1694225"/>
            <a:ext cx="1914900" cy="1693158"/>
          </a:xfrm>
          <a:prstGeom prst="rect">
            <a:avLst/>
          </a:prstGeom>
          <a:noFill/>
          <a:ln>
            <a:noFill/>
          </a:ln>
        </p:spPr>
      </p:pic>
      <p:sp>
        <p:nvSpPr>
          <p:cNvPr id="12" name="Прямоугольник 11"/>
          <p:cNvSpPr/>
          <p:nvPr/>
        </p:nvSpPr>
        <p:spPr>
          <a:xfrm>
            <a:off x="4938845" y="2434723"/>
            <a:ext cx="1094914" cy="6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мой брат умер от детской болезни.</a:t>
            </a:r>
          </a:p>
          <a:p>
            <a:pPr algn="ctr"/>
            <a:r>
              <a:rPr lang="ru-RU" sz="500" dirty="0">
                <a:solidFill>
                  <a:schemeClr val="tx1"/>
                </a:solidFill>
              </a:rPr>
              <a:t> </a:t>
            </a:r>
            <a:endParaRPr lang="en-US" sz="500" dirty="0">
              <a:solidFill>
                <a:schemeClr val="tx1"/>
              </a:solidFill>
            </a:endParaRPr>
          </a:p>
        </p:txBody>
      </p:sp>
      <p:sp>
        <p:nvSpPr>
          <p:cNvPr id="13" name="Прямоугольник 12"/>
          <p:cNvSpPr/>
          <p:nvPr/>
        </p:nvSpPr>
        <p:spPr>
          <a:xfrm>
            <a:off x="2844258" y="2466331"/>
            <a:ext cx="1166391" cy="7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хочу защитить мою пожилую мать.</a:t>
            </a:r>
          </a:p>
          <a:p>
            <a:pPr algn="ctr"/>
            <a:r>
              <a:rPr lang="ru-RU" sz="500" dirty="0">
                <a:solidFill>
                  <a:schemeClr val="tx1"/>
                </a:solidFill>
              </a:rPr>
              <a:t> </a:t>
            </a:r>
            <a:endParaRPr lang="en-US" sz="500" dirty="0">
              <a:solidFill>
                <a:schemeClr val="tx1"/>
              </a:solidFill>
            </a:endParaRPr>
          </a:p>
        </p:txBody>
      </p:sp>
      <p:sp>
        <p:nvSpPr>
          <p:cNvPr id="14" name="Прямоугольник 13"/>
          <p:cNvSpPr/>
          <p:nvPr/>
        </p:nvSpPr>
        <p:spPr>
          <a:xfrm>
            <a:off x="925117" y="2584049"/>
            <a:ext cx="1094914" cy="760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вакцинировался,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это разумно, и это защитит мое здоровье.</a:t>
            </a:r>
          </a:p>
          <a:p>
            <a:pPr algn="ctr"/>
            <a:r>
              <a:rPr lang="ru-RU" sz="500" dirty="0">
                <a:solidFill>
                  <a:schemeClr val="tx1"/>
                </a:solidFill>
              </a:rPr>
              <a:t> </a:t>
            </a:r>
            <a:endParaRPr lang="en-US" sz="500" dirty="0">
              <a:solidFill>
                <a:schemeClr val="tx1"/>
              </a:solidFill>
            </a:endParaRPr>
          </a:p>
        </p:txBody>
      </p:sp>
      <p:sp>
        <p:nvSpPr>
          <p:cNvPr id="15" name="Прямоугольник 14"/>
          <p:cNvSpPr/>
          <p:nvPr/>
        </p:nvSpPr>
        <p:spPr>
          <a:xfrm>
            <a:off x="839263" y="4294619"/>
            <a:ext cx="1094914" cy="6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я хочу защитить своих друзей и семью.</a:t>
            </a:r>
          </a:p>
          <a:p>
            <a:pPr algn="ctr"/>
            <a:r>
              <a:rPr lang="ru-RU" sz="500" dirty="0">
                <a:solidFill>
                  <a:schemeClr val="tx1"/>
                </a:solidFill>
              </a:rPr>
              <a:t> </a:t>
            </a:r>
            <a:endParaRPr lang="en-US" sz="500" dirty="0">
              <a:solidFill>
                <a:schemeClr val="tx1"/>
              </a:solidFill>
            </a:endParaRPr>
          </a:p>
        </p:txBody>
      </p:sp>
      <p:sp>
        <p:nvSpPr>
          <p:cNvPr id="16" name="Прямоугольник 15"/>
          <p:cNvSpPr/>
          <p:nvPr/>
        </p:nvSpPr>
        <p:spPr>
          <a:xfrm>
            <a:off x="2915735" y="4348577"/>
            <a:ext cx="1094914" cy="6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a:t>
            </a:r>
            <a:r>
              <a:rPr lang="ru-RU" sz="600" dirty="0">
                <a:solidFill>
                  <a:srgbClr val="FF0000"/>
                </a:solidFill>
              </a:rPr>
              <a:t>потому что</a:t>
            </a:r>
            <a:r>
              <a:rPr lang="ru-RU" sz="600" dirty="0">
                <a:solidFill>
                  <a:schemeClr val="tx1"/>
                </a:solidFill>
              </a:rPr>
              <a:t>:</a:t>
            </a:r>
          </a:p>
          <a:p>
            <a:pPr algn="ctr"/>
            <a:r>
              <a:rPr lang="ru-RU" sz="600" dirty="0">
                <a:solidFill>
                  <a:schemeClr val="tx1"/>
                </a:solidFill>
              </a:rPr>
              <a:t>это защищает нас, «старичков».</a:t>
            </a:r>
          </a:p>
          <a:p>
            <a:pPr algn="ctr"/>
            <a:r>
              <a:rPr lang="ru-RU" sz="500" dirty="0">
                <a:solidFill>
                  <a:schemeClr val="tx1"/>
                </a:solidFill>
              </a:rPr>
              <a:t> </a:t>
            </a:r>
            <a:endParaRPr lang="en-US" sz="500" dirty="0">
              <a:solidFill>
                <a:schemeClr val="tx1"/>
              </a:solidFill>
            </a:endParaRPr>
          </a:p>
        </p:txBody>
      </p:sp>
      <p:sp>
        <p:nvSpPr>
          <p:cNvPr id="17" name="Прямоугольник 16"/>
          <p:cNvSpPr/>
          <p:nvPr/>
        </p:nvSpPr>
        <p:spPr>
          <a:xfrm>
            <a:off x="5026059" y="4242773"/>
            <a:ext cx="1094914" cy="6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вакцинировалась, чтобы защитить всех и иметь возможность путешествовать.</a:t>
            </a:r>
          </a:p>
          <a:p>
            <a:pPr algn="ctr"/>
            <a:r>
              <a:rPr lang="ru-RU" sz="500" dirty="0">
                <a:solidFill>
                  <a:schemeClr val="tx1"/>
                </a:solidFill>
              </a:rPr>
              <a:t> </a:t>
            </a:r>
            <a:endParaRPr lang="en-US" sz="500" dirty="0">
              <a:solidFill>
                <a:schemeClr val="tx1"/>
              </a:solidFill>
            </a:endParaRPr>
          </a:p>
        </p:txBody>
      </p:sp>
      <p:sp>
        <p:nvSpPr>
          <p:cNvPr id="18" name="Прямоугольник 17"/>
          <p:cNvSpPr/>
          <p:nvPr/>
        </p:nvSpPr>
        <p:spPr>
          <a:xfrm>
            <a:off x="6906362" y="2508466"/>
            <a:ext cx="1094914" cy="6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a:solidFill>
                  <a:schemeClr val="tx1"/>
                </a:solidFill>
              </a:rPr>
              <a:t>Я вакцинировался</a:t>
            </a:r>
          </a:p>
          <a:p>
            <a:pPr algn="ctr"/>
            <a:r>
              <a:rPr lang="ru-RU" sz="600" dirty="0">
                <a:solidFill>
                  <a:schemeClr val="tx1"/>
                </a:solidFill>
              </a:rPr>
              <a:t>ради</a:t>
            </a:r>
          </a:p>
          <a:p>
            <a:pPr algn="ctr"/>
            <a:r>
              <a:rPr lang="ru-RU" sz="600" dirty="0">
                <a:solidFill>
                  <a:schemeClr val="tx1"/>
                </a:solidFill>
              </a:rPr>
              <a:t>своей жены.</a:t>
            </a:r>
          </a:p>
          <a:p>
            <a:pPr algn="ctr"/>
            <a:r>
              <a:rPr lang="ru-RU" sz="500" dirty="0">
                <a:solidFill>
                  <a:schemeClr val="tx1"/>
                </a:solidFill>
              </a:rPr>
              <a:t> </a:t>
            </a:r>
            <a:endParaRPr lang="en-US" sz="5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34"/>
        <p:cNvGrpSpPr/>
        <p:nvPr/>
      </p:nvGrpSpPr>
      <p:grpSpPr>
        <a:xfrm>
          <a:off x="0" y="0"/>
          <a:ext cx="0" cy="0"/>
          <a:chOff x="0" y="0"/>
          <a:chExt cx="0" cy="0"/>
        </a:xfrm>
      </p:grpSpPr>
      <p:sp>
        <p:nvSpPr>
          <p:cNvPr id="435" name="Google Shape;435;p36"/>
          <p:cNvSpPr txBox="1">
            <a:spLocks noGrp="1"/>
          </p:cNvSpPr>
          <p:nvPr>
            <p:ph type="body" idx="1"/>
          </p:nvPr>
        </p:nvSpPr>
        <p:spPr>
          <a:xfrm>
            <a:off x="311700" y="1405025"/>
            <a:ext cx="8520600" cy="3356100"/>
          </a:xfrm>
          <a:prstGeom prst="rect">
            <a:avLst/>
          </a:prstGeom>
          <a:noFill/>
          <a:ln>
            <a:noFill/>
          </a:ln>
        </p:spPr>
        <p:txBody>
          <a:bodyPr spcFirstLastPara="1" wrap="square" lIns="91425" tIns="91425" rIns="91425" bIns="91425" anchor="t" anchorCtr="0">
            <a:normAutofit lnSpcReduction="10000"/>
          </a:bodyPr>
          <a:lstStyle/>
          <a:p>
            <a:pPr marL="0" lvl="0" indent="0">
              <a:buNone/>
            </a:pPr>
            <a:r>
              <a:rPr lang="ru-RU" dirty="0"/>
              <a:t>Сейчас</a:t>
            </a:r>
            <a:r>
              <a:rPr dirty="0"/>
              <a:t> </a:t>
            </a:r>
            <a:r>
              <a:rPr dirty="0" err="1"/>
              <a:t>мы</a:t>
            </a:r>
            <a:r>
              <a:rPr dirty="0"/>
              <a:t> </a:t>
            </a:r>
            <a:r>
              <a:rPr lang="ru-RU" dirty="0"/>
              <a:t>немного детальнее рассмотрим ряд </a:t>
            </a:r>
            <a:r>
              <a:rPr dirty="0" err="1"/>
              <a:t>наиболее</a:t>
            </a:r>
            <a:r>
              <a:rPr dirty="0"/>
              <a:t> </a:t>
            </a:r>
            <a:r>
              <a:rPr dirty="0" err="1"/>
              <a:t>распространенных</a:t>
            </a:r>
            <a:r>
              <a:rPr dirty="0"/>
              <a:t> </a:t>
            </a:r>
            <a:r>
              <a:rPr lang="ru-RU" dirty="0"/>
              <a:t>в тюрьмах </a:t>
            </a:r>
            <a:r>
              <a:rPr dirty="0" err="1"/>
              <a:t>инфекционных</a:t>
            </a:r>
            <a:r>
              <a:rPr dirty="0"/>
              <a:t> </a:t>
            </a:r>
            <a:r>
              <a:rPr dirty="0" err="1"/>
              <a:t>заболеваний</a:t>
            </a:r>
            <a:r>
              <a:rPr dirty="0"/>
              <a:t>, </a:t>
            </a:r>
            <a:r>
              <a:rPr dirty="0" err="1"/>
              <a:t>которые</a:t>
            </a:r>
            <a:r>
              <a:rPr dirty="0"/>
              <a:t> </a:t>
            </a:r>
            <a:r>
              <a:rPr dirty="0" err="1"/>
              <a:t>можно</a:t>
            </a:r>
            <a:r>
              <a:rPr dirty="0"/>
              <a:t> </a:t>
            </a:r>
            <a:r>
              <a:rPr dirty="0" err="1"/>
              <a:t>предотвратить</a:t>
            </a:r>
            <a:r>
              <a:rPr dirty="0"/>
              <a:t> с </a:t>
            </a:r>
            <a:r>
              <a:rPr dirty="0" err="1"/>
              <a:t>помощью</a:t>
            </a:r>
            <a:r>
              <a:rPr dirty="0"/>
              <a:t> </a:t>
            </a:r>
            <a:r>
              <a:rPr dirty="0" err="1"/>
              <a:t>вакцинации</a:t>
            </a:r>
            <a:r>
              <a:rPr dirty="0"/>
              <a:t>: </a:t>
            </a:r>
            <a:r>
              <a:rPr dirty="0" err="1"/>
              <a:t>гепатит</a:t>
            </a:r>
            <a:r>
              <a:rPr dirty="0"/>
              <a:t> В, ВПЧ, </a:t>
            </a:r>
            <a:r>
              <a:rPr dirty="0" err="1"/>
              <a:t>грипп</a:t>
            </a:r>
            <a:r>
              <a:rPr dirty="0"/>
              <a:t> и COVID-19. </a:t>
            </a:r>
          </a:p>
          <a:p>
            <a:pPr marL="0" lvl="0" indent="0">
              <a:spcBef>
                <a:spcPts val="1200"/>
              </a:spcBef>
              <a:buNone/>
            </a:pPr>
            <a:r>
              <a:rPr dirty="0"/>
              <a:t>В </a:t>
            </a:r>
            <a:r>
              <a:rPr dirty="0" err="1"/>
              <a:t>этом</a:t>
            </a:r>
            <a:r>
              <a:rPr dirty="0"/>
              <a:t> </a:t>
            </a:r>
            <a:r>
              <a:rPr dirty="0" err="1"/>
              <a:t>разделе</a:t>
            </a:r>
            <a:r>
              <a:rPr dirty="0"/>
              <a:t> </a:t>
            </a:r>
            <a:r>
              <a:rPr dirty="0" err="1"/>
              <a:t>вы</a:t>
            </a:r>
            <a:r>
              <a:rPr dirty="0"/>
              <a:t> </a:t>
            </a:r>
            <a:r>
              <a:rPr dirty="0" err="1"/>
              <a:t>узнаете</a:t>
            </a:r>
            <a:r>
              <a:rPr dirty="0"/>
              <a:t>, </a:t>
            </a:r>
            <a:r>
              <a:rPr lang="ru-RU" dirty="0"/>
              <a:t>что из себя представляют</a:t>
            </a:r>
            <a:r>
              <a:rPr dirty="0"/>
              <a:t> и </a:t>
            </a:r>
            <a:r>
              <a:rPr lang="ru-RU" dirty="0"/>
              <a:t>как проявляются</a:t>
            </a:r>
            <a:r>
              <a:rPr dirty="0"/>
              <a:t> </a:t>
            </a:r>
            <a:r>
              <a:rPr dirty="0" err="1"/>
              <a:t>эти</a:t>
            </a:r>
            <a:r>
              <a:rPr dirty="0"/>
              <a:t> </a:t>
            </a:r>
            <a:r>
              <a:rPr dirty="0" err="1"/>
              <a:t>инфекционные</a:t>
            </a:r>
            <a:r>
              <a:rPr dirty="0"/>
              <a:t> </a:t>
            </a:r>
            <a:r>
              <a:rPr dirty="0" err="1"/>
              <a:t>заболевания</a:t>
            </a:r>
            <a:r>
              <a:rPr dirty="0"/>
              <a:t>, </a:t>
            </a:r>
            <a:r>
              <a:rPr dirty="0" err="1"/>
              <a:t>какие</a:t>
            </a:r>
            <a:r>
              <a:rPr dirty="0"/>
              <a:t> </a:t>
            </a:r>
            <a:r>
              <a:rPr dirty="0" err="1"/>
              <a:t>вакцины</a:t>
            </a:r>
            <a:r>
              <a:rPr dirty="0"/>
              <a:t> </a:t>
            </a:r>
            <a:r>
              <a:rPr lang="ru-RU" dirty="0"/>
              <a:t>существуют</a:t>
            </a:r>
            <a:r>
              <a:rPr dirty="0"/>
              <a:t> </a:t>
            </a:r>
            <a:r>
              <a:rPr lang="ru-RU" dirty="0"/>
              <a:t>против них, а также</a:t>
            </a:r>
            <a:r>
              <a:rPr dirty="0"/>
              <a:t> </a:t>
            </a:r>
            <a:r>
              <a:rPr dirty="0" err="1"/>
              <a:t>насколько</a:t>
            </a:r>
            <a:r>
              <a:rPr dirty="0"/>
              <a:t> </a:t>
            </a:r>
            <a:r>
              <a:rPr lang="ru-RU" dirty="0"/>
              <a:t>они </a:t>
            </a:r>
            <a:r>
              <a:rPr dirty="0" err="1"/>
              <a:t>безопасны</a:t>
            </a:r>
            <a:r>
              <a:rPr dirty="0"/>
              <a:t> и </a:t>
            </a:r>
            <a:r>
              <a:rPr dirty="0" err="1"/>
              <a:t>эффективны</a:t>
            </a:r>
            <a:r>
              <a:rPr dirty="0"/>
              <a:t>. </a:t>
            </a:r>
          </a:p>
          <a:p>
            <a:pPr marL="0" lvl="0" indent="0" algn="l" rtl="0">
              <a:lnSpc>
                <a:spcPct val="115000"/>
              </a:lnSpc>
              <a:spcBef>
                <a:spcPts val="1200"/>
              </a:spcBef>
              <a:spcAft>
                <a:spcPts val="1200"/>
              </a:spcAft>
              <a:buSzPts val="1800"/>
              <a:buNone/>
            </a:pPr>
            <a:r>
              <a:rPr dirty="0"/>
              <a:t>В </a:t>
            </a:r>
            <a:r>
              <a:rPr dirty="0" err="1"/>
              <a:t>конце</a:t>
            </a:r>
            <a:r>
              <a:rPr dirty="0"/>
              <a:t> </a:t>
            </a:r>
            <a:r>
              <a:rPr dirty="0" err="1"/>
              <a:t>этого</a:t>
            </a:r>
            <a:r>
              <a:rPr dirty="0"/>
              <a:t> </a:t>
            </a:r>
            <a:r>
              <a:rPr dirty="0" err="1"/>
              <a:t>раздела</a:t>
            </a:r>
            <a:r>
              <a:rPr dirty="0"/>
              <a:t> </a:t>
            </a:r>
            <a:r>
              <a:rPr dirty="0" err="1"/>
              <a:t>вы</a:t>
            </a:r>
            <a:r>
              <a:rPr dirty="0"/>
              <a:t> </a:t>
            </a:r>
            <a:r>
              <a:rPr dirty="0" err="1"/>
              <a:t>также</a:t>
            </a:r>
            <a:r>
              <a:rPr dirty="0"/>
              <a:t> </a:t>
            </a:r>
            <a:r>
              <a:rPr lang="ru-RU" dirty="0"/>
              <a:t>ознакомитесь со</a:t>
            </a:r>
            <a:r>
              <a:rPr dirty="0"/>
              <a:t> </a:t>
            </a:r>
            <a:r>
              <a:rPr dirty="0" err="1"/>
              <a:t>сво</a:t>
            </a:r>
            <a:r>
              <a:rPr lang="ru-RU" dirty="0"/>
              <a:t>им</a:t>
            </a:r>
            <a:r>
              <a:rPr dirty="0"/>
              <a:t> </a:t>
            </a:r>
            <a:r>
              <a:rPr dirty="0" err="1"/>
              <a:t>национальн</a:t>
            </a:r>
            <a:r>
              <a:rPr lang="ru-RU" dirty="0" err="1"/>
              <a:t>ым</a:t>
            </a:r>
            <a:r>
              <a:rPr dirty="0"/>
              <a:t> </a:t>
            </a:r>
            <a:r>
              <a:rPr lang="ru-RU" dirty="0"/>
              <a:t>графиком</a:t>
            </a:r>
            <a:r>
              <a:rPr dirty="0"/>
              <a:t> </a:t>
            </a:r>
            <a:r>
              <a:rPr dirty="0" err="1"/>
              <a:t>иммунизации</a:t>
            </a:r>
            <a:r>
              <a:rPr dirty="0"/>
              <a:t>, </a:t>
            </a:r>
            <a:r>
              <a:rPr dirty="0" err="1"/>
              <a:t>чтобы</a:t>
            </a:r>
            <a:r>
              <a:rPr dirty="0"/>
              <a:t> </a:t>
            </a:r>
            <a:r>
              <a:rPr dirty="0" err="1"/>
              <a:t>понять</a:t>
            </a:r>
            <a:r>
              <a:rPr dirty="0"/>
              <a:t>, </a:t>
            </a:r>
            <a:r>
              <a:rPr dirty="0" err="1"/>
              <a:t>какие</a:t>
            </a:r>
            <a:r>
              <a:rPr dirty="0"/>
              <a:t> </a:t>
            </a:r>
            <a:r>
              <a:rPr dirty="0" err="1"/>
              <a:t>вакцины</a:t>
            </a:r>
            <a:r>
              <a:rPr dirty="0"/>
              <a:t> </a:t>
            </a:r>
            <a:r>
              <a:rPr lang="ru-RU" dirty="0"/>
              <a:t>доступны</a:t>
            </a:r>
            <a:r>
              <a:rPr dirty="0"/>
              <a:t> в </a:t>
            </a:r>
            <a:r>
              <a:rPr dirty="0" err="1"/>
              <a:t>вашей</a:t>
            </a:r>
            <a:r>
              <a:rPr dirty="0"/>
              <a:t> </a:t>
            </a:r>
            <a:r>
              <a:rPr dirty="0" err="1"/>
              <a:t>стране</a:t>
            </a:r>
            <a:r>
              <a:rPr dirty="0"/>
              <a:t>. </a:t>
            </a:r>
          </a:p>
        </p:txBody>
      </p:sp>
      <p:sp>
        <p:nvSpPr>
          <p:cNvPr id="436" name="Google Shape;436;p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437" name="Google Shape;43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buSzPct val="111111"/>
              <a:defRPr b="1"/>
            </a:pPr>
            <a:r>
              <a:rPr dirty="0" err="1"/>
              <a:t>Статья</a:t>
            </a:r>
            <a:r>
              <a:rPr dirty="0"/>
              <a:t> 2. </a:t>
            </a:r>
            <a:r>
              <a:rPr lang="ru-RU" dirty="0"/>
              <a:t>Как вакцинация защищает тюремный персонал и заключенных</a:t>
            </a:r>
            <a:r>
              <a:rPr dirty="0"/>
              <a:t>?</a:t>
            </a:r>
            <a:endParaRPr b="1" dirty="0"/>
          </a:p>
          <a:p>
            <a:pPr marL="0" lvl="0" indent="0" algn="l" rtl="0">
              <a:lnSpc>
                <a:spcPct val="100000"/>
              </a:lnSpc>
              <a:spcBef>
                <a:spcPts val="0"/>
              </a:spcBef>
              <a:spcAft>
                <a:spcPts val="0"/>
              </a:spcAft>
              <a:buSzPct val="111111"/>
              <a:buNone/>
            </a:pPr>
            <a:endParaRPr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1"/>
        <p:cNvGrpSpPr/>
        <p:nvPr/>
      </p:nvGrpSpPr>
      <p:grpSpPr>
        <a:xfrm>
          <a:off x="0" y="0"/>
          <a:ext cx="0" cy="0"/>
          <a:chOff x="0" y="0"/>
          <a:chExt cx="0" cy="0"/>
        </a:xfrm>
      </p:grpSpPr>
      <p:sp>
        <p:nvSpPr>
          <p:cNvPr id="442" name="Google Shape;442;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b="1" dirty="0" err="1"/>
              <a:t>Статья</a:t>
            </a:r>
            <a:r>
              <a:rPr b="1" dirty="0"/>
              <a:t> 3.</a:t>
            </a:r>
            <a:r>
              <a:rPr dirty="0"/>
              <a:t> </a:t>
            </a:r>
            <a:r>
              <a:rPr lang="ru-RU" b="1" dirty="0"/>
              <a:t>Гепатит В</a:t>
            </a:r>
            <a:endParaRPr b="1" dirty="0"/>
          </a:p>
        </p:txBody>
      </p:sp>
      <p:sp>
        <p:nvSpPr>
          <p:cNvPr id="443" name="Google Shape;443;p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spcBef>
                <a:spcPts val="1200"/>
              </a:spcBef>
              <a:spcAft>
                <a:spcPts val="1200"/>
              </a:spcAft>
              <a:buNone/>
              <a:defRPr sz="1300"/>
            </a:pPr>
            <a:r>
              <a:rPr lang="ru-RU" sz="1300" dirty="0"/>
              <a:t>Инфекция гепатита В может вызвать рак печени. Гепатит В передается через контакт с биологическими жидкостями, такими как кровь, и через незащищенный секс. В обществе эта инфекция не очень распространена, однако в тюрьмах она встречается гораздо чаще.</a:t>
            </a:r>
          </a:p>
          <a:p>
            <a:pPr marL="0" lvl="0" indent="0">
              <a:spcBef>
                <a:spcPts val="1200"/>
              </a:spcBef>
              <a:spcAft>
                <a:spcPts val="1200"/>
              </a:spcAft>
              <a:buNone/>
              <a:defRPr sz="1300"/>
            </a:pPr>
            <a:r>
              <a:rPr lang="ru-RU" sz="1300" dirty="0"/>
              <a:t>Гепатит В - очень серьезное заболевание, которое может привести к опасным для жизни проблемам с печенью, таким как рак печени или печеночная недостаточность. Очень важно, чтобы тюремный персонал знал, как защитить себя от гепатита B и как предотвратить возможное заражение в тюрьме. </a:t>
            </a:r>
          </a:p>
          <a:p>
            <a:pPr marL="0" lvl="0" indent="0" algn="l" rtl="0">
              <a:lnSpc>
                <a:spcPct val="115000"/>
              </a:lnSpc>
              <a:spcBef>
                <a:spcPts val="1200"/>
              </a:spcBef>
              <a:spcAft>
                <a:spcPts val="1200"/>
              </a:spcAft>
              <a:buSzPts val="1800"/>
              <a:buNone/>
              <a:defRPr sz="1300"/>
            </a:pPr>
            <a:endParaRPr sz="1300" dirty="0"/>
          </a:p>
        </p:txBody>
      </p:sp>
      <p:sp>
        <p:nvSpPr>
          <p:cNvPr id="444" name="Google Shape;444;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8"/>
        <p:cNvGrpSpPr/>
        <p:nvPr/>
      </p:nvGrpSpPr>
      <p:grpSpPr>
        <a:xfrm>
          <a:off x="0" y="0"/>
          <a:ext cx="0" cy="0"/>
          <a:chOff x="0" y="0"/>
          <a:chExt cx="0" cy="0"/>
        </a:xfrm>
      </p:grpSpPr>
      <p:sp>
        <p:nvSpPr>
          <p:cNvPr id="449" name="Google Shape;449;p38"/>
          <p:cNvSpPr txBox="1">
            <a:spLocks noGrp="1"/>
          </p:cNvSpPr>
          <p:nvPr>
            <p:ph type="body" idx="1"/>
          </p:nvPr>
        </p:nvSpPr>
        <p:spPr>
          <a:xfrm>
            <a:off x="311700" y="2956500"/>
            <a:ext cx="8520600" cy="2133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sz="1100" b="1" dirty="0" err="1"/>
              <a:t>Заболевание</a:t>
            </a:r>
            <a:r>
              <a:rPr sz="1100" b="1" dirty="0"/>
              <a:t>: </a:t>
            </a:r>
            <a:r>
              <a:rPr sz="1000" dirty="0" err="1"/>
              <a:t>вирусное</a:t>
            </a:r>
            <a:r>
              <a:rPr sz="1000" dirty="0"/>
              <a:t> </a:t>
            </a:r>
            <a:r>
              <a:rPr sz="1000" dirty="0" err="1"/>
              <a:t>заболевание</a:t>
            </a:r>
            <a:r>
              <a:rPr sz="1000" dirty="0"/>
              <a:t> </a:t>
            </a:r>
            <a:r>
              <a:rPr sz="1000" dirty="0" err="1"/>
              <a:t>печени</a:t>
            </a:r>
            <a:r>
              <a:rPr sz="1000" dirty="0"/>
              <a:t>, а в </a:t>
            </a:r>
            <a:r>
              <a:rPr sz="1000" dirty="0" err="1"/>
              <a:t>некоторых</a:t>
            </a:r>
            <a:r>
              <a:rPr sz="1000" dirty="0"/>
              <a:t> </a:t>
            </a:r>
            <a:r>
              <a:rPr sz="1000" dirty="0" err="1"/>
              <a:t>случаях</a:t>
            </a:r>
            <a:r>
              <a:rPr sz="1000" dirty="0"/>
              <a:t> </a:t>
            </a:r>
            <a:r>
              <a:rPr lang="ru-RU" sz="1000" dirty="0"/>
              <a:t>и </a:t>
            </a:r>
            <a:r>
              <a:rPr sz="1000" dirty="0" err="1"/>
              <a:t>рак</a:t>
            </a:r>
            <a:r>
              <a:rPr sz="1000" dirty="0"/>
              <a:t> </a:t>
            </a:r>
            <a:r>
              <a:rPr sz="1000" dirty="0" err="1"/>
              <a:t>печени</a:t>
            </a:r>
            <a:r>
              <a:rPr sz="1000" dirty="0"/>
              <a:t>. </a:t>
            </a:r>
            <a:r>
              <a:rPr sz="1000" dirty="0" err="1"/>
              <a:t>Вирусн</a:t>
            </a:r>
            <a:r>
              <a:rPr lang="ru-RU" sz="1000" dirty="0" err="1"/>
              <a:t>ое</a:t>
            </a:r>
            <a:r>
              <a:rPr lang="ru-RU" sz="1000" dirty="0"/>
              <a:t> – значит </a:t>
            </a:r>
            <a:r>
              <a:rPr sz="1000" dirty="0" err="1"/>
              <a:t>вызван</a:t>
            </a:r>
            <a:r>
              <a:rPr lang="ru-RU" sz="1000" dirty="0" err="1"/>
              <a:t>ное</a:t>
            </a:r>
            <a:r>
              <a:rPr sz="1000" dirty="0"/>
              <a:t> </a:t>
            </a:r>
            <a:r>
              <a:rPr sz="1000" dirty="0" err="1"/>
              <a:t>вирусом</a:t>
            </a:r>
            <a:r>
              <a:rPr sz="1000" dirty="0"/>
              <a:t>. </a:t>
            </a:r>
          </a:p>
          <a:p>
            <a:pPr marL="0" lvl="0" indent="0" algn="l" rtl="0">
              <a:lnSpc>
                <a:spcPct val="115000"/>
              </a:lnSpc>
              <a:spcBef>
                <a:spcPts val="1200"/>
              </a:spcBef>
              <a:spcAft>
                <a:spcPts val="0"/>
              </a:spcAft>
              <a:buSzPts val="1800"/>
              <a:buNone/>
            </a:pPr>
            <a:r>
              <a:rPr lang="ru-RU" sz="1050" b="1" dirty="0"/>
              <a:t>Какие симптомы</a:t>
            </a:r>
            <a:r>
              <a:rPr sz="1100" b="1" dirty="0"/>
              <a:t>?</a:t>
            </a:r>
            <a:r>
              <a:rPr sz="1050" dirty="0"/>
              <a:t> </a:t>
            </a:r>
            <a:r>
              <a:rPr lang="ru-RU" sz="1000" dirty="0"/>
              <a:t>У людей, зараженных гепатитом B, может быть высокая температура, усталость, боль в области живота, ощущение недомогания, пожелтение кожи и глаз, а также образование участков кожи, покрытых пятнами и вызывающими зуд. У некоторых инфицированных людей симптомы отсутствуют. </a:t>
            </a:r>
            <a:endParaRPr sz="1000" dirty="0"/>
          </a:p>
          <a:p>
            <a:pPr marL="0" lvl="0" indent="0">
              <a:spcBef>
                <a:spcPts val="1200"/>
              </a:spcBef>
              <a:buClr>
                <a:schemeClr val="dk1"/>
              </a:buClr>
              <a:buSzPts val="1100"/>
              <a:buNone/>
            </a:pPr>
            <a:r>
              <a:rPr lang="ru-RU" sz="1100" b="1" dirty="0"/>
              <a:t>Как протекает тяжелая форма заболевания</a:t>
            </a:r>
            <a:r>
              <a:rPr sz="1100" b="1" dirty="0"/>
              <a:t>? </a:t>
            </a:r>
            <a:r>
              <a:rPr lang="ru-RU" sz="1100" dirty="0"/>
              <a:t>У людей, длительное время инфицированных гепатитом B без лечения, может развиться рак печени или печеночная недостаточность со смертельным исходом. По оценкам, в 2019 году гепатит B стал причиной 820 000 смертей во всем мире</a:t>
            </a:r>
            <a:r>
              <a:rPr lang="ru-RU" sz="1100" b="1" dirty="0"/>
              <a:t>.</a:t>
            </a:r>
            <a:endParaRPr sz="1100" b="1" dirty="0"/>
          </a:p>
          <a:p>
            <a:pPr marL="0" lvl="0" indent="0">
              <a:spcBef>
                <a:spcPts val="1200"/>
              </a:spcBef>
              <a:spcAft>
                <a:spcPts val="1200"/>
              </a:spcAft>
              <a:buNone/>
            </a:pPr>
            <a:r>
              <a:rPr lang="ru-RU" sz="1100" b="1" dirty="0"/>
              <a:t>Как распространяется</a:t>
            </a:r>
            <a:r>
              <a:rPr sz="1100" b="1" dirty="0"/>
              <a:t>?</a:t>
            </a:r>
            <a:r>
              <a:rPr sz="950" dirty="0"/>
              <a:t> </a:t>
            </a:r>
            <a:r>
              <a:rPr lang="ru-RU" sz="1000" dirty="0"/>
              <a:t>Гепатит B может распространяться при контакте с биологическими жидкостями инфицированного человека. Это может быть незащищенный вагинальный, анальный или оральный секс, инъекционное введение наркотиков с использованием общих или нечистых игл</a:t>
            </a:r>
            <a:r>
              <a:rPr lang="ru-RU" sz="1100" dirty="0"/>
              <a:t>, рана, вызванная использованной иглой или другим инфицированным предметом, татуировка или пирсинг с использованием нестерильного оборудования, а также определенный контакт с кровью или слюной. </a:t>
            </a:r>
            <a:endParaRPr sz="1100" dirty="0"/>
          </a:p>
        </p:txBody>
      </p:sp>
      <p:pic>
        <p:nvPicPr>
          <p:cNvPr id="450" name="Google Shape;450;p38"/>
          <p:cNvPicPr preferRelativeResize="0"/>
          <p:nvPr/>
        </p:nvPicPr>
        <p:blipFill rotWithShape="1">
          <a:blip r:embed="rId3">
            <a:alphaModFix/>
          </a:blip>
          <a:srcRect/>
          <a:stretch/>
        </p:blipFill>
        <p:spPr>
          <a:xfrm>
            <a:off x="1482775" y="973025"/>
            <a:ext cx="2749458" cy="1936425"/>
          </a:xfrm>
          <a:prstGeom prst="rect">
            <a:avLst/>
          </a:prstGeom>
          <a:noFill/>
          <a:ln>
            <a:noFill/>
          </a:ln>
        </p:spPr>
      </p:pic>
      <p:pic>
        <p:nvPicPr>
          <p:cNvPr id="451" name="Google Shape;451;p38"/>
          <p:cNvPicPr preferRelativeResize="0"/>
          <p:nvPr/>
        </p:nvPicPr>
        <p:blipFill rotWithShape="1">
          <a:blip r:embed="rId4">
            <a:alphaModFix/>
          </a:blip>
          <a:srcRect/>
          <a:stretch/>
        </p:blipFill>
        <p:spPr>
          <a:xfrm>
            <a:off x="4482750" y="973025"/>
            <a:ext cx="2510190" cy="1936425"/>
          </a:xfrm>
          <a:prstGeom prst="rect">
            <a:avLst/>
          </a:prstGeom>
          <a:noFill/>
          <a:ln>
            <a:noFill/>
          </a:ln>
        </p:spPr>
      </p:pic>
      <p:sp>
        <p:nvSpPr>
          <p:cNvPr id="452" name="Google Shape;452;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 3.</a:t>
            </a:r>
            <a:r>
              <a:rPr lang="ru-RU" dirty="0"/>
              <a:t> </a:t>
            </a:r>
            <a:r>
              <a:rPr lang="ru-RU" b="1" dirty="0"/>
              <a:t>Гепатит В</a:t>
            </a:r>
            <a:endParaRPr b="1" dirty="0"/>
          </a:p>
        </p:txBody>
      </p:sp>
      <p:sp>
        <p:nvSpPr>
          <p:cNvPr id="453" name="Google Shape;453;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57"/>
        <p:cNvGrpSpPr/>
        <p:nvPr/>
      </p:nvGrpSpPr>
      <p:grpSpPr>
        <a:xfrm>
          <a:off x="0" y="0"/>
          <a:ext cx="0" cy="0"/>
          <a:chOff x="0" y="0"/>
          <a:chExt cx="0" cy="0"/>
        </a:xfrm>
      </p:grpSpPr>
      <p:sp>
        <p:nvSpPr>
          <p:cNvPr id="458" name="Google Shape;458;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rmAutofit fontScale="85000" lnSpcReduction="20000"/>
          </a:bodyPr>
          <a:lstStyle/>
          <a:p>
            <a:pPr marL="0" lvl="0" indent="0">
              <a:buNone/>
            </a:pPr>
            <a:r>
              <a:rPr lang="ru-RU" sz="1100" b="1" dirty="0"/>
              <a:t>Кто подвержен риску заражения</a:t>
            </a:r>
            <a:r>
              <a:rPr sz="1100" b="1" dirty="0"/>
              <a:t>?</a:t>
            </a:r>
            <a:r>
              <a:rPr sz="1100" dirty="0"/>
              <a:t> </a:t>
            </a:r>
            <a:r>
              <a:rPr lang="ru-RU" sz="1000" dirty="0"/>
              <a:t>Люди с заболеваниями печени или почек, ВИЧ-инфицированные, те, кто работают или живут в условиях повышенного риска, например в тюрьме, а также те, чье поведение сопряжено с высокой степенью риска, например те, кто часто употребляет наркотики или работает в сфере секс-услуг, подвержены большему риску заражения гепатитом B. </a:t>
            </a:r>
            <a:endParaRPr sz="1000" dirty="0"/>
          </a:p>
          <a:p>
            <a:pPr marL="0" lvl="0" indent="0">
              <a:spcBef>
                <a:spcPts val="1200"/>
              </a:spcBef>
              <a:buNone/>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 </a:t>
            </a:r>
            <a:r>
              <a:rPr lang="ru-RU" sz="1100" dirty="0"/>
              <a:t>Часто среди заключенных наблюдаются ВИЧ-инфекция, использование общих нечистых игл или незащищенный секс, что повышает вероятность заражения гепатитом В. В тюрьмах люди могут использовать общие иглы для употребления наркотиков или нанесения татуировок, а также заниматься незащищенным сексом, что еще больше увеличивает распространение гепатита В. Исследования показывают, что в тюрьмах уровень стойкой инфекции гепатита В </a:t>
            </a:r>
            <a:r>
              <a:rPr lang="ru-RU" sz="1100" b="1" dirty="0" err="1"/>
              <a:t>в</a:t>
            </a:r>
            <a:r>
              <a:rPr lang="ru-RU" sz="1100" b="1" dirty="0"/>
              <a:t> десять раз выше</a:t>
            </a:r>
            <a:r>
              <a:rPr lang="ru-RU" sz="1100" dirty="0"/>
              <a:t>, чем у населения в целом. Инциденты в тюрьмах также могут подвергнуть заключенных и тюремный персонал риску заражения гепатитом В, например контакт с фекалиями инфицированных людей или драки, когда возможен контакт с кровью или слюной инфицированного человека (например, через укус). </a:t>
            </a:r>
          </a:p>
          <a:p>
            <a:pPr marL="0" lvl="0" indent="0">
              <a:spcBef>
                <a:spcPts val="1200"/>
              </a:spcBef>
              <a:buNone/>
            </a:pPr>
            <a:r>
              <a:rPr sz="1100" b="1" dirty="0" err="1"/>
              <a:t>Насколько</a:t>
            </a:r>
            <a:r>
              <a:rPr sz="1100" b="1" dirty="0"/>
              <a:t> </a:t>
            </a:r>
            <a:r>
              <a:rPr sz="1100" b="1" dirty="0" err="1"/>
              <a:t>эффективна</a:t>
            </a:r>
            <a:r>
              <a:rPr sz="1100" b="1" dirty="0"/>
              <a:t> </a:t>
            </a:r>
            <a:r>
              <a:rPr sz="1100" b="1" dirty="0" err="1"/>
              <a:t>вакцина</a:t>
            </a:r>
            <a:r>
              <a:rPr sz="1100" b="1" dirty="0"/>
              <a:t>? </a:t>
            </a:r>
            <a:r>
              <a:rPr lang="ru-RU" sz="1000" dirty="0"/>
              <a:t>Вакцинация против гепатита В высокоэффективна и обеспечивает 98-100%-</a:t>
            </a:r>
            <a:r>
              <a:rPr lang="ru-RU" sz="1000" dirty="0" err="1"/>
              <a:t>ную</a:t>
            </a:r>
            <a:r>
              <a:rPr lang="ru-RU" sz="1000" dirty="0"/>
              <a:t> защиту от инфекции. Для завершения вакцинации обычно требуется три дозы.</a:t>
            </a:r>
            <a:endParaRPr sz="1000" dirty="0"/>
          </a:p>
          <a:p>
            <a:pPr marL="0" lvl="0" indent="0" rtl="0">
              <a:lnSpc>
                <a:spcPct val="115000"/>
              </a:lnSpc>
              <a:spcBef>
                <a:spcPts val="1200"/>
              </a:spcBef>
              <a:spcAft>
                <a:spcPts val="1200"/>
              </a:spcAft>
              <a:buSzPts val="1800"/>
              <a:buNone/>
            </a:pPr>
            <a:r>
              <a:rPr sz="1100" b="1" dirty="0" err="1"/>
              <a:t>Насколько</a:t>
            </a:r>
            <a:r>
              <a:rPr sz="1100" b="1" dirty="0"/>
              <a:t> </a:t>
            </a:r>
            <a:r>
              <a:rPr sz="1100" b="1" dirty="0" err="1"/>
              <a:t>безопасна</a:t>
            </a:r>
            <a:r>
              <a:rPr sz="1100" b="1" dirty="0"/>
              <a:t> </a:t>
            </a:r>
            <a:r>
              <a:rPr sz="1100" b="1" dirty="0" err="1"/>
              <a:t>вакцина</a:t>
            </a:r>
            <a:r>
              <a:rPr sz="1100" b="1" dirty="0"/>
              <a:t>?</a:t>
            </a:r>
            <a:r>
              <a:rPr sz="1100" dirty="0"/>
              <a:t> </a:t>
            </a:r>
            <a:r>
              <a:rPr lang="ru-RU" sz="1000" dirty="0"/>
              <a:t>Вакцина против гепатита В очень безопасна. К распространенным побочным эффектам относятся болезненность, покраснение и отек руки, в которую был сделан укол, головная боль или лихорадка. Серьезные побочные эффекты, такие как анафилаксия, встречаются крайне редко, примерно один случай на миллион.</a:t>
            </a:r>
            <a:endParaRPr sz="1000" dirty="0"/>
          </a:p>
        </p:txBody>
      </p:sp>
      <p:sp>
        <p:nvSpPr>
          <p:cNvPr id="459" name="Google Shape;459;p39"/>
          <p:cNvSpPr/>
          <p:nvPr/>
        </p:nvSpPr>
        <p:spPr>
          <a:xfrm>
            <a:off x="1355349" y="3943701"/>
            <a:ext cx="6705957" cy="1125999"/>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dirty="0" err="1"/>
              <a:t>Все</a:t>
            </a:r>
            <a:r>
              <a:rPr dirty="0"/>
              <a:t> </a:t>
            </a:r>
            <a:r>
              <a:rPr lang="ru-RU" dirty="0"/>
              <a:t>графики</a:t>
            </a:r>
            <a:r>
              <a:rPr dirty="0"/>
              <a:t> </a:t>
            </a:r>
            <a:r>
              <a:rPr dirty="0" err="1"/>
              <a:t>вакцинации</a:t>
            </a:r>
            <a:r>
              <a:rPr dirty="0"/>
              <a:t> </a:t>
            </a:r>
            <a:r>
              <a:rPr dirty="0" err="1"/>
              <a:t>против</a:t>
            </a:r>
            <a:r>
              <a:rPr dirty="0"/>
              <a:t> </a:t>
            </a:r>
            <a:r>
              <a:rPr dirty="0" err="1"/>
              <a:t>гепатита</a:t>
            </a:r>
            <a:r>
              <a:rPr dirty="0"/>
              <a:t> В </a:t>
            </a:r>
            <a:r>
              <a:rPr dirty="0" err="1"/>
              <a:t>требуют</a:t>
            </a:r>
            <a:r>
              <a:rPr dirty="0"/>
              <a:t> </a:t>
            </a:r>
            <a:r>
              <a:rPr dirty="0" err="1"/>
              <a:t>трех</a:t>
            </a:r>
            <a:r>
              <a:rPr dirty="0"/>
              <a:t> </a:t>
            </a:r>
            <a:r>
              <a:rPr dirty="0" err="1"/>
              <a:t>доз</a:t>
            </a:r>
            <a:r>
              <a:rPr dirty="0"/>
              <a:t> и </a:t>
            </a:r>
            <a:r>
              <a:rPr dirty="0" err="1"/>
              <a:t>могут</a:t>
            </a:r>
            <a:r>
              <a:rPr dirty="0"/>
              <a:t> </a:t>
            </a:r>
            <a:r>
              <a:rPr dirty="0" err="1"/>
              <a:t>быть</a:t>
            </a:r>
            <a:r>
              <a:rPr dirty="0"/>
              <a:t> </a:t>
            </a:r>
            <a:r>
              <a:rPr dirty="0" err="1"/>
              <a:t>стандартными</a:t>
            </a:r>
            <a:r>
              <a:rPr dirty="0"/>
              <a:t> </a:t>
            </a:r>
            <a:r>
              <a:rPr dirty="0" err="1"/>
              <a:t>или</a:t>
            </a:r>
            <a:r>
              <a:rPr dirty="0"/>
              <a:t> </a:t>
            </a:r>
            <a:r>
              <a:rPr dirty="0" err="1"/>
              <a:t>ускоренными</a:t>
            </a:r>
            <a:r>
              <a:rPr dirty="0"/>
              <a:t>. </a:t>
            </a:r>
            <a:r>
              <a:rPr dirty="0" err="1"/>
              <a:t>Из-за</a:t>
            </a:r>
            <a:r>
              <a:rPr dirty="0"/>
              <a:t> </a:t>
            </a:r>
            <a:r>
              <a:rPr dirty="0" err="1"/>
              <a:t>высокой</a:t>
            </a:r>
            <a:r>
              <a:rPr dirty="0"/>
              <a:t> </a:t>
            </a:r>
            <a:r>
              <a:rPr dirty="0" err="1"/>
              <a:t>текуч</a:t>
            </a:r>
            <a:r>
              <a:rPr lang="ru-RU" dirty="0" err="1"/>
              <a:t>ки</a:t>
            </a:r>
            <a:r>
              <a:rPr dirty="0"/>
              <a:t> </a:t>
            </a:r>
            <a:r>
              <a:rPr lang="ru-RU" dirty="0"/>
              <a:t>людей </a:t>
            </a:r>
            <a:r>
              <a:rPr dirty="0"/>
              <a:t>в </a:t>
            </a:r>
            <a:r>
              <a:rPr dirty="0" err="1"/>
              <a:t>тюрьмах</a:t>
            </a:r>
            <a:r>
              <a:rPr dirty="0"/>
              <a:t> </a:t>
            </a:r>
            <a:r>
              <a:rPr dirty="0" err="1"/>
              <a:t>часто</a:t>
            </a:r>
            <a:r>
              <a:rPr dirty="0"/>
              <a:t> </a:t>
            </a:r>
            <a:r>
              <a:rPr dirty="0" err="1"/>
              <a:t>используется</a:t>
            </a:r>
            <a:r>
              <a:rPr dirty="0"/>
              <a:t> </a:t>
            </a:r>
            <a:r>
              <a:rPr dirty="0" err="1"/>
              <a:t>ускоренная</a:t>
            </a:r>
            <a:r>
              <a:rPr dirty="0"/>
              <a:t> </a:t>
            </a:r>
            <a:r>
              <a:rPr dirty="0" err="1"/>
              <a:t>программа</a:t>
            </a:r>
            <a:r>
              <a:rPr dirty="0"/>
              <a:t>, в </a:t>
            </a:r>
            <a:r>
              <a:rPr dirty="0" err="1"/>
              <a:t>рамках</a:t>
            </a:r>
            <a:r>
              <a:rPr dirty="0"/>
              <a:t> </a:t>
            </a:r>
            <a:r>
              <a:rPr dirty="0" err="1"/>
              <a:t>которой</a:t>
            </a:r>
            <a:r>
              <a:rPr dirty="0"/>
              <a:t> </a:t>
            </a:r>
            <a:r>
              <a:rPr dirty="0" err="1"/>
              <a:t>бустерные</a:t>
            </a:r>
            <a:r>
              <a:rPr dirty="0"/>
              <a:t> </a:t>
            </a:r>
            <a:r>
              <a:rPr dirty="0" err="1"/>
              <a:t>дозы</a:t>
            </a:r>
            <a:r>
              <a:rPr dirty="0"/>
              <a:t> </a:t>
            </a:r>
            <a:r>
              <a:rPr dirty="0" err="1"/>
              <a:t>вакцины</a:t>
            </a:r>
            <a:r>
              <a:rPr dirty="0"/>
              <a:t> </a:t>
            </a:r>
            <a:r>
              <a:rPr dirty="0" err="1"/>
              <a:t>вводятся</a:t>
            </a:r>
            <a:r>
              <a:rPr dirty="0"/>
              <a:t> </a:t>
            </a:r>
            <a:r>
              <a:rPr dirty="0" err="1"/>
              <a:t>через</a:t>
            </a:r>
            <a:r>
              <a:rPr dirty="0"/>
              <a:t> </a:t>
            </a:r>
            <a:r>
              <a:rPr dirty="0" err="1"/>
              <a:t>более</a:t>
            </a:r>
            <a:r>
              <a:rPr dirty="0"/>
              <a:t> </a:t>
            </a:r>
            <a:r>
              <a:rPr dirty="0" err="1"/>
              <a:t>короткие</a:t>
            </a:r>
            <a:r>
              <a:rPr dirty="0"/>
              <a:t> </a:t>
            </a:r>
            <a:r>
              <a:rPr dirty="0" err="1"/>
              <a:t>промежутки</a:t>
            </a:r>
            <a:r>
              <a:rPr dirty="0"/>
              <a:t> </a:t>
            </a:r>
            <a:r>
              <a:rPr dirty="0" err="1"/>
              <a:t>времени</a:t>
            </a:r>
            <a:r>
              <a:rPr dirty="0"/>
              <a:t>. </a:t>
            </a:r>
            <a:r>
              <a:rPr lang="ru-RU" dirty="0"/>
              <a:t>Она более эффективна, так как позволяет людям с большей вероятностью пройти полный курс вакцинации до выхода из тюрьмы и быть защищенными от гепатита В</a:t>
            </a:r>
            <a:r>
              <a:rPr dirty="0"/>
              <a:t>. </a:t>
            </a:r>
            <a:endParaRPr sz="1000" b="0" i="1" u="none" strike="noStrike" cap="none" dirty="0">
              <a:solidFill>
                <a:srgbClr val="000000"/>
              </a:solidFill>
              <a:latin typeface="Arial"/>
              <a:ea typeface="Arial"/>
              <a:cs typeface="Arial"/>
              <a:sym typeface="Arial"/>
            </a:endParaRPr>
          </a:p>
        </p:txBody>
      </p:sp>
      <p:sp>
        <p:nvSpPr>
          <p:cNvPr id="460" name="Google Shape;460;p39"/>
          <p:cNvSpPr/>
          <p:nvPr/>
        </p:nvSpPr>
        <p:spPr>
          <a:xfrm>
            <a:off x="1255050" y="3624710"/>
            <a:ext cx="1479300" cy="436797"/>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defRPr sz="1300" b="1">
                <a:solidFill>
                  <a:srgbClr val="000000"/>
                </a:solidFill>
                <a:latin typeface="Arial"/>
                <a:ea typeface="Arial"/>
                <a:cs typeface="Arial"/>
                <a:sym typeface="Arial"/>
              </a:defRPr>
            </a:pPr>
            <a:endParaRPr lang="ru-RU" dirty="0"/>
          </a:p>
          <a:p>
            <a:pPr marL="0" marR="0" lvl="0" indent="0" algn="l" rtl="0">
              <a:lnSpc>
                <a:spcPct val="100000"/>
              </a:lnSpc>
              <a:spcBef>
                <a:spcPts val="0"/>
              </a:spcBef>
              <a:spcAft>
                <a:spcPts val="0"/>
              </a:spcAft>
              <a:buClr>
                <a:srgbClr val="000000"/>
              </a:buClr>
              <a:buSzPts val="1300"/>
              <a:buFont typeface="Arial"/>
              <a:buNone/>
              <a:defRPr sz="1300" b="1">
                <a:solidFill>
                  <a:srgbClr val="000000"/>
                </a:solidFill>
                <a:latin typeface="Arial"/>
                <a:ea typeface="Arial"/>
                <a:cs typeface="Arial"/>
                <a:sym typeface="Arial"/>
              </a:defRPr>
            </a:pPr>
            <a:r>
              <a:rPr lang="ru-RU" dirty="0"/>
              <a:t>А вы знали</a:t>
            </a:r>
            <a:r>
              <a:rPr dirty="0"/>
              <a:t>?
</a:t>
            </a:r>
            <a:endParaRPr sz="1300" b="1" i="0" u="none" strike="noStrike" cap="none" dirty="0">
              <a:solidFill>
                <a:srgbClr val="000000"/>
              </a:solidFill>
              <a:latin typeface="Arial"/>
              <a:ea typeface="Arial"/>
              <a:cs typeface="Arial"/>
              <a:sym typeface="Arial"/>
            </a:endParaRPr>
          </a:p>
        </p:txBody>
      </p:sp>
      <p:sp>
        <p:nvSpPr>
          <p:cNvPr id="461" name="Google Shape;46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pPr>
            <a:r>
              <a:rPr lang="ru-RU" b="1" dirty="0"/>
              <a:t>Статья 3.</a:t>
            </a:r>
            <a:r>
              <a:rPr lang="ru-RU" dirty="0"/>
              <a:t> </a:t>
            </a:r>
            <a:r>
              <a:rPr lang="ru-RU" b="1" dirty="0"/>
              <a:t>Гепатит В</a:t>
            </a:r>
            <a:endParaRPr b="1" dirty="0"/>
          </a:p>
        </p:txBody>
      </p:sp>
      <p:sp>
        <p:nvSpPr>
          <p:cNvPr id="462" name="Google Shape;462;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66"/>
        <p:cNvGrpSpPr/>
        <p:nvPr/>
      </p:nvGrpSpPr>
      <p:grpSpPr>
        <a:xfrm>
          <a:off x="0" y="0"/>
          <a:ext cx="0" cy="0"/>
          <a:chOff x="0" y="0"/>
          <a:chExt cx="0" cy="0"/>
        </a:xfrm>
      </p:grpSpPr>
      <p:sp>
        <p:nvSpPr>
          <p:cNvPr id="467" name="Google Shape;467;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spcAft>
                <a:spcPts val="1200"/>
              </a:spcAft>
              <a:buNone/>
              <a:defRPr sz="1100"/>
            </a:pPr>
            <a:r>
              <a:rPr dirty="0" err="1"/>
              <a:t>Вирус</a:t>
            </a:r>
            <a:r>
              <a:rPr dirty="0"/>
              <a:t> </a:t>
            </a:r>
            <a:r>
              <a:rPr dirty="0" err="1"/>
              <a:t>папилломы</a:t>
            </a:r>
            <a:r>
              <a:rPr dirty="0"/>
              <a:t> </a:t>
            </a:r>
            <a:r>
              <a:rPr dirty="0" err="1"/>
              <a:t>человека</a:t>
            </a:r>
            <a:r>
              <a:rPr dirty="0"/>
              <a:t>, </a:t>
            </a:r>
            <a:r>
              <a:rPr dirty="0" err="1"/>
              <a:t>известный</a:t>
            </a:r>
            <a:r>
              <a:rPr dirty="0"/>
              <a:t> </a:t>
            </a:r>
            <a:r>
              <a:rPr dirty="0" err="1"/>
              <a:t>как</a:t>
            </a:r>
            <a:r>
              <a:rPr dirty="0"/>
              <a:t> ВПЧ, </a:t>
            </a:r>
            <a:r>
              <a:rPr dirty="0" err="1"/>
              <a:t>является</a:t>
            </a:r>
            <a:r>
              <a:rPr dirty="0"/>
              <a:t> </a:t>
            </a:r>
            <a:r>
              <a:rPr dirty="0" err="1"/>
              <a:t>инфекцией</a:t>
            </a:r>
            <a:r>
              <a:rPr dirty="0"/>
              <a:t>, </a:t>
            </a:r>
            <a:r>
              <a:rPr dirty="0" err="1"/>
              <a:t>передающейся</a:t>
            </a:r>
            <a:r>
              <a:rPr dirty="0"/>
              <a:t> </a:t>
            </a:r>
            <a:r>
              <a:rPr dirty="0" err="1"/>
              <a:t>половым</a:t>
            </a:r>
            <a:r>
              <a:rPr dirty="0"/>
              <a:t> </a:t>
            </a:r>
            <a:r>
              <a:rPr dirty="0" err="1"/>
              <a:t>путем</a:t>
            </a:r>
            <a:r>
              <a:rPr dirty="0"/>
              <a:t>, </a:t>
            </a:r>
            <a:r>
              <a:rPr dirty="0" err="1"/>
              <a:t>которая</a:t>
            </a:r>
            <a:r>
              <a:rPr dirty="0"/>
              <a:t> </a:t>
            </a:r>
            <a:r>
              <a:rPr dirty="0" err="1"/>
              <a:t>может</a:t>
            </a:r>
            <a:r>
              <a:rPr dirty="0"/>
              <a:t> </a:t>
            </a:r>
            <a:r>
              <a:rPr lang="ru-RU" dirty="0"/>
              <a:t>привести к</a:t>
            </a:r>
            <a:r>
              <a:rPr dirty="0"/>
              <a:t> </a:t>
            </a:r>
            <a:r>
              <a:rPr dirty="0" err="1"/>
              <a:t>очень</a:t>
            </a:r>
            <a:r>
              <a:rPr dirty="0"/>
              <a:t> </a:t>
            </a:r>
            <a:r>
              <a:rPr dirty="0" err="1"/>
              <a:t>серьезны</a:t>
            </a:r>
            <a:r>
              <a:rPr lang="ru-RU" dirty="0"/>
              <a:t>м</a:t>
            </a:r>
            <a:r>
              <a:rPr dirty="0"/>
              <a:t> </a:t>
            </a:r>
            <a:r>
              <a:rPr dirty="0" err="1"/>
              <a:t>осложнения</a:t>
            </a:r>
            <a:r>
              <a:rPr lang="ru-RU" dirty="0"/>
              <a:t>м</a:t>
            </a:r>
            <a:r>
              <a:rPr dirty="0"/>
              <a:t>, </a:t>
            </a:r>
            <a:r>
              <a:rPr dirty="0" err="1"/>
              <a:t>включая</a:t>
            </a:r>
            <a:r>
              <a:rPr dirty="0"/>
              <a:t> </a:t>
            </a:r>
            <a:r>
              <a:rPr dirty="0" err="1"/>
              <a:t>рак</a:t>
            </a:r>
            <a:r>
              <a:rPr dirty="0"/>
              <a:t>. </a:t>
            </a:r>
            <a:r>
              <a:rPr lang="ru-RU" sz="1100" dirty="0"/>
              <a:t>Поскольку для развития рака требуется много времени, в течение которого часто не проявляются никакие симптомы, вакцинация является ключевым фактором защиты от этого заболевания. Другие меры предосторожности, такие как использование средств защиты во время секса и регулярное обследование на ВПЧ с помощью анализа мазка из шейки матки, также являются главными для профилактики заболевания. </a:t>
            </a:r>
          </a:p>
        </p:txBody>
      </p:sp>
      <p:sp>
        <p:nvSpPr>
          <p:cNvPr id="468" name="Google Shape;46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4.</a:t>
            </a:r>
            <a:r>
              <a:rPr lang="ru-RU" dirty="0"/>
              <a:t> ВПЧ</a:t>
            </a:r>
            <a:r>
              <a:rPr dirty="0"/>
              <a:t> </a:t>
            </a:r>
            <a:endParaRPr b="1" dirty="0"/>
          </a:p>
        </p:txBody>
      </p:sp>
      <p:sp>
        <p:nvSpPr>
          <p:cNvPr id="469" name="Google Shape;469;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73"/>
        <p:cNvGrpSpPr/>
        <p:nvPr/>
      </p:nvGrpSpPr>
      <p:grpSpPr>
        <a:xfrm>
          <a:off x="0" y="0"/>
          <a:ext cx="0" cy="0"/>
          <a:chOff x="0" y="0"/>
          <a:chExt cx="0" cy="0"/>
        </a:xfrm>
      </p:grpSpPr>
      <p:sp>
        <p:nvSpPr>
          <p:cNvPr id="474" name="Google Shape;474;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sz="1100" b="1" dirty="0" err="1"/>
              <a:t>Заболевание</a:t>
            </a:r>
            <a:r>
              <a:rPr sz="1100" b="1" dirty="0"/>
              <a:t>:</a:t>
            </a:r>
            <a:r>
              <a:rPr sz="1000" dirty="0"/>
              <a:t> </a:t>
            </a:r>
            <a:r>
              <a:rPr sz="1000" dirty="0" err="1"/>
              <a:t>генитальные</a:t>
            </a:r>
            <a:r>
              <a:rPr sz="1000" dirty="0"/>
              <a:t> </a:t>
            </a:r>
            <a:r>
              <a:rPr sz="1000" dirty="0" err="1"/>
              <a:t>бородавки</a:t>
            </a:r>
            <a:r>
              <a:rPr sz="1000" dirty="0"/>
              <a:t> и/</a:t>
            </a:r>
            <a:r>
              <a:rPr sz="1000" dirty="0" err="1"/>
              <a:t>или</a:t>
            </a:r>
            <a:r>
              <a:rPr sz="1000" dirty="0"/>
              <a:t> </a:t>
            </a:r>
            <a:r>
              <a:rPr sz="1000" dirty="0" err="1"/>
              <a:t>рак</a:t>
            </a:r>
            <a:r>
              <a:rPr sz="1000" dirty="0"/>
              <a:t>.</a:t>
            </a:r>
          </a:p>
          <a:p>
            <a:pPr marL="0" lvl="0" indent="0">
              <a:spcBef>
                <a:spcPts val="1200"/>
              </a:spcBef>
              <a:buNone/>
            </a:pPr>
            <a:r>
              <a:rPr lang="ru-RU" sz="1100" b="1" dirty="0"/>
              <a:t>Какие симптомы</a:t>
            </a:r>
            <a:r>
              <a:rPr sz="1100" b="1" dirty="0"/>
              <a:t>?</a:t>
            </a:r>
            <a:r>
              <a:rPr sz="1000" dirty="0"/>
              <a:t> </a:t>
            </a:r>
            <a:r>
              <a:rPr lang="ru-RU" sz="1000" dirty="0"/>
              <a:t>У людей, зараженных ВПЧ, могут появиться генитальные бородавки или бородавки на коже, но также у них могут отсутствовать симптомы, поэтому люди могут не знать, что заражены.</a:t>
            </a:r>
            <a:endParaRPr sz="1000" dirty="0"/>
          </a:p>
          <a:p>
            <a:pPr marL="0" lvl="0" indent="0">
              <a:spcBef>
                <a:spcPts val="1200"/>
              </a:spcBef>
              <a:buNone/>
            </a:pPr>
            <a:r>
              <a:rPr lang="ru-RU" sz="1100" b="1" dirty="0"/>
              <a:t>Как протекает тяжелая форма заболевания</a:t>
            </a:r>
            <a:r>
              <a:rPr sz="1100" b="1" dirty="0"/>
              <a:t>?</a:t>
            </a:r>
            <a:r>
              <a:rPr lang="ru-RU" sz="1100" b="1" dirty="0"/>
              <a:t> </a:t>
            </a:r>
            <a:r>
              <a:rPr lang="ru-RU" sz="1000" dirty="0"/>
              <a:t>У людей, длительное время инфицированных определенными типами ВПЧ без лечения, может развиться рак шейки матки, рак полового члена, рак головы и шеи, а также рак анального канала. Приблизительно 99 % всех случаев рака шейки матки вызваны ВПЧ.</a:t>
            </a:r>
            <a:endParaRPr sz="1000" dirty="0"/>
          </a:p>
          <a:p>
            <a:pPr marL="0" lvl="0" indent="0">
              <a:spcBef>
                <a:spcPts val="1200"/>
              </a:spcBef>
              <a:spcAft>
                <a:spcPts val="1200"/>
              </a:spcAft>
              <a:buNone/>
            </a:pPr>
            <a:r>
              <a:rPr lang="ru-RU" sz="1100" b="1" dirty="0"/>
              <a:t>Как распространяется</a:t>
            </a:r>
            <a:r>
              <a:rPr sz="1100" b="1" dirty="0"/>
              <a:t>?</a:t>
            </a:r>
            <a:r>
              <a:rPr sz="1000" dirty="0"/>
              <a:t> </a:t>
            </a:r>
            <a:r>
              <a:rPr lang="ru-RU" sz="1000" dirty="0"/>
              <a:t>ВПЧ очень распространен </a:t>
            </a:r>
            <a:r>
              <a:rPr lang="ru-RU" sz="1000" dirty="0">
                <a:solidFill>
                  <a:schemeClr val="bg2">
                    <a:lumMod val="75000"/>
                  </a:schemeClr>
                </a:solidFill>
              </a:rPr>
              <a:t>—</a:t>
            </a:r>
            <a:r>
              <a:rPr lang="ru-RU" sz="1000" dirty="0"/>
              <a:t> большинство людей, не прошедших вакцинацию, в течение жизни заражаются тем или иным типом ВПЧ. Он передается через контакт кожи с гениталиями, включая проникающий и оральный секс.</a:t>
            </a:r>
            <a:endParaRPr sz="1000" dirty="0"/>
          </a:p>
        </p:txBody>
      </p:sp>
      <p:pic>
        <p:nvPicPr>
          <p:cNvPr id="475" name="Google Shape;475;p41"/>
          <p:cNvPicPr preferRelativeResize="0"/>
          <p:nvPr/>
        </p:nvPicPr>
        <p:blipFill rotWithShape="1">
          <a:blip r:embed="rId3">
            <a:alphaModFix/>
          </a:blip>
          <a:srcRect/>
          <a:stretch/>
        </p:blipFill>
        <p:spPr>
          <a:xfrm>
            <a:off x="1852250" y="1060200"/>
            <a:ext cx="1696176" cy="1696176"/>
          </a:xfrm>
          <a:prstGeom prst="rect">
            <a:avLst/>
          </a:prstGeom>
          <a:noFill/>
          <a:ln>
            <a:noFill/>
          </a:ln>
        </p:spPr>
      </p:pic>
      <p:sp>
        <p:nvSpPr>
          <p:cNvPr id="476" name="Google Shape;47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4.</a:t>
            </a:r>
            <a:r>
              <a:rPr lang="ru-RU" dirty="0"/>
              <a:t> ВПЧ</a:t>
            </a:r>
            <a:r>
              <a:rPr dirty="0"/>
              <a:t> </a:t>
            </a:r>
            <a:endParaRPr b="1" dirty="0"/>
          </a:p>
        </p:txBody>
      </p:sp>
      <p:sp>
        <p:nvSpPr>
          <p:cNvPr id="477" name="Google Shape;477;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478" name="Google Shape;478;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82"/>
        <p:cNvGrpSpPr/>
        <p:nvPr/>
      </p:nvGrpSpPr>
      <p:grpSpPr>
        <a:xfrm>
          <a:off x="0" y="0"/>
          <a:ext cx="0" cy="0"/>
          <a:chOff x="0" y="0"/>
          <a:chExt cx="0" cy="0"/>
        </a:xfrm>
      </p:grpSpPr>
      <p:sp>
        <p:nvSpPr>
          <p:cNvPr id="483" name="Google Shape;483;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4.</a:t>
            </a:r>
            <a:r>
              <a:rPr lang="ru-RU" dirty="0"/>
              <a:t> ВПЧ</a:t>
            </a:r>
            <a:r>
              <a:rPr dirty="0"/>
              <a:t> </a:t>
            </a:r>
            <a:endParaRPr b="1" dirty="0"/>
          </a:p>
        </p:txBody>
      </p:sp>
      <p:sp>
        <p:nvSpPr>
          <p:cNvPr id="484" name="Google Shape;484;p42"/>
          <p:cNvSpPr txBox="1">
            <a:spLocks noGrp="1"/>
          </p:cNvSpPr>
          <p:nvPr>
            <p:ph type="body" idx="1"/>
          </p:nvPr>
        </p:nvSpPr>
        <p:spPr>
          <a:xfrm>
            <a:off x="311700" y="1017725"/>
            <a:ext cx="8520600" cy="3128400"/>
          </a:xfrm>
          <a:prstGeom prst="rect">
            <a:avLst/>
          </a:prstGeom>
          <a:noFill/>
          <a:ln>
            <a:noFill/>
          </a:ln>
        </p:spPr>
        <p:txBody>
          <a:bodyPr spcFirstLastPara="1" wrap="square" lIns="91425" tIns="91425" rIns="91425" bIns="91425" anchor="t" anchorCtr="0">
            <a:normAutofit/>
          </a:bodyPr>
          <a:lstStyle/>
          <a:p>
            <a:pPr marL="0" lvl="0" indent="0">
              <a:buNone/>
            </a:pPr>
            <a:r>
              <a:rPr lang="ru-RU" sz="1100" b="1" dirty="0"/>
              <a:t>Кто подвержен риску заражения</a:t>
            </a:r>
            <a:r>
              <a:rPr sz="1100" b="1" dirty="0"/>
              <a:t>?</a:t>
            </a:r>
            <a:r>
              <a:rPr sz="1000" dirty="0"/>
              <a:t> </a:t>
            </a:r>
            <a:r>
              <a:rPr lang="ru-RU" sz="1000" dirty="0"/>
              <a:t>Люди со слабой иммунной системой или ВИЧ-инфицированные подвержены повышенному риску заражения ВПЧ, а также люди, чье поведение сопряжено с высокой степенью риска, например те, у кого несколько сексуальных партнеров.</a:t>
            </a:r>
            <a:endParaRPr sz="1000" dirty="0"/>
          </a:p>
          <a:p>
            <a:pPr marL="0" lvl="0" indent="0" algn="l" rtl="0">
              <a:lnSpc>
                <a:spcPct val="115000"/>
              </a:lnSpc>
              <a:spcBef>
                <a:spcPts val="1200"/>
              </a:spcBef>
              <a:spcAft>
                <a:spcPts val="0"/>
              </a:spcAft>
              <a:buClr>
                <a:schemeClr val="dk1"/>
              </a:buClr>
              <a:buSzPts val="1100"/>
              <a:buFont typeface="Arial"/>
              <a:buNone/>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a:t>
            </a:r>
            <a:r>
              <a:rPr sz="1000" dirty="0"/>
              <a:t> </a:t>
            </a:r>
            <a:r>
              <a:rPr lang="ru-RU" sz="1000" dirty="0"/>
              <a:t>Предыдущие исследования показали, что уровень заболеваемости раком шейки матки в тюрьмах примерно в 100 раз выше, чем у населения в целом. Факторы риска заражения ВПЧ совпадают с факторами риска тюремного заключения (поведение, сопряженное с высокой степенью риска, например наличие нескольких половых партнеров, ВИЧ-инфекция, курение). Кроме того, национальные программы скрининга на ВПЧ, которые позволяют выявить ВПЧ до того, как он вызовет рак, зачастую недоступны для женщин-заключенных.</a:t>
            </a:r>
            <a:endParaRPr sz="1000" dirty="0"/>
          </a:p>
          <a:p>
            <a:pPr marL="0" lvl="0" indent="0" algn="l" rtl="0">
              <a:lnSpc>
                <a:spcPct val="115000"/>
              </a:lnSpc>
              <a:spcBef>
                <a:spcPts val="1200"/>
              </a:spcBef>
              <a:spcAft>
                <a:spcPts val="0"/>
              </a:spcAft>
              <a:buSzPts val="1800"/>
              <a:buNone/>
            </a:pPr>
            <a:r>
              <a:rPr sz="1100" b="1" dirty="0" err="1"/>
              <a:t>Насколько</a:t>
            </a:r>
            <a:r>
              <a:rPr sz="1100" b="1" dirty="0"/>
              <a:t> </a:t>
            </a:r>
            <a:r>
              <a:rPr sz="1100" b="1" dirty="0" err="1"/>
              <a:t>эффективна</a:t>
            </a:r>
            <a:r>
              <a:rPr sz="1100" b="1" dirty="0"/>
              <a:t> </a:t>
            </a:r>
            <a:r>
              <a:rPr sz="1100" b="1" dirty="0" err="1"/>
              <a:t>вакцина</a:t>
            </a:r>
            <a:r>
              <a:rPr sz="1100" b="1" dirty="0"/>
              <a:t>? </a:t>
            </a:r>
            <a:r>
              <a:rPr lang="ru-RU" sz="1000" dirty="0"/>
              <a:t>Вакцинация на 99</a:t>
            </a:r>
            <a:r>
              <a:rPr lang="en-GB" sz="1000" dirty="0"/>
              <a:t> </a:t>
            </a:r>
            <a:r>
              <a:rPr lang="ru-RU" sz="1000" dirty="0"/>
              <a:t>% предотвращает рак шейки матки, изменения клеток, которые могут привести к раку, и генитальные бородавки. В зависимости от страны график вакцинации может включать от одной до трех доз. </a:t>
            </a:r>
            <a:endParaRPr sz="1000" dirty="0"/>
          </a:p>
          <a:p>
            <a:pPr marL="0" lvl="0" indent="0" algn="l" rtl="0">
              <a:lnSpc>
                <a:spcPct val="115000"/>
              </a:lnSpc>
              <a:spcBef>
                <a:spcPts val="1200"/>
              </a:spcBef>
              <a:spcAft>
                <a:spcPts val="1200"/>
              </a:spcAft>
              <a:buSzPts val="1800"/>
              <a:buNone/>
            </a:pPr>
            <a:r>
              <a:rPr sz="1100" b="1" dirty="0" err="1"/>
              <a:t>Насколько</a:t>
            </a:r>
            <a:r>
              <a:rPr sz="1100" b="1" dirty="0"/>
              <a:t> </a:t>
            </a:r>
            <a:r>
              <a:rPr sz="1100" b="1" dirty="0" err="1"/>
              <a:t>безопасна</a:t>
            </a:r>
            <a:r>
              <a:rPr sz="1100" b="1" dirty="0"/>
              <a:t> </a:t>
            </a:r>
            <a:r>
              <a:rPr sz="1100" b="1" dirty="0" err="1"/>
              <a:t>вакцина</a:t>
            </a:r>
            <a:r>
              <a:rPr sz="1100" b="1" dirty="0"/>
              <a:t>? </a:t>
            </a:r>
            <a:r>
              <a:rPr lang="ru-RU" sz="1000" dirty="0"/>
              <a:t>Вакцина против ВПЧ очень безопасна. К распространенным побочным эффектам относятся болезненность в месте введения иглы, небольшое повышение температуры и головная боль. Серьезные побочные эффекты, такие как крапивница и затрудненное дыхание, встречаются редко (примерно 1 на 10 000).</a:t>
            </a:r>
            <a:endParaRPr sz="1000" dirty="0"/>
          </a:p>
        </p:txBody>
      </p:sp>
      <p:sp>
        <p:nvSpPr>
          <p:cNvPr id="485" name="Google Shape;485;p42"/>
          <p:cNvSpPr/>
          <p:nvPr/>
        </p:nvSpPr>
        <p:spPr>
          <a:xfrm>
            <a:off x="1362775" y="4102150"/>
            <a:ext cx="6371700" cy="645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defRPr sz="1000" i="1">
                <a:solidFill>
                  <a:srgbClr val="000000"/>
                </a:solidFill>
                <a:latin typeface="Arial"/>
                <a:ea typeface="Arial"/>
                <a:cs typeface="Arial"/>
                <a:sym typeface="Arial"/>
              </a:defRPr>
            </a:pPr>
            <a:r>
              <a:rPr dirty="0" err="1"/>
              <a:t>Существует</a:t>
            </a:r>
            <a:r>
              <a:rPr dirty="0"/>
              <a:t> </a:t>
            </a:r>
            <a:r>
              <a:rPr dirty="0" err="1"/>
              <a:t>более</a:t>
            </a:r>
            <a:r>
              <a:rPr dirty="0"/>
              <a:t> 100 </a:t>
            </a:r>
            <a:r>
              <a:rPr dirty="0" err="1"/>
              <a:t>различных</a:t>
            </a:r>
            <a:r>
              <a:rPr dirty="0"/>
              <a:t> </a:t>
            </a:r>
            <a:r>
              <a:rPr dirty="0" err="1"/>
              <a:t>штаммов</a:t>
            </a:r>
            <a:r>
              <a:rPr dirty="0"/>
              <a:t> </a:t>
            </a:r>
            <a:r>
              <a:rPr dirty="0" err="1"/>
              <a:t>вируса</a:t>
            </a:r>
            <a:r>
              <a:rPr dirty="0"/>
              <a:t> ВПЧ. </a:t>
            </a:r>
            <a:r>
              <a:rPr dirty="0" err="1"/>
              <a:t>Некоторые</a:t>
            </a:r>
            <a:r>
              <a:rPr dirty="0"/>
              <a:t> </a:t>
            </a:r>
            <a:r>
              <a:rPr dirty="0" err="1"/>
              <a:t>из</a:t>
            </a:r>
            <a:r>
              <a:rPr dirty="0"/>
              <a:t> </a:t>
            </a:r>
            <a:r>
              <a:rPr dirty="0" err="1"/>
              <a:t>них</a:t>
            </a:r>
            <a:r>
              <a:rPr dirty="0"/>
              <a:t> </a:t>
            </a:r>
            <a:r>
              <a:rPr dirty="0" err="1"/>
              <a:t>вызывают</a:t>
            </a:r>
            <a:r>
              <a:rPr dirty="0"/>
              <a:t> </a:t>
            </a:r>
            <a:r>
              <a:rPr dirty="0" err="1"/>
              <a:t>генитальные</a:t>
            </a:r>
            <a:r>
              <a:rPr dirty="0"/>
              <a:t> </a:t>
            </a:r>
            <a:r>
              <a:rPr dirty="0" err="1"/>
              <a:t>бородавки</a:t>
            </a:r>
            <a:r>
              <a:rPr dirty="0"/>
              <a:t>, </a:t>
            </a:r>
            <a:r>
              <a:rPr dirty="0" err="1"/>
              <a:t>другие</a:t>
            </a:r>
            <a:r>
              <a:rPr dirty="0"/>
              <a:t> </a:t>
            </a:r>
            <a:r>
              <a:rPr lang="en-US" dirty="0"/>
              <a:t>–</a:t>
            </a:r>
            <a:r>
              <a:rPr dirty="0"/>
              <a:t> </a:t>
            </a:r>
            <a:r>
              <a:rPr dirty="0" err="1"/>
              <a:t>бородавки</a:t>
            </a:r>
            <a:r>
              <a:rPr lang="ru-RU" dirty="0"/>
              <a:t> на коже</a:t>
            </a:r>
            <a:r>
              <a:rPr dirty="0"/>
              <a:t>, </a:t>
            </a:r>
            <a:r>
              <a:rPr lang="ru-RU" dirty="0"/>
              <a:t>третьи </a:t>
            </a:r>
            <a:r>
              <a:rPr dirty="0" err="1"/>
              <a:t>связаны</a:t>
            </a:r>
            <a:r>
              <a:rPr dirty="0"/>
              <a:t> с </a:t>
            </a:r>
            <a:r>
              <a:rPr dirty="0" err="1"/>
              <a:t>раком</a:t>
            </a:r>
            <a:r>
              <a:rPr dirty="0"/>
              <a:t>. </a:t>
            </a:r>
            <a:r>
              <a:rPr dirty="0" err="1"/>
              <a:t>Некоторые</a:t>
            </a:r>
            <a:r>
              <a:rPr dirty="0"/>
              <a:t> </a:t>
            </a:r>
            <a:r>
              <a:rPr dirty="0" err="1"/>
              <a:t>вообще</a:t>
            </a:r>
            <a:r>
              <a:rPr dirty="0"/>
              <a:t> </a:t>
            </a:r>
            <a:r>
              <a:rPr dirty="0" err="1"/>
              <a:t>не</a:t>
            </a:r>
            <a:r>
              <a:rPr dirty="0"/>
              <a:t> </a:t>
            </a:r>
            <a:r>
              <a:rPr dirty="0" err="1"/>
              <a:t>вызывают</a:t>
            </a:r>
            <a:r>
              <a:rPr dirty="0"/>
              <a:t> </a:t>
            </a:r>
            <a:r>
              <a:rPr dirty="0" err="1"/>
              <a:t>заболеваний</a:t>
            </a:r>
            <a:r>
              <a:rPr dirty="0"/>
              <a:t>. </a:t>
            </a:r>
            <a:endParaRPr sz="1000" b="0" i="1" u="none" strike="noStrike" cap="none" dirty="0">
              <a:solidFill>
                <a:srgbClr val="000000"/>
              </a:solidFill>
              <a:latin typeface="Arial"/>
              <a:ea typeface="Arial"/>
              <a:cs typeface="Arial"/>
              <a:sym typeface="Arial"/>
            </a:endParaRPr>
          </a:p>
        </p:txBody>
      </p:sp>
      <p:sp>
        <p:nvSpPr>
          <p:cNvPr id="486" name="Google Shape;486;p42"/>
          <p:cNvSpPr/>
          <p:nvPr/>
        </p:nvSpPr>
        <p:spPr>
          <a:xfrm>
            <a:off x="1298300" y="3763775"/>
            <a:ext cx="1479300"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defRPr sz="1400" b="1">
                <a:solidFill>
                  <a:srgbClr val="000000"/>
                </a:solidFill>
                <a:latin typeface="Arial"/>
                <a:ea typeface="Arial"/>
                <a:cs typeface="Arial"/>
                <a:sym typeface="Arial"/>
              </a:defRPr>
            </a:pPr>
            <a:endParaRPr lang="ru-RU" dirty="0"/>
          </a:p>
          <a:p>
            <a:pPr lvl="0">
              <a:buSzPts val="1400"/>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487" name="Google Shape;487;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1"/>
        <p:cNvGrpSpPr/>
        <p:nvPr/>
      </p:nvGrpSpPr>
      <p:grpSpPr>
        <a:xfrm>
          <a:off x="0" y="0"/>
          <a:ext cx="0" cy="0"/>
          <a:chOff x="0" y="0"/>
          <a:chExt cx="0" cy="0"/>
        </a:xfrm>
      </p:grpSpPr>
      <p:sp>
        <p:nvSpPr>
          <p:cNvPr id="492" name="Google Shape;492;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5. </a:t>
            </a:r>
            <a:r>
              <a:rPr dirty="0" err="1"/>
              <a:t>Грипп</a:t>
            </a:r>
            <a:endParaRPr b="1" dirty="0"/>
          </a:p>
        </p:txBody>
      </p:sp>
      <p:sp>
        <p:nvSpPr>
          <p:cNvPr id="493" name="Google Shape;493;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fontScale="92500"/>
          </a:bodyPr>
          <a:lstStyle/>
          <a:p>
            <a:pPr marL="0" lvl="0" indent="0">
              <a:buNone/>
              <a:defRPr sz="1100"/>
            </a:pPr>
            <a:r>
              <a:rPr lang="ru-RU" sz="1100" dirty="0"/>
              <a:t>Грипп </a:t>
            </a:r>
            <a:r>
              <a:rPr lang="ru-RU" sz="1100" dirty="0">
                <a:solidFill>
                  <a:schemeClr val="bg2">
                    <a:lumMod val="75000"/>
                  </a:schemeClr>
                </a:solidFill>
              </a:rPr>
              <a:t>—</a:t>
            </a:r>
            <a:r>
              <a:rPr lang="ru-RU" sz="1100" dirty="0"/>
              <a:t> это заболевание, которое, как правило, наиболее распространено в зимний период. В зависимости от того, кто заболел, оно может протекать с проявлением легких симптомов гриппа, таких как кашель, головная боль и озноб, или может привести к пневмонии с летальным исходом. Это очень серьезное заболевание, которое в зимние месяцы создает огромную нагрузку на национальные системы здравоохранения по всему миру. Поэтому очень важно обеспечить высокий уровень вакцинации среди тех, кто более других </a:t>
            </a:r>
            <a:r>
              <a:rPr lang="ru-RU" dirty="0"/>
              <a:t>уязвим к</a:t>
            </a:r>
            <a:r>
              <a:rPr lang="ru-RU" sz="1100" dirty="0"/>
              <a:t> тяжелым симптомам гриппа, чтобы защитить их. </a:t>
            </a:r>
            <a:endParaRPr sz="1100" dirty="0"/>
          </a:p>
          <a:p>
            <a:pPr marL="0" lvl="0" indent="0">
              <a:spcBef>
                <a:spcPts val="1200"/>
              </a:spcBef>
              <a:spcAft>
                <a:spcPts val="1200"/>
              </a:spcAft>
              <a:buNone/>
              <a:defRPr sz="1100"/>
            </a:pPr>
            <a:r>
              <a:rPr lang="ru-RU" sz="1100" dirty="0"/>
              <a:t>Грипп </a:t>
            </a:r>
            <a:r>
              <a:rPr lang="ru-RU" sz="1100" dirty="0">
                <a:solidFill>
                  <a:schemeClr val="bg2">
                    <a:lumMod val="75000"/>
                  </a:schemeClr>
                </a:solidFill>
              </a:rPr>
              <a:t>—</a:t>
            </a:r>
            <a:r>
              <a:rPr lang="ru-RU" sz="1100" dirty="0"/>
              <a:t> это вирус, который постоянно меняется. Именно поэтому нам необходимо каждый год делать разные прививки, так как вакцина каждый год меняется, чтобы защитить от штаммов, которые, по прогнозам, будут циркулировать в сезон гриппа этого года. Тюрьмы </a:t>
            </a:r>
            <a:r>
              <a:rPr lang="ru-RU" sz="1100" dirty="0">
                <a:solidFill>
                  <a:schemeClr val="bg2">
                    <a:lumMod val="75000"/>
                  </a:schemeClr>
                </a:solidFill>
              </a:rPr>
              <a:t>—</a:t>
            </a:r>
            <a:r>
              <a:rPr lang="ru-RU" sz="1100" dirty="0"/>
              <a:t> это среда, где грипп может распространяться очень легко. Это связано с тем, что тюрьмы обычно переполнены, в них нет достаточной вентиляции или свежего воздуха. Кроме того, заключенные чаще</a:t>
            </a:r>
            <a:r>
              <a:rPr lang="ru-RU" dirty="0"/>
              <a:t> </a:t>
            </a:r>
            <a:r>
              <a:rPr lang="ru-RU" sz="1100" dirty="0"/>
              <a:t>получают серьезные осложнения после гриппа из-за их возраста или сопутствующих хронических заболеваний.</a:t>
            </a:r>
            <a:endParaRPr sz="1100" dirty="0"/>
          </a:p>
        </p:txBody>
      </p:sp>
      <p:sp>
        <p:nvSpPr>
          <p:cNvPr id="494" name="Google Shape;494;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9"/>
        <p:cNvGrpSpPr/>
        <p:nvPr/>
      </p:nvGrpSpPr>
      <p:grpSpPr>
        <a:xfrm>
          <a:off x="0" y="0"/>
          <a:ext cx="0" cy="0"/>
          <a:chOff x="0" y="0"/>
          <a:chExt cx="0" cy="0"/>
        </a:xfrm>
      </p:grpSpPr>
      <p:sp>
        <p:nvSpPr>
          <p:cNvPr id="110" name="Google Shape;110;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dirty="0" err="1"/>
              <a:t>Почему</a:t>
            </a:r>
            <a:r>
              <a:rPr dirty="0"/>
              <a:t> </a:t>
            </a:r>
            <a:r>
              <a:rPr dirty="0" err="1"/>
              <a:t>вакцинация</a:t>
            </a:r>
            <a:r>
              <a:rPr dirty="0"/>
              <a:t> в </a:t>
            </a:r>
            <a:r>
              <a:rPr dirty="0" err="1"/>
              <a:t>тюрьмах</a:t>
            </a:r>
            <a:r>
              <a:rPr dirty="0"/>
              <a:t> </a:t>
            </a:r>
            <a:r>
              <a:rPr lang="ru-RU" dirty="0"/>
              <a:t>важна</a:t>
            </a:r>
            <a:endParaRPr dirty="0"/>
          </a:p>
        </p:txBody>
      </p:sp>
      <p:sp>
        <p:nvSpPr>
          <p:cNvPr id="111" name="Google Shape;111;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buClr>
                <a:schemeClr val="dk1"/>
              </a:buClr>
              <a:buSzPts val="1100"/>
              <a:buNone/>
            </a:pPr>
            <a:r>
              <a:rPr lang="ru-RU" dirty="0"/>
              <a:t>Заключенные и персонал тюрем подвергаются повышенному риску контакта с инфекционными заболеваниями, ряд которых можно предотвратить с помощью вакцинации. Обеспечение высокого уровня вакцинации в тюрьмах может быть весьма эффективным средством предотвращения вспышек заболеваний и защиты заключенных и персонала тюрем, а также их друзей и родственников и всего населения в целом. </a:t>
            </a:r>
            <a:endParaRPr dirty="0"/>
          </a:p>
          <a:p>
            <a:pPr marL="0" lvl="0" indent="0" algn="l" rtl="0">
              <a:lnSpc>
                <a:spcPct val="115000"/>
              </a:lnSpc>
              <a:spcBef>
                <a:spcPts val="1200"/>
              </a:spcBef>
              <a:spcAft>
                <a:spcPts val="1200"/>
              </a:spcAft>
              <a:buSzPts val="1800"/>
              <a:buNone/>
            </a:pPr>
            <a:endParaRPr dirty="0"/>
          </a:p>
        </p:txBody>
      </p:sp>
      <p:sp>
        <p:nvSpPr>
          <p:cNvPr id="112" name="Google Shape;112;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8"/>
        <p:cNvGrpSpPr/>
        <p:nvPr/>
      </p:nvGrpSpPr>
      <p:grpSpPr>
        <a:xfrm>
          <a:off x="0" y="0"/>
          <a:ext cx="0" cy="0"/>
          <a:chOff x="0" y="0"/>
          <a:chExt cx="0" cy="0"/>
        </a:xfrm>
      </p:grpSpPr>
      <p:sp>
        <p:nvSpPr>
          <p:cNvPr id="499" name="Google Shape;499;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5. </a:t>
            </a:r>
            <a:r>
              <a:rPr dirty="0" err="1"/>
              <a:t>Грипп</a:t>
            </a:r>
            <a:endParaRPr b="1" dirty="0"/>
          </a:p>
        </p:txBody>
      </p:sp>
      <p:sp>
        <p:nvSpPr>
          <p:cNvPr id="500" name="Google Shape;500;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sz="1100" b="1" dirty="0" err="1"/>
              <a:t>Заболевание</a:t>
            </a:r>
            <a:r>
              <a:rPr sz="1100" b="1" dirty="0"/>
              <a:t>:</a:t>
            </a:r>
            <a:r>
              <a:rPr sz="1000" dirty="0"/>
              <a:t> </a:t>
            </a:r>
            <a:r>
              <a:rPr sz="1000" dirty="0" err="1"/>
              <a:t>грипп</a:t>
            </a:r>
            <a:endParaRPr sz="1000" dirty="0"/>
          </a:p>
          <a:p>
            <a:pPr marL="0" lvl="0" indent="0">
              <a:spcBef>
                <a:spcPts val="1200"/>
              </a:spcBef>
              <a:buNone/>
            </a:pPr>
            <a:r>
              <a:rPr lang="ru-RU" sz="1050" b="1" dirty="0"/>
              <a:t>Какие симптомы</a:t>
            </a:r>
            <a:r>
              <a:rPr sz="1100" b="1" dirty="0"/>
              <a:t>?</a:t>
            </a:r>
            <a:r>
              <a:rPr sz="1050" dirty="0"/>
              <a:t> </a:t>
            </a:r>
            <a:r>
              <a:rPr lang="ru-RU" sz="1000" dirty="0"/>
              <a:t>У людей, заболевших гриппом, может внезапно подняться температура, болеть тело, ощущаться усталость или истощение, появиться сухой кашель, боль в горле, головная боль, трудности со сном и потеря аппетита, диарея или боль в животе, чувство тошноты и недомогание.</a:t>
            </a:r>
            <a:endParaRPr sz="1000" dirty="0"/>
          </a:p>
          <a:p>
            <a:pPr marL="0" lvl="0" indent="0">
              <a:spcBef>
                <a:spcPts val="1200"/>
              </a:spcBef>
              <a:buNone/>
            </a:pPr>
            <a:r>
              <a:rPr lang="ru-RU" sz="1100" b="1" dirty="0"/>
              <a:t>Как протекает тяжелая форма заболевания</a:t>
            </a:r>
            <a:r>
              <a:rPr sz="1100" b="1" dirty="0"/>
              <a:t>?</a:t>
            </a:r>
            <a:r>
              <a:rPr sz="1050" dirty="0"/>
              <a:t> </a:t>
            </a:r>
            <a:r>
              <a:rPr lang="ru-RU" sz="1000" dirty="0"/>
              <a:t>У тяжелобольных людей может развиться пневмония, и они могут умереть. Ежегодно от гриппа умирает от 290 000 до 650 000 человек.</a:t>
            </a:r>
            <a:endParaRPr sz="1000" dirty="0"/>
          </a:p>
          <a:p>
            <a:pPr marL="0" lvl="0" indent="0">
              <a:spcBef>
                <a:spcPts val="1200"/>
              </a:spcBef>
              <a:spcAft>
                <a:spcPts val="1200"/>
              </a:spcAft>
              <a:buNone/>
            </a:pPr>
            <a:r>
              <a:rPr lang="ru-RU" sz="1050" b="1" dirty="0"/>
              <a:t>Как распространяется</a:t>
            </a:r>
            <a:r>
              <a:rPr sz="1100" b="1" dirty="0"/>
              <a:t>?</a:t>
            </a:r>
            <a:r>
              <a:rPr sz="1050" dirty="0"/>
              <a:t> </a:t>
            </a:r>
            <a:r>
              <a:rPr lang="ru-RU" sz="1000" dirty="0"/>
              <a:t>Грипп передается через кашель и чихание инфицированного человека. Вирус гриппа может жить на поверхностях и руках в течение 24 часов. Инфицированные люди могут избежать распространения вируса, если будут мыть руки и прикрывать рот салфеткой при кашле.</a:t>
            </a:r>
            <a:endParaRPr sz="1000" dirty="0"/>
          </a:p>
        </p:txBody>
      </p:sp>
      <p:pic>
        <p:nvPicPr>
          <p:cNvPr id="501" name="Google Shape;501;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502" name="Google Shape;502;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503" name="Google Shape;503;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07"/>
        <p:cNvGrpSpPr/>
        <p:nvPr/>
      </p:nvGrpSpPr>
      <p:grpSpPr>
        <a:xfrm>
          <a:off x="0" y="0"/>
          <a:ext cx="0" cy="0"/>
          <a:chOff x="0" y="0"/>
          <a:chExt cx="0" cy="0"/>
        </a:xfrm>
      </p:grpSpPr>
      <p:sp>
        <p:nvSpPr>
          <p:cNvPr id="508" name="Google Shape;508;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rmAutofit lnSpcReduction="10000"/>
          </a:bodyPr>
          <a:lstStyle/>
          <a:p>
            <a:pPr marL="0" lvl="0" indent="0">
              <a:buNone/>
            </a:pPr>
            <a:r>
              <a:rPr lang="ru-RU" sz="1100" b="1" dirty="0"/>
              <a:t>Кто подвержен риску заражения</a:t>
            </a:r>
            <a:r>
              <a:rPr sz="1100" b="1" dirty="0"/>
              <a:t>?</a:t>
            </a:r>
            <a:r>
              <a:rPr sz="1000" dirty="0"/>
              <a:t> </a:t>
            </a:r>
            <a:r>
              <a:rPr lang="ru-RU" sz="1000" dirty="0"/>
              <a:t>Риск заболеть гриппом есть у всех, но некоторые люди подвержены большему риску серьезных осложнений, например, пожилые люди, маленькие дети, люди с долговременными заболеваниями или слабой иммунной системой.</a:t>
            </a:r>
            <a:endParaRPr sz="1000" dirty="0"/>
          </a:p>
          <a:p>
            <a:pPr marL="0" lvl="0" indent="0" algn="l" rtl="0">
              <a:lnSpc>
                <a:spcPct val="115000"/>
              </a:lnSpc>
              <a:spcBef>
                <a:spcPts val="1200"/>
              </a:spcBef>
              <a:spcAft>
                <a:spcPts val="0"/>
              </a:spcAft>
              <a:buSzPts val="1800"/>
              <a:buNone/>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a:t>
            </a:r>
            <a:r>
              <a:rPr sz="1000" dirty="0"/>
              <a:t> </a:t>
            </a:r>
            <a:r>
              <a:rPr lang="ru-RU" sz="1000" dirty="0"/>
              <a:t>Из-за тесных условий содержания (например, общих камер) и плохой вентиляции инфекции, передающиеся по воздуху, такие как грипп, могут распространяться в тюрьмах очень быстро. Когда сотрудники заболевают гриппом в зимние месяцы, им приходится брать отгулы, что увеличивает нагрузку на оставшихся коллег по безопасному управлению тюрьмой. </a:t>
            </a:r>
            <a:endParaRPr sz="1000" dirty="0"/>
          </a:p>
          <a:p>
            <a:pPr marL="0" lvl="0" indent="0" algn="l" rtl="0">
              <a:lnSpc>
                <a:spcPct val="115000"/>
              </a:lnSpc>
              <a:spcBef>
                <a:spcPts val="1200"/>
              </a:spcBef>
              <a:spcAft>
                <a:spcPts val="0"/>
              </a:spcAft>
              <a:buClr>
                <a:schemeClr val="dk1"/>
              </a:buClr>
              <a:buSzPts val="1100"/>
              <a:buFont typeface="Arial"/>
              <a:buNone/>
            </a:pPr>
            <a:r>
              <a:rPr sz="1100" b="1" dirty="0" err="1"/>
              <a:t>Какие</a:t>
            </a:r>
            <a:r>
              <a:rPr sz="1100" b="1" dirty="0"/>
              <a:t> </a:t>
            </a:r>
            <a:r>
              <a:rPr sz="1100" b="1" dirty="0" err="1"/>
              <a:t>существуют</a:t>
            </a:r>
            <a:r>
              <a:rPr sz="1100" b="1" dirty="0"/>
              <a:t> </a:t>
            </a:r>
            <a:r>
              <a:rPr sz="1100" b="1" dirty="0" err="1"/>
              <a:t>вакцины</a:t>
            </a:r>
            <a:r>
              <a:rPr sz="1100" b="1" dirty="0"/>
              <a:t> </a:t>
            </a:r>
            <a:r>
              <a:rPr sz="1100" b="1" dirty="0" err="1"/>
              <a:t>против</a:t>
            </a:r>
            <a:r>
              <a:rPr sz="1100" b="1" dirty="0"/>
              <a:t> </a:t>
            </a:r>
            <a:r>
              <a:rPr sz="1100" b="1" dirty="0" err="1"/>
              <a:t>гриппа</a:t>
            </a:r>
            <a:r>
              <a:rPr sz="1100" b="1" dirty="0"/>
              <a:t>? </a:t>
            </a:r>
            <a:r>
              <a:rPr lang="ru-RU" sz="1000" dirty="0"/>
              <a:t>Вакцина против гриппа меняется каждый год. Существует несколько различных типов вакцины против гриппа. Выбор вакцины зависит от возраста и текущих рекомендаций. Она может вводиться в виде инъекции или реже в виде спрея в нос. </a:t>
            </a:r>
            <a:endParaRPr sz="1000" dirty="0"/>
          </a:p>
          <a:p>
            <a:pPr marL="0" lvl="0" indent="0" algn="l" rtl="0">
              <a:lnSpc>
                <a:spcPct val="115000"/>
              </a:lnSpc>
              <a:spcBef>
                <a:spcPts val="1200"/>
              </a:spcBef>
              <a:spcAft>
                <a:spcPts val="0"/>
              </a:spcAft>
              <a:buSzPts val="1800"/>
              <a:buNone/>
            </a:pPr>
            <a:r>
              <a:rPr sz="1100" b="1" dirty="0" err="1"/>
              <a:t>Насколько</a:t>
            </a:r>
            <a:r>
              <a:rPr sz="1100" b="1" dirty="0"/>
              <a:t> </a:t>
            </a:r>
            <a:r>
              <a:rPr sz="1100" b="1" dirty="0" err="1"/>
              <a:t>эффективна</a:t>
            </a:r>
            <a:r>
              <a:rPr sz="1100" b="1" dirty="0"/>
              <a:t> </a:t>
            </a:r>
            <a:r>
              <a:rPr sz="1100" b="1" dirty="0" err="1"/>
              <a:t>вакцина</a:t>
            </a:r>
            <a:r>
              <a:rPr sz="1100" b="1" dirty="0"/>
              <a:t>? </a:t>
            </a:r>
            <a:r>
              <a:rPr lang="ru-RU" sz="1000" dirty="0"/>
              <a:t>Эффективность вакцинации различается каждый год в зависимости от того, какие штаммы гриппа циркулируют, но обычно составляет около 50</a:t>
            </a:r>
            <a:r>
              <a:rPr lang="en-GB" sz="1000" dirty="0"/>
              <a:t> </a:t>
            </a:r>
            <a:r>
              <a:rPr lang="ru-RU" sz="1000" dirty="0"/>
              <a:t>%. Ежегодно необходимо вводить одну дозу вакцины против гриппа. </a:t>
            </a:r>
            <a:endParaRPr sz="1000" dirty="0"/>
          </a:p>
          <a:p>
            <a:pPr marL="0" lvl="0" indent="0" algn="l" rtl="0">
              <a:lnSpc>
                <a:spcPct val="115000"/>
              </a:lnSpc>
              <a:spcBef>
                <a:spcPts val="1200"/>
              </a:spcBef>
              <a:spcAft>
                <a:spcPts val="1200"/>
              </a:spcAft>
              <a:buSzPts val="1800"/>
              <a:buNone/>
            </a:pPr>
            <a:r>
              <a:rPr sz="1100" b="1" dirty="0" err="1"/>
              <a:t>Насколько</a:t>
            </a:r>
            <a:r>
              <a:rPr sz="1100" b="1" dirty="0"/>
              <a:t> </a:t>
            </a:r>
            <a:r>
              <a:rPr sz="1100" b="1" dirty="0" err="1"/>
              <a:t>безопасна</a:t>
            </a:r>
            <a:r>
              <a:rPr sz="1100" b="1" dirty="0"/>
              <a:t> </a:t>
            </a:r>
            <a:r>
              <a:rPr sz="1100" b="1" dirty="0" err="1"/>
              <a:t>вакцина</a:t>
            </a:r>
            <a:r>
              <a:rPr sz="1100" b="1" dirty="0"/>
              <a:t>? </a:t>
            </a:r>
            <a:r>
              <a:rPr lang="ru-RU" sz="1000" dirty="0"/>
              <a:t>Вакцина против гриппа очень безопасна. К распространенным побочным эффектам относятся болезненность в месте введения иглы, слегка повышенная температура и мышечные боли. </a:t>
            </a:r>
            <a:endParaRPr sz="1000" dirty="0"/>
          </a:p>
        </p:txBody>
      </p:sp>
      <p:sp>
        <p:nvSpPr>
          <p:cNvPr id="509" name="Google Shape;509;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defRPr sz="1050" i="1">
                <a:solidFill>
                  <a:srgbClr val="444746"/>
                </a:solidFill>
                <a:latin typeface="Roboto"/>
                <a:ea typeface="Roboto"/>
                <a:cs typeface="Roboto"/>
                <a:sym typeface="Roboto"/>
              </a:defRPr>
            </a:pPr>
            <a:r>
              <a:rPr dirty="0" err="1"/>
              <a:t>Всемирная</a:t>
            </a:r>
            <a:r>
              <a:rPr dirty="0"/>
              <a:t> </a:t>
            </a:r>
            <a:r>
              <a:rPr dirty="0" err="1"/>
              <a:t>организация</a:t>
            </a:r>
            <a:r>
              <a:rPr dirty="0"/>
              <a:t> </a:t>
            </a:r>
            <a:r>
              <a:rPr dirty="0" err="1"/>
              <a:t>здравоохранения</a:t>
            </a:r>
            <a:r>
              <a:rPr dirty="0"/>
              <a:t> (ВОЗ) </a:t>
            </a:r>
            <a:r>
              <a:rPr dirty="0" err="1"/>
              <a:t>ежегодно</a:t>
            </a:r>
            <a:r>
              <a:rPr dirty="0"/>
              <a:t> </a:t>
            </a:r>
            <a:r>
              <a:rPr dirty="0" err="1"/>
              <a:t>дает</a:t>
            </a:r>
            <a:r>
              <a:rPr dirty="0"/>
              <a:t> </a:t>
            </a:r>
            <a:r>
              <a:rPr dirty="0" err="1"/>
              <a:t>рекомендации</a:t>
            </a:r>
            <a:r>
              <a:rPr dirty="0"/>
              <a:t> </a:t>
            </a:r>
            <a:r>
              <a:rPr dirty="0" err="1"/>
              <a:t>по</a:t>
            </a:r>
            <a:r>
              <a:rPr dirty="0"/>
              <a:t> </a:t>
            </a:r>
            <a:r>
              <a:rPr dirty="0" err="1"/>
              <a:t>включению</a:t>
            </a:r>
            <a:r>
              <a:rPr dirty="0"/>
              <a:t> </a:t>
            </a:r>
            <a:r>
              <a:rPr dirty="0" err="1"/>
              <a:t>штаммов</a:t>
            </a:r>
            <a:r>
              <a:rPr dirty="0"/>
              <a:t> в </a:t>
            </a:r>
            <a:r>
              <a:rPr dirty="0" err="1"/>
              <a:t>вакцину</a:t>
            </a:r>
            <a:r>
              <a:rPr dirty="0"/>
              <a:t> </a:t>
            </a:r>
            <a:r>
              <a:rPr dirty="0" err="1"/>
              <a:t>против</a:t>
            </a:r>
            <a:r>
              <a:rPr dirty="0"/>
              <a:t> </a:t>
            </a:r>
            <a:r>
              <a:rPr dirty="0" err="1"/>
              <a:t>гриппа</a:t>
            </a:r>
            <a:r>
              <a:rPr dirty="0"/>
              <a:t> </a:t>
            </a:r>
            <a:r>
              <a:rPr lang="ru-RU" dirty="0"/>
              <a:t>после консультаций с </a:t>
            </a:r>
            <a:r>
              <a:rPr dirty="0" err="1"/>
              <a:t>международной</a:t>
            </a:r>
            <a:r>
              <a:rPr dirty="0"/>
              <a:t> </a:t>
            </a:r>
            <a:r>
              <a:rPr dirty="0" err="1"/>
              <a:t>групп</a:t>
            </a:r>
            <a:r>
              <a:rPr lang="ru-RU" dirty="0"/>
              <a:t>ой</a:t>
            </a:r>
            <a:r>
              <a:rPr dirty="0"/>
              <a:t> </a:t>
            </a:r>
            <a:r>
              <a:rPr dirty="0" err="1"/>
              <a:t>экспертов</a:t>
            </a:r>
            <a:r>
              <a:rPr dirty="0"/>
              <a:t>, </a:t>
            </a:r>
            <a:r>
              <a:rPr dirty="0" err="1"/>
              <a:t>которые</a:t>
            </a:r>
            <a:r>
              <a:rPr dirty="0"/>
              <a:t> </a:t>
            </a:r>
            <a:r>
              <a:rPr dirty="0" err="1"/>
              <a:t>постоянно</a:t>
            </a:r>
            <a:r>
              <a:rPr dirty="0"/>
              <a:t> </a:t>
            </a:r>
            <a:r>
              <a:rPr dirty="0" err="1"/>
              <a:t>анализируют</a:t>
            </a:r>
            <a:r>
              <a:rPr dirty="0"/>
              <a:t> </a:t>
            </a:r>
            <a:r>
              <a:rPr dirty="0" err="1"/>
              <a:t>активность</a:t>
            </a:r>
            <a:r>
              <a:rPr dirty="0"/>
              <a:t> </a:t>
            </a:r>
            <a:r>
              <a:rPr dirty="0" err="1"/>
              <a:t>гриппа</a:t>
            </a:r>
            <a:r>
              <a:rPr dirty="0"/>
              <a:t> и </a:t>
            </a:r>
            <a:r>
              <a:rPr lang="ru-RU" dirty="0"/>
              <a:t>отслеживают </a:t>
            </a:r>
            <a:r>
              <a:rPr dirty="0" err="1"/>
              <a:t>различные</a:t>
            </a:r>
            <a:r>
              <a:rPr dirty="0"/>
              <a:t> </a:t>
            </a:r>
            <a:r>
              <a:rPr dirty="0" err="1"/>
              <a:t>зимние</a:t>
            </a:r>
            <a:r>
              <a:rPr dirty="0"/>
              <a:t> </a:t>
            </a:r>
            <a:r>
              <a:rPr dirty="0" err="1"/>
              <a:t>сезоны</a:t>
            </a:r>
            <a:r>
              <a:rPr dirty="0"/>
              <a:t> </a:t>
            </a:r>
            <a:r>
              <a:rPr dirty="0" err="1"/>
              <a:t>гриппа</a:t>
            </a:r>
            <a:r>
              <a:rPr dirty="0"/>
              <a:t> </a:t>
            </a:r>
            <a:r>
              <a:rPr dirty="0" err="1"/>
              <a:t>по</a:t>
            </a:r>
            <a:r>
              <a:rPr dirty="0"/>
              <a:t> </a:t>
            </a:r>
            <a:r>
              <a:rPr dirty="0" err="1"/>
              <a:t>всему</a:t>
            </a:r>
            <a:r>
              <a:rPr dirty="0"/>
              <a:t> </a:t>
            </a:r>
            <a:r>
              <a:rPr dirty="0" err="1"/>
              <a:t>миру</a:t>
            </a:r>
            <a:r>
              <a:rPr dirty="0"/>
              <a:t>. </a:t>
            </a:r>
            <a:endParaRPr sz="1050" b="0" i="1" u="none" strike="noStrike" cap="none" dirty="0">
              <a:solidFill>
                <a:srgbClr val="444746"/>
              </a:solidFill>
              <a:latin typeface="Roboto"/>
              <a:ea typeface="Roboto"/>
              <a:cs typeface="Roboto"/>
              <a:sym typeface="Roboto"/>
            </a:endParaRPr>
          </a:p>
        </p:txBody>
      </p:sp>
      <p:sp>
        <p:nvSpPr>
          <p:cNvPr id="510" name="Google Shape;510;p45"/>
          <p:cNvSpPr/>
          <p:nvPr/>
        </p:nvSpPr>
        <p:spPr>
          <a:xfrm>
            <a:off x="1285700" y="3891350"/>
            <a:ext cx="1479300" cy="429900"/>
          </a:xfrm>
          <a:prstGeom prst="rect">
            <a:avLst/>
          </a:prstGeom>
          <a:solidFill>
            <a:srgbClr val="B9A4E6"/>
          </a:solidFill>
          <a:ln>
            <a:noFill/>
          </a:ln>
        </p:spPr>
        <p:txBody>
          <a:bodyPr spcFirstLastPara="1" wrap="square" lIns="91425" tIns="91425" rIns="91425" bIns="91425" anchor="ctr" anchorCtr="0">
            <a:noAutofit/>
          </a:bodyPr>
          <a:lstStyle/>
          <a:p>
            <a:pPr lvl="0">
              <a:buSzPts val="1300"/>
              <a:defRPr sz="1300" b="1">
                <a:solidFill>
                  <a:srgbClr val="000000"/>
                </a:solidFill>
                <a:latin typeface="Arial"/>
                <a:ea typeface="Arial"/>
                <a:cs typeface="Arial"/>
                <a:sym typeface="Arial"/>
              </a:defRPr>
            </a:pPr>
            <a:endParaRPr lang="ru-RU" dirty="0"/>
          </a:p>
          <a:p>
            <a:pPr lvl="0">
              <a:buSzPts val="1300"/>
              <a:defRPr sz="1300" b="1">
                <a:solidFill>
                  <a:srgbClr val="000000"/>
                </a:solidFill>
                <a:latin typeface="Arial"/>
                <a:ea typeface="Arial"/>
                <a:cs typeface="Arial"/>
                <a:sym typeface="Arial"/>
              </a:defRPr>
            </a:pPr>
            <a:r>
              <a:rPr lang="ru-RU" dirty="0"/>
              <a:t>А вы знали</a:t>
            </a:r>
            <a:r>
              <a:rPr dirty="0"/>
              <a:t>?
</a:t>
            </a:r>
            <a:endParaRPr sz="1300" b="1" i="0" u="none" strike="noStrike" cap="none" dirty="0">
              <a:solidFill>
                <a:srgbClr val="000000"/>
              </a:solidFill>
              <a:latin typeface="Arial"/>
              <a:ea typeface="Arial"/>
              <a:cs typeface="Arial"/>
              <a:sym typeface="Arial"/>
            </a:endParaRPr>
          </a:p>
        </p:txBody>
      </p:sp>
      <p:sp>
        <p:nvSpPr>
          <p:cNvPr id="511" name="Google Shape;51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5. </a:t>
            </a:r>
            <a:r>
              <a:rPr dirty="0" err="1"/>
              <a:t>Грипп</a:t>
            </a:r>
            <a:endParaRPr b="1" dirty="0"/>
          </a:p>
        </p:txBody>
      </p:sp>
      <p:sp>
        <p:nvSpPr>
          <p:cNvPr id="512" name="Google Shape;512;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16"/>
        <p:cNvGrpSpPr/>
        <p:nvPr/>
      </p:nvGrpSpPr>
      <p:grpSpPr>
        <a:xfrm>
          <a:off x="0" y="0"/>
          <a:ext cx="0" cy="0"/>
          <a:chOff x="0" y="0"/>
          <a:chExt cx="0" cy="0"/>
        </a:xfrm>
      </p:grpSpPr>
      <p:sp>
        <p:nvSpPr>
          <p:cNvPr id="517" name="Google Shape;517;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buNone/>
              <a:defRPr sz="1100"/>
            </a:pPr>
            <a:r>
              <a:rPr dirty="0"/>
              <a:t>COVID-19 </a:t>
            </a:r>
            <a:r>
              <a:rPr lang="ru-RU" dirty="0">
                <a:solidFill>
                  <a:schemeClr val="bg2">
                    <a:lumMod val="75000"/>
                  </a:schemeClr>
                </a:solidFill>
              </a:rPr>
              <a:t>—</a:t>
            </a:r>
            <a:r>
              <a:rPr dirty="0"/>
              <a:t> </a:t>
            </a:r>
            <a:r>
              <a:rPr dirty="0" err="1"/>
              <a:t>это</a:t>
            </a:r>
            <a:r>
              <a:rPr dirty="0"/>
              <a:t> </a:t>
            </a:r>
            <a:r>
              <a:rPr dirty="0" err="1"/>
              <a:t>заболевание</a:t>
            </a:r>
            <a:r>
              <a:rPr dirty="0"/>
              <a:t>, </a:t>
            </a:r>
            <a:r>
              <a:rPr dirty="0" err="1"/>
              <a:t>впервые</a:t>
            </a:r>
            <a:r>
              <a:rPr dirty="0"/>
              <a:t> </a:t>
            </a:r>
            <a:r>
              <a:rPr dirty="0" err="1"/>
              <a:t>появи</a:t>
            </a:r>
            <a:r>
              <a:rPr lang="ru-RU" dirty="0" err="1"/>
              <a:t>вшееся</a:t>
            </a:r>
            <a:r>
              <a:rPr dirty="0"/>
              <a:t> в 2019 </a:t>
            </a:r>
            <a:r>
              <a:rPr dirty="0" err="1"/>
              <a:t>году</a:t>
            </a:r>
            <a:r>
              <a:rPr dirty="0"/>
              <a:t>. </a:t>
            </a:r>
            <a:r>
              <a:rPr dirty="0" err="1"/>
              <a:t>Он</a:t>
            </a:r>
            <a:r>
              <a:rPr lang="ru-RU" dirty="0"/>
              <a:t>о</a:t>
            </a:r>
            <a:r>
              <a:rPr dirty="0"/>
              <a:t> </a:t>
            </a:r>
            <a:r>
              <a:rPr dirty="0" err="1"/>
              <a:t>распространил</a:t>
            </a:r>
            <a:r>
              <a:rPr lang="ru-RU" dirty="0"/>
              <a:t>о</a:t>
            </a:r>
            <a:r>
              <a:rPr dirty="0"/>
              <a:t>с</a:t>
            </a:r>
            <a:r>
              <a:rPr lang="ru-RU" dirty="0"/>
              <a:t>ь</a:t>
            </a:r>
            <a:r>
              <a:rPr dirty="0"/>
              <a:t> </a:t>
            </a:r>
            <a:r>
              <a:rPr dirty="0" err="1"/>
              <a:t>по</a:t>
            </a:r>
            <a:r>
              <a:rPr dirty="0"/>
              <a:t> </a:t>
            </a:r>
            <a:r>
              <a:rPr dirty="0" err="1"/>
              <a:t>всему</a:t>
            </a:r>
            <a:r>
              <a:rPr dirty="0"/>
              <a:t> </a:t>
            </a:r>
            <a:r>
              <a:rPr dirty="0" err="1"/>
              <a:t>миру</a:t>
            </a:r>
            <a:r>
              <a:rPr dirty="0"/>
              <a:t> и </a:t>
            </a:r>
            <a:r>
              <a:rPr dirty="0" err="1"/>
              <a:t>вызвал</a:t>
            </a:r>
            <a:r>
              <a:rPr lang="ru-RU" dirty="0"/>
              <a:t>о</a:t>
            </a:r>
            <a:r>
              <a:rPr dirty="0"/>
              <a:t> </a:t>
            </a:r>
            <a:r>
              <a:rPr dirty="0" err="1"/>
              <a:t>глобальную</a:t>
            </a:r>
            <a:r>
              <a:rPr dirty="0"/>
              <a:t> </a:t>
            </a:r>
            <a:r>
              <a:rPr dirty="0" err="1"/>
              <a:t>пандемию</a:t>
            </a:r>
            <a:r>
              <a:rPr dirty="0"/>
              <a:t>, </a:t>
            </a:r>
            <a:r>
              <a:rPr dirty="0" err="1"/>
              <a:t>которая</a:t>
            </a:r>
            <a:r>
              <a:rPr dirty="0"/>
              <a:t> </a:t>
            </a:r>
            <a:r>
              <a:rPr lang="ru-RU" sz="1100" dirty="0"/>
              <a:t>привела многие страны к прекращению функционирования в некоторых областях, поскольку люди были вынуждены оставаться в своих домах и социально дистанцироваться от окружающих. Вакцины, которые являются очень эффективными особенно против тяжелых форм заболевания, были быстро разработаны учеными по всему миру и в основном позволили миру вернуться к нормальной жизни</a:t>
            </a:r>
            <a:r>
              <a:rPr dirty="0"/>
              <a:t>.</a:t>
            </a:r>
            <a:endParaRPr sz="1100" dirty="0"/>
          </a:p>
          <a:p>
            <a:pPr marL="0" indent="0">
              <a:spcBef>
                <a:spcPts val="1200"/>
              </a:spcBef>
              <a:spcAft>
                <a:spcPts val="1200"/>
              </a:spcAft>
              <a:buNone/>
              <a:defRPr sz="1100"/>
            </a:pPr>
            <a:r>
              <a:rPr dirty="0"/>
              <a:t>COVID-19 </a:t>
            </a:r>
            <a:r>
              <a:rPr dirty="0" err="1"/>
              <a:t>может</a:t>
            </a:r>
            <a:r>
              <a:rPr dirty="0"/>
              <a:t> </a:t>
            </a:r>
            <a:r>
              <a:rPr dirty="0" err="1"/>
              <a:t>очень</a:t>
            </a:r>
            <a:r>
              <a:rPr dirty="0"/>
              <a:t> </a:t>
            </a:r>
            <a:r>
              <a:rPr dirty="0" err="1"/>
              <a:t>легко</a:t>
            </a:r>
            <a:r>
              <a:rPr dirty="0"/>
              <a:t> </a:t>
            </a:r>
            <a:r>
              <a:rPr lang="ru-RU" sz="1100" dirty="0"/>
              <a:t>распространяться в тюрьмах из-за тесных условий содержания и плохой вентиляции. Поэтому в тюрьмах необходимо поддерживать высокий уровень защиты. </a:t>
            </a:r>
          </a:p>
        </p:txBody>
      </p:sp>
      <p:sp>
        <p:nvSpPr>
          <p:cNvPr id="518" name="Google Shape;518;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6. COVID-19</a:t>
            </a:r>
            <a:endParaRPr b="1" dirty="0"/>
          </a:p>
        </p:txBody>
      </p:sp>
      <p:sp>
        <p:nvSpPr>
          <p:cNvPr id="519" name="Google Shape;519;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23"/>
        <p:cNvGrpSpPr/>
        <p:nvPr/>
      </p:nvGrpSpPr>
      <p:grpSpPr>
        <a:xfrm>
          <a:off x="0" y="0"/>
          <a:ext cx="0" cy="0"/>
          <a:chOff x="0" y="0"/>
          <a:chExt cx="0" cy="0"/>
        </a:xfrm>
      </p:grpSpPr>
      <p:sp>
        <p:nvSpPr>
          <p:cNvPr id="524" name="Google Shape;524;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sz="1000" b="1" dirty="0" err="1"/>
              <a:t>Заболевание</a:t>
            </a:r>
            <a:r>
              <a:rPr sz="900" b="1" dirty="0"/>
              <a:t>:</a:t>
            </a:r>
            <a:r>
              <a:rPr sz="900" dirty="0"/>
              <a:t> COVID-19</a:t>
            </a:r>
          </a:p>
          <a:p>
            <a:pPr marL="0" lvl="0" indent="0">
              <a:spcBef>
                <a:spcPts val="1200"/>
              </a:spcBef>
              <a:buNone/>
            </a:pPr>
            <a:r>
              <a:rPr lang="ru-RU" sz="1000" b="1" dirty="0"/>
              <a:t>Какие симптомы</a:t>
            </a:r>
            <a:r>
              <a:rPr sz="900" b="1" dirty="0"/>
              <a:t>?</a:t>
            </a:r>
            <a:r>
              <a:rPr sz="900" dirty="0"/>
              <a:t> </a:t>
            </a:r>
            <a:r>
              <a:rPr lang="ru-RU" sz="900" dirty="0"/>
              <a:t>У зараженных COVID-19 может быть высокая температура, кашель, боль в горле и головная боль, чувство усталости, ломота и боли в теле, потеря вкуса и обоняния. </a:t>
            </a:r>
            <a:endParaRPr sz="900" dirty="0"/>
          </a:p>
          <a:p>
            <a:pPr marL="0" lvl="0" indent="0">
              <a:spcBef>
                <a:spcPts val="1200"/>
              </a:spcBef>
              <a:buNone/>
            </a:pPr>
            <a:r>
              <a:rPr lang="ru-RU" sz="1000" b="1" dirty="0"/>
              <a:t>Как протекает тяжелая форма заболевания</a:t>
            </a:r>
            <a:r>
              <a:rPr sz="900" b="1" dirty="0"/>
              <a:t>?</a:t>
            </a:r>
            <a:r>
              <a:rPr sz="900" dirty="0"/>
              <a:t> </a:t>
            </a:r>
            <a:r>
              <a:rPr lang="ru-RU" sz="900" dirty="0"/>
              <a:t>У людей, тяжело больных COVID-19, может быть затрудненное дыхание, одышка, боль в груди, потеря речи или подвижности, а также спутанность сознания. В этих случаях люди могут умереть от COVID-19. Долговременным осложнением от COVID-19 является «затяжной COVID», который включает такие симптомы, как одышка, спутанность сознания и усталость.  </a:t>
            </a:r>
            <a:endParaRPr sz="900" dirty="0"/>
          </a:p>
          <a:p>
            <a:pPr marL="0" lvl="0" indent="0">
              <a:spcBef>
                <a:spcPts val="1200"/>
              </a:spcBef>
              <a:spcAft>
                <a:spcPts val="1200"/>
              </a:spcAft>
              <a:buNone/>
            </a:pPr>
            <a:r>
              <a:rPr lang="ru-RU" sz="1000" b="1" dirty="0"/>
              <a:t>Как распространяется</a:t>
            </a:r>
            <a:r>
              <a:rPr sz="900" b="1" dirty="0"/>
              <a:t>?</a:t>
            </a:r>
            <a:r>
              <a:rPr sz="900" dirty="0"/>
              <a:t> </a:t>
            </a:r>
            <a:r>
              <a:rPr lang="ru-RU" sz="900" dirty="0"/>
              <a:t>COVID-19 может распространяться через кашель или чихание инфицированных людей, а также при длительном нахождении в замкнутом пространстве вместе с инфицированным человеком.</a:t>
            </a:r>
            <a:endParaRPr sz="900" dirty="0"/>
          </a:p>
        </p:txBody>
      </p:sp>
      <p:pic>
        <p:nvPicPr>
          <p:cNvPr id="525" name="Google Shape;525;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26" name="Google Shape;526;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27" name="Google Shape;52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6. COVID-19</a:t>
            </a:r>
            <a:endParaRPr b="1" dirty="0"/>
          </a:p>
        </p:txBody>
      </p:sp>
      <p:sp>
        <p:nvSpPr>
          <p:cNvPr id="528" name="Google Shape;528;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32"/>
        <p:cNvGrpSpPr/>
        <p:nvPr/>
      </p:nvGrpSpPr>
      <p:grpSpPr>
        <a:xfrm>
          <a:off x="0" y="0"/>
          <a:ext cx="0" cy="0"/>
          <a:chOff x="0" y="0"/>
          <a:chExt cx="0" cy="0"/>
        </a:xfrm>
      </p:grpSpPr>
      <p:sp>
        <p:nvSpPr>
          <p:cNvPr id="533" name="Google Shape;533;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fontScale="92500" lnSpcReduction="10000"/>
          </a:bodyPr>
          <a:lstStyle/>
          <a:p>
            <a:pPr marL="0" lvl="0" indent="0">
              <a:buClr>
                <a:schemeClr val="dk1"/>
              </a:buClr>
              <a:buSzPts val="1100"/>
              <a:buNone/>
            </a:pPr>
            <a:r>
              <a:rPr lang="ru-RU" sz="1100" b="1" dirty="0"/>
              <a:t>Кто подвержен риску заражения</a:t>
            </a:r>
            <a:r>
              <a:rPr sz="1100" b="1" dirty="0"/>
              <a:t>?</a:t>
            </a:r>
            <a:r>
              <a:rPr sz="1000" dirty="0"/>
              <a:t> </a:t>
            </a:r>
            <a:r>
              <a:rPr lang="ru-RU" sz="1000" dirty="0"/>
              <a:t>Риск заразиться COVID-19 есть у всех, но некоторые люди подвержены большему риску серьезных осложнений, например пожилые люди, люди с ослабленной иммунной системой, а также люди с такими заболеваниями, как диабет или проблемы с сердцем.</a:t>
            </a:r>
            <a:endParaRPr sz="1000" dirty="0"/>
          </a:p>
          <a:p>
            <a:pPr marL="0" lvl="0" indent="0" algn="l" rtl="0">
              <a:lnSpc>
                <a:spcPct val="115000"/>
              </a:lnSpc>
              <a:spcBef>
                <a:spcPts val="1200"/>
              </a:spcBef>
              <a:spcAft>
                <a:spcPts val="0"/>
              </a:spcAft>
              <a:buClr>
                <a:schemeClr val="dk1"/>
              </a:buClr>
              <a:buSzPts val="1100"/>
              <a:buFont typeface="Arial"/>
              <a:buNone/>
            </a:pPr>
            <a:r>
              <a:rPr sz="1100" b="1" dirty="0" err="1"/>
              <a:t>Почему</a:t>
            </a:r>
            <a:r>
              <a:rPr sz="1100" b="1" dirty="0"/>
              <a:t> </a:t>
            </a:r>
            <a:r>
              <a:rPr sz="1100" b="1" dirty="0" err="1"/>
              <a:t>это</a:t>
            </a:r>
            <a:r>
              <a:rPr sz="1100" b="1" dirty="0"/>
              <a:t> </a:t>
            </a:r>
            <a:r>
              <a:rPr sz="1100" b="1" dirty="0" err="1"/>
              <a:t>важно</a:t>
            </a:r>
            <a:r>
              <a:rPr sz="1100" b="1" dirty="0"/>
              <a:t> в </a:t>
            </a:r>
            <a:r>
              <a:rPr sz="1100" b="1" dirty="0" err="1"/>
              <a:t>тюрьмах</a:t>
            </a:r>
            <a:r>
              <a:rPr sz="1100" b="1" dirty="0"/>
              <a:t>?</a:t>
            </a:r>
            <a:r>
              <a:rPr sz="1000" dirty="0"/>
              <a:t> </a:t>
            </a:r>
            <a:r>
              <a:rPr lang="ru-RU" sz="1000" dirty="0"/>
              <a:t>Из-за тесных условий содержания (например, общих камер) и плохой вентиляции инфекции, передающиеся по воздуху, такие как COVID-19, могут распространяться в тюрьмах очень быстро. Когда сотрудники заболевают COVID-19 в зимние месяцы, им приходится брать отгулы, что увеличивает нагрузку на оставшихся коллег по безопасному управлению тюрьмой. </a:t>
            </a:r>
            <a:endParaRPr sz="1000" dirty="0"/>
          </a:p>
          <a:p>
            <a:pPr marL="0" lvl="0" indent="0" algn="l" rtl="0">
              <a:lnSpc>
                <a:spcPct val="115000"/>
              </a:lnSpc>
              <a:spcBef>
                <a:spcPts val="1200"/>
              </a:spcBef>
              <a:spcAft>
                <a:spcPts val="0"/>
              </a:spcAft>
              <a:buSzPts val="1800"/>
              <a:buNone/>
            </a:pPr>
            <a:r>
              <a:rPr sz="1100" b="1" dirty="0" err="1"/>
              <a:t>Какие</a:t>
            </a:r>
            <a:r>
              <a:rPr sz="1100" b="1" dirty="0"/>
              <a:t> </a:t>
            </a:r>
            <a:r>
              <a:rPr sz="1100" b="1" dirty="0" err="1"/>
              <a:t>существуют</a:t>
            </a:r>
            <a:r>
              <a:rPr sz="1100" b="1" dirty="0"/>
              <a:t> </a:t>
            </a:r>
            <a:r>
              <a:rPr sz="1100" b="1" dirty="0" err="1"/>
              <a:t>вакцины</a:t>
            </a:r>
            <a:r>
              <a:rPr sz="1100" b="1" dirty="0"/>
              <a:t> </a:t>
            </a:r>
            <a:r>
              <a:rPr sz="1100" b="1" dirty="0" err="1"/>
              <a:t>против</a:t>
            </a:r>
            <a:r>
              <a:rPr sz="1100" b="1" dirty="0"/>
              <a:t> COVID-19?</a:t>
            </a:r>
            <a:r>
              <a:rPr sz="1000" b="1" dirty="0"/>
              <a:t> </a:t>
            </a:r>
            <a:r>
              <a:rPr lang="ru-RU" sz="1000" dirty="0"/>
              <a:t>Против COVID-19 было разработано и лицензировано для использования несколько различных вакцин, и в разных странах используются разные вакцины.</a:t>
            </a:r>
            <a:endParaRPr sz="1000" dirty="0"/>
          </a:p>
          <a:p>
            <a:pPr marL="0" lvl="0" indent="0" algn="l" rtl="0">
              <a:lnSpc>
                <a:spcPct val="115000"/>
              </a:lnSpc>
              <a:spcBef>
                <a:spcPts val="1200"/>
              </a:spcBef>
              <a:spcAft>
                <a:spcPts val="0"/>
              </a:spcAft>
              <a:buSzPts val="1800"/>
              <a:buNone/>
            </a:pPr>
            <a:r>
              <a:rPr sz="1100" b="1" dirty="0" err="1"/>
              <a:t>Насколько</a:t>
            </a:r>
            <a:r>
              <a:rPr sz="1100" b="1" dirty="0"/>
              <a:t> </a:t>
            </a:r>
            <a:r>
              <a:rPr sz="1100" b="1" dirty="0" err="1"/>
              <a:t>эффективна</a:t>
            </a:r>
            <a:r>
              <a:rPr sz="1100" b="1" dirty="0"/>
              <a:t> </a:t>
            </a:r>
            <a:r>
              <a:rPr sz="1100" b="1" dirty="0" err="1"/>
              <a:t>вакцина</a:t>
            </a:r>
            <a:r>
              <a:rPr sz="1100" b="1" dirty="0"/>
              <a:t>? </a:t>
            </a:r>
            <a:r>
              <a:rPr lang="ru-RU" sz="1000" dirty="0"/>
              <a:t>Эффективность вакцинации варьируется между типами вакцин и зависит от того, какой вариант COVID-19 циркулирует. Вакцины COVID-19 на </a:t>
            </a:r>
            <a:r>
              <a:rPr lang="ru-RU" sz="1000" dirty="0">
                <a:solidFill>
                  <a:schemeClr val="bg2">
                    <a:lumMod val="75000"/>
                  </a:schemeClr>
                </a:solidFill>
              </a:rPr>
              <a:t>70—100</a:t>
            </a:r>
            <a:r>
              <a:rPr lang="en-GB" sz="1000" dirty="0">
                <a:solidFill>
                  <a:schemeClr val="bg2">
                    <a:lumMod val="75000"/>
                  </a:schemeClr>
                </a:solidFill>
              </a:rPr>
              <a:t> </a:t>
            </a:r>
            <a:r>
              <a:rPr lang="ru-RU" sz="1000" dirty="0"/>
              <a:t>% предотвращают тяжелое заболевание или госпитализацию. Однако иммунитет от вакцины недолговечен, и его необходимо укреплять с помощью бустерных доз вакцины. </a:t>
            </a:r>
            <a:endParaRPr sz="1000" dirty="0"/>
          </a:p>
          <a:p>
            <a:pPr marL="0" lvl="0" indent="0" algn="l" rtl="0">
              <a:lnSpc>
                <a:spcPct val="115000"/>
              </a:lnSpc>
              <a:spcBef>
                <a:spcPts val="1200"/>
              </a:spcBef>
              <a:spcAft>
                <a:spcPts val="1200"/>
              </a:spcAft>
              <a:buSzPts val="1800"/>
              <a:buNone/>
            </a:pPr>
            <a:r>
              <a:rPr sz="1100" b="1" dirty="0" err="1"/>
              <a:t>Насколько</a:t>
            </a:r>
            <a:r>
              <a:rPr sz="1100" b="1" dirty="0"/>
              <a:t> </a:t>
            </a:r>
            <a:r>
              <a:rPr sz="1100" b="1" dirty="0" err="1"/>
              <a:t>безопасна</a:t>
            </a:r>
            <a:r>
              <a:rPr sz="1100" b="1" dirty="0"/>
              <a:t> </a:t>
            </a:r>
            <a:r>
              <a:rPr sz="1100" b="1" dirty="0" err="1"/>
              <a:t>вакцина</a:t>
            </a:r>
            <a:r>
              <a:rPr sz="1100" b="1" dirty="0"/>
              <a:t>?</a:t>
            </a:r>
            <a:r>
              <a:rPr sz="1000" dirty="0"/>
              <a:t> </a:t>
            </a:r>
            <a:r>
              <a:rPr lang="ru-RU" sz="1000" dirty="0"/>
              <a:t>К распространенным побочным эффектам относятся покраснение, твердость или припухлость в месте введения иглы, чувство усталости, головная боль, ломота, легкие гриппоподобные симптомы. Более серьезные или длительные побочные эффекты вакцины COVID-19 возможны, но встречаются крайне редко.</a:t>
            </a:r>
            <a:endParaRPr sz="1000" dirty="0"/>
          </a:p>
        </p:txBody>
      </p:sp>
      <p:sp>
        <p:nvSpPr>
          <p:cNvPr id="534" name="Google Shape;534;p48"/>
          <p:cNvSpPr/>
          <p:nvPr/>
        </p:nvSpPr>
        <p:spPr>
          <a:xfrm>
            <a:off x="1328850" y="4149825"/>
            <a:ext cx="6371700" cy="750900"/>
          </a:xfrm>
          <a:prstGeom prst="rect">
            <a:avLst/>
          </a:prstGeom>
          <a:solidFill>
            <a:srgbClr val="D9D2E9"/>
          </a:solidFill>
          <a:ln>
            <a:noFill/>
          </a:ln>
        </p:spPr>
        <p:txBody>
          <a:bodyPr spcFirstLastPara="1" wrap="square" lIns="91425" tIns="91425" rIns="91425" bIns="91425" anchor="ctr" anchorCtr="0">
            <a:noAutofit/>
          </a:bodyPr>
          <a:lstStyle/>
          <a:p>
            <a:pPr lvl="0">
              <a:buSzPts val="1000"/>
              <a:defRPr sz="1000" i="1">
                <a:solidFill>
                  <a:srgbClr val="000000"/>
                </a:solidFill>
                <a:latin typeface="Arial"/>
                <a:ea typeface="Arial"/>
                <a:cs typeface="Arial"/>
                <a:sym typeface="Arial"/>
              </a:defRPr>
            </a:pPr>
            <a:r>
              <a:rPr lang="ru-RU" dirty="0"/>
              <a:t>У COVID-19 есть две особенности, которые привели к пандемии: он очень быстро передается и может вызывать очень тяжелые заболевания. Это означает, что он быстро распространяется среди населения и может привести к очень тяжелым заболеваниям или смерти, поэтому очень важно защитить себя от этой болезни.</a:t>
            </a:r>
            <a:endParaRPr sz="1000" b="0" i="1" u="none" strike="noStrike" cap="none" dirty="0">
              <a:solidFill>
                <a:srgbClr val="000000"/>
              </a:solidFill>
              <a:latin typeface="Arial"/>
              <a:ea typeface="Arial"/>
              <a:cs typeface="Arial"/>
              <a:sym typeface="Arial"/>
            </a:endParaRPr>
          </a:p>
        </p:txBody>
      </p:sp>
      <p:sp>
        <p:nvSpPr>
          <p:cNvPr id="535" name="Google Shape;535;p48"/>
          <p:cNvSpPr/>
          <p:nvPr/>
        </p:nvSpPr>
        <p:spPr>
          <a:xfrm>
            <a:off x="1264375" y="3773660"/>
            <a:ext cx="1479300" cy="429900"/>
          </a:xfrm>
          <a:prstGeom prst="rect">
            <a:avLst/>
          </a:prstGeom>
          <a:solidFill>
            <a:srgbClr val="B9A4E6"/>
          </a:solidFill>
          <a:ln>
            <a:noFill/>
          </a:ln>
        </p:spPr>
        <p:txBody>
          <a:bodyPr spcFirstLastPara="1" wrap="square" lIns="91425" tIns="91425" rIns="91425" bIns="91425" anchor="ctr" anchorCtr="0">
            <a:noAutofit/>
          </a:bodyPr>
          <a:lstStyle/>
          <a:p>
            <a:pPr lvl="0">
              <a:buSzPts val="1400"/>
              <a:defRPr sz="1400" b="1">
                <a:solidFill>
                  <a:srgbClr val="000000"/>
                </a:solidFill>
                <a:latin typeface="Arial"/>
                <a:ea typeface="Arial"/>
                <a:cs typeface="Arial"/>
                <a:sym typeface="Arial"/>
              </a:defRPr>
            </a:pPr>
            <a:endParaRPr lang="ru-RU" dirty="0"/>
          </a:p>
          <a:p>
            <a:pPr lvl="0">
              <a:buSzPts val="1400"/>
              <a:defRPr sz="1400" b="1">
                <a:solidFill>
                  <a:srgbClr val="000000"/>
                </a:solidFill>
                <a:latin typeface="Arial"/>
                <a:ea typeface="Arial"/>
                <a:cs typeface="Arial"/>
                <a:sym typeface="Arial"/>
              </a:defRPr>
            </a:pPr>
            <a:r>
              <a:rPr lang="ru-RU" dirty="0"/>
              <a:t>А вы знали</a:t>
            </a:r>
            <a:r>
              <a:rPr dirty="0"/>
              <a:t>?
</a:t>
            </a:r>
            <a:endParaRPr sz="1400" b="1" i="0" u="none" strike="noStrike" cap="none" dirty="0">
              <a:solidFill>
                <a:srgbClr val="000000"/>
              </a:solidFill>
              <a:latin typeface="Arial"/>
              <a:ea typeface="Arial"/>
              <a:cs typeface="Arial"/>
              <a:sym typeface="Arial"/>
            </a:endParaRPr>
          </a:p>
        </p:txBody>
      </p:sp>
      <p:sp>
        <p:nvSpPr>
          <p:cNvPr id="536" name="Google Shape;53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6. COVID-19</a:t>
            </a:r>
            <a:endParaRPr b="1" dirty="0"/>
          </a:p>
        </p:txBody>
      </p:sp>
      <p:sp>
        <p:nvSpPr>
          <p:cNvPr id="537" name="Google Shape;537;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1"/>
        <p:cNvGrpSpPr/>
        <p:nvPr/>
      </p:nvGrpSpPr>
      <p:grpSpPr>
        <a:xfrm>
          <a:off x="0" y="0"/>
          <a:ext cx="0" cy="0"/>
          <a:chOff x="0" y="0"/>
          <a:chExt cx="0" cy="0"/>
        </a:xfrm>
      </p:grpSpPr>
      <p:sp>
        <p:nvSpPr>
          <p:cNvPr id="542" name="Google Shape;54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defRPr b="1"/>
            </a:pPr>
            <a:r>
              <a:rPr dirty="0" err="1"/>
              <a:t>Статья</a:t>
            </a:r>
            <a:r>
              <a:rPr dirty="0"/>
              <a:t> 7. </a:t>
            </a:r>
            <a:r>
              <a:rPr dirty="0" err="1"/>
              <a:t>Хотите</a:t>
            </a:r>
            <a:r>
              <a:rPr dirty="0"/>
              <a:t> </a:t>
            </a:r>
            <a:r>
              <a:rPr lang="ru-RU" dirty="0"/>
              <a:t>узнать больше</a:t>
            </a:r>
            <a:r>
              <a:rPr dirty="0"/>
              <a:t>? </a:t>
            </a:r>
            <a:endParaRPr b="1" dirty="0"/>
          </a:p>
          <a:p>
            <a:pPr marL="0" lvl="0" indent="0" algn="ctr" rtl="0">
              <a:lnSpc>
                <a:spcPct val="100000"/>
              </a:lnSpc>
              <a:spcBef>
                <a:spcPts val="0"/>
              </a:spcBef>
              <a:spcAft>
                <a:spcPts val="0"/>
              </a:spcAft>
              <a:buSzPct val="111111"/>
              <a:buNone/>
            </a:pPr>
            <a:endParaRPr dirty="0"/>
          </a:p>
        </p:txBody>
      </p:sp>
      <p:sp>
        <p:nvSpPr>
          <p:cNvPr id="543" name="Google Shape;543;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 минута</a:t>
            </a:r>
            <a:endParaRPr sz="1400" b="1" i="0" u="none" strike="noStrike" cap="none">
              <a:solidFill>
                <a:srgbClr val="8E7CC3"/>
              </a:solidFill>
              <a:latin typeface="Arial"/>
              <a:ea typeface="Arial"/>
              <a:cs typeface="Arial"/>
              <a:sym typeface="Arial"/>
            </a:endParaRPr>
          </a:p>
        </p:txBody>
      </p:sp>
      <p:sp>
        <p:nvSpPr>
          <p:cNvPr id="544" name="Google Shape;544;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ru-RU" dirty="0"/>
              <a:t>Больше информации по </a:t>
            </a:r>
            <a:r>
              <a:rPr dirty="0" err="1"/>
              <a:t>следующи</a:t>
            </a:r>
            <a:r>
              <a:rPr lang="ru-RU" dirty="0"/>
              <a:t>м вопросам</a:t>
            </a:r>
            <a:r>
              <a:rPr dirty="0"/>
              <a:t> </a:t>
            </a:r>
            <a:r>
              <a:rPr dirty="0" err="1"/>
              <a:t>мож</a:t>
            </a:r>
            <a:r>
              <a:rPr lang="ru-RU" dirty="0"/>
              <a:t>но</a:t>
            </a:r>
            <a:r>
              <a:rPr dirty="0"/>
              <a:t> </a:t>
            </a:r>
            <a:r>
              <a:rPr lang="ru-RU" dirty="0"/>
              <a:t>найти в указанных разделах</a:t>
            </a:r>
            <a:r>
              <a:rPr dirty="0"/>
              <a:t>:</a:t>
            </a:r>
          </a:p>
          <a:p>
            <a:pPr marL="457200" lvl="0" indent="-342900" algn="l" rtl="0">
              <a:lnSpc>
                <a:spcPct val="115000"/>
              </a:lnSpc>
              <a:spcBef>
                <a:spcPts val="1200"/>
              </a:spcBef>
              <a:spcAft>
                <a:spcPts val="0"/>
              </a:spcAft>
              <a:buSzPts val="1800"/>
              <a:buChar char="●"/>
              <a:defRPr u="sng">
                <a:solidFill>
                  <a:schemeClr val="hlink"/>
                </a:solidFill>
                <a:hlinkClick r:id="rId3" action="ppaction://hlinksldjump"/>
              </a:defRPr>
            </a:pPr>
            <a:r>
              <a:rPr dirty="0" err="1"/>
              <a:t>Что</a:t>
            </a:r>
            <a:r>
              <a:rPr dirty="0"/>
              <a:t> </a:t>
            </a:r>
            <a:r>
              <a:rPr dirty="0" err="1"/>
              <a:t>такое</a:t>
            </a:r>
            <a:r>
              <a:rPr dirty="0"/>
              <a:t> </a:t>
            </a:r>
            <a:r>
              <a:rPr dirty="0" err="1"/>
              <a:t>вирусы</a:t>
            </a:r>
            <a:r>
              <a:rPr dirty="0"/>
              <a:t> и </a:t>
            </a:r>
            <a:r>
              <a:rPr dirty="0" err="1"/>
              <a:t>бактерии</a:t>
            </a:r>
            <a:r>
              <a:rPr dirty="0"/>
              <a:t>?</a:t>
            </a:r>
          </a:p>
          <a:p>
            <a:pPr marL="457200" lvl="0" indent="-342900" algn="l" rtl="0">
              <a:lnSpc>
                <a:spcPct val="115000"/>
              </a:lnSpc>
              <a:spcBef>
                <a:spcPts val="0"/>
              </a:spcBef>
              <a:spcAft>
                <a:spcPts val="0"/>
              </a:spcAft>
              <a:buSzPts val="1800"/>
              <a:buChar char="●"/>
              <a:defRPr u="sng">
                <a:solidFill>
                  <a:schemeClr val="hlink"/>
                </a:solidFill>
                <a:hlinkClick r:id="rId4" action="ppaction://hlinksldjump"/>
              </a:defRPr>
            </a:pPr>
            <a:r>
              <a:rPr dirty="0" err="1"/>
              <a:t>Как</a:t>
            </a:r>
            <a:r>
              <a:rPr dirty="0"/>
              <a:t> </a:t>
            </a:r>
            <a:r>
              <a:rPr dirty="0" err="1"/>
              <a:t>работает</a:t>
            </a:r>
            <a:r>
              <a:rPr dirty="0"/>
              <a:t> </a:t>
            </a:r>
            <a:r>
              <a:rPr lang="ru-RU" dirty="0"/>
              <a:t>наша иммунная </a:t>
            </a:r>
            <a:r>
              <a:rPr dirty="0" err="1"/>
              <a:t>система</a:t>
            </a:r>
            <a:r>
              <a:rPr dirty="0"/>
              <a:t>?</a:t>
            </a:r>
          </a:p>
          <a:p>
            <a:pPr marL="457200" lvl="0" indent="-342900" algn="l" rtl="0">
              <a:lnSpc>
                <a:spcPct val="115000"/>
              </a:lnSpc>
              <a:spcBef>
                <a:spcPts val="0"/>
              </a:spcBef>
              <a:spcAft>
                <a:spcPts val="0"/>
              </a:spcAft>
              <a:buSzPts val="1800"/>
              <a:buChar char="●"/>
              <a:defRPr u="sng">
                <a:solidFill>
                  <a:schemeClr val="hlink"/>
                </a:solidFill>
                <a:hlinkClick r:id="rId5" action="ppaction://hlinksldjump"/>
              </a:defRPr>
            </a:pPr>
            <a:r>
              <a:rPr dirty="0" err="1"/>
              <a:t>Что</a:t>
            </a:r>
            <a:r>
              <a:rPr dirty="0"/>
              <a:t> </a:t>
            </a:r>
            <a:r>
              <a:rPr dirty="0" err="1"/>
              <a:t>такое</a:t>
            </a:r>
            <a:r>
              <a:rPr dirty="0"/>
              <a:t> </a:t>
            </a:r>
            <a:r>
              <a:rPr dirty="0" err="1"/>
              <a:t>вакцины</a:t>
            </a:r>
            <a:r>
              <a:rPr dirty="0"/>
              <a:t> и </a:t>
            </a:r>
            <a:r>
              <a:rPr dirty="0" err="1"/>
              <a:t>как</a:t>
            </a:r>
            <a:r>
              <a:rPr dirty="0"/>
              <a:t> </a:t>
            </a:r>
            <a:r>
              <a:rPr dirty="0" err="1"/>
              <a:t>они</a:t>
            </a:r>
            <a:r>
              <a:rPr dirty="0"/>
              <a:t> </a:t>
            </a:r>
            <a:r>
              <a:rPr dirty="0" err="1"/>
              <a:t>работают</a:t>
            </a:r>
            <a:r>
              <a:rPr dirty="0"/>
              <a:t>? </a:t>
            </a:r>
          </a:p>
          <a:p>
            <a:pPr marL="457200" lvl="0" indent="-342900" algn="l" rtl="0">
              <a:lnSpc>
                <a:spcPct val="115000"/>
              </a:lnSpc>
              <a:spcBef>
                <a:spcPts val="0"/>
              </a:spcBef>
              <a:spcAft>
                <a:spcPts val="0"/>
              </a:spcAft>
              <a:buSzPts val="1800"/>
              <a:buChar char="●"/>
              <a:defRPr u="sng">
                <a:solidFill>
                  <a:schemeClr val="hlink"/>
                </a:solidFill>
                <a:hlinkClick r:id="rId6" action="ppaction://hlinksldjump"/>
              </a:defRPr>
            </a:pPr>
            <a:r>
              <a:rPr dirty="0" err="1"/>
              <a:t>Как</a:t>
            </a:r>
            <a:r>
              <a:rPr dirty="0"/>
              <a:t> </a:t>
            </a:r>
            <a:r>
              <a:rPr dirty="0" err="1"/>
              <a:t>оценивается</a:t>
            </a:r>
            <a:r>
              <a:rPr dirty="0"/>
              <a:t> и </a:t>
            </a:r>
            <a:r>
              <a:rPr dirty="0" err="1"/>
              <a:t>контролируется</a:t>
            </a:r>
            <a:r>
              <a:rPr dirty="0"/>
              <a:t> </a:t>
            </a:r>
            <a:r>
              <a:rPr dirty="0" err="1"/>
              <a:t>безопасность</a:t>
            </a:r>
            <a:r>
              <a:rPr dirty="0"/>
              <a:t> и </a:t>
            </a:r>
            <a:r>
              <a:rPr dirty="0" err="1"/>
              <a:t>эффективность</a:t>
            </a:r>
            <a:r>
              <a:rPr dirty="0"/>
              <a:t> </a:t>
            </a:r>
            <a:r>
              <a:rPr dirty="0" err="1"/>
              <a:t>вакцин</a:t>
            </a:r>
            <a:r>
              <a:rPr dirty="0"/>
              <a:t>?</a:t>
            </a:r>
          </a:p>
          <a:p>
            <a:pPr marL="457200" lvl="0" indent="0" algn="l" rtl="0">
              <a:lnSpc>
                <a:spcPct val="115000"/>
              </a:lnSpc>
              <a:spcBef>
                <a:spcPts val="1200"/>
              </a:spcBef>
              <a:spcAft>
                <a:spcPts val="1200"/>
              </a:spcAft>
              <a:buSzPts val="18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7. </a:t>
            </a:r>
            <a:r>
              <a:rPr lang="ru-RU" dirty="0"/>
              <a:t>Хотите узнать больше</a:t>
            </a:r>
            <a:r>
              <a:rPr dirty="0"/>
              <a:t>? </a:t>
            </a:r>
            <a:endParaRPr b="1" dirty="0"/>
          </a:p>
          <a:p>
            <a:pPr marL="0" lvl="0" indent="0" algn="ctr" rtl="0">
              <a:lnSpc>
                <a:spcPct val="100000"/>
              </a:lnSpc>
              <a:spcBef>
                <a:spcPts val="0"/>
              </a:spcBef>
              <a:spcAft>
                <a:spcPts val="0"/>
              </a:spcAft>
              <a:buSzPct val="111111"/>
              <a:buNone/>
            </a:pPr>
            <a:endParaRPr dirty="0"/>
          </a:p>
        </p:txBody>
      </p:sp>
      <p:pic>
        <p:nvPicPr>
          <p:cNvPr id="550" name="Google Shape;550;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51" name="Google Shape;551;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52" name="Google Shape;552;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53" name="Google Shape;553;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54" name="Google Shape;554;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55" name="Google Shape;555;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56" name="Google Shape;556;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
        <p:nvSpPr>
          <p:cNvPr id="557" name="Google Shape;557;p50"/>
          <p:cNvSpPr txBox="1">
            <a:spLocks noGrp="1"/>
          </p:cNvSpPr>
          <p:nvPr>
            <p:ph type="body" idx="1"/>
          </p:nvPr>
        </p:nvSpPr>
        <p:spPr>
          <a:xfrm>
            <a:off x="311700" y="1085155"/>
            <a:ext cx="8520600" cy="2637000"/>
          </a:xfrm>
          <a:prstGeom prst="rect">
            <a:avLst/>
          </a:prstGeom>
          <a:noFill/>
          <a:ln>
            <a:noFill/>
          </a:ln>
        </p:spPr>
        <p:txBody>
          <a:bodyPr spcFirstLastPara="1" wrap="square" lIns="91425" tIns="91425" rIns="91425" bIns="91425" anchor="t" anchorCtr="0">
            <a:normAutofit fontScale="92500"/>
          </a:bodyPr>
          <a:lstStyle/>
          <a:p>
            <a:pPr marL="0" lvl="0" indent="0">
              <a:spcAft>
                <a:spcPts val="1200"/>
              </a:spcAft>
              <a:buClr>
                <a:schemeClr val="dk1"/>
              </a:buClr>
              <a:buSzPts val="1100"/>
              <a:buNone/>
            </a:pPr>
            <a:r>
              <a:rPr lang="ru-RU" dirty="0"/>
              <a:t>В каждой стране существует свой график вакцинации, составленный национальными экспертами и научными консультантами в зависимости от того, какие заболевания чаще всего встречаются в их странах и какие вакцины они предпочитают предлагать. Этот график объясняет, в каком возрасте младенцам, детям и взрослым следует делать прививки. Если вы хотите узнать больше о графике вакцинации в вашей стране, перейдите по ссылкам слева, чтобы получить доступ к графику вакцинации в вашей стране. </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1"/>
        <p:cNvGrpSpPr/>
        <p:nvPr/>
      </p:nvGrpSpPr>
      <p:grpSpPr>
        <a:xfrm>
          <a:off x="0" y="0"/>
          <a:ext cx="0" cy="0"/>
          <a:chOff x="0" y="0"/>
          <a:chExt cx="0" cy="0"/>
        </a:xfrm>
      </p:grpSpPr>
      <p:sp>
        <p:nvSpPr>
          <p:cNvPr id="562" name="Google Shape;56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7. </a:t>
            </a:r>
            <a:r>
              <a:rPr lang="ru-RU" dirty="0"/>
              <a:t>Хотите узнать больше</a:t>
            </a:r>
            <a:r>
              <a:rPr dirty="0"/>
              <a:t>? </a:t>
            </a:r>
            <a:endParaRPr b="1" dirty="0"/>
          </a:p>
          <a:p>
            <a:pPr marL="0" lvl="0" indent="0" algn="ctr" rtl="0">
              <a:lnSpc>
                <a:spcPct val="100000"/>
              </a:lnSpc>
              <a:spcBef>
                <a:spcPts val="0"/>
              </a:spcBef>
              <a:spcAft>
                <a:spcPts val="0"/>
              </a:spcAft>
              <a:buSzPct val="111111"/>
              <a:buNone/>
            </a:pPr>
            <a:endParaRPr dirty="0"/>
          </a:p>
        </p:txBody>
      </p:sp>
      <p:sp>
        <p:nvSpPr>
          <p:cNvPr id="563" name="Google Shape;563;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 минута</a:t>
            </a:r>
            <a:endParaRPr sz="1400" b="1" i="0" u="none" strike="noStrike" cap="none">
              <a:solidFill>
                <a:srgbClr val="8E7CC3"/>
              </a:solidFill>
              <a:latin typeface="Arial"/>
              <a:ea typeface="Arial"/>
              <a:cs typeface="Arial"/>
              <a:sym typeface="Arial"/>
            </a:endParaRPr>
          </a:p>
        </p:txBody>
      </p:sp>
      <p:sp>
        <p:nvSpPr>
          <p:cNvPr id="564" name="Google Shape;564;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a:bodyPr>
          <a:lstStyle/>
          <a:p>
            <a:pPr marL="0" lvl="0" indent="0">
              <a:buClr>
                <a:schemeClr val="dk1"/>
              </a:buClr>
              <a:buSzPts val="1100"/>
              <a:buNone/>
            </a:pPr>
            <a:r>
              <a:rPr lang="ru-RU" dirty="0"/>
              <a:t>Больше информации о </a:t>
            </a:r>
            <a:r>
              <a:rPr dirty="0" err="1"/>
              <a:t>других</a:t>
            </a:r>
            <a:r>
              <a:rPr dirty="0"/>
              <a:t> </a:t>
            </a:r>
            <a:r>
              <a:rPr dirty="0" err="1"/>
              <a:t>вакцинах</a:t>
            </a:r>
            <a:r>
              <a:rPr dirty="0"/>
              <a:t> и </a:t>
            </a:r>
            <a:r>
              <a:rPr dirty="0" err="1"/>
              <a:t>заболеваниях</a:t>
            </a:r>
            <a:r>
              <a:rPr dirty="0"/>
              <a:t>, </a:t>
            </a:r>
            <a:r>
              <a:rPr dirty="0" err="1"/>
              <a:t>которые</a:t>
            </a:r>
            <a:r>
              <a:rPr dirty="0"/>
              <a:t> </a:t>
            </a:r>
            <a:r>
              <a:rPr dirty="0" err="1"/>
              <a:t>мо</a:t>
            </a:r>
            <a:r>
              <a:rPr lang="ru-RU" dirty="0"/>
              <a:t>гут быть</a:t>
            </a:r>
            <a:r>
              <a:rPr dirty="0"/>
              <a:t> </a:t>
            </a:r>
            <a:r>
              <a:rPr dirty="0" err="1"/>
              <a:t>предотвра</a:t>
            </a:r>
            <a:r>
              <a:rPr lang="ru-RU" dirty="0" err="1"/>
              <a:t>щены</a:t>
            </a:r>
            <a:r>
              <a:rPr lang="ru-RU" dirty="0"/>
              <a:t> вакцинами</a:t>
            </a:r>
            <a:r>
              <a:rPr dirty="0"/>
              <a:t>, </a:t>
            </a:r>
            <a:r>
              <a:rPr lang="ru-RU" dirty="0"/>
              <a:t>можно найти по указанным ссылкам</a:t>
            </a:r>
            <a:r>
              <a:rPr dirty="0"/>
              <a:t>: </a:t>
            </a:r>
          </a:p>
          <a:p>
            <a:pPr marL="457200" lvl="0" indent="-342900" algn="l" rtl="0">
              <a:lnSpc>
                <a:spcPct val="115000"/>
              </a:lnSpc>
              <a:spcBef>
                <a:spcPts val="1200"/>
              </a:spcBef>
              <a:spcAft>
                <a:spcPts val="0"/>
              </a:spcAft>
              <a:buSzPts val="1800"/>
              <a:buChar char="●"/>
              <a:defRPr u="sng">
                <a:solidFill>
                  <a:schemeClr val="hlink"/>
                </a:solidFill>
                <a:hlinkClick r:id="rId3" action="ppaction://hlinksldjump"/>
              </a:defRPr>
            </a:pPr>
            <a:r>
              <a:rPr lang="ru-RU" dirty="0"/>
              <a:t>КП</a:t>
            </a:r>
            <a:r>
              <a:rPr lang="ru-RU" u="sng" dirty="0">
                <a:solidFill>
                  <a:schemeClr val="hlink"/>
                </a:solidFill>
              </a:rPr>
              <a:t>К</a:t>
            </a:r>
            <a:r>
              <a:rPr lang="ru-RU" dirty="0"/>
              <a:t> </a:t>
            </a:r>
            <a:r>
              <a:rPr lang="en-GB" dirty="0"/>
              <a:t>(MMR) </a:t>
            </a:r>
            <a:r>
              <a:rPr dirty="0"/>
              <a:t>(</a:t>
            </a:r>
            <a:r>
              <a:rPr lang="ru-RU" u="sng" dirty="0">
                <a:solidFill>
                  <a:schemeClr val="hlink"/>
                </a:solidFill>
                <a:hlinkClick r:id="rId3" action="ppaction://hlinksldjump">
                  <a:extLst>
                    <a:ext uri="{A12FA001-AC4F-418D-AE19-62706E023703}">
                      <ahyp:hlinkClr xmlns:ahyp="http://schemas.microsoft.com/office/drawing/2018/hyperlinkcolor" val="tx"/>
                    </a:ext>
                  </a:extLst>
                </a:hlinkClick>
              </a:rPr>
              <a:t>к</a:t>
            </a:r>
            <a:r>
              <a:rPr dirty="0" err="1"/>
              <a:t>орь</a:t>
            </a:r>
            <a:r>
              <a:rPr dirty="0"/>
              <a:t>, </a:t>
            </a:r>
            <a:r>
              <a:rPr dirty="0" err="1"/>
              <a:t>паротит</a:t>
            </a:r>
            <a:r>
              <a:rPr dirty="0"/>
              <a:t> и </a:t>
            </a:r>
            <a:r>
              <a:rPr dirty="0" err="1"/>
              <a:t>краснуха</a:t>
            </a:r>
            <a:r>
              <a:rPr dirty="0"/>
              <a:t>)</a:t>
            </a:r>
          </a:p>
          <a:p>
            <a:pPr marL="457200" lvl="0" indent="-342900" algn="l" rtl="0">
              <a:lnSpc>
                <a:spcPct val="115000"/>
              </a:lnSpc>
              <a:spcBef>
                <a:spcPts val="0"/>
              </a:spcBef>
              <a:spcAft>
                <a:spcPts val="0"/>
              </a:spcAft>
              <a:buSzPts val="1800"/>
              <a:buChar char="●"/>
              <a:defRPr u="sng">
                <a:solidFill>
                  <a:schemeClr val="hlink"/>
                </a:solidFill>
                <a:hlinkClick r:id="rId4" action="ppaction://hlinksldjump"/>
              </a:defRPr>
            </a:pPr>
            <a:r>
              <a:rPr dirty="0" err="1"/>
              <a:t>Дифтерия</a:t>
            </a:r>
            <a:r>
              <a:rPr dirty="0"/>
              <a:t>, </a:t>
            </a:r>
            <a:r>
              <a:rPr dirty="0" err="1"/>
              <a:t>коклюш</a:t>
            </a:r>
            <a:r>
              <a:rPr dirty="0"/>
              <a:t>, </a:t>
            </a:r>
            <a:r>
              <a:rPr dirty="0" err="1"/>
              <a:t>столбняк</a:t>
            </a:r>
            <a:endParaRPr dirty="0"/>
          </a:p>
          <a:p>
            <a:pPr marL="457200" lvl="0" indent="-342900" algn="l" rtl="0">
              <a:lnSpc>
                <a:spcPct val="115000"/>
              </a:lnSpc>
              <a:spcBef>
                <a:spcPts val="0"/>
              </a:spcBef>
              <a:spcAft>
                <a:spcPts val="0"/>
              </a:spcAft>
              <a:buSzPts val="1800"/>
              <a:buChar char="●"/>
              <a:defRPr u="sng">
                <a:solidFill>
                  <a:schemeClr val="hlink"/>
                </a:solidFill>
                <a:hlinkClick r:id="rId5" action="ppaction://hlinksldjump"/>
              </a:defRPr>
            </a:pPr>
            <a:r>
              <a:rPr dirty="0" err="1"/>
              <a:t>Полиомиелит</a:t>
            </a:r>
            <a:endParaRPr dirty="0"/>
          </a:p>
          <a:p>
            <a:pPr marL="457200" lvl="0" indent="-342900" algn="l" rtl="0">
              <a:lnSpc>
                <a:spcPct val="115000"/>
              </a:lnSpc>
              <a:spcBef>
                <a:spcPts val="0"/>
              </a:spcBef>
              <a:spcAft>
                <a:spcPts val="0"/>
              </a:spcAft>
              <a:buSzPts val="1800"/>
              <a:buChar char="●"/>
              <a:defRPr u="sng">
                <a:solidFill>
                  <a:schemeClr val="hlink"/>
                </a:solidFill>
                <a:hlinkClick r:id="rId6" action="ppaction://hlinksldjump"/>
              </a:defRPr>
            </a:pPr>
            <a:r>
              <a:rPr dirty="0" err="1"/>
              <a:t>Пневмококковая</a:t>
            </a:r>
            <a:r>
              <a:rPr dirty="0"/>
              <a:t> </a:t>
            </a:r>
            <a:r>
              <a:rPr dirty="0" err="1"/>
              <a:t>инфекция</a:t>
            </a:r>
            <a:endParaRPr dirty="0"/>
          </a:p>
          <a:p>
            <a:pPr marL="457200" lvl="0" indent="-342900" algn="l" rtl="0">
              <a:lnSpc>
                <a:spcPct val="115000"/>
              </a:lnSpc>
              <a:spcBef>
                <a:spcPts val="0"/>
              </a:spcBef>
              <a:spcAft>
                <a:spcPts val="0"/>
              </a:spcAft>
              <a:buSzPts val="1800"/>
              <a:buChar char="●"/>
              <a:defRPr u="sng">
                <a:solidFill>
                  <a:schemeClr val="hlink"/>
                </a:solidFill>
                <a:hlinkClick r:id="rId7" action="ppaction://hlinksldjump"/>
              </a:defRPr>
            </a:pPr>
            <a:r>
              <a:rPr lang="ru-RU" dirty="0"/>
              <a:t>М</a:t>
            </a:r>
            <a:r>
              <a:rPr dirty="0" err="1"/>
              <a:t>енингококков</a:t>
            </a:r>
            <a:r>
              <a:rPr lang="ru-RU" dirty="0" err="1"/>
              <a:t>ая</a:t>
            </a:r>
            <a:r>
              <a:rPr lang="ru-RU" dirty="0"/>
              <a:t> инфекция</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8"/>
        <p:cNvGrpSpPr/>
        <p:nvPr/>
      </p:nvGrpSpPr>
      <p:grpSpPr>
        <a:xfrm>
          <a:off x="0" y="0"/>
          <a:ext cx="0" cy="0"/>
          <a:chOff x="0" y="0"/>
          <a:chExt cx="0" cy="0"/>
        </a:xfrm>
      </p:grpSpPr>
      <p:sp>
        <p:nvSpPr>
          <p:cNvPr id="569" name="Google Shape;569;p52"/>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defRPr sz="2800" b="1">
                <a:solidFill>
                  <a:schemeClr val="dk1"/>
                </a:solidFill>
                <a:latin typeface="Arial"/>
                <a:ea typeface="Arial"/>
                <a:cs typeface="Arial"/>
                <a:sym typeface="Arial"/>
              </a:defRPr>
            </a:pPr>
            <a:r>
              <a:rPr lang="ru-RU" dirty="0"/>
              <a:t>Тест </a:t>
            </a:r>
            <a:endParaRPr sz="2800" b="1" i="0" u="none" strike="noStrike" cap="none" dirty="0">
              <a:solidFill>
                <a:schemeClr val="dk1"/>
              </a:solidFill>
              <a:latin typeface="Arial"/>
              <a:ea typeface="Arial"/>
              <a:cs typeface="Arial"/>
              <a:sym typeface="Arial"/>
            </a:endParaRPr>
          </a:p>
        </p:txBody>
      </p:sp>
      <p:sp>
        <p:nvSpPr>
          <p:cNvPr id="570" name="Google Shape;570;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dirty="0" err="1"/>
              <a:t>Какое</a:t>
            </a:r>
            <a:r>
              <a:rPr dirty="0"/>
              <a:t> </a:t>
            </a:r>
            <a:r>
              <a:rPr dirty="0" err="1"/>
              <a:t>из</a:t>
            </a:r>
            <a:r>
              <a:rPr dirty="0"/>
              <a:t> </a:t>
            </a:r>
            <a:r>
              <a:rPr dirty="0" err="1"/>
              <a:t>следующих</a:t>
            </a:r>
            <a:r>
              <a:rPr dirty="0"/>
              <a:t> </a:t>
            </a:r>
            <a:r>
              <a:rPr dirty="0" err="1"/>
              <a:t>утверждений</a:t>
            </a:r>
            <a:r>
              <a:rPr dirty="0"/>
              <a:t> </a:t>
            </a:r>
            <a:r>
              <a:rPr dirty="0" err="1"/>
              <a:t>верно</a:t>
            </a:r>
            <a:r>
              <a:rPr dirty="0"/>
              <a:t>?</a:t>
            </a:r>
          </a:p>
          <a:p>
            <a:pPr marL="914400" lvl="1" indent="-317500" algn="l" rtl="0">
              <a:lnSpc>
                <a:spcPct val="115000"/>
              </a:lnSpc>
              <a:spcBef>
                <a:spcPts val="0"/>
              </a:spcBef>
              <a:spcAft>
                <a:spcPts val="0"/>
              </a:spcAft>
              <a:buSzPts val="1400"/>
              <a:buAutoNum type="alphaLcPeriod"/>
            </a:pPr>
            <a:r>
              <a:rPr lang="ru-RU" dirty="0"/>
              <a:t>Заключенные</a:t>
            </a:r>
            <a:r>
              <a:rPr dirty="0"/>
              <a:t> </a:t>
            </a:r>
            <a:r>
              <a:rPr lang="ru-RU" dirty="0"/>
              <a:t>чаще </a:t>
            </a:r>
            <a:r>
              <a:rPr dirty="0" err="1"/>
              <a:t>польз</a:t>
            </a:r>
            <a:r>
              <a:rPr lang="ru-RU" dirty="0" err="1"/>
              <a:t>уются</a:t>
            </a:r>
            <a:r>
              <a:rPr lang="ru-RU" dirty="0"/>
              <a:t> </a:t>
            </a:r>
            <a:r>
              <a:rPr dirty="0" err="1"/>
              <a:t>игл</a:t>
            </a:r>
            <a:r>
              <a:rPr lang="ru-RU" dirty="0" err="1"/>
              <a:t>ами</a:t>
            </a:r>
            <a:r>
              <a:rPr dirty="0"/>
              <a:t>, </a:t>
            </a:r>
            <a:r>
              <a:rPr dirty="0" err="1"/>
              <a:t>что</a:t>
            </a:r>
            <a:r>
              <a:rPr dirty="0"/>
              <a:t> </a:t>
            </a:r>
            <a:r>
              <a:rPr lang="ru-RU" dirty="0"/>
              <a:t>повышает</a:t>
            </a:r>
            <a:r>
              <a:rPr dirty="0"/>
              <a:t> </a:t>
            </a:r>
            <a:r>
              <a:rPr dirty="0" err="1"/>
              <a:t>риск</a:t>
            </a:r>
            <a:r>
              <a:rPr dirty="0"/>
              <a:t> </a:t>
            </a:r>
            <a:r>
              <a:rPr dirty="0" err="1"/>
              <a:t>заражения</a:t>
            </a:r>
            <a:r>
              <a:rPr dirty="0"/>
              <a:t> </a:t>
            </a:r>
            <a:r>
              <a:rPr dirty="0" err="1"/>
              <a:t>гепатитом</a:t>
            </a:r>
            <a:r>
              <a:rPr dirty="0"/>
              <a:t> В.</a:t>
            </a:r>
            <a:endParaRPr lang="ru-RU" dirty="0"/>
          </a:p>
          <a:p>
            <a:pPr marL="914400" lvl="1" indent="-317500" algn="l" rtl="0">
              <a:lnSpc>
                <a:spcPct val="115000"/>
              </a:lnSpc>
              <a:spcBef>
                <a:spcPts val="0"/>
              </a:spcBef>
              <a:spcAft>
                <a:spcPts val="0"/>
              </a:spcAft>
              <a:buSzPts val="1400"/>
              <a:buAutoNum type="alphaLcPeriod"/>
            </a:pPr>
            <a:r>
              <a:rPr lang="ru-RU" dirty="0"/>
              <a:t>Заключенные</a:t>
            </a:r>
            <a:r>
              <a:rPr dirty="0"/>
              <a:t> </a:t>
            </a:r>
            <a:r>
              <a:rPr dirty="0" err="1"/>
              <a:t>чаще</a:t>
            </a:r>
            <a:r>
              <a:rPr dirty="0"/>
              <a:t> </a:t>
            </a:r>
            <a:r>
              <a:rPr dirty="0" err="1"/>
              <a:t>заражаются</a:t>
            </a:r>
            <a:r>
              <a:rPr dirty="0"/>
              <a:t> </a:t>
            </a:r>
            <a:r>
              <a:rPr dirty="0" err="1"/>
              <a:t>болезнями</a:t>
            </a:r>
            <a:r>
              <a:rPr dirty="0"/>
              <a:t>, </a:t>
            </a:r>
            <a:r>
              <a:rPr dirty="0" err="1"/>
              <a:t>передающимися</a:t>
            </a:r>
            <a:r>
              <a:rPr dirty="0"/>
              <a:t> </a:t>
            </a:r>
            <a:r>
              <a:rPr dirty="0" err="1"/>
              <a:t>по</a:t>
            </a:r>
            <a:r>
              <a:rPr dirty="0"/>
              <a:t> </a:t>
            </a:r>
            <a:r>
              <a:rPr dirty="0" err="1"/>
              <a:t>воздуху</a:t>
            </a:r>
            <a:r>
              <a:rPr dirty="0"/>
              <a:t>, </a:t>
            </a:r>
            <a:r>
              <a:rPr dirty="0" err="1"/>
              <a:t>такими</a:t>
            </a:r>
            <a:r>
              <a:rPr dirty="0"/>
              <a:t> </a:t>
            </a:r>
            <a:r>
              <a:rPr dirty="0" err="1"/>
              <a:t>как</a:t>
            </a:r>
            <a:r>
              <a:rPr dirty="0"/>
              <a:t> COVID-19 </a:t>
            </a:r>
            <a:r>
              <a:rPr dirty="0" err="1"/>
              <a:t>или</a:t>
            </a:r>
            <a:r>
              <a:rPr dirty="0"/>
              <a:t> </a:t>
            </a:r>
            <a:r>
              <a:rPr dirty="0" err="1"/>
              <a:t>грипп</a:t>
            </a:r>
            <a:r>
              <a:rPr dirty="0"/>
              <a:t>, </a:t>
            </a:r>
            <a:r>
              <a:rPr dirty="0" err="1"/>
              <a:t>по</a:t>
            </a:r>
            <a:r>
              <a:rPr lang="ru-RU" dirty="0" err="1"/>
              <a:t>скольку</a:t>
            </a:r>
            <a:r>
              <a:rPr lang="ru-RU" dirty="0"/>
              <a:t> </a:t>
            </a:r>
            <a:r>
              <a:rPr dirty="0" err="1"/>
              <a:t>тюрьмы</a:t>
            </a:r>
            <a:r>
              <a:rPr dirty="0"/>
              <a:t> </a:t>
            </a:r>
            <a:r>
              <a:rPr dirty="0" err="1"/>
              <a:t>часто</a:t>
            </a:r>
            <a:r>
              <a:rPr dirty="0"/>
              <a:t> </a:t>
            </a:r>
            <a:r>
              <a:rPr dirty="0" err="1"/>
              <a:t>переполнены</a:t>
            </a:r>
            <a:r>
              <a:rPr dirty="0"/>
              <a:t> и </a:t>
            </a:r>
            <a:r>
              <a:rPr dirty="0" err="1"/>
              <a:t>плохо</a:t>
            </a:r>
            <a:r>
              <a:rPr dirty="0"/>
              <a:t> </a:t>
            </a:r>
            <a:r>
              <a:rPr dirty="0" err="1"/>
              <a:t>проветриваются</a:t>
            </a:r>
            <a:r>
              <a:rPr dirty="0"/>
              <a:t>. </a:t>
            </a:r>
          </a:p>
          <a:p>
            <a:pPr marL="914400" lvl="1" indent="-317500" algn="l" rtl="0">
              <a:lnSpc>
                <a:spcPct val="115000"/>
              </a:lnSpc>
              <a:spcBef>
                <a:spcPts val="0"/>
              </a:spcBef>
              <a:spcAft>
                <a:spcPts val="0"/>
              </a:spcAft>
              <a:buSzPts val="1400"/>
              <a:buAutoNum type="alphaLcPeriod"/>
            </a:pPr>
            <a:r>
              <a:rPr lang="ru-RU" dirty="0"/>
              <a:t>Заключенные</a:t>
            </a:r>
            <a:r>
              <a:rPr dirty="0"/>
              <a:t> </a:t>
            </a:r>
            <a:r>
              <a:rPr lang="ru-RU" dirty="0"/>
              <a:t>реже проходят </a:t>
            </a:r>
            <a:r>
              <a:rPr dirty="0" err="1"/>
              <a:t>вакцин</a:t>
            </a:r>
            <a:r>
              <a:rPr lang="ru-RU" dirty="0" err="1"/>
              <a:t>ацию</a:t>
            </a:r>
            <a:r>
              <a:rPr dirty="0"/>
              <a:t> </a:t>
            </a:r>
            <a:r>
              <a:rPr dirty="0" err="1"/>
              <a:t>из-за</a:t>
            </a:r>
            <a:r>
              <a:rPr dirty="0"/>
              <a:t> </a:t>
            </a:r>
            <a:r>
              <a:rPr lang="ru-RU" dirty="0"/>
              <a:t>недостаточного </a:t>
            </a:r>
            <a:r>
              <a:rPr dirty="0" err="1"/>
              <a:t>доступа</a:t>
            </a:r>
            <a:r>
              <a:rPr dirty="0"/>
              <a:t> к </a:t>
            </a:r>
            <a:r>
              <a:rPr dirty="0" err="1"/>
              <a:t>системам</a:t>
            </a:r>
            <a:r>
              <a:rPr dirty="0"/>
              <a:t> </a:t>
            </a:r>
            <a:r>
              <a:rPr dirty="0" err="1"/>
              <a:t>здравоохранения</a:t>
            </a:r>
            <a:r>
              <a:rPr dirty="0"/>
              <a:t> </a:t>
            </a:r>
            <a:r>
              <a:rPr dirty="0" err="1"/>
              <a:t>до</a:t>
            </a:r>
            <a:r>
              <a:rPr dirty="0"/>
              <a:t> </a:t>
            </a:r>
            <a:r>
              <a:rPr dirty="0" err="1"/>
              <a:t>поступления</a:t>
            </a:r>
            <a:r>
              <a:rPr dirty="0"/>
              <a:t> в </a:t>
            </a:r>
            <a:r>
              <a:rPr dirty="0" err="1"/>
              <a:t>тюрьму</a:t>
            </a:r>
            <a:r>
              <a:rPr dirty="0"/>
              <a:t> и </a:t>
            </a:r>
            <a:r>
              <a:rPr dirty="0" err="1"/>
              <a:t>во</a:t>
            </a:r>
            <a:r>
              <a:rPr dirty="0"/>
              <a:t> </a:t>
            </a:r>
            <a:r>
              <a:rPr dirty="0" err="1"/>
              <a:t>время</a:t>
            </a:r>
            <a:r>
              <a:rPr dirty="0"/>
              <a:t> </a:t>
            </a:r>
            <a:r>
              <a:rPr lang="ru-RU" dirty="0"/>
              <a:t>пребывания в ней</a:t>
            </a:r>
            <a:r>
              <a:rPr dirty="0"/>
              <a:t>.</a:t>
            </a:r>
          </a:p>
          <a:p>
            <a:pPr marL="914400" lvl="1" indent="-317500" algn="l" rtl="0">
              <a:lnSpc>
                <a:spcPct val="115000"/>
              </a:lnSpc>
              <a:spcBef>
                <a:spcPts val="0"/>
              </a:spcBef>
              <a:spcAft>
                <a:spcPts val="0"/>
              </a:spcAft>
              <a:buSzPts val="1400"/>
              <a:buAutoNum type="alphaLcPeriod"/>
              <a:defRPr b="1"/>
            </a:pPr>
            <a:r>
              <a:rPr dirty="0" err="1"/>
              <a:t>Вс</a:t>
            </a:r>
            <a:r>
              <a:rPr lang="ru-RU" dirty="0"/>
              <a:t>ё</a:t>
            </a:r>
            <a:r>
              <a:rPr dirty="0"/>
              <a:t> </a:t>
            </a:r>
            <a:r>
              <a:rPr dirty="0" err="1"/>
              <a:t>вышеперечисленн</a:t>
            </a:r>
            <a:r>
              <a:rPr lang="ru-RU" dirty="0" err="1"/>
              <a:t>ое</a:t>
            </a:r>
            <a:r>
              <a:rPr lang="ru-RU" dirty="0"/>
              <a:t>.</a:t>
            </a:r>
            <a:endParaRPr b="1" dirty="0"/>
          </a:p>
          <a:p>
            <a:pPr marL="914400" lvl="0" indent="0" algn="l" rtl="0">
              <a:lnSpc>
                <a:spcPct val="115000"/>
              </a:lnSpc>
              <a:spcBef>
                <a:spcPts val="1200"/>
              </a:spcBef>
              <a:spcAft>
                <a:spcPts val="0"/>
              </a:spcAft>
              <a:buSzPts val="1800"/>
              <a:buNone/>
            </a:pPr>
            <a:endParaRPr b="1" dirty="0"/>
          </a:p>
          <a:p>
            <a:pPr marL="139700" lvl="0" indent="0" algn="l" rtl="0">
              <a:lnSpc>
                <a:spcPct val="115000"/>
              </a:lnSpc>
              <a:spcBef>
                <a:spcPts val="1200"/>
              </a:spcBef>
              <a:spcAft>
                <a:spcPts val="0"/>
              </a:spcAft>
              <a:buSzPts val="1400"/>
              <a:buNone/>
              <a:defRPr sz="1400"/>
            </a:pPr>
            <a:r>
              <a:rPr lang="ru-RU" dirty="0"/>
              <a:t>2. Тюремный персонал</a:t>
            </a:r>
            <a:r>
              <a:rPr dirty="0"/>
              <a:t> </a:t>
            </a:r>
            <a:r>
              <a:rPr dirty="0" err="1"/>
              <a:t>подверга</a:t>
            </a:r>
            <a:r>
              <a:rPr lang="ru-RU" dirty="0"/>
              <a:t>е</a:t>
            </a:r>
            <a:r>
              <a:rPr dirty="0" err="1"/>
              <a:t>тся</a:t>
            </a:r>
            <a:r>
              <a:rPr dirty="0"/>
              <a:t> </a:t>
            </a:r>
            <a:r>
              <a:rPr lang="ru-RU" dirty="0"/>
              <a:t>более высокому, чем население в целом, </a:t>
            </a:r>
            <a:r>
              <a:rPr dirty="0" err="1"/>
              <a:t>риску</a:t>
            </a:r>
            <a:r>
              <a:rPr dirty="0"/>
              <a:t> </a:t>
            </a:r>
            <a:r>
              <a:rPr dirty="0" err="1"/>
              <a:t>заражения</a:t>
            </a:r>
            <a:r>
              <a:rPr b="1" strike="sngStrike" dirty="0"/>
              <a:t>,</a:t>
            </a:r>
            <a:r>
              <a:rPr dirty="0"/>
              <a:t> и </a:t>
            </a:r>
            <a:r>
              <a:rPr dirty="0" err="1"/>
              <a:t>мо</a:t>
            </a:r>
            <a:r>
              <a:rPr lang="ru-RU" dirty="0" err="1"/>
              <a:t>жет</a:t>
            </a:r>
            <a:r>
              <a:rPr dirty="0"/>
              <a:t> </a:t>
            </a:r>
            <a:r>
              <a:rPr dirty="0" err="1"/>
              <a:t>передать</a:t>
            </a:r>
            <a:r>
              <a:rPr dirty="0"/>
              <a:t> </a:t>
            </a:r>
            <a:r>
              <a:rPr lang="ru-RU" dirty="0"/>
              <a:t>инфекции </a:t>
            </a:r>
            <a:r>
              <a:rPr dirty="0" err="1"/>
              <a:t>своим</a:t>
            </a:r>
            <a:r>
              <a:rPr dirty="0"/>
              <a:t> </a:t>
            </a:r>
            <a:r>
              <a:rPr dirty="0" err="1"/>
              <a:t>семьям</a:t>
            </a:r>
            <a:r>
              <a:rPr dirty="0"/>
              <a:t> </a:t>
            </a:r>
            <a:r>
              <a:rPr dirty="0" err="1"/>
              <a:t>или</a:t>
            </a:r>
            <a:r>
              <a:rPr dirty="0"/>
              <a:t> </a:t>
            </a:r>
            <a:r>
              <a:rPr lang="ru-RU" dirty="0"/>
              <a:t>друзьям</a:t>
            </a:r>
            <a:r>
              <a:rPr dirty="0"/>
              <a:t>.</a:t>
            </a:r>
            <a:r>
              <a:rPr lang="ru-RU" dirty="0"/>
              <a:t> </a:t>
            </a:r>
            <a:r>
              <a:rPr b="1" dirty="0"/>
              <a:t>(</a:t>
            </a:r>
            <a:r>
              <a:rPr lang="ru-RU" b="1" u="sng" dirty="0"/>
              <a:t>Верно</a:t>
            </a:r>
            <a:r>
              <a:rPr b="1" dirty="0"/>
              <a:t>/</a:t>
            </a:r>
            <a:r>
              <a:rPr lang="ru-RU" b="1" dirty="0"/>
              <a:t>Неверно</a:t>
            </a:r>
            <a:r>
              <a:rPr b="1" dirty="0"/>
              <a:t>)</a:t>
            </a:r>
            <a:endParaRPr sz="1400" b="1" dirty="0"/>
          </a:p>
          <a:p>
            <a:pPr marL="457200" lvl="0" indent="0" algn="l" rtl="0">
              <a:lnSpc>
                <a:spcPct val="115000"/>
              </a:lnSpc>
              <a:spcBef>
                <a:spcPts val="1200"/>
              </a:spcBef>
              <a:spcAft>
                <a:spcPts val="0"/>
              </a:spcAft>
              <a:buSzPts val="1800"/>
              <a:buNone/>
            </a:pPr>
            <a:endParaRPr sz="1400" b="1" dirty="0"/>
          </a:p>
          <a:p>
            <a:pPr marL="0" lvl="0" indent="0" algn="l" rtl="0">
              <a:lnSpc>
                <a:spcPct val="115000"/>
              </a:lnSpc>
              <a:spcBef>
                <a:spcPts val="1200"/>
              </a:spcBef>
              <a:spcAft>
                <a:spcPts val="1200"/>
              </a:spcAft>
              <a:buSzPts val="1800"/>
              <a:buNone/>
            </a:pPr>
            <a:endParaRPr b="1" dirty="0"/>
          </a:p>
        </p:txBody>
      </p:sp>
      <p:sp>
        <p:nvSpPr>
          <p:cNvPr id="571" name="Google Shape;571;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75"/>
        <p:cNvGrpSpPr/>
        <p:nvPr/>
      </p:nvGrpSpPr>
      <p:grpSpPr>
        <a:xfrm>
          <a:off x="0" y="0"/>
          <a:ext cx="0" cy="0"/>
          <a:chOff x="0" y="0"/>
          <a:chExt cx="0" cy="0"/>
        </a:xfrm>
      </p:grpSpPr>
      <p:sp>
        <p:nvSpPr>
          <p:cNvPr id="576" name="Google Shape;576;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lvl="0" algn="ctr">
              <a:buSzPts val="2800"/>
              <a:defRPr sz="2800" b="1">
                <a:solidFill>
                  <a:schemeClr val="dk1"/>
                </a:solidFill>
                <a:latin typeface="Arial"/>
                <a:ea typeface="Arial"/>
                <a:cs typeface="Arial"/>
                <a:sym typeface="Arial"/>
              </a:defRPr>
            </a:pPr>
            <a:r>
              <a:rPr lang="ru-RU" dirty="0"/>
              <a:t>Тест </a:t>
            </a:r>
            <a:endParaRPr lang="ru-RU" sz="2800" b="1" dirty="0">
              <a:solidFill>
                <a:schemeClr val="dk1"/>
              </a:solidFill>
            </a:endParaRPr>
          </a:p>
        </p:txBody>
      </p:sp>
      <p:sp>
        <p:nvSpPr>
          <p:cNvPr id="577" name="Google Shape;577;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138996"/>
              <a:buNone/>
              <a:defRPr sz="1400"/>
            </a:pPr>
            <a:r>
              <a:rPr dirty="0"/>
              <a:t>3. </a:t>
            </a:r>
            <a:r>
              <a:rPr dirty="0" err="1"/>
              <a:t>Вакцинация</a:t>
            </a:r>
            <a:r>
              <a:rPr dirty="0"/>
              <a:t> </a:t>
            </a:r>
            <a:r>
              <a:rPr dirty="0" err="1"/>
              <a:t>защищает</a:t>
            </a:r>
            <a:r>
              <a:rPr dirty="0"/>
              <a:t> </a:t>
            </a:r>
            <a:r>
              <a:rPr dirty="0" err="1"/>
              <a:t>от</a:t>
            </a:r>
            <a:r>
              <a:rPr dirty="0"/>
              <a:t> </a:t>
            </a:r>
            <a:r>
              <a:rPr lang="ru-RU" dirty="0"/>
              <a:t>заболевания только отдельных людей</a:t>
            </a:r>
            <a:r>
              <a:rPr dirty="0"/>
              <a:t>, а </a:t>
            </a:r>
            <a:r>
              <a:rPr dirty="0" err="1"/>
              <a:t>не</a:t>
            </a:r>
            <a:r>
              <a:rPr dirty="0"/>
              <a:t> </a:t>
            </a:r>
            <a:r>
              <a:rPr dirty="0" err="1"/>
              <a:t>окружающих</a:t>
            </a:r>
            <a:r>
              <a:rPr dirty="0"/>
              <a:t> </a:t>
            </a:r>
            <a:r>
              <a:rPr dirty="0" err="1"/>
              <a:t>их</a:t>
            </a:r>
            <a:r>
              <a:rPr dirty="0"/>
              <a:t> </a:t>
            </a:r>
            <a:r>
              <a:rPr dirty="0" err="1"/>
              <a:t>людей</a:t>
            </a:r>
            <a:r>
              <a:rPr dirty="0"/>
              <a:t>. </a:t>
            </a:r>
            <a:r>
              <a:rPr b="1" dirty="0"/>
              <a:t>(</a:t>
            </a:r>
            <a:r>
              <a:rPr lang="ru-RU" b="1" dirty="0"/>
              <a:t>Верно</a:t>
            </a:r>
            <a:r>
              <a:rPr b="1" dirty="0"/>
              <a:t>/</a:t>
            </a:r>
            <a:r>
              <a:rPr lang="ru-RU" b="1" u="sng" dirty="0"/>
              <a:t>Неверно</a:t>
            </a:r>
            <a:r>
              <a:rPr b="1" dirty="0"/>
              <a:t>)</a:t>
            </a:r>
            <a:endParaRPr sz="1400" b="1" dirty="0"/>
          </a:p>
          <a:p>
            <a:pPr marL="457200" lvl="0" indent="0" algn="l" rtl="0">
              <a:lnSpc>
                <a:spcPct val="115000"/>
              </a:lnSpc>
              <a:spcBef>
                <a:spcPts val="1200"/>
              </a:spcBef>
              <a:spcAft>
                <a:spcPts val="0"/>
              </a:spcAft>
              <a:buSzPct val="138996"/>
              <a:buNone/>
            </a:pPr>
            <a:endParaRPr sz="1400" b="1" dirty="0"/>
          </a:p>
          <a:p>
            <a:pPr marL="0" lvl="0" indent="0" algn="l" rtl="0">
              <a:lnSpc>
                <a:spcPct val="115000"/>
              </a:lnSpc>
              <a:spcBef>
                <a:spcPts val="1200"/>
              </a:spcBef>
              <a:spcAft>
                <a:spcPts val="0"/>
              </a:spcAft>
              <a:buSzPct val="138996"/>
              <a:buNone/>
              <a:defRPr sz="1400"/>
            </a:pPr>
            <a:r>
              <a:rPr dirty="0"/>
              <a:t>4. </a:t>
            </a:r>
            <a:r>
              <a:rPr dirty="0" err="1"/>
              <a:t>Вакцин</a:t>
            </a:r>
            <a:r>
              <a:rPr lang="ru-RU" dirty="0" err="1"/>
              <a:t>ируясь</a:t>
            </a:r>
            <a:r>
              <a:rPr lang="ru-RU" dirty="0"/>
              <a:t>, вы </a:t>
            </a:r>
            <a:r>
              <a:rPr dirty="0" err="1"/>
              <a:t>может</a:t>
            </a:r>
            <a:r>
              <a:rPr lang="ru-RU" dirty="0"/>
              <a:t>е</a:t>
            </a:r>
            <a:r>
              <a:rPr dirty="0"/>
              <a:t> </a:t>
            </a:r>
            <a:r>
              <a:rPr dirty="0" err="1"/>
              <a:t>предотвратить</a:t>
            </a:r>
            <a:r>
              <a:rPr dirty="0"/>
              <a:t> </a:t>
            </a:r>
            <a:r>
              <a:rPr lang="ru-RU" dirty="0"/>
              <a:t>заражение</a:t>
            </a:r>
            <a:endParaRPr sz="1400" dirty="0"/>
          </a:p>
          <a:p>
            <a:pPr marL="914400" lvl="1" indent="-310832" algn="l" rtl="0">
              <a:lnSpc>
                <a:spcPct val="115000"/>
              </a:lnSpc>
              <a:spcBef>
                <a:spcPts val="1200"/>
              </a:spcBef>
              <a:spcAft>
                <a:spcPts val="0"/>
              </a:spcAft>
              <a:buSzPct val="100000"/>
              <a:buAutoNum type="alphaLcPeriod"/>
            </a:pPr>
            <a:r>
              <a:rPr lang="ru-RU" dirty="0"/>
              <a:t>с</a:t>
            </a:r>
            <a:r>
              <a:rPr dirty="0" err="1"/>
              <a:t>ебя</a:t>
            </a:r>
            <a:endParaRPr dirty="0"/>
          </a:p>
          <a:p>
            <a:pPr marL="914400" lvl="1" indent="-310832" algn="l" rtl="0">
              <a:lnSpc>
                <a:spcPct val="115000"/>
              </a:lnSpc>
              <a:spcBef>
                <a:spcPts val="0"/>
              </a:spcBef>
              <a:spcAft>
                <a:spcPts val="0"/>
              </a:spcAft>
              <a:buSzPct val="100000"/>
              <a:buAutoNum type="alphaLcPeriod"/>
            </a:pPr>
            <a:r>
              <a:rPr lang="ru-RU" dirty="0"/>
              <a:t>л</a:t>
            </a:r>
            <a:r>
              <a:rPr dirty="0" err="1"/>
              <a:t>юдей</a:t>
            </a:r>
            <a:r>
              <a:rPr dirty="0"/>
              <a:t>, с </a:t>
            </a:r>
            <a:r>
              <a:rPr dirty="0" err="1"/>
              <a:t>которыми</a:t>
            </a:r>
            <a:r>
              <a:rPr dirty="0"/>
              <a:t> </a:t>
            </a:r>
            <a:r>
              <a:rPr dirty="0" err="1"/>
              <a:t>вы</a:t>
            </a:r>
            <a:r>
              <a:rPr dirty="0"/>
              <a:t> </a:t>
            </a:r>
            <a:r>
              <a:rPr dirty="0" err="1"/>
              <a:t>работаете</a:t>
            </a:r>
            <a:endParaRPr dirty="0"/>
          </a:p>
          <a:p>
            <a:pPr marL="914400" lvl="1" indent="-310832" algn="l" rtl="0">
              <a:lnSpc>
                <a:spcPct val="115000"/>
              </a:lnSpc>
              <a:spcBef>
                <a:spcPts val="0"/>
              </a:spcBef>
              <a:spcAft>
                <a:spcPts val="0"/>
              </a:spcAft>
              <a:buSzPct val="100000"/>
              <a:buAutoNum type="alphaLcPeriod"/>
            </a:pPr>
            <a:r>
              <a:rPr lang="ru-RU" dirty="0"/>
              <a:t>с</a:t>
            </a:r>
            <a:r>
              <a:rPr dirty="0" err="1"/>
              <a:t>емь</a:t>
            </a:r>
            <a:r>
              <a:rPr lang="ru-RU" dirty="0"/>
              <a:t>и</a:t>
            </a:r>
            <a:r>
              <a:rPr dirty="0"/>
              <a:t> и </a:t>
            </a:r>
            <a:r>
              <a:rPr dirty="0" err="1"/>
              <a:t>друз</a:t>
            </a:r>
            <a:r>
              <a:rPr lang="ru-RU" dirty="0"/>
              <a:t>ей</a:t>
            </a:r>
            <a:endParaRPr dirty="0"/>
          </a:p>
          <a:p>
            <a:pPr marL="914400" lvl="1" indent="-310832" algn="l" rtl="0">
              <a:lnSpc>
                <a:spcPct val="115000"/>
              </a:lnSpc>
              <a:spcBef>
                <a:spcPts val="0"/>
              </a:spcBef>
              <a:spcAft>
                <a:spcPts val="0"/>
              </a:spcAft>
              <a:buSzPct val="100000"/>
              <a:buAutoNum type="alphaLcPeriod"/>
            </a:pPr>
            <a:r>
              <a:rPr lang="ru-RU" dirty="0"/>
              <a:t>о</a:t>
            </a:r>
            <a:r>
              <a:rPr dirty="0" err="1"/>
              <a:t>бщества</a:t>
            </a:r>
            <a:r>
              <a:rPr dirty="0"/>
              <a:t> в </a:t>
            </a:r>
            <a:r>
              <a:rPr dirty="0" err="1"/>
              <a:t>целом</a:t>
            </a:r>
            <a:endParaRPr dirty="0"/>
          </a:p>
          <a:p>
            <a:pPr marL="914400" lvl="1" indent="-310832" algn="l" rtl="0">
              <a:lnSpc>
                <a:spcPct val="115000"/>
              </a:lnSpc>
              <a:spcBef>
                <a:spcPts val="0"/>
              </a:spcBef>
              <a:spcAft>
                <a:spcPts val="0"/>
              </a:spcAft>
              <a:buSzPct val="100000"/>
              <a:buAutoNum type="alphaLcPeriod"/>
              <a:defRPr b="1"/>
            </a:pPr>
            <a:r>
              <a:rPr lang="ru-RU" dirty="0"/>
              <a:t>в</a:t>
            </a:r>
            <a:r>
              <a:rPr dirty="0"/>
              <a:t>с</a:t>
            </a:r>
            <a:r>
              <a:rPr lang="ru-RU" dirty="0" err="1"/>
              <a:t>ех</a:t>
            </a:r>
            <a:r>
              <a:rPr dirty="0"/>
              <a:t> </a:t>
            </a:r>
            <a:r>
              <a:rPr dirty="0" err="1"/>
              <a:t>вышеперечисленн</a:t>
            </a:r>
            <a:r>
              <a:rPr lang="ru-RU" dirty="0" err="1"/>
              <a:t>ых</a:t>
            </a:r>
            <a:endParaRPr b="1" dirty="0"/>
          </a:p>
          <a:p>
            <a:pPr marL="0" lvl="0" indent="0" algn="l" rtl="0">
              <a:lnSpc>
                <a:spcPct val="115000"/>
              </a:lnSpc>
              <a:spcBef>
                <a:spcPts val="1200"/>
              </a:spcBef>
              <a:spcAft>
                <a:spcPts val="0"/>
              </a:spcAft>
              <a:buSzPct val="138996"/>
              <a:buNone/>
            </a:pPr>
            <a:endParaRPr sz="1400" dirty="0"/>
          </a:p>
          <a:p>
            <a:pPr marL="0" lvl="0" indent="0">
              <a:spcBef>
                <a:spcPts val="1200"/>
              </a:spcBef>
              <a:buSzPct val="138996"/>
              <a:buNone/>
              <a:defRPr sz="1400"/>
            </a:pPr>
            <a:r>
              <a:rPr dirty="0"/>
              <a:t>5. </a:t>
            </a:r>
            <a:r>
              <a:rPr dirty="0" err="1"/>
              <a:t>Вакцинация</a:t>
            </a:r>
            <a:r>
              <a:rPr dirty="0"/>
              <a:t> </a:t>
            </a:r>
            <a:r>
              <a:rPr dirty="0" err="1"/>
              <a:t>против</a:t>
            </a:r>
            <a:r>
              <a:rPr dirty="0"/>
              <a:t> </a:t>
            </a:r>
            <a:r>
              <a:rPr dirty="0" err="1"/>
              <a:t>гриппа</a:t>
            </a:r>
            <a:r>
              <a:rPr dirty="0"/>
              <a:t> </a:t>
            </a:r>
            <a:r>
              <a:rPr lang="ru-RU" dirty="0"/>
              <a:t>целесообразна</a:t>
            </a:r>
            <a:r>
              <a:rPr dirty="0"/>
              <a:t> </a:t>
            </a:r>
            <a:r>
              <a:rPr dirty="0" err="1"/>
              <a:t>только</a:t>
            </a:r>
            <a:r>
              <a:rPr dirty="0"/>
              <a:t> </a:t>
            </a:r>
            <a:r>
              <a:rPr dirty="0" err="1"/>
              <a:t>для</a:t>
            </a:r>
            <a:r>
              <a:rPr dirty="0"/>
              <a:t> </a:t>
            </a:r>
            <a:r>
              <a:rPr lang="ru-RU" dirty="0"/>
              <a:t>заключенных</a:t>
            </a:r>
            <a:r>
              <a:rPr dirty="0"/>
              <a:t>, </a:t>
            </a:r>
            <a:r>
              <a:rPr dirty="0" err="1"/>
              <a:t>чтобы</a:t>
            </a:r>
            <a:r>
              <a:rPr dirty="0"/>
              <a:t> </a:t>
            </a:r>
            <a:r>
              <a:rPr dirty="0" err="1"/>
              <a:t>они</a:t>
            </a:r>
            <a:r>
              <a:rPr dirty="0"/>
              <a:t> </a:t>
            </a:r>
            <a:r>
              <a:rPr dirty="0" err="1"/>
              <a:t>не</a:t>
            </a:r>
            <a:r>
              <a:rPr dirty="0"/>
              <a:t> </a:t>
            </a:r>
            <a:r>
              <a:rPr dirty="0" err="1"/>
              <a:t>заболели</a:t>
            </a:r>
            <a:r>
              <a:rPr dirty="0"/>
              <a:t>. </a:t>
            </a:r>
            <a:r>
              <a:rPr b="1" dirty="0"/>
              <a:t>(</a:t>
            </a:r>
            <a:r>
              <a:rPr lang="ru-RU" b="1" dirty="0"/>
              <a:t>Верно/</a:t>
            </a:r>
            <a:r>
              <a:rPr lang="ru-RU" b="1" u="sng" dirty="0"/>
              <a:t>Неверно</a:t>
            </a:r>
            <a:r>
              <a:rPr b="1" dirty="0"/>
              <a:t>)</a:t>
            </a:r>
            <a:endParaRPr sz="1400" dirty="0"/>
          </a:p>
          <a:p>
            <a:pPr marL="457200" lvl="0" indent="0" algn="l" rtl="0">
              <a:lnSpc>
                <a:spcPct val="115000"/>
              </a:lnSpc>
              <a:spcBef>
                <a:spcPts val="1200"/>
              </a:spcBef>
              <a:spcAft>
                <a:spcPts val="0"/>
              </a:spcAft>
              <a:buSzPct val="138996"/>
              <a:buNone/>
            </a:pPr>
            <a:endParaRPr sz="1400" dirty="0"/>
          </a:p>
          <a:p>
            <a:pPr marL="0" lvl="0" indent="0">
              <a:lnSpc>
                <a:spcPct val="100000"/>
              </a:lnSpc>
              <a:spcBef>
                <a:spcPts val="1200"/>
              </a:spcBef>
              <a:buSzPct val="138996"/>
              <a:buNone/>
              <a:defRPr sz="1400"/>
            </a:pPr>
            <a:r>
              <a:rPr dirty="0"/>
              <a:t>6. </a:t>
            </a:r>
            <a:r>
              <a:rPr lang="ru-RU" dirty="0"/>
              <a:t>У вас есть доступ к записям о своей вакцинации? Вы знаете, где их можно найти? Если да, </a:t>
            </a:r>
            <a:r>
              <a:rPr dirty="0" err="1"/>
              <a:t>нажмите</a:t>
            </a:r>
            <a:r>
              <a:rPr dirty="0"/>
              <a:t> </a:t>
            </a:r>
            <a:r>
              <a:rPr dirty="0" err="1"/>
              <a:t>на</a:t>
            </a:r>
            <a:r>
              <a:rPr dirty="0"/>
              <a:t> </a:t>
            </a:r>
            <a:r>
              <a:rPr dirty="0" err="1"/>
              <a:t>сво</a:t>
            </a:r>
            <a:r>
              <a:rPr lang="ru-RU" dirty="0"/>
              <a:t>й</a:t>
            </a:r>
            <a:r>
              <a:rPr dirty="0"/>
              <a:t> </a:t>
            </a:r>
            <a:r>
              <a:rPr dirty="0" err="1"/>
              <a:t>национальн</a:t>
            </a:r>
            <a:r>
              <a:rPr lang="ru-RU" dirty="0" err="1"/>
              <a:t>ый</a:t>
            </a:r>
            <a:r>
              <a:rPr lang="ru-RU" dirty="0"/>
              <a:t> график</a:t>
            </a:r>
            <a:r>
              <a:rPr dirty="0"/>
              <a:t> </a:t>
            </a:r>
            <a:r>
              <a:rPr dirty="0" err="1"/>
              <a:t>вакцинации</a:t>
            </a:r>
            <a:r>
              <a:rPr dirty="0"/>
              <a:t>, </a:t>
            </a:r>
            <a:r>
              <a:rPr dirty="0" err="1"/>
              <a:t>чтобы</a:t>
            </a:r>
            <a:r>
              <a:rPr dirty="0"/>
              <a:t> </a:t>
            </a:r>
            <a:r>
              <a:rPr dirty="0" err="1"/>
              <a:t>проверить</a:t>
            </a:r>
            <a:r>
              <a:rPr dirty="0"/>
              <a:t>, </a:t>
            </a:r>
            <a:r>
              <a:rPr lang="ru-RU" dirty="0"/>
              <a:t>имеются </a:t>
            </a:r>
            <a:r>
              <a:rPr lang="ru-RU" dirty="0">
                <a:solidFill>
                  <a:schemeClr val="bg2">
                    <a:lumMod val="75000"/>
                  </a:schemeClr>
                </a:solidFill>
              </a:rPr>
              <a:t>ли </a:t>
            </a:r>
            <a:r>
              <a:rPr lang="ru-RU" dirty="0"/>
              <a:t>у вас актуальные прививки или нет. </a:t>
            </a:r>
            <a:r>
              <a:rPr b="1" dirty="0"/>
              <a:t>[</a:t>
            </a:r>
            <a:r>
              <a:rPr lang="ru-RU" b="1" dirty="0"/>
              <a:t>открытый ответ</a:t>
            </a:r>
            <a:r>
              <a:rPr b="1" dirty="0"/>
              <a:t>]</a:t>
            </a:r>
            <a:endParaRPr sz="1400" b="1" dirty="0"/>
          </a:p>
          <a:p>
            <a:pPr marL="457200" lvl="0" indent="0" algn="l" rtl="0">
              <a:lnSpc>
                <a:spcPct val="100000"/>
              </a:lnSpc>
              <a:spcBef>
                <a:spcPts val="0"/>
              </a:spcBef>
              <a:spcAft>
                <a:spcPts val="0"/>
              </a:spcAft>
              <a:buSzPct val="138996"/>
              <a:buNone/>
            </a:pPr>
            <a:endParaRPr sz="1400" b="1" dirty="0"/>
          </a:p>
          <a:p>
            <a:pPr marL="0" lvl="0" indent="0" algn="l" rtl="0">
              <a:lnSpc>
                <a:spcPct val="100000"/>
              </a:lnSpc>
              <a:spcBef>
                <a:spcPts val="0"/>
              </a:spcBef>
              <a:spcAft>
                <a:spcPts val="0"/>
              </a:spcAft>
              <a:buSzPct val="138996"/>
              <a:buNone/>
            </a:pPr>
            <a:endParaRPr sz="1400" b="1" dirty="0"/>
          </a:p>
        </p:txBody>
      </p:sp>
      <p:sp>
        <p:nvSpPr>
          <p:cNvPr id="578" name="Google Shape;578;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t>Результаты обучения</a:t>
            </a:r>
          </a:p>
        </p:txBody>
      </p:sp>
      <p:sp>
        <p:nvSpPr>
          <p:cNvPr id="118" name="Google Shape;118;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rtl="0">
              <a:lnSpc>
                <a:spcPct val="115000"/>
              </a:lnSpc>
              <a:spcBef>
                <a:spcPts val="0"/>
              </a:spcBef>
              <a:spcAft>
                <a:spcPts val="0"/>
              </a:spcAft>
              <a:buSzPts val="1800"/>
              <a:buNone/>
            </a:pPr>
            <a:r>
              <a:rPr dirty="0" err="1"/>
              <a:t>По</a:t>
            </a:r>
            <a:r>
              <a:rPr dirty="0"/>
              <a:t> </a:t>
            </a:r>
            <a:r>
              <a:rPr dirty="0" err="1"/>
              <a:t>окончании</a:t>
            </a:r>
            <a:r>
              <a:rPr dirty="0"/>
              <a:t> </a:t>
            </a:r>
            <a:r>
              <a:rPr dirty="0" err="1"/>
              <a:t>этого</a:t>
            </a:r>
            <a:r>
              <a:rPr dirty="0"/>
              <a:t> </a:t>
            </a:r>
            <a:r>
              <a:rPr dirty="0" err="1"/>
              <a:t>курса</a:t>
            </a:r>
            <a:r>
              <a:rPr dirty="0"/>
              <a:t> </a:t>
            </a:r>
            <a:r>
              <a:rPr dirty="0" err="1"/>
              <a:t>вы</a:t>
            </a:r>
            <a:r>
              <a:rPr lang="ru-RU" dirty="0"/>
              <a:t> будете</a:t>
            </a:r>
            <a:r>
              <a:rPr dirty="0"/>
              <a:t>: </a:t>
            </a:r>
          </a:p>
          <a:p>
            <a:pPr marL="457200" lvl="0" indent="-342900" rtl="0">
              <a:lnSpc>
                <a:spcPct val="115000"/>
              </a:lnSpc>
              <a:spcBef>
                <a:spcPts val="1200"/>
              </a:spcBef>
              <a:spcAft>
                <a:spcPts val="0"/>
              </a:spcAft>
              <a:buSzPts val="1800"/>
              <a:buChar char="●"/>
            </a:pPr>
            <a:r>
              <a:rPr lang="ru-RU" dirty="0"/>
              <a:t>п</a:t>
            </a:r>
            <a:r>
              <a:rPr dirty="0" err="1"/>
              <a:t>он</a:t>
            </a:r>
            <a:r>
              <a:rPr lang="ru-RU" dirty="0" err="1"/>
              <a:t>имать</a:t>
            </a:r>
            <a:r>
              <a:rPr dirty="0"/>
              <a:t>, </a:t>
            </a:r>
            <a:r>
              <a:rPr dirty="0" err="1"/>
              <a:t>что</a:t>
            </a:r>
            <a:r>
              <a:rPr dirty="0"/>
              <a:t> </a:t>
            </a:r>
            <a:r>
              <a:rPr dirty="0" err="1"/>
              <a:t>такое</a:t>
            </a:r>
            <a:r>
              <a:rPr dirty="0"/>
              <a:t> </a:t>
            </a:r>
            <a:r>
              <a:rPr lang="ru-RU" dirty="0"/>
              <a:t>вакцины</a:t>
            </a:r>
            <a:r>
              <a:rPr dirty="0"/>
              <a:t> и </a:t>
            </a:r>
            <a:r>
              <a:rPr dirty="0" err="1"/>
              <a:t>какие</a:t>
            </a:r>
            <a:r>
              <a:rPr dirty="0"/>
              <a:t> </a:t>
            </a:r>
            <a:r>
              <a:rPr dirty="0" err="1"/>
              <a:t>заболевания</a:t>
            </a:r>
            <a:r>
              <a:rPr dirty="0"/>
              <a:t> </a:t>
            </a:r>
            <a:r>
              <a:rPr dirty="0" err="1"/>
              <a:t>они</a:t>
            </a:r>
            <a:r>
              <a:rPr dirty="0"/>
              <a:t> </a:t>
            </a:r>
            <a:r>
              <a:rPr dirty="0" err="1"/>
              <a:t>помо</a:t>
            </a:r>
            <a:r>
              <a:rPr lang="ru-RU" dirty="0" err="1"/>
              <a:t>гают</a:t>
            </a:r>
            <a:r>
              <a:rPr dirty="0"/>
              <a:t> </a:t>
            </a:r>
            <a:r>
              <a:rPr dirty="0" err="1"/>
              <a:t>предотвратить</a:t>
            </a:r>
            <a:r>
              <a:rPr dirty="0"/>
              <a:t> </a:t>
            </a:r>
          </a:p>
          <a:p>
            <a:pPr marL="457200" lvl="0" indent="-342900" rtl="0">
              <a:lnSpc>
                <a:spcPct val="115000"/>
              </a:lnSpc>
              <a:spcBef>
                <a:spcPts val="0"/>
              </a:spcBef>
              <a:spcAft>
                <a:spcPts val="0"/>
              </a:spcAft>
              <a:buSzPts val="1800"/>
              <a:buChar char="●"/>
            </a:pPr>
            <a:r>
              <a:rPr lang="ru-RU" dirty="0"/>
              <a:t>п</a:t>
            </a:r>
            <a:r>
              <a:rPr dirty="0" err="1"/>
              <a:t>он</a:t>
            </a:r>
            <a:r>
              <a:rPr lang="ru-RU" dirty="0" err="1"/>
              <a:t>имать</a:t>
            </a:r>
            <a:r>
              <a:rPr dirty="0"/>
              <a:t>, </a:t>
            </a:r>
            <a:r>
              <a:rPr dirty="0" err="1"/>
              <a:t>как</a:t>
            </a:r>
            <a:r>
              <a:rPr dirty="0"/>
              <a:t> </a:t>
            </a:r>
            <a:r>
              <a:rPr dirty="0" err="1"/>
              <a:t>жизнь</a:t>
            </a:r>
            <a:r>
              <a:rPr dirty="0"/>
              <a:t> и </a:t>
            </a:r>
            <a:r>
              <a:rPr dirty="0" err="1"/>
              <a:t>работа</a:t>
            </a:r>
            <a:r>
              <a:rPr dirty="0"/>
              <a:t> в </a:t>
            </a:r>
            <a:r>
              <a:rPr dirty="0" err="1"/>
              <a:t>тюрьме</a:t>
            </a:r>
            <a:r>
              <a:rPr dirty="0"/>
              <a:t> </a:t>
            </a:r>
            <a:r>
              <a:rPr dirty="0" err="1"/>
              <a:t>могут</a:t>
            </a:r>
            <a:r>
              <a:rPr dirty="0"/>
              <a:t> </a:t>
            </a:r>
            <a:r>
              <a:rPr dirty="0" err="1"/>
              <a:t>подвергать</a:t>
            </a:r>
            <a:r>
              <a:rPr dirty="0"/>
              <a:t> </a:t>
            </a:r>
            <a:r>
              <a:rPr dirty="0" err="1"/>
              <a:t>вас</a:t>
            </a:r>
            <a:r>
              <a:rPr dirty="0"/>
              <a:t> </a:t>
            </a:r>
            <a:r>
              <a:rPr lang="ru-RU" dirty="0"/>
              <a:t>риску заражения </a:t>
            </a:r>
            <a:r>
              <a:rPr dirty="0" err="1"/>
              <a:t>инфекционным</a:t>
            </a:r>
            <a:r>
              <a:rPr lang="ru-RU" dirty="0"/>
              <a:t>и</a:t>
            </a:r>
            <a:r>
              <a:rPr dirty="0"/>
              <a:t> </a:t>
            </a:r>
            <a:r>
              <a:rPr dirty="0" err="1"/>
              <a:t>заболеваниям</a:t>
            </a:r>
            <a:r>
              <a:rPr lang="ru-RU" dirty="0"/>
              <a:t>и</a:t>
            </a:r>
            <a:endParaRPr dirty="0"/>
          </a:p>
          <a:p>
            <a:pPr marL="457200" lvl="0" indent="-342900" rtl="0">
              <a:lnSpc>
                <a:spcPct val="115000"/>
              </a:lnSpc>
              <a:spcBef>
                <a:spcPts val="0"/>
              </a:spcBef>
              <a:spcAft>
                <a:spcPts val="0"/>
              </a:spcAft>
              <a:buSzPts val="1800"/>
              <a:buChar char="●"/>
            </a:pPr>
            <a:r>
              <a:rPr lang="ru-RU" dirty="0"/>
              <a:t>знать график вакцинации</a:t>
            </a:r>
            <a:r>
              <a:rPr dirty="0"/>
              <a:t> в </a:t>
            </a:r>
            <a:r>
              <a:rPr dirty="0" err="1"/>
              <a:t>вашей</a:t>
            </a:r>
            <a:r>
              <a:rPr dirty="0"/>
              <a:t> </a:t>
            </a:r>
            <a:r>
              <a:rPr dirty="0" err="1"/>
              <a:t>стране</a:t>
            </a:r>
            <a:r>
              <a:rPr dirty="0"/>
              <a:t> и </a:t>
            </a:r>
            <a:r>
              <a:rPr lang="ru-RU" dirty="0"/>
              <a:t>то, </a:t>
            </a:r>
            <a:r>
              <a:rPr dirty="0" err="1"/>
              <a:t>как</a:t>
            </a:r>
            <a:r>
              <a:rPr lang="ru-RU" dirty="0"/>
              <a:t> он охватывает заключенных и персонал </a:t>
            </a:r>
            <a:r>
              <a:rPr dirty="0" err="1"/>
              <a:t>тюр</a:t>
            </a:r>
            <a:r>
              <a:rPr lang="ru-RU" dirty="0"/>
              <a:t>е</a:t>
            </a:r>
            <a:r>
              <a:rPr dirty="0"/>
              <a:t>м</a:t>
            </a:r>
          </a:p>
          <a:p>
            <a:pPr marL="457200" lvl="0" indent="-342900" rtl="0">
              <a:lnSpc>
                <a:spcPct val="115000"/>
              </a:lnSpc>
              <a:spcBef>
                <a:spcPts val="0"/>
              </a:spcBef>
              <a:spcAft>
                <a:spcPts val="0"/>
              </a:spcAft>
              <a:buSzPts val="1800"/>
              <a:buChar char="●"/>
            </a:pPr>
            <a:r>
              <a:rPr lang="uk-UA" dirty="0" err="1"/>
              <a:t>быть</a:t>
            </a:r>
            <a:r>
              <a:rPr lang="uk-UA" dirty="0"/>
              <a:t> </a:t>
            </a:r>
            <a:r>
              <a:rPr lang="ru-RU" dirty="0"/>
              <a:t>уверенными в необходимости </a:t>
            </a:r>
            <a:r>
              <a:rPr dirty="0" err="1"/>
              <a:t>вакцина</a:t>
            </a:r>
            <a:r>
              <a:rPr lang="ru-RU" dirty="0" err="1"/>
              <a:t>ции</a:t>
            </a:r>
            <a:r>
              <a:rPr dirty="0"/>
              <a:t> и </a:t>
            </a:r>
            <a:r>
              <a:rPr dirty="0" err="1"/>
              <a:t>уметь</a:t>
            </a:r>
            <a:r>
              <a:rPr dirty="0"/>
              <a:t> </a:t>
            </a:r>
            <a:r>
              <a:rPr lang="ru-RU" dirty="0"/>
              <a:t>отвечать на</a:t>
            </a:r>
            <a:r>
              <a:rPr dirty="0"/>
              <a:t> </a:t>
            </a:r>
            <a:r>
              <a:rPr dirty="0" err="1"/>
              <a:t>вопросы</a:t>
            </a:r>
            <a:r>
              <a:rPr dirty="0"/>
              <a:t>/</a:t>
            </a:r>
            <a:r>
              <a:rPr lang="ru-RU" dirty="0"/>
              <a:t>развеивать опасения касательно </a:t>
            </a:r>
            <a:r>
              <a:rPr dirty="0" err="1"/>
              <a:t>вакцин</a:t>
            </a:r>
            <a:r>
              <a:rPr dirty="0"/>
              <a:t>, </a:t>
            </a:r>
            <a:r>
              <a:rPr lang="ru-RU" dirty="0"/>
              <a:t>возникающие, </a:t>
            </a:r>
            <a:r>
              <a:rPr dirty="0"/>
              <a:t>в </a:t>
            </a:r>
            <a:r>
              <a:rPr dirty="0" err="1"/>
              <a:t>частности</a:t>
            </a:r>
            <a:r>
              <a:rPr dirty="0"/>
              <a:t>, </a:t>
            </a:r>
            <a:r>
              <a:rPr lang="ru-RU" dirty="0"/>
              <a:t>у заключенных</a:t>
            </a:r>
            <a:endParaRPr dirty="0"/>
          </a:p>
          <a:p>
            <a:pPr marL="0" lvl="0" indent="0" algn="l" rtl="0">
              <a:lnSpc>
                <a:spcPct val="115000"/>
              </a:lnSpc>
              <a:spcBef>
                <a:spcPts val="1200"/>
              </a:spcBef>
              <a:spcAft>
                <a:spcPts val="1200"/>
              </a:spcAft>
              <a:buSzPts val="1800"/>
              <a:buNone/>
            </a:pPr>
            <a:endParaRPr i="1" dirty="0"/>
          </a:p>
        </p:txBody>
      </p:sp>
      <p:sp>
        <p:nvSpPr>
          <p:cNvPr id="119" name="Google Shape;119;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82"/>
        <p:cNvGrpSpPr/>
        <p:nvPr/>
      </p:nvGrpSpPr>
      <p:grpSpPr>
        <a:xfrm>
          <a:off x="0" y="0"/>
          <a:ext cx="0" cy="0"/>
          <a:chOff x="0" y="0"/>
          <a:chExt cx="0" cy="0"/>
        </a:xfrm>
      </p:grpSpPr>
      <p:sp>
        <p:nvSpPr>
          <p:cNvPr id="583" name="Google Shape;583;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algn="ctr">
              <a:buSzPct val="111111"/>
              <a:defRPr b="1"/>
            </a:pPr>
            <a:r>
              <a:rPr lang="ru-RU" dirty="0"/>
              <a:t>Тест </a:t>
            </a:r>
            <a:r>
              <a:rPr dirty="0"/>
              <a:t>(</a:t>
            </a:r>
            <a:r>
              <a:rPr dirty="0" err="1"/>
              <a:t>ответы</a:t>
            </a:r>
            <a:r>
              <a:rPr dirty="0"/>
              <a:t>)</a:t>
            </a:r>
            <a:endParaRPr b="1" dirty="0"/>
          </a:p>
        </p:txBody>
      </p:sp>
      <p:sp>
        <p:nvSpPr>
          <p:cNvPr id="584" name="Google Shape;584;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a:bodyPr>
          <a:lstStyle/>
          <a:p>
            <a:pPr lvl="0" indent="-298450">
              <a:lnSpc>
                <a:spcPct val="100000"/>
              </a:lnSpc>
              <a:buClr>
                <a:schemeClr val="dk1"/>
              </a:buClr>
              <a:buSzPts val="1100"/>
              <a:buAutoNum type="arabicPeriod"/>
              <a:defRPr sz="1100">
                <a:solidFill>
                  <a:schemeClr val="dk1"/>
                </a:solidFill>
              </a:defRPr>
            </a:pPr>
            <a:r>
              <a:rPr b="1" dirty="0" err="1"/>
              <a:t>Вс</a:t>
            </a:r>
            <a:r>
              <a:rPr lang="ru-RU" b="1" dirty="0"/>
              <a:t>ё</a:t>
            </a:r>
            <a:r>
              <a:rPr b="1" dirty="0"/>
              <a:t> </a:t>
            </a:r>
            <a:r>
              <a:rPr b="1" dirty="0" err="1"/>
              <a:t>вышеперечисленное</a:t>
            </a:r>
            <a:r>
              <a:rPr b="1" dirty="0"/>
              <a:t>:</a:t>
            </a:r>
            <a:r>
              <a:rPr dirty="0"/>
              <a:t> </a:t>
            </a:r>
            <a:r>
              <a:rPr lang="ru-RU" dirty="0"/>
              <a:t>заключенные чаще заражаются </a:t>
            </a:r>
            <a:r>
              <a:rPr dirty="0" err="1"/>
              <a:t>гепатитом</a:t>
            </a:r>
            <a:r>
              <a:rPr dirty="0"/>
              <a:t> В </a:t>
            </a:r>
            <a:r>
              <a:rPr dirty="0" err="1"/>
              <a:t>из-за</a:t>
            </a:r>
            <a:r>
              <a:rPr dirty="0"/>
              <a:t> </a:t>
            </a:r>
            <a:r>
              <a:rPr dirty="0" err="1"/>
              <a:t>использования</a:t>
            </a:r>
            <a:r>
              <a:rPr dirty="0"/>
              <a:t> </a:t>
            </a:r>
            <a:r>
              <a:rPr lang="ru-RU" dirty="0"/>
              <a:t>общих </a:t>
            </a:r>
            <a:r>
              <a:rPr dirty="0" err="1"/>
              <a:t>игл</a:t>
            </a:r>
            <a:r>
              <a:rPr dirty="0"/>
              <a:t> с </a:t>
            </a:r>
            <a:r>
              <a:rPr dirty="0" err="1"/>
              <a:t>другими</a:t>
            </a:r>
            <a:r>
              <a:rPr dirty="0"/>
              <a:t> </a:t>
            </a:r>
            <a:r>
              <a:rPr dirty="0" err="1"/>
              <a:t>людьми</a:t>
            </a:r>
            <a:r>
              <a:rPr dirty="0"/>
              <a:t>, </a:t>
            </a:r>
            <a:r>
              <a:rPr dirty="0" err="1"/>
              <a:t>которые</a:t>
            </a:r>
            <a:r>
              <a:rPr dirty="0"/>
              <a:t> </a:t>
            </a:r>
            <a:r>
              <a:rPr dirty="0" err="1"/>
              <a:t>могут</a:t>
            </a:r>
            <a:r>
              <a:rPr dirty="0"/>
              <a:t> </a:t>
            </a:r>
            <a:r>
              <a:rPr dirty="0" err="1"/>
              <a:t>быть</a:t>
            </a:r>
            <a:r>
              <a:rPr dirty="0"/>
              <a:t> </a:t>
            </a:r>
            <a:r>
              <a:rPr dirty="0" err="1"/>
              <a:t>инфицированы</a:t>
            </a:r>
            <a:r>
              <a:rPr dirty="0"/>
              <a:t>. </a:t>
            </a:r>
            <a:r>
              <a:rPr dirty="0" err="1"/>
              <a:t>Вспышки</a:t>
            </a:r>
            <a:r>
              <a:rPr dirty="0"/>
              <a:t> </a:t>
            </a:r>
            <a:r>
              <a:rPr dirty="0" err="1"/>
              <a:t>заболеваний</a:t>
            </a:r>
            <a:r>
              <a:rPr dirty="0"/>
              <a:t>, </a:t>
            </a:r>
            <a:r>
              <a:rPr lang="ru-RU" dirty="0"/>
              <a:t>таких </a:t>
            </a:r>
            <a:r>
              <a:rPr dirty="0" err="1"/>
              <a:t>как</a:t>
            </a:r>
            <a:r>
              <a:rPr dirty="0"/>
              <a:t> </a:t>
            </a:r>
            <a:r>
              <a:rPr dirty="0" err="1"/>
              <a:t>грипп</a:t>
            </a:r>
            <a:r>
              <a:rPr dirty="0"/>
              <a:t>, </a:t>
            </a:r>
            <a:r>
              <a:rPr lang="ru-RU" dirty="0"/>
              <a:t>в тюрьме более вероятны</a:t>
            </a:r>
            <a:r>
              <a:rPr dirty="0"/>
              <a:t>, </a:t>
            </a:r>
            <a:r>
              <a:rPr lang="ru-RU" sz="1100" dirty="0">
                <a:solidFill>
                  <a:schemeClr val="dk1"/>
                </a:solidFill>
              </a:rPr>
              <a:t>поскольку в зданиях часто нарушена циркуляция воздуха (плохая вентиляция), и они переполнены. Наконец, </a:t>
            </a:r>
            <a:r>
              <a:rPr lang="ru-RU" dirty="0"/>
              <a:t>заключенные</a:t>
            </a:r>
            <a:r>
              <a:rPr lang="ru-RU" sz="1100" dirty="0">
                <a:solidFill>
                  <a:schemeClr val="dk1"/>
                </a:solidFill>
              </a:rPr>
              <a:t> чаще всего являются выходцами из среды, где у них почти не было доступа к системам здравоохранения в отличие от населения в целом</a:t>
            </a:r>
            <a:r>
              <a:rPr dirty="0"/>
              <a:t>.</a:t>
            </a:r>
            <a:endParaRPr lang="ru-RU" dirty="0"/>
          </a:p>
          <a:p>
            <a:pPr marL="457200" lvl="0" indent="-298450" algn="l" rtl="0">
              <a:lnSpc>
                <a:spcPct val="100000"/>
              </a:lnSpc>
              <a:spcBef>
                <a:spcPts val="0"/>
              </a:spcBef>
              <a:spcAft>
                <a:spcPts val="0"/>
              </a:spcAft>
              <a:buClr>
                <a:schemeClr val="dk1"/>
              </a:buClr>
              <a:buSzPts val="1100"/>
              <a:buAutoNum type="arabicPeriod"/>
              <a:defRPr sz="1100">
                <a:solidFill>
                  <a:schemeClr val="dk1"/>
                </a:solidFill>
              </a:defRPr>
            </a:pPr>
            <a:endParaRPr lang="ru-RU" sz="1100" dirty="0">
              <a:solidFill>
                <a:schemeClr val="dk1"/>
              </a:solidFill>
            </a:endParaRPr>
          </a:p>
          <a:p>
            <a:pPr lvl="0" indent="-298450">
              <a:lnSpc>
                <a:spcPct val="100000"/>
              </a:lnSpc>
              <a:buClr>
                <a:schemeClr val="dk1"/>
              </a:buClr>
              <a:buSzPts val="1100"/>
              <a:buAutoNum type="arabicPeriod"/>
              <a:defRPr sz="1100">
                <a:solidFill>
                  <a:schemeClr val="dk1"/>
                </a:solidFill>
              </a:defRPr>
            </a:pPr>
            <a:r>
              <a:rPr lang="ru-RU" b="1" dirty="0"/>
              <a:t>Верно</a:t>
            </a:r>
            <a:r>
              <a:rPr dirty="0"/>
              <a:t>. </a:t>
            </a:r>
            <a:r>
              <a:rPr lang="ru-RU" sz="1100" dirty="0">
                <a:solidFill>
                  <a:schemeClr val="dk1"/>
                </a:solidFill>
              </a:rPr>
              <a:t>Сотрудники тюрем, скорее всего, контактируют с б</a:t>
            </a:r>
            <a:r>
              <a:rPr lang="en-US" sz="1100" dirty="0">
                <a:solidFill>
                  <a:schemeClr val="dk1"/>
                </a:solidFill>
              </a:rPr>
              <a:t>ó</a:t>
            </a:r>
            <a:r>
              <a:rPr lang="ru-RU" sz="1100" dirty="0" err="1">
                <a:solidFill>
                  <a:schemeClr val="dk1"/>
                </a:solidFill>
              </a:rPr>
              <a:t>льшим</a:t>
            </a:r>
            <a:r>
              <a:rPr lang="ru-RU" sz="1100" dirty="0">
                <a:solidFill>
                  <a:schemeClr val="dk1"/>
                </a:solidFill>
              </a:rPr>
              <a:t> количеством инфекционных заболеваний, чем представители других профессий, поскольку они работают с другими людьми (как с персоналом, так и с заключенными) в тесном контакте. Кроме того, тюрьмы и так являются средой, где могут циркулировать такие заболевания, как грипп или гепатит В. Без вакцинации тюремный персонал может передавать эти заболевания своей семье и своим друзьям, а также всем знакомым и случайным людям за пределами тюрьмы</a:t>
            </a:r>
            <a:r>
              <a:rPr dirty="0"/>
              <a:t>.</a:t>
            </a:r>
            <a:endParaRPr lang="ru-RU" dirty="0"/>
          </a:p>
          <a:p>
            <a:pPr lvl="0" indent="-298450">
              <a:lnSpc>
                <a:spcPct val="100000"/>
              </a:lnSpc>
              <a:buClr>
                <a:schemeClr val="dk1"/>
              </a:buClr>
              <a:buSzPts val="1100"/>
              <a:buAutoNum type="arabicPeriod"/>
              <a:defRPr sz="1100">
                <a:solidFill>
                  <a:schemeClr val="dk1"/>
                </a:solidFill>
              </a:defRPr>
            </a:pPr>
            <a:endParaRPr lang="ru-RU" dirty="0"/>
          </a:p>
          <a:p>
            <a:pPr lvl="0" indent="-298450">
              <a:lnSpc>
                <a:spcPct val="100000"/>
              </a:lnSpc>
              <a:buClr>
                <a:schemeClr val="dk1"/>
              </a:buClr>
              <a:buSzPts val="1100"/>
              <a:buAutoNum type="arabicPeriod"/>
              <a:defRPr sz="1100">
                <a:solidFill>
                  <a:schemeClr val="dk1"/>
                </a:solidFill>
              </a:defRPr>
            </a:pPr>
            <a:r>
              <a:rPr lang="ru-RU" sz="1100" b="1" dirty="0">
                <a:solidFill>
                  <a:schemeClr val="dk1"/>
                </a:solidFill>
              </a:rPr>
              <a:t>Неверно</a:t>
            </a:r>
            <a:r>
              <a:rPr lang="ru-RU" sz="1100" dirty="0">
                <a:solidFill>
                  <a:schemeClr val="dk1"/>
                </a:solidFill>
              </a:rPr>
              <a:t>. Вакцинация может защитить вас от заболевания, а также может не дать вам передать инфекцию другим людям, тем самым защищая их.</a:t>
            </a:r>
          </a:p>
          <a:p>
            <a:pPr lvl="0" indent="-298450">
              <a:lnSpc>
                <a:spcPct val="100000"/>
              </a:lnSpc>
              <a:buClr>
                <a:schemeClr val="dk1"/>
              </a:buClr>
              <a:buSzPts val="1100"/>
              <a:buAutoNum type="arabicPeriod"/>
              <a:defRPr sz="1100">
                <a:solidFill>
                  <a:schemeClr val="dk1"/>
                </a:solidFill>
              </a:defRPr>
            </a:pPr>
            <a:endParaRPr lang="ru-RU" sz="1100" dirty="0">
              <a:solidFill>
                <a:schemeClr val="dk1"/>
              </a:solidFill>
            </a:endParaRPr>
          </a:p>
          <a:p>
            <a:pPr lvl="0" indent="-298450">
              <a:lnSpc>
                <a:spcPct val="100000"/>
              </a:lnSpc>
              <a:buClr>
                <a:schemeClr val="dk1"/>
              </a:buClr>
              <a:buSzPts val="1100"/>
              <a:buAutoNum type="arabicPeriod"/>
              <a:defRPr sz="1100">
                <a:solidFill>
                  <a:schemeClr val="dk1"/>
                </a:solidFill>
              </a:defRPr>
            </a:pPr>
            <a:r>
              <a:rPr lang="ru-RU" b="1" dirty="0"/>
              <a:t>Всё вышеперечисленное. </a:t>
            </a:r>
            <a:r>
              <a:rPr lang="ru-RU" sz="1100" dirty="0">
                <a:solidFill>
                  <a:schemeClr val="dk1"/>
                </a:solidFill>
              </a:rPr>
              <a:t>Вакцинация может помочь защитить всех в обществе от инфекционных заболеваний, включая вас самих. </a:t>
            </a:r>
          </a:p>
          <a:p>
            <a:pPr lvl="0" indent="-298450">
              <a:lnSpc>
                <a:spcPct val="100000"/>
              </a:lnSpc>
              <a:buClr>
                <a:schemeClr val="dk1"/>
              </a:buClr>
              <a:buSzPts val="1100"/>
              <a:buAutoNum type="arabicPeriod"/>
              <a:defRPr sz="1100">
                <a:solidFill>
                  <a:schemeClr val="dk1"/>
                </a:solidFill>
              </a:defRPr>
            </a:pPr>
            <a:endParaRPr lang="ru-RU" sz="1100" dirty="0">
              <a:solidFill>
                <a:schemeClr val="dk1"/>
              </a:solidFill>
            </a:endParaRPr>
          </a:p>
          <a:p>
            <a:pPr lvl="0" indent="-298450">
              <a:lnSpc>
                <a:spcPct val="100000"/>
              </a:lnSpc>
              <a:buClr>
                <a:schemeClr val="dk1"/>
              </a:buClr>
              <a:buSzPts val="1100"/>
              <a:buAutoNum type="arabicPeriod"/>
              <a:defRPr sz="1100">
                <a:solidFill>
                  <a:schemeClr val="dk1"/>
                </a:solidFill>
              </a:defRPr>
            </a:pPr>
            <a:r>
              <a:rPr lang="ru-RU" sz="1100" b="1" dirty="0">
                <a:solidFill>
                  <a:schemeClr val="dk1"/>
                </a:solidFill>
              </a:rPr>
              <a:t>Неверно</a:t>
            </a:r>
            <a:r>
              <a:rPr lang="ru-RU" sz="1100" dirty="0">
                <a:solidFill>
                  <a:schemeClr val="dk1"/>
                </a:solidFill>
              </a:rPr>
              <a:t>. В зимние месяцы, когда высок уровень заболеваемости гриппом, отмечается более частое отсутствие сотрудников на рабочем месте. Сделав прививку от гриппа, вы сможете защитить себя и не заболеть. Вы также можете быть уверены, что вам не придется на долгое время отрываться от работы из-за болезни, что уменьшит нагрузку на ваших коллег по работе.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88"/>
        <p:cNvGrpSpPr/>
        <p:nvPr/>
      </p:nvGrpSpPr>
      <p:grpSpPr>
        <a:xfrm>
          <a:off x="0" y="0"/>
          <a:ext cx="0" cy="0"/>
          <a:chOff x="0" y="0"/>
          <a:chExt cx="0" cy="0"/>
        </a:xfrm>
      </p:grpSpPr>
      <p:sp>
        <p:nvSpPr>
          <p:cNvPr id="589" name="Google Shape;589;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5200"/>
              <a:buNone/>
            </a:pPr>
            <a:r>
              <a:rPr dirty="0"/>
              <a:t>2. </a:t>
            </a:r>
            <a:r>
              <a:rPr dirty="0" err="1"/>
              <a:t>Эффективн</a:t>
            </a:r>
            <a:r>
              <a:rPr lang="ru-RU" dirty="0" err="1"/>
              <a:t>ое</a:t>
            </a:r>
            <a:r>
              <a:rPr dirty="0"/>
              <a:t> </a:t>
            </a:r>
            <a:r>
              <a:rPr lang="ru-RU" dirty="0"/>
              <a:t>информирование о</a:t>
            </a:r>
            <a:r>
              <a:rPr dirty="0"/>
              <a:t> </a:t>
            </a:r>
            <a:r>
              <a:rPr dirty="0" err="1"/>
              <a:t>вакцина</a:t>
            </a:r>
            <a:r>
              <a:rPr lang="ru-RU" dirty="0"/>
              <a:t>х</a:t>
            </a:r>
            <a:endParaRPr dirty="0"/>
          </a:p>
        </p:txBody>
      </p:sp>
      <p:sp>
        <p:nvSpPr>
          <p:cNvPr id="590" name="Google Shape;590;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t>[</a:t>
            </a:r>
            <a:r>
              <a:rPr dirty="0"/>
              <a:t>1 </a:t>
            </a:r>
            <a:r>
              <a:rPr dirty="0" err="1"/>
              <a:t>час</a:t>
            </a:r>
            <a:r>
              <a:rPr dirty="0"/>
              <a:t> </a:t>
            </a:r>
            <a:r>
              <a:rPr lang="ru-RU" dirty="0"/>
              <a:t>4</a:t>
            </a:r>
            <a:r>
              <a:rPr dirty="0"/>
              <a:t>5 </a:t>
            </a:r>
            <a:r>
              <a:rPr dirty="0" err="1"/>
              <a:t>минут</a:t>
            </a:r>
            <a:r>
              <a:rPr lang="en-US" dirty="0"/>
              <a:t>]</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94"/>
        <p:cNvGrpSpPr/>
        <p:nvPr/>
      </p:nvGrpSpPr>
      <p:grpSpPr>
        <a:xfrm>
          <a:off x="0" y="0"/>
          <a:ext cx="0" cy="0"/>
          <a:chOff x="0" y="0"/>
          <a:chExt cx="0" cy="0"/>
        </a:xfrm>
      </p:grpSpPr>
      <p:sp>
        <p:nvSpPr>
          <p:cNvPr id="595" name="Google Shape;595;p56"/>
          <p:cNvSpPr txBox="1">
            <a:spLocks noGrp="1"/>
          </p:cNvSpPr>
          <p:nvPr>
            <p:ph type="title"/>
          </p:nvPr>
        </p:nvSpPr>
        <p:spPr>
          <a:xfrm>
            <a:off x="311700" y="237455"/>
            <a:ext cx="8520600" cy="572700"/>
          </a:xfrm>
          <a:prstGeom prst="rect">
            <a:avLst/>
          </a:prstGeom>
          <a:noFill/>
          <a:ln>
            <a:noFill/>
          </a:ln>
        </p:spPr>
        <p:txBody>
          <a:bodyPr spcFirstLastPara="1" wrap="square" lIns="91425" tIns="91425" rIns="91425" bIns="91425" anchor="t" anchorCtr="0">
            <a:normAutofit fontScale="90000"/>
          </a:bodyPr>
          <a:lstStyle/>
          <a:p>
            <a:pPr marL="0" lvl="0" indent="0" rtl="0">
              <a:lnSpc>
                <a:spcPct val="100000"/>
              </a:lnSpc>
              <a:spcBef>
                <a:spcPts val="0"/>
              </a:spcBef>
              <a:spcAft>
                <a:spcPts val="0"/>
              </a:spcAft>
              <a:buSzPct val="111111"/>
              <a:buNone/>
              <a:defRPr b="1"/>
            </a:pPr>
            <a:r>
              <a:rPr dirty="0" err="1"/>
              <a:t>Статья</a:t>
            </a:r>
            <a:r>
              <a:rPr dirty="0"/>
              <a:t> 1. </a:t>
            </a:r>
            <a:r>
              <a:rPr dirty="0" err="1"/>
              <a:t>Как</a:t>
            </a:r>
            <a:r>
              <a:rPr dirty="0"/>
              <a:t> </a:t>
            </a:r>
            <a:r>
              <a:rPr dirty="0" err="1"/>
              <a:t>эффективно</a:t>
            </a:r>
            <a:r>
              <a:rPr dirty="0"/>
              <a:t> </a:t>
            </a:r>
            <a:r>
              <a:rPr lang="ru-RU" dirty="0"/>
              <a:t>информировать</a:t>
            </a:r>
            <a:r>
              <a:rPr dirty="0"/>
              <a:t> о </a:t>
            </a:r>
            <a:r>
              <a:rPr dirty="0" err="1"/>
              <a:t>вакцинах</a:t>
            </a:r>
            <a:endParaRPr b="1" dirty="0"/>
          </a:p>
        </p:txBody>
      </p:sp>
      <p:sp>
        <p:nvSpPr>
          <p:cNvPr id="596" name="Google Shape;596;p56"/>
          <p:cNvSpPr txBox="1">
            <a:spLocks noGrp="1"/>
          </p:cNvSpPr>
          <p:nvPr>
            <p:ph type="body" idx="1"/>
          </p:nvPr>
        </p:nvSpPr>
        <p:spPr>
          <a:xfrm>
            <a:off x="539300" y="1118325"/>
            <a:ext cx="8106300" cy="1722300"/>
          </a:xfrm>
          <a:prstGeom prst="rect">
            <a:avLst/>
          </a:prstGeom>
          <a:noFill/>
          <a:ln>
            <a:noFill/>
          </a:ln>
        </p:spPr>
        <p:txBody>
          <a:bodyPr spcFirstLastPara="1" wrap="square" lIns="91425" tIns="91425" rIns="91425" bIns="91425" anchor="t" anchorCtr="0">
            <a:normAutofit fontScale="92500"/>
          </a:bodyPr>
          <a:lstStyle/>
          <a:p>
            <a:pPr marL="0" lvl="0" indent="0">
              <a:spcAft>
                <a:spcPts val="1200"/>
              </a:spcAft>
              <a:buNone/>
              <a:defRPr sz="1650"/>
            </a:pPr>
            <a:r>
              <a:rPr b="1" dirty="0" err="1"/>
              <a:t>Коммуникационные</a:t>
            </a:r>
            <a:r>
              <a:rPr b="1" dirty="0"/>
              <a:t> </a:t>
            </a:r>
            <a:r>
              <a:rPr b="1" dirty="0" err="1"/>
              <a:t>стратегии</a:t>
            </a:r>
            <a:r>
              <a:rPr b="1" dirty="0"/>
              <a:t> </a:t>
            </a:r>
            <a:r>
              <a:rPr lang="ru-RU" dirty="0"/>
              <a:t>крайне</a:t>
            </a:r>
            <a:r>
              <a:rPr dirty="0"/>
              <a:t> </a:t>
            </a:r>
            <a:r>
              <a:rPr dirty="0" err="1"/>
              <a:t>важны</a:t>
            </a:r>
            <a:r>
              <a:rPr dirty="0"/>
              <a:t> </a:t>
            </a:r>
            <a:r>
              <a:rPr dirty="0" err="1"/>
              <a:t>при</a:t>
            </a:r>
            <a:r>
              <a:rPr dirty="0"/>
              <a:t> </a:t>
            </a:r>
            <a:r>
              <a:rPr dirty="0" err="1"/>
              <a:t>обсуждении</a:t>
            </a:r>
            <a:r>
              <a:rPr dirty="0"/>
              <a:t> </a:t>
            </a:r>
            <a:r>
              <a:rPr dirty="0" err="1"/>
              <a:t>вакцинации</a:t>
            </a:r>
            <a:r>
              <a:rPr dirty="0"/>
              <a:t>. </a:t>
            </a:r>
            <a:r>
              <a:rPr lang="ru-RU" sz="1650" dirty="0"/>
              <a:t>Многим людям вакцины могут казаться </a:t>
            </a:r>
            <a:r>
              <a:rPr dirty="0" err="1"/>
              <a:t>угрожающими</a:t>
            </a:r>
            <a:r>
              <a:rPr dirty="0"/>
              <a:t>, </a:t>
            </a:r>
            <a:r>
              <a:rPr dirty="0" err="1"/>
              <a:t>инвазивными</a:t>
            </a:r>
            <a:r>
              <a:rPr dirty="0"/>
              <a:t> </a:t>
            </a:r>
            <a:r>
              <a:rPr dirty="0" err="1"/>
              <a:t>или</a:t>
            </a:r>
            <a:r>
              <a:rPr dirty="0"/>
              <a:t> </a:t>
            </a:r>
            <a:r>
              <a:rPr dirty="0" err="1"/>
              <a:t>ненужными</a:t>
            </a:r>
            <a:r>
              <a:rPr dirty="0"/>
              <a:t>. </a:t>
            </a:r>
            <a:r>
              <a:rPr dirty="0" err="1"/>
              <a:t>Важно</a:t>
            </a:r>
            <a:r>
              <a:rPr dirty="0"/>
              <a:t> </a:t>
            </a:r>
            <a:r>
              <a:rPr lang="ru-RU" sz="1600" dirty="0"/>
              <a:t>иметь</a:t>
            </a:r>
            <a:r>
              <a:rPr sz="1600" dirty="0"/>
              <a:t> </a:t>
            </a:r>
            <a:r>
              <a:rPr sz="1600" dirty="0" err="1"/>
              <a:t>это</a:t>
            </a:r>
            <a:r>
              <a:rPr sz="1600" dirty="0"/>
              <a:t> </a:t>
            </a:r>
            <a:r>
              <a:rPr lang="ru-RU" sz="1600" dirty="0"/>
              <a:t>ввиду </a:t>
            </a:r>
            <a:r>
              <a:rPr dirty="0" err="1"/>
              <a:t>при</a:t>
            </a:r>
            <a:r>
              <a:rPr dirty="0"/>
              <a:t> </a:t>
            </a:r>
            <a:r>
              <a:rPr dirty="0" err="1"/>
              <a:t>обсуждении</a:t>
            </a:r>
            <a:r>
              <a:rPr dirty="0"/>
              <a:t> </a:t>
            </a:r>
            <a:r>
              <a:rPr dirty="0" err="1"/>
              <a:t>вакцинации</a:t>
            </a:r>
            <a:r>
              <a:rPr dirty="0"/>
              <a:t>. </a:t>
            </a:r>
            <a:r>
              <a:rPr lang="ru-RU" dirty="0"/>
              <a:t>В</a:t>
            </a:r>
            <a:r>
              <a:rPr dirty="0"/>
              <a:t> </a:t>
            </a:r>
            <a:r>
              <a:rPr dirty="0" err="1"/>
              <a:t>частности</a:t>
            </a:r>
            <a:r>
              <a:rPr dirty="0"/>
              <a:t>, </a:t>
            </a:r>
            <a:r>
              <a:rPr lang="ru-RU" dirty="0"/>
              <a:t>заключенные </a:t>
            </a:r>
            <a:r>
              <a:rPr dirty="0" err="1"/>
              <a:t>могут</a:t>
            </a:r>
            <a:r>
              <a:rPr dirty="0"/>
              <a:t> </a:t>
            </a:r>
            <a:r>
              <a:rPr dirty="0" err="1"/>
              <a:t>иметь</a:t>
            </a:r>
            <a:r>
              <a:rPr dirty="0"/>
              <a:t> </a:t>
            </a:r>
            <a:r>
              <a:rPr dirty="0" err="1"/>
              <a:t>различные</a:t>
            </a:r>
            <a:r>
              <a:rPr dirty="0"/>
              <a:t> </a:t>
            </a:r>
            <a:r>
              <a:rPr dirty="0" err="1"/>
              <a:t>предрассудки</a:t>
            </a:r>
            <a:r>
              <a:rPr dirty="0"/>
              <a:t> </a:t>
            </a:r>
            <a:r>
              <a:rPr dirty="0" err="1"/>
              <a:t>или</a:t>
            </a:r>
            <a:r>
              <a:rPr dirty="0"/>
              <a:t> </a:t>
            </a:r>
            <a:r>
              <a:rPr dirty="0" err="1"/>
              <a:t>убеждения</a:t>
            </a:r>
            <a:r>
              <a:rPr dirty="0"/>
              <a:t> </a:t>
            </a:r>
            <a:r>
              <a:rPr lang="ru-RU" dirty="0"/>
              <a:t>относительно </a:t>
            </a:r>
            <a:r>
              <a:rPr dirty="0" err="1"/>
              <a:t>вакцинации</a:t>
            </a:r>
            <a:r>
              <a:rPr dirty="0"/>
              <a:t>, </a:t>
            </a:r>
            <a:r>
              <a:rPr dirty="0" err="1"/>
              <a:t>которые</a:t>
            </a:r>
            <a:r>
              <a:rPr dirty="0"/>
              <a:t> </a:t>
            </a:r>
            <a:r>
              <a:rPr dirty="0" err="1"/>
              <a:t>важно</a:t>
            </a:r>
            <a:r>
              <a:rPr dirty="0"/>
              <a:t> </a:t>
            </a:r>
            <a:r>
              <a:rPr dirty="0" err="1"/>
              <a:t>учитывать</a:t>
            </a:r>
            <a:r>
              <a:rPr dirty="0"/>
              <a:t>. </a:t>
            </a:r>
            <a:r>
              <a:rPr lang="ru-RU" dirty="0"/>
              <a:t>Вот ряд основных</a:t>
            </a:r>
            <a:r>
              <a:rPr dirty="0"/>
              <a:t> </a:t>
            </a:r>
            <a:r>
              <a:rPr lang="ru-RU" dirty="0"/>
              <a:t>моментов</a:t>
            </a:r>
            <a:r>
              <a:rPr dirty="0"/>
              <a:t> </a:t>
            </a:r>
            <a:r>
              <a:rPr lang="ru-RU" sz="1650" dirty="0"/>
              <a:t>при общении на тему вакцин</a:t>
            </a:r>
            <a:r>
              <a:rPr dirty="0"/>
              <a:t>:</a:t>
            </a:r>
            <a:endParaRPr lang="ru-RU" dirty="0"/>
          </a:p>
        </p:txBody>
      </p:sp>
      <p:pic>
        <p:nvPicPr>
          <p:cNvPr id="597" name="Google Shape;597;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98" name="Google Shape;598;p56"/>
          <p:cNvSpPr txBox="1"/>
          <p:nvPr/>
        </p:nvSpPr>
        <p:spPr>
          <a:xfrm>
            <a:off x="1538000" y="2857500"/>
            <a:ext cx="7107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pPr>
            <a:r>
              <a:rPr lang="ru-RU" b="1" dirty="0"/>
              <a:t>Расскажите о</a:t>
            </a:r>
            <a:r>
              <a:rPr b="1" dirty="0"/>
              <a:t> </a:t>
            </a:r>
            <a:r>
              <a:rPr b="1" dirty="0" err="1"/>
              <a:t>достигнут</a:t>
            </a:r>
            <a:r>
              <a:rPr lang="ru-RU" b="1" dirty="0" err="1"/>
              <a:t>ых</a:t>
            </a:r>
            <a:r>
              <a:rPr lang="ru-RU" b="1" dirty="0"/>
              <a:t> результатах</a:t>
            </a:r>
            <a:r>
              <a:rPr b="1" dirty="0"/>
              <a:t>:</a:t>
            </a:r>
            <a:r>
              <a:rPr dirty="0"/>
              <a:t> </a:t>
            </a:r>
            <a:r>
              <a:rPr dirty="0" err="1"/>
              <a:t>вакцины</a:t>
            </a:r>
            <a:r>
              <a:rPr dirty="0"/>
              <a:t> </a:t>
            </a:r>
            <a:r>
              <a:rPr dirty="0" err="1"/>
              <a:t>предотвратили</a:t>
            </a:r>
            <a:r>
              <a:rPr dirty="0"/>
              <a:t> </a:t>
            </a:r>
            <a:r>
              <a:rPr dirty="0" err="1"/>
              <a:t>миллионы</a:t>
            </a:r>
            <a:r>
              <a:rPr dirty="0"/>
              <a:t> </a:t>
            </a:r>
            <a:r>
              <a:rPr dirty="0" err="1"/>
              <a:t>смертей</a:t>
            </a:r>
            <a:r>
              <a:rPr dirty="0"/>
              <a:t> </a:t>
            </a:r>
            <a:r>
              <a:rPr lang="ru-RU" dirty="0"/>
              <a:t>п</a:t>
            </a:r>
            <a:r>
              <a:rPr dirty="0"/>
              <a:t>о </a:t>
            </a:r>
            <a:r>
              <a:rPr dirty="0" err="1"/>
              <a:t>всем</a:t>
            </a:r>
            <a:r>
              <a:rPr lang="ru-RU" dirty="0"/>
              <a:t>у</a:t>
            </a:r>
            <a:r>
              <a:rPr dirty="0"/>
              <a:t> </a:t>
            </a:r>
            <a:r>
              <a:rPr dirty="0" err="1"/>
              <a:t>мир</a:t>
            </a:r>
            <a:r>
              <a:rPr lang="ru-RU" dirty="0"/>
              <a:t>у</a:t>
            </a:r>
            <a:r>
              <a:rPr dirty="0"/>
              <a:t>. </a:t>
            </a:r>
            <a:r>
              <a:rPr dirty="0" err="1"/>
              <a:t>Мы</a:t>
            </a:r>
            <a:r>
              <a:rPr dirty="0"/>
              <a:t> </a:t>
            </a:r>
            <a:r>
              <a:rPr dirty="0" err="1"/>
              <a:t>должны</a:t>
            </a:r>
            <a:r>
              <a:rPr dirty="0"/>
              <a:t> </a:t>
            </a:r>
            <a:r>
              <a:rPr dirty="0" err="1"/>
              <a:t>продолж</a:t>
            </a:r>
            <a:r>
              <a:rPr lang="ru-RU" dirty="0"/>
              <a:t>и</a:t>
            </a:r>
            <a:r>
              <a:rPr dirty="0" err="1"/>
              <a:t>ть</a:t>
            </a:r>
            <a:r>
              <a:rPr dirty="0"/>
              <a:t> </a:t>
            </a:r>
            <a:r>
              <a:rPr dirty="0" err="1"/>
              <a:t>вакцин</a:t>
            </a:r>
            <a:r>
              <a:rPr lang="ru-RU" dirty="0" err="1"/>
              <a:t>ироваться</a:t>
            </a:r>
            <a:r>
              <a:rPr dirty="0"/>
              <a:t>, </a:t>
            </a:r>
            <a:r>
              <a:rPr dirty="0" err="1"/>
              <a:t>чтобы</a:t>
            </a:r>
            <a:r>
              <a:rPr dirty="0"/>
              <a:t> </a:t>
            </a:r>
            <a:r>
              <a:rPr lang="ru-RU" dirty="0"/>
              <a:t>и дальше предотвращать летальный исход</a:t>
            </a:r>
            <a:r>
              <a:rPr dirty="0"/>
              <a:t>. </a:t>
            </a:r>
            <a:endParaRPr sz="1400" b="0" i="0" u="none" strike="noStrike" cap="none" dirty="0">
              <a:solidFill>
                <a:srgbClr val="000000"/>
              </a:solidFill>
              <a:latin typeface="Arial"/>
              <a:ea typeface="Arial"/>
              <a:cs typeface="Arial"/>
              <a:sym typeface="Arial"/>
            </a:endParaRPr>
          </a:p>
        </p:txBody>
      </p:sp>
      <p:sp>
        <p:nvSpPr>
          <p:cNvPr id="599" name="Google Shape;599;p56"/>
          <p:cNvSpPr txBox="1"/>
          <p:nvPr/>
        </p:nvSpPr>
        <p:spPr>
          <a:xfrm>
            <a:off x="1538000" y="3949775"/>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pPr>
            <a:r>
              <a:rPr b="1" dirty="0" err="1"/>
              <a:t>Не</a:t>
            </a:r>
            <a:r>
              <a:rPr b="1" dirty="0"/>
              <a:t> </a:t>
            </a:r>
            <a:r>
              <a:rPr b="1" dirty="0" err="1"/>
              <a:t>повторяйте</a:t>
            </a:r>
            <a:r>
              <a:rPr b="1" dirty="0"/>
              <a:t> </a:t>
            </a:r>
            <a:r>
              <a:rPr b="1" dirty="0" err="1"/>
              <a:t>мифы</a:t>
            </a:r>
            <a:r>
              <a:rPr b="1" dirty="0"/>
              <a:t> о </a:t>
            </a:r>
            <a:r>
              <a:rPr b="1" dirty="0" err="1"/>
              <a:t>вакцинах</a:t>
            </a:r>
            <a:r>
              <a:rPr b="1" dirty="0"/>
              <a:t>:</a:t>
            </a:r>
            <a:r>
              <a:rPr dirty="0"/>
              <a:t> </a:t>
            </a:r>
            <a:r>
              <a:rPr dirty="0" err="1"/>
              <a:t>это</a:t>
            </a:r>
            <a:r>
              <a:rPr dirty="0"/>
              <a:t> </a:t>
            </a:r>
            <a:r>
              <a:rPr dirty="0" err="1"/>
              <a:t>может</a:t>
            </a:r>
            <a:r>
              <a:rPr dirty="0"/>
              <a:t> </a:t>
            </a:r>
            <a:r>
              <a:rPr dirty="0" err="1"/>
              <a:t>непреднамеренно</a:t>
            </a:r>
            <a:r>
              <a:rPr dirty="0"/>
              <a:t> </a:t>
            </a:r>
            <a:r>
              <a:rPr dirty="0" err="1"/>
              <a:t>усилить</a:t>
            </a:r>
            <a:r>
              <a:rPr dirty="0"/>
              <a:t> </a:t>
            </a:r>
            <a:r>
              <a:rPr lang="ru-RU" dirty="0"/>
              <a:t>ошибочное представление</a:t>
            </a:r>
            <a:r>
              <a:rPr dirty="0"/>
              <a:t>, </a:t>
            </a:r>
            <a:r>
              <a:rPr dirty="0" err="1"/>
              <a:t>котор</a:t>
            </a:r>
            <a:r>
              <a:rPr lang="ru-RU" dirty="0" err="1"/>
              <a:t>ое</a:t>
            </a:r>
            <a:r>
              <a:rPr dirty="0"/>
              <a:t> </a:t>
            </a:r>
            <a:r>
              <a:rPr dirty="0" err="1"/>
              <a:t>вы</a:t>
            </a:r>
            <a:r>
              <a:rPr dirty="0"/>
              <a:t> </a:t>
            </a:r>
            <a:r>
              <a:rPr dirty="0" err="1"/>
              <a:t>хотите</a:t>
            </a:r>
            <a:r>
              <a:rPr dirty="0"/>
              <a:t> </a:t>
            </a:r>
            <a:r>
              <a:rPr lang="ru-RU" dirty="0"/>
              <a:t>развеять</a:t>
            </a:r>
            <a:r>
              <a:rPr dirty="0"/>
              <a:t>. </a:t>
            </a:r>
            <a:endParaRPr sz="1400" b="0" i="0" u="none" strike="noStrike" cap="none" dirty="0">
              <a:solidFill>
                <a:srgbClr val="000000"/>
              </a:solidFill>
              <a:latin typeface="Arial"/>
              <a:ea typeface="Arial"/>
              <a:cs typeface="Arial"/>
              <a:sym typeface="Arial"/>
            </a:endParaRPr>
          </a:p>
        </p:txBody>
      </p:sp>
      <p:pic>
        <p:nvPicPr>
          <p:cNvPr id="600" name="Google Shape;600;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601" name="Google Shape;601;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05"/>
        <p:cNvGrpSpPr/>
        <p:nvPr/>
      </p:nvGrpSpPr>
      <p:grpSpPr>
        <a:xfrm>
          <a:off x="0" y="0"/>
          <a:ext cx="0" cy="0"/>
          <a:chOff x="0" y="0"/>
          <a:chExt cx="0" cy="0"/>
        </a:xfrm>
      </p:grpSpPr>
      <p:sp>
        <p:nvSpPr>
          <p:cNvPr id="606" name="Google Shape;606;p57"/>
          <p:cNvSpPr txBox="1">
            <a:spLocks noGrp="1"/>
          </p:cNvSpPr>
          <p:nvPr>
            <p:ph type="title"/>
          </p:nvPr>
        </p:nvSpPr>
        <p:spPr>
          <a:xfrm>
            <a:off x="311700" y="22062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defRPr b="1"/>
            </a:pPr>
            <a:r>
              <a:rPr dirty="0" err="1"/>
              <a:t>Статья</a:t>
            </a:r>
            <a:r>
              <a:rPr dirty="0"/>
              <a:t> 1. </a:t>
            </a:r>
            <a:r>
              <a:rPr lang="ru-RU" dirty="0"/>
              <a:t>Как эффективно информировать о вакцинах</a:t>
            </a:r>
            <a:endParaRPr b="1" dirty="0"/>
          </a:p>
          <a:p>
            <a:pPr marL="0" lvl="0" indent="0" algn="ctr" rtl="0">
              <a:lnSpc>
                <a:spcPct val="100000"/>
              </a:lnSpc>
              <a:spcBef>
                <a:spcPts val="0"/>
              </a:spcBef>
              <a:spcAft>
                <a:spcPts val="0"/>
              </a:spcAft>
              <a:buSzPct val="111111"/>
              <a:buNone/>
            </a:pPr>
            <a:endParaRPr b="1" dirty="0"/>
          </a:p>
        </p:txBody>
      </p:sp>
      <p:sp>
        <p:nvSpPr>
          <p:cNvPr id="607" name="Google Shape;607;p57"/>
          <p:cNvSpPr txBox="1"/>
          <p:nvPr/>
        </p:nvSpPr>
        <p:spPr>
          <a:xfrm>
            <a:off x="1512800" y="1047530"/>
            <a:ext cx="7107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pPr>
            <a:r>
              <a:rPr b="1" dirty="0" err="1"/>
              <a:t>Используйте</a:t>
            </a:r>
            <a:r>
              <a:rPr b="1" dirty="0"/>
              <a:t> </a:t>
            </a:r>
            <a:r>
              <a:rPr b="1" dirty="0" err="1"/>
              <a:t>инклюзивные</a:t>
            </a:r>
            <a:r>
              <a:rPr b="1" dirty="0"/>
              <a:t> </a:t>
            </a:r>
            <a:r>
              <a:rPr b="1" dirty="0" err="1"/>
              <a:t>термины</a:t>
            </a:r>
            <a:r>
              <a:rPr b="1" dirty="0"/>
              <a:t>: </a:t>
            </a:r>
            <a:r>
              <a:rPr dirty="0" err="1"/>
              <a:t>использование</a:t>
            </a:r>
            <a:r>
              <a:rPr dirty="0"/>
              <a:t> </a:t>
            </a:r>
            <a:r>
              <a:rPr dirty="0" err="1"/>
              <a:t>таких</a:t>
            </a:r>
            <a:r>
              <a:rPr dirty="0"/>
              <a:t> </a:t>
            </a:r>
            <a:r>
              <a:rPr dirty="0" err="1"/>
              <a:t>терминов</a:t>
            </a:r>
            <a:r>
              <a:rPr dirty="0"/>
              <a:t>, </a:t>
            </a:r>
            <a:r>
              <a:rPr dirty="0" err="1"/>
              <a:t>как</a:t>
            </a:r>
            <a:r>
              <a:rPr dirty="0"/>
              <a:t> «</a:t>
            </a:r>
            <a:r>
              <a:rPr dirty="0" err="1"/>
              <a:t>мы</a:t>
            </a:r>
            <a:r>
              <a:rPr dirty="0"/>
              <a:t> </a:t>
            </a:r>
            <a:r>
              <a:rPr dirty="0" err="1"/>
              <a:t>как</a:t>
            </a:r>
            <a:r>
              <a:rPr dirty="0"/>
              <a:t> </a:t>
            </a:r>
            <a:r>
              <a:rPr dirty="0" err="1"/>
              <a:t>члены</a:t>
            </a:r>
            <a:r>
              <a:rPr dirty="0"/>
              <a:t> </a:t>
            </a:r>
            <a:r>
              <a:rPr dirty="0" err="1"/>
              <a:t>сообщества</a:t>
            </a:r>
            <a:r>
              <a:rPr dirty="0"/>
              <a:t>» </a:t>
            </a:r>
            <a:r>
              <a:rPr dirty="0" err="1"/>
              <a:t>или</a:t>
            </a:r>
            <a:r>
              <a:rPr dirty="0"/>
              <a:t> «</a:t>
            </a:r>
            <a:r>
              <a:rPr dirty="0" err="1"/>
              <a:t>мы</a:t>
            </a:r>
            <a:r>
              <a:rPr lang="ru-RU" dirty="0"/>
              <a:t>,</a:t>
            </a:r>
            <a:r>
              <a:rPr dirty="0"/>
              <a:t> </a:t>
            </a:r>
            <a:r>
              <a:rPr dirty="0" err="1"/>
              <a:t>люди</a:t>
            </a:r>
            <a:r>
              <a:rPr dirty="0"/>
              <a:t>, </a:t>
            </a:r>
            <a:r>
              <a:rPr dirty="0" err="1"/>
              <a:t>живущие</a:t>
            </a:r>
            <a:r>
              <a:rPr dirty="0"/>
              <a:t> и </a:t>
            </a:r>
            <a:r>
              <a:rPr dirty="0" err="1"/>
              <a:t>работающие</a:t>
            </a:r>
            <a:r>
              <a:rPr dirty="0"/>
              <a:t> в </a:t>
            </a:r>
            <a:r>
              <a:rPr dirty="0" err="1"/>
              <a:t>этой</a:t>
            </a:r>
            <a:r>
              <a:rPr dirty="0"/>
              <a:t> </a:t>
            </a:r>
            <a:r>
              <a:rPr dirty="0" err="1"/>
              <a:t>тюрьме</a:t>
            </a:r>
            <a:r>
              <a:rPr dirty="0"/>
              <a:t>», </a:t>
            </a:r>
            <a:r>
              <a:rPr dirty="0" err="1"/>
              <a:t>может</a:t>
            </a:r>
            <a:r>
              <a:rPr dirty="0"/>
              <a:t> </a:t>
            </a:r>
            <a:r>
              <a:rPr dirty="0" err="1"/>
              <a:t>сделать</a:t>
            </a:r>
            <a:r>
              <a:rPr dirty="0"/>
              <a:t> </a:t>
            </a:r>
            <a:r>
              <a:rPr lang="ru-RU" dirty="0"/>
              <a:t>заключенных</a:t>
            </a:r>
            <a:r>
              <a:rPr dirty="0"/>
              <a:t> </a:t>
            </a:r>
            <a:r>
              <a:rPr dirty="0" err="1"/>
              <a:t>более</a:t>
            </a:r>
            <a:r>
              <a:rPr dirty="0"/>
              <a:t> </a:t>
            </a:r>
            <a:r>
              <a:rPr dirty="0" err="1"/>
              <a:t>восприимчивыми</a:t>
            </a:r>
            <a:r>
              <a:rPr dirty="0"/>
              <a:t> к </a:t>
            </a:r>
            <a:r>
              <a:rPr dirty="0" err="1"/>
              <a:t>вашему</a:t>
            </a:r>
            <a:r>
              <a:rPr dirty="0"/>
              <a:t> </a:t>
            </a:r>
            <a:r>
              <a:rPr dirty="0" err="1"/>
              <a:t>сообщению</a:t>
            </a:r>
            <a:r>
              <a:rPr dirty="0"/>
              <a:t>.</a:t>
            </a:r>
            <a:endParaRPr lang="ru-RU" dirty="0"/>
          </a:p>
        </p:txBody>
      </p:sp>
      <p:sp>
        <p:nvSpPr>
          <p:cNvPr id="608" name="Google Shape;608;p57"/>
          <p:cNvSpPr txBox="1"/>
          <p:nvPr/>
        </p:nvSpPr>
        <p:spPr>
          <a:xfrm>
            <a:off x="1512800" y="1970245"/>
            <a:ext cx="7107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pPr>
            <a:r>
              <a:rPr lang="ru-RU" b="1" dirty="0"/>
              <a:t>Сделайте акцент на </a:t>
            </a:r>
            <a:r>
              <a:rPr b="1" dirty="0" err="1"/>
              <a:t>научн</a:t>
            </a:r>
            <a:r>
              <a:rPr lang="ru-RU" b="1" dirty="0" err="1"/>
              <a:t>ые</a:t>
            </a:r>
            <a:r>
              <a:rPr lang="ru-RU" b="1" dirty="0"/>
              <a:t> концепции</a:t>
            </a:r>
            <a:r>
              <a:rPr b="1" dirty="0"/>
              <a:t>:</a:t>
            </a:r>
            <a:r>
              <a:rPr lang="ru-RU" b="1" dirty="0"/>
              <a:t> </a:t>
            </a:r>
            <a:r>
              <a:rPr lang="ru-RU" dirty="0"/>
              <a:t>напоминание о том, что значительное большинство ученых выступают за безопасность и эффективность вакцин, может еще больше повысить доверие к вакцинам.</a:t>
            </a:r>
            <a:endParaRPr sz="1400" b="0" i="0" u="none" strike="noStrike" cap="none" dirty="0">
              <a:solidFill>
                <a:srgbClr val="000000"/>
              </a:solidFill>
              <a:latin typeface="Arial"/>
              <a:ea typeface="Arial"/>
              <a:cs typeface="Arial"/>
              <a:sym typeface="Arial"/>
            </a:endParaRPr>
          </a:p>
        </p:txBody>
      </p:sp>
      <p:sp>
        <p:nvSpPr>
          <p:cNvPr id="609" name="Google Shape;609;p57"/>
          <p:cNvSpPr txBox="1"/>
          <p:nvPr/>
        </p:nvSpPr>
        <p:spPr>
          <a:xfrm>
            <a:off x="1512800" y="2876130"/>
            <a:ext cx="7107600" cy="830966"/>
          </a:xfrm>
          <a:prstGeom prst="rect">
            <a:avLst/>
          </a:prstGeom>
          <a:noFill/>
          <a:ln>
            <a:noFill/>
          </a:ln>
        </p:spPr>
        <p:txBody>
          <a:bodyPr spcFirstLastPara="1" wrap="square" lIns="91425" tIns="91425" rIns="91425" bIns="91425" anchor="t" anchorCtr="0">
            <a:spAutoFit/>
          </a:bodyPr>
          <a:lstStyle/>
          <a:p>
            <a:pPr lvl="0">
              <a:buSzPts val="1400"/>
              <a:defRPr sz="1400">
                <a:solidFill>
                  <a:srgbClr val="000000"/>
                </a:solidFill>
                <a:latin typeface="Arial"/>
                <a:ea typeface="Arial"/>
                <a:cs typeface="Arial"/>
                <a:sym typeface="Arial"/>
              </a:defRPr>
            </a:pPr>
            <a:r>
              <a:rPr lang="ru-RU" b="1" dirty="0"/>
              <a:t>Сохраняйте простоту ключевых сообщений</a:t>
            </a:r>
            <a:r>
              <a:rPr b="1" dirty="0"/>
              <a:t>: </a:t>
            </a:r>
            <a:r>
              <a:rPr lang="ru-RU" dirty="0"/>
              <a:t>не используйте аббревиатуры и излагайте свои мысли простым языком </a:t>
            </a:r>
            <a:r>
              <a:rPr lang="en-US" dirty="0">
                <a:solidFill>
                  <a:schemeClr val="tx1"/>
                </a:solidFill>
              </a:rPr>
              <a:t>—</a:t>
            </a:r>
            <a:r>
              <a:rPr lang="ru-RU" dirty="0"/>
              <a:t> изложение мысли должно занять менее тридцати секунд и легко запоминаться. </a:t>
            </a:r>
            <a:endParaRPr sz="1400" b="0" i="0" u="none" strike="noStrike" cap="none" dirty="0">
              <a:solidFill>
                <a:srgbClr val="000000"/>
              </a:solidFill>
              <a:latin typeface="Arial"/>
              <a:ea typeface="Arial"/>
              <a:cs typeface="Arial"/>
              <a:sym typeface="Arial"/>
            </a:endParaRPr>
          </a:p>
        </p:txBody>
      </p:sp>
      <p:sp>
        <p:nvSpPr>
          <p:cNvPr id="610" name="Google Shape;610;p57"/>
          <p:cNvSpPr txBox="1"/>
          <p:nvPr/>
        </p:nvSpPr>
        <p:spPr>
          <a:xfrm>
            <a:off x="1512800" y="3835595"/>
            <a:ext cx="7380600" cy="1261854"/>
          </a:xfrm>
          <a:prstGeom prst="rect">
            <a:avLst/>
          </a:prstGeom>
          <a:noFill/>
          <a:ln>
            <a:noFill/>
          </a:ln>
        </p:spPr>
        <p:txBody>
          <a:bodyPr spcFirstLastPara="1" wrap="square" lIns="91425" tIns="91425" rIns="91425" bIns="91425" anchor="t" anchorCtr="0">
            <a:spAutoFit/>
          </a:bodyPr>
          <a:lstStyle/>
          <a:p>
            <a:pPr lvl="0">
              <a:buSzPts val="1400"/>
              <a:defRPr sz="1400">
                <a:solidFill>
                  <a:srgbClr val="000000"/>
                </a:solidFill>
                <a:latin typeface="Arial"/>
                <a:ea typeface="Arial"/>
                <a:cs typeface="Arial"/>
                <a:sym typeface="Arial"/>
              </a:defRPr>
            </a:pPr>
            <a:r>
              <a:rPr b="1" dirty="0" err="1"/>
              <a:t>Говорите</a:t>
            </a:r>
            <a:r>
              <a:rPr b="1" dirty="0"/>
              <a:t> </a:t>
            </a:r>
            <a:r>
              <a:rPr b="1" dirty="0" err="1"/>
              <a:t>правду</a:t>
            </a:r>
            <a:r>
              <a:rPr b="1" dirty="0"/>
              <a:t>:</a:t>
            </a:r>
            <a:r>
              <a:rPr dirty="0"/>
              <a:t> </a:t>
            </a:r>
            <a:r>
              <a:rPr dirty="0" err="1"/>
              <a:t>нечестность</a:t>
            </a:r>
            <a:r>
              <a:rPr dirty="0"/>
              <a:t> </a:t>
            </a:r>
            <a:r>
              <a:rPr dirty="0" err="1"/>
              <a:t>приведет</a:t>
            </a:r>
            <a:r>
              <a:rPr dirty="0"/>
              <a:t> к </a:t>
            </a:r>
            <a:r>
              <a:rPr dirty="0" err="1"/>
              <a:t>недоверию</a:t>
            </a:r>
            <a:r>
              <a:rPr dirty="0"/>
              <a:t>. </a:t>
            </a:r>
            <a:r>
              <a:rPr dirty="0" err="1"/>
              <a:t>Всегда</a:t>
            </a:r>
            <a:r>
              <a:rPr dirty="0"/>
              <a:t> </a:t>
            </a:r>
            <a:r>
              <a:rPr dirty="0" err="1"/>
              <a:t>важно</a:t>
            </a:r>
            <a:r>
              <a:rPr dirty="0"/>
              <a:t> </a:t>
            </a:r>
            <a:r>
              <a:rPr dirty="0" err="1"/>
              <a:t>быть</a:t>
            </a:r>
            <a:r>
              <a:rPr dirty="0"/>
              <a:t> </a:t>
            </a:r>
            <a:r>
              <a:rPr dirty="0" err="1"/>
              <a:t>открытым</a:t>
            </a:r>
            <a:r>
              <a:rPr dirty="0"/>
              <a:t> и </a:t>
            </a:r>
            <a:r>
              <a:rPr dirty="0" err="1"/>
              <a:t>прозрачным</a:t>
            </a:r>
            <a:r>
              <a:rPr dirty="0"/>
              <a:t> </a:t>
            </a:r>
            <a:r>
              <a:rPr lang="ru-RU" dirty="0"/>
              <a:t>в отношении того, что вы не знаете, или того, что не знают научные авторитеты</a:t>
            </a:r>
            <a:r>
              <a:rPr dirty="0"/>
              <a:t>. </a:t>
            </a:r>
            <a:r>
              <a:rPr dirty="0" err="1"/>
              <a:t>Например</a:t>
            </a:r>
            <a:r>
              <a:rPr dirty="0"/>
              <a:t>, </a:t>
            </a:r>
            <a:r>
              <a:rPr dirty="0" err="1"/>
              <a:t>неверно</a:t>
            </a:r>
            <a:r>
              <a:rPr dirty="0"/>
              <a:t> </a:t>
            </a:r>
            <a:r>
              <a:rPr dirty="0" err="1"/>
              <a:t>говорить</a:t>
            </a:r>
            <a:r>
              <a:rPr dirty="0"/>
              <a:t>, </a:t>
            </a:r>
            <a:r>
              <a:rPr dirty="0" err="1"/>
              <a:t>что</a:t>
            </a:r>
            <a:r>
              <a:rPr dirty="0"/>
              <a:t> </a:t>
            </a:r>
            <a:r>
              <a:rPr dirty="0" err="1"/>
              <a:t>вакцины</a:t>
            </a:r>
            <a:r>
              <a:rPr dirty="0"/>
              <a:t> </a:t>
            </a:r>
            <a:r>
              <a:rPr dirty="0" err="1"/>
              <a:t>на</a:t>
            </a:r>
            <a:r>
              <a:rPr dirty="0"/>
              <a:t> 100% </a:t>
            </a:r>
            <a:r>
              <a:rPr dirty="0" err="1"/>
              <a:t>безопасны</a:t>
            </a:r>
            <a:r>
              <a:rPr dirty="0"/>
              <a:t>, </a:t>
            </a:r>
            <a:r>
              <a:rPr dirty="0" err="1"/>
              <a:t>потому</a:t>
            </a:r>
            <a:r>
              <a:rPr dirty="0"/>
              <a:t> </a:t>
            </a:r>
            <a:r>
              <a:rPr dirty="0" err="1"/>
              <a:t>что</a:t>
            </a:r>
            <a:r>
              <a:rPr dirty="0"/>
              <a:t> </a:t>
            </a:r>
            <a:r>
              <a:rPr dirty="0" err="1"/>
              <a:t>мы</a:t>
            </a:r>
            <a:r>
              <a:rPr dirty="0"/>
              <a:t> </a:t>
            </a:r>
            <a:r>
              <a:rPr dirty="0" err="1"/>
              <a:t>знаем</a:t>
            </a:r>
            <a:r>
              <a:rPr dirty="0"/>
              <a:t>, </a:t>
            </a:r>
            <a:r>
              <a:rPr dirty="0" err="1"/>
              <a:t>что</a:t>
            </a:r>
            <a:r>
              <a:rPr dirty="0"/>
              <a:t> </a:t>
            </a:r>
            <a:r>
              <a:rPr dirty="0" err="1"/>
              <a:t>они</a:t>
            </a:r>
            <a:r>
              <a:rPr dirty="0"/>
              <a:t> </a:t>
            </a:r>
            <a:r>
              <a:rPr dirty="0" err="1"/>
              <a:t>могут</a:t>
            </a:r>
            <a:r>
              <a:rPr dirty="0"/>
              <a:t> </a:t>
            </a:r>
            <a:r>
              <a:rPr dirty="0" err="1"/>
              <a:t>вызывать</a:t>
            </a:r>
            <a:r>
              <a:rPr dirty="0"/>
              <a:t> </a:t>
            </a:r>
            <a:r>
              <a:rPr dirty="0" err="1"/>
              <a:t>побочные</a:t>
            </a:r>
            <a:r>
              <a:rPr dirty="0"/>
              <a:t> </a:t>
            </a:r>
            <a:r>
              <a:rPr dirty="0" err="1"/>
              <a:t>эффекты</a:t>
            </a:r>
            <a:r>
              <a:rPr dirty="0"/>
              <a:t>; </a:t>
            </a:r>
            <a:r>
              <a:rPr dirty="0" err="1"/>
              <a:t>но</a:t>
            </a:r>
            <a:r>
              <a:rPr dirty="0"/>
              <a:t> </a:t>
            </a:r>
            <a:r>
              <a:rPr dirty="0" err="1"/>
              <a:t>верно</a:t>
            </a:r>
            <a:r>
              <a:rPr dirty="0"/>
              <a:t> </a:t>
            </a:r>
            <a:r>
              <a:rPr dirty="0" err="1"/>
              <a:t>сказать</a:t>
            </a:r>
            <a:r>
              <a:rPr dirty="0"/>
              <a:t>, </a:t>
            </a:r>
            <a:r>
              <a:rPr dirty="0" err="1"/>
              <a:t>что</a:t>
            </a:r>
            <a:r>
              <a:rPr dirty="0"/>
              <a:t> </a:t>
            </a:r>
            <a:r>
              <a:rPr lang="ru-RU" dirty="0"/>
              <a:t>польза от вакцинации значительно превышает любые риски</a:t>
            </a:r>
            <a:r>
              <a:rPr dirty="0"/>
              <a:t>.</a:t>
            </a:r>
            <a:endParaRPr sz="1400" b="0" i="0" u="none" strike="noStrike" cap="none" dirty="0">
              <a:solidFill>
                <a:srgbClr val="000000"/>
              </a:solidFill>
              <a:latin typeface="Arial"/>
              <a:ea typeface="Arial"/>
              <a:cs typeface="Arial"/>
              <a:sym typeface="Arial"/>
            </a:endParaRPr>
          </a:p>
        </p:txBody>
      </p:sp>
      <p:pic>
        <p:nvPicPr>
          <p:cNvPr id="611" name="Google Shape;611;p57"/>
          <p:cNvPicPr preferRelativeResize="0"/>
          <p:nvPr/>
        </p:nvPicPr>
        <p:blipFill rotWithShape="1">
          <a:blip r:embed="rId3">
            <a:alphaModFix/>
          </a:blip>
          <a:srcRect/>
          <a:stretch/>
        </p:blipFill>
        <p:spPr>
          <a:xfrm>
            <a:off x="673796" y="2104506"/>
            <a:ext cx="536451" cy="607666"/>
          </a:xfrm>
          <a:prstGeom prst="rect">
            <a:avLst/>
          </a:prstGeom>
          <a:noFill/>
          <a:ln>
            <a:noFill/>
          </a:ln>
        </p:spPr>
      </p:pic>
      <p:pic>
        <p:nvPicPr>
          <p:cNvPr id="612" name="Google Shape;612;p57"/>
          <p:cNvPicPr preferRelativeResize="0"/>
          <p:nvPr/>
        </p:nvPicPr>
        <p:blipFill rotWithShape="1">
          <a:blip r:embed="rId4">
            <a:alphaModFix/>
          </a:blip>
          <a:srcRect/>
          <a:stretch/>
        </p:blipFill>
        <p:spPr>
          <a:xfrm>
            <a:off x="605313" y="1203998"/>
            <a:ext cx="673413" cy="607650"/>
          </a:xfrm>
          <a:prstGeom prst="rect">
            <a:avLst/>
          </a:prstGeom>
          <a:noFill/>
          <a:ln>
            <a:noFill/>
          </a:ln>
        </p:spPr>
      </p:pic>
      <p:pic>
        <p:nvPicPr>
          <p:cNvPr id="613" name="Google Shape;613;p57"/>
          <p:cNvPicPr preferRelativeResize="0"/>
          <p:nvPr/>
        </p:nvPicPr>
        <p:blipFill rotWithShape="1">
          <a:blip r:embed="rId5">
            <a:alphaModFix/>
          </a:blip>
          <a:srcRect/>
          <a:stretch/>
        </p:blipFill>
        <p:spPr>
          <a:xfrm>
            <a:off x="640575" y="2970093"/>
            <a:ext cx="602905" cy="607651"/>
          </a:xfrm>
          <a:prstGeom prst="rect">
            <a:avLst/>
          </a:prstGeom>
          <a:noFill/>
          <a:ln>
            <a:noFill/>
          </a:ln>
        </p:spPr>
      </p:pic>
      <p:pic>
        <p:nvPicPr>
          <p:cNvPr id="614" name="Google Shape;614;p57"/>
          <p:cNvPicPr preferRelativeResize="0"/>
          <p:nvPr/>
        </p:nvPicPr>
        <p:blipFill rotWithShape="1">
          <a:blip r:embed="rId6">
            <a:alphaModFix/>
          </a:blip>
          <a:srcRect/>
          <a:stretch/>
        </p:blipFill>
        <p:spPr>
          <a:xfrm>
            <a:off x="640575" y="3976005"/>
            <a:ext cx="602900" cy="572281"/>
          </a:xfrm>
          <a:prstGeom prst="rect">
            <a:avLst/>
          </a:prstGeom>
          <a:noFill/>
          <a:ln>
            <a:noFill/>
          </a:ln>
        </p:spPr>
      </p:pic>
      <p:sp>
        <p:nvSpPr>
          <p:cNvPr id="615" name="Google Shape;615;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19"/>
        <p:cNvGrpSpPr/>
        <p:nvPr/>
      </p:nvGrpSpPr>
      <p:grpSpPr>
        <a:xfrm>
          <a:off x="0" y="0"/>
          <a:ext cx="0" cy="0"/>
          <a:chOff x="0" y="0"/>
          <a:chExt cx="0" cy="0"/>
        </a:xfrm>
      </p:grpSpPr>
      <p:sp>
        <p:nvSpPr>
          <p:cNvPr id="620" name="Google Shape;620;p58"/>
          <p:cNvSpPr txBox="1">
            <a:spLocks noGrp="1"/>
          </p:cNvSpPr>
          <p:nvPr>
            <p:ph type="title"/>
          </p:nvPr>
        </p:nvSpPr>
        <p:spPr>
          <a:xfrm>
            <a:off x="311700" y="321605"/>
            <a:ext cx="8520600" cy="572700"/>
          </a:xfrm>
          <a:prstGeom prst="rect">
            <a:avLst/>
          </a:prstGeom>
          <a:noFill/>
          <a:ln>
            <a:noFill/>
          </a:ln>
        </p:spPr>
        <p:txBody>
          <a:bodyPr spcFirstLastPara="1" wrap="square" lIns="91425" tIns="91425" rIns="91425" bIns="91425" anchor="t" anchorCtr="0">
            <a:normAutofit fontScale="90000"/>
          </a:bodyPr>
          <a:lstStyle/>
          <a:p>
            <a:pPr lvl="0">
              <a:buSzPct val="39285"/>
              <a:defRPr b="1"/>
            </a:pPr>
            <a:r>
              <a:rPr dirty="0" err="1"/>
              <a:t>Статья</a:t>
            </a:r>
            <a:r>
              <a:rPr dirty="0"/>
              <a:t> 1. </a:t>
            </a:r>
            <a:r>
              <a:rPr lang="ru-RU" dirty="0"/>
              <a:t>Как эффективно информировать о вакцинах</a:t>
            </a:r>
            <a:endParaRPr b="1" dirty="0"/>
          </a:p>
          <a:p>
            <a:pPr marL="0" lvl="0" indent="0" algn="ctr" rtl="0">
              <a:lnSpc>
                <a:spcPct val="100000"/>
              </a:lnSpc>
              <a:spcBef>
                <a:spcPts val="0"/>
              </a:spcBef>
              <a:spcAft>
                <a:spcPts val="0"/>
              </a:spcAft>
              <a:buSzPct val="111111"/>
              <a:buNone/>
            </a:pPr>
            <a:endParaRPr b="1" dirty="0"/>
          </a:p>
        </p:txBody>
      </p:sp>
      <p:sp>
        <p:nvSpPr>
          <p:cNvPr id="621" name="Google Shape;621;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
        <p:nvSpPr>
          <p:cNvPr id="622" name="Google Shape;622;p58"/>
          <p:cNvSpPr txBox="1">
            <a:spLocks noGrp="1"/>
          </p:cNvSpPr>
          <p:nvPr>
            <p:ph type="body" idx="1"/>
          </p:nvPr>
        </p:nvSpPr>
        <p:spPr>
          <a:xfrm>
            <a:off x="612675" y="1173040"/>
            <a:ext cx="8065800" cy="1012500"/>
          </a:xfrm>
          <a:prstGeom prst="rect">
            <a:avLst/>
          </a:prstGeom>
          <a:noFill/>
          <a:ln>
            <a:noFill/>
          </a:ln>
        </p:spPr>
        <p:txBody>
          <a:bodyPr spcFirstLastPara="1" wrap="square" lIns="91425" tIns="91425" rIns="91425" bIns="91425" anchor="t" anchorCtr="0">
            <a:noAutofit/>
          </a:bodyPr>
          <a:lstStyle/>
          <a:p>
            <a:pPr marL="0" lvl="0" indent="0">
              <a:spcAft>
                <a:spcPts val="1200"/>
              </a:spcAft>
              <a:buNone/>
              <a:defRPr sz="1650"/>
            </a:pPr>
            <a:r>
              <a:rPr sz="1500" dirty="0" err="1"/>
              <a:t>Ниже</a:t>
            </a:r>
            <a:r>
              <a:rPr sz="1500" dirty="0"/>
              <a:t> </a:t>
            </a:r>
            <a:r>
              <a:rPr lang="ru-RU" sz="1500" dirty="0"/>
              <a:t>представлено видео от Полы (</a:t>
            </a:r>
            <a:r>
              <a:rPr lang="en-US" sz="1500" dirty="0"/>
              <a:t>Paula</a:t>
            </a:r>
            <a:r>
              <a:rPr lang="ru-RU" sz="1500" dirty="0"/>
              <a:t>)</a:t>
            </a:r>
            <a:r>
              <a:rPr sz="1500" dirty="0"/>
              <a:t>, </a:t>
            </a:r>
            <a:r>
              <a:rPr sz="1500" dirty="0" err="1"/>
              <a:t>которая</a:t>
            </a:r>
            <a:r>
              <a:rPr sz="1500" dirty="0"/>
              <a:t> </a:t>
            </a:r>
            <a:r>
              <a:rPr sz="1500" dirty="0" err="1"/>
              <a:t>работает</a:t>
            </a:r>
            <a:r>
              <a:rPr sz="1500" dirty="0"/>
              <a:t> в </a:t>
            </a:r>
            <a:r>
              <a:rPr lang="ru-RU" sz="1500" dirty="0"/>
              <a:t>британской организации </a:t>
            </a:r>
            <a:r>
              <a:rPr lang="ru-RU" sz="1500" dirty="0" err="1"/>
              <a:t>Prison</a:t>
            </a:r>
            <a:r>
              <a:rPr lang="ru-RU" sz="1500" dirty="0"/>
              <a:t> </a:t>
            </a:r>
            <a:r>
              <a:rPr lang="ru-RU" sz="1500" dirty="0" err="1"/>
              <a:t>Reform</a:t>
            </a:r>
            <a:r>
              <a:rPr lang="ru-RU" sz="1500" dirty="0"/>
              <a:t> </a:t>
            </a:r>
            <a:r>
              <a:rPr lang="ru-RU" sz="1500" dirty="0" err="1"/>
              <a:t>Trust</a:t>
            </a:r>
            <a:r>
              <a:rPr lang="ru-RU" sz="1500" dirty="0"/>
              <a:t> </a:t>
            </a:r>
            <a:r>
              <a:rPr sz="1500" dirty="0"/>
              <a:t>и </a:t>
            </a:r>
            <a:r>
              <a:rPr lang="ru-RU" sz="1500" dirty="0"/>
              <a:t>имеет опыт тюремного заключения</a:t>
            </a:r>
            <a:r>
              <a:rPr sz="1500" dirty="0"/>
              <a:t>. </a:t>
            </a:r>
            <a:r>
              <a:rPr sz="1500" dirty="0" err="1"/>
              <a:t>Она</a:t>
            </a:r>
            <a:r>
              <a:rPr sz="1500" dirty="0"/>
              <a:t> </a:t>
            </a:r>
            <a:r>
              <a:rPr sz="1500" dirty="0" err="1"/>
              <a:t>рассказывает</a:t>
            </a:r>
            <a:r>
              <a:rPr sz="1500" dirty="0"/>
              <a:t> </a:t>
            </a:r>
            <a:r>
              <a:rPr sz="1500" dirty="0" err="1"/>
              <a:t>нам</a:t>
            </a:r>
            <a:r>
              <a:rPr sz="1500" dirty="0"/>
              <a:t> о </a:t>
            </a:r>
            <a:r>
              <a:rPr sz="1500" dirty="0" err="1"/>
              <a:t>том</a:t>
            </a:r>
            <a:r>
              <a:rPr sz="1500" dirty="0"/>
              <a:t>, </a:t>
            </a:r>
            <a:r>
              <a:rPr lang="ru-RU" sz="1500" dirty="0"/>
              <a:t>какие коммуникационные стратегии по вопросу вакцинации заключенных </a:t>
            </a:r>
            <a:r>
              <a:rPr sz="1500" dirty="0" err="1"/>
              <a:t>она</a:t>
            </a:r>
            <a:r>
              <a:rPr sz="1500" dirty="0"/>
              <a:t> </a:t>
            </a:r>
            <a:r>
              <a:rPr sz="1500" dirty="0" err="1"/>
              <a:t>считает</a:t>
            </a:r>
            <a:r>
              <a:rPr sz="1500" dirty="0"/>
              <a:t> </a:t>
            </a:r>
            <a:r>
              <a:rPr sz="1500" dirty="0" err="1"/>
              <a:t>эффективными</a:t>
            </a:r>
            <a:r>
              <a:rPr sz="1500" dirty="0"/>
              <a:t>. </a:t>
            </a:r>
          </a:p>
        </p:txBody>
      </p:sp>
      <p:pic>
        <p:nvPicPr>
          <p:cNvPr id="623" name="Google Shape;623;p58" title="untitled (Original).mp4">
            <a:hlinkClick r:id="rId3"/>
          </p:cNvPr>
          <p:cNvPicPr preferRelativeResize="0"/>
          <p:nvPr/>
        </p:nvPicPr>
        <p:blipFill rotWithShape="1">
          <a:blip r:embed="rId4">
            <a:alphaModFix/>
          </a:blip>
          <a:srcRect/>
          <a:stretch/>
        </p:blipFill>
        <p:spPr>
          <a:xfrm>
            <a:off x="2826575" y="2295975"/>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27"/>
        <p:cNvGrpSpPr/>
        <p:nvPr/>
      </p:nvGrpSpPr>
      <p:grpSpPr>
        <a:xfrm>
          <a:off x="0" y="0"/>
          <a:ext cx="0" cy="0"/>
          <a:chOff x="0" y="0"/>
          <a:chExt cx="0" cy="0"/>
        </a:xfrm>
      </p:grpSpPr>
      <p:sp>
        <p:nvSpPr>
          <p:cNvPr id="628" name="Google Shape;62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2. </a:t>
            </a:r>
            <a:r>
              <a:rPr dirty="0" err="1"/>
              <a:t>Десять</a:t>
            </a:r>
            <a:r>
              <a:rPr dirty="0"/>
              <a:t> </a:t>
            </a:r>
            <a:r>
              <a:rPr lang="ru-RU" dirty="0"/>
              <a:t>основных</a:t>
            </a:r>
            <a:r>
              <a:rPr dirty="0"/>
              <a:t> </a:t>
            </a:r>
            <a:r>
              <a:rPr dirty="0" err="1"/>
              <a:t>фактов</a:t>
            </a:r>
            <a:r>
              <a:rPr dirty="0"/>
              <a:t> о </a:t>
            </a:r>
            <a:r>
              <a:rPr dirty="0" err="1"/>
              <a:t>вакцинах</a:t>
            </a:r>
            <a:endParaRPr b="1" dirty="0"/>
          </a:p>
        </p:txBody>
      </p:sp>
      <p:sp>
        <p:nvSpPr>
          <p:cNvPr id="629" name="Google Shape;629;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rtl="0">
              <a:lnSpc>
                <a:spcPct val="115000"/>
              </a:lnSpc>
              <a:spcBef>
                <a:spcPts val="0"/>
              </a:spcBef>
              <a:spcAft>
                <a:spcPts val="1200"/>
              </a:spcAft>
              <a:buSzPts val="1800"/>
              <a:buNone/>
            </a:pPr>
            <a:r>
              <a:rPr dirty="0" err="1"/>
              <a:t>Ниже</a:t>
            </a:r>
            <a:r>
              <a:rPr dirty="0"/>
              <a:t> </a:t>
            </a:r>
            <a:r>
              <a:rPr dirty="0" err="1"/>
              <a:t>приведены</a:t>
            </a:r>
            <a:r>
              <a:rPr dirty="0"/>
              <a:t> </a:t>
            </a:r>
            <a:r>
              <a:rPr dirty="0" err="1"/>
              <a:t>десять</a:t>
            </a:r>
            <a:r>
              <a:rPr dirty="0"/>
              <a:t> </a:t>
            </a:r>
            <a:r>
              <a:rPr lang="ru-RU" dirty="0"/>
              <a:t>основных </a:t>
            </a:r>
            <a:r>
              <a:rPr dirty="0" err="1"/>
              <a:t>фактов</a:t>
            </a:r>
            <a:r>
              <a:rPr dirty="0"/>
              <a:t> о </a:t>
            </a:r>
            <a:r>
              <a:rPr dirty="0" err="1"/>
              <a:t>вакцина</a:t>
            </a:r>
            <a:r>
              <a:rPr lang="ru-RU" dirty="0" err="1"/>
              <a:t>ции</a:t>
            </a:r>
            <a:r>
              <a:rPr dirty="0"/>
              <a:t>, </a:t>
            </a:r>
            <a:r>
              <a:rPr dirty="0" err="1"/>
              <a:t>которые</a:t>
            </a:r>
            <a:r>
              <a:rPr dirty="0"/>
              <a:t> </a:t>
            </a:r>
            <a:r>
              <a:rPr lang="ru-RU" dirty="0"/>
              <a:t>необходимо учитывать во время ее обсуждения</a:t>
            </a:r>
            <a:r>
              <a:rPr dirty="0"/>
              <a:t>. </a:t>
            </a:r>
          </a:p>
        </p:txBody>
      </p:sp>
      <p:sp>
        <p:nvSpPr>
          <p:cNvPr id="630" name="Google Shape;630;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 минута</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34"/>
        <p:cNvGrpSpPr/>
        <p:nvPr/>
      </p:nvGrpSpPr>
      <p:grpSpPr>
        <a:xfrm>
          <a:off x="0" y="0"/>
          <a:ext cx="0" cy="0"/>
          <a:chOff x="0" y="0"/>
          <a:chExt cx="0" cy="0"/>
        </a:xfrm>
      </p:grpSpPr>
      <p:sp>
        <p:nvSpPr>
          <p:cNvPr id="635" name="Google Shape;635;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2. </a:t>
            </a:r>
            <a:r>
              <a:rPr lang="ru-RU" dirty="0"/>
              <a:t>Десять основных фактов о вакцинах</a:t>
            </a:r>
            <a:endParaRPr b="1" dirty="0"/>
          </a:p>
        </p:txBody>
      </p:sp>
      <p:pic>
        <p:nvPicPr>
          <p:cNvPr id="636" name="Google Shape;636;p60"/>
          <p:cNvPicPr preferRelativeResize="0"/>
          <p:nvPr/>
        </p:nvPicPr>
        <p:blipFill rotWithShape="1">
          <a:blip r:embed="rId3">
            <a:alphaModFix/>
          </a:blip>
          <a:srcRect/>
          <a:stretch/>
        </p:blipFill>
        <p:spPr>
          <a:xfrm>
            <a:off x="7778113" y="1390370"/>
            <a:ext cx="1115200" cy="1115200"/>
          </a:xfrm>
          <a:prstGeom prst="rect">
            <a:avLst/>
          </a:prstGeom>
          <a:noFill/>
          <a:ln>
            <a:noFill/>
          </a:ln>
        </p:spPr>
      </p:pic>
      <p:sp>
        <p:nvSpPr>
          <p:cNvPr id="637" name="Google Shape;637;p60"/>
          <p:cNvSpPr txBox="1"/>
          <p:nvPr/>
        </p:nvSpPr>
        <p:spPr>
          <a:xfrm>
            <a:off x="663600" y="1143850"/>
            <a:ext cx="6921600" cy="1665810"/>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650"/>
              <a:defRPr sz="1650">
                <a:solidFill>
                  <a:schemeClr val="dk2"/>
                </a:solidFill>
                <a:latin typeface="Arial"/>
                <a:ea typeface="Arial"/>
                <a:cs typeface="Arial"/>
                <a:sym typeface="Arial"/>
              </a:defRPr>
            </a:pPr>
            <a:r>
              <a:rPr sz="1500" b="1" dirty="0" err="1"/>
              <a:t>Вакцинация</a:t>
            </a:r>
            <a:r>
              <a:rPr sz="1500" b="1" dirty="0"/>
              <a:t> </a:t>
            </a:r>
            <a:r>
              <a:rPr sz="1500" b="1" dirty="0" err="1"/>
              <a:t>помогает</a:t>
            </a:r>
            <a:r>
              <a:rPr sz="1500" b="1" dirty="0"/>
              <a:t> </a:t>
            </a:r>
            <a:r>
              <a:rPr sz="1500" b="1" dirty="0" err="1"/>
              <a:t>спасать</a:t>
            </a:r>
            <a:r>
              <a:rPr sz="1500" b="1" dirty="0"/>
              <a:t> </a:t>
            </a:r>
            <a:r>
              <a:rPr sz="1500" b="1" dirty="0" err="1"/>
              <a:t>жизни</a:t>
            </a:r>
            <a:r>
              <a:rPr sz="1500" b="1" dirty="0"/>
              <a:t>. </a:t>
            </a:r>
            <a:r>
              <a:rPr lang="ru-RU" sz="1500" dirty="0">
                <a:solidFill>
                  <a:schemeClr val="dk2"/>
                </a:solidFill>
              </a:rPr>
              <a:t>До изобретения вакцины оспа была одной из самых разрушительных болезней, известных человечеству, от которой умирали миллионы людей</a:t>
            </a:r>
            <a:r>
              <a:rPr sz="1500" dirty="0"/>
              <a:t>. </a:t>
            </a:r>
            <a:r>
              <a:rPr lang="ru-RU" sz="1500" dirty="0">
                <a:solidFill>
                  <a:schemeClr val="dk2"/>
                </a:solidFill>
              </a:rPr>
              <a:t>Считается, что оспа существовала не менее 3 000 лет. С 1980 года благодаря вакцинации оспы больше не существует. </a:t>
            </a:r>
            <a:endParaRPr sz="1500" b="0" i="0" u="none" strike="noStrike" cap="none" dirty="0">
              <a:solidFill>
                <a:schemeClr val="dk2"/>
              </a:solidFill>
              <a:sym typeface="Arial"/>
            </a:endParaRPr>
          </a:p>
        </p:txBody>
      </p:sp>
      <p:sp>
        <p:nvSpPr>
          <p:cNvPr id="638" name="Google Shape;638;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639" name="Google Shape;639;p60"/>
          <p:cNvSpPr txBox="1">
            <a:spLocks noGrp="1"/>
          </p:cNvSpPr>
          <p:nvPr>
            <p:ph type="body" idx="1"/>
          </p:nvPr>
        </p:nvSpPr>
        <p:spPr>
          <a:xfrm>
            <a:off x="2499425" y="2883825"/>
            <a:ext cx="6393900" cy="2242800"/>
          </a:xfrm>
          <a:prstGeom prst="rect">
            <a:avLst/>
          </a:prstGeom>
          <a:noFill/>
          <a:ln>
            <a:noFill/>
          </a:ln>
        </p:spPr>
        <p:txBody>
          <a:bodyPr spcFirstLastPara="1" wrap="square" lIns="91425" tIns="91425" rIns="91425" bIns="91425" anchor="t" anchorCtr="0">
            <a:normAutofit/>
          </a:bodyPr>
          <a:lstStyle/>
          <a:p>
            <a:pPr marL="0" lvl="0" indent="0">
              <a:spcAft>
                <a:spcPts val="1200"/>
              </a:spcAft>
              <a:buNone/>
              <a:defRPr sz="1650"/>
            </a:pPr>
            <a:r>
              <a:rPr lang="ru-RU" sz="1500" b="1" dirty="0"/>
              <a:t>Вакцинация может защитить не только вас, но и других людей</a:t>
            </a:r>
            <a:r>
              <a:rPr sz="1500" b="1" dirty="0"/>
              <a:t>. </a:t>
            </a:r>
            <a:r>
              <a:rPr lang="ru-RU" sz="1500" dirty="0"/>
              <a:t>У некоторых людей иммунная система ослаблена, например из-за курса лечения онкологии или ВИЧ</a:t>
            </a:r>
            <a:r>
              <a:rPr sz="1500" dirty="0"/>
              <a:t>. </a:t>
            </a:r>
            <a:r>
              <a:rPr lang="ru-RU" sz="1500" dirty="0"/>
              <a:t>Они подвержены большему риску заражения и серьезного уровня заболевания, если заразятся</a:t>
            </a:r>
            <a:r>
              <a:rPr sz="1500" dirty="0"/>
              <a:t>. </a:t>
            </a:r>
            <a:r>
              <a:rPr lang="ru-RU" sz="1500" dirty="0"/>
              <a:t>Сделав прививку, вы сможете предотвратить распространение болезней среди населения и, возможно, спасти жизнь людям</a:t>
            </a:r>
            <a:r>
              <a:rPr sz="1500" dirty="0"/>
              <a:t>. </a:t>
            </a:r>
          </a:p>
        </p:txBody>
      </p:sp>
      <p:pic>
        <p:nvPicPr>
          <p:cNvPr id="640" name="Google Shape;640;p60"/>
          <p:cNvPicPr preferRelativeResize="0"/>
          <p:nvPr/>
        </p:nvPicPr>
        <p:blipFill rotWithShape="1">
          <a:blip r:embed="rId4">
            <a:alphaModFix/>
          </a:blip>
          <a:srcRect/>
          <a:stretch/>
        </p:blipFill>
        <p:spPr>
          <a:xfrm>
            <a:off x="933650" y="3327285"/>
            <a:ext cx="1274450" cy="1274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44"/>
        <p:cNvGrpSpPr/>
        <p:nvPr/>
      </p:nvGrpSpPr>
      <p:grpSpPr>
        <a:xfrm>
          <a:off x="0" y="0"/>
          <a:ext cx="0" cy="0"/>
          <a:chOff x="0" y="0"/>
          <a:chExt cx="0" cy="0"/>
        </a:xfrm>
      </p:grpSpPr>
      <p:sp>
        <p:nvSpPr>
          <p:cNvPr id="645" name="Google Shape;645;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2. </a:t>
            </a:r>
            <a:r>
              <a:rPr lang="ru-RU" dirty="0"/>
              <a:t>Десять основных фактов о вакцинах</a:t>
            </a:r>
            <a:endParaRPr b="1" dirty="0"/>
          </a:p>
        </p:txBody>
      </p:sp>
      <p:sp>
        <p:nvSpPr>
          <p:cNvPr id="646" name="Google Shape;646;p61"/>
          <p:cNvSpPr txBox="1">
            <a:spLocks noGrp="1"/>
          </p:cNvSpPr>
          <p:nvPr>
            <p:ph type="body" idx="1"/>
          </p:nvPr>
        </p:nvSpPr>
        <p:spPr>
          <a:xfrm>
            <a:off x="2039525" y="1172125"/>
            <a:ext cx="6720650" cy="1956300"/>
          </a:xfrm>
          <a:prstGeom prst="rect">
            <a:avLst/>
          </a:prstGeom>
          <a:noFill/>
          <a:ln>
            <a:noFill/>
          </a:ln>
        </p:spPr>
        <p:txBody>
          <a:bodyPr spcFirstLastPara="1" wrap="square" lIns="91425" tIns="91425" rIns="91425" bIns="91425" anchor="t" anchorCtr="0">
            <a:normAutofit/>
          </a:bodyPr>
          <a:lstStyle/>
          <a:p>
            <a:pPr marL="0" lvl="0" indent="0">
              <a:spcAft>
                <a:spcPts val="1200"/>
              </a:spcAft>
              <a:buNone/>
              <a:defRPr sz="1650"/>
            </a:pPr>
            <a:r>
              <a:rPr lang="ru-RU" sz="1500" b="1" dirty="0"/>
              <a:t>Прививки</a:t>
            </a:r>
            <a:r>
              <a:rPr sz="1500" b="1" dirty="0"/>
              <a:t> </a:t>
            </a:r>
            <a:r>
              <a:rPr sz="1500" b="1" dirty="0" err="1"/>
              <a:t>почти</a:t>
            </a:r>
            <a:r>
              <a:rPr sz="1500" b="1" dirty="0"/>
              <a:t> </a:t>
            </a:r>
            <a:r>
              <a:rPr sz="1500" b="1" dirty="0" err="1"/>
              <a:t>всегда</a:t>
            </a:r>
            <a:r>
              <a:rPr sz="1500" b="1" dirty="0"/>
              <a:t> </a:t>
            </a:r>
            <a:r>
              <a:rPr sz="1500" b="1" dirty="0" err="1"/>
              <a:t>можно</a:t>
            </a:r>
            <a:r>
              <a:rPr sz="1500" b="1" dirty="0"/>
              <a:t> </a:t>
            </a:r>
            <a:r>
              <a:rPr sz="1500" b="1" dirty="0" err="1"/>
              <a:t>наверстать</a:t>
            </a:r>
            <a:r>
              <a:rPr sz="1500" b="1" dirty="0"/>
              <a:t>, </a:t>
            </a:r>
            <a:r>
              <a:rPr sz="1500" b="1" dirty="0" err="1"/>
              <a:t>если</a:t>
            </a:r>
            <a:r>
              <a:rPr sz="1500" b="1" dirty="0"/>
              <a:t> </a:t>
            </a:r>
            <a:r>
              <a:rPr sz="1500" b="1" dirty="0" err="1"/>
              <a:t>они</a:t>
            </a:r>
            <a:r>
              <a:rPr sz="1500" b="1" dirty="0"/>
              <a:t> </a:t>
            </a:r>
            <a:r>
              <a:rPr sz="1500" b="1" dirty="0" err="1"/>
              <a:t>были</a:t>
            </a:r>
            <a:r>
              <a:rPr sz="1500" b="1" dirty="0"/>
              <a:t> </a:t>
            </a:r>
            <a:r>
              <a:rPr sz="1500" b="1" dirty="0" err="1"/>
              <a:t>пропущены</a:t>
            </a:r>
            <a:r>
              <a:rPr sz="1500" b="1" dirty="0"/>
              <a:t> в </a:t>
            </a:r>
            <a:r>
              <a:rPr sz="1500" b="1" dirty="0" err="1"/>
              <a:t>детстве</a:t>
            </a:r>
            <a:r>
              <a:rPr sz="1500" dirty="0"/>
              <a:t>. </a:t>
            </a:r>
            <a:r>
              <a:rPr lang="ru-RU" sz="1500" dirty="0"/>
              <a:t>График вакцинации очень важен: дети часто подвергаются риску серьезных последствий от инфекционных заболеваний, поэтому важно получить иммунитет к ним в раннем возрасте с помощью вакцинации</a:t>
            </a:r>
            <a:r>
              <a:rPr sz="1500" dirty="0"/>
              <a:t>. </a:t>
            </a:r>
            <a:r>
              <a:rPr lang="ru-RU" sz="1500" dirty="0"/>
              <a:t>Однако почти никогда не поздно сделать прививки</a:t>
            </a:r>
            <a:r>
              <a:rPr sz="1500" dirty="0"/>
              <a:t>.</a:t>
            </a:r>
          </a:p>
        </p:txBody>
      </p:sp>
      <p:pic>
        <p:nvPicPr>
          <p:cNvPr id="647" name="Google Shape;647;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48" name="Google Shape;648;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649" name="Google Shape;649;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spcAft>
                <a:spcPts val="1200"/>
              </a:spcAft>
              <a:buNone/>
              <a:defRPr sz="1650"/>
            </a:pPr>
            <a:r>
              <a:rPr lang="ru-RU" sz="1500" b="1" dirty="0"/>
              <a:t>Вакцины </a:t>
            </a:r>
            <a:r>
              <a:rPr lang="ru-RU" sz="1500" b="1" dirty="0">
                <a:solidFill>
                  <a:schemeClr val="bg2">
                    <a:lumMod val="75000"/>
                  </a:schemeClr>
                </a:solidFill>
              </a:rPr>
              <a:t>—</a:t>
            </a:r>
            <a:r>
              <a:rPr lang="ru-RU" sz="1500" b="1" dirty="0"/>
              <a:t> это безопасный способ приобрести иммунитет против болезней</a:t>
            </a:r>
            <a:r>
              <a:rPr sz="1500" b="1" dirty="0"/>
              <a:t>.</a:t>
            </a:r>
            <a:r>
              <a:rPr sz="1500" dirty="0"/>
              <a:t> </a:t>
            </a:r>
            <a:r>
              <a:rPr lang="ru-RU" sz="1500" dirty="0"/>
              <a:t>Иммунитет против болезней также можно приобрести, заразившись, проболев и оправившись от болезни. Однако риск серьезных последствий гораздо выше при заражении болезнью, чем при вакцинации</a:t>
            </a:r>
            <a:r>
              <a:rPr sz="1500" dirty="0"/>
              <a:t>. </a:t>
            </a:r>
          </a:p>
        </p:txBody>
      </p:sp>
      <p:pic>
        <p:nvPicPr>
          <p:cNvPr id="650" name="Google Shape;650;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54"/>
        <p:cNvGrpSpPr/>
        <p:nvPr/>
      </p:nvGrpSpPr>
      <p:grpSpPr>
        <a:xfrm>
          <a:off x="0" y="0"/>
          <a:ext cx="0" cy="0"/>
          <a:chOff x="0" y="0"/>
          <a:chExt cx="0" cy="0"/>
        </a:xfrm>
      </p:grpSpPr>
      <p:sp>
        <p:nvSpPr>
          <p:cNvPr id="655" name="Google Shape;655;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2. </a:t>
            </a:r>
            <a:r>
              <a:rPr lang="ru-RU" dirty="0"/>
              <a:t>Десять основных фактов о вакцинах</a:t>
            </a:r>
            <a:endParaRPr b="1" dirty="0"/>
          </a:p>
        </p:txBody>
      </p:sp>
      <p:sp>
        <p:nvSpPr>
          <p:cNvPr id="656" name="Google Shape;656;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rmAutofit fontScale="85000" lnSpcReduction="10000"/>
          </a:bodyPr>
          <a:lstStyle/>
          <a:p>
            <a:pPr marL="0" lvl="0" indent="0">
              <a:spcAft>
                <a:spcPts val="1200"/>
              </a:spcAft>
              <a:buNone/>
              <a:defRPr sz="1650"/>
            </a:pPr>
            <a:r>
              <a:rPr b="1" dirty="0" err="1"/>
              <a:t>Вакцины</a:t>
            </a:r>
            <a:r>
              <a:rPr b="1" dirty="0"/>
              <a:t> </a:t>
            </a:r>
            <a:r>
              <a:rPr b="1" dirty="0" err="1"/>
              <a:t>очень</a:t>
            </a:r>
            <a:r>
              <a:rPr b="1" dirty="0"/>
              <a:t> </a:t>
            </a:r>
            <a:r>
              <a:rPr b="1" dirty="0" err="1"/>
              <a:t>важны</a:t>
            </a:r>
            <a:r>
              <a:rPr b="1" dirty="0"/>
              <a:t> </a:t>
            </a:r>
            <a:r>
              <a:rPr b="1" dirty="0" err="1"/>
              <a:t>для</a:t>
            </a:r>
            <a:r>
              <a:rPr b="1" dirty="0"/>
              <a:t> </a:t>
            </a:r>
            <a:r>
              <a:rPr b="1" dirty="0" err="1"/>
              <a:t>беременных</a:t>
            </a:r>
            <a:r>
              <a:rPr b="1" dirty="0"/>
              <a:t>.</a:t>
            </a:r>
            <a:r>
              <a:rPr lang="ru-RU" b="1" dirty="0"/>
              <a:t> </a:t>
            </a:r>
            <a:r>
              <a:rPr lang="ru-RU" sz="1650" dirty="0"/>
              <a:t>Вакцинация во время беременности важна для того, чтобы предотвратить заражение плода некоторыми заболеваниями. Инфекции во время беременности могут привести к пожизненным осложнениям у детей после их рождения. Беременные также могут подвергаться повышенному риску тяжело заболеть в результате заражения инфекциями, такими как COVID-19 или грипп.</a:t>
            </a:r>
            <a:endParaRPr sz="1650" dirty="0"/>
          </a:p>
        </p:txBody>
      </p:sp>
      <p:pic>
        <p:nvPicPr>
          <p:cNvPr id="657" name="Google Shape;657;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58" name="Google Shape;658;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659" name="Google Shape;659;p62"/>
          <p:cNvSpPr txBox="1">
            <a:spLocks noGrp="1"/>
          </p:cNvSpPr>
          <p:nvPr>
            <p:ph type="body" idx="1"/>
          </p:nvPr>
        </p:nvSpPr>
        <p:spPr>
          <a:xfrm>
            <a:off x="809975" y="3130938"/>
            <a:ext cx="6478200" cy="1635900"/>
          </a:xfrm>
          <a:prstGeom prst="rect">
            <a:avLst/>
          </a:prstGeom>
          <a:noFill/>
          <a:ln>
            <a:noFill/>
          </a:ln>
        </p:spPr>
        <p:txBody>
          <a:bodyPr spcFirstLastPara="1" wrap="square" lIns="91425" tIns="91425" rIns="91425" bIns="91425" anchor="t" anchorCtr="0">
            <a:normAutofit fontScale="92500" lnSpcReduction="10000"/>
          </a:bodyPr>
          <a:lstStyle/>
          <a:p>
            <a:pPr marL="0" lvl="0" indent="0">
              <a:spcAft>
                <a:spcPts val="1200"/>
              </a:spcAft>
              <a:buNone/>
              <a:defRPr sz="1650"/>
            </a:pPr>
            <a:r>
              <a:rPr b="1" dirty="0" err="1"/>
              <a:t>График</a:t>
            </a:r>
            <a:r>
              <a:rPr lang="ru-RU" b="1" dirty="0"/>
              <a:t>и</a:t>
            </a:r>
            <a:r>
              <a:rPr b="1" dirty="0"/>
              <a:t> </a:t>
            </a:r>
            <a:r>
              <a:rPr b="1" dirty="0" err="1"/>
              <a:t>вакцинации</a:t>
            </a:r>
            <a:r>
              <a:rPr b="1" dirty="0"/>
              <a:t> в </a:t>
            </a:r>
            <a:r>
              <a:rPr b="1" dirty="0" err="1"/>
              <a:t>среднем</a:t>
            </a:r>
            <a:r>
              <a:rPr b="1" dirty="0"/>
              <a:t> </a:t>
            </a:r>
            <a:r>
              <a:rPr lang="ru-RU" b="1" dirty="0"/>
              <a:t>охватывают</a:t>
            </a:r>
            <a:r>
              <a:rPr b="1" dirty="0"/>
              <a:t> </a:t>
            </a:r>
            <a:r>
              <a:rPr b="1" dirty="0" err="1"/>
              <a:t>около</a:t>
            </a:r>
            <a:r>
              <a:rPr b="1" dirty="0"/>
              <a:t> 0,1</a:t>
            </a:r>
            <a:r>
              <a:rPr lang="en-GB" b="1" dirty="0"/>
              <a:t> </a:t>
            </a:r>
            <a:r>
              <a:rPr b="1" dirty="0"/>
              <a:t>% </a:t>
            </a:r>
            <a:r>
              <a:rPr b="1" dirty="0" err="1"/>
              <a:t>способности</a:t>
            </a:r>
            <a:r>
              <a:rPr b="1" dirty="0"/>
              <a:t> </a:t>
            </a:r>
            <a:r>
              <a:rPr lang="ru-RU" b="1" dirty="0"/>
              <a:t>младенца</a:t>
            </a:r>
            <a:r>
              <a:rPr b="1" dirty="0"/>
              <a:t> </a:t>
            </a:r>
            <a:r>
              <a:rPr b="1" dirty="0" err="1"/>
              <a:t>бороться</a:t>
            </a:r>
            <a:r>
              <a:rPr b="1" dirty="0"/>
              <a:t> с </a:t>
            </a:r>
            <a:r>
              <a:rPr b="1" dirty="0" err="1"/>
              <a:t>патогенами</a:t>
            </a:r>
            <a:r>
              <a:rPr b="1" dirty="0"/>
              <a:t>.</a:t>
            </a:r>
            <a:r>
              <a:rPr dirty="0"/>
              <a:t> В </a:t>
            </a:r>
            <a:r>
              <a:rPr dirty="0" err="1"/>
              <a:t>среднем</a:t>
            </a:r>
            <a:r>
              <a:rPr dirty="0"/>
              <a:t> </a:t>
            </a:r>
            <a:r>
              <a:rPr dirty="0" err="1"/>
              <a:t>дети</a:t>
            </a:r>
            <a:r>
              <a:rPr dirty="0"/>
              <a:t> </a:t>
            </a:r>
            <a:r>
              <a:rPr dirty="0" err="1"/>
              <a:t>могут</a:t>
            </a:r>
            <a:r>
              <a:rPr dirty="0"/>
              <a:t> </a:t>
            </a:r>
            <a:r>
              <a:rPr dirty="0" err="1"/>
              <a:t>вырабатывать</a:t>
            </a:r>
            <a:r>
              <a:rPr dirty="0"/>
              <a:t> </a:t>
            </a:r>
            <a:r>
              <a:rPr dirty="0" err="1"/>
              <a:t>иммун</a:t>
            </a:r>
            <a:r>
              <a:rPr lang="ru-RU" dirty="0" err="1"/>
              <a:t>итет</a:t>
            </a:r>
            <a:r>
              <a:rPr dirty="0"/>
              <a:t> </a:t>
            </a:r>
            <a:r>
              <a:rPr dirty="0" err="1"/>
              <a:t>примерно</a:t>
            </a:r>
            <a:r>
              <a:rPr dirty="0"/>
              <a:t> </a:t>
            </a:r>
            <a:r>
              <a:rPr dirty="0" err="1"/>
              <a:t>на</a:t>
            </a:r>
            <a:r>
              <a:rPr dirty="0"/>
              <a:t> 10 000 </a:t>
            </a:r>
            <a:r>
              <a:rPr dirty="0" err="1"/>
              <a:t>различных</a:t>
            </a:r>
            <a:r>
              <a:rPr dirty="0"/>
              <a:t> </a:t>
            </a:r>
            <a:r>
              <a:rPr dirty="0" err="1"/>
              <a:t>молекул</a:t>
            </a:r>
            <a:r>
              <a:rPr dirty="0"/>
              <a:t> </a:t>
            </a:r>
            <a:r>
              <a:rPr dirty="0" err="1"/>
              <a:t>патогенов</a:t>
            </a:r>
            <a:r>
              <a:rPr dirty="0"/>
              <a:t>; </a:t>
            </a:r>
            <a:r>
              <a:rPr lang="ru-RU" dirty="0"/>
              <a:t>обычный</a:t>
            </a:r>
            <a:r>
              <a:rPr dirty="0"/>
              <a:t> </a:t>
            </a:r>
            <a:r>
              <a:rPr dirty="0" err="1"/>
              <a:t>график</a:t>
            </a:r>
            <a:r>
              <a:rPr dirty="0"/>
              <a:t> </a:t>
            </a:r>
            <a:r>
              <a:rPr dirty="0" err="1"/>
              <a:t>вакцинации</a:t>
            </a:r>
            <a:r>
              <a:rPr dirty="0"/>
              <a:t> </a:t>
            </a:r>
            <a:r>
              <a:rPr dirty="0" err="1"/>
              <a:t>детей</a:t>
            </a:r>
            <a:r>
              <a:rPr dirty="0"/>
              <a:t> </a:t>
            </a:r>
            <a:r>
              <a:rPr lang="ru-RU" dirty="0"/>
              <a:t>предполагает</a:t>
            </a:r>
            <a:r>
              <a:rPr dirty="0"/>
              <a:t> </a:t>
            </a:r>
            <a:r>
              <a:rPr dirty="0" err="1"/>
              <a:t>воздействие</a:t>
            </a:r>
            <a:r>
              <a:rPr dirty="0"/>
              <a:t> </a:t>
            </a:r>
            <a:r>
              <a:rPr dirty="0" err="1"/>
              <a:t>примерно</a:t>
            </a:r>
            <a:r>
              <a:rPr dirty="0"/>
              <a:t> </a:t>
            </a:r>
            <a:r>
              <a:rPr dirty="0" err="1"/>
              <a:t>на</a:t>
            </a:r>
            <a:r>
              <a:rPr dirty="0"/>
              <a:t> 126.</a:t>
            </a:r>
            <a:endParaRPr lang="ru-RU" dirty="0"/>
          </a:p>
        </p:txBody>
      </p:sp>
      <p:pic>
        <p:nvPicPr>
          <p:cNvPr id="660" name="Google Shape;660;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64"/>
        <p:cNvGrpSpPr/>
        <p:nvPr/>
      </p:nvGrpSpPr>
      <p:grpSpPr>
        <a:xfrm>
          <a:off x="0" y="0"/>
          <a:ext cx="0" cy="0"/>
          <a:chOff x="0" y="0"/>
          <a:chExt cx="0" cy="0"/>
        </a:xfrm>
      </p:grpSpPr>
      <p:sp>
        <p:nvSpPr>
          <p:cNvPr id="665" name="Google Shape;665;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2. </a:t>
            </a:r>
            <a:r>
              <a:rPr lang="ru-RU" dirty="0"/>
              <a:t>Десять основных фактов о вакцинах</a:t>
            </a:r>
            <a:endParaRPr b="1" dirty="0"/>
          </a:p>
        </p:txBody>
      </p:sp>
      <p:sp>
        <p:nvSpPr>
          <p:cNvPr id="666" name="Google Shape;666;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200"/>
              </a:spcAft>
              <a:buSzPts val="1800"/>
              <a:buNone/>
              <a:defRPr sz="1400"/>
            </a:pPr>
            <a:r>
              <a:rPr sz="1500" b="1" dirty="0" err="1"/>
              <a:t>Вакцинация</a:t>
            </a:r>
            <a:r>
              <a:rPr sz="1500" b="1" dirty="0"/>
              <a:t> </a:t>
            </a:r>
            <a:r>
              <a:rPr sz="1500" b="1" dirty="0" err="1"/>
              <a:t>считается</a:t>
            </a:r>
            <a:r>
              <a:rPr sz="1500" b="1" dirty="0"/>
              <a:t> </a:t>
            </a:r>
            <a:r>
              <a:rPr lang="ru-RU" sz="1500" b="1" dirty="0"/>
              <a:t>самой</a:t>
            </a:r>
            <a:r>
              <a:rPr sz="1500" b="1" dirty="0"/>
              <a:t> </a:t>
            </a:r>
            <a:r>
              <a:rPr sz="1500" b="1" dirty="0" err="1"/>
              <a:t>экономически</a:t>
            </a:r>
            <a:r>
              <a:rPr sz="1500" b="1" dirty="0"/>
              <a:t> </a:t>
            </a:r>
            <a:r>
              <a:rPr sz="1500" b="1" dirty="0" err="1"/>
              <a:t>эффективн</a:t>
            </a:r>
            <a:r>
              <a:rPr lang="ru-RU" sz="1500" b="1" dirty="0"/>
              <a:t>ой мерой</a:t>
            </a:r>
            <a:r>
              <a:rPr sz="1500" b="1" dirty="0"/>
              <a:t> </a:t>
            </a:r>
            <a:r>
              <a:rPr sz="1500" b="1" dirty="0" err="1"/>
              <a:t>спасени</a:t>
            </a:r>
            <a:r>
              <a:rPr lang="ru-RU" sz="1500" b="1" dirty="0"/>
              <a:t>я</a:t>
            </a:r>
            <a:r>
              <a:rPr sz="1500" b="1" dirty="0"/>
              <a:t> </a:t>
            </a:r>
            <a:r>
              <a:rPr sz="1500" b="1" dirty="0" err="1"/>
              <a:t>жизни</a:t>
            </a:r>
            <a:r>
              <a:rPr sz="1500" b="1" dirty="0"/>
              <a:t> в </a:t>
            </a:r>
            <a:r>
              <a:rPr sz="1500" b="1" dirty="0" err="1"/>
              <a:t>новейшей</a:t>
            </a:r>
            <a:r>
              <a:rPr sz="1500" b="1" dirty="0"/>
              <a:t> </a:t>
            </a:r>
            <a:r>
              <a:rPr sz="1500" b="1" dirty="0" err="1"/>
              <a:t>истории</a:t>
            </a:r>
            <a:r>
              <a:rPr sz="1500" b="1" dirty="0"/>
              <a:t> </a:t>
            </a:r>
            <a:r>
              <a:rPr sz="1500" b="1" dirty="0" err="1"/>
              <a:t>после</a:t>
            </a:r>
            <a:r>
              <a:rPr sz="1500" b="1" dirty="0"/>
              <a:t> </a:t>
            </a:r>
            <a:r>
              <a:rPr lang="ru-RU" sz="1500" b="1" dirty="0"/>
              <a:t>о</a:t>
            </a:r>
            <a:r>
              <a:rPr sz="1500" b="1" dirty="0" err="1"/>
              <a:t>чистки</a:t>
            </a:r>
            <a:r>
              <a:rPr sz="1500" b="1" dirty="0"/>
              <a:t> </a:t>
            </a:r>
            <a:r>
              <a:rPr sz="1500" b="1" dirty="0" err="1"/>
              <a:t>воды</a:t>
            </a:r>
            <a:r>
              <a:rPr sz="1500" b="1" dirty="0"/>
              <a:t>. </a:t>
            </a:r>
            <a:r>
              <a:rPr sz="1500" dirty="0" err="1"/>
              <a:t>Это</a:t>
            </a:r>
            <a:r>
              <a:rPr sz="1500" dirty="0"/>
              <a:t> </a:t>
            </a:r>
            <a:r>
              <a:rPr sz="1500" dirty="0" err="1"/>
              <a:t>означает</a:t>
            </a:r>
            <a:r>
              <a:rPr sz="1500" dirty="0"/>
              <a:t>, </a:t>
            </a:r>
            <a:r>
              <a:rPr sz="1500" dirty="0" err="1"/>
              <a:t>что</a:t>
            </a:r>
            <a:r>
              <a:rPr sz="1500" dirty="0"/>
              <a:t> </a:t>
            </a:r>
            <a:r>
              <a:rPr sz="1500" dirty="0" err="1"/>
              <a:t>после</a:t>
            </a:r>
            <a:r>
              <a:rPr sz="1500" dirty="0"/>
              <a:t> </a:t>
            </a:r>
            <a:r>
              <a:rPr sz="1500" dirty="0" err="1"/>
              <a:t>воды</a:t>
            </a:r>
            <a:r>
              <a:rPr sz="1500" dirty="0"/>
              <a:t> </a:t>
            </a:r>
            <a:r>
              <a:rPr sz="1500" dirty="0" err="1"/>
              <a:t>именно</a:t>
            </a:r>
            <a:r>
              <a:rPr sz="1500" dirty="0"/>
              <a:t> </a:t>
            </a:r>
            <a:r>
              <a:rPr lang="ru-RU" sz="1500" dirty="0"/>
              <a:t>это открытие </a:t>
            </a:r>
            <a:r>
              <a:rPr sz="1500" dirty="0" err="1"/>
              <a:t>спас</a:t>
            </a:r>
            <a:r>
              <a:rPr lang="ru-RU" sz="1500" dirty="0" err="1"/>
              <a:t>ает</a:t>
            </a:r>
            <a:r>
              <a:rPr sz="1500" dirty="0"/>
              <a:t> </a:t>
            </a:r>
            <a:r>
              <a:rPr lang="ru-RU" sz="1500" dirty="0"/>
              <a:t>больше всего </a:t>
            </a:r>
            <a:r>
              <a:rPr sz="1500" dirty="0" err="1"/>
              <a:t>жизней</a:t>
            </a:r>
            <a:r>
              <a:rPr sz="1500" dirty="0"/>
              <a:t> </a:t>
            </a:r>
            <a:r>
              <a:rPr lang="ru-RU" sz="1500" dirty="0"/>
              <a:t>в пересчете н</a:t>
            </a:r>
            <a:r>
              <a:rPr sz="1500" dirty="0"/>
              <a:t>а </a:t>
            </a:r>
            <a:r>
              <a:rPr lang="ru-RU" sz="1500" dirty="0"/>
              <a:t>каждый потраченный на это фунт стерлингов</a:t>
            </a:r>
            <a:r>
              <a:rPr sz="1500" dirty="0"/>
              <a:t> / </a:t>
            </a:r>
            <a:r>
              <a:rPr lang="ru-RU" sz="1500" dirty="0"/>
              <a:t>евро</a:t>
            </a:r>
            <a:r>
              <a:rPr sz="1500" dirty="0"/>
              <a:t> / л</a:t>
            </a:r>
            <a:r>
              <a:rPr lang="ru-RU" sz="1500" dirty="0" err="1"/>
              <a:t>итр</a:t>
            </a:r>
            <a:r>
              <a:rPr sz="1500" dirty="0"/>
              <a:t>. </a:t>
            </a:r>
          </a:p>
        </p:txBody>
      </p:sp>
      <p:pic>
        <p:nvPicPr>
          <p:cNvPr id="667" name="Google Shape;667;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68" name="Google Shape;668;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669" name="Google Shape;669;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indent="0">
              <a:spcAft>
                <a:spcPts val="1200"/>
              </a:spcAft>
              <a:buNone/>
              <a:defRPr sz="1400"/>
            </a:pPr>
            <a:r>
              <a:rPr lang="ru-RU" sz="1500" b="1" dirty="0"/>
              <a:t>Вакцинация существует уже давно. </a:t>
            </a:r>
            <a:r>
              <a:rPr sz="1500" dirty="0" err="1"/>
              <a:t>Первая</a:t>
            </a:r>
            <a:r>
              <a:rPr sz="1500" dirty="0"/>
              <a:t> </a:t>
            </a:r>
            <a:r>
              <a:rPr sz="1500" dirty="0" err="1"/>
              <a:t>вакцина</a:t>
            </a:r>
            <a:r>
              <a:rPr sz="1500" dirty="0"/>
              <a:t> </a:t>
            </a:r>
            <a:r>
              <a:rPr sz="1500" dirty="0" err="1"/>
              <a:t>была</a:t>
            </a:r>
            <a:r>
              <a:rPr sz="1500" dirty="0"/>
              <a:t> </a:t>
            </a:r>
            <a:r>
              <a:rPr sz="1500" dirty="0" err="1"/>
              <a:t>открыта</a:t>
            </a:r>
            <a:r>
              <a:rPr sz="1500" dirty="0"/>
              <a:t> в 1796 </a:t>
            </a:r>
            <a:r>
              <a:rPr sz="1500" dirty="0" err="1"/>
              <a:t>году</a:t>
            </a:r>
            <a:r>
              <a:rPr sz="1500" dirty="0"/>
              <a:t>. С </a:t>
            </a:r>
            <a:r>
              <a:rPr sz="1500" dirty="0" err="1"/>
              <a:t>тех</a:t>
            </a:r>
            <a:r>
              <a:rPr sz="1500" dirty="0"/>
              <a:t> </a:t>
            </a:r>
            <a:r>
              <a:rPr sz="1500" dirty="0" err="1"/>
              <a:t>пор</a:t>
            </a:r>
            <a:r>
              <a:rPr sz="1500" dirty="0"/>
              <a:t> </a:t>
            </a:r>
            <a:r>
              <a:rPr sz="1500" dirty="0" err="1"/>
              <a:t>вакцины</a:t>
            </a:r>
            <a:r>
              <a:rPr sz="1500" dirty="0"/>
              <a:t> </a:t>
            </a:r>
            <a:r>
              <a:rPr sz="1500" dirty="0" err="1"/>
              <a:t>претерпели</a:t>
            </a:r>
            <a:r>
              <a:rPr sz="1500" dirty="0"/>
              <a:t> </a:t>
            </a:r>
            <a:r>
              <a:rPr sz="1500" dirty="0" err="1"/>
              <a:t>революционные</a:t>
            </a:r>
            <a:r>
              <a:rPr sz="1500" dirty="0"/>
              <a:t> </a:t>
            </a:r>
            <a:r>
              <a:rPr sz="1500" dirty="0" err="1"/>
              <a:t>изменения</a:t>
            </a:r>
            <a:r>
              <a:rPr sz="1500" dirty="0"/>
              <a:t> </a:t>
            </a:r>
            <a:r>
              <a:rPr lang="ru-RU" sz="1500" dirty="0"/>
              <a:t>в процессе разработки и тестирования</a:t>
            </a:r>
            <a:r>
              <a:rPr sz="1500" dirty="0"/>
              <a:t>. </a:t>
            </a:r>
            <a:r>
              <a:rPr lang="ru-RU" sz="1500" dirty="0"/>
              <a:t>Сейчас благодаря вакцинам можно предотвратить как минимум 25 заболеваний</a:t>
            </a:r>
            <a:r>
              <a:rPr sz="1500" dirty="0"/>
              <a:t>.</a:t>
            </a:r>
            <a:endParaRPr lang="ru-RU" sz="1500" dirty="0"/>
          </a:p>
          <a:p>
            <a:pPr marL="0" lvl="0" indent="0">
              <a:spcAft>
                <a:spcPts val="1200"/>
              </a:spcAft>
              <a:buNone/>
              <a:defRPr sz="1400"/>
            </a:pPr>
            <a:endParaRPr sz="1400" dirty="0"/>
          </a:p>
        </p:txBody>
      </p:sp>
      <p:pic>
        <p:nvPicPr>
          <p:cNvPr id="670" name="Google Shape;670;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dirty="0" err="1"/>
              <a:t>Структура</a:t>
            </a:r>
            <a:r>
              <a:rPr dirty="0"/>
              <a:t> </a:t>
            </a:r>
            <a:r>
              <a:rPr dirty="0" err="1"/>
              <a:t>курса</a:t>
            </a:r>
            <a:endParaRPr dirty="0"/>
          </a:p>
        </p:txBody>
      </p:sp>
      <p:sp>
        <p:nvSpPr>
          <p:cNvPr id="125" name="Google Shape;125;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ts val="1800"/>
              <a:buNone/>
              <a:defRPr sz="1050" b="1"/>
            </a:pPr>
            <a:r>
              <a:rPr dirty="0"/>
              <a:t>3. </a:t>
            </a:r>
            <a:r>
              <a:rPr dirty="0" err="1"/>
              <a:t>Важная</a:t>
            </a:r>
            <a:r>
              <a:rPr dirty="0"/>
              <a:t> </a:t>
            </a:r>
            <a:r>
              <a:rPr dirty="0" err="1"/>
              <a:t>информация</a:t>
            </a:r>
            <a:r>
              <a:rPr dirty="0"/>
              <a:t> (</a:t>
            </a:r>
            <a:r>
              <a:rPr dirty="0" err="1"/>
              <a:t>особенно</a:t>
            </a:r>
            <a:r>
              <a:rPr dirty="0"/>
              <a:t> </a:t>
            </a:r>
            <a:r>
              <a:rPr dirty="0" err="1"/>
              <a:t>для</a:t>
            </a:r>
            <a:r>
              <a:rPr dirty="0"/>
              <a:t> </a:t>
            </a:r>
            <a:r>
              <a:rPr dirty="0" err="1"/>
              <a:t>немедицинского</a:t>
            </a:r>
            <a:r>
              <a:rPr dirty="0"/>
              <a:t> </a:t>
            </a:r>
            <a:r>
              <a:rPr dirty="0" err="1"/>
              <a:t>персонала</a:t>
            </a:r>
            <a:r>
              <a:rPr dirty="0"/>
              <a:t>) [2 </a:t>
            </a:r>
            <a:r>
              <a:rPr dirty="0" err="1"/>
              <a:t>часа</a:t>
            </a:r>
            <a:r>
              <a:rPr dirty="0"/>
              <a:t> 30 </a:t>
            </a:r>
            <a:r>
              <a:rPr dirty="0" err="1"/>
              <a:t>минут</a:t>
            </a:r>
            <a:r>
              <a:rPr dirty="0"/>
              <a:t>]</a:t>
            </a:r>
            <a:endParaRPr sz="1050" b="1" dirty="0"/>
          </a:p>
          <a:p>
            <a:pPr marL="0" lvl="0" indent="0" algn="l" rtl="0">
              <a:lnSpc>
                <a:spcPct val="115000"/>
              </a:lnSpc>
              <a:spcBef>
                <a:spcPts val="1200"/>
              </a:spcBef>
              <a:spcAft>
                <a:spcPts val="0"/>
              </a:spcAft>
              <a:buClr>
                <a:schemeClr val="dk1"/>
              </a:buClr>
              <a:buSzPts val="1100"/>
              <a:buFont typeface="Arial"/>
              <a:buNone/>
              <a:defRPr sz="1000" u="sng">
                <a:solidFill>
                  <a:schemeClr val="hlink"/>
                </a:solidFill>
                <a:hlinkClick r:id="rId3" action="ppaction://hlinksldjump"/>
              </a:defRPr>
            </a:pPr>
            <a:r>
              <a:rPr sz="1100" dirty="0"/>
              <a:t>3.1 </a:t>
            </a:r>
            <a:r>
              <a:rPr sz="1100" dirty="0" err="1"/>
              <a:t>Что</a:t>
            </a:r>
            <a:r>
              <a:rPr sz="1100" dirty="0"/>
              <a:t> </a:t>
            </a:r>
            <a:r>
              <a:rPr sz="1100" dirty="0" err="1"/>
              <a:t>такое</a:t>
            </a:r>
            <a:r>
              <a:rPr sz="1100" dirty="0"/>
              <a:t> </a:t>
            </a:r>
            <a:r>
              <a:rPr sz="1100" dirty="0" err="1"/>
              <a:t>вирусы</a:t>
            </a:r>
            <a:r>
              <a:rPr sz="1100" dirty="0"/>
              <a:t> и </a:t>
            </a:r>
            <a:r>
              <a:rPr sz="1100" dirty="0" err="1"/>
              <a:t>бактерии</a:t>
            </a:r>
            <a:r>
              <a:rPr sz="1100" dirty="0"/>
              <a:t>?</a:t>
            </a:r>
          </a:p>
          <a:p>
            <a:pPr marL="0" lvl="0" indent="0" algn="l" rtl="0">
              <a:lnSpc>
                <a:spcPct val="115000"/>
              </a:lnSpc>
              <a:spcBef>
                <a:spcPts val="1200"/>
              </a:spcBef>
              <a:spcAft>
                <a:spcPts val="0"/>
              </a:spcAft>
              <a:buClr>
                <a:schemeClr val="dk1"/>
              </a:buClr>
              <a:buSzPts val="1100"/>
              <a:buFont typeface="Arial"/>
              <a:buNone/>
              <a:defRPr sz="1000" u="sng">
                <a:solidFill>
                  <a:schemeClr val="hlink"/>
                </a:solidFill>
                <a:hlinkClick r:id="rId4" action="ppaction://hlinksldjump"/>
              </a:defRPr>
            </a:pPr>
            <a:r>
              <a:rPr sz="1100" dirty="0"/>
              <a:t>3.2 </a:t>
            </a:r>
            <a:r>
              <a:rPr lang="ru-RU" sz="1100" dirty="0"/>
              <a:t>Представление об</a:t>
            </a:r>
            <a:r>
              <a:rPr sz="1100" dirty="0"/>
              <a:t> </a:t>
            </a:r>
            <a:r>
              <a:rPr sz="1100" dirty="0" err="1"/>
              <a:t>иммунн</a:t>
            </a:r>
            <a:r>
              <a:rPr lang="ru-RU" sz="1100" dirty="0"/>
              <a:t>ой</a:t>
            </a:r>
            <a:r>
              <a:rPr sz="1100" dirty="0"/>
              <a:t> </a:t>
            </a:r>
            <a:r>
              <a:rPr sz="1100" dirty="0" err="1"/>
              <a:t>систем</a:t>
            </a:r>
            <a:r>
              <a:rPr lang="ru-RU" sz="1100" dirty="0"/>
              <a:t>е</a:t>
            </a:r>
            <a:endParaRPr sz="1100" dirty="0"/>
          </a:p>
          <a:p>
            <a:pPr marL="0" lvl="0" indent="0" algn="l" rtl="0">
              <a:lnSpc>
                <a:spcPct val="115000"/>
              </a:lnSpc>
              <a:spcBef>
                <a:spcPts val="1200"/>
              </a:spcBef>
              <a:spcAft>
                <a:spcPts val="0"/>
              </a:spcAft>
              <a:buClr>
                <a:schemeClr val="dk1"/>
              </a:buClr>
              <a:buSzPts val="1100"/>
              <a:buFont typeface="Arial"/>
              <a:buNone/>
              <a:defRPr sz="1000" u="sng">
                <a:solidFill>
                  <a:schemeClr val="hlink"/>
                </a:solidFill>
                <a:hlinkClick r:id="rId5" action="ppaction://hlinksldjump"/>
              </a:defRPr>
            </a:pPr>
            <a:r>
              <a:rPr sz="1100" dirty="0"/>
              <a:t>3.3 </a:t>
            </a:r>
            <a:r>
              <a:rPr sz="1100" dirty="0" err="1"/>
              <a:t>Что</a:t>
            </a:r>
            <a:r>
              <a:rPr sz="1100" dirty="0"/>
              <a:t> </a:t>
            </a:r>
            <a:r>
              <a:rPr sz="1100" dirty="0" err="1"/>
              <a:t>такое</a:t>
            </a:r>
            <a:r>
              <a:rPr sz="1100" dirty="0"/>
              <a:t> </a:t>
            </a:r>
            <a:r>
              <a:rPr sz="1100" dirty="0" err="1"/>
              <a:t>вакцины</a:t>
            </a:r>
            <a:r>
              <a:rPr sz="1100" dirty="0"/>
              <a:t> и </a:t>
            </a:r>
            <a:r>
              <a:rPr sz="1100" dirty="0" err="1"/>
              <a:t>как</a:t>
            </a:r>
            <a:r>
              <a:rPr sz="1100" dirty="0"/>
              <a:t> </a:t>
            </a:r>
            <a:r>
              <a:rPr sz="1100" dirty="0" err="1"/>
              <a:t>они</a:t>
            </a:r>
            <a:r>
              <a:rPr sz="1100" dirty="0"/>
              <a:t> </a:t>
            </a:r>
            <a:r>
              <a:rPr sz="1100" dirty="0" err="1"/>
              <a:t>работают</a:t>
            </a:r>
            <a:r>
              <a:rPr sz="1100" dirty="0"/>
              <a:t>? </a:t>
            </a:r>
          </a:p>
          <a:p>
            <a:pPr marL="0" lvl="0" indent="0" algn="l" rtl="0">
              <a:lnSpc>
                <a:spcPct val="115000"/>
              </a:lnSpc>
              <a:spcBef>
                <a:spcPts val="1200"/>
              </a:spcBef>
              <a:spcAft>
                <a:spcPts val="0"/>
              </a:spcAft>
              <a:buSzPts val="1800"/>
              <a:buNone/>
              <a:defRPr sz="1000" u="sng">
                <a:solidFill>
                  <a:schemeClr val="hlink"/>
                </a:solidFill>
                <a:hlinkClick r:id="rId6" action="ppaction://hlinksldjump"/>
              </a:defRPr>
            </a:pPr>
            <a:r>
              <a:rPr sz="1100" dirty="0"/>
              <a:t>3.4 </a:t>
            </a:r>
            <a:r>
              <a:rPr sz="1100" dirty="0" err="1"/>
              <a:t>Как</a:t>
            </a:r>
            <a:r>
              <a:rPr sz="1100" dirty="0"/>
              <a:t> </a:t>
            </a:r>
            <a:r>
              <a:rPr sz="1100" dirty="0" err="1"/>
              <a:t>оценивается</a:t>
            </a:r>
            <a:r>
              <a:rPr sz="1100" dirty="0"/>
              <a:t> и </a:t>
            </a:r>
            <a:r>
              <a:rPr sz="1100" dirty="0" err="1"/>
              <a:t>контролируется</a:t>
            </a:r>
            <a:r>
              <a:rPr sz="1100" dirty="0"/>
              <a:t> </a:t>
            </a:r>
            <a:r>
              <a:rPr sz="1100" dirty="0" err="1"/>
              <a:t>безопасность</a:t>
            </a:r>
            <a:r>
              <a:rPr sz="1100" dirty="0"/>
              <a:t> и </a:t>
            </a:r>
            <a:r>
              <a:rPr sz="1100" dirty="0" err="1"/>
              <a:t>эффективность</a:t>
            </a:r>
            <a:r>
              <a:rPr sz="1100" dirty="0"/>
              <a:t> </a:t>
            </a:r>
            <a:r>
              <a:rPr sz="1100" dirty="0" err="1"/>
              <a:t>вакцин</a:t>
            </a:r>
            <a:r>
              <a:rPr sz="1100" dirty="0"/>
              <a:t>?</a:t>
            </a:r>
          </a:p>
          <a:p>
            <a:pPr marL="0" lvl="0" indent="0" algn="l" rtl="0">
              <a:lnSpc>
                <a:spcPct val="115000"/>
              </a:lnSpc>
              <a:spcBef>
                <a:spcPts val="1200"/>
              </a:spcBef>
              <a:spcAft>
                <a:spcPts val="0"/>
              </a:spcAft>
              <a:buSzPts val="1800"/>
              <a:buNone/>
              <a:defRPr sz="1000" u="sng">
                <a:solidFill>
                  <a:schemeClr val="hlink"/>
                </a:solidFill>
                <a:hlinkClick r:id="rId7" action="ppaction://hlinksldjump"/>
              </a:defRPr>
            </a:pPr>
            <a:r>
              <a:rPr lang="ru-RU" sz="1100" dirty="0"/>
              <a:t>3.5 </a:t>
            </a:r>
            <a:r>
              <a:rPr sz="1100" dirty="0" err="1"/>
              <a:t>Корь</a:t>
            </a:r>
            <a:r>
              <a:rPr sz="1100" dirty="0"/>
              <a:t>, </a:t>
            </a:r>
            <a:r>
              <a:rPr lang="ru-RU" sz="1100" dirty="0"/>
              <a:t>паротит</a:t>
            </a:r>
            <a:r>
              <a:rPr sz="1100" dirty="0"/>
              <a:t>, </a:t>
            </a:r>
            <a:r>
              <a:rPr sz="1100" dirty="0" err="1"/>
              <a:t>краснуха</a:t>
            </a:r>
            <a:endParaRPr sz="1100" dirty="0"/>
          </a:p>
          <a:p>
            <a:pPr marL="0" lvl="0" indent="0" algn="l" rtl="0">
              <a:lnSpc>
                <a:spcPct val="115000"/>
              </a:lnSpc>
              <a:spcBef>
                <a:spcPts val="1200"/>
              </a:spcBef>
              <a:spcAft>
                <a:spcPts val="0"/>
              </a:spcAft>
              <a:buSzPts val="1800"/>
              <a:buNone/>
              <a:defRPr sz="1000" u="sng">
                <a:solidFill>
                  <a:schemeClr val="hlink"/>
                </a:solidFill>
                <a:hlinkClick r:id="rId8" action="ppaction://hlinksldjump"/>
              </a:defRPr>
            </a:pPr>
            <a:r>
              <a:rPr sz="1100" dirty="0"/>
              <a:t>3.6 </a:t>
            </a:r>
            <a:r>
              <a:rPr sz="1100" dirty="0" err="1"/>
              <a:t>Дифтерия</a:t>
            </a:r>
            <a:r>
              <a:rPr sz="1100" dirty="0"/>
              <a:t>, </a:t>
            </a:r>
            <a:r>
              <a:rPr sz="1100" dirty="0" err="1"/>
              <a:t>коклюш</a:t>
            </a:r>
            <a:r>
              <a:rPr sz="1100" dirty="0"/>
              <a:t> и </a:t>
            </a:r>
            <a:r>
              <a:rPr sz="1100" dirty="0" err="1"/>
              <a:t>столбняк</a:t>
            </a:r>
            <a:endParaRPr sz="1100" dirty="0"/>
          </a:p>
          <a:p>
            <a:pPr marL="0" lvl="0" indent="0" algn="l" rtl="0">
              <a:lnSpc>
                <a:spcPct val="115000"/>
              </a:lnSpc>
              <a:spcBef>
                <a:spcPts val="1200"/>
              </a:spcBef>
              <a:spcAft>
                <a:spcPts val="0"/>
              </a:spcAft>
              <a:buSzPts val="1800"/>
              <a:buNone/>
              <a:defRPr sz="1000" u="sng">
                <a:solidFill>
                  <a:schemeClr val="hlink"/>
                </a:solidFill>
                <a:hlinkClick r:id="rId9" action="ppaction://hlinksldjump"/>
              </a:defRPr>
            </a:pPr>
            <a:r>
              <a:rPr sz="1100" dirty="0"/>
              <a:t>3.7 </a:t>
            </a:r>
            <a:r>
              <a:rPr sz="1100" dirty="0" err="1"/>
              <a:t>Полиомиелит</a:t>
            </a:r>
            <a:endParaRPr sz="1100" dirty="0"/>
          </a:p>
          <a:p>
            <a:pPr marL="0" lvl="0" indent="0" algn="l" rtl="0">
              <a:lnSpc>
                <a:spcPct val="115000"/>
              </a:lnSpc>
              <a:spcBef>
                <a:spcPts val="1200"/>
              </a:spcBef>
              <a:spcAft>
                <a:spcPts val="0"/>
              </a:spcAft>
              <a:buSzPts val="1800"/>
              <a:buNone/>
              <a:defRPr sz="1000" u="sng">
                <a:solidFill>
                  <a:schemeClr val="hlink"/>
                </a:solidFill>
                <a:hlinkClick r:id="rId10" action="ppaction://hlinksldjump"/>
              </a:defRPr>
            </a:pPr>
            <a:r>
              <a:rPr sz="1100" dirty="0"/>
              <a:t>3.8 </a:t>
            </a:r>
            <a:r>
              <a:rPr sz="1100" dirty="0" err="1"/>
              <a:t>Пневмококковая</a:t>
            </a:r>
            <a:r>
              <a:rPr sz="1100" dirty="0"/>
              <a:t> </a:t>
            </a:r>
            <a:r>
              <a:rPr sz="1100" dirty="0" err="1"/>
              <a:t>инфекция</a:t>
            </a:r>
            <a:endParaRPr sz="1100" dirty="0"/>
          </a:p>
          <a:p>
            <a:pPr marL="0" lvl="0" indent="0" algn="l" rtl="0">
              <a:lnSpc>
                <a:spcPct val="115000"/>
              </a:lnSpc>
              <a:spcBef>
                <a:spcPts val="1200"/>
              </a:spcBef>
              <a:spcAft>
                <a:spcPts val="1200"/>
              </a:spcAft>
              <a:buSzPts val="1800"/>
              <a:buNone/>
              <a:defRPr sz="1000" u="sng">
                <a:solidFill>
                  <a:schemeClr val="hlink"/>
                </a:solidFill>
                <a:hlinkClick r:id="rId11" action="ppaction://hlinksldjump"/>
              </a:defRPr>
            </a:pPr>
            <a:r>
              <a:rPr sz="1100" dirty="0"/>
              <a:t>3.9 </a:t>
            </a:r>
            <a:r>
              <a:rPr sz="1100" dirty="0" err="1"/>
              <a:t>Менингококковая</a:t>
            </a:r>
            <a:r>
              <a:rPr sz="1100" dirty="0"/>
              <a:t> </a:t>
            </a:r>
            <a:r>
              <a:rPr sz="1100" dirty="0" err="1"/>
              <a:t>инфекция</a:t>
            </a:r>
            <a:endParaRPr sz="1100" dirty="0"/>
          </a:p>
        </p:txBody>
      </p:sp>
      <p:sp>
        <p:nvSpPr>
          <p:cNvPr id="126" name="Google Shape;126;p10"/>
          <p:cNvSpPr txBox="1"/>
          <p:nvPr/>
        </p:nvSpPr>
        <p:spPr>
          <a:xfrm>
            <a:off x="311725" y="1017725"/>
            <a:ext cx="3289800" cy="364019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defRPr sz="1000" b="1">
                <a:solidFill>
                  <a:schemeClr val="dk2"/>
                </a:solidFill>
                <a:latin typeface="Arial"/>
                <a:ea typeface="Arial"/>
                <a:cs typeface="Arial"/>
                <a:sym typeface="Arial"/>
              </a:defRPr>
            </a:pPr>
            <a:r>
              <a:rPr sz="900" dirty="0"/>
              <a:t>1. </a:t>
            </a:r>
            <a:r>
              <a:rPr sz="900" dirty="0" err="1"/>
              <a:t>Заболевания</a:t>
            </a:r>
            <a:r>
              <a:rPr sz="900" dirty="0"/>
              <a:t>, </a:t>
            </a:r>
            <a:r>
              <a:rPr sz="900" dirty="0" err="1"/>
              <a:t>предотвращаемые</a:t>
            </a:r>
            <a:r>
              <a:rPr sz="900" dirty="0"/>
              <a:t> с </a:t>
            </a:r>
            <a:r>
              <a:rPr sz="900" dirty="0" err="1"/>
              <a:t>помощью</a:t>
            </a:r>
            <a:r>
              <a:rPr sz="900" dirty="0"/>
              <a:t> </a:t>
            </a:r>
            <a:r>
              <a:rPr sz="900" dirty="0" err="1"/>
              <a:t>вакцин</a:t>
            </a:r>
            <a:r>
              <a:rPr sz="900" dirty="0"/>
              <a:t>, </a:t>
            </a:r>
            <a:r>
              <a:rPr sz="900" dirty="0" err="1"/>
              <a:t>наиболее</a:t>
            </a:r>
            <a:r>
              <a:rPr sz="900" dirty="0"/>
              <a:t> </a:t>
            </a:r>
            <a:r>
              <a:rPr sz="900" dirty="0" err="1"/>
              <a:t>актуальные</a:t>
            </a:r>
            <a:r>
              <a:rPr sz="900" dirty="0"/>
              <a:t> </a:t>
            </a:r>
            <a:r>
              <a:rPr sz="900" dirty="0" err="1"/>
              <a:t>для</a:t>
            </a:r>
            <a:r>
              <a:rPr sz="900" dirty="0"/>
              <a:t> </a:t>
            </a:r>
            <a:r>
              <a:rPr lang="ru-RU" sz="900" dirty="0"/>
              <a:t>заключенных и персонала</a:t>
            </a:r>
            <a:r>
              <a:rPr sz="900" dirty="0"/>
              <a:t> </a:t>
            </a:r>
            <a:r>
              <a:rPr sz="900" dirty="0" err="1"/>
              <a:t>тюр</a:t>
            </a:r>
            <a:r>
              <a:rPr lang="ru-RU" sz="900" dirty="0"/>
              <a:t>ем</a:t>
            </a:r>
            <a:r>
              <a:rPr sz="900" dirty="0"/>
              <a:t> [1 </a:t>
            </a:r>
            <a:r>
              <a:rPr sz="900" dirty="0" err="1"/>
              <a:t>час</a:t>
            </a:r>
            <a:r>
              <a:rPr sz="900" dirty="0"/>
              <a:t> 55 </a:t>
            </a:r>
            <a:r>
              <a:rPr sz="900" dirty="0" err="1"/>
              <a:t>минут</a:t>
            </a:r>
            <a:r>
              <a:rPr sz="900" dirty="0"/>
              <a:t>]</a:t>
            </a:r>
            <a:endParaRPr sz="900" b="1"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12" action="ppaction://hlinksldjump"/>
              </a:defRPr>
            </a:pPr>
            <a:r>
              <a:rPr sz="900" dirty="0"/>
              <a:t>1.1 </a:t>
            </a:r>
            <a:r>
              <a:rPr sz="900" dirty="0" err="1"/>
              <a:t>Почему</a:t>
            </a:r>
            <a:r>
              <a:rPr sz="900" dirty="0"/>
              <a:t> </a:t>
            </a:r>
            <a:r>
              <a:rPr lang="ru-RU" sz="900" dirty="0"/>
              <a:t>проблема </a:t>
            </a:r>
            <a:r>
              <a:rPr sz="900" dirty="0" err="1"/>
              <a:t>инфекционны</a:t>
            </a:r>
            <a:r>
              <a:rPr lang="ru-RU" sz="900" dirty="0"/>
              <a:t>х</a:t>
            </a:r>
            <a:r>
              <a:rPr sz="900" dirty="0"/>
              <a:t> </a:t>
            </a:r>
            <a:r>
              <a:rPr sz="900" dirty="0" err="1"/>
              <a:t>заболевани</a:t>
            </a:r>
            <a:r>
              <a:rPr lang="ru-RU" sz="900" dirty="0"/>
              <a:t>й</a:t>
            </a:r>
            <a:r>
              <a:rPr sz="900" dirty="0"/>
              <a:t> в </a:t>
            </a:r>
            <a:r>
              <a:rPr sz="900" dirty="0" err="1"/>
              <a:t>тюрьмах</a:t>
            </a:r>
            <a:r>
              <a:rPr lang="ru-RU" sz="900" dirty="0"/>
              <a:t> важна</a:t>
            </a:r>
            <a:r>
              <a:rPr sz="900" dirty="0"/>
              <a:t>?</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13" action="ppaction://hlinksldjump"/>
              </a:defRPr>
            </a:pPr>
            <a:r>
              <a:rPr sz="900" dirty="0"/>
              <a:t>1.2 </a:t>
            </a:r>
            <a:r>
              <a:rPr sz="900" dirty="0" err="1"/>
              <a:t>Как</a:t>
            </a:r>
            <a:r>
              <a:rPr sz="900" dirty="0"/>
              <a:t> </a:t>
            </a:r>
            <a:r>
              <a:rPr sz="900" dirty="0" err="1"/>
              <a:t>вакцинация</a:t>
            </a:r>
            <a:r>
              <a:rPr sz="900" dirty="0"/>
              <a:t> </a:t>
            </a:r>
            <a:r>
              <a:rPr sz="900" dirty="0" err="1"/>
              <a:t>защищает</a:t>
            </a:r>
            <a:r>
              <a:rPr sz="900" dirty="0"/>
              <a:t> </a:t>
            </a:r>
            <a:r>
              <a:rPr lang="ru-RU" sz="900" dirty="0"/>
              <a:t>тюремный </a:t>
            </a:r>
            <a:r>
              <a:rPr sz="900" dirty="0" err="1"/>
              <a:t>персонал</a:t>
            </a:r>
            <a:r>
              <a:rPr sz="900" dirty="0"/>
              <a:t> и </a:t>
            </a:r>
            <a:r>
              <a:rPr lang="ru-RU" sz="900" dirty="0"/>
              <a:t>заключенных</a:t>
            </a:r>
            <a:r>
              <a:rPr sz="900" dirty="0"/>
              <a:t>?</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14" action="ppaction://hlinksldjump"/>
              </a:defRPr>
            </a:pPr>
            <a:r>
              <a:rPr sz="900" dirty="0"/>
              <a:t>1.3 </a:t>
            </a:r>
            <a:r>
              <a:rPr sz="900" dirty="0" err="1"/>
              <a:t>Гепатит</a:t>
            </a:r>
            <a:r>
              <a:rPr sz="900" dirty="0"/>
              <a:t> В </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15" action="ppaction://hlinksldjump"/>
              </a:defRPr>
            </a:pPr>
            <a:r>
              <a:rPr sz="900" dirty="0"/>
              <a:t>1.4 ВПЧ</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16" action="ppaction://hlinksldjump"/>
              </a:defRPr>
            </a:pPr>
            <a:r>
              <a:rPr sz="900" dirty="0"/>
              <a:t>1.5 </a:t>
            </a:r>
            <a:r>
              <a:rPr sz="900" dirty="0" err="1"/>
              <a:t>Грипп</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17" action="ppaction://hlinksldjump"/>
              </a:defRPr>
            </a:pPr>
            <a:r>
              <a:rPr sz="900" dirty="0"/>
              <a:t>1.6 COVID-19</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18" action="ppaction://hlinksldjump"/>
              </a:defRPr>
            </a:pPr>
            <a:r>
              <a:rPr sz="900" dirty="0"/>
              <a:t>1.7 </a:t>
            </a:r>
            <a:r>
              <a:rPr sz="900" dirty="0" err="1"/>
              <a:t>Хотите</a:t>
            </a:r>
            <a:r>
              <a:rPr sz="900" dirty="0"/>
              <a:t> </a:t>
            </a:r>
            <a:r>
              <a:rPr sz="900" dirty="0" err="1"/>
              <a:t>узнать</a:t>
            </a:r>
            <a:r>
              <a:rPr sz="900" dirty="0"/>
              <a:t> </a:t>
            </a:r>
            <a:r>
              <a:rPr sz="900" dirty="0" err="1"/>
              <a:t>больше</a:t>
            </a:r>
            <a:r>
              <a:rPr sz="900" dirty="0"/>
              <a:t>?</a:t>
            </a:r>
            <a:endParaRPr sz="900" b="0" i="0" u="none" strike="noStrike" cap="none" dirty="0">
              <a:solidFill>
                <a:schemeClr val="dk2"/>
              </a:solidFill>
              <a:sym typeface="Arial"/>
            </a:endParaRPr>
          </a:p>
          <a:p>
            <a:pPr marL="0" marR="0" lvl="0" indent="0" algn="l" rtl="0">
              <a:lnSpc>
                <a:spcPct val="115000"/>
              </a:lnSpc>
              <a:spcBef>
                <a:spcPts val="1200"/>
              </a:spcBef>
              <a:spcAft>
                <a:spcPts val="1200"/>
              </a:spcAft>
              <a:buClr>
                <a:srgbClr val="000000"/>
              </a:buClr>
              <a:buSzPts val="1000"/>
              <a:buFont typeface="Arial"/>
              <a:buNone/>
              <a:defRPr sz="1000" u="sng">
                <a:solidFill>
                  <a:schemeClr val="hlink"/>
                </a:solidFill>
                <a:latin typeface="Arial"/>
                <a:ea typeface="Arial"/>
                <a:cs typeface="Arial"/>
                <a:sym typeface="Arial"/>
                <a:hlinkClick r:id="rId19" action="ppaction://hlinksldjump"/>
              </a:defRPr>
            </a:pPr>
            <a:r>
              <a:rPr sz="900" dirty="0"/>
              <a:t>1.8 </a:t>
            </a:r>
            <a:r>
              <a:rPr lang="ru-RU" sz="900" dirty="0"/>
              <a:t>Тест</a:t>
            </a:r>
            <a:endParaRPr sz="900" b="0" i="0" u="none" strike="noStrike" cap="none" dirty="0">
              <a:solidFill>
                <a:schemeClr val="dk2"/>
              </a:solidFill>
              <a:sym typeface="Arial"/>
            </a:endParaRPr>
          </a:p>
        </p:txBody>
      </p:sp>
      <p:sp>
        <p:nvSpPr>
          <p:cNvPr id="127" name="Google Shape;127;p10"/>
          <p:cNvSpPr txBox="1"/>
          <p:nvPr/>
        </p:nvSpPr>
        <p:spPr>
          <a:xfrm>
            <a:off x="3540775" y="1017725"/>
            <a:ext cx="2532900" cy="254143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defRPr sz="1000" b="1">
                <a:solidFill>
                  <a:schemeClr val="dk2"/>
                </a:solidFill>
                <a:latin typeface="Arial"/>
                <a:ea typeface="Arial"/>
                <a:cs typeface="Arial"/>
                <a:sym typeface="Arial"/>
              </a:defRPr>
            </a:pPr>
            <a:r>
              <a:rPr sz="900" dirty="0"/>
              <a:t>2. </a:t>
            </a:r>
            <a:r>
              <a:rPr sz="900" dirty="0" err="1"/>
              <a:t>Эффективн</a:t>
            </a:r>
            <a:r>
              <a:rPr lang="ru-RU" sz="900" dirty="0" err="1"/>
              <a:t>ое</a:t>
            </a:r>
            <a:r>
              <a:rPr lang="ru-RU" sz="900" dirty="0"/>
              <a:t> информирование о</a:t>
            </a:r>
            <a:r>
              <a:rPr sz="900" dirty="0"/>
              <a:t> </a:t>
            </a:r>
            <a:r>
              <a:rPr sz="900" dirty="0" err="1"/>
              <a:t>вакцина</a:t>
            </a:r>
            <a:r>
              <a:rPr lang="ru-RU" sz="900" dirty="0"/>
              <a:t>х</a:t>
            </a:r>
            <a:r>
              <a:rPr sz="900" dirty="0"/>
              <a:t> [1 </a:t>
            </a:r>
            <a:r>
              <a:rPr sz="900" dirty="0" err="1"/>
              <a:t>час</a:t>
            </a:r>
            <a:r>
              <a:rPr sz="900" dirty="0"/>
              <a:t> 45 </a:t>
            </a:r>
            <a:r>
              <a:rPr sz="900" dirty="0" err="1"/>
              <a:t>минут</a:t>
            </a:r>
            <a:r>
              <a:rPr sz="900" dirty="0"/>
              <a:t>]</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20" action="ppaction://hlinksldjump"/>
              </a:defRPr>
            </a:pPr>
            <a:r>
              <a:rPr sz="900" dirty="0"/>
              <a:t>2.1 </a:t>
            </a:r>
            <a:r>
              <a:rPr sz="900" dirty="0" err="1"/>
              <a:t>Как</a:t>
            </a:r>
            <a:r>
              <a:rPr sz="900" dirty="0"/>
              <a:t> </a:t>
            </a:r>
            <a:r>
              <a:rPr sz="900" dirty="0" err="1"/>
              <a:t>эффективно</a:t>
            </a:r>
            <a:r>
              <a:rPr sz="900" dirty="0"/>
              <a:t> </a:t>
            </a:r>
            <a:r>
              <a:rPr lang="ru-RU" sz="900" dirty="0"/>
              <a:t>информировать </a:t>
            </a:r>
            <a:r>
              <a:rPr sz="900" dirty="0"/>
              <a:t>о </a:t>
            </a:r>
            <a:r>
              <a:rPr sz="900" dirty="0" err="1"/>
              <a:t>вакцинах</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21" action="ppaction://hlinksldjump"/>
              </a:defRPr>
            </a:pPr>
            <a:r>
              <a:rPr sz="900" dirty="0"/>
              <a:t>2.2 </a:t>
            </a:r>
            <a:r>
              <a:rPr sz="900" dirty="0" err="1"/>
              <a:t>Десять</a:t>
            </a:r>
            <a:r>
              <a:rPr sz="900" dirty="0"/>
              <a:t> </a:t>
            </a:r>
            <a:r>
              <a:rPr lang="ru-RU" sz="900" dirty="0"/>
              <a:t>основных</a:t>
            </a:r>
            <a:r>
              <a:rPr sz="900" dirty="0"/>
              <a:t> </a:t>
            </a:r>
            <a:r>
              <a:rPr sz="900" dirty="0" err="1"/>
              <a:t>фактов</a:t>
            </a:r>
            <a:r>
              <a:rPr sz="900" dirty="0"/>
              <a:t> о </a:t>
            </a:r>
            <a:r>
              <a:rPr sz="900" dirty="0" err="1"/>
              <a:t>вакцинах</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22" action="ppaction://hlinksldjump"/>
              </a:defRPr>
            </a:pPr>
            <a:r>
              <a:rPr sz="900" dirty="0"/>
              <a:t>2.3 </a:t>
            </a:r>
            <a:r>
              <a:rPr lang="ru-RU" sz="900" dirty="0"/>
              <a:t>Распространенные мнения </a:t>
            </a:r>
            <a:r>
              <a:rPr sz="900" dirty="0"/>
              <a:t>о </a:t>
            </a:r>
            <a:r>
              <a:rPr sz="900" dirty="0" err="1"/>
              <a:t>вакцинах</a:t>
            </a:r>
            <a:r>
              <a:rPr sz="900" dirty="0"/>
              <a:t> и </a:t>
            </a:r>
            <a:r>
              <a:rPr lang="ru-RU" sz="900" dirty="0"/>
              <a:t>способы развеять опасения</a:t>
            </a:r>
            <a:endParaRPr sz="900" b="0" i="0" u="none" strike="noStrike" cap="none" dirty="0">
              <a:solidFill>
                <a:schemeClr val="dk2"/>
              </a:solidFill>
              <a:sym typeface="Arial"/>
            </a:endParaRPr>
          </a:p>
          <a:p>
            <a:pPr marL="0" marR="0" lvl="0" indent="0" algn="l" rtl="0">
              <a:lnSpc>
                <a:spcPct val="115000"/>
              </a:lnSpc>
              <a:spcBef>
                <a:spcPts val="1200"/>
              </a:spcBef>
              <a:spcAft>
                <a:spcPts val="0"/>
              </a:spcAft>
              <a:buClr>
                <a:srgbClr val="000000"/>
              </a:buClr>
              <a:buSzPts val="1000"/>
              <a:buFont typeface="Arial"/>
              <a:buNone/>
              <a:defRPr sz="1000" u="sng">
                <a:solidFill>
                  <a:schemeClr val="hlink"/>
                </a:solidFill>
                <a:latin typeface="Arial"/>
                <a:ea typeface="Arial"/>
                <a:cs typeface="Arial"/>
                <a:sym typeface="Arial"/>
                <a:hlinkClick r:id="rId23" action="ppaction://hlinksldjump"/>
              </a:defRPr>
            </a:pPr>
            <a:r>
              <a:rPr sz="900" dirty="0"/>
              <a:t>2.4 </a:t>
            </a:r>
            <a:r>
              <a:rPr lang="ru-RU" sz="900" dirty="0"/>
              <a:t>Полезные материалы</a:t>
            </a:r>
            <a:endParaRPr sz="900" b="0" i="0" u="none" strike="noStrike" cap="none" dirty="0">
              <a:solidFill>
                <a:schemeClr val="dk2"/>
              </a:solidFill>
              <a:sym typeface="Arial"/>
            </a:endParaRPr>
          </a:p>
          <a:p>
            <a:pPr marL="0" marR="0" lvl="0" indent="0" algn="l" rtl="0">
              <a:lnSpc>
                <a:spcPct val="115000"/>
              </a:lnSpc>
              <a:spcBef>
                <a:spcPts val="1200"/>
              </a:spcBef>
              <a:spcAft>
                <a:spcPts val="1200"/>
              </a:spcAft>
              <a:buClr>
                <a:srgbClr val="000000"/>
              </a:buClr>
              <a:buSzPts val="1000"/>
              <a:buFont typeface="Arial"/>
              <a:buNone/>
              <a:defRPr sz="1000" u="sng">
                <a:solidFill>
                  <a:schemeClr val="hlink"/>
                </a:solidFill>
                <a:latin typeface="Arial"/>
                <a:ea typeface="Arial"/>
                <a:cs typeface="Arial"/>
                <a:sym typeface="Arial"/>
                <a:hlinkClick r:id="rId24" action="ppaction://hlinksldjump"/>
              </a:defRPr>
            </a:pPr>
            <a:r>
              <a:rPr sz="900" dirty="0"/>
              <a:t>2.5 </a:t>
            </a:r>
            <a:r>
              <a:rPr sz="900" dirty="0" err="1"/>
              <a:t>Заключительный</a:t>
            </a:r>
            <a:r>
              <a:rPr sz="900" dirty="0"/>
              <a:t> </a:t>
            </a:r>
            <a:r>
              <a:rPr lang="ru-RU" sz="900" dirty="0"/>
              <a:t>тест</a:t>
            </a:r>
            <a:endParaRPr sz="900" b="0" i="0" u="none" strike="noStrike" cap="none" dirty="0">
              <a:solidFill>
                <a:schemeClr val="dk2"/>
              </a:solidFill>
              <a:sym typeface="Arial"/>
            </a:endParaRPr>
          </a:p>
        </p:txBody>
      </p:sp>
      <p:sp>
        <p:nvSpPr>
          <p:cNvPr id="128" name="Google Shape;128;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129" name="Google Shape;129;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defRPr sz="1000" i="1">
                <a:latin typeface="Arial"/>
                <a:ea typeface="Arial"/>
                <a:cs typeface="Arial"/>
                <a:sym typeface="Arial"/>
              </a:defRPr>
            </a:pPr>
            <a:r>
              <a:rPr u="sng">
                <a:solidFill>
                  <a:schemeClr val="hlink"/>
                </a:solidFill>
                <a:hlinkClick r:id="rId25" action="ppaction://hlinksldjump"/>
              </a:rPr>
              <a:t>Ссылки </a:t>
            </a:r>
            <a:r>
              <a:rPr>
                <a:solidFill>
                  <a:srgbClr val="000000"/>
                </a:solidFill>
              </a:rPr>
              <a:t>можно найти в конце документа. </a:t>
            </a:r>
            <a:endParaRPr sz="1000" b="0" i="1"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74"/>
        <p:cNvGrpSpPr/>
        <p:nvPr/>
      </p:nvGrpSpPr>
      <p:grpSpPr>
        <a:xfrm>
          <a:off x="0" y="0"/>
          <a:ext cx="0" cy="0"/>
          <a:chOff x="0" y="0"/>
          <a:chExt cx="0" cy="0"/>
        </a:xfrm>
      </p:grpSpPr>
      <p:sp>
        <p:nvSpPr>
          <p:cNvPr id="675" name="Google Shape;675;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2. </a:t>
            </a:r>
            <a:r>
              <a:rPr lang="ru-RU" dirty="0"/>
              <a:t>Десять основных фактов о вакцинах</a:t>
            </a:r>
            <a:endParaRPr b="1" dirty="0"/>
          </a:p>
        </p:txBody>
      </p:sp>
      <p:sp>
        <p:nvSpPr>
          <p:cNvPr id="676" name="Google Shape;676;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rmAutofit/>
          </a:bodyPr>
          <a:lstStyle/>
          <a:p>
            <a:pPr marL="0" lvl="0" indent="0" rtl="0">
              <a:lnSpc>
                <a:spcPct val="115000"/>
              </a:lnSpc>
              <a:spcBef>
                <a:spcPts val="0"/>
              </a:spcBef>
              <a:spcAft>
                <a:spcPts val="1200"/>
              </a:spcAft>
              <a:buSzPts val="1800"/>
              <a:buNone/>
              <a:defRPr sz="1500"/>
            </a:pPr>
            <a:r>
              <a:rPr b="1" dirty="0" err="1"/>
              <a:t>Вакцины</a:t>
            </a:r>
            <a:r>
              <a:rPr b="1" dirty="0"/>
              <a:t> в </a:t>
            </a:r>
            <a:r>
              <a:rPr b="1" dirty="0" err="1"/>
              <a:t>основном</a:t>
            </a:r>
            <a:r>
              <a:rPr b="1" dirty="0"/>
              <a:t> </a:t>
            </a:r>
            <a:r>
              <a:rPr b="1" dirty="0" err="1"/>
              <a:t>состоят</a:t>
            </a:r>
            <a:r>
              <a:rPr b="1" dirty="0"/>
              <a:t> </a:t>
            </a:r>
            <a:r>
              <a:rPr b="1" dirty="0" err="1"/>
              <a:t>из</a:t>
            </a:r>
            <a:r>
              <a:rPr b="1" dirty="0"/>
              <a:t> </a:t>
            </a:r>
            <a:r>
              <a:rPr b="1" dirty="0" err="1"/>
              <a:t>воды</a:t>
            </a:r>
            <a:r>
              <a:rPr b="1" dirty="0"/>
              <a:t>. </a:t>
            </a:r>
            <a:r>
              <a:rPr dirty="0" err="1"/>
              <a:t>Чтобы</a:t>
            </a:r>
            <a:r>
              <a:rPr dirty="0"/>
              <a:t> </a:t>
            </a:r>
            <a:r>
              <a:rPr dirty="0" err="1"/>
              <a:t>узнать</a:t>
            </a:r>
            <a:r>
              <a:rPr dirty="0"/>
              <a:t> </a:t>
            </a:r>
            <a:r>
              <a:rPr dirty="0" err="1"/>
              <a:t>больше</a:t>
            </a:r>
            <a:r>
              <a:rPr dirty="0"/>
              <a:t> о </a:t>
            </a:r>
            <a:r>
              <a:rPr dirty="0" err="1"/>
              <a:t>том</a:t>
            </a:r>
            <a:r>
              <a:rPr dirty="0"/>
              <a:t>, </a:t>
            </a:r>
            <a:r>
              <a:rPr dirty="0" err="1"/>
              <a:t>что</a:t>
            </a:r>
            <a:r>
              <a:rPr dirty="0"/>
              <a:t> </a:t>
            </a:r>
            <a:r>
              <a:rPr dirty="0" err="1"/>
              <a:t>еще</a:t>
            </a:r>
            <a:r>
              <a:rPr dirty="0"/>
              <a:t> </a:t>
            </a:r>
            <a:r>
              <a:rPr dirty="0" err="1"/>
              <a:t>обычно</a:t>
            </a:r>
            <a:r>
              <a:rPr dirty="0"/>
              <a:t> </a:t>
            </a:r>
            <a:r>
              <a:rPr lang="ru-RU" dirty="0"/>
              <a:t>входит в состав</a:t>
            </a:r>
            <a:r>
              <a:rPr dirty="0"/>
              <a:t> </a:t>
            </a:r>
            <a:r>
              <a:rPr dirty="0" err="1"/>
              <a:t>вакцин</a:t>
            </a:r>
            <a:r>
              <a:rPr lang="ru-RU" dirty="0"/>
              <a:t>ы</a:t>
            </a:r>
            <a:r>
              <a:rPr dirty="0"/>
              <a:t>, </a:t>
            </a:r>
            <a:r>
              <a:rPr dirty="0" err="1"/>
              <a:t>нажмите</a:t>
            </a:r>
            <a:r>
              <a:rPr dirty="0"/>
              <a:t> </a:t>
            </a:r>
            <a:r>
              <a:rPr u="sng" dirty="0" err="1">
                <a:solidFill>
                  <a:schemeClr val="hlink"/>
                </a:solidFill>
                <a:hlinkClick r:id="rId3" action="ppaction://hlinksldjump"/>
              </a:rPr>
              <a:t>здесь</a:t>
            </a:r>
            <a:r>
              <a:rPr dirty="0"/>
              <a:t>. </a:t>
            </a:r>
            <a:endParaRPr sz="1500" dirty="0"/>
          </a:p>
        </p:txBody>
      </p:sp>
      <p:sp>
        <p:nvSpPr>
          <p:cNvPr id="677" name="Google Shape;677;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678" name="Google Shape;678;p64"/>
          <p:cNvSpPr txBox="1">
            <a:spLocks noGrp="1"/>
          </p:cNvSpPr>
          <p:nvPr>
            <p:ph type="body" idx="1"/>
          </p:nvPr>
        </p:nvSpPr>
        <p:spPr>
          <a:xfrm>
            <a:off x="723666" y="3335495"/>
            <a:ext cx="6155509" cy="10764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200"/>
              </a:spcAft>
              <a:buSzPts val="1800"/>
              <a:buNone/>
              <a:defRPr sz="1500"/>
            </a:pPr>
            <a:r>
              <a:rPr sz="1500" b="1" dirty="0" err="1"/>
              <a:t>Безопасность</a:t>
            </a:r>
            <a:r>
              <a:rPr sz="1500" b="1" dirty="0"/>
              <a:t> и </a:t>
            </a:r>
            <a:r>
              <a:rPr sz="1500" b="1" dirty="0" err="1"/>
              <a:t>эффективность</a:t>
            </a:r>
            <a:r>
              <a:rPr sz="1500" b="1" dirty="0"/>
              <a:t> </a:t>
            </a:r>
            <a:r>
              <a:rPr sz="1500" b="1" dirty="0" err="1"/>
              <a:t>вакцин</a:t>
            </a:r>
            <a:r>
              <a:rPr sz="1500" b="1" dirty="0"/>
              <a:t> </a:t>
            </a:r>
            <a:r>
              <a:rPr sz="1500" b="1" dirty="0" err="1"/>
              <a:t>тщательно</a:t>
            </a:r>
            <a:r>
              <a:rPr sz="1500" b="1" dirty="0"/>
              <a:t> </a:t>
            </a:r>
            <a:r>
              <a:rPr sz="1500" b="1" dirty="0" err="1"/>
              <a:t>оценива</a:t>
            </a:r>
            <a:r>
              <a:rPr lang="ru-RU" sz="1500" b="1" dirty="0"/>
              <a:t>е</a:t>
            </a:r>
            <a:r>
              <a:rPr sz="1500" b="1" dirty="0" err="1"/>
              <a:t>тся</a:t>
            </a:r>
            <a:r>
              <a:rPr sz="1500" b="1" dirty="0"/>
              <a:t> </a:t>
            </a:r>
            <a:r>
              <a:rPr sz="1500" b="1" dirty="0" err="1"/>
              <a:t>на</a:t>
            </a:r>
            <a:r>
              <a:rPr sz="1500" b="1" dirty="0"/>
              <a:t> </a:t>
            </a:r>
            <a:r>
              <a:rPr sz="1500" b="1" dirty="0" err="1"/>
              <a:t>протяжении</a:t>
            </a:r>
            <a:r>
              <a:rPr sz="1500" b="1" dirty="0"/>
              <a:t> </a:t>
            </a:r>
            <a:r>
              <a:rPr sz="1500" b="1" dirty="0" err="1"/>
              <a:t>всего</a:t>
            </a:r>
            <a:r>
              <a:rPr sz="1500" b="1" dirty="0"/>
              <a:t> </a:t>
            </a:r>
            <a:r>
              <a:rPr sz="1500" b="1" dirty="0" err="1"/>
              <a:t>процесса</a:t>
            </a:r>
            <a:r>
              <a:rPr sz="1500" b="1" dirty="0"/>
              <a:t> </a:t>
            </a:r>
            <a:r>
              <a:rPr lang="ru-RU" sz="1500" b="1" dirty="0"/>
              <a:t>их </a:t>
            </a:r>
            <a:r>
              <a:rPr sz="1500" b="1" dirty="0" err="1"/>
              <a:t>производства</a:t>
            </a:r>
            <a:r>
              <a:rPr sz="1500" b="1" dirty="0"/>
              <a:t>. </a:t>
            </a:r>
            <a:r>
              <a:rPr sz="1500" dirty="0" err="1"/>
              <a:t>Существует</a:t>
            </a:r>
            <a:r>
              <a:rPr sz="1500" dirty="0"/>
              <a:t> </a:t>
            </a:r>
            <a:r>
              <a:rPr sz="1500" dirty="0" err="1"/>
              <a:t>мно</a:t>
            </a:r>
            <a:r>
              <a:rPr lang="ru-RU" sz="1500" dirty="0" err="1"/>
              <a:t>жество</a:t>
            </a:r>
            <a:r>
              <a:rPr sz="1500" dirty="0"/>
              <a:t> </a:t>
            </a:r>
            <a:r>
              <a:rPr sz="1500" dirty="0" err="1"/>
              <a:t>этапов</a:t>
            </a:r>
            <a:r>
              <a:rPr sz="1500" dirty="0"/>
              <a:t>, </a:t>
            </a:r>
            <a:r>
              <a:rPr sz="1500" dirty="0" err="1"/>
              <a:t>через</a:t>
            </a:r>
            <a:r>
              <a:rPr sz="1500" dirty="0"/>
              <a:t> </a:t>
            </a:r>
            <a:r>
              <a:rPr sz="1500" dirty="0" err="1"/>
              <a:t>которые</a:t>
            </a:r>
            <a:r>
              <a:rPr sz="1500" dirty="0"/>
              <a:t> </a:t>
            </a:r>
            <a:r>
              <a:rPr sz="1500" dirty="0" err="1"/>
              <a:t>должна</a:t>
            </a:r>
            <a:r>
              <a:rPr sz="1500" dirty="0"/>
              <a:t> </a:t>
            </a:r>
            <a:r>
              <a:rPr sz="1500" dirty="0" err="1"/>
              <a:t>пройти</a:t>
            </a:r>
            <a:r>
              <a:rPr sz="1500" dirty="0"/>
              <a:t> </a:t>
            </a:r>
            <a:r>
              <a:rPr sz="1500" dirty="0" err="1"/>
              <a:t>вакцина</a:t>
            </a:r>
            <a:r>
              <a:rPr sz="1500" dirty="0"/>
              <a:t>, </a:t>
            </a:r>
            <a:r>
              <a:rPr sz="1500" dirty="0" err="1"/>
              <a:t>прежде</a:t>
            </a:r>
            <a:r>
              <a:rPr sz="1500" dirty="0"/>
              <a:t> </a:t>
            </a:r>
            <a:r>
              <a:rPr sz="1500" dirty="0" err="1"/>
              <a:t>чем</a:t>
            </a:r>
            <a:r>
              <a:rPr sz="1500" dirty="0"/>
              <a:t> </a:t>
            </a:r>
            <a:r>
              <a:rPr sz="1500" dirty="0" err="1"/>
              <a:t>она</a:t>
            </a:r>
            <a:r>
              <a:rPr sz="1500" dirty="0"/>
              <a:t> </a:t>
            </a:r>
            <a:r>
              <a:rPr sz="1500" dirty="0" err="1"/>
              <a:t>будет</a:t>
            </a:r>
            <a:r>
              <a:rPr sz="1500" dirty="0"/>
              <a:t> </a:t>
            </a:r>
            <a:r>
              <a:rPr sz="1500" dirty="0" err="1"/>
              <a:t>одобрена</a:t>
            </a:r>
            <a:r>
              <a:rPr sz="1500" dirty="0"/>
              <a:t> </a:t>
            </a:r>
            <a:r>
              <a:rPr sz="1500" dirty="0" err="1"/>
              <a:t>для</a:t>
            </a:r>
            <a:r>
              <a:rPr sz="1500" dirty="0"/>
              <a:t> </a:t>
            </a:r>
            <a:r>
              <a:rPr sz="1500" dirty="0" err="1"/>
              <a:t>использования</a:t>
            </a:r>
            <a:r>
              <a:rPr sz="1500" dirty="0"/>
              <a:t>. </a:t>
            </a:r>
            <a:endParaRPr sz="1500" b="1" dirty="0"/>
          </a:p>
        </p:txBody>
      </p:sp>
      <p:pic>
        <p:nvPicPr>
          <p:cNvPr id="679" name="Google Shape;679;p64"/>
          <p:cNvPicPr preferRelativeResize="0"/>
          <p:nvPr/>
        </p:nvPicPr>
        <p:blipFill rotWithShape="1">
          <a:blip r:embed="rId4">
            <a:alphaModFix/>
          </a:blip>
          <a:srcRect/>
          <a:stretch/>
        </p:blipFill>
        <p:spPr>
          <a:xfrm>
            <a:off x="896575" y="1562000"/>
            <a:ext cx="886400" cy="886400"/>
          </a:xfrm>
          <a:prstGeom prst="rect">
            <a:avLst/>
          </a:prstGeom>
          <a:noFill/>
          <a:ln>
            <a:noFill/>
          </a:ln>
        </p:spPr>
      </p:pic>
      <p:pic>
        <p:nvPicPr>
          <p:cNvPr id="680" name="Google Shape;680;p64"/>
          <p:cNvPicPr preferRelativeResize="0"/>
          <p:nvPr/>
        </p:nvPicPr>
        <p:blipFill rotWithShape="1">
          <a:blip r:embed="rId5">
            <a:alphaModFix/>
          </a:blip>
          <a:srcRect/>
          <a:stretch/>
        </p:blipFill>
        <p:spPr>
          <a:xfrm>
            <a:off x="7099025" y="3352325"/>
            <a:ext cx="932100" cy="932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84"/>
        <p:cNvGrpSpPr/>
        <p:nvPr/>
      </p:nvGrpSpPr>
      <p:grpSpPr>
        <a:xfrm>
          <a:off x="0" y="0"/>
          <a:ext cx="0" cy="0"/>
          <a:chOff x="0" y="0"/>
          <a:chExt cx="0" cy="0"/>
        </a:xfrm>
      </p:grpSpPr>
      <p:sp>
        <p:nvSpPr>
          <p:cNvPr id="685" name="Google Shape;685;p65"/>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111111"/>
              <a:defRPr b="1"/>
            </a:pPr>
            <a:r>
              <a:rPr dirty="0" err="1"/>
              <a:t>Статья</a:t>
            </a:r>
            <a:r>
              <a:rPr dirty="0"/>
              <a:t> 3. </a:t>
            </a:r>
            <a:r>
              <a:rPr lang="ru-RU" dirty="0"/>
              <a:t>Распространенные мнения о вакцинах и способы развеять опасения</a:t>
            </a:r>
            <a:endParaRPr b="1" dirty="0"/>
          </a:p>
        </p:txBody>
      </p:sp>
      <p:sp>
        <p:nvSpPr>
          <p:cNvPr id="686" name="Google Shape;686;p65"/>
          <p:cNvSpPr txBox="1">
            <a:spLocks noGrp="1"/>
          </p:cNvSpPr>
          <p:nvPr>
            <p:ph type="body" idx="1"/>
          </p:nvPr>
        </p:nvSpPr>
        <p:spPr>
          <a:xfrm>
            <a:off x="628425" y="3115350"/>
            <a:ext cx="8065800" cy="1535187"/>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200"/>
              </a:spcAft>
              <a:buSzPts val="1800"/>
              <a:buNone/>
              <a:defRPr sz="1650"/>
            </a:pPr>
            <a:r>
              <a:rPr b="1" dirty="0" err="1"/>
              <a:t>Искаженное</a:t>
            </a:r>
            <a:r>
              <a:rPr b="1" dirty="0"/>
              <a:t> </a:t>
            </a:r>
            <a:r>
              <a:rPr b="1" dirty="0" err="1"/>
              <a:t>восприятие</a:t>
            </a:r>
            <a:r>
              <a:rPr b="1" dirty="0"/>
              <a:t> </a:t>
            </a:r>
            <a:r>
              <a:rPr b="1" dirty="0" err="1"/>
              <a:t>риска</a:t>
            </a:r>
            <a:r>
              <a:rPr b="1" dirty="0"/>
              <a:t>: </a:t>
            </a:r>
            <a:r>
              <a:rPr lang="ru-RU" dirty="0"/>
              <a:t>заключенные</a:t>
            </a:r>
            <a:r>
              <a:rPr dirty="0"/>
              <a:t> </a:t>
            </a:r>
            <a:r>
              <a:rPr dirty="0" err="1"/>
              <a:t>могут</a:t>
            </a:r>
            <a:r>
              <a:rPr dirty="0"/>
              <a:t> </a:t>
            </a:r>
            <a:r>
              <a:rPr dirty="0" err="1"/>
              <a:t>воспринимать</a:t>
            </a:r>
            <a:r>
              <a:rPr dirty="0"/>
              <a:t> </a:t>
            </a:r>
            <a:r>
              <a:rPr dirty="0" err="1"/>
              <a:t>риск</a:t>
            </a:r>
            <a:r>
              <a:rPr dirty="0"/>
              <a:t> </a:t>
            </a:r>
            <a:r>
              <a:rPr dirty="0" err="1"/>
              <a:t>иначе</a:t>
            </a:r>
            <a:r>
              <a:rPr dirty="0"/>
              <a:t>, </a:t>
            </a:r>
            <a:r>
              <a:rPr dirty="0" err="1"/>
              <a:t>чем</a:t>
            </a:r>
            <a:r>
              <a:rPr dirty="0"/>
              <a:t> </a:t>
            </a:r>
            <a:r>
              <a:rPr dirty="0" err="1"/>
              <a:t>многие</a:t>
            </a:r>
            <a:r>
              <a:rPr dirty="0"/>
              <a:t> </a:t>
            </a:r>
            <a:r>
              <a:rPr dirty="0" err="1"/>
              <a:t>другие</a:t>
            </a:r>
            <a:r>
              <a:rPr dirty="0"/>
              <a:t> </a:t>
            </a:r>
            <a:r>
              <a:rPr dirty="0" err="1"/>
              <a:t>люди</a:t>
            </a:r>
            <a:r>
              <a:rPr dirty="0"/>
              <a:t> в </a:t>
            </a:r>
            <a:r>
              <a:rPr dirty="0" err="1"/>
              <a:t>обществе</a:t>
            </a:r>
            <a:r>
              <a:rPr dirty="0"/>
              <a:t>. </a:t>
            </a:r>
            <a:r>
              <a:rPr dirty="0" err="1"/>
              <a:t>Это</a:t>
            </a:r>
            <a:r>
              <a:rPr dirty="0"/>
              <a:t> </a:t>
            </a:r>
            <a:r>
              <a:rPr dirty="0" err="1"/>
              <a:t>означает</a:t>
            </a:r>
            <a:r>
              <a:rPr dirty="0"/>
              <a:t>, </a:t>
            </a:r>
            <a:r>
              <a:rPr dirty="0" err="1"/>
              <a:t>что</a:t>
            </a:r>
            <a:r>
              <a:rPr dirty="0"/>
              <a:t> </a:t>
            </a:r>
            <a:r>
              <a:rPr dirty="0" err="1"/>
              <a:t>они</a:t>
            </a:r>
            <a:r>
              <a:rPr dirty="0"/>
              <a:t> </a:t>
            </a:r>
            <a:r>
              <a:rPr dirty="0" err="1"/>
              <a:t>могут</a:t>
            </a:r>
            <a:r>
              <a:rPr dirty="0"/>
              <a:t> </a:t>
            </a:r>
            <a:r>
              <a:rPr dirty="0" err="1"/>
              <a:t>видеть</a:t>
            </a:r>
            <a:r>
              <a:rPr dirty="0"/>
              <a:t> </a:t>
            </a:r>
            <a:r>
              <a:rPr dirty="0" err="1"/>
              <a:t>вещи</a:t>
            </a:r>
            <a:r>
              <a:rPr dirty="0"/>
              <a:t> </a:t>
            </a:r>
            <a:r>
              <a:rPr dirty="0" err="1"/>
              <a:t>более</a:t>
            </a:r>
            <a:r>
              <a:rPr dirty="0"/>
              <a:t> </a:t>
            </a:r>
            <a:r>
              <a:rPr dirty="0" err="1"/>
              <a:t>или</a:t>
            </a:r>
            <a:r>
              <a:rPr dirty="0"/>
              <a:t> </a:t>
            </a:r>
            <a:r>
              <a:rPr dirty="0" err="1"/>
              <a:t>менее</a:t>
            </a:r>
            <a:r>
              <a:rPr dirty="0"/>
              <a:t> </a:t>
            </a:r>
            <a:r>
              <a:rPr dirty="0" err="1"/>
              <a:t>опасными</a:t>
            </a:r>
            <a:r>
              <a:rPr dirty="0"/>
              <a:t> </a:t>
            </a:r>
            <a:r>
              <a:rPr dirty="0" err="1"/>
              <a:t>или</a:t>
            </a:r>
            <a:r>
              <a:rPr dirty="0"/>
              <a:t> </a:t>
            </a:r>
            <a:r>
              <a:rPr dirty="0" err="1"/>
              <a:t>угрожающими</a:t>
            </a:r>
            <a:r>
              <a:rPr dirty="0"/>
              <a:t>, </a:t>
            </a:r>
            <a:r>
              <a:rPr dirty="0" err="1"/>
              <a:t>чем</a:t>
            </a:r>
            <a:r>
              <a:rPr dirty="0"/>
              <a:t> </a:t>
            </a:r>
            <a:r>
              <a:rPr dirty="0" err="1"/>
              <a:t>другие</a:t>
            </a:r>
            <a:r>
              <a:rPr dirty="0"/>
              <a:t>. </a:t>
            </a:r>
            <a:r>
              <a:rPr dirty="0" err="1"/>
              <a:t>Вот</a:t>
            </a:r>
            <a:r>
              <a:rPr dirty="0"/>
              <a:t> </a:t>
            </a:r>
            <a:r>
              <a:rPr dirty="0" err="1"/>
              <a:t>два</a:t>
            </a:r>
            <a:r>
              <a:rPr dirty="0"/>
              <a:t> </a:t>
            </a:r>
            <a:r>
              <a:rPr dirty="0" err="1"/>
              <a:t>примера</a:t>
            </a:r>
            <a:r>
              <a:rPr dirty="0"/>
              <a:t> </a:t>
            </a:r>
            <a:r>
              <a:rPr dirty="0" err="1"/>
              <a:t>того</a:t>
            </a:r>
            <a:r>
              <a:rPr dirty="0"/>
              <a:t>, </a:t>
            </a:r>
            <a:r>
              <a:rPr dirty="0" err="1"/>
              <a:t>как</a:t>
            </a:r>
            <a:r>
              <a:rPr dirty="0"/>
              <a:t> </a:t>
            </a:r>
            <a:r>
              <a:rPr dirty="0" err="1"/>
              <a:t>это</a:t>
            </a:r>
            <a:r>
              <a:rPr dirty="0"/>
              <a:t> </a:t>
            </a:r>
            <a:r>
              <a:rPr dirty="0" err="1"/>
              <a:t>может</a:t>
            </a:r>
            <a:r>
              <a:rPr dirty="0"/>
              <a:t> </a:t>
            </a:r>
            <a:r>
              <a:rPr dirty="0" err="1"/>
              <a:t>быть</a:t>
            </a:r>
            <a:r>
              <a:rPr dirty="0"/>
              <a:t> </a:t>
            </a:r>
            <a:r>
              <a:rPr dirty="0" err="1"/>
              <a:t>связано</a:t>
            </a:r>
            <a:r>
              <a:rPr dirty="0"/>
              <a:t> с </a:t>
            </a:r>
            <a:r>
              <a:rPr dirty="0" err="1"/>
              <a:t>вакцинацией</a:t>
            </a:r>
            <a:r>
              <a:rPr dirty="0"/>
              <a:t>: </a:t>
            </a:r>
            <a:endParaRPr lang="ru-RU" dirty="0"/>
          </a:p>
        </p:txBody>
      </p:sp>
      <p:pic>
        <p:nvPicPr>
          <p:cNvPr id="687" name="Google Shape;687;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88" name="Google Shape;688;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92"/>
        <p:cNvGrpSpPr/>
        <p:nvPr/>
      </p:nvGrpSpPr>
      <p:grpSpPr>
        <a:xfrm>
          <a:off x="0" y="0"/>
          <a:ext cx="0" cy="0"/>
          <a:chOff x="0" y="0"/>
          <a:chExt cx="0" cy="0"/>
        </a:xfrm>
      </p:grpSpPr>
      <p:sp>
        <p:nvSpPr>
          <p:cNvPr id="693" name="Google Shape;693;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defRPr b="1"/>
            </a:pPr>
            <a:r>
              <a:rPr dirty="0" err="1"/>
              <a:t>Статья</a:t>
            </a:r>
            <a:r>
              <a:rPr dirty="0"/>
              <a:t> 3. </a:t>
            </a:r>
            <a:r>
              <a:rPr lang="ru-RU" dirty="0"/>
              <a:t>Распространенные мнения</a:t>
            </a:r>
            <a:r>
              <a:rPr dirty="0"/>
              <a:t> о </a:t>
            </a:r>
            <a:r>
              <a:rPr dirty="0" err="1"/>
              <a:t>вакцинах</a:t>
            </a:r>
            <a:r>
              <a:rPr dirty="0"/>
              <a:t> и </a:t>
            </a:r>
            <a:r>
              <a:rPr lang="ru-RU" dirty="0"/>
              <a:t>способы развеять опасения</a:t>
            </a:r>
            <a:endParaRPr dirty="0"/>
          </a:p>
        </p:txBody>
      </p:sp>
      <p:sp>
        <p:nvSpPr>
          <p:cNvPr id="695" name="Google Shape;695;p66"/>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spcAft>
                <a:spcPts val="1200"/>
              </a:spcAft>
              <a:buNone/>
              <a:defRPr sz="1250">
                <a:solidFill>
                  <a:schemeClr val="dk1"/>
                </a:solidFill>
              </a:defRPr>
            </a:pPr>
            <a:r>
              <a:rPr sz="1200" dirty="0"/>
              <a:t>«</a:t>
            </a:r>
            <a:r>
              <a:rPr lang="ru-RU" sz="1200" dirty="0"/>
              <a:t>В моей жизни было много тяжелых испытаний. Я скорее рискну заразиться, чем сделаю прививку, так как знаю, что со мной все будет в порядке, и я не заболею</a:t>
            </a:r>
            <a:r>
              <a:rPr sz="1200" dirty="0"/>
              <a:t>».</a:t>
            </a:r>
            <a:endParaRPr sz="1200" dirty="0">
              <a:solidFill>
                <a:schemeClr val="dk1"/>
              </a:solidFill>
            </a:endParaRPr>
          </a:p>
        </p:txBody>
      </p:sp>
      <p:sp>
        <p:nvSpPr>
          <p:cNvPr id="696" name="Google Shape;696;p6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697" name="Google Shape;697;p66"/>
          <p:cNvSpPr txBox="1"/>
          <p:nvPr/>
        </p:nvSpPr>
        <p:spPr>
          <a:xfrm>
            <a:off x="325369" y="2285700"/>
            <a:ext cx="8448881" cy="745558"/>
          </a:xfrm>
          <a:prstGeom prst="rect">
            <a:avLst/>
          </a:prstGeom>
          <a:noFill/>
          <a:ln>
            <a:noFill/>
          </a:ln>
        </p:spPr>
        <p:txBody>
          <a:bodyPr spcFirstLastPara="1" wrap="square" lIns="91425" tIns="91425" rIns="91425" bIns="91425" anchor="t" anchorCtr="0">
            <a:spAutoFit/>
          </a:bodyPr>
          <a:lstStyle/>
          <a:p>
            <a:pPr lvl="0">
              <a:lnSpc>
                <a:spcPct val="115000"/>
              </a:lnSpc>
              <a:spcAft>
                <a:spcPts val="1200"/>
              </a:spcAft>
              <a:buSzPts val="1350"/>
              <a:defRPr sz="1350">
                <a:solidFill>
                  <a:schemeClr val="dk2"/>
                </a:solidFill>
                <a:latin typeface="Arial"/>
                <a:ea typeface="Arial"/>
                <a:cs typeface="Arial"/>
                <a:sym typeface="Arial"/>
              </a:defRPr>
            </a:pPr>
            <a:r>
              <a:rPr sz="1150" dirty="0" err="1"/>
              <a:t>Этот</a:t>
            </a:r>
            <a:r>
              <a:rPr sz="1150" dirty="0"/>
              <a:t> </a:t>
            </a:r>
            <a:r>
              <a:rPr sz="1150" dirty="0" err="1"/>
              <a:t>человек</a:t>
            </a:r>
            <a:r>
              <a:rPr sz="1150" dirty="0"/>
              <a:t> </a:t>
            </a:r>
            <a:r>
              <a:rPr sz="1150" dirty="0" err="1"/>
              <a:t>не</a:t>
            </a:r>
            <a:r>
              <a:rPr sz="1150" dirty="0"/>
              <a:t> </a:t>
            </a:r>
            <a:r>
              <a:rPr sz="1150" dirty="0" err="1"/>
              <a:t>считает</a:t>
            </a:r>
            <a:r>
              <a:rPr sz="1150" dirty="0"/>
              <a:t>, </a:t>
            </a:r>
            <a:r>
              <a:rPr sz="1150" dirty="0" err="1"/>
              <a:t>что</a:t>
            </a:r>
            <a:r>
              <a:rPr sz="1150" dirty="0"/>
              <a:t> </a:t>
            </a:r>
            <a:r>
              <a:rPr lang="ru-RU" sz="1150" dirty="0"/>
              <a:t>болезни</a:t>
            </a:r>
            <a:r>
              <a:rPr sz="1150" dirty="0"/>
              <a:t>, </a:t>
            </a:r>
            <a:r>
              <a:rPr sz="1150" dirty="0" err="1"/>
              <a:t>которые</a:t>
            </a:r>
            <a:r>
              <a:rPr sz="1150" dirty="0"/>
              <a:t> </a:t>
            </a:r>
            <a:r>
              <a:rPr sz="1150" dirty="0" err="1"/>
              <a:t>можно</a:t>
            </a:r>
            <a:r>
              <a:rPr sz="1150" dirty="0"/>
              <a:t> </a:t>
            </a:r>
            <a:r>
              <a:rPr sz="1150" dirty="0" err="1"/>
              <a:t>предотвратить</a:t>
            </a:r>
            <a:r>
              <a:rPr sz="1150" dirty="0"/>
              <a:t> с </a:t>
            </a:r>
            <a:r>
              <a:rPr sz="1150" dirty="0" err="1"/>
              <a:t>помощью</a:t>
            </a:r>
            <a:r>
              <a:rPr sz="1150" dirty="0"/>
              <a:t> </a:t>
            </a:r>
            <a:r>
              <a:rPr sz="1150" dirty="0" err="1"/>
              <a:t>вакцин</a:t>
            </a:r>
            <a:r>
              <a:rPr sz="1150" dirty="0"/>
              <a:t>, </a:t>
            </a:r>
            <a:r>
              <a:rPr sz="1150" dirty="0" err="1"/>
              <a:t>представляют</a:t>
            </a:r>
            <a:r>
              <a:rPr sz="1150" dirty="0"/>
              <a:t> </a:t>
            </a:r>
            <a:r>
              <a:rPr sz="1150" dirty="0" err="1"/>
              <a:t>для</a:t>
            </a:r>
            <a:r>
              <a:rPr sz="1150" dirty="0"/>
              <a:t> </a:t>
            </a:r>
            <a:r>
              <a:rPr sz="1150" dirty="0" err="1"/>
              <a:t>него</a:t>
            </a:r>
            <a:r>
              <a:rPr sz="1150" dirty="0"/>
              <a:t> </a:t>
            </a:r>
            <a:r>
              <a:rPr sz="1150" dirty="0" err="1"/>
              <a:t>какую-либо</a:t>
            </a:r>
            <a:r>
              <a:rPr sz="1150" dirty="0"/>
              <a:t> </a:t>
            </a:r>
            <a:r>
              <a:rPr sz="1150" dirty="0" err="1"/>
              <a:t>угрозу</a:t>
            </a:r>
            <a:r>
              <a:rPr sz="1150" dirty="0"/>
              <a:t>. </a:t>
            </a:r>
            <a:r>
              <a:rPr lang="ru-RU" sz="1150" dirty="0"/>
              <a:t>Поэтому он скорее заразится болезнью и будет бороться с ней самостоятельно, чем получит вакцину.</a:t>
            </a:r>
            <a:endParaRPr sz="1150" b="0" i="0" u="none" strike="noStrike" cap="none" dirty="0">
              <a:solidFill>
                <a:schemeClr val="dk2"/>
              </a:solidFill>
              <a:sym typeface="Arial"/>
            </a:endParaRPr>
          </a:p>
        </p:txBody>
      </p:sp>
      <p:sp>
        <p:nvSpPr>
          <p:cNvPr id="698" name="Google Shape;698;p66"/>
          <p:cNvSpPr/>
          <p:nvPr/>
        </p:nvSpPr>
        <p:spPr>
          <a:xfrm flipH="1">
            <a:off x="1252500" y="2917200"/>
            <a:ext cx="714180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rtl="0">
              <a:lnSpc>
                <a:spcPct val="115000"/>
              </a:lnSpc>
              <a:spcBef>
                <a:spcPts val="0"/>
              </a:spcBef>
              <a:spcAft>
                <a:spcPts val="1200"/>
              </a:spcAft>
              <a:buClr>
                <a:schemeClr val="dk1"/>
              </a:buClr>
              <a:buSzPts val="1100"/>
              <a:buFont typeface="Arial"/>
              <a:buNone/>
              <a:defRPr sz="1050">
                <a:solidFill>
                  <a:schemeClr val="dk1"/>
                </a:solidFill>
                <a:latin typeface="Arial"/>
                <a:ea typeface="Arial"/>
                <a:cs typeface="Arial"/>
                <a:sym typeface="Arial"/>
              </a:defRPr>
            </a:pPr>
            <a:r>
              <a:rPr sz="950" dirty="0" err="1"/>
              <a:t>Благодаря</a:t>
            </a:r>
            <a:r>
              <a:rPr sz="950" dirty="0"/>
              <a:t> </a:t>
            </a:r>
            <a:r>
              <a:rPr sz="950" dirty="0" err="1"/>
              <a:t>вакцинам</a:t>
            </a:r>
            <a:r>
              <a:rPr sz="950" dirty="0"/>
              <a:t> </a:t>
            </a:r>
            <a:r>
              <a:rPr sz="950" dirty="0" err="1"/>
              <a:t>некоторые</a:t>
            </a:r>
            <a:r>
              <a:rPr sz="950" dirty="0"/>
              <a:t> </a:t>
            </a:r>
            <a:r>
              <a:rPr sz="950" dirty="0" err="1"/>
              <a:t>заболевания</a:t>
            </a:r>
            <a:r>
              <a:rPr sz="950" dirty="0"/>
              <a:t>, </a:t>
            </a:r>
            <a:r>
              <a:rPr sz="950" dirty="0" err="1"/>
              <a:t>которые</a:t>
            </a:r>
            <a:r>
              <a:rPr sz="950" dirty="0"/>
              <a:t> </a:t>
            </a:r>
            <a:r>
              <a:rPr sz="950" dirty="0" err="1"/>
              <a:t>ранее</a:t>
            </a:r>
            <a:r>
              <a:rPr sz="950" dirty="0"/>
              <a:t> </a:t>
            </a:r>
            <a:r>
              <a:rPr sz="950" dirty="0" err="1"/>
              <a:t>были</a:t>
            </a:r>
            <a:r>
              <a:rPr sz="950" dirty="0"/>
              <a:t> </a:t>
            </a:r>
            <a:r>
              <a:rPr sz="950" dirty="0" err="1"/>
              <a:t>очень</a:t>
            </a:r>
            <a:r>
              <a:rPr sz="950" dirty="0"/>
              <a:t> </a:t>
            </a:r>
            <a:r>
              <a:rPr sz="950" dirty="0" err="1"/>
              <a:t>распространены</a:t>
            </a:r>
            <a:r>
              <a:rPr sz="950" dirty="0"/>
              <a:t>, </a:t>
            </a:r>
            <a:r>
              <a:rPr sz="950" dirty="0" err="1"/>
              <a:t>теперь</a:t>
            </a:r>
            <a:r>
              <a:rPr sz="950" dirty="0"/>
              <a:t> </a:t>
            </a:r>
            <a:r>
              <a:rPr sz="950" dirty="0" err="1"/>
              <a:t>встречаются</a:t>
            </a:r>
            <a:r>
              <a:rPr sz="950" dirty="0"/>
              <a:t> </a:t>
            </a:r>
            <a:r>
              <a:rPr sz="950" dirty="0" err="1"/>
              <a:t>довольно</a:t>
            </a:r>
            <a:r>
              <a:rPr sz="950" dirty="0"/>
              <a:t> </a:t>
            </a:r>
            <a:r>
              <a:rPr sz="950" dirty="0" err="1"/>
              <a:t>редко</a:t>
            </a:r>
            <a:r>
              <a:rPr sz="950" dirty="0"/>
              <a:t>. </a:t>
            </a:r>
            <a:r>
              <a:rPr sz="950" dirty="0" err="1"/>
              <a:t>Это</a:t>
            </a:r>
            <a:r>
              <a:rPr sz="950" dirty="0"/>
              <a:t> </a:t>
            </a:r>
            <a:r>
              <a:rPr sz="950" dirty="0" err="1"/>
              <a:t>означает</a:t>
            </a:r>
            <a:r>
              <a:rPr sz="950" dirty="0"/>
              <a:t>, </a:t>
            </a:r>
            <a:r>
              <a:rPr sz="950" dirty="0" err="1"/>
              <a:t>что</a:t>
            </a:r>
            <a:r>
              <a:rPr sz="950" dirty="0"/>
              <a:t> </a:t>
            </a:r>
            <a:r>
              <a:rPr lang="ru-RU" sz="950" dirty="0"/>
              <a:t>в повседневной жизни</a:t>
            </a:r>
            <a:r>
              <a:rPr sz="950" dirty="0"/>
              <a:t> </a:t>
            </a:r>
            <a:r>
              <a:rPr sz="950" dirty="0" err="1"/>
              <a:t>мы</a:t>
            </a:r>
            <a:r>
              <a:rPr sz="950" dirty="0"/>
              <a:t> </a:t>
            </a:r>
            <a:r>
              <a:rPr sz="950" dirty="0" err="1"/>
              <a:t>не</a:t>
            </a:r>
            <a:r>
              <a:rPr sz="950" dirty="0"/>
              <a:t> </a:t>
            </a:r>
            <a:r>
              <a:rPr sz="950" dirty="0" err="1"/>
              <a:t>видим</a:t>
            </a:r>
            <a:r>
              <a:rPr sz="950" dirty="0"/>
              <a:t>, </a:t>
            </a:r>
            <a:r>
              <a:rPr sz="950" dirty="0" err="1"/>
              <a:t>насколько</a:t>
            </a:r>
            <a:r>
              <a:rPr sz="950" dirty="0"/>
              <a:t> </a:t>
            </a:r>
            <a:r>
              <a:rPr sz="950" dirty="0" err="1"/>
              <a:t>опасными</a:t>
            </a:r>
            <a:r>
              <a:rPr sz="950" dirty="0"/>
              <a:t> </a:t>
            </a:r>
            <a:r>
              <a:rPr sz="950" dirty="0" err="1"/>
              <a:t>могут</a:t>
            </a:r>
            <a:r>
              <a:rPr sz="950" dirty="0"/>
              <a:t> </a:t>
            </a:r>
            <a:r>
              <a:rPr sz="950" dirty="0" err="1"/>
              <a:t>быть</a:t>
            </a:r>
            <a:r>
              <a:rPr sz="950" dirty="0"/>
              <a:t> </a:t>
            </a:r>
            <a:r>
              <a:rPr sz="950" dirty="0" err="1"/>
              <a:t>эти</a:t>
            </a:r>
            <a:r>
              <a:rPr sz="950" dirty="0"/>
              <a:t> </a:t>
            </a:r>
            <a:r>
              <a:rPr sz="950" dirty="0" err="1"/>
              <a:t>заболевания</a:t>
            </a:r>
            <a:r>
              <a:rPr sz="950" dirty="0"/>
              <a:t>. </a:t>
            </a:r>
            <a:r>
              <a:rPr sz="950" dirty="0" err="1"/>
              <a:t>Тем</a:t>
            </a:r>
            <a:r>
              <a:rPr sz="950" dirty="0"/>
              <a:t> </a:t>
            </a:r>
            <a:r>
              <a:rPr sz="950" dirty="0" err="1"/>
              <a:t>не</a:t>
            </a:r>
            <a:r>
              <a:rPr sz="950" dirty="0"/>
              <a:t> </a:t>
            </a:r>
            <a:r>
              <a:rPr sz="950" dirty="0" err="1"/>
              <a:t>менее</a:t>
            </a:r>
            <a:r>
              <a:rPr sz="950" dirty="0"/>
              <a:t> </a:t>
            </a:r>
            <a:r>
              <a:rPr sz="950" dirty="0" err="1"/>
              <a:t>эти</a:t>
            </a:r>
            <a:r>
              <a:rPr sz="950" dirty="0"/>
              <a:t> </a:t>
            </a:r>
            <a:r>
              <a:rPr sz="950" dirty="0" err="1"/>
              <a:t>заболевания</a:t>
            </a:r>
            <a:r>
              <a:rPr sz="950" dirty="0"/>
              <a:t> </a:t>
            </a:r>
            <a:r>
              <a:rPr lang="ru-RU" sz="950" dirty="0"/>
              <a:t>приводят к </a:t>
            </a:r>
            <a:r>
              <a:rPr sz="950" dirty="0" err="1"/>
              <a:t>очень</a:t>
            </a:r>
            <a:r>
              <a:rPr sz="950" dirty="0"/>
              <a:t> </a:t>
            </a:r>
            <a:r>
              <a:rPr sz="950" dirty="0" err="1"/>
              <a:t>серьезны</a:t>
            </a:r>
            <a:r>
              <a:rPr lang="ru-RU" sz="950" dirty="0"/>
              <a:t>м последствиям</a:t>
            </a:r>
            <a:r>
              <a:rPr sz="950" dirty="0"/>
              <a:t>, </a:t>
            </a:r>
            <a:r>
              <a:rPr sz="950" dirty="0" err="1"/>
              <a:t>если</a:t>
            </a:r>
            <a:r>
              <a:rPr sz="950" dirty="0"/>
              <a:t> </a:t>
            </a:r>
            <a:r>
              <a:rPr sz="950" dirty="0" err="1"/>
              <a:t>люди</a:t>
            </a:r>
            <a:r>
              <a:rPr sz="950" dirty="0"/>
              <a:t> </a:t>
            </a:r>
            <a:r>
              <a:rPr sz="950" dirty="0" err="1"/>
              <a:t>не</a:t>
            </a:r>
            <a:r>
              <a:rPr sz="950" dirty="0"/>
              <a:t> </a:t>
            </a:r>
            <a:r>
              <a:rPr sz="950" dirty="0" err="1"/>
              <a:t>защищены</a:t>
            </a:r>
            <a:r>
              <a:rPr sz="950" dirty="0"/>
              <a:t> </a:t>
            </a:r>
            <a:r>
              <a:rPr lang="ru-RU" sz="950" dirty="0"/>
              <a:t>от них с помощью </a:t>
            </a:r>
            <a:r>
              <a:rPr sz="950" dirty="0" err="1"/>
              <a:t>вакцинаци</a:t>
            </a:r>
            <a:r>
              <a:rPr lang="ru-RU" sz="950" dirty="0"/>
              <a:t>и. Н</a:t>
            </a:r>
            <a:r>
              <a:rPr sz="950" dirty="0" err="1"/>
              <a:t>апример</a:t>
            </a:r>
            <a:r>
              <a:rPr sz="950" dirty="0"/>
              <a:t>, </a:t>
            </a:r>
            <a:r>
              <a:rPr sz="950" dirty="0" err="1"/>
              <a:t>после</a:t>
            </a:r>
            <a:r>
              <a:rPr sz="950" dirty="0"/>
              <a:t> </a:t>
            </a:r>
            <a:r>
              <a:rPr sz="950" dirty="0" err="1"/>
              <a:t>снижения</a:t>
            </a:r>
            <a:r>
              <a:rPr sz="950" dirty="0"/>
              <a:t> </a:t>
            </a:r>
            <a:r>
              <a:rPr lang="ru-RU" sz="950" dirty="0"/>
              <a:t>количества </a:t>
            </a:r>
            <a:r>
              <a:rPr sz="950" dirty="0" err="1"/>
              <a:t>вакцинации</a:t>
            </a:r>
            <a:r>
              <a:rPr sz="950" dirty="0"/>
              <a:t> </a:t>
            </a:r>
            <a:r>
              <a:rPr lang="ru-RU" sz="950" dirty="0"/>
              <a:t>от КПК</a:t>
            </a:r>
            <a:r>
              <a:rPr sz="950" dirty="0"/>
              <a:t> </a:t>
            </a:r>
            <a:r>
              <a:rPr sz="950" dirty="0" err="1"/>
              <a:t>смертность</a:t>
            </a:r>
            <a:r>
              <a:rPr sz="950" dirty="0"/>
              <a:t> </a:t>
            </a:r>
            <a:r>
              <a:rPr sz="950" dirty="0" err="1"/>
              <a:t>от</a:t>
            </a:r>
            <a:r>
              <a:rPr sz="950" dirty="0"/>
              <a:t> </a:t>
            </a:r>
            <a:r>
              <a:rPr sz="950" dirty="0" err="1"/>
              <a:t>кори</a:t>
            </a:r>
            <a:r>
              <a:rPr sz="950" dirty="0"/>
              <a:t> </a:t>
            </a:r>
            <a:r>
              <a:rPr sz="950" dirty="0" err="1"/>
              <a:t>значительно</a:t>
            </a:r>
            <a:r>
              <a:rPr sz="950" dirty="0"/>
              <a:t> </a:t>
            </a:r>
            <a:r>
              <a:rPr sz="950" dirty="0" err="1"/>
              <a:t>возросла</a:t>
            </a:r>
            <a:r>
              <a:rPr sz="950" dirty="0"/>
              <a:t> </a:t>
            </a:r>
            <a:r>
              <a:rPr lang="ru-RU" sz="950" dirty="0"/>
              <a:t>где-то </a:t>
            </a:r>
            <a:r>
              <a:rPr sz="950" dirty="0"/>
              <a:t>в 2018 </a:t>
            </a:r>
            <a:r>
              <a:rPr sz="950" dirty="0" err="1"/>
              <a:t>году</a:t>
            </a:r>
            <a:r>
              <a:rPr sz="950" dirty="0"/>
              <a:t>.</a:t>
            </a:r>
            <a:endParaRPr sz="950" b="0" i="0" u="none" strike="noStrike" cap="none" dirty="0">
              <a:solidFill>
                <a:schemeClr val="dk1"/>
              </a:solidFill>
              <a:sym typeface="Arial"/>
            </a:endParaRPr>
          </a:p>
        </p:txBody>
      </p:sp>
      <p:sp>
        <p:nvSpPr>
          <p:cNvPr id="699" name="Google Shape;699;p66"/>
          <p:cNvSpPr/>
          <p:nvPr/>
        </p:nvSpPr>
        <p:spPr>
          <a:xfrm flipH="1">
            <a:off x="1252500" y="4152300"/>
            <a:ext cx="7141800" cy="7713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050"/>
              <a:defRPr sz="1050">
                <a:solidFill>
                  <a:schemeClr val="dk1"/>
                </a:solidFill>
                <a:latin typeface="Arial"/>
                <a:ea typeface="Arial"/>
                <a:cs typeface="Arial"/>
                <a:sym typeface="Arial"/>
              </a:defRPr>
            </a:pPr>
            <a:r>
              <a:rPr sz="950" dirty="0"/>
              <a:t>1 </a:t>
            </a:r>
            <a:r>
              <a:rPr sz="950" dirty="0" err="1"/>
              <a:t>из</a:t>
            </a:r>
            <a:r>
              <a:rPr sz="950" dirty="0"/>
              <a:t> 5</a:t>
            </a:r>
            <a:r>
              <a:rPr lang="ru-RU" sz="950" dirty="0"/>
              <a:t> </a:t>
            </a:r>
            <a:r>
              <a:rPr sz="950" dirty="0"/>
              <a:t>000 </a:t>
            </a:r>
            <a:r>
              <a:rPr sz="950" dirty="0" err="1"/>
              <a:t>человек</a:t>
            </a:r>
            <a:r>
              <a:rPr sz="950" dirty="0"/>
              <a:t>, </a:t>
            </a:r>
            <a:r>
              <a:rPr sz="950" dirty="0" err="1"/>
              <a:t>заболевших</a:t>
            </a:r>
            <a:r>
              <a:rPr sz="950" dirty="0"/>
              <a:t> </a:t>
            </a:r>
            <a:r>
              <a:rPr sz="950" dirty="0" err="1"/>
              <a:t>корью</a:t>
            </a:r>
            <a:r>
              <a:rPr sz="950" dirty="0"/>
              <a:t>, </a:t>
            </a:r>
            <a:r>
              <a:rPr lang="ru-RU" sz="950" dirty="0"/>
              <a:t>может</a:t>
            </a:r>
            <a:r>
              <a:rPr sz="950" dirty="0"/>
              <a:t> </a:t>
            </a:r>
            <a:r>
              <a:rPr sz="950" dirty="0" err="1"/>
              <a:t>ум</a:t>
            </a:r>
            <a:r>
              <a:rPr lang="ru-RU" sz="950" dirty="0"/>
              <a:t>е</a:t>
            </a:r>
            <a:r>
              <a:rPr sz="950" dirty="0" err="1"/>
              <a:t>рет</a:t>
            </a:r>
            <a:r>
              <a:rPr lang="ru-RU" sz="950" dirty="0"/>
              <a:t>ь</a:t>
            </a:r>
            <a:r>
              <a:rPr sz="950" dirty="0"/>
              <a:t>. </a:t>
            </a:r>
            <a:r>
              <a:rPr sz="950" dirty="0" err="1"/>
              <a:t>Этот</a:t>
            </a:r>
            <a:r>
              <a:rPr sz="950" dirty="0"/>
              <a:t> </a:t>
            </a:r>
            <a:r>
              <a:rPr sz="950" dirty="0" err="1"/>
              <a:t>риск</a:t>
            </a:r>
            <a:r>
              <a:rPr sz="950" dirty="0"/>
              <a:t> </a:t>
            </a:r>
            <a:r>
              <a:rPr sz="950" dirty="0" err="1"/>
              <a:t>очень</a:t>
            </a:r>
            <a:r>
              <a:rPr sz="950" dirty="0"/>
              <a:t> </a:t>
            </a:r>
            <a:r>
              <a:rPr sz="950" dirty="0" err="1"/>
              <a:t>высок</a:t>
            </a:r>
            <a:r>
              <a:rPr sz="950" dirty="0"/>
              <a:t>. </a:t>
            </a:r>
            <a:r>
              <a:rPr lang="ru-RU" sz="950" dirty="0"/>
              <a:t>И х</a:t>
            </a:r>
            <a:r>
              <a:rPr sz="950" dirty="0" err="1"/>
              <a:t>отя</a:t>
            </a:r>
            <a:r>
              <a:rPr sz="950" dirty="0"/>
              <a:t> </a:t>
            </a:r>
            <a:r>
              <a:rPr lang="ru-RU" sz="950" dirty="0"/>
              <a:t>мы не можем сказать, </a:t>
            </a:r>
            <a:r>
              <a:rPr sz="950" dirty="0" err="1"/>
              <a:t>что</a:t>
            </a:r>
            <a:r>
              <a:rPr sz="950" dirty="0"/>
              <a:t> </a:t>
            </a:r>
            <a:r>
              <a:rPr sz="950" dirty="0" err="1"/>
              <a:t>вакцина</a:t>
            </a:r>
            <a:r>
              <a:rPr sz="950" dirty="0"/>
              <a:t> </a:t>
            </a:r>
            <a:r>
              <a:rPr lang="ru-RU" sz="950" dirty="0"/>
              <a:t>исключает </a:t>
            </a:r>
            <a:r>
              <a:rPr sz="950" dirty="0" err="1"/>
              <a:t>риск</a:t>
            </a:r>
            <a:r>
              <a:rPr lang="ru-RU" sz="950" dirty="0"/>
              <a:t>и</a:t>
            </a:r>
            <a:r>
              <a:rPr sz="950" dirty="0"/>
              <a:t>, </a:t>
            </a:r>
            <a:r>
              <a:rPr lang="ru-RU" sz="950" dirty="0"/>
              <a:t>так как</a:t>
            </a:r>
            <a:r>
              <a:rPr sz="950" dirty="0"/>
              <a:t> </a:t>
            </a:r>
            <a:r>
              <a:rPr lang="ru-RU" sz="950" dirty="0"/>
              <a:t>известно</a:t>
            </a:r>
            <a:r>
              <a:rPr sz="950" dirty="0"/>
              <a:t>, </a:t>
            </a:r>
            <a:r>
              <a:rPr lang="ru-RU" sz="950" dirty="0"/>
              <a:t>что она </a:t>
            </a:r>
            <a:r>
              <a:rPr sz="950" dirty="0" err="1"/>
              <a:t>может</a:t>
            </a:r>
            <a:r>
              <a:rPr sz="950" dirty="0"/>
              <a:t> </a:t>
            </a:r>
            <a:r>
              <a:rPr lang="ru-RU" sz="950" dirty="0"/>
              <a:t>вызвать</a:t>
            </a:r>
            <a:r>
              <a:rPr sz="950" dirty="0"/>
              <a:t> </a:t>
            </a:r>
            <a:r>
              <a:rPr lang="ru-RU" sz="950" dirty="0"/>
              <a:t>ряд</a:t>
            </a:r>
            <a:r>
              <a:rPr sz="950" dirty="0"/>
              <a:t> </a:t>
            </a:r>
            <a:r>
              <a:rPr sz="950" dirty="0" err="1"/>
              <a:t>побочны</a:t>
            </a:r>
            <a:r>
              <a:rPr lang="ru-RU" sz="950" dirty="0"/>
              <a:t>х</a:t>
            </a:r>
            <a:r>
              <a:rPr sz="950" dirty="0"/>
              <a:t> </a:t>
            </a:r>
            <a:r>
              <a:rPr sz="950" dirty="0" err="1"/>
              <a:t>эффект</a:t>
            </a:r>
            <a:r>
              <a:rPr lang="ru-RU" sz="950" dirty="0" err="1"/>
              <a:t>ов</a:t>
            </a:r>
            <a:r>
              <a:rPr sz="950" dirty="0"/>
              <a:t>, </a:t>
            </a:r>
            <a:r>
              <a:rPr lang="ru-RU" sz="950" dirty="0"/>
              <a:t>преимущества защиты от серьезных заболеваний, таких как корь, с помощью вакцинации значительно перевешивают риски</a:t>
            </a:r>
            <a:r>
              <a:rPr sz="950" dirty="0"/>
              <a:t>. </a:t>
            </a:r>
            <a:endParaRPr sz="950" b="0" i="0" u="none" strike="noStrike" cap="none" dirty="0">
              <a:solidFill>
                <a:schemeClr val="dk1"/>
              </a:solidFil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03"/>
        <p:cNvGrpSpPr/>
        <p:nvPr/>
      </p:nvGrpSpPr>
      <p:grpSpPr>
        <a:xfrm>
          <a:off x="0" y="0"/>
          <a:ext cx="0" cy="0"/>
          <a:chOff x="0" y="0"/>
          <a:chExt cx="0" cy="0"/>
        </a:xfrm>
      </p:grpSpPr>
      <p:sp>
        <p:nvSpPr>
          <p:cNvPr id="704" name="Google Shape;704;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05" name="Google Shape;705;p6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706" name="Google Shape;706;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lvl="0">
              <a:lnSpc>
                <a:spcPct val="115000"/>
              </a:lnSpc>
              <a:spcAft>
                <a:spcPts val="1200"/>
              </a:spcAft>
              <a:buSzPts val="1550"/>
              <a:defRPr sz="1550">
                <a:solidFill>
                  <a:schemeClr val="dk1"/>
                </a:solidFill>
                <a:latin typeface="Arial"/>
                <a:ea typeface="Arial"/>
                <a:cs typeface="Arial"/>
                <a:sym typeface="Arial"/>
              </a:defRPr>
            </a:pPr>
            <a:r>
              <a:rPr sz="1300" dirty="0"/>
              <a:t>«</a:t>
            </a:r>
            <a:r>
              <a:rPr lang="ru-RU" sz="1300" dirty="0"/>
              <a:t>Со мной всегда случаются плохие вещи, мне невероятно не везет в жизни. Если у вакцины есть побочные эффекты, я уверен, что буду одним из тех, кому не повезет</a:t>
            </a:r>
            <a:r>
              <a:rPr sz="1300" dirty="0"/>
              <a:t>».</a:t>
            </a:r>
            <a:endParaRPr sz="1300" b="0" i="0" u="none" strike="noStrike" cap="none" dirty="0">
              <a:solidFill>
                <a:schemeClr val="dk1"/>
              </a:solidFill>
              <a:sym typeface="Arial"/>
            </a:endParaRPr>
          </a:p>
        </p:txBody>
      </p:sp>
      <p:sp>
        <p:nvSpPr>
          <p:cNvPr id="707" name="Google Shape;707;p67"/>
          <p:cNvSpPr txBox="1">
            <a:spLocks noGrp="1"/>
          </p:cNvSpPr>
          <p:nvPr>
            <p:ph type="body" idx="1"/>
          </p:nvPr>
        </p:nvSpPr>
        <p:spPr>
          <a:xfrm>
            <a:off x="627900" y="2510040"/>
            <a:ext cx="8065800" cy="3936900"/>
          </a:xfrm>
          <a:prstGeom prst="rect">
            <a:avLst/>
          </a:prstGeom>
          <a:noFill/>
          <a:ln>
            <a:noFill/>
          </a:ln>
        </p:spPr>
        <p:txBody>
          <a:bodyPr spcFirstLastPara="1" wrap="square" lIns="91425" tIns="91425" rIns="91425" bIns="91425" anchor="t" anchorCtr="0">
            <a:noAutofit/>
          </a:bodyPr>
          <a:lstStyle/>
          <a:p>
            <a:pPr marL="0" lvl="0" indent="0">
              <a:buNone/>
              <a:defRPr sz="1350"/>
            </a:pPr>
            <a:r>
              <a:rPr lang="ru-RU" sz="1300" dirty="0"/>
              <a:t>Этот человек считает, что именно он пострадает от побочных эффектов вакцины, потому что, по его мнению, ему всю жизнь не везло, что в итоге привело к тому, что он оказался в тюрьме.</a:t>
            </a:r>
            <a:endParaRPr sz="1300" dirty="0"/>
          </a:p>
        </p:txBody>
      </p:sp>
      <p:sp>
        <p:nvSpPr>
          <p:cNvPr id="708" name="Google Shape;708;p67"/>
          <p:cNvSpPr/>
          <p:nvPr/>
        </p:nvSpPr>
        <p:spPr>
          <a:xfrm flipH="1">
            <a:off x="1252500" y="3160300"/>
            <a:ext cx="7011300" cy="87195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150"/>
              <a:defRPr sz="1150">
                <a:solidFill>
                  <a:schemeClr val="dk1"/>
                </a:solidFill>
                <a:latin typeface="Arial"/>
                <a:ea typeface="Arial"/>
                <a:cs typeface="Arial"/>
                <a:sym typeface="Arial"/>
              </a:defRPr>
            </a:pPr>
            <a:r>
              <a:rPr lang="ru-RU" sz="1000" dirty="0"/>
              <a:t>Прежде чем выдать лицензии на вакцины, их подвергают множеству исследований с целью проверки их безопасности. После лицензирования вакцины держат под контролем и продолжают проверять их безопасность. Это означает, что даже если вакцина используется уже более двадцати лет, ее все еще проверяют на наличие побочных эффектов</a:t>
            </a:r>
            <a:r>
              <a:rPr sz="1000" dirty="0"/>
              <a:t>.</a:t>
            </a:r>
            <a:endParaRPr sz="1000" b="0" i="0" u="none" strike="noStrike" cap="none" dirty="0">
              <a:solidFill>
                <a:schemeClr val="dk1"/>
              </a:solidFill>
              <a:sym typeface="Arial"/>
            </a:endParaRPr>
          </a:p>
        </p:txBody>
      </p:sp>
      <p:sp>
        <p:nvSpPr>
          <p:cNvPr id="709" name="Google Shape;709;p67"/>
          <p:cNvSpPr/>
          <p:nvPr/>
        </p:nvSpPr>
        <p:spPr>
          <a:xfrm flipH="1">
            <a:off x="1252500" y="4311649"/>
            <a:ext cx="7011300" cy="533401"/>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150"/>
              <a:defRPr sz="1150">
                <a:solidFill>
                  <a:schemeClr val="dk1"/>
                </a:solidFill>
                <a:latin typeface="Arial"/>
                <a:ea typeface="Arial"/>
                <a:cs typeface="Arial"/>
                <a:sym typeface="Arial"/>
              </a:defRPr>
            </a:pPr>
            <a:r>
              <a:rPr lang="ru-RU" sz="1000" dirty="0"/>
              <a:t>Я понимаю, почему вы так считаете и думаете, что может произойти именно это. Однако вакцины </a:t>
            </a:r>
            <a:r>
              <a:rPr lang="ru-RU" sz="1000" dirty="0">
                <a:solidFill>
                  <a:schemeClr val="tx1"/>
                </a:solidFill>
              </a:rPr>
              <a:t>—</a:t>
            </a:r>
            <a:r>
              <a:rPr lang="ru-RU" sz="1000" dirty="0"/>
              <a:t> это способ защиты от очень опасных и серьезных заболеваний </a:t>
            </a:r>
            <a:r>
              <a:rPr lang="ru-RU" sz="1000" dirty="0">
                <a:solidFill>
                  <a:schemeClr val="dk1"/>
                </a:solidFill>
              </a:rPr>
              <a:t>с наименьшими рисками.</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13"/>
        <p:cNvGrpSpPr/>
        <p:nvPr/>
      </p:nvGrpSpPr>
      <p:grpSpPr>
        <a:xfrm>
          <a:off x="0" y="0"/>
          <a:ext cx="0" cy="0"/>
          <a:chOff x="0" y="0"/>
          <a:chExt cx="0" cy="0"/>
        </a:xfrm>
      </p:grpSpPr>
      <p:sp>
        <p:nvSpPr>
          <p:cNvPr id="714" name="Google Shape;714;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15" name="Google Shape;715;p68"/>
          <p:cNvSpPr txBox="1">
            <a:spLocks noGrp="1"/>
          </p:cNvSpPr>
          <p:nvPr>
            <p:ph type="body" idx="1"/>
          </p:nvPr>
        </p:nvSpPr>
        <p:spPr>
          <a:xfrm>
            <a:off x="620500" y="2776275"/>
            <a:ext cx="8065800" cy="2326800"/>
          </a:xfrm>
          <a:prstGeom prst="rect">
            <a:avLst/>
          </a:prstGeom>
          <a:noFill/>
          <a:ln>
            <a:noFill/>
          </a:ln>
        </p:spPr>
        <p:txBody>
          <a:bodyPr spcFirstLastPara="1" wrap="square" lIns="91425" tIns="91425" rIns="91425" bIns="91425" anchor="t" anchorCtr="0">
            <a:noAutofit/>
          </a:bodyPr>
          <a:lstStyle/>
          <a:p>
            <a:pPr marL="0" lvl="0" indent="0">
              <a:spcAft>
                <a:spcPts val="1200"/>
              </a:spcAft>
              <a:buNone/>
              <a:defRPr sz="1650"/>
            </a:pPr>
            <a:r>
              <a:rPr sz="1600" b="1" dirty="0" err="1"/>
              <a:t>Недоверие</a:t>
            </a:r>
            <a:r>
              <a:rPr sz="1600" b="1" dirty="0"/>
              <a:t>:</a:t>
            </a:r>
            <a:r>
              <a:rPr sz="1600" dirty="0"/>
              <a:t> </a:t>
            </a:r>
            <a:r>
              <a:rPr sz="1600" dirty="0" err="1"/>
              <a:t>общее</a:t>
            </a:r>
            <a:r>
              <a:rPr sz="1600" dirty="0"/>
              <a:t> </a:t>
            </a:r>
            <a:r>
              <a:rPr sz="1600" dirty="0" err="1"/>
              <a:t>недоверие</a:t>
            </a:r>
            <a:r>
              <a:rPr sz="1600" i="1" dirty="0"/>
              <a:t> </a:t>
            </a:r>
            <a:r>
              <a:rPr sz="1600" dirty="0" err="1"/>
              <a:t>людей</a:t>
            </a:r>
            <a:r>
              <a:rPr sz="1600" dirty="0"/>
              <a:t> к </a:t>
            </a:r>
            <a:r>
              <a:rPr sz="1600" dirty="0" err="1"/>
              <a:t>властям</a:t>
            </a:r>
            <a:r>
              <a:rPr sz="1600" dirty="0"/>
              <a:t> и </a:t>
            </a:r>
            <a:r>
              <a:rPr lang="ru-RU" sz="1600" dirty="0"/>
              <a:t>к </a:t>
            </a:r>
            <a:r>
              <a:rPr sz="1600" dirty="0" err="1"/>
              <a:t>тем</a:t>
            </a:r>
            <a:r>
              <a:rPr sz="1600" dirty="0"/>
              <a:t>, </a:t>
            </a:r>
            <a:r>
              <a:rPr sz="1600" dirty="0" err="1"/>
              <a:t>кто</a:t>
            </a:r>
            <a:r>
              <a:rPr sz="1600" dirty="0"/>
              <a:t>, </a:t>
            </a:r>
            <a:r>
              <a:rPr sz="1600" dirty="0" err="1"/>
              <a:t>по</a:t>
            </a:r>
            <a:r>
              <a:rPr sz="1600" dirty="0"/>
              <a:t> </a:t>
            </a:r>
            <a:r>
              <a:rPr sz="1600" dirty="0" err="1"/>
              <a:t>их</a:t>
            </a:r>
            <a:r>
              <a:rPr sz="1600" dirty="0"/>
              <a:t> </a:t>
            </a:r>
            <a:r>
              <a:rPr sz="1600" dirty="0" err="1"/>
              <a:t>мнению</a:t>
            </a:r>
            <a:r>
              <a:rPr sz="1600" dirty="0"/>
              <a:t>, </a:t>
            </a:r>
            <a:r>
              <a:rPr sz="1600" dirty="0" err="1"/>
              <a:t>работает</a:t>
            </a:r>
            <a:r>
              <a:rPr sz="1600" dirty="0"/>
              <a:t> </a:t>
            </a:r>
            <a:r>
              <a:rPr sz="1600" dirty="0" err="1"/>
              <a:t>на</a:t>
            </a:r>
            <a:r>
              <a:rPr sz="1600" dirty="0"/>
              <a:t> </a:t>
            </a:r>
            <a:r>
              <a:rPr lang="ru-RU" sz="1600" dirty="0"/>
              <a:t>них</a:t>
            </a:r>
            <a:r>
              <a:rPr lang="ru-RU" sz="1600" dirty="0">
                <a:solidFill>
                  <a:schemeClr val="bg2">
                    <a:lumMod val="75000"/>
                  </a:schemeClr>
                </a:solidFill>
              </a:rPr>
              <a:t>,</a:t>
            </a:r>
            <a:r>
              <a:rPr sz="1600" dirty="0">
                <a:solidFill>
                  <a:schemeClr val="bg2">
                    <a:lumMod val="75000"/>
                  </a:schemeClr>
                </a:solidFill>
              </a:rPr>
              <a:t> </a:t>
            </a:r>
            <a:r>
              <a:rPr lang="ru-RU" sz="1600" dirty="0">
                <a:solidFill>
                  <a:schemeClr val="bg2">
                    <a:lumMod val="75000"/>
                  </a:schemeClr>
                </a:solidFill>
              </a:rPr>
              <a:t>—</a:t>
            </a:r>
            <a:r>
              <a:rPr sz="1600" dirty="0">
                <a:solidFill>
                  <a:schemeClr val="bg2">
                    <a:lumMod val="75000"/>
                  </a:schemeClr>
                </a:solidFill>
              </a:rPr>
              <a:t> </a:t>
            </a:r>
            <a:r>
              <a:rPr lang="ru-RU" sz="1600" dirty="0"/>
              <a:t>распространенное чувство, лежащее в основе нерешительности в отношении вакцин</a:t>
            </a:r>
            <a:r>
              <a:rPr sz="1600" dirty="0"/>
              <a:t>. </a:t>
            </a:r>
            <a:r>
              <a:rPr sz="1600" dirty="0" err="1"/>
              <a:t>Это</a:t>
            </a:r>
            <a:r>
              <a:rPr sz="1600" dirty="0"/>
              <a:t> </a:t>
            </a:r>
            <a:r>
              <a:rPr sz="1600" dirty="0" err="1"/>
              <a:t>может</a:t>
            </a:r>
            <a:r>
              <a:rPr sz="1600" dirty="0"/>
              <a:t> </a:t>
            </a:r>
            <a:r>
              <a:rPr lang="ru-RU" sz="1600" dirty="0"/>
              <a:t>быть и</a:t>
            </a:r>
            <a:r>
              <a:rPr sz="1600" dirty="0"/>
              <a:t> </a:t>
            </a:r>
            <a:r>
              <a:rPr sz="1600" dirty="0" err="1"/>
              <a:t>общее</a:t>
            </a:r>
            <a:r>
              <a:rPr sz="1600" dirty="0"/>
              <a:t> </a:t>
            </a:r>
            <a:r>
              <a:rPr lang="ru-RU" sz="1600" dirty="0"/>
              <a:t>восприятие </a:t>
            </a:r>
            <a:r>
              <a:rPr sz="1600" dirty="0" err="1"/>
              <a:t>вакцинаци</a:t>
            </a:r>
            <a:r>
              <a:rPr lang="ru-RU" sz="1600" dirty="0"/>
              <a:t>и</a:t>
            </a:r>
            <a:r>
              <a:rPr sz="1600" dirty="0"/>
              <a:t> </a:t>
            </a:r>
            <a:r>
              <a:rPr lang="ru-RU" sz="1600" dirty="0"/>
              <a:t>как </a:t>
            </a:r>
            <a:r>
              <a:rPr sz="1600" dirty="0" err="1"/>
              <a:t>инструмента</a:t>
            </a:r>
            <a:r>
              <a:rPr lang="ru-RU" sz="1600" dirty="0"/>
              <a:t>, используемого</a:t>
            </a:r>
            <a:r>
              <a:rPr sz="1600" dirty="0"/>
              <a:t> </a:t>
            </a:r>
            <a:r>
              <a:rPr sz="1600" dirty="0" err="1"/>
              <a:t>влиятельны</a:t>
            </a:r>
            <a:r>
              <a:rPr lang="ru-RU" sz="1600" dirty="0"/>
              <a:t>ми</a:t>
            </a:r>
            <a:r>
              <a:rPr sz="1600" dirty="0"/>
              <a:t> </a:t>
            </a:r>
            <a:r>
              <a:rPr sz="1600" dirty="0" err="1"/>
              <a:t>люд</a:t>
            </a:r>
            <a:r>
              <a:rPr lang="ru-RU" sz="1600" dirty="0" err="1"/>
              <a:t>ьми</a:t>
            </a:r>
            <a:r>
              <a:rPr sz="1600" dirty="0"/>
              <a:t> </a:t>
            </a:r>
            <a:r>
              <a:rPr sz="1600" dirty="0" err="1"/>
              <a:t>для</a:t>
            </a:r>
            <a:r>
              <a:rPr sz="1600" dirty="0"/>
              <a:t> </a:t>
            </a:r>
            <a:r>
              <a:rPr sz="1600" dirty="0" err="1"/>
              <a:t>угнетения</a:t>
            </a:r>
            <a:r>
              <a:rPr sz="1600" dirty="0"/>
              <a:t> </a:t>
            </a:r>
            <a:r>
              <a:rPr lang="ru-RU" sz="1600" dirty="0"/>
              <a:t>социально незащищенных групп населения</a:t>
            </a:r>
            <a:r>
              <a:rPr sz="1600" dirty="0"/>
              <a:t>. </a:t>
            </a:r>
            <a:r>
              <a:rPr sz="1600" dirty="0" err="1"/>
              <a:t>Когда</a:t>
            </a:r>
            <a:r>
              <a:rPr sz="1600" dirty="0"/>
              <a:t> </a:t>
            </a:r>
            <a:r>
              <a:rPr sz="1600" dirty="0" err="1"/>
              <a:t>люди</a:t>
            </a:r>
            <a:r>
              <a:rPr sz="1600" dirty="0"/>
              <a:t> </a:t>
            </a:r>
            <a:r>
              <a:rPr sz="1600" dirty="0" err="1"/>
              <a:t>чувствуют</a:t>
            </a:r>
            <a:r>
              <a:rPr sz="1600" dirty="0"/>
              <a:t> </a:t>
            </a:r>
            <a:r>
              <a:rPr lang="ru-RU" sz="1600" dirty="0"/>
              <a:t>плохое</a:t>
            </a:r>
            <a:r>
              <a:rPr sz="1600" dirty="0"/>
              <a:t> </a:t>
            </a:r>
            <a:r>
              <a:rPr sz="1600" dirty="0" err="1"/>
              <a:t>обращение</a:t>
            </a:r>
            <a:r>
              <a:rPr sz="1600" dirty="0"/>
              <a:t> </a:t>
            </a:r>
            <a:r>
              <a:rPr lang="ru-RU" sz="1600" dirty="0"/>
              <a:t>с ними </a:t>
            </a:r>
            <a:r>
              <a:rPr sz="1600" dirty="0" err="1"/>
              <a:t>со</a:t>
            </a:r>
            <a:r>
              <a:rPr sz="1600" dirty="0"/>
              <a:t> </a:t>
            </a:r>
            <a:r>
              <a:rPr sz="1600" dirty="0" err="1"/>
              <a:t>стороны</a:t>
            </a:r>
            <a:r>
              <a:rPr sz="1600" dirty="0"/>
              <a:t> </a:t>
            </a:r>
            <a:r>
              <a:rPr sz="1600" dirty="0" err="1"/>
              <a:t>властей</a:t>
            </a:r>
            <a:r>
              <a:rPr sz="1600" dirty="0"/>
              <a:t>, </a:t>
            </a:r>
            <a:r>
              <a:rPr sz="1600" dirty="0" err="1"/>
              <a:t>например</a:t>
            </a:r>
            <a:r>
              <a:rPr sz="1600" dirty="0"/>
              <a:t> в </a:t>
            </a:r>
            <a:r>
              <a:rPr sz="1600" dirty="0" err="1"/>
              <a:t>тюрьмах</a:t>
            </a:r>
            <a:r>
              <a:rPr sz="1600" dirty="0"/>
              <a:t>, </a:t>
            </a:r>
            <a:r>
              <a:rPr sz="1600" dirty="0" err="1"/>
              <a:t>важно</a:t>
            </a:r>
            <a:r>
              <a:rPr sz="1600" dirty="0"/>
              <a:t> </a:t>
            </a:r>
            <a:r>
              <a:rPr sz="1600" dirty="0" err="1"/>
              <a:t>понять</a:t>
            </a:r>
            <a:r>
              <a:rPr sz="1600" dirty="0"/>
              <a:t>, </a:t>
            </a:r>
            <a:r>
              <a:rPr sz="1600" dirty="0" err="1"/>
              <a:t>почему</a:t>
            </a:r>
            <a:r>
              <a:rPr sz="1600" dirty="0"/>
              <a:t> </a:t>
            </a:r>
            <a:r>
              <a:rPr sz="1600" dirty="0" err="1"/>
              <a:t>люди</a:t>
            </a:r>
            <a:r>
              <a:rPr sz="1600" dirty="0"/>
              <a:t> </a:t>
            </a:r>
            <a:r>
              <a:rPr sz="1600" dirty="0" err="1"/>
              <a:t>не</a:t>
            </a:r>
            <a:r>
              <a:rPr sz="1600" dirty="0"/>
              <a:t> </a:t>
            </a:r>
            <a:r>
              <a:rPr sz="1600" dirty="0" err="1"/>
              <a:t>доверяют</a:t>
            </a:r>
            <a:r>
              <a:rPr sz="1600" dirty="0"/>
              <a:t> </a:t>
            </a:r>
            <a:r>
              <a:rPr sz="1600" dirty="0" err="1"/>
              <a:t>властям</a:t>
            </a:r>
            <a:r>
              <a:rPr sz="1600" dirty="0"/>
              <a:t>. </a:t>
            </a:r>
          </a:p>
        </p:txBody>
      </p:sp>
      <p:sp>
        <p:nvSpPr>
          <p:cNvPr id="716" name="Google Shape;716;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717" name="Google Shape;717;p68"/>
          <p:cNvPicPr preferRelativeResize="0"/>
          <p:nvPr/>
        </p:nvPicPr>
        <p:blipFill rotWithShape="1">
          <a:blip r:embed="rId3">
            <a:alphaModFix/>
          </a:blip>
          <a:srcRect/>
          <a:stretch/>
        </p:blipFill>
        <p:spPr>
          <a:xfrm>
            <a:off x="4021500" y="1263838"/>
            <a:ext cx="1101000" cy="150723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21"/>
        <p:cNvGrpSpPr/>
        <p:nvPr/>
      </p:nvGrpSpPr>
      <p:grpSpPr>
        <a:xfrm>
          <a:off x="0" y="0"/>
          <a:ext cx="0" cy="0"/>
          <a:chOff x="0" y="0"/>
          <a:chExt cx="0" cy="0"/>
        </a:xfrm>
      </p:grpSpPr>
      <p:sp>
        <p:nvSpPr>
          <p:cNvPr id="722" name="Google Shape;722;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24" name="Google Shape;724;p69"/>
          <p:cNvSpPr txBox="1">
            <a:spLocks noGrp="1"/>
          </p:cNvSpPr>
          <p:nvPr>
            <p:ph type="body" idx="1"/>
          </p:nvPr>
        </p:nvSpPr>
        <p:spPr>
          <a:xfrm>
            <a:off x="1308000" y="1339150"/>
            <a:ext cx="6528000" cy="505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200"/>
              </a:spcAft>
              <a:buSzPts val="1800"/>
              <a:buNone/>
              <a:defRPr sz="1250">
                <a:solidFill>
                  <a:schemeClr val="dk1"/>
                </a:solidFill>
              </a:defRPr>
            </a:pPr>
            <a:r>
              <a:rPr sz="1200" dirty="0"/>
              <a:t>«</a:t>
            </a:r>
            <a:r>
              <a:rPr sz="1200" dirty="0" err="1"/>
              <a:t>Вакцинация</a:t>
            </a:r>
            <a:r>
              <a:rPr sz="1200" dirty="0"/>
              <a:t> </a:t>
            </a:r>
            <a:r>
              <a:rPr sz="1200" dirty="0" err="1"/>
              <a:t>используется</a:t>
            </a:r>
            <a:r>
              <a:rPr sz="1200" dirty="0"/>
              <a:t> </a:t>
            </a:r>
            <a:r>
              <a:rPr sz="1200" dirty="0" err="1"/>
              <a:t>влиятельными</a:t>
            </a:r>
            <a:r>
              <a:rPr sz="1200" dirty="0"/>
              <a:t> </a:t>
            </a:r>
            <a:r>
              <a:rPr sz="1200" dirty="0" err="1"/>
              <a:t>людьми</a:t>
            </a:r>
            <a:r>
              <a:rPr sz="1200" dirty="0"/>
              <a:t> </a:t>
            </a:r>
            <a:r>
              <a:rPr sz="1200" dirty="0" err="1"/>
              <a:t>для</a:t>
            </a:r>
            <a:r>
              <a:rPr sz="1200" dirty="0"/>
              <a:t> </a:t>
            </a:r>
            <a:r>
              <a:rPr sz="1200" dirty="0" err="1"/>
              <a:t>угнетения</a:t>
            </a:r>
            <a:r>
              <a:rPr sz="1200" dirty="0"/>
              <a:t> </a:t>
            </a:r>
            <a:r>
              <a:rPr sz="1200" dirty="0" err="1"/>
              <a:t>маргинальных</a:t>
            </a:r>
            <a:r>
              <a:rPr sz="1200" dirty="0"/>
              <a:t> </a:t>
            </a:r>
            <a:r>
              <a:rPr sz="1200" dirty="0" err="1"/>
              <a:t>групп</a:t>
            </a:r>
            <a:r>
              <a:rPr sz="1200" dirty="0"/>
              <a:t> </a:t>
            </a:r>
            <a:r>
              <a:rPr sz="1200" dirty="0" err="1"/>
              <a:t>обществ</a:t>
            </a:r>
            <a:r>
              <a:rPr lang="ru-RU" sz="1200" dirty="0"/>
              <a:t>а</a:t>
            </a:r>
            <a:r>
              <a:rPr sz="1200" dirty="0"/>
              <a:t>»</a:t>
            </a:r>
            <a:endParaRPr sz="1200" dirty="0">
              <a:solidFill>
                <a:schemeClr val="dk1"/>
              </a:solidFill>
            </a:endParaRPr>
          </a:p>
        </p:txBody>
      </p:sp>
      <p:sp>
        <p:nvSpPr>
          <p:cNvPr id="725" name="Google Shape;725;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726" name="Google Shape;726;p69"/>
          <p:cNvSpPr txBox="1"/>
          <p:nvPr/>
        </p:nvSpPr>
        <p:spPr>
          <a:xfrm>
            <a:off x="369750" y="2052350"/>
            <a:ext cx="8404500" cy="7632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defRPr sz="1350">
                <a:solidFill>
                  <a:schemeClr val="dk2"/>
                </a:solidFill>
                <a:latin typeface="Arial"/>
                <a:ea typeface="Arial"/>
                <a:cs typeface="Arial"/>
                <a:sym typeface="Arial"/>
              </a:defRPr>
            </a:pPr>
            <a:r>
              <a:rPr sz="1200" dirty="0" err="1"/>
              <a:t>Важно</a:t>
            </a:r>
            <a:r>
              <a:rPr sz="1200" dirty="0"/>
              <a:t> </a:t>
            </a:r>
            <a:r>
              <a:rPr sz="1200" dirty="0" err="1"/>
              <a:t>прислушиваться</a:t>
            </a:r>
            <a:r>
              <a:rPr sz="1200" dirty="0"/>
              <a:t> к </a:t>
            </a:r>
            <a:r>
              <a:rPr sz="1200" dirty="0" err="1"/>
              <a:t>проблемам</a:t>
            </a:r>
            <a:r>
              <a:rPr sz="1200" dirty="0"/>
              <a:t> </a:t>
            </a:r>
            <a:r>
              <a:rPr sz="1200" dirty="0" err="1"/>
              <a:t>маргинал</a:t>
            </a:r>
            <a:r>
              <a:rPr lang="ru-RU" sz="1200" dirty="0" err="1"/>
              <a:t>ьных</a:t>
            </a:r>
            <a:r>
              <a:rPr sz="1200" dirty="0"/>
              <a:t> </a:t>
            </a:r>
            <a:r>
              <a:rPr sz="1200" dirty="0" err="1"/>
              <a:t>групп</a:t>
            </a:r>
            <a:r>
              <a:rPr sz="1200" dirty="0"/>
              <a:t> </a:t>
            </a:r>
            <a:r>
              <a:rPr sz="1200" dirty="0" err="1"/>
              <a:t>населения</a:t>
            </a:r>
            <a:r>
              <a:rPr sz="1200" dirty="0"/>
              <a:t>, </a:t>
            </a:r>
            <a:r>
              <a:rPr sz="1200" dirty="0" err="1"/>
              <a:t>таких</a:t>
            </a:r>
            <a:r>
              <a:rPr sz="1200" dirty="0"/>
              <a:t> </a:t>
            </a:r>
            <a:r>
              <a:rPr sz="1200" dirty="0" err="1"/>
              <a:t>как</a:t>
            </a:r>
            <a:r>
              <a:rPr sz="1200" dirty="0"/>
              <a:t> </a:t>
            </a:r>
            <a:r>
              <a:rPr lang="ru-RU" sz="1200" dirty="0"/>
              <a:t>заключенные</a:t>
            </a:r>
            <a:r>
              <a:rPr sz="1200" dirty="0"/>
              <a:t>, и </a:t>
            </a:r>
            <a:r>
              <a:rPr lang="ru-RU" sz="1200" dirty="0">
                <a:solidFill>
                  <a:schemeClr val="dk2"/>
                </a:solidFill>
              </a:rPr>
              <a:t>учитывать</a:t>
            </a:r>
            <a:r>
              <a:rPr sz="1200" dirty="0"/>
              <a:t> </a:t>
            </a:r>
            <a:r>
              <a:rPr sz="1200" dirty="0" err="1"/>
              <a:t>исторические</a:t>
            </a:r>
            <a:r>
              <a:rPr sz="1200" dirty="0"/>
              <a:t> </a:t>
            </a:r>
            <a:r>
              <a:rPr sz="1200" dirty="0" err="1"/>
              <a:t>события</a:t>
            </a:r>
            <a:r>
              <a:rPr sz="1200" dirty="0"/>
              <a:t>, </a:t>
            </a:r>
            <a:r>
              <a:rPr sz="1200" dirty="0" err="1"/>
              <a:t>когда</a:t>
            </a:r>
            <a:r>
              <a:rPr sz="1200" dirty="0"/>
              <a:t> </a:t>
            </a:r>
            <a:r>
              <a:rPr sz="1200" dirty="0" err="1"/>
              <a:t>эт</a:t>
            </a:r>
            <a:r>
              <a:rPr lang="ru-RU" sz="1200" dirty="0"/>
              <a:t>и</a:t>
            </a:r>
            <a:r>
              <a:rPr sz="1200" dirty="0"/>
              <a:t> </a:t>
            </a:r>
            <a:r>
              <a:rPr sz="1200" dirty="0" err="1"/>
              <a:t>групп</a:t>
            </a:r>
            <a:r>
              <a:rPr lang="ru-RU" sz="1200" dirty="0"/>
              <a:t>ы</a:t>
            </a:r>
            <a:r>
              <a:rPr sz="1200" dirty="0"/>
              <a:t> </a:t>
            </a:r>
            <a:r>
              <a:rPr sz="1200" dirty="0" err="1"/>
              <a:t>населения</a:t>
            </a:r>
            <a:r>
              <a:rPr sz="1200" dirty="0"/>
              <a:t> </a:t>
            </a:r>
            <a:r>
              <a:rPr sz="1200" dirty="0" err="1"/>
              <a:t>был</a:t>
            </a:r>
            <a:r>
              <a:rPr lang="ru-RU" sz="1200" dirty="0"/>
              <a:t>и обособлены</a:t>
            </a:r>
            <a:r>
              <a:rPr sz="1200" dirty="0"/>
              <a:t> и </a:t>
            </a:r>
            <a:r>
              <a:rPr lang="ru-RU" sz="1200" dirty="0"/>
              <a:t>с</a:t>
            </a:r>
            <a:r>
              <a:rPr sz="1200" dirty="0" err="1"/>
              <a:t>традал</a:t>
            </a:r>
            <a:r>
              <a:rPr lang="ru-RU" sz="1200" dirty="0"/>
              <a:t>и</a:t>
            </a:r>
            <a:r>
              <a:rPr sz="1200" dirty="0"/>
              <a:t> </a:t>
            </a:r>
            <a:r>
              <a:rPr lang="ru-RU" sz="1200" dirty="0"/>
              <a:t>в результате этого</a:t>
            </a:r>
            <a:r>
              <a:rPr sz="1200" dirty="0"/>
              <a:t>.</a:t>
            </a:r>
            <a:endParaRPr sz="1200" b="0" i="0" u="none" strike="noStrike" cap="none" dirty="0">
              <a:solidFill>
                <a:schemeClr val="dk2"/>
              </a:solidFill>
              <a:sym typeface="Arial"/>
            </a:endParaRPr>
          </a:p>
        </p:txBody>
      </p:sp>
      <p:sp>
        <p:nvSpPr>
          <p:cNvPr id="727" name="Google Shape;727;p69"/>
          <p:cNvSpPr/>
          <p:nvPr/>
        </p:nvSpPr>
        <p:spPr>
          <a:xfrm flipH="1">
            <a:off x="1252500" y="2863625"/>
            <a:ext cx="714180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050"/>
              <a:defRPr sz="1050">
                <a:solidFill>
                  <a:schemeClr val="dk1"/>
                </a:solidFill>
                <a:latin typeface="Arial"/>
                <a:ea typeface="Arial"/>
                <a:cs typeface="Arial"/>
                <a:sym typeface="Arial"/>
              </a:defRPr>
            </a:pPr>
            <a:r>
              <a:rPr sz="950" dirty="0" err="1"/>
              <a:t>Инфекционные</a:t>
            </a:r>
            <a:r>
              <a:rPr sz="950" dirty="0"/>
              <a:t> </a:t>
            </a:r>
            <a:r>
              <a:rPr sz="950" dirty="0" err="1"/>
              <a:t>заболевания</a:t>
            </a:r>
            <a:r>
              <a:rPr sz="950" dirty="0"/>
              <a:t> </a:t>
            </a:r>
            <a:r>
              <a:rPr lang="ru-RU" sz="950" dirty="0"/>
              <a:t>затрагивают маргинальные группы общества, такие как</a:t>
            </a:r>
            <a:r>
              <a:rPr sz="950" dirty="0"/>
              <a:t> </a:t>
            </a:r>
            <a:r>
              <a:rPr lang="ru-RU" sz="950" dirty="0"/>
              <a:t>заключенные</a:t>
            </a:r>
            <a:r>
              <a:rPr sz="950" dirty="0"/>
              <a:t>, </a:t>
            </a:r>
            <a:r>
              <a:rPr sz="950" dirty="0" err="1"/>
              <a:t>бездомные</a:t>
            </a:r>
            <a:r>
              <a:rPr sz="950" dirty="0"/>
              <a:t> </a:t>
            </a:r>
            <a:r>
              <a:rPr sz="950" dirty="0" err="1"/>
              <a:t>или</a:t>
            </a:r>
            <a:r>
              <a:rPr sz="950" dirty="0"/>
              <a:t> </a:t>
            </a:r>
            <a:r>
              <a:rPr lang="ru-RU" sz="950" dirty="0"/>
              <a:t>беженцы,</a:t>
            </a:r>
            <a:r>
              <a:rPr sz="950" dirty="0"/>
              <a:t> </a:t>
            </a:r>
            <a:r>
              <a:rPr lang="ru-RU" sz="950" dirty="0"/>
              <a:t>часто </a:t>
            </a:r>
            <a:r>
              <a:rPr sz="950" dirty="0"/>
              <a:t>в </a:t>
            </a:r>
            <a:r>
              <a:rPr sz="950" dirty="0" err="1"/>
              <a:t>большей</a:t>
            </a:r>
            <a:r>
              <a:rPr sz="950" dirty="0"/>
              <a:t> </a:t>
            </a:r>
            <a:r>
              <a:rPr sz="950" dirty="0" err="1"/>
              <a:t>степени</a:t>
            </a:r>
            <a:r>
              <a:rPr sz="950" dirty="0"/>
              <a:t>, </a:t>
            </a:r>
            <a:r>
              <a:rPr sz="950" dirty="0" err="1"/>
              <a:t>чем</a:t>
            </a:r>
            <a:r>
              <a:rPr sz="950" dirty="0"/>
              <a:t> </a:t>
            </a:r>
            <a:r>
              <a:rPr sz="950" dirty="0" err="1"/>
              <a:t>общество</a:t>
            </a:r>
            <a:r>
              <a:rPr sz="950" dirty="0"/>
              <a:t> в </a:t>
            </a:r>
            <a:r>
              <a:rPr sz="950" dirty="0" err="1"/>
              <a:t>целом</a:t>
            </a:r>
            <a:r>
              <a:rPr sz="950" dirty="0"/>
              <a:t>. </a:t>
            </a:r>
            <a:r>
              <a:rPr sz="950" dirty="0" err="1"/>
              <a:t>Снижение</a:t>
            </a:r>
            <a:r>
              <a:rPr sz="950" dirty="0"/>
              <a:t> </a:t>
            </a:r>
            <a:r>
              <a:rPr lang="ru-RU" sz="950" dirty="0"/>
              <a:t>уровня </a:t>
            </a:r>
            <a:r>
              <a:rPr sz="950" dirty="0" err="1"/>
              <a:t>вакцинации</a:t>
            </a:r>
            <a:r>
              <a:rPr sz="950" dirty="0"/>
              <a:t> </a:t>
            </a:r>
            <a:r>
              <a:rPr sz="950" dirty="0" err="1"/>
              <a:t>может</a:t>
            </a:r>
            <a:r>
              <a:rPr sz="950" dirty="0"/>
              <a:t> </a:t>
            </a:r>
            <a:r>
              <a:rPr sz="950" dirty="0" err="1"/>
              <a:t>усугубить</a:t>
            </a:r>
            <a:r>
              <a:rPr sz="950" dirty="0"/>
              <a:t> </a:t>
            </a:r>
            <a:r>
              <a:rPr sz="950" dirty="0" err="1"/>
              <a:t>неравенство</a:t>
            </a:r>
            <a:r>
              <a:rPr sz="950" dirty="0"/>
              <a:t> в </a:t>
            </a:r>
            <a:r>
              <a:rPr lang="ru-RU" sz="950" dirty="0"/>
              <a:t>сфере </a:t>
            </a:r>
            <a:r>
              <a:rPr sz="950" dirty="0" err="1"/>
              <a:t>зд</a:t>
            </a:r>
            <a:r>
              <a:rPr lang="ru-RU" sz="950" dirty="0" err="1"/>
              <a:t>равоохранения</a:t>
            </a:r>
            <a:r>
              <a:rPr sz="950" dirty="0"/>
              <a:t> и </a:t>
            </a:r>
            <a:r>
              <a:rPr sz="950" dirty="0" err="1"/>
              <a:t>повысить</a:t>
            </a:r>
            <a:r>
              <a:rPr sz="950" dirty="0"/>
              <a:t> </a:t>
            </a:r>
            <a:r>
              <a:rPr sz="950" dirty="0" err="1"/>
              <a:t>уровень</a:t>
            </a:r>
            <a:r>
              <a:rPr sz="950" dirty="0"/>
              <a:t> </a:t>
            </a:r>
            <a:r>
              <a:rPr sz="950" dirty="0" err="1"/>
              <a:t>инфекционных</a:t>
            </a:r>
            <a:r>
              <a:rPr sz="950" dirty="0"/>
              <a:t> </a:t>
            </a:r>
            <a:r>
              <a:rPr sz="950" dirty="0" err="1"/>
              <a:t>заболеваний</a:t>
            </a:r>
            <a:r>
              <a:rPr sz="950" dirty="0"/>
              <a:t>, с </a:t>
            </a:r>
            <a:r>
              <a:rPr sz="950" dirty="0" err="1"/>
              <a:t>которыми</a:t>
            </a:r>
            <a:r>
              <a:rPr sz="950" dirty="0"/>
              <a:t> </a:t>
            </a:r>
            <a:r>
              <a:rPr sz="950" dirty="0" err="1"/>
              <a:t>сталкиваются</a:t>
            </a:r>
            <a:r>
              <a:rPr sz="950" dirty="0"/>
              <a:t> </a:t>
            </a:r>
            <a:r>
              <a:rPr sz="950" dirty="0" err="1"/>
              <a:t>эти</a:t>
            </a:r>
            <a:r>
              <a:rPr sz="950" dirty="0"/>
              <a:t> </a:t>
            </a:r>
            <a:r>
              <a:rPr sz="950" dirty="0" err="1"/>
              <a:t>группы</a:t>
            </a:r>
            <a:r>
              <a:rPr lang="ru-RU" sz="950" dirty="0"/>
              <a:t> населения</a:t>
            </a:r>
            <a:r>
              <a:rPr sz="950" dirty="0"/>
              <a:t>. </a:t>
            </a:r>
            <a:r>
              <a:rPr sz="950" dirty="0" err="1"/>
              <a:t>Вакцинация</a:t>
            </a:r>
            <a:r>
              <a:rPr sz="950" dirty="0"/>
              <a:t> </a:t>
            </a:r>
            <a:r>
              <a:rPr lang="ru-RU" sz="950" dirty="0">
                <a:solidFill>
                  <a:schemeClr val="tx1"/>
                </a:solidFill>
              </a:rPr>
              <a:t>—</a:t>
            </a:r>
            <a:r>
              <a:rPr sz="950" dirty="0"/>
              <a:t> </a:t>
            </a:r>
            <a:r>
              <a:rPr sz="950" dirty="0" err="1"/>
              <a:t>это</a:t>
            </a:r>
            <a:r>
              <a:rPr sz="950" dirty="0"/>
              <a:t> </a:t>
            </a:r>
            <a:r>
              <a:rPr sz="950" dirty="0" err="1"/>
              <a:t>шаг</a:t>
            </a:r>
            <a:r>
              <a:rPr sz="950" dirty="0"/>
              <a:t> к </a:t>
            </a:r>
            <a:r>
              <a:rPr sz="950" dirty="0" err="1"/>
              <a:t>разрушению</a:t>
            </a:r>
            <a:r>
              <a:rPr sz="950" dirty="0"/>
              <a:t> </a:t>
            </a:r>
            <a:r>
              <a:rPr sz="950" dirty="0" err="1"/>
              <a:t>барьеров</a:t>
            </a:r>
            <a:r>
              <a:rPr sz="950" dirty="0"/>
              <a:t> </a:t>
            </a:r>
            <a:r>
              <a:rPr sz="950" dirty="0" err="1"/>
              <a:t>между</a:t>
            </a:r>
            <a:r>
              <a:rPr sz="950" dirty="0"/>
              <a:t> </a:t>
            </a:r>
            <a:r>
              <a:rPr sz="950" dirty="0" err="1"/>
              <a:t>этими</a:t>
            </a:r>
            <a:r>
              <a:rPr sz="950" dirty="0"/>
              <a:t> </a:t>
            </a:r>
            <a:r>
              <a:rPr sz="950" dirty="0" err="1"/>
              <a:t>группами</a:t>
            </a:r>
            <a:r>
              <a:rPr sz="950" dirty="0"/>
              <a:t> и </a:t>
            </a:r>
            <a:r>
              <a:rPr sz="950" dirty="0" err="1"/>
              <a:t>остальным</a:t>
            </a:r>
            <a:r>
              <a:rPr sz="950" dirty="0"/>
              <a:t> </a:t>
            </a:r>
            <a:r>
              <a:rPr sz="950" dirty="0" err="1"/>
              <a:t>обществом</a:t>
            </a:r>
            <a:r>
              <a:rPr sz="950" dirty="0"/>
              <a:t>.</a:t>
            </a:r>
            <a:endParaRPr sz="950" b="0" i="0" u="none" strike="noStrike" cap="none" dirty="0">
              <a:solidFill>
                <a:schemeClr val="dk1"/>
              </a:solidFill>
              <a:sym typeface="Arial"/>
            </a:endParaRPr>
          </a:p>
        </p:txBody>
      </p:sp>
      <p:sp>
        <p:nvSpPr>
          <p:cNvPr id="728" name="Google Shape;728;p69"/>
          <p:cNvSpPr/>
          <p:nvPr/>
        </p:nvSpPr>
        <p:spPr>
          <a:xfrm flipH="1">
            <a:off x="1252500" y="4055475"/>
            <a:ext cx="7141800" cy="8682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050"/>
              <a:defRPr sz="1050">
                <a:solidFill>
                  <a:schemeClr val="dk1"/>
                </a:solidFill>
                <a:latin typeface="Arial"/>
                <a:ea typeface="Arial"/>
                <a:cs typeface="Arial"/>
                <a:sym typeface="Arial"/>
              </a:defRPr>
            </a:pPr>
            <a:r>
              <a:rPr sz="950" dirty="0"/>
              <a:t>Я </a:t>
            </a:r>
            <a:r>
              <a:rPr sz="950" dirty="0" err="1"/>
              <a:t>понимаю</a:t>
            </a:r>
            <a:r>
              <a:rPr sz="950" dirty="0"/>
              <a:t>, </a:t>
            </a:r>
            <a:r>
              <a:rPr sz="950" dirty="0" err="1"/>
              <a:t>почему</a:t>
            </a:r>
            <a:r>
              <a:rPr sz="950" dirty="0"/>
              <a:t> </a:t>
            </a:r>
            <a:r>
              <a:rPr lang="ru-RU" sz="950" dirty="0"/>
              <a:t>вы так считаете, ведь часто в прошлом к заключенным</a:t>
            </a:r>
            <a:r>
              <a:rPr sz="950" dirty="0"/>
              <a:t> </a:t>
            </a:r>
            <a:r>
              <a:rPr lang="ru-RU" sz="950" dirty="0"/>
              <a:t>относились не так, как к остальным</a:t>
            </a:r>
            <a:r>
              <a:rPr sz="950" dirty="0"/>
              <a:t>. </a:t>
            </a:r>
            <a:r>
              <a:rPr lang="ru-RU" sz="950" dirty="0"/>
              <a:t>Однако, отказываясь от вакцинации, вы лишаете себя права на здоровье</a:t>
            </a:r>
            <a:r>
              <a:rPr sz="950" dirty="0"/>
              <a:t>. </a:t>
            </a:r>
            <a:r>
              <a:rPr lang="ru-RU" sz="950" dirty="0"/>
              <a:t>Отказ от вакцинации повышает вероятность того, что вы заболеете и будете плохо себя чувствовать, а также передадите болезни другим людям в вашем окружении, что сделает их тоже больными</a:t>
            </a:r>
            <a:r>
              <a:rPr sz="950" dirty="0"/>
              <a:t>. </a:t>
            </a:r>
            <a:endParaRPr sz="950" b="0" i="0" u="none" strike="noStrike" cap="none" dirty="0">
              <a:solidFill>
                <a:schemeClr val="dk1"/>
              </a:solidFil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32"/>
        <p:cNvGrpSpPr/>
        <p:nvPr/>
      </p:nvGrpSpPr>
      <p:grpSpPr>
        <a:xfrm>
          <a:off x="0" y="0"/>
          <a:ext cx="0" cy="0"/>
          <a:chOff x="0" y="0"/>
          <a:chExt cx="0" cy="0"/>
        </a:xfrm>
      </p:grpSpPr>
      <p:sp>
        <p:nvSpPr>
          <p:cNvPr id="733" name="Google Shape;733;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34" name="Google Shape;734;p70"/>
          <p:cNvSpPr txBox="1">
            <a:spLocks noGrp="1"/>
          </p:cNvSpPr>
          <p:nvPr>
            <p:ph type="body" idx="1"/>
          </p:nvPr>
        </p:nvSpPr>
        <p:spPr>
          <a:xfrm>
            <a:off x="640625" y="3012275"/>
            <a:ext cx="8065800" cy="2326800"/>
          </a:xfrm>
          <a:prstGeom prst="rect">
            <a:avLst/>
          </a:prstGeom>
          <a:noFill/>
          <a:ln>
            <a:noFill/>
          </a:ln>
        </p:spPr>
        <p:txBody>
          <a:bodyPr spcFirstLastPara="1" wrap="square" lIns="91425" tIns="91425" rIns="91425" bIns="91425" anchor="t" anchorCtr="0">
            <a:noAutofit/>
          </a:bodyPr>
          <a:lstStyle/>
          <a:p>
            <a:pPr marL="0" lvl="0" indent="0">
              <a:spcAft>
                <a:spcPts val="1200"/>
              </a:spcAft>
              <a:buNone/>
              <a:defRPr sz="1650"/>
            </a:pPr>
            <a:r>
              <a:rPr b="1" dirty="0" err="1"/>
              <a:t>Теории</a:t>
            </a:r>
            <a:r>
              <a:rPr b="1" dirty="0"/>
              <a:t> </a:t>
            </a:r>
            <a:r>
              <a:rPr b="1" dirty="0" err="1"/>
              <a:t>заговора</a:t>
            </a:r>
            <a:r>
              <a:rPr b="1" dirty="0"/>
              <a:t>:</a:t>
            </a:r>
            <a:r>
              <a:rPr i="1" dirty="0"/>
              <a:t> </a:t>
            </a:r>
            <a:r>
              <a:rPr lang="ru-RU" dirty="0"/>
              <a:t>теории заговора часто распространяются, когда люди опасаются, что из-за каких-то событий они могут потерять контроль над ситуацией</a:t>
            </a:r>
            <a:r>
              <a:rPr dirty="0"/>
              <a:t>. </a:t>
            </a:r>
            <a:r>
              <a:rPr lang="ru-RU" dirty="0"/>
              <a:t>Теории заговора</a:t>
            </a:r>
            <a:r>
              <a:rPr dirty="0"/>
              <a:t> </a:t>
            </a:r>
            <a:r>
              <a:rPr lang="ru-RU" dirty="0"/>
              <a:t>существуют для того, чтобы объяснить сложившиеся обстоятельства способом, который отличается от общепринятых норм</a:t>
            </a:r>
            <a:r>
              <a:rPr dirty="0"/>
              <a:t>. </a:t>
            </a:r>
            <a:r>
              <a:rPr dirty="0" err="1"/>
              <a:t>Они</a:t>
            </a:r>
            <a:r>
              <a:rPr dirty="0"/>
              <a:t> </a:t>
            </a:r>
            <a:r>
              <a:rPr lang="ru-RU" dirty="0"/>
              <a:t>также возлагают вину на определенную группу людей. Люди предпочитают </a:t>
            </a:r>
            <a:r>
              <a:rPr lang="ru-RU" sz="1650" dirty="0"/>
              <a:t>верить</a:t>
            </a:r>
            <a:r>
              <a:rPr lang="ru-RU" dirty="0"/>
              <a:t> теориям заговора, чтобы избежать </a:t>
            </a:r>
            <a:r>
              <a:rPr lang="ru-RU" sz="1650" dirty="0"/>
              <a:t>рассмотрения неудобных для них фактов</a:t>
            </a:r>
            <a:r>
              <a:rPr sz="1650" dirty="0"/>
              <a:t>.</a:t>
            </a:r>
          </a:p>
        </p:txBody>
      </p:sp>
      <p:pic>
        <p:nvPicPr>
          <p:cNvPr id="735" name="Google Shape;735;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36" name="Google Shape;736;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0"/>
        <p:cNvGrpSpPr/>
        <p:nvPr/>
      </p:nvGrpSpPr>
      <p:grpSpPr>
        <a:xfrm>
          <a:off x="0" y="0"/>
          <a:ext cx="0" cy="0"/>
          <a:chOff x="0" y="0"/>
          <a:chExt cx="0" cy="0"/>
        </a:xfrm>
      </p:grpSpPr>
      <p:sp>
        <p:nvSpPr>
          <p:cNvPr id="741" name="Google Shape;741;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43" name="Google Shape;743;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spcAft>
                <a:spcPts val="1200"/>
              </a:spcAft>
              <a:buNone/>
              <a:defRPr sz="1250">
                <a:solidFill>
                  <a:schemeClr val="dk1"/>
                </a:solidFill>
              </a:defRPr>
            </a:pPr>
            <a:r>
              <a:rPr dirty="0"/>
              <a:t>«</a:t>
            </a:r>
            <a:r>
              <a:rPr dirty="0" err="1"/>
              <a:t>Фармацевтические</a:t>
            </a:r>
            <a:r>
              <a:rPr dirty="0"/>
              <a:t> </a:t>
            </a:r>
            <a:r>
              <a:rPr dirty="0" err="1"/>
              <a:t>компании</a:t>
            </a:r>
            <a:r>
              <a:rPr dirty="0"/>
              <a:t> </a:t>
            </a:r>
            <a:r>
              <a:rPr dirty="0" err="1"/>
              <a:t>заинтересованы</a:t>
            </a:r>
            <a:r>
              <a:rPr dirty="0"/>
              <a:t> </a:t>
            </a:r>
            <a:r>
              <a:rPr lang="ru-RU" dirty="0"/>
              <a:t>только в том, чтобы делать деньги, и не пытаются помочь людям</a:t>
            </a:r>
            <a:r>
              <a:rPr dirty="0"/>
              <a:t>»</a:t>
            </a:r>
            <a:endParaRPr sz="1250" dirty="0">
              <a:solidFill>
                <a:schemeClr val="dk1"/>
              </a:solidFill>
            </a:endParaRPr>
          </a:p>
        </p:txBody>
      </p:sp>
      <p:sp>
        <p:nvSpPr>
          <p:cNvPr id="744" name="Google Shape;744;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745" name="Google Shape;745;p71"/>
          <p:cNvSpPr/>
          <p:nvPr/>
        </p:nvSpPr>
        <p:spPr>
          <a:xfrm flipH="1">
            <a:off x="1192225" y="2437800"/>
            <a:ext cx="7141800" cy="1868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250"/>
              <a:defRPr sz="1250">
                <a:solidFill>
                  <a:schemeClr val="dk1"/>
                </a:solidFill>
                <a:latin typeface="Arial"/>
                <a:ea typeface="Arial"/>
                <a:cs typeface="Arial"/>
                <a:sym typeface="Arial"/>
              </a:defRPr>
            </a:pPr>
            <a:r>
              <a:rPr lang="ru-RU" sz="1200" dirty="0"/>
              <a:t>В большинстве фундаментальных исследований на ранних этапах разработки вакцин участвуют университеты и независимые исследователи. Прежде чем вакцины будут одобрены и лицензированы, их тщательно изучают врачи и независимые научные эксперты, а также государственные чиновники здравоохранения</a:t>
            </a:r>
            <a:r>
              <a:rPr sz="1200" dirty="0"/>
              <a:t>. </a:t>
            </a:r>
            <a:r>
              <a:rPr lang="ru-RU" sz="1200" dirty="0"/>
              <a:t>Фармацевтические компании, как и все частные компании, должны получать финансовую прибыль, чтобы продолжать эффективно работать. Однако небезопасные вакцины не будут лицензироваться правительствами, и поэтому фармацевтические компании не смогут получать прибыль от небезопасных вакцин. В их интересах производить безопасные вакцины, которые будут защищать людей от болезней</a:t>
            </a:r>
            <a:r>
              <a:rPr sz="1200" dirty="0"/>
              <a:t>. </a:t>
            </a:r>
            <a:endParaRPr sz="1200" b="0" i="0" u="none" strike="noStrike" cap="none" dirty="0">
              <a:solidFill>
                <a:schemeClr val="dk1"/>
              </a:solidFil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9"/>
        <p:cNvGrpSpPr/>
        <p:nvPr/>
      </p:nvGrpSpPr>
      <p:grpSpPr>
        <a:xfrm>
          <a:off x="0" y="0"/>
          <a:ext cx="0" cy="0"/>
          <a:chOff x="0" y="0"/>
          <a:chExt cx="0" cy="0"/>
        </a:xfrm>
      </p:grpSpPr>
      <p:sp>
        <p:nvSpPr>
          <p:cNvPr id="750" name="Google Shape;750;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52" name="Google Shape;752;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spcAft>
                <a:spcPts val="1200"/>
              </a:spcAft>
              <a:buNone/>
              <a:defRPr sz="1250">
                <a:solidFill>
                  <a:schemeClr val="dk1"/>
                </a:solidFill>
              </a:defRPr>
            </a:pPr>
            <a:r>
              <a:rPr dirty="0"/>
              <a:t>«</a:t>
            </a:r>
            <a:r>
              <a:rPr dirty="0" err="1"/>
              <a:t>Прививки</a:t>
            </a:r>
            <a:r>
              <a:rPr dirty="0"/>
              <a:t> </a:t>
            </a:r>
            <a:r>
              <a:rPr dirty="0" err="1"/>
              <a:t>делаются</a:t>
            </a:r>
            <a:r>
              <a:rPr dirty="0"/>
              <a:t> </a:t>
            </a:r>
            <a:r>
              <a:rPr dirty="0" err="1"/>
              <a:t>для</a:t>
            </a:r>
            <a:r>
              <a:rPr dirty="0"/>
              <a:t> </a:t>
            </a:r>
            <a:r>
              <a:rPr dirty="0" err="1"/>
              <a:t>того</a:t>
            </a:r>
            <a:r>
              <a:rPr dirty="0"/>
              <a:t>, </a:t>
            </a:r>
            <a:r>
              <a:rPr lang="ru-RU" dirty="0"/>
              <a:t>чтобы нанести вред маргинальным группам, например заключенным</a:t>
            </a:r>
            <a:r>
              <a:rPr dirty="0"/>
              <a:t>».</a:t>
            </a:r>
            <a:endParaRPr sz="1250" dirty="0">
              <a:solidFill>
                <a:schemeClr val="dk1"/>
              </a:solidFill>
            </a:endParaRPr>
          </a:p>
        </p:txBody>
      </p:sp>
      <p:sp>
        <p:nvSpPr>
          <p:cNvPr id="753" name="Google Shape;753;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754" name="Google Shape;754;p72"/>
          <p:cNvSpPr/>
          <p:nvPr/>
        </p:nvSpPr>
        <p:spPr>
          <a:xfrm flipH="1">
            <a:off x="1192225" y="2571750"/>
            <a:ext cx="7141800" cy="16074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250"/>
              <a:defRPr sz="1250">
                <a:solidFill>
                  <a:schemeClr val="dk1"/>
                </a:solidFill>
                <a:latin typeface="Arial"/>
                <a:ea typeface="Arial"/>
                <a:cs typeface="Arial"/>
                <a:sym typeface="Arial"/>
              </a:defRPr>
            </a:pPr>
            <a:r>
              <a:rPr lang="ru-RU" sz="1150" dirty="0"/>
              <a:t>Маргинальные группы часто сталкиваются с неравенством в сфере здравоохранения, например с более низким доступом к медицинским услугам, лечению или обследованию</a:t>
            </a:r>
            <a:r>
              <a:rPr sz="1150" dirty="0"/>
              <a:t>. </a:t>
            </a:r>
            <a:r>
              <a:rPr lang="ru-RU" sz="1150" dirty="0"/>
              <a:t>Это означает, что люди из этих групп страдают от инфекционных заболеваний часто в большей степени, чем население в целом</a:t>
            </a:r>
            <a:r>
              <a:rPr sz="1150" dirty="0"/>
              <a:t>. </a:t>
            </a:r>
            <a:r>
              <a:rPr lang="ru-RU" sz="1150" dirty="0"/>
              <a:t>Заключенные и тюремный персонал</a:t>
            </a:r>
            <a:r>
              <a:rPr sz="1150" dirty="0"/>
              <a:t> </a:t>
            </a:r>
            <a:r>
              <a:rPr lang="ru-RU" sz="1150" dirty="0"/>
              <a:t>относятся к тем, кто может получить наибольшую пользу от вакцинации, поскольку они подвержены большему риску заражения инфекционными заболеваниями, чем остальное население</a:t>
            </a:r>
            <a:r>
              <a:rPr sz="1150" dirty="0"/>
              <a:t>. </a:t>
            </a:r>
            <a:r>
              <a:rPr lang="ru-RU" sz="1150" dirty="0"/>
              <a:t>Государства обязаны обеспечить, чтобы вакцины были безопасными, доступными и недорогими для всех, кто в них нуждается</a:t>
            </a:r>
            <a:r>
              <a:rPr sz="1150" dirty="0"/>
              <a:t>. </a:t>
            </a:r>
            <a:endParaRPr sz="1150" b="0" i="0" u="none" strike="noStrike" cap="none" dirty="0">
              <a:solidFill>
                <a:schemeClr val="dk1"/>
              </a:solidFil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58"/>
        <p:cNvGrpSpPr/>
        <p:nvPr/>
      </p:nvGrpSpPr>
      <p:grpSpPr>
        <a:xfrm>
          <a:off x="0" y="0"/>
          <a:ext cx="0" cy="0"/>
          <a:chOff x="0" y="0"/>
          <a:chExt cx="0" cy="0"/>
        </a:xfrm>
      </p:grpSpPr>
      <p:sp>
        <p:nvSpPr>
          <p:cNvPr id="759" name="Google Shape;759;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60" name="Google Shape;760;p73"/>
          <p:cNvSpPr txBox="1">
            <a:spLocks noGrp="1"/>
          </p:cNvSpPr>
          <p:nvPr>
            <p:ph type="body" idx="1"/>
          </p:nvPr>
        </p:nvSpPr>
        <p:spPr>
          <a:xfrm>
            <a:off x="640625" y="2841540"/>
            <a:ext cx="8065800" cy="2326800"/>
          </a:xfrm>
          <a:prstGeom prst="rect">
            <a:avLst/>
          </a:prstGeom>
          <a:noFill/>
          <a:ln>
            <a:noFill/>
          </a:ln>
        </p:spPr>
        <p:txBody>
          <a:bodyPr spcFirstLastPara="1" wrap="square" lIns="91425" tIns="91425" rIns="91425" bIns="91425" anchor="t" anchorCtr="0">
            <a:noAutofit/>
          </a:bodyPr>
          <a:lstStyle/>
          <a:p>
            <a:pPr marL="0" lvl="0" indent="0">
              <a:buNone/>
              <a:defRPr sz="1650"/>
            </a:pPr>
            <a:r>
              <a:rPr lang="en-GB" sz="1450" b="1" dirty="0"/>
              <a:t>C</a:t>
            </a:r>
            <a:r>
              <a:rPr sz="1450" b="1" dirty="0" err="1"/>
              <a:t>опротивление</a:t>
            </a:r>
            <a:r>
              <a:rPr sz="1450" b="1" dirty="0"/>
              <a:t>: </a:t>
            </a:r>
            <a:r>
              <a:rPr sz="1450" dirty="0" err="1"/>
              <a:t>сопротивление</a:t>
            </a:r>
            <a:r>
              <a:rPr sz="1450" dirty="0"/>
              <a:t> </a:t>
            </a:r>
            <a:r>
              <a:rPr lang="ru-RU" sz="1450" dirty="0"/>
              <a:t>характеризует</a:t>
            </a:r>
            <a:r>
              <a:rPr sz="1450" dirty="0"/>
              <a:t> </a:t>
            </a:r>
            <a:r>
              <a:rPr sz="1450" dirty="0" err="1"/>
              <a:t>склонность</a:t>
            </a:r>
            <a:r>
              <a:rPr sz="1450" dirty="0"/>
              <a:t> </a:t>
            </a:r>
            <a:r>
              <a:rPr sz="1450" dirty="0" err="1"/>
              <a:t>человека</a:t>
            </a:r>
            <a:r>
              <a:rPr sz="1450" dirty="0"/>
              <a:t> </a:t>
            </a:r>
            <a:r>
              <a:rPr sz="1450" dirty="0" err="1"/>
              <a:t>защищать</a:t>
            </a:r>
            <a:r>
              <a:rPr sz="1450" dirty="0"/>
              <a:t> </a:t>
            </a:r>
            <a:r>
              <a:rPr sz="1450" dirty="0" err="1"/>
              <a:t>свою</a:t>
            </a:r>
            <a:r>
              <a:rPr sz="1450" dirty="0"/>
              <a:t> </a:t>
            </a:r>
            <a:r>
              <a:rPr sz="1450" dirty="0" err="1"/>
              <a:t>свободу</a:t>
            </a:r>
            <a:r>
              <a:rPr sz="1450" dirty="0"/>
              <a:t> и </a:t>
            </a:r>
            <a:r>
              <a:rPr sz="1450" dirty="0" err="1"/>
              <a:t>автономию</a:t>
            </a:r>
            <a:r>
              <a:rPr sz="1450" dirty="0"/>
              <a:t>, </a:t>
            </a:r>
            <a:r>
              <a:rPr sz="1450" dirty="0" err="1"/>
              <a:t>когда</a:t>
            </a:r>
            <a:r>
              <a:rPr sz="1450" dirty="0"/>
              <a:t> </a:t>
            </a:r>
            <a:r>
              <a:rPr sz="1450" dirty="0" err="1"/>
              <a:t>он</a:t>
            </a:r>
            <a:r>
              <a:rPr sz="1450" dirty="0"/>
              <a:t> </a:t>
            </a:r>
            <a:r>
              <a:rPr sz="1450" dirty="0" err="1"/>
              <a:t>чувствует</a:t>
            </a:r>
            <a:r>
              <a:rPr sz="1450" dirty="0"/>
              <a:t>, </a:t>
            </a:r>
            <a:r>
              <a:rPr sz="1450" dirty="0" err="1"/>
              <a:t>что</a:t>
            </a:r>
            <a:r>
              <a:rPr sz="1450" dirty="0"/>
              <a:t> </a:t>
            </a:r>
            <a:r>
              <a:rPr sz="1450" dirty="0" err="1"/>
              <a:t>другие</a:t>
            </a:r>
            <a:r>
              <a:rPr sz="1450" dirty="0"/>
              <a:t> </a:t>
            </a:r>
            <a:r>
              <a:rPr sz="1450" dirty="0" err="1"/>
              <a:t>пытаются</a:t>
            </a:r>
            <a:r>
              <a:rPr sz="1450" dirty="0"/>
              <a:t> </a:t>
            </a:r>
            <a:r>
              <a:rPr sz="1450" dirty="0" err="1"/>
              <a:t>навязать</a:t>
            </a:r>
            <a:r>
              <a:rPr sz="1450" dirty="0"/>
              <a:t> </a:t>
            </a:r>
            <a:r>
              <a:rPr sz="1450" dirty="0" err="1"/>
              <a:t>ему</a:t>
            </a:r>
            <a:r>
              <a:rPr sz="1450" dirty="0"/>
              <a:t> </a:t>
            </a:r>
            <a:r>
              <a:rPr sz="1450" dirty="0" err="1"/>
              <a:t>свою</a:t>
            </a:r>
            <a:r>
              <a:rPr sz="1450" dirty="0"/>
              <a:t> </a:t>
            </a:r>
            <a:r>
              <a:rPr sz="1450" dirty="0" err="1"/>
              <a:t>волю</a:t>
            </a:r>
            <a:r>
              <a:rPr sz="1450" dirty="0"/>
              <a:t>, </a:t>
            </a:r>
            <a:r>
              <a:rPr sz="1450" dirty="0" err="1"/>
              <a:t>например</a:t>
            </a:r>
            <a:r>
              <a:rPr sz="1450" dirty="0"/>
              <a:t> </a:t>
            </a:r>
            <a:r>
              <a:rPr lang="ru-RU" sz="1450" dirty="0"/>
              <a:t>с помощью советов по здоровью или вакцинации</a:t>
            </a:r>
            <a:r>
              <a:rPr sz="1450" dirty="0"/>
              <a:t>.</a:t>
            </a:r>
          </a:p>
          <a:p>
            <a:pPr marL="0" lvl="0" indent="0">
              <a:spcBef>
                <a:spcPts val="1200"/>
              </a:spcBef>
              <a:buClr>
                <a:schemeClr val="dk1"/>
              </a:buClr>
              <a:buSzPts val="1100"/>
              <a:buNone/>
              <a:defRPr sz="1650"/>
            </a:pPr>
            <a:r>
              <a:rPr lang="ru-RU" sz="1450" dirty="0"/>
              <a:t>Заключенные</a:t>
            </a:r>
            <a:r>
              <a:rPr sz="1450" dirty="0"/>
              <a:t>, </a:t>
            </a:r>
            <a:r>
              <a:rPr lang="ru-RU" sz="1450" dirty="0"/>
              <a:t>скорее всего, будут более чувствительны к своей свободе и ко всему, что может ее ущемлять, поскольку их свобода уже ограничена государством</a:t>
            </a:r>
            <a:r>
              <a:rPr sz="1450" dirty="0"/>
              <a:t>. </a:t>
            </a:r>
            <a:r>
              <a:rPr lang="ru-RU" sz="1450" dirty="0"/>
              <a:t>Поэтому споры в связи с сопротивлением могут быть обычны в этих условиях</a:t>
            </a:r>
            <a:r>
              <a:rPr sz="1450" dirty="0"/>
              <a:t>.</a:t>
            </a:r>
          </a:p>
          <a:p>
            <a:pPr marL="0" lvl="0" indent="0" algn="just" rtl="0">
              <a:lnSpc>
                <a:spcPct val="115000"/>
              </a:lnSpc>
              <a:spcBef>
                <a:spcPts val="1200"/>
              </a:spcBef>
              <a:spcAft>
                <a:spcPts val="1200"/>
              </a:spcAft>
              <a:buSzPts val="1800"/>
              <a:buNone/>
            </a:pPr>
            <a:endParaRPr sz="1500" dirty="0"/>
          </a:p>
        </p:txBody>
      </p:sp>
      <p:sp>
        <p:nvSpPr>
          <p:cNvPr id="761" name="Google Shape;761;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762" name="Google Shape;762;p73"/>
          <p:cNvPicPr preferRelativeResize="0"/>
          <p:nvPr/>
        </p:nvPicPr>
        <p:blipFill rotWithShape="1">
          <a:blip r:embed="rId3">
            <a:alphaModFix/>
          </a:blip>
          <a:srcRect/>
          <a:stretch/>
        </p:blipFill>
        <p:spPr>
          <a:xfrm>
            <a:off x="3824036" y="1376514"/>
            <a:ext cx="1495924" cy="1495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33"/>
        <p:cNvGrpSpPr/>
        <p:nvPr/>
      </p:nvGrpSpPr>
      <p:grpSpPr>
        <a:xfrm>
          <a:off x="0" y="0"/>
          <a:ext cx="0" cy="0"/>
          <a:chOff x="0" y="0"/>
          <a:chExt cx="0" cy="0"/>
        </a:xfrm>
      </p:grpSpPr>
      <p:sp>
        <p:nvSpPr>
          <p:cNvPr id="134" name="Google Shape;134;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ru-RU" dirty="0"/>
              <a:t>Словарь с пояснениями</a:t>
            </a:r>
            <a:endParaRPr dirty="0"/>
          </a:p>
        </p:txBody>
      </p:sp>
      <p:sp>
        <p:nvSpPr>
          <p:cNvPr id="135" name="Google Shape;135;p11"/>
          <p:cNvSpPr txBox="1">
            <a:spLocks noGrp="1"/>
          </p:cNvSpPr>
          <p:nvPr>
            <p:ph type="body" idx="1"/>
          </p:nvPr>
        </p:nvSpPr>
        <p:spPr>
          <a:xfrm>
            <a:off x="311700" y="1065950"/>
            <a:ext cx="8479800" cy="4077600"/>
          </a:xfrm>
          <a:prstGeom prst="rect">
            <a:avLst/>
          </a:prstGeom>
          <a:noFill/>
          <a:ln>
            <a:noFill/>
          </a:ln>
        </p:spPr>
        <p:txBody>
          <a:bodyPr spcFirstLastPara="1" wrap="square" lIns="91425" tIns="91425" rIns="91425" bIns="91425" anchor="t" anchorCtr="0">
            <a:normAutofit fontScale="32500" lnSpcReduction="20000"/>
          </a:bodyPr>
          <a:lstStyle/>
          <a:p>
            <a:pPr marL="0" lvl="0" indent="0" algn="l" rtl="0">
              <a:lnSpc>
                <a:spcPct val="115000"/>
              </a:lnSpc>
              <a:spcBef>
                <a:spcPts val="0"/>
              </a:spcBef>
              <a:spcAft>
                <a:spcPts val="0"/>
              </a:spcAft>
              <a:buSzPct val="281250"/>
              <a:buNone/>
              <a:defRPr sz="1600" u="sng"/>
            </a:pPr>
            <a:r>
              <a:rPr lang="ru-RU" dirty="0"/>
              <a:t>Словарь н</a:t>
            </a:r>
            <a:r>
              <a:rPr dirty="0" err="1"/>
              <a:t>аучн</a:t>
            </a:r>
            <a:r>
              <a:rPr lang="ru-RU" dirty="0" err="1"/>
              <a:t>ых</a:t>
            </a:r>
            <a:r>
              <a:rPr lang="ru-RU" dirty="0"/>
              <a:t> терминов</a:t>
            </a:r>
            <a:r>
              <a:rPr dirty="0"/>
              <a:t>:</a:t>
            </a:r>
            <a:endParaRPr sz="1600" u="sng" dirty="0"/>
          </a:p>
          <a:p>
            <a:pPr marL="0" lvl="0" indent="0" algn="l" rtl="0">
              <a:lnSpc>
                <a:spcPct val="115000"/>
              </a:lnSpc>
              <a:spcBef>
                <a:spcPts val="1200"/>
              </a:spcBef>
              <a:spcAft>
                <a:spcPts val="0"/>
              </a:spcAft>
              <a:buSzPct val="281250"/>
              <a:buNone/>
              <a:defRPr sz="1600"/>
            </a:pPr>
            <a:r>
              <a:rPr b="1" dirty="0" err="1"/>
              <a:t>Микроорганизм</a:t>
            </a:r>
            <a:r>
              <a:rPr b="1" dirty="0"/>
              <a:t> </a:t>
            </a:r>
            <a:r>
              <a:rPr dirty="0"/>
              <a:t>= </a:t>
            </a:r>
            <a:r>
              <a:rPr dirty="0" err="1"/>
              <a:t>очень</a:t>
            </a:r>
            <a:r>
              <a:rPr dirty="0"/>
              <a:t> </a:t>
            </a:r>
            <a:r>
              <a:rPr sz="1500" dirty="0" err="1"/>
              <a:t>маленьк</a:t>
            </a:r>
            <a:r>
              <a:rPr lang="ru-RU" sz="1500" dirty="0" err="1"/>
              <a:t>ий</a:t>
            </a:r>
            <a:r>
              <a:rPr sz="1500" dirty="0"/>
              <a:t> </a:t>
            </a:r>
            <a:r>
              <a:rPr sz="1500" dirty="0" err="1"/>
              <a:t>живо</a:t>
            </a:r>
            <a:r>
              <a:rPr lang="ru-RU" sz="1500" dirty="0"/>
              <a:t>й</a:t>
            </a:r>
            <a:r>
              <a:rPr sz="1500" dirty="0"/>
              <a:t> </a:t>
            </a:r>
            <a:r>
              <a:rPr lang="ru-RU" sz="1500" dirty="0"/>
              <a:t>организм</a:t>
            </a:r>
            <a:r>
              <a:rPr sz="1500" dirty="0"/>
              <a:t>, </a:t>
            </a:r>
            <a:r>
              <a:rPr dirty="0" err="1"/>
              <a:t>котор</a:t>
            </a:r>
            <a:r>
              <a:rPr lang="ru-RU" dirty="0" err="1"/>
              <a:t>ый</a:t>
            </a:r>
            <a:r>
              <a:rPr dirty="0"/>
              <a:t> </a:t>
            </a:r>
            <a:r>
              <a:rPr dirty="0" err="1"/>
              <a:t>можно</a:t>
            </a:r>
            <a:r>
              <a:rPr dirty="0"/>
              <a:t> </a:t>
            </a:r>
            <a:r>
              <a:rPr dirty="0" err="1"/>
              <a:t>увидеть</a:t>
            </a:r>
            <a:r>
              <a:rPr dirty="0"/>
              <a:t> </a:t>
            </a:r>
            <a:r>
              <a:rPr dirty="0" err="1"/>
              <a:t>только</a:t>
            </a:r>
            <a:r>
              <a:rPr dirty="0"/>
              <a:t> </a:t>
            </a:r>
            <a:r>
              <a:rPr dirty="0" err="1"/>
              <a:t>под</a:t>
            </a:r>
            <a:r>
              <a:rPr dirty="0"/>
              <a:t> </a:t>
            </a:r>
            <a:r>
              <a:rPr dirty="0" err="1"/>
              <a:t>микроскопом</a:t>
            </a:r>
            <a:r>
              <a:rPr dirty="0"/>
              <a:t>.</a:t>
            </a:r>
            <a:endParaRPr sz="1600" dirty="0"/>
          </a:p>
          <a:p>
            <a:pPr marL="0" lvl="0" indent="0" algn="l" rtl="0">
              <a:lnSpc>
                <a:spcPct val="115000"/>
              </a:lnSpc>
              <a:spcBef>
                <a:spcPts val="1200"/>
              </a:spcBef>
              <a:spcAft>
                <a:spcPts val="0"/>
              </a:spcAft>
              <a:buSzPct val="281250"/>
              <a:buNone/>
              <a:defRPr sz="1600"/>
            </a:pPr>
            <a:r>
              <a:rPr b="1" dirty="0" err="1"/>
              <a:t>Патоген</a:t>
            </a:r>
            <a:r>
              <a:rPr b="1" dirty="0"/>
              <a:t> </a:t>
            </a:r>
            <a:r>
              <a:rPr dirty="0"/>
              <a:t>=</a:t>
            </a:r>
            <a:r>
              <a:rPr b="1" dirty="0"/>
              <a:t> </a:t>
            </a:r>
            <a:r>
              <a:rPr dirty="0" err="1"/>
              <a:t>инфекционный</a:t>
            </a:r>
            <a:r>
              <a:rPr dirty="0"/>
              <a:t> </a:t>
            </a:r>
            <a:r>
              <a:rPr dirty="0" err="1"/>
              <a:t>микроорганизм</a:t>
            </a:r>
            <a:r>
              <a:rPr dirty="0"/>
              <a:t>, </a:t>
            </a:r>
            <a:r>
              <a:rPr dirty="0" err="1"/>
              <a:t>такой</a:t>
            </a:r>
            <a:r>
              <a:rPr dirty="0"/>
              <a:t> </a:t>
            </a:r>
            <a:r>
              <a:rPr dirty="0" err="1"/>
              <a:t>как</a:t>
            </a:r>
            <a:r>
              <a:rPr dirty="0"/>
              <a:t> </a:t>
            </a:r>
            <a:r>
              <a:rPr dirty="0" err="1"/>
              <a:t>вирус</a:t>
            </a:r>
            <a:r>
              <a:rPr dirty="0"/>
              <a:t> </a:t>
            </a:r>
            <a:r>
              <a:rPr dirty="0" err="1"/>
              <a:t>или</a:t>
            </a:r>
            <a:r>
              <a:rPr dirty="0"/>
              <a:t> </a:t>
            </a:r>
            <a:r>
              <a:rPr dirty="0" err="1"/>
              <a:t>бактери</a:t>
            </a:r>
            <a:r>
              <a:rPr lang="ru-RU" dirty="0"/>
              <a:t>я</a:t>
            </a:r>
            <a:r>
              <a:rPr dirty="0"/>
              <a:t>, </a:t>
            </a:r>
            <a:r>
              <a:rPr dirty="0" err="1"/>
              <a:t>который</a:t>
            </a:r>
            <a:r>
              <a:rPr dirty="0"/>
              <a:t> </a:t>
            </a:r>
            <a:r>
              <a:rPr dirty="0" err="1"/>
              <a:t>вызывает</a:t>
            </a:r>
            <a:r>
              <a:rPr dirty="0"/>
              <a:t> </a:t>
            </a:r>
            <a:r>
              <a:rPr dirty="0" err="1"/>
              <a:t>заболевание</a:t>
            </a:r>
            <a:r>
              <a:rPr dirty="0"/>
              <a:t>.</a:t>
            </a:r>
            <a:endParaRPr sz="1600" dirty="0"/>
          </a:p>
          <a:p>
            <a:pPr marL="0" lvl="0" indent="0">
              <a:spcBef>
                <a:spcPts val="1200"/>
              </a:spcBef>
              <a:buSzPct val="281250"/>
              <a:buNone/>
              <a:defRPr sz="1600"/>
            </a:pPr>
            <a:r>
              <a:rPr b="1" dirty="0" err="1"/>
              <a:t>Иммунная</a:t>
            </a:r>
            <a:r>
              <a:rPr b="1" dirty="0"/>
              <a:t> </a:t>
            </a:r>
            <a:r>
              <a:rPr b="1" dirty="0" err="1"/>
              <a:t>система</a:t>
            </a:r>
            <a:r>
              <a:rPr lang="ru-RU" b="1" dirty="0"/>
              <a:t> </a:t>
            </a:r>
            <a:r>
              <a:rPr lang="en-US" dirty="0"/>
              <a:t>=</a:t>
            </a:r>
            <a:r>
              <a:rPr dirty="0"/>
              <a:t> </a:t>
            </a:r>
            <a:r>
              <a:rPr dirty="0" err="1"/>
              <a:t>сеть</a:t>
            </a:r>
            <a:r>
              <a:rPr dirty="0"/>
              <a:t> </a:t>
            </a:r>
            <a:r>
              <a:rPr dirty="0" err="1"/>
              <a:t>клеток</a:t>
            </a:r>
            <a:r>
              <a:rPr dirty="0"/>
              <a:t> </a:t>
            </a:r>
            <a:r>
              <a:rPr dirty="0" err="1"/>
              <a:t>нашего</a:t>
            </a:r>
            <a:r>
              <a:rPr dirty="0"/>
              <a:t> </a:t>
            </a:r>
            <a:r>
              <a:rPr dirty="0" err="1"/>
              <a:t>организма</a:t>
            </a:r>
            <a:r>
              <a:rPr dirty="0"/>
              <a:t>, </a:t>
            </a:r>
            <a:r>
              <a:rPr dirty="0" err="1"/>
              <a:t>которая</a:t>
            </a:r>
            <a:r>
              <a:rPr dirty="0"/>
              <a:t> </a:t>
            </a:r>
            <a:r>
              <a:rPr dirty="0" err="1"/>
              <a:t>защищает</a:t>
            </a:r>
            <a:r>
              <a:rPr dirty="0"/>
              <a:t> </a:t>
            </a:r>
            <a:r>
              <a:rPr dirty="0" err="1"/>
              <a:t>нас</a:t>
            </a:r>
            <a:r>
              <a:rPr dirty="0"/>
              <a:t> </a:t>
            </a:r>
            <a:r>
              <a:rPr dirty="0" err="1"/>
              <a:t>от</a:t>
            </a:r>
            <a:r>
              <a:rPr dirty="0"/>
              <a:t> </a:t>
            </a:r>
            <a:r>
              <a:rPr dirty="0" err="1"/>
              <a:t>болезней</a:t>
            </a:r>
            <a:r>
              <a:rPr dirty="0"/>
              <a:t>, </a:t>
            </a:r>
            <a:r>
              <a:rPr dirty="0" err="1"/>
              <a:t>борясь</a:t>
            </a:r>
            <a:r>
              <a:rPr dirty="0"/>
              <a:t> с </a:t>
            </a:r>
            <a:r>
              <a:rPr dirty="0" err="1"/>
              <a:t>патогенами</a:t>
            </a:r>
            <a:r>
              <a:rPr dirty="0"/>
              <a:t> в </a:t>
            </a:r>
            <a:r>
              <a:rPr dirty="0" err="1"/>
              <a:t>нашем</a:t>
            </a:r>
            <a:r>
              <a:rPr dirty="0"/>
              <a:t> </a:t>
            </a:r>
            <a:r>
              <a:rPr dirty="0" err="1"/>
              <a:t>организме</a:t>
            </a:r>
            <a:r>
              <a:rPr dirty="0"/>
              <a:t>.</a:t>
            </a:r>
            <a:endParaRPr sz="1600" dirty="0"/>
          </a:p>
          <a:p>
            <a:pPr marL="0" lvl="0" indent="0" algn="l" rtl="0">
              <a:lnSpc>
                <a:spcPct val="115000"/>
              </a:lnSpc>
              <a:spcBef>
                <a:spcPts val="1200"/>
              </a:spcBef>
              <a:spcAft>
                <a:spcPts val="0"/>
              </a:spcAft>
              <a:buSzPct val="281250"/>
              <a:buNone/>
              <a:defRPr sz="1600"/>
            </a:pPr>
            <a:r>
              <a:rPr b="1" dirty="0" err="1"/>
              <a:t>Инфекция</a:t>
            </a:r>
            <a:r>
              <a:rPr b="1" dirty="0"/>
              <a:t> </a:t>
            </a:r>
            <a:r>
              <a:rPr dirty="0"/>
              <a:t>=</a:t>
            </a:r>
            <a:r>
              <a:rPr b="1" dirty="0"/>
              <a:t> </a:t>
            </a:r>
            <a:r>
              <a:rPr dirty="0" err="1"/>
              <a:t>когда</a:t>
            </a:r>
            <a:r>
              <a:rPr dirty="0"/>
              <a:t> </a:t>
            </a:r>
            <a:r>
              <a:rPr dirty="0" err="1"/>
              <a:t>патоген</a:t>
            </a:r>
            <a:r>
              <a:rPr lang="ru-RU" dirty="0" err="1"/>
              <a:t>ный</a:t>
            </a:r>
            <a:r>
              <a:rPr lang="ru-RU" dirty="0"/>
              <a:t> микроорганизм </a:t>
            </a:r>
            <a:r>
              <a:rPr dirty="0" err="1"/>
              <a:t>проникает</a:t>
            </a:r>
            <a:r>
              <a:rPr lang="ru-RU" dirty="0"/>
              <a:t> в клетки человека,</a:t>
            </a:r>
            <a:r>
              <a:rPr dirty="0"/>
              <a:t> </a:t>
            </a:r>
            <a:r>
              <a:rPr dirty="0" err="1"/>
              <a:t>повреждает</a:t>
            </a:r>
            <a:r>
              <a:rPr dirty="0"/>
              <a:t> </a:t>
            </a:r>
            <a:r>
              <a:rPr lang="ru-RU" dirty="0"/>
              <a:t>их</a:t>
            </a:r>
            <a:r>
              <a:rPr dirty="0"/>
              <a:t> и </a:t>
            </a:r>
            <a:r>
              <a:rPr dirty="0" err="1"/>
              <a:t>начинает</a:t>
            </a:r>
            <a:r>
              <a:rPr dirty="0"/>
              <a:t> </a:t>
            </a:r>
            <a:r>
              <a:rPr dirty="0" err="1"/>
              <a:t>размножаться</a:t>
            </a:r>
            <a:r>
              <a:rPr dirty="0"/>
              <a:t>. </a:t>
            </a:r>
            <a:r>
              <a:rPr dirty="0" err="1"/>
              <a:t>Затем</a:t>
            </a:r>
            <a:r>
              <a:rPr dirty="0"/>
              <a:t> </a:t>
            </a:r>
            <a:r>
              <a:rPr dirty="0" err="1"/>
              <a:t>наша</a:t>
            </a:r>
            <a:r>
              <a:rPr dirty="0"/>
              <a:t> </a:t>
            </a:r>
            <a:r>
              <a:rPr dirty="0" err="1"/>
              <a:t>иммунная</a:t>
            </a:r>
            <a:r>
              <a:rPr dirty="0"/>
              <a:t> </a:t>
            </a:r>
            <a:r>
              <a:rPr dirty="0" err="1"/>
              <a:t>система</a:t>
            </a:r>
            <a:r>
              <a:rPr dirty="0"/>
              <a:t> </a:t>
            </a:r>
            <a:r>
              <a:rPr dirty="0" err="1"/>
              <a:t>нач</a:t>
            </a:r>
            <a:r>
              <a:rPr lang="ru-RU" dirty="0"/>
              <a:t>и</a:t>
            </a:r>
            <a:r>
              <a:rPr dirty="0"/>
              <a:t>н</a:t>
            </a:r>
            <a:r>
              <a:rPr lang="ru-RU" dirty="0"/>
              <a:t>а</a:t>
            </a:r>
            <a:r>
              <a:rPr dirty="0" err="1"/>
              <a:t>ет</a:t>
            </a:r>
            <a:r>
              <a:rPr dirty="0"/>
              <a:t> </a:t>
            </a:r>
            <a:r>
              <a:rPr dirty="0" err="1"/>
              <a:t>бороться</a:t>
            </a:r>
            <a:r>
              <a:rPr dirty="0"/>
              <a:t> с </a:t>
            </a:r>
            <a:r>
              <a:rPr dirty="0" err="1"/>
              <a:t>этой</a:t>
            </a:r>
            <a:r>
              <a:rPr dirty="0"/>
              <a:t> </a:t>
            </a:r>
            <a:r>
              <a:rPr dirty="0" err="1"/>
              <a:t>инфекцией</a:t>
            </a:r>
            <a:r>
              <a:rPr dirty="0"/>
              <a:t>. </a:t>
            </a:r>
            <a:r>
              <a:rPr dirty="0" err="1"/>
              <a:t>Не</a:t>
            </a:r>
            <a:r>
              <a:rPr dirty="0"/>
              <a:t> </a:t>
            </a:r>
            <a:r>
              <a:rPr dirty="0" err="1"/>
              <a:t>все</a:t>
            </a:r>
            <a:r>
              <a:rPr dirty="0"/>
              <a:t> </a:t>
            </a:r>
            <a:r>
              <a:rPr dirty="0" err="1"/>
              <a:t>инфекции</a:t>
            </a:r>
            <a:r>
              <a:rPr dirty="0"/>
              <a:t> </a:t>
            </a:r>
            <a:r>
              <a:rPr dirty="0" err="1"/>
              <a:t>выз</a:t>
            </a:r>
            <a:r>
              <a:rPr lang="ru-RU" dirty="0" err="1"/>
              <a:t>ывают</a:t>
            </a:r>
            <a:r>
              <a:rPr dirty="0"/>
              <a:t> </a:t>
            </a:r>
            <a:r>
              <a:rPr dirty="0" err="1"/>
              <a:t>заболевание</a:t>
            </a:r>
            <a:r>
              <a:rPr dirty="0"/>
              <a:t>, </a:t>
            </a:r>
            <a:r>
              <a:rPr dirty="0" err="1"/>
              <a:t>если</a:t>
            </a:r>
            <a:r>
              <a:rPr dirty="0"/>
              <a:t> </a:t>
            </a:r>
            <a:r>
              <a:rPr dirty="0" err="1"/>
              <a:t>наша</a:t>
            </a:r>
            <a:r>
              <a:rPr dirty="0"/>
              <a:t> </a:t>
            </a:r>
            <a:r>
              <a:rPr dirty="0" err="1"/>
              <a:t>иммунная</a:t>
            </a:r>
            <a:r>
              <a:rPr dirty="0"/>
              <a:t> </a:t>
            </a:r>
            <a:r>
              <a:rPr dirty="0" err="1"/>
              <a:t>система</a:t>
            </a:r>
            <a:r>
              <a:rPr dirty="0"/>
              <a:t> с</a:t>
            </a:r>
            <a:r>
              <a:rPr lang="ru-RU" dirty="0" err="1"/>
              <a:t>пособна</a:t>
            </a:r>
            <a:r>
              <a:rPr dirty="0"/>
              <a:t> </a:t>
            </a:r>
            <a:r>
              <a:rPr dirty="0" err="1"/>
              <a:t>быстро</a:t>
            </a:r>
            <a:r>
              <a:rPr dirty="0"/>
              <a:t> </a:t>
            </a:r>
            <a:r>
              <a:rPr dirty="0" err="1"/>
              <a:t>бороться</a:t>
            </a:r>
            <a:r>
              <a:rPr dirty="0"/>
              <a:t> </a:t>
            </a:r>
            <a:r>
              <a:rPr lang="ru-RU" dirty="0"/>
              <a:t>с инфекцией </a:t>
            </a:r>
            <a:r>
              <a:rPr dirty="0"/>
              <a:t>и </a:t>
            </a:r>
            <a:r>
              <a:rPr dirty="0" err="1"/>
              <a:t>контролировать</a:t>
            </a:r>
            <a:r>
              <a:rPr dirty="0"/>
              <a:t> </a:t>
            </a:r>
            <a:r>
              <a:rPr lang="ru-RU" dirty="0"/>
              <a:t>ее</a:t>
            </a:r>
            <a:r>
              <a:rPr dirty="0"/>
              <a:t>.</a:t>
            </a:r>
            <a:endParaRPr sz="1600" dirty="0"/>
          </a:p>
          <a:p>
            <a:pPr marL="0" lvl="0" indent="0" algn="l" rtl="0">
              <a:lnSpc>
                <a:spcPct val="115000"/>
              </a:lnSpc>
              <a:spcBef>
                <a:spcPts val="1200"/>
              </a:spcBef>
              <a:spcAft>
                <a:spcPts val="0"/>
              </a:spcAft>
              <a:buSzPct val="281250"/>
              <a:buNone/>
              <a:defRPr sz="1600"/>
            </a:pPr>
            <a:r>
              <a:rPr b="1" dirty="0" err="1"/>
              <a:t>Инфекционное</a:t>
            </a:r>
            <a:r>
              <a:rPr b="1" dirty="0"/>
              <a:t> </a:t>
            </a:r>
            <a:r>
              <a:rPr b="1" dirty="0" err="1"/>
              <a:t>заболевание</a:t>
            </a:r>
            <a:r>
              <a:rPr b="1" dirty="0"/>
              <a:t> </a:t>
            </a:r>
            <a:r>
              <a:rPr dirty="0"/>
              <a:t>= </a:t>
            </a:r>
            <a:r>
              <a:rPr dirty="0" err="1"/>
              <a:t>заболевание</a:t>
            </a:r>
            <a:r>
              <a:rPr dirty="0"/>
              <a:t>, </a:t>
            </a:r>
            <a:r>
              <a:rPr dirty="0" err="1"/>
              <a:t>вызванное</a:t>
            </a:r>
            <a:r>
              <a:rPr dirty="0"/>
              <a:t> </a:t>
            </a:r>
            <a:r>
              <a:rPr dirty="0" err="1"/>
              <a:t>инфекцией</a:t>
            </a:r>
            <a:r>
              <a:rPr dirty="0"/>
              <a:t>, с </a:t>
            </a:r>
            <a:r>
              <a:rPr dirty="0" err="1"/>
              <a:t>которой</a:t>
            </a:r>
            <a:r>
              <a:rPr dirty="0"/>
              <a:t> </a:t>
            </a:r>
            <a:r>
              <a:rPr dirty="0" err="1"/>
              <a:t>наш</a:t>
            </a:r>
            <a:r>
              <a:rPr dirty="0"/>
              <a:t> </a:t>
            </a:r>
            <a:r>
              <a:rPr dirty="0" err="1"/>
              <a:t>организм</a:t>
            </a:r>
            <a:r>
              <a:rPr dirty="0"/>
              <a:t> </a:t>
            </a:r>
            <a:r>
              <a:rPr dirty="0" err="1"/>
              <a:t>не</a:t>
            </a:r>
            <a:r>
              <a:rPr dirty="0"/>
              <a:t> </a:t>
            </a:r>
            <a:r>
              <a:rPr lang="ru-RU" dirty="0"/>
              <a:t>в состоянии</a:t>
            </a:r>
            <a:r>
              <a:rPr dirty="0"/>
              <a:t> </a:t>
            </a:r>
            <a:r>
              <a:rPr lang="ru-RU" dirty="0"/>
              <a:t>быстро </a:t>
            </a:r>
            <a:r>
              <a:rPr dirty="0" err="1"/>
              <a:t>бороться</a:t>
            </a:r>
            <a:r>
              <a:rPr dirty="0"/>
              <a:t>. </a:t>
            </a:r>
            <a:r>
              <a:rPr dirty="0" err="1"/>
              <a:t>Болезнь</a:t>
            </a:r>
            <a:r>
              <a:rPr dirty="0"/>
              <a:t> </a:t>
            </a:r>
            <a:r>
              <a:rPr dirty="0" err="1"/>
              <a:t>проявляется</a:t>
            </a:r>
            <a:r>
              <a:rPr dirty="0"/>
              <a:t> </a:t>
            </a:r>
            <a:r>
              <a:rPr dirty="0" err="1"/>
              <a:t>как</a:t>
            </a:r>
            <a:r>
              <a:rPr dirty="0"/>
              <a:t> </a:t>
            </a:r>
            <a:r>
              <a:rPr dirty="0" err="1"/>
              <a:t>совокупность</a:t>
            </a:r>
            <a:r>
              <a:rPr dirty="0"/>
              <a:t> </a:t>
            </a:r>
            <a:r>
              <a:rPr dirty="0" err="1"/>
              <a:t>симптомов</a:t>
            </a:r>
            <a:r>
              <a:rPr dirty="0"/>
              <a:t>.</a:t>
            </a:r>
            <a:endParaRPr sz="1600" dirty="0"/>
          </a:p>
          <a:p>
            <a:pPr marL="0" lvl="0" indent="0" algn="l" rtl="0">
              <a:lnSpc>
                <a:spcPct val="115000"/>
              </a:lnSpc>
              <a:spcBef>
                <a:spcPts val="1200"/>
              </a:spcBef>
              <a:spcAft>
                <a:spcPts val="0"/>
              </a:spcAft>
              <a:buSzPct val="281250"/>
              <a:buNone/>
              <a:defRPr sz="1600"/>
            </a:pPr>
            <a:r>
              <a:rPr b="1" dirty="0" err="1"/>
              <a:t>Симптом</a:t>
            </a:r>
            <a:r>
              <a:rPr b="1" dirty="0"/>
              <a:t> </a:t>
            </a:r>
            <a:r>
              <a:rPr dirty="0"/>
              <a:t>= </a:t>
            </a:r>
            <a:r>
              <a:rPr dirty="0" err="1"/>
              <a:t>физические</a:t>
            </a:r>
            <a:r>
              <a:rPr dirty="0"/>
              <a:t> </a:t>
            </a:r>
            <a:r>
              <a:rPr dirty="0" err="1"/>
              <a:t>изменения</a:t>
            </a:r>
            <a:r>
              <a:rPr dirty="0"/>
              <a:t>, </a:t>
            </a:r>
            <a:r>
              <a:rPr dirty="0" err="1"/>
              <a:t>вызванные</a:t>
            </a:r>
            <a:r>
              <a:rPr dirty="0"/>
              <a:t> </a:t>
            </a:r>
            <a:r>
              <a:rPr dirty="0" err="1"/>
              <a:t>инфекцией</a:t>
            </a:r>
            <a:r>
              <a:rPr dirty="0"/>
              <a:t>. </a:t>
            </a:r>
            <a:r>
              <a:rPr dirty="0" err="1"/>
              <a:t>Это</a:t>
            </a:r>
            <a:r>
              <a:rPr dirty="0"/>
              <a:t> </a:t>
            </a:r>
            <a:r>
              <a:rPr dirty="0" err="1"/>
              <a:t>может</a:t>
            </a:r>
            <a:r>
              <a:rPr dirty="0"/>
              <a:t> </a:t>
            </a:r>
            <a:r>
              <a:rPr lang="ru-RU" dirty="0"/>
              <a:t>быть </a:t>
            </a:r>
            <a:r>
              <a:rPr dirty="0" err="1"/>
              <a:t>боль</a:t>
            </a:r>
            <a:r>
              <a:rPr dirty="0"/>
              <a:t> в </a:t>
            </a:r>
            <a:r>
              <a:rPr dirty="0" err="1"/>
              <a:t>горле</a:t>
            </a:r>
            <a:r>
              <a:rPr dirty="0"/>
              <a:t>, </a:t>
            </a:r>
            <a:r>
              <a:rPr dirty="0" err="1"/>
              <a:t>головн</a:t>
            </a:r>
            <a:r>
              <a:rPr lang="ru-RU" dirty="0" err="1"/>
              <a:t>ая</a:t>
            </a:r>
            <a:r>
              <a:rPr dirty="0"/>
              <a:t> </a:t>
            </a:r>
            <a:r>
              <a:rPr dirty="0" err="1"/>
              <a:t>боль</a:t>
            </a:r>
            <a:r>
              <a:rPr dirty="0"/>
              <a:t>, </a:t>
            </a:r>
            <a:r>
              <a:rPr dirty="0" err="1"/>
              <a:t>высок</a:t>
            </a:r>
            <a:r>
              <a:rPr lang="ru-RU" dirty="0" err="1"/>
              <a:t>ая</a:t>
            </a:r>
            <a:r>
              <a:rPr dirty="0"/>
              <a:t> </a:t>
            </a:r>
            <a:r>
              <a:rPr dirty="0" err="1"/>
              <a:t>температур</a:t>
            </a:r>
            <a:r>
              <a:rPr lang="ru-RU" dirty="0"/>
              <a:t>а</a:t>
            </a:r>
            <a:r>
              <a:rPr dirty="0"/>
              <a:t> </a:t>
            </a:r>
            <a:r>
              <a:rPr dirty="0" err="1"/>
              <a:t>или</a:t>
            </a:r>
            <a:r>
              <a:rPr dirty="0"/>
              <a:t> </a:t>
            </a:r>
            <a:r>
              <a:rPr dirty="0" err="1"/>
              <a:t>другие</a:t>
            </a:r>
            <a:r>
              <a:rPr dirty="0"/>
              <a:t> </a:t>
            </a:r>
            <a:r>
              <a:rPr dirty="0" err="1"/>
              <a:t>физические</a:t>
            </a:r>
            <a:r>
              <a:rPr dirty="0"/>
              <a:t> </a:t>
            </a:r>
            <a:r>
              <a:rPr dirty="0" err="1"/>
              <a:t>изменения</a:t>
            </a:r>
            <a:r>
              <a:rPr dirty="0"/>
              <a:t>.</a:t>
            </a:r>
            <a:endParaRPr sz="1600" dirty="0"/>
          </a:p>
          <a:p>
            <a:pPr marL="0" lvl="0" indent="0" algn="l" rtl="0">
              <a:lnSpc>
                <a:spcPct val="115000"/>
              </a:lnSpc>
              <a:spcBef>
                <a:spcPts val="1200"/>
              </a:spcBef>
              <a:spcAft>
                <a:spcPts val="0"/>
              </a:spcAft>
              <a:buSzPct val="281250"/>
              <a:buNone/>
              <a:defRPr sz="1600"/>
            </a:pPr>
            <a:r>
              <a:rPr u="sng" dirty="0" err="1"/>
              <a:t>Словарь</a:t>
            </a:r>
            <a:r>
              <a:rPr u="sng" dirty="0"/>
              <a:t> </a:t>
            </a:r>
            <a:r>
              <a:rPr u="sng" dirty="0" err="1"/>
              <a:t>вакцин</a:t>
            </a:r>
            <a:r>
              <a:rPr dirty="0"/>
              <a:t>:</a:t>
            </a:r>
            <a:endParaRPr sz="1600" dirty="0"/>
          </a:p>
          <a:p>
            <a:pPr marL="0" lvl="0" indent="0" algn="l" rtl="0">
              <a:lnSpc>
                <a:spcPct val="115000"/>
              </a:lnSpc>
              <a:spcBef>
                <a:spcPts val="1200"/>
              </a:spcBef>
              <a:spcAft>
                <a:spcPts val="0"/>
              </a:spcAft>
              <a:buSzPct val="281250"/>
              <a:buNone/>
              <a:defRPr sz="1600"/>
            </a:pPr>
            <a:r>
              <a:rPr b="1" dirty="0" err="1"/>
              <a:t>Доза</a:t>
            </a:r>
            <a:r>
              <a:rPr b="1" dirty="0"/>
              <a:t> </a:t>
            </a:r>
            <a:r>
              <a:rPr b="1" dirty="0" err="1"/>
              <a:t>вакцины</a:t>
            </a:r>
            <a:r>
              <a:rPr dirty="0"/>
              <a:t> = </a:t>
            </a:r>
            <a:r>
              <a:rPr dirty="0" err="1"/>
              <a:t>один</a:t>
            </a:r>
            <a:r>
              <a:rPr dirty="0"/>
              <a:t> </a:t>
            </a:r>
            <a:r>
              <a:rPr dirty="0" err="1"/>
              <a:t>укол</a:t>
            </a:r>
            <a:r>
              <a:rPr dirty="0"/>
              <a:t> </a:t>
            </a:r>
            <a:r>
              <a:rPr lang="en-GB" dirty="0"/>
              <a:t>(</a:t>
            </a:r>
            <a:r>
              <a:rPr dirty="0" err="1"/>
              <a:t>инъекция</a:t>
            </a:r>
            <a:r>
              <a:rPr lang="en-GB" dirty="0"/>
              <a:t>)</a:t>
            </a:r>
            <a:r>
              <a:rPr dirty="0"/>
              <a:t> </a:t>
            </a:r>
            <a:r>
              <a:rPr dirty="0" err="1"/>
              <a:t>вакцины</a:t>
            </a:r>
            <a:r>
              <a:rPr dirty="0"/>
              <a:t>. </a:t>
            </a:r>
            <a:endParaRPr sz="1600" dirty="0"/>
          </a:p>
          <a:p>
            <a:pPr marL="0" lvl="0" indent="0" algn="l" rtl="0">
              <a:lnSpc>
                <a:spcPct val="115000"/>
              </a:lnSpc>
              <a:spcBef>
                <a:spcPts val="1200"/>
              </a:spcBef>
              <a:spcAft>
                <a:spcPts val="0"/>
              </a:spcAft>
              <a:buSzPct val="281250"/>
              <a:buNone/>
              <a:defRPr sz="1600"/>
            </a:pPr>
            <a:r>
              <a:rPr b="1" dirty="0" err="1"/>
              <a:t>Бустерная</a:t>
            </a:r>
            <a:r>
              <a:rPr b="1" dirty="0"/>
              <a:t> </a:t>
            </a:r>
            <a:r>
              <a:rPr b="1" dirty="0" err="1"/>
              <a:t>доза</a:t>
            </a:r>
            <a:r>
              <a:rPr dirty="0"/>
              <a:t> = </a:t>
            </a:r>
            <a:r>
              <a:rPr dirty="0" err="1"/>
              <a:t>дополнительный</a:t>
            </a:r>
            <a:r>
              <a:rPr dirty="0"/>
              <a:t> </a:t>
            </a:r>
            <a:r>
              <a:rPr dirty="0" err="1"/>
              <a:t>укол</a:t>
            </a:r>
            <a:r>
              <a:rPr dirty="0"/>
              <a:t> </a:t>
            </a:r>
            <a:r>
              <a:rPr lang="en-GB" dirty="0"/>
              <a:t>(</a:t>
            </a:r>
            <a:r>
              <a:rPr dirty="0" err="1"/>
              <a:t>инъекция</a:t>
            </a:r>
            <a:r>
              <a:rPr lang="en-GB" dirty="0"/>
              <a:t>)</a:t>
            </a:r>
            <a:r>
              <a:rPr lang="ru-RU" dirty="0"/>
              <a:t>, сделанный</a:t>
            </a:r>
            <a:r>
              <a:rPr dirty="0"/>
              <a:t> </a:t>
            </a:r>
            <a:r>
              <a:rPr dirty="0" err="1"/>
              <a:t>после</a:t>
            </a:r>
            <a:r>
              <a:rPr dirty="0"/>
              <a:t> </a:t>
            </a:r>
            <a:r>
              <a:rPr dirty="0" err="1"/>
              <a:t>первой</a:t>
            </a:r>
            <a:r>
              <a:rPr dirty="0"/>
              <a:t> </a:t>
            </a:r>
            <a:r>
              <a:rPr dirty="0" err="1"/>
              <a:t>дозы</a:t>
            </a:r>
            <a:r>
              <a:rPr dirty="0"/>
              <a:t> </a:t>
            </a:r>
            <a:r>
              <a:rPr dirty="0" err="1"/>
              <a:t>вакцины</a:t>
            </a:r>
            <a:r>
              <a:rPr dirty="0"/>
              <a:t> </a:t>
            </a:r>
            <a:r>
              <a:rPr dirty="0" err="1"/>
              <a:t>для</a:t>
            </a:r>
            <a:r>
              <a:rPr dirty="0"/>
              <a:t> </a:t>
            </a:r>
            <a:r>
              <a:rPr dirty="0" err="1"/>
              <a:t>обеспечения</a:t>
            </a:r>
            <a:r>
              <a:rPr dirty="0"/>
              <a:t> </a:t>
            </a:r>
            <a:r>
              <a:rPr dirty="0" err="1"/>
              <a:t>полного</a:t>
            </a:r>
            <a:r>
              <a:rPr dirty="0"/>
              <a:t> </a:t>
            </a:r>
            <a:r>
              <a:rPr dirty="0" err="1"/>
              <a:t>иммунитета</a:t>
            </a:r>
            <a:r>
              <a:rPr lang="ru-RU" dirty="0"/>
              <a:t>.</a:t>
            </a:r>
            <a:endParaRPr sz="1600" dirty="0"/>
          </a:p>
          <a:p>
            <a:pPr marL="0" lvl="0" indent="0" algn="l" rtl="0">
              <a:lnSpc>
                <a:spcPct val="115000"/>
              </a:lnSpc>
              <a:spcBef>
                <a:spcPts val="1200"/>
              </a:spcBef>
              <a:spcAft>
                <a:spcPts val="0"/>
              </a:spcAft>
              <a:buSzPct val="281250"/>
              <a:buNone/>
              <a:defRPr sz="1600"/>
            </a:pPr>
            <a:r>
              <a:rPr lang="ru-RU" b="1" dirty="0"/>
              <a:t>КПК</a:t>
            </a:r>
            <a:r>
              <a:rPr lang="en-GB" b="1" dirty="0"/>
              <a:t> (MMR)</a:t>
            </a:r>
            <a:r>
              <a:rPr b="1" dirty="0"/>
              <a:t> </a:t>
            </a:r>
            <a:r>
              <a:rPr dirty="0"/>
              <a:t>= </a:t>
            </a:r>
            <a:r>
              <a:rPr dirty="0" err="1"/>
              <a:t>вакцина</a:t>
            </a:r>
            <a:r>
              <a:rPr dirty="0"/>
              <a:t> </a:t>
            </a:r>
            <a:r>
              <a:rPr dirty="0" err="1"/>
              <a:t>против</a:t>
            </a:r>
            <a:r>
              <a:rPr dirty="0"/>
              <a:t> </a:t>
            </a:r>
            <a:r>
              <a:rPr dirty="0" err="1"/>
              <a:t>кори</a:t>
            </a:r>
            <a:r>
              <a:rPr dirty="0"/>
              <a:t>, </a:t>
            </a:r>
            <a:r>
              <a:rPr dirty="0" err="1"/>
              <a:t>паротита</a:t>
            </a:r>
            <a:r>
              <a:rPr dirty="0"/>
              <a:t> и </a:t>
            </a:r>
            <a:r>
              <a:rPr dirty="0" err="1"/>
              <a:t>краснухи</a:t>
            </a:r>
            <a:r>
              <a:rPr lang="ru-RU" dirty="0"/>
              <a:t>.</a:t>
            </a:r>
            <a:endParaRPr sz="1600" dirty="0"/>
          </a:p>
          <a:p>
            <a:pPr marL="0" lvl="0" indent="0">
              <a:spcBef>
                <a:spcPts val="1200"/>
              </a:spcBef>
              <a:buSzPct val="281250"/>
              <a:buNone/>
              <a:defRPr sz="1600"/>
            </a:pPr>
            <a:r>
              <a:rPr lang="ru-RU" b="1" dirty="0"/>
              <a:t>ВПЧ</a:t>
            </a:r>
            <a:r>
              <a:rPr lang="en-GB" b="1" dirty="0"/>
              <a:t> (HPV)</a:t>
            </a:r>
            <a:r>
              <a:rPr lang="ru-RU" b="1" dirty="0"/>
              <a:t> </a:t>
            </a:r>
            <a:r>
              <a:rPr lang="ru-RU" dirty="0"/>
              <a:t>= вирус папилломы человека. Это вирус, который вызывает рак шейки матки. </a:t>
            </a:r>
          </a:p>
          <a:p>
            <a:pPr marL="0" lvl="0" indent="0" algn="l" rtl="0">
              <a:lnSpc>
                <a:spcPct val="115000"/>
              </a:lnSpc>
              <a:spcBef>
                <a:spcPts val="1200"/>
              </a:spcBef>
              <a:spcAft>
                <a:spcPts val="0"/>
              </a:spcAft>
              <a:buSzPct val="281250"/>
              <a:buNone/>
              <a:defRPr sz="1600"/>
            </a:pPr>
            <a:r>
              <a:rPr b="1" dirty="0"/>
              <a:t>БЦЖ </a:t>
            </a:r>
            <a:r>
              <a:rPr lang="en-GB" b="1" dirty="0"/>
              <a:t>(BCG)</a:t>
            </a:r>
            <a:r>
              <a:rPr dirty="0"/>
              <a:t>= </a:t>
            </a:r>
            <a:r>
              <a:rPr dirty="0" err="1"/>
              <a:t>вакцина</a:t>
            </a:r>
            <a:r>
              <a:rPr dirty="0"/>
              <a:t> </a:t>
            </a:r>
            <a:r>
              <a:rPr dirty="0" err="1"/>
              <a:t>против</a:t>
            </a:r>
            <a:r>
              <a:rPr dirty="0"/>
              <a:t> </a:t>
            </a:r>
            <a:r>
              <a:rPr dirty="0" err="1"/>
              <a:t>туберкулеза</a:t>
            </a:r>
            <a:r>
              <a:rPr dirty="0"/>
              <a:t> (</a:t>
            </a:r>
            <a:r>
              <a:rPr lang="ru-RU" dirty="0"/>
              <a:t>сокращение от</a:t>
            </a:r>
            <a:r>
              <a:rPr dirty="0"/>
              <a:t> Bacillus </a:t>
            </a:r>
            <a:r>
              <a:rPr dirty="0" err="1"/>
              <a:t>Calmette-Guérin</a:t>
            </a:r>
            <a:r>
              <a:rPr dirty="0"/>
              <a:t>, </a:t>
            </a:r>
            <a:r>
              <a:rPr lang="ru-RU" dirty="0"/>
              <a:t>по имени </a:t>
            </a:r>
            <a:r>
              <a:rPr dirty="0" err="1"/>
              <a:t>ученых</a:t>
            </a:r>
            <a:r>
              <a:rPr dirty="0"/>
              <a:t>, </a:t>
            </a:r>
            <a:r>
              <a:rPr dirty="0" err="1"/>
              <a:t>впервые</a:t>
            </a:r>
            <a:r>
              <a:rPr dirty="0"/>
              <a:t> </a:t>
            </a:r>
            <a:r>
              <a:rPr dirty="0" err="1"/>
              <a:t>разработа</a:t>
            </a:r>
            <a:r>
              <a:rPr lang="ru-RU" dirty="0" err="1"/>
              <a:t>вших</a:t>
            </a:r>
            <a:r>
              <a:rPr dirty="0"/>
              <a:t> </a:t>
            </a:r>
            <a:r>
              <a:rPr dirty="0" err="1"/>
              <a:t>вакцину</a:t>
            </a:r>
            <a:r>
              <a:rPr dirty="0"/>
              <a:t>)</a:t>
            </a:r>
            <a:r>
              <a:rPr lang="ru-RU" dirty="0"/>
              <a:t>.</a:t>
            </a:r>
            <a:endParaRPr sz="1600" dirty="0"/>
          </a:p>
          <a:p>
            <a:pPr marL="0" lvl="0" indent="0" algn="l" rtl="0">
              <a:lnSpc>
                <a:spcPct val="115000"/>
              </a:lnSpc>
              <a:spcBef>
                <a:spcPts val="1200"/>
              </a:spcBef>
              <a:spcAft>
                <a:spcPts val="0"/>
              </a:spcAft>
              <a:buSzPct val="281250"/>
              <a:buNone/>
              <a:defRPr sz="1600" u="sng"/>
            </a:pPr>
            <a:r>
              <a:rPr dirty="0" err="1"/>
              <a:t>Словарь</a:t>
            </a:r>
            <a:r>
              <a:rPr dirty="0"/>
              <a:t> </a:t>
            </a:r>
            <a:r>
              <a:rPr lang="ru-RU" dirty="0"/>
              <a:t>заболеваний</a:t>
            </a:r>
            <a:r>
              <a:rPr dirty="0"/>
              <a:t>:</a:t>
            </a:r>
            <a:endParaRPr sz="1600" u="sng" dirty="0"/>
          </a:p>
          <a:p>
            <a:pPr marL="0" lvl="0" indent="0" algn="l" rtl="0">
              <a:lnSpc>
                <a:spcPct val="115000"/>
              </a:lnSpc>
              <a:spcBef>
                <a:spcPts val="1200"/>
              </a:spcBef>
              <a:spcAft>
                <a:spcPts val="0"/>
              </a:spcAft>
              <a:buSzPct val="281250"/>
              <a:buNone/>
              <a:defRPr sz="1600"/>
            </a:pPr>
            <a:r>
              <a:rPr b="1" dirty="0" err="1"/>
              <a:t>Пневмония</a:t>
            </a:r>
            <a:r>
              <a:rPr b="1" dirty="0"/>
              <a:t> </a:t>
            </a:r>
            <a:r>
              <a:rPr dirty="0"/>
              <a:t>= </a:t>
            </a:r>
            <a:r>
              <a:rPr dirty="0" err="1"/>
              <a:t>инфекция</a:t>
            </a:r>
            <a:r>
              <a:rPr dirty="0"/>
              <a:t> </a:t>
            </a:r>
            <a:r>
              <a:rPr dirty="0" err="1"/>
              <a:t>легких</a:t>
            </a:r>
            <a:r>
              <a:rPr dirty="0"/>
              <a:t>, </a:t>
            </a:r>
            <a:r>
              <a:rPr lang="ru-RU" dirty="0"/>
              <a:t>которая </a:t>
            </a:r>
            <a:r>
              <a:rPr dirty="0" err="1"/>
              <a:t>привод</a:t>
            </a:r>
            <a:r>
              <a:rPr lang="ru-RU" dirty="0" err="1"/>
              <a:t>ит</a:t>
            </a:r>
            <a:r>
              <a:rPr dirty="0"/>
              <a:t> к </a:t>
            </a:r>
            <a:r>
              <a:rPr dirty="0" err="1"/>
              <a:t>затруднению</a:t>
            </a:r>
            <a:r>
              <a:rPr dirty="0"/>
              <a:t> </a:t>
            </a:r>
            <a:r>
              <a:rPr dirty="0" err="1"/>
              <a:t>дыхания</a:t>
            </a:r>
            <a:r>
              <a:rPr dirty="0"/>
              <a:t> и </a:t>
            </a:r>
            <a:r>
              <a:rPr dirty="0" err="1"/>
              <a:t>может</a:t>
            </a:r>
            <a:r>
              <a:rPr dirty="0"/>
              <a:t> </a:t>
            </a:r>
            <a:r>
              <a:rPr lang="ru-RU" dirty="0"/>
              <a:t>привести к летальному исходу</a:t>
            </a:r>
            <a:r>
              <a:rPr dirty="0"/>
              <a:t>. </a:t>
            </a:r>
            <a:r>
              <a:rPr dirty="0" err="1"/>
              <a:t>Пневмония</a:t>
            </a:r>
            <a:r>
              <a:rPr dirty="0"/>
              <a:t> </a:t>
            </a:r>
            <a:r>
              <a:rPr dirty="0" err="1"/>
              <a:t>может</a:t>
            </a:r>
            <a:r>
              <a:rPr dirty="0"/>
              <a:t> </a:t>
            </a:r>
            <a:r>
              <a:rPr dirty="0" err="1"/>
              <a:t>быть</a:t>
            </a:r>
            <a:r>
              <a:rPr dirty="0"/>
              <a:t> </a:t>
            </a:r>
            <a:r>
              <a:rPr dirty="0" err="1"/>
              <a:t>вызвана</a:t>
            </a:r>
            <a:r>
              <a:rPr dirty="0"/>
              <a:t> </a:t>
            </a:r>
            <a:r>
              <a:rPr dirty="0" err="1"/>
              <a:t>мно</a:t>
            </a:r>
            <a:r>
              <a:rPr lang="ru-RU" dirty="0" err="1"/>
              <a:t>жеством</a:t>
            </a:r>
            <a:r>
              <a:rPr dirty="0"/>
              <a:t> </a:t>
            </a:r>
            <a:r>
              <a:rPr dirty="0" err="1"/>
              <a:t>различны</a:t>
            </a:r>
            <a:r>
              <a:rPr lang="ru-RU" dirty="0"/>
              <a:t>х патогенов</a:t>
            </a:r>
            <a:r>
              <a:rPr dirty="0"/>
              <a:t>. </a:t>
            </a:r>
            <a:endParaRPr sz="1600" dirty="0"/>
          </a:p>
          <a:p>
            <a:pPr marL="0" lvl="0" indent="0">
              <a:spcBef>
                <a:spcPts val="1200"/>
              </a:spcBef>
              <a:spcAft>
                <a:spcPts val="1200"/>
              </a:spcAft>
              <a:buSzPct val="281250"/>
              <a:buNone/>
              <a:defRPr sz="1600"/>
            </a:pPr>
            <a:r>
              <a:rPr b="1" dirty="0" err="1"/>
              <a:t>Менингит</a:t>
            </a:r>
            <a:r>
              <a:rPr b="1" dirty="0"/>
              <a:t> </a:t>
            </a:r>
            <a:r>
              <a:rPr dirty="0"/>
              <a:t>= </a:t>
            </a:r>
            <a:r>
              <a:rPr dirty="0" err="1"/>
              <a:t>инфекция</a:t>
            </a:r>
            <a:r>
              <a:rPr dirty="0"/>
              <a:t> </a:t>
            </a:r>
            <a:r>
              <a:rPr dirty="0" err="1"/>
              <a:t>головного</a:t>
            </a:r>
            <a:r>
              <a:rPr dirty="0"/>
              <a:t> </a:t>
            </a:r>
            <a:r>
              <a:rPr dirty="0" err="1"/>
              <a:t>мозга</a:t>
            </a:r>
            <a:r>
              <a:rPr dirty="0"/>
              <a:t> и/</a:t>
            </a:r>
            <a:r>
              <a:rPr dirty="0" err="1"/>
              <a:t>или</a:t>
            </a:r>
            <a:r>
              <a:rPr dirty="0"/>
              <a:t> </a:t>
            </a:r>
            <a:r>
              <a:rPr dirty="0" err="1"/>
              <a:t>нервной</a:t>
            </a:r>
            <a:r>
              <a:rPr dirty="0"/>
              <a:t> </a:t>
            </a:r>
            <a:r>
              <a:rPr dirty="0" err="1"/>
              <a:t>системы</a:t>
            </a:r>
            <a:r>
              <a:rPr dirty="0"/>
              <a:t>, </a:t>
            </a:r>
            <a:r>
              <a:rPr dirty="0" err="1"/>
              <a:t>которая</a:t>
            </a:r>
            <a:r>
              <a:rPr dirty="0"/>
              <a:t> </a:t>
            </a:r>
            <a:r>
              <a:rPr dirty="0" err="1"/>
              <a:t>может</a:t>
            </a:r>
            <a:r>
              <a:rPr dirty="0"/>
              <a:t> </a:t>
            </a:r>
            <a:r>
              <a:rPr dirty="0" err="1"/>
              <a:t>привести</a:t>
            </a:r>
            <a:r>
              <a:rPr dirty="0"/>
              <a:t> к </a:t>
            </a:r>
            <a:r>
              <a:rPr dirty="0" err="1"/>
              <a:t>летальному</a:t>
            </a:r>
            <a:r>
              <a:rPr dirty="0"/>
              <a:t> </a:t>
            </a:r>
            <a:r>
              <a:rPr dirty="0" err="1"/>
              <a:t>исходу</a:t>
            </a:r>
            <a:r>
              <a:rPr dirty="0"/>
              <a:t>. </a:t>
            </a:r>
            <a:r>
              <a:rPr dirty="0" err="1"/>
              <a:t>Менингит</a:t>
            </a:r>
            <a:r>
              <a:rPr dirty="0"/>
              <a:t> </a:t>
            </a:r>
            <a:r>
              <a:rPr dirty="0" err="1"/>
              <a:t>может</a:t>
            </a:r>
            <a:r>
              <a:rPr dirty="0"/>
              <a:t> </a:t>
            </a:r>
            <a:r>
              <a:rPr dirty="0" err="1"/>
              <a:t>быть</a:t>
            </a:r>
            <a:r>
              <a:rPr dirty="0"/>
              <a:t> </a:t>
            </a:r>
            <a:r>
              <a:rPr dirty="0" err="1"/>
              <a:t>вызван</a:t>
            </a:r>
            <a:r>
              <a:rPr dirty="0"/>
              <a:t> </a:t>
            </a:r>
            <a:r>
              <a:rPr lang="ru-RU" dirty="0"/>
              <a:t>множеством различных патогенов</a:t>
            </a:r>
            <a:r>
              <a:rPr dirty="0"/>
              <a:t>. </a:t>
            </a:r>
            <a:endParaRPr sz="1600" dirty="0"/>
          </a:p>
        </p:txBody>
      </p:sp>
      <p:sp>
        <p:nvSpPr>
          <p:cNvPr id="136" name="Google Shape;136;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66"/>
        <p:cNvGrpSpPr/>
        <p:nvPr/>
      </p:nvGrpSpPr>
      <p:grpSpPr>
        <a:xfrm>
          <a:off x="0" y="0"/>
          <a:ext cx="0" cy="0"/>
          <a:chOff x="0" y="0"/>
          <a:chExt cx="0" cy="0"/>
        </a:xfrm>
      </p:grpSpPr>
      <p:sp>
        <p:nvSpPr>
          <p:cNvPr id="767" name="Google Shape;767;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dirty="0" err="1"/>
              <a:t>Статья</a:t>
            </a:r>
            <a:r>
              <a:rPr dirty="0"/>
              <a:t> 3. </a:t>
            </a:r>
            <a:r>
              <a:rPr lang="ru-RU" dirty="0"/>
              <a:t>Распространенные мнения о вакцинах и способы развеять опасения</a:t>
            </a:r>
            <a:endParaRPr dirty="0"/>
          </a:p>
        </p:txBody>
      </p:sp>
      <p:sp>
        <p:nvSpPr>
          <p:cNvPr id="769" name="Google Shape;769;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200"/>
              </a:spcAft>
              <a:buSzPts val="1800"/>
              <a:buNone/>
              <a:defRPr sz="1450" i="1">
                <a:solidFill>
                  <a:schemeClr val="dk1"/>
                </a:solidFill>
              </a:defRPr>
            </a:pPr>
            <a:r>
              <a:rPr sz="1300" dirty="0"/>
              <a:t>«Я </a:t>
            </a:r>
            <a:r>
              <a:rPr sz="1300" dirty="0" err="1"/>
              <a:t>отказываюсь</a:t>
            </a:r>
            <a:r>
              <a:rPr sz="1300" dirty="0"/>
              <a:t> </a:t>
            </a:r>
            <a:r>
              <a:rPr sz="1300" dirty="0" err="1"/>
              <a:t>от</a:t>
            </a:r>
            <a:r>
              <a:rPr sz="1300" dirty="0"/>
              <a:t> </a:t>
            </a:r>
            <a:r>
              <a:rPr sz="1300" dirty="0" err="1"/>
              <a:t>вакцин</a:t>
            </a:r>
            <a:r>
              <a:rPr sz="1300" dirty="0"/>
              <a:t>, </a:t>
            </a:r>
            <a:r>
              <a:rPr sz="1300" dirty="0" err="1"/>
              <a:t>потому</a:t>
            </a:r>
            <a:r>
              <a:rPr sz="1300" dirty="0"/>
              <a:t> </a:t>
            </a:r>
            <a:r>
              <a:rPr sz="1300" dirty="0" err="1"/>
              <a:t>что</a:t>
            </a:r>
            <a:r>
              <a:rPr sz="1300" dirty="0"/>
              <a:t> </a:t>
            </a:r>
            <a:r>
              <a:rPr sz="1300" dirty="0" err="1"/>
              <a:t>это</a:t>
            </a:r>
            <a:r>
              <a:rPr sz="1300" dirty="0"/>
              <a:t> </a:t>
            </a:r>
            <a:r>
              <a:rPr sz="1300" dirty="0" err="1"/>
              <a:t>мой</a:t>
            </a:r>
            <a:r>
              <a:rPr sz="1300" dirty="0"/>
              <a:t> </a:t>
            </a:r>
            <a:r>
              <a:rPr sz="1300" dirty="0" err="1"/>
              <a:t>выбор</a:t>
            </a:r>
            <a:r>
              <a:rPr sz="1300" dirty="0"/>
              <a:t>, и я </a:t>
            </a:r>
            <a:r>
              <a:rPr sz="1300" dirty="0" err="1"/>
              <a:t>свободен</a:t>
            </a:r>
            <a:r>
              <a:rPr sz="1300" dirty="0"/>
              <a:t> </a:t>
            </a:r>
            <a:r>
              <a:rPr lang="ru-RU" sz="1300" dirty="0"/>
              <a:t>в нем</a:t>
            </a:r>
            <a:r>
              <a:rPr sz="1300" dirty="0"/>
              <a:t>. </a:t>
            </a:r>
            <a:r>
              <a:rPr sz="1300" dirty="0" err="1"/>
              <a:t>Вакцинация</a:t>
            </a:r>
            <a:r>
              <a:rPr sz="1300" dirty="0"/>
              <a:t> </a:t>
            </a:r>
            <a:r>
              <a:rPr sz="1300" dirty="0" err="1"/>
              <a:t>нарушает</a:t>
            </a:r>
            <a:r>
              <a:rPr sz="1300" dirty="0"/>
              <a:t> </a:t>
            </a:r>
            <a:r>
              <a:rPr sz="1300" dirty="0" err="1"/>
              <a:t>мое</a:t>
            </a:r>
            <a:r>
              <a:rPr sz="1300" dirty="0"/>
              <a:t> </a:t>
            </a:r>
            <a:r>
              <a:rPr sz="1300" dirty="0" err="1"/>
              <a:t>право</a:t>
            </a:r>
            <a:r>
              <a:rPr sz="1300" dirty="0"/>
              <a:t> </a:t>
            </a:r>
            <a:r>
              <a:rPr sz="1300" dirty="0" err="1"/>
              <a:t>решать</a:t>
            </a:r>
            <a:r>
              <a:rPr sz="1300" dirty="0"/>
              <a:t>, </a:t>
            </a:r>
            <a:r>
              <a:rPr sz="1300" dirty="0" err="1"/>
              <a:t>что</a:t>
            </a:r>
            <a:r>
              <a:rPr sz="1300" dirty="0"/>
              <a:t> </a:t>
            </a:r>
            <a:r>
              <a:rPr sz="1300" dirty="0" err="1"/>
              <a:t>попадает</a:t>
            </a:r>
            <a:r>
              <a:rPr sz="1300" dirty="0"/>
              <a:t> в </a:t>
            </a:r>
            <a:r>
              <a:rPr sz="1300" dirty="0" err="1"/>
              <a:t>мой</a:t>
            </a:r>
            <a:r>
              <a:rPr sz="1300" dirty="0"/>
              <a:t> </a:t>
            </a:r>
            <a:r>
              <a:rPr sz="1300" dirty="0" err="1"/>
              <a:t>организм</a:t>
            </a:r>
            <a:r>
              <a:rPr sz="1300" dirty="0"/>
              <a:t>».</a:t>
            </a:r>
            <a:endParaRPr sz="1300" dirty="0">
              <a:solidFill>
                <a:schemeClr val="dk1"/>
              </a:solidFill>
            </a:endParaRPr>
          </a:p>
        </p:txBody>
      </p:sp>
      <p:sp>
        <p:nvSpPr>
          <p:cNvPr id="770" name="Google Shape;770;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
        <p:nvSpPr>
          <p:cNvPr id="771" name="Google Shape;771;p74"/>
          <p:cNvSpPr/>
          <p:nvPr/>
        </p:nvSpPr>
        <p:spPr>
          <a:xfrm flipH="1">
            <a:off x="1050300" y="3147725"/>
            <a:ext cx="7141800" cy="1379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lvl="0">
              <a:lnSpc>
                <a:spcPct val="115000"/>
              </a:lnSpc>
              <a:spcAft>
                <a:spcPts val="1200"/>
              </a:spcAft>
              <a:buSzPts val="1400"/>
              <a:defRPr sz="1400">
                <a:solidFill>
                  <a:schemeClr val="dk1"/>
                </a:solidFill>
                <a:latin typeface="Roboto"/>
                <a:ea typeface="Roboto"/>
                <a:cs typeface="Roboto"/>
                <a:sym typeface="Roboto"/>
              </a:defRPr>
            </a:pPr>
            <a:r>
              <a:rPr sz="1300" dirty="0" err="1">
                <a:latin typeface="+mj-lt"/>
              </a:rPr>
              <a:t>Вы</a:t>
            </a:r>
            <a:r>
              <a:rPr sz="1300" dirty="0">
                <a:latin typeface="+mj-lt"/>
              </a:rPr>
              <a:t> </a:t>
            </a:r>
            <a:r>
              <a:rPr sz="1300" dirty="0" err="1">
                <a:latin typeface="+mj-lt"/>
              </a:rPr>
              <a:t>имеете</a:t>
            </a:r>
            <a:r>
              <a:rPr sz="1300" dirty="0">
                <a:latin typeface="+mj-lt"/>
              </a:rPr>
              <a:t> </a:t>
            </a:r>
            <a:r>
              <a:rPr sz="1300" dirty="0" err="1">
                <a:latin typeface="+mj-lt"/>
              </a:rPr>
              <a:t>право</a:t>
            </a:r>
            <a:r>
              <a:rPr sz="1300" dirty="0">
                <a:latin typeface="+mj-lt"/>
              </a:rPr>
              <a:t> </a:t>
            </a:r>
            <a:r>
              <a:rPr sz="1300" dirty="0" err="1">
                <a:latin typeface="+mj-lt"/>
              </a:rPr>
              <a:t>самостоятельно</a:t>
            </a:r>
            <a:r>
              <a:rPr sz="1300" dirty="0">
                <a:latin typeface="+mj-lt"/>
              </a:rPr>
              <a:t> </a:t>
            </a:r>
            <a:r>
              <a:rPr lang="ru-RU" sz="1300" dirty="0">
                <a:latin typeface="+mj-lt"/>
              </a:rPr>
              <a:t>принимать </a:t>
            </a:r>
            <a:r>
              <a:rPr sz="1300" dirty="0" err="1">
                <a:latin typeface="+mj-lt"/>
              </a:rPr>
              <a:t>реш</a:t>
            </a:r>
            <a:r>
              <a:rPr lang="ru-RU" sz="1300" dirty="0" err="1">
                <a:latin typeface="+mj-lt"/>
              </a:rPr>
              <a:t>ение</a:t>
            </a:r>
            <a:r>
              <a:rPr lang="ru-RU" sz="1300" dirty="0">
                <a:latin typeface="+mj-lt"/>
              </a:rPr>
              <a:t> о необходимости </a:t>
            </a:r>
            <a:r>
              <a:rPr sz="1300" dirty="0" err="1">
                <a:latin typeface="+mj-lt"/>
              </a:rPr>
              <a:t>медицинско</a:t>
            </a:r>
            <a:r>
              <a:rPr lang="ru-RU" sz="1300" dirty="0">
                <a:latin typeface="+mj-lt"/>
              </a:rPr>
              <a:t>й</a:t>
            </a:r>
            <a:r>
              <a:rPr sz="1300" dirty="0">
                <a:latin typeface="+mj-lt"/>
              </a:rPr>
              <a:t> </a:t>
            </a:r>
            <a:r>
              <a:rPr lang="ru-RU" sz="1300" dirty="0">
                <a:latin typeface="+mj-lt"/>
              </a:rPr>
              <a:t>помощи вам</a:t>
            </a:r>
            <a:r>
              <a:rPr sz="1300" dirty="0">
                <a:latin typeface="+mj-lt"/>
              </a:rPr>
              <a:t>. </a:t>
            </a:r>
            <a:r>
              <a:rPr lang="ru-RU" sz="1300" dirty="0">
                <a:latin typeface="+mj-lt"/>
              </a:rPr>
              <a:t>Выбор в пользу вакцинации расширяет ваши возможности, поскольку помогает защитить вас от серьезных заболеваний</a:t>
            </a:r>
            <a:r>
              <a:rPr sz="1300" dirty="0">
                <a:latin typeface="+mj-lt"/>
              </a:rPr>
              <a:t>. </a:t>
            </a:r>
            <a:r>
              <a:rPr lang="ru-RU" sz="1300" dirty="0">
                <a:latin typeface="+mj-lt"/>
              </a:rPr>
              <a:t>Ваш выбор в пользу вакцинации также помогает вам защитить от болезни своих близких и других людей</a:t>
            </a:r>
            <a:r>
              <a:rPr sz="1300" dirty="0">
                <a:latin typeface="+mj-lt"/>
              </a:rPr>
              <a:t>. </a:t>
            </a:r>
            <a:r>
              <a:rPr lang="ru-RU" sz="1300" dirty="0">
                <a:latin typeface="+mj-lt"/>
              </a:rPr>
              <a:t>Делая прививку, вы реализуете свое право человека на здоровье</a:t>
            </a:r>
            <a:r>
              <a:rPr sz="1300" dirty="0">
                <a:latin typeface="+mj-lt"/>
              </a:rPr>
              <a:t>. </a:t>
            </a:r>
            <a:endParaRPr sz="1300" b="0" i="0" u="none" strike="noStrike" cap="none" dirty="0">
              <a:solidFill>
                <a:schemeClr val="dk1"/>
              </a:solidFill>
              <a:latin typeface="+mj-lt"/>
              <a:sym typeface="Arial"/>
            </a:endParaRPr>
          </a:p>
        </p:txBody>
      </p:sp>
      <p:sp>
        <p:nvSpPr>
          <p:cNvPr id="772" name="Google Shape;772;p74"/>
          <p:cNvSpPr txBox="1"/>
          <p:nvPr/>
        </p:nvSpPr>
        <p:spPr>
          <a:xfrm>
            <a:off x="824643" y="2307985"/>
            <a:ext cx="7691058" cy="10021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50"/>
              <a:buFont typeface="Arial"/>
              <a:buNone/>
              <a:defRPr sz="1250">
                <a:solidFill>
                  <a:schemeClr val="dk2"/>
                </a:solidFill>
                <a:latin typeface="Arial"/>
                <a:ea typeface="Arial"/>
                <a:cs typeface="Arial"/>
                <a:sym typeface="Arial"/>
              </a:defRPr>
            </a:pPr>
            <a:r>
              <a:rPr dirty="0" err="1"/>
              <a:t>Важно</a:t>
            </a:r>
            <a:r>
              <a:rPr dirty="0"/>
              <a:t> </a:t>
            </a:r>
            <a:r>
              <a:rPr dirty="0" err="1"/>
              <a:t>призна</a:t>
            </a:r>
            <a:r>
              <a:rPr lang="ru-RU" dirty="0" err="1"/>
              <a:t>ва</a:t>
            </a:r>
            <a:r>
              <a:rPr dirty="0" err="1"/>
              <a:t>ть</a:t>
            </a:r>
            <a:r>
              <a:rPr dirty="0"/>
              <a:t> </a:t>
            </a:r>
            <a:r>
              <a:rPr dirty="0" err="1"/>
              <a:t>право</a:t>
            </a:r>
            <a:r>
              <a:rPr dirty="0"/>
              <a:t> </a:t>
            </a:r>
            <a:r>
              <a:rPr dirty="0" err="1"/>
              <a:t>людей</a:t>
            </a:r>
            <a:r>
              <a:rPr dirty="0"/>
              <a:t> </a:t>
            </a:r>
            <a:r>
              <a:rPr lang="ru-RU" dirty="0"/>
              <a:t>самим </a:t>
            </a:r>
            <a:r>
              <a:rPr dirty="0" err="1"/>
              <a:t>реш</a:t>
            </a:r>
            <a:r>
              <a:rPr lang="ru-RU" dirty="0" err="1"/>
              <a:t>ать</a:t>
            </a:r>
            <a:r>
              <a:rPr dirty="0"/>
              <a:t> о </a:t>
            </a:r>
            <a:r>
              <a:rPr lang="ru-RU" dirty="0"/>
              <a:t>необходимости </a:t>
            </a:r>
            <a:r>
              <a:rPr dirty="0" err="1"/>
              <a:t>медицинско</a:t>
            </a:r>
            <a:r>
              <a:rPr lang="ru-RU" dirty="0"/>
              <a:t>й помощи</a:t>
            </a:r>
            <a:r>
              <a:rPr dirty="0"/>
              <a:t>. </a:t>
            </a:r>
            <a:r>
              <a:rPr dirty="0" err="1"/>
              <a:t>Людей</a:t>
            </a:r>
            <a:r>
              <a:rPr dirty="0"/>
              <a:t> </a:t>
            </a:r>
            <a:r>
              <a:rPr dirty="0" err="1"/>
              <a:t>нельзя</a:t>
            </a:r>
            <a:r>
              <a:rPr dirty="0"/>
              <a:t> </a:t>
            </a:r>
            <a:r>
              <a:rPr dirty="0" err="1"/>
              <a:t>принуждать</a:t>
            </a:r>
            <a:r>
              <a:rPr dirty="0"/>
              <a:t> </a:t>
            </a:r>
            <a:r>
              <a:rPr dirty="0" err="1"/>
              <a:t>или</a:t>
            </a:r>
            <a:r>
              <a:rPr dirty="0"/>
              <a:t> </a:t>
            </a:r>
            <a:r>
              <a:rPr lang="ru-RU" dirty="0"/>
              <a:t>заставлять</a:t>
            </a:r>
            <a:r>
              <a:rPr dirty="0"/>
              <a:t> </a:t>
            </a:r>
            <a:r>
              <a:rPr lang="ru-RU" dirty="0"/>
              <a:t>принимать решения по медицинским вопросам, </a:t>
            </a:r>
            <a:r>
              <a:rPr dirty="0" err="1"/>
              <a:t>включая</a:t>
            </a:r>
            <a:r>
              <a:rPr dirty="0"/>
              <a:t> </a:t>
            </a:r>
            <a:r>
              <a:rPr dirty="0" err="1"/>
              <a:t>вакцинацию</a:t>
            </a:r>
            <a:r>
              <a:rPr dirty="0"/>
              <a:t>.</a:t>
            </a:r>
            <a:endParaRPr sz="1000" b="0" i="0" u="none" strike="noStrike" cap="none" dirty="0">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76"/>
        <p:cNvGrpSpPr/>
        <p:nvPr/>
      </p:nvGrpSpPr>
      <p:grpSpPr>
        <a:xfrm>
          <a:off x="0" y="0"/>
          <a:ext cx="0" cy="0"/>
          <a:chOff x="0" y="0"/>
          <a:chExt cx="0" cy="0"/>
        </a:xfrm>
      </p:grpSpPr>
      <p:sp>
        <p:nvSpPr>
          <p:cNvPr id="777" name="Google Shape;777;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Оценка</a:t>
            </a:r>
            <a:r>
              <a:rPr dirty="0"/>
              <a:t>/</a:t>
            </a:r>
            <a:r>
              <a:rPr lang="ru-RU" dirty="0"/>
              <a:t>размышление</a:t>
            </a:r>
            <a:endParaRPr b="1" dirty="0"/>
          </a:p>
        </p:txBody>
      </p:sp>
      <p:sp>
        <p:nvSpPr>
          <p:cNvPr id="778" name="Google Shape;778;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defRPr sz="1650" b="1"/>
            </a:pPr>
            <a:r>
              <a:rPr dirty="0" err="1"/>
              <a:t>Пример</a:t>
            </a:r>
            <a:r>
              <a:rPr lang="ru-RU" dirty="0"/>
              <a:t> из практики</a:t>
            </a:r>
            <a:r>
              <a:rPr dirty="0"/>
              <a:t>: </a:t>
            </a:r>
            <a:r>
              <a:rPr lang="ru-RU" b="1" dirty="0"/>
              <a:t>вы разговариваете с одним из заключенных тюрьмы, в которой вы работаете.</a:t>
            </a:r>
            <a:r>
              <a:rPr lang="ru-RU" dirty="0"/>
              <a:t> </a:t>
            </a:r>
            <a:r>
              <a:rPr lang="ru-RU" b="1" dirty="0"/>
              <a:t>Они говорят вам, что, по их мнению, вакцины существуют только для того, чтобы крупные фармацевтические компании зарабатывали деньги, и что они не хотят делать прививки, потому что они достаточно сильны, чтобы побороть болезнь естественным путем.</a:t>
            </a:r>
            <a:r>
              <a:rPr lang="ru-RU" dirty="0"/>
              <a:t> </a:t>
            </a:r>
            <a:r>
              <a:rPr lang="ru-RU" b="1" dirty="0"/>
              <a:t>Как бы вы им ответили?</a:t>
            </a:r>
            <a:endParaRPr lang="ru-RU" dirty="0"/>
          </a:p>
          <a:p>
            <a:pPr marL="0" lvl="0" indent="0" algn="l" rtl="0">
              <a:lnSpc>
                <a:spcPct val="140000"/>
              </a:lnSpc>
              <a:spcBef>
                <a:spcPts val="0"/>
              </a:spcBef>
              <a:spcAft>
                <a:spcPts val="0"/>
              </a:spcAft>
              <a:buSzPts val="1800"/>
              <a:buNone/>
              <a:defRPr sz="1650" b="1"/>
            </a:pPr>
            <a:endParaRPr sz="1650" b="1" dirty="0"/>
          </a:p>
          <a:p>
            <a:pPr marL="0" lvl="0" indent="0" algn="l" rtl="0">
              <a:lnSpc>
                <a:spcPct val="140000"/>
              </a:lnSpc>
              <a:spcBef>
                <a:spcPts val="800"/>
              </a:spcBef>
              <a:spcAft>
                <a:spcPts val="800"/>
              </a:spcAft>
              <a:buClr>
                <a:schemeClr val="dk1"/>
              </a:buClr>
              <a:buSzPts val="1100"/>
              <a:buFont typeface="Arial"/>
              <a:buNone/>
            </a:pPr>
            <a:endParaRPr sz="1650" b="1" dirty="0"/>
          </a:p>
        </p:txBody>
      </p:sp>
      <p:sp>
        <p:nvSpPr>
          <p:cNvPr id="779" name="Google Shape;779;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7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3"/>
        <p:cNvGrpSpPr/>
        <p:nvPr/>
      </p:nvGrpSpPr>
      <p:grpSpPr>
        <a:xfrm>
          <a:off x="0" y="0"/>
          <a:ext cx="0" cy="0"/>
          <a:chOff x="0" y="0"/>
          <a:chExt cx="0" cy="0"/>
        </a:xfrm>
      </p:grpSpPr>
      <p:sp>
        <p:nvSpPr>
          <p:cNvPr id="784" name="Google Shape;784;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t>Оценка/размышление: предлагаемый ответ</a:t>
            </a:r>
            <a:endParaRPr b="1"/>
          </a:p>
        </p:txBody>
      </p:sp>
      <p:sp>
        <p:nvSpPr>
          <p:cNvPr id="785" name="Google Shape;785;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85000" lnSpcReduction="20000"/>
          </a:bodyPr>
          <a:lstStyle/>
          <a:p>
            <a:pPr marL="0" lvl="0" indent="0">
              <a:lnSpc>
                <a:spcPct val="140000"/>
              </a:lnSpc>
              <a:buClr>
                <a:schemeClr val="dk1"/>
              </a:buClr>
              <a:buSzPct val="76720"/>
              <a:buNone/>
              <a:defRPr sz="1433"/>
            </a:pPr>
            <a:r>
              <a:rPr u="sng" dirty="0" err="1"/>
              <a:t>Предлагаемый</a:t>
            </a:r>
            <a:r>
              <a:rPr u="sng" dirty="0"/>
              <a:t> </a:t>
            </a:r>
            <a:r>
              <a:rPr u="sng" dirty="0" err="1"/>
              <a:t>ответ</a:t>
            </a:r>
            <a:r>
              <a:rPr u="sng" dirty="0"/>
              <a:t>:</a:t>
            </a:r>
            <a:r>
              <a:rPr dirty="0"/>
              <a:t> </a:t>
            </a:r>
            <a:r>
              <a:rPr lang="ru-RU" dirty="0"/>
              <a:t>важно сначала успокоить того, с кем вы ведете этот разговор, и выслушать, что он скажет. Всегда подходите к разговору открыто и без осуждения</a:t>
            </a:r>
            <a:r>
              <a:rPr dirty="0"/>
              <a:t>. </a:t>
            </a:r>
            <a:r>
              <a:rPr lang="ru-RU" dirty="0"/>
              <a:t>Вы можете объяснить, что вакцины разрабатываются фармацевтическими компаниями, но окончательное решение о том, будут они лицензированы или нет, принимают независимые ученые и национальные правительства</a:t>
            </a:r>
            <a:r>
              <a:rPr dirty="0"/>
              <a:t>. </a:t>
            </a:r>
            <a:r>
              <a:rPr lang="ru-RU" dirty="0"/>
              <a:t>Таким образом, фармацевтические компании смогут продавать только те вакцины, которые безопасны и эффективно предотвращают болезнь. Фармацевтические компании будут получать финансовую прибыль от вакцин, но в конечном итоге вакцины разрабатываются для того, чтобы защитить нас от болезней и спасти жизни. Если бы они не были необходимы, правительство не рекомендовало бы нам их делать</a:t>
            </a:r>
            <a:r>
              <a:rPr dirty="0"/>
              <a:t>. </a:t>
            </a:r>
            <a:r>
              <a:rPr lang="ru-RU" dirty="0"/>
              <a:t> </a:t>
            </a:r>
            <a:endParaRPr sz="1433" dirty="0"/>
          </a:p>
          <a:p>
            <a:pPr marL="0" lvl="0" indent="0">
              <a:lnSpc>
                <a:spcPct val="140000"/>
              </a:lnSpc>
              <a:spcBef>
                <a:spcPts val="800"/>
              </a:spcBef>
              <a:spcAft>
                <a:spcPts val="800"/>
              </a:spcAft>
              <a:buClr>
                <a:schemeClr val="dk1"/>
              </a:buClr>
              <a:buSzPct val="76720"/>
              <a:buNone/>
              <a:defRPr sz="1433"/>
            </a:pPr>
            <a:r>
              <a:rPr lang="ru-RU" dirty="0"/>
              <a:t>Вакцины очень хорошо помогают снизить уровень заболеваемости среди населения. Это означает, что мы часто не видим реальных последствий болезней, которые можно предотвратить с помощью вакцин, например кори</a:t>
            </a:r>
            <a:r>
              <a:rPr dirty="0"/>
              <a:t>. </a:t>
            </a:r>
            <a:r>
              <a:rPr lang="ru-RU" dirty="0"/>
              <a:t>Поэтому они кажутся безобидными и не представляют угрозы. Однако без вакцинации от болезней, таких как корь, умирало бы больше людей. По оценкам, один из 5 000 человек, заболевших корью, умирает. Таким образом, эти заболевания очень серьезны и могут быть смертельно опасны, если мы не защитим себя с помощью вакцинации</a:t>
            </a:r>
            <a:r>
              <a:rPr i="1" dirty="0"/>
              <a:t>. </a:t>
            </a:r>
            <a:endParaRPr sz="165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9"/>
        <p:cNvGrpSpPr/>
        <p:nvPr/>
      </p:nvGrpSpPr>
      <p:grpSpPr>
        <a:xfrm>
          <a:off x="0" y="0"/>
          <a:ext cx="0" cy="0"/>
          <a:chOff x="0" y="0"/>
          <a:chExt cx="0" cy="0"/>
        </a:xfrm>
      </p:grpSpPr>
      <p:sp>
        <p:nvSpPr>
          <p:cNvPr id="790" name="Google Shape;790;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err="1"/>
              <a:t>Статья</a:t>
            </a:r>
            <a:r>
              <a:rPr dirty="0"/>
              <a:t> 4. </a:t>
            </a:r>
            <a:r>
              <a:rPr lang="ru-RU" dirty="0"/>
              <a:t>Полезные м</a:t>
            </a:r>
            <a:r>
              <a:rPr dirty="0" err="1"/>
              <a:t>атериалы</a:t>
            </a:r>
            <a:endParaRPr b="1" dirty="0"/>
          </a:p>
        </p:txBody>
      </p:sp>
      <p:sp>
        <p:nvSpPr>
          <p:cNvPr id="791" name="Google Shape;791;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defRPr sz="1650" b="1"/>
            </a:pPr>
            <a:r>
              <a:rPr lang="ru-RU" dirty="0"/>
              <a:t>Информирование о</a:t>
            </a:r>
            <a:r>
              <a:rPr dirty="0"/>
              <a:t> </a:t>
            </a:r>
            <a:r>
              <a:rPr dirty="0" err="1"/>
              <a:t>вакцин</a:t>
            </a:r>
            <a:r>
              <a:rPr lang="ru-RU" dirty="0"/>
              <a:t>е</a:t>
            </a:r>
            <a:r>
              <a:rPr dirty="0"/>
              <a:t>:</a:t>
            </a:r>
            <a:endParaRPr sz="1650" b="1" dirty="0"/>
          </a:p>
          <a:p>
            <a:pPr marL="0" lvl="0" indent="0" algn="l" rtl="0">
              <a:lnSpc>
                <a:spcPct val="115000"/>
              </a:lnSpc>
              <a:spcBef>
                <a:spcPts val="1200"/>
              </a:spcBef>
              <a:spcAft>
                <a:spcPts val="0"/>
              </a:spcAft>
              <a:buSzPts val="1800"/>
              <a:buNone/>
              <a:defRPr sz="1250" u="sng">
                <a:solidFill>
                  <a:schemeClr val="hlink"/>
                </a:solidFill>
                <a:hlinkClick r:id="rId3"/>
              </a:defRPr>
            </a:pPr>
            <a:r>
              <a:rPr lang="ru-RU" dirty="0"/>
              <a:t>Другие</a:t>
            </a:r>
            <a:r>
              <a:rPr dirty="0"/>
              <a:t> </a:t>
            </a:r>
            <a:r>
              <a:rPr lang="ru-RU" dirty="0"/>
              <a:t>причины сложившихся установок </a:t>
            </a:r>
            <a:r>
              <a:rPr dirty="0"/>
              <a:t>и </a:t>
            </a:r>
            <a:r>
              <a:rPr lang="ru-RU" dirty="0"/>
              <a:t>способы развеять их</a:t>
            </a:r>
            <a:r>
              <a:rPr dirty="0"/>
              <a:t> (</a:t>
            </a:r>
            <a:r>
              <a:rPr dirty="0" err="1"/>
              <a:t>Jitsuvax</a:t>
            </a:r>
            <a:r>
              <a:rPr dirty="0"/>
              <a:t>)</a:t>
            </a:r>
            <a:endParaRPr sz="1250" b="1" dirty="0">
              <a:solidFill>
                <a:schemeClr val="accent1"/>
              </a:solidFill>
            </a:endParaRPr>
          </a:p>
          <a:p>
            <a:pPr marL="0" lvl="0" indent="0" algn="l" rtl="0">
              <a:lnSpc>
                <a:spcPct val="140000"/>
              </a:lnSpc>
              <a:spcBef>
                <a:spcPts val="1200"/>
              </a:spcBef>
              <a:spcAft>
                <a:spcPts val="0"/>
              </a:spcAft>
              <a:buSzPts val="1800"/>
              <a:buNone/>
              <a:defRPr sz="1250" u="sng">
                <a:solidFill>
                  <a:schemeClr val="hlink"/>
                </a:solidFill>
                <a:hlinkClick r:id="rId4"/>
              </a:defRPr>
            </a:pPr>
            <a:r>
              <a:rPr dirty="0" err="1"/>
              <a:t>Как</a:t>
            </a:r>
            <a:r>
              <a:rPr dirty="0"/>
              <a:t> </a:t>
            </a:r>
            <a:r>
              <a:rPr dirty="0" err="1"/>
              <a:t>реагировать</a:t>
            </a:r>
            <a:r>
              <a:rPr dirty="0"/>
              <a:t> </a:t>
            </a:r>
            <a:r>
              <a:rPr dirty="0" err="1"/>
              <a:t>на</a:t>
            </a:r>
            <a:r>
              <a:rPr dirty="0"/>
              <a:t> </a:t>
            </a:r>
            <a:r>
              <a:rPr dirty="0" err="1"/>
              <a:t>публично</a:t>
            </a:r>
            <a:r>
              <a:rPr lang="ru-RU" dirty="0"/>
              <a:t>е </a:t>
            </a:r>
            <a:r>
              <a:rPr dirty="0" err="1"/>
              <a:t>отрицание</a:t>
            </a:r>
            <a:r>
              <a:rPr dirty="0"/>
              <a:t> </a:t>
            </a:r>
            <a:r>
              <a:rPr dirty="0" err="1"/>
              <a:t>вакцин</a:t>
            </a:r>
            <a:r>
              <a:rPr dirty="0"/>
              <a:t> (ВОЗ)</a:t>
            </a:r>
            <a:endParaRPr sz="1250" b="1" dirty="0">
              <a:solidFill>
                <a:schemeClr val="accent1"/>
              </a:solidFill>
            </a:endParaRPr>
          </a:p>
          <a:p>
            <a:pPr marL="0" lvl="0" indent="0" algn="l" rtl="0">
              <a:lnSpc>
                <a:spcPct val="140000"/>
              </a:lnSpc>
              <a:spcBef>
                <a:spcPts val="800"/>
              </a:spcBef>
              <a:spcAft>
                <a:spcPts val="0"/>
              </a:spcAft>
              <a:buSzPts val="1800"/>
              <a:buNone/>
            </a:pPr>
            <a:endParaRPr sz="1250" b="1" dirty="0">
              <a:solidFill>
                <a:schemeClr val="accent1"/>
              </a:solidFill>
            </a:endParaRPr>
          </a:p>
          <a:p>
            <a:pPr marL="0" lvl="0" indent="0" algn="l" rtl="0">
              <a:lnSpc>
                <a:spcPct val="140000"/>
              </a:lnSpc>
              <a:spcBef>
                <a:spcPts val="800"/>
              </a:spcBef>
              <a:spcAft>
                <a:spcPts val="0"/>
              </a:spcAft>
              <a:buSzPts val="1800"/>
              <a:buNone/>
              <a:defRPr sz="1650" b="1"/>
            </a:pPr>
            <a:r>
              <a:rPr lang="ru-RU" dirty="0"/>
              <a:t>Сведения </a:t>
            </a:r>
            <a:r>
              <a:rPr dirty="0"/>
              <a:t>о </a:t>
            </a:r>
            <a:r>
              <a:rPr dirty="0" err="1"/>
              <a:t>вакцин</a:t>
            </a:r>
            <a:r>
              <a:rPr lang="ru-RU" dirty="0"/>
              <a:t>е:</a:t>
            </a:r>
            <a:endParaRPr sz="1650" b="1" dirty="0"/>
          </a:p>
          <a:p>
            <a:pPr marL="0" lvl="0" indent="0" algn="l" rtl="0">
              <a:lnSpc>
                <a:spcPct val="140000"/>
              </a:lnSpc>
              <a:spcBef>
                <a:spcPts val="800"/>
              </a:spcBef>
              <a:spcAft>
                <a:spcPts val="0"/>
              </a:spcAft>
              <a:buSzPts val="1800"/>
              <a:buNone/>
              <a:defRPr sz="1250" u="sng">
                <a:solidFill>
                  <a:schemeClr val="hlink"/>
                </a:solidFill>
                <a:hlinkClick r:id="rId5"/>
              </a:defRPr>
            </a:pPr>
            <a:r>
              <a:rPr sz="1300" dirty="0" err="1">
                <a:latin typeface="+mj-lt"/>
              </a:rPr>
              <a:t>Руководство</a:t>
            </a:r>
            <a:r>
              <a:rPr sz="1300" dirty="0">
                <a:latin typeface="+mj-lt"/>
              </a:rPr>
              <a:t> </a:t>
            </a:r>
            <a:r>
              <a:rPr sz="1300" dirty="0" err="1">
                <a:latin typeface="+mj-lt"/>
              </a:rPr>
              <a:t>по</a:t>
            </a:r>
            <a:r>
              <a:rPr sz="1300" dirty="0">
                <a:latin typeface="+mj-lt"/>
              </a:rPr>
              <a:t> </a:t>
            </a:r>
            <a:r>
              <a:rPr sz="1300" dirty="0" err="1">
                <a:latin typeface="+mj-lt"/>
              </a:rPr>
              <a:t>вакцинации</a:t>
            </a:r>
            <a:r>
              <a:rPr sz="1300" dirty="0">
                <a:latin typeface="+mj-lt"/>
              </a:rPr>
              <a:t> </a:t>
            </a:r>
            <a:r>
              <a:rPr lang="ru-RU" sz="1300" dirty="0">
                <a:latin typeface="+mj-lt"/>
              </a:rPr>
              <a:t>против</a:t>
            </a:r>
            <a:r>
              <a:rPr sz="1300" dirty="0">
                <a:latin typeface="+mj-lt"/>
              </a:rPr>
              <a:t> COVID-19 (</a:t>
            </a:r>
            <a:r>
              <a:rPr sz="1300" dirty="0" err="1">
                <a:latin typeface="+mj-lt"/>
              </a:rPr>
              <a:t>Британское</a:t>
            </a:r>
            <a:r>
              <a:rPr sz="1300" dirty="0">
                <a:latin typeface="+mj-lt"/>
              </a:rPr>
              <a:t> </a:t>
            </a:r>
            <a:r>
              <a:rPr sz="1300" dirty="0" err="1">
                <a:latin typeface="+mj-lt"/>
              </a:rPr>
              <a:t>общество</a:t>
            </a:r>
            <a:r>
              <a:rPr sz="1300" dirty="0">
                <a:latin typeface="+mj-lt"/>
              </a:rPr>
              <a:t> </a:t>
            </a:r>
            <a:r>
              <a:rPr sz="1300" dirty="0" err="1">
                <a:latin typeface="+mj-lt"/>
              </a:rPr>
              <a:t>иммунологии</a:t>
            </a:r>
            <a:r>
              <a:rPr sz="1300" dirty="0">
                <a:latin typeface="+mj-lt"/>
              </a:rPr>
              <a:t>)</a:t>
            </a:r>
            <a:endParaRPr sz="1300" b="1" u="sng" dirty="0">
              <a:solidFill>
                <a:schemeClr val="accent1"/>
              </a:solidFill>
              <a:latin typeface="+mj-lt"/>
            </a:endParaRPr>
          </a:p>
          <a:p>
            <a:pPr marL="0" lvl="0" indent="0" algn="l" rtl="0">
              <a:lnSpc>
                <a:spcPct val="100000"/>
              </a:lnSpc>
              <a:spcBef>
                <a:spcPts val="800"/>
              </a:spcBef>
              <a:spcAft>
                <a:spcPts val="0"/>
              </a:spcAft>
              <a:buSzPts val="1800"/>
              <a:buNone/>
              <a:defRPr sz="1250" u="sng">
                <a:solidFill>
                  <a:schemeClr val="hlink"/>
                </a:solidFill>
                <a:latin typeface="Roboto"/>
                <a:ea typeface="Roboto"/>
                <a:cs typeface="Roboto"/>
                <a:sym typeface="Roboto"/>
                <a:hlinkClick r:id="rId6"/>
              </a:defRPr>
            </a:pPr>
            <a:r>
              <a:rPr sz="1300" dirty="0" err="1">
                <a:latin typeface="+mj-lt"/>
              </a:rPr>
              <a:t>Оксфордский</a:t>
            </a:r>
            <a:r>
              <a:rPr sz="1300" dirty="0">
                <a:latin typeface="+mj-lt"/>
              </a:rPr>
              <a:t> </a:t>
            </a:r>
            <a:r>
              <a:rPr lang="ru-RU" sz="1300" dirty="0">
                <a:latin typeface="+mj-lt"/>
              </a:rPr>
              <a:t>проект информированности</a:t>
            </a:r>
            <a:r>
              <a:rPr sz="1300" dirty="0">
                <a:latin typeface="+mj-lt"/>
              </a:rPr>
              <a:t> о </a:t>
            </a:r>
            <a:r>
              <a:rPr sz="1300" dirty="0" err="1">
                <a:latin typeface="+mj-lt"/>
              </a:rPr>
              <a:t>вакцинах</a:t>
            </a:r>
            <a:endParaRPr sz="1300" u="sng" dirty="0">
              <a:solidFill>
                <a:schemeClr val="accent1"/>
              </a:solidFill>
              <a:latin typeface="+mj-lt"/>
            </a:endParaRPr>
          </a:p>
          <a:p>
            <a:pPr marL="0" lvl="0" indent="0" algn="l" rtl="0">
              <a:lnSpc>
                <a:spcPct val="100000"/>
              </a:lnSpc>
              <a:spcBef>
                <a:spcPts val="0"/>
              </a:spcBef>
              <a:spcAft>
                <a:spcPts val="0"/>
              </a:spcAft>
              <a:buClr>
                <a:schemeClr val="dk1"/>
              </a:buClr>
              <a:buSzPts val="1100"/>
              <a:buFont typeface="Arial"/>
              <a:buNone/>
            </a:pPr>
            <a:endParaRPr sz="1300" u="sng" dirty="0">
              <a:solidFill>
                <a:schemeClr val="accent1"/>
              </a:solidFill>
              <a:latin typeface="+mj-lt"/>
            </a:endParaRPr>
          </a:p>
          <a:p>
            <a:pPr marL="0" lvl="0" indent="0" algn="l" rtl="0">
              <a:lnSpc>
                <a:spcPct val="140000"/>
              </a:lnSpc>
              <a:spcBef>
                <a:spcPts val="0"/>
              </a:spcBef>
              <a:spcAft>
                <a:spcPts val="0"/>
              </a:spcAft>
              <a:buClr>
                <a:schemeClr val="dk1"/>
              </a:buClr>
              <a:buSzPts val="1100"/>
              <a:buFont typeface="Arial"/>
              <a:buNone/>
              <a:defRPr sz="1250" u="sng">
                <a:solidFill>
                  <a:schemeClr val="hlink"/>
                </a:solidFill>
                <a:latin typeface="Roboto"/>
                <a:ea typeface="Roboto"/>
                <a:cs typeface="Roboto"/>
                <a:sym typeface="Roboto"/>
                <a:hlinkClick r:id="rId7"/>
              </a:defRPr>
            </a:pPr>
            <a:r>
              <a:rPr lang="ru-RU" sz="1300" dirty="0">
                <a:latin typeface="+mj-lt"/>
              </a:rPr>
              <a:t>Материалы</a:t>
            </a:r>
            <a:r>
              <a:rPr sz="1300" dirty="0">
                <a:latin typeface="+mj-lt"/>
              </a:rPr>
              <a:t> </a:t>
            </a:r>
            <a:r>
              <a:rPr sz="1300" dirty="0" err="1">
                <a:latin typeface="+mj-lt"/>
              </a:rPr>
              <a:t>по</a:t>
            </a:r>
            <a:r>
              <a:rPr sz="1300" dirty="0">
                <a:latin typeface="+mj-lt"/>
              </a:rPr>
              <a:t> </a:t>
            </a:r>
            <a:r>
              <a:rPr sz="1300" dirty="0" err="1">
                <a:latin typeface="+mj-lt"/>
              </a:rPr>
              <a:t>вакцинам</a:t>
            </a:r>
            <a:r>
              <a:rPr sz="1300" dirty="0">
                <a:latin typeface="+mj-lt"/>
              </a:rPr>
              <a:t>, </a:t>
            </a:r>
            <a:r>
              <a:rPr sz="1300" dirty="0" err="1">
                <a:latin typeface="+mj-lt"/>
              </a:rPr>
              <a:t>включая</a:t>
            </a:r>
            <a:r>
              <a:rPr sz="1300" dirty="0">
                <a:latin typeface="+mj-lt"/>
              </a:rPr>
              <a:t> </a:t>
            </a:r>
            <a:r>
              <a:rPr sz="1300" dirty="0" err="1">
                <a:latin typeface="+mj-lt"/>
              </a:rPr>
              <a:t>переводы</a:t>
            </a:r>
            <a:r>
              <a:rPr sz="1300" dirty="0">
                <a:latin typeface="+mj-lt"/>
              </a:rPr>
              <a:t> (</a:t>
            </a:r>
            <a:r>
              <a:rPr sz="1300" dirty="0" err="1">
                <a:latin typeface="+mj-lt"/>
              </a:rPr>
              <a:t>Британское</a:t>
            </a:r>
            <a:r>
              <a:rPr sz="1300" dirty="0">
                <a:latin typeface="+mj-lt"/>
              </a:rPr>
              <a:t> </a:t>
            </a:r>
            <a:r>
              <a:rPr sz="1300" dirty="0" err="1">
                <a:latin typeface="+mj-lt"/>
              </a:rPr>
              <a:t>общество</a:t>
            </a:r>
            <a:r>
              <a:rPr sz="1300" dirty="0">
                <a:latin typeface="+mj-lt"/>
              </a:rPr>
              <a:t> </a:t>
            </a:r>
            <a:r>
              <a:rPr sz="1300" dirty="0" err="1">
                <a:latin typeface="+mj-lt"/>
              </a:rPr>
              <a:t>иммунологии</a:t>
            </a:r>
            <a:r>
              <a:rPr sz="1300" dirty="0">
                <a:latin typeface="+mj-lt"/>
              </a:rPr>
              <a:t>)</a:t>
            </a:r>
            <a:endParaRPr sz="1300" u="sng" dirty="0">
              <a:solidFill>
                <a:schemeClr val="accent1"/>
              </a:solidFill>
              <a:latin typeface="+mj-lt"/>
              <a:ea typeface="Roboto"/>
              <a:cs typeface="Roboto"/>
              <a:sym typeface="Roboto"/>
            </a:endParaRPr>
          </a:p>
          <a:p>
            <a:pPr marL="0" lvl="0" indent="0" algn="l" rtl="0">
              <a:lnSpc>
                <a:spcPct val="140000"/>
              </a:lnSpc>
              <a:spcBef>
                <a:spcPts val="800"/>
              </a:spcBef>
              <a:spcAft>
                <a:spcPts val="0"/>
              </a:spcAft>
              <a:buSzPts val="1800"/>
              <a:buNone/>
              <a:defRPr sz="1200" u="sng">
                <a:solidFill>
                  <a:schemeClr val="hlink"/>
                </a:solidFill>
                <a:latin typeface="Roboto"/>
                <a:ea typeface="Roboto"/>
                <a:cs typeface="Roboto"/>
                <a:sym typeface="Roboto"/>
                <a:hlinkClick r:id="rId8"/>
              </a:defRPr>
            </a:pPr>
            <a:r>
              <a:rPr lang="ru-RU" sz="1300" dirty="0">
                <a:latin typeface="+mj-lt"/>
              </a:rPr>
              <a:t>Разъяснения касательно</a:t>
            </a:r>
            <a:r>
              <a:rPr sz="1300" dirty="0">
                <a:latin typeface="+mj-lt"/>
              </a:rPr>
              <a:t> </a:t>
            </a:r>
            <a:r>
              <a:rPr sz="1300" dirty="0" err="1">
                <a:latin typeface="+mj-lt"/>
              </a:rPr>
              <a:t>вакцин</a:t>
            </a:r>
            <a:r>
              <a:rPr sz="1300" dirty="0">
                <a:latin typeface="+mj-lt"/>
              </a:rPr>
              <a:t> (ВОЗ)</a:t>
            </a:r>
          </a:p>
          <a:p>
            <a:pPr marL="0" lvl="0" indent="0">
              <a:lnSpc>
                <a:spcPct val="140000"/>
              </a:lnSpc>
              <a:spcBef>
                <a:spcPts val="800"/>
              </a:spcBef>
              <a:spcAft>
                <a:spcPts val="800"/>
              </a:spcAft>
              <a:buNone/>
              <a:defRPr sz="1200" u="sng">
                <a:solidFill>
                  <a:schemeClr val="hlink"/>
                </a:solidFill>
                <a:hlinkClick r:id="rId9"/>
              </a:defRPr>
            </a:pPr>
            <a:r>
              <a:rPr lang="ru-RU" sz="1300" u="sng" dirty="0">
                <a:solidFill>
                  <a:schemeClr val="hlink"/>
                </a:solidFill>
                <a:hlinkClick r:id="rId9"/>
              </a:rPr>
              <a:t>Разъяснения касательно</a:t>
            </a:r>
            <a:r>
              <a:rPr sz="1300" dirty="0">
                <a:latin typeface="+mj-lt"/>
              </a:rPr>
              <a:t> </a:t>
            </a:r>
            <a:r>
              <a:rPr sz="1300" dirty="0" err="1">
                <a:latin typeface="+mj-lt"/>
              </a:rPr>
              <a:t>вакцин</a:t>
            </a:r>
            <a:r>
              <a:rPr sz="1300" dirty="0">
                <a:latin typeface="+mj-lt"/>
              </a:rPr>
              <a:t> </a:t>
            </a:r>
            <a:r>
              <a:rPr sz="1300" dirty="0" err="1">
                <a:latin typeface="+mj-lt"/>
              </a:rPr>
              <a:t>против</a:t>
            </a:r>
            <a:r>
              <a:rPr sz="1300" dirty="0">
                <a:latin typeface="+mj-lt"/>
              </a:rPr>
              <a:t> COVID-19 (</a:t>
            </a:r>
            <a:r>
              <a:rPr sz="1300" dirty="0" err="1">
                <a:latin typeface="+mj-lt"/>
              </a:rPr>
              <a:t>Wellcome</a:t>
            </a:r>
            <a:r>
              <a:rPr sz="1300" dirty="0">
                <a:latin typeface="+mj-lt"/>
              </a:rPr>
              <a:t>)</a:t>
            </a:r>
          </a:p>
        </p:txBody>
      </p:sp>
      <p:sp>
        <p:nvSpPr>
          <p:cNvPr id="792" name="Google Shape;792;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96"/>
        <p:cNvGrpSpPr/>
        <p:nvPr/>
      </p:nvGrpSpPr>
      <p:grpSpPr>
        <a:xfrm>
          <a:off x="0" y="0"/>
          <a:ext cx="0" cy="0"/>
          <a:chOff x="0" y="0"/>
          <a:chExt cx="0" cy="0"/>
        </a:xfrm>
      </p:grpSpPr>
      <p:sp>
        <p:nvSpPr>
          <p:cNvPr id="797" name="Google Shape;797;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endParaRPr b="1" dirty="0"/>
          </a:p>
        </p:txBody>
      </p:sp>
      <p:sp>
        <p:nvSpPr>
          <p:cNvPr id="798" name="Google Shape;798;p78"/>
          <p:cNvSpPr txBox="1">
            <a:spLocks noGrp="1"/>
          </p:cNvSpPr>
          <p:nvPr>
            <p:ph type="body" idx="1"/>
          </p:nvPr>
        </p:nvSpPr>
        <p:spPr>
          <a:xfrm>
            <a:off x="533691" y="1140764"/>
            <a:ext cx="8106300" cy="3882300"/>
          </a:xfrm>
          <a:prstGeom prst="rect">
            <a:avLst/>
          </a:prstGeom>
          <a:noFill/>
          <a:ln>
            <a:noFill/>
          </a:ln>
        </p:spPr>
        <p:txBody>
          <a:bodyPr spcFirstLastPara="1" wrap="square" lIns="91425" tIns="91425" rIns="91425" bIns="91425" anchor="t" anchorCtr="0">
            <a:noAutofit/>
          </a:bodyPr>
          <a:lstStyle/>
          <a:p>
            <a:pPr marL="155258" lvl="0" indent="0">
              <a:lnSpc>
                <a:spcPct val="140000"/>
              </a:lnSpc>
              <a:buSzPct val="100000"/>
              <a:buNone/>
              <a:defRPr sz="1650"/>
            </a:pPr>
            <a:r>
              <a:rPr lang="ru-RU" sz="1200" dirty="0"/>
              <a:t>1. Какие из перечисленных ниже факторов</a:t>
            </a:r>
            <a:r>
              <a:rPr sz="1200" dirty="0"/>
              <a:t> </a:t>
            </a:r>
            <a:r>
              <a:rPr sz="1200" dirty="0" err="1"/>
              <a:t>повышают</a:t>
            </a:r>
            <a:r>
              <a:rPr sz="1200" dirty="0"/>
              <a:t> </a:t>
            </a:r>
            <a:r>
              <a:rPr sz="1200" dirty="0" err="1"/>
              <a:t>вероятность</a:t>
            </a:r>
            <a:r>
              <a:rPr sz="1200" dirty="0"/>
              <a:t> </a:t>
            </a:r>
            <a:r>
              <a:rPr sz="1200" dirty="0" err="1"/>
              <a:t>того</a:t>
            </a:r>
            <a:r>
              <a:rPr sz="1200" dirty="0"/>
              <a:t>, </a:t>
            </a:r>
            <a:r>
              <a:rPr sz="1200" dirty="0" err="1"/>
              <a:t>что</a:t>
            </a:r>
            <a:r>
              <a:rPr sz="1200" dirty="0"/>
              <a:t> </a:t>
            </a:r>
            <a:r>
              <a:rPr lang="ru-RU" sz="1200" dirty="0"/>
              <a:t>заключенные были уязвимы к заражению инфекционными заболеваниями </a:t>
            </a:r>
            <a:r>
              <a:rPr lang="ru-RU" sz="1200" b="1" dirty="0"/>
              <a:t>до </a:t>
            </a:r>
            <a:r>
              <a:rPr lang="ru-RU" sz="1200" dirty="0"/>
              <a:t>попадания в тюрьму?</a:t>
            </a:r>
            <a:endParaRPr sz="1200" dirty="0"/>
          </a:p>
          <a:p>
            <a:pPr lvl="1" indent="-301942">
              <a:lnSpc>
                <a:spcPct val="140000"/>
              </a:lnSpc>
              <a:buSzPct val="100000"/>
              <a:buAutoNum type="alphaLcPeriod"/>
              <a:defRPr sz="1650"/>
            </a:pPr>
            <a:r>
              <a:rPr lang="ru-RU" sz="1200" dirty="0"/>
              <a:t>Использование общих или нечистых игл</a:t>
            </a:r>
          </a:p>
          <a:p>
            <a:pPr lvl="1" indent="-301942">
              <a:lnSpc>
                <a:spcPct val="140000"/>
              </a:lnSpc>
              <a:buSzPct val="100000"/>
              <a:buAutoNum type="alphaLcPeriod"/>
              <a:defRPr sz="1650"/>
            </a:pPr>
            <a:r>
              <a:rPr lang="ru-RU" sz="1200" dirty="0"/>
              <a:t>Высокий уровень бездомности</a:t>
            </a:r>
          </a:p>
          <a:p>
            <a:pPr lvl="1" indent="-301942">
              <a:lnSpc>
                <a:spcPct val="140000"/>
              </a:lnSpc>
              <a:buSzPct val="100000"/>
              <a:buFont typeface="Arial"/>
              <a:buAutoNum type="alphaLcPeriod"/>
              <a:defRPr sz="1650"/>
            </a:pPr>
            <a:r>
              <a:rPr lang="ru-RU" sz="1200" dirty="0"/>
              <a:t>Ограниченная возможность санитарного просвещения</a:t>
            </a:r>
          </a:p>
          <a:p>
            <a:pPr marL="914400" lvl="1" indent="-301942" algn="l" rtl="0">
              <a:lnSpc>
                <a:spcPct val="140000"/>
              </a:lnSpc>
              <a:spcBef>
                <a:spcPts val="0"/>
              </a:spcBef>
              <a:spcAft>
                <a:spcPts val="0"/>
              </a:spcAft>
              <a:buSzPct val="100000"/>
              <a:buAutoNum type="alphaLcPeriod"/>
              <a:defRPr sz="1650" b="1"/>
            </a:pPr>
            <a:r>
              <a:rPr sz="1200" dirty="0" err="1"/>
              <a:t>Всё</a:t>
            </a:r>
            <a:r>
              <a:rPr sz="1200" dirty="0"/>
              <a:t> </a:t>
            </a:r>
            <a:r>
              <a:rPr sz="1200" dirty="0" err="1"/>
              <a:t>вышеперечисленное</a:t>
            </a:r>
            <a:endParaRPr lang="ru-RU" sz="1200" dirty="0"/>
          </a:p>
          <a:p>
            <a:pPr marL="155258" lvl="0" indent="0" algn="l" rtl="0">
              <a:lnSpc>
                <a:spcPct val="140000"/>
              </a:lnSpc>
              <a:spcBef>
                <a:spcPts val="800"/>
              </a:spcBef>
              <a:spcAft>
                <a:spcPts val="0"/>
              </a:spcAft>
              <a:buSzPct val="100000"/>
              <a:buNone/>
              <a:defRPr sz="1650"/>
            </a:pPr>
            <a:r>
              <a:rPr lang="ru-RU" sz="1200" dirty="0"/>
              <a:t>2. </a:t>
            </a:r>
            <a:r>
              <a:rPr sz="1200" dirty="0" err="1"/>
              <a:t>Назовите</a:t>
            </a:r>
            <a:r>
              <a:rPr sz="1200" dirty="0"/>
              <a:t> </a:t>
            </a:r>
            <a:r>
              <a:rPr sz="1200" dirty="0" err="1"/>
              <a:t>не</a:t>
            </a:r>
            <a:r>
              <a:rPr lang="ru-RU" sz="1200" dirty="0"/>
              <a:t>сколько</a:t>
            </a:r>
            <a:r>
              <a:rPr sz="1200" dirty="0"/>
              <a:t> </a:t>
            </a:r>
            <a:r>
              <a:rPr sz="1200" b="1" dirty="0" err="1"/>
              <a:t>условий</a:t>
            </a:r>
            <a:r>
              <a:rPr sz="1200" b="1" dirty="0"/>
              <a:t> </a:t>
            </a:r>
            <a:r>
              <a:rPr sz="1200" b="1" dirty="0" err="1"/>
              <a:t>содержания</a:t>
            </a:r>
            <a:r>
              <a:rPr sz="1200" b="1" dirty="0"/>
              <a:t> в </a:t>
            </a:r>
            <a:r>
              <a:rPr sz="1200" b="1" dirty="0" err="1"/>
              <a:t>тюрьме</a:t>
            </a:r>
            <a:r>
              <a:rPr sz="1200" dirty="0"/>
              <a:t>, </a:t>
            </a:r>
            <a:r>
              <a:rPr sz="1200" dirty="0" err="1"/>
              <a:t>которые</a:t>
            </a:r>
            <a:r>
              <a:rPr sz="1200" dirty="0"/>
              <a:t> </a:t>
            </a:r>
            <a:r>
              <a:rPr sz="1200" dirty="0" err="1"/>
              <a:t>делают</a:t>
            </a:r>
            <a:r>
              <a:rPr sz="1200" dirty="0"/>
              <a:t> </a:t>
            </a:r>
            <a:r>
              <a:rPr lang="ru-RU" sz="1200" dirty="0"/>
              <a:t>заключенных</a:t>
            </a:r>
            <a:r>
              <a:rPr sz="1200" dirty="0"/>
              <a:t> </a:t>
            </a:r>
            <a:r>
              <a:rPr sz="1200" dirty="0" err="1"/>
              <a:t>более</a:t>
            </a:r>
            <a:r>
              <a:rPr sz="1200" dirty="0"/>
              <a:t> </a:t>
            </a:r>
            <a:r>
              <a:rPr lang="ru-RU" sz="1200" dirty="0"/>
              <a:t>уязвимыми к заражению инфекционными заболеваниями</a:t>
            </a:r>
            <a:r>
              <a:rPr sz="1200" dirty="0"/>
              <a:t>. </a:t>
            </a:r>
            <a:r>
              <a:rPr sz="1200" b="1" dirty="0"/>
              <a:t>[</a:t>
            </a:r>
            <a:r>
              <a:rPr lang="ru-RU" sz="1200" b="1" dirty="0"/>
              <a:t>открытый ответ</a:t>
            </a:r>
            <a:r>
              <a:rPr sz="1200" b="1" dirty="0"/>
              <a:t>]</a:t>
            </a:r>
          </a:p>
          <a:p>
            <a:pPr marL="155258" lvl="0" indent="0">
              <a:lnSpc>
                <a:spcPct val="140000"/>
              </a:lnSpc>
              <a:spcBef>
                <a:spcPts val="800"/>
              </a:spcBef>
              <a:buSzPct val="100000"/>
              <a:buNone/>
              <a:defRPr sz="1650"/>
            </a:pPr>
            <a:r>
              <a:rPr lang="ru-RU" sz="1200" dirty="0"/>
              <a:t>3. Какое конкретно заболевание чаще всего распространяется при использовании общих или нечистых игл (например, при инъекционном введении наркотиков или нанесении татуировок)</a:t>
            </a:r>
            <a:r>
              <a:rPr sz="1200" dirty="0"/>
              <a:t>? </a:t>
            </a:r>
          </a:p>
          <a:p>
            <a:pPr marL="914400" lvl="1" indent="-301942" algn="l" rtl="0">
              <a:lnSpc>
                <a:spcPct val="140000"/>
              </a:lnSpc>
              <a:spcBef>
                <a:spcPts val="0"/>
              </a:spcBef>
              <a:spcAft>
                <a:spcPts val="0"/>
              </a:spcAft>
              <a:buSzPct val="100000"/>
              <a:buAutoNum type="alphaLcPeriod"/>
              <a:defRPr sz="1650" b="1"/>
            </a:pPr>
            <a:r>
              <a:rPr sz="1200" dirty="0" err="1"/>
              <a:t>Гепатит</a:t>
            </a:r>
            <a:r>
              <a:rPr sz="1200" dirty="0"/>
              <a:t> B</a:t>
            </a:r>
            <a:endParaRPr sz="1200" b="1" dirty="0"/>
          </a:p>
          <a:p>
            <a:pPr marL="914400" lvl="1" indent="-301942" algn="l" rtl="0">
              <a:lnSpc>
                <a:spcPct val="140000"/>
              </a:lnSpc>
              <a:spcBef>
                <a:spcPts val="0"/>
              </a:spcBef>
              <a:spcAft>
                <a:spcPts val="0"/>
              </a:spcAft>
              <a:buSzPct val="100000"/>
              <a:buAutoNum type="alphaLcPeriod"/>
              <a:defRPr sz="1650"/>
            </a:pPr>
            <a:r>
              <a:rPr sz="1200" dirty="0" err="1"/>
              <a:t>Грипп</a:t>
            </a:r>
            <a:endParaRPr sz="1200" dirty="0"/>
          </a:p>
          <a:p>
            <a:pPr marL="914400" lvl="1" indent="-301942" algn="l" rtl="0">
              <a:lnSpc>
                <a:spcPct val="140000"/>
              </a:lnSpc>
              <a:spcBef>
                <a:spcPts val="0"/>
              </a:spcBef>
              <a:spcAft>
                <a:spcPts val="0"/>
              </a:spcAft>
              <a:buSzPct val="100000"/>
              <a:buAutoNum type="alphaLcPeriod"/>
              <a:defRPr sz="1650"/>
            </a:pPr>
            <a:r>
              <a:rPr sz="1200" dirty="0"/>
              <a:t>COVID-19</a:t>
            </a:r>
          </a:p>
        </p:txBody>
      </p:sp>
      <p:sp>
        <p:nvSpPr>
          <p:cNvPr id="799" name="Google Shape;799;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03"/>
        <p:cNvGrpSpPr/>
        <p:nvPr/>
      </p:nvGrpSpPr>
      <p:grpSpPr>
        <a:xfrm>
          <a:off x="0" y="0"/>
          <a:ext cx="0" cy="0"/>
          <a:chOff x="0" y="0"/>
          <a:chExt cx="0" cy="0"/>
        </a:xfrm>
      </p:grpSpPr>
      <p:sp>
        <p:nvSpPr>
          <p:cNvPr id="804" name="Google Shape;804;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endParaRPr b="1" dirty="0"/>
          </a:p>
        </p:txBody>
      </p:sp>
      <p:sp>
        <p:nvSpPr>
          <p:cNvPr id="805" name="Google Shape;805;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defRPr sz="1650"/>
            </a:pPr>
            <a:r>
              <a:rPr dirty="0"/>
              <a:t>4. </a:t>
            </a:r>
            <a:r>
              <a:rPr dirty="0" err="1"/>
              <a:t>Тюремный</a:t>
            </a:r>
            <a:r>
              <a:rPr dirty="0"/>
              <a:t> </a:t>
            </a:r>
            <a:r>
              <a:rPr dirty="0" err="1"/>
              <a:t>персонал</a:t>
            </a:r>
            <a:r>
              <a:rPr dirty="0"/>
              <a:t> </a:t>
            </a:r>
            <a:r>
              <a:rPr dirty="0" err="1"/>
              <a:t>не</a:t>
            </a:r>
            <a:r>
              <a:rPr dirty="0"/>
              <a:t> </a:t>
            </a:r>
            <a:r>
              <a:rPr dirty="0" err="1"/>
              <a:t>подвержен</a:t>
            </a:r>
            <a:r>
              <a:rPr dirty="0"/>
              <a:t> </a:t>
            </a:r>
            <a:r>
              <a:rPr lang="ru-RU" dirty="0"/>
              <a:t>повышенным рискам заражения</a:t>
            </a:r>
            <a:r>
              <a:rPr dirty="0"/>
              <a:t> </a:t>
            </a:r>
            <a:r>
              <a:rPr dirty="0" err="1"/>
              <a:t>инфекционны</a:t>
            </a:r>
            <a:r>
              <a:rPr lang="ru-RU" dirty="0"/>
              <a:t>ми</a:t>
            </a:r>
            <a:r>
              <a:rPr dirty="0"/>
              <a:t> </a:t>
            </a:r>
            <a:r>
              <a:rPr dirty="0" err="1"/>
              <a:t>заболевани</a:t>
            </a:r>
            <a:r>
              <a:rPr lang="ru-RU" dirty="0" err="1"/>
              <a:t>ями</a:t>
            </a:r>
            <a:r>
              <a:rPr dirty="0"/>
              <a:t>, </a:t>
            </a:r>
            <a:r>
              <a:rPr lang="ru-RU" dirty="0"/>
              <a:t>распространенными</a:t>
            </a:r>
            <a:r>
              <a:rPr dirty="0"/>
              <a:t> в </a:t>
            </a:r>
            <a:r>
              <a:rPr dirty="0" err="1"/>
              <a:t>тюрьме</a:t>
            </a:r>
            <a:r>
              <a:rPr dirty="0"/>
              <a:t>. (</a:t>
            </a:r>
            <a:r>
              <a:rPr lang="ru-RU" dirty="0"/>
              <a:t>Верно</a:t>
            </a:r>
            <a:r>
              <a:rPr dirty="0"/>
              <a:t>/</a:t>
            </a:r>
            <a:r>
              <a:rPr lang="ru-RU" b="1" u="sng" dirty="0"/>
              <a:t>Неверно</a:t>
            </a:r>
            <a:r>
              <a:rPr dirty="0"/>
              <a:t>)</a:t>
            </a:r>
            <a:endParaRPr sz="1650" dirty="0"/>
          </a:p>
          <a:p>
            <a:pPr marL="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defRPr sz="1650"/>
            </a:pPr>
            <a:r>
              <a:rPr dirty="0"/>
              <a:t>5.</a:t>
            </a:r>
            <a:r>
              <a:rPr b="1" dirty="0"/>
              <a:t> </a:t>
            </a:r>
            <a:r>
              <a:rPr dirty="0" err="1"/>
              <a:t>Вакцинация</a:t>
            </a:r>
            <a:r>
              <a:rPr dirty="0"/>
              <a:t> </a:t>
            </a:r>
            <a:r>
              <a:rPr dirty="0" err="1"/>
              <a:t>может</a:t>
            </a:r>
            <a:r>
              <a:rPr dirty="0"/>
              <a:t> </a:t>
            </a:r>
            <a:r>
              <a:rPr dirty="0" err="1"/>
              <a:t>помочь</a:t>
            </a:r>
            <a:r>
              <a:rPr dirty="0"/>
              <a:t> </a:t>
            </a:r>
            <a:r>
              <a:rPr dirty="0" err="1"/>
              <a:t>защитить</a:t>
            </a:r>
            <a:r>
              <a:rPr dirty="0"/>
              <a:t> </a:t>
            </a:r>
            <a:r>
              <a:rPr dirty="0" err="1"/>
              <a:t>не</a:t>
            </a:r>
            <a:r>
              <a:rPr dirty="0"/>
              <a:t> </a:t>
            </a:r>
            <a:r>
              <a:rPr dirty="0" err="1"/>
              <a:t>только</a:t>
            </a:r>
            <a:r>
              <a:rPr dirty="0"/>
              <a:t> </a:t>
            </a:r>
            <a:r>
              <a:rPr dirty="0" err="1"/>
              <a:t>отдельных</a:t>
            </a:r>
            <a:r>
              <a:rPr dirty="0"/>
              <a:t> </a:t>
            </a:r>
            <a:r>
              <a:rPr dirty="0" err="1"/>
              <a:t>лиц</a:t>
            </a:r>
            <a:r>
              <a:rPr dirty="0"/>
              <a:t>, </a:t>
            </a:r>
            <a:r>
              <a:rPr lang="ru-RU" dirty="0"/>
              <a:t>но и их семьи, посетителей и все население в целом</a:t>
            </a:r>
            <a:r>
              <a:rPr dirty="0"/>
              <a:t>. (</a:t>
            </a:r>
            <a:r>
              <a:rPr lang="ru-RU" b="1" u="sng" dirty="0"/>
              <a:t>Верно</a:t>
            </a:r>
            <a:r>
              <a:rPr dirty="0"/>
              <a:t>/</a:t>
            </a:r>
            <a:r>
              <a:rPr lang="ru-RU" dirty="0"/>
              <a:t>Неверно</a:t>
            </a:r>
            <a:r>
              <a:rPr dirty="0"/>
              <a:t>)</a:t>
            </a:r>
            <a:endParaRPr sz="1650" dirty="0"/>
          </a:p>
          <a:p>
            <a:pPr marL="457200" lvl="0" indent="0" algn="l" rtl="0">
              <a:lnSpc>
                <a:spcPct val="140000"/>
              </a:lnSpc>
              <a:spcBef>
                <a:spcPts val="800"/>
              </a:spcBef>
              <a:spcAft>
                <a:spcPts val="0"/>
              </a:spcAft>
              <a:buSzPct val="128342"/>
              <a:buNone/>
            </a:pPr>
            <a:endParaRPr sz="1650" dirty="0"/>
          </a:p>
          <a:p>
            <a:pPr marL="0" lvl="0" indent="0" algn="l" rtl="0">
              <a:lnSpc>
                <a:spcPct val="140000"/>
              </a:lnSpc>
              <a:spcBef>
                <a:spcPts val="800"/>
              </a:spcBef>
              <a:spcAft>
                <a:spcPts val="0"/>
              </a:spcAft>
              <a:buSzPct val="128342"/>
              <a:buNone/>
              <a:defRPr sz="1650"/>
            </a:pPr>
            <a:r>
              <a:rPr dirty="0"/>
              <a:t>6. </a:t>
            </a:r>
            <a:r>
              <a:rPr dirty="0" err="1"/>
              <a:t>Как</a:t>
            </a:r>
            <a:r>
              <a:rPr dirty="0"/>
              <a:t> </a:t>
            </a:r>
            <a:r>
              <a:rPr dirty="0" err="1"/>
              <a:t>может</a:t>
            </a:r>
            <a:r>
              <a:rPr dirty="0"/>
              <a:t> </a:t>
            </a:r>
            <a:r>
              <a:rPr dirty="0" err="1"/>
              <a:t>распространяться</a:t>
            </a:r>
            <a:r>
              <a:rPr dirty="0"/>
              <a:t> </a:t>
            </a:r>
            <a:r>
              <a:rPr dirty="0" err="1"/>
              <a:t>гепатит</a:t>
            </a:r>
            <a:r>
              <a:rPr dirty="0"/>
              <a:t> В?</a:t>
            </a:r>
            <a:endParaRPr sz="1650" dirty="0"/>
          </a:p>
          <a:p>
            <a:pPr marL="914400" lvl="1" indent="-317689" algn="l" rtl="0">
              <a:lnSpc>
                <a:spcPct val="140000"/>
              </a:lnSpc>
              <a:spcBef>
                <a:spcPts val="800"/>
              </a:spcBef>
              <a:spcAft>
                <a:spcPts val="0"/>
              </a:spcAft>
              <a:buSzPct val="100000"/>
              <a:buAutoNum type="alphaLcPeriod"/>
              <a:defRPr sz="1650"/>
            </a:pPr>
            <a:r>
              <a:rPr lang="ru-RU" dirty="0"/>
              <a:t>Через</a:t>
            </a:r>
            <a:r>
              <a:rPr dirty="0"/>
              <a:t> </a:t>
            </a:r>
            <a:r>
              <a:rPr dirty="0" err="1"/>
              <a:t>незащищенн</a:t>
            </a:r>
            <a:r>
              <a:rPr lang="ru-RU" dirty="0" err="1"/>
              <a:t>ый</a:t>
            </a:r>
            <a:r>
              <a:rPr dirty="0"/>
              <a:t> </a:t>
            </a:r>
            <a:r>
              <a:rPr dirty="0" err="1"/>
              <a:t>секс</a:t>
            </a:r>
            <a:endParaRPr sz="1650" dirty="0"/>
          </a:p>
          <a:p>
            <a:pPr marL="914400" lvl="1" indent="-317689" algn="l" rtl="0">
              <a:lnSpc>
                <a:spcPct val="140000"/>
              </a:lnSpc>
              <a:spcBef>
                <a:spcPts val="0"/>
              </a:spcBef>
              <a:spcAft>
                <a:spcPts val="0"/>
              </a:spcAft>
              <a:buSzPct val="100000"/>
              <a:buAutoNum type="alphaLcPeriod"/>
              <a:defRPr sz="1650"/>
            </a:pPr>
            <a:r>
              <a:rPr dirty="0" err="1"/>
              <a:t>Через</a:t>
            </a:r>
            <a:r>
              <a:rPr dirty="0"/>
              <a:t> </a:t>
            </a:r>
            <a:r>
              <a:rPr dirty="0" err="1"/>
              <a:t>драки</a:t>
            </a:r>
            <a:r>
              <a:rPr dirty="0"/>
              <a:t> в </a:t>
            </a:r>
            <a:r>
              <a:rPr dirty="0" err="1"/>
              <a:t>тюрьме</a:t>
            </a:r>
            <a:r>
              <a:rPr dirty="0"/>
              <a:t> с </a:t>
            </a:r>
            <a:r>
              <a:rPr dirty="0" err="1"/>
              <a:t>кров</a:t>
            </a:r>
            <a:r>
              <a:rPr lang="ru-RU" dirty="0" err="1"/>
              <a:t>отечением</a:t>
            </a:r>
            <a:r>
              <a:rPr dirty="0"/>
              <a:t> </a:t>
            </a:r>
            <a:r>
              <a:rPr dirty="0" err="1"/>
              <a:t>или</a:t>
            </a:r>
            <a:r>
              <a:rPr dirty="0"/>
              <a:t> </a:t>
            </a:r>
            <a:r>
              <a:rPr dirty="0" err="1"/>
              <a:t>укус</a:t>
            </a:r>
            <a:r>
              <a:rPr lang="ru-RU" dirty="0" err="1"/>
              <a:t>ами</a:t>
            </a:r>
            <a:r>
              <a:rPr lang="ru-RU" dirty="0"/>
              <a:t> </a:t>
            </a:r>
            <a:endParaRPr sz="1650" dirty="0"/>
          </a:p>
          <a:p>
            <a:pPr marL="914400" lvl="1" indent="-317689" algn="l" rtl="0">
              <a:lnSpc>
                <a:spcPct val="140000"/>
              </a:lnSpc>
              <a:spcBef>
                <a:spcPts val="0"/>
              </a:spcBef>
              <a:spcAft>
                <a:spcPts val="0"/>
              </a:spcAft>
              <a:buSzPct val="100000"/>
              <a:buAutoNum type="alphaLcPeriod"/>
              <a:defRPr sz="1650"/>
            </a:pPr>
            <a:r>
              <a:rPr dirty="0" err="1"/>
              <a:t>Через</a:t>
            </a:r>
            <a:r>
              <a:rPr dirty="0"/>
              <a:t> </a:t>
            </a:r>
            <a:r>
              <a:rPr dirty="0" err="1"/>
              <a:t>татуировки</a:t>
            </a:r>
            <a:r>
              <a:rPr dirty="0"/>
              <a:t>, </a:t>
            </a:r>
            <a:r>
              <a:rPr dirty="0" err="1"/>
              <a:t>сделанные</a:t>
            </a:r>
            <a:r>
              <a:rPr dirty="0"/>
              <a:t> с </a:t>
            </a:r>
            <a:r>
              <a:rPr dirty="0" err="1"/>
              <a:t>использованием</a:t>
            </a:r>
            <a:r>
              <a:rPr dirty="0"/>
              <a:t> </a:t>
            </a:r>
            <a:r>
              <a:rPr dirty="0" err="1"/>
              <a:t>нечистых</a:t>
            </a:r>
            <a:r>
              <a:rPr dirty="0"/>
              <a:t> </a:t>
            </a:r>
            <a:r>
              <a:rPr dirty="0" err="1"/>
              <a:t>игл</a:t>
            </a:r>
            <a:endParaRPr sz="1650" dirty="0"/>
          </a:p>
          <a:p>
            <a:pPr lvl="1" indent="-317689">
              <a:lnSpc>
                <a:spcPct val="140000"/>
              </a:lnSpc>
              <a:buSzPct val="100000"/>
              <a:buAutoNum type="alphaLcPeriod"/>
              <a:defRPr sz="1650"/>
            </a:pPr>
            <a:r>
              <a:rPr dirty="0" err="1"/>
              <a:t>Через</a:t>
            </a:r>
            <a:r>
              <a:rPr dirty="0"/>
              <a:t> </a:t>
            </a:r>
            <a:r>
              <a:rPr lang="ru-RU" dirty="0"/>
              <a:t>использование общих игл с другими людьми, зараженными гепатитом </a:t>
            </a:r>
            <a:r>
              <a:rPr dirty="0"/>
              <a:t>В</a:t>
            </a:r>
            <a:endParaRPr sz="1650" dirty="0"/>
          </a:p>
          <a:p>
            <a:pPr marL="914400" lvl="1" indent="-317689" algn="l" rtl="0">
              <a:lnSpc>
                <a:spcPct val="140000"/>
              </a:lnSpc>
              <a:spcBef>
                <a:spcPts val="0"/>
              </a:spcBef>
              <a:spcAft>
                <a:spcPts val="0"/>
              </a:spcAft>
              <a:buSzPct val="100000"/>
              <a:buAutoNum type="alphaLcPeriod"/>
              <a:defRPr sz="1650" b="1"/>
            </a:pPr>
            <a:r>
              <a:rPr dirty="0" err="1"/>
              <a:t>Всё</a:t>
            </a:r>
            <a:r>
              <a:rPr dirty="0"/>
              <a:t> </a:t>
            </a:r>
            <a:r>
              <a:rPr dirty="0" err="1"/>
              <a:t>вышеперечисленное</a:t>
            </a:r>
            <a:endParaRPr sz="1650" b="1" dirty="0"/>
          </a:p>
        </p:txBody>
      </p:sp>
      <p:sp>
        <p:nvSpPr>
          <p:cNvPr id="806" name="Google Shape;806;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0"/>
        <p:cNvGrpSpPr/>
        <p:nvPr/>
      </p:nvGrpSpPr>
      <p:grpSpPr>
        <a:xfrm>
          <a:off x="0" y="0"/>
          <a:ext cx="0" cy="0"/>
          <a:chOff x="0" y="0"/>
          <a:chExt cx="0" cy="0"/>
        </a:xfrm>
      </p:grpSpPr>
      <p:sp>
        <p:nvSpPr>
          <p:cNvPr id="811" name="Google Shape;811;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endParaRPr b="1" dirty="0"/>
          </a:p>
        </p:txBody>
      </p:sp>
      <p:sp>
        <p:nvSpPr>
          <p:cNvPr id="812" name="Google Shape;812;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indent="0">
              <a:lnSpc>
                <a:spcPct val="140000"/>
              </a:lnSpc>
              <a:buSzPct val="117936"/>
              <a:buNone/>
              <a:defRPr sz="1650"/>
            </a:pPr>
            <a:r>
              <a:rPr dirty="0"/>
              <a:t>7. </a:t>
            </a:r>
            <a:r>
              <a:rPr dirty="0" err="1"/>
              <a:t>Инфекция</a:t>
            </a:r>
            <a:r>
              <a:rPr dirty="0"/>
              <a:t> ВПЧ </a:t>
            </a:r>
            <a:r>
              <a:rPr dirty="0" err="1"/>
              <a:t>может</a:t>
            </a:r>
            <a:r>
              <a:rPr dirty="0"/>
              <a:t> </a:t>
            </a:r>
            <a:r>
              <a:rPr lang="ru-RU" dirty="0"/>
              <a:t>протекать бессимптомно, то есть человек может не знать, что он заражен</a:t>
            </a:r>
            <a:r>
              <a:rPr dirty="0"/>
              <a:t>. </a:t>
            </a:r>
            <a:r>
              <a:rPr lang="ru-RU" dirty="0"/>
              <a:t>(</a:t>
            </a:r>
            <a:r>
              <a:rPr lang="ru-RU" b="1" dirty="0"/>
              <a:t>Верно</a:t>
            </a:r>
            <a:r>
              <a:rPr lang="ru-RU" dirty="0"/>
              <a:t>/Неверно)</a:t>
            </a:r>
            <a:endParaRPr lang="ru-RU" sz="1650" dirty="0"/>
          </a:p>
          <a:p>
            <a:pPr marL="457200" lvl="0" indent="0" algn="l" rtl="0">
              <a:lnSpc>
                <a:spcPct val="140000"/>
              </a:lnSpc>
              <a:spcBef>
                <a:spcPts val="800"/>
              </a:spcBef>
              <a:spcAft>
                <a:spcPts val="0"/>
              </a:spcAft>
              <a:buSzPct val="117936"/>
              <a:buNone/>
            </a:pPr>
            <a:endParaRPr sz="1650" dirty="0"/>
          </a:p>
          <a:p>
            <a:pPr marL="0" lvl="0" indent="0" algn="l" rtl="0">
              <a:lnSpc>
                <a:spcPct val="140000"/>
              </a:lnSpc>
              <a:spcBef>
                <a:spcPts val="800"/>
              </a:spcBef>
              <a:spcAft>
                <a:spcPts val="0"/>
              </a:spcAft>
              <a:buSzPct val="117936"/>
              <a:buNone/>
              <a:defRPr sz="1650"/>
            </a:pPr>
            <a:r>
              <a:rPr dirty="0"/>
              <a:t>8. ВПЧ </a:t>
            </a:r>
            <a:r>
              <a:rPr dirty="0" err="1"/>
              <a:t>вызывает</a:t>
            </a:r>
            <a:r>
              <a:rPr dirty="0"/>
              <a:t> </a:t>
            </a:r>
            <a:r>
              <a:rPr dirty="0" err="1"/>
              <a:t>только</a:t>
            </a:r>
            <a:r>
              <a:rPr dirty="0"/>
              <a:t> </a:t>
            </a:r>
            <a:r>
              <a:rPr dirty="0" err="1"/>
              <a:t>рак</a:t>
            </a:r>
            <a:r>
              <a:rPr dirty="0"/>
              <a:t> </a:t>
            </a:r>
            <a:r>
              <a:rPr dirty="0" err="1"/>
              <a:t>шейки</a:t>
            </a:r>
            <a:r>
              <a:rPr dirty="0"/>
              <a:t> </a:t>
            </a:r>
            <a:r>
              <a:rPr dirty="0" err="1"/>
              <a:t>матки</a:t>
            </a:r>
            <a:r>
              <a:rPr dirty="0"/>
              <a:t> и </a:t>
            </a:r>
            <a:r>
              <a:rPr dirty="0" err="1"/>
              <a:t>поэтому</a:t>
            </a:r>
            <a:r>
              <a:rPr dirty="0"/>
              <a:t> </a:t>
            </a:r>
            <a:r>
              <a:rPr dirty="0" err="1"/>
              <a:t>не</a:t>
            </a:r>
            <a:r>
              <a:rPr dirty="0"/>
              <a:t> </a:t>
            </a:r>
            <a:r>
              <a:rPr dirty="0" err="1"/>
              <a:t>влияет</a:t>
            </a:r>
            <a:r>
              <a:rPr dirty="0"/>
              <a:t> </a:t>
            </a:r>
            <a:r>
              <a:rPr dirty="0" err="1"/>
              <a:t>на</a:t>
            </a:r>
            <a:r>
              <a:rPr dirty="0"/>
              <a:t> </a:t>
            </a:r>
            <a:r>
              <a:rPr dirty="0" err="1"/>
              <a:t>мужчин</a:t>
            </a:r>
            <a:r>
              <a:rPr dirty="0"/>
              <a:t>. (</a:t>
            </a:r>
            <a:r>
              <a:rPr lang="ru-RU" dirty="0"/>
              <a:t>Верно</a:t>
            </a:r>
            <a:r>
              <a:rPr dirty="0"/>
              <a:t>/</a:t>
            </a:r>
            <a:r>
              <a:rPr lang="ru-RU" b="1" dirty="0"/>
              <a:t>Неверно</a:t>
            </a:r>
            <a:r>
              <a:rPr dirty="0"/>
              <a:t>)</a:t>
            </a:r>
            <a:endParaRPr sz="1650" dirty="0"/>
          </a:p>
          <a:p>
            <a:pPr marL="457200" lvl="0" indent="0" algn="l" rtl="0">
              <a:lnSpc>
                <a:spcPct val="140000"/>
              </a:lnSpc>
              <a:spcBef>
                <a:spcPts val="800"/>
              </a:spcBef>
              <a:spcAft>
                <a:spcPts val="0"/>
              </a:spcAft>
              <a:buSzPct val="117936"/>
              <a:buNone/>
            </a:pPr>
            <a:endParaRPr sz="1650" dirty="0"/>
          </a:p>
          <a:p>
            <a:pPr marL="0" lvl="0" indent="0" algn="l" rtl="0">
              <a:lnSpc>
                <a:spcPct val="140000"/>
              </a:lnSpc>
              <a:spcBef>
                <a:spcPts val="800"/>
              </a:spcBef>
              <a:spcAft>
                <a:spcPts val="0"/>
              </a:spcAft>
              <a:buSzPct val="117936"/>
              <a:buNone/>
              <a:defRPr sz="1650"/>
            </a:pPr>
            <a:r>
              <a:rPr dirty="0"/>
              <a:t>9. </a:t>
            </a:r>
            <a:r>
              <a:rPr dirty="0" err="1"/>
              <a:t>Почему</a:t>
            </a:r>
            <a:r>
              <a:rPr dirty="0"/>
              <a:t> </a:t>
            </a:r>
            <a:r>
              <a:rPr dirty="0" err="1"/>
              <a:t>грипп</a:t>
            </a:r>
            <a:r>
              <a:rPr dirty="0"/>
              <a:t> </a:t>
            </a:r>
            <a:r>
              <a:rPr dirty="0" err="1"/>
              <a:t>быстрее</a:t>
            </a:r>
            <a:r>
              <a:rPr dirty="0"/>
              <a:t> </a:t>
            </a:r>
            <a:r>
              <a:rPr dirty="0" err="1"/>
              <a:t>распространяется</a:t>
            </a:r>
            <a:r>
              <a:rPr dirty="0"/>
              <a:t> в </a:t>
            </a:r>
            <a:r>
              <a:rPr dirty="0" err="1"/>
              <a:t>тюрьмах</a:t>
            </a:r>
            <a:r>
              <a:rPr dirty="0"/>
              <a:t>?</a:t>
            </a:r>
            <a:endParaRPr sz="1650" dirty="0"/>
          </a:p>
          <a:p>
            <a:pPr marL="914400" lvl="1" indent="-325531" algn="l" rtl="0">
              <a:lnSpc>
                <a:spcPct val="140000"/>
              </a:lnSpc>
              <a:spcBef>
                <a:spcPts val="800"/>
              </a:spcBef>
              <a:spcAft>
                <a:spcPts val="0"/>
              </a:spcAft>
              <a:buSzPct val="100000"/>
              <a:buAutoNum type="alphaLcPeriod"/>
              <a:defRPr sz="1650"/>
            </a:pPr>
            <a:r>
              <a:rPr dirty="0" err="1"/>
              <a:t>Потому</a:t>
            </a:r>
            <a:r>
              <a:rPr dirty="0"/>
              <a:t> </a:t>
            </a:r>
            <a:r>
              <a:rPr dirty="0" err="1"/>
              <a:t>что</a:t>
            </a:r>
            <a:r>
              <a:rPr dirty="0"/>
              <a:t> </a:t>
            </a:r>
            <a:r>
              <a:rPr dirty="0" err="1"/>
              <a:t>многие</a:t>
            </a:r>
            <a:r>
              <a:rPr dirty="0"/>
              <a:t> </a:t>
            </a:r>
            <a:r>
              <a:rPr lang="ru-RU" dirty="0"/>
              <a:t>заключенные</a:t>
            </a:r>
            <a:r>
              <a:rPr dirty="0"/>
              <a:t> </a:t>
            </a:r>
            <a:r>
              <a:rPr lang="ru-RU" dirty="0">
                <a:solidFill>
                  <a:schemeClr val="bg2">
                    <a:lumMod val="75000"/>
                  </a:schemeClr>
                </a:solidFill>
              </a:rPr>
              <a:t>—</a:t>
            </a:r>
            <a:r>
              <a:rPr dirty="0"/>
              <a:t> </a:t>
            </a:r>
            <a:r>
              <a:rPr dirty="0" err="1"/>
              <a:t>мужчины</a:t>
            </a:r>
            <a:r>
              <a:rPr dirty="0"/>
              <a:t>.</a:t>
            </a:r>
            <a:endParaRPr sz="1650" dirty="0"/>
          </a:p>
          <a:p>
            <a:pPr lvl="1" indent="-325531">
              <a:lnSpc>
                <a:spcPct val="140000"/>
              </a:lnSpc>
              <a:buSzPct val="100000"/>
              <a:buAutoNum type="alphaLcPeriod"/>
              <a:defRPr sz="1650" b="1"/>
            </a:pPr>
            <a:r>
              <a:rPr dirty="0" err="1"/>
              <a:t>Потому</a:t>
            </a:r>
            <a:r>
              <a:rPr dirty="0"/>
              <a:t> </a:t>
            </a:r>
            <a:r>
              <a:rPr dirty="0" err="1"/>
              <a:t>что</a:t>
            </a:r>
            <a:r>
              <a:rPr dirty="0"/>
              <a:t> </a:t>
            </a:r>
            <a:r>
              <a:rPr lang="ru-RU" dirty="0"/>
              <a:t>заключенные</a:t>
            </a:r>
            <a:r>
              <a:rPr dirty="0"/>
              <a:t> </a:t>
            </a:r>
            <a:r>
              <a:rPr lang="ru-RU" dirty="0"/>
              <a:t>живут в очень тесных условиях и</a:t>
            </a:r>
            <a:r>
              <a:rPr dirty="0"/>
              <a:t> </a:t>
            </a:r>
            <a:r>
              <a:rPr lang="ru-RU" dirty="0"/>
              <a:t>часто в одной камере с плохой циркуляцией (вентиляцией) воздуха</a:t>
            </a:r>
            <a:r>
              <a:rPr dirty="0"/>
              <a:t>. </a:t>
            </a:r>
            <a:endParaRPr sz="1650" b="1" dirty="0"/>
          </a:p>
          <a:p>
            <a:pPr marL="914400" lvl="1" indent="-325531" algn="l" rtl="0">
              <a:lnSpc>
                <a:spcPct val="140000"/>
              </a:lnSpc>
              <a:spcBef>
                <a:spcPts val="0"/>
              </a:spcBef>
              <a:spcAft>
                <a:spcPts val="0"/>
              </a:spcAft>
              <a:buSzPct val="100000"/>
              <a:buAutoNum type="alphaLcPeriod"/>
              <a:defRPr sz="1650"/>
            </a:pPr>
            <a:r>
              <a:rPr dirty="0" err="1"/>
              <a:t>Потому</a:t>
            </a:r>
            <a:r>
              <a:rPr dirty="0"/>
              <a:t> </a:t>
            </a:r>
            <a:r>
              <a:rPr dirty="0" err="1"/>
              <a:t>что</a:t>
            </a:r>
            <a:r>
              <a:rPr dirty="0"/>
              <a:t> в </a:t>
            </a:r>
            <a:r>
              <a:rPr dirty="0" err="1"/>
              <a:t>тюрьмах</a:t>
            </a:r>
            <a:r>
              <a:rPr dirty="0"/>
              <a:t> </a:t>
            </a:r>
            <a:r>
              <a:rPr dirty="0" err="1"/>
              <a:t>часто</a:t>
            </a:r>
            <a:r>
              <a:rPr dirty="0"/>
              <a:t> </a:t>
            </a:r>
            <a:r>
              <a:rPr lang="ru-RU" dirty="0"/>
              <a:t>бывает </a:t>
            </a:r>
            <a:r>
              <a:rPr dirty="0" err="1"/>
              <a:t>холодно</a:t>
            </a:r>
            <a:r>
              <a:rPr dirty="0"/>
              <a:t>. </a:t>
            </a:r>
            <a:endParaRPr sz="1650" dirty="0"/>
          </a:p>
          <a:p>
            <a:pPr marL="457200" lvl="0" indent="0" algn="l" rtl="0">
              <a:lnSpc>
                <a:spcPct val="140000"/>
              </a:lnSpc>
              <a:spcBef>
                <a:spcPts val="800"/>
              </a:spcBef>
              <a:spcAft>
                <a:spcPts val="800"/>
              </a:spcAft>
              <a:buSzPct val="117936"/>
              <a:buNone/>
            </a:pPr>
            <a:endParaRPr sz="1650" dirty="0"/>
          </a:p>
        </p:txBody>
      </p:sp>
      <p:sp>
        <p:nvSpPr>
          <p:cNvPr id="813" name="Google Shape;813;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7"/>
        <p:cNvGrpSpPr/>
        <p:nvPr/>
      </p:nvGrpSpPr>
      <p:grpSpPr>
        <a:xfrm>
          <a:off x="0" y="0"/>
          <a:ext cx="0" cy="0"/>
          <a:chOff x="0" y="0"/>
          <a:chExt cx="0" cy="0"/>
        </a:xfrm>
      </p:grpSpPr>
      <p:sp>
        <p:nvSpPr>
          <p:cNvPr id="818" name="Google Shape;818;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endParaRPr b="1" dirty="0"/>
          </a:p>
        </p:txBody>
      </p:sp>
      <p:sp>
        <p:nvSpPr>
          <p:cNvPr id="819" name="Google Shape;819;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lvl="0" indent="0">
              <a:lnSpc>
                <a:spcPct val="140000"/>
              </a:lnSpc>
              <a:buSzPct val="128342"/>
              <a:buNone/>
              <a:defRPr sz="1650"/>
            </a:pPr>
            <a:r>
              <a:rPr dirty="0"/>
              <a:t>10. </a:t>
            </a:r>
            <a:r>
              <a:rPr dirty="0" err="1"/>
              <a:t>Беременные</a:t>
            </a:r>
            <a:r>
              <a:rPr dirty="0"/>
              <a:t> </a:t>
            </a:r>
            <a:r>
              <a:rPr lang="ru-RU" dirty="0"/>
              <a:t>могут защитить себя и своего будущего ребенка от некоторых заболеваний, сделав прививку</a:t>
            </a:r>
            <a:r>
              <a:rPr dirty="0"/>
              <a:t>. </a:t>
            </a:r>
            <a:r>
              <a:rPr lang="ru-RU" dirty="0"/>
              <a:t>(</a:t>
            </a:r>
            <a:r>
              <a:rPr lang="ru-RU" b="1" dirty="0"/>
              <a:t>Верно</a:t>
            </a:r>
            <a:r>
              <a:rPr lang="ru-RU" dirty="0"/>
              <a:t>/Неверно)</a:t>
            </a:r>
            <a:endParaRPr sz="1650" dirty="0"/>
          </a:p>
          <a:p>
            <a:pPr marL="45720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defRPr sz="1650"/>
            </a:pPr>
            <a:r>
              <a:rPr dirty="0"/>
              <a:t>11. </a:t>
            </a:r>
            <a:r>
              <a:rPr lang="ru-RU" dirty="0"/>
              <a:t>Какие из перечисленных ниже коммуникационных стратегий являются эффективными, когда речь идет о вакцинах</a:t>
            </a:r>
            <a:r>
              <a:rPr dirty="0"/>
              <a:t>?</a:t>
            </a:r>
            <a:endParaRPr sz="1650" dirty="0"/>
          </a:p>
          <a:p>
            <a:pPr lvl="1" indent="-317689">
              <a:lnSpc>
                <a:spcPct val="140000"/>
              </a:lnSpc>
              <a:spcBef>
                <a:spcPts val="800"/>
              </a:spcBef>
              <a:buSzPct val="100000"/>
              <a:buAutoNum type="alphaLcPeriod"/>
              <a:defRPr sz="1650"/>
            </a:pPr>
            <a:r>
              <a:rPr lang="ru-RU" dirty="0"/>
              <a:t>Использовать инклюзивные термины («мы» вместо «вы»</a:t>
            </a:r>
            <a:r>
              <a:rPr dirty="0"/>
              <a:t>)</a:t>
            </a:r>
            <a:endParaRPr sz="1650" dirty="0"/>
          </a:p>
          <a:p>
            <a:pPr lvl="1" indent="-317689">
              <a:lnSpc>
                <a:spcPct val="140000"/>
              </a:lnSpc>
              <a:buSzPct val="100000"/>
              <a:buAutoNum type="alphaLcPeriod"/>
              <a:defRPr sz="1650"/>
            </a:pPr>
            <a:r>
              <a:rPr lang="ru-RU" dirty="0"/>
              <a:t>Сохранять простоту в передаче ключевой мысли</a:t>
            </a:r>
            <a:endParaRPr lang="ru-RU" sz="1650" dirty="0"/>
          </a:p>
          <a:p>
            <a:pPr lvl="1" indent="-317689">
              <a:lnSpc>
                <a:spcPct val="140000"/>
              </a:lnSpc>
              <a:buSzPct val="100000"/>
              <a:buAutoNum type="alphaLcPeriod"/>
              <a:defRPr sz="1650"/>
            </a:pPr>
            <a:r>
              <a:rPr lang="ru-RU" dirty="0"/>
              <a:t>Говорить правду</a:t>
            </a:r>
            <a:endParaRPr lang="ru-RU" sz="1650" dirty="0"/>
          </a:p>
          <a:p>
            <a:pPr marL="914400" lvl="1" indent="-317689" algn="l" rtl="0">
              <a:lnSpc>
                <a:spcPct val="140000"/>
              </a:lnSpc>
              <a:spcBef>
                <a:spcPts val="0"/>
              </a:spcBef>
              <a:spcAft>
                <a:spcPts val="0"/>
              </a:spcAft>
              <a:buSzPct val="100000"/>
              <a:buAutoNum type="alphaLcPeriod"/>
              <a:defRPr sz="1650"/>
            </a:pPr>
            <a:r>
              <a:rPr dirty="0" err="1"/>
              <a:t>Не</a:t>
            </a:r>
            <a:r>
              <a:rPr dirty="0"/>
              <a:t> </a:t>
            </a:r>
            <a:r>
              <a:rPr dirty="0" err="1"/>
              <a:t>повторять</a:t>
            </a:r>
            <a:r>
              <a:rPr dirty="0"/>
              <a:t> </a:t>
            </a:r>
            <a:r>
              <a:rPr dirty="0" err="1"/>
              <a:t>мифы</a:t>
            </a:r>
            <a:r>
              <a:rPr dirty="0"/>
              <a:t> о </a:t>
            </a:r>
            <a:r>
              <a:rPr dirty="0" err="1"/>
              <a:t>вакцинах</a:t>
            </a:r>
            <a:endParaRPr sz="1650" dirty="0"/>
          </a:p>
          <a:p>
            <a:pPr marL="914400" lvl="1" indent="-317689" algn="l" rtl="0">
              <a:lnSpc>
                <a:spcPct val="140000"/>
              </a:lnSpc>
              <a:spcBef>
                <a:spcPts val="0"/>
              </a:spcBef>
              <a:spcAft>
                <a:spcPts val="0"/>
              </a:spcAft>
              <a:buSzPct val="100000"/>
              <a:buAutoNum type="alphaLcPeriod"/>
              <a:defRPr sz="1650" b="1"/>
            </a:pPr>
            <a:r>
              <a:rPr dirty="0" err="1"/>
              <a:t>Всё</a:t>
            </a:r>
            <a:r>
              <a:rPr dirty="0"/>
              <a:t> </a:t>
            </a:r>
            <a:r>
              <a:rPr dirty="0" err="1"/>
              <a:t>вышеперечисленное</a:t>
            </a:r>
            <a:endParaRPr sz="1650" b="1" dirty="0"/>
          </a:p>
          <a:p>
            <a:pPr marL="914400" lvl="0" indent="0" algn="l" rtl="0">
              <a:lnSpc>
                <a:spcPct val="140000"/>
              </a:lnSpc>
              <a:spcBef>
                <a:spcPts val="800"/>
              </a:spcBef>
              <a:spcAft>
                <a:spcPts val="0"/>
              </a:spcAft>
              <a:buSzPct val="128342"/>
              <a:buNone/>
            </a:pPr>
            <a:endParaRPr sz="1650" b="1" dirty="0"/>
          </a:p>
          <a:p>
            <a:pPr marL="0" lvl="0" indent="0">
              <a:lnSpc>
                <a:spcPct val="140000"/>
              </a:lnSpc>
              <a:buSzPct val="128342"/>
              <a:buNone/>
              <a:defRPr sz="1650"/>
            </a:pPr>
            <a:r>
              <a:rPr dirty="0"/>
              <a:t>12. </a:t>
            </a:r>
            <a:r>
              <a:rPr lang="ru-RU" dirty="0"/>
              <a:t>Заключенные могут считать, что побочные эффекты от вакцины несут более высокий риск, чем на самом деле, или что заболевания не представляют такого риска, как на самом деле</a:t>
            </a:r>
            <a:r>
              <a:rPr dirty="0"/>
              <a:t>. </a:t>
            </a:r>
            <a:r>
              <a:rPr lang="ru-RU" dirty="0"/>
              <a:t>(</a:t>
            </a:r>
            <a:r>
              <a:rPr lang="ru-RU" b="1" dirty="0"/>
              <a:t>Верно</a:t>
            </a:r>
            <a:r>
              <a:rPr lang="ru-RU" dirty="0"/>
              <a:t>/Неверно)</a:t>
            </a:r>
            <a:endParaRPr lang="ru-RU" sz="1650" dirty="0"/>
          </a:p>
        </p:txBody>
      </p:sp>
      <p:sp>
        <p:nvSpPr>
          <p:cNvPr id="820" name="Google Shape;820;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24"/>
        <p:cNvGrpSpPr/>
        <p:nvPr/>
      </p:nvGrpSpPr>
      <p:grpSpPr>
        <a:xfrm>
          <a:off x="0" y="0"/>
          <a:ext cx="0" cy="0"/>
          <a:chOff x="0" y="0"/>
          <a:chExt cx="0" cy="0"/>
        </a:xfrm>
      </p:grpSpPr>
      <p:sp>
        <p:nvSpPr>
          <p:cNvPr id="825" name="Google Shape;825;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endParaRPr b="1" dirty="0"/>
          </a:p>
        </p:txBody>
      </p:sp>
      <p:sp>
        <p:nvSpPr>
          <p:cNvPr id="826" name="Google Shape;826;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nSpc>
                <a:spcPct val="140000"/>
              </a:lnSpc>
              <a:buNone/>
              <a:defRPr sz="1650"/>
            </a:pPr>
            <a:r>
              <a:rPr dirty="0"/>
              <a:t>13. </a:t>
            </a:r>
            <a:r>
              <a:rPr lang="ru-RU" dirty="0"/>
              <a:t>Когда люди выражают недоверие к властям или правительствам, важно</a:t>
            </a:r>
            <a:r>
              <a:rPr dirty="0"/>
              <a:t>...</a:t>
            </a:r>
            <a:endParaRPr sz="1650" dirty="0"/>
          </a:p>
          <a:p>
            <a:pPr lvl="1" indent="-333375">
              <a:lnSpc>
                <a:spcPct val="140000"/>
              </a:lnSpc>
              <a:spcBef>
                <a:spcPts val="800"/>
              </a:spcBef>
              <a:buSzPts val="1650"/>
              <a:buAutoNum type="alphaLcPeriod"/>
              <a:defRPr sz="1650" b="1"/>
            </a:pPr>
            <a:r>
              <a:rPr lang="ru-RU" dirty="0"/>
              <a:t>успокоить их и выслушать их мнение</a:t>
            </a:r>
            <a:endParaRPr lang="ru-RU" sz="1650" b="1" dirty="0"/>
          </a:p>
          <a:p>
            <a:pPr lvl="1" indent="-333375">
              <a:lnSpc>
                <a:spcPct val="140000"/>
              </a:lnSpc>
              <a:buSzPts val="1650"/>
              <a:buAutoNum type="alphaLcPeriod"/>
              <a:defRPr sz="1650"/>
            </a:pPr>
            <a:r>
              <a:rPr lang="ru-RU" dirty="0"/>
              <a:t>сказать им, что они ошибаются</a:t>
            </a:r>
            <a:endParaRPr lang="ru-RU" sz="1650" dirty="0"/>
          </a:p>
          <a:p>
            <a:pPr lvl="1" indent="-333375">
              <a:lnSpc>
                <a:spcPct val="140000"/>
              </a:lnSpc>
              <a:buSzPts val="1650"/>
              <a:buFont typeface="Arial"/>
              <a:buAutoNum type="alphaLcPeriod"/>
              <a:defRPr sz="1650"/>
            </a:pPr>
            <a:r>
              <a:rPr lang="ru-RU" dirty="0"/>
              <a:t>проигнорировать их </a:t>
            </a:r>
            <a:r>
              <a:rPr dirty="0"/>
              <a:t> </a:t>
            </a:r>
            <a:endParaRPr sz="1650" dirty="0"/>
          </a:p>
          <a:p>
            <a:pPr marL="457200" lvl="0" indent="0" algn="l" rtl="0">
              <a:lnSpc>
                <a:spcPct val="140000"/>
              </a:lnSpc>
              <a:spcBef>
                <a:spcPts val="800"/>
              </a:spcBef>
              <a:spcAft>
                <a:spcPts val="0"/>
              </a:spcAft>
              <a:buSzPts val="1800"/>
              <a:buNone/>
            </a:pPr>
            <a:endParaRPr sz="1650" dirty="0"/>
          </a:p>
          <a:p>
            <a:pPr marL="0" lvl="0" indent="0" algn="l" rtl="0">
              <a:lnSpc>
                <a:spcPct val="140000"/>
              </a:lnSpc>
              <a:spcBef>
                <a:spcPts val="800"/>
              </a:spcBef>
              <a:spcAft>
                <a:spcPts val="0"/>
              </a:spcAft>
              <a:buSzPts val="1800"/>
              <a:buNone/>
              <a:defRPr sz="1650"/>
            </a:pPr>
            <a:r>
              <a:rPr dirty="0"/>
              <a:t>14. </a:t>
            </a:r>
            <a:r>
              <a:rPr dirty="0" err="1"/>
              <a:t>Теории</a:t>
            </a:r>
            <a:r>
              <a:rPr dirty="0"/>
              <a:t> </a:t>
            </a:r>
            <a:r>
              <a:rPr dirty="0" err="1"/>
              <a:t>заговора</a:t>
            </a:r>
            <a:r>
              <a:rPr dirty="0"/>
              <a:t> </a:t>
            </a:r>
            <a:r>
              <a:rPr lang="ru-RU" dirty="0"/>
              <a:t>зачастую</a:t>
            </a:r>
            <a:r>
              <a:rPr dirty="0"/>
              <a:t> </a:t>
            </a:r>
            <a:r>
              <a:rPr dirty="0" err="1"/>
              <a:t>популярны</a:t>
            </a:r>
            <a:r>
              <a:rPr dirty="0"/>
              <a:t>, </a:t>
            </a:r>
            <a:r>
              <a:rPr dirty="0" err="1"/>
              <a:t>когда</a:t>
            </a:r>
            <a:r>
              <a:rPr dirty="0"/>
              <a:t>…</a:t>
            </a:r>
            <a:endParaRPr sz="1650" dirty="0"/>
          </a:p>
          <a:p>
            <a:pPr marL="914400" lvl="0" indent="-333375" algn="l" rtl="0">
              <a:lnSpc>
                <a:spcPct val="140000"/>
              </a:lnSpc>
              <a:spcBef>
                <a:spcPts val="800"/>
              </a:spcBef>
              <a:spcAft>
                <a:spcPts val="0"/>
              </a:spcAft>
              <a:buSzPts val="1650"/>
              <a:buAutoNum type="alphaLcPeriod"/>
              <a:defRPr sz="1650"/>
            </a:pPr>
            <a:r>
              <a:rPr lang="ru-RU" dirty="0"/>
              <a:t>л</a:t>
            </a:r>
            <a:r>
              <a:rPr dirty="0" err="1"/>
              <a:t>юди</a:t>
            </a:r>
            <a:r>
              <a:rPr dirty="0"/>
              <a:t> </a:t>
            </a:r>
            <a:r>
              <a:rPr dirty="0" err="1"/>
              <a:t>счастливы</a:t>
            </a:r>
            <a:endParaRPr sz="1650" dirty="0"/>
          </a:p>
          <a:p>
            <a:pPr marL="914400" lvl="0" indent="-333375" algn="l" rtl="0">
              <a:lnSpc>
                <a:spcPct val="140000"/>
              </a:lnSpc>
              <a:spcBef>
                <a:spcPts val="0"/>
              </a:spcBef>
              <a:spcAft>
                <a:spcPts val="0"/>
              </a:spcAft>
              <a:buSzPts val="1650"/>
              <a:buAutoNum type="alphaLcPeriod"/>
              <a:defRPr sz="1650" b="1"/>
            </a:pPr>
            <a:r>
              <a:rPr lang="ru-RU" dirty="0" err="1"/>
              <a:t>л</a:t>
            </a:r>
            <a:r>
              <a:rPr dirty="0" err="1"/>
              <a:t>юди</a:t>
            </a:r>
            <a:r>
              <a:rPr dirty="0"/>
              <a:t> </a:t>
            </a:r>
            <a:r>
              <a:rPr dirty="0" err="1"/>
              <a:t>боятся</a:t>
            </a:r>
            <a:r>
              <a:rPr dirty="0"/>
              <a:t> </a:t>
            </a:r>
            <a:r>
              <a:rPr dirty="0" err="1"/>
              <a:t>потерять</a:t>
            </a:r>
            <a:r>
              <a:rPr dirty="0"/>
              <a:t> </a:t>
            </a:r>
            <a:r>
              <a:rPr dirty="0" err="1"/>
              <a:t>контроль</a:t>
            </a:r>
            <a:r>
              <a:rPr dirty="0"/>
              <a:t> </a:t>
            </a:r>
            <a:r>
              <a:rPr dirty="0" err="1"/>
              <a:t>над</a:t>
            </a:r>
            <a:r>
              <a:rPr dirty="0"/>
              <a:t> </a:t>
            </a:r>
            <a:r>
              <a:rPr dirty="0" err="1"/>
              <a:t>ситуацией</a:t>
            </a:r>
            <a:endParaRPr sz="1650" b="1" dirty="0"/>
          </a:p>
          <a:p>
            <a:pPr marL="914400" lvl="0" indent="-333375">
              <a:lnSpc>
                <a:spcPct val="140000"/>
              </a:lnSpc>
              <a:buSzPts val="1650"/>
              <a:buAutoNum type="alphaLcPeriod"/>
              <a:defRPr sz="1650"/>
            </a:pPr>
            <a:r>
              <a:rPr lang="ru-RU" dirty="0" err="1"/>
              <a:t>л</a:t>
            </a:r>
            <a:r>
              <a:rPr dirty="0" err="1"/>
              <a:t>юди</a:t>
            </a:r>
            <a:r>
              <a:rPr dirty="0"/>
              <a:t> </a:t>
            </a:r>
            <a:r>
              <a:rPr lang="ru-RU" dirty="0"/>
              <a:t>проводят много времени в Интернете</a:t>
            </a:r>
            <a:endParaRPr sz="1650" dirty="0"/>
          </a:p>
          <a:p>
            <a:pPr marL="0" lvl="0" indent="0" algn="l" rtl="0">
              <a:lnSpc>
                <a:spcPct val="140000"/>
              </a:lnSpc>
              <a:spcBef>
                <a:spcPts val="800"/>
              </a:spcBef>
              <a:spcAft>
                <a:spcPts val="800"/>
              </a:spcAft>
              <a:buSzPts val="1800"/>
              <a:buNone/>
            </a:pPr>
            <a:endParaRPr sz="1650" dirty="0"/>
          </a:p>
        </p:txBody>
      </p:sp>
      <p:sp>
        <p:nvSpPr>
          <p:cNvPr id="827" name="Google Shape;827;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1"/>
        <p:cNvGrpSpPr/>
        <p:nvPr/>
      </p:nvGrpSpPr>
      <p:grpSpPr>
        <a:xfrm>
          <a:off x="0" y="0"/>
          <a:ext cx="0" cy="0"/>
          <a:chOff x="0" y="0"/>
          <a:chExt cx="0" cy="0"/>
        </a:xfrm>
      </p:grpSpPr>
      <p:sp>
        <p:nvSpPr>
          <p:cNvPr id="832" name="Google Shape;832;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дискуссионная </a:t>
            </a:r>
            <a:r>
              <a:rPr dirty="0" err="1"/>
              <a:t>группа</a:t>
            </a:r>
            <a:endParaRPr b="1" dirty="0"/>
          </a:p>
        </p:txBody>
      </p:sp>
      <p:sp>
        <p:nvSpPr>
          <p:cNvPr id="833" name="Google Shape;833;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nSpc>
                <a:spcPct val="140000"/>
              </a:lnSpc>
              <a:buNone/>
              <a:defRPr sz="1650"/>
            </a:pPr>
            <a:r>
              <a:rPr lang="ru-RU" dirty="0"/>
              <a:t>Организуйте дискуссионную группу с другими сотрудниками вашей тюрьмы, в том числе с медицинским персоналом. Обсудите любые вопросы, которые у вас могут возникнуть касательно вакцин и заболеваний в тюрьмах, а также какие коммуникационные стратегии, по вашему мнению, могут быть наиболее эффективными и могут быть реализованы в вашей тюрьме. Высоки ли в вашей тюрьме показатели вакцинации? Если нет, могли бы вы совместно работать над улучшением этого показателя?</a:t>
            </a:r>
            <a:r>
              <a:rPr dirty="0"/>
              <a:t> </a:t>
            </a:r>
            <a:endParaRPr sz="1650" dirty="0"/>
          </a:p>
          <a:p>
            <a:pPr marL="0" lvl="0" indent="0" algn="l" rtl="0">
              <a:lnSpc>
                <a:spcPct val="140000"/>
              </a:lnSpc>
              <a:spcBef>
                <a:spcPts val="800"/>
              </a:spcBef>
              <a:spcAft>
                <a:spcPts val="800"/>
              </a:spcAft>
              <a:buSzPts val="1800"/>
              <a:buNone/>
            </a:pPr>
            <a:endParaRPr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Тест для о</a:t>
            </a:r>
            <a:r>
              <a:rPr dirty="0" err="1"/>
              <a:t>ценк</a:t>
            </a:r>
            <a:r>
              <a:rPr lang="ru-RU" dirty="0"/>
              <a:t>и</a:t>
            </a:r>
            <a:r>
              <a:rPr dirty="0"/>
              <a:t> </a:t>
            </a:r>
            <a:r>
              <a:rPr dirty="0" err="1"/>
              <a:t>знаний</a:t>
            </a:r>
            <a:endParaRPr b="1" dirty="0"/>
          </a:p>
        </p:txBody>
      </p:sp>
      <p:sp>
        <p:nvSpPr>
          <p:cNvPr id="142" name="Google Shape;142;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155258" lvl="0" indent="0" algn="l" rtl="0">
              <a:lnSpc>
                <a:spcPct val="140000"/>
              </a:lnSpc>
              <a:spcBef>
                <a:spcPts val="0"/>
              </a:spcBef>
              <a:spcAft>
                <a:spcPts val="0"/>
              </a:spcAft>
              <a:buSzPct val="100000"/>
              <a:buNone/>
              <a:defRPr sz="1650"/>
            </a:pPr>
            <a:r>
              <a:rPr lang="ru-RU" dirty="0"/>
              <a:t>1. </a:t>
            </a:r>
            <a:r>
              <a:rPr dirty="0" err="1"/>
              <a:t>Какие</a:t>
            </a:r>
            <a:r>
              <a:rPr dirty="0"/>
              <a:t> </a:t>
            </a:r>
            <a:r>
              <a:rPr dirty="0" err="1"/>
              <a:t>из</a:t>
            </a:r>
            <a:r>
              <a:rPr dirty="0"/>
              <a:t> </a:t>
            </a:r>
            <a:r>
              <a:rPr lang="ru-RU" dirty="0"/>
              <a:t>перечисленных ниже</a:t>
            </a:r>
            <a:r>
              <a:rPr dirty="0"/>
              <a:t> </a:t>
            </a:r>
            <a:r>
              <a:rPr dirty="0" err="1"/>
              <a:t>факторов</a:t>
            </a:r>
            <a:r>
              <a:rPr dirty="0"/>
              <a:t> </a:t>
            </a:r>
            <a:r>
              <a:rPr dirty="0" err="1"/>
              <a:t>повышают</a:t>
            </a:r>
            <a:r>
              <a:rPr dirty="0"/>
              <a:t> </a:t>
            </a:r>
            <a:r>
              <a:rPr dirty="0" err="1"/>
              <a:t>вероятность</a:t>
            </a:r>
            <a:r>
              <a:rPr dirty="0"/>
              <a:t> </a:t>
            </a:r>
            <a:r>
              <a:rPr dirty="0" err="1"/>
              <a:t>того</a:t>
            </a:r>
            <a:r>
              <a:rPr dirty="0"/>
              <a:t>, </a:t>
            </a:r>
            <a:r>
              <a:rPr dirty="0" err="1"/>
              <a:t>что</a:t>
            </a:r>
            <a:r>
              <a:rPr dirty="0"/>
              <a:t> </a:t>
            </a:r>
            <a:r>
              <a:rPr lang="ru-RU" dirty="0"/>
              <a:t>заключенные</a:t>
            </a:r>
            <a:r>
              <a:rPr dirty="0"/>
              <a:t> </a:t>
            </a:r>
            <a:r>
              <a:rPr lang="ru-RU" dirty="0"/>
              <a:t>были уязвимы к заражению</a:t>
            </a:r>
            <a:r>
              <a:rPr dirty="0"/>
              <a:t> </a:t>
            </a:r>
            <a:r>
              <a:rPr dirty="0" err="1"/>
              <a:t>инфекционным</a:t>
            </a:r>
            <a:r>
              <a:rPr lang="ru-RU" dirty="0"/>
              <a:t>и</a:t>
            </a:r>
            <a:r>
              <a:rPr dirty="0"/>
              <a:t> </a:t>
            </a:r>
            <a:r>
              <a:rPr dirty="0" err="1"/>
              <a:t>заболеваниям</a:t>
            </a:r>
            <a:r>
              <a:rPr lang="ru-RU" dirty="0"/>
              <a:t>и</a:t>
            </a:r>
            <a:r>
              <a:rPr dirty="0"/>
              <a:t> </a:t>
            </a:r>
            <a:r>
              <a:rPr b="1" dirty="0" err="1"/>
              <a:t>до</a:t>
            </a:r>
            <a:r>
              <a:rPr b="1" dirty="0"/>
              <a:t> </a:t>
            </a:r>
            <a:r>
              <a:rPr dirty="0" err="1"/>
              <a:t>попадания</a:t>
            </a:r>
            <a:r>
              <a:rPr dirty="0"/>
              <a:t> в </a:t>
            </a:r>
            <a:r>
              <a:rPr dirty="0" err="1"/>
              <a:t>тюрьму</a:t>
            </a:r>
            <a:r>
              <a:rPr dirty="0"/>
              <a:t>?</a:t>
            </a:r>
            <a:endParaRPr sz="1650" dirty="0"/>
          </a:p>
          <a:p>
            <a:pPr marL="914400" lvl="1" indent="-301942" algn="l" rtl="0">
              <a:lnSpc>
                <a:spcPct val="140000"/>
              </a:lnSpc>
              <a:spcBef>
                <a:spcPts val="0"/>
              </a:spcBef>
              <a:spcAft>
                <a:spcPts val="0"/>
              </a:spcAft>
              <a:buSzPct val="100000"/>
              <a:buAutoNum type="alphaLcPeriod"/>
              <a:defRPr sz="1650"/>
            </a:pPr>
            <a:r>
              <a:rPr lang="ru-RU" dirty="0"/>
              <a:t>Использование общих или нечистых игл</a:t>
            </a:r>
            <a:endParaRPr sz="1650" dirty="0"/>
          </a:p>
          <a:p>
            <a:pPr marL="914400" lvl="1" indent="-301942" algn="l" rtl="0">
              <a:lnSpc>
                <a:spcPct val="140000"/>
              </a:lnSpc>
              <a:spcBef>
                <a:spcPts val="0"/>
              </a:spcBef>
              <a:spcAft>
                <a:spcPts val="0"/>
              </a:spcAft>
              <a:buSzPct val="100000"/>
              <a:buAutoNum type="alphaLcPeriod"/>
              <a:defRPr sz="1650"/>
            </a:pPr>
            <a:r>
              <a:rPr lang="ru-RU" dirty="0"/>
              <a:t>В</a:t>
            </a:r>
            <a:r>
              <a:rPr dirty="0" err="1"/>
              <a:t>ысок</a:t>
            </a:r>
            <a:r>
              <a:rPr lang="ru-RU" dirty="0" err="1"/>
              <a:t>ий</a:t>
            </a:r>
            <a:r>
              <a:rPr lang="ru-RU" dirty="0"/>
              <a:t> уровень</a:t>
            </a:r>
            <a:r>
              <a:rPr lang="en-GB" dirty="0"/>
              <a:t> </a:t>
            </a:r>
            <a:r>
              <a:rPr dirty="0" err="1"/>
              <a:t>бездомности</a:t>
            </a:r>
            <a:endParaRPr sz="1650" dirty="0"/>
          </a:p>
          <a:p>
            <a:pPr marL="914400" lvl="1" indent="-301942" algn="l" rtl="0">
              <a:lnSpc>
                <a:spcPct val="140000"/>
              </a:lnSpc>
              <a:spcBef>
                <a:spcPts val="0"/>
              </a:spcBef>
              <a:spcAft>
                <a:spcPts val="0"/>
              </a:spcAft>
              <a:buSzPct val="100000"/>
              <a:buAutoNum type="alphaLcPeriod"/>
              <a:defRPr sz="1650"/>
            </a:pPr>
            <a:r>
              <a:rPr lang="ru-RU" dirty="0"/>
              <a:t>Ограниченная возможность санитарного просвещения</a:t>
            </a:r>
            <a:endParaRPr sz="1650" dirty="0"/>
          </a:p>
          <a:p>
            <a:pPr marL="914400" lvl="1" indent="-301942" algn="l" rtl="0">
              <a:lnSpc>
                <a:spcPct val="140000"/>
              </a:lnSpc>
              <a:spcBef>
                <a:spcPts val="0"/>
              </a:spcBef>
              <a:spcAft>
                <a:spcPts val="0"/>
              </a:spcAft>
              <a:buSzPct val="100000"/>
              <a:buAutoNum type="alphaLcPeriod"/>
              <a:defRPr sz="1650" b="1"/>
            </a:pPr>
            <a:r>
              <a:rPr dirty="0" err="1"/>
              <a:t>Всё</a:t>
            </a:r>
            <a:r>
              <a:rPr dirty="0"/>
              <a:t> </a:t>
            </a:r>
            <a:r>
              <a:rPr dirty="0" err="1"/>
              <a:t>вышеперечисленное</a:t>
            </a:r>
            <a:endParaRPr sz="1650" b="1" dirty="0"/>
          </a:p>
          <a:p>
            <a:pPr marL="914400" lvl="0" indent="0" algn="l" rtl="0">
              <a:lnSpc>
                <a:spcPct val="140000"/>
              </a:lnSpc>
              <a:spcBef>
                <a:spcPts val="800"/>
              </a:spcBef>
              <a:spcAft>
                <a:spcPts val="0"/>
              </a:spcAft>
              <a:buSzPct val="155844"/>
              <a:buNone/>
            </a:pPr>
            <a:endParaRPr sz="1650" b="1" dirty="0"/>
          </a:p>
          <a:p>
            <a:pPr marL="155258" lvl="0" indent="0" algn="l" rtl="0">
              <a:lnSpc>
                <a:spcPct val="140000"/>
              </a:lnSpc>
              <a:spcBef>
                <a:spcPts val="800"/>
              </a:spcBef>
              <a:spcAft>
                <a:spcPts val="0"/>
              </a:spcAft>
              <a:buSzPct val="100000"/>
              <a:buNone/>
              <a:defRPr sz="1650"/>
            </a:pPr>
            <a:r>
              <a:rPr lang="ru-RU" dirty="0"/>
              <a:t>2. </a:t>
            </a:r>
            <a:r>
              <a:rPr dirty="0" err="1"/>
              <a:t>Назовите</a:t>
            </a:r>
            <a:r>
              <a:rPr dirty="0"/>
              <a:t> </a:t>
            </a:r>
            <a:r>
              <a:rPr dirty="0" err="1"/>
              <a:t>не</a:t>
            </a:r>
            <a:r>
              <a:rPr lang="ru-RU" dirty="0"/>
              <a:t>сколько </a:t>
            </a:r>
            <a:r>
              <a:rPr b="1" dirty="0" err="1"/>
              <a:t>условий</a:t>
            </a:r>
            <a:r>
              <a:rPr b="1" dirty="0"/>
              <a:t> </a:t>
            </a:r>
            <a:r>
              <a:rPr b="1" dirty="0" err="1"/>
              <a:t>содержания</a:t>
            </a:r>
            <a:r>
              <a:rPr b="1" dirty="0"/>
              <a:t> в </a:t>
            </a:r>
            <a:r>
              <a:rPr b="1" dirty="0" err="1"/>
              <a:t>тюрьме</a:t>
            </a:r>
            <a:r>
              <a:rPr dirty="0"/>
              <a:t>, </a:t>
            </a:r>
            <a:r>
              <a:rPr dirty="0" err="1"/>
              <a:t>которые</a:t>
            </a:r>
            <a:r>
              <a:rPr dirty="0"/>
              <a:t> </a:t>
            </a:r>
            <a:r>
              <a:rPr dirty="0" err="1"/>
              <a:t>делают</a:t>
            </a:r>
            <a:r>
              <a:rPr dirty="0"/>
              <a:t> </a:t>
            </a:r>
            <a:r>
              <a:rPr lang="ru-RU" dirty="0"/>
              <a:t>заключенных</a:t>
            </a:r>
            <a:r>
              <a:rPr dirty="0"/>
              <a:t> </a:t>
            </a:r>
            <a:r>
              <a:rPr dirty="0" err="1"/>
              <a:t>более</a:t>
            </a:r>
            <a:r>
              <a:rPr dirty="0"/>
              <a:t> </a:t>
            </a:r>
            <a:r>
              <a:rPr dirty="0" err="1"/>
              <a:t>уязвимыми</a:t>
            </a:r>
            <a:r>
              <a:rPr dirty="0"/>
              <a:t> к </a:t>
            </a:r>
            <a:r>
              <a:rPr lang="ru-RU" dirty="0"/>
              <a:t>заражению </a:t>
            </a:r>
            <a:r>
              <a:rPr dirty="0" err="1"/>
              <a:t>инфекционным</a:t>
            </a:r>
            <a:r>
              <a:rPr lang="ru-RU" dirty="0"/>
              <a:t>и</a:t>
            </a:r>
            <a:r>
              <a:rPr dirty="0"/>
              <a:t> </a:t>
            </a:r>
            <a:r>
              <a:rPr dirty="0" err="1"/>
              <a:t>заболеваниям</a:t>
            </a:r>
            <a:r>
              <a:rPr lang="ru-RU" dirty="0"/>
              <a:t>и</a:t>
            </a:r>
            <a:r>
              <a:rPr dirty="0"/>
              <a:t>. </a:t>
            </a:r>
            <a:r>
              <a:rPr b="1" dirty="0"/>
              <a:t>[</a:t>
            </a:r>
            <a:r>
              <a:rPr lang="ru-RU" b="1" dirty="0"/>
              <a:t>открытый ответ</a:t>
            </a:r>
            <a:r>
              <a:rPr b="1" dirty="0"/>
              <a:t>]</a:t>
            </a:r>
            <a:endParaRPr sz="1650" b="1" dirty="0"/>
          </a:p>
          <a:p>
            <a:pPr marL="457200" lvl="0" indent="0" algn="l" rtl="0">
              <a:lnSpc>
                <a:spcPct val="140000"/>
              </a:lnSpc>
              <a:spcBef>
                <a:spcPts val="800"/>
              </a:spcBef>
              <a:spcAft>
                <a:spcPts val="0"/>
              </a:spcAft>
              <a:buSzPct val="155844"/>
              <a:buNone/>
            </a:pPr>
            <a:endParaRPr sz="1650" dirty="0"/>
          </a:p>
          <a:p>
            <a:pPr marL="155258" lvl="0" indent="0">
              <a:lnSpc>
                <a:spcPct val="140000"/>
              </a:lnSpc>
              <a:spcBef>
                <a:spcPts val="800"/>
              </a:spcBef>
              <a:buSzPct val="100000"/>
              <a:buNone/>
              <a:defRPr sz="1650"/>
            </a:pPr>
            <a:r>
              <a:rPr lang="ru-RU" dirty="0"/>
              <a:t>3. </a:t>
            </a:r>
            <a:r>
              <a:rPr dirty="0" err="1"/>
              <a:t>Какое</a:t>
            </a:r>
            <a:r>
              <a:rPr dirty="0"/>
              <a:t> </a:t>
            </a:r>
            <a:r>
              <a:rPr lang="ru-RU" dirty="0"/>
              <a:t>конкретно </a:t>
            </a:r>
            <a:r>
              <a:rPr dirty="0" err="1"/>
              <a:t>заболевание</a:t>
            </a:r>
            <a:r>
              <a:rPr dirty="0"/>
              <a:t> </a:t>
            </a:r>
            <a:r>
              <a:rPr lang="ru-RU" dirty="0"/>
              <a:t>чаще всего </a:t>
            </a:r>
            <a:r>
              <a:rPr dirty="0" err="1"/>
              <a:t>распространяется</a:t>
            </a:r>
            <a:r>
              <a:rPr dirty="0"/>
              <a:t> </a:t>
            </a:r>
            <a:r>
              <a:rPr dirty="0" err="1"/>
              <a:t>при</a:t>
            </a:r>
            <a:r>
              <a:rPr dirty="0"/>
              <a:t> </a:t>
            </a:r>
            <a:r>
              <a:rPr lang="ru-RU" dirty="0"/>
              <a:t>использовании общих или нечистых </a:t>
            </a:r>
            <a:r>
              <a:rPr dirty="0" err="1"/>
              <a:t>игл</a:t>
            </a:r>
            <a:r>
              <a:rPr dirty="0"/>
              <a:t> (</a:t>
            </a:r>
            <a:r>
              <a:rPr dirty="0" err="1"/>
              <a:t>например</a:t>
            </a:r>
            <a:r>
              <a:rPr dirty="0"/>
              <a:t>, </a:t>
            </a:r>
            <a:r>
              <a:rPr lang="ru-RU" dirty="0"/>
              <a:t>при инъекционном введении наркотиков или нанесении татуировок</a:t>
            </a:r>
            <a:r>
              <a:rPr dirty="0"/>
              <a:t>)? </a:t>
            </a:r>
            <a:endParaRPr sz="1650" dirty="0"/>
          </a:p>
          <a:p>
            <a:pPr marL="914400" lvl="1" indent="-301942" algn="l" rtl="0">
              <a:lnSpc>
                <a:spcPct val="140000"/>
              </a:lnSpc>
              <a:spcBef>
                <a:spcPts val="0"/>
              </a:spcBef>
              <a:spcAft>
                <a:spcPts val="0"/>
              </a:spcAft>
              <a:buSzPct val="100000"/>
              <a:buAutoNum type="alphaLcPeriod"/>
              <a:defRPr sz="1650" b="1"/>
            </a:pPr>
            <a:r>
              <a:rPr dirty="0" err="1"/>
              <a:t>Гепатит</a:t>
            </a:r>
            <a:r>
              <a:rPr dirty="0"/>
              <a:t> B</a:t>
            </a:r>
            <a:endParaRPr sz="1650" b="1" dirty="0"/>
          </a:p>
          <a:p>
            <a:pPr marL="914400" lvl="1" indent="-301942" algn="l" rtl="0">
              <a:lnSpc>
                <a:spcPct val="140000"/>
              </a:lnSpc>
              <a:spcBef>
                <a:spcPts val="0"/>
              </a:spcBef>
              <a:spcAft>
                <a:spcPts val="0"/>
              </a:spcAft>
              <a:buSzPct val="100000"/>
              <a:buAutoNum type="alphaLcPeriod"/>
              <a:defRPr sz="1650"/>
            </a:pPr>
            <a:r>
              <a:rPr dirty="0" err="1"/>
              <a:t>Грипп</a:t>
            </a:r>
            <a:endParaRPr sz="1650" dirty="0"/>
          </a:p>
          <a:p>
            <a:pPr marL="914400" lvl="1" indent="-301942" algn="l" rtl="0">
              <a:lnSpc>
                <a:spcPct val="140000"/>
              </a:lnSpc>
              <a:spcBef>
                <a:spcPts val="0"/>
              </a:spcBef>
              <a:spcAft>
                <a:spcPts val="0"/>
              </a:spcAft>
              <a:buSzPct val="100000"/>
              <a:buAutoNum type="alphaLcPeriod"/>
              <a:defRPr sz="1650"/>
            </a:pPr>
            <a:r>
              <a:rPr dirty="0"/>
              <a:t>COVID-19</a:t>
            </a:r>
            <a:endParaRPr sz="1650" dirty="0"/>
          </a:p>
        </p:txBody>
      </p:sp>
      <p:sp>
        <p:nvSpPr>
          <p:cNvPr id="143" name="Google Shape;143;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111111"/>
              <a:defRPr b="1"/>
            </a:pPr>
            <a:r>
              <a:rPr lang="ru-RU" b="1" dirty="0"/>
              <a:t>Оценка</a:t>
            </a:r>
            <a:r>
              <a:rPr lang="en" b="1" dirty="0"/>
              <a:t>: </a:t>
            </a:r>
            <a:r>
              <a:rPr lang="ru-RU" b="1" dirty="0"/>
              <a:t>упражнение на размышление</a:t>
            </a:r>
            <a:endParaRPr b="1" dirty="0"/>
          </a:p>
        </p:txBody>
      </p:sp>
      <p:sp>
        <p:nvSpPr>
          <p:cNvPr id="839" name="Google Shape;839;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indent="0">
              <a:lnSpc>
                <a:spcPct val="140000"/>
              </a:lnSpc>
              <a:buNone/>
              <a:defRPr sz="1650"/>
            </a:pPr>
            <a:r>
              <a:rPr lang="ru-RU" dirty="0"/>
              <a:t>Чему, по вашему мнению, вы научились на этом курсе? Что из того, что вы не знали раньше, вас удивило? Хотели бы вы узнать больше о вакцинации в тюрьме или в целом? </a:t>
            </a:r>
            <a:r>
              <a:rPr lang="ru-RU" b="1" dirty="0"/>
              <a:t>[открытый ответ]</a:t>
            </a:r>
            <a:endParaRPr lang="ru-RU" dirty="0"/>
          </a:p>
          <a:p>
            <a:pPr marL="0" lvl="0" indent="0" algn="l" rtl="0">
              <a:lnSpc>
                <a:spcPct val="140000"/>
              </a:lnSpc>
              <a:spcBef>
                <a:spcPts val="0"/>
              </a:spcBef>
              <a:spcAft>
                <a:spcPts val="0"/>
              </a:spcAft>
              <a:buSzPts val="1800"/>
              <a:buNone/>
              <a:defRPr sz="1650"/>
            </a:pPr>
            <a:endParaRPr sz="1650" b="1" dirty="0"/>
          </a:p>
          <a:p>
            <a:pPr marL="0" lvl="0" indent="0" algn="l" rtl="0">
              <a:lnSpc>
                <a:spcPct val="140000"/>
              </a:lnSpc>
              <a:spcBef>
                <a:spcPts val="800"/>
              </a:spcBef>
              <a:spcAft>
                <a:spcPts val="800"/>
              </a:spcAft>
              <a:buSzPts val="1800"/>
              <a:buNone/>
            </a:pPr>
            <a:endParaRPr sz="1650" dirty="0"/>
          </a:p>
        </p:txBody>
      </p:sp>
      <p:sp>
        <p:nvSpPr>
          <p:cNvPr id="840" name="Google Shape;840;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10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44"/>
        <p:cNvGrpSpPr/>
        <p:nvPr/>
      </p:nvGrpSpPr>
      <p:grpSpPr>
        <a:xfrm>
          <a:off x="0" y="0"/>
          <a:ext cx="0" cy="0"/>
          <a:chOff x="0" y="0"/>
          <a:chExt cx="0" cy="0"/>
        </a:xfrm>
      </p:grpSpPr>
      <p:sp>
        <p:nvSpPr>
          <p:cNvPr id="845" name="Google Shape;845;p85"/>
          <p:cNvSpPr txBox="1">
            <a:spLocks noGrp="1"/>
          </p:cNvSpPr>
          <p:nvPr>
            <p:ph type="title"/>
          </p:nvPr>
        </p:nvSpPr>
        <p:spPr>
          <a:xfrm>
            <a:off x="311700" y="42819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r>
              <a:rPr dirty="0"/>
              <a:t> (</a:t>
            </a:r>
            <a:r>
              <a:rPr dirty="0" err="1"/>
              <a:t>ответы</a:t>
            </a:r>
            <a:r>
              <a:rPr dirty="0"/>
              <a:t>)</a:t>
            </a:r>
            <a:endParaRPr b="1" dirty="0"/>
          </a:p>
        </p:txBody>
      </p:sp>
      <p:sp>
        <p:nvSpPr>
          <p:cNvPr id="846" name="Google Shape;846;p85"/>
          <p:cNvSpPr txBox="1">
            <a:spLocks noGrp="1"/>
          </p:cNvSpPr>
          <p:nvPr>
            <p:ph type="body" idx="1"/>
          </p:nvPr>
        </p:nvSpPr>
        <p:spPr>
          <a:xfrm>
            <a:off x="539300" y="1107105"/>
            <a:ext cx="8106300" cy="3882300"/>
          </a:xfrm>
          <a:prstGeom prst="rect">
            <a:avLst/>
          </a:prstGeom>
          <a:noFill/>
          <a:ln>
            <a:noFill/>
          </a:ln>
        </p:spPr>
        <p:txBody>
          <a:bodyPr spcFirstLastPara="1" wrap="square" lIns="91425" tIns="91425" rIns="91425" bIns="91425" anchor="t" anchorCtr="0">
            <a:noAutofit/>
          </a:bodyPr>
          <a:lstStyle/>
          <a:p>
            <a:pPr lvl="0" indent="-309847">
              <a:lnSpc>
                <a:spcPct val="140000"/>
              </a:lnSpc>
              <a:buSzPct val="100000"/>
              <a:buAutoNum type="arabicPeriod"/>
              <a:defRPr sz="1650"/>
            </a:pPr>
            <a:r>
              <a:rPr lang="ru-RU" sz="1050" b="1" dirty="0"/>
              <a:t>Всё вышеперечисленное</a:t>
            </a:r>
            <a:r>
              <a:rPr sz="1050" b="1" dirty="0"/>
              <a:t>. </a:t>
            </a:r>
            <a:r>
              <a:rPr lang="ru-RU" sz="1050" dirty="0"/>
              <a:t>Использование общих или нечистых игл</a:t>
            </a:r>
            <a:r>
              <a:rPr sz="1050" dirty="0"/>
              <a:t>, </a:t>
            </a:r>
            <a:r>
              <a:rPr sz="1050" dirty="0" err="1"/>
              <a:t>бездомность</a:t>
            </a:r>
            <a:r>
              <a:rPr sz="1050" dirty="0"/>
              <a:t> и </a:t>
            </a:r>
            <a:r>
              <a:rPr sz="1050" dirty="0" err="1"/>
              <a:t>ограниченн</a:t>
            </a:r>
            <a:r>
              <a:rPr lang="ru-RU" sz="1050" dirty="0" err="1"/>
              <a:t>ая</a:t>
            </a:r>
            <a:r>
              <a:rPr sz="1050" dirty="0"/>
              <a:t> </a:t>
            </a:r>
            <a:r>
              <a:rPr lang="ru-RU" sz="1050" dirty="0"/>
              <a:t>возможность санитарного просвещения</a:t>
            </a:r>
            <a:r>
              <a:rPr sz="1050" dirty="0"/>
              <a:t> </a:t>
            </a:r>
            <a:r>
              <a:rPr lang="ru-RU" sz="1050" dirty="0"/>
              <a:t>– все это </a:t>
            </a:r>
            <a:r>
              <a:rPr sz="1050" dirty="0" err="1"/>
              <a:t>чаще</a:t>
            </a:r>
            <a:r>
              <a:rPr sz="1050" dirty="0"/>
              <a:t> </a:t>
            </a:r>
            <a:r>
              <a:rPr lang="ru-RU" sz="1050" dirty="0"/>
              <a:t>всего характерно для</a:t>
            </a:r>
            <a:r>
              <a:rPr sz="1050" dirty="0"/>
              <a:t> </a:t>
            </a:r>
            <a:r>
              <a:rPr lang="ru-RU" sz="1050" dirty="0"/>
              <a:t>заключенных еще до того</a:t>
            </a:r>
            <a:r>
              <a:rPr sz="1050" dirty="0"/>
              <a:t>, </a:t>
            </a:r>
            <a:r>
              <a:rPr lang="ru-RU" sz="1050" dirty="0"/>
              <a:t>как</a:t>
            </a:r>
            <a:r>
              <a:rPr sz="1050" dirty="0"/>
              <a:t> </a:t>
            </a:r>
            <a:r>
              <a:rPr sz="1050" dirty="0" err="1"/>
              <a:t>они</a:t>
            </a:r>
            <a:r>
              <a:rPr sz="1050" dirty="0"/>
              <a:t> </a:t>
            </a:r>
            <a:r>
              <a:rPr sz="1050" dirty="0" err="1"/>
              <a:t>попад</a:t>
            </a:r>
            <a:r>
              <a:rPr lang="ru-RU" sz="1050" dirty="0" err="1"/>
              <a:t>ают</a:t>
            </a:r>
            <a:r>
              <a:rPr sz="1050" dirty="0"/>
              <a:t> в </a:t>
            </a:r>
            <a:r>
              <a:rPr sz="1050" dirty="0" err="1"/>
              <a:t>тюрьму</a:t>
            </a:r>
            <a:r>
              <a:rPr sz="1050" dirty="0"/>
              <a:t>, </a:t>
            </a:r>
            <a:r>
              <a:rPr sz="1050" dirty="0" err="1"/>
              <a:t>хотя</a:t>
            </a:r>
            <a:r>
              <a:rPr sz="1050" dirty="0"/>
              <a:t> </a:t>
            </a:r>
            <a:r>
              <a:rPr sz="1050" dirty="0" err="1"/>
              <a:t>это</a:t>
            </a:r>
            <a:r>
              <a:rPr sz="1050" dirty="0"/>
              <a:t> </a:t>
            </a:r>
            <a:r>
              <a:rPr sz="1050" dirty="0" err="1"/>
              <a:t>не</a:t>
            </a:r>
            <a:r>
              <a:rPr sz="1050" dirty="0"/>
              <a:t> </a:t>
            </a:r>
            <a:r>
              <a:rPr sz="1050" dirty="0" err="1"/>
              <a:t>означает</a:t>
            </a:r>
            <a:r>
              <a:rPr sz="1050" dirty="0"/>
              <a:t>, </a:t>
            </a:r>
            <a:r>
              <a:rPr sz="1050" dirty="0" err="1"/>
              <a:t>что</a:t>
            </a:r>
            <a:r>
              <a:rPr sz="1050" dirty="0"/>
              <a:t> </a:t>
            </a:r>
            <a:r>
              <a:rPr sz="1050" dirty="0" err="1"/>
              <a:t>все</a:t>
            </a:r>
            <a:r>
              <a:rPr sz="1050" dirty="0"/>
              <a:t> </a:t>
            </a:r>
            <a:r>
              <a:rPr lang="ru-RU" sz="1050" dirty="0"/>
              <a:t>заключенные</a:t>
            </a:r>
            <a:r>
              <a:rPr sz="1050" dirty="0"/>
              <a:t> </a:t>
            </a:r>
            <a:r>
              <a:rPr sz="1050" dirty="0" err="1"/>
              <a:t>пройдут</a:t>
            </a:r>
            <a:r>
              <a:rPr sz="1050" dirty="0"/>
              <a:t> </a:t>
            </a:r>
            <a:r>
              <a:rPr sz="1050" dirty="0" err="1"/>
              <a:t>через</a:t>
            </a:r>
            <a:r>
              <a:rPr sz="1050" dirty="0"/>
              <a:t> </a:t>
            </a:r>
            <a:r>
              <a:rPr sz="1050" dirty="0" err="1"/>
              <a:t>это</a:t>
            </a:r>
            <a:r>
              <a:rPr sz="1050" dirty="0"/>
              <a:t> </a:t>
            </a:r>
            <a:r>
              <a:rPr sz="1050" dirty="0" err="1"/>
              <a:t>до</a:t>
            </a:r>
            <a:r>
              <a:rPr sz="1050" dirty="0"/>
              <a:t> </a:t>
            </a:r>
            <a:r>
              <a:rPr lang="ru-RU" sz="1050" dirty="0"/>
              <a:t>помещения в </a:t>
            </a:r>
            <a:r>
              <a:rPr sz="1050" dirty="0" err="1"/>
              <a:t>тюрьму</a:t>
            </a:r>
            <a:r>
              <a:rPr sz="1050" dirty="0"/>
              <a:t>. </a:t>
            </a:r>
            <a:r>
              <a:rPr lang="ru-RU" sz="1050" dirty="0"/>
              <a:t>К другим факторам, которые еще до попадания в тюрьму могут сделать заключенных более уязвимыми к заражению инфекционными заболеваниями, относятся </a:t>
            </a:r>
            <a:r>
              <a:rPr sz="1050" dirty="0" err="1"/>
              <a:t>ограниченный</a:t>
            </a:r>
            <a:r>
              <a:rPr sz="1050" dirty="0"/>
              <a:t> </a:t>
            </a:r>
            <a:r>
              <a:rPr sz="1050" dirty="0" err="1"/>
              <a:t>доступ</a:t>
            </a:r>
            <a:r>
              <a:rPr sz="1050" dirty="0"/>
              <a:t> к </a:t>
            </a:r>
            <a:r>
              <a:rPr sz="1050" dirty="0" err="1"/>
              <a:t>медицинск</a:t>
            </a:r>
            <a:r>
              <a:rPr lang="ru-RU" sz="1050" dirty="0"/>
              <a:t>ому обслуживанию</a:t>
            </a:r>
            <a:r>
              <a:rPr sz="1050" dirty="0"/>
              <a:t>, </a:t>
            </a:r>
            <a:r>
              <a:rPr sz="1050" dirty="0" err="1"/>
              <a:t>незащищенный</a:t>
            </a:r>
            <a:r>
              <a:rPr sz="1050" dirty="0"/>
              <a:t> </a:t>
            </a:r>
            <a:r>
              <a:rPr sz="1050" dirty="0" err="1"/>
              <a:t>секс</a:t>
            </a:r>
            <a:r>
              <a:rPr sz="1050" dirty="0"/>
              <a:t>, </a:t>
            </a:r>
            <a:r>
              <a:rPr lang="ru-RU" sz="1050" dirty="0"/>
              <a:t>несоблюдение гигиены</a:t>
            </a:r>
            <a:r>
              <a:rPr sz="1050" dirty="0"/>
              <a:t> (</a:t>
            </a:r>
            <a:r>
              <a:rPr lang="ru-RU" sz="1050" dirty="0"/>
              <a:t>в </a:t>
            </a:r>
            <a:r>
              <a:rPr sz="1050" dirty="0" err="1"/>
              <a:t>связ</a:t>
            </a:r>
            <a:r>
              <a:rPr lang="ru-RU" sz="1050" dirty="0"/>
              <a:t>и с</a:t>
            </a:r>
            <a:r>
              <a:rPr sz="1050" dirty="0"/>
              <a:t> </a:t>
            </a:r>
            <a:r>
              <a:rPr sz="1050" dirty="0" err="1"/>
              <a:t>бездомностью</a:t>
            </a:r>
            <a:r>
              <a:rPr sz="1050" dirty="0"/>
              <a:t>), </a:t>
            </a:r>
            <a:r>
              <a:rPr sz="1050" dirty="0" err="1"/>
              <a:t>употребление</a:t>
            </a:r>
            <a:r>
              <a:rPr sz="1050" dirty="0"/>
              <a:t> </a:t>
            </a:r>
            <a:r>
              <a:rPr lang="ru-RU" sz="1050" dirty="0"/>
              <a:t>грязных </a:t>
            </a:r>
            <a:r>
              <a:rPr sz="1050" dirty="0" err="1"/>
              <a:t>наркотиков</a:t>
            </a:r>
            <a:r>
              <a:rPr sz="1050" dirty="0"/>
              <a:t> </a:t>
            </a:r>
            <a:r>
              <a:rPr sz="1050" dirty="0" err="1"/>
              <a:t>или</a:t>
            </a:r>
            <a:r>
              <a:rPr sz="1050" dirty="0"/>
              <a:t> </a:t>
            </a:r>
            <a:r>
              <a:rPr sz="1050" dirty="0" err="1"/>
              <a:t>сопутствующие</a:t>
            </a:r>
            <a:r>
              <a:rPr sz="1050" dirty="0"/>
              <a:t> </a:t>
            </a:r>
            <a:r>
              <a:rPr lang="ru-RU" sz="1050" dirty="0"/>
              <a:t>хронические </a:t>
            </a:r>
            <a:r>
              <a:rPr sz="1050" dirty="0" err="1"/>
              <a:t>заболевания</a:t>
            </a:r>
            <a:r>
              <a:rPr sz="1050" dirty="0"/>
              <a:t>.</a:t>
            </a:r>
            <a:endParaRPr lang="ru-RU" sz="1050" dirty="0"/>
          </a:p>
          <a:p>
            <a:pPr marL="457200" lvl="0" indent="-309847" algn="l" rtl="0">
              <a:lnSpc>
                <a:spcPct val="140000"/>
              </a:lnSpc>
              <a:spcBef>
                <a:spcPts val="0"/>
              </a:spcBef>
              <a:spcAft>
                <a:spcPts val="0"/>
              </a:spcAft>
              <a:buSzPct val="100000"/>
              <a:buAutoNum type="arabicPeriod"/>
              <a:defRPr sz="1650"/>
            </a:pPr>
            <a:endParaRPr lang="ru-RU" sz="1050" dirty="0"/>
          </a:p>
          <a:p>
            <a:pPr marL="457200" lvl="0" indent="-309847" algn="l" rtl="0">
              <a:lnSpc>
                <a:spcPct val="140000"/>
              </a:lnSpc>
              <a:spcBef>
                <a:spcPts val="0"/>
              </a:spcBef>
              <a:spcAft>
                <a:spcPts val="0"/>
              </a:spcAft>
              <a:buSzPct val="100000"/>
              <a:buAutoNum type="arabicPeriod"/>
              <a:defRPr sz="1650"/>
            </a:pPr>
            <a:r>
              <a:rPr sz="1050" dirty="0" err="1"/>
              <a:t>Плохая</a:t>
            </a:r>
            <a:r>
              <a:rPr sz="1050" dirty="0"/>
              <a:t> </a:t>
            </a:r>
            <a:r>
              <a:rPr sz="1050" dirty="0" err="1"/>
              <a:t>вентиляция</a:t>
            </a:r>
            <a:r>
              <a:rPr sz="1050" dirty="0"/>
              <a:t> (</a:t>
            </a:r>
            <a:r>
              <a:rPr sz="1050" dirty="0" err="1"/>
              <a:t>циркуляция</a:t>
            </a:r>
            <a:r>
              <a:rPr sz="1050" dirty="0"/>
              <a:t> </a:t>
            </a:r>
            <a:r>
              <a:rPr sz="1050" dirty="0" err="1"/>
              <a:t>воздуха</a:t>
            </a:r>
            <a:r>
              <a:rPr sz="1050" dirty="0"/>
              <a:t>), </a:t>
            </a:r>
            <a:r>
              <a:rPr lang="ru-RU" sz="1050" dirty="0"/>
              <a:t>скученность</a:t>
            </a:r>
            <a:r>
              <a:rPr sz="1050" dirty="0"/>
              <a:t>, </a:t>
            </a:r>
            <a:r>
              <a:rPr sz="1050" dirty="0" err="1"/>
              <a:t>совместное</a:t>
            </a:r>
            <a:r>
              <a:rPr sz="1050" dirty="0"/>
              <a:t> </a:t>
            </a:r>
            <a:r>
              <a:rPr sz="1050" dirty="0" err="1"/>
              <a:t>использование</a:t>
            </a:r>
            <a:r>
              <a:rPr sz="1050" dirty="0"/>
              <a:t> </a:t>
            </a:r>
            <a:r>
              <a:rPr sz="1050" dirty="0" err="1"/>
              <a:t>камер</a:t>
            </a:r>
            <a:r>
              <a:rPr sz="1050" dirty="0"/>
              <a:t>, </a:t>
            </a:r>
            <a:r>
              <a:rPr sz="1050" dirty="0" err="1"/>
              <a:t>душевых</a:t>
            </a:r>
            <a:r>
              <a:rPr sz="1050" dirty="0"/>
              <a:t> и </a:t>
            </a:r>
            <a:r>
              <a:rPr sz="1050" dirty="0" err="1"/>
              <a:t>туалетов</a:t>
            </a:r>
            <a:r>
              <a:rPr sz="1050" dirty="0"/>
              <a:t>, </a:t>
            </a:r>
            <a:r>
              <a:rPr sz="1050" dirty="0" err="1"/>
              <a:t>употребление</a:t>
            </a:r>
            <a:r>
              <a:rPr sz="1050" dirty="0"/>
              <a:t> </a:t>
            </a:r>
            <a:r>
              <a:rPr lang="ru-RU" sz="1050" dirty="0"/>
              <a:t>грязных наркотиков</a:t>
            </a:r>
            <a:r>
              <a:rPr sz="1050" dirty="0"/>
              <a:t>, </a:t>
            </a:r>
            <a:r>
              <a:rPr sz="1050" dirty="0" err="1"/>
              <a:t>высокая</a:t>
            </a:r>
            <a:r>
              <a:rPr sz="1050" dirty="0"/>
              <a:t> </a:t>
            </a:r>
            <a:r>
              <a:rPr sz="1050" dirty="0" err="1"/>
              <a:t>текуч</a:t>
            </a:r>
            <a:r>
              <a:rPr lang="ru-RU" sz="1050" dirty="0"/>
              <a:t>ка</a:t>
            </a:r>
            <a:r>
              <a:rPr sz="1050" dirty="0"/>
              <a:t> </a:t>
            </a:r>
            <a:r>
              <a:rPr sz="1050" dirty="0" err="1"/>
              <a:t>людей</a:t>
            </a:r>
            <a:r>
              <a:rPr sz="1050" dirty="0"/>
              <a:t>, </a:t>
            </a:r>
            <a:r>
              <a:rPr sz="1050" dirty="0" err="1"/>
              <a:t>незащищенный</a:t>
            </a:r>
            <a:r>
              <a:rPr sz="1050" dirty="0"/>
              <a:t> </a:t>
            </a:r>
            <a:r>
              <a:rPr sz="1050" dirty="0" err="1"/>
              <a:t>секс</a:t>
            </a:r>
            <a:r>
              <a:rPr sz="1050" dirty="0"/>
              <a:t>, </a:t>
            </a:r>
            <a:r>
              <a:rPr sz="1050" dirty="0" err="1"/>
              <a:t>ограниченный</a:t>
            </a:r>
            <a:r>
              <a:rPr sz="1050" dirty="0"/>
              <a:t> </a:t>
            </a:r>
            <a:r>
              <a:rPr sz="1050" dirty="0" err="1"/>
              <a:t>доступ</a:t>
            </a:r>
            <a:r>
              <a:rPr sz="1050" dirty="0"/>
              <a:t> к </a:t>
            </a:r>
            <a:r>
              <a:rPr sz="1050" dirty="0" err="1"/>
              <a:t>медицинскому</a:t>
            </a:r>
            <a:r>
              <a:rPr sz="1050" dirty="0"/>
              <a:t> </a:t>
            </a:r>
            <a:r>
              <a:rPr sz="1050" dirty="0" err="1"/>
              <a:t>обслуживанию</a:t>
            </a:r>
            <a:r>
              <a:rPr sz="1050" dirty="0"/>
              <a:t>, </a:t>
            </a:r>
            <a:r>
              <a:rPr sz="1050" dirty="0" err="1"/>
              <a:t>ограниченный</a:t>
            </a:r>
            <a:r>
              <a:rPr sz="1050" dirty="0"/>
              <a:t> </a:t>
            </a:r>
            <a:r>
              <a:rPr sz="1050" dirty="0" err="1"/>
              <a:t>доступ</a:t>
            </a:r>
            <a:r>
              <a:rPr sz="1050" dirty="0"/>
              <a:t> к </a:t>
            </a:r>
            <a:r>
              <a:rPr sz="1050" dirty="0" err="1"/>
              <a:t>санитарному</a:t>
            </a:r>
            <a:r>
              <a:rPr sz="1050" dirty="0"/>
              <a:t> </a:t>
            </a:r>
            <a:r>
              <a:rPr sz="1050" dirty="0" err="1"/>
              <a:t>просвещению</a:t>
            </a:r>
            <a:r>
              <a:rPr sz="1050" dirty="0"/>
              <a:t>, </a:t>
            </a:r>
            <a:r>
              <a:rPr sz="1050" dirty="0" err="1"/>
              <a:t>использование</a:t>
            </a:r>
            <a:r>
              <a:rPr sz="1050" dirty="0"/>
              <a:t> </a:t>
            </a:r>
            <a:r>
              <a:rPr lang="ru-RU" sz="1050" dirty="0"/>
              <a:t>общих или нечистых </a:t>
            </a:r>
            <a:r>
              <a:rPr sz="1050" dirty="0" err="1"/>
              <a:t>игл</a:t>
            </a:r>
            <a:r>
              <a:rPr lang="ru-RU" sz="1050" dirty="0"/>
              <a:t>,</a:t>
            </a:r>
            <a:r>
              <a:rPr sz="1050" dirty="0"/>
              <a:t> </a:t>
            </a:r>
            <a:r>
              <a:rPr sz="1050" dirty="0" err="1"/>
              <a:t>или</a:t>
            </a:r>
            <a:r>
              <a:rPr sz="1050" dirty="0"/>
              <a:t> </a:t>
            </a:r>
            <a:r>
              <a:rPr lang="ru-RU" sz="1050" dirty="0"/>
              <a:t>несоблюдение гигиены</a:t>
            </a:r>
            <a:r>
              <a:rPr sz="1050" dirty="0"/>
              <a:t> </a:t>
            </a:r>
            <a:r>
              <a:rPr lang="ru-RU" sz="1050" dirty="0">
                <a:solidFill>
                  <a:schemeClr val="bg2">
                    <a:lumMod val="75000"/>
                  </a:schemeClr>
                </a:solidFill>
              </a:rPr>
              <a:t>—</a:t>
            </a:r>
            <a:r>
              <a:rPr sz="1050" dirty="0"/>
              <a:t> </a:t>
            </a:r>
            <a:r>
              <a:rPr sz="1050" dirty="0" err="1"/>
              <a:t>все</a:t>
            </a:r>
            <a:r>
              <a:rPr sz="1050" dirty="0"/>
              <a:t> </a:t>
            </a:r>
            <a:r>
              <a:rPr sz="1050" dirty="0" err="1"/>
              <a:t>это</a:t>
            </a:r>
            <a:r>
              <a:rPr sz="1050" dirty="0"/>
              <a:t> </a:t>
            </a:r>
            <a:r>
              <a:rPr sz="1050" dirty="0" err="1"/>
              <a:t>повышает</a:t>
            </a:r>
            <a:r>
              <a:rPr sz="1050" dirty="0"/>
              <a:t> </a:t>
            </a:r>
            <a:r>
              <a:rPr sz="1050" dirty="0" err="1"/>
              <a:t>вероятность</a:t>
            </a:r>
            <a:r>
              <a:rPr sz="1050" dirty="0"/>
              <a:t> </a:t>
            </a:r>
            <a:r>
              <a:rPr sz="1050" dirty="0" err="1"/>
              <a:t>инфекционных</a:t>
            </a:r>
            <a:r>
              <a:rPr sz="1050" dirty="0"/>
              <a:t> </a:t>
            </a:r>
            <a:r>
              <a:rPr sz="1050" dirty="0" err="1"/>
              <a:t>заболеваний</a:t>
            </a:r>
            <a:r>
              <a:rPr sz="1050" dirty="0"/>
              <a:t> в </a:t>
            </a:r>
            <a:r>
              <a:rPr sz="1050" dirty="0" err="1"/>
              <a:t>тюрьмах</a:t>
            </a:r>
            <a:r>
              <a:rPr sz="1050" dirty="0"/>
              <a:t>.</a:t>
            </a:r>
            <a:endParaRPr lang="ru-RU" sz="1050" dirty="0"/>
          </a:p>
          <a:p>
            <a:pPr marL="457200" lvl="0" indent="-309847" algn="l" rtl="0">
              <a:lnSpc>
                <a:spcPct val="140000"/>
              </a:lnSpc>
              <a:spcBef>
                <a:spcPts val="0"/>
              </a:spcBef>
              <a:spcAft>
                <a:spcPts val="0"/>
              </a:spcAft>
              <a:buSzPct val="100000"/>
              <a:buAutoNum type="arabicPeriod"/>
              <a:defRPr sz="1650"/>
            </a:pPr>
            <a:endParaRPr lang="ru-RU" sz="1050" dirty="0"/>
          </a:p>
          <a:p>
            <a:pPr marL="457200" lvl="0" indent="-309847" algn="l" rtl="0">
              <a:lnSpc>
                <a:spcPct val="140000"/>
              </a:lnSpc>
              <a:spcBef>
                <a:spcPts val="0"/>
              </a:spcBef>
              <a:spcAft>
                <a:spcPts val="0"/>
              </a:spcAft>
              <a:buSzPct val="100000"/>
              <a:buAutoNum type="arabicPeriod"/>
              <a:defRPr sz="1650"/>
            </a:pPr>
            <a:r>
              <a:rPr sz="1050" dirty="0" err="1"/>
              <a:t>Гепатит</a:t>
            </a:r>
            <a:r>
              <a:rPr sz="1050" dirty="0"/>
              <a:t> В </a:t>
            </a:r>
            <a:r>
              <a:rPr lang="ru-RU" sz="1050" dirty="0"/>
              <a:t>передается через контакт с биологическими жидкостями </a:t>
            </a:r>
            <a:r>
              <a:rPr lang="ru-RU" sz="1050" dirty="0">
                <a:solidFill>
                  <a:schemeClr val="bg2">
                    <a:lumMod val="75000"/>
                  </a:schemeClr>
                </a:solidFill>
              </a:rPr>
              <a:t>—</a:t>
            </a:r>
            <a:r>
              <a:rPr sz="1050" dirty="0"/>
              <a:t> </a:t>
            </a:r>
            <a:r>
              <a:rPr sz="1050" dirty="0" err="1"/>
              <a:t>это</a:t>
            </a:r>
            <a:r>
              <a:rPr sz="1050" dirty="0"/>
              <a:t> </a:t>
            </a:r>
            <a:r>
              <a:rPr sz="1050" dirty="0" err="1"/>
              <a:t>может</a:t>
            </a:r>
            <a:r>
              <a:rPr sz="1050" dirty="0"/>
              <a:t> </a:t>
            </a:r>
            <a:r>
              <a:rPr lang="ru-RU" sz="1050" dirty="0"/>
              <a:t>произойти</a:t>
            </a:r>
            <a:r>
              <a:rPr sz="1050" dirty="0"/>
              <a:t> </a:t>
            </a:r>
            <a:r>
              <a:rPr lang="ru-RU" sz="1050" dirty="0"/>
              <a:t> </a:t>
            </a:r>
            <a:r>
              <a:rPr sz="1050" dirty="0" err="1"/>
              <a:t>во</a:t>
            </a:r>
            <a:r>
              <a:rPr sz="1050" dirty="0"/>
              <a:t> </a:t>
            </a:r>
            <a:r>
              <a:rPr sz="1050" dirty="0" err="1"/>
              <a:t>время</a:t>
            </a:r>
            <a:r>
              <a:rPr sz="1050" dirty="0"/>
              <a:t> </a:t>
            </a:r>
            <a:r>
              <a:rPr sz="1050" dirty="0" err="1"/>
              <a:t>незащищенного</a:t>
            </a:r>
            <a:r>
              <a:rPr sz="1050" dirty="0"/>
              <a:t> </a:t>
            </a:r>
            <a:r>
              <a:rPr sz="1050" dirty="0" err="1"/>
              <a:t>секса</a:t>
            </a:r>
            <a:r>
              <a:rPr sz="1050" dirty="0"/>
              <a:t>, </a:t>
            </a:r>
            <a:r>
              <a:rPr lang="ru-RU" sz="1050" dirty="0"/>
              <a:t>использования общих игл</a:t>
            </a:r>
            <a:r>
              <a:rPr sz="1050" dirty="0"/>
              <a:t> </a:t>
            </a:r>
            <a:r>
              <a:rPr sz="1050" dirty="0" err="1"/>
              <a:t>или</a:t>
            </a:r>
            <a:r>
              <a:rPr sz="1050" dirty="0"/>
              <a:t>, </a:t>
            </a:r>
            <a:r>
              <a:rPr sz="1050" dirty="0" err="1"/>
              <a:t>например</a:t>
            </a:r>
            <a:r>
              <a:rPr sz="1050" dirty="0"/>
              <a:t>, </a:t>
            </a:r>
            <a:r>
              <a:rPr sz="1050" dirty="0" err="1"/>
              <a:t>во</a:t>
            </a:r>
            <a:r>
              <a:rPr sz="1050" dirty="0"/>
              <a:t> </a:t>
            </a:r>
            <a:r>
              <a:rPr sz="1050" dirty="0" err="1"/>
              <a:t>время</a:t>
            </a:r>
            <a:r>
              <a:rPr sz="1050" dirty="0"/>
              <a:t> </a:t>
            </a:r>
            <a:r>
              <a:rPr lang="ru-RU" sz="1050" dirty="0"/>
              <a:t>драк, вызывающих </a:t>
            </a:r>
            <a:r>
              <a:rPr sz="1050" dirty="0" err="1"/>
              <a:t>кро</a:t>
            </a:r>
            <a:r>
              <a:rPr lang="ru-RU" sz="1050" dirty="0" err="1"/>
              <a:t>вотечения</a:t>
            </a:r>
            <a:r>
              <a:rPr sz="1050" dirty="0"/>
              <a:t>, </a:t>
            </a:r>
            <a:r>
              <a:rPr sz="1050" dirty="0" err="1"/>
              <a:t>когда</a:t>
            </a:r>
            <a:r>
              <a:rPr sz="1050" dirty="0"/>
              <a:t> </a:t>
            </a:r>
            <a:r>
              <a:rPr lang="ru-RU" sz="1050" dirty="0"/>
              <a:t>возможны </a:t>
            </a:r>
            <a:r>
              <a:rPr sz="1050" dirty="0" err="1"/>
              <a:t>укус</a:t>
            </a:r>
            <a:r>
              <a:rPr lang="ru-RU" sz="1050" dirty="0"/>
              <a:t>ы</a:t>
            </a:r>
            <a:r>
              <a:rPr sz="1050" dirty="0"/>
              <a:t> </a:t>
            </a:r>
            <a:r>
              <a:rPr sz="1050" dirty="0" err="1"/>
              <a:t>или</a:t>
            </a:r>
            <a:r>
              <a:rPr sz="1050" dirty="0"/>
              <a:t> </a:t>
            </a:r>
            <a:r>
              <a:rPr sz="1050" dirty="0" err="1"/>
              <a:t>контакт</a:t>
            </a:r>
            <a:r>
              <a:rPr lang="ru-RU" sz="1050" dirty="0"/>
              <a:t>ы</a:t>
            </a:r>
            <a:r>
              <a:rPr sz="1050" dirty="0"/>
              <a:t> с </a:t>
            </a:r>
            <a:r>
              <a:rPr sz="1050" dirty="0" err="1"/>
              <a:t>кровью</a:t>
            </a:r>
            <a:r>
              <a:rPr sz="1050" dirty="0"/>
              <a:t>. </a:t>
            </a:r>
            <a:endParaRPr lang="ru-RU" sz="105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0"/>
        <p:cNvGrpSpPr/>
        <p:nvPr/>
      </p:nvGrpSpPr>
      <p:grpSpPr>
        <a:xfrm>
          <a:off x="0" y="0"/>
          <a:ext cx="0" cy="0"/>
          <a:chOff x="0" y="0"/>
          <a:chExt cx="0" cy="0"/>
        </a:xfrm>
      </p:grpSpPr>
      <p:sp>
        <p:nvSpPr>
          <p:cNvPr id="851" name="Google Shape;85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r>
              <a:rPr dirty="0"/>
              <a:t> (</a:t>
            </a:r>
            <a:r>
              <a:rPr dirty="0" err="1"/>
              <a:t>ответы</a:t>
            </a:r>
            <a:r>
              <a:rPr dirty="0"/>
              <a:t>)</a:t>
            </a:r>
            <a:endParaRPr b="1" dirty="0"/>
          </a:p>
        </p:txBody>
      </p:sp>
      <p:sp>
        <p:nvSpPr>
          <p:cNvPr id="852" name="Google Shape;852;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nSpc>
                <a:spcPct val="140000"/>
              </a:lnSpc>
              <a:buSzPct val="128342"/>
              <a:buNone/>
              <a:defRPr sz="1650"/>
            </a:pPr>
            <a:r>
              <a:rPr lang="ru-RU" sz="1050" b="1" dirty="0"/>
              <a:t>4.</a:t>
            </a:r>
            <a:r>
              <a:rPr sz="1050" b="1" dirty="0"/>
              <a:t> </a:t>
            </a:r>
            <a:r>
              <a:rPr sz="1050" b="1" dirty="0" err="1"/>
              <a:t>Не</a:t>
            </a:r>
            <a:r>
              <a:rPr lang="ru-RU" sz="1050" b="1" dirty="0"/>
              <a:t>верно. </a:t>
            </a:r>
            <a:r>
              <a:rPr sz="1050" dirty="0" err="1"/>
              <a:t>Более</a:t>
            </a:r>
            <a:r>
              <a:rPr sz="1050" dirty="0"/>
              <a:t> </a:t>
            </a:r>
            <a:r>
              <a:rPr sz="1050" dirty="0" err="1"/>
              <a:t>высокий</a:t>
            </a:r>
            <a:r>
              <a:rPr sz="1050" dirty="0"/>
              <a:t> </a:t>
            </a:r>
            <a:r>
              <a:rPr sz="1050" dirty="0" err="1"/>
              <a:t>уровень</a:t>
            </a:r>
            <a:r>
              <a:rPr sz="1050" dirty="0"/>
              <a:t> </a:t>
            </a:r>
            <a:r>
              <a:rPr sz="1050" dirty="0" err="1"/>
              <a:t>инфекционных</a:t>
            </a:r>
            <a:r>
              <a:rPr sz="1050" dirty="0"/>
              <a:t> </a:t>
            </a:r>
            <a:r>
              <a:rPr sz="1050" dirty="0" err="1"/>
              <a:t>заболеваний</a:t>
            </a:r>
            <a:r>
              <a:rPr sz="1050" dirty="0"/>
              <a:t>, </a:t>
            </a:r>
            <a:r>
              <a:rPr sz="1050" dirty="0" err="1"/>
              <a:t>циркулирующих</a:t>
            </a:r>
            <a:r>
              <a:rPr sz="1050" dirty="0"/>
              <a:t> в </a:t>
            </a:r>
            <a:r>
              <a:rPr sz="1050" dirty="0" err="1"/>
              <a:t>тюрьмах</a:t>
            </a:r>
            <a:r>
              <a:rPr sz="1050" dirty="0"/>
              <a:t>, </a:t>
            </a:r>
            <a:r>
              <a:rPr sz="1050" dirty="0" err="1"/>
              <a:t>означает</a:t>
            </a:r>
            <a:r>
              <a:rPr sz="1050" dirty="0"/>
              <a:t>, </a:t>
            </a:r>
            <a:r>
              <a:rPr sz="1050" dirty="0" err="1"/>
              <a:t>что</a:t>
            </a:r>
            <a:r>
              <a:rPr sz="1050" dirty="0"/>
              <a:t> </a:t>
            </a:r>
            <a:r>
              <a:rPr sz="1050" dirty="0" err="1"/>
              <a:t>тюремный</a:t>
            </a:r>
            <a:r>
              <a:rPr sz="1050" dirty="0"/>
              <a:t> </a:t>
            </a:r>
            <a:r>
              <a:rPr sz="1050" dirty="0" err="1"/>
              <a:t>персонал</a:t>
            </a:r>
            <a:r>
              <a:rPr sz="1050" dirty="0"/>
              <a:t> </a:t>
            </a:r>
            <a:r>
              <a:rPr sz="1050" dirty="0" err="1"/>
              <a:t>контакт</a:t>
            </a:r>
            <a:r>
              <a:rPr lang="ru-RU" sz="1050" dirty="0" err="1"/>
              <a:t>ирует</a:t>
            </a:r>
            <a:r>
              <a:rPr sz="1050" dirty="0"/>
              <a:t> с </a:t>
            </a:r>
            <a:r>
              <a:rPr sz="1050" dirty="0" err="1"/>
              <a:t>инфекционными</a:t>
            </a:r>
            <a:r>
              <a:rPr sz="1050" dirty="0"/>
              <a:t> </a:t>
            </a:r>
            <a:r>
              <a:rPr sz="1050" dirty="0" err="1"/>
              <a:t>заболеваниями</a:t>
            </a:r>
            <a:r>
              <a:rPr lang="ru-RU" sz="1050" dirty="0"/>
              <a:t> чаще</a:t>
            </a:r>
            <a:r>
              <a:rPr sz="1050" dirty="0"/>
              <a:t>, </a:t>
            </a:r>
            <a:r>
              <a:rPr sz="1050" dirty="0" err="1"/>
              <a:t>чем</a:t>
            </a:r>
            <a:r>
              <a:rPr sz="1050" dirty="0"/>
              <a:t> </a:t>
            </a:r>
            <a:r>
              <a:rPr sz="1050" dirty="0" err="1"/>
              <a:t>люди</a:t>
            </a:r>
            <a:r>
              <a:rPr sz="1050" dirty="0"/>
              <a:t>, </a:t>
            </a:r>
            <a:r>
              <a:rPr sz="1050" dirty="0" err="1"/>
              <a:t>которые</a:t>
            </a:r>
            <a:r>
              <a:rPr sz="1050" dirty="0"/>
              <a:t> </a:t>
            </a:r>
            <a:r>
              <a:rPr sz="1050" dirty="0" err="1"/>
              <a:t>не</a:t>
            </a:r>
            <a:r>
              <a:rPr sz="1050" dirty="0"/>
              <a:t> </a:t>
            </a:r>
            <a:r>
              <a:rPr sz="1050" dirty="0" err="1"/>
              <a:t>работают</a:t>
            </a:r>
            <a:r>
              <a:rPr sz="1050" dirty="0"/>
              <a:t> и</a:t>
            </a:r>
            <a:r>
              <a:rPr lang="ru-RU" sz="1050" dirty="0"/>
              <a:t> не</a:t>
            </a:r>
            <a:r>
              <a:rPr sz="1050" dirty="0"/>
              <a:t> </a:t>
            </a:r>
            <a:r>
              <a:rPr sz="1050" dirty="0" err="1"/>
              <a:t>живут</a:t>
            </a:r>
            <a:r>
              <a:rPr sz="1050" dirty="0"/>
              <a:t> в </a:t>
            </a:r>
            <a:r>
              <a:rPr sz="1050" dirty="0" err="1"/>
              <a:t>тюрьмах</a:t>
            </a:r>
            <a:r>
              <a:rPr sz="1050" dirty="0"/>
              <a:t>. </a:t>
            </a:r>
            <a:r>
              <a:rPr sz="1050" dirty="0" err="1"/>
              <a:t>Вакцинация</a:t>
            </a:r>
            <a:r>
              <a:rPr sz="1050" dirty="0"/>
              <a:t> </a:t>
            </a:r>
            <a:r>
              <a:rPr sz="1050" dirty="0" err="1"/>
              <a:t>может</a:t>
            </a:r>
            <a:r>
              <a:rPr sz="1050" dirty="0"/>
              <a:t> </a:t>
            </a:r>
            <a:r>
              <a:rPr sz="1050" dirty="0" err="1"/>
              <a:t>обеспечить</a:t>
            </a:r>
            <a:r>
              <a:rPr sz="1050" dirty="0"/>
              <a:t> </a:t>
            </a:r>
            <a:r>
              <a:rPr sz="1050" dirty="0" err="1"/>
              <a:t>защиту</a:t>
            </a:r>
            <a:r>
              <a:rPr sz="1050" dirty="0"/>
              <a:t> </a:t>
            </a:r>
            <a:r>
              <a:rPr sz="1050" dirty="0" err="1"/>
              <a:t>от</a:t>
            </a:r>
            <a:r>
              <a:rPr sz="1050" dirty="0"/>
              <a:t> </a:t>
            </a:r>
            <a:r>
              <a:rPr sz="1050" dirty="0" err="1"/>
              <a:t>многих</a:t>
            </a:r>
            <a:r>
              <a:rPr sz="1050" dirty="0"/>
              <a:t> </a:t>
            </a:r>
            <a:r>
              <a:rPr sz="1050" dirty="0" err="1"/>
              <a:t>из</a:t>
            </a:r>
            <a:r>
              <a:rPr sz="1050" dirty="0"/>
              <a:t> </a:t>
            </a:r>
            <a:r>
              <a:rPr sz="1050" dirty="0" err="1"/>
              <a:t>этих</a:t>
            </a:r>
            <a:r>
              <a:rPr sz="1050" dirty="0"/>
              <a:t> </a:t>
            </a:r>
            <a:r>
              <a:rPr sz="1050" dirty="0" err="1"/>
              <a:t>заболеваний</a:t>
            </a:r>
            <a:r>
              <a:rPr sz="1050" dirty="0"/>
              <a:t>. </a:t>
            </a:r>
          </a:p>
          <a:p>
            <a:pPr marL="457200" lvl="0" indent="0" algn="l" rtl="0">
              <a:lnSpc>
                <a:spcPct val="140000"/>
              </a:lnSpc>
              <a:spcBef>
                <a:spcPts val="800"/>
              </a:spcBef>
              <a:spcAft>
                <a:spcPts val="0"/>
              </a:spcAft>
              <a:buSzPct val="128342"/>
              <a:buNone/>
            </a:pPr>
            <a:endParaRPr sz="1050" dirty="0"/>
          </a:p>
          <a:p>
            <a:pPr marL="0" lvl="0" indent="0">
              <a:lnSpc>
                <a:spcPct val="140000"/>
              </a:lnSpc>
              <a:spcBef>
                <a:spcPts val="800"/>
              </a:spcBef>
              <a:buSzPct val="128342"/>
              <a:buNone/>
              <a:defRPr sz="1650"/>
            </a:pPr>
            <a:r>
              <a:rPr sz="1050" b="1" dirty="0"/>
              <a:t>5</a:t>
            </a:r>
            <a:r>
              <a:rPr lang="ru-RU" sz="1050" b="1" dirty="0"/>
              <a:t>. Верно. </a:t>
            </a:r>
            <a:r>
              <a:rPr sz="1050" dirty="0" err="1"/>
              <a:t>Вакцинация</a:t>
            </a:r>
            <a:r>
              <a:rPr sz="1050" dirty="0"/>
              <a:t> </a:t>
            </a:r>
            <a:r>
              <a:rPr sz="1050" dirty="0" err="1"/>
              <a:t>может</a:t>
            </a:r>
            <a:r>
              <a:rPr sz="1050" dirty="0"/>
              <a:t> </a:t>
            </a:r>
            <a:r>
              <a:rPr sz="1050" dirty="0" err="1"/>
              <a:t>остановить</a:t>
            </a:r>
            <a:r>
              <a:rPr sz="1050" dirty="0"/>
              <a:t> </a:t>
            </a:r>
            <a:r>
              <a:rPr sz="1050" dirty="0" err="1"/>
              <a:t>распространение</a:t>
            </a:r>
            <a:r>
              <a:rPr sz="1050" dirty="0"/>
              <a:t> </a:t>
            </a:r>
            <a:r>
              <a:rPr lang="ru-RU" sz="1050" dirty="0"/>
              <a:t>заболевания</a:t>
            </a:r>
            <a:r>
              <a:rPr sz="1050" dirty="0"/>
              <a:t>, а </a:t>
            </a:r>
            <a:r>
              <a:rPr sz="1050" dirty="0" err="1"/>
              <a:t>это</a:t>
            </a:r>
            <a:r>
              <a:rPr sz="1050" dirty="0"/>
              <a:t> </a:t>
            </a:r>
            <a:r>
              <a:rPr sz="1050" dirty="0" err="1"/>
              <a:t>знач</a:t>
            </a:r>
            <a:r>
              <a:rPr lang="ru-RU" sz="1050" dirty="0"/>
              <a:t>и</a:t>
            </a:r>
            <a:r>
              <a:rPr sz="1050" dirty="0"/>
              <a:t>т, </a:t>
            </a:r>
            <a:r>
              <a:rPr sz="1050" dirty="0" err="1"/>
              <a:t>что</a:t>
            </a:r>
            <a:r>
              <a:rPr sz="1050" dirty="0"/>
              <a:t> </a:t>
            </a:r>
            <a:r>
              <a:rPr lang="ru-RU" sz="1050" dirty="0"/>
              <a:t>у сотрудников тюрьмы, если они привиты,</a:t>
            </a:r>
            <a:r>
              <a:rPr sz="1050" dirty="0"/>
              <a:t> </a:t>
            </a:r>
            <a:r>
              <a:rPr lang="ru-RU" sz="1050" dirty="0"/>
              <a:t>меньше шансов заразить свою семью или друзей</a:t>
            </a:r>
            <a:r>
              <a:rPr sz="1050" dirty="0"/>
              <a:t>. </a:t>
            </a:r>
            <a:r>
              <a:rPr sz="1050" dirty="0" err="1"/>
              <a:t>Аналогичным</a:t>
            </a:r>
            <a:r>
              <a:rPr sz="1050" dirty="0"/>
              <a:t> </a:t>
            </a:r>
            <a:r>
              <a:rPr sz="1050" dirty="0" err="1"/>
              <a:t>образом</a:t>
            </a:r>
            <a:r>
              <a:rPr sz="1050" dirty="0"/>
              <a:t>, </a:t>
            </a:r>
            <a:r>
              <a:rPr lang="ru-RU" sz="1050" dirty="0"/>
              <a:t>заключенные</a:t>
            </a:r>
            <a:r>
              <a:rPr sz="1050" dirty="0"/>
              <a:t> </a:t>
            </a:r>
            <a:r>
              <a:rPr sz="1050" dirty="0" err="1"/>
              <a:t>также</a:t>
            </a:r>
            <a:r>
              <a:rPr sz="1050" dirty="0"/>
              <a:t> </a:t>
            </a:r>
            <a:r>
              <a:rPr sz="1050" dirty="0" err="1"/>
              <a:t>могут</a:t>
            </a:r>
            <a:r>
              <a:rPr sz="1050" dirty="0"/>
              <a:t> </a:t>
            </a:r>
            <a:r>
              <a:rPr sz="1050" dirty="0" err="1"/>
              <a:t>предотвратить</a:t>
            </a:r>
            <a:r>
              <a:rPr sz="1050" dirty="0"/>
              <a:t> </a:t>
            </a:r>
            <a:r>
              <a:rPr sz="1050" dirty="0" err="1"/>
              <a:t>распространение</a:t>
            </a:r>
            <a:r>
              <a:rPr sz="1050" dirty="0"/>
              <a:t> </a:t>
            </a:r>
            <a:r>
              <a:rPr sz="1050" dirty="0" err="1"/>
              <a:t>инфекций</a:t>
            </a:r>
            <a:r>
              <a:rPr sz="1050" dirty="0"/>
              <a:t> </a:t>
            </a:r>
            <a:r>
              <a:rPr sz="1050" dirty="0" err="1"/>
              <a:t>среди</a:t>
            </a:r>
            <a:r>
              <a:rPr sz="1050" dirty="0"/>
              <a:t> </a:t>
            </a:r>
            <a:r>
              <a:rPr sz="1050" dirty="0" err="1"/>
              <a:t>своих</a:t>
            </a:r>
            <a:r>
              <a:rPr sz="1050" dirty="0"/>
              <a:t> </a:t>
            </a:r>
            <a:r>
              <a:rPr sz="1050" dirty="0" err="1"/>
              <a:t>посетителей</a:t>
            </a:r>
            <a:r>
              <a:rPr sz="1050" dirty="0"/>
              <a:t> </a:t>
            </a:r>
            <a:r>
              <a:rPr sz="1050" dirty="0" err="1"/>
              <a:t>или</a:t>
            </a:r>
            <a:r>
              <a:rPr sz="1050" dirty="0"/>
              <a:t> </a:t>
            </a:r>
            <a:r>
              <a:rPr sz="1050" dirty="0" err="1"/>
              <a:t>членов</a:t>
            </a:r>
            <a:r>
              <a:rPr sz="1050" dirty="0"/>
              <a:t> </a:t>
            </a:r>
            <a:r>
              <a:rPr sz="1050" dirty="0" err="1"/>
              <a:t>семьи</a:t>
            </a:r>
            <a:r>
              <a:rPr sz="1050" dirty="0"/>
              <a:t> </a:t>
            </a:r>
            <a:r>
              <a:rPr lang="ru-RU" sz="1050" dirty="0"/>
              <a:t>с помощью вакцинации</a:t>
            </a:r>
            <a:r>
              <a:rPr sz="1050" dirty="0"/>
              <a:t>. </a:t>
            </a:r>
            <a:r>
              <a:rPr sz="1050" dirty="0" err="1"/>
              <a:t>Кроме</a:t>
            </a:r>
            <a:r>
              <a:rPr sz="1050" dirty="0"/>
              <a:t> </a:t>
            </a:r>
            <a:r>
              <a:rPr sz="1050" dirty="0" err="1"/>
              <a:t>того</a:t>
            </a:r>
            <a:r>
              <a:rPr sz="1050" dirty="0"/>
              <a:t>, </a:t>
            </a:r>
            <a:r>
              <a:rPr sz="1050" dirty="0" err="1"/>
              <a:t>тюремный</a:t>
            </a:r>
            <a:r>
              <a:rPr sz="1050" dirty="0"/>
              <a:t> </a:t>
            </a:r>
            <a:r>
              <a:rPr sz="1050" dirty="0" err="1"/>
              <a:t>персонал</a:t>
            </a:r>
            <a:r>
              <a:rPr sz="1050" dirty="0"/>
              <a:t> </a:t>
            </a:r>
            <a:r>
              <a:rPr sz="1050" dirty="0" err="1"/>
              <a:t>может</a:t>
            </a:r>
            <a:r>
              <a:rPr sz="1050" dirty="0"/>
              <a:t> </a:t>
            </a:r>
            <a:r>
              <a:rPr lang="ru-RU" sz="1050" dirty="0"/>
              <a:t>быть уверен, что не занесет инфекции в тюрьму извне, если будет вакцинирован, защищая людей, с которыми он работает</a:t>
            </a:r>
            <a:r>
              <a:rPr sz="1050" dirty="0"/>
              <a:t>. </a:t>
            </a:r>
            <a:endParaRPr lang="ru-RU" sz="1050" dirty="0"/>
          </a:p>
          <a:p>
            <a:pPr marL="457200" lvl="0" indent="0" algn="l" rtl="0">
              <a:lnSpc>
                <a:spcPct val="140000"/>
              </a:lnSpc>
              <a:spcBef>
                <a:spcPts val="800"/>
              </a:spcBef>
              <a:spcAft>
                <a:spcPts val="0"/>
              </a:spcAft>
              <a:buSzPct val="128342"/>
              <a:buNone/>
            </a:pPr>
            <a:endParaRPr sz="1050" dirty="0"/>
          </a:p>
          <a:p>
            <a:pPr marL="0" lvl="0" indent="0">
              <a:lnSpc>
                <a:spcPct val="140000"/>
              </a:lnSpc>
              <a:spcBef>
                <a:spcPts val="800"/>
              </a:spcBef>
              <a:spcAft>
                <a:spcPts val="800"/>
              </a:spcAft>
              <a:buSzPct val="128342"/>
              <a:buNone/>
              <a:defRPr sz="1650"/>
            </a:pPr>
            <a:r>
              <a:rPr sz="1050" dirty="0"/>
              <a:t>6. </a:t>
            </a:r>
            <a:r>
              <a:rPr sz="1050" dirty="0" err="1"/>
              <a:t>Гепатит</a:t>
            </a:r>
            <a:r>
              <a:rPr sz="1050" dirty="0"/>
              <a:t> В </a:t>
            </a:r>
            <a:r>
              <a:rPr lang="ru-RU" sz="1050" dirty="0"/>
              <a:t>передается через контакт с биологическими жидкостями </a:t>
            </a:r>
            <a:r>
              <a:rPr lang="ru-RU" sz="1050" dirty="0">
                <a:solidFill>
                  <a:schemeClr val="bg2">
                    <a:lumMod val="75000"/>
                  </a:schemeClr>
                </a:solidFill>
              </a:rPr>
              <a:t>—</a:t>
            </a:r>
            <a:r>
              <a:rPr sz="1050" dirty="0"/>
              <a:t> </a:t>
            </a:r>
            <a:r>
              <a:rPr lang="ru-RU" sz="1050" dirty="0"/>
              <a:t>это может произойти  во время незащищенного секса, использования общих игл или, например, во время драк, вызывающих кровотечения, когда возможны укусы или контакты с кровью</a:t>
            </a:r>
            <a:r>
              <a:rPr sz="1050" dirty="0"/>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6"/>
        <p:cNvGrpSpPr/>
        <p:nvPr/>
      </p:nvGrpSpPr>
      <p:grpSpPr>
        <a:xfrm>
          <a:off x="0" y="0"/>
          <a:ext cx="0" cy="0"/>
          <a:chOff x="0" y="0"/>
          <a:chExt cx="0" cy="0"/>
        </a:xfrm>
      </p:grpSpPr>
      <p:sp>
        <p:nvSpPr>
          <p:cNvPr id="857" name="Google Shape;857;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r>
              <a:rPr dirty="0"/>
              <a:t> (</a:t>
            </a:r>
            <a:r>
              <a:rPr dirty="0" err="1"/>
              <a:t>ответы</a:t>
            </a:r>
            <a:r>
              <a:rPr dirty="0"/>
              <a:t>)</a:t>
            </a:r>
            <a:endParaRPr b="1" dirty="0"/>
          </a:p>
        </p:txBody>
      </p:sp>
      <p:sp>
        <p:nvSpPr>
          <p:cNvPr id="858" name="Google Shape;858;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ts val="1800"/>
              <a:buNone/>
              <a:defRPr sz="1650"/>
            </a:pPr>
            <a:r>
              <a:rPr dirty="0"/>
              <a:t>7</a:t>
            </a:r>
            <a:r>
              <a:rPr lang="ru-RU" b="1" dirty="0"/>
              <a:t>. Верно. </a:t>
            </a:r>
            <a:r>
              <a:rPr lang="ru-RU" sz="1650" dirty="0"/>
              <a:t>ВПЧ-инфекция может вызывать генитальные бородавки или бородавки на коже, но часто она бессимптомна. Если ВПЧ-инфекцию долгое время не обнаруживать и не лечить, она может перерасти в рак. Вакцинация помогает защититься от заражения ВПЧ.</a:t>
            </a:r>
            <a:endParaRPr sz="1650" dirty="0"/>
          </a:p>
          <a:p>
            <a:pPr marL="457200" lvl="0" indent="0" algn="l" rtl="0">
              <a:lnSpc>
                <a:spcPct val="140000"/>
              </a:lnSpc>
              <a:spcBef>
                <a:spcPts val="800"/>
              </a:spcBef>
              <a:spcAft>
                <a:spcPts val="0"/>
              </a:spcAft>
              <a:buSzPts val="1800"/>
              <a:buNone/>
            </a:pPr>
            <a:endParaRPr sz="1650" dirty="0"/>
          </a:p>
          <a:p>
            <a:pPr marL="0" lvl="0" indent="0">
              <a:lnSpc>
                <a:spcPct val="140000"/>
              </a:lnSpc>
              <a:spcBef>
                <a:spcPts val="800"/>
              </a:spcBef>
              <a:buNone/>
              <a:defRPr sz="1650"/>
            </a:pPr>
            <a:r>
              <a:rPr b="1" dirty="0"/>
              <a:t> </a:t>
            </a:r>
            <a:r>
              <a:rPr lang="ru-RU" dirty="0"/>
              <a:t>8.</a:t>
            </a:r>
            <a:r>
              <a:rPr dirty="0"/>
              <a:t> </a:t>
            </a:r>
            <a:r>
              <a:rPr b="1" dirty="0" err="1"/>
              <a:t>Не</a:t>
            </a:r>
            <a:r>
              <a:rPr lang="ru-RU" b="1" dirty="0"/>
              <a:t>верно. </a:t>
            </a:r>
            <a:r>
              <a:rPr lang="ru-RU" sz="1650" dirty="0"/>
              <a:t>ВПЧ вызывает подавляющее большинство случаев рака шейки матки (около 99</a:t>
            </a:r>
            <a:r>
              <a:rPr lang="en-GB" sz="1650" dirty="0"/>
              <a:t> </a:t>
            </a:r>
            <a:r>
              <a:rPr lang="ru-RU" sz="1650" dirty="0"/>
              <a:t>%). Однако он также может вызывать рак головы и шеи, рак полового члена и рак анального канала.</a:t>
            </a:r>
            <a:endParaRPr sz="1650" dirty="0"/>
          </a:p>
          <a:p>
            <a:pPr lvl="0" indent="0">
              <a:lnSpc>
                <a:spcPct val="140000"/>
              </a:lnSpc>
              <a:spcBef>
                <a:spcPts val="800"/>
              </a:spcBef>
              <a:buNone/>
            </a:pPr>
            <a:endParaRPr sz="1650" dirty="0"/>
          </a:p>
          <a:p>
            <a:pPr marL="0" lvl="0" indent="0">
              <a:lnSpc>
                <a:spcPct val="140000"/>
              </a:lnSpc>
              <a:spcBef>
                <a:spcPts val="800"/>
              </a:spcBef>
              <a:spcAft>
                <a:spcPts val="800"/>
              </a:spcAft>
              <a:buNone/>
              <a:defRPr sz="1650"/>
            </a:pPr>
            <a:r>
              <a:rPr dirty="0"/>
              <a:t>9.</a:t>
            </a:r>
            <a:r>
              <a:rPr b="1" dirty="0"/>
              <a:t> </a:t>
            </a:r>
            <a:r>
              <a:rPr b="1" dirty="0" err="1"/>
              <a:t>Потому</a:t>
            </a:r>
            <a:r>
              <a:rPr b="1" dirty="0"/>
              <a:t> </a:t>
            </a:r>
            <a:r>
              <a:rPr b="1" dirty="0" err="1"/>
              <a:t>что</a:t>
            </a:r>
            <a:r>
              <a:rPr b="1" dirty="0"/>
              <a:t> </a:t>
            </a:r>
            <a:r>
              <a:rPr lang="ru-RU" b="1" dirty="0"/>
              <a:t>заключенные</a:t>
            </a:r>
            <a:r>
              <a:rPr b="1" dirty="0"/>
              <a:t> </a:t>
            </a:r>
            <a:r>
              <a:rPr lang="ru-RU" b="1" dirty="0"/>
              <a:t>живут в очень тесных условиях и</a:t>
            </a:r>
            <a:r>
              <a:rPr b="1" dirty="0"/>
              <a:t> </a:t>
            </a:r>
            <a:r>
              <a:rPr lang="ru-RU" b="1" dirty="0"/>
              <a:t>в одной </a:t>
            </a:r>
            <a:r>
              <a:rPr b="1" dirty="0" err="1"/>
              <a:t>камер</a:t>
            </a:r>
            <a:r>
              <a:rPr lang="ru-RU" b="1" dirty="0"/>
              <a:t>е</a:t>
            </a:r>
            <a:r>
              <a:rPr b="1" dirty="0"/>
              <a:t> с </a:t>
            </a:r>
            <a:r>
              <a:rPr b="1" dirty="0" err="1"/>
              <a:t>плохой</a:t>
            </a:r>
            <a:r>
              <a:rPr b="1" dirty="0"/>
              <a:t> </a:t>
            </a:r>
            <a:r>
              <a:rPr b="1" dirty="0" err="1"/>
              <a:t>циркуляцией</a:t>
            </a:r>
            <a:r>
              <a:rPr b="1" dirty="0"/>
              <a:t> </a:t>
            </a:r>
            <a:r>
              <a:rPr lang="ru-RU" b="1" dirty="0"/>
              <a:t>(вентиляцией) </a:t>
            </a:r>
            <a:r>
              <a:rPr b="1" dirty="0" err="1"/>
              <a:t>воздуха</a:t>
            </a:r>
            <a:r>
              <a:rPr b="1" dirty="0"/>
              <a:t>. </a:t>
            </a:r>
            <a:r>
              <a:rPr lang="ru-RU" dirty="0"/>
              <a:t>Такие условия жизни означают, что болезни, передающиеся по воздуху, такие как COVID-19 и грипп, могут распространяться в тюрьмах гораздо быстрее и легче, заражая больше людей.</a:t>
            </a:r>
            <a:r>
              <a:rPr dirty="0"/>
              <a:t> </a:t>
            </a:r>
            <a:endParaRPr lang="ru-RU"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r>
              <a:rPr dirty="0"/>
              <a:t> (</a:t>
            </a:r>
            <a:r>
              <a:rPr dirty="0" err="1"/>
              <a:t>ответы</a:t>
            </a:r>
            <a:r>
              <a:rPr dirty="0"/>
              <a:t>)</a:t>
            </a:r>
            <a:endParaRPr b="1" dirty="0"/>
          </a:p>
        </p:txBody>
      </p:sp>
      <p:sp>
        <p:nvSpPr>
          <p:cNvPr id="864" name="Google Shape;864;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nSpc>
                <a:spcPct val="140000"/>
              </a:lnSpc>
              <a:buSzPct val="128342"/>
              <a:buNone/>
              <a:defRPr sz="1650"/>
            </a:pPr>
            <a:r>
              <a:rPr dirty="0"/>
              <a:t>10</a:t>
            </a:r>
            <a:r>
              <a:rPr b="1" dirty="0"/>
              <a:t>.</a:t>
            </a:r>
            <a:r>
              <a:rPr lang="ru-RU" b="1" dirty="0"/>
              <a:t> Верно. </a:t>
            </a:r>
            <a:r>
              <a:rPr lang="ru-RU" dirty="0"/>
              <a:t>Вакцинация против заболеваний, таких как грипп и коклюш, рекомендуется во время беременности, чтобы защитить беременную и будущего ребенка от этих инфекций и их осложнений</a:t>
            </a:r>
            <a:r>
              <a:rPr dirty="0"/>
              <a:t>.</a:t>
            </a:r>
            <a:endParaRPr lang="ru-RU" dirty="0"/>
          </a:p>
          <a:p>
            <a:pPr marL="0" lvl="0" indent="0" algn="l" rtl="0">
              <a:lnSpc>
                <a:spcPct val="140000"/>
              </a:lnSpc>
              <a:spcBef>
                <a:spcPts val="0"/>
              </a:spcBef>
              <a:spcAft>
                <a:spcPts val="0"/>
              </a:spcAft>
              <a:buSzPct val="128342"/>
              <a:buNone/>
              <a:defRPr sz="1650"/>
            </a:pPr>
            <a:endParaRPr lang="ru-RU" sz="1650" dirty="0"/>
          </a:p>
          <a:p>
            <a:pPr marL="0" lvl="0" indent="0">
              <a:lnSpc>
                <a:spcPct val="140000"/>
              </a:lnSpc>
              <a:spcBef>
                <a:spcPts val="800"/>
              </a:spcBef>
              <a:buSzPct val="128342"/>
              <a:buNone/>
              <a:defRPr sz="1650"/>
            </a:pPr>
            <a:r>
              <a:rPr dirty="0"/>
              <a:t>11.</a:t>
            </a:r>
            <a:r>
              <a:rPr b="1" dirty="0"/>
              <a:t> </a:t>
            </a:r>
            <a:r>
              <a:rPr lang="ru-RU" b="1" dirty="0"/>
              <a:t>Всё вышеперечисленное</a:t>
            </a:r>
            <a:r>
              <a:rPr b="1" dirty="0"/>
              <a:t>. </a:t>
            </a:r>
            <a:r>
              <a:rPr lang="ru-RU" dirty="0"/>
              <a:t>Все эти стратегии важны при разговоре о вакцинах, чтобы создать открытую среду для беседы и обсуждения. Важно сохранять простоту и понятность изложения, никогда не лгать (всегда проверять информацию, а не гадать, если вы не уверены) и не повторять мифы о вакцинах, поскольку повторение может укрепить убеждение в сознании людей.</a:t>
            </a:r>
          </a:p>
          <a:p>
            <a:pPr marL="0" lvl="0" indent="0" algn="l" rtl="0">
              <a:lnSpc>
                <a:spcPct val="140000"/>
              </a:lnSpc>
              <a:spcBef>
                <a:spcPts val="800"/>
              </a:spcBef>
              <a:spcAft>
                <a:spcPts val="0"/>
              </a:spcAft>
              <a:buSzPct val="128342"/>
              <a:buNone/>
              <a:defRPr sz="1650"/>
            </a:pPr>
            <a:endParaRPr lang="ru-RU" sz="1650" dirty="0"/>
          </a:p>
          <a:p>
            <a:pPr marL="0" lvl="0" indent="0">
              <a:lnSpc>
                <a:spcPct val="140000"/>
              </a:lnSpc>
              <a:spcBef>
                <a:spcPts val="800"/>
              </a:spcBef>
              <a:spcAft>
                <a:spcPts val="800"/>
              </a:spcAft>
              <a:buSzPct val="128342"/>
              <a:buNone/>
              <a:defRPr sz="1650"/>
            </a:pPr>
            <a:r>
              <a:rPr dirty="0"/>
              <a:t>12</a:t>
            </a:r>
            <a:r>
              <a:rPr b="1" dirty="0"/>
              <a:t>.</a:t>
            </a:r>
            <a:r>
              <a:rPr lang="ru-RU" b="1" dirty="0"/>
              <a:t> Верно. </a:t>
            </a:r>
            <a:r>
              <a:rPr lang="ru-RU" sz="1650" dirty="0"/>
              <a:t>Искаженное восприятие риска может быть у любого человека, но особенно часто оно встречается у заключенных и проявляется либо как «я достаточно силен, чтобы побороть болезнь самостоятельно, без помощи вакцин», либо как «я буду тем невезучим человеком, который пострадает от побочного эффекта вакцины»</a:t>
            </a:r>
            <a:r>
              <a:rPr dirty="0"/>
              <a:t>. </a:t>
            </a:r>
            <a:endParaRPr lang="ru-RU"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8"/>
        <p:cNvGrpSpPr/>
        <p:nvPr/>
      </p:nvGrpSpPr>
      <p:grpSpPr>
        <a:xfrm>
          <a:off x="0" y="0"/>
          <a:ext cx="0" cy="0"/>
          <a:chOff x="0" y="0"/>
          <a:chExt cx="0" cy="0"/>
        </a:xfrm>
      </p:grpSpPr>
      <p:sp>
        <p:nvSpPr>
          <p:cNvPr id="869" name="Google Shape;869;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Оценка: заключительный тест</a:t>
            </a:r>
            <a:r>
              <a:rPr dirty="0"/>
              <a:t> (</a:t>
            </a:r>
            <a:r>
              <a:rPr dirty="0" err="1"/>
              <a:t>ответы</a:t>
            </a:r>
            <a:r>
              <a:rPr dirty="0"/>
              <a:t>)</a:t>
            </a:r>
            <a:endParaRPr b="1" dirty="0"/>
          </a:p>
        </p:txBody>
      </p:sp>
      <p:sp>
        <p:nvSpPr>
          <p:cNvPr id="870" name="Google Shape;870;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indent="0">
              <a:lnSpc>
                <a:spcPct val="140000"/>
              </a:lnSpc>
              <a:buNone/>
              <a:defRPr sz="1650"/>
            </a:pPr>
            <a:r>
              <a:rPr dirty="0"/>
              <a:t>13.</a:t>
            </a:r>
            <a:r>
              <a:rPr b="1" dirty="0"/>
              <a:t> </a:t>
            </a:r>
            <a:r>
              <a:rPr lang="ru-RU" b="1" dirty="0"/>
              <a:t>Будьте спокойны и готовы выслушать их мнение.</a:t>
            </a:r>
            <a:r>
              <a:rPr lang="ru-RU" dirty="0"/>
              <a:t> Это важный первый шаг в любом разговоре о вакцинах </a:t>
            </a:r>
            <a:r>
              <a:rPr lang="ru-RU" dirty="0">
                <a:solidFill>
                  <a:schemeClr val="bg2">
                    <a:lumMod val="75000"/>
                  </a:schemeClr>
                </a:solidFill>
              </a:rPr>
              <a:t>—</a:t>
            </a:r>
            <a:r>
              <a:rPr lang="ru-RU" dirty="0"/>
              <a:t> как сказала Пола в видео, всегда подходите к обсуждению как к открытому разговору, никогда не осуждая и не отвергая мнения, высказанные людьми.</a:t>
            </a:r>
          </a:p>
          <a:p>
            <a:pPr marL="457200" lvl="0" indent="0" algn="l" rtl="0">
              <a:lnSpc>
                <a:spcPct val="140000"/>
              </a:lnSpc>
              <a:spcBef>
                <a:spcPts val="800"/>
              </a:spcBef>
              <a:spcAft>
                <a:spcPts val="0"/>
              </a:spcAft>
              <a:buSzPts val="1800"/>
              <a:buNone/>
            </a:pPr>
            <a:endParaRPr sz="1650" dirty="0"/>
          </a:p>
          <a:p>
            <a:pPr marL="0" lvl="0" indent="0">
              <a:lnSpc>
                <a:spcPct val="140000"/>
              </a:lnSpc>
              <a:spcBef>
                <a:spcPts val="800"/>
              </a:spcBef>
              <a:spcAft>
                <a:spcPts val="800"/>
              </a:spcAft>
              <a:buNone/>
              <a:defRPr sz="1650"/>
            </a:pPr>
            <a:r>
              <a:rPr dirty="0"/>
              <a:t>14.</a:t>
            </a:r>
            <a:r>
              <a:rPr b="1" dirty="0"/>
              <a:t> </a:t>
            </a:r>
            <a:r>
              <a:rPr lang="ru-RU" b="1" dirty="0"/>
              <a:t>Люди боятся, что теряют контроль над ситуацией.</a:t>
            </a:r>
            <a:r>
              <a:rPr lang="ru-RU" dirty="0"/>
              <a:t> Чаще всего это происходит, когда в ход идут теории заговора </a:t>
            </a:r>
            <a:r>
              <a:rPr lang="ru-RU" dirty="0">
                <a:solidFill>
                  <a:schemeClr val="bg2">
                    <a:lumMod val="75000"/>
                  </a:schemeClr>
                </a:solidFill>
              </a:rPr>
              <a:t>—</a:t>
            </a:r>
            <a:r>
              <a:rPr lang="ru-RU" dirty="0"/>
              <a:t> когда альтернативное объяснение может </a:t>
            </a:r>
            <a:r>
              <a:rPr lang="ru-RU" sz="1650" dirty="0"/>
              <a:t>означать</a:t>
            </a:r>
            <a:r>
              <a:rPr lang="ru-RU" dirty="0"/>
              <a:t> ряд неудобных или некомфортных фактов или событий. Эти альтернативные объяснения часто возлагают вину за происходящее на группы людей, </a:t>
            </a:r>
            <a:r>
              <a:rPr lang="ru-RU" sz="1650" dirty="0"/>
              <a:t>например наделенных </a:t>
            </a:r>
            <a:r>
              <a:rPr lang="ru-RU" dirty="0"/>
              <a:t>властью</a:t>
            </a:r>
            <a:r>
              <a:rPr dirty="0"/>
              <a:t>. </a:t>
            </a:r>
            <a:r>
              <a:rPr b="1" dirty="0"/>
              <a:t> </a:t>
            </a:r>
            <a:endParaRPr lang="ru-RU"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74"/>
        <p:cNvGrpSpPr/>
        <p:nvPr/>
      </p:nvGrpSpPr>
      <p:grpSpPr>
        <a:xfrm>
          <a:off x="0" y="0"/>
          <a:ext cx="0" cy="0"/>
          <a:chOff x="0" y="0"/>
          <a:chExt cx="0" cy="0"/>
        </a:xfrm>
      </p:grpSpPr>
      <p:sp>
        <p:nvSpPr>
          <p:cNvPr id="875" name="Google Shape;875;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solidFill>
                  <a:schemeClr val="bg2">
                    <a:lumMod val="75000"/>
                  </a:schemeClr>
                </a:solidFill>
              </a:rPr>
              <a:t>Выводы</a:t>
            </a:r>
            <a:endParaRPr b="1" strike="sngStrike" dirty="0">
              <a:solidFill>
                <a:schemeClr val="bg2">
                  <a:lumMod val="75000"/>
                </a:schemeClr>
              </a:solidFill>
            </a:endParaRPr>
          </a:p>
        </p:txBody>
      </p:sp>
      <p:sp>
        <p:nvSpPr>
          <p:cNvPr id="876" name="Google Shape;876;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85000" lnSpcReduction="10000"/>
          </a:bodyPr>
          <a:lstStyle/>
          <a:p>
            <a:pPr marL="0" lvl="0" indent="0">
              <a:lnSpc>
                <a:spcPct val="140000"/>
              </a:lnSpc>
              <a:buNone/>
              <a:defRPr sz="1650"/>
            </a:pPr>
            <a:r>
              <a:rPr lang="ru-RU" dirty="0"/>
              <a:t>Благодарим вас за уделенное время и интерес к этому курсу! Мы надеемся, что вы узнали много нового о прививках и их важности в тюрьмах. Если вы хотите почитать больше о вакцинах в свободное время, то можете воспользоваться страницей </a:t>
            </a:r>
            <a:r>
              <a:rPr lang="ru-RU" u="sng" dirty="0">
                <a:solidFill>
                  <a:schemeClr val="hlink"/>
                </a:solidFill>
              </a:rPr>
              <a:t>материалов</a:t>
            </a:r>
            <a:r>
              <a:rPr dirty="0"/>
              <a:t>.</a:t>
            </a:r>
            <a:endParaRPr sz="1650" dirty="0"/>
          </a:p>
          <a:p>
            <a:pPr marL="0" lvl="0" indent="0">
              <a:lnSpc>
                <a:spcPct val="140000"/>
              </a:lnSpc>
              <a:spcBef>
                <a:spcPts val="800"/>
              </a:spcBef>
              <a:buNone/>
              <a:defRPr sz="1650"/>
            </a:pPr>
            <a:r>
              <a:rPr lang="ru-RU" dirty="0"/>
              <a:t>Мы будем очень признательны за любые ваши отзывы об этом курсе: что бы вы изменили, что вам понравилось, что мы могли упустить. Мы будем работать над улучшением этого курса с учетом ваших отзывов</a:t>
            </a:r>
            <a:r>
              <a:rPr dirty="0"/>
              <a:t>!</a:t>
            </a:r>
            <a:endParaRPr lang="ru-RU" dirty="0"/>
          </a:p>
          <a:p>
            <a:pPr marL="0" lvl="0" indent="0" algn="l" rtl="0">
              <a:lnSpc>
                <a:spcPct val="140000"/>
              </a:lnSpc>
              <a:spcBef>
                <a:spcPts val="800"/>
              </a:spcBef>
              <a:spcAft>
                <a:spcPts val="0"/>
              </a:spcAft>
              <a:buSzPts val="1800"/>
              <a:buNone/>
              <a:defRPr sz="1650"/>
            </a:pPr>
            <a:endParaRPr lang="ru-RU" sz="1650" dirty="0"/>
          </a:p>
          <a:p>
            <a:pPr marL="0" lvl="0" indent="0" algn="l" rtl="0">
              <a:lnSpc>
                <a:spcPct val="140000"/>
              </a:lnSpc>
              <a:spcBef>
                <a:spcPts val="800"/>
              </a:spcBef>
              <a:spcAft>
                <a:spcPts val="0"/>
              </a:spcAft>
              <a:buSzPts val="1800"/>
              <a:buNone/>
            </a:pPr>
            <a:endParaRPr sz="1650" dirty="0"/>
          </a:p>
          <a:p>
            <a:pPr marL="0" lvl="0" indent="0" algn="ctr" rtl="0">
              <a:lnSpc>
                <a:spcPct val="140000"/>
              </a:lnSpc>
              <a:spcBef>
                <a:spcPts val="800"/>
              </a:spcBef>
              <a:spcAft>
                <a:spcPts val="0"/>
              </a:spcAft>
              <a:buSzPts val="1800"/>
              <a:buNone/>
              <a:defRPr sz="1650" b="1" u="sng"/>
            </a:pPr>
            <a:r>
              <a:rPr dirty="0" err="1"/>
              <a:t>Возможность</a:t>
            </a:r>
            <a:r>
              <a:rPr dirty="0"/>
              <a:t> </a:t>
            </a:r>
            <a:r>
              <a:rPr lang="ru-RU" dirty="0"/>
              <a:t>оставить отзыв</a:t>
            </a:r>
            <a:r>
              <a:rPr dirty="0"/>
              <a:t> </a:t>
            </a:r>
            <a:endParaRPr sz="1650" b="1" u="sng" dirty="0"/>
          </a:p>
          <a:p>
            <a:pPr marL="0" lvl="0" indent="0" algn="ctr" rtl="0">
              <a:lnSpc>
                <a:spcPct val="140000"/>
              </a:lnSpc>
              <a:spcBef>
                <a:spcPts val="800"/>
              </a:spcBef>
              <a:spcAft>
                <a:spcPts val="800"/>
              </a:spcAft>
              <a:buSzPts val="1800"/>
              <a:buNone/>
            </a:pPr>
            <a:r>
              <a:rPr sz="1150" i="1" dirty="0"/>
              <a:t>(</a:t>
            </a:r>
            <a:r>
              <a:rPr sz="1150" i="1" dirty="0" err="1"/>
              <a:t>встроенный</a:t>
            </a:r>
            <a:r>
              <a:rPr sz="1150" i="1" dirty="0"/>
              <a:t> </a:t>
            </a:r>
            <a:r>
              <a:rPr sz="1150" i="1" dirty="0" err="1"/>
              <a:t>инструмент</a:t>
            </a:r>
            <a:r>
              <a:rPr sz="1150" i="1" dirty="0"/>
              <a:t> </a:t>
            </a:r>
            <a:r>
              <a:rPr sz="1150" i="1" dirty="0" err="1"/>
              <a:t>обратной</a:t>
            </a:r>
            <a:r>
              <a:rPr sz="1150" i="1" dirty="0"/>
              <a:t> </a:t>
            </a:r>
            <a:r>
              <a:rPr sz="1150" i="1" dirty="0" err="1"/>
              <a:t>связи</a:t>
            </a:r>
            <a:r>
              <a:rPr sz="1150" i="1" dirty="0"/>
              <a:t> </a:t>
            </a:r>
            <a:r>
              <a:rPr sz="1150" i="1" dirty="0" err="1"/>
              <a:t>FutureLearn</a:t>
            </a:r>
            <a:r>
              <a:rPr sz="1150" i="1" dirty="0"/>
              <a:t>)</a:t>
            </a:r>
            <a:r>
              <a:rPr sz="1650" b="1" u="sng" dirty="0"/>
              <a:t> </a:t>
            </a:r>
            <a:endParaRPr sz="1650" b="1" dirty="0"/>
          </a:p>
        </p:txBody>
      </p:sp>
      <p:sp>
        <p:nvSpPr>
          <p:cNvPr id="877" name="Google Shape;877;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91"/>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dirty="0"/>
              <a:t>ВАЖНАЯ ИНФОРМАЦИЯ ДЛЯ </a:t>
            </a:r>
            <a:r>
              <a:rPr b="1" dirty="0"/>
              <a:t>НЕ</a:t>
            </a:r>
            <a:r>
              <a:rPr lang="ru-RU" b="1" dirty="0"/>
              <a:t>МЕДИЦИНСКОГО</a:t>
            </a:r>
            <a:r>
              <a:rPr dirty="0">
                <a:solidFill>
                  <a:srgbClr val="FF0000"/>
                </a:solidFill>
              </a:rPr>
              <a:t> </a:t>
            </a:r>
            <a:r>
              <a:rPr dirty="0"/>
              <a:t>ПЕРСОНАЛА</a:t>
            </a:r>
            <a:endParaRPr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86"/>
        <p:cNvGrpSpPr/>
        <p:nvPr/>
      </p:nvGrpSpPr>
      <p:grpSpPr>
        <a:xfrm>
          <a:off x="0" y="0"/>
          <a:ext cx="0" cy="0"/>
          <a:chOff x="0" y="0"/>
          <a:chExt cx="0" cy="0"/>
        </a:xfrm>
      </p:grpSpPr>
      <p:sp>
        <p:nvSpPr>
          <p:cNvPr id="887" name="Google Shape;887;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dirty="0"/>
              <a:t>2. </a:t>
            </a:r>
            <a:r>
              <a:rPr dirty="0" err="1"/>
              <a:t>Иммунная</a:t>
            </a:r>
            <a:r>
              <a:rPr dirty="0"/>
              <a:t> </a:t>
            </a:r>
            <a:r>
              <a:rPr dirty="0" err="1"/>
              <a:t>система</a:t>
            </a:r>
            <a:r>
              <a:rPr dirty="0"/>
              <a:t> и </a:t>
            </a:r>
            <a:r>
              <a:rPr dirty="0" err="1"/>
              <a:t>вакцины</a:t>
            </a:r>
            <a:endParaRPr dirty="0"/>
          </a:p>
        </p:txBody>
      </p:sp>
      <p:sp>
        <p:nvSpPr>
          <p:cNvPr id="888" name="Google Shape;888;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t>[105 минут]</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2"/>
        <p:cNvGrpSpPr/>
        <p:nvPr/>
      </p:nvGrpSpPr>
      <p:grpSpPr>
        <a:xfrm>
          <a:off x="0" y="0"/>
          <a:ext cx="0" cy="0"/>
          <a:chOff x="0" y="0"/>
          <a:chExt cx="0" cy="0"/>
        </a:xfrm>
      </p:grpSpPr>
      <p:sp>
        <p:nvSpPr>
          <p:cNvPr id="893" name="Google Shape;893;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b="1" dirty="0" err="1"/>
              <a:t>Описание</a:t>
            </a:r>
            <a:r>
              <a:rPr b="1" dirty="0"/>
              <a:t> </a:t>
            </a:r>
            <a:r>
              <a:rPr b="1" dirty="0" err="1"/>
              <a:t>курса</a:t>
            </a:r>
            <a:r>
              <a:rPr b="1" dirty="0"/>
              <a:t>:</a:t>
            </a:r>
            <a:r>
              <a:rPr dirty="0"/>
              <a:t> </a:t>
            </a:r>
            <a:r>
              <a:rPr lang="ru-RU" dirty="0"/>
              <a:t>с</a:t>
            </a:r>
            <a:r>
              <a:rPr dirty="0" err="1"/>
              <a:t>одержание</a:t>
            </a:r>
            <a:r>
              <a:rPr dirty="0"/>
              <a:t> </a:t>
            </a:r>
            <a:r>
              <a:rPr dirty="0" err="1"/>
              <a:t>модуля</a:t>
            </a:r>
            <a:endParaRPr dirty="0"/>
          </a:p>
        </p:txBody>
      </p:sp>
      <p:sp>
        <p:nvSpPr>
          <p:cNvPr id="894" name="Google Shape;894;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dirty="0"/>
              <a:t>В </a:t>
            </a:r>
            <a:r>
              <a:rPr dirty="0" err="1"/>
              <a:t>этом</a:t>
            </a:r>
            <a:r>
              <a:rPr dirty="0"/>
              <a:t> </a:t>
            </a:r>
            <a:r>
              <a:rPr dirty="0" err="1"/>
              <a:t>модуле</a:t>
            </a:r>
            <a:r>
              <a:rPr dirty="0"/>
              <a:t> </a:t>
            </a:r>
            <a:r>
              <a:rPr dirty="0" err="1"/>
              <a:t>мы</a:t>
            </a:r>
            <a:r>
              <a:rPr dirty="0"/>
              <a:t> </a:t>
            </a:r>
            <a:r>
              <a:rPr lang="ru-RU" dirty="0"/>
              <a:t>рассмотрим следующее:</a:t>
            </a:r>
            <a:endParaRPr dirty="0"/>
          </a:p>
          <a:p>
            <a:pPr marL="914400" lvl="0" indent="-342900" algn="l" rtl="0">
              <a:lnSpc>
                <a:spcPct val="115000"/>
              </a:lnSpc>
              <a:spcBef>
                <a:spcPts val="1200"/>
              </a:spcBef>
              <a:spcAft>
                <a:spcPts val="0"/>
              </a:spcAft>
              <a:buSzPts val="1800"/>
              <a:buChar char="●"/>
            </a:pPr>
            <a:r>
              <a:rPr dirty="0" err="1"/>
              <a:t>Что</a:t>
            </a:r>
            <a:r>
              <a:rPr dirty="0"/>
              <a:t> </a:t>
            </a:r>
            <a:r>
              <a:rPr dirty="0" err="1"/>
              <a:t>такое</a:t>
            </a:r>
            <a:r>
              <a:rPr dirty="0"/>
              <a:t> </a:t>
            </a:r>
            <a:r>
              <a:rPr dirty="0" err="1"/>
              <a:t>вирусы</a:t>
            </a:r>
            <a:r>
              <a:rPr dirty="0"/>
              <a:t> и </a:t>
            </a:r>
            <a:r>
              <a:rPr dirty="0" err="1"/>
              <a:t>бактерии</a:t>
            </a:r>
            <a:r>
              <a:rPr dirty="0"/>
              <a:t>?</a:t>
            </a:r>
          </a:p>
          <a:p>
            <a:pPr marL="914400" lvl="0" indent="-342900" algn="l" rtl="0">
              <a:lnSpc>
                <a:spcPct val="115000"/>
              </a:lnSpc>
              <a:spcBef>
                <a:spcPts val="0"/>
              </a:spcBef>
              <a:spcAft>
                <a:spcPts val="0"/>
              </a:spcAft>
              <a:buSzPts val="1800"/>
              <a:buChar char="●"/>
            </a:pPr>
            <a:r>
              <a:rPr lang="ru-RU" dirty="0"/>
              <a:t>Представление об</a:t>
            </a:r>
            <a:r>
              <a:rPr dirty="0"/>
              <a:t> </a:t>
            </a:r>
            <a:r>
              <a:rPr dirty="0" err="1"/>
              <a:t>иммунн</a:t>
            </a:r>
            <a:r>
              <a:rPr lang="ru-RU" dirty="0"/>
              <a:t>ой</a:t>
            </a:r>
            <a:r>
              <a:rPr dirty="0"/>
              <a:t> </a:t>
            </a:r>
            <a:r>
              <a:rPr dirty="0" err="1"/>
              <a:t>систем</a:t>
            </a:r>
            <a:r>
              <a:rPr lang="ru-RU" dirty="0"/>
              <a:t>е</a:t>
            </a:r>
            <a:endParaRPr dirty="0"/>
          </a:p>
          <a:p>
            <a:pPr marL="914400" lvl="0" indent="-342900" algn="l" rtl="0">
              <a:lnSpc>
                <a:spcPct val="115000"/>
              </a:lnSpc>
              <a:spcBef>
                <a:spcPts val="0"/>
              </a:spcBef>
              <a:spcAft>
                <a:spcPts val="0"/>
              </a:spcAft>
              <a:buSzPts val="1800"/>
              <a:buChar char="●"/>
            </a:pPr>
            <a:r>
              <a:rPr dirty="0" err="1"/>
              <a:t>Что</a:t>
            </a:r>
            <a:r>
              <a:rPr dirty="0"/>
              <a:t> </a:t>
            </a:r>
            <a:r>
              <a:rPr dirty="0" err="1"/>
              <a:t>такое</a:t>
            </a:r>
            <a:r>
              <a:rPr dirty="0"/>
              <a:t> </a:t>
            </a:r>
            <a:r>
              <a:rPr dirty="0" err="1"/>
              <a:t>вакцины</a:t>
            </a:r>
            <a:r>
              <a:rPr dirty="0"/>
              <a:t> и </a:t>
            </a:r>
            <a:r>
              <a:rPr dirty="0" err="1"/>
              <a:t>как</a:t>
            </a:r>
            <a:r>
              <a:rPr dirty="0"/>
              <a:t> </a:t>
            </a:r>
            <a:r>
              <a:rPr dirty="0" err="1"/>
              <a:t>они</a:t>
            </a:r>
            <a:r>
              <a:rPr dirty="0"/>
              <a:t> </a:t>
            </a:r>
            <a:r>
              <a:rPr dirty="0" err="1"/>
              <a:t>работают</a:t>
            </a:r>
            <a:r>
              <a:rPr dirty="0"/>
              <a:t>? </a:t>
            </a:r>
          </a:p>
          <a:p>
            <a:pPr marL="914400" lvl="0" indent="-342900" algn="l" rtl="0">
              <a:lnSpc>
                <a:spcPct val="115000"/>
              </a:lnSpc>
              <a:spcBef>
                <a:spcPts val="0"/>
              </a:spcBef>
              <a:spcAft>
                <a:spcPts val="0"/>
              </a:spcAft>
              <a:buSzPts val="1800"/>
              <a:buChar char="●"/>
            </a:pPr>
            <a:r>
              <a:rPr dirty="0" err="1"/>
              <a:t>Графики</a:t>
            </a:r>
            <a:r>
              <a:rPr dirty="0"/>
              <a:t> </a:t>
            </a:r>
            <a:r>
              <a:rPr dirty="0" err="1"/>
              <a:t>вакцинации</a:t>
            </a:r>
            <a:r>
              <a:rPr dirty="0"/>
              <a:t> в </a:t>
            </a:r>
            <a:r>
              <a:rPr dirty="0" err="1"/>
              <a:t>странах</a:t>
            </a:r>
            <a:r>
              <a:rPr dirty="0"/>
              <a:t> </a:t>
            </a:r>
            <a:r>
              <a:rPr lang="ru-RU" dirty="0"/>
              <a:t>реализации проекта </a:t>
            </a:r>
            <a:r>
              <a:rPr dirty="0"/>
              <a:t>RISE-</a:t>
            </a:r>
            <a:r>
              <a:rPr dirty="0" err="1"/>
              <a:t>Vac</a:t>
            </a:r>
            <a:endParaRPr dirty="0"/>
          </a:p>
          <a:p>
            <a:pPr marL="914400" lvl="0" indent="-342900" algn="l" rtl="0">
              <a:lnSpc>
                <a:spcPct val="115000"/>
              </a:lnSpc>
              <a:spcBef>
                <a:spcPts val="0"/>
              </a:spcBef>
              <a:spcAft>
                <a:spcPts val="0"/>
              </a:spcAft>
              <a:buSzPts val="1800"/>
              <a:buChar char="●"/>
            </a:pPr>
            <a:r>
              <a:rPr dirty="0" err="1"/>
              <a:t>Как</a:t>
            </a:r>
            <a:r>
              <a:rPr dirty="0"/>
              <a:t> </a:t>
            </a:r>
            <a:r>
              <a:rPr dirty="0" err="1"/>
              <a:t>оценивается</a:t>
            </a:r>
            <a:r>
              <a:rPr dirty="0"/>
              <a:t> и </a:t>
            </a:r>
            <a:r>
              <a:rPr dirty="0" err="1"/>
              <a:t>контролируется</a:t>
            </a:r>
            <a:r>
              <a:rPr dirty="0"/>
              <a:t> </a:t>
            </a:r>
            <a:r>
              <a:rPr dirty="0" err="1"/>
              <a:t>безопасность</a:t>
            </a:r>
            <a:r>
              <a:rPr dirty="0"/>
              <a:t> и </a:t>
            </a:r>
            <a:r>
              <a:rPr dirty="0" err="1"/>
              <a:t>эффективность</a:t>
            </a:r>
            <a:r>
              <a:rPr dirty="0"/>
              <a:t> </a:t>
            </a:r>
            <a:r>
              <a:rPr dirty="0" err="1"/>
              <a:t>вакцин</a:t>
            </a:r>
            <a:r>
              <a:rPr dirty="0"/>
              <a:t>?</a:t>
            </a:r>
          </a:p>
        </p:txBody>
      </p:sp>
      <p:sp>
        <p:nvSpPr>
          <p:cNvPr id="895" name="Google Shape;895;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 минута</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lvl="0" algn="ctr">
              <a:buSzPct val="39285"/>
              <a:defRPr b="1"/>
            </a:pPr>
            <a:r>
              <a:rPr lang="ru-RU" dirty="0"/>
              <a:t>Тест для оценки знаний</a:t>
            </a:r>
            <a:endParaRPr b="1" dirty="0"/>
          </a:p>
        </p:txBody>
      </p:sp>
      <p:sp>
        <p:nvSpPr>
          <p:cNvPr id="149" name="Google Shape;149;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defRPr sz="1650"/>
            </a:pPr>
            <a:r>
              <a:rPr dirty="0"/>
              <a:t>4. </a:t>
            </a:r>
            <a:r>
              <a:rPr dirty="0" err="1"/>
              <a:t>Тюремный</a:t>
            </a:r>
            <a:r>
              <a:rPr dirty="0"/>
              <a:t> </a:t>
            </a:r>
            <a:r>
              <a:rPr dirty="0" err="1"/>
              <a:t>персонал</a:t>
            </a:r>
            <a:r>
              <a:rPr dirty="0"/>
              <a:t> </a:t>
            </a:r>
            <a:r>
              <a:rPr dirty="0" err="1"/>
              <a:t>не</a:t>
            </a:r>
            <a:r>
              <a:rPr dirty="0"/>
              <a:t> </a:t>
            </a:r>
            <a:r>
              <a:rPr dirty="0" err="1"/>
              <a:t>подвержен</a:t>
            </a:r>
            <a:r>
              <a:rPr dirty="0"/>
              <a:t> </a:t>
            </a:r>
            <a:r>
              <a:rPr lang="ru-RU" dirty="0"/>
              <a:t>повышенным рискам заражения</a:t>
            </a:r>
            <a:r>
              <a:rPr dirty="0"/>
              <a:t> </a:t>
            </a:r>
            <a:r>
              <a:rPr dirty="0" err="1"/>
              <a:t>инфекционны</a:t>
            </a:r>
            <a:r>
              <a:rPr lang="ru-RU" dirty="0"/>
              <a:t>ми</a:t>
            </a:r>
            <a:r>
              <a:rPr dirty="0"/>
              <a:t> </a:t>
            </a:r>
            <a:r>
              <a:rPr dirty="0" err="1"/>
              <a:t>заболевани</a:t>
            </a:r>
            <a:r>
              <a:rPr lang="ru-RU" dirty="0" err="1"/>
              <a:t>ями</a:t>
            </a:r>
            <a:r>
              <a:rPr dirty="0"/>
              <a:t>, </a:t>
            </a:r>
            <a:r>
              <a:rPr lang="ru-RU" dirty="0"/>
              <a:t>распространенными</a:t>
            </a:r>
            <a:r>
              <a:rPr dirty="0"/>
              <a:t> в </a:t>
            </a:r>
            <a:r>
              <a:rPr dirty="0" err="1"/>
              <a:t>тюрьме</a:t>
            </a:r>
            <a:r>
              <a:rPr dirty="0"/>
              <a:t>. (</a:t>
            </a:r>
            <a:r>
              <a:rPr lang="ru-RU" dirty="0"/>
              <a:t>Верно</a:t>
            </a:r>
            <a:r>
              <a:rPr dirty="0"/>
              <a:t>/</a:t>
            </a:r>
            <a:r>
              <a:rPr lang="ru-RU" b="1" u="sng" dirty="0"/>
              <a:t>Неверно</a:t>
            </a:r>
            <a:r>
              <a:rPr dirty="0"/>
              <a:t>)</a:t>
            </a:r>
            <a:endParaRPr sz="1650" dirty="0"/>
          </a:p>
          <a:p>
            <a:pPr marL="0" lvl="0" indent="0" algn="l" rtl="0">
              <a:lnSpc>
                <a:spcPct val="140000"/>
              </a:lnSpc>
              <a:spcBef>
                <a:spcPts val="800"/>
              </a:spcBef>
              <a:spcAft>
                <a:spcPts val="0"/>
              </a:spcAft>
              <a:buSzPct val="128342"/>
              <a:buNone/>
            </a:pPr>
            <a:endParaRPr sz="1650" dirty="0"/>
          </a:p>
          <a:p>
            <a:pPr marL="0" lvl="0" indent="0">
              <a:lnSpc>
                <a:spcPct val="140000"/>
              </a:lnSpc>
              <a:spcBef>
                <a:spcPts val="800"/>
              </a:spcBef>
              <a:buSzPct val="128342"/>
              <a:buNone/>
              <a:defRPr sz="1650"/>
            </a:pPr>
            <a:r>
              <a:rPr dirty="0"/>
              <a:t>5.</a:t>
            </a:r>
            <a:r>
              <a:rPr b="1" dirty="0"/>
              <a:t> </a:t>
            </a:r>
            <a:r>
              <a:rPr dirty="0" err="1"/>
              <a:t>Вакцинация</a:t>
            </a:r>
            <a:r>
              <a:rPr dirty="0"/>
              <a:t> </a:t>
            </a:r>
            <a:r>
              <a:rPr dirty="0" err="1"/>
              <a:t>может</a:t>
            </a:r>
            <a:r>
              <a:rPr dirty="0"/>
              <a:t> </a:t>
            </a:r>
            <a:r>
              <a:rPr dirty="0" err="1"/>
              <a:t>помочь</a:t>
            </a:r>
            <a:r>
              <a:rPr dirty="0"/>
              <a:t> </a:t>
            </a:r>
            <a:r>
              <a:rPr dirty="0" err="1"/>
              <a:t>защитить</a:t>
            </a:r>
            <a:r>
              <a:rPr dirty="0"/>
              <a:t> </a:t>
            </a:r>
            <a:r>
              <a:rPr dirty="0" err="1"/>
              <a:t>не</a:t>
            </a:r>
            <a:r>
              <a:rPr dirty="0"/>
              <a:t> </a:t>
            </a:r>
            <a:r>
              <a:rPr dirty="0" err="1"/>
              <a:t>только</a:t>
            </a:r>
            <a:r>
              <a:rPr dirty="0"/>
              <a:t> </a:t>
            </a:r>
            <a:r>
              <a:rPr dirty="0" err="1"/>
              <a:t>отдельных</a:t>
            </a:r>
            <a:r>
              <a:rPr dirty="0"/>
              <a:t> </a:t>
            </a:r>
            <a:r>
              <a:rPr dirty="0" err="1"/>
              <a:t>лиц</a:t>
            </a:r>
            <a:r>
              <a:rPr dirty="0"/>
              <a:t>, </a:t>
            </a:r>
            <a:r>
              <a:rPr dirty="0" err="1"/>
              <a:t>но</a:t>
            </a:r>
            <a:r>
              <a:rPr dirty="0"/>
              <a:t> и </a:t>
            </a:r>
            <a:r>
              <a:rPr dirty="0" err="1"/>
              <a:t>их</a:t>
            </a:r>
            <a:r>
              <a:rPr dirty="0"/>
              <a:t> </a:t>
            </a:r>
            <a:r>
              <a:rPr dirty="0" err="1"/>
              <a:t>семь</a:t>
            </a:r>
            <a:r>
              <a:rPr lang="ru-RU" dirty="0"/>
              <a:t>и</a:t>
            </a:r>
            <a:r>
              <a:rPr dirty="0"/>
              <a:t>, </a:t>
            </a:r>
            <a:r>
              <a:rPr dirty="0" err="1"/>
              <a:t>посетителей</a:t>
            </a:r>
            <a:r>
              <a:rPr dirty="0"/>
              <a:t> и </a:t>
            </a:r>
            <a:r>
              <a:rPr lang="ru-RU" dirty="0"/>
              <a:t>все население</a:t>
            </a:r>
            <a:r>
              <a:rPr dirty="0"/>
              <a:t> в </a:t>
            </a:r>
            <a:r>
              <a:rPr dirty="0" err="1"/>
              <a:t>целом</a:t>
            </a:r>
            <a:r>
              <a:rPr dirty="0"/>
              <a:t>. (</a:t>
            </a:r>
            <a:r>
              <a:rPr lang="ru-RU" b="1" u="sng" dirty="0"/>
              <a:t>Верно</a:t>
            </a:r>
            <a:r>
              <a:rPr lang="ru-RU" dirty="0"/>
              <a:t>/Неверно</a:t>
            </a:r>
            <a:r>
              <a:rPr dirty="0"/>
              <a:t>)</a:t>
            </a:r>
            <a:endParaRPr sz="1650" dirty="0"/>
          </a:p>
          <a:p>
            <a:pPr marL="457200" lvl="0" indent="0" algn="l" rtl="0">
              <a:lnSpc>
                <a:spcPct val="140000"/>
              </a:lnSpc>
              <a:spcBef>
                <a:spcPts val="800"/>
              </a:spcBef>
              <a:spcAft>
                <a:spcPts val="0"/>
              </a:spcAft>
              <a:buSzPct val="128342"/>
              <a:buNone/>
            </a:pPr>
            <a:endParaRPr sz="1650" dirty="0"/>
          </a:p>
          <a:p>
            <a:pPr marL="0" lvl="0" indent="0" algn="l" rtl="0">
              <a:lnSpc>
                <a:spcPct val="140000"/>
              </a:lnSpc>
              <a:spcBef>
                <a:spcPts val="800"/>
              </a:spcBef>
              <a:spcAft>
                <a:spcPts val="0"/>
              </a:spcAft>
              <a:buSzPct val="128342"/>
              <a:buNone/>
              <a:defRPr sz="1650"/>
            </a:pPr>
            <a:r>
              <a:rPr dirty="0"/>
              <a:t>6. </a:t>
            </a:r>
            <a:r>
              <a:rPr dirty="0" err="1"/>
              <a:t>Как</a:t>
            </a:r>
            <a:r>
              <a:rPr dirty="0"/>
              <a:t> </a:t>
            </a:r>
            <a:r>
              <a:rPr dirty="0" err="1"/>
              <a:t>может</a:t>
            </a:r>
            <a:r>
              <a:rPr dirty="0"/>
              <a:t> </a:t>
            </a:r>
            <a:r>
              <a:rPr dirty="0" err="1"/>
              <a:t>распространяться</a:t>
            </a:r>
            <a:r>
              <a:rPr dirty="0"/>
              <a:t> </a:t>
            </a:r>
            <a:r>
              <a:rPr dirty="0" err="1"/>
              <a:t>гепатит</a:t>
            </a:r>
            <a:r>
              <a:rPr dirty="0"/>
              <a:t> В?</a:t>
            </a:r>
            <a:endParaRPr sz="1650" dirty="0"/>
          </a:p>
          <a:p>
            <a:pPr marL="914400" lvl="1" indent="-317689" algn="l" rtl="0">
              <a:lnSpc>
                <a:spcPct val="140000"/>
              </a:lnSpc>
              <a:spcBef>
                <a:spcPts val="800"/>
              </a:spcBef>
              <a:spcAft>
                <a:spcPts val="0"/>
              </a:spcAft>
              <a:buSzPct val="100000"/>
              <a:buAutoNum type="alphaLcPeriod"/>
              <a:defRPr sz="1650"/>
            </a:pPr>
            <a:r>
              <a:rPr lang="ru-RU" dirty="0"/>
              <a:t>Через</a:t>
            </a:r>
            <a:r>
              <a:rPr dirty="0"/>
              <a:t> </a:t>
            </a:r>
            <a:r>
              <a:rPr dirty="0" err="1"/>
              <a:t>незащищенн</a:t>
            </a:r>
            <a:r>
              <a:rPr lang="ru-RU" dirty="0" err="1"/>
              <a:t>ый</a:t>
            </a:r>
            <a:r>
              <a:rPr dirty="0"/>
              <a:t> </a:t>
            </a:r>
            <a:r>
              <a:rPr dirty="0" err="1"/>
              <a:t>секс</a:t>
            </a:r>
            <a:endParaRPr sz="1650" dirty="0"/>
          </a:p>
          <a:p>
            <a:pPr marL="914400" lvl="1" indent="-317689" algn="l" rtl="0">
              <a:lnSpc>
                <a:spcPct val="140000"/>
              </a:lnSpc>
              <a:spcBef>
                <a:spcPts val="0"/>
              </a:spcBef>
              <a:spcAft>
                <a:spcPts val="0"/>
              </a:spcAft>
              <a:buSzPct val="100000"/>
              <a:buAutoNum type="alphaLcPeriod"/>
              <a:defRPr sz="1650"/>
            </a:pPr>
            <a:r>
              <a:rPr dirty="0" err="1"/>
              <a:t>Через</a:t>
            </a:r>
            <a:r>
              <a:rPr dirty="0"/>
              <a:t> </a:t>
            </a:r>
            <a:r>
              <a:rPr dirty="0" err="1"/>
              <a:t>драки</a:t>
            </a:r>
            <a:r>
              <a:rPr dirty="0"/>
              <a:t> в </a:t>
            </a:r>
            <a:r>
              <a:rPr dirty="0" err="1"/>
              <a:t>тюрьме</a:t>
            </a:r>
            <a:r>
              <a:rPr dirty="0"/>
              <a:t> с </a:t>
            </a:r>
            <a:r>
              <a:rPr dirty="0" err="1"/>
              <a:t>кров</a:t>
            </a:r>
            <a:r>
              <a:rPr lang="ru-RU" dirty="0" err="1"/>
              <a:t>отечениями</a:t>
            </a:r>
            <a:r>
              <a:rPr dirty="0"/>
              <a:t> </a:t>
            </a:r>
            <a:r>
              <a:rPr dirty="0" err="1"/>
              <a:t>или</a:t>
            </a:r>
            <a:r>
              <a:rPr dirty="0"/>
              <a:t> </a:t>
            </a:r>
            <a:r>
              <a:rPr dirty="0" err="1"/>
              <a:t>укус</a:t>
            </a:r>
            <a:r>
              <a:rPr lang="ru-RU" dirty="0" err="1"/>
              <a:t>ами</a:t>
            </a:r>
            <a:endParaRPr sz="1650" dirty="0"/>
          </a:p>
          <a:p>
            <a:pPr marL="914400" lvl="1" indent="-317689" algn="l" rtl="0">
              <a:lnSpc>
                <a:spcPct val="140000"/>
              </a:lnSpc>
              <a:spcBef>
                <a:spcPts val="0"/>
              </a:spcBef>
              <a:spcAft>
                <a:spcPts val="0"/>
              </a:spcAft>
              <a:buSzPct val="100000"/>
              <a:buAutoNum type="alphaLcPeriod"/>
              <a:defRPr sz="1650"/>
            </a:pPr>
            <a:r>
              <a:rPr dirty="0" err="1"/>
              <a:t>Через</a:t>
            </a:r>
            <a:r>
              <a:rPr dirty="0"/>
              <a:t> </a:t>
            </a:r>
            <a:r>
              <a:rPr dirty="0" err="1"/>
              <a:t>татуировки</a:t>
            </a:r>
            <a:r>
              <a:rPr dirty="0"/>
              <a:t>, </a:t>
            </a:r>
            <a:r>
              <a:rPr dirty="0" err="1"/>
              <a:t>сделанные</a:t>
            </a:r>
            <a:r>
              <a:rPr dirty="0"/>
              <a:t> с </a:t>
            </a:r>
            <a:r>
              <a:rPr dirty="0" err="1"/>
              <a:t>использованием</a:t>
            </a:r>
            <a:r>
              <a:rPr dirty="0"/>
              <a:t> </a:t>
            </a:r>
            <a:r>
              <a:rPr dirty="0" err="1"/>
              <a:t>нечистых</a:t>
            </a:r>
            <a:r>
              <a:rPr dirty="0"/>
              <a:t> </a:t>
            </a:r>
            <a:r>
              <a:rPr dirty="0" err="1"/>
              <a:t>игл</a:t>
            </a:r>
            <a:endParaRPr sz="1650" dirty="0"/>
          </a:p>
          <a:p>
            <a:pPr marL="914400" lvl="1" indent="-317689" algn="l" rtl="0">
              <a:lnSpc>
                <a:spcPct val="140000"/>
              </a:lnSpc>
              <a:spcBef>
                <a:spcPts val="0"/>
              </a:spcBef>
              <a:spcAft>
                <a:spcPts val="0"/>
              </a:spcAft>
              <a:buSzPct val="100000"/>
              <a:buAutoNum type="alphaLcPeriod"/>
              <a:defRPr sz="1650"/>
            </a:pPr>
            <a:r>
              <a:rPr dirty="0" err="1"/>
              <a:t>Через</a:t>
            </a:r>
            <a:r>
              <a:rPr dirty="0"/>
              <a:t> </a:t>
            </a:r>
            <a:r>
              <a:rPr dirty="0" err="1"/>
              <a:t>использование</a:t>
            </a:r>
            <a:r>
              <a:rPr dirty="0"/>
              <a:t> </a:t>
            </a:r>
            <a:r>
              <a:rPr lang="ru-RU" dirty="0"/>
              <a:t>общих </a:t>
            </a:r>
            <a:r>
              <a:rPr dirty="0" err="1"/>
              <a:t>игл</a:t>
            </a:r>
            <a:r>
              <a:rPr dirty="0"/>
              <a:t> с </a:t>
            </a:r>
            <a:r>
              <a:rPr dirty="0" err="1"/>
              <a:t>другими</a:t>
            </a:r>
            <a:r>
              <a:rPr dirty="0"/>
              <a:t> </a:t>
            </a:r>
            <a:r>
              <a:rPr dirty="0" err="1"/>
              <a:t>людьми</a:t>
            </a:r>
            <a:r>
              <a:rPr dirty="0"/>
              <a:t>, </a:t>
            </a:r>
            <a:r>
              <a:rPr lang="ru-RU" dirty="0"/>
              <a:t>зараженными</a:t>
            </a:r>
            <a:r>
              <a:rPr dirty="0"/>
              <a:t> </a:t>
            </a:r>
            <a:r>
              <a:rPr dirty="0" err="1"/>
              <a:t>гепатитом</a:t>
            </a:r>
            <a:r>
              <a:rPr dirty="0"/>
              <a:t> В</a:t>
            </a:r>
            <a:endParaRPr sz="1650" dirty="0"/>
          </a:p>
          <a:p>
            <a:pPr marL="914400" lvl="1" indent="-317689" algn="l" rtl="0">
              <a:lnSpc>
                <a:spcPct val="140000"/>
              </a:lnSpc>
              <a:spcBef>
                <a:spcPts val="0"/>
              </a:spcBef>
              <a:spcAft>
                <a:spcPts val="0"/>
              </a:spcAft>
              <a:buSzPct val="100000"/>
              <a:buAutoNum type="alphaLcPeriod"/>
              <a:defRPr sz="1650" b="1"/>
            </a:pPr>
            <a:r>
              <a:rPr dirty="0" err="1"/>
              <a:t>Всё</a:t>
            </a:r>
            <a:r>
              <a:rPr dirty="0"/>
              <a:t> </a:t>
            </a:r>
            <a:r>
              <a:rPr dirty="0" err="1"/>
              <a:t>вышеперечисленное</a:t>
            </a:r>
            <a:endParaRPr sz="1650" b="1" dirty="0"/>
          </a:p>
        </p:txBody>
      </p:sp>
      <p:sp>
        <p:nvSpPr>
          <p:cNvPr id="150" name="Google Shape;150;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4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9"/>
        <p:cNvGrpSpPr/>
        <p:nvPr/>
      </p:nvGrpSpPr>
      <p:grpSpPr>
        <a:xfrm>
          <a:off x="0" y="0"/>
          <a:ext cx="0" cy="0"/>
          <a:chOff x="0" y="0"/>
          <a:chExt cx="0" cy="0"/>
        </a:xfrm>
      </p:grpSpPr>
      <p:sp>
        <p:nvSpPr>
          <p:cNvPr id="900" name="Google Shape;900;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b="1" dirty="0" err="1"/>
              <a:t>Статья</a:t>
            </a:r>
            <a:r>
              <a:rPr b="1" dirty="0"/>
              <a:t> 1</a:t>
            </a:r>
            <a:r>
              <a:rPr dirty="0"/>
              <a:t>. </a:t>
            </a:r>
            <a:r>
              <a:rPr dirty="0" err="1"/>
              <a:t>Что</a:t>
            </a:r>
            <a:r>
              <a:rPr dirty="0"/>
              <a:t> </a:t>
            </a:r>
            <a:r>
              <a:rPr dirty="0" err="1"/>
              <a:t>такое</a:t>
            </a:r>
            <a:r>
              <a:rPr dirty="0"/>
              <a:t> </a:t>
            </a:r>
            <a:r>
              <a:rPr dirty="0" err="1"/>
              <a:t>вирусы</a:t>
            </a:r>
            <a:r>
              <a:rPr dirty="0"/>
              <a:t> и </a:t>
            </a:r>
            <a:r>
              <a:rPr dirty="0" err="1"/>
              <a:t>бактерии</a:t>
            </a:r>
            <a:r>
              <a:rPr dirty="0"/>
              <a:t>?</a:t>
            </a:r>
          </a:p>
        </p:txBody>
      </p:sp>
      <p:sp>
        <p:nvSpPr>
          <p:cNvPr id="901" name="Google Shape;901;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1 минута</a:t>
            </a:r>
            <a:endParaRPr sz="1400" b="1" i="0" u="none" strike="noStrike" cap="none">
              <a:solidFill>
                <a:srgbClr val="8E7CC3"/>
              </a:solidFill>
              <a:latin typeface="Arial"/>
              <a:ea typeface="Arial"/>
              <a:cs typeface="Arial"/>
              <a:sym typeface="Arial"/>
            </a:endParaRPr>
          </a:p>
        </p:txBody>
      </p:sp>
      <p:pic>
        <p:nvPicPr>
          <p:cNvPr id="902" name="Google Shape;902;p94"/>
          <p:cNvPicPr preferRelativeResize="0"/>
          <p:nvPr/>
        </p:nvPicPr>
        <p:blipFill rotWithShape="1">
          <a:blip r:embed="rId3">
            <a:alphaModFix/>
          </a:blip>
          <a:srcRect/>
          <a:stretch/>
        </p:blipFill>
        <p:spPr>
          <a:xfrm>
            <a:off x="2989325" y="1698025"/>
            <a:ext cx="2931150" cy="24659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06"/>
        <p:cNvGrpSpPr/>
        <p:nvPr/>
      </p:nvGrpSpPr>
      <p:grpSpPr>
        <a:xfrm>
          <a:off x="0" y="0"/>
          <a:ext cx="0" cy="0"/>
          <a:chOff x="0" y="0"/>
          <a:chExt cx="0" cy="0"/>
        </a:xfrm>
      </p:grpSpPr>
      <p:sp>
        <p:nvSpPr>
          <p:cNvPr id="907" name="Google Shape;907;p95"/>
          <p:cNvSpPr txBox="1">
            <a:spLocks noGrp="1"/>
          </p:cNvSpPr>
          <p:nvPr>
            <p:ph type="body" idx="1"/>
          </p:nvPr>
        </p:nvSpPr>
        <p:spPr>
          <a:xfrm>
            <a:off x="311700" y="1017835"/>
            <a:ext cx="8520600" cy="1524000"/>
          </a:xfrm>
          <a:prstGeom prst="rect">
            <a:avLst/>
          </a:prstGeom>
          <a:noFill/>
          <a:ln>
            <a:noFill/>
          </a:ln>
        </p:spPr>
        <p:txBody>
          <a:bodyPr spcFirstLastPara="1" wrap="square" lIns="91425" tIns="91425" rIns="91425" bIns="91425" anchor="t" anchorCtr="0">
            <a:normAutofit fontScale="92500" lnSpcReduction="10000"/>
          </a:bodyPr>
          <a:lstStyle/>
          <a:p>
            <a:pPr marL="0" lvl="0" indent="0">
              <a:spcAft>
                <a:spcPts val="1200"/>
              </a:spcAft>
              <a:buNone/>
            </a:pPr>
            <a:r>
              <a:rPr lang="ru-RU" dirty="0"/>
              <a:t>Вирусы и бактерии </a:t>
            </a:r>
            <a:r>
              <a:rPr lang="ru-RU" dirty="0">
                <a:solidFill>
                  <a:schemeClr val="bg2">
                    <a:lumMod val="75000"/>
                  </a:schemeClr>
                </a:solidFill>
              </a:rPr>
              <a:t>—</a:t>
            </a:r>
            <a:r>
              <a:rPr lang="ru-RU" dirty="0"/>
              <a:t> это возбудители инфекций, которые настолько малы, что их можно увидеть только под микроскопом. И вирусы, и бактерии обычно меньше человеческих клеток. Ниже проиллюстрированы размеры в сравнении, начиная от человеческого волоса и заканчивая вирусом. Вирусы обычно мельче бактерий.</a:t>
            </a:r>
            <a:r>
              <a:rPr dirty="0"/>
              <a:t> </a:t>
            </a:r>
          </a:p>
        </p:txBody>
      </p:sp>
      <p:pic>
        <p:nvPicPr>
          <p:cNvPr id="908" name="Google Shape;908;p95"/>
          <p:cNvPicPr preferRelativeResize="0"/>
          <p:nvPr/>
        </p:nvPicPr>
        <p:blipFill rotWithShape="1">
          <a:blip r:embed="rId3">
            <a:alphaModFix/>
          </a:blip>
          <a:srcRect/>
          <a:stretch/>
        </p:blipFill>
        <p:spPr>
          <a:xfrm>
            <a:off x="2592601" y="2470770"/>
            <a:ext cx="4494225" cy="2410876"/>
          </a:xfrm>
          <a:prstGeom prst="rect">
            <a:avLst/>
          </a:prstGeom>
          <a:noFill/>
          <a:ln>
            <a:noFill/>
          </a:ln>
        </p:spPr>
      </p:pic>
      <p:sp>
        <p:nvSpPr>
          <p:cNvPr id="909" name="Google Shape;909;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b="1"/>
              <a:t>Статья 1</a:t>
            </a:r>
            <a:r>
              <a:t>. Вирусы и бактерии</a:t>
            </a:r>
          </a:p>
        </p:txBody>
      </p:sp>
      <p:sp>
        <p:nvSpPr>
          <p:cNvPr id="910" name="Google Shape;910;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14"/>
        <p:cNvGrpSpPr/>
        <p:nvPr/>
      </p:nvGrpSpPr>
      <p:grpSpPr>
        <a:xfrm>
          <a:off x="0" y="0"/>
          <a:ext cx="0" cy="0"/>
          <a:chOff x="0" y="0"/>
          <a:chExt cx="0" cy="0"/>
        </a:xfrm>
      </p:grpSpPr>
      <p:sp>
        <p:nvSpPr>
          <p:cNvPr id="915" name="Google Shape;915;p96"/>
          <p:cNvSpPr txBox="1">
            <a:spLocks noGrp="1"/>
          </p:cNvSpPr>
          <p:nvPr>
            <p:ph type="body" idx="1"/>
          </p:nvPr>
        </p:nvSpPr>
        <p:spPr>
          <a:xfrm>
            <a:off x="311700" y="115247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ru-RU" dirty="0"/>
              <a:t>Бактерии и вирусы не всегда вызывают заболевания. На самом деле более 70</a:t>
            </a:r>
            <a:r>
              <a:rPr lang="en-GB" dirty="0"/>
              <a:t> </a:t>
            </a:r>
            <a:r>
              <a:rPr lang="ru-RU" dirty="0"/>
              <a:t>% бактерий не ведут к заболеваниям и могут быть очень полезны для нас. Например, некоторые бактерии превращают молоко в йогурт. В нашем кишечнике, на коже или во рту живут триллионы бактерий, которые помогают нам переваривать пищу и убивают другие бактерии.</a:t>
            </a:r>
            <a:endParaRPr dirty="0"/>
          </a:p>
        </p:txBody>
      </p:sp>
      <p:sp>
        <p:nvSpPr>
          <p:cNvPr id="916" name="Google Shape;916;p96"/>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b="1" dirty="0" err="1"/>
              <a:t>Статья</a:t>
            </a:r>
            <a:r>
              <a:rPr b="1" dirty="0"/>
              <a:t> 1</a:t>
            </a:r>
            <a:r>
              <a:rPr lang="ru-RU" b="1" dirty="0"/>
              <a:t>.</a:t>
            </a:r>
            <a:r>
              <a:rPr dirty="0"/>
              <a:t> </a:t>
            </a:r>
            <a:r>
              <a:rPr dirty="0" err="1"/>
              <a:t>Вирусы</a:t>
            </a:r>
            <a:r>
              <a:rPr dirty="0"/>
              <a:t> и </a:t>
            </a:r>
            <a:r>
              <a:rPr dirty="0" err="1"/>
              <a:t>бактерии</a:t>
            </a:r>
            <a:endParaRPr dirty="0"/>
          </a:p>
        </p:txBody>
      </p:sp>
      <p:sp>
        <p:nvSpPr>
          <p:cNvPr id="917" name="Google Shape;917;p9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918" name="Google Shape;918;p96"/>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919" name="Google Shape;919;p96"/>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23"/>
        <p:cNvGrpSpPr/>
        <p:nvPr/>
      </p:nvGrpSpPr>
      <p:grpSpPr>
        <a:xfrm>
          <a:off x="0" y="0"/>
          <a:ext cx="0" cy="0"/>
          <a:chOff x="0" y="0"/>
          <a:chExt cx="0" cy="0"/>
        </a:xfrm>
      </p:grpSpPr>
      <p:sp>
        <p:nvSpPr>
          <p:cNvPr id="924" name="Google Shape;924;p97"/>
          <p:cNvSpPr txBox="1">
            <a:spLocks noGrp="1"/>
          </p:cNvSpPr>
          <p:nvPr>
            <p:ph type="body" idx="1"/>
          </p:nvPr>
        </p:nvSpPr>
        <p:spPr>
          <a:xfrm>
            <a:off x="311700" y="1000305"/>
            <a:ext cx="8520600" cy="2837700"/>
          </a:xfrm>
          <a:prstGeom prst="rect">
            <a:avLst/>
          </a:prstGeom>
          <a:noFill/>
          <a:ln>
            <a:noFill/>
          </a:ln>
        </p:spPr>
        <p:txBody>
          <a:bodyPr spcFirstLastPara="1" wrap="square" lIns="91425" tIns="91425" rIns="91425" bIns="91425" anchor="t" anchorCtr="0">
            <a:normAutofit/>
          </a:bodyPr>
          <a:lstStyle/>
          <a:p>
            <a:pPr marL="0" lvl="0" indent="0">
              <a:spcAft>
                <a:spcPts val="1200"/>
              </a:spcAft>
              <a:buNone/>
            </a:pPr>
            <a:r>
              <a:rPr lang="ru-RU" sz="1700" dirty="0"/>
              <a:t>Однако некоторые виды бактерий и вирусов, называемые </a:t>
            </a:r>
            <a:r>
              <a:rPr lang="ru-RU" sz="1700" b="1" dirty="0"/>
              <a:t>патогенами</a:t>
            </a:r>
            <a:r>
              <a:rPr lang="ru-RU" sz="1700" dirty="0"/>
              <a:t>, могут вызывать </a:t>
            </a:r>
            <a:r>
              <a:rPr lang="ru-RU" sz="1700" b="1" dirty="0"/>
              <a:t>инфекцию</a:t>
            </a:r>
            <a:r>
              <a:rPr lang="ru-RU" sz="1700" dirty="0"/>
              <a:t>. Во время инфекции патогены повреждают клетки нашего организма, что может привести к симптомам, таким как лихорадка или боль в горле. Мы можем вступить в контакт с этими патогенами практически везде </a:t>
            </a:r>
            <a:r>
              <a:rPr lang="ru-RU" sz="1700" dirty="0">
                <a:solidFill>
                  <a:schemeClr val="bg2">
                    <a:lumMod val="75000"/>
                  </a:schemeClr>
                </a:solidFill>
              </a:rPr>
              <a:t>—</a:t>
            </a:r>
            <a:r>
              <a:rPr lang="ru-RU" sz="1700" dirty="0"/>
              <a:t> они могут находиться на поверхностях, к которым мы прикасаемся, в пище, которую мы едим, в воздухе, которым мы дышим, или в биологических жидкостях других людей.</a:t>
            </a:r>
          </a:p>
          <a:p>
            <a:pPr marL="0" lvl="0" indent="0" algn="l" rtl="0">
              <a:lnSpc>
                <a:spcPct val="115000"/>
              </a:lnSpc>
              <a:spcBef>
                <a:spcPts val="0"/>
              </a:spcBef>
              <a:spcAft>
                <a:spcPts val="1200"/>
              </a:spcAft>
              <a:buSzPts val="1800"/>
              <a:buNone/>
            </a:pPr>
            <a:endParaRPr dirty="0"/>
          </a:p>
        </p:txBody>
      </p:sp>
      <p:sp>
        <p:nvSpPr>
          <p:cNvPr id="925" name="Google Shape;925;p97"/>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b="1" dirty="0" err="1"/>
              <a:t>Статья</a:t>
            </a:r>
            <a:r>
              <a:rPr b="1" dirty="0"/>
              <a:t> 1</a:t>
            </a:r>
            <a:r>
              <a:rPr lang="ru-RU" b="1" dirty="0"/>
              <a:t>.</a:t>
            </a:r>
            <a:r>
              <a:rPr dirty="0"/>
              <a:t> </a:t>
            </a:r>
            <a:r>
              <a:rPr dirty="0" err="1"/>
              <a:t>Вирусы</a:t>
            </a:r>
            <a:r>
              <a:rPr dirty="0"/>
              <a:t> и </a:t>
            </a:r>
            <a:r>
              <a:rPr dirty="0" err="1"/>
              <a:t>бактерии</a:t>
            </a:r>
            <a:endParaRPr dirty="0"/>
          </a:p>
        </p:txBody>
      </p:sp>
      <p:sp>
        <p:nvSpPr>
          <p:cNvPr id="926" name="Google Shape;926;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927" name="Google Shape;927;p97"/>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28" name="Google Shape;928;p97"/>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29" name="Google Shape;929;p97"/>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30" name="Google Shape;930;p97"/>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defRPr sz="1100" b="1">
                <a:solidFill>
                  <a:srgbClr val="000000"/>
                </a:solidFill>
                <a:latin typeface="Arial"/>
                <a:ea typeface="Arial"/>
                <a:cs typeface="Arial"/>
                <a:sym typeface="Arial"/>
              </a:defRPr>
            </a:pPr>
            <a:r>
              <a:t>Вирус</a:t>
            </a:r>
            <a:endParaRPr sz="1100" b="1" i="0" u="none" strike="noStrike" cap="none">
              <a:solidFill>
                <a:srgbClr val="000000"/>
              </a:solidFill>
              <a:latin typeface="Arial"/>
              <a:ea typeface="Arial"/>
              <a:cs typeface="Arial"/>
              <a:sym typeface="Arial"/>
            </a:endParaRPr>
          </a:p>
        </p:txBody>
      </p:sp>
      <p:pic>
        <p:nvPicPr>
          <p:cNvPr id="931" name="Google Shape;931;p97"/>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32" name="Google Shape;932;p97"/>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33" name="Google Shape;933;p97"/>
          <p:cNvSpPr txBox="1"/>
          <p:nvPr/>
        </p:nvSpPr>
        <p:spPr>
          <a:xfrm>
            <a:off x="495300" y="3626334"/>
            <a:ext cx="930675" cy="35391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defRPr sz="1100" b="1">
                <a:solidFill>
                  <a:srgbClr val="000000"/>
                </a:solidFill>
                <a:latin typeface="Arial"/>
                <a:ea typeface="Arial"/>
                <a:cs typeface="Arial"/>
                <a:sym typeface="Arial"/>
              </a:defRPr>
            </a:pPr>
            <a:r>
              <a:rPr dirty="0" err="1"/>
              <a:t>Бактери</a:t>
            </a:r>
            <a:r>
              <a:rPr lang="ru-RU" dirty="0"/>
              <a:t>я</a:t>
            </a:r>
            <a:endParaRPr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37"/>
        <p:cNvGrpSpPr/>
        <p:nvPr/>
      </p:nvGrpSpPr>
      <p:grpSpPr>
        <a:xfrm>
          <a:off x="0" y="0"/>
          <a:ext cx="0" cy="0"/>
          <a:chOff x="0" y="0"/>
          <a:chExt cx="0" cy="0"/>
        </a:xfrm>
      </p:grpSpPr>
      <p:sp>
        <p:nvSpPr>
          <p:cNvPr id="938" name="Google Shape;938;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defRPr b="1"/>
            </a:pPr>
            <a:r>
              <a:rPr lang="ru-RU" dirty="0"/>
              <a:t>Тест </a:t>
            </a:r>
            <a:endParaRPr b="1" dirty="0"/>
          </a:p>
          <a:p>
            <a:pPr marL="0" lvl="0" indent="0" algn="l" rtl="0">
              <a:lnSpc>
                <a:spcPct val="100000"/>
              </a:lnSpc>
              <a:spcBef>
                <a:spcPts val="0"/>
              </a:spcBef>
              <a:spcAft>
                <a:spcPts val="0"/>
              </a:spcAft>
              <a:buSzPct val="111111"/>
              <a:buNone/>
            </a:pPr>
            <a:endParaRPr b="1" dirty="0"/>
          </a:p>
        </p:txBody>
      </p:sp>
      <p:sp>
        <p:nvSpPr>
          <p:cNvPr id="939" name="Google Shape;939;p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lvl="0">
              <a:buAutoNum type="arabicPeriod"/>
            </a:pPr>
            <a:r>
              <a:rPr lang="ru-RU" dirty="0"/>
              <a:t>Вирусы обычно мельче бактерий. (</a:t>
            </a:r>
            <a:r>
              <a:rPr lang="ru-RU" u="sng" dirty="0"/>
              <a:t>Верно</a:t>
            </a:r>
            <a:r>
              <a:rPr lang="ru-RU" dirty="0"/>
              <a:t>/</a:t>
            </a:r>
            <a:r>
              <a:rPr dirty="0" err="1"/>
              <a:t>Не</a:t>
            </a:r>
            <a:r>
              <a:rPr lang="ru-RU" dirty="0"/>
              <a:t>верно)</a:t>
            </a:r>
          </a:p>
          <a:p>
            <a:pPr lvl="0">
              <a:buAutoNum type="arabicPeriod"/>
            </a:pPr>
            <a:endParaRPr lang="ru-RU" dirty="0"/>
          </a:p>
          <a:p>
            <a:pPr>
              <a:buFont typeface="Arial"/>
              <a:buAutoNum type="arabicPeriod"/>
            </a:pPr>
            <a:r>
              <a:rPr lang="ru-RU" dirty="0"/>
              <a:t>70</a:t>
            </a:r>
            <a:r>
              <a:rPr lang="en-GB" dirty="0"/>
              <a:t> </a:t>
            </a:r>
            <a:r>
              <a:rPr lang="ru-RU" dirty="0"/>
              <a:t>% бактерий вызывают серьезные заболевания. (Верно/</a:t>
            </a:r>
            <a:r>
              <a:rPr lang="ru-RU" u="sng" dirty="0"/>
              <a:t>Неверно</a:t>
            </a:r>
            <a:r>
              <a:rPr lang="ru-RU" dirty="0"/>
              <a:t>)</a:t>
            </a:r>
          </a:p>
          <a:p>
            <a:pPr lvl="0">
              <a:buAutoNum type="arabicPeriod"/>
            </a:pPr>
            <a:endParaRPr dirty="0"/>
          </a:p>
          <a:p>
            <a:pPr lvl="0">
              <a:buAutoNum type="arabicPeriod"/>
            </a:pPr>
            <a:r>
              <a:rPr lang="ru-RU" dirty="0"/>
              <a:t>Некоторые бактерии полезны для человека и помогают нам. (</a:t>
            </a:r>
            <a:r>
              <a:rPr lang="ru-RU" u="sng" dirty="0"/>
              <a:t>Верно</a:t>
            </a:r>
            <a:r>
              <a:rPr lang="ru-RU" dirty="0"/>
              <a:t>/Неверно)</a:t>
            </a:r>
          </a:p>
          <a:p>
            <a:pPr lvl="0">
              <a:buAutoNum type="arabicPeriod"/>
            </a:pPr>
            <a:endParaRPr lang="ru-RU" dirty="0"/>
          </a:p>
          <a:p>
            <a:pPr lvl="0">
              <a:buAutoNum type="arabicPeriod"/>
            </a:pPr>
            <a:r>
              <a:rPr dirty="0" err="1"/>
              <a:t>Патогены</a:t>
            </a:r>
            <a:r>
              <a:rPr dirty="0"/>
              <a:t> </a:t>
            </a:r>
            <a:r>
              <a:rPr dirty="0" err="1"/>
              <a:t>могут</a:t>
            </a:r>
            <a:r>
              <a:rPr dirty="0"/>
              <a:t> </a:t>
            </a:r>
            <a:r>
              <a:rPr dirty="0" err="1"/>
              <a:t>вызывать</a:t>
            </a:r>
            <a:r>
              <a:rPr dirty="0"/>
              <a:t> </a:t>
            </a:r>
            <a:r>
              <a:rPr dirty="0" err="1"/>
              <a:t>инфекции</a:t>
            </a:r>
            <a:r>
              <a:rPr dirty="0"/>
              <a:t> и </a:t>
            </a:r>
            <a:r>
              <a:rPr dirty="0" err="1"/>
              <a:t>заболевания</a:t>
            </a:r>
            <a:r>
              <a:rPr dirty="0"/>
              <a:t> у </a:t>
            </a:r>
            <a:r>
              <a:rPr dirty="0" err="1"/>
              <a:t>людей</a:t>
            </a:r>
            <a:r>
              <a:rPr lang="ru-RU" dirty="0"/>
              <a:t>. </a:t>
            </a:r>
            <a:r>
              <a:rPr dirty="0"/>
              <a:t>(</a:t>
            </a:r>
            <a:r>
              <a:rPr lang="ru-RU" u="sng" dirty="0"/>
              <a:t>В</a:t>
            </a:r>
            <a:r>
              <a:rPr u="sng" dirty="0" err="1"/>
              <a:t>ерно</a:t>
            </a:r>
            <a:r>
              <a:rPr dirty="0"/>
              <a:t>/</a:t>
            </a:r>
            <a:r>
              <a:rPr lang="ru-RU" dirty="0"/>
              <a:t>Н</a:t>
            </a:r>
            <a:r>
              <a:rPr dirty="0" err="1"/>
              <a:t>еверно</a:t>
            </a:r>
            <a:r>
              <a:rPr dirty="0"/>
              <a:t>)</a:t>
            </a:r>
          </a:p>
        </p:txBody>
      </p:sp>
      <p:sp>
        <p:nvSpPr>
          <p:cNvPr id="940" name="Google Shape;940;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7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44"/>
        <p:cNvGrpSpPr/>
        <p:nvPr/>
      </p:nvGrpSpPr>
      <p:grpSpPr>
        <a:xfrm>
          <a:off x="0" y="0"/>
          <a:ext cx="0" cy="0"/>
          <a:chOff x="0" y="0"/>
          <a:chExt cx="0" cy="0"/>
        </a:xfrm>
      </p:grpSpPr>
      <p:sp>
        <p:nvSpPr>
          <p:cNvPr id="945" name="Google Shape;945;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defRPr b="1"/>
            </a:pPr>
            <a:r>
              <a:rPr lang="ru-RU" dirty="0"/>
              <a:t>Тест </a:t>
            </a:r>
            <a:r>
              <a:rPr dirty="0"/>
              <a:t>(</a:t>
            </a:r>
            <a:r>
              <a:rPr dirty="0" err="1"/>
              <a:t>ответы</a:t>
            </a:r>
            <a:r>
              <a:rPr dirty="0"/>
              <a:t>)</a:t>
            </a:r>
            <a:endParaRPr b="1" dirty="0"/>
          </a:p>
          <a:p>
            <a:pPr marL="0" lvl="0" indent="0" algn="l" rtl="0">
              <a:lnSpc>
                <a:spcPct val="100000"/>
              </a:lnSpc>
              <a:spcBef>
                <a:spcPts val="0"/>
              </a:spcBef>
              <a:spcAft>
                <a:spcPts val="0"/>
              </a:spcAft>
              <a:buSzPct val="111111"/>
              <a:buNone/>
            </a:pPr>
            <a:endParaRPr b="1" dirty="0"/>
          </a:p>
        </p:txBody>
      </p:sp>
      <p:sp>
        <p:nvSpPr>
          <p:cNvPr id="946" name="Google Shape;946;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lvl="0" indent="-304800">
              <a:buSzPts val="1200"/>
              <a:buAutoNum type="arabicPeriod"/>
              <a:defRPr sz="1200">
                <a:solidFill>
                  <a:srgbClr val="444746"/>
                </a:solidFill>
              </a:defRPr>
            </a:pPr>
            <a:r>
              <a:rPr lang="ru-RU" sz="1400" b="1" dirty="0"/>
              <a:t>Верно</a:t>
            </a:r>
            <a:r>
              <a:rPr sz="1400" dirty="0"/>
              <a:t>! </a:t>
            </a:r>
            <a:r>
              <a:rPr lang="ru-RU" sz="1400" dirty="0"/>
              <a:t>Вирусы почти всегда меньше бактерий </a:t>
            </a:r>
            <a:r>
              <a:rPr lang="ru-RU" sz="1400" dirty="0">
                <a:solidFill>
                  <a:schemeClr val="bg2">
                    <a:lumMod val="75000"/>
                  </a:schemeClr>
                </a:solidFill>
              </a:rPr>
              <a:t>—</a:t>
            </a:r>
            <a:r>
              <a:rPr lang="ru-RU" sz="1400" dirty="0"/>
              <a:t> и вирусы, и бактерии намного меньше человеческих клеток. Все они слишком малы, чтобы их можно было увидеть невооруженным глазом. Некоторые вирусы настолько малы, что могут заражать бактерии</a:t>
            </a:r>
            <a:r>
              <a:rPr sz="1400" dirty="0"/>
              <a:t>!</a:t>
            </a:r>
            <a:endParaRPr lang="ru-RU" sz="1400" dirty="0"/>
          </a:p>
          <a:p>
            <a:pPr lvl="0" indent="-304800">
              <a:buSzPts val="1200"/>
              <a:buAutoNum type="arabicPeriod"/>
              <a:defRPr sz="1200">
                <a:solidFill>
                  <a:srgbClr val="444746"/>
                </a:solidFill>
              </a:defRPr>
            </a:pPr>
            <a:endParaRPr lang="ru-RU" sz="1400" dirty="0"/>
          </a:p>
          <a:p>
            <a:pPr lvl="0" indent="-304800">
              <a:buSzPts val="1200"/>
              <a:buAutoNum type="arabicPeriod"/>
              <a:defRPr sz="1200">
                <a:solidFill>
                  <a:srgbClr val="444746"/>
                </a:solidFill>
              </a:defRPr>
            </a:pPr>
            <a:r>
              <a:rPr lang="ru-RU" sz="1400" b="1" dirty="0"/>
              <a:t>Неверно</a:t>
            </a:r>
            <a:r>
              <a:rPr lang="ru-RU" sz="1400" dirty="0"/>
              <a:t>. 70</a:t>
            </a:r>
            <a:r>
              <a:rPr lang="en-GB" sz="1400" dirty="0"/>
              <a:t> </a:t>
            </a:r>
            <a:r>
              <a:rPr lang="ru-RU" sz="1400" dirty="0"/>
              <a:t>% бактерий не вызывают заболеваний </a:t>
            </a:r>
            <a:r>
              <a:rPr lang="ru-RU" sz="1400" dirty="0">
                <a:solidFill>
                  <a:schemeClr val="bg2">
                    <a:lumMod val="75000"/>
                  </a:schemeClr>
                </a:solidFill>
              </a:rPr>
              <a:t>—</a:t>
            </a:r>
            <a:r>
              <a:rPr lang="ru-RU" sz="1400" dirty="0"/>
              <a:t> эти бактерии могут быть даже полезны для нас, например те, что живут в нашем кишечнике или превращают молоко в йогурт.</a:t>
            </a:r>
          </a:p>
          <a:p>
            <a:pPr lvl="0" indent="-304800">
              <a:buSzPts val="1200"/>
              <a:buAutoNum type="arabicPeriod"/>
              <a:defRPr sz="1200">
                <a:solidFill>
                  <a:srgbClr val="444746"/>
                </a:solidFill>
              </a:defRPr>
            </a:pPr>
            <a:endParaRPr lang="ru-RU" sz="1400" dirty="0"/>
          </a:p>
          <a:p>
            <a:pPr lvl="0" indent="-304800">
              <a:buSzPts val="1200"/>
              <a:buAutoNum type="arabicPeriod"/>
              <a:defRPr sz="1200">
                <a:solidFill>
                  <a:srgbClr val="444746"/>
                </a:solidFill>
              </a:defRPr>
            </a:pPr>
            <a:r>
              <a:rPr lang="ru-RU" sz="1400" b="1" dirty="0"/>
              <a:t>Верно</a:t>
            </a:r>
            <a:r>
              <a:rPr lang="ru-RU" sz="1400" dirty="0"/>
              <a:t>! Триллионы бактерий живут в нашем кишечнике, желудке, на нашей коже... Бактерии в нашем кишечнике помогают нам эффективнее переваривать некоторые продукты и даже получать определенные питательные вещества из пищи, которые иначе мы бы не получили!</a:t>
            </a:r>
          </a:p>
          <a:p>
            <a:pPr lvl="0" indent="-304800">
              <a:buSzPts val="1200"/>
              <a:buAutoNum type="arabicPeriod"/>
              <a:defRPr sz="1200">
                <a:solidFill>
                  <a:srgbClr val="444746"/>
                </a:solidFill>
              </a:defRPr>
            </a:pPr>
            <a:endParaRPr lang="ru-RU" sz="1400" dirty="0"/>
          </a:p>
          <a:p>
            <a:pPr lvl="0" indent="-304800">
              <a:buSzPts val="1200"/>
              <a:buAutoNum type="arabicPeriod"/>
              <a:defRPr sz="1200">
                <a:solidFill>
                  <a:srgbClr val="444746"/>
                </a:solidFill>
              </a:defRPr>
            </a:pPr>
            <a:r>
              <a:rPr lang="ru-RU" sz="1400" b="1" dirty="0"/>
              <a:t>Верно</a:t>
            </a:r>
            <a:r>
              <a:rPr lang="ru-RU" sz="1400" dirty="0"/>
              <a:t>! Не все бактерии и вирусы вызывают заболевания, но те, которые вызывают, объединены в группу под названием «патогены».</a:t>
            </a:r>
            <a:endParaRPr sz="1400" dirty="0"/>
          </a:p>
          <a:p>
            <a:pPr marL="457200" lvl="0" indent="0" algn="l" rtl="0">
              <a:lnSpc>
                <a:spcPct val="115000"/>
              </a:lnSpc>
              <a:spcBef>
                <a:spcPts val="1200"/>
              </a:spcBef>
              <a:spcAft>
                <a:spcPts val="0"/>
              </a:spcAft>
              <a:buSzPts val="1800"/>
              <a:buNone/>
            </a:pPr>
            <a:endParaRPr sz="12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50"/>
        <p:cNvGrpSpPr/>
        <p:nvPr/>
      </p:nvGrpSpPr>
      <p:grpSpPr>
        <a:xfrm>
          <a:off x="0" y="0"/>
          <a:ext cx="0" cy="0"/>
          <a:chOff x="0" y="0"/>
          <a:chExt cx="0" cy="0"/>
        </a:xfrm>
      </p:grpSpPr>
      <p:sp>
        <p:nvSpPr>
          <p:cNvPr id="951" name="Google Shape;951;p100"/>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lnSpcReduction="10000"/>
          </a:bodyPr>
          <a:lstStyle/>
          <a:p>
            <a:pPr marL="0" indent="0">
              <a:spcAft>
                <a:spcPts val="1200"/>
              </a:spcAft>
              <a:buNone/>
            </a:pPr>
            <a:r>
              <a:rPr lang="ru-RU" dirty="0"/>
              <a:t>Наша иммунная система состоит из клеток, называемых </a:t>
            </a:r>
            <a:r>
              <a:rPr lang="ru-RU" b="1" dirty="0"/>
              <a:t>белыми кровяными тельцами (лейкоцитами)</a:t>
            </a:r>
            <a:r>
              <a:rPr lang="ru-RU" dirty="0"/>
              <a:t>, таких как B-клетки и T-клетки. Эти клетки циркулируют по организму, часто в нашей крови, для обнаружения любых посторонних микроорганизмов, таких как вирусы и бактерии, и для их уничтожения. Белые кровяные тельца защищают нас от болезней.</a:t>
            </a:r>
          </a:p>
          <a:p>
            <a:pPr marL="0" lvl="0" indent="0" algn="l" rtl="0">
              <a:lnSpc>
                <a:spcPct val="115000"/>
              </a:lnSpc>
              <a:spcBef>
                <a:spcPts val="0"/>
              </a:spcBef>
              <a:spcAft>
                <a:spcPts val="1200"/>
              </a:spcAft>
              <a:buSzPts val="1800"/>
              <a:buNone/>
            </a:pPr>
            <a:endParaRPr dirty="0"/>
          </a:p>
        </p:txBody>
      </p:sp>
      <p:sp>
        <p:nvSpPr>
          <p:cNvPr id="952" name="Google Shape;952;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defRPr b="1"/>
            </a:pPr>
            <a:r>
              <a:rPr dirty="0" err="1"/>
              <a:t>Статья</a:t>
            </a:r>
            <a:r>
              <a:rPr dirty="0"/>
              <a:t> 2</a:t>
            </a:r>
            <a:r>
              <a:rPr lang="ru-RU" dirty="0"/>
              <a:t>.</a:t>
            </a:r>
            <a:r>
              <a:rPr dirty="0"/>
              <a:t> </a:t>
            </a:r>
            <a:r>
              <a:rPr dirty="0" err="1"/>
              <a:t>Иммунная</a:t>
            </a:r>
            <a:r>
              <a:rPr dirty="0"/>
              <a:t> </a:t>
            </a:r>
            <a:r>
              <a:rPr dirty="0" err="1"/>
              <a:t>система</a:t>
            </a:r>
            <a:endParaRPr b="1" dirty="0"/>
          </a:p>
        </p:txBody>
      </p:sp>
      <p:sp>
        <p:nvSpPr>
          <p:cNvPr id="953" name="Google Shape;953;p10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954" name="Google Shape;954;p100"/>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55" name="Google Shape;955;p100"/>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56" name="Google Shape;956;p100"/>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57" name="Google Shape;957;p100"/>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58" name="Google Shape;958;p100"/>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59" name="Google Shape;959;p100"/>
          <p:cNvSpPr txBox="1"/>
          <p:nvPr/>
        </p:nvSpPr>
        <p:spPr>
          <a:xfrm>
            <a:off x="275675" y="3503863"/>
            <a:ext cx="12501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defRPr sz="800" b="1">
                <a:solidFill>
                  <a:srgbClr val="000000"/>
                </a:solidFill>
                <a:latin typeface="Arial"/>
                <a:ea typeface="Arial"/>
                <a:cs typeface="Arial"/>
                <a:sym typeface="Arial"/>
              </a:defRPr>
            </a:pPr>
            <a:r>
              <a:rPr lang="ru-RU" sz="900" dirty="0"/>
              <a:t>     Лейкоцит</a:t>
            </a:r>
            <a:endParaRPr sz="900" b="1" i="0" u="none" strike="noStrike" cap="none" dirty="0">
              <a:solidFill>
                <a:srgbClr val="000000"/>
              </a:solidFill>
              <a:sym typeface="Arial"/>
            </a:endParaRPr>
          </a:p>
        </p:txBody>
      </p:sp>
      <p:sp>
        <p:nvSpPr>
          <p:cNvPr id="960" name="Google Shape;960;p100"/>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cxnSp>
        <p:nvCxnSpPr>
          <p:cNvPr id="961" name="Google Shape;961;p100"/>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62" name="Google Shape;962;p100"/>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63" name="Google Shape;963;p100"/>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64" name="Google Shape;964;p100"/>
          <p:cNvSpPr txBox="1"/>
          <p:nvPr/>
        </p:nvSpPr>
        <p:spPr>
          <a:xfrm>
            <a:off x="7280126" y="3020050"/>
            <a:ext cx="7758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defRPr sz="1100" b="1">
                <a:solidFill>
                  <a:srgbClr val="000000"/>
                </a:solidFill>
                <a:latin typeface="Arial"/>
                <a:ea typeface="Arial"/>
                <a:cs typeface="Arial"/>
                <a:sym typeface="Arial"/>
              </a:defRPr>
            </a:pPr>
            <a:r>
              <a:rPr lang="ru-RU" sz="900" dirty="0"/>
              <a:t>    </a:t>
            </a:r>
            <a:r>
              <a:rPr sz="900" dirty="0" err="1"/>
              <a:t>Вирус</a:t>
            </a:r>
            <a:endParaRPr sz="900" b="1" i="0" u="none" strike="noStrike" cap="none" dirty="0">
              <a:solidFill>
                <a:srgbClr val="000000"/>
              </a:solidFill>
              <a:sym typeface="Arial"/>
            </a:endParaRPr>
          </a:p>
        </p:txBody>
      </p:sp>
      <p:pic>
        <p:nvPicPr>
          <p:cNvPr id="965" name="Google Shape;965;p100"/>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66" name="Google Shape;966;p100"/>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67" name="Google Shape;967;p100"/>
          <p:cNvSpPr txBox="1"/>
          <p:nvPr/>
        </p:nvSpPr>
        <p:spPr>
          <a:xfrm>
            <a:off x="5988463" y="3645100"/>
            <a:ext cx="8964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defRPr sz="1100" b="1">
                <a:solidFill>
                  <a:srgbClr val="000000"/>
                </a:solidFill>
                <a:latin typeface="Arial"/>
                <a:ea typeface="Arial"/>
                <a:cs typeface="Arial"/>
                <a:sym typeface="Arial"/>
              </a:defRPr>
            </a:pPr>
            <a:r>
              <a:rPr lang="ru-RU" sz="900" dirty="0"/>
              <a:t>   </a:t>
            </a:r>
            <a:r>
              <a:rPr sz="900" dirty="0" err="1"/>
              <a:t>Бактери</a:t>
            </a:r>
            <a:r>
              <a:rPr lang="ru-RU" sz="900" dirty="0"/>
              <a:t>я</a:t>
            </a:r>
            <a:endParaRPr sz="900" b="1" i="0" u="none" strike="noStrike" cap="none" dirty="0">
              <a:solidFill>
                <a:srgbClr val="000000"/>
              </a:solidFill>
              <a:sym typeface="Arial"/>
            </a:endParaRPr>
          </a:p>
        </p:txBody>
      </p:sp>
      <p:sp>
        <p:nvSpPr>
          <p:cNvPr id="968" name="Google Shape;968;p100"/>
          <p:cNvSpPr txBox="1"/>
          <p:nvPr/>
        </p:nvSpPr>
        <p:spPr>
          <a:xfrm>
            <a:off x="4443962" y="4669763"/>
            <a:ext cx="12501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defRPr sz="800" b="1">
                <a:solidFill>
                  <a:srgbClr val="000000"/>
                </a:solidFill>
                <a:latin typeface="Arial"/>
                <a:ea typeface="Arial"/>
                <a:cs typeface="Arial"/>
                <a:sym typeface="Arial"/>
              </a:defRPr>
            </a:pPr>
            <a:r>
              <a:rPr lang="ru-RU" sz="900" dirty="0"/>
              <a:t>   Лейкоцит</a:t>
            </a:r>
            <a:endParaRPr sz="900" b="1" i="0" u="none" strike="noStrike" cap="none" dirty="0">
              <a:solidFill>
                <a:srgbClr val="000000"/>
              </a:solidFil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72"/>
        <p:cNvGrpSpPr/>
        <p:nvPr/>
      </p:nvGrpSpPr>
      <p:grpSpPr>
        <a:xfrm>
          <a:off x="0" y="0"/>
          <a:ext cx="0" cy="0"/>
          <a:chOff x="0" y="0"/>
          <a:chExt cx="0" cy="0"/>
        </a:xfrm>
      </p:grpSpPr>
      <p:sp>
        <p:nvSpPr>
          <p:cNvPr id="973" name="Google Shape;973;p101"/>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fontScale="92500" lnSpcReduction="20000"/>
          </a:bodyPr>
          <a:lstStyle/>
          <a:p>
            <a:pPr marL="0" indent="0">
              <a:spcAft>
                <a:spcPts val="1200"/>
              </a:spcAft>
              <a:buNone/>
            </a:pPr>
            <a:r>
              <a:rPr lang="ru-RU" dirty="0"/>
              <a:t>Столкнувшись с определенными вирусами или бактериями, наши белые кровяные тельца могут их </a:t>
            </a:r>
            <a:r>
              <a:rPr lang="ru-RU" b="1" dirty="0"/>
              <a:t>запомнить</a:t>
            </a:r>
            <a:r>
              <a:rPr lang="ru-RU" dirty="0"/>
              <a:t>. Это означает, что в будущем, когда вирус или бактерия снова начнет заражать наш организм, не будет задержки в специфической реакции лейкоцитов на них. Вместо этого </a:t>
            </a:r>
            <a:r>
              <a:rPr lang="ru-RU" b="1" dirty="0"/>
              <a:t>лейкоциты, обладающие памятью, </a:t>
            </a:r>
            <a:r>
              <a:rPr lang="ru-RU" dirty="0"/>
              <a:t>будут быстро направлены на сдерживание инфекции. Такая быстрая реакция означает, что мы можем меньше болеть. Это называется выработкой</a:t>
            </a:r>
            <a:r>
              <a:rPr lang="ru-RU" b="1" dirty="0"/>
              <a:t> иммунитета </a:t>
            </a:r>
            <a:r>
              <a:rPr lang="ru-RU" dirty="0"/>
              <a:t>к патогену.</a:t>
            </a:r>
          </a:p>
          <a:p>
            <a:pPr marL="0" lvl="0" indent="0" algn="l" rtl="0">
              <a:lnSpc>
                <a:spcPct val="115000"/>
              </a:lnSpc>
              <a:spcBef>
                <a:spcPts val="0"/>
              </a:spcBef>
              <a:spcAft>
                <a:spcPts val="1200"/>
              </a:spcAft>
              <a:buSzPts val="1800"/>
              <a:buNone/>
            </a:pPr>
            <a:endParaRPr dirty="0"/>
          </a:p>
        </p:txBody>
      </p:sp>
      <p:sp>
        <p:nvSpPr>
          <p:cNvPr id="974" name="Google Shape;974;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defRPr b="1"/>
            </a:pPr>
            <a:r>
              <a:rPr dirty="0" err="1"/>
              <a:t>Статья</a:t>
            </a:r>
            <a:r>
              <a:rPr dirty="0"/>
              <a:t> 2</a:t>
            </a:r>
            <a:r>
              <a:rPr lang="ru-RU" dirty="0"/>
              <a:t>.</a:t>
            </a:r>
            <a:r>
              <a:rPr dirty="0"/>
              <a:t> </a:t>
            </a:r>
            <a:r>
              <a:rPr dirty="0" err="1"/>
              <a:t>Иммунная</a:t>
            </a:r>
            <a:r>
              <a:rPr dirty="0"/>
              <a:t> </a:t>
            </a:r>
            <a:r>
              <a:rPr dirty="0" err="1"/>
              <a:t>система</a:t>
            </a:r>
            <a:endParaRPr b="1" dirty="0"/>
          </a:p>
          <a:p>
            <a:pPr marL="457200" lvl="0" indent="0" algn="ctr" rtl="0">
              <a:lnSpc>
                <a:spcPct val="100000"/>
              </a:lnSpc>
              <a:spcBef>
                <a:spcPts val="0"/>
              </a:spcBef>
              <a:spcAft>
                <a:spcPts val="0"/>
              </a:spcAft>
              <a:buSzPct val="111111"/>
              <a:buNone/>
            </a:pPr>
            <a:endParaRPr dirty="0"/>
          </a:p>
        </p:txBody>
      </p:sp>
      <p:sp>
        <p:nvSpPr>
          <p:cNvPr id="975" name="Google Shape;975;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3 минуты</a:t>
            </a:r>
            <a:endParaRPr sz="1400" b="1" i="0" u="none" strike="noStrike" cap="none">
              <a:solidFill>
                <a:srgbClr val="8E7CC3"/>
              </a:solidFill>
              <a:latin typeface="Arial"/>
              <a:ea typeface="Arial"/>
              <a:cs typeface="Arial"/>
              <a:sym typeface="Arial"/>
            </a:endParaRPr>
          </a:p>
        </p:txBody>
      </p:sp>
      <p:pic>
        <p:nvPicPr>
          <p:cNvPr id="976" name="Google Shape;976;p101"/>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80"/>
        <p:cNvGrpSpPr/>
        <p:nvPr/>
      </p:nvGrpSpPr>
      <p:grpSpPr>
        <a:xfrm>
          <a:off x="0" y="0"/>
          <a:ext cx="0" cy="0"/>
          <a:chOff x="0" y="0"/>
          <a:chExt cx="0" cy="0"/>
        </a:xfrm>
      </p:grpSpPr>
      <p:sp>
        <p:nvSpPr>
          <p:cNvPr id="981" name="Google Shape;981;p102"/>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70000" lnSpcReduction="20000"/>
          </a:bodyPr>
          <a:lstStyle/>
          <a:p>
            <a:pPr marL="0" indent="0">
              <a:buClr>
                <a:schemeClr val="dk1"/>
              </a:buClr>
              <a:buSzPct val="61110"/>
              <a:buNone/>
            </a:pPr>
            <a:r>
              <a:rPr lang="ru-RU" dirty="0"/>
              <a:t>Когда наши иммунные клетки сталкиваются с патогенами, которых наш организм никогда раньше не встречал, наши белые кровяные тельца могут быть подавлены, и мы можем сильно заболеть. Однако, когда наша иммунная система уже сталкивалась с этим патогеном, и у нас уже выработался </a:t>
            </a:r>
            <a:r>
              <a:rPr lang="ru-RU" b="1" dirty="0"/>
              <a:t>иммунитет </a:t>
            </a:r>
            <a:r>
              <a:rPr lang="ru-RU" dirty="0"/>
              <a:t>к нему, наши лейкоциты, обладающие памятью, лучше подготовлены к успешной борьбе с ним. Этот иммунитет означает, что мы не заболеем так сильно, как при первом контакте с патогеном. Это также значит, что у нас меньше шансов распространить болезнь среди окружающих.</a:t>
            </a:r>
          </a:p>
          <a:p>
            <a:pPr marL="0" lvl="0" indent="0" algn="l" rtl="0">
              <a:lnSpc>
                <a:spcPct val="115000"/>
              </a:lnSpc>
              <a:spcBef>
                <a:spcPts val="0"/>
              </a:spcBef>
              <a:spcAft>
                <a:spcPts val="0"/>
              </a:spcAft>
              <a:buClr>
                <a:schemeClr val="dk1"/>
              </a:buClr>
              <a:buSzPct val="61110"/>
              <a:buFont typeface="Arial"/>
              <a:buNone/>
            </a:pPr>
            <a:endParaRPr dirty="0"/>
          </a:p>
          <a:p>
            <a:pPr marL="0" indent="0">
              <a:spcBef>
                <a:spcPts val="1200"/>
              </a:spcBef>
              <a:spcAft>
                <a:spcPts val="1200"/>
              </a:spcAft>
              <a:buClr>
                <a:schemeClr val="dk1"/>
              </a:buClr>
              <a:buSzPct val="61110"/>
              <a:buNone/>
            </a:pPr>
            <a:r>
              <a:rPr lang="ru-RU" dirty="0"/>
              <a:t>Иммунитет зачастую не сохраняется на всю жизнь. Со временем патогены меняются, и если мы сталкиваемся с вирусом или бактерией, которые сильно изменились с момента нашей последней встречи с ними, мы можем хуже распознавать их и, следовательно, бороться с ними. Наша иммунная система также стареет и со временем все хуже распознает патогены.</a:t>
            </a:r>
          </a:p>
          <a:p>
            <a:pPr marL="0" lvl="0" indent="0" algn="l" rtl="0">
              <a:lnSpc>
                <a:spcPct val="115000"/>
              </a:lnSpc>
              <a:spcBef>
                <a:spcPts val="1200"/>
              </a:spcBef>
              <a:spcAft>
                <a:spcPts val="1200"/>
              </a:spcAft>
              <a:buClr>
                <a:schemeClr val="dk1"/>
              </a:buClr>
              <a:buSzPct val="61110"/>
              <a:buFont typeface="Arial"/>
              <a:buNone/>
            </a:pPr>
            <a:endParaRPr dirty="0"/>
          </a:p>
        </p:txBody>
      </p:sp>
      <p:sp>
        <p:nvSpPr>
          <p:cNvPr id="982" name="Google Shape;982;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Clr>
                <a:schemeClr val="dk1"/>
              </a:buClr>
              <a:buSzPct val="39285"/>
              <a:buFont typeface="Arial"/>
              <a:buNone/>
              <a:defRPr b="1"/>
            </a:pPr>
            <a:r>
              <a:rPr dirty="0" err="1"/>
              <a:t>Статья</a:t>
            </a:r>
            <a:r>
              <a:rPr dirty="0"/>
              <a:t> 2</a:t>
            </a:r>
            <a:r>
              <a:rPr lang="ru-RU" dirty="0"/>
              <a:t>.</a:t>
            </a:r>
            <a:r>
              <a:rPr dirty="0"/>
              <a:t> </a:t>
            </a:r>
            <a:r>
              <a:rPr dirty="0" err="1"/>
              <a:t>Иммунная</a:t>
            </a:r>
            <a:r>
              <a:rPr dirty="0"/>
              <a:t> </a:t>
            </a:r>
            <a:r>
              <a:rPr dirty="0" err="1"/>
              <a:t>система</a:t>
            </a:r>
            <a:endParaRPr b="1" dirty="0"/>
          </a:p>
          <a:p>
            <a:pPr marL="457200" lvl="0" indent="0" algn="ctr" rtl="0">
              <a:lnSpc>
                <a:spcPct val="100000"/>
              </a:lnSpc>
              <a:spcBef>
                <a:spcPts val="0"/>
              </a:spcBef>
              <a:spcAft>
                <a:spcPts val="0"/>
              </a:spcAft>
              <a:buSzPct val="111111"/>
              <a:buNone/>
            </a:pPr>
            <a:endParaRPr dirty="0"/>
          </a:p>
        </p:txBody>
      </p:sp>
      <p:sp>
        <p:nvSpPr>
          <p:cNvPr id="983" name="Google Shape;983;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pic>
        <p:nvPicPr>
          <p:cNvPr id="984" name="Google Shape;984;p102"/>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85" name="Google Shape;985;p102"/>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86" name="Google Shape;986;p102"/>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87" name="Google Shape;987;p102"/>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1"/>
        <p:cNvGrpSpPr/>
        <p:nvPr/>
      </p:nvGrpSpPr>
      <p:grpSpPr>
        <a:xfrm>
          <a:off x="0" y="0"/>
          <a:ext cx="0" cy="0"/>
          <a:chOff x="0" y="0"/>
          <a:chExt cx="0" cy="0"/>
        </a:xfrm>
      </p:grpSpPr>
      <p:sp>
        <p:nvSpPr>
          <p:cNvPr id="992" name="Google Shape;992;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defRPr b="1"/>
            </a:pPr>
            <a:r>
              <a:rPr lang="ru-RU" dirty="0"/>
              <a:t>Тест </a:t>
            </a:r>
            <a:endParaRPr b="1" dirty="0"/>
          </a:p>
        </p:txBody>
      </p:sp>
      <p:sp>
        <p:nvSpPr>
          <p:cNvPr id="993" name="Google Shape;993;p103"/>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lvl="0">
              <a:buAutoNum type="arabicPeriod"/>
            </a:pPr>
            <a:r>
              <a:rPr lang="ru-RU" dirty="0"/>
              <a:t>Иммунитет к болезни означает, что мы уже болели ею ранее, и поэтому в следующий раз, когда мы столкнемся с ней, мы не заболеем так сильно, потому что наши белые кровяные тельца, обладающие памятью, готовы к борьбе с ней. (</a:t>
            </a:r>
            <a:r>
              <a:rPr lang="ru-RU" u="sng" dirty="0"/>
              <a:t>Верно</a:t>
            </a:r>
            <a:r>
              <a:rPr lang="ru-RU" dirty="0"/>
              <a:t>/</a:t>
            </a:r>
            <a:r>
              <a:rPr dirty="0" err="1"/>
              <a:t>Не</a:t>
            </a:r>
            <a:r>
              <a:rPr lang="ru-RU" dirty="0"/>
              <a:t>верно)</a:t>
            </a:r>
          </a:p>
          <a:p>
            <a:pPr lvl="0">
              <a:buAutoNum type="arabicPeriod"/>
            </a:pPr>
            <a:endParaRPr lang="ru-RU" dirty="0"/>
          </a:p>
          <a:p>
            <a:pPr>
              <a:buFont typeface="Arial"/>
              <a:buAutoNum type="arabicPeriod"/>
            </a:pPr>
            <a:r>
              <a:rPr lang="ru-RU" dirty="0"/>
              <a:t>У вас меньше шансов передать болезнь другим, если у вас выработался иммунитет к ней. (</a:t>
            </a:r>
            <a:r>
              <a:rPr lang="ru-RU" u="sng" dirty="0"/>
              <a:t>Верно</a:t>
            </a:r>
            <a:r>
              <a:rPr lang="ru-RU" dirty="0"/>
              <a:t>/Неверно)</a:t>
            </a:r>
          </a:p>
          <a:p>
            <a:pPr>
              <a:buFont typeface="Arial"/>
              <a:buAutoNum type="arabicPeriod"/>
            </a:pPr>
            <a:endParaRPr lang="ru-RU" dirty="0"/>
          </a:p>
          <a:p>
            <a:pPr>
              <a:buFont typeface="Arial"/>
              <a:buAutoNum type="arabicPeriod"/>
            </a:pPr>
            <a:r>
              <a:rPr lang="ru-RU" dirty="0"/>
              <a:t>Иммунитет к патогену всегда сохраняется в течение всей жизни. (Верно/</a:t>
            </a:r>
            <a:r>
              <a:rPr lang="ru-RU" u="sng" dirty="0"/>
              <a:t>Неверно</a:t>
            </a:r>
            <a:r>
              <a:rPr lang="ru-RU" dirty="0"/>
              <a:t>)</a:t>
            </a:r>
          </a:p>
        </p:txBody>
      </p:sp>
      <p:sp>
        <p:nvSpPr>
          <p:cNvPr id="994" name="Google Shape;994;p10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defRPr sz="1400" b="1">
                <a:solidFill>
                  <a:srgbClr val="8E7CC3"/>
                </a:solidFill>
                <a:latin typeface="Arial"/>
                <a:ea typeface="Arial"/>
                <a:cs typeface="Arial"/>
                <a:sym typeface="Arial"/>
              </a:defRPr>
            </a:pPr>
            <a:r>
              <a:t>5 минут</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22A081B7A00145BB5A564C281CA2BA" ma:contentTypeVersion="19" ma:contentTypeDescription="Create a new document." ma:contentTypeScope="" ma:versionID="21f5fc6c40d6f4311b6993e2b9a35543">
  <xsd:schema xmlns:xsd="http://www.w3.org/2001/XMLSchema" xmlns:xs="http://www.w3.org/2001/XMLSchema" xmlns:p="http://schemas.microsoft.com/office/2006/metadata/properties" xmlns:ns1="http://schemas.microsoft.com/sharepoint/v3" xmlns:ns2="aee978fd-d2ca-467a-a30e-4f5782c7aa0a" xmlns:ns3="b938eb28-7cbf-463f-95d0-cb37a2d17a6d" targetNamespace="http://schemas.microsoft.com/office/2006/metadata/properties" ma:root="true" ma:fieldsID="740ae2ce3376e617a4d8de507ddfc8fa" ns1:_="" ns2:_="" ns3:_="">
    <xsd:import namespace="http://schemas.microsoft.com/sharepoint/v3"/>
    <xsd:import namespace="aee978fd-d2ca-467a-a30e-4f5782c7aa0a"/>
    <xsd:import namespace="b938eb28-7cbf-463f-95d0-cb37a2d17a6d"/>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e978fd-d2ca-467a-a30e-4f5782c7aa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2248ade-9212-4ffb-8ded-5d769fb4b730"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38eb28-7cbf-463f-95d0-cb37a2d17a6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73b7cc7-aa3b-4169-ac5f-653f481a2a28}" ma:internalName="TaxCatchAll" ma:showField="CatchAllData" ma:web="b938eb28-7cbf-463f-95d0-cb37a2d17a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aee978fd-d2ca-467a-a30e-4f5782c7aa0a">
      <Terms xmlns="http://schemas.microsoft.com/office/infopath/2007/PartnerControls"/>
    </lcf76f155ced4ddcb4097134ff3c332f>
    <_ip_UnifiedCompliancePolicyProperties xmlns="http://schemas.microsoft.com/sharepoint/v3" xsi:nil="true"/>
    <TaxCatchAll xmlns="b938eb28-7cbf-463f-95d0-cb37a2d17a6d" xsi:nil="true"/>
  </documentManagement>
</p:properties>
</file>

<file path=customXml/itemProps1.xml><?xml version="1.0" encoding="utf-8"?>
<ds:datastoreItem xmlns:ds="http://schemas.openxmlformats.org/officeDocument/2006/customXml" ds:itemID="{F31E8FD3-DF40-496B-A37E-4E47934D5A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ee978fd-d2ca-467a-a30e-4f5782c7aa0a"/>
    <ds:schemaRef ds:uri="b938eb28-7cbf-463f-95d0-cb37a2d17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28FB22-189B-4181-B707-7C44B4695715}">
  <ds:schemaRefs>
    <ds:schemaRef ds:uri="http://schemas.microsoft.com/sharepoint/v3/contenttype/forms"/>
  </ds:schemaRefs>
</ds:datastoreItem>
</file>

<file path=customXml/itemProps3.xml><?xml version="1.0" encoding="utf-8"?>
<ds:datastoreItem xmlns:ds="http://schemas.openxmlformats.org/officeDocument/2006/customXml" ds:itemID="{41AF035B-9CBB-4F21-86D1-39767D1A1762}">
  <ds:schemaRefs>
    <ds:schemaRef ds:uri="aee978fd-d2ca-467a-a30e-4f5782c7aa0a"/>
    <ds:schemaRef ds:uri="http://schemas.microsoft.com/sharepoint/v3"/>
    <ds:schemaRef ds:uri="http://www.w3.org/XML/1998/namespace"/>
    <ds:schemaRef ds:uri="http://schemas.microsoft.com/office/infopath/2007/PartnerControls"/>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b938eb28-7cbf-463f-95d0-cb37a2d17a6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4850</TotalTime>
  <Words>18504</Words>
  <Application>Microsoft Office PowerPoint</Application>
  <PresentationFormat>On-screen Show (16:9)</PresentationFormat>
  <Paragraphs>1136</Paragraphs>
  <Slides>141</Slides>
  <Notes>141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141</vt:i4>
      </vt:variant>
    </vt:vector>
  </HeadingPairs>
  <TitlesOfParts>
    <vt:vector size="144" baseType="lpstr">
      <vt:lpstr>Arial</vt:lpstr>
      <vt:lpstr>Roboto</vt:lpstr>
      <vt:lpstr>Simple Light</vt:lpstr>
      <vt:lpstr>Курс электронного обучения  Защита здоровья в тюрьме: вакцинация для персонала</vt:lpstr>
      <vt:lpstr> Введение</vt:lpstr>
      <vt:lpstr>Добро пожаловать на курс</vt:lpstr>
      <vt:lpstr>Почему вакцинация в тюрьмах важна</vt:lpstr>
      <vt:lpstr>Результаты обучения</vt:lpstr>
      <vt:lpstr>Структура курса</vt:lpstr>
      <vt:lpstr>Словарь с пояснениями</vt:lpstr>
      <vt:lpstr>Тест для оценки знаний</vt:lpstr>
      <vt:lpstr>Тест для оценки знаний</vt:lpstr>
      <vt:lpstr>Тест для оценки знаний</vt:lpstr>
      <vt:lpstr>Оценка: заключительный тест</vt:lpstr>
      <vt:lpstr>Оценка: заключительный тест</vt:lpstr>
      <vt:lpstr>Тест для оценки знаний</vt:lpstr>
      <vt:lpstr>Тест для оценки знаний</vt:lpstr>
      <vt:lpstr>1. Заболевания, предотвращаемые с помощью вакцин, наиболее актуальные для заключенных и персонала тюрем</vt:lpstr>
      <vt:lpstr>Содержание модуля</vt:lpstr>
      <vt:lpstr>Статья 1. Почему проблема инфекционных заболеваний в тюрьмах важна?</vt:lpstr>
      <vt:lpstr>Статья 1. Почему проблема инфекционных заболеваний в тюрьмах важна? (До попадания в тюрьму)</vt:lpstr>
      <vt:lpstr>Статья 1. Почему проблема инфекционных заболеваний в тюрьмах актуальна? (До попадания в тюрьму)</vt:lpstr>
      <vt:lpstr>Статья 1. Почему проблема инфекционных заболеваний в тюрьмах актуальна? (До попадания в тюрьму)</vt:lpstr>
      <vt:lpstr>Статья 1. Почему проблема инфекционных заболеваний в тюрьмах актуальна? (В тюрьме)</vt:lpstr>
      <vt:lpstr>Статья 1. Почему проблема инфекционных заболеваний в тюрьмах актуальна? (В тюрьме) </vt:lpstr>
      <vt:lpstr>Статья 1. Почему проблема инфекционных заболеваний в тюрьмах актуальна? (В тюрьме) </vt:lpstr>
      <vt:lpstr>Статья 1. Почему проблема инфекционных заболеваний в тюрьмах актуальна? (В тюрьме) </vt:lpstr>
      <vt:lpstr>Статья 1. Почему проблема инфекционных заболеваний в тюрьмах актуальна? </vt:lpstr>
      <vt:lpstr>Статья 1. Почему проблема инфекционных заболеваний в тюрьмах важна? </vt:lpstr>
      <vt:lpstr>Статья 1. Почему проблема инфекционных заболеваний в тюрьмах важна? </vt:lpstr>
      <vt:lpstr>Статья 2. Как вакцинация защищает тюремный персонал и заключенных? </vt:lpstr>
      <vt:lpstr>Статья 2. Как вакцинация защищает тюремный персонал и заключенных? </vt:lpstr>
      <vt:lpstr>Статья 2. Как вакцинация защищает тюремный персонал и заключенных? </vt:lpstr>
      <vt:lpstr>Статья 2. Как вакцинация защищает тюремный персонал и заключенных? </vt:lpstr>
      <vt:lpstr>Статья 2. Как вакцинация защищает тюремный персонал и заключенных? </vt:lpstr>
      <vt:lpstr>Статья 3. Гепатит В</vt:lpstr>
      <vt:lpstr>Статья 3. Гепатит В</vt:lpstr>
      <vt:lpstr>Статья 3. Гепатит В</vt:lpstr>
      <vt:lpstr>Статья 4. ВПЧ </vt:lpstr>
      <vt:lpstr>Статья 4. ВПЧ </vt:lpstr>
      <vt:lpstr>Статья 4. ВПЧ </vt:lpstr>
      <vt:lpstr>Статья 5. Грипп</vt:lpstr>
      <vt:lpstr>Статья 5. Грипп</vt:lpstr>
      <vt:lpstr>Статья 5. Грипп</vt:lpstr>
      <vt:lpstr>Статья 6. COVID-19</vt:lpstr>
      <vt:lpstr>Статья 6. COVID-19</vt:lpstr>
      <vt:lpstr>Статья 6. COVID-19</vt:lpstr>
      <vt:lpstr>Статья 7. Хотите узнать больше?  </vt:lpstr>
      <vt:lpstr>Статья 7. Хотите узнать больше?  </vt:lpstr>
      <vt:lpstr>Статья 7. Хотите узнать больше?  </vt:lpstr>
      <vt:lpstr>PowerPoint Presentation</vt:lpstr>
      <vt:lpstr>PowerPoint Presentation</vt:lpstr>
      <vt:lpstr>Тест (ответы)</vt:lpstr>
      <vt:lpstr>2. Эффективное информирование о вакцинах</vt:lpstr>
      <vt:lpstr>Статья 1. Как эффективно информировать о вакцинах</vt:lpstr>
      <vt:lpstr>Статья 1. Как эффективно информировать о вакцинах </vt:lpstr>
      <vt:lpstr>Статья 1. Как эффективно информировать о вакцинах </vt:lpstr>
      <vt:lpstr>Статья 2. Десять основных фактов о вакцинах</vt:lpstr>
      <vt:lpstr>Статья 2. Десять основных фактов о вакцинах</vt:lpstr>
      <vt:lpstr>Статья 2. Десять основных фактов о вакцинах</vt:lpstr>
      <vt:lpstr>Статья 2. Десять основных фактов о вакцинах</vt:lpstr>
      <vt:lpstr>Статья 2. Десять основных фактов о вакцинах</vt:lpstr>
      <vt:lpstr>Статья 2. Десять основных фактов о вакцинах</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Статья 3. Распространенные мнения о вакцинах и способы развеять опасения</vt:lpstr>
      <vt:lpstr>Оценка/размышление</vt:lpstr>
      <vt:lpstr>Оценка/размышление: предлагаемый ответ</vt:lpstr>
      <vt:lpstr>Статья 4. Полезные материалы</vt:lpstr>
      <vt:lpstr>Оценка: заключительный тест</vt:lpstr>
      <vt:lpstr>Оценка: заключительный тест</vt:lpstr>
      <vt:lpstr>Оценка: заключительный тест</vt:lpstr>
      <vt:lpstr>Оценка: заключительный тест</vt:lpstr>
      <vt:lpstr>Оценка: заключительный тест</vt:lpstr>
      <vt:lpstr>Оценка: дискуссионная группа</vt:lpstr>
      <vt:lpstr>Оценка: упражнение на размышление</vt:lpstr>
      <vt:lpstr>Оценка: заключительный тест (ответы)</vt:lpstr>
      <vt:lpstr>Оценка: заключительный тест (ответы)</vt:lpstr>
      <vt:lpstr>Оценка: заключительный тест (ответы)</vt:lpstr>
      <vt:lpstr>Оценка: заключительный тест (ответы)</vt:lpstr>
      <vt:lpstr>Оценка: заключительный тест (ответы)</vt:lpstr>
      <vt:lpstr>Выводы</vt:lpstr>
      <vt:lpstr>ВАЖНАЯ ИНФОРМАЦИЯ ДЛЯ НЕМЕДИЦИНСКОГО ПЕРСОНАЛА</vt:lpstr>
      <vt:lpstr>2. Иммунная система и вакцины</vt:lpstr>
      <vt:lpstr>Описание курса: содержание модуля</vt:lpstr>
      <vt:lpstr>Статья 1. Что такое вирусы и бактерии?</vt:lpstr>
      <vt:lpstr>Статья 1. Вирусы и бактерии</vt:lpstr>
      <vt:lpstr>Статья 1. Вирусы и бактерии</vt:lpstr>
      <vt:lpstr>Статья 1. Вирусы и бактерии</vt:lpstr>
      <vt:lpstr>Тест  </vt:lpstr>
      <vt:lpstr>Тест (ответы) </vt:lpstr>
      <vt:lpstr>Статья 2. Иммунная система</vt:lpstr>
      <vt:lpstr>Статья 2. Иммунная система </vt:lpstr>
      <vt:lpstr>Статья 2. Иммунная система </vt:lpstr>
      <vt:lpstr>Тест </vt:lpstr>
      <vt:lpstr>Тест (ответы)</vt:lpstr>
      <vt:lpstr>Статья 3. Что такое вакцины и как они работают? </vt:lpstr>
      <vt:lpstr>Статья 3. Что такое вакцины и как они работают? </vt:lpstr>
      <vt:lpstr>Статья 3. Что такое вакцины и как они работают? </vt:lpstr>
      <vt:lpstr>Статья 3. Что такое вакцины и как они работают?  </vt:lpstr>
      <vt:lpstr>PowerPoint Presentation</vt:lpstr>
      <vt:lpstr>Статья 3. Что такое вакцины и как они работают? </vt:lpstr>
      <vt:lpstr>Статья 3. Что такое вакцины и как они работают? </vt:lpstr>
      <vt:lpstr>Тест   </vt:lpstr>
      <vt:lpstr>Тест (ответы)  </vt:lpstr>
      <vt:lpstr>Статья 4. Как оценивается и контролируется безопасность и эффективность вакцин? </vt:lpstr>
      <vt:lpstr>Статья 4. Как оценивается и контролируется безопасность и эффективность вакцин?</vt:lpstr>
      <vt:lpstr>Статья 4. Как оценивается и контролируется безопасность и эффективность вакцин?</vt:lpstr>
      <vt:lpstr>Статья 4. Как оценивается и контролируется безопасность и эффективность вакцин?</vt:lpstr>
      <vt:lpstr>Тест  </vt:lpstr>
      <vt:lpstr>Тест  </vt:lpstr>
      <vt:lpstr>ДРУГИЕ ЗАБОЛЕВАНИЯ</vt:lpstr>
      <vt:lpstr>Статья 5. КПК (MMR)</vt:lpstr>
      <vt:lpstr>Корь</vt:lpstr>
      <vt:lpstr>Корь</vt:lpstr>
      <vt:lpstr>Паротит</vt:lpstr>
      <vt:lpstr>Паротит</vt:lpstr>
      <vt:lpstr>Краснуха</vt:lpstr>
      <vt:lpstr>Краснуха</vt:lpstr>
      <vt:lpstr>Статья 6. Дифтерия, коклюш, столбняк </vt:lpstr>
      <vt:lpstr>Статья 6. Дифтерия, коклюш, столбняк</vt:lpstr>
      <vt:lpstr>Статья 6. Дифтерия, коклюш, столбняк</vt:lpstr>
      <vt:lpstr>Статья 6. Дифтерия, коклюш, столбняк</vt:lpstr>
      <vt:lpstr>Статья 6. Дифтерия, коклюш, столбняк</vt:lpstr>
      <vt:lpstr>Статья 6. Дифтерия, коклюш, столбняк</vt:lpstr>
      <vt:lpstr>Статья 6. Дифтерия, коклюш, столбняк</vt:lpstr>
      <vt:lpstr>Статья 7. Полиомиелит</vt:lpstr>
      <vt:lpstr>Статья 7. Полиомиелит </vt:lpstr>
      <vt:lpstr>PowerPoint Presentation</vt:lpstr>
      <vt:lpstr>Статья 8. Пневмококковая инфекция </vt:lpstr>
      <vt:lpstr>Статья 8. Пневмококковая инфекция</vt:lpstr>
      <vt:lpstr>Статья 8. Пневмококковая инфекция</vt:lpstr>
      <vt:lpstr>Статья 9. Менингококковая инфекция</vt:lpstr>
      <vt:lpstr>Статья 9. Менингококковая инфекция</vt:lpstr>
      <vt:lpstr>Статья 9. Менингококковая инфекция</vt:lpstr>
      <vt:lpstr>Список использованных источников</vt:lpstr>
      <vt:lpstr>Список использованных источников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course  Prison Health: Vaccination for People Working in Prisons</dc:title>
  <cp:lastModifiedBy>Joe Harper</cp:lastModifiedBy>
  <cp:revision>383</cp:revision>
  <dcterms:modified xsi:type="dcterms:W3CDTF">2024-11-28T09:57:42Z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0x0101008622A081B7A00145BB5A564C281CA2BA</vt:lpwstr>
  </property>
  <property fmtid="{D5CDD505-2E9C-101B-9397-08002B2CF9AE}" pid="3" name="MediaServiceImageTags">
    <vt:lpwstr/>
  </property>
</Properties>
</file>